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0" r:id="rId3"/>
    <p:sldId id="312" r:id="rId4"/>
    <p:sldId id="314" r:id="rId5"/>
    <p:sldId id="315" r:id="rId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FFFBDA"/>
    <a:srgbClr val="FFAF00"/>
    <a:srgbClr val="FDCF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27102A9-8310-4765-A935-A1911B00CA55}" styleName="淺色樣式 1 - 輔色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淺色樣式 3 - 輔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328"/>
    <p:restoredTop sz="94656"/>
  </p:normalViewPr>
  <p:slideViewPr>
    <p:cSldViewPr snapToGrid="0">
      <p:cViewPr varScale="1">
        <p:scale>
          <a:sx n="83" d="100"/>
          <a:sy n="83" d="100"/>
        </p:scale>
        <p:origin x="7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3242D09A-72C6-01A5-CDAA-E05A0D93B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xmlns="" id="{BDD789D5-4095-0B36-D39F-A6414DD06A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6C50391E-DC37-9D2D-2E85-D1701D03A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58B0-178E-5240-89F8-855DBC419630}" type="datetimeFigureOut">
              <a:rPr kumimoji="1" lang="zh-TW" altLang="en-US" smtClean="0"/>
              <a:t>2026/3/13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DF108A09-C154-94FE-42F0-1F441F60F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398BFE52-E4DD-1DA4-12BD-266C76056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7AF0-81F8-2E40-9257-F0FA1F3FD5BD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606817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75D0E250-A0E0-1A7D-CC4B-229BA1C92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6323F3F3-7B0E-2A58-C9F0-7A6F948CF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C4234949-1F83-5926-0DC5-F795D0B4B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58B0-178E-5240-89F8-855DBC419630}" type="datetimeFigureOut">
              <a:rPr kumimoji="1" lang="zh-TW" altLang="en-US" smtClean="0"/>
              <a:t>2026/3/13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C796E5D1-0245-A4EC-D6AB-CD46B5A13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288727A2-CB14-3C19-D1E1-35402C9FA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7AF0-81F8-2E40-9257-F0FA1F3FD5BD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7649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3C210CD9-DB8A-BE42-3C84-093DFA936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xmlns="" id="{DE460AB7-E8AD-EF48-B838-B7C94D598D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95087C13-25E3-37B9-53BC-044550B6A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58B0-178E-5240-89F8-855DBC419630}" type="datetimeFigureOut">
              <a:rPr kumimoji="1" lang="zh-TW" altLang="en-US" smtClean="0"/>
              <a:t>2026/3/13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3B230D79-9248-56FC-AE8B-3008161C4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CF67A525-67AB-D173-6737-C29D9410D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7AF0-81F8-2E40-9257-F0FA1F3FD5BD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389771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041BA2C6-FAC4-D763-7C42-43535DA61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88F9B056-08F5-3206-B887-CF1F849439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xmlns="" id="{FEFEF6EB-1C43-D139-39C1-D141322E7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xmlns="" id="{C366950C-8D38-8F87-2C79-C912CEE97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58B0-178E-5240-89F8-855DBC419630}" type="datetimeFigureOut">
              <a:rPr kumimoji="1" lang="zh-TW" altLang="en-US" smtClean="0"/>
              <a:t>2026/3/13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xmlns="" id="{A090C0E9-F89C-9CAE-F57F-347C0E699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xmlns="" id="{D34FCA55-0AD9-11ED-BAA0-9442776FD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7AF0-81F8-2E40-9257-F0FA1F3FD5BD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059877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86C2F176-C858-DA53-E6D5-8CAC7E6FE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xmlns="" id="{1E07DF86-2F41-4D43-5E3A-597FA6CAD2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xmlns="" id="{43DB50F8-A81A-94FB-B104-5C9C1EB58E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xmlns="" id="{A6E0D0EA-7607-B160-ED0D-1A5F00BEB4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xmlns="" id="{3CA36259-7424-6A19-F253-42BAF50934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xmlns="" id="{BD1F10B2-6B0B-80BC-B289-7FB2D2986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58B0-178E-5240-89F8-855DBC419630}" type="datetimeFigureOut">
              <a:rPr kumimoji="1" lang="zh-TW" altLang="en-US" smtClean="0"/>
              <a:t>2026/3/13</a:t>
            </a:fld>
            <a:endParaRPr kumimoji="1"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xmlns="" id="{9B21FB89-624C-4E3C-9DDD-E71E59C4E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xmlns="" id="{E50E62DF-7611-59BB-44D1-1336E45B3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7AF0-81F8-2E40-9257-F0FA1F3FD5BD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919725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3BAAE826-780F-5831-2578-78AF2D95A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xmlns="" id="{B67B9A4B-977D-21AC-4FE1-657CBCA9C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58B0-178E-5240-89F8-855DBC419630}" type="datetimeFigureOut">
              <a:rPr kumimoji="1" lang="zh-TW" altLang="en-US" smtClean="0"/>
              <a:t>2026/3/13</a:t>
            </a:fld>
            <a:endParaRPr kumimoji="1"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xmlns="" id="{800BEAA7-F86E-F3ED-2019-EE8C55C7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xmlns="" id="{7EB651BB-9808-920F-948C-032DFD495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7AF0-81F8-2E40-9257-F0FA1F3FD5BD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567144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xmlns="" id="{2E541514-3515-38CC-78D0-5D8A4BB89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58B0-178E-5240-89F8-855DBC419630}" type="datetimeFigureOut">
              <a:rPr kumimoji="1" lang="zh-TW" altLang="en-US" smtClean="0"/>
              <a:t>2026/3/13</a:t>
            </a:fld>
            <a:endParaRPr kumimoji="1"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xmlns="" id="{7DD1D145-3CB5-D7F9-0207-C46E6F255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378DA658-7572-5C80-E0AE-5674DEDC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7AF0-81F8-2E40-9257-F0FA1F3FD5BD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607356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EB4328A6-3213-77E9-ACF1-5C5B3BB41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AFA51BE3-090C-5DA1-D7C1-E2F9A9E20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xmlns="" id="{D76C41F7-AF9F-871A-B48A-2161124668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xmlns="" id="{1A185E9B-5574-3C4E-070C-93743D6D3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58B0-178E-5240-89F8-855DBC419630}" type="datetimeFigureOut">
              <a:rPr kumimoji="1" lang="zh-TW" altLang="en-US" smtClean="0"/>
              <a:t>2026/3/13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xmlns="" id="{BE681ACF-360F-F2DC-6189-A0C6736E3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xmlns="" id="{D6D46434-D55D-2562-4F94-4742B1991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7AF0-81F8-2E40-9257-F0FA1F3FD5BD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528278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8F445219-949E-C991-06DB-94AB84DFF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xmlns="" id="{1150B0F4-BCE1-768E-B90D-B16A53F9A2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xmlns="" id="{23A5A638-F9EC-022F-E772-B28B0E98E7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xmlns="" id="{75742EF6-935B-9055-52CC-CE1D04F15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58B0-178E-5240-89F8-855DBC419630}" type="datetimeFigureOut">
              <a:rPr kumimoji="1" lang="zh-TW" altLang="en-US" smtClean="0"/>
              <a:t>2026/3/13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xmlns="" id="{ED5BC62E-CBC7-F1BD-B9E7-06A9627F7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xmlns="" id="{FA5F9845-56D3-BD45-87C5-EE0174E65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7AF0-81F8-2E40-9257-F0FA1F3FD5BD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748628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EA84F618-36AD-A928-91D5-14C08D2AA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xmlns="" id="{4AD1C3C6-CAEB-A2C8-4C0A-A394EDFE1D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EEE53FCC-3C93-B7EF-B2F8-7F6544F2A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58B0-178E-5240-89F8-855DBC419630}" type="datetimeFigureOut">
              <a:rPr kumimoji="1" lang="zh-TW" altLang="en-US" smtClean="0"/>
              <a:t>2026/3/13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28FA5C36-60A7-FBA9-BAEC-8B80CCB12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1C1954F1-CC7C-C15D-527D-E98BFA565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7AF0-81F8-2E40-9257-F0FA1F3FD5BD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055479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xmlns="" id="{6F3EB54D-87E8-74B7-006C-8B2FF7F33A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xmlns="" id="{F852E34F-495E-DB35-170D-9EBE98ED2C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C9A2CD65-66E0-53B8-A33A-77415C0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858B0-178E-5240-89F8-855DBC419630}" type="datetimeFigureOut">
              <a:rPr kumimoji="1" lang="zh-TW" altLang="en-US" smtClean="0"/>
              <a:t>2026/3/13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F1020080-7658-2363-07D8-5CCC7A590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D39CC6F2-1022-DD84-7B25-6996110CB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67AF0-81F8-2E40-9257-F0FA1F3FD5BD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690485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xmlns="" id="{98A7E426-689C-5D93-7DF1-D79EADB7D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xmlns="" id="{6917893D-28A1-9170-EF45-11DB4FA117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A02954E4-AAFD-030C-17E0-9940EDF66B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9858B0-178E-5240-89F8-855DBC419630}" type="datetimeFigureOut">
              <a:rPr kumimoji="1" lang="zh-TW" altLang="en-US" smtClean="0"/>
              <a:t>2026/3/13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AEA674EA-16FE-8E8B-0367-F82B206A8B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D8974F56-5E95-C076-63AF-D837B6E822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367AF0-81F8-2E40-9257-F0FA1F3FD5BD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318225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CEB6D6B1-52B8-45C8-9C83-B5042CDAB0D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3290B888-1DA2-4603-9690-BF863DCD1E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319E1F81-615A-4E66-9C66-443AC723938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57E60507-4771-49E2-9E47-9D6881CF8C6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xmlns="" id="{5735A051-B3B4-494A-8EBE-BDF404B10C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2493" y="498072"/>
            <a:ext cx="10128882" cy="166901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dist">
              <a:lnSpc>
                <a:spcPct val="100000"/>
              </a:lnSpc>
            </a:pPr>
            <a:r>
              <a:rPr kumimoji="1" lang="zh-TW" altLang="en-US" sz="4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第六屆</a:t>
            </a:r>
            <a:r>
              <a:rPr kumimoji="1" lang="zh-TW" altLang="en-US" sz="4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政府服務獎</a:t>
            </a:r>
            <a:r>
              <a:rPr kumimoji="1" lang="en-US" altLang="zh-TW" sz="4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kumimoji="1" lang="en-US" altLang="zh-TW" sz="4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kumimoji="1" lang="en-US" altLang="zh-TW" sz="4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kumimoji="1" lang="en-US" altLang="zh-TW" sz="4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kumimoji="1" lang="zh-TW" altLang="en-US" sz="4200" b="1" dirty="0" smtClean="0">
                <a:solidFill>
                  <a:schemeClr val="accent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得獎經驗</a:t>
            </a:r>
            <a:r>
              <a:rPr kumimoji="1" lang="zh-TW" altLang="en-US" sz="4200" b="1" dirty="0" smtClean="0">
                <a:solidFill>
                  <a:schemeClr val="accent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分享</a:t>
            </a:r>
            <a:r>
              <a:rPr kumimoji="1" lang="en-US" altLang="zh-TW" sz="4200" b="1" dirty="0" smtClean="0">
                <a:solidFill>
                  <a:schemeClr val="accent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kumimoji="1" lang="en-US" altLang="zh-TW" sz="4200" b="1" dirty="0" smtClean="0">
                <a:solidFill>
                  <a:schemeClr val="accent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kumimoji="1" lang="zh-TW" altLang="en-US" sz="4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在地共融 公私</a:t>
            </a:r>
            <a:r>
              <a:rPr kumimoji="1" lang="zh-TW" altLang="en-US" sz="4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協力與在地關懷</a:t>
            </a:r>
            <a:endParaRPr kumimoji="1" lang="zh-TW" altLang="en-US" sz="4200" b="1" kern="1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xmlns="" id="{B116ED7E-1C71-1B24-2A57-407768C42D76}"/>
              </a:ext>
            </a:extLst>
          </p:cNvPr>
          <p:cNvGrpSpPr/>
          <p:nvPr/>
        </p:nvGrpSpPr>
        <p:grpSpPr>
          <a:xfrm>
            <a:off x="492936" y="2665163"/>
            <a:ext cx="10799727" cy="4390063"/>
            <a:chOff x="0" y="0"/>
            <a:chExt cx="6702127" cy="3033358"/>
          </a:xfrm>
        </p:grpSpPr>
        <p:pic>
          <p:nvPicPr>
            <p:cNvPr id="5" name="圖片 4" descr="一張含有 拼貼畫, 水, 天空, 海灘 的圖片&#10;&#10;自動產生的描述">
              <a:extLst>
                <a:ext uri="{FF2B5EF4-FFF2-40B4-BE49-F238E27FC236}">
                  <a16:creationId xmlns:a16="http://schemas.microsoft.com/office/drawing/2014/main" xmlns="" id="{3045654C-ED96-6D65-632E-B51526533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alphaModFix amt="3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9262" y="0"/>
              <a:ext cx="3872865" cy="3032760"/>
            </a:xfrm>
            <a:prstGeom prst="rect">
              <a:avLst/>
            </a:prstGeom>
          </p:spPr>
        </p:pic>
        <p:pic>
          <p:nvPicPr>
            <p:cNvPr id="6" name="Picture 2" descr="一張含有 天空, 雲, 油畫, 戶外 的圖片&#10;&#10;自動產生的描述">
              <a:extLst>
                <a:ext uri="{FF2B5EF4-FFF2-40B4-BE49-F238E27FC236}">
                  <a16:creationId xmlns:a16="http://schemas.microsoft.com/office/drawing/2014/main" xmlns="" id="{4FF57DB9-C65D-55FB-2C5D-356994A3DD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316" b="29707"/>
            <a:stretch/>
          </p:blipFill>
          <p:spPr bwMode="auto">
            <a:xfrm>
              <a:off x="0" y="10758"/>
              <a:ext cx="2831465" cy="30226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9500C593-1FE0-5F07-DAC8-6FD511A62B1E}"/>
              </a:ext>
            </a:extLst>
          </p:cNvPr>
          <p:cNvSpPr txBox="1"/>
          <p:nvPr/>
        </p:nvSpPr>
        <p:spPr>
          <a:xfrm>
            <a:off x="5051975" y="3850722"/>
            <a:ext cx="63686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報告人：澎湖縣政府農漁局</a:t>
            </a: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        </a:t>
            </a:r>
            <a:r>
              <a:rPr kumimoji="1" lang="zh-TW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農牧科 科長  高吟秋</a:t>
            </a:r>
            <a:endParaRPr kumimoji="1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xmlns="" id="{24D3DA51-C738-B389-818A-4195D8C697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959" y="6328979"/>
            <a:ext cx="1924494" cy="418085"/>
          </a:xfrm>
          <a:prstGeom prst="rect">
            <a:avLst/>
          </a:prstGeom>
        </p:spPr>
      </p:pic>
      <p:pic>
        <p:nvPicPr>
          <p:cNvPr id="17" name="圖片 16" descr="一張含有 文字, 字型, 圖形, 標誌 的圖片&#10;&#10;自動產生的描述">
            <a:extLst>
              <a:ext uri="{FF2B5EF4-FFF2-40B4-BE49-F238E27FC236}">
                <a16:creationId xmlns:a16="http://schemas.microsoft.com/office/drawing/2014/main" xmlns="" id="{D625243B-3218-FE4F-3321-829DDCB75E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746" y="6308107"/>
            <a:ext cx="193702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48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512" r="14690"/>
          <a:stretch/>
        </p:blipFill>
        <p:spPr bwMode="auto">
          <a:xfrm>
            <a:off x="24156" y="0"/>
            <a:ext cx="3557245" cy="6866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4876486" y="1010239"/>
            <a:ext cx="4627732" cy="548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963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dobe 繁黑體 Std B" pitchFamily="34" charset="-120"/>
                <a:ea typeface="Adobe 繁黑體 Std B" pitchFamily="34" charset="-120"/>
                <a:cs typeface="+mn-cs"/>
              </a:rPr>
              <a:t>〈</a:t>
            </a:r>
            <a:r>
              <a:rPr kumimoji="0" lang="zh-TW" altLang="en-US" sz="2963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dobe 繁黑體 Std B" pitchFamily="34" charset="-120"/>
                <a:ea typeface="Adobe 繁黑體 Std B" pitchFamily="34" charset="-120"/>
                <a:cs typeface="+mn-cs"/>
              </a:rPr>
              <a:t>分享大綱</a:t>
            </a:r>
            <a:r>
              <a:rPr kumimoji="0" lang="en-US" altLang="zh-TW" sz="2963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dobe 繁黑體 Std B" pitchFamily="34" charset="-120"/>
                <a:ea typeface="Adobe 繁黑體 Std B" pitchFamily="34" charset="-120"/>
                <a:cs typeface="+mn-cs"/>
              </a:rPr>
              <a:t>〉</a:t>
            </a:r>
            <a:r>
              <a:rPr kumimoji="0" lang="zh-TW" altLang="en-US" sz="2963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dobe 繁黑體 Std B" pitchFamily="34" charset="-120"/>
                <a:ea typeface="Adobe 繁黑體 Std B" pitchFamily="34" charset="-120"/>
                <a:cs typeface="+mn-cs"/>
              </a:rPr>
              <a:t>         </a:t>
            </a:r>
            <a:r>
              <a:rPr kumimoji="0" lang="zh-TW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dobe 繁黑體 Std B" pitchFamily="34" charset="-120"/>
                <a:ea typeface="Adobe 繁黑體 Std B" pitchFamily="34" charset="-120"/>
                <a:cs typeface="+mn-cs"/>
              </a:rPr>
              <a:t>第一階段</a:t>
            </a:r>
            <a:endParaRPr kumimoji="0" lang="zh-TW" altLang="en-US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50800" dist="50800" dir="5400000" algn="ctr" rotWithShape="0">
                  <a:prstClr val="white"/>
                </a:outerShdw>
              </a:effectLst>
              <a:uLnTx/>
              <a:uFillTx/>
              <a:latin typeface="Adobe 繁黑體 Std B" pitchFamily="34" charset="-120"/>
              <a:ea typeface="Adobe 繁黑體 Std B" pitchFamily="34" charset="-120"/>
              <a:cs typeface="+mn-cs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4876486" y="2000251"/>
            <a:ext cx="5565230" cy="284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2891" lvl="0" indent="-362891">
              <a:lnSpc>
                <a:spcPts val="5500"/>
              </a:lnSpc>
              <a:buFont typeface="Arial" pitchFamily="34" charset="0"/>
              <a:buChar char="•"/>
              <a:defRPr/>
            </a:pPr>
            <a:r>
              <a:rPr lang="zh-TW" altLang="en-US" sz="3600" b="1" dirty="0">
                <a:solidFill>
                  <a:srgbClr val="00B050"/>
                </a:solidFill>
                <a:latin typeface="標楷體" panose="03000509000000000000" pitchFamily="65" charset="-120"/>
                <a:ea typeface="Adobe 繁黑體 Std B"/>
              </a:rPr>
              <a:t>壹</a:t>
            </a:r>
            <a:r>
              <a:rPr lang="zh-TW" altLang="en-US" sz="3600" b="1" dirty="0">
                <a:solidFill>
                  <a:srgbClr val="00B050"/>
                </a:solidFill>
                <a:latin typeface="新細明體" panose="02020500000000000000" pitchFamily="18" charset="-120"/>
              </a:rPr>
              <a:t>、</a:t>
            </a:r>
            <a:r>
              <a:rPr lang="zh-TW" altLang="en-US" sz="3600" b="1" dirty="0">
                <a:solidFill>
                  <a:srgbClr val="00B050"/>
                </a:solidFill>
                <a:latin typeface="標楷體" panose="03000509000000000000" pitchFamily="65" charset="-120"/>
                <a:ea typeface="Adobe 繁黑體 Std B"/>
              </a:rPr>
              <a:t>參賽動機</a:t>
            </a:r>
            <a:endParaRPr lang="en-US" altLang="zh-TW" sz="3600" b="1" dirty="0">
              <a:solidFill>
                <a:srgbClr val="00B050"/>
              </a:solidFill>
              <a:latin typeface="標楷體" panose="03000509000000000000" pitchFamily="65" charset="-120"/>
              <a:ea typeface="Adobe 繁黑體 Std B"/>
            </a:endParaRPr>
          </a:p>
          <a:p>
            <a:pPr marL="362891" lvl="0" indent="-362891">
              <a:lnSpc>
                <a:spcPts val="5500"/>
              </a:lnSpc>
              <a:buFont typeface="Arial" pitchFamily="34" charset="0"/>
              <a:buChar char="•"/>
              <a:defRPr/>
            </a:pPr>
            <a:r>
              <a:rPr lang="zh-TW" altLang="en-US" sz="3600" b="1" dirty="0">
                <a:solidFill>
                  <a:srgbClr val="00B050"/>
                </a:solidFill>
                <a:latin typeface="標楷體" panose="03000509000000000000" pitchFamily="65" charset="-120"/>
                <a:ea typeface="Adobe 繁黑體 Std B"/>
              </a:rPr>
              <a:t>貳</a:t>
            </a:r>
            <a:r>
              <a:rPr lang="zh-TW" altLang="en-US" sz="3600" b="1" dirty="0">
                <a:solidFill>
                  <a:srgbClr val="00B050"/>
                </a:solidFill>
                <a:latin typeface="新細明體" panose="02020500000000000000" pitchFamily="18" charset="-120"/>
              </a:rPr>
              <a:t>、</a:t>
            </a:r>
            <a:r>
              <a:rPr lang="zh-TW" altLang="en-US" sz="3600" b="1" dirty="0">
                <a:solidFill>
                  <a:srgbClr val="00B050"/>
                </a:solidFill>
                <a:latin typeface="標楷體" panose="03000509000000000000" pitchFamily="65" charset="-120"/>
                <a:ea typeface="Adobe 繁黑體 Std B"/>
              </a:rPr>
              <a:t>參賽流程</a:t>
            </a:r>
            <a:endParaRPr lang="en-US" altLang="zh-TW" sz="3600" b="1" dirty="0">
              <a:solidFill>
                <a:srgbClr val="00B050"/>
              </a:solidFill>
              <a:latin typeface="標楷體" panose="03000509000000000000" pitchFamily="65" charset="-120"/>
              <a:ea typeface="Adobe 繁黑體 Std B"/>
            </a:endParaRPr>
          </a:p>
          <a:p>
            <a:pPr marL="362891" lvl="0" indent="-362891">
              <a:lnSpc>
                <a:spcPts val="5500"/>
              </a:lnSpc>
              <a:buFont typeface="Arial" pitchFamily="34" charset="0"/>
              <a:buChar char="•"/>
              <a:defRPr/>
            </a:pPr>
            <a:r>
              <a:rPr lang="zh-TW" altLang="en-US" sz="3600" b="1" dirty="0">
                <a:solidFill>
                  <a:srgbClr val="00B050"/>
                </a:solidFill>
                <a:latin typeface="標楷體" panose="03000509000000000000" pitchFamily="65" charset="-120"/>
                <a:ea typeface="Adobe 繁黑體 Std B"/>
              </a:rPr>
              <a:t>參</a:t>
            </a:r>
            <a:r>
              <a:rPr lang="zh-TW" altLang="en-US" sz="3600" b="1" dirty="0">
                <a:solidFill>
                  <a:srgbClr val="00B050"/>
                </a:solidFill>
                <a:latin typeface="新細明體" panose="02020500000000000000" pitchFamily="18" charset="-120"/>
              </a:rPr>
              <a:t>、</a:t>
            </a:r>
            <a:r>
              <a:rPr lang="zh-TW" altLang="en-US" sz="3600" b="1" dirty="0">
                <a:solidFill>
                  <a:srgbClr val="00B050"/>
                </a:solidFill>
                <a:latin typeface="標楷體" panose="03000509000000000000" pitchFamily="65" charset="-120"/>
                <a:ea typeface="Adobe 繁黑體 Std B"/>
              </a:rPr>
              <a:t>準備工作</a:t>
            </a:r>
            <a:endParaRPr lang="en-US" altLang="zh-TW" sz="3600" b="1" dirty="0">
              <a:solidFill>
                <a:srgbClr val="00B050"/>
              </a:solidFill>
              <a:latin typeface="標楷體" panose="03000509000000000000" pitchFamily="65" charset="-120"/>
              <a:ea typeface="Adobe 繁黑體 Std B"/>
            </a:endParaRPr>
          </a:p>
          <a:p>
            <a:pPr marL="362891" lvl="0" indent="-362891">
              <a:lnSpc>
                <a:spcPts val="5500"/>
              </a:lnSpc>
              <a:buFont typeface="Arial" pitchFamily="34" charset="0"/>
              <a:buChar char="•"/>
              <a:defRPr/>
            </a:pPr>
            <a:r>
              <a:rPr lang="zh-TW" altLang="en-US" sz="36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Adobe 繁黑體 Std B"/>
              </a:rPr>
              <a:t>肆</a:t>
            </a:r>
            <a:r>
              <a:rPr lang="zh-TW" altLang="en-US" sz="3600" b="1" dirty="0">
                <a:solidFill>
                  <a:srgbClr val="00B050"/>
                </a:solidFill>
                <a:latin typeface="新細明體" panose="02020500000000000000" pitchFamily="18" charset="-120"/>
              </a:rPr>
              <a:t>、</a:t>
            </a:r>
            <a:r>
              <a:rPr lang="zh-TW" altLang="en-US" sz="36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Adobe 繁黑體 Std B"/>
              </a:rPr>
              <a:t>撰寫</a:t>
            </a:r>
            <a:r>
              <a:rPr lang="zh-TW" altLang="en-US" sz="3600" b="1" dirty="0">
                <a:solidFill>
                  <a:srgbClr val="00B050"/>
                </a:solidFill>
                <a:latin typeface="標楷體" panose="03000509000000000000" pitchFamily="65" charset="-120"/>
                <a:ea typeface="Adobe 繁黑體 Std B"/>
              </a:rPr>
              <a:t>技巧與歷程</a:t>
            </a:r>
            <a:endParaRPr lang="en-US" altLang="zh-TW" sz="3600" b="1" dirty="0">
              <a:solidFill>
                <a:srgbClr val="00B050"/>
              </a:solidFill>
              <a:latin typeface="標楷體" panose="03000509000000000000" pitchFamily="65" charset="-120"/>
              <a:ea typeface="Adobe 繁黑體 Std B"/>
            </a:endParaRPr>
          </a:p>
        </p:txBody>
      </p:sp>
      <p:cxnSp>
        <p:nvCxnSpPr>
          <p:cNvPr id="5" name="直線接點 4"/>
          <p:cNvCxnSpPr/>
          <p:nvPr/>
        </p:nvCxnSpPr>
        <p:spPr>
          <a:xfrm>
            <a:off x="4923751" y="1696534"/>
            <a:ext cx="5744634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FC39D7-E807-4404-855A-9314E670352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551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BC16D9F-57B7-5B6B-FB51-046BCE752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E88EF676-F1A0-4362-AE36-DA0E441CC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515" y="0"/>
            <a:ext cx="6251110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lvl="0">
              <a:lnSpc>
                <a:spcPts val="3175"/>
              </a:lnSpc>
              <a:spcBef>
                <a:spcPts val="0"/>
              </a:spcBef>
              <a:defRPr/>
            </a:pPr>
            <a:r>
              <a:rPr lang="zh-TW" altLang="en-US" sz="52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恭喜</a:t>
            </a:r>
            <a:r>
              <a:rPr lang="en-US" altLang="zh-TW" sz="52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~</a:t>
            </a:r>
            <a:r>
              <a:rPr lang="zh-TW" altLang="en-US" sz="52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初選入圍</a:t>
            </a:r>
            <a:endParaRPr lang="en-US" altLang="zh-TW" sz="52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" name="Picture 2" descr="一張含有 花, 植物, 戶外, 天人菊屬 的圖片&#10;&#10;自動產生的描述">
            <a:extLst>
              <a:ext uri="{FF2B5EF4-FFF2-40B4-BE49-F238E27FC236}">
                <a16:creationId xmlns:a16="http://schemas.microsoft.com/office/drawing/2014/main" xmlns="" id="{86C62A9B-92D1-E894-2954-56C25AF25E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78" r="1" b="1"/>
          <a:stretch>
            <a:fillRect/>
          </a:stretch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189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512" r="14690"/>
          <a:stretch/>
        </p:blipFill>
        <p:spPr bwMode="auto">
          <a:xfrm>
            <a:off x="24156" y="0"/>
            <a:ext cx="3557245" cy="6866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4876486" y="1010239"/>
            <a:ext cx="4627732" cy="548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963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dobe 繁黑體 Std B" pitchFamily="34" charset="-120"/>
                <a:ea typeface="Adobe 繁黑體 Std B" pitchFamily="34" charset="-120"/>
                <a:cs typeface="+mn-cs"/>
              </a:rPr>
              <a:t>〈</a:t>
            </a:r>
            <a:r>
              <a:rPr kumimoji="0" lang="zh-TW" altLang="en-US" sz="2963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dobe 繁黑體 Std B" pitchFamily="34" charset="-120"/>
                <a:ea typeface="Adobe 繁黑體 Std B" pitchFamily="34" charset="-120"/>
                <a:cs typeface="+mn-cs"/>
              </a:rPr>
              <a:t>分享大綱</a:t>
            </a:r>
            <a:r>
              <a:rPr kumimoji="0" lang="en-US" altLang="zh-TW" sz="2963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dobe 繁黑體 Std B" pitchFamily="34" charset="-120"/>
                <a:ea typeface="Adobe 繁黑體 Std B" pitchFamily="34" charset="-120"/>
                <a:cs typeface="+mn-cs"/>
              </a:rPr>
              <a:t>〉</a:t>
            </a:r>
            <a:r>
              <a:rPr kumimoji="0" lang="zh-TW" altLang="en-US" sz="2963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dobe 繁黑體 Std B" pitchFamily="34" charset="-120"/>
                <a:ea typeface="Adobe 繁黑體 Std B" pitchFamily="34" charset="-120"/>
                <a:cs typeface="+mn-cs"/>
              </a:rPr>
              <a:t>         </a:t>
            </a:r>
            <a:r>
              <a:rPr kumimoji="0" lang="zh-TW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50800" dist="50800" dir="5400000" algn="ctr" rotWithShape="0">
                    <a:prstClr val="white"/>
                  </a:outerShdw>
                </a:effectLst>
                <a:uLnTx/>
                <a:uFillTx/>
                <a:latin typeface="Adobe 繁黑體 Std B" pitchFamily="34" charset="-120"/>
                <a:ea typeface="Adobe 繁黑體 Std B" pitchFamily="34" charset="-120"/>
                <a:cs typeface="+mn-cs"/>
              </a:rPr>
              <a:t>第二階段</a:t>
            </a:r>
            <a:endParaRPr kumimoji="0" lang="zh-TW" altLang="en-US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50800" dist="50800" dir="5400000" algn="ctr" rotWithShape="0">
                  <a:prstClr val="white"/>
                </a:outerShdw>
              </a:effectLst>
              <a:uLnTx/>
              <a:uFillTx/>
              <a:latin typeface="Adobe 繁黑體 Std B" pitchFamily="34" charset="-120"/>
              <a:ea typeface="Adobe 繁黑體 Std B" pitchFamily="34" charset="-120"/>
              <a:cs typeface="+mn-cs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4740564" y="1991014"/>
            <a:ext cx="6613236" cy="3618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2891" lvl="0" indent="-362891">
              <a:lnSpc>
                <a:spcPts val="5500"/>
              </a:lnSpc>
              <a:buFont typeface="Arial" pitchFamily="34" charset="0"/>
              <a:buChar char="•"/>
              <a:defRPr/>
            </a:pPr>
            <a:r>
              <a:rPr lang="zh-TW" altLang="en-US" sz="3200" b="1" dirty="0" smtClean="0">
                <a:solidFill>
                  <a:srgbClr val="0070C0"/>
                </a:solidFill>
                <a:latin typeface="+mj-lt"/>
                <a:ea typeface="Adobe 繁黑體 Std B"/>
              </a:rPr>
              <a:t>伍</a:t>
            </a:r>
            <a:r>
              <a:rPr lang="zh-TW" altLang="en-US" sz="3200" b="1" dirty="0" smtClean="0">
                <a:solidFill>
                  <a:srgbClr val="0070C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、</a:t>
            </a:r>
            <a:r>
              <a:rPr lang="zh-TW" altLang="en-US" sz="3200" b="1" dirty="0" smtClean="0">
                <a:solidFill>
                  <a:srgbClr val="0070C0"/>
                </a:solidFill>
                <a:latin typeface="+mj-lt"/>
                <a:ea typeface="Adobe 繁黑體 Std B"/>
              </a:rPr>
              <a:t>實地訪視 流程</a:t>
            </a:r>
            <a:endParaRPr lang="en-US" altLang="zh-TW" sz="3200" b="1" dirty="0" smtClean="0">
              <a:solidFill>
                <a:srgbClr val="0070C0"/>
              </a:solidFill>
              <a:latin typeface="+mj-lt"/>
              <a:ea typeface="Adobe 繁黑體 Std B"/>
            </a:endParaRPr>
          </a:p>
          <a:p>
            <a:pPr marL="362891" lvl="0" indent="-362891">
              <a:lnSpc>
                <a:spcPts val="5500"/>
              </a:lnSpc>
              <a:buFont typeface="Arial" pitchFamily="34" charset="0"/>
              <a:buChar char="•"/>
              <a:defRPr/>
            </a:pPr>
            <a:r>
              <a:rPr lang="zh-TW" altLang="en-US" sz="3200" b="1" dirty="0" smtClean="0">
                <a:solidFill>
                  <a:srgbClr val="0070C0"/>
                </a:solidFill>
                <a:latin typeface="+mj-lt"/>
                <a:ea typeface="Adobe 繁黑體 Std B"/>
              </a:rPr>
              <a:t>陸</a:t>
            </a:r>
            <a:r>
              <a:rPr lang="zh-TW" altLang="en-US" sz="3200" b="1" dirty="0">
                <a:solidFill>
                  <a:srgbClr val="0070C0"/>
                </a:solidFill>
                <a:latin typeface="新細明體" panose="02020500000000000000" pitchFamily="18" charset="-120"/>
              </a:rPr>
              <a:t>、</a:t>
            </a:r>
            <a:r>
              <a:rPr lang="zh-TW" altLang="en-US" sz="3200" b="1" dirty="0" smtClean="0">
                <a:solidFill>
                  <a:srgbClr val="0070C0"/>
                </a:solidFill>
                <a:latin typeface="+mj-lt"/>
                <a:ea typeface="Adobe 繁黑體 Std B"/>
              </a:rPr>
              <a:t>準備</a:t>
            </a:r>
            <a:r>
              <a:rPr lang="zh-TW" altLang="en-US" sz="3200" b="1" dirty="0">
                <a:solidFill>
                  <a:srgbClr val="0070C0"/>
                </a:solidFill>
                <a:latin typeface="+mj-lt"/>
                <a:ea typeface="Adobe 繁黑體 Std B"/>
              </a:rPr>
              <a:t>實地訪</a:t>
            </a:r>
            <a:r>
              <a:rPr lang="zh-TW" altLang="en-US" sz="3200" b="1" dirty="0" smtClean="0">
                <a:solidFill>
                  <a:srgbClr val="0070C0"/>
                </a:solidFill>
                <a:latin typeface="+mj-lt"/>
                <a:ea typeface="Adobe 繁黑體 Std B"/>
              </a:rPr>
              <a:t>視策略與聯盟</a:t>
            </a:r>
            <a:endParaRPr lang="en-US" altLang="zh-TW" sz="3200" b="1" dirty="0">
              <a:solidFill>
                <a:srgbClr val="0070C0"/>
              </a:solidFill>
              <a:latin typeface="+mj-lt"/>
              <a:ea typeface="Adobe 繁黑體 Std B"/>
            </a:endParaRPr>
          </a:p>
          <a:p>
            <a:pPr marL="362891" lvl="0" indent="-362891">
              <a:lnSpc>
                <a:spcPts val="5500"/>
              </a:lnSpc>
              <a:buFont typeface="Arial" pitchFamily="34" charset="0"/>
              <a:buChar char="•"/>
              <a:defRPr/>
            </a:pPr>
            <a:r>
              <a:rPr lang="zh-TW" altLang="en-US" sz="3200" b="1" dirty="0" smtClean="0">
                <a:solidFill>
                  <a:srgbClr val="0070C0"/>
                </a:solidFill>
                <a:latin typeface="+mj-lt"/>
                <a:ea typeface="Adobe 繁黑體 Std B"/>
              </a:rPr>
              <a:t>柒</a:t>
            </a:r>
            <a:r>
              <a:rPr lang="zh-TW" altLang="en-US" sz="3200" b="1" dirty="0">
                <a:solidFill>
                  <a:srgbClr val="0070C0"/>
                </a:solidFill>
                <a:latin typeface="新細明體" panose="02020500000000000000" pitchFamily="18" charset="-120"/>
              </a:rPr>
              <a:t>、</a:t>
            </a:r>
            <a:r>
              <a:rPr lang="zh-TW" altLang="en-US" sz="3200" b="1" dirty="0" smtClean="0">
                <a:solidFill>
                  <a:srgbClr val="0070C0"/>
                </a:solidFill>
                <a:latin typeface="+mj-lt"/>
                <a:ea typeface="Adobe 繁黑體 Std B"/>
              </a:rPr>
              <a:t>實地訪視當天工作分享</a:t>
            </a:r>
            <a:endParaRPr lang="en-US" altLang="zh-TW" sz="3200" b="1" dirty="0">
              <a:solidFill>
                <a:srgbClr val="0070C0"/>
              </a:solidFill>
              <a:latin typeface="+mj-lt"/>
              <a:ea typeface="Adobe 繁黑體 Std B"/>
            </a:endParaRPr>
          </a:p>
          <a:p>
            <a:pPr marL="362891" lvl="0" indent="-362891">
              <a:lnSpc>
                <a:spcPts val="5500"/>
              </a:lnSpc>
              <a:buFont typeface="Arial" pitchFamily="34" charset="0"/>
              <a:buChar char="•"/>
              <a:defRPr/>
            </a:pPr>
            <a:r>
              <a:rPr lang="zh-TW" altLang="en-US" sz="3200" b="1" dirty="0" smtClean="0">
                <a:solidFill>
                  <a:srgbClr val="0070C0"/>
                </a:solidFill>
                <a:latin typeface="+mj-lt"/>
                <a:ea typeface="Adobe 繁黑體 Std B"/>
              </a:rPr>
              <a:t>捌</a:t>
            </a:r>
            <a:r>
              <a:rPr lang="zh-TW" altLang="en-US" sz="3200" b="1" dirty="0">
                <a:solidFill>
                  <a:srgbClr val="0070C0"/>
                </a:solidFill>
                <a:latin typeface="新細明體" panose="02020500000000000000" pitchFamily="18" charset="-120"/>
              </a:rPr>
              <a:t>、</a:t>
            </a:r>
            <a:r>
              <a:rPr lang="zh-TW" altLang="en-US" sz="3200" b="1" dirty="0" smtClean="0">
                <a:solidFill>
                  <a:srgbClr val="0070C0"/>
                </a:solidFill>
                <a:latin typeface="+mj-lt"/>
                <a:ea typeface="Adobe 繁黑體 Std B"/>
              </a:rPr>
              <a:t>實地</a:t>
            </a:r>
            <a:r>
              <a:rPr lang="zh-TW" altLang="en-US" sz="3200" b="1" dirty="0">
                <a:solidFill>
                  <a:srgbClr val="0070C0"/>
                </a:solidFill>
                <a:latin typeface="+mj-lt"/>
                <a:ea typeface="Adobe 繁黑體 Std B"/>
              </a:rPr>
              <a:t>訪視簡報</a:t>
            </a:r>
            <a:r>
              <a:rPr lang="zh-TW" altLang="en-US" sz="3200" b="1" dirty="0" smtClean="0">
                <a:solidFill>
                  <a:srgbClr val="0070C0"/>
                </a:solidFill>
                <a:latin typeface="+mj-lt"/>
                <a:ea typeface="Adobe 繁黑體 Std B"/>
              </a:rPr>
              <a:t>分享</a:t>
            </a:r>
            <a:endParaRPr lang="en-US" altLang="zh-TW" sz="3200" b="1" dirty="0">
              <a:solidFill>
                <a:srgbClr val="0070C0"/>
              </a:solidFill>
              <a:latin typeface="+mj-lt"/>
              <a:ea typeface="Adobe 繁黑體 Std B"/>
            </a:endParaRPr>
          </a:p>
          <a:p>
            <a:pPr marL="362891" lvl="0" indent="-362891">
              <a:lnSpc>
                <a:spcPts val="5500"/>
              </a:lnSpc>
              <a:buFont typeface="Arial" pitchFamily="34" charset="0"/>
              <a:buChar char="•"/>
              <a:defRPr/>
            </a:pPr>
            <a:r>
              <a:rPr lang="zh-TW" altLang="en-US" sz="3200" b="1" dirty="0" smtClean="0">
                <a:solidFill>
                  <a:srgbClr val="0070C0"/>
                </a:solidFill>
                <a:latin typeface="+mj-lt"/>
                <a:ea typeface="Adobe 繁黑體 Std B"/>
              </a:rPr>
              <a:t>玖</a:t>
            </a:r>
            <a:r>
              <a:rPr lang="zh-TW" altLang="en-US" sz="3200" b="1" dirty="0">
                <a:solidFill>
                  <a:srgbClr val="0070C0"/>
                </a:solidFill>
                <a:latin typeface="新細明體" panose="02020500000000000000" pitchFamily="18" charset="-120"/>
              </a:rPr>
              <a:t>、</a:t>
            </a:r>
            <a:r>
              <a:rPr lang="zh-TW" altLang="en-US" sz="3200" b="1" dirty="0" smtClean="0">
                <a:solidFill>
                  <a:srgbClr val="0070C0"/>
                </a:solidFill>
                <a:latin typeface="+mj-lt"/>
                <a:ea typeface="Adobe 繁黑體 Std B"/>
              </a:rPr>
              <a:t>堅持不放棄演練到最後一刻</a:t>
            </a:r>
            <a:endParaRPr lang="en-US" altLang="zh-TW" sz="3200" b="1" dirty="0">
              <a:solidFill>
                <a:srgbClr val="0070C0"/>
              </a:solidFill>
              <a:latin typeface="+mj-lt"/>
              <a:ea typeface="Adobe 繁黑體 Std B"/>
            </a:endParaRPr>
          </a:p>
        </p:txBody>
      </p:sp>
      <p:cxnSp>
        <p:nvCxnSpPr>
          <p:cNvPr id="5" name="直線接點 4"/>
          <p:cNvCxnSpPr/>
          <p:nvPr/>
        </p:nvCxnSpPr>
        <p:spPr>
          <a:xfrm>
            <a:off x="4923751" y="1696534"/>
            <a:ext cx="5744634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FC39D7-E807-4404-855A-9314E670352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576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BC16D9F-57B7-5B6B-FB51-046BCE752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E88EF676-F1A0-4362-AE36-DA0E441CC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296" y="1874982"/>
            <a:ext cx="6251110" cy="18481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lvl="0">
              <a:lnSpc>
                <a:spcPts val="3175"/>
              </a:lnSpc>
              <a:spcBef>
                <a:spcPts val="0"/>
              </a:spcBef>
              <a:defRPr/>
            </a:pPr>
            <a:r>
              <a:rPr lang="zh-TW" altLang="en-US" sz="52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拾</a:t>
            </a:r>
            <a:r>
              <a:rPr lang="en-US" altLang="zh-TW" sz="52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~</a:t>
            </a:r>
            <a:r>
              <a:rPr lang="zh-TW" altLang="en-US" sz="52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恭喜等待領獎囉</a:t>
            </a:r>
            <a:endParaRPr lang="en-US" altLang="zh-TW" sz="52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" name="Picture 2" descr="一張含有 花, 植物, 戶外, 天人菊屬 的圖片&#10;&#10;自動產生的描述">
            <a:extLst>
              <a:ext uri="{FF2B5EF4-FFF2-40B4-BE49-F238E27FC236}">
                <a16:creationId xmlns:a16="http://schemas.microsoft.com/office/drawing/2014/main" xmlns="" id="{86C62A9B-92D1-E894-2954-56C25AF25E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78" r="1" b="1"/>
          <a:stretch>
            <a:fillRect/>
          </a:stretch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5781964" y="4999243"/>
            <a:ext cx="2224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rgbClr val="3A3A3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https://gov.tw/2GE</a:t>
            </a:r>
            <a:endParaRPr lang="zh-TW" altLang="en-US" dirty="0"/>
          </a:p>
        </p:txBody>
      </p:sp>
      <p:sp>
        <p:nvSpPr>
          <p:cNvPr id="8" name="矩形 7"/>
          <p:cNvSpPr/>
          <p:nvPr/>
        </p:nvSpPr>
        <p:spPr>
          <a:xfrm>
            <a:off x="5781964" y="562833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dirty="0"/>
              <a:t>https://ws.ndc.gov.tw/001/book/Service-1130509/mobile/index.html#p=76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4725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</TotalTime>
  <Words>107</Words>
  <Application>Microsoft Office PowerPoint</Application>
  <PresentationFormat>寬螢幕</PresentationFormat>
  <Paragraphs>21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3" baseType="lpstr">
      <vt:lpstr>Adobe 繁黑體 Std B</vt:lpstr>
      <vt:lpstr>Aptos</vt:lpstr>
      <vt:lpstr>Aptos Display</vt:lpstr>
      <vt:lpstr>微軟正黑體</vt:lpstr>
      <vt:lpstr>新細明體</vt:lpstr>
      <vt:lpstr>標楷體</vt:lpstr>
      <vt:lpstr>Arial</vt:lpstr>
      <vt:lpstr>Office 佈景主題</vt:lpstr>
      <vt:lpstr>第六屆政府服務獎  得獎經驗分享 在地共融 公私協力與在地關懷</vt:lpstr>
      <vt:lpstr>PowerPoint 簡報</vt:lpstr>
      <vt:lpstr>恭喜~初選入圍</vt:lpstr>
      <vt:lpstr>PowerPoint 簡報</vt:lpstr>
      <vt:lpstr>拾~恭喜等待領獎囉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澎湖縣農村總合發展計畫 農村社區產業輔導與推廣計畫</dc:title>
  <dc:creator>juniormeow@gmail.com</dc:creator>
  <cp:lastModifiedBy>高吟秋</cp:lastModifiedBy>
  <cp:revision>40</cp:revision>
  <dcterms:created xsi:type="dcterms:W3CDTF">2025-11-19T05:44:51Z</dcterms:created>
  <dcterms:modified xsi:type="dcterms:W3CDTF">2026-03-13T01:20:36Z</dcterms:modified>
</cp:coreProperties>
</file>