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3" r:id="rId2"/>
    <p:sldId id="282" r:id="rId3"/>
    <p:sldId id="271" r:id="rId4"/>
    <p:sldId id="317" r:id="rId5"/>
    <p:sldId id="318" r:id="rId6"/>
    <p:sldId id="299" r:id="rId7"/>
    <p:sldId id="319" r:id="rId8"/>
    <p:sldId id="320" r:id="rId9"/>
    <p:sldId id="321" r:id="rId10"/>
    <p:sldId id="323" r:id="rId11"/>
    <p:sldId id="324" r:id="rId12"/>
    <p:sldId id="325" r:id="rId13"/>
    <p:sldId id="326" r:id="rId14"/>
    <p:sldId id="301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84" autoAdjust="0"/>
  </p:normalViewPr>
  <p:slideViewPr>
    <p:cSldViewPr snapToGrid="0">
      <p:cViewPr varScale="1">
        <p:scale>
          <a:sx n="77" d="100"/>
          <a:sy n="77" d="100"/>
        </p:scale>
        <p:origin x="164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647B8-5DD4-42C1-9A7D-5410C0564840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4DCC7-30DD-43DB-BB12-C110758ADD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74DCC7-30DD-43DB-BB12-C110758ADD2F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973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74DCC7-30DD-43DB-BB12-C110758ADD2F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329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900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385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861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219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068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748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409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3959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5526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102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3219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BE147-6858-42ED-B739-A54D5FF30113}" type="datetimeFigureOut">
              <a:rPr lang="zh-TW" altLang="en-US" smtClean="0"/>
              <a:t>2026/3/13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2D4D4-5DDD-4AA7-B5AE-922973939F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091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thg.gov.tw/News_Content.aspx?n=528607F80E455D7F&amp;sms=9F3D64DC575DFEEC&amp;s=F9AC774FE4781DD2" TargetMode="External"/><Relationship Id="rId3" Type="http://schemas.openxmlformats.org/officeDocument/2006/relationships/hyperlink" Target="https://www.taitung.gov.tw/News_Content.aspx?n=13370&amp;s=143281" TargetMode="External"/><Relationship Id="rId7" Type="http://schemas.openxmlformats.org/officeDocument/2006/relationships/hyperlink" Target="https://www.taitung.gov.tw/News_Content.aspx?n=13370&amp;s=14094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aichung.gov.tw/3077599/post" TargetMode="External"/><Relationship Id="rId11" Type="http://schemas.openxmlformats.org/officeDocument/2006/relationships/hyperlink" Target="https://www.ndc.gov.tw/Content_List.aspx?n=D976CA2815738F57" TargetMode="External"/><Relationship Id="rId5" Type="http://schemas.openxmlformats.org/officeDocument/2006/relationships/hyperlink" Target="https://www.kcg.gov.tw/News_Content.aspx?n=F29A02A9D36C47F0&amp;sms=19902EF36D6B551D&amp;s=3D772A5952546D00" TargetMode="External"/><Relationship Id="rId10" Type="http://schemas.openxmlformats.org/officeDocument/2006/relationships/hyperlink" Target="https://www.mohw.gov.tw/cp-6656-77133-1.html" TargetMode="External"/><Relationship Id="rId4" Type="http://schemas.openxmlformats.org/officeDocument/2006/relationships/hyperlink" Target="https://www.hccg.gov.tw/hccg/app/know/view?module=municipalnews&amp;id=30122&amp;serno=21953a49-d5b4-4ba0-8667-f10adee2f0a6" TargetMode="External"/><Relationship Id="rId9" Type="http://schemas.openxmlformats.org/officeDocument/2006/relationships/hyperlink" Target="https://www.ntpc.gov.tw/ch/home.jsp?id=e8ca970cde5c00e1&amp;dataserno=ea2c09a98e637e6c20b2fc389c1e4d27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FT\Pictures\澎湖縣政府標誌\縣徽-透明.gif">
            <a:extLst>
              <a:ext uri="{FF2B5EF4-FFF2-40B4-BE49-F238E27FC236}">
                <a16:creationId xmlns:a16="http://schemas.microsoft.com/office/drawing/2014/main" id="{4BBBA276-8760-431E-B2A6-40EFD15BA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86" y="1322767"/>
            <a:ext cx="1393031" cy="139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直排文字版面配置區 4">
            <a:extLst>
              <a:ext uri="{FF2B5EF4-FFF2-40B4-BE49-F238E27FC236}">
                <a16:creationId xmlns:a16="http://schemas.microsoft.com/office/drawing/2014/main" id="{EA6C6B05-6B39-4581-BE21-D21C71207802}"/>
              </a:ext>
            </a:extLst>
          </p:cNvPr>
          <p:cNvSpPr txBox="1">
            <a:spLocks/>
          </p:cNvSpPr>
          <p:nvPr/>
        </p:nvSpPr>
        <p:spPr>
          <a:xfrm>
            <a:off x="762609" y="2780127"/>
            <a:ext cx="7591425" cy="1393031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marL="205740" indent="-20574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zh-TW" altLang="en-US" sz="24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創新應用 </a:t>
            </a:r>
            <a:endParaRPr lang="en-US" altLang="zh-TW" sz="2400" b="1" kern="100" dirty="0">
              <a:ln>
                <a:solidFill>
                  <a:schemeClr val="tx1"/>
                </a:solidFill>
              </a:ln>
              <a:effectLst>
                <a:glow rad="1143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205740" indent="-20574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zh-TW" altLang="en-US" sz="24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數位科技於離島服務的應用</a:t>
            </a:r>
            <a:endParaRPr lang="en-US" altLang="zh-TW" sz="2400" b="1" kern="100" dirty="0">
              <a:ln>
                <a:solidFill>
                  <a:schemeClr val="tx1"/>
                </a:solidFill>
              </a:ln>
              <a:effectLst>
                <a:glow rad="1143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205740" indent="-20574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zh-TW" altLang="en-US" sz="24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探討如何整合線上申辦、遠距服務及大數據分析提升便利性</a:t>
            </a:r>
          </a:p>
        </p:txBody>
      </p:sp>
      <p:sp>
        <p:nvSpPr>
          <p:cNvPr id="6" name="直排文字版面配置區 4">
            <a:extLst>
              <a:ext uri="{FF2B5EF4-FFF2-40B4-BE49-F238E27FC236}">
                <a16:creationId xmlns:a16="http://schemas.microsoft.com/office/drawing/2014/main" id="{3339DE91-E680-4957-BD53-6FDC2170364D}"/>
              </a:ext>
            </a:extLst>
          </p:cNvPr>
          <p:cNvSpPr txBox="1">
            <a:spLocks/>
          </p:cNvSpPr>
          <p:nvPr/>
        </p:nvSpPr>
        <p:spPr>
          <a:xfrm>
            <a:off x="1172180" y="4672009"/>
            <a:ext cx="6858000" cy="1563904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0"/>
              </a:lnSpc>
              <a:spcBef>
                <a:spcPts val="0"/>
              </a:spcBef>
              <a:defRPr/>
            </a:pPr>
            <a:r>
              <a:rPr lang="zh-TW" altLang="en-US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行政處資訊科</a:t>
            </a:r>
            <a:endParaRPr lang="en-US" altLang="zh-TW" sz="2000" b="1" kern="100" dirty="0">
              <a:ln>
                <a:solidFill>
                  <a:schemeClr val="tx1"/>
                </a:solidFill>
              </a:ln>
              <a:effectLst>
                <a:glow rad="1143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defRPr/>
            </a:pPr>
            <a:r>
              <a:rPr lang="zh-TW" altLang="en-US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科長 陳富宗</a:t>
            </a:r>
            <a:endParaRPr lang="en-US" altLang="zh-TW" sz="2000" b="1" kern="100" dirty="0">
              <a:ln>
                <a:solidFill>
                  <a:schemeClr val="tx1"/>
                </a:solidFill>
              </a:ln>
              <a:effectLst>
                <a:glow rad="1143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defRPr/>
            </a:pPr>
            <a:r>
              <a:rPr lang="en-US" altLang="zh-TW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19</a:t>
            </a:r>
            <a:r>
              <a:rPr lang="zh-TW" altLang="en-US" sz="2000" b="1" kern="100" dirty="0">
                <a:ln>
                  <a:solidFill>
                    <a:schemeClr val="tx1"/>
                  </a:solidFill>
                </a:ln>
                <a:effectLst>
                  <a:glow rad="1143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214696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014DFFE-7B2E-4AD5-86DD-5E2219751CED}"/>
              </a:ext>
            </a:extLst>
          </p:cNvPr>
          <p:cNvSpPr/>
          <p:nvPr/>
        </p:nvSpPr>
        <p:spPr>
          <a:xfrm>
            <a:off x="664029" y="342106"/>
            <a:ext cx="3265714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簡報大綱</a:t>
            </a: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9479870F-99AF-41DF-AE4A-30E403A64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2886" y="1315093"/>
            <a:ext cx="7707085" cy="513915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智慧政府發展策略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什麼是數位轉型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資料治理的三把鑰匙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承辦人的「資料治理行動」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資料治理如何真的推動數位轉型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政府服務創新案例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zh-TW" altLang="en-US" sz="32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l"/>
            </a:pPr>
            <a:endParaRPr lang="zh-TW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000" indent="228600"/>
            <a:endPara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8" name="Picture 4" descr="Powerpoint Icon png download - 981*982 - Free Transparent Icon Design png  Download. - CleanPNG / KissPNG">
            <a:extLst>
              <a:ext uri="{FF2B5EF4-FFF2-40B4-BE49-F238E27FC236}">
                <a16:creationId xmlns:a16="http://schemas.microsoft.com/office/drawing/2014/main" id="{57B131E5-5399-4383-A032-94CA732D4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34" y="1233629"/>
            <a:ext cx="2257035" cy="230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258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智慧政府發展策略</a:t>
            </a:r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DCDA21EE-D967-468B-BDF1-CEECD8D1F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Aft>
                <a:spcPts val="600"/>
              </a:spcAft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我國自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1996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年推動電子化政府，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年確立智慧政府目標，治理模式由「業務電子化」轉向「資料為核心、民眾需求導向」。未來重點在建構高品質、高流通與高價值的資料治理環境，提升決策品質與便民服務。</a:t>
            </a:r>
          </a:p>
        </p:txBody>
      </p:sp>
      <p:pic>
        <p:nvPicPr>
          <p:cNvPr id="1026" name="Picture 2" descr="智慧政府發展策略">
            <a:extLst>
              <a:ext uri="{FF2B5EF4-FFF2-40B4-BE49-F238E27FC236}">
                <a16:creationId xmlns:a16="http://schemas.microsoft.com/office/drawing/2014/main" id="{4D6E67F7-EBC8-4BEE-8665-2385FD717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43"/>
          <a:stretch/>
        </p:blipFill>
        <p:spPr bwMode="auto">
          <a:xfrm>
            <a:off x="0" y="3140765"/>
            <a:ext cx="9144000" cy="34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438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圓角化對角角落 10">
            <a:extLst>
              <a:ext uri="{FF2B5EF4-FFF2-40B4-BE49-F238E27FC236}">
                <a16:creationId xmlns:a16="http://schemas.microsoft.com/office/drawing/2014/main" id="{A8A6C3C8-874D-43D9-B9FE-412072FB20D9}"/>
              </a:ext>
            </a:extLst>
          </p:cNvPr>
          <p:cNvSpPr/>
          <p:nvPr/>
        </p:nvSpPr>
        <p:spPr>
          <a:xfrm>
            <a:off x="490636" y="5132968"/>
            <a:ext cx="2194197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: 圓角化對角角落 9">
            <a:extLst>
              <a:ext uri="{FF2B5EF4-FFF2-40B4-BE49-F238E27FC236}">
                <a16:creationId xmlns:a16="http://schemas.microsoft.com/office/drawing/2014/main" id="{8692B0B7-5031-4692-A85B-BE3A305A2967}"/>
              </a:ext>
            </a:extLst>
          </p:cNvPr>
          <p:cNvSpPr/>
          <p:nvPr/>
        </p:nvSpPr>
        <p:spPr>
          <a:xfrm>
            <a:off x="490636" y="4209624"/>
            <a:ext cx="2719489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: 圓角化對角角落 8">
            <a:extLst>
              <a:ext uri="{FF2B5EF4-FFF2-40B4-BE49-F238E27FC236}">
                <a16:creationId xmlns:a16="http://schemas.microsoft.com/office/drawing/2014/main" id="{7334F204-5258-4EAD-95C7-B63BB1A65565}"/>
              </a:ext>
            </a:extLst>
          </p:cNvPr>
          <p:cNvSpPr/>
          <p:nvPr/>
        </p:nvSpPr>
        <p:spPr>
          <a:xfrm>
            <a:off x="497120" y="3303603"/>
            <a:ext cx="2194197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: 圓角化對角角落 7">
            <a:extLst>
              <a:ext uri="{FF2B5EF4-FFF2-40B4-BE49-F238E27FC236}">
                <a16:creationId xmlns:a16="http://schemas.microsoft.com/office/drawing/2014/main" id="{7699176A-79AB-4EAB-9C12-1631805CBAA0}"/>
              </a:ext>
            </a:extLst>
          </p:cNvPr>
          <p:cNvSpPr/>
          <p:nvPr/>
        </p:nvSpPr>
        <p:spPr>
          <a:xfrm>
            <a:off x="490637" y="2372985"/>
            <a:ext cx="2194197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: 圓角化對角角落 6">
            <a:extLst>
              <a:ext uri="{FF2B5EF4-FFF2-40B4-BE49-F238E27FC236}">
                <a16:creationId xmlns:a16="http://schemas.microsoft.com/office/drawing/2014/main" id="{1B06F978-5F23-448A-B3E1-9011818DB908}"/>
              </a:ext>
            </a:extLst>
          </p:cNvPr>
          <p:cNvSpPr/>
          <p:nvPr/>
        </p:nvSpPr>
        <p:spPr>
          <a:xfrm>
            <a:off x="490638" y="1452095"/>
            <a:ext cx="2719489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DCDA21EE-D967-468B-BDF1-CEECD8D1F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加速資料開放與再利用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優先釋出高價值資料，建立跨機關資料治理與應用能力，促進資料共享與創新應用。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運用數據強化決策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整合公共議題與關鍵領域資料，結合大數據與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分析，提升施政決策的精準與效率。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創新科技應用服務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導入新興數位科技，優化交通、社安、經濟與治安等公共服務，提升民眾體驗與信任。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強化資通安全基礎建設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提升網路頻寬與備援韌性，完善資安管理與數位身分驗證機制，確保資料與服務安全。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2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完善數位轉型配套</a:t>
            </a:r>
            <a:endParaRPr lang="en-US" altLang="zh-TW" sz="20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強化政府人員數位與資料決策能力，推動跨域學習與專業培訓機制。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智慧政府發展策略</a:t>
            </a:r>
          </a:p>
        </p:txBody>
      </p:sp>
    </p:spTree>
    <p:extLst>
      <p:ext uri="{BB962C8B-B14F-4D97-AF65-F5344CB8AC3E}">
        <p14:creationId xmlns:p14="http://schemas.microsoft.com/office/powerpoint/2010/main" val="390739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圓角化對角角落 7">
            <a:extLst>
              <a:ext uri="{FF2B5EF4-FFF2-40B4-BE49-F238E27FC236}">
                <a16:creationId xmlns:a16="http://schemas.microsoft.com/office/drawing/2014/main" id="{93669347-C808-4C5C-A1B6-079F8F1DEF99}"/>
              </a:ext>
            </a:extLst>
          </p:cNvPr>
          <p:cNvSpPr/>
          <p:nvPr/>
        </p:nvSpPr>
        <p:spPr>
          <a:xfrm>
            <a:off x="480912" y="4318711"/>
            <a:ext cx="919872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: 圓角化對角角落 6">
            <a:extLst>
              <a:ext uri="{FF2B5EF4-FFF2-40B4-BE49-F238E27FC236}">
                <a16:creationId xmlns:a16="http://schemas.microsoft.com/office/drawing/2014/main" id="{B58C4C56-B96A-4E1C-B556-D78AF5509CD1}"/>
              </a:ext>
            </a:extLst>
          </p:cNvPr>
          <p:cNvSpPr/>
          <p:nvPr/>
        </p:nvSpPr>
        <p:spPr>
          <a:xfrm>
            <a:off x="480912" y="3271368"/>
            <a:ext cx="919872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: 圓角化對角角落 3">
            <a:extLst>
              <a:ext uri="{FF2B5EF4-FFF2-40B4-BE49-F238E27FC236}">
                <a16:creationId xmlns:a16="http://schemas.microsoft.com/office/drawing/2014/main" id="{46BF56FA-47A8-4FEF-96F6-E44EB5E8BE55}"/>
              </a:ext>
            </a:extLst>
          </p:cNvPr>
          <p:cNvSpPr/>
          <p:nvPr/>
        </p:nvSpPr>
        <p:spPr>
          <a:xfrm>
            <a:off x="480912" y="1452095"/>
            <a:ext cx="919872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DCDA21EE-D967-468B-BDF1-CEECD8D1F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定義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30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政府數位轉型是指運用雲端與新興數位科技，重塑行政流程與服務模式，提升政府效能與公共服務品質，以回應社會與政策環境的變化。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2000"/>
              </a:spcBef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面向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30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執行策略、組織文化、人才技能、數據管理、技術工具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2000"/>
              </a:spcBef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30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數位轉型不是先建置系統，而是先把資料管好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30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而資料治理，承辦人是第一線的實作者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r>
              <a:rPr lang="zh-TW" altLang="en-US" sz="16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政府數位轉型是指政府運用現代數位技術，優化行政作業與公共服務流程，推動資料整合與跨機關協作，以民眾需求為核心，提升服務便利性、透明度與施政效率，因應快速變動的社會與政策環境。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什麼是數位轉型</a:t>
            </a:r>
          </a:p>
        </p:txBody>
      </p:sp>
    </p:spTree>
    <p:extLst>
      <p:ext uri="{BB962C8B-B14F-4D97-AF65-F5344CB8AC3E}">
        <p14:creationId xmlns:p14="http://schemas.microsoft.com/office/powerpoint/2010/main" val="824849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圓角化對角角落 8">
            <a:extLst>
              <a:ext uri="{FF2B5EF4-FFF2-40B4-BE49-F238E27FC236}">
                <a16:creationId xmlns:a16="http://schemas.microsoft.com/office/drawing/2014/main" id="{7D4468FC-B7A8-4809-950B-635719F658BE}"/>
              </a:ext>
            </a:extLst>
          </p:cNvPr>
          <p:cNvSpPr/>
          <p:nvPr/>
        </p:nvSpPr>
        <p:spPr>
          <a:xfrm>
            <a:off x="490638" y="1452095"/>
            <a:ext cx="3750621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: 圓角化對角角落 9">
            <a:extLst>
              <a:ext uri="{FF2B5EF4-FFF2-40B4-BE49-F238E27FC236}">
                <a16:creationId xmlns:a16="http://schemas.microsoft.com/office/drawing/2014/main" id="{11B24A51-730C-4DDD-A32A-6881328FCABE}"/>
              </a:ext>
            </a:extLst>
          </p:cNvPr>
          <p:cNvSpPr/>
          <p:nvPr/>
        </p:nvSpPr>
        <p:spPr>
          <a:xfrm>
            <a:off x="490638" y="4051298"/>
            <a:ext cx="3750621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資料怎麼來（資料源頭）</a:t>
            </a:r>
            <a:endParaRPr lang="en-US" altLang="zh-TW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承辦人最清楚：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哪些資料是「一定要填」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哪些欄位只是歷史包袱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哪些資料現在有填、但根本沒人在用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TW" sz="1800" dirty="0">
                <a:effectLst/>
                <a:latin typeface="Segoe UI Emoji" panose="020B0502040204020203" pitchFamily="34" charset="0"/>
                <a:ea typeface="標楷體" panose="03000509000000000000" pitchFamily="65" charset="-120"/>
                <a:cs typeface="Segoe UI Emoji" panose="020B0502040204020203" pitchFamily="34" charset="0"/>
              </a:rPr>
              <a:t>👉 </a:t>
            </a:r>
            <a:r>
              <a:rPr lang="zh-TW" altLang="en-US" sz="1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這是資料品質的起點</a:t>
            </a:r>
          </a:p>
          <a:p>
            <a:pPr marL="0" indent="0">
              <a:lnSpc>
                <a:spcPts val="3000"/>
              </a:lnSpc>
              <a:spcBef>
                <a:spcPts val="20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資料怎麼用（業務情境）</a:t>
            </a:r>
            <a:endParaRPr lang="en-US" altLang="zh-TW" sz="26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承辦人知道：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長官要的是「統計圖表」還是「決策依據」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民眾關心的是「進度」還是「結果」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哪些資料「現在用不到，但未來一定會用到」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TW" sz="1800" dirty="0">
                <a:effectLst/>
                <a:latin typeface="Segoe UI Emoji" panose="020B0502040204020203" pitchFamily="34" charset="0"/>
                <a:ea typeface="標楷體" panose="03000509000000000000" pitchFamily="65" charset="-120"/>
                <a:cs typeface="Segoe UI Emoji" panose="020B0502040204020203" pitchFamily="34" charset="0"/>
              </a:rPr>
              <a:t>👉</a:t>
            </a:r>
            <a:r>
              <a:rPr lang="zh-TW" altLang="en-US" sz="1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這是資料價值的來源</a:t>
            </a:r>
          </a:p>
          <a:p>
            <a:pPr marL="0" indent="0">
              <a:lnSpc>
                <a:spcPts val="3000"/>
              </a:lnSpc>
              <a:spcBef>
                <a:spcPts val="1200"/>
              </a:spcBef>
              <a:buNone/>
            </a:pP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資料治理的三把鑰匙</a:t>
            </a:r>
          </a:p>
        </p:txBody>
      </p:sp>
    </p:spTree>
    <p:extLst>
      <p:ext uri="{BB962C8B-B14F-4D97-AF65-F5344CB8AC3E}">
        <p14:creationId xmlns:p14="http://schemas.microsoft.com/office/powerpoint/2010/main" val="1713288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化對角角落 3">
            <a:extLst>
              <a:ext uri="{FF2B5EF4-FFF2-40B4-BE49-F238E27FC236}">
                <a16:creationId xmlns:a16="http://schemas.microsoft.com/office/drawing/2014/main" id="{5ECA0914-870F-4390-92FD-8F46880E7FBE}"/>
              </a:ext>
            </a:extLst>
          </p:cNvPr>
          <p:cNvSpPr/>
          <p:nvPr/>
        </p:nvSpPr>
        <p:spPr>
          <a:xfrm>
            <a:off x="490638" y="1454006"/>
            <a:ext cx="4353736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資料治理的三把鑰匙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資料錯了會怎樣（風險意識）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承辦人最有感：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填錯 → 公文重跑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資料不一致 → 跨科室對不起來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系統各做各的 → 人工對帳到懷疑人生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US" altLang="zh-TW" sz="1800" dirty="0">
                <a:effectLst/>
                <a:latin typeface="Segoe UI Emoji" panose="020B0502040204020203" pitchFamily="34" charset="0"/>
                <a:ea typeface="標楷體" panose="03000509000000000000" pitchFamily="65" charset="-120"/>
                <a:cs typeface="Segoe UI Emoji" panose="020B0502040204020203" pitchFamily="34" charset="0"/>
              </a:rPr>
              <a:t>👉</a:t>
            </a:r>
            <a:r>
              <a:rPr lang="zh-TW" altLang="en-US" sz="18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這是資料治理最強的驅動力</a:t>
            </a:r>
          </a:p>
        </p:txBody>
      </p:sp>
    </p:spTree>
    <p:extLst>
      <p:ext uri="{BB962C8B-B14F-4D97-AF65-F5344CB8AC3E}">
        <p14:creationId xmlns:p14="http://schemas.microsoft.com/office/powerpoint/2010/main" val="778552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化對角角落 3">
            <a:extLst>
              <a:ext uri="{FF2B5EF4-FFF2-40B4-BE49-F238E27FC236}">
                <a16:creationId xmlns:a16="http://schemas.microsoft.com/office/drawing/2014/main" id="{077AE645-2284-41BE-8F11-6537203DD2BF}"/>
              </a:ext>
            </a:extLst>
          </p:cNvPr>
          <p:cNvSpPr/>
          <p:nvPr/>
        </p:nvSpPr>
        <p:spPr>
          <a:xfrm>
            <a:off x="490639" y="1452095"/>
            <a:ext cx="6347906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承辦人的「資料治理行動」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從「欄位治理」開始，而不是「系統治理」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承辦人可以主動做的事：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盤點常用表單、系統欄位</a:t>
            </a:r>
          </a:p>
          <a:p>
            <a:pPr marL="457200" lvl="1" indent="0">
              <a:lnSpc>
                <a:spcPts val="3000"/>
              </a:lnSpc>
              <a:spcBef>
                <a:spcPts val="160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問三個問題：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這個欄位「一定要有嗎？」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沒填會怎樣？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未來會不會拿來分析？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zh-TW" altLang="en-US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📌 這一步，常常能直接減少 </a:t>
            </a:r>
            <a:r>
              <a:rPr lang="en-US" altLang="zh-TW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20–30% </a:t>
            </a: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無效資料</a:t>
            </a:r>
          </a:p>
        </p:txBody>
      </p:sp>
    </p:spTree>
    <p:extLst>
      <p:ext uri="{BB962C8B-B14F-4D97-AF65-F5344CB8AC3E}">
        <p14:creationId xmlns:p14="http://schemas.microsoft.com/office/powerpoint/2010/main" val="143187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圓角化對角角落 6">
            <a:extLst>
              <a:ext uri="{FF2B5EF4-FFF2-40B4-BE49-F238E27FC236}">
                <a16:creationId xmlns:a16="http://schemas.microsoft.com/office/drawing/2014/main" id="{8873C57F-81FA-449A-B5DD-15BAB7F27EA8}"/>
              </a:ext>
            </a:extLst>
          </p:cNvPr>
          <p:cNvSpPr/>
          <p:nvPr/>
        </p:nvSpPr>
        <p:spPr>
          <a:xfrm>
            <a:off x="490639" y="1452095"/>
            <a:ext cx="4859574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承辦人的「資料治理行動」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建立「業務版」的資料定義共識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不是寫很厚的規範，</a:t>
            </a: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而是：同一個名詞，有沒有不同解讀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（例如：案件數、完成件數、有效件數）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不同單位是不是各算各的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承辦人可以：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在會議中直接點出差異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協助把「業務語言」轉成「資料定義」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zh-TW" altLang="en-US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👉 這一步是跨單位整合的關鍵</a:t>
            </a:r>
          </a:p>
        </p:txBody>
      </p:sp>
    </p:spTree>
    <p:extLst>
      <p:ext uri="{BB962C8B-B14F-4D97-AF65-F5344CB8AC3E}">
        <p14:creationId xmlns:p14="http://schemas.microsoft.com/office/powerpoint/2010/main" val="23261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化對角角落 3">
            <a:extLst>
              <a:ext uri="{FF2B5EF4-FFF2-40B4-BE49-F238E27FC236}">
                <a16:creationId xmlns:a16="http://schemas.microsoft.com/office/drawing/2014/main" id="{17FE3369-DCB1-4B4A-98E8-DD446758A6B7}"/>
              </a:ext>
            </a:extLst>
          </p:cNvPr>
          <p:cNvSpPr/>
          <p:nvPr/>
        </p:nvSpPr>
        <p:spPr>
          <a:xfrm>
            <a:off x="490639" y="1452095"/>
            <a:ext cx="4606655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承辦人的「資料治理行動」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把「例外狀況」變成資料規則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很多資料問題其實來自：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特例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人情處理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臨時決定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承辦人最知道：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哪些狀況常發生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哪些其實可以制度化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zh-TW" altLang="en-US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👉 把「大家私下知道的事」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變成「系統看得懂的規則」，這就是成熟的資料治理。</a:t>
            </a:r>
          </a:p>
        </p:txBody>
      </p:sp>
    </p:spTree>
    <p:extLst>
      <p:ext uri="{BB962C8B-B14F-4D97-AF65-F5344CB8AC3E}">
        <p14:creationId xmlns:p14="http://schemas.microsoft.com/office/powerpoint/2010/main" val="1926840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化對角角落 3">
            <a:extLst>
              <a:ext uri="{FF2B5EF4-FFF2-40B4-BE49-F238E27FC236}">
                <a16:creationId xmlns:a16="http://schemas.microsoft.com/office/drawing/2014/main" id="{3E64F0C5-C866-4076-A6B1-AFC72BBA870A}"/>
              </a:ext>
            </a:extLst>
          </p:cNvPr>
          <p:cNvSpPr/>
          <p:nvPr/>
        </p:nvSpPr>
        <p:spPr>
          <a:xfrm>
            <a:off x="490639" y="1452095"/>
            <a:ext cx="6172808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資料治理如何真的推動數位轉型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當承辦人參與資料治理，會出現三個改變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從「填資料」變成「用資料」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資料不再只是交差，而是能：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即時掌握業務量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支援政策說明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回應議會與民眾提問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從「系統很難用」變成「資料有價值」</a:t>
            </a:r>
            <a:endParaRPr lang="en-US" altLang="zh-TW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很多系統被嫌棄，其實不是技術問題，而是：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資料設計沒站在業務角度</a:t>
            </a:r>
          </a:p>
          <a:p>
            <a:pPr marL="914400" lvl="2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承辦人能明白說明業務流程或資料架構後：系統才會真的「貼近實務」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zh-TW" altLang="en-US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3447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化對角角落 3">
            <a:extLst>
              <a:ext uri="{FF2B5EF4-FFF2-40B4-BE49-F238E27FC236}">
                <a16:creationId xmlns:a16="http://schemas.microsoft.com/office/drawing/2014/main" id="{D56499C2-4BAF-475F-B1C5-794C513CEF21}"/>
              </a:ext>
            </a:extLst>
          </p:cNvPr>
          <p:cNvSpPr/>
          <p:nvPr/>
        </p:nvSpPr>
        <p:spPr>
          <a:xfrm>
            <a:off x="490639" y="1452095"/>
            <a:ext cx="4392646" cy="43200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資料治理如何真的推動數位轉型</a:t>
            </a: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18E983EB-5428-4B7E-B1DC-9351AE8B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1452095"/>
            <a:ext cx="8008385" cy="5198406"/>
          </a:xfrm>
        </p:spPr>
        <p:txBody>
          <a:bodyPr>
            <a:noAutofit/>
          </a:bodyPr>
          <a:lstStyle/>
          <a:p>
            <a:pPr marL="0" indent="0">
              <a:lnSpc>
                <a:spcPts val="3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zh-TW" altLang="en-US" sz="2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從「數位化」走向「治理化」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不是只有線上申請、電子表單，而是能做到：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數據說話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跨局處整合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長期累積政策知識資產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最後給承辦人的一句實話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承辦人不是被數位轉型改變的人，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zh-TW" altLang="en-US" sz="22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而是決定數位轉型「有沒有用」的人。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altLang="zh-TW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zh-TW" altLang="en-US" sz="22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07383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ADC2DE65-B0AF-4CC1-97FE-1CDA93CE5592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政府服務創新案例</a:t>
            </a:r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2DFB3FC8-8C6B-4B79-B16E-1A70B30301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849155"/>
              </p:ext>
            </p:extLst>
          </p:nvPr>
        </p:nvGraphicFramePr>
        <p:xfrm>
          <a:off x="476655" y="1397000"/>
          <a:ext cx="8132324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98077">
                  <a:extLst>
                    <a:ext uri="{9D8B030D-6E8A-4147-A177-3AD203B41FA5}">
                      <a16:colId xmlns:a16="http://schemas.microsoft.com/office/drawing/2014/main" val="3974747379"/>
                    </a:ext>
                  </a:extLst>
                </a:gridCol>
                <a:gridCol w="1634247">
                  <a:extLst>
                    <a:ext uri="{9D8B030D-6E8A-4147-A177-3AD203B41FA5}">
                      <a16:colId xmlns:a16="http://schemas.microsoft.com/office/drawing/2014/main" val="1063226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創新案例名稱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機關名稱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99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3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「鏡頭君」升級智慧導遊　</a:t>
                      </a:r>
                      <a:r>
                        <a:rPr lang="en-US" altLang="zh-TW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3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24</a:t>
                      </a:r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3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小時多語系服務陪你玩轉東海岸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臺東縣政府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19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4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建物第一次登記再升級　專業簽證圖可「一次到位」省時便民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新竹市政府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33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5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便利繳稅服務再加</a:t>
                      </a:r>
                      <a:r>
                        <a:rPr lang="en-US" altLang="zh-TW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5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 </a:t>
                      </a:r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5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娛樂稅線上查繳稅上線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高雄市政府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 </a:t>
                      </a:r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6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台中的驕傲！ 梨山幸福巴士揚名國際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臺中市政府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5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7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推動社區急症照護服務 臺東衛生局「全民健康保險在宅急症照護試辦計畫」教育訓練課程 培育在地專業人才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臺東縣政府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1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8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用手機就可以購買南高屏</a:t>
                      </a:r>
                      <a:r>
                        <a:rPr lang="en-US" altLang="zh-TW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8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TPASS</a:t>
                      </a:r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8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通勤月票方案 超級便利又省時</a:t>
                      </a:r>
                      <a:r>
                        <a:rPr lang="en-US" altLang="zh-TW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8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!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屏東縣政府</a:t>
                      </a:r>
                      <a:endParaRPr lang="en-US" altLang="zh-TW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endParaRPr lang="zh-TW" altLang="en-US" sz="20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12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9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新北全國首創虎頭蜂熱點地圖 無人機防治虎頭蜂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新北市政府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40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10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健保署連結雲嘉南</a:t>
                      </a:r>
                      <a:r>
                        <a:rPr lang="en-US" altLang="zh-TW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10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77</a:t>
                      </a:r>
                      <a:r>
                        <a:rPr lang="zh-TW" altLang="en-US" sz="20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  <a:hlinkClick r:id="rId10" tooltip=" 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家公所 一站式服務助弱勢</a:t>
                      </a:r>
                      <a:endParaRPr lang="zh-TW" altLang="en-US" sz="20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衛生福利部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4193"/>
                  </a:ext>
                </a:extLst>
              </a:tr>
            </a:tbl>
          </a:graphicData>
        </a:graphic>
      </p:graphicFrame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F5C297B7-2E14-420D-B166-758921FFF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9" y="6249701"/>
            <a:ext cx="8008385" cy="394287"/>
          </a:xfrm>
        </p:spPr>
        <p:txBody>
          <a:bodyPr>
            <a:noAutofit/>
          </a:bodyPr>
          <a:lstStyle/>
          <a:p>
            <a:pPr marL="0" lvl="1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zh-TW" altLang="en-US" sz="14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資料來源：</a:t>
            </a:r>
            <a:r>
              <a:rPr lang="zh-TW" altLang="en-US" sz="14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11"/>
              </a:rPr>
              <a:t>國家發展委員會網站－政府服務創新案例</a:t>
            </a:r>
            <a:endParaRPr lang="zh-TW" altLang="en-US" sz="14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5631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3286612-292F-4C8F-BE6C-0D3F579788A4}"/>
              </a:ext>
            </a:extLst>
          </p:cNvPr>
          <p:cNvSpPr/>
          <p:nvPr/>
        </p:nvSpPr>
        <p:spPr>
          <a:xfrm>
            <a:off x="0" y="342106"/>
            <a:ext cx="9144000" cy="90000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　論</a:t>
            </a: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30A463E3-79B5-4513-A521-E2214024A34B}"/>
              </a:ext>
            </a:extLst>
          </p:cNvPr>
          <p:cNvSpPr txBox="1">
            <a:spLocks/>
          </p:cNvSpPr>
          <p:nvPr/>
        </p:nvSpPr>
        <p:spPr>
          <a:xfrm>
            <a:off x="410536" y="1451412"/>
            <a:ext cx="8255818" cy="4677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000"/>
              </a:lnSpc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數位轉型不是先有系統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5000"/>
              </a:lnSpc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而是先把資料管好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5000"/>
              </a:lnSpc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而資料治理，承辦人是第一線的實作者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5000"/>
              </a:lnSpc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要為老問題找新方法，為新問題找好方法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5000"/>
              </a:lnSpc>
              <a:buNone/>
            </a:pP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時代，善用各種智慧科技，建構智慧治理，透過創新驅動以普惠大眾</a:t>
            </a:r>
            <a:endParaRPr lang="en-US" altLang="zh-TW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80482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8">
            <a:extLst>
              <a:ext uri="{FF2B5EF4-FFF2-40B4-BE49-F238E27FC236}">
                <a16:creationId xmlns:a16="http://schemas.microsoft.com/office/drawing/2014/main" id="{1B5CE1ED-26FB-49D3-A28B-03A82EDDE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1349"/>
            <a:ext cx="9144000" cy="1307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742950" indent="-285750"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1143000" indent="-228600"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1600200" indent="-228600"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057400" indent="-228600"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TW" altLang="en-US" sz="6000" b="1" dirty="0">
                <a:solidFill>
                  <a:srgbClr val="7030A0"/>
                </a:solidFill>
              </a:rPr>
              <a:t>感　謝　聆　聽</a:t>
            </a:r>
            <a:endParaRPr lang="en-US" altLang="zh-TW" sz="6000" b="1" dirty="0">
              <a:solidFill>
                <a:srgbClr val="7030A0"/>
              </a:solidFill>
            </a:endParaRPr>
          </a:p>
        </p:txBody>
      </p:sp>
      <p:pic>
        <p:nvPicPr>
          <p:cNvPr id="3" name="Picture 2" descr="谢谢图片素材_免费谢谢PNG设计图片大全_图精灵">
            <a:extLst>
              <a:ext uri="{FF2B5EF4-FFF2-40B4-BE49-F238E27FC236}">
                <a16:creationId xmlns:a16="http://schemas.microsoft.com/office/drawing/2014/main" id="{76F6B8A2-5658-4FDF-B91B-C40153A26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412" y="3299085"/>
            <a:ext cx="3542872" cy="3542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251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2697</TotalTime>
  <Words>1212</Words>
  <Application>Microsoft Office PowerPoint</Application>
  <PresentationFormat>如螢幕大小 (4:3)</PresentationFormat>
  <Paragraphs>142</Paragraphs>
  <Slides>15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微軟正黑體</vt:lpstr>
      <vt:lpstr>Arial</vt:lpstr>
      <vt:lpstr>Calibri</vt:lpstr>
      <vt:lpstr>Calibri Light</vt:lpstr>
      <vt:lpstr>Segoe UI Emoji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陳富宗</dc:creator>
  <cp:lastModifiedBy>李艾庭</cp:lastModifiedBy>
  <cp:revision>185</cp:revision>
  <dcterms:created xsi:type="dcterms:W3CDTF">2023-11-22T08:15:08Z</dcterms:created>
  <dcterms:modified xsi:type="dcterms:W3CDTF">2026-03-13T07:29:50Z</dcterms:modified>
</cp:coreProperties>
</file>