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8" r:id="rId3"/>
    <p:sldId id="297" r:id="rId4"/>
    <p:sldId id="299" r:id="rId5"/>
    <p:sldId id="300" r:id="rId6"/>
    <p:sldId id="301" r:id="rId7"/>
    <p:sldId id="302" r:id="rId8"/>
    <p:sldId id="303" r:id="rId9"/>
    <p:sldId id="304" r:id="rId10"/>
    <p:sldId id="292" r:id="rId11"/>
    <p:sldId id="265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71" r:id="rId20"/>
    <p:sldId id="272" r:id="rId21"/>
    <p:sldId id="30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junesmadridtranslator.wordpress.com/2020/11/30/rozasdepuertoreal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789C82-21C7-877D-D40B-9D804023BC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8000" dirty="0">
                <a:solidFill>
                  <a:srgbClr val="7030A0"/>
                </a:solidFill>
              </a:rPr>
              <a:t>政府服務獎</a:t>
            </a:r>
            <a:br>
              <a:rPr lang="en-US" altLang="zh-TW" sz="8000" dirty="0">
                <a:solidFill>
                  <a:srgbClr val="7030A0"/>
                </a:solidFill>
              </a:rPr>
            </a:br>
            <a:br>
              <a:rPr lang="en-US" altLang="zh-TW" sz="8000" dirty="0">
                <a:solidFill>
                  <a:srgbClr val="7030A0"/>
                </a:solidFill>
              </a:rPr>
            </a:br>
            <a:r>
              <a:rPr lang="zh-TW" altLang="en-US" sz="6700" dirty="0">
                <a:solidFill>
                  <a:srgbClr val="7030A0"/>
                </a:solidFill>
              </a:rPr>
              <a:t>數位加值</a:t>
            </a:r>
            <a:r>
              <a:rPr lang="zh-TW" altLang="en-US" sz="4800" dirty="0"/>
              <a:t>與</a:t>
            </a:r>
            <a:r>
              <a:rPr lang="zh-TW" altLang="en-US" sz="6700" dirty="0">
                <a:solidFill>
                  <a:srgbClr val="7030A0"/>
                </a:solidFill>
              </a:rPr>
              <a:t>社會共榮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3C83A6D-C864-87D5-48F4-B814890AAC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sz="1800" dirty="0"/>
              <a:t>                                                                         </a:t>
            </a:r>
            <a:r>
              <a:rPr lang="zh-TW" altLang="en-US" sz="3600" dirty="0"/>
              <a:t>土木技師  鄭明源</a:t>
            </a:r>
          </a:p>
        </p:txBody>
      </p:sp>
    </p:spTree>
    <p:extLst>
      <p:ext uri="{BB962C8B-B14F-4D97-AF65-F5344CB8AC3E}">
        <p14:creationId xmlns:p14="http://schemas.microsoft.com/office/powerpoint/2010/main" val="3661453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CA5E26A-B94C-9469-0406-3B6588CC4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400" dirty="0">
                <a:solidFill>
                  <a:schemeClr val="tx2"/>
                </a:solidFill>
              </a:rPr>
              <a:t>政府服務獎目的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306169F-3C6B-3BFE-BFD8-2B3469A96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2800" dirty="0">
                <a:solidFill>
                  <a:schemeClr val="accent1"/>
                </a:solidFill>
              </a:rPr>
              <a:t>以人為本</a:t>
            </a:r>
            <a:endParaRPr lang="en-US" altLang="zh-TW" sz="2800" dirty="0">
              <a:solidFill>
                <a:schemeClr val="accent1"/>
              </a:solidFill>
            </a:endParaRPr>
          </a:p>
          <a:p>
            <a:r>
              <a:rPr lang="zh-TW" altLang="en-US" sz="2800" dirty="0">
                <a:solidFill>
                  <a:schemeClr val="accent1"/>
                </a:solidFill>
              </a:rPr>
              <a:t>善用數位科技</a:t>
            </a:r>
            <a:endParaRPr lang="en-US" altLang="zh-TW" sz="2800" dirty="0">
              <a:solidFill>
                <a:schemeClr val="accent1"/>
              </a:solidFill>
            </a:endParaRPr>
          </a:p>
          <a:p>
            <a:r>
              <a:rPr lang="zh-TW" altLang="en-US" sz="2800" dirty="0">
                <a:solidFill>
                  <a:schemeClr val="accent1"/>
                </a:solidFill>
              </a:rPr>
              <a:t>跨機關合作</a:t>
            </a:r>
            <a:endParaRPr lang="en-US" altLang="zh-TW" sz="2800" dirty="0">
              <a:solidFill>
                <a:schemeClr val="accent1"/>
              </a:solidFill>
            </a:endParaRPr>
          </a:p>
          <a:p>
            <a:r>
              <a:rPr lang="zh-TW" altLang="en-US" sz="2800" dirty="0">
                <a:solidFill>
                  <a:schemeClr val="accent1"/>
                </a:solidFill>
              </a:rPr>
              <a:t>公私協力</a:t>
            </a:r>
            <a:endParaRPr lang="en-US" altLang="zh-TW" sz="2800" dirty="0">
              <a:solidFill>
                <a:schemeClr val="accent1"/>
              </a:solidFill>
            </a:endParaRPr>
          </a:p>
          <a:p>
            <a:r>
              <a:rPr lang="zh-TW" altLang="en-US" sz="2800" dirty="0">
                <a:solidFill>
                  <a:schemeClr val="accent1"/>
                </a:solidFill>
              </a:rPr>
              <a:t>創新服務</a:t>
            </a:r>
            <a:r>
              <a:rPr lang="zh-TW" altLang="en-US" sz="2800" dirty="0">
                <a:solidFill>
                  <a:schemeClr val="tx2">
                    <a:lumMod val="50000"/>
                  </a:schemeClr>
                </a:solidFill>
              </a:rPr>
              <a:t>，兼顧經濟、環境及社會永續發展</a:t>
            </a:r>
            <a:endParaRPr lang="en-US" altLang="zh-TW" sz="28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zh-TW" altLang="en-US" sz="2800" dirty="0">
                <a:solidFill>
                  <a:schemeClr val="accent1"/>
                </a:solidFill>
              </a:rPr>
              <a:t>擴散優質服務效益， 使人民有感，樹立標竿學習楷模</a:t>
            </a:r>
          </a:p>
        </p:txBody>
      </p:sp>
    </p:spTree>
    <p:extLst>
      <p:ext uri="{BB962C8B-B14F-4D97-AF65-F5344CB8AC3E}">
        <p14:creationId xmlns:p14="http://schemas.microsoft.com/office/powerpoint/2010/main" val="239069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0586D5F-CDBD-00DB-DE68-C87395625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6000" dirty="0">
                <a:solidFill>
                  <a:schemeClr val="accent1"/>
                </a:solidFill>
              </a:rPr>
              <a:t>評獎對象</a:t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0FC7592-A736-0C72-A7AB-A97E2ECCE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/>
              <a:t>中央機關：行政院所屬各級機關（構）、國營事業機構。</a:t>
            </a:r>
            <a:endParaRPr lang="en-US" altLang="zh-TW" sz="3200" dirty="0"/>
          </a:p>
          <a:p>
            <a:r>
              <a:rPr lang="zh-TW" altLang="en-US" sz="3200" dirty="0"/>
              <a:t>地方政府：直轄市、</a:t>
            </a:r>
            <a:r>
              <a:rPr lang="zh-TW" altLang="en-US" sz="3200" dirty="0">
                <a:solidFill>
                  <a:schemeClr val="accent1"/>
                </a:solidFill>
              </a:rPr>
              <a:t>縣（市）暨所屬各級機關（構）</a:t>
            </a:r>
            <a:r>
              <a:rPr lang="zh-TW" altLang="en-US" sz="3200" dirty="0"/>
              <a:t>、公營事業 機構、</a:t>
            </a:r>
            <a:r>
              <a:rPr lang="zh-TW" altLang="en-US" sz="3200" dirty="0">
                <a:solidFill>
                  <a:schemeClr val="accent1"/>
                </a:solidFill>
              </a:rPr>
              <a:t>鄉（鎮、市、區）公所</a:t>
            </a:r>
            <a:r>
              <a:rPr lang="zh-TW" altLang="en-US" sz="32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265625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B8C9A6-5E9A-271E-95B1-9D56C6968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69338"/>
            <a:ext cx="9603275" cy="922318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schemeClr val="accent1"/>
                </a:solidFill>
              </a:rPr>
              <a:t>                        </a:t>
            </a:r>
            <a:r>
              <a:rPr lang="zh-TW" altLang="en-US" sz="6700" dirty="0">
                <a:solidFill>
                  <a:schemeClr val="accent1"/>
                </a:solidFill>
              </a:rPr>
              <a:t>數位加值</a:t>
            </a:r>
            <a:br>
              <a:rPr lang="en-US" altLang="zh-TW" dirty="0">
                <a:solidFill>
                  <a:schemeClr val="accent1"/>
                </a:solidFill>
              </a:rPr>
            </a:br>
            <a:endParaRPr lang="zh-TW" altLang="en-US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875012B-8BF8-05CE-955D-833BDBF2E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82548"/>
            <a:ext cx="9603275" cy="3483797"/>
          </a:xfrm>
        </p:spPr>
        <p:txBody>
          <a:bodyPr>
            <a:noAutofit/>
          </a:bodyPr>
          <a:lstStyle/>
          <a:p>
            <a:r>
              <a:rPr lang="zh-TW" altLang="en-US" sz="2400" dirty="0"/>
              <a:t>運用</a:t>
            </a:r>
            <a:r>
              <a:rPr lang="zh-TW" altLang="en-US" sz="2400" dirty="0">
                <a:solidFill>
                  <a:schemeClr val="accent1"/>
                </a:solidFill>
              </a:rPr>
              <a:t>數位創新策略及措施</a:t>
            </a:r>
            <a:r>
              <a:rPr lang="zh-TW" altLang="en-US" sz="2400" dirty="0"/>
              <a:t>，強化政府數位公共服務</a:t>
            </a:r>
            <a:endParaRPr lang="en-US" altLang="zh-TW" sz="2400" dirty="0"/>
          </a:p>
          <a:p>
            <a:r>
              <a:rPr lang="zh-TW" altLang="en-US" sz="2400" dirty="0"/>
              <a:t>連結</a:t>
            </a:r>
            <a:r>
              <a:rPr lang="zh-TW" altLang="en-US" sz="2400" dirty="0">
                <a:solidFill>
                  <a:schemeClr val="accent1"/>
                </a:solidFill>
              </a:rPr>
              <a:t>政府及民間巨量資料</a:t>
            </a:r>
            <a:r>
              <a:rPr lang="zh-TW" altLang="en-US" sz="2400" dirty="0"/>
              <a:t>，建立以資料驅動的行政決策，</a:t>
            </a:r>
            <a:r>
              <a:rPr lang="zh-TW" altLang="en-US" sz="2400" dirty="0">
                <a:solidFill>
                  <a:schemeClr val="accent1"/>
                </a:solidFill>
              </a:rPr>
              <a:t>解決社會關切問題。</a:t>
            </a:r>
            <a:endParaRPr lang="en-US" altLang="zh-TW" sz="2400" dirty="0">
              <a:solidFill>
                <a:schemeClr val="accent1"/>
              </a:solidFill>
            </a:endParaRPr>
          </a:p>
          <a:p>
            <a:r>
              <a:rPr lang="zh-TW" altLang="en-US" sz="2400" dirty="0"/>
              <a:t>運用</a:t>
            </a:r>
            <a:r>
              <a:rPr lang="zh-TW" altLang="en-US" sz="2400" dirty="0">
                <a:solidFill>
                  <a:schemeClr val="accent1"/>
                </a:solidFill>
              </a:rPr>
              <a:t>人工智慧、物聯網、區塊鏈等數位科技</a:t>
            </a:r>
            <a:r>
              <a:rPr lang="zh-TW" altLang="en-US" sz="2400" dirty="0"/>
              <a:t>， 創新數位</a:t>
            </a:r>
            <a:r>
              <a:rPr lang="zh-TW" altLang="en-US" sz="2400" dirty="0">
                <a:solidFill>
                  <a:schemeClr val="accent1"/>
                </a:solidFill>
              </a:rPr>
              <a:t>公共服務</a:t>
            </a:r>
            <a:r>
              <a:rPr lang="zh-TW" altLang="en-US" sz="2400" dirty="0"/>
              <a:t>模式。</a:t>
            </a:r>
            <a:endParaRPr lang="en-US" altLang="zh-TW" sz="2400" dirty="0"/>
          </a:p>
          <a:p>
            <a:r>
              <a:rPr lang="zh-TW" altLang="en-US" sz="2400" dirty="0"/>
              <a:t>透過</a:t>
            </a:r>
            <a:r>
              <a:rPr lang="zh-TW" altLang="en-US" sz="2400" dirty="0">
                <a:solidFill>
                  <a:schemeClr val="accent1"/>
                </a:solidFill>
              </a:rPr>
              <a:t>跨機關合作、公私協力或法規調適</a:t>
            </a:r>
            <a:r>
              <a:rPr lang="zh-TW" altLang="en-US" sz="2400" dirty="0"/>
              <a:t>，運用 </a:t>
            </a:r>
            <a:r>
              <a:rPr lang="zh-TW" altLang="en-US" sz="2400" dirty="0">
                <a:solidFill>
                  <a:schemeClr val="accent1"/>
                </a:solidFill>
              </a:rPr>
              <a:t>科技創新、數位轉型、淨零轉型及開放政府</a:t>
            </a:r>
            <a:r>
              <a:rPr lang="zh-TW" altLang="en-US" sz="2400" dirty="0"/>
              <a:t>等 策略，提供符合各界需求的便捷服務</a:t>
            </a:r>
          </a:p>
        </p:txBody>
      </p:sp>
    </p:spTree>
    <p:extLst>
      <p:ext uri="{BB962C8B-B14F-4D97-AF65-F5344CB8AC3E}">
        <p14:creationId xmlns:p14="http://schemas.microsoft.com/office/powerpoint/2010/main" val="3045928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DC90922-6456-8FA6-5DF1-F5F60BB9C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altLang="zh-TW" sz="2700" dirty="0">
                <a:solidFill>
                  <a:srgbClr val="7030A0"/>
                </a:solidFill>
              </a:rPr>
            </a:br>
            <a:r>
              <a:rPr lang="zh-TW" altLang="en-US" sz="4400" dirty="0">
                <a:solidFill>
                  <a:schemeClr val="accent1"/>
                </a:solidFill>
              </a:rPr>
              <a:t>                    社會共融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C550808-A316-2368-5CB4-8A9ABCD072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2400" dirty="0"/>
              <a:t>關注服務對象社會經濟背景多樣化，</a:t>
            </a:r>
            <a:r>
              <a:rPr lang="zh-TW" altLang="en-US" sz="2400" dirty="0">
                <a:solidFill>
                  <a:schemeClr val="accent1"/>
                </a:solidFill>
              </a:rPr>
              <a:t>解決年齡、性別、族群、世代、社會階層及區 域等因素所造成之服務機會落差不均等現象</a:t>
            </a:r>
            <a:r>
              <a:rPr lang="zh-TW" altLang="en-US" sz="2400" dirty="0"/>
              <a:t>，有效 促進社會包容及社會環境資源衡平使用</a:t>
            </a:r>
            <a:endParaRPr lang="en-US" altLang="zh-TW" sz="2400" dirty="0"/>
          </a:p>
          <a:p>
            <a:r>
              <a:rPr lang="zh-TW" altLang="en-US" sz="2400" dirty="0"/>
              <a:t>因應</a:t>
            </a:r>
            <a:r>
              <a:rPr lang="zh-TW" altLang="en-US" sz="2400" dirty="0">
                <a:solidFill>
                  <a:schemeClr val="accent1"/>
                </a:solidFill>
              </a:rPr>
              <a:t>服務區域之特性與需求</a:t>
            </a:r>
            <a:r>
              <a:rPr lang="zh-TW" altLang="en-US" sz="2400" dirty="0"/>
              <a:t>，</a:t>
            </a:r>
            <a:r>
              <a:rPr lang="zh-TW" altLang="en-US" sz="2400" dirty="0">
                <a:solidFill>
                  <a:schemeClr val="accent1"/>
                </a:solidFill>
              </a:rPr>
              <a:t>得運用人工智慧 等數位科技，提供創新性、在地化及客製化關 懷服務</a:t>
            </a:r>
            <a:endParaRPr lang="en-US" altLang="zh-TW" sz="2400" dirty="0">
              <a:solidFill>
                <a:schemeClr val="accent1"/>
              </a:solidFill>
            </a:endParaRPr>
          </a:p>
          <a:p>
            <a:r>
              <a:rPr lang="zh-TW" altLang="en-US" sz="2400" dirty="0"/>
              <a:t>透過</a:t>
            </a:r>
            <a:r>
              <a:rPr lang="zh-TW" altLang="en-US" sz="2400" dirty="0">
                <a:solidFill>
                  <a:schemeClr val="accent1"/>
                </a:solidFill>
              </a:rPr>
              <a:t>跨機關合作、公私協力或法規調適，創新服 務模式</a:t>
            </a:r>
            <a:r>
              <a:rPr lang="zh-TW" altLang="en-US" sz="2400" dirty="0"/>
              <a:t>，落實社會、環境及生態共融</a:t>
            </a:r>
            <a:endParaRPr lang="zh-TW" alt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433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B52D91A-0BF0-1CD3-D61E-025D64815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5400" dirty="0"/>
              <a:t>評審標準</a:t>
            </a:r>
            <a:r>
              <a:rPr lang="en-US" altLang="zh-TW" sz="5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★</a:t>
            </a:r>
            <a:r>
              <a:rPr lang="zh-TW" altLang="en-US" sz="5400" dirty="0">
                <a:solidFill>
                  <a:schemeClr val="accent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創新性☆配分</a:t>
            </a:r>
            <a:r>
              <a:rPr lang="en-US" altLang="zh-TW" sz="5400" dirty="0">
                <a:solidFill>
                  <a:schemeClr val="accent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30</a:t>
            </a:r>
            <a:r>
              <a:rPr lang="zh-TW" altLang="en-US" sz="5400" dirty="0">
                <a:solidFill>
                  <a:schemeClr val="accent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分</a:t>
            </a:r>
            <a:br>
              <a:rPr lang="en-US" altLang="zh-TW" sz="5400" dirty="0"/>
            </a:br>
            <a:endParaRPr lang="zh-TW" altLang="en-US" sz="54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4D560C0-25AF-0B31-5120-8C2BBC1C0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sz="2400" dirty="0"/>
          </a:p>
          <a:p>
            <a:r>
              <a:rPr lang="zh-TW" altLang="en-US" sz="4000" dirty="0">
                <a:solidFill>
                  <a:schemeClr val="accent1"/>
                </a:solidFill>
              </a:rPr>
              <a:t>服務策略或措施有別於現行作法</a:t>
            </a:r>
            <a:r>
              <a:rPr lang="zh-TW" altLang="en-US" sz="4000" dirty="0"/>
              <a:t>      </a:t>
            </a:r>
            <a:endParaRPr lang="en-US" altLang="zh-TW" sz="4000" dirty="0"/>
          </a:p>
          <a:p>
            <a:endParaRPr lang="en-US" altLang="zh-TW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706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21A33C-5D77-2BE0-21B8-DF548B5F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altLang="zh-TW" dirty="0"/>
            </a:br>
            <a:r>
              <a:rPr lang="zh-TW" altLang="en-US" sz="4400" dirty="0"/>
              <a:t>評審標準</a:t>
            </a:r>
            <a:r>
              <a:rPr lang="en-US" altLang="zh-TW" sz="4400" dirty="0">
                <a:latin typeface="新細明體" panose="02020500000000000000" pitchFamily="18" charset="-120"/>
              </a:rPr>
              <a:t>★</a:t>
            </a:r>
            <a:r>
              <a:rPr lang="zh-TW" altLang="en-US" sz="4400" dirty="0"/>
              <a:t> </a:t>
            </a:r>
            <a:r>
              <a:rPr lang="zh-TW" altLang="en-US" sz="4400" dirty="0">
                <a:solidFill>
                  <a:schemeClr val="accent1"/>
                </a:solidFill>
              </a:rPr>
              <a:t>效益及影響</a:t>
            </a:r>
            <a:r>
              <a:rPr lang="zh-TW" altLang="en-US" sz="4400" dirty="0">
                <a:solidFill>
                  <a:schemeClr val="accent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☆配分</a:t>
            </a:r>
            <a:r>
              <a:rPr lang="en-US" altLang="zh-TW" sz="4400" dirty="0">
                <a:solidFill>
                  <a:schemeClr val="accent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40</a:t>
            </a:r>
            <a:r>
              <a:rPr lang="zh-TW" altLang="en-US" sz="4400" dirty="0">
                <a:solidFill>
                  <a:schemeClr val="accent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分</a:t>
            </a:r>
            <a:endParaRPr lang="zh-TW" altLang="en-US" sz="4400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B8986E2-5BB1-17A5-CA6B-FEB8E50EC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3200" dirty="0"/>
              <a:t>服務策略或措施</a:t>
            </a:r>
            <a:r>
              <a:rPr lang="zh-TW" altLang="en-US" sz="3200" dirty="0">
                <a:solidFill>
                  <a:schemeClr val="accent1"/>
                </a:solidFill>
              </a:rPr>
              <a:t>對服務對象產生正面影響</a:t>
            </a:r>
            <a:r>
              <a:rPr lang="zh-TW" altLang="en-US" sz="3200" dirty="0"/>
              <a:t>， 或</a:t>
            </a:r>
            <a:r>
              <a:rPr lang="zh-TW" altLang="en-US" sz="3200" dirty="0">
                <a:solidFill>
                  <a:schemeClr val="accent1"/>
                </a:solidFill>
              </a:rPr>
              <a:t>解決公眾關注的重大問題，如高齡化、少子 女化、環境及生態共融等</a:t>
            </a:r>
            <a:r>
              <a:rPr lang="zh-TW" altLang="en-US" sz="3200" dirty="0"/>
              <a:t>。 </a:t>
            </a:r>
            <a:endParaRPr lang="en-US" altLang="zh-TW" sz="3200" dirty="0"/>
          </a:p>
          <a:p>
            <a:r>
              <a:rPr lang="zh-TW" altLang="en-US" sz="3200" dirty="0"/>
              <a:t>提供</a:t>
            </a:r>
            <a:r>
              <a:rPr lang="zh-TW" altLang="en-US" sz="3200" dirty="0">
                <a:solidFill>
                  <a:schemeClr val="accent1"/>
                </a:solidFill>
              </a:rPr>
              <a:t>性別友善、族群共融、人權保障、賦能職 工（提升工作效能、減輕負擔）及跨機關（構） 整合等服務具有成效</a:t>
            </a:r>
          </a:p>
        </p:txBody>
      </p:sp>
    </p:spTree>
    <p:extLst>
      <p:ext uri="{BB962C8B-B14F-4D97-AF65-F5344CB8AC3E}">
        <p14:creationId xmlns:p14="http://schemas.microsoft.com/office/powerpoint/2010/main" val="734508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68F834-C20B-8A12-8BB6-3E775F475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4800" dirty="0"/>
              <a:t>評審標準</a:t>
            </a:r>
            <a:r>
              <a:rPr lang="en-US" altLang="zh-TW" sz="4800" dirty="0">
                <a:latin typeface="新細明體" panose="02020500000000000000" pitchFamily="18" charset="-120"/>
              </a:rPr>
              <a:t>★</a:t>
            </a:r>
            <a:r>
              <a:rPr lang="zh-TW" altLang="en-US" sz="4800" dirty="0">
                <a:solidFill>
                  <a:schemeClr val="accent1"/>
                </a:solidFill>
              </a:rPr>
              <a:t>可持續性</a:t>
            </a:r>
            <a:r>
              <a:rPr lang="zh-TW" altLang="en-US" sz="4800" dirty="0">
                <a:solidFill>
                  <a:schemeClr val="accent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☆配分</a:t>
            </a:r>
            <a:r>
              <a:rPr lang="en-US" altLang="zh-TW" sz="4800" dirty="0">
                <a:solidFill>
                  <a:schemeClr val="accent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15</a:t>
            </a:r>
            <a:r>
              <a:rPr lang="zh-TW" altLang="en-US" sz="4800" dirty="0">
                <a:solidFill>
                  <a:schemeClr val="accent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分</a:t>
            </a:r>
            <a:br>
              <a:rPr lang="en-US" altLang="zh-TW" sz="4800" dirty="0">
                <a:solidFill>
                  <a:schemeClr val="accent1"/>
                </a:solidFill>
              </a:rPr>
            </a:br>
            <a:endParaRPr lang="zh-TW" altLang="en-US" sz="4800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4C14639-332F-86C5-76EC-CC57E48C1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4800" dirty="0"/>
              <a:t>服務策略或措施具有</a:t>
            </a:r>
            <a:r>
              <a:rPr lang="zh-TW" altLang="en-US" sz="4800" dirty="0">
                <a:solidFill>
                  <a:schemeClr val="accent1"/>
                </a:solidFill>
              </a:rPr>
              <a:t>可持續性，且達成預期成果。</a:t>
            </a:r>
          </a:p>
        </p:txBody>
      </p:sp>
    </p:spTree>
    <p:extLst>
      <p:ext uri="{BB962C8B-B14F-4D97-AF65-F5344CB8AC3E}">
        <p14:creationId xmlns:p14="http://schemas.microsoft.com/office/powerpoint/2010/main" val="349673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B1A772-ED13-9BD5-8E0E-D323661B3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4800" dirty="0"/>
              <a:t>評審標準</a:t>
            </a:r>
            <a:r>
              <a:rPr lang="en-US" altLang="zh-TW" sz="4800" dirty="0">
                <a:latin typeface="新細明體" panose="02020500000000000000" pitchFamily="18" charset="-120"/>
              </a:rPr>
              <a:t>★</a:t>
            </a:r>
            <a:r>
              <a:rPr lang="zh-TW" altLang="en-US" sz="4800" dirty="0">
                <a:latin typeface="新細明體" panose="02020500000000000000" pitchFamily="18" charset="-120"/>
              </a:rPr>
              <a:t>擴散應用</a:t>
            </a:r>
            <a:r>
              <a:rPr lang="zh-TW" altLang="en-US" sz="4800" dirty="0">
                <a:solidFill>
                  <a:schemeClr val="accent1"/>
                </a:solidFill>
                <a:latin typeface="新細明體" panose="02020500000000000000" pitchFamily="18" charset="-120"/>
              </a:rPr>
              <a:t>☆配分</a:t>
            </a:r>
            <a:r>
              <a:rPr lang="en-US" altLang="zh-TW" sz="4800" dirty="0">
                <a:solidFill>
                  <a:schemeClr val="accent1"/>
                </a:solidFill>
                <a:latin typeface="新細明體" panose="02020500000000000000" pitchFamily="18" charset="-120"/>
              </a:rPr>
              <a:t>15</a:t>
            </a:r>
            <a:r>
              <a:rPr lang="zh-TW" altLang="en-US" sz="4800" dirty="0">
                <a:solidFill>
                  <a:schemeClr val="accent1"/>
                </a:solidFill>
                <a:latin typeface="新細明體" panose="02020500000000000000" pitchFamily="18" charset="-120"/>
              </a:rPr>
              <a:t>分</a:t>
            </a:r>
            <a:br>
              <a:rPr lang="en-US" altLang="zh-TW" sz="4800" dirty="0">
                <a:solidFill>
                  <a:schemeClr val="accent1"/>
                </a:solidFill>
              </a:rPr>
            </a:br>
            <a:endParaRPr lang="zh-TW" altLang="en-US" sz="4800" dirty="0">
              <a:solidFill>
                <a:srgbClr val="0070C0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13884FA-4737-6F99-BA1C-D7C8DC651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581359"/>
            <a:ext cx="9603275" cy="2884986"/>
          </a:xfrm>
        </p:spPr>
        <p:txBody>
          <a:bodyPr>
            <a:normAutofit/>
          </a:bodyPr>
          <a:lstStyle/>
          <a:p>
            <a:pPr algn="just">
              <a:lnSpc>
                <a:spcPts val="2000"/>
              </a:lnSpc>
            </a:pPr>
            <a:r>
              <a:rPr lang="zh-TW" altLang="en-US" sz="2400" dirty="0"/>
              <a:t>服務策略或措施具有</a:t>
            </a:r>
            <a:r>
              <a:rPr lang="zh-TW" altLang="en-US" sz="2400" dirty="0">
                <a:solidFill>
                  <a:schemeClr val="accent1"/>
                </a:solidFill>
              </a:rPr>
              <a:t>可學習、推廣或應用價值 </a:t>
            </a:r>
            <a:r>
              <a:rPr lang="zh-TW" altLang="en-US" sz="2400" dirty="0"/>
              <a:t>且受益範圍擴大。</a:t>
            </a:r>
          </a:p>
        </p:txBody>
      </p:sp>
    </p:spTree>
    <p:extLst>
      <p:ext uri="{BB962C8B-B14F-4D97-AF65-F5344CB8AC3E}">
        <p14:creationId xmlns:p14="http://schemas.microsoft.com/office/powerpoint/2010/main" val="1283108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B854E83-BB91-BB75-5B55-E6F5D93B6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8000" dirty="0">
                <a:solidFill>
                  <a:srgbClr val="002060"/>
                </a:solidFill>
              </a:rPr>
              <a:t>政府服務獎案例</a:t>
            </a:r>
            <a:br>
              <a:rPr lang="zh-TW" altLang="en-US" sz="3200" dirty="0"/>
            </a:br>
            <a:endParaRPr lang="zh-TW" altLang="en-US" dirty="0"/>
          </a:p>
        </p:txBody>
      </p:sp>
      <p:pic>
        <p:nvPicPr>
          <p:cNvPr id="6146" name="Picture 2" descr="澎湖縣政府主管法規共用系統-最新訊息">
            <a:extLst>
              <a:ext uri="{FF2B5EF4-FFF2-40B4-BE49-F238E27FC236}">
                <a16:creationId xmlns:a16="http://schemas.microsoft.com/office/drawing/2014/main" id="{3C38B77F-6D5B-C2D0-AF79-F1F1BB6B63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791" y="2508531"/>
            <a:ext cx="6934875" cy="265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27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6DDAF2-663D-29D2-E243-DD351CFEC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/>
              <a:t>國家發展委員會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B314D6B-AEC2-CFF8-667D-9A43B75235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TW" altLang="en-US" sz="4400" dirty="0">
                <a:solidFill>
                  <a:srgbClr val="002060"/>
                </a:solidFill>
              </a:rPr>
              <a:t>政府服務獎</a:t>
            </a:r>
            <a:endParaRPr lang="en-US" altLang="zh-TW" sz="4400" dirty="0">
              <a:solidFill>
                <a:srgbClr val="002060"/>
              </a:solidFill>
            </a:endParaRPr>
          </a:p>
          <a:p>
            <a:r>
              <a:rPr lang="zh-TW" altLang="en-US" sz="4400" dirty="0">
                <a:solidFill>
                  <a:srgbClr val="002060"/>
                </a:solidFill>
              </a:rPr>
              <a:t>數位加值 </a:t>
            </a:r>
            <a:endParaRPr lang="en-US" altLang="zh-TW" sz="4400" dirty="0">
              <a:solidFill>
                <a:srgbClr val="002060"/>
              </a:solidFill>
            </a:endParaRPr>
          </a:p>
          <a:p>
            <a:r>
              <a:rPr lang="zh-TW" altLang="en-US" sz="4400" dirty="0">
                <a:solidFill>
                  <a:srgbClr val="002060"/>
                </a:solidFill>
              </a:rPr>
              <a:t>社會共融</a:t>
            </a:r>
          </a:p>
        </p:txBody>
      </p:sp>
      <p:pic>
        <p:nvPicPr>
          <p:cNvPr id="7170" name="Picture 2" descr="澎湖縣政府主管法規共用系統-最新訊息">
            <a:extLst>
              <a:ext uri="{FF2B5EF4-FFF2-40B4-BE49-F238E27FC236}">
                <a16:creationId xmlns:a16="http://schemas.microsoft.com/office/drawing/2014/main" id="{A6E192CB-DECD-1E7A-FB6C-A380F29CFCD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996" y="2762169"/>
            <a:ext cx="4029833" cy="219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362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98A35CA-3005-F168-FDBB-80E8D8EE6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85523"/>
            <a:ext cx="9603275" cy="1368232"/>
          </a:xfrm>
        </p:spPr>
        <p:txBody>
          <a:bodyPr>
            <a:noAutofit/>
          </a:bodyPr>
          <a:lstStyle/>
          <a:p>
            <a:r>
              <a:rPr lang="zh-TW" altLang="en-US" sz="3600" dirty="0"/>
              <a:t>第</a:t>
            </a:r>
            <a:r>
              <a:rPr lang="en-US" altLang="zh-TW" sz="3600" dirty="0"/>
              <a:t>8</a:t>
            </a:r>
            <a:r>
              <a:rPr lang="zh-TW" altLang="en-US" sz="3600" dirty="0"/>
              <a:t>屆政府服務獎</a:t>
            </a:r>
            <a:r>
              <a:rPr lang="en-US" altLang="zh-TW" sz="3600" dirty="0"/>
              <a:t>—</a:t>
            </a:r>
            <a:r>
              <a:rPr lang="zh-TW" altLang="en-US" sz="3600" dirty="0"/>
              <a:t>數位創新加值</a:t>
            </a:r>
            <a:br>
              <a:rPr lang="en-US" altLang="zh-TW" sz="3600" dirty="0"/>
            </a:br>
            <a:r>
              <a:rPr lang="zh-TW" altLang="en-US" sz="3600" dirty="0">
                <a:solidFill>
                  <a:schemeClr val="accent1"/>
                </a:solidFill>
              </a:rPr>
              <a:t>地方稅</a:t>
            </a:r>
            <a:r>
              <a:rPr lang="en-US" altLang="zh-TW" sz="3600" dirty="0">
                <a:solidFill>
                  <a:schemeClr val="accent1"/>
                </a:solidFill>
              </a:rPr>
              <a:t>AI</a:t>
            </a:r>
            <a:r>
              <a:rPr lang="zh-TW" altLang="en-US" sz="3600" dirty="0">
                <a:solidFill>
                  <a:schemeClr val="accent1"/>
                </a:solidFill>
              </a:rPr>
              <a:t>客服任意門</a:t>
            </a:r>
            <a:r>
              <a:rPr lang="en-US" altLang="zh-TW" sz="3600" dirty="0">
                <a:solidFill>
                  <a:schemeClr val="accent1"/>
                </a:solidFill>
              </a:rPr>
              <a:t>—</a:t>
            </a:r>
            <a:r>
              <a:rPr lang="zh-TW" altLang="en-US" sz="3600" dirty="0">
                <a:solidFill>
                  <a:schemeClr val="accent1"/>
                </a:solidFill>
              </a:rPr>
              <a:t>打通一站式稅務服務雲</a:t>
            </a:r>
            <a:br>
              <a:rPr lang="en-US" altLang="zh-TW" sz="3600" dirty="0">
                <a:solidFill>
                  <a:schemeClr val="accent1"/>
                </a:solidFill>
              </a:rPr>
            </a:br>
            <a:endParaRPr lang="zh-TW" altLang="en-US" sz="3600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9BF617D-1361-330C-B432-D2FBBCE33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45797"/>
          </a:xfrm>
        </p:spPr>
        <p:txBody>
          <a:bodyPr>
            <a:normAutofit/>
          </a:bodyPr>
          <a:lstStyle/>
          <a:p>
            <a:r>
              <a:rPr lang="zh-TW" altLang="en-US" dirty="0">
                <a:solidFill>
                  <a:schemeClr val="accent1"/>
                </a:solidFill>
              </a:rPr>
              <a:t>台中市政府地方稅務局</a:t>
            </a:r>
            <a:r>
              <a:rPr lang="en-US" altLang="zh-TW" dirty="0"/>
              <a:t>111</a:t>
            </a:r>
            <a:r>
              <a:rPr lang="zh-TW" altLang="en-US" dirty="0"/>
              <a:t>年獲財政部財政資訊中心補助經費及授權規劃建置</a:t>
            </a:r>
            <a:r>
              <a:rPr lang="zh-TW" altLang="en-US" dirty="0">
                <a:solidFill>
                  <a:schemeClr val="accent1"/>
                </a:solidFill>
              </a:rPr>
              <a:t>全國版地方稅</a:t>
            </a:r>
            <a:r>
              <a:rPr lang="en-US" altLang="zh-TW" dirty="0">
                <a:solidFill>
                  <a:schemeClr val="accent1"/>
                </a:solidFill>
              </a:rPr>
              <a:t>AI</a:t>
            </a:r>
            <a:r>
              <a:rPr lang="zh-TW" altLang="en-US" dirty="0">
                <a:solidFill>
                  <a:schemeClr val="accent1"/>
                </a:solidFill>
              </a:rPr>
              <a:t>智慧客服「地稅小幫手」</a:t>
            </a:r>
            <a:endParaRPr lang="en-US" altLang="zh-TW" dirty="0">
              <a:solidFill>
                <a:schemeClr val="accent1"/>
              </a:solidFill>
            </a:endParaRPr>
          </a:p>
          <a:p>
            <a:r>
              <a:rPr lang="zh-TW" altLang="en-US" dirty="0"/>
              <a:t>提供完整的</a:t>
            </a:r>
            <a:r>
              <a:rPr lang="zh-TW" altLang="en-US" dirty="0">
                <a:solidFill>
                  <a:schemeClr val="accent1"/>
                </a:solidFill>
              </a:rPr>
              <a:t>地方稅務即時問答外，更持續加值串接稅額試算、線上申辦及電子繳稅</a:t>
            </a:r>
            <a:r>
              <a:rPr lang="zh-TW" altLang="en-US" dirty="0"/>
              <a:t>等功能</a:t>
            </a:r>
            <a:endParaRPr lang="en-US" altLang="zh-TW" dirty="0"/>
          </a:p>
          <a:p>
            <a:r>
              <a:rPr lang="zh-TW" altLang="en-US" dirty="0">
                <a:solidFill>
                  <a:schemeClr val="accent1"/>
                </a:solidFill>
              </a:rPr>
              <a:t>「地方稅</a:t>
            </a:r>
            <a:r>
              <a:rPr lang="en-US" altLang="zh-TW" dirty="0">
                <a:solidFill>
                  <a:schemeClr val="accent1"/>
                </a:solidFill>
              </a:rPr>
              <a:t>AI</a:t>
            </a:r>
            <a:r>
              <a:rPr lang="zh-TW" altLang="en-US" dirty="0">
                <a:solidFill>
                  <a:schemeClr val="accent1"/>
                </a:solidFill>
              </a:rPr>
              <a:t>客服任意門」</a:t>
            </a:r>
            <a:r>
              <a:rPr lang="zh-TW" altLang="en-US" dirty="0"/>
              <a:t>系統的服務</a:t>
            </a:r>
            <a:r>
              <a:rPr lang="zh-TW" altLang="en-US" dirty="0">
                <a:solidFill>
                  <a:schemeClr val="accent1"/>
                </a:solidFill>
              </a:rPr>
              <a:t>覆蓋率與回答精準度均超過</a:t>
            </a:r>
            <a:r>
              <a:rPr lang="en-US" altLang="zh-TW" dirty="0">
                <a:solidFill>
                  <a:schemeClr val="accent1"/>
                </a:solidFill>
              </a:rPr>
              <a:t>9</a:t>
            </a:r>
            <a:r>
              <a:rPr lang="zh-TW" altLang="en-US" dirty="0">
                <a:solidFill>
                  <a:schemeClr val="accent1"/>
                </a:solidFill>
              </a:rPr>
              <a:t>成，並提供</a:t>
            </a:r>
            <a:r>
              <a:rPr lang="en-US" altLang="zh-TW" dirty="0">
                <a:solidFill>
                  <a:schemeClr val="accent1"/>
                </a:solidFill>
              </a:rPr>
              <a:t>24</a:t>
            </a:r>
            <a:r>
              <a:rPr lang="zh-TW" altLang="en-US" dirty="0">
                <a:solidFill>
                  <a:schemeClr val="accent1"/>
                </a:solidFill>
              </a:rPr>
              <a:t>小時、全年無休的服務模式</a:t>
            </a:r>
            <a:r>
              <a:rPr lang="zh-TW" altLang="en-US" dirty="0"/>
              <a:t>。系統自上線以來，</a:t>
            </a:r>
            <a:r>
              <a:rPr lang="zh-TW" altLang="en-US" dirty="0">
                <a:solidFill>
                  <a:schemeClr val="accent1"/>
                </a:solidFill>
              </a:rPr>
              <a:t>使用人次已突破</a:t>
            </a:r>
            <a:r>
              <a:rPr lang="en-US" altLang="zh-TW" dirty="0">
                <a:solidFill>
                  <a:schemeClr val="accent1"/>
                </a:solidFill>
              </a:rPr>
              <a:t>16</a:t>
            </a:r>
            <a:r>
              <a:rPr lang="zh-TW" altLang="en-US" dirty="0">
                <a:solidFill>
                  <a:schemeClr val="accent1"/>
                </a:solidFill>
              </a:rPr>
              <a:t>萬，其中有</a:t>
            </a:r>
            <a:r>
              <a:rPr lang="en-US" altLang="zh-TW" dirty="0">
                <a:solidFill>
                  <a:schemeClr val="accent1"/>
                </a:solidFill>
              </a:rPr>
              <a:t>5</a:t>
            </a:r>
            <a:r>
              <a:rPr lang="zh-TW" altLang="en-US" dirty="0">
                <a:solidFill>
                  <a:schemeClr val="accent1"/>
                </a:solidFill>
              </a:rPr>
              <a:t>成是在非上班時間，顯示這項智慧服務有效解決上班族請假洽公的問題，且有超過</a:t>
            </a:r>
            <a:r>
              <a:rPr lang="en-US" altLang="zh-TW" dirty="0">
                <a:solidFill>
                  <a:schemeClr val="accent1"/>
                </a:solidFill>
              </a:rPr>
              <a:t>9</a:t>
            </a:r>
            <a:r>
              <a:rPr lang="zh-TW" altLang="en-US" dirty="0">
                <a:solidFill>
                  <a:schemeClr val="accent1"/>
                </a:solidFill>
              </a:rPr>
              <a:t>成使用者給予</a:t>
            </a:r>
            <a:r>
              <a:rPr lang="en-US" altLang="zh-TW" dirty="0">
                <a:solidFill>
                  <a:schemeClr val="accent1"/>
                </a:solidFill>
              </a:rPr>
              <a:t>5</a:t>
            </a:r>
            <a:r>
              <a:rPr lang="zh-TW" altLang="en-US" dirty="0">
                <a:solidFill>
                  <a:schemeClr val="accent1"/>
                </a:solidFill>
              </a:rPr>
              <a:t>星的高滿意評價。</a:t>
            </a:r>
          </a:p>
        </p:txBody>
      </p:sp>
    </p:spTree>
    <p:extLst>
      <p:ext uri="{BB962C8B-B14F-4D97-AF65-F5344CB8AC3E}">
        <p14:creationId xmlns:p14="http://schemas.microsoft.com/office/powerpoint/2010/main" val="442567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D6C9E2A-0726-D36F-EAB7-EABF085EA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590720"/>
            <a:ext cx="9603275" cy="1335864"/>
          </a:xfrm>
        </p:spPr>
        <p:txBody>
          <a:bodyPr>
            <a:normAutofit/>
          </a:bodyPr>
          <a:lstStyle/>
          <a:p>
            <a:r>
              <a:rPr lang="zh-TW" altLang="en-US" sz="3600" dirty="0"/>
              <a:t>嘉義市政府警察局</a:t>
            </a:r>
            <a:br>
              <a:rPr lang="en-US" altLang="zh-TW" dirty="0"/>
            </a:br>
            <a:r>
              <a:rPr lang="zh-TW" altLang="en-US" dirty="0">
                <a:solidFill>
                  <a:srgbClr val="7030A0"/>
                </a:solidFill>
              </a:rPr>
              <a:t>諸羅城縱橫攻略</a:t>
            </a:r>
            <a:r>
              <a:rPr lang="zh-TW" altLang="en-US" dirty="0">
                <a:solidFill>
                  <a:srgbClr val="7030A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★防制交通事故從事故處理開始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C16B631-1F28-2BDA-2A99-BC591C656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/>
              <a:t>善用</a:t>
            </a:r>
            <a:r>
              <a:rPr lang="zh-TW" altLang="en-US" sz="2400" dirty="0">
                <a:solidFill>
                  <a:srgbClr val="7030A0"/>
                </a:solidFill>
              </a:rPr>
              <a:t>數位科技</a:t>
            </a:r>
            <a:r>
              <a:rPr lang="zh-TW" altLang="en-US" sz="2400" dirty="0"/>
              <a:t>降低交通事故</a:t>
            </a:r>
            <a:endParaRPr lang="en-US" altLang="zh-TW" sz="2400" dirty="0"/>
          </a:p>
          <a:p>
            <a:r>
              <a:rPr lang="zh-TW" altLang="en-US" sz="2400" dirty="0">
                <a:solidFill>
                  <a:srgbClr val="7030A0"/>
                </a:solidFill>
              </a:rPr>
              <a:t>被動積極</a:t>
            </a:r>
            <a:r>
              <a:rPr lang="en-US" altLang="zh-TW" sz="2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》》》</a:t>
            </a:r>
            <a:r>
              <a:rPr lang="zh-TW" altLang="en-US" sz="2400" dirty="0">
                <a:solidFill>
                  <a:srgbClr val="7030A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主動預防</a:t>
            </a:r>
            <a:endParaRPr lang="en-US" altLang="zh-TW" sz="2400" dirty="0">
              <a:solidFill>
                <a:srgbClr val="7030A0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zh-TW" altLang="en-US" sz="2400" dirty="0"/>
              <a:t>共通路口圖資</a:t>
            </a:r>
            <a:r>
              <a:rPr lang="zh-TW" altLang="en-US" sz="2400" dirty="0">
                <a:solidFill>
                  <a:srgbClr val="7030A0"/>
                </a:solidFill>
              </a:rPr>
              <a:t>未數位化</a:t>
            </a:r>
            <a:r>
              <a:rPr lang="en-US" altLang="zh-TW" sz="2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》》》》</a:t>
            </a:r>
            <a:r>
              <a:rPr lang="zh-TW" altLang="en-US" sz="2400" dirty="0">
                <a:solidFill>
                  <a:srgbClr val="7030A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碰撞構圖分析</a:t>
            </a:r>
            <a:endParaRPr lang="en-US" altLang="zh-TW" sz="2400" dirty="0">
              <a:solidFill>
                <a:srgbClr val="7030A0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zh-TW" altLang="en-US" sz="2400" dirty="0">
                <a:solidFill>
                  <a:srgbClr val="7030A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節省現場</a:t>
            </a:r>
            <a:r>
              <a:rPr lang="zh-TW" altLang="en-US" sz="2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處理程序流程</a:t>
            </a:r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sz="2400" dirty="0">
                <a:solidFill>
                  <a:srgbClr val="7030A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縮短</a:t>
            </a:r>
            <a:r>
              <a:rPr lang="zh-TW" altLang="en-US" sz="2400" dirty="0">
                <a:latin typeface="PMingLiU" panose="02020500000000000000" pitchFamily="18" charset="-120"/>
                <a:ea typeface="PMingLiU" panose="02020500000000000000" pitchFamily="18" charset="-120"/>
              </a:rPr>
              <a:t>等待時間</a:t>
            </a:r>
            <a:endParaRPr lang="en-US" altLang="zh-TW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sz="2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碰撞構圖分析</a:t>
            </a:r>
            <a:r>
              <a:rPr lang="en-US" altLang="zh-TW" sz="2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》》》</a:t>
            </a:r>
            <a:r>
              <a:rPr lang="zh-TW" altLang="en-US" sz="2400" dirty="0">
                <a:solidFill>
                  <a:srgbClr val="7030A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交通易肇事路口改善</a:t>
            </a:r>
            <a:endParaRPr lang="en-US" altLang="zh-TW" sz="2400" dirty="0">
              <a:solidFill>
                <a:srgbClr val="7030A0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zh-TW" altLang="en-US" sz="2400" dirty="0">
                <a:solidFill>
                  <a:srgbClr val="7030A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降低</a:t>
            </a:r>
            <a:r>
              <a:rPr lang="zh-TW" altLang="en-US" sz="2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路口交通事故發生率</a:t>
            </a:r>
            <a:endParaRPr lang="en-US" altLang="zh-TW" sz="2400" dirty="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393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A6D3A8-1A94-0A6B-8416-CE3A514FC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dirty="0"/>
              <a:t>台南市政府交通局推動</a:t>
            </a:r>
            <a:r>
              <a:rPr lang="zh-TW" altLang="en-US" dirty="0">
                <a:solidFill>
                  <a:schemeClr val="accent1"/>
                </a:solidFill>
              </a:rPr>
              <a:t>「救護優先 智慧暢行」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8BE29E4-4D2F-F707-C8E4-99FE21D49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accent1"/>
                </a:solidFill>
              </a:rPr>
              <a:t>「救護優先 智慧暢行」</a:t>
            </a:r>
            <a:r>
              <a:rPr lang="zh-TW" altLang="en-US" dirty="0"/>
              <a:t>是結合</a:t>
            </a:r>
            <a:r>
              <a:rPr lang="zh-TW" altLang="en-US" dirty="0">
                <a:solidFill>
                  <a:schemeClr val="accent1"/>
                </a:solidFill>
              </a:rPr>
              <a:t>路側感測及車載設備，當救護車執行緊急任務時，系統可即時調整路口號誌，採取「綠燈延時、紅燈縮短」</a:t>
            </a:r>
            <a:r>
              <a:rPr lang="zh-TW" altLang="en-US" dirty="0"/>
              <a:t>等策略，打造救護車專屬通行綠波帶，有效</a:t>
            </a:r>
            <a:r>
              <a:rPr lang="zh-TW" altLang="en-US" dirty="0">
                <a:solidFill>
                  <a:schemeClr val="accent1"/>
                </a:solidFill>
              </a:rPr>
              <a:t>縮短行車時間，提升到院搶救的黃金時效</a:t>
            </a:r>
            <a:r>
              <a:rPr lang="zh-TW" altLang="en-US" dirty="0"/>
              <a:t>，同時</a:t>
            </a:r>
            <a:r>
              <a:rPr lang="zh-TW" altLang="en-US" dirty="0">
                <a:solidFill>
                  <a:schemeClr val="accent1"/>
                </a:solidFill>
              </a:rPr>
              <a:t>兼顧路口行車安全</a:t>
            </a:r>
            <a:r>
              <a:rPr lang="zh-TW" altLang="en-US" dirty="0"/>
              <a:t>與整體交通秩序。</a:t>
            </a:r>
            <a:endParaRPr lang="en-US" altLang="zh-TW" dirty="0"/>
          </a:p>
          <a:p>
            <a:r>
              <a:rPr lang="zh-TW" altLang="en-US" dirty="0"/>
              <a:t>評審委員肯定本案在</a:t>
            </a:r>
            <a:r>
              <a:rPr lang="zh-TW" altLang="en-US" dirty="0">
                <a:solidFill>
                  <a:schemeClr val="accent1"/>
                </a:solidFill>
              </a:rPr>
              <a:t>服務設計、實務推動及民眾實際感受上的整體表現，具備高度示範與擴散價值</a:t>
            </a:r>
            <a:r>
              <a:rPr lang="zh-TW" altLang="en-US" dirty="0"/>
              <a:t>。交通局目前已於</a:t>
            </a:r>
            <a:r>
              <a:rPr lang="zh-TW" altLang="en-US" dirty="0">
                <a:solidFill>
                  <a:schemeClr val="accent1"/>
                </a:solidFill>
              </a:rPr>
              <a:t>成大、奇美、安南醫院周邊路廊及郭綜合、臺南市立醫院周邊重點路口等處，總計建置</a:t>
            </a:r>
            <a:r>
              <a:rPr lang="en-US" altLang="zh-TW" dirty="0">
                <a:solidFill>
                  <a:schemeClr val="accent1"/>
                </a:solidFill>
              </a:rPr>
              <a:t>35</a:t>
            </a:r>
            <a:r>
              <a:rPr lang="zh-TW" altLang="en-US" dirty="0">
                <a:solidFill>
                  <a:schemeClr val="accent1"/>
                </a:solidFill>
              </a:rPr>
              <a:t>處路口</a:t>
            </a:r>
            <a:endParaRPr lang="zh-TW" alt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468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E9621B-FCA5-440A-36F6-1C4FEC756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12695"/>
            <a:ext cx="9603275" cy="1441060"/>
          </a:xfrm>
        </p:spPr>
        <p:txBody>
          <a:bodyPr>
            <a:noAutofit/>
          </a:bodyPr>
          <a:lstStyle/>
          <a:p>
            <a:r>
              <a:rPr lang="zh-TW" altLang="en-US" sz="3600" dirty="0">
                <a:solidFill>
                  <a:srgbClr val="7030A0"/>
                </a:solidFill>
              </a:rPr>
              <a:t>彰化地政事務所</a:t>
            </a:r>
            <a:br>
              <a:rPr lang="en-US" altLang="zh-TW" sz="3600" dirty="0">
                <a:solidFill>
                  <a:srgbClr val="7030A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</a:br>
            <a:r>
              <a:rPr lang="zh-TW" altLang="en-US" sz="3600" dirty="0">
                <a:solidFill>
                  <a:srgbClr val="7030A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科技小技巧★測量大創新★財產保護快又準</a:t>
            </a:r>
            <a:br>
              <a:rPr lang="en-US" altLang="zh-TW" sz="3600" dirty="0">
                <a:solidFill>
                  <a:srgbClr val="7030A0"/>
                </a:solidFill>
              </a:rPr>
            </a:br>
            <a:endParaRPr lang="zh-TW" altLang="en-US" sz="3600" dirty="0">
              <a:solidFill>
                <a:srgbClr val="7030A0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8062C34-1BE4-15BB-2082-4411F7E79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/>
              <a:t>該所魏測量員將</a:t>
            </a:r>
            <a:r>
              <a:rPr lang="zh-TW" altLang="en-US" sz="2800" dirty="0">
                <a:solidFill>
                  <a:schemeClr val="accent1"/>
                </a:solidFill>
              </a:rPr>
              <a:t>測量結合無人機、</a:t>
            </a:r>
            <a:r>
              <a:rPr lang="en-US" altLang="zh-TW" sz="2800" dirty="0">
                <a:solidFill>
                  <a:schemeClr val="accent1"/>
                </a:solidFill>
              </a:rPr>
              <a:t>NFC</a:t>
            </a:r>
            <a:r>
              <a:rPr lang="zh-TW" altLang="en-US" sz="2800" dirty="0">
                <a:solidFill>
                  <a:schemeClr val="accent1"/>
                </a:solidFill>
              </a:rPr>
              <a:t>晶片與</a:t>
            </a:r>
            <a:r>
              <a:rPr lang="en-US" altLang="zh-TW" sz="2800" dirty="0">
                <a:solidFill>
                  <a:schemeClr val="accent1"/>
                </a:solidFill>
              </a:rPr>
              <a:t>360</a:t>
            </a:r>
            <a:r>
              <a:rPr lang="zh-TW" altLang="en-US" sz="2800" dirty="0">
                <a:solidFill>
                  <a:schemeClr val="accent1"/>
                </a:solidFill>
              </a:rPr>
              <a:t>度影像記錄等技術，建立更精準、透明的測量作業模式，讓民眾在辦理地籍測量與界址確認時，能實際感受到「更快、更準、更清楚」的服務。</a:t>
            </a:r>
            <a:r>
              <a:rPr lang="zh-TW" altLang="en-US" sz="2800" dirty="0"/>
              <a:t>這些創新不僅解決許多第一線同仁長久以來的測量困境，也降低糾紛與爭議，提升民眾信任感與滿意度。 </a:t>
            </a:r>
          </a:p>
        </p:txBody>
      </p:sp>
    </p:spTree>
    <p:extLst>
      <p:ext uri="{BB962C8B-B14F-4D97-AF65-F5344CB8AC3E}">
        <p14:creationId xmlns:p14="http://schemas.microsoft.com/office/powerpoint/2010/main" val="1849250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38A4723-3F82-85C0-3476-0E8B229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/>
              <a:t>台江國家公園</a:t>
            </a:r>
            <a:r>
              <a:rPr lang="zh-TW" altLang="en-US" b="1" dirty="0">
                <a:solidFill>
                  <a:schemeClr val="accent1"/>
                </a:solidFill>
              </a:rPr>
              <a:t>「黑琵甜甜圈」　</a:t>
            </a:r>
            <a:r>
              <a:rPr lang="zh-TW" altLang="en-US" b="1" dirty="0"/>
              <a:t>創造保育與共融新典範</a:t>
            </a:r>
            <a:br>
              <a:rPr lang="zh-TW" altLang="en-US" b="1" dirty="0"/>
            </a:b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4CA5272-01C4-BA1B-EFC9-6F8EF5D8D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台江國家公園以</a:t>
            </a:r>
            <a:r>
              <a:rPr lang="zh-TW" altLang="en-US" dirty="0">
                <a:solidFill>
                  <a:schemeClr val="accent1"/>
                </a:solidFill>
              </a:rPr>
              <a:t>「黑琵甜甜圈」保育模式成功突破國家公園邊界，讓候鳥在私人魚塭也能安心覓食，成為國際生態保育的台灣新典範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串聯</a:t>
            </a:r>
            <a:r>
              <a:rPr lang="zh-TW" altLang="en-US" dirty="0">
                <a:solidFill>
                  <a:schemeClr val="accent1"/>
                </a:solidFill>
              </a:rPr>
              <a:t>遊客、漁民、社區與</a:t>
            </a:r>
            <a:r>
              <a:rPr lang="en-US" altLang="zh-TW" dirty="0">
                <a:solidFill>
                  <a:schemeClr val="accent1"/>
                </a:solidFill>
              </a:rPr>
              <a:t>NGO</a:t>
            </a:r>
            <a:r>
              <a:rPr lang="zh-TW" altLang="en-US" dirty="0"/>
              <a:t>，將保育理念融入在地產業與生活，實現了</a:t>
            </a:r>
            <a:r>
              <a:rPr lang="zh-TW" altLang="en-US" dirty="0">
                <a:solidFill>
                  <a:schemeClr val="accent1"/>
                </a:solidFill>
              </a:rPr>
              <a:t>「不是國家公園的國家公園」</a:t>
            </a:r>
            <a:endParaRPr lang="en-US" altLang="zh-TW" dirty="0">
              <a:solidFill>
                <a:schemeClr val="accent1"/>
              </a:solidFill>
            </a:endParaRPr>
          </a:p>
          <a:p>
            <a:r>
              <a:rPr lang="zh-TW" altLang="en-US" dirty="0"/>
              <a:t>成功吸引</a:t>
            </a:r>
            <a:r>
              <a:rPr lang="zh-TW" altLang="en-US" dirty="0">
                <a:solidFill>
                  <a:schemeClr val="accent1"/>
                </a:solidFill>
              </a:rPr>
              <a:t>明台產險、全一電子及中信金控等企業加入</a:t>
            </a:r>
            <a:r>
              <a:rPr lang="zh-TW" altLang="en-US" dirty="0"/>
              <a:t>，攜手打造生態友善棲地</a:t>
            </a:r>
            <a:endParaRPr lang="en-US" altLang="zh-TW" dirty="0"/>
          </a:p>
          <a:p>
            <a:r>
              <a:rPr lang="zh-TW" altLang="en-US" dirty="0"/>
              <a:t>突破傳統保育範疇，將</a:t>
            </a:r>
            <a:r>
              <a:rPr lang="zh-TW" altLang="en-US" dirty="0">
                <a:solidFill>
                  <a:schemeClr val="accent1"/>
                </a:solidFill>
              </a:rPr>
              <a:t>人與產業納入經營管理</a:t>
            </a:r>
            <a:r>
              <a:rPr lang="zh-TW" altLang="en-US" dirty="0"/>
              <a:t>，成功營造綿密的在地守護網絡</a:t>
            </a:r>
            <a:br>
              <a:rPr lang="en-US" altLang="zh-TW" sz="3200" dirty="0"/>
            </a:br>
            <a:endParaRPr lang="en-US" altLang="zh-TW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866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5F9FBB6-7B19-08A2-946F-BA7896205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dirty="0"/>
              <a:t>新北市</a:t>
            </a:r>
            <a:r>
              <a:rPr lang="zh-TW" altLang="en-US" dirty="0">
                <a:solidFill>
                  <a:schemeClr val="accent1"/>
                </a:solidFill>
              </a:rPr>
              <a:t>好日子愛心大平台待用餐計畫</a:t>
            </a:r>
            <a:endParaRPr lang="zh-TW" altLang="en-US" sz="2800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E23F46F-9DA4-70BA-F87D-138106D69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dirty="0"/>
              <a:t>提供弱勢民眾透過餐券兌換餐食，更讓</a:t>
            </a:r>
            <a:r>
              <a:rPr lang="zh-TW" altLang="en-US" dirty="0">
                <a:solidFill>
                  <a:schemeClr val="accent1"/>
                </a:solidFill>
              </a:rPr>
              <a:t>第一線社工及合作店家能在服務過程中主動關心用餐者的生活狀況，及早發現急難或家庭危機個案</a:t>
            </a:r>
            <a:endParaRPr lang="en-US" altLang="zh-TW" dirty="0">
              <a:solidFill>
                <a:schemeClr val="accent1"/>
              </a:solidFill>
            </a:endParaRPr>
          </a:p>
          <a:p>
            <a:r>
              <a:rPr lang="zh-TW" altLang="en-US" dirty="0"/>
              <a:t>「新北市好日子愛心大平台」匯聚來自</a:t>
            </a:r>
            <a:r>
              <a:rPr lang="zh-TW" altLang="en-US" dirty="0">
                <a:solidFill>
                  <a:schemeClr val="accent1"/>
                </a:solidFill>
              </a:rPr>
              <a:t>各界的善心捐款</a:t>
            </a:r>
            <a:endParaRPr lang="en-US" altLang="zh-TW" dirty="0">
              <a:solidFill>
                <a:schemeClr val="accent1"/>
              </a:solidFill>
            </a:endParaRPr>
          </a:p>
          <a:p>
            <a:r>
              <a:rPr lang="zh-TW" altLang="en-US" dirty="0">
                <a:solidFill>
                  <a:schemeClr val="accent1"/>
                </a:solidFill>
              </a:rPr>
              <a:t>微星科技股份有限公司長期投入計畫</a:t>
            </a:r>
            <a:r>
              <a:rPr lang="zh-TW" altLang="en-US" dirty="0"/>
              <a:t>，不僅持續捐款支持，更以實際行動展現企業社會責任</a:t>
            </a:r>
            <a:endParaRPr lang="en-US" altLang="zh-TW" dirty="0"/>
          </a:p>
          <a:p>
            <a:r>
              <a:rPr lang="zh-TW" altLang="en-US" dirty="0">
                <a:solidFill>
                  <a:schemeClr val="accent1"/>
                </a:solidFill>
              </a:rPr>
              <a:t>「易福社會創新股份有限公司」無償提供數位資訊平台</a:t>
            </a:r>
            <a:r>
              <a:rPr lang="zh-TW" altLang="en-US" dirty="0"/>
              <a:t>，將待用餐店家全面數位化，讓民眾可透過手機即時查詢鄰近取餐點。</a:t>
            </a:r>
            <a:endParaRPr lang="en-US" altLang="zh-TW" dirty="0"/>
          </a:p>
          <a:p>
            <a:r>
              <a:rPr lang="zh-TW" altLang="en-US" dirty="0"/>
              <a:t>結合</a:t>
            </a:r>
            <a:r>
              <a:rPr lang="zh-TW" altLang="en-US" dirty="0">
                <a:solidFill>
                  <a:schemeClr val="accent1"/>
                </a:solidFill>
              </a:rPr>
              <a:t>八方雲集、鬍鬚張、三商巧福、爭鮮等連鎖餐飲體系</a:t>
            </a:r>
            <a:r>
              <a:rPr lang="zh-TW" altLang="en-US" dirty="0"/>
              <a:t>，提供全年無休的穩定餐食服務；同時與教育局攜手，將發放據點擴展至各級學校</a:t>
            </a:r>
            <a:endParaRPr lang="zh-TW" alt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111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A58C206-2BF5-C3FD-14BD-D4DD1985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dirty="0"/>
              <a:t>高雄輕軌榮獲「政府服務獎」 </a:t>
            </a:r>
            <a:r>
              <a:rPr lang="zh-TW" altLang="en-US" dirty="0">
                <a:solidFill>
                  <a:schemeClr val="accent1"/>
                </a:solidFill>
              </a:rPr>
              <a:t>串聯城市「點」與「圓」</a:t>
            </a:r>
            <a:endParaRPr lang="zh-TW" altLang="en-US" sz="2800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9C06E4C-9AD4-41DA-8AD3-72DAFF2E2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accent1"/>
                </a:solidFill>
              </a:rPr>
              <a:t>交通新美學</a:t>
            </a:r>
            <a:r>
              <a:rPr lang="zh-TW" altLang="en-US" dirty="0"/>
              <a:t>： 輕軌透過獨特的</a:t>
            </a:r>
            <a:r>
              <a:rPr lang="zh-TW" altLang="en-US" dirty="0">
                <a:solidFill>
                  <a:schemeClr val="accent1"/>
                </a:solidFill>
              </a:rPr>
              <a:t>草皮軌道設計</a:t>
            </a:r>
            <a:r>
              <a:rPr lang="zh-TW" altLang="en-US" dirty="0"/>
              <a:t>，讓原本冰冷的軌道線化身為城市最美的</a:t>
            </a:r>
            <a:r>
              <a:rPr lang="zh-TW" altLang="en-US" dirty="0">
                <a:solidFill>
                  <a:schemeClr val="accent1"/>
                </a:solidFill>
              </a:rPr>
              <a:t>「綠色動脈」</a:t>
            </a:r>
            <a:r>
              <a:rPr lang="zh-TW" altLang="en-US" dirty="0"/>
              <a:t>，形成為市區獨特的移動地標</a:t>
            </a:r>
            <a:r>
              <a:rPr lang="en-US" altLang="zh-TW" dirty="0"/>
              <a:t>!</a:t>
            </a:r>
          </a:p>
          <a:p>
            <a:r>
              <a:rPr lang="zh-TW" altLang="en-US" dirty="0">
                <a:solidFill>
                  <a:schemeClr val="accent1"/>
                </a:solidFill>
              </a:rPr>
              <a:t>全齡共融服務</a:t>
            </a:r>
            <a:r>
              <a:rPr lang="zh-TW" altLang="en-US" dirty="0"/>
              <a:t>： 輕軌列車與站體</a:t>
            </a:r>
            <a:r>
              <a:rPr lang="zh-TW" altLang="en-US" dirty="0">
                <a:solidFill>
                  <a:schemeClr val="accent1"/>
                </a:solidFill>
              </a:rPr>
              <a:t>設計採全齡友善思維</a:t>
            </a:r>
            <a:r>
              <a:rPr lang="zh-TW" altLang="en-US" dirty="0"/>
              <a:t>，無論是推著</a:t>
            </a:r>
            <a:r>
              <a:rPr lang="zh-TW" altLang="en-US" dirty="0">
                <a:solidFill>
                  <a:schemeClr val="accent1"/>
                </a:solidFill>
              </a:rPr>
              <a:t>娃娃車的爸媽、趕上課的學生、需要就醫的長輩，還是探索城市景點的旅客，都能輕鬆上下車</a:t>
            </a:r>
            <a:endParaRPr lang="en-US" altLang="zh-TW" dirty="0">
              <a:solidFill>
                <a:schemeClr val="accent1"/>
              </a:solidFill>
            </a:endParaRPr>
          </a:p>
          <a:p>
            <a:r>
              <a:rPr lang="zh-TW" altLang="en-US" dirty="0">
                <a:solidFill>
                  <a:schemeClr val="accent1"/>
                </a:solidFill>
              </a:rPr>
              <a:t>移動地標</a:t>
            </a:r>
            <a:r>
              <a:rPr lang="zh-TW" altLang="en-US" dirty="0"/>
              <a:t>：輕軌就像一條綠色絲帶，讓就醫、通勤、就學、觀光等需求，能透過一次轉乘輕軌即刻到位，有效串聯市民生活節點，成為市區</a:t>
            </a:r>
            <a:r>
              <a:rPr lang="zh-TW" altLang="en-US" dirty="0">
                <a:solidFill>
                  <a:schemeClr val="accent1"/>
                </a:solidFill>
              </a:rPr>
              <a:t>最美的「移動地標</a:t>
            </a:r>
            <a:r>
              <a:rPr lang="zh-TW" altLang="en-US" dirty="0"/>
              <a:t>」</a:t>
            </a:r>
            <a:endParaRPr lang="en-US" altLang="zh-TW" dirty="0"/>
          </a:p>
          <a:p>
            <a:r>
              <a:rPr lang="zh-TW" altLang="en-US" dirty="0"/>
              <a:t>與市民共創：持續優化，打造更宜居友善的港都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91385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CDCED19-C3AA-EE6C-7041-5B5AFFC4C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dirty="0"/>
              <a:t>新竹縣政府文化局以</a:t>
            </a:r>
            <a:r>
              <a:rPr lang="zh-TW" altLang="en-US" dirty="0">
                <a:solidFill>
                  <a:schemeClr val="accent1"/>
                </a:solidFill>
              </a:rPr>
              <a:t>「打造獨一無二的東興圳」</a:t>
            </a:r>
            <a:endParaRPr lang="zh-TW" altLang="en-US" sz="2800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9649126-65C1-0BE3-7637-DED47C86D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東興圳擁有</a:t>
            </a:r>
            <a:r>
              <a:rPr lang="en-US" altLang="zh-TW" dirty="0"/>
              <a:t>270</a:t>
            </a:r>
            <a:r>
              <a:rPr lang="zh-TW" altLang="en-US" dirty="0"/>
              <a:t>餘年歷史，</a:t>
            </a:r>
            <a:r>
              <a:rPr lang="zh-TW" altLang="en-US" dirty="0">
                <a:solidFill>
                  <a:schemeClr val="accent1"/>
                </a:solidFill>
              </a:rPr>
              <a:t>文化局整合水利、教育與地方團隊</a:t>
            </a:r>
            <a:r>
              <a:rPr lang="zh-TW" altLang="en-US" dirty="0"/>
              <a:t>，從環境整治、社區共創到光藝節策展，形成兼具文化、教育與永續的治理模式。</a:t>
            </a:r>
            <a:r>
              <a:rPr lang="zh-TW" altLang="en-US" dirty="0">
                <a:solidFill>
                  <a:schemeClr val="accent1"/>
                </a:solidFill>
              </a:rPr>
              <a:t>東興圳光藝節融合學童創作與國際藝術家，帶動商圈與公私協力，累積數十萬人次參與，並獲金點設計獎</a:t>
            </a:r>
            <a:endParaRPr lang="en-US" altLang="zh-TW" dirty="0">
              <a:solidFill>
                <a:schemeClr val="accent1"/>
              </a:solidFill>
            </a:endParaRPr>
          </a:p>
          <a:p>
            <a:r>
              <a:rPr lang="zh-TW" altLang="en-US" dirty="0"/>
              <a:t>東興圳的成功並非單一工程，而是由</a:t>
            </a:r>
            <a:r>
              <a:rPr lang="zh-TW" altLang="en-US" dirty="0">
                <a:solidFill>
                  <a:schemeClr val="accent1"/>
                </a:solidFill>
              </a:rPr>
              <a:t>居民、藝術家、學校、團隊、民間伙伴與政府共同完成</a:t>
            </a:r>
            <a:endParaRPr lang="zh-TW" alt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946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C34081E-6BBD-E2B8-6102-FD159B790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3600" dirty="0"/>
              <a:t>國立故宮博物院</a:t>
            </a:r>
            <a:br>
              <a:rPr lang="en-US" altLang="zh-TW" sz="3600" dirty="0"/>
            </a:br>
            <a:r>
              <a:rPr lang="zh-TW" altLang="en-US" sz="2800" dirty="0">
                <a:solidFill>
                  <a:srgbClr val="7030A0"/>
                </a:solidFill>
              </a:rPr>
              <a:t>故宮遊藝思 </a:t>
            </a:r>
            <a:r>
              <a:rPr lang="en-US" altLang="zh-TW" sz="2800" dirty="0">
                <a:solidFill>
                  <a:srgbClr val="7030A0"/>
                </a:solidFill>
              </a:rPr>
              <a:t>- </a:t>
            </a:r>
            <a:r>
              <a:rPr lang="zh-TW" altLang="en-US" sz="2800" dirty="0">
                <a:solidFill>
                  <a:srgbClr val="7030A0"/>
                </a:solidFill>
              </a:rPr>
              <a:t>學子嗨 </a:t>
            </a:r>
            <a:r>
              <a:rPr lang="en-US" altLang="zh-TW" sz="2800" dirty="0">
                <a:solidFill>
                  <a:srgbClr val="7030A0"/>
                </a:solidFill>
              </a:rPr>
              <a:t>FUN </a:t>
            </a:r>
            <a:r>
              <a:rPr lang="zh-TW" altLang="en-US" sz="2800" dirty="0">
                <a:solidFill>
                  <a:srgbClr val="7030A0"/>
                </a:solidFill>
              </a:rPr>
              <a:t>參訪北部院區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45D1FAC-E81A-0B97-F4A6-F6C07567D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solidFill>
                  <a:srgbClr val="7030A0"/>
                </a:solidFill>
              </a:rPr>
              <a:t>偏鄉離島學子</a:t>
            </a:r>
            <a:r>
              <a:rPr lang="zh-TW" altLang="en-US" sz="2400" dirty="0"/>
              <a:t>有機會參訪故宮</a:t>
            </a:r>
            <a:r>
              <a:rPr lang="zh-TW" altLang="en-US" sz="2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★</a:t>
            </a:r>
            <a:r>
              <a:rPr lang="zh-TW" altLang="en-US" sz="2400" dirty="0"/>
              <a:t> 依「</a:t>
            </a:r>
            <a:r>
              <a:rPr lang="zh-TW" altLang="en-US" sz="2400" dirty="0">
                <a:solidFill>
                  <a:srgbClr val="7030A0"/>
                </a:solidFill>
              </a:rPr>
              <a:t>分齡學子</a:t>
            </a:r>
            <a:r>
              <a:rPr lang="zh-TW" altLang="en-US" sz="2400" dirty="0"/>
              <a:t>」參訪需求設計「</a:t>
            </a:r>
            <a:r>
              <a:rPr lang="zh-TW" altLang="en-US" sz="2400" dirty="0">
                <a:solidFill>
                  <a:srgbClr val="7030A0"/>
                </a:solidFill>
              </a:rPr>
              <a:t>六大主題深度學 習路線</a:t>
            </a:r>
            <a:r>
              <a:rPr lang="zh-TW" altLang="en-US" sz="2400" dirty="0"/>
              <a:t>」，安排導覽老師進行解說，引導孩子進 入故宮文物的世界</a:t>
            </a:r>
            <a:endParaRPr lang="en-US" altLang="zh-TW" sz="2400" dirty="0"/>
          </a:p>
          <a:p>
            <a:r>
              <a:rPr lang="zh-TW" altLang="en-US" sz="2400" dirty="0"/>
              <a:t>拍攝專屬孩童的「</a:t>
            </a:r>
            <a:r>
              <a:rPr lang="zh-TW" altLang="en-US" sz="2400" dirty="0">
                <a:solidFill>
                  <a:srgbClr val="7030A0"/>
                </a:solidFill>
              </a:rPr>
              <a:t>故宮遊 藝思六大主題路線導覽影片</a:t>
            </a:r>
            <a:r>
              <a:rPr lang="zh-TW" altLang="en-US" sz="2400" dirty="0"/>
              <a:t>」，由導覽老師 現場帶領錄製，介紹路線經典文物，讓孩童 如臨現場；並且寄發配套學習單圖卡給</a:t>
            </a:r>
            <a:r>
              <a:rPr lang="zh-TW" altLang="en-US" sz="2400" dirty="0">
                <a:solidFill>
                  <a:srgbClr val="7030A0"/>
                </a:solidFill>
              </a:rPr>
              <a:t>因疫情取消來訪行程的學校</a:t>
            </a:r>
          </a:p>
        </p:txBody>
      </p:sp>
    </p:spTree>
    <p:extLst>
      <p:ext uri="{BB962C8B-B14F-4D97-AF65-F5344CB8AC3E}">
        <p14:creationId xmlns:p14="http://schemas.microsoft.com/office/powerpoint/2010/main" val="3933863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4FABDB5-65C3-D5B0-EE8F-8B2169DE3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>
                <a:solidFill>
                  <a:srgbClr val="7030A0"/>
                </a:solidFill>
              </a:rPr>
              <a:t>簡報結束   敬請指教</a:t>
            </a:r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FFB29F1C-8847-1CB7-36F4-E1543FEA56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79884" y="1825667"/>
            <a:ext cx="9674970" cy="3615820"/>
          </a:xfr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30CFF886-653F-7D8D-3E84-1F0A400E3FE6}"/>
              </a:ext>
            </a:extLst>
          </p:cNvPr>
          <p:cNvSpPr txBox="1"/>
          <p:nvPr/>
        </p:nvSpPr>
        <p:spPr>
          <a:xfrm>
            <a:off x="1379884" y="5441487"/>
            <a:ext cx="9674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>
                <a:hlinkClick r:id="rId3" tooltip="https://junesmadridtranslator.wordpress.com/2020/11/30/rozasdepuertoreal/"/>
              </a:rPr>
              <a:t>此相片</a:t>
            </a:r>
            <a:r>
              <a:rPr lang="zh-TW" altLang="en-US" sz="900" dirty="0"/>
              <a:t> (作者: 未知的作者) 已透過 </a:t>
            </a:r>
            <a:r>
              <a:rPr lang="zh-TW" altLang="en-US" sz="900" dirty="0">
                <a:hlinkClick r:id="rId4" tooltip="https://creativecommons.org/licenses/by-nc-sa/3.0/"/>
              </a:rPr>
              <a:t>CC BY-SA-NC</a:t>
            </a:r>
            <a:r>
              <a:rPr lang="zh-TW" altLang="en-US" sz="900" dirty="0"/>
              <a:t> 授權</a:t>
            </a:r>
          </a:p>
        </p:txBody>
      </p:sp>
    </p:spTree>
    <p:extLst>
      <p:ext uri="{BB962C8B-B14F-4D97-AF65-F5344CB8AC3E}">
        <p14:creationId xmlns:p14="http://schemas.microsoft.com/office/powerpoint/2010/main" val="3278162279"/>
      </p:ext>
    </p:extLst>
  </p:cSld>
  <p:clrMapOvr>
    <a:masterClrMapping/>
  </p:clrMapOvr>
</p:sld>
</file>

<file path=ppt/theme/theme1.xml><?xml version="1.0" encoding="utf-8"?>
<a:theme xmlns:a="http://schemas.openxmlformats.org/drawingml/2006/main" name="圖庫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TM10001114[[fn=圖庫]]</Template>
  <TotalTime>1397</TotalTime>
  <Words>1647</Words>
  <Application>Microsoft Office PowerPoint</Application>
  <PresentationFormat>寬螢幕</PresentationFormat>
  <Paragraphs>76</Paragraphs>
  <Slides>21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6" baseType="lpstr">
      <vt:lpstr>PMingLiU</vt:lpstr>
      <vt:lpstr>PMingLiU</vt:lpstr>
      <vt:lpstr>Arial</vt:lpstr>
      <vt:lpstr>Gill Sans MT</vt:lpstr>
      <vt:lpstr>圖庫</vt:lpstr>
      <vt:lpstr>政府服務獎  數位加值與社會共榮</vt:lpstr>
      <vt:lpstr>政府服務獎目的</vt:lpstr>
      <vt:lpstr>評獎對象 </vt:lpstr>
      <vt:lpstr>                        數位加值 </vt:lpstr>
      <vt:lpstr>                     社會共融</vt:lpstr>
      <vt:lpstr>評審標準★創新性☆配分30分 </vt:lpstr>
      <vt:lpstr> 評審標準★ 效益及影響☆配分40分</vt:lpstr>
      <vt:lpstr>評審標準★可持續性☆配分15分 </vt:lpstr>
      <vt:lpstr>評審標準★擴散應用☆配分15分 </vt:lpstr>
      <vt:lpstr>政府服務獎案例 </vt:lpstr>
      <vt:lpstr>國家發展委員會</vt:lpstr>
      <vt:lpstr>第8屆政府服務獎—數位創新加值 地方稅AI客服任意門—打通一站式稅務服務雲 </vt:lpstr>
      <vt:lpstr>嘉義市政府警察局 諸羅城縱橫攻略★防制交通事故從事故處理開始</vt:lpstr>
      <vt:lpstr>台南市政府交通局推動「救護優先 智慧暢行」</vt:lpstr>
      <vt:lpstr>彰化地政事務所 科技小技巧★測量大創新★財產保護快又準 </vt:lpstr>
      <vt:lpstr>台江國家公園「黑琵甜甜圈」　創造保育與共融新典範 </vt:lpstr>
      <vt:lpstr>新北市好日子愛心大平台待用餐計畫</vt:lpstr>
      <vt:lpstr>高雄輕軌榮獲「政府服務獎」 串聯城市「點」與「圓」</vt:lpstr>
      <vt:lpstr>新竹縣政府文化局以「打造獨一無二的東興圳」</vt:lpstr>
      <vt:lpstr>國立故宮博物院 故宮遊藝思 - 學子嗨 FUN 參訪北部院區</vt:lpstr>
      <vt:lpstr>簡報結束   敬請指教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公務機關為民服務與創新思維</dc:title>
  <dc:creator>明源 鄭</dc:creator>
  <cp:lastModifiedBy>李艾庭</cp:lastModifiedBy>
  <cp:revision>5</cp:revision>
  <dcterms:created xsi:type="dcterms:W3CDTF">2022-10-03T23:40:28Z</dcterms:created>
  <dcterms:modified xsi:type="dcterms:W3CDTF">2026-03-16T02:41:17Z</dcterms:modified>
</cp:coreProperties>
</file>