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6" r:id="rId5"/>
    <p:sldId id="262" r:id="rId6"/>
    <p:sldId id="264" r:id="rId7"/>
    <p:sldId id="265" r:id="rId8"/>
  </p:sldIdLst>
  <p:sldSz cx="9144000" cy="6858000" type="screen4x3"/>
  <p:notesSz cx="6797675" cy="9928225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449C"/>
    <a:srgbClr val="FFF2CC"/>
    <a:srgbClr val="4472C4"/>
    <a:srgbClr val="517BCB"/>
    <a:srgbClr val="A5A5A5"/>
    <a:srgbClr val="ED7D31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3" autoAdjust="0"/>
    <p:restoredTop sz="94660"/>
  </p:normalViewPr>
  <p:slideViewPr>
    <p:cSldViewPr snapToGrid="0">
      <p:cViewPr>
        <p:scale>
          <a:sx n="124" d="100"/>
          <a:sy n="124" d="100"/>
        </p:scale>
        <p:origin x="-1254" y="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76ED32-CD14-4130-B338-6FB1CB43CCF1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80342239-4F72-4984-ADA4-1856E56A1F7E}">
      <dgm:prSet phldrT="[文字]" custT="1"/>
      <dgm:spPr/>
      <dgm:t>
        <a:bodyPr anchor="ctr"/>
        <a:lstStyle/>
        <a:p>
          <a:pPr>
            <a:lnSpc>
              <a:spcPct val="80000"/>
            </a:lnSpc>
          </a:pPr>
          <a:r>
            <a:rPr lang="zh-TW" altLang="en-US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違反</a:t>
          </a:r>
          <a:r>
            <a:rPr lang="zh-TW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第九十九條之十</a:t>
          </a:r>
          <a:r>
            <a:rPr lang="zh-TW" altLang="en-US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三</a:t>
          </a:r>
          <a:r>
            <a:rPr lang="zh-TW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第一項</a:t>
          </a:r>
          <a:r>
            <a:rPr lang="en-US" altLang="zh-TW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400" b="1" u="sng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於禁限航區、機場四周範圍內操作</a:t>
          </a:r>
          <a:r>
            <a:rPr lang="en-US" altLang="zh-TW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4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B5DFB26-FF2C-4F2E-8389-2F297083B139}" type="parTrans" cxnId="{1120B751-9A4B-48B3-97EE-B04D8829A1D0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FF22758-A711-406C-869E-37DB2EF7BCB1}" type="sibTrans" cxnId="{1120B751-9A4B-48B3-97EE-B04D8829A1D0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2A1E5AB-08F8-4C7C-AAD4-BD95B6A11651}">
      <dgm:prSet phldrT="[文字]" custT="1"/>
      <dgm:spPr/>
      <dgm:t>
        <a:bodyPr anchor="ctr"/>
        <a:lstStyle/>
        <a:p>
          <a:pPr>
            <a:lnSpc>
              <a:spcPct val="80000"/>
            </a:lnSpc>
          </a:pPr>
          <a:r>
            <a:rPr lang="zh-TW" altLang="en-US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違反</a:t>
          </a:r>
          <a:r>
            <a:rPr lang="zh-TW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第九十九條之十</a:t>
          </a:r>
          <a:r>
            <a:rPr lang="zh-TW" altLang="en-US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四</a:t>
          </a:r>
          <a:r>
            <a:rPr lang="zh-TW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第一項第一款</a:t>
          </a:r>
          <a:r>
            <a:rPr lang="en-US" altLang="zh-TW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400" b="1" u="sng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高度超過</a:t>
          </a:r>
          <a:r>
            <a:rPr lang="en-US" altLang="zh-TW" sz="1400" b="1" u="sng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400</a:t>
          </a:r>
          <a:r>
            <a:rPr lang="zh-TW" altLang="en-US" sz="1400" b="1" u="sng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呎</a:t>
          </a:r>
          <a:r>
            <a:rPr lang="en-US" altLang="zh-TW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4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9E9A8D1-7883-4CCC-9584-7F37C03FD9EE}" type="parTrans" cxnId="{2420A618-B23B-4366-B7CE-977606387346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4BE607D-AE7F-4204-96F5-D991DF47C088}" type="sibTrans" cxnId="{2420A618-B23B-4366-B7CE-977606387346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0C099F3-C284-46CA-BC6C-5FC2E9493232}">
      <dgm:prSet phldrT="[文字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>
            <a:lnSpc>
              <a:spcPct val="60000"/>
            </a:lnSpc>
            <a:spcAft>
              <a:spcPts val="0"/>
            </a:spcAft>
          </a:pPr>
          <a:r>
            <a: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6</a:t>
          </a:r>
          <a:r>
            <a:rPr lang="zh-TW" altLang="en-US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萬</a:t>
          </a:r>
          <a:r>
            <a: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-30</a:t>
          </a:r>
          <a:r>
            <a:rPr lang="zh-TW" altLang="en-US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萬</a:t>
          </a:r>
          <a:endParaRPr lang="en-US" altLang="zh-TW" sz="20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ct val="60000"/>
            </a:lnSpc>
            <a:spcAft>
              <a:spcPts val="0"/>
            </a:spcAft>
          </a:pPr>
          <a:r>
            <a:rPr lang="zh-TW" altLang="en-US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得沒入遙控無人機</a:t>
          </a:r>
          <a:endParaRPr lang="zh-TW" altLang="en-US" sz="20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5A08E14-99CA-4782-858C-5F697033A2E5}" type="parTrans" cxnId="{D92554C5-93EB-4D0C-A003-84FF9D45F153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8B83F94-70BF-499A-8AD9-3867AE338605}" type="sibTrans" cxnId="{D92554C5-93EB-4D0C-A003-84FF9D45F153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A51B584-A8D5-482D-B79D-D4F1DD02CE81}">
      <dgm:prSet phldrT="[文字]" custT="1"/>
      <dgm:spPr/>
      <dgm:t>
        <a:bodyPr anchor="ctr"/>
        <a:lstStyle/>
        <a:p>
          <a:pPr>
            <a:lnSpc>
              <a:spcPct val="80000"/>
            </a:lnSpc>
          </a:pPr>
          <a:r>
            <a:rPr lang="zh-TW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第九十九條之十第二項</a:t>
          </a:r>
          <a:r>
            <a:rPr lang="en-US" altLang="zh-TW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400" b="1" u="sng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未領有操作證</a:t>
          </a:r>
          <a:r>
            <a:rPr lang="en-US" altLang="zh-TW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4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475DF34-61C5-4A27-935D-94F76AF250AB}" type="parTrans" cxnId="{D87B5739-7C5C-42CD-A691-5818E362DEA5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20DCC68-0522-4795-BCC7-CE0AD784849E}" type="sibTrans" cxnId="{D87B5739-7C5C-42CD-A691-5818E362DEA5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8D83175-31FC-465A-B0E5-F577C0D67949}">
      <dgm:prSet phldrT="[文字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>
            <a:lnSpc>
              <a:spcPct val="60000"/>
            </a:lnSpc>
            <a:spcAft>
              <a:spcPts val="0"/>
            </a:spcAft>
          </a:pPr>
          <a:r>
            <a: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3</a:t>
          </a:r>
          <a:r>
            <a:rPr lang="zh-TW" altLang="en-US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萬</a:t>
          </a:r>
          <a:r>
            <a: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-15</a:t>
          </a:r>
          <a:r>
            <a:rPr lang="zh-TW" altLang="en-US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萬</a:t>
          </a:r>
          <a:endParaRPr lang="en-US" altLang="zh-TW" sz="20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ct val="60000"/>
            </a:lnSpc>
            <a:spcAft>
              <a:spcPts val="0"/>
            </a:spcAft>
          </a:pPr>
          <a:r>
            <a:rPr lang="zh-TW" altLang="en-US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註冊</a:t>
          </a:r>
          <a:r>
            <a: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地點</a:t>
          </a:r>
          <a:r>
            <a: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操作限制</a:t>
          </a:r>
          <a:endParaRPr lang="en-US" altLang="zh-TW" sz="20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ct val="60000"/>
            </a:lnSpc>
            <a:spcAft>
              <a:spcPts val="0"/>
            </a:spcAft>
          </a:pPr>
          <a:r>
            <a:rPr lang="zh-TW" altLang="en-US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得沒入遙控無人機</a:t>
          </a:r>
          <a:endParaRPr lang="zh-TW" altLang="en-US" sz="20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B2A102B-AB81-435F-A0BF-B19AD9EDE0B3}" type="parTrans" cxnId="{A45261F1-15C9-4528-9801-F618C560874A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FB1A682-A95D-4185-AC5E-8345DB1A7B25}" type="sibTrans" cxnId="{A45261F1-15C9-4528-9801-F618C560874A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6C81F84-9E62-4679-94A1-2FC0D67068A6}">
      <dgm:prSet phldrT="[文字]" custT="1"/>
      <dgm:spPr/>
      <dgm:t>
        <a:bodyPr anchor="ctr"/>
        <a:lstStyle/>
        <a:p>
          <a:pPr>
            <a:lnSpc>
              <a:spcPct val="80000"/>
            </a:lnSpc>
          </a:pPr>
          <a:r>
            <a:rPr lang="zh-TW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第九十九條之十第一項</a:t>
          </a:r>
          <a:r>
            <a:rPr lang="en-US" altLang="zh-TW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400" b="1" u="sng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遙控無人機註冊及標明註冊號碼</a:t>
          </a:r>
          <a:r>
            <a:rPr lang="en-US" altLang="zh-TW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4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F9327C7-B8BC-455E-9A39-313718BD19D0}" type="parTrans" cxnId="{DA9478DD-623E-4601-997E-BCF71A9B4F9D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4159CD5-6333-4E49-B8D2-2E5F760DEC62}" type="sibTrans" cxnId="{DA9478DD-623E-4601-997E-BCF71A9B4F9D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B87337A-AF8E-4BD2-B7C2-F524CA0BD3F6}">
      <dgm:prSet phldrT="[文字]" custT="1"/>
      <dgm:spPr/>
      <dgm:t>
        <a:bodyPr anchor="ctr"/>
        <a:lstStyle/>
        <a:p>
          <a:pPr>
            <a:lnSpc>
              <a:spcPct val="80000"/>
            </a:lnSpc>
          </a:pPr>
          <a:r>
            <a:rPr lang="zh-TW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第九十九條之十</a:t>
          </a:r>
          <a:r>
            <a:rPr lang="zh-TW" altLang="en-US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四</a:t>
          </a:r>
          <a:r>
            <a:rPr lang="zh-TW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第一項第二款至第十款</a:t>
          </a:r>
          <a:r>
            <a:rPr lang="en-US" altLang="zh-TW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400" b="1" u="sng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相關操作限制</a:t>
          </a:r>
          <a:r>
            <a:rPr lang="en-US" altLang="zh-TW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4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08E796B-9779-41BB-8609-7126D7654C11}" type="parTrans" cxnId="{C1E2E3B2-311C-4200-9C33-A4CB2CE6DFFA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394F096-0CBA-4EE4-BBF2-91687178B4E4}" type="sibTrans" cxnId="{C1E2E3B2-311C-4200-9C33-A4CB2CE6DFFA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9D9B478-3A19-44A2-97A5-851D67AB5667}">
      <dgm:prSet phldrT="[文字]" custT="1"/>
      <dgm:spPr>
        <a:solidFill>
          <a:schemeClr val="accent6">
            <a:lumMod val="50000"/>
          </a:schemeClr>
        </a:solidFill>
      </dgm:spPr>
      <dgm:t>
        <a:bodyPr/>
        <a:lstStyle/>
        <a:p>
          <a:pPr>
            <a:lnSpc>
              <a:spcPct val="60000"/>
            </a:lnSpc>
            <a:spcAft>
              <a:spcPts val="0"/>
            </a:spcAft>
          </a:pPr>
          <a:r>
            <a: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1</a:t>
          </a:r>
          <a:r>
            <a:rPr lang="zh-TW" altLang="en-US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至</a:t>
          </a:r>
          <a:r>
            <a: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150</a:t>
          </a:r>
          <a:r>
            <a:rPr lang="zh-TW" altLang="en-US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萬</a:t>
          </a:r>
          <a:endParaRPr lang="en-US" altLang="zh-TW" sz="20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ct val="60000"/>
            </a:lnSpc>
            <a:spcAft>
              <a:spcPts val="0"/>
            </a:spcAft>
          </a:pPr>
          <a:r>
            <a:rPr lang="zh-TW" altLang="en-US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違反一般管理規定</a:t>
          </a:r>
          <a:endParaRPr lang="en-US" altLang="zh-TW" sz="20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ct val="60000"/>
            </a:lnSpc>
            <a:spcAft>
              <a:spcPts val="0"/>
            </a:spcAft>
          </a:pPr>
          <a:r>
            <a:rPr lang="zh-TW" altLang="en-US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得沒入遙控無人機</a:t>
          </a:r>
          <a:endParaRPr lang="zh-TW" altLang="en-US" sz="20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B7B28AA-5E98-4BF4-BE3F-6E29469C9F10}" type="parTrans" cxnId="{0F4683C7-A6DB-4BA6-BF6F-533CAB948E07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224BE0C-0375-4711-89B3-778D9F199115}" type="sibTrans" cxnId="{0F4683C7-A6DB-4BA6-BF6F-533CAB948E07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5ADF120-5497-4EAB-8BE8-DCC27D30C557}">
      <dgm:prSet phldrT="[文字]" custT="1"/>
      <dgm:spPr/>
      <dgm:t>
        <a:bodyPr anchor="ctr"/>
        <a:lstStyle/>
        <a:p>
          <a:r>
            <a:rPr lang="zh-TW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違反依第九十九條之</a:t>
          </a:r>
          <a:r>
            <a:rPr lang="zh-TW" altLang="en-US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十七授權法規命令</a:t>
          </a:r>
          <a:endParaRPr lang="zh-TW" altLang="en-US" sz="14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E311183-9D4F-4292-A276-9BA5A4449F83}" type="parTrans" cxnId="{9FB61BB7-2F66-46A1-8AC1-BDFAEDDC13C2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23E3EC4-3975-473D-8BA8-839D85C27E43}" type="sibTrans" cxnId="{9FB61BB7-2F66-46A1-8AC1-BDFAEDDC13C2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B1694D7-3EA6-40FA-83F5-385ECC1DA60B}">
      <dgm:prSet phldrT="[文字]" custT="1"/>
      <dgm:spPr/>
      <dgm:t>
        <a:bodyPr anchor="ctr"/>
        <a:lstStyle/>
        <a:p>
          <a:pPr>
            <a:lnSpc>
              <a:spcPct val="80000"/>
            </a:lnSpc>
          </a:pPr>
          <a:r>
            <a:rPr lang="zh-TW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第九十九條之十</a:t>
          </a:r>
          <a:r>
            <a:rPr lang="zh-TW" altLang="en-US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三</a:t>
          </a:r>
          <a:r>
            <a:rPr lang="zh-TW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第二項</a:t>
          </a:r>
          <a:r>
            <a:rPr lang="en-US" altLang="zh-TW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400" b="1" u="sng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地方政府公告之禁止、限制事項</a:t>
          </a:r>
          <a:r>
            <a:rPr lang="en-US" altLang="zh-TW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4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BEA1B7F-1FFF-46E8-AD87-0EAE5488BFDD}" type="parTrans" cxnId="{67FC846F-89AA-417C-8AD7-AB2398EBB137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D953850-D1E1-470D-8F65-339B6D28447B}" type="sibTrans" cxnId="{67FC846F-89AA-417C-8AD7-AB2398EBB137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60B5DCF-ED16-4618-8E53-3F3FA57D54DD}">
      <dgm:prSet phldrT="[文字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60000"/>
            </a:lnSpc>
            <a:spcAft>
              <a:spcPts val="0"/>
            </a:spcAft>
          </a:pPr>
          <a:r>
            <a: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30-150</a:t>
          </a:r>
          <a:r>
            <a:rPr lang="zh-TW" altLang="en-US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萬</a:t>
          </a:r>
          <a:endParaRPr lang="en-US" altLang="zh-TW" sz="20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ct val="60000"/>
            </a:lnSpc>
            <a:spcAft>
              <a:spcPts val="0"/>
            </a:spcAft>
          </a:pPr>
          <a:r>
            <a:rPr lang="zh-TW" altLang="en-US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危害公眾飛行安全</a:t>
          </a:r>
          <a:endParaRPr lang="en-US" altLang="zh-TW" sz="20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ct val="60000"/>
            </a:lnSpc>
            <a:spcAft>
              <a:spcPts val="0"/>
            </a:spcAft>
          </a:pPr>
          <a:r>
            <a:rPr lang="zh-TW" altLang="en-US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沒入遙控無人機</a:t>
          </a:r>
          <a:endParaRPr lang="en-US" altLang="zh-TW" sz="20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9E4B382-8634-4F2F-BA21-285C0D98BE18}" type="sibTrans" cxnId="{3C18A170-C75D-4483-B69C-CD3B81119F17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17538B8-E16B-4D18-8A8D-3F80D2180532}" type="parTrans" cxnId="{3C18A170-C75D-4483-B69C-CD3B81119F17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B6FF8DA-AC51-4A85-BA14-61614E98DDBE}">
      <dgm:prSet phldrT="[文字]" custT="1"/>
      <dgm:spPr/>
      <dgm:t>
        <a:bodyPr anchor="ctr"/>
        <a:lstStyle/>
        <a:p>
          <a:pPr>
            <a:lnSpc>
              <a:spcPct val="80000"/>
            </a:lnSpc>
          </a:pPr>
          <a:r>
            <a:rPr lang="zh-TW" altLang="en-US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第九十九條之十五第三項</a:t>
          </a:r>
          <a:r>
            <a:rPr lang="en-US" altLang="zh-TW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400" b="1" u="sng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未投保或未足額投保</a:t>
          </a:r>
          <a:r>
            <a:rPr lang="en-US" altLang="zh-TW" sz="1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4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4D9E086-4200-497B-8B87-3ACA739E9010}" type="parTrans" cxnId="{80BED23A-DAFF-4F57-963F-64CEA46FB6E5}">
      <dgm:prSet/>
      <dgm:spPr/>
      <dgm:t>
        <a:bodyPr/>
        <a:lstStyle/>
        <a:p>
          <a:endParaRPr lang="zh-TW" altLang="en-US"/>
        </a:p>
      </dgm:t>
    </dgm:pt>
    <dgm:pt modelId="{7DD29B14-18DB-4973-93E0-CB7B03497F93}" type="sibTrans" cxnId="{80BED23A-DAFF-4F57-963F-64CEA46FB6E5}">
      <dgm:prSet/>
      <dgm:spPr/>
      <dgm:t>
        <a:bodyPr/>
        <a:lstStyle/>
        <a:p>
          <a:endParaRPr lang="zh-TW" altLang="en-US"/>
        </a:p>
      </dgm:t>
    </dgm:pt>
    <dgm:pt modelId="{F060F8DB-431A-4102-B49D-E931F1247229}" type="pres">
      <dgm:prSet presAssocID="{A076ED32-CD14-4130-B338-6FB1CB43CCF1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C7B75B53-6822-499F-B97D-7F1DEB3E3148}" type="pres">
      <dgm:prSet presAssocID="{760B5DCF-ED16-4618-8E53-3F3FA57D54DD}" presName="linNode" presStyleCnt="0"/>
      <dgm:spPr/>
    </dgm:pt>
    <dgm:pt modelId="{6FC003F0-8AD4-4733-8D0F-7B4B6158EF72}" type="pres">
      <dgm:prSet presAssocID="{760B5DCF-ED16-4618-8E53-3F3FA57D54DD}" presName="parentShp" presStyleLbl="node1" presStyleIdx="0" presStyleCnt="4" custScaleY="220053" custLinFactNeighborX="-335" custLinFactNeighborY="285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BEC862C-0A6F-4E40-93C2-1A15862888C8}" type="pres">
      <dgm:prSet presAssocID="{760B5DCF-ED16-4618-8E53-3F3FA57D54DD}" presName="childShp" presStyleLbl="bgAccFollowNode1" presStyleIdx="0" presStyleCnt="4" custScaleY="24862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667E72E-C0D6-4DB1-AB07-F1F6CCFE7B38}" type="pres">
      <dgm:prSet presAssocID="{F9E4B382-8634-4F2F-BA21-285C0D98BE18}" presName="spacing" presStyleCnt="0"/>
      <dgm:spPr/>
    </dgm:pt>
    <dgm:pt modelId="{07802B6F-2CAF-476C-A488-6B023329EDA2}" type="pres">
      <dgm:prSet presAssocID="{80C099F3-C284-46CA-BC6C-5FC2E9493232}" presName="linNode" presStyleCnt="0"/>
      <dgm:spPr/>
    </dgm:pt>
    <dgm:pt modelId="{E29F38BB-DC0E-4879-B0A2-0E27BB4DCFDE}" type="pres">
      <dgm:prSet presAssocID="{80C099F3-C284-46CA-BC6C-5FC2E9493232}" presName="parentShp" presStyleLbl="node1" presStyleIdx="1" presStyleCnt="4" custScaleY="18225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BF10706-39CD-498E-B3D0-A8F8AA637CE5}" type="pres">
      <dgm:prSet presAssocID="{80C099F3-C284-46CA-BC6C-5FC2E9493232}" presName="childShp" presStyleLbl="bgAccFollowNode1" presStyleIdx="1" presStyleCnt="4" custScaleY="169104" custLinFactNeighborY="-267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FD7E445-61B4-495B-8A5E-B8840BC376DA}" type="pres">
      <dgm:prSet presAssocID="{78B83F94-70BF-499A-8AD9-3867AE338605}" presName="spacing" presStyleCnt="0"/>
      <dgm:spPr/>
    </dgm:pt>
    <dgm:pt modelId="{AB4E4DB1-416B-462B-91A4-338611CD6EA3}" type="pres">
      <dgm:prSet presAssocID="{F8D83175-31FC-465A-B0E5-F577C0D67949}" presName="linNode" presStyleCnt="0"/>
      <dgm:spPr/>
    </dgm:pt>
    <dgm:pt modelId="{22F3FB8D-4688-4426-BE3C-D0B66AB33937}" type="pres">
      <dgm:prSet presAssocID="{F8D83175-31FC-465A-B0E5-F577C0D67949}" presName="parentShp" presStyleLbl="node1" presStyleIdx="2" presStyleCnt="4" custScaleY="20491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728F015-81C2-4D1B-8CDE-DDA1E531FFA6}" type="pres">
      <dgm:prSet presAssocID="{F8D83175-31FC-465A-B0E5-F577C0D67949}" presName="childShp" presStyleLbl="bgAccFollowNode1" presStyleIdx="2" presStyleCnt="4" custScaleY="25561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D8A2EDB-31FC-4C95-A7D6-EC8A807DC87B}" type="pres">
      <dgm:prSet presAssocID="{8FB1A682-A95D-4185-AC5E-8345DB1A7B25}" presName="spacing" presStyleCnt="0"/>
      <dgm:spPr/>
    </dgm:pt>
    <dgm:pt modelId="{2B7031DE-D539-4094-816B-386D3A668777}" type="pres">
      <dgm:prSet presAssocID="{49D9B478-3A19-44A2-97A5-851D67AB5667}" presName="linNode" presStyleCnt="0"/>
      <dgm:spPr/>
    </dgm:pt>
    <dgm:pt modelId="{71A65DB9-FC96-4D5A-89E2-74BB93B4F2F8}" type="pres">
      <dgm:prSet presAssocID="{49D9B478-3A19-44A2-97A5-851D67AB5667}" presName="parentShp" presStyleLbl="node1" presStyleIdx="3" presStyleCnt="4" custScaleY="204122" custLinFactNeighborY="-1508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573A2ED-7C1C-48A1-802E-AE858FA2D2EA}" type="pres">
      <dgm:prSet presAssocID="{49D9B478-3A19-44A2-97A5-851D67AB5667}" presName="childShp" presStyleLbl="bgAccFollowNode1" presStyleIdx="3" presStyleCnt="4" custScaleY="12321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8993299-A26A-49E9-BD61-D5FE94FDB263}" type="presOf" srcId="{80342239-4F72-4984-ADA4-1856E56A1F7E}" destId="{4BEC862C-0A6F-4E40-93C2-1A15862888C8}" srcOrd="0" destOrd="0" presId="urn:microsoft.com/office/officeart/2005/8/layout/vList6"/>
    <dgm:cxn modelId="{26BDE1AD-9377-4712-BA42-9E760D2EA864}" type="presOf" srcId="{36C81F84-9E62-4679-94A1-2FC0D67068A6}" destId="{5728F015-81C2-4D1B-8CDE-DDA1E531FFA6}" srcOrd="0" destOrd="0" presId="urn:microsoft.com/office/officeart/2005/8/layout/vList6"/>
    <dgm:cxn modelId="{2420A618-B23B-4366-B7CE-977606387346}" srcId="{760B5DCF-ED16-4618-8E53-3F3FA57D54DD}" destId="{02A1E5AB-08F8-4C7C-AAD4-BD95B6A11651}" srcOrd="1" destOrd="0" parTransId="{49E9A8D1-7883-4CCC-9584-7F37C03FD9EE}" sibTransId="{84BE607D-AE7F-4204-96F5-D991DF47C088}"/>
    <dgm:cxn modelId="{DA5CA77D-094B-4C06-BFCE-170E2FC4B020}" type="presOf" srcId="{EB6FF8DA-AC51-4A85-BA14-61614E98DDBE}" destId="{FBF10706-39CD-498E-B3D0-A8F8AA637CE5}" srcOrd="0" destOrd="1" presId="urn:microsoft.com/office/officeart/2005/8/layout/vList6"/>
    <dgm:cxn modelId="{0550E68F-EEB0-44F3-B793-CC08553E5762}" type="presOf" srcId="{760B5DCF-ED16-4618-8E53-3F3FA57D54DD}" destId="{6FC003F0-8AD4-4733-8D0F-7B4B6158EF72}" srcOrd="0" destOrd="0" presId="urn:microsoft.com/office/officeart/2005/8/layout/vList6"/>
    <dgm:cxn modelId="{3C18A170-C75D-4483-B69C-CD3B81119F17}" srcId="{A076ED32-CD14-4130-B338-6FB1CB43CCF1}" destId="{760B5DCF-ED16-4618-8E53-3F3FA57D54DD}" srcOrd="0" destOrd="0" parTransId="{317538B8-E16B-4D18-8A8D-3F80D2180532}" sibTransId="{F9E4B382-8634-4F2F-BA21-285C0D98BE18}"/>
    <dgm:cxn modelId="{1120B751-9A4B-48B3-97EE-B04D8829A1D0}" srcId="{760B5DCF-ED16-4618-8E53-3F3FA57D54DD}" destId="{80342239-4F72-4984-ADA4-1856E56A1F7E}" srcOrd="0" destOrd="0" parTransId="{5B5DFB26-FF2C-4F2E-8389-2F297083B139}" sibTransId="{4FF22758-A711-406C-869E-37DB2EF7BCB1}"/>
    <dgm:cxn modelId="{A45261F1-15C9-4528-9801-F618C560874A}" srcId="{A076ED32-CD14-4130-B338-6FB1CB43CCF1}" destId="{F8D83175-31FC-465A-B0E5-F577C0D67949}" srcOrd="2" destOrd="0" parTransId="{BB2A102B-AB81-435F-A0BF-B19AD9EDE0B3}" sibTransId="{8FB1A682-A95D-4185-AC5E-8345DB1A7B25}"/>
    <dgm:cxn modelId="{68CFE5AC-A887-410C-A064-AD441118CED3}" type="presOf" srcId="{02A1E5AB-08F8-4C7C-AAD4-BD95B6A11651}" destId="{4BEC862C-0A6F-4E40-93C2-1A15862888C8}" srcOrd="0" destOrd="1" presId="urn:microsoft.com/office/officeart/2005/8/layout/vList6"/>
    <dgm:cxn modelId="{0F4683C7-A6DB-4BA6-BF6F-533CAB948E07}" srcId="{A076ED32-CD14-4130-B338-6FB1CB43CCF1}" destId="{49D9B478-3A19-44A2-97A5-851D67AB5667}" srcOrd="3" destOrd="0" parTransId="{7B7B28AA-5E98-4BF4-BE3F-6E29469C9F10}" sibTransId="{7224BE0C-0375-4711-89B3-778D9F199115}"/>
    <dgm:cxn modelId="{813C04D2-8CC8-49D7-82C9-330A51777D61}" type="presOf" srcId="{F8D83175-31FC-465A-B0E5-F577C0D67949}" destId="{22F3FB8D-4688-4426-BE3C-D0B66AB33937}" srcOrd="0" destOrd="0" presId="urn:microsoft.com/office/officeart/2005/8/layout/vList6"/>
    <dgm:cxn modelId="{5149599F-AC82-47A9-AC78-373CD6C9BCD6}" type="presOf" srcId="{CB1694D7-3EA6-40FA-83F5-385ECC1DA60B}" destId="{5728F015-81C2-4D1B-8CDE-DDA1E531FFA6}" srcOrd="0" destOrd="1" presId="urn:microsoft.com/office/officeart/2005/8/layout/vList6"/>
    <dgm:cxn modelId="{9FB61BB7-2F66-46A1-8AC1-BDFAEDDC13C2}" srcId="{49D9B478-3A19-44A2-97A5-851D67AB5667}" destId="{95ADF120-5497-4EAB-8BE8-DCC27D30C557}" srcOrd="0" destOrd="0" parTransId="{3E311183-9D4F-4292-A276-9BA5A4449F83}" sibTransId="{F23E3EC4-3975-473D-8BA8-839D85C27E43}"/>
    <dgm:cxn modelId="{02799EFD-6D64-4B7F-AB1C-B43814657A2A}" type="presOf" srcId="{80C099F3-C284-46CA-BC6C-5FC2E9493232}" destId="{E29F38BB-DC0E-4879-B0A2-0E27BB4DCFDE}" srcOrd="0" destOrd="0" presId="urn:microsoft.com/office/officeart/2005/8/layout/vList6"/>
    <dgm:cxn modelId="{80BED23A-DAFF-4F57-963F-64CEA46FB6E5}" srcId="{80C099F3-C284-46CA-BC6C-5FC2E9493232}" destId="{EB6FF8DA-AC51-4A85-BA14-61614E98DDBE}" srcOrd="1" destOrd="0" parTransId="{54D9E086-4200-497B-8B87-3ACA739E9010}" sibTransId="{7DD29B14-18DB-4973-93E0-CB7B03497F93}"/>
    <dgm:cxn modelId="{EF00FC74-23B4-4065-BDFF-2409C18EF5A5}" type="presOf" srcId="{7B87337A-AF8E-4BD2-B7C2-F524CA0BD3F6}" destId="{5728F015-81C2-4D1B-8CDE-DDA1E531FFA6}" srcOrd="0" destOrd="2" presId="urn:microsoft.com/office/officeart/2005/8/layout/vList6"/>
    <dgm:cxn modelId="{D87B5739-7C5C-42CD-A691-5818E362DEA5}" srcId="{80C099F3-C284-46CA-BC6C-5FC2E9493232}" destId="{AA51B584-A8D5-482D-B79D-D4F1DD02CE81}" srcOrd="0" destOrd="0" parTransId="{6475DF34-61C5-4A27-935D-94F76AF250AB}" sibTransId="{420DCC68-0522-4795-BCC7-CE0AD784849E}"/>
    <dgm:cxn modelId="{B0A75018-2D66-4385-BFF5-8DDC02DDB3BD}" type="presOf" srcId="{A076ED32-CD14-4130-B338-6FB1CB43CCF1}" destId="{F060F8DB-431A-4102-B49D-E931F1247229}" srcOrd="0" destOrd="0" presId="urn:microsoft.com/office/officeart/2005/8/layout/vList6"/>
    <dgm:cxn modelId="{F34E9949-E7A4-48EF-B08C-68C830E8CA25}" type="presOf" srcId="{95ADF120-5497-4EAB-8BE8-DCC27D30C557}" destId="{A573A2ED-7C1C-48A1-802E-AE858FA2D2EA}" srcOrd="0" destOrd="0" presId="urn:microsoft.com/office/officeart/2005/8/layout/vList6"/>
    <dgm:cxn modelId="{C1E2E3B2-311C-4200-9C33-A4CB2CE6DFFA}" srcId="{F8D83175-31FC-465A-B0E5-F577C0D67949}" destId="{7B87337A-AF8E-4BD2-B7C2-F524CA0BD3F6}" srcOrd="2" destOrd="0" parTransId="{008E796B-9779-41BB-8609-7126D7654C11}" sibTransId="{B394F096-0CBA-4EE4-BBF2-91687178B4E4}"/>
    <dgm:cxn modelId="{67FC846F-89AA-417C-8AD7-AB2398EBB137}" srcId="{F8D83175-31FC-465A-B0E5-F577C0D67949}" destId="{CB1694D7-3EA6-40FA-83F5-385ECC1DA60B}" srcOrd="1" destOrd="0" parTransId="{1BEA1B7F-1FFF-46E8-AD87-0EAE5488BFDD}" sibTransId="{6D953850-D1E1-470D-8F65-339B6D28447B}"/>
    <dgm:cxn modelId="{D92554C5-93EB-4D0C-A003-84FF9D45F153}" srcId="{A076ED32-CD14-4130-B338-6FB1CB43CCF1}" destId="{80C099F3-C284-46CA-BC6C-5FC2E9493232}" srcOrd="1" destOrd="0" parTransId="{65A08E14-99CA-4782-858C-5F697033A2E5}" sibTransId="{78B83F94-70BF-499A-8AD9-3867AE338605}"/>
    <dgm:cxn modelId="{DA9478DD-623E-4601-997E-BCF71A9B4F9D}" srcId="{F8D83175-31FC-465A-B0E5-F577C0D67949}" destId="{36C81F84-9E62-4679-94A1-2FC0D67068A6}" srcOrd="0" destOrd="0" parTransId="{8F9327C7-B8BC-455E-9A39-313718BD19D0}" sibTransId="{A4159CD5-6333-4E49-B8D2-2E5F760DEC62}"/>
    <dgm:cxn modelId="{6645D5E1-43BA-4358-81B7-EF8CAF35B847}" type="presOf" srcId="{49D9B478-3A19-44A2-97A5-851D67AB5667}" destId="{71A65DB9-FC96-4D5A-89E2-74BB93B4F2F8}" srcOrd="0" destOrd="0" presId="urn:microsoft.com/office/officeart/2005/8/layout/vList6"/>
    <dgm:cxn modelId="{00C118D8-3A62-485C-94BA-35A5673FC000}" type="presOf" srcId="{AA51B584-A8D5-482D-B79D-D4F1DD02CE81}" destId="{FBF10706-39CD-498E-B3D0-A8F8AA637CE5}" srcOrd="0" destOrd="0" presId="urn:microsoft.com/office/officeart/2005/8/layout/vList6"/>
    <dgm:cxn modelId="{A787C593-5102-4363-93EC-2B3EFB32391E}" type="presParOf" srcId="{F060F8DB-431A-4102-B49D-E931F1247229}" destId="{C7B75B53-6822-499F-B97D-7F1DEB3E3148}" srcOrd="0" destOrd="0" presId="urn:microsoft.com/office/officeart/2005/8/layout/vList6"/>
    <dgm:cxn modelId="{F9A4B963-5A71-42C2-8DC9-B4DCA9861B1D}" type="presParOf" srcId="{C7B75B53-6822-499F-B97D-7F1DEB3E3148}" destId="{6FC003F0-8AD4-4733-8D0F-7B4B6158EF72}" srcOrd="0" destOrd="0" presId="urn:microsoft.com/office/officeart/2005/8/layout/vList6"/>
    <dgm:cxn modelId="{CDCD11BF-C018-48CC-8784-E55FE61314C4}" type="presParOf" srcId="{C7B75B53-6822-499F-B97D-7F1DEB3E3148}" destId="{4BEC862C-0A6F-4E40-93C2-1A15862888C8}" srcOrd="1" destOrd="0" presId="urn:microsoft.com/office/officeart/2005/8/layout/vList6"/>
    <dgm:cxn modelId="{C60BAE7A-D446-4B4B-8B39-9EEA8BD2E82B}" type="presParOf" srcId="{F060F8DB-431A-4102-B49D-E931F1247229}" destId="{B667E72E-C0D6-4DB1-AB07-F1F6CCFE7B38}" srcOrd="1" destOrd="0" presId="urn:microsoft.com/office/officeart/2005/8/layout/vList6"/>
    <dgm:cxn modelId="{FCD4CC60-170A-43AA-A044-E0F08A87F612}" type="presParOf" srcId="{F060F8DB-431A-4102-B49D-E931F1247229}" destId="{07802B6F-2CAF-476C-A488-6B023329EDA2}" srcOrd="2" destOrd="0" presId="urn:microsoft.com/office/officeart/2005/8/layout/vList6"/>
    <dgm:cxn modelId="{8FFA2315-8649-4B1D-94D7-02089A30469C}" type="presParOf" srcId="{07802B6F-2CAF-476C-A488-6B023329EDA2}" destId="{E29F38BB-DC0E-4879-B0A2-0E27BB4DCFDE}" srcOrd="0" destOrd="0" presId="urn:microsoft.com/office/officeart/2005/8/layout/vList6"/>
    <dgm:cxn modelId="{858595B0-BA31-45EC-814D-5AB1D4AC5776}" type="presParOf" srcId="{07802B6F-2CAF-476C-A488-6B023329EDA2}" destId="{FBF10706-39CD-498E-B3D0-A8F8AA637CE5}" srcOrd="1" destOrd="0" presId="urn:microsoft.com/office/officeart/2005/8/layout/vList6"/>
    <dgm:cxn modelId="{DC162FD3-FD95-43E0-AC99-A2D5F9DE978E}" type="presParOf" srcId="{F060F8DB-431A-4102-B49D-E931F1247229}" destId="{9FD7E445-61B4-495B-8A5E-B8840BC376DA}" srcOrd="3" destOrd="0" presId="urn:microsoft.com/office/officeart/2005/8/layout/vList6"/>
    <dgm:cxn modelId="{1255EF58-B971-481F-B3C0-843A11A4557E}" type="presParOf" srcId="{F060F8DB-431A-4102-B49D-E931F1247229}" destId="{AB4E4DB1-416B-462B-91A4-338611CD6EA3}" srcOrd="4" destOrd="0" presId="urn:microsoft.com/office/officeart/2005/8/layout/vList6"/>
    <dgm:cxn modelId="{D5FC8118-C569-43C6-AC96-4CFEF429BDD8}" type="presParOf" srcId="{AB4E4DB1-416B-462B-91A4-338611CD6EA3}" destId="{22F3FB8D-4688-4426-BE3C-D0B66AB33937}" srcOrd="0" destOrd="0" presId="urn:microsoft.com/office/officeart/2005/8/layout/vList6"/>
    <dgm:cxn modelId="{8609CA00-5404-4223-80ED-010C7AE59473}" type="presParOf" srcId="{AB4E4DB1-416B-462B-91A4-338611CD6EA3}" destId="{5728F015-81C2-4D1B-8CDE-DDA1E531FFA6}" srcOrd="1" destOrd="0" presId="urn:microsoft.com/office/officeart/2005/8/layout/vList6"/>
    <dgm:cxn modelId="{70A2D167-FFA1-4A7F-8D31-2FB81FEE40C2}" type="presParOf" srcId="{F060F8DB-431A-4102-B49D-E931F1247229}" destId="{0D8A2EDB-31FC-4C95-A7D6-EC8A807DC87B}" srcOrd="5" destOrd="0" presId="urn:microsoft.com/office/officeart/2005/8/layout/vList6"/>
    <dgm:cxn modelId="{D3B00821-C1F9-404D-9E75-88B285BA00AC}" type="presParOf" srcId="{F060F8DB-431A-4102-B49D-E931F1247229}" destId="{2B7031DE-D539-4094-816B-386D3A668777}" srcOrd="6" destOrd="0" presId="urn:microsoft.com/office/officeart/2005/8/layout/vList6"/>
    <dgm:cxn modelId="{85880E90-5077-4584-B652-8464605930DE}" type="presParOf" srcId="{2B7031DE-D539-4094-816B-386D3A668777}" destId="{71A65DB9-FC96-4D5A-89E2-74BB93B4F2F8}" srcOrd="0" destOrd="0" presId="urn:microsoft.com/office/officeart/2005/8/layout/vList6"/>
    <dgm:cxn modelId="{AB6BA859-6CA8-47D1-8326-7A26A73584D6}" type="presParOf" srcId="{2B7031DE-D539-4094-816B-386D3A668777}" destId="{A573A2ED-7C1C-48A1-802E-AE858FA2D2EA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EC862C-0A6F-4E40-93C2-1A15862888C8}">
      <dsp:nvSpPr>
        <dsp:cNvPr id="0" name=""/>
        <dsp:cNvSpPr/>
      </dsp:nvSpPr>
      <dsp:spPr>
        <a:xfrm>
          <a:off x="3466857" y="2252"/>
          <a:ext cx="5193939" cy="128774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8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違反</a:t>
          </a:r>
          <a:r>
            <a:rPr lang="zh-TW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第九十九條之十</a:t>
          </a:r>
          <a:r>
            <a:rPr lang="zh-TW" altLang="en-US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三</a:t>
          </a:r>
          <a:r>
            <a:rPr lang="zh-TW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第一項</a:t>
          </a:r>
          <a:r>
            <a:rPr lang="en-US" altLang="zh-TW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400" b="1" u="sng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於禁限航區、機場四周範圍內操作</a:t>
          </a:r>
          <a:r>
            <a:rPr lang="en-US" altLang="zh-TW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4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114300" lvl="1" indent="-114300" algn="l" defTabSz="622300">
            <a:lnSpc>
              <a:spcPct val="8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違反</a:t>
          </a:r>
          <a:r>
            <a:rPr lang="zh-TW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第九十九條之十</a:t>
          </a:r>
          <a:r>
            <a:rPr lang="zh-TW" altLang="en-US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四</a:t>
          </a:r>
          <a:r>
            <a:rPr lang="zh-TW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第一項第一款</a:t>
          </a:r>
          <a:r>
            <a:rPr lang="en-US" altLang="zh-TW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400" b="1" u="sng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高度超過</a:t>
          </a:r>
          <a:r>
            <a:rPr lang="en-US" altLang="zh-TW" sz="1400" b="1" u="sng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400</a:t>
          </a:r>
          <a:r>
            <a:rPr lang="zh-TW" altLang="en-US" sz="1400" b="1" u="sng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呎</a:t>
          </a:r>
          <a:r>
            <a:rPr lang="en-US" altLang="zh-TW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4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466857" y="163221"/>
        <a:ext cx="4711034" cy="965811"/>
      </dsp:txXfrm>
    </dsp:sp>
    <dsp:sp modelId="{6FC003F0-8AD4-4733-8D0F-7B4B6158EF72}">
      <dsp:nvSpPr>
        <dsp:cNvPr id="0" name=""/>
        <dsp:cNvSpPr/>
      </dsp:nvSpPr>
      <dsp:spPr>
        <a:xfrm>
          <a:off x="0" y="91029"/>
          <a:ext cx="3462626" cy="1139769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60000"/>
            </a:lnSpc>
            <a:spcBef>
              <a:spcPct val="0"/>
            </a:spcBef>
            <a:spcAft>
              <a:spcPts val="0"/>
            </a:spcAft>
          </a:pPr>
          <a:r>
            <a:rPr lang="en-US" altLang="zh-TW" sz="20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30-150</a:t>
          </a:r>
          <a:r>
            <a:rPr lang="zh-TW" altLang="en-US" sz="20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萬</a:t>
          </a:r>
          <a:endParaRPr lang="en-US" altLang="zh-TW" sz="2000" kern="12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889000">
            <a:lnSpc>
              <a:spcPct val="6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20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危害公眾飛行安全</a:t>
          </a:r>
          <a:endParaRPr lang="en-US" altLang="zh-TW" sz="2000" kern="12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889000">
            <a:lnSpc>
              <a:spcPct val="6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20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沒入遙控無人機</a:t>
          </a:r>
          <a:endParaRPr lang="en-US" altLang="zh-TW" sz="2000" kern="12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5639" y="146668"/>
        <a:ext cx="3351348" cy="1028491"/>
      </dsp:txXfrm>
    </dsp:sp>
    <dsp:sp modelId="{FBF10706-39CD-498E-B3D0-A8F8AA637CE5}">
      <dsp:nvSpPr>
        <dsp:cNvPr id="0" name=""/>
        <dsp:cNvSpPr/>
      </dsp:nvSpPr>
      <dsp:spPr>
        <a:xfrm>
          <a:off x="3466857" y="1361976"/>
          <a:ext cx="5193939" cy="87587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8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第九十九條之十第二項</a:t>
          </a:r>
          <a:r>
            <a:rPr lang="en-US" altLang="zh-TW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400" b="1" u="sng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未領有操作證</a:t>
          </a:r>
          <a:r>
            <a:rPr lang="en-US" altLang="zh-TW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4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114300" lvl="1" indent="-114300" algn="l" defTabSz="622300">
            <a:lnSpc>
              <a:spcPct val="8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第九十九條之十五第三項</a:t>
          </a:r>
          <a:r>
            <a:rPr lang="en-US" altLang="zh-TW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400" b="1" u="sng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未投保或未足額投保</a:t>
          </a:r>
          <a:r>
            <a:rPr lang="en-US" altLang="zh-TW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4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466857" y="1471461"/>
        <a:ext cx="4865485" cy="656908"/>
      </dsp:txXfrm>
    </dsp:sp>
    <dsp:sp modelId="{E29F38BB-DC0E-4879-B0A2-0E27BB4DCFDE}">
      <dsp:nvSpPr>
        <dsp:cNvPr id="0" name=""/>
        <dsp:cNvSpPr/>
      </dsp:nvSpPr>
      <dsp:spPr>
        <a:xfrm>
          <a:off x="4230" y="1341796"/>
          <a:ext cx="3462626" cy="943978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60000"/>
            </a:lnSpc>
            <a:spcBef>
              <a:spcPct val="0"/>
            </a:spcBef>
            <a:spcAft>
              <a:spcPts val="0"/>
            </a:spcAft>
          </a:pPr>
          <a:r>
            <a:rPr lang="en-US" altLang="zh-TW" sz="20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6</a:t>
          </a:r>
          <a:r>
            <a:rPr lang="zh-TW" altLang="en-US" sz="20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萬</a:t>
          </a:r>
          <a:r>
            <a:rPr lang="en-US" altLang="zh-TW" sz="20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-30</a:t>
          </a:r>
          <a:r>
            <a:rPr lang="zh-TW" altLang="en-US" sz="20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萬</a:t>
          </a:r>
          <a:endParaRPr lang="en-US" altLang="zh-TW" sz="2000" kern="12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889000">
            <a:lnSpc>
              <a:spcPct val="6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20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得沒入遙控無人機</a:t>
          </a:r>
          <a:endParaRPr lang="zh-TW" altLang="en-US" sz="20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0311" y="1387877"/>
        <a:ext cx="3370464" cy="851816"/>
      </dsp:txXfrm>
    </dsp:sp>
    <dsp:sp modelId="{5728F015-81C2-4D1B-8CDE-DDA1E531FFA6}">
      <dsp:nvSpPr>
        <dsp:cNvPr id="0" name=""/>
        <dsp:cNvSpPr/>
      </dsp:nvSpPr>
      <dsp:spPr>
        <a:xfrm>
          <a:off x="3466857" y="2337570"/>
          <a:ext cx="5193939" cy="132397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8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第九十九條之十第一項</a:t>
          </a:r>
          <a:r>
            <a:rPr lang="en-US" altLang="zh-TW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400" b="1" u="sng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遙控無人機註冊及標明註冊號碼</a:t>
          </a:r>
          <a:r>
            <a:rPr lang="en-US" altLang="zh-TW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4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114300" lvl="1" indent="-114300" algn="l" defTabSz="622300">
            <a:lnSpc>
              <a:spcPct val="8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第九十九條之十</a:t>
          </a:r>
          <a:r>
            <a:rPr lang="zh-TW" altLang="en-US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三</a:t>
          </a:r>
          <a:r>
            <a:rPr lang="zh-TW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第二項</a:t>
          </a:r>
          <a:r>
            <a:rPr lang="en-US" altLang="zh-TW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400" b="1" u="sng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地方政府公告之禁止、限制事項</a:t>
          </a:r>
          <a:r>
            <a:rPr lang="en-US" altLang="zh-TW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4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114300" lvl="1" indent="-114300" algn="l" defTabSz="622300">
            <a:lnSpc>
              <a:spcPct val="8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第九十九條之十</a:t>
          </a:r>
          <a:r>
            <a:rPr lang="zh-TW" altLang="en-US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四</a:t>
          </a:r>
          <a:r>
            <a:rPr lang="zh-TW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第一項第二款至第十款</a:t>
          </a:r>
          <a:r>
            <a:rPr lang="en-US" altLang="zh-TW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400" b="1" u="sng" kern="1200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相關操作限制</a:t>
          </a:r>
          <a:r>
            <a:rPr lang="en-US" altLang="zh-TW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4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466857" y="2503067"/>
        <a:ext cx="4697447" cy="992985"/>
      </dsp:txXfrm>
    </dsp:sp>
    <dsp:sp modelId="{22F3FB8D-4688-4426-BE3C-D0B66AB33937}">
      <dsp:nvSpPr>
        <dsp:cNvPr id="0" name=""/>
        <dsp:cNvSpPr/>
      </dsp:nvSpPr>
      <dsp:spPr>
        <a:xfrm>
          <a:off x="4230" y="2468868"/>
          <a:ext cx="3462626" cy="1061382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60000"/>
            </a:lnSpc>
            <a:spcBef>
              <a:spcPct val="0"/>
            </a:spcBef>
            <a:spcAft>
              <a:spcPts val="0"/>
            </a:spcAft>
          </a:pPr>
          <a:r>
            <a:rPr lang="en-US" altLang="zh-TW" sz="20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3</a:t>
          </a:r>
          <a:r>
            <a:rPr lang="zh-TW" altLang="en-US" sz="20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萬</a:t>
          </a:r>
          <a:r>
            <a:rPr lang="en-US" altLang="zh-TW" sz="20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-15</a:t>
          </a:r>
          <a:r>
            <a:rPr lang="zh-TW" altLang="en-US" sz="20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萬</a:t>
          </a:r>
          <a:endParaRPr lang="en-US" altLang="zh-TW" sz="2000" kern="12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889000">
            <a:lnSpc>
              <a:spcPct val="6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20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註冊</a:t>
          </a:r>
          <a:r>
            <a:rPr lang="en-US" altLang="zh-TW" sz="20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0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地點</a:t>
          </a:r>
          <a:r>
            <a:rPr lang="en-US" altLang="zh-TW" sz="20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0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操作限制</a:t>
          </a:r>
          <a:endParaRPr lang="en-US" altLang="zh-TW" sz="2000" kern="12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889000">
            <a:lnSpc>
              <a:spcPct val="6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20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得沒入遙控無人機</a:t>
          </a:r>
          <a:endParaRPr lang="zh-TW" altLang="en-US" sz="20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6042" y="2520680"/>
        <a:ext cx="3359002" cy="957758"/>
      </dsp:txXfrm>
    </dsp:sp>
    <dsp:sp modelId="{A573A2ED-7C1C-48A1-802E-AE858FA2D2EA}">
      <dsp:nvSpPr>
        <dsp:cNvPr id="0" name=""/>
        <dsp:cNvSpPr/>
      </dsp:nvSpPr>
      <dsp:spPr>
        <a:xfrm>
          <a:off x="3466857" y="3922885"/>
          <a:ext cx="5193939" cy="63817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違反依第九十九條之</a:t>
          </a:r>
          <a:r>
            <a:rPr lang="zh-TW" altLang="en-US" sz="1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十七授權法規命令</a:t>
          </a:r>
          <a:endParaRPr lang="zh-TW" altLang="en-US" sz="14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466857" y="4002657"/>
        <a:ext cx="4954624" cy="478630"/>
      </dsp:txXfrm>
    </dsp:sp>
    <dsp:sp modelId="{71A65DB9-FC96-4D5A-89E2-74BB93B4F2F8}">
      <dsp:nvSpPr>
        <dsp:cNvPr id="0" name=""/>
        <dsp:cNvSpPr/>
      </dsp:nvSpPr>
      <dsp:spPr>
        <a:xfrm>
          <a:off x="4230" y="3635191"/>
          <a:ext cx="3462626" cy="1057254"/>
        </a:xfrm>
        <a:prstGeom prst="roundRect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60000"/>
            </a:lnSpc>
            <a:spcBef>
              <a:spcPct val="0"/>
            </a:spcBef>
            <a:spcAft>
              <a:spcPts val="0"/>
            </a:spcAft>
          </a:pPr>
          <a:r>
            <a:rPr lang="en-US" altLang="zh-TW" sz="20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1</a:t>
          </a:r>
          <a:r>
            <a:rPr lang="zh-TW" altLang="en-US" sz="20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至</a:t>
          </a:r>
          <a:r>
            <a:rPr lang="en-US" altLang="zh-TW" sz="20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150</a:t>
          </a:r>
          <a:r>
            <a:rPr lang="zh-TW" altLang="en-US" sz="20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萬</a:t>
          </a:r>
          <a:endParaRPr lang="en-US" altLang="zh-TW" sz="2000" kern="12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889000">
            <a:lnSpc>
              <a:spcPct val="6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20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違反一般管理規定</a:t>
          </a:r>
          <a:endParaRPr lang="en-US" altLang="zh-TW" sz="2000" kern="12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889000">
            <a:lnSpc>
              <a:spcPct val="6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20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得沒入遙控無人機</a:t>
          </a:r>
          <a:endParaRPr lang="zh-TW" altLang="en-US" sz="20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5841" y="3686802"/>
        <a:ext cx="3359404" cy="9540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0E8B1-E37B-4127-902C-5FB0038369DD}" type="datetimeFigureOut">
              <a:rPr lang="zh-TW" altLang="en-US" smtClean="0"/>
              <a:t>2020/2/19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B436E-58D5-4C9D-B49A-42CAC28B2A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5016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0E8B1-E37B-4127-902C-5FB0038369DD}" type="datetimeFigureOut">
              <a:rPr lang="zh-TW" altLang="en-US" smtClean="0"/>
              <a:t>2020/2/19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B436E-58D5-4C9D-B49A-42CAC28B2A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6646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0E8B1-E37B-4127-902C-5FB0038369DD}" type="datetimeFigureOut">
              <a:rPr lang="zh-TW" altLang="en-US" smtClean="0"/>
              <a:t>2020/2/19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B436E-58D5-4C9D-B49A-42CAC28B2A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199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0E8B1-E37B-4127-902C-5FB0038369DD}" type="datetimeFigureOut">
              <a:rPr lang="zh-TW" altLang="en-US" smtClean="0"/>
              <a:t>2020/2/19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B436E-58D5-4C9D-B49A-42CAC28B2A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6823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0E8B1-E37B-4127-902C-5FB0038369DD}" type="datetimeFigureOut">
              <a:rPr lang="zh-TW" altLang="en-US" smtClean="0"/>
              <a:t>2020/2/19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B436E-58D5-4C9D-B49A-42CAC28B2A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2941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0E8B1-E37B-4127-902C-5FB0038369DD}" type="datetimeFigureOut">
              <a:rPr lang="zh-TW" altLang="en-US" smtClean="0"/>
              <a:t>2020/2/19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B436E-58D5-4C9D-B49A-42CAC28B2A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7539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0E8B1-E37B-4127-902C-5FB0038369DD}" type="datetimeFigureOut">
              <a:rPr lang="zh-TW" altLang="en-US" smtClean="0"/>
              <a:t>2020/2/19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B436E-58D5-4C9D-B49A-42CAC28B2A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0293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0E8B1-E37B-4127-902C-5FB0038369DD}" type="datetimeFigureOut">
              <a:rPr lang="zh-TW" altLang="en-US" smtClean="0"/>
              <a:t>2020/2/19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B436E-58D5-4C9D-B49A-42CAC28B2A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9293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0E8B1-E37B-4127-902C-5FB0038369DD}" type="datetimeFigureOut">
              <a:rPr lang="zh-TW" altLang="en-US" smtClean="0"/>
              <a:t>2020/2/19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B436E-58D5-4C9D-B49A-42CAC28B2A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8924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0E8B1-E37B-4127-902C-5FB0038369DD}" type="datetimeFigureOut">
              <a:rPr lang="zh-TW" altLang="en-US" smtClean="0"/>
              <a:t>2020/2/19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B436E-58D5-4C9D-B49A-42CAC28B2A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1508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0E8B1-E37B-4127-902C-5FB0038369DD}" type="datetimeFigureOut">
              <a:rPr lang="zh-TW" altLang="en-US" smtClean="0"/>
              <a:t>2020/2/19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B436E-58D5-4C9D-B49A-42CAC28B2A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0559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70E8B1-E37B-4127-902C-5FB0038369DD}" type="datetimeFigureOut">
              <a:rPr lang="zh-TW" altLang="en-US" smtClean="0"/>
              <a:t>2020/2/19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B436E-58D5-4C9D-B49A-42CAC28B2A4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4857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0.tiff"/><Relationship Id="rId4" Type="http://schemas.openxmlformats.org/officeDocument/2006/relationships/image" Target="../media/image5.png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31211"/>
          </a:xfrm>
          <a:prstGeom prst="rect">
            <a:avLst/>
          </a:prstGeom>
        </p:spPr>
      </p:pic>
      <p:sp>
        <p:nvSpPr>
          <p:cNvPr id="3" name="等腰三角形 2"/>
          <p:cNvSpPr/>
          <p:nvPr/>
        </p:nvSpPr>
        <p:spPr>
          <a:xfrm>
            <a:off x="1241360" y="1869541"/>
            <a:ext cx="6759145" cy="2258070"/>
          </a:xfrm>
          <a:prstGeom prst="triangl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3268802" y="1387811"/>
            <a:ext cx="2652966" cy="1038823"/>
          </a:xfrm>
          <a:prstGeom prst="rect">
            <a:avLst/>
          </a:prstGeom>
          <a:ln w="22225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214313" indent="-214313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zh-TW" altLang="en-US" sz="15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註冊</a:t>
            </a:r>
            <a:endParaRPr lang="en-US" altLang="zh-TW" sz="15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14313" indent="-214313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zh-TW" altLang="en-US" sz="15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人員操作</a:t>
            </a:r>
            <a:r>
              <a:rPr lang="zh-TW" altLang="en-US" sz="1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證</a:t>
            </a:r>
            <a:endParaRPr lang="en-US" altLang="zh-TW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14313" indent="-214313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zh-TW" altLang="en-US" sz="15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檢驗</a:t>
            </a:r>
            <a:endParaRPr lang="en-US" altLang="zh-TW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14313" indent="-214313">
              <a:spcBef>
                <a:spcPts val="900"/>
              </a:spcBef>
              <a:buFont typeface="Wingdings" panose="05000000000000000000" pitchFamily="2" charset="2"/>
              <a:buChar char="Ø"/>
            </a:pPr>
            <a:endParaRPr lang="en-US" altLang="zh-TW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283357" y="2940688"/>
            <a:ext cx="2652965" cy="41549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zh-TW" altLang="en-US" sz="27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操作限制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6283357" y="3376607"/>
            <a:ext cx="2652965" cy="1470656"/>
          </a:xfrm>
          <a:prstGeom prst="rect">
            <a:avLst/>
          </a:prstGeom>
          <a:ln w="22225">
            <a:solidFill>
              <a:srgbClr val="4472C4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214313" indent="-214313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en-US" altLang="zh-TW" sz="15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10 </a:t>
            </a:r>
            <a:r>
              <a:rPr lang="zh-TW" altLang="en-US" sz="15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</a:t>
            </a:r>
            <a:r>
              <a:rPr lang="zh-TW" altLang="en-US" sz="1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操作限制</a:t>
            </a:r>
            <a:endParaRPr lang="en-US" altLang="zh-TW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14313" indent="-214313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zh-TW" altLang="en-US" sz="1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政府機關</a:t>
            </a:r>
            <a:r>
              <a:rPr lang="en-US" altLang="zh-TW" sz="1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構</a:t>
            </a:r>
            <a:r>
              <a:rPr lang="en-US" altLang="zh-TW" sz="1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、學校或法人得經能力審查後</a:t>
            </a:r>
            <a:r>
              <a:rPr lang="zh-TW" altLang="en-US" sz="15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排除限制</a:t>
            </a:r>
            <a:endParaRPr lang="en-US" altLang="zh-TW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74823" y="2973639"/>
            <a:ext cx="2652965" cy="41549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zh-TW" altLang="en-US" sz="27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活動區域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174823" y="3392283"/>
            <a:ext cx="2652965" cy="1470656"/>
          </a:xfrm>
          <a:prstGeom prst="rect">
            <a:avLst/>
          </a:prstGeom>
          <a:ln w="22225">
            <a:solidFill>
              <a:srgbClr val="FFC000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214313" indent="-214313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zh-TW" altLang="en-US" sz="15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中央</a:t>
            </a:r>
            <a:r>
              <a:rPr lang="en-US" altLang="zh-TW" sz="15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5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地方管理劃分</a:t>
            </a:r>
            <a:endParaRPr lang="en-US" altLang="zh-TW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14313" indent="-214313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en-US" altLang="zh-TW" sz="1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400</a:t>
            </a:r>
            <a:r>
              <a:rPr lang="zh-TW" altLang="en-US" sz="1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呎以上、禁限航區、機場四周由中央</a:t>
            </a:r>
            <a:r>
              <a:rPr lang="en-US" altLang="zh-TW" sz="1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民航局</a:t>
            </a:r>
            <a:r>
              <a:rPr lang="en-US" altLang="zh-TW" sz="1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管理</a:t>
            </a:r>
            <a:endParaRPr lang="en-US" altLang="zh-TW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14313" indent="-214313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en-US" altLang="zh-TW" sz="1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400</a:t>
            </a:r>
            <a:r>
              <a:rPr lang="zh-TW" altLang="en-US" sz="1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呎以下由直轄市、縣</a:t>
            </a:r>
            <a:r>
              <a:rPr lang="en-US" altLang="zh-TW" sz="1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市</a:t>
            </a:r>
            <a:r>
              <a:rPr lang="en-US" altLang="zh-TW" sz="1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政府管理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3268802" y="972313"/>
            <a:ext cx="2652965" cy="41549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zh-TW" altLang="en-US" sz="27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器材及人員管理</a:t>
            </a:r>
          </a:p>
        </p:txBody>
      </p:sp>
      <p:sp>
        <p:nvSpPr>
          <p:cNvPr id="23" name="文字方塊 22"/>
          <p:cNvSpPr txBox="1"/>
          <p:nvPr/>
        </p:nvSpPr>
        <p:spPr>
          <a:xfrm>
            <a:off x="2976462" y="3266495"/>
            <a:ext cx="3188124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zh-TW" sz="9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遙控</a:t>
            </a:r>
            <a:r>
              <a:rPr lang="zh-TW" alt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無人</a:t>
            </a:r>
            <a:r>
              <a:rPr lang="zh-TW" alt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機管理</a:t>
            </a:r>
            <a:endParaRPr lang="zh-TW" alt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3244041" y="5288524"/>
            <a:ext cx="2652966" cy="1252235"/>
          </a:xfrm>
          <a:prstGeom prst="rect">
            <a:avLst/>
          </a:prstGeom>
          <a:ln w="22225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214313" indent="-214313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zh-TW" altLang="en-US" sz="15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依違規情形處以罰鍰</a:t>
            </a:r>
            <a:endParaRPr lang="en-US" altLang="zh-TW" sz="15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14313" indent="-214313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zh-TW" altLang="en-US" sz="15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情節重大者，沒入遙控</a:t>
            </a:r>
            <a:r>
              <a:rPr lang="zh-TW" altLang="en-US" sz="1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無人</a:t>
            </a:r>
            <a:r>
              <a:rPr lang="zh-TW" altLang="en-US" sz="15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機</a:t>
            </a:r>
            <a:endParaRPr lang="en-US" altLang="zh-TW" sz="15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14313" indent="-214313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zh-TW" altLang="en-US" sz="1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中央</a:t>
            </a:r>
            <a:r>
              <a:rPr lang="en-US" altLang="zh-TW" sz="1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地方取締處罰</a:t>
            </a:r>
            <a:endParaRPr lang="en-US" altLang="zh-TW" sz="1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3269245" y="4862939"/>
            <a:ext cx="2652965" cy="41549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zh-TW" altLang="en-US" sz="27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罰</a:t>
            </a:r>
            <a:r>
              <a:rPr lang="zh-TW" altLang="en-US" sz="27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則</a:t>
            </a:r>
          </a:p>
        </p:txBody>
      </p:sp>
      <p:sp>
        <p:nvSpPr>
          <p:cNvPr id="4" name="向下箭號 3"/>
          <p:cNvSpPr/>
          <p:nvPr/>
        </p:nvSpPr>
        <p:spPr>
          <a:xfrm>
            <a:off x="4135443" y="4127611"/>
            <a:ext cx="840259" cy="6848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/>
          <p:cNvSpPr/>
          <p:nvPr/>
        </p:nvSpPr>
        <p:spPr>
          <a:xfrm>
            <a:off x="2171623" y="285427"/>
            <a:ext cx="5949822" cy="617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民用航空法遙控無人機專章管理架構</a:t>
            </a:r>
            <a:endParaRPr lang="zh-TW" altLang="en-US" sz="28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2219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31211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1015724" y="1443716"/>
            <a:ext cx="5354596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zh-TW" altLang="en-US" sz="2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自然人所有最大起飛重量</a:t>
            </a:r>
            <a:r>
              <a:rPr lang="en-US" altLang="zh-TW" sz="2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250</a:t>
            </a:r>
            <a:r>
              <a:rPr lang="zh-TW" altLang="en-US" sz="2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公克</a:t>
            </a:r>
            <a:r>
              <a:rPr lang="zh-TW" altLang="en-US" sz="2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以上。</a:t>
            </a:r>
            <a:endParaRPr lang="en-US" altLang="zh-TW" sz="2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ct val="150000"/>
              </a:lnSpc>
              <a:spcBef>
                <a:spcPts val="450"/>
              </a:spcBef>
              <a:buFont typeface="Wingdings" panose="05000000000000000000" pitchFamily="2" charset="2"/>
              <a:buChar char="ü"/>
            </a:pPr>
            <a:r>
              <a:rPr lang="zh-TW" altLang="en-US" sz="2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政府機關</a:t>
            </a:r>
            <a:r>
              <a:rPr lang="en-US" altLang="zh-TW" sz="2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構</a:t>
            </a:r>
            <a:r>
              <a:rPr lang="en-US" altLang="zh-TW" sz="2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、學校或法人所有。</a:t>
            </a:r>
          </a:p>
        </p:txBody>
      </p:sp>
      <p:sp>
        <p:nvSpPr>
          <p:cNvPr id="7" name="矩形 6"/>
          <p:cNvSpPr/>
          <p:nvPr/>
        </p:nvSpPr>
        <p:spPr>
          <a:xfrm>
            <a:off x="570881" y="795954"/>
            <a:ext cx="186998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TW" altLang="en-US" sz="27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註冊</a:t>
            </a:r>
            <a:endParaRPr lang="zh-TW" altLang="zh-TW" sz="2700" b="1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0881" y="4592808"/>
            <a:ext cx="201827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TW" altLang="en-US" sz="27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檢驗</a:t>
            </a:r>
            <a:endParaRPr lang="zh-TW" altLang="zh-TW" sz="2700" b="1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70881" y="2178593"/>
            <a:ext cx="4786184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TW" altLang="en-US" sz="27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人員操作</a:t>
            </a:r>
            <a:r>
              <a:rPr lang="zh-TW" altLang="en-US" sz="2700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證</a:t>
            </a:r>
            <a:endParaRPr lang="zh-TW" altLang="zh-TW" sz="2700" b="1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018967" y="5060714"/>
            <a:ext cx="5854633" cy="1125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450"/>
              </a:spcBef>
              <a:buFont typeface="Wingdings" panose="05000000000000000000" pitchFamily="2" charset="2"/>
              <a:buChar char="ü"/>
            </a:pPr>
            <a:r>
              <a:rPr lang="zh-TW" altLang="en-US" sz="2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設計、製造、</a:t>
            </a:r>
            <a:r>
              <a:rPr lang="zh-TW" altLang="en-US" sz="2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改裝、進口者應檢驗或認可。</a:t>
            </a:r>
            <a:endParaRPr lang="en-US" altLang="zh-TW" sz="2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ct val="150000"/>
              </a:lnSpc>
              <a:spcBef>
                <a:spcPts val="450"/>
              </a:spcBef>
              <a:buFont typeface="Wingdings" panose="05000000000000000000" pitchFamily="2" charset="2"/>
              <a:buChar char="ü"/>
            </a:pPr>
            <a:r>
              <a:rPr lang="zh-TW" altLang="en-US" sz="2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型式</a:t>
            </a:r>
            <a:r>
              <a:rPr lang="zh-TW" altLang="en-US" sz="2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構造</a:t>
            </a:r>
            <a:r>
              <a:rPr lang="zh-TW" altLang="en-US" sz="2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簡單者免驗。</a:t>
            </a:r>
            <a:endParaRPr lang="zh-TW" altLang="en-US" sz="2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1015724" y="2731952"/>
            <a:ext cx="7711716" cy="2159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450"/>
              </a:spcBef>
              <a:buFont typeface="Wingdings" panose="05000000000000000000" pitchFamily="2" charset="2"/>
              <a:buChar char="ü"/>
            </a:pPr>
            <a:r>
              <a:rPr lang="zh-TW" altLang="en-US" sz="2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政府</a:t>
            </a:r>
            <a:r>
              <a:rPr lang="zh-TW" altLang="en-US" sz="2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機關（構）、學校或法人所有 之遙控無人機。 </a:t>
            </a:r>
            <a:endParaRPr lang="en-US" altLang="zh-TW" sz="21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ct val="150000"/>
              </a:lnSpc>
              <a:spcBef>
                <a:spcPts val="450"/>
              </a:spcBef>
              <a:buFont typeface="Wingdings" panose="05000000000000000000" pitchFamily="2" charset="2"/>
              <a:buChar char="ü"/>
            </a:pPr>
            <a:r>
              <a:rPr lang="zh-TW" altLang="en-US" sz="2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自然人</a:t>
            </a:r>
            <a:r>
              <a:rPr lang="zh-TW" altLang="en-US" sz="2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所有之最大起飛</a:t>
            </a:r>
            <a:r>
              <a:rPr lang="zh-TW" altLang="en-US" sz="2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重量</a:t>
            </a:r>
            <a:r>
              <a:rPr lang="en-US" altLang="zh-TW" sz="2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公斤</a:t>
            </a:r>
            <a:r>
              <a:rPr lang="zh-TW" altLang="en-US" sz="2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以上未</a:t>
            </a:r>
            <a:r>
              <a:rPr lang="zh-TW" altLang="en-US" sz="2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達</a:t>
            </a:r>
            <a:r>
              <a:rPr lang="en-US" altLang="zh-TW" sz="2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r>
              <a:rPr lang="zh-TW" altLang="en-US" sz="2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公斤</a:t>
            </a:r>
            <a:r>
              <a:rPr lang="zh-TW" altLang="en-US" sz="2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且裝置導航 設備之遙控無人機。 </a:t>
            </a:r>
            <a:endParaRPr lang="en-US" altLang="zh-TW" sz="2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ct val="150000"/>
              </a:lnSpc>
              <a:spcBef>
                <a:spcPts val="450"/>
              </a:spcBef>
              <a:buFont typeface="Wingdings" panose="05000000000000000000" pitchFamily="2" charset="2"/>
              <a:buChar char="ü"/>
            </a:pPr>
            <a:r>
              <a:rPr lang="zh-TW" altLang="en-US" sz="2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自然人</a:t>
            </a:r>
            <a:r>
              <a:rPr lang="zh-TW" altLang="en-US" sz="2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所有之最大起飛</a:t>
            </a:r>
            <a:r>
              <a:rPr lang="zh-TW" altLang="en-US" sz="2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重量</a:t>
            </a:r>
            <a:r>
              <a:rPr lang="en-US" altLang="zh-TW" sz="2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r>
              <a:rPr lang="zh-TW" altLang="en-US" sz="2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公斤</a:t>
            </a:r>
            <a:r>
              <a:rPr lang="zh-TW" altLang="en-US" sz="2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以上之遙控無人機</a:t>
            </a:r>
          </a:p>
        </p:txBody>
      </p:sp>
      <p:sp>
        <p:nvSpPr>
          <p:cNvPr id="12" name="矩形 11"/>
          <p:cNvSpPr/>
          <p:nvPr/>
        </p:nvSpPr>
        <p:spPr>
          <a:xfrm>
            <a:off x="2171623" y="285427"/>
            <a:ext cx="4701977" cy="617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遙控無人機器材及人員管理</a:t>
            </a:r>
            <a:endParaRPr lang="zh-TW" altLang="en-US" sz="28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5334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31211"/>
          </a:xfrm>
          <a:prstGeom prst="rect">
            <a:avLst/>
          </a:prstGeom>
        </p:spPr>
      </p:pic>
      <p:sp>
        <p:nvSpPr>
          <p:cNvPr id="15" name="內容版面配置區 2"/>
          <p:cNvSpPr>
            <a:spLocks noGrp="1"/>
          </p:cNvSpPr>
          <p:nvPr>
            <p:ph idx="1"/>
          </p:nvPr>
        </p:nvSpPr>
        <p:spPr>
          <a:xfrm>
            <a:off x="169204" y="1000054"/>
            <a:ext cx="8717621" cy="4203666"/>
          </a:xfr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vert="horz" lIns="108000" tIns="135000" rIns="91440" bIns="45720" rtlCol="0">
            <a:noAutofit/>
          </a:bodyPr>
          <a:lstStyle/>
          <a:p>
            <a:pPr marL="257175" indent="-257175">
              <a:buFont typeface="+mj-lt"/>
              <a:buAutoNum type="arabicPeriod"/>
            </a:pPr>
            <a:r>
              <a:rPr lang="zh-TW" altLang="en-US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遙控無人機飛航活動之實際高度不得逾距地面或水面四百呎。</a:t>
            </a:r>
            <a:endParaRPr lang="zh-TW" altLang="zh-TW" sz="20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57175" indent="-257175">
              <a:buFont typeface="+mj-lt"/>
              <a:buAutoNum type="arabicPeriod"/>
            </a:pPr>
            <a:r>
              <a:rPr lang="zh-TW" altLang="en-US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不</a:t>
            </a:r>
            <a:r>
              <a:rPr lang="zh-TW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得以遙控無人機投擲或噴灑任何物件。</a:t>
            </a:r>
          </a:p>
          <a:p>
            <a:pPr marL="257175" indent="-257175">
              <a:buFont typeface="+mj-lt"/>
              <a:buAutoNum type="arabicPeriod"/>
            </a:pPr>
            <a:r>
              <a:rPr lang="en-US" altLang="zh-TW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TW" altLang="zh-TW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不得裝載危險物品。</a:t>
            </a:r>
          </a:p>
          <a:p>
            <a:pPr marL="257175" indent="-257175">
              <a:buFont typeface="+mj-lt"/>
              <a:buAutoNum type="arabicPeriod"/>
            </a:pPr>
            <a:r>
              <a:rPr lang="zh-TW" altLang="en-US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「遙控無人機管理規則」所訂定之</a:t>
            </a:r>
            <a:r>
              <a:rPr lang="zh-TW" altLang="zh-TW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操作限制。</a:t>
            </a:r>
          </a:p>
          <a:p>
            <a:pPr marL="257175" indent="-257175">
              <a:buFont typeface="+mj-lt"/>
              <a:buAutoNum type="arabicPeriod"/>
            </a:pPr>
            <a:r>
              <a:rPr lang="en-US" altLang="zh-TW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TW" altLang="zh-TW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不得於人群聚集或室外集會遊行上空活動。</a:t>
            </a:r>
          </a:p>
          <a:p>
            <a:pPr marL="257175" indent="-257175">
              <a:buFont typeface="+mj-lt"/>
              <a:buAutoNum type="arabicPeriod"/>
            </a:pPr>
            <a:r>
              <a:rPr lang="en-US" altLang="zh-TW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TW" altLang="zh-TW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不得於日落後至日出前之時間飛航。</a:t>
            </a:r>
          </a:p>
          <a:p>
            <a:pPr marL="257175" indent="-257175">
              <a:buFont typeface="+mj-lt"/>
              <a:buAutoNum type="arabicPeriod"/>
            </a:pPr>
            <a:r>
              <a:rPr lang="en-US" altLang="zh-TW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TW" altLang="zh-TW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在目視範圍內操作，不得以除矯正鏡片外之任何工具延伸飛航作業距離。</a:t>
            </a:r>
          </a:p>
          <a:p>
            <a:pPr marL="257175" indent="-257175">
              <a:buFont typeface="+mj-lt"/>
              <a:buAutoNum type="arabicPeriod"/>
            </a:pPr>
            <a:r>
              <a:rPr lang="en-US" altLang="zh-TW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TW" altLang="zh-TW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操作人不得在同一時間控制</a:t>
            </a:r>
            <a:r>
              <a:rPr lang="en-US" altLang="zh-TW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zh-TW" sz="2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架以上遙控無人機。</a:t>
            </a:r>
          </a:p>
          <a:p>
            <a:pPr marL="257175" indent="-257175">
              <a:buFont typeface="+mj-lt"/>
              <a:buAutoNum type="arabicPeriod"/>
            </a:pP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操作人應隨時監視遙控無人機之飛航及其周遭狀況。</a:t>
            </a:r>
          </a:p>
          <a:p>
            <a:pPr marL="257175" indent="-257175">
              <a:buFont typeface="+mj-lt"/>
              <a:buAutoNum type="arabicPeriod"/>
            </a:pPr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防止遙控無人機與其他航空器、建築物或障礙物接近或碰撞。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圓角矩形 15"/>
          <p:cNvSpPr/>
          <p:nvPr/>
        </p:nvSpPr>
        <p:spPr>
          <a:xfrm>
            <a:off x="169204" y="5451053"/>
            <a:ext cx="8717621" cy="741208"/>
          </a:xfrm>
          <a:prstGeom prst="round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214313" indent="-214313">
              <a:buFont typeface="Wingdings" panose="05000000000000000000" pitchFamily="2" charset="2"/>
              <a:buChar char="Ø"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政府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機關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構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學校或法人經民航局能力審查核准後可豁免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至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項的限制。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政府機關執行</a:t>
            </a:r>
            <a:r>
              <a:rPr lang="zh-TW" altLang="en-US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災害防救、偵查、調查、矯正業務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，經民航局核准後，不必逐次申請。</a:t>
            </a:r>
          </a:p>
        </p:txBody>
      </p:sp>
      <p:sp>
        <p:nvSpPr>
          <p:cNvPr id="7" name="矩形 6"/>
          <p:cNvSpPr/>
          <p:nvPr/>
        </p:nvSpPr>
        <p:spPr>
          <a:xfrm>
            <a:off x="2171623" y="285427"/>
            <a:ext cx="4701977" cy="617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遙控無人機操作限制</a:t>
            </a:r>
            <a:endParaRPr lang="zh-TW" altLang="en-US" sz="28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0603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圖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50" y="1801515"/>
            <a:ext cx="3887788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73" y="1801515"/>
            <a:ext cx="3867150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文字版面配置區 5"/>
          <p:cNvSpPr>
            <a:spLocks noGrp="1"/>
          </p:cNvSpPr>
          <p:nvPr>
            <p:ph type="body" idx="1"/>
          </p:nvPr>
        </p:nvSpPr>
        <p:spPr>
          <a:xfrm>
            <a:off x="628651" y="965608"/>
            <a:ext cx="3868737" cy="717913"/>
          </a:xfrm>
          <a:solidFill>
            <a:srgbClr val="009999"/>
          </a:solidFill>
        </p:spPr>
        <p:txBody>
          <a:bodyPr anchor="ctr" anchorCtr="1"/>
          <a:lstStyle/>
          <a:p>
            <a:pPr algn="ctr"/>
            <a:r>
              <a:rPr lang="en-US" altLang="zh-TW" sz="36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 </a:t>
            </a:r>
            <a:r>
              <a:rPr lang="zh-TW" altLang="en-US" sz="36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要</a:t>
            </a:r>
          </a:p>
        </p:txBody>
      </p:sp>
      <p:sp>
        <p:nvSpPr>
          <p:cNvPr id="7175" name="內容版面配置區 6"/>
          <p:cNvSpPr>
            <a:spLocks noGrp="1"/>
          </p:cNvSpPr>
          <p:nvPr>
            <p:ph sz="half" idx="2"/>
          </p:nvPr>
        </p:nvSpPr>
        <p:spPr>
          <a:xfrm>
            <a:off x="628650" y="1824341"/>
            <a:ext cx="3868737" cy="3684587"/>
          </a:xfr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ts val="3800"/>
              </a:lnSpc>
              <a:spcBef>
                <a:spcPts val="0"/>
              </a:spcBef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要在白天飛行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3800"/>
              </a:lnSpc>
              <a:spcBef>
                <a:spcPts val="0"/>
              </a:spcBef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要在視距內進行操作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3800"/>
              </a:lnSpc>
              <a:spcBef>
                <a:spcPts val="0"/>
              </a:spcBef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要低於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400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呎活動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3800"/>
              </a:lnSpc>
              <a:spcBef>
                <a:spcPts val="0"/>
              </a:spcBef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要隨時監視遙控無人機之飛航及其周遭狀況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3800"/>
              </a:lnSpc>
              <a:spcBef>
                <a:spcPts val="0"/>
              </a:spcBef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要遵守管理規則之操作限制</a:t>
            </a:r>
          </a:p>
        </p:txBody>
      </p:sp>
      <p:sp>
        <p:nvSpPr>
          <p:cNvPr id="7176" name="文字版面配置區 7"/>
          <p:cNvSpPr>
            <a:spLocks noGrp="1"/>
          </p:cNvSpPr>
          <p:nvPr>
            <p:ph type="body" sz="quarter" idx="3"/>
          </p:nvPr>
        </p:nvSpPr>
        <p:spPr>
          <a:xfrm>
            <a:off x="4629150" y="965608"/>
            <a:ext cx="3887788" cy="717914"/>
          </a:xfrm>
          <a:solidFill>
            <a:srgbClr val="FF0000"/>
          </a:solidFill>
          <a:ln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/>
            <a:r>
              <a:rPr lang="en-US" altLang="zh-TW" sz="36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 </a:t>
            </a:r>
            <a:r>
              <a:rPr lang="zh-TW" altLang="en-US" sz="36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不要</a:t>
            </a:r>
          </a:p>
        </p:txBody>
      </p:sp>
      <p:sp>
        <p:nvSpPr>
          <p:cNvPr id="7177" name="內容版面配置區 8"/>
          <p:cNvSpPr>
            <a:spLocks noGrp="1"/>
          </p:cNvSpPr>
          <p:nvPr>
            <p:ph sz="quarter" idx="4"/>
          </p:nvPr>
        </p:nvSpPr>
        <p:spPr>
          <a:xfrm>
            <a:off x="4629150" y="1824340"/>
            <a:ext cx="3887788" cy="3684587"/>
          </a:xfrm>
        </p:spPr>
        <p:txBody>
          <a:bodyPr>
            <a:noAutofit/>
          </a:bodyPr>
          <a:lstStyle/>
          <a:p>
            <a:pPr algn="just">
              <a:lnSpc>
                <a:spcPts val="3800"/>
              </a:lnSpc>
              <a:spcBef>
                <a:spcPts val="0"/>
              </a:spcBef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不得與其他航空器、建築物或障礙物接近或碰撞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3800"/>
              </a:lnSpc>
              <a:spcBef>
                <a:spcPts val="0"/>
              </a:spcBef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不得投擲或噴灑物件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3800"/>
              </a:lnSpc>
              <a:spcBef>
                <a:spcPts val="0"/>
              </a:spcBef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不得裝載危險物品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3800"/>
              </a:lnSpc>
              <a:spcBef>
                <a:spcPts val="0"/>
              </a:spcBef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不得於人群或室外集會遊行上空活動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3800"/>
              </a:lnSpc>
              <a:spcBef>
                <a:spcPts val="0"/>
              </a:spcBef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不得同一操作人同一時間控制二架以上遙控無人機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71623" y="285427"/>
            <a:ext cx="4701977" cy="617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遙控無人機使用規範</a:t>
            </a:r>
            <a:r>
              <a:rPr lang="en-US" altLang="zh-TW" sz="28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口訣</a:t>
            </a:r>
            <a:r>
              <a:rPr lang="en-US" altLang="zh-TW" sz="28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8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5894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94"/>
            <a:ext cx="9144000" cy="6831211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6867638" y="4046389"/>
            <a:ext cx="1960298" cy="1923616"/>
          </a:xfrm>
          <a:prstGeom prst="rect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1888790" y="4781232"/>
            <a:ext cx="2443883" cy="1113588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TW" altLang="en-US" sz="135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9573" y="4967604"/>
            <a:ext cx="1458162" cy="54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68630" y="5497395"/>
            <a:ext cx="1322090" cy="357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文字方塊 13"/>
          <p:cNvSpPr txBox="1"/>
          <p:nvPr/>
        </p:nvSpPr>
        <p:spPr>
          <a:xfrm>
            <a:off x="1964266" y="3986190"/>
            <a:ext cx="2106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機場四周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禁航區、限航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區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5" name="直線接點 24"/>
          <p:cNvCxnSpPr/>
          <p:nvPr/>
        </p:nvCxnSpPr>
        <p:spPr>
          <a:xfrm>
            <a:off x="0" y="3892771"/>
            <a:ext cx="1817694" cy="0"/>
          </a:xfrm>
          <a:prstGeom prst="line">
            <a:avLst/>
          </a:prstGeom>
          <a:ln w="57150">
            <a:solidFill>
              <a:srgbClr val="14449C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直線接點 27"/>
          <p:cNvCxnSpPr/>
          <p:nvPr/>
        </p:nvCxnSpPr>
        <p:spPr>
          <a:xfrm>
            <a:off x="4445607" y="3872315"/>
            <a:ext cx="4698393" cy="20456"/>
          </a:xfrm>
          <a:prstGeom prst="line">
            <a:avLst/>
          </a:prstGeom>
          <a:ln w="76200">
            <a:solidFill>
              <a:srgbClr val="14449C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直線接點 29"/>
          <p:cNvCxnSpPr/>
          <p:nvPr/>
        </p:nvCxnSpPr>
        <p:spPr>
          <a:xfrm flipH="1">
            <a:off x="4788024" y="4185084"/>
            <a:ext cx="11678" cy="18156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0939" y="4766393"/>
            <a:ext cx="1805462" cy="1113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5" name="直線接點 34"/>
          <p:cNvCxnSpPr/>
          <p:nvPr/>
        </p:nvCxnSpPr>
        <p:spPr>
          <a:xfrm flipV="1">
            <a:off x="6894258" y="4145264"/>
            <a:ext cx="0" cy="13836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文字方塊 36"/>
          <p:cNvSpPr txBox="1"/>
          <p:nvPr/>
        </p:nvSpPr>
        <p:spPr>
          <a:xfrm>
            <a:off x="5495576" y="3742730"/>
            <a:ext cx="654538" cy="30008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sz="13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400 ft</a:t>
            </a:r>
            <a:endParaRPr lang="zh-TW" altLang="en-US" sz="13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文字方塊 37"/>
          <p:cNvSpPr txBox="1"/>
          <p:nvPr/>
        </p:nvSpPr>
        <p:spPr>
          <a:xfrm>
            <a:off x="4791463" y="4166978"/>
            <a:ext cx="207617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35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地方政府公告之限制區域</a:t>
            </a:r>
            <a:endParaRPr lang="en-US" altLang="zh-TW" sz="135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35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向地方政府申請許可</a:t>
            </a:r>
          </a:p>
          <a:p>
            <a:endParaRPr lang="zh-TW" altLang="en-US" sz="135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34243" y="4818780"/>
            <a:ext cx="1880326" cy="1113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文字方塊 44"/>
          <p:cNvSpPr txBox="1"/>
          <p:nvPr/>
        </p:nvSpPr>
        <p:spPr>
          <a:xfrm>
            <a:off x="7060470" y="4355476"/>
            <a:ext cx="182108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5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公告之可活動空域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675" y="4799121"/>
            <a:ext cx="753827" cy="569485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524" b="89418" l="2622" r="9550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018" y="2316862"/>
            <a:ext cx="1141802" cy="808241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CA833-3B55-429F-A56B-816889706F05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pPr/>
              <a:t>5</a:t>
            </a:fld>
            <a:endParaRPr lang="zh-TW" altLang="en-US">
              <a:solidFill>
                <a:prstClr val="black">
                  <a:tint val="7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284881" y="4768917"/>
            <a:ext cx="483146" cy="69249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TW" sz="405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X</a:t>
            </a:r>
            <a:endParaRPr lang="zh-TW" altLang="en-US" sz="405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700018" y="3886834"/>
            <a:ext cx="483146" cy="69249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TW" sz="405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X</a:t>
            </a:r>
            <a:endParaRPr lang="zh-TW" altLang="en-US" sz="405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143604" y="4704357"/>
            <a:ext cx="1461604" cy="90024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TW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O</a:t>
            </a:r>
            <a:endParaRPr lang="zh-TW" alt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60467" y="1291443"/>
            <a:ext cx="61702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政府機關</a:t>
            </a:r>
            <a: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構</a:t>
            </a:r>
            <a: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、學校或法人向民航局申</a:t>
            </a:r>
            <a:r>
              <a:rPr lang="zh-TW" altLang="en-US" sz="2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</a:t>
            </a:r>
            <a:r>
              <a:rPr lang="zh-TW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核准</a:t>
            </a:r>
          </a:p>
        </p:txBody>
      </p:sp>
      <p:sp>
        <p:nvSpPr>
          <p:cNvPr id="11" name="圓角矩形 10"/>
          <p:cNvSpPr/>
          <p:nvPr/>
        </p:nvSpPr>
        <p:spPr>
          <a:xfrm>
            <a:off x="261813" y="6059404"/>
            <a:ext cx="8619744" cy="419993"/>
          </a:xfrm>
          <a:prstGeom prst="roundRect">
            <a:avLst/>
          </a:prstGeom>
          <a:solidFill>
            <a:srgbClr val="5B9BD5"/>
          </a:solidFill>
          <a:ln>
            <a:solidFill>
              <a:srgbClr val="FFFF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未來將整合中央與地方圖資，供民眾參考、運用。</a:t>
            </a:r>
            <a:endParaRPr lang="zh-TW" altLang="en-US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32" name="直線接點 31"/>
          <p:cNvCxnSpPr/>
          <p:nvPr/>
        </p:nvCxnSpPr>
        <p:spPr>
          <a:xfrm>
            <a:off x="1817694" y="5970005"/>
            <a:ext cx="2627913" cy="0"/>
          </a:xfrm>
          <a:prstGeom prst="line">
            <a:avLst/>
          </a:prstGeom>
          <a:ln w="57150">
            <a:solidFill>
              <a:srgbClr val="14449C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>
            <a:off x="1817694" y="3872315"/>
            <a:ext cx="0" cy="2128435"/>
          </a:xfrm>
          <a:prstGeom prst="line">
            <a:avLst/>
          </a:prstGeom>
          <a:ln w="60325">
            <a:solidFill>
              <a:srgbClr val="1444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接點 38"/>
          <p:cNvCxnSpPr/>
          <p:nvPr/>
        </p:nvCxnSpPr>
        <p:spPr>
          <a:xfrm>
            <a:off x="4475141" y="3872315"/>
            <a:ext cx="0" cy="2128435"/>
          </a:xfrm>
          <a:prstGeom prst="line">
            <a:avLst/>
          </a:prstGeom>
          <a:ln w="60325">
            <a:solidFill>
              <a:srgbClr val="1444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22"/>
          <p:cNvSpPr txBox="1"/>
          <p:nvPr/>
        </p:nvSpPr>
        <p:spPr>
          <a:xfrm>
            <a:off x="493510" y="1331998"/>
            <a:ext cx="553998" cy="1631216"/>
          </a:xfrm>
          <a:prstGeom prst="rect">
            <a:avLst/>
          </a:prstGeom>
          <a:solidFill>
            <a:schemeClr val="bg1"/>
          </a:solidFill>
          <a:ln>
            <a:solidFill>
              <a:srgbClr val="14449C"/>
            </a:solidFill>
          </a:ln>
        </p:spPr>
        <p:txBody>
          <a:bodyPr vert="eaVert" wrap="none" rtlCol="0">
            <a:spAutoFit/>
          </a:bodyPr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民航局管理</a:t>
            </a:r>
          </a:p>
        </p:txBody>
      </p:sp>
      <p:sp>
        <p:nvSpPr>
          <p:cNvPr id="43" name="文字方塊 42"/>
          <p:cNvSpPr txBox="1"/>
          <p:nvPr/>
        </p:nvSpPr>
        <p:spPr>
          <a:xfrm>
            <a:off x="493510" y="4020693"/>
            <a:ext cx="553998" cy="1938992"/>
          </a:xfrm>
          <a:prstGeom prst="rect">
            <a:avLst/>
          </a:prstGeom>
          <a:solidFill>
            <a:schemeClr val="bg1"/>
          </a:solidFill>
          <a:ln>
            <a:solidFill>
              <a:srgbClr val="14449C"/>
            </a:solidFill>
          </a:ln>
        </p:spPr>
        <p:txBody>
          <a:bodyPr vert="eaVert" wrap="none" rtlCol="0">
            <a:spAutoFit/>
          </a:bodyPr>
          <a:lstStyle/>
          <a:p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地方政府管理</a:t>
            </a: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90705" y="4592139"/>
            <a:ext cx="1461604" cy="90024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TW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O</a:t>
            </a:r>
            <a:endParaRPr lang="zh-TW" alt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4" name="圖片 33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524" b="89418" l="2622" r="9550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01802" y="2071531"/>
            <a:ext cx="1141802" cy="808241"/>
          </a:xfrm>
          <a:prstGeom prst="rect">
            <a:avLst/>
          </a:prstGeom>
        </p:spPr>
      </p:pic>
      <p:cxnSp>
        <p:nvCxnSpPr>
          <p:cNvPr id="12" name="直線接點 11"/>
          <p:cNvCxnSpPr>
            <a:stCxn id="6" idx="1"/>
            <a:endCxn id="6" idx="3"/>
          </p:cNvCxnSpPr>
          <p:nvPr/>
        </p:nvCxnSpPr>
        <p:spPr>
          <a:xfrm>
            <a:off x="0" y="3429000"/>
            <a:ext cx="9144000" cy="0"/>
          </a:xfrm>
          <a:prstGeom prst="line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字方塊 43"/>
          <p:cNvSpPr txBox="1"/>
          <p:nvPr/>
        </p:nvSpPr>
        <p:spPr>
          <a:xfrm>
            <a:off x="4788024" y="3488356"/>
            <a:ext cx="877163" cy="30008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TW" altLang="en-US" sz="135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安全隔離</a:t>
            </a:r>
            <a:endParaRPr lang="zh-TW" altLang="en-US" sz="135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E0000"/>
              </a:clrFrom>
              <a:clrTo>
                <a:srgbClr val="FE0000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368" y="4330251"/>
            <a:ext cx="635278" cy="259080"/>
          </a:xfrm>
          <a:prstGeom prst="rect">
            <a:avLst/>
          </a:prstGeom>
        </p:spPr>
      </p:pic>
      <p:pic>
        <p:nvPicPr>
          <p:cNvPr id="46" name="圖片 45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E0000"/>
              </a:clrFrom>
              <a:clrTo>
                <a:srgbClr val="FE0000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505" y="4116837"/>
            <a:ext cx="635278" cy="259080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3852418" y="2230095"/>
            <a:ext cx="947284" cy="69249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TW" sz="405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X</a:t>
            </a:r>
            <a:endParaRPr lang="zh-TW" altLang="en-US" sz="405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71623" y="285427"/>
            <a:ext cx="4701977" cy="617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遙控無人機活動空域</a:t>
            </a:r>
            <a:endParaRPr lang="zh-TW" altLang="en-US" sz="28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3151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94"/>
            <a:ext cx="9144000" cy="6831211"/>
          </a:xfrm>
          <a:prstGeom prst="rect">
            <a:avLst/>
          </a:prstGeom>
        </p:spPr>
      </p:pic>
      <p:graphicFrame>
        <p:nvGraphicFramePr>
          <p:cNvPr id="33" name="資料庫圖表 32"/>
          <p:cNvGraphicFramePr/>
          <p:nvPr>
            <p:extLst>
              <p:ext uri="{D42A27DB-BD31-4B8C-83A1-F6EECF244321}">
                <p14:modId xmlns:p14="http://schemas.microsoft.com/office/powerpoint/2010/main" val="1949666104"/>
              </p:ext>
            </p:extLst>
          </p:nvPr>
        </p:nvGraphicFramePr>
        <p:xfrm>
          <a:off x="237958" y="1028507"/>
          <a:ext cx="8665028" cy="47728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矩形 4"/>
          <p:cNvSpPr/>
          <p:nvPr/>
        </p:nvSpPr>
        <p:spPr>
          <a:xfrm>
            <a:off x="2171623" y="285427"/>
            <a:ext cx="4701977" cy="617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遙控無人機罰責</a:t>
            </a:r>
            <a:endParaRPr lang="zh-TW" altLang="en-US" sz="28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4863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94"/>
            <a:ext cx="9144000" cy="6831211"/>
          </a:xfrm>
          <a:prstGeom prst="rect">
            <a:avLst/>
          </a:prstGeom>
        </p:spPr>
      </p:pic>
      <p:pic>
        <p:nvPicPr>
          <p:cNvPr id="1028" name="Picture 4" descr="「spark DJI」的圖片搜尋結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13" y="961536"/>
            <a:ext cx="2769714" cy="1846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3183379" y="1361724"/>
            <a:ext cx="110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空拍機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300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公克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30" name="Picture 6" descr="「phantom DJI」的圖片搜尋結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568" y="1022163"/>
            <a:ext cx="3082925" cy="173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7630414" y="1362758"/>
            <a:ext cx="1456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空拍機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1.3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公斤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32" name="Picture 8" descr="「YAMAHA UAV」的圖片搜尋結果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101" y="2908308"/>
            <a:ext cx="3093391" cy="1766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字方塊 10"/>
          <p:cNvSpPr txBox="1"/>
          <p:nvPr/>
        </p:nvSpPr>
        <p:spPr>
          <a:xfrm>
            <a:off x="7600492" y="3270764"/>
            <a:ext cx="1456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大型農噴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機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&gt;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25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公斤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36" name="Picture 12" descr="「AGRAS MG-1S」的圖片搜尋結果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13" y="2906574"/>
            <a:ext cx="2769714" cy="1993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字方塊 13"/>
          <p:cNvSpPr txBox="1"/>
          <p:nvPr/>
        </p:nvSpPr>
        <p:spPr>
          <a:xfrm>
            <a:off x="3183378" y="3266380"/>
            <a:ext cx="1470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一般農噴機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</a:p>
          <a:p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&gt;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公斤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38" name="Picture 14" descr="「騰雲無人機」的圖片搜尋結果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11" y="4558635"/>
            <a:ext cx="3748768" cy="221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字方塊 15"/>
          <p:cNvSpPr txBox="1"/>
          <p:nvPr/>
        </p:nvSpPr>
        <p:spPr>
          <a:xfrm>
            <a:off x="4519215" y="5268409"/>
            <a:ext cx="24766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國家中山科學研究院</a:t>
            </a:r>
            <a:endParaRPr lang="en-US" alt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騰雲</a:t>
            </a:r>
            <a:endParaRPr lang="en-US" alt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&gt;150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公斤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171623" y="285427"/>
            <a:ext cx="4701977" cy="617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遙控無人機種類</a:t>
            </a:r>
            <a:endParaRPr lang="zh-TW" altLang="en-US" sz="28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8345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712</TotalTime>
  <Words>773</Words>
  <Application>Microsoft Office PowerPoint</Application>
  <PresentationFormat>如螢幕大小 (4:3)</PresentationFormat>
  <Paragraphs>105</Paragraphs>
  <Slides>7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8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CAA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無人機</dc:title>
  <dc:subject>無人機</dc:subject>
  <dc:creator>吳冠模</dc:creator>
  <cp:lastModifiedBy>石漢清</cp:lastModifiedBy>
  <cp:revision>57</cp:revision>
  <cp:lastPrinted>2017-10-24T10:19:18Z</cp:lastPrinted>
  <dcterms:created xsi:type="dcterms:W3CDTF">2017-10-23T07:39:29Z</dcterms:created>
  <dcterms:modified xsi:type="dcterms:W3CDTF">2020-02-19T02:41:25Z</dcterms:modified>
  <cp:category>6Z0;821;A3Z</cp:category>
</cp:coreProperties>
</file>