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2.xml" ContentType="application/vnd.openxmlformats-officedocument.presentationml.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 id="2147494097" r:id="rId2"/>
  </p:sldMasterIdLst>
  <p:notesMasterIdLst>
    <p:notesMasterId r:id="rId97"/>
  </p:notesMasterIdLst>
  <p:handoutMasterIdLst>
    <p:handoutMasterId r:id="rId98"/>
  </p:handoutMasterIdLst>
  <p:sldIdLst>
    <p:sldId id="2451" r:id="rId3"/>
    <p:sldId id="2960" r:id="rId4"/>
    <p:sldId id="2973" r:id="rId5"/>
    <p:sldId id="2684" r:id="rId6"/>
    <p:sldId id="2990" r:id="rId7"/>
    <p:sldId id="2708" r:id="rId8"/>
    <p:sldId id="2709" r:id="rId9"/>
    <p:sldId id="2984" r:id="rId10"/>
    <p:sldId id="2940" r:id="rId11"/>
    <p:sldId id="1058" r:id="rId12"/>
    <p:sldId id="1060" r:id="rId13"/>
    <p:sldId id="2991" r:id="rId14"/>
    <p:sldId id="2992" r:id="rId15"/>
    <p:sldId id="2993" r:id="rId16"/>
    <p:sldId id="2994" r:id="rId17"/>
    <p:sldId id="1578" r:id="rId18"/>
    <p:sldId id="1577" r:id="rId19"/>
    <p:sldId id="2719" r:id="rId20"/>
    <p:sldId id="2995" r:id="rId21"/>
    <p:sldId id="967" r:id="rId22"/>
    <p:sldId id="968" r:id="rId23"/>
    <p:sldId id="970" r:id="rId24"/>
    <p:sldId id="973" r:id="rId25"/>
    <p:sldId id="2901" r:id="rId26"/>
    <p:sldId id="975" r:id="rId27"/>
    <p:sldId id="976" r:id="rId28"/>
    <p:sldId id="2848" r:id="rId29"/>
    <p:sldId id="987" r:id="rId30"/>
    <p:sldId id="2849" r:id="rId31"/>
    <p:sldId id="2902" r:id="rId32"/>
    <p:sldId id="1431" r:id="rId33"/>
    <p:sldId id="1188" r:id="rId34"/>
    <p:sldId id="1189" r:id="rId35"/>
    <p:sldId id="1078" r:id="rId36"/>
    <p:sldId id="1084" r:id="rId37"/>
    <p:sldId id="1091" r:id="rId38"/>
    <p:sldId id="1092" r:id="rId39"/>
    <p:sldId id="1096" r:id="rId40"/>
    <p:sldId id="2850" r:id="rId41"/>
    <p:sldId id="1002" r:id="rId42"/>
    <p:sldId id="2985" r:id="rId43"/>
    <p:sldId id="1007" r:id="rId44"/>
    <p:sldId id="1009" r:id="rId45"/>
    <p:sldId id="1010" r:id="rId46"/>
    <p:sldId id="2986" r:id="rId47"/>
    <p:sldId id="1014" r:id="rId48"/>
    <p:sldId id="2987" r:id="rId49"/>
    <p:sldId id="1020" r:id="rId50"/>
    <p:sldId id="1022" r:id="rId51"/>
    <p:sldId id="1023" r:id="rId52"/>
    <p:sldId id="2874" r:id="rId53"/>
    <p:sldId id="2974" r:id="rId54"/>
    <p:sldId id="2904" r:id="rId55"/>
    <p:sldId id="2905" r:id="rId56"/>
    <p:sldId id="2875" r:id="rId57"/>
    <p:sldId id="2906" r:id="rId58"/>
    <p:sldId id="1026" r:id="rId59"/>
    <p:sldId id="2988" r:id="rId60"/>
    <p:sldId id="1066" r:id="rId61"/>
    <p:sldId id="1067" r:id="rId62"/>
    <p:sldId id="2908" r:id="rId63"/>
    <p:sldId id="2909" r:id="rId64"/>
    <p:sldId id="2910" r:id="rId65"/>
    <p:sldId id="2989" r:id="rId66"/>
    <p:sldId id="1040" r:id="rId67"/>
    <p:sldId id="2919" r:id="rId68"/>
    <p:sldId id="2900" r:id="rId69"/>
    <p:sldId id="2912" r:id="rId70"/>
    <p:sldId id="2913" r:id="rId71"/>
    <p:sldId id="2914" r:id="rId72"/>
    <p:sldId id="2915" r:id="rId73"/>
    <p:sldId id="2920" r:id="rId74"/>
    <p:sldId id="2921" r:id="rId75"/>
    <p:sldId id="2877" r:id="rId76"/>
    <p:sldId id="2878" r:id="rId77"/>
    <p:sldId id="2879" r:id="rId78"/>
    <p:sldId id="2996" r:id="rId79"/>
    <p:sldId id="2880" r:id="rId80"/>
    <p:sldId id="2881" r:id="rId81"/>
    <p:sldId id="2882" r:id="rId82"/>
    <p:sldId id="2883" r:id="rId83"/>
    <p:sldId id="2997" r:id="rId84"/>
    <p:sldId id="2998" r:id="rId85"/>
    <p:sldId id="2922" r:id="rId86"/>
    <p:sldId id="2976" r:id="rId87"/>
    <p:sldId id="2977" r:id="rId88"/>
    <p:sldId id="2978" r:id="rId89"/>
    <p:sldId id="2924" r:id="rId90"/>
    <p:sldId id="2979" r:id="rId91"/>
    <p:sldId id="2999" r:id="rId92"/>
    <p:sldId id="2980" r:id="rId93"/>
    <p:sldId id="2981" r:id="rId94"/>
    <p:sldId id="2982" r:id="rId95"/>
    <p:sldId id="2258" r:id="rId96"/>
  </p:sldIdLst>
  <p:sldSz cx="9144000" cy="6858000" type="screen4x3"/>
  <p:notesSz cx="9979025" cy="6834188"/>
  <p:defaultTextStyle>
    <a:defPPr>
      <a:defRPr lang="zh-TW"/>
    </a:defPPr>
    <a:lvl1pPr algn="l" rtl="0" fontAlgn="base">
      <a:spcBef>
        <a:spcPct val="0"/>
      </a:spcBef>
      <a:spcAft>
        <a:spcPct val="0"/>
      </a:spcAft>
      <a:defRPr kumimoji="1" kern="1200">
        <a:solidFill>
          <a:schemeClr val="tx1"/>
        </a:solidFill>
        <a:latin typeface="Arial" pitchFamily="34"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pitchFamily="34"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pitchFamily="34"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pitchFamily="34"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pitchFamily="34" charset="0"/>
        <a:ea typeface="新細明體" pitchFamily="18" charset="-120"/>
        <a:cs typeface="+mn-cs"/>
      </a:defRPr>
    </a:lvl5pPr>
    <a:lvl6pPr marL="2286000" algn="l" defTabSz="914400" rtl="0" eaLnBrk="1" latinLnBrk="0" hangingPunct="1">
      <a:defRPr kumimoji="1" kern="1200">
        <a:solidFill>
          <a:schemeClr val="tx1"/>
        </a:solidFill>
        <a:latin typeface="Arial" pitchFamily="34" charset="0"/>
        <a:ea typeface="新細明體" pitchFamily="18" charset="-120"/>
        <a:cs typeface="+mn-cs"/>
      </a:defRPr>
    </a:lvl6pPr>
    <a:lvl7pPr marL="2743200" algn="l" defTabSz="914400" rtl="0" eaLnBrk="1" latinLnBrk="0" hangingPunct="1">
      <a:defRPr kumimoji="1" kern="1200">
        <a:solidFill>
          <a:schemeClr val="tx1"/>
        </a:solidFill>
        <a:latin typeface="Arial" pitchFamily="34" charset="0"/>
        <a:ea typeface="新細明體" pitchFamily="18" charset="-120"/>
        <a:cs typeface="+mn-cs"/>
      </a:defRPr>
    </a:lvl7pPr>
    <a:lvl8pPr marL="3200400" algn="l" defTabSz="914400" rtl="0" eaLnBrk="1" latinLnBrk="0" hangingPunct="1">
      <a:defRPr kumimoji="1" kern="1200">
        <a:solidFill>
          <a:schemeClr val="tx1"/>
        </a:solidFill>
        <a:latin typeface="Arial" pitchFamily="34" charset="0"/>
        <a:ea typeface="新細明體" pitchFamily="18" charset="-120"/>
        <a:cs typeface="+mn-cs"/>
      </a:defRPr>
    </a:lvl8pPr>
    <a:lvl9pPr marL="3657600" algn="l" defTabSz="914400" rtl="0" eaLnBrk="1" latinLnBrk="0" hangingPunct="1">
      <a:defRPr kumimoji="1" kern="1200">
        <a:solidFill>
          <a:schemeClr val="tx1"/>
        </a:solidFill>
        <a:latin typeface="Arial" pitchFamily="34"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2"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00"/>
    <a:srgbClr val="BBE0E3"/>
    <a:srgbClr val="FFFF00"/>
    <a:srgbClr val="CCFFCC"/>
    <a:srgbClr val="0000FF"/>
    <a:srgbClr val="FFCCCC"/>
    <a:srgbClr val="99FFCC"/>
    <a:srgbClr val="FF00FF"/>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96" autoAdjust="0"/>
    <p:restoredTop sz="94411" autoAdjust="0"/>
  </p:normalViewPr>
  <p:slideViewPr>
    <p:cSldViewPr>
      <p:cViewPr varScale="1">
        <p:scale>
          <a:sx n="112" d="100"/>
          <a:sy n="112" d="100"/>
        </p:scale>
        <p:origin x="1326" y="10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7-30T08:47:33.328" idx="1">
    <p:pos x="10" y="10"/>
    <p:text/>
    <p:extLst>
      <p:ext uri="{C676402C-5697-4E1C-873F-D02D1690AC5C}">
        <p15:threadingInfo xmlns:p15="http://schemas.microsoft.com/office/powerpoint/2012/main" timeZoneBias="-4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0-07-30T09:46:06.428" idx="2">
    <p:pos x="10" y="10"/>
    <p:text/>
    <p:extLst>
      <p:ext uri="{C676402C-5697-4E1C-873F-D02D1690AC5C}">
        <p15:threadingInfo xmlns:p15="http://schemas.microsoft.com/office/powerpoint/2012/main" timeZoneBias="-48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7074" name="Rectangle 2"/>
          <p:cNvSpPr>
            <a:spLocks noGrp="1" noChangeArrowheads="1"/>
          </p:cNvSpPr>
          <p:nvPr>
            <p:ph type="hdr" sz="quarter"/>
          </p:nvPr>
        </p:nvSpPr>
        <p:spPr bwMode="auto">
          <a:xfrm>
            <a:off x="0" y="0"/>
            <a:ext cx="4324350" cy="342900"/>
          </a:xfrm>
          <a:prstGeom prst="rect">
            <a:avLst/>
          </a:prstGeom>
          <a:noFill/>
          <a:ln w="9525">
            <a:noFill/>
            <a:miter lim="800000"/>
            <a:headEnd/>
            <a:tailEnd/>
          </a:ln>
        </p:spPr>
        <p:txBody>
          <a:bodyPr vert="horz" wrap="square" lIns="92106" tIns="46053" rIns="92106" bIns="46053" numCol="1" anchor="t" anchorCtr="0" compatLnSpc="1">
            <a:prstTxWarp prst="textNoShape">
              <a:avLst/>
            </a:prstTxWarp>
          </a:bodyPr>
          <a:lstStyle>
            <a:lvl1pPr defTabSz="922338">
              <a:defRPr sz="1200">
                <a:latin typeface="Arial" charset="0"/>
                <a:ea typeface="新細明體" pitchFamily="18" charset="-120"/>
              </a:defRPr>
            </a:lvl1pPr>
          </a:lstStyle>
          <a:p>
            <a:pPr>
              <a:defRPr/>
            </a:pPr>
            <a:endParaRPr lang="en-US" altLang="zh-TW"/>
          </a:p>
        </p:txBody>
      </p:sp>
      <p:sp>
        <p:nvSpPr>
          <p:cNvPr id="387075" name="Rectangle 3"/>
          <p:cNvSpPr>
            <a:spLocks noGrp="1" noChangeArrowheads="1"/>
          </p:cNvSpPr>
          <p:nvPr>
            <p:ph type="dt" sz="quarter" idx="1"/>
          </p:nvPr>
        </p:nvSpPr>
        <p:spPr bwMode="auto">
          <a:xfrm>
            <a:off x="5653088" y="0"/>
            <a:ext cx="4324350" cy="342900"/>
          </a:xfrm>
          <a:prstGeom prst="rect">
            <a:avLst/>
          </a:prstGeom>
          <a:noFill/>
          <a:ln w="9525">
            <a:noFill/>
            <a:miter lim="800000"/>
            <a:headEnd/>
            <a:tailEnd/>
          </a:ln>
        </p:spPr>
        <p:txBody>
          <a:bodyPr vert="horz" wrap="square" lIns="92106" tIns="46053" rIns="92106" bIns="46053" numCol="1" anchor="t" anchorCtr="0" compatLnSpc="1">
            <a:prstTxWarp prst="textNoShape">
              <a:avLst/>
            </a:prstTxWarp>
          </a:bodyPr>
          <a:lstStyle>
            <a:lvl1pPr algn="r" defTabSz="922338">
              <a:defRPr sz="1200">
                <a:latin typeface="Arial" charset="0"/>
                <a:ea typeface="新細明體" pitchFamily="18" charset="-120"/>
              </a:defRPr>
            </a:lvl1pPr>
          </a:lstStyle>
          <a:p>
            <a:pPr>
              <a:defRPr/>
            </a:pPr>
            <a:endParaRPr lang="en-US" altLang="zh-TW"/>
          </a:p>
        </p:txBody>
      </p:sp>
      <p:sp>
        <p:nvSpPr>
          <p:cNvPr id="387076" name="Rectangle 4"/>
          <p:cNvSpPr>
            <a:spLocks noGrp="1" noChangeArrowheads="1"/>
          </p:cNvSpPr>
          <p:nvPr>
            <p:ph type="ftr" sz="quarter" idx="2"/>
          </p:nvPr>
        </p:nvSpPr>
        <p:spPr bwMode="auto">
          <a:xfrm>
            <a:off x="0" y="6491288"/>
            <a:ext cx="4324350" cy="341312"/>
          </a:xfrm>
          <a:prstGeom prst="rect">
            <a:avLst/>
          </a:prstGeom>
          <a:noFill/>
          <a:ln w="9525">
            <a:noFill/>
            <a:miter lim="800000"/>
            <a:headEnd/>
            <a:tailEnd/>
          </a:ln>
        </p:spPr>
        <p:txBody>
          <a:bodyPr vert="horz" wrap="square" lIns="92106" tIns="46053" rIns="92106" bIns="46053" numCol="1" anchor="b" anchorCtr="0" compatLnSpc="1">
            <a:prstTxWarp prst="textNoShape">
              <a:avLst/>
            </a:prstTxWarp>
          </a:bodyPr>
          <a:lstStyle>
            <a:lvl1pPr defTabSz="922338">
              <a:defRPr sz="1200">
                <a:latin typeface="Arial" charset="0"/>
                <a:ea typeface="新細明體" pitchFamily="18" charset="-120"/>
              </a:defRPr>
            </a:lvl1pPr>
          </a:lstStyle>
          <a:p>
            <a:pPr>
              <a:defRPr/>
            </a:pPr>
            <a:endParaRPr lang="en-US" altLang="zh-TW"/>
          </a:p>
        </p:txBody>
      </p:sp>
      <p:sp>
        <p:nvSpPr>
          <p:cNvPr id="387077" name="Rectangle 5"/>
          <p:cNvSpPr>
            <a:spLocks noGrp="1" noChangeArrowheads="1"/>
          </p:cNvSpPr>
          <p:nvPr>
            <p:ph type="sldNum" sz="quarter" idx="3"/>
          </p:nvPr>
        </p:nvSpPr>
        <p:spPr bwMode="auto">
          <a:xfrm>
            <a:off x="5653088" y="6491288"/>
            <a:ext cx="4324350" cy="341312"/>
          </a:xfrm>
          <a:prstGeom prst="rect">
            <a:avLst/>
          </a:prstGeom>
          <a:noFill/>
          <a:ln w="9525">
            <a:noFill/>
            <a:miter lim="800000"/>
            <a:headEnd/>
            <a:tailEnd/>
          </a:ln>
        </p:spPr>
        <p:txBody>
          <a:bodyPr vert="horz" wrap="square" lIns="92106" tIns="46053" rIns="92106" bIns="46053" numCol="1" anchor="b" anchorCtr="0" compatLnSpc="1">
            <a:prstTxWarp prst="textNoShape">
              <a:avLst/>
            </a:prstTxWarp>
          </a:bodyPr>
          <a:lstStyle>
            <a:lvl1pPr algn="r" defTabSz="922338">
              <a:defRPr sz="1200">
                <a:latin typeface="Arial" charset="0"/>
                <a:ea typeface="新細明體" pitchFamily="18" charset="-120"/>
              </a:defRPr>
            </a:lvl1pPr>
          </a:lstStyle>
          <a:p>
            <a:pPr>
              <a:defRPr/>
            </a:pPr>
            <a:fld id="{F5E917B5-9406-496A-9B79-3EFDD13BCAE1}" type="slidenum">
              <a:rPr lang="en-US" altLang="zh-TW"/>
              <a:pPr>
                <a:defRPr/>
              </a:pPr>
              <a:t>‹#›</a:t>
            </a:fld>
            <a:endParaRPr lang="en-US" altLang="zh-TW"/>
          </a:p>
        </p:txBody>
      </p:sp>
    </p:spTree>
    <p:extLst>
      <p:ext uri="{BB962C8B-B14F-4D97-AF65-F5344CB8AC3E}">
        <p14:creationId xmlns:p14="http://schemas.microsoft.com/office/powerpoint/2010/main" val="23958851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4324350" cy="342900"/>
          </a:xfrm>
          <a:prstGeom prst="rect">
            <a:avLst/>
          </a:prstGeom>
          <a:noFill/>
          <a:ln w="9525">
            <a:noFill/>
            <a:miter lim="800000"/>
            <a:headEnd/>
            <a:tailEnd/>
          </a:ln>
        </p:spPr>
        <p:txBody>
          <a:bodyPr vert="horz" wrap="square" lIns="92106" tIns="46053" rIns="92106" bIns="46053" numCol="1" anchor="t" anchorCtr="0" compatLnSpc="1">
            <a:prstTxWarp prst="textNoShape">
              <a:avLst/>
            </a:prstTxWarp>
          </a:bodyPr>
          <a:lstStyle>
            <a:lvl1pPr defTabSz="922338">
              <a:defRPr sz="1200">
                <a:latin typeface="Arial" charset="0"/>
                <a:ea typeface="新細明體" pitchFamily="18" charset="-120"/>
              </a:defRPr>
            </a:lvl1pPr>
          </a:lstStyle>
          <a:p>
            <a:pPr>
              <a:defRPr/>
            </a:pPr>
            <a:endParaRPr lang="en-US" altLang="zh-TW"/>
          </a:p>
        </p:txBody>
      </p:sp>
      <p:sp>
        <p:nvSpPr>
          <p:cNvPr id="77827" name="Rectangle 3"/>
          <p:cNvSpPr>
            <a:spLocks noGrp="1" noChangeArrowheads="1"/>
          </p:cNvSpPr>
          <p:nvPr>
            <p:ph type="dt" idx="1"/>
          </p:nvPr>
        </p:nvSpPr>
        <p:spPr bwMode="auto">
          <a:xfrm>
            <a:off x="5653088" y="0"/>
            <a:ext cx="4324350" cy="342900"/>
          </a:xfrm>
          <a:prstGeom prst="rect">
            <a:avLst/>
          </a:prstGeom>
          <a:noFill/>
          <a:ln w="9525">
            <a:noFill/>
            <a:miter lim="800000"/>
            <a:headEnd/>
            <a:tailEnd/>
          </a:ln>
        </p:spPr>
        <p:txBody>
          <a:bodyPr vert="horz" wrap="square" lIns="92106" tIns="46053" rIns="92106" bIns="46053" numCol="1" anchor="t" anchorCtr="0" compatLnSpc="1">
            <a:prstTxWarp prst="textNoShape">
              <a:avLst/>
            </a:prstTxWarp>
          </a:bodyPr>
          <a:lstStyle>
            <a:lvl1pPr algn="r" defTabSz="922338">
              <a:defRPr sz="1200">
                <a:latin typeface="Arial" charset="0"/>
                <a:ea typeface="新細明體" pitchFamily="18" charset="-120"/>
              </a:defRPr>
            </a:lvl1pPr>
          </a:lstStyle>
          <a:p>
            <a:pPr>
              <a:defRPr/>
            </a:pPr>
            <a:endParaRPr lang="en-US" altLang="zh-TW"/>
          </a:p>
        </p:txBody>
      </p:sp>
      <p:sp>
        <p:nvSpPr>
          <p:cNvPr id="174084" name="Rectangle 4"/>
          <p:cNvSpPr>
            <a:spLocks noGrp="1" noRot="1" noChangeAspect="1" noChangeArrowheads="1" noTextEdit="1"/>
          </p:cNvSpPr>
          <p:nvPr>
            <p:ph type="sldImg" idx="2"/>
          </p:nvPr>
        </p:nvSpPr>
        <p:spPr bwMode="auto">
          <a:xfrm>
            <a:off x="3279775" y="512763"/>
            <a:ext cx="3417888" cy="25638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9" name="Rectangle 5"/>
          <p:cNvSpPr>
            <a:spLocks noGrp="1" noChangeArrowheads="1"/>
          </p:cNvSpPr>
          <p:nvPr>
            <p:ph type="body" sz="quarter" idx="3"/>
          </p:nvPr>
        </p:nvSpPr>
        <p:spPr bwMode="auto">
          <a:xfrm>
            <a:off x="996950" y="3244850"/>
            <a:ext cx="7985125" cy="3076575"/>
          </a:xfrm>
          <a:prstGeom prst="rect">
            <a:avLst/>
          </a:prstGeom>
          <a:noFill/>
          <a:ln w="9525">
            <a:noFill/>
            <a:miter lim="800000"/>
            <a:headEnd/>
            <a:tailEnd/>
          </a:ln>
        </p:spPr>
        <p:txBody>
          <a:bodyPr vert="horz" wrap="square" lIns="92106" tIns="46053" rIns="92106" bIns="46053"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77830" name="Rectangle 6"/>
          <p:cNvSpPr>
            <a:spLocks noGrp="1" noChangeArrowheads="1"/>
          </p:cNvSpPr>
          <p:nvPr>
            <p:ph type="ftr" sz="quarter" idx="4"/>
          </p:nvPr>
        </p:nvSpPr>
        <p:spPr bwMode="auto">
          <a:xfrm>
            <a:off x="0" y="6491288"/>
            <a:ext cx="4324350" cy="341312"/>
          </a:xfrm>
          <a:prstGeom prst="rect">
            <a:avLst/>
          </a:prstGeom>
          <a:noFill/>
          <a:ln w="9525">
            <a:noFill/>
            <a:miter lim="800000"/>
            <a:headEnd/>
            <a:tailEnd/>
          </a:ln>
        </p:spPr>
        <p:txBody>
          <a:bodyPr vert="horz" wrap="square" lIns="92106" tIns="46053" rIns="92106" bIns="46053" numCol="1" anchor="b" anchorCtr="0" compatLnSpc="1">
            <a:prstTxWarp prst="textNoShape">
              <a:avLst/>
            </a:prstTxWarp>
          </a:bodyPr>
          <a:lstStyle>
            <a:lvl1pPr defTabSz="922338">
              <a:defRPr sz="1200">
                <a:latin typeface="Arial" charset="0"/>
                <a:ea typeface="新細明體" pitchFamily="18" charset="-120"/>
              </a:defRPr>
            </a:lvl1pPr>
          </a:lstStyle>
          <a:p>
            <a:pPr>
              <a:defRPr/>
            </a:pPr>
            <a:endParaRPr lang="en-US" altLang="zh-TW"/>
          </a:p>
        </p:txBody>
      </p:sp>
      <p:sp>
        <p:nvSpPr>
          <p:cNvPr id="77831" name="Rectangle 7"/>
          <p:cNvSpPr>
            <a:spLocks noGrp="1" noChangeArrowheads="1"/>
          </p:cNvSpPr>
          <p:nvPr>
            <p:ph type="sldNum" sz="quarter" idx="5"/>
          </p:nvPr>
        </p:nvSpPr>
        <p:spPr bwMode="auto">
          <a:xfrm>
            <a:off x="5653088" y="6491288"/>
            <a:ext cx="4324350" cy="341312"/>
          </a:xfrm>
          <a:prstGeom prst="rect">
            <a:avLst/>
          </a:prstGeom>
          <a:noFill/>
          <a:ln w="9525">
            <a:noFill/>
            <a:miter lim="800000"/>
            <a:headEnd/>
            <a:tailEnd/>
          </a:ln>
        </p:spPr>
        <p:txBody>
          <a:bodyPr vert="horz" wrap="square" lIns="92106" tIns="46053" rIns="92106" bIns="46053" numCol="1" anchor="b" anchorCtr="0" compatLnSpc="1">
            <a:prstTxWarp prst="textNoShape">
              <a:avLst/>
            </a:prstTxWarp>
          </a:bodyPr>
          <a:lstStyle>
            <a:lvl1pPr algn="r" defTabSz="922338">
              <a:defRPr sz="1200">
                <a:latin typeface="Arial" charset="0"/>
                <a:ea typeface="新細明體" pitchFamily="18" charset="-120"/>
              </a:defRPr>
            </a:lvl1pPr>
          </a:lstStyle>
          <a:p>
            <a:pPr>
              <a:defRPr/>
            </a:pPr>
            <a:fld id="{2F666080-634E-45FE-B51C-FB65F6FA8931}" type="slidenum">
              <a:rPr lang="en-US" altLang="zh-TW"/>
              <a:pPr>
                <a:defRPr/>
              </a:pPr>
              <a:t>‹#›</a:t>
            </a:fld>
            <a:endParaRPr lang="en-US" altLang="zh-TW"/>
          </a:p>
        </p:txBody>
      </p:sp>
    </p:spTree>
    <p:extLst>
      <p:ext uri="{BB962C8B-B14F-4D97-AF65-F5344CB8AC3E}">
        <p14:creationId xmlns:p14="http://schemas.microsoft.com/office/powerpoint/2010/main" val="38122544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1pPr>
    <a:lvl2pPr marL="4572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Arial" pitchFamily="34"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txBox="1">
            <a:spLocks noGrp="1" noChangeArrowheads="1"/>
          </p:cNvSpPr>
          <p:nvPr/>
        </p:nvSpPr>
        <p:spPr bwMode="auto">
          <a:xfrm>
            <a:off x="5653088" y="6491288"/>
            <a:ext cx="4324350"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06" tIns="46053" rIns="92106" bIns="46053" anchor="b"/>
          <a:lstStyle>
            <a:lvl1pPr defTabSz="922338" eaLnBrk="0" hangingPunct="0">
              <a:spcBef>
                <a:spcPct val="30000"/>
              </a:spcBef>
              <a:defRPr kumimoji="1" sz="1200">
                <a:solidFill>
                  <a:schemeClr val="tx1"/>
                </a:solidFill>
                <a:latin typeface="Arial" pitchFamily="34" charset="0"/>
                <a:ea typeface="新細明體" pitchFamily="18" charset="-120"/>
              </a:defRPr>
            </a:lvl1pPr>
            <a:lvl2pPr marL="742950" indent="-285750" defTabSz="922338" eaLnBrk="0" hangingPunct="0">
              <a:spcBef>
                <a:spcPct val="30000"/>
              </a:spcBef>
              <a:defRPr kumimoji="1" sz="1200">
                <a:solidFill>
                  <a:schemeClr val="tx1"/>
                </a:solidFill>
                <a:latin typeface="Arial" pitchFamily="34" charset="0"/>
                <a:ea typeface="新細明體" pitchFamily="18" charset="-120"/>
              </a:defRPr>
            </a:lvl2pPr>
            <a:lvl3pPr marL="1143000" indent="-228600" defTabSz="922338" eaLnBrk="0" hangingPunct="0">
              <a:spcBef>
                <a:spcPct val="30000"/>
              </a:spcBef>
              <a:defRPr kumimoji="1" sz="1200">
                <a:solidFill>
                  <a:schemeClr val="tx1"/>
                </a:solidFill>
                <a:latin typeface="Arial" pitchFamily="34" charset="0"/>
                <a:ea typeface="新細明體" pitchFamily="18" charset="-120"/>
              </a:defRPr>
            </a:lvl3pPr>
            <a:lvl4pPr marL="1600200" indent="-228600" defTabSz="922338" eaLnBrk="0" hangingPunct="0">
              <a:spcBef>
                <a:spcPct val="30000"/>
              </a:spcBef>
              <a:defRPr kumimoji="1" sz="1200">
                <a:solidFill>
                  <a:schemeClr val="tx1"/>
                </a:solidFill>
                <a:latin typeface="Arial" pitchFamily="34" charset="0"/>
                <a:ea typeface="新細明體" pitchFamily="18" charset="-120"/>
              </a:defRPr>
            </a:lvl4pPr>
            <a:lvl5pPr marL="2057400" indent="-228600" defTabSz="922338" eaLnBrk="0" hangingPunct="0">
              <a:spcBef>
                <a:spcPct val="30000"/>
              </a:spcBef>
              <a:defRPr kumimoji="1" sz="1200">
                <a:solidFill>
                  <a:schemeClr val="tx1"/>
                </a:solidFill>
                <a:latin typeface="Arial" pitchFamily="34" charset="0"/>
                <a:ea typeface="新細明體" pitchFamily="18" charset="-120"/>
              </a:defRPr>
            </a:lvl5pPr>
            <a:lvl6pPr marL="2514600" indent="-228600" defTabSz="922338" eaLnBrk="0" fontAlgn="base" hangingPunct="0">
              <a:spcBef>
                <a:spcPct val="30000"/>
              </a:spcBef>
              <a:spcAft>
                <a:spcPct val="0"/>
              </a:spcAft>
              <a:defRPr kumimoji="1" sz="1200">
                <a:solidFill>
                  <a:schemeClr val="tx1"/>
                </a:solidFill>
                <a:latin typeface="Arial" pitchFamily="34" charset="0"/>
                <a:ea typeface="新細明體" pitchFamily="18" charset="-120"/>
              </a:defRPr>
            </a:lvl6pPr>
            <a:lvl7pPr marL="2971800" indent="-228600" defTabSz="922338" eaLnBrk="0" fontAlgn="base" hangingPunct="0">
              <a:spcBef>
                <a:spcPct val="30000"/>
              </a:spcBef>
              <a:spcAft>
                <a:spcPct val="0"/>
              </a:spcAft>
              <a:defRPr kumimoji="1" sz="1200">
                <a:solidFill>
                  <a:schemeClr val="tx1"/>
                </a:solidFill>
                <a:latin typeface="Arial" pitchFamily="34" charset="0"/>
                <a:ea typeface="新細明體" pitchFamily="18" charset="-120"/>
              </a:defRPr>
            </a:lvl7pPr>
            <a:lvl8pPr marL="3429000" indent="-228600" defTabSz="922338" eaLnBrk="0" fontAlgn="base" hangingPunct="0">
              <a:spcBef>
                <a:spcPct val="30000"/>
              </a:spcBef>
              <a:spcAft>
                <a:spcPct val="0"/>
              </a:spcAft>
              <a:defRPr kumimoji="1" sz="1200">
                <a:solidFill>
                  <a:schemeClr val="tx1"/>
                </a:solidFill>
                <a:latin typeface="Arial" pitchFamily="34" charset="0"/>
                <a:ea typeface="新細明體" pitchFamily="18" charset="-120"/>
              </a:defRPr>
            </a:lvl8pPr>
            <a:lvl9pPr marL="3886200" indent="-228600" defTabSz="922338" eaLnBrk="0" fontAlgn="base" hangingPunct="0">
              <a:spcBef>
                <a:spcPct val="30000"/>
              </a:spcBef>
              <a:spcAft>
                <a:spcPct val="0"/>
              </a:spcAft>
              <a:defRPr kumimoji="1" sz="1200">
                <a:solidFill>
                  <a:schemeClr val="tx1"/>
                </a:solidFill>
                <a:latin typeface="Arial" pitchFamily="34" charset="0"/>
                <a:ea typeface="新細明體" pitchFamily="18" charset="-120"/>
              </a:defRPr>
            </a:lvl9pPr>
          </a:lstStyle>
          <a:p>
            <a:pPr algn="r" eaLnBrk="1" hangingPunct="1">
              <a:spcBef>
                <a:spcPct val="0"/>
              </a:spcBef>
            </a:pPr>
            <a:fld id="{29BC822F-F1AE-44FB-88FB-756328B3C421}" type="slidenum">
              <a:rPr lang="en-US" altLang="zh-TW"/>
              <a:pPr algn="r" eaLnBrk="1" hangingPunct="1">
                <a:spcBef>
                  <a:spcPct val="0"/>
                </a:spcBef>
              </a:pPr>
              <a:t>0</a:t>
            </a:fld>
            <a:endParaRPr lang="en-US" altLang="zh-TW"/>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3"/>
          <p:cNvSpPr>
            <a:spLocks noGrp="1" noChangeArrowheads="1"/>
          </p:cNvSpPr>
          <p:nvPr>
            <p:ph type="dt" sz="quarter" idx="1"/>
          </p:nvPr>
        </p:nvSpPr>
        <p:spPr>
          <a:noFill/>
        </p:spPr>
        <p:txBody>
          <a:bodyPr/>
          <a:lstStyle/>
          <a:p>
            <a:fld id="{C5D00534-9A76-4105-B1F2-13891ECC3C05}" type="datetime1">
              <a:rPr lang="zh-TW" altLang="en-US" smtClean="0">
                <a:ea typeface="新細明體" charset="-120"/>
              </a:rPr>
              <a:pPr/>
              <a:t>2020/9/27</a:t>
            </a:fld>
            <a:endParaRPr lang="en-US" altLang="zh-TW">
              <a:ea typeface="新細明體" charset="-12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3"/>
          <p:cNvSpPr>
            <a:spLocks noGrp="1" noChangeArrowheads="1"/>
          </p:cNvSpPr>
          <p:nvPr>
            <p:ph type="dt" sz="quarter" idx="1"/>
          </p:nvPr>
        </p:nvSpPr>
        <p:spPr>
          <a:noFill/>
        </p:spPr>
        <p:txBody>
          <a:bodyPr/>
          <a:lstStyle/>
          <a:p>
            <a:fld id="{C5D00534-9A76-4105-B1F2-13891ECC3C05}" type="datetime1">
              <a:rPr lang="zh-TW" altLang="en-US" smtClean="0">
                <a:ea typeface="新細明體" charset="-120"/>
              </a:rPr>
              <a:pPr/>
              <a:t>2020/9/27</a:t>
            </a:fld>
            <a:endParaRPr lang="en-US" altLang="zh-TW">
              <a:ea typeface="新細明體" charset="-120"/>
            </a:endParaRPr>
          </a:p>
        </p:txBody>
      </p:sp>
      <p:sp>
        <p:nvSpPr>
          <p:cNvPr id="293891" name="Rectangle 2"/>
          <p:cNvSpPr>
            <a:spLocks noGrp="1" noRot="1" noChangeAspect="1" noChangeArrowheads="1" noTextEdit="1"/>
          </p:cNvSpPr>
          <p:nvPr>
            <p:ph type="sldImg"/>
          </p:nvPr>
        </p:nvSpPr>
        <p:spPr>
          <a:ln/>
        </p:spPr>
      </p:sp>
      <p:sp>
        <p:nvSpPr>
          <p:cNvPr id="293892"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3"/>
          <p:cNvSpPr>
            <a:spLocks noGrp="1" noChangeArrowheads="1"/>
          </p:cNvSpPr>
          <p:nvPr>
            <p:ph type="dt" sz="quarter" idx="1"/>
          </p:nvPr>
        </p:nvSpPr>
        <p:spPr>
          <a:noFill/>
        </p:spPr>
        <p:txBody>
          <a:bodyPr/>
          <a:lstStyle/>
          <a:p>
            <a:fld id="{41D53868-1202-4F62-9EF0-C31C3E4D6C17}" type="datetime1">
              <a:rPr lang="zh-TW" altLang="en-US" smtClean="0">
                <a:ea typeface="新細明體" charset="-120"/>
              </a:rPr>
              <a:pPr/>
              <a:t>2020/9/27</a:t>
            </a:fld>
            <a:endParaRPr lang="en-US" altLang="zh-TW">
              <a:ea typeface="新細明體" charset="-120"/>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3"/>
          <p:cNvSpPr>
            <a:spLocks noGrp="1" noChangeArrowheads="1"/>
          </p:cNvSpPr>
          <p:nvPr>
            <p:ph type="dt" sz="quarter" idx="1"/>
          </p:nvPr>
        </p:nvSpPr>
        <p:spPr>
          <a:noFill/>
        </p:spPr>
        <p:txBody>
          <a:bodyPr/>
          <a:lstStyle/>
          <a:p>
            <a:fld id="{87627D5A-C1BF-4C52-93BC-59ED77314CDF}" type="datetime1">
              <a:rPr lang="zh-TW" altLang="en-US" smtClean="0">
                <a:ea typeface="新細明體" charset="-120"/>
              </a:rPr>
              <a:pPr/>
              <a:t>2020/9/27</a:t>
            </a:fld>
            <a:endParaRPr lang="en-US" altLang="zh-TW">
              <a:ea typeface="新細明體" charset="-120"/>
            </a:endParaRPr>
          </a:p>
        </p:txBody>
      </p:sp>
      <p:sp>
        <p:nvSpPr>
          <p:cNvPr id="296963" name="Rectangle 2"/>
          <p:cNvSpPr>
            <a:spLocks noGrp="1" noRot="1" noChangeAspect="1" noChangeArrowheads="1" noTextEdit="1"/>
          </p:cNvSpPr>
          <p:nvPr>
            <p:ph type="sldImg"/>
          </p:nvPr>
        </p:nvSpPr>
        <p:spPr>
          <a:ln/>
        </p:spPr>
      </p:sp>
      <p:sp>
        <p:nvSpPr>
          <p:cNvPr id="296964"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3"/>
          <p:cNvSpPr>
            <a:spLocks noGrp="1" noChangeArrowheads="1"/>
          </p:cNvSpPr>
          <p:nvPr>
            <p:ph type="dt" sz="quarter" idx="1"/>
          </p:nvPr>
        </p:nvSpPr>
        <p:spPr>
          <a:noFill/>
        </p:spPr>
        <p:txBody>
          <a:bodyPr/>
          <a:lstStyle/>
          <a:p>
            <a:fld id="{F1B95D43-FC70-4C7F-A1E6-12879302FA78}" type="datetime1">
              <a:rPr lang="zh-TW" altLang="en-US" smtClean="0">
                <a:ea typeface="新細明體" charset="-120"/>
              </a:rPr>
              <a:pPr/>
              <a:t>2020/9/27</a:t>
            </a:fld>
            <a:endParaRPr lang="en-US" altLang="zh-TW">
              <a:ea typeface="新細明體" charset="-120"/>
            </a:endParaRPr>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3"/>
          <p:cNvSpPr>
            <a:spLocks noGrp="1" noChangeArrowheads="1"/>
          </p:cNvSpPr>
          <p:nvPr>
            <p:ph type="dt" sz="quarter" idx="1"/>
          </p:nvPr>
        </p:nvSpPr>
        <p:spPr>
          <a:noFill/>
        </p:spPr>
        <p:txBody>
          <a:bodyPr/>
          <a:lstStyle/>
          <a:p>
            <a:fld id="{45D66EEF-3F45-4ECA-80B7-45F3CFCEFCB1}" type="datetime1">
              <a:rPr lang="zh-TW" altLang="en-US" smtClean="0">
                <a:ea typeface="新細明體" charset="-120"/>
              </a:rPr>
              <a:pPr/>
              <a:t>2020/9/27</a:t>
            </a:fld>
            <a:endParaRPr lang="en-US" altLang="zh-TW">
              <a:ea typeface="新細明體" charset="-120"/>
            </a:endParaRPr>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3"/>
          <p:cNvSpPr>
            <a:spLocks noGrp="1" noChangeArrowheads="1"/>
          </p:cNvSpPr>
          <p:nvPr>
            <p:ph type="dt" sz="quarter" idx="1"/>
          </p:nvPr>
        </p:nvSpPr>
        <p:spPr>
          <a:noFill/>
        </p:spPr>
        <p:txBody>
          <a:bodyPr/>
          <a:lstStyle/>
          <a:p>
            <a:fld id="{7FCCA79E-A883-42B8-AF52-EABC05FC83A3}" type="datetime1">
              <a:rPr lang="zh-TW" altLang="en-US" smtClean="0">
                <a:ea typeface="新細明體" charset="-120"/>
              </a:rPr>
              <a:pPr/>
              <a:t>2020/9/27</a:t>
            </a:fld>
            <a:endParaRPr lang="en-US" altLang="zh-TW">
              <a:ea typeface="新細明體" charset="-120"/>
            </a:endParaRPr>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3"/>
          <p:cNvSpPr>
            <a:spLocks noGrp="1" noChangeArrowheads="1"/>
          </p:cNvSpPr>
          <p:nvPr>
            <p:ph type="dt" sz="quarter" idx="1"/>
          </p:nvPr>
        </p:nvSpPr>
        <p:spPr>
          <a:noFill/>
        </p:spPr>
        <p:txBody>
          <a:bodyPr/>
          <a:lstStyle/>
          <a:p>
            <a:fld id="{C09D47BF-E4BC-4A6A-B57B-BD9BA605D984}" type="datetime1">
              <a:rPr lang="zh-TW" altLang="en-US" smtClean="0">
                <a:ea typeface="新細明體" charset="-120"/>
              </a:rPr>
              <a:pPr/>
              <a:t>2020/9/27</a:t>
            </a:fld>
            <a:endParaRPr lang="en-US" altLang="zh-TW">
              <a:ea typeface="新細明體" charset="-120"/>
            </a:endParaRPr>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3"/>
          <p:cNvSpPr>
            <a:spLocks noGrp="1" noChangeArrowheads="1"/>
          </p:cNvSpPr>
          <p:nvPr>
            <p:ph type="dt" sz="quarter" idx="1"/>
          </p:nvPr>
        </p:nvSpPr>
        <p:spPr>
          <a:noFill/>
        </p:spPr>
        <p:txBody>
          <a:bodyPr/>
          <a:lstStyle/>
          <a:p>
            <a:fld id="{E2CC08F2-E479-45CB-AD91-1EDFBD0B3836}" type="datetime1">
              <a:rPr lang="zh-TW" altLang="en-US" smtClean="0">
                <a:ea typeface="新細明體" charset="-120"/>
              </a:rPr>
              <a:pPr/>
              <a:t>2020/9/27</a:t>
            </a:fld>
            <a:endParaRPr lang="en-US" altLang="zh-TW">
              <a:ea typeface="新細明體" charset="-120"/>
            </a:endParaRPr>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3"/>
          <p:cNvSpPr>
            <a:spLocks noGrp="1" noChangeArrowheads="1"/>
          </p:cNvSpPr>
          <p:nvPr>
            <p:ph type="dt" sz="quarter" idx="1"/>
          </p:nvPr>
        </p:nvSpPr>
        <p:spPr>
          <a:noFill/>
        </p:spPr>
        <p:txBody>
          <a:bodyPr/>
          <a:lstStyle/>
          <a:p>
            <a:fld id="{79143E3A-EA67-4D61-A535-DDA2DBCB4020}" type="datetime1">
              <a:rPr lang="zh-TW" altLang="en-US" smtClean="0">
                <a:ea typeface="新細明體" charset="-120"/>
              </a:rPr>
              <a:pPr/>
              <a:t>2020/9/27</a:t>
            </a:fld>
            <a:endParaRPr lang="en-US" altLang="zh-TW">
              <a:ea typeface="新細明體" charset="-120"/>
            </a:endParaRPr>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3"/>
          <p:cNvSpPr>
            <a:spLocks noGrp="1" noChangeArrowheads="1"/>
          </p:cNvSpPr>
          <p:nvPr>
            <p:ph type="dt" sz="quarter" idx="1"/>
          </p:nvPr>
        </p:nvSpPr>
        <p:spPr>
          <a:noFill/>
        </p:spPr>
        <p:txBody>
          <a:bodyPr/>
          <a:lstStyle/>
          <a:p>
            <a:fld id="{BF02A40E-B596-462D-9D0C-CA86C6F1C2A5}" type="datetime1">
              <a:rPr lang="zh-TW" altLang="en-US" smtClean="0">
                <a:ea typeface="新細明體" charset="-120"/>
              </a:rPr>
              <a:pPr/>
              <a:t>2020/9/27</a:t>
            </a:fld>
            <a:endParaRPr lang="en-US" altLang="zh-TW">
              <a:ea typeface="新細明體" charset="-120"/>
            </a:endParaRPr>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3"/>
          <p:cNvSpPr>
            <a:spLocks noGrp="1" noChangeArrowheads="1"/>
          </p:cNvSpPr>
          <p:nvPr>
            <p:ph type="dt" sz="quarter" idx="1"/>
          </p:nvPr>
        </p:nvSpPr>
        <p:spPr>
          <a:noFill/>
        </p:spPr>
        <p:txBody>
          <a:bodyPr/>
          <a:lstStyle/>
          <a:p>
            <a:fld id="{4FF5175F-67C7-42FD-A18B-C3C2F5FC8E25}" type="datetime1">
              <a:rPr lang="zh-TW" altLang="en-US" smtClean="0">
                <a:ea typeface="新細明體" charset="-120"/>
              </a:rPr>
              <a:pPr/>
              <a:t>2020/9/27</a:t>
            </a:fld>
            <a:endParaRPr lang="en-US" altLang="zh-TW">
              <a:ea typeface="新細明體" charset="-120"/>
            </a:endParaRPr>
          </a:p>
        </p:txBody>
      </p:sp>
      <p:sp>
        <p:nvSpPr>
          <p:cNvPr id="238595" name="Rectangle 2"/>
          <p:cNvSpPr>
            <a:spLocks noGrp="1" noRot="1" noChangeAspect="1" noChangeArrowheads="1" noTextEdit="1"/>
          </p:cNvSpPr>
          <p:nvPr>
            <p:ph type="sldImg"/>
          </p:nvPr>
        </p:nvSpPr>
        <p:spPr>
          <a:ln/>
        </p:spPr>
      </p:sp>
      <p:sp>
        <p:nvSpPr>
          <p:cNvPr id="238596"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3"/>
          <p:cNvSpPr>
            <a:spLocks noGrp="1" noChangeArrowheads="1"/>
          </p:cNvSpPr>
          <p:nvPr>
            <p:ph type="dt" sz="quarter" idx="1"/>
          </p:nvPr>
        </p:nvSpPr>
        <p:spPr>
          <a:noFill/>
        </p:spPr>
        <p:txBody>
          <a:bodyPr/>
          <a:lstStyle/>
          <a:p>
            <a:fld id="{DA8523AD-A927-4FE1-B3F3-4EBEB9224938}" type="datetime1">
              <a:rPr lang="zh-TW" altLang="en-US" smtClean="0">
                <a:ea typeface="新細明體" charset="-120"/>
              </a:rPr>
              <a:pPr/>
              <a:t>2020/9/27</a:t>
            </a:fld>
            <a:endParaRPr lang="en-US" altLang="zh-TW">
              <a:ea typeface="新細明體" charset="-120"/>
            </a:endParaRPr>
          </a:p>
        </p:txBody>
      </p:sp>
      <p:sp>
        <p:nvSpPr>
          <p:cNvPr id="300035" name="Rectangle 2"/>
          <p:cNvSpPr>
            <a:spLocks noGrp="1" noRot="1" noChangeAspect="1" noChangeArrowheads="1" noTextEdit="1"/>
          </p:cNvSpPr>
          <p:nvPr>
            <p:ph type="sldImg"/>
          </p:nvPr>
        </p:nvSpPr>
        <p:spPr>
          <a:ln/>
        </p:spPr>
      </p:sp>
      <p:sp>
        <p:nvSpPr>
          <p:cNvPr id="300036"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p>
            <a:fld id="{8AABE496-5904-4918-A21F-94DF04DD7846}" type="slidenum">
              <a:rPr lang="en-US" altLang="zh-TW" smtClean="0">
                <a:ea typeface="新細明體" charset="-120"/>
              </a:rPr>
              <a:pPr/>
              <a:t>30</a:t>
            </a:fld>
            <a:endParaRPr lang="en-US" altLang="zh-TW">
              <a:ea typeface="新細明體" charset="-120"/>
            </a:endParaRPr>
          </a:p>
        </p:txBody>
      </p:sp>
      <p:sp>
        <p:nvSpPr>
          <p:cNvPr id="257027" name="Rectangle 2"/>
          <p:cNvSpPr>
            <a:spLocks noGrp="1" noRot="1" noChangeAspect="1" noChangeArrowheads="1" noTextEdit="1"/>
          </p:cNvSpPr>
          <p:nvPr>
            <p:ph type="sldImg"/>
          </p:nvPr>
        </p:nvSpPr>
        <p:spPr>
          <a:xfrm>
            <a:off x="1144588" y="685800"/>
            <a:ext cx="4568825" cy="3427413"/>
          </a:xfrm>
          <a:ln/>
        </p:spPr>
      </p:sp>
      <p:sp>
        <p:nvSpPr>
          <p:cNvPr id="257028"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3"/>
          <p:cNvSpPr>
            <a:spLocks noGrp="1" noChangeArrowheads="1"/>
          </p:cNvSpPr>
          <p:nvPr>
            <p:ph type="dt" sz="quarter" idx="1"/>
          </p:nvPr>
        </p:nvSpPr>
        <p:spPr>
          <a:noFill/>
        </p:spPr>
        <p:txBody>
          <a:bodyPr/>
          <a:lstStyle/>
          <a:p>
            <a:fld id="{26E292CD-EFE0-443D-B0D9-A85CFC67C7A5}" type="datetime1">
              <a:rPr lang="zh-TW" altLang="en-US" smtClean="0">
                <a:ea typeface="新細明體" charset="-120"/>
              </a:rPr>
              <a:pPr/>
              <a:t>2020/9/27</a:t>
            </a:fld>
            <a:endParaRPr lang="en-US" altLang="zh-TW">
              <a:ea typeface="新細明體" charset="-120"/>
            </a:endParaRPr>
          </a:p>
        </p:txBody>
      </p:sp>
      <p:sp>
        <p:nvSpPr>
          <p:cNvPr id="304131" name="Rectangle 2"/>
          <p:cNvSpPr>
            <a:spLocks noGrp="1" noRot="1" noChangeAspect="1" noChangeArrowheads="1" noTextEdit="1"/>
          </p:cNvSpPr>
          <p:nvPr>
            <p:ph type="sldImg"/>
          </p:nvPr>
        </p:nvSpPr>
        <p:spPr>
          <a:ln/>
        </p:spPr>
      </p:sp>
      <p:sp>
        <p:nvSpPr>
          <p:cNvPr id="304132"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3"/>
          <p:cNvSpPr>
            <a:spLocks noGrp="1" noChangeArrowheads="1"/>
          </p:cNvSpPr>
          <p:nvPr>
            <p:ph type="dt" sz="quarter" idx="1"/>
          </p:nvPr>
        </p:nvSpPr>
        <p:spPr>
          <a:noFill/>
        </p:spPr>
        <p:txBody>
          <a:bodyPr/>
          <a:lstStyle/>
          <a:p>
            <a:fld id="{DEB55F2F-FBF7-498C-B24E-2B90C6995A24}" type="datetime1">
              <a:rPr lang="zh-TW" altLang="en-US" smtClean="0">
                <a:ea typeface="新細明體" charset="-120"/>
              </a:rPr>
              <a:pPr/>
              <a:t>2020/9/27</a:t>
            </a:fld>
            <a:endParaRPr lang="en-US" altLang="zh-TW">
              <a:ea typeface="新細明體" charset="-120"/>
            </a:endParaRPr>
          </a:p>
        </p:txBody>
      </p:sp>
      <p:sp>
        <p:nvSpPr>
          <p:cNvPr id="308227" name="Rectangle 2"/>
          <p:cNvSpPr>
            <a:spLocks noGrp="1" noRot="1" noChangeAspect="1" noChangeArrowheads="1" noTextEdit="1"/>
          </p:cNvSpPr>
          <p:nvPr>
            <p:ph type="sldImg"/>
          </p:nvPr>
        </p:nvSpPr>
        <p:spPr>
          <a:ln/>
        </p:spPr>
      </p:sp>
      <p:sp>
        <p:nvSpPr>
          <p:cNvPr id="308228"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3"/>
          <p:cNvSpPr>
            <a:spLocks noGrp="1" noChangeArrowheads="1"/>
          </p:cNvSpPr>
          <p:nvPr>
            <p:ph type="dt" sz="quarter" idx="1"/>
          </p:nvPr>
        </p:nvSpPr>
        <p:spPr>
          <a:noFill/>
        </p:spPr>
        <p:txBody>
          <a:bodyPr/>
          <a:lstStyle/>
          <a:p>
            <a:fld id="{F9E4E2BA-2CF5-4940-8A1C-B60902D3B90E}" type="datetime1">
              <a:rPr lang="zh-TW" altLang="en-US" smtClean="0">
                <a:ea typeface="新細明體" charset="-120"/>
              </a:rPr>
              <a:pPr/>
              <a:t>2020/9/27</a:t>
            </a:fld>
            <a:endParaRPr lang="en-US" altLang="zh-TW">
              <a:ea typeface="新細明體" charset="-120"/>
            </a:endParaRPr>
          </a:p>
        </p:txBody>
      </p:sp>
      <p:sp>
        <p:nvSpPr>
          <p:cNvPr id="315395" name="Rectangle 2"/>
          <p:cNvSpPr>
            <a:spLocks noGrp="1" noRot="1" noChangeAspect="1" noChangeArrowheads="1" noTextEdit="1"/>
          </p:cNvSpPr>
          <p:nvPr>
            <p:ph type="sldImg"/>
          </p:nvPr>
        </p:nvSpPr>
        <p:spPr>
          <a:ln/>
        </p:spPr>
      </p:sp>
      <p:sp>
        <p:nvSpPr>
          <p:cNvPr id="315396"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3"/>
          <p:cNvSpPr>
            <a:spLocks noGrp="1" noChangeArrowheads="1"/>
          </p:cNvSpPr>
          <p:nvPr>
            <p:ph type="dt" sz="quarter" idx="1"/>
          </p:nvPr>
        </p:nvSpPr>
        <p:spPr>
          <a:noFill/>
        </p:spPr>
        <p:txBody>
          <a:bodyPr/>
          <a:lstStyle/>
          <a:p>
            <a:fld id="{E507EFEB-95BF-45EC-BA2B-7EF51B031A1C}" type="datetime1">
              <a:rPr lang="zh-TW" altLang="en-US" smtClean="0">
                <a:ea typeface="新細明體" charset="-120"/>
              </a:rPr>
              <a:pPr/>
              <a:t>2020/9/27</a:t>
            </a:fld>
            <a:endParaRPr lang="en-US" altLang="zh-TW">
              <a:ea typeface="新細明體" charset="-120"/>
            </a:endParaRPr>
          </a:p>
        </p:txBody>
      </p:sp>
      <p:sp>
        <p:nvSpPr>
          <p:cNvPr id="316419" name="Rectangle 2"/>
          <p:cNvSpPr>
            <a:spLocks noGrp="1" noRot="1" noChangeAspect="1" noChangeArrowheads="1" noTextEdit="1"/>
          </p:cNvSpPr>
          <p:nvPr>
            <p:ph type="sldImg"/>
          </p:nvPr>
        </p:nvSpPr>
        <p:spPr>
          <a:ln/>
        </p:spPr>
      </p:sp>
      <p:sp>
        <p:nvSpPr>
          <p:cNvPr id="316420"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3"/>
          <p:cNvSpPr>
            <a:spLocks noGrp="1" noChangeArrowheads="1"/>
          </p:cNvSpPr>
          <p:nvPr>
            <p:ph type="dt" sz="quarter" idx="1"/>
          </p:nvPr>
        </p:nvSpPr>
        <p:spPr>
          <a:noFill/>
        </p:spPr>
        <p:txBody>
          <a:bodyPr/>
          <a:lstStyle/>
          <a:p>
            <a:fld id="{D71947F0-B8FF-4B69-9D86-39A32213AE52}" type="datetime1">
              <a:rPr lang="zh-TW" altLang="en-US" smtClean="0">
                <a:ea typeface="新細明體" charset="-120"/>
              </a:rPr>
              <a:pPr/>
              <a:t>2020/9/27</a:t>
            </a:fld>
            <a:endParaRPr lang="en-US" altLang="zh-TW">
              <a:ea typeface="新細明體" charset="-120"/>
            </a:endParaRPr>
          </a:p>
        </p:txBody>
      </p:sp>
      <p:sp>
        <p:nvSpPr>
          <p:cNvPr id="318467" name="Rectangle 2"/>
          <p:cNvSpPr>
            <a:spLocks noGrp="1" noRot="1" noChangeAspect="1" noChangeArrowheads="1" noTextEdit="1"/>
          </p:cNvSpPr>
          <p:nvPr>
            <p:ph type="sldImg"/>
          </p:nvPr>
        </p:nvSpPr>
        <p:spPr>
          <a:ln/>
        </p:spPr>
      </p:sp>
      <p:sp>
        <p:nvSpPr>
          <p:cNvPr id="318468"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3"/>
          <p:cNvSpPr>
            <a:spLocks noGrp="1" noChangeArrowheads="1"/>
          </p:cNvSpPr>
          <p:nvPr>
            <p:ph type="dt" sz="quarter" idx="1"/>
          </p:nvPr>
        </p:nvSpPr>
        <p:spPr>
          <a:noFill/>
        </p:spPr>
        <p:txBody>
          <a:bodyPr/>
          <a:lstStyle/>
          <a:p>
            <a:fld id="{6C7B8A2E-C5EE-4480-B751-705A43BFCA20}" type="datetime1">
              <a:rPr lang="zh-TW" altLang="en-US" smtClean="0">
                <a:ea typeface="新細明體" charset="-120"/>
              </a:rPr>
              <a:pPr/>
              <a:t>2020/9/27</a:t>
            </a:fld>
            <a:endParaRPr lang="en-US" altLang="zh-TW">
              <a:ea typeface="新細明體" charset="-120"/>
            </a:endParaRPr>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3"/>
          <p:cNvSpPr>
            <a:spLocks noGrp="1" noChangeArrowheads="1"/>
          </p:cNvSpPr>
          <p:nvPr>
            <p:ph type="dt" sz="quarter" idx="1"/>
          </p:nvPr>
        </p:nvSpPr>
        <p:spPr>
          <a:noFill/>
        </p:spPr>
        <p:txBody>
          <a:bodyPr/>
          <a:lstStyle/>
          <a:p>
            <a:fld id="{F1E6902F-6479-41C3-8D5D-6136FBF696E1}" type="datetime1">
              <a:rPr lang="zh-TW" altLang="en-US" smtClean="0">
                <a:ea typeface="新細明體" charset="-120"/>
              </a:rPr>
              <a:pPr/>
              <a:t>2020/9/27</a:t>
            </a:fld>
            <a:endParaRPr lang="en-US" altLang="zh-TW">
              <a:ea typeface="新細明體" charset="-120"/>
            </a:endParaRPr>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3"/>
          <p:cNvSpPr>
            <a:spLocks noGrp="1" noChangeArrowheads="1"/>
          </p:cNvSpPr>
          <p:nvPr>
            <p:ph type="dt" sz="quarter" idx="1"/>
          </p:nvPr>
        </p:nvSpPr>
        <p:spPr>
          <a:noFill/>
        </p:spPr>
        <p:txBody>
          <a:bodyPr/>
          <a:lstStyle/>
          <a:p>
            <a:fld id="{E9DF6362-C6AB-4218-A90C-A270858A61DF}" type="datetime1">
              <a:rPr lang="zh-TW" altLang="en-US" smtClean="0">
                <a:ea typeface="新細明體" charset="-120"/>
              </a:rPr>
              <a:pPr/>
              <a:t>2020/9/27</a:t>
            </a:fld>
            <a:endParaRPr lang="en-US" altLang="zh-TW">
              <a:ea typeface="新細明體" charset="-120"/>
            </a:endParaRPr>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3"/>
          <p:cNvSpPr>
            <a:spLocks noGrp="1" noChangeArrowheads="1"/>
          </p:cNvSpPr>
          <p:nvPr>
            <p:ph type="dt" sz="quarter" idx="1"/>
          </p:nvPr>
        </p:nvSpPr>
        <p:spPr>
          <a:noFill/>
        </p:spPr>
        <p:txBody>
          <a:bodyPr/>
          <a:lstStyle/>
          <a:p>
            <a:fld id="{BE64D157-4EB4-4CFD-BA49-A83DA243F0A7}" type="datetime1">
              <a:rPr lang="zh-TW" altLang="en-US" smtClean="0">
                <a:ea typeface="新細明體" charset="-120"/>
              </a:rPr>
              <a:pPr/>
              <a:t>2020/9/27</a:t>
            </a:fld>
            <a:endParaRPr lang="en-US" altLang="zh-TW">
              <a:ea typeface="新細明體" charset="-120"/>
            </a:endParaRPr>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3"/>
          <p:cNvSpPr>
            <a:spLocks noGrp="1" noChangeArrowheads="1"/>
          </p:cNvSpPr>
          <p:nvPr>
            <p:ph type="dt" sz="quarter" idx="1"/>
          </p:nvPr>
        </p:nvSpPr>
        <p:spPr>
          <a:noFill/>
        </p:spPr>
        <p:txBody>
          <a:bodyPr/>
          <a:lstStyle/>
          <a:p>
            <a:fld id="{7BEDC3F5-08DF-4FE1-857C-CC9D7B365517}" type="datetime1">
              <a:rPr lang="zh-TW" altLang="en-US" smtClean="0">
                <a:ea typeface="新細明體" charset="-120"/>
              </a:rPr>
              <a:pPr/>
              <a:t>2020/9/27</a:t>
            </a:fld>
            <a:endParaRPr lang="en-US" altLang="zh-TW">
              <a:ea typeface="新細明體" charset="-120"/>
            </a:endParaRPr>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3"/>
          <p:cNvSpPr>
            <a:spLocks noGrp="1" noChangeArrowheads="1"/>
          </p:cNvSpPr>
          <p:nvPr>
            <p:ph type="dt" sz="quarter" idx="1"/>
          </p:nvPr>
        </p:nvSpPr>
        <p:spPr>
          <a:noFill/>
        </p:spPr>
        <p:txBody>
          <a:bodyPr/>
          <a:lstStyle/>
          <a:p>
            <a:fld id="{58101D4A-092F-4C0A-9574-28E84F84D789}" type="datetime1">
              <a:rPr lang="zh-TW" altLang="en-US" smtClean="0">
                <a:ea typeface="新細明體" charset="-120"/>
              </a:rPr>
              <a:pPr/>
              <a:t>2020/9/27</a:t>
            </a:fld>
            <a:endParaRPr lang="en-US" altLang="zh-TW">
              <a:ea typeface="新細明體" charset="-120"/>
            </a:endParaRPr>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3"/>
          <p:cNvSpPr>
            <a:spLocks noGrp="1" noChangeArrowheads="1"/>
          </p:cNvSpPr>
          <p:nvPr>
            <p:ph type="dt" sz="quarter" idx="1"/>
          </p:nvPr>
        </p:nvSpPr>
        <p:spPr>
          <a:noFill/>
        </p:spPr>
        <p:txBody>
          <a:bodyPr/>
          <a:lstStyle/>
          <a:p>
            <a:fld id="{629301FE-6714-4B3E-8136-64914631894F}" type="datetime1">
              <a:rPr lang="zh-TW" altLang="en-US" smtClean="0">
                <a:ea typeface="新細明體" charset="-120"/>
              </a:rPr>
              <a:pPr/>
              <a:t>2020/9/27</a:t>
            </a:fld>
            <a:endParaRPr lang="en-US" altLang="zh-TW">
              <a:ea typeface="新細明體" charset="-120"/>
            </a:endParaRPr>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3"/>
          <p:cNvSpPr>
            <a:spLocks noGrp="1" noChangeArrowheads="1"/>
          </p:cNvSpPr>
          <p:nvPr>
            <p:ph type="dt" sz="quarter" idx="1"/>
          </p:nvPr>
        </p:nvSpPr>
        <p:spPr>
          <a:noFill/>
        </p:spPr>
        <p:txBody>
          <a:bodyPr/>
          <a:lstStyle/>
          <a:p>
            <a:fld id="{007179FA-7FA6-4664-B102-8F2255C0CA6B}" type="datetime1">
              <a:rPr lang="zh-TW" altLang="en-US" smtClean="0">
                <a:ea typeface="新細明體" charset="-120"/>
              </a:rPr>
              <a:pPr/>
              <a:t>2020/9/27</a:t>
            </a:fld>
            <a:endParaRPr lang="en-US" altLang="zh-TW">
              <a:ea typeface="新細明體" charset="-120"/>
            </a:endParaRPr>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3"/>
          <p:cNvSpPr>
            <a:spLocks noGrp="1" noChangeArrowheads="1"/>
          </p:cNvSpPr>
          <p:nvPr>
            <p:ph type="dt" sz="quarter" idx="1"/>
          </p:nvPr>
        </p:nvSpPr>
        <p:spPr>
          <a:noFill/>
        </p:spPr>
        <p:txBody>
          <a:bodyPr/>
          <a:lstStyle/>
          <a:p>
            <a:fld id="{33BD0057-28CE-4ECE-9113-8DB3134B447B}" type="datetime1">
              <a:rPr lang="zh-TW" altLang="en-US" smtClean="0">
                <a:ea typeface="新細明體" charset="-120"/>
              </a:rPr>
              <a:pPr/>
              <a:t>2020/9/27</a:t>
            </a:fld>
            <a:endParaRPr lang="en-US" altLang="zh-TW">
              <a:ea typeface="新細明體" charset="-120"/>
            </a:endParaRPr>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3"/>
          <p:cNvSpPr>
            <a:spLocks noGrp="1" noChangeArrowheads="1"/>
          </p:cNvSpPr>
          <p:nvPr>
            <p:ph type="dt" sz="quarter" idx="1"/>
          </p:nvPr>
        </p:nvSpPr>
        <p:spPr>
          <a:noFill/>
        </p:spPr>
        <p:txBody>
          <a:bodyPr/>
          <a:lstStyle/>
          <a:p>
            <a:fld id="{658BD5B4-A846-457B-B51A-B27A3A68CC9A}" type="datetime1">
              <a:rPr lang="zh-TW" altLang="en-US" smtClean="0">
                <a:ea typeface="新細明體" charset="-120"/>
              </a:rPr>
              <a:pPr/>
              <a:t>2020/9/27</a:t>
            </a:fld>
            <a:endParaRPr lang="en-US" altLang="zh-TW">
              <a:ea typeface="新細明體" charset="-120"/>
            </a:endParaRPr>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3"/>
          <p:cNvSpPr>
            <a:spLocks noGrp="1" noChangeArrowheads="1"/>
          </p:cNvSpPr>
          <p:nvPr>
            <p:ph type="dt" sz="quarter" idx="1"/>
          </p:nvPr>
        </p:nvSpPr>
        <p:spPr>
          <a:noFill/>
        </p:spPr>
        <p:txBody>
          <a:bodyPr/>
          <a:lstStyle/>
          <a:p>
            <a:fld id="{CE738F48-53C0-4E4D-992D-452D29B97BB6}" type="datetime1">
              <a:rPr lang="zh-TW" altLang="en-US" smtClean="0">
                <a:ea typeface="新細明體" charset="-120"/>
              </a:rPr>
              <a:pPr/>
              <a:t>2020/9/27</a:t>
            </a:fld>
            <a:endParaRPr lang="en-US" altLang="zh-TW">
              <a:ea typeface="新細明體" charset="-120"/>
            </a:endParaRPr>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3"/>
          <p:cNvSpPr>
            <a:spLocks noGrp="1" noChangeArrowheads="1"/>
          </p:cNvSpPr>
          <p:nvPr>
            <p:ph type="dt" sz="quarter" idx="1"/>
          </p:nvPr>
        </p:nvSpPr>
        <p:spPr>
          <a:noFill/>
        </p:spPr>
        <p:txBody>
          <a:bodyPr/>
          <a:lstStyle/>
          <a:p>
            <a:fld id="{A0034EBF-C46C-4C2F-8C45-16BECD55A312}" type="datetime1">
              <a:rPr lang="zh-TW" altLang="en-US" smtClean="0">
                <a:ea typeface="新細明體" charset="-120"/>
              </a:rPr>
              <a:pPr/>
              <a:t>2020/9/27</a:t>
            </a:fld>
            <a:endParaRPr lang="en-US" altLang="zh-TW">
              <a:ea typeface="新細明體" charset="-120"/>
            </a:endParaRPr>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3"/>
          <p:cNvSpPr>
            <a:spLocks noGrp="1" noChangeArrowheads="1"/>
          </p:cNvSpPr>
          <p:nvPr>
            <p:ph type="dt" sz="quarter" idx="1"/>
          </p:nvPr>
        </p:nvSpPr>
        <p:spPr>
          <a:noFill/>
        </p:spPr>
        <p:txBody>
          <a:bodyPr/>
          <a:lstStyle/>
          <a:p>
            <a:fld id="{162B6F5F-C6F4-477F-975F-AEF549F4D8B3}" type="datetime1">
              <a:rPr lang="zh-TW" altLang="en-US" smtClean="0">
                <a:ea typeface="新細明體" charset="-120"/>
              </a:rPr>
              <a:pPr/>
              <a:t>2020/9/27</a:t>
            </a:fld>
            <a:endParaRPr lang="en-US" altLang="zh-TW">
              <a:ea typeface="新細明體" charset="-120"/>
            </a:endParaRPr>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p:spPr>
        <p:txBody>
          <a:bodyPr/>
          <a:lstStyle/>
          <a:p>
            <a:pPr eaLnBrk="1" hangingPunct="1"/>
            <a:endParaRPr lang="zh-TW" altLang="zh-TW">
              <a:ea typeface="新細明體" charset="-12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txBox="1">
            <a:spLocks noGrp="1" noChangeArrowheads="1"/>
          </p:cNvSpPr>
          <p:nvPr/>
        </p:nvSpPr>
        <p:spPr bwMode="auto">
          <a:xfrm>
            <a:off x="3885036" y="8685207"/>
            <a:ext cx="2971873" cy="45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106" tIns="46053" rIns="92106" bIns="46053" anchor="b"/>
          <a:lstStyle>
            <a:lvl1pPr defTabSz="922338" eaLnBrk="0" hangingPunct="0">
              <a:defRPr kumimoji="1">
                <a:solidFill>
                  <a:schemeClr val="tx1"/>
                </a:solidFill>
                <a:latin typeface="Arial" charset="0"/>
                <a:ea typeface="新細明體" charset="-120"/>
              </a:defRPr>
            </a:lvl1pPr>
            <a:lvl2pPr marL="742950" indent="-285750" defTabSz="922338" eaLnBrk="0" hangingPunct="0">
              <a:defRPr kumimoji="1">
                <a:solidFill>
                  <a:schemeClr val="tx1"/>
                </a:solidFill>
                <a:latin typeface="Arial" charset="0"/>
                <a:ea typeface="新細明體" charset="-120"/>
              </a:defRPr>
            </a:lvl2pPr>
            <a:lvl3pPr marL="1143000" indent="-228600" defTabSz="922338" eaLnBrk="0" hangingPunct="0">
              <a:defRPr kumimoji="1">
                <a:solidFill>
                  <a:schemeClr val="tx1"/>
                </a:solidFill>
                <a:latin typeface="Arial" charset="0"/>
                <a:ea typeface="新細明體" charset="-120"/>
              </a:defRPr>
            </a:lvl3pPr>
            <a:lvl4pPr marL="1600200" indent="-228600" defTabSz="922338" eaLnBrk="0" hangingPunct="0">
              <a:defRPr kumimoji="1">
                <a:solidFill>
                  <a:schemeClr val="tx1"/>
                </a:solidFill>
                <a:latin typeface="Arial" charset="0"/>
                <a:ea typeface="新細明體" charset="-120"/>
              </a:defRPr>
            </a:lvl4pPr>
            <a:lvl5pPr marL="2057400" indent="-228600" defTabSz="922338" eaLnBrk="0" hangingPunct="0">
              <a:defRPr kumimoji="1">
                <a:solidFill>
                  <a:schemeClr val="tx1"/>
                </a:solidFill>
                <a:latin typeface="Arial" charset="0"/>
                <a:ea typeface="新細明體" charset="-120"/>
              </a:defRPr>
            </a:lvl5pPr>
            <a:lvl6pPr marL="2514600" indent="-228600" defTabSz="922338" eaLnBrk="0" fontAlgn="base" hangingPunct="0">
              <a:spcBef>
                <a:spcPct val="0"/>
              </a:spcBef>
              <a:spcAft>
                <a:spcPct val="0"/>
              </a:spcAft>
              <a:defRPr kumimoji="1">
                <a:solidFill>
                  <a:schemeClr val="tx1"/>
                </a:solidFill>
                <a:latin typeface="Arial" charset="0"/>
                <a:ea typeface="新細明體" charset="-120"/>
              </a:defRPr>
            </a:lvl6pPr>
            <a:lvl7pPr marL="2971800" indent="-228600" defTabSz="922338" eaLnBrk="0" fontAlgn="base" hangingPunct="0">
              <a:spcBef>
                <a:spcPct val="0"/>
              </a:spcBef>
              <a:spcAft>
                <a:spcPct val="0"/>
              </a:spcAft>
              <a:defRPr kumimoji="1">
                <a:solidFill>
                  <a:schemeClr val="tx1"/>
                </a:solidFill>
                <a:latin typeface="Arial" charset="0"/>
                <a:ea typeface="新細明體" charset="-120"/>
              </a:defRPr>
            </a:lvl7pPr>
            <a:lvl8pPr marL="3429000" indent="-228600" defTabSz="922338" eaLnBrk="0" fontAlgn="base" hangingPunct="0">
              <a:spcBef>
                <a:spcPct val="0"/>
              </a:spcBef>
              <a:spcAft>
                <a:spcPct val="0"/>
              </a:spcAft>
              <a:defRPr kumimoji="1">
                <a:solidFill>
                  <a:schemeClr val="tx1"/>
                </a:solidFill>
                <a:latin typeface="Arial" charset="0"/>
                <a:ea typeface="新細明體" charset="-120"/>
              </a:defRPr>
            </a:lvl8pPr>
            <a:lvl9pPr marL="3886200" indent="-228600" defTabSz="922338" eaLnBrk="0" fontAlgn="base" hangingPunct="0">
              <a:spcBef>
                <a:spcPct val="0"/>
              </a:spcBef>
              <a:spcAft>
                <a:spcPct val="0"/>
              </a:spcAft>
              <a:defRPr kumimoji="1">
                <a:solidFill>
                  <a:schemeClr val="tx1"/>
                </a:solidFill>
                <a:latin typeface="Arial" charset="0"/>
                <a:ea typeface="新細明體" charset="-120"/>
              </a:defRPr>
            </a:lvl9pPr>
          </a:lstStyle>
          <a:p>
            <a:pPr algn="r" eaLnBrk="1" hangingPunct="1"/>
            <a:fld id="{0873F76D-FC97-4E68-AC28-128325CE55A4}" type="slidenum">
              <a:rPr lang="en-US" altLang="zh-TW" sz="1200"/>
              <a:pPr algn="r" eaLnBrk="1" hangingPunct="1"/>
              <a:t>65</a:t>
            </a:fld>
            <a:endParaRPr lang="en-US" altLang="zh-TW" sz="1200"/>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a:latin typeface="Arial" charset="0"/>
              <a:ea typeface="新細明體" charset="-120"/>
            </a:endParaRPr>
          </a:p>
        </p:txBody>
      </p:sp>
    </p:spTree>
    <p:extLst>
      <p:ext uri="{BB962C8B-B14F-4D97-AF65-F5344CB8AC3E}">
        <p14:creationId xmlns:p14="http://schemas.microsoft.com/office/powerpoint/2010/main" val="28354574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spcBef>
                <a:spcPct val="30000"/>
              </a:spcBef>
              <a:defRPr kumimoji="1" sz="1200">
                <a:solidFill>
                  <a:schemeClr val="tx1"/>
                </a:solidFill>
                <a:latin typeface="Arial" pitchFamily="34" charset="0"/>
                <a:ea typeface="新細明體" pitchFamily="18" charset="-120"/>
              </a:defRPr>
            </a:lvl1pPr>
            <a:lvl2pPr marL="742950" indent="-285750" defTabSz="922338" eaLnBrk="0" hangingPunct="0">
              <a:spcBef>
                <a:spcPct val="30000"/>
              </a:spcBef>
              <a:defRPr kumimoji="1" sz="1200">
                <a:solidFill>
                  <a:schemeClr val="tx1"/>
                </a:solidFill>
                <a:latin typeface="Arial" pitchFamily="34" charset="0"/>
                <a:ea typeface="新細明體" pitchFamily="18" charset="-120"/>
              </a:defRPr>
            </a:lvl2pPr>
            <a:lvl3pPr marL="1143000" indent="-228600" defTabSz="922338" eaLnBrk="0" hangingPunct="0">
              <a:spcBef>
                <a:spcPct val="30000"/>
              </a:spcBef>
              <a:defRPr kumimoji="1" sz="1200">
                <a:solidFill>
                  <a:schemeClr val="tx1"/>
                </a:solidFill>
                <a:latin typeface="Arial" pitchFamily="34" charset="0"/>
                <a:ea typeface="新細明體" pitchFamily="18" charset="-120"/>
              </a:defRPr>
            </a:lvl3pPr>
            <a:lvl4pPr marL="1600200" indent="-228600" defTabSz="922338" eaLnBrk="0" hangingPunct="0">
              <a:spcBef>
                <a:spcPct val="30000"/>
              </a:spcBef>
              <a:defRPr kumimoji="1" sz="1200">
                <a:solidFill>
                  <a:schemeClr val="tx1"/>
                </a:solidFill>
                <a:latin typeface="Arial" pitchFamily="34" charset="0"/>
                <a:ea typeface="新細明體" pitchFamily="18" charset="-120"/>
              </a:defRPr>
            </a:lvl4pPr>
            <a:lvl5pPr marL="2057400" indent="-228600" defTabSz="922338" eaLnBrk="0" hangingPunct="0">
              <a:spcBef>
                <a:spcPct val="30000"/>
              </a:spcBef>
              <a:defRPr kumimoji="1" sz="1200">
                <a:solidFill>
                  <a:schemeClr val="tx1"/>
                </a:solidFill>
                <a:latin typeface="Arial" pitchFamily="34" charset="0"/>
                <a:ea typeface="新細明體" pitchFamily="18" charset="-120"/>
              </a:defRPr>
            </a:lvl5pPr>
            <a:lvl6pPr marL="2514600" indent="-228600" defTabSz="922338" eaLnBrk="0" fontAlgn="base" hangingPunct="0">
              <a:spcBef>
                <a:spcPct val="30000"/>
              </a:spcBef>
              <a:spcAft>
                <a:spcPct val="0"/>
              </a:spcAft>
              <a:defRPr kumimoji="1" sz="1200">
                <a:solidFill>
                  <a:schemeClr val="tx1"/>
                </a:solidFill>
                <a:latin typeface="Arial" pitchFamily="34" charset="0"/>
                <a:ea typeface="新細明體" pitchFamily="18" charset="-120"/>
              </a:defRPr>
            </a:lvl6pPr>
            <a:lvl7pPr marL="2971800" indent="-228600" defTabSz="922338" eaLnBrk="0" fontAlgn="base" hangingPunct="0">
              <a:spcBef>
                <a:spcPct val="30000"/>
              </a:spcBef>
              <a:spcAft>
                <a:spcPct val="0"/>
              </a:spcAft>
              <a:defRPr kumimoji="1" sz="1200">
                <a:solidFill>
                  <a:schemeClr val="tx1"/>
                </a:solidFill>
                <a:latin typeface="Arial" pitchFamily="34" charset="0"/>
                <a:ea typeface="新細明體" pitchFamily="18" charset="-120"/>
              </a:defRPr>
            </a:lvl7pPr>
            <a:lvl8pPr marL="3429000" indent="-228600" defTabSz="922338" eaLnBrk="0" fontAlgn="base" hangingPunct="0">
              <a:spcBef>
                <a:spcPct val="30000"/>
              </a:spcBef>
              <a:spcAft>
                <a:spcPct val="0"/>
              </a:spcAft>
              <a:defRPr kumimoji="1" sz="1200">
                <a:solidFill>
                  <a:schemeClr val="tx1"/>
                </a:solidFill>
                <a:latin typeface="Arial" pitchFamily="34" charset="0"/>
                <a:ea typeface="新細明體" pitchFamily="18" charset="-120"/>
              </a:defRPr>
            </a:lvl8pPr>
            <a:lvl9pPr marL="3886200" indent="-228600" defTabSz="922338" eaLnBrk="0" fontAlgn="base" hangingPunct="0">
              <a:spcBef>
                <a:spcPct val="30000"/>
              </a:spcBef>
              <a:spcAft>
                <a:spcPct val="0"/>
              </a:spcAft>
              <a:defRPr kumimoji="1" sz="1200">
                <a:solidFill>
                  <a:schemeClr val="tx1"/>
                </a:solidFill>
                <a:latin typeface="Arial" pitchFamily="34" charset="0"/>
                <a:ea typeface="新細明體" pitchFamily="18" charset="-120"/>
              </a:defRPr>
            </a:lvl9pPr>
          </a:lstStyle>
          <a:p>
            <a:pPr eaLnBrk="1" hangingPunct="1">
              <a:spcBef>
                <a:spcPct val="0"/>
              </a:spcBef>
            </a:pPr>
            <a:fld id="{3B5EA855-4A5C-47A4-8EDE-D97CA378A955}" type="slidenum">
              <a:rPr lang="en-US" altLang="zh-TW" smtClean="0"/>
              <a:pPr eaLnBrk="1" hangingPunct="1">
                <a:spcBef>
                  <a:spcPct val="0"/>
                </a:spcBef>
              </a:pPr>
              <a:t>93</a:t>
            </a:fld>
            <a:endParaRPr lang="en-US" altLang="zh-TW"/>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TW" altLang="zh-TW"/>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a:defRPr/>
            </a:pPr>
            <a:fld id="{50B2A527-32C5-40C4-B795-A395CE6F9FEB}" type="datetime1">
              <a:rPr lang="zh-TW" altLang="en-US"/>
              <a:pPr>
                <a:defRPr/>
              </a:pPr>
              <a:t>2020/9/27</a:t>
            </a:fld>
            <a:endParaRPr lang="en-US" altLang="zh-TW" dirty="0"/>
          </a:p>
        </p:txBody>
      </p:sp>
    </p:spTree>
    <p:extLst>
      <p:ext uri="{BB962C8B-B14F-4D97-AF65-F5344CB8AC3E}">
        <p14:creationId xmlns:p14="http://schemas.microsoft.com/office/powerpoint/2010/main" val="829061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fld id="{8B242F9B-5847-47C1-B72C-F5DE4B292661}" type="datetime1">
              <a:rPr lang="zh-TW" altLang="en-US"/>
              <a:pPr>
                <a:defRPr/>
              </a:pPr>
              <a:t>2020/9/27</a:t>
            </a:fld>
            <a:endParaRPr lang="en-US" altLang="zh-TW" dirty="0"/>
          </a:p>
        </p:txBody>
      </p:sp>
    </p:spTree>
    <p:extLst>
      <p:ext uri="{BB962C8B-B14F-4D97-AF65-F5344CB8AC3E}">
        <p14:creationId xmlns:p14="http://schemas.microsoft.com/office/powerpoint/2010/main" val="3632800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fld id="{6C1637C4-92B2-4248-B1B9-DF031351D80E}" type="datetime1">
              <a:rPr lang="zh-TW" altLang="en-US"/>
              <a:pPr>
                <a:defRPr/>
              </a:pPr>
              <a:t>2020/9/27</a:t>
            </a:fld>
            <a:endParaRPr lang="en-US" altLang="zh-TW" dirty="0"/>
          </a:p>
        </p:txBody>
      </p:sp>
    </p:spTree>
    <p:extLst>
      <p:ext uri="{BB962C8B-B14F-4D97-AF65-F5344CB8AC3E}">
        <p14:creationId xmlns:p14="http://schemas.microsoft.com/office/powerpoint/2010/main" val="4008264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a:defRPr/>
            </a:pPr>
            <a:fld id="{3E8E2E1B-FA86-48E6-937C-D656FB199922}" type="datetime1">
              <a:rPr lang="zh-TW" altLang="en-US"/>
              <a:pPr>
                <a:defRPr/>
              </a:pPr>
              <a:t>2020/9/27</a:t>
            </a:fld>
            <a:endParaRPr lang="en-US" altLang="zh-TW" dirty="0"/>
          </a:p>
        </p:txBody>
      </p:sp>
    </p:spTree>
    <p:extLst>
      <p:ext uri="{BB962C8B-B14F-4D97-AF65-F5344CB8AC3E}">
        <p14:creationId xmlns:p14="http://schemas.microsoft.com/office/powerpoint/2010/main" val="3091072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a:defRPr/>
            </a:pPr>
            <a:fld id="{0A8C916A-541D-421D-81B5-B32A00C3414D}" type="datetime1">
              <a:rPr lang="zh-TW" altLang="en-US"/>
              <a:pPr>
                <a:defRPr/>
              </a:pPr>
              <a:t>2020/9/27</a:t>
            </a:fld>
            <a:endParaRPr lang="en-US" altLang="zh-TW" dirty="0"/>
          </a:p>
        </p:txBody>
      </p:sp>
    </p:spTree>
    <p:extLst>
      <p:ext uri="{BB962C8B-B14F-4D97-AF65-F5344CB8AC3E}">
        <p14:creationId xmlns:p14="http://schemas.microsoft.com/office/powerpoint/2010/main" val="642840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a:defRPr/>
            </a:pPr>
            <a:fld id="{2472B585-75C6-464B-8056-2666A67EB91F}" type="datetime1">
              <a:rPr lang="zh-TW" altLang="en-US"/>
              <a:pPr>
                <a:defRPr/>
              </a:pPr>
              <a:t>2020/9/27</a:t>
            </a:fld>
            <a:endParaRPr lang="en-US" altLang="zh-TW" dirty="0"/>
          </a:p>
        </p:txBody>
      </p:sp>
    </p:spTree>
    <p:extLst>
      <p:ext uri="{BB962C8B-B14F-4D97-AF65-F5344CB8AC3E}">
        <p14:creationId xmlns:p14="http://schemas.microsoft.com/office/powerpoint/2010/main" val="1755448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6B931E27-34E1-4A42-A3FB-3963CC51E774}" type="datetime1">
              <a:rPr lang="zh-TW" altLang="en-US"/>
              <a:pPr>
                <a:defRPr/>
              </a:pPr>
              <a:t>2020/9/27</a:t>
            </a:fld>
            <a:endParaRPr lang="en-US" altLang="zh-TW" dirty="0"/>
          </a:p>
        </p:txBody>
      </p:sp>
    </p:spTree>
    <p:extLst>
      <p:ext uri="{BB962C8B-B14F-4D97-AF65-F5344CB8AC3E}">
        <p14:creationId xmlns:p14="http://schemas.microsoft.com/office/powerpoint/2010/main" val="1771384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fld id="{87A1C3A1-E4F8-44FA-B952-DBACD9CFDEBA}" type="datetime1">
              <a:rPr lang="zh-TW" altLang="en-US"/>
              <a:pPr>
                <a:defRPr/>
              </a:pPr>
              <a:t>2020/9/27</a:t>
            </a:fld>
            <a:endParaRPr lang="en-US" altLang="zh-TW" dirty="0"/>
          </a:p>
        </p:txBody>
      </p:sp>
    </p:spTree>
    <p:extLst>
      <p:ext uri="{BB962C8B-B14F-4D97-AF65-F5344CB8AC3E}">
        <p14:creationId xmlns:p14="http://schemas.microsoft.com/office/powerpoint/2010/main" val="413912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fld id="{DF087017-E26E-4F35-B4A2-A7F1EDE12DF5}" type="datetime1">
              <a:rPr lang="zh-TW" altLang="en-US"/>
              <a:pPr>
                <a:defRPr/>
              </a:pPr>
              <a:t>2020/9/27</a:t>
            </a:fld>
            <a:endParaRPr lang="en-US" altLang="zh-TW" dirty="0"/>
          </a:p>
        </p:txBody>
      </p:sp>
    </p:spTree>
    <p:extLst>
      <p:ext uri="{BB962C8B-B14F-4D97-AF65-F5344CB8AC3E}">
        <p14:creationId xmlns:p14="http://schemas.microsoft.com/office/powerpoint/2010/main" val="3368656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fld id="{D4808B1A-1D03-4F4F-9AE1-51903CF0C549}" type="datetime1">
              <a:rPr lang="zh-TW" altLang="en-US"/>
              <a:pPr>
                <a:defRPr/>
              </a:pPr>
              <a:t>2020/9/27</a:t>
            </a:fld>
            <a:endParaRPr lang="en-US" altLang="zh-TW" dirty="0"/>
          </a:p>
        </p:txBody>
      </p:sp>
    </p:spTree>
    <p:extLst>
      <p:ext uri="{BB962C8B-B14F-4D97-AF65-F5344CB8AC3E}">
        <p14:creationId xmlns:p14="http://schemas.microsoft.com/office/powerpoint/2010/main" val="3959155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fld id="{BECE29B0-9909-4119-9246-26E0986C2448}" type="datetime1">
              <a:rPr lang="zh-TW" altLang="en-US"/>
              <a:pPr>
                <a:defRPr/>
              </a:pPr>
              <a:t>2020/9/27</a:t>
            </a:fld>
            <a:endParaRPr lang="en-US" altLang="zh-TW" dirty="0"/>
          </a:p>
        </p:txBody>
      </p:sp>
    </p:spTree>
    <p:extLst>
      <p:ext uri="{BB962C8B-B14F-4D97-AF65-F5344CB8AC3E}">
        <p14:creationId xmlns:p14="http://schemas.microsoft.com/office/powerpoint/2010/main" val="826193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a:t>按一下以編輯母片標題樣式</a:t>
            </a:r>
          </a:p>
        </p:txBody>
      </p:sp>
      <p:sp>
        <p:nvSpPr>
          <p:cNvPr id="3" name="表格版面配置區 2"/>
          <p:cNvSpPr>
            <a:spLocks noGrp="1"/>
          </p:cNvSpPr>
          <p:nvPr>
            <p:ph type="tbl" idx="1"/>
          </p:nvPr>
        </p:nvSpPr>
        <p:spPr>
          <a:xfrm>
            <a:off x="457200" y="1600200"/>
            <a:ext cx="8229600" cy="4525963"/>
          </a:xfrm>
        </p:spPr>
        <p:txBody>
          <a:bodyPr/>
          <a:lstStyle/>
          <a:p>
            <a:pPr lvl="0"/>
            <a:endParaRPr lang="zh-TW" altLang="en-US" noProof="0"/>
          </a:p>
        </p:txBody>
      </p:sp>
      <p:sp>
        <p:nvSpPr>
          <p:cNvPr id="4" name="Rectangle 4"/>
          <p:cNvSpPr>
            <a:spLocks noGrp="1" noChangeArrowheads="1"/>
          </p:cNvSpPr>
          <p:nvPr>
            <p:ph type="dt" sz="half" idx="10"/>
          </p:nvPr>
        </p:nvSpPr>
        <p:spPr>
          <a:ln/>
        </p:spPr>
        <p:txBody>
          <a:bodyPr/>
          <a:lstStyle>
            <a:lvl1pPr>
              <a:defRPr/>
            </a:lvl1pPr>
          </a:lstStyle>
          <a:p>
            <a:pPr>
              <a:defRPr/>
            </a:pPr>
            <a:fld id="{60D6D04F-4BC0-4E6D-9F07-8E2956C8E9D9}" type="datetime1">
              <a:rPr lang="zh-TW" altLang="en-US"/>
              <a:pPr>
                <a:defRPr/>
              </a:pPr>
              <a:t>2020/9/27</a:t>
            </a:fld>
            <a:endParaRPr lang="en-US" altLang="zh-TW" dirty="0"/>
          </a:p>
        </p:txBody>
      </p:sp>
    </p:spTree>
    <p:extLst>
      <p:ext uri="{BB962C8B-B14F-4D97-AF65-F5344CB8AC3E}">
        <p14:creationId xmlns:p14="http://schemas.microsoft.com/office/powerpoint/2010/main" val="863111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按一下以編輯母片子標題樣式</a:t>
            </a:r>
            <a:endParaRPr lang="en-US" dirty="0"/>
          </a:p>
        </p:txBody>
      </p:sp>
      <p:sp>
        <p:nvSpPr>
          <p:cNvPr id="4" name="Date Placeholder 3"/>
          <p:cNvSpPr>
            <a:spLocks noGrp="1"/>
          </p:cNvSpPr>
          <p:nvPr>
            <p:ph type="dt" sz="half" idx="10"/>
          </p:nvPr>
        </p:nvSpPr>
        <p:spPr>
          <a:xfrm>
            <a:off x="6065417" y="5054602"/>
            <a:ext cx="673276" cy="279400"/>
          </a:xfrm>
        </p:spPr>
        <p:txBody>
          <a:bodyPr/>
          <a:lstStyle/>
          <a:p>
            <a:pPr>
              <a:defRPr/>
            </a:pPr>
            <a:fld id="{0BD1B88F-A2D7-46E1-A321-3BE26FFC9E47}" type="datetime1">
              <a:rPr lang="zh-TW" altLang="en-US" smtClean="0"/>
              <a:pPr>
                <a:defRPr/>
              </a:pPr>
              <a:t>2020/9/27</a:t>
            </a:fld>
            <a:endParaRPr lang="en-US" altLang="zh-TW"/>
          </a:p>
        </p:txBody>
      </p:sp>
      <p:sp>
        <p:nvSpPr>
          <p:cNvPr id="5" name="Footer Placeholder 4"/>
          <p:cNvSpPr>
            <a:spLocks noGrp="1"/>
          </p:cNvSpPr>
          <p:nvPr>
            <p:ph type="ftr" sz="quarter" idx="11"/>
          </p:nvPr>
        </p:nvSpPr>
        <p:spPr>
          <a:xfrm>
            <a:off x="1921934" y="5054602"/>
            <a:ext cx="4064860" cy="279400"/>
          </a:xfrm>
        </p:spPr>
        <p:txBody>
          <a:bodyPr/>
          <a:lstStyle/>
          <a:p>
            <a:pPr>
              <a:defRPr/>
            </a:pPr>
            <a:endParaRPr lang="en-US" altLang="zh-TW"/>
          </a:p>
        </p:txBody>
      </p:sp>
      <p:sp>
        <p:nvSpPr>
          <p:cNvPr id="6" name="Slide Number Placeholder 5"/>
          <p:cNvSpPr>
            <a:spLocks noGrp="1"/>
          </p:cNvSpPr>
          <p:nvPr>
            <p:ph type="sldNum" sz="quarter" idx="12"/>
          </p:nvPr>
        </p:nvSpPr>
        <p:spPr>
          <a:xfrm>
            <a:off x="6817317" y="5054602"/>
            <a:ext cx="413483" cy="279400"/>
          </a:xfrm>
        </p:spPr>
        <p:txBody>
          <a:bodyPr/>
          <a:lstStyle/>
          <a:p>
            <a:pPr>
              <a:defRPr/>
            </a:pPr>
            <a:fld id="{921FC3F6-62BF-4D66-ADCD-0B9896C3F9B5}" type="slidenum">
              <a:rPr lang="zh-TW" altLang="en-US" smtClean="0"/>
              <a:pPr>
                <a:defRPr/>
              </a:pPr>
              <a:t>‹#›</a:t>
            </a:fld>
            <a:endParaRPr lang="en-US" altLang="zh-TW"/>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14" name="Rectangle 7">
            <a:extLst>
              <a:ext uri="{FF2B5EF4-FFF2-40B4-BE49-F238E27FC236}">
                <a16:creationId xmlns:a16="http://schemas.microsoft.com/office/drawing/2014/main" id="{130B7D0C-B9AF-4153-BFFB-B4E0753925AC}"/>
              </a:ext>
            </a:extLst>
          </p:cNvPr>
          <p:cNvSpPr>
            <a:spLocks noChangeArrowheads="1"/>
          </p:cNvSpPr>
          <p:nvPr userDrawn="1"/>
        </p:nvSpPr>
        <p:spPr bwMode="auto">
          <a:xfrm>
            <a:off x="4211638" y="5516563"/>
            <a:ext cx="2133600" cy="476250"/>
          </a:xfrm>
          <a:prstGeom prst="rect">
            <a:avLst/>
          </a:prstGeom>
          <a:noFill/>
          <a:ln>
            <a:noFill/>
          </a:ln>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algn="ctr" eaLnBrk="1" hangingPunct="1">
              <a:defRPr/>
            </a:pPr>
            <a:endParaRPr lang="zh-TW" altLang="zh-TW" sz="1400">
              <a:latin typeface="標楷體" pitchFamily="65" charset="-120"/>
              <a:ea typeface="標楷體" pitchFamily="65" charset="-120"/>
            </a:endParaRPr>
          </a:p>
        </p:txBody>
      </p:sp>
      <p:sp>
        <p:nvSpPr>
          <p:cNvPr id="16" name="Rectangle 7">
            <a:extLst>
              <a:ext uri="{FF2B5EF4-FFF2-40B4-BE49-F238E27FC236}">
                <a16:creationId xmlns:a16="http://schemas.microsoft.com/office/drawing/2014/main" id="{3ACE34AF-6D0D-416F-9829-8226C451B270}"/>
              </a:ext>
            </a:extLst>
          </p:cNvPr>
          <p:cNvSpPr>
            <a:spLocks noChangeArrowheads="1"/>
          </p:cNvSpPr>
          <p:nvPr userDrawn="1"/>
        </p:nvSpPr>
        <p:spPr bwMode="auto">
          <a:xfrm>
            <a:off x="3995738" y="6381750"/>
            <a:ext cx="2133600" cy="287338"/>
          </a:xfrm>
          <a:prstGeom prst="rect">
            <a:avLst/>
          </a:prstGeom>
          <a:noFill/>
          <a:ln>
            <a:noFill/>
          </a:ln>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algn="ctr" eaLnBrk="1" hangingPunct="1">
              <a:defRPr/>
            </a:pPr>
            <a:r>
              <a:rPr lang="zh-TW" altLang="en-US" sz="1400" dirty="0">
                <a:latin typeface="標楷體" pitchFamily="65" charset="-120"/>
                <a:ea typeface="標楷體" pitchFamily="65" charset="-120"/>
              </a:rPr>
              <a:t>第</a:t>
            </a:r>
            <a:fld id="{C184BC3D-B993-4A59-A16B-F1660160ED8B}" type="slidenum">
              <a:rPr lang="zh-TW" altLang="en-US" sz="1400" smtClean="0">
                <a:latin typeface="標楷體" pitchFamily="65" charset="-120"/>
                <a:ea typeface="標楷體" pitchFamily="65" charset="-120"/>
              </a:rPr>
              <a:pPr algn="ctr" eaLnBrk="1" hangingPunct="1">
                <a:defRPr/>
              </a:pPr>
              <a:t>‹#›</a:t>
            </a:fld>
            <a:r>
              <a:rPr lang="zh-TW" altLang="en-US" sz="1400" dirty="0">
                <a:latin typeface="標楷體" pitchFamily="65" charset="-120"/>
                <a:ea typeface="標楷體" pitchFamily="65" charset="-120"/>
              </a:rPr>
              <a:t>頁</a:t>
            </a:r>
            <a:r>
              <a:rPr lang="en-US" altLang="zh-TW" sz="1400" dirty="0">
                <a:latin typeface="標楷體" pitchFamily="65" charset="-120"/>
                <a:ea typeface="標楷體" pitchFamily="65" charset="-120"/>
              </a:rPr>
              <a:t>,</a:t>
            </a:r>
            <a:r>
              <a:rPr lang="zh-TW" altLang="en-US" sz="1400" dirty="0">
                <a:latin typeface="標楷體" pitchFamily="65" charset="-120"/>
                <a:ea typeface="標楷體" pitchFamily="65" charset="-120"/>
              </a:rPr>
              <a:t>共</a:t>
            </a:r>
            <a:r>
              <a:rPr lang="en-US" altLang="zh-TW" sz="1400" dirty="0">
                <a:latin typeface="標楷體" pitchFamily="65" charset="-120"/>
                <a:ea typeface="標楷體" pitchFamily="65" charset="-120"/>
              </a:rPr>
              <a:t>93</a:t>
            </a:r>
            <a:r>
              <a:rPr lang="zh-TW" altLang="en-US" sz="1400" dirty="0">
                <a:latin typeface="標楷體" pitchFamily="65" charset="-120"/>
                <a:ea typeface="標楷體" pitchFamily="65" charset="-120"/>
              </a:rPr>
              <a:t>頁</a:t>
            </a:r>
          </a:p>
        </p:txBody>
      </p:sp>
    </p:spTree>
    <p:extLst>
      <p:ext uri="{BB962C8B-B14F-4D97-AF65-F5344CB8AC3E}">
        <p14:creationId xmlns:p14="http://schemas.microsoft.com/office/powerpoint/2010/main" val="24855806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spTree>
    <p:extLst>
      <p:ext uri="{BB962C8B-B14F-4D97-AF65-F5344CB8AC3E}">
        <p14:creationId xmlns:p14="http://schemas.microsoft.com/office/powerpoint/2010/main" val="24660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0608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6" name="Footer Placeholder 5"/>
          <p:cNvSpPr>
            <a:spLocks noGrp="1"/>
          </p:cNvSpPr>
          <p:nvPr>
            <p:ph type="ftr" sz="quarter" idx="11"/>
          </p:nvPr>
        </p:nvSpPr>
        <p:spPr/>
        <p:txBody>
          <a:bodyPr/>
          <a:lstStyle/>
          <a:p>
            <a:pPr>
              <a:defRPr/>
            </a:pPr>
            <a:endParaRPr lang="en-US" altLang="zh-TW"/>
          </a:p>
        </p:txBody>
      </p:sp>
      <p:sp>
        <p:nvSpPr>
          <p:cNvPr id="7" name="Slide Number Placeholder 6"/>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spTree>
    <p:extLst>
      <p:ext uri="{BB962C8B-B14F-4D97-AF65-F5344CB8AC3E}">
        <p14:creationId xmlns:p14="http://schemas.microsoft.com/office/powerpoint/2010/main" val="22026163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8" name="Footer Placeholder 7"/>
          <p:cNvSpPr>
            <a:spLocks noGrp="1"/>
          </p:cNvSpPr>
          <p:nvPr>
            <p:ph type="ftr" sz="quarter" idx="11"/>
          </p:nvPr>
        </p:nvSpPr>
        <p:spPr/>
        <p:txBody>
          <a:bodyPr/>
          <a:lstStyle/>
          <a:p>
            <a:pPr>
              <a:defRPr/>
            </a:pPr>
            <a:endParaRPr lang="en-US" altLang="zh-TW"/>
          </a:p>
        </p:txBody>
      </p:sp>
      <p:sp>
        <p:nvSpPr>
          <p:cNvPr id="9" name="Slide Number Placeholder 8"/>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75112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pPr>
              <a:defRPr/>
            </a:pPr>
            <a:fld id="{F0E508F9-FFAD-4D3A-BE87-DABCE66282F0}" type="datetime1">
              <a:rPr lang="zh-TW" altLang="en-US" smtClean="0"/>
              <a:pPr>
                <a:defRPr/>
              </a:pPr>
              <a:t>2020/9/27</a:t>
            </a:fld>
            <a:endParaRPr lang="en-US" altLang="zh-TW"/>
          </a:p>
        </p:txBody>
      </p:sp>
      <p:sp>
        <p:nvSpPr>
          <p:cNvPr id="4" name="Footer Placeholder 3"/>
          <p:cNvSpPr>
            <a:spLocks noGrp="1"/>
          </p:cNvSpPr>
          <p:nvPr>
            <p:ph type="ftr" sz="quarter" idx="11"/>
          </p:nvPr>
        </p:nvSpPr>
        <p:spPr/>
        <p:txBody>
          <a:bodyPr/>
          <a:lstStyle/>
          <a:p>
            <a:pPr>
              <a:defRPr/>
            </a:pPr>
            <a:endParaRPr lang="en-US" altLang="zh-TW"/>
          </a:p>
        </p:txBody>
      </p:sp>
      <p:sp>
        <p:nvSpPr>
          <p:cNvPr id="5" name="Slide Number Placeholder 4"/>
          <p:cNvSpPr>
            <a:spLocks noGrp="1"/>
          </p:cNvSpPr>
          <p:nvPr>
            <p:ph type="sldNum" sz="quarter" idx="12"/>
          </p:nvPr>
        </p:nvSpPr>
        <p:spPr/>
        <p:txBody>
          <a:bodyPr/>
          <a:lstStyle/>
          <a:p>
            <a:pPr>
              <a:defRPr/>
            </a:pPr>
            <a:fld id="{F74B31D4-50A3-4F32-96ED-2D883AE27B98}" type="slidenum">
              <a:rPr lang="zh-TW" altLang="en-US" smtClean="0"/>
              <a:pPr>
                <a:defRPr/>
              </a:pPr>
              <a:t>‹#›</a:t>
            </a:fld>
            <a:endParaRPr lang="en-US" altLang="zh-TW"/>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48980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A234F42-9959-433D-BB06-BFCFDAD9E788}" type="datetime1">
              <a:rPr lang="zh-TW" altLang="en-US" smtClean="0"/>
              <a:pPr>
                <a:defRPr/>
              </a:pPr>
              <a:t>2020/9/27</a:t>
            </a:fld>
            <a:endParaRPr lang="en-US" altLang="zh-TW"/>
          </a:p>
        </p:txBody>
      </p:sp>
      <p:sp>
        <p:nvSpPr>
          <p:cNvPr id="3" name="Footer Placeholder 2"/>
          <p:cNvSpPr>
            <a:spLocks noGrp="1"/>
          </p:cNvSpPr>
          <p:nvPr>
            <p:ph type="ftr" sz="quarter" idx="11"/>
          </p:nvPr>
        </p:nvSpPr>
        <p:spPr/>
        <p:txBody>
          <a:bodyPr/>
          <a:lstStyle/>
          <a:p>
            <a:pPr>
              <a:defRPr/>
            </a:pPr>
            <a:endParaRPr lang="en-US" altLang="zh-TW"/>
          </a:p>
        </p:txBody>
      </p:sp>
      <p:sp>
        <p:nvSpPr>
          <p:cNvPr id="4" name="Slide Number Placeholder 3"/>
          <p:cNvSpPr>
            <a:spLocks noGrp="1"/>
          </p:cNvSpPr>
          <p:nvPr>
            <p:ph type="sldNum" sz="quarter" idx="12"/>
          </p:nvPr>
        </p:nvSpPr>
        <p:spPr/>
        <p:txBody>
          <a:bodyPr/>
          <a:lstStyle/>
          <a:p>
            <a:pPr>
              <a:defRPr/>
            </a:pPr>
            <a:fld id="{AEF938A5-064E-45BA-A5F1-2F5BCFAD6E70}" type="slidenum">
              <a:rPr lang="zh-TW" altLang="en-US" smtClean="0"/>
              <a:pPr>
                <a:defRPr/>
              </a:pPr>
              <a:t>‹#›</a:t>
            </a:fld>
            <a:endParaRPr lang="en-US" altLang="zh-TW"/>
          </a:p>
        </p:txBody>
      </p:sp>
    </p:spTree>
    <p:extLst>
      <p:ext uri="{BB962C8B-B14F-4D97-AF65-F5344CB8AC3E}">
        <p14:creationId xmlns:p14="http://schemas.microsoft.com/office/powerpoint/2010/main" val="9619735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zh-TW" altLang="en-US"/>
              <a:t>按一下以編輯母片標題樣式</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6" name="Footer Placeholder 5"/>
          <p:cNvSpPr>
            <a:spLocks noGrp="1"/>
          </p:cNvSpPr>
          <p:nvPr>
            <p:ph type="ftr" sz="quarter" idx="11"/>
          </p:nvPr>
        </p:nvSpPr>
        <p:spPr/>
        <p:txBody>
          <a:bodyPr/>
          <a:lstStyle/>
          <a:p>
            <a:pPr>
              <a:defRPr/>
            </a:pPr>
            <a:endParaRPr lang="en-US" altLang="zh-TW"/>
          </a:p>
        </p:txBody>
      </p:sp>
      <p:sp>
        <p:nvSpPr>
          <p:cNvPr id="7" name="Slide Number Placeholder 6"/>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846954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zh-TW" altLang="en-US"/>
              <a:t>按一下以編輯母片標題樣式</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6" name="Footer Placeholder 5"/>
          <p:cNvSpPr>
            <a:spLocks noGrp="1"/>
          </p:cNvSpPr>
          <p:nvPr>
            <p:ph type="ftr" sz="quarter" idx="11"/>
          </p:nvPr>
        </p:nvSpPr>
        <p:spPr/>
        <p:txBody>
          <a:bodyPr/>
          <a:lstStyle/>
          <a:p>
            <a:pPr>
              <a:defRPr/>
            </a:pPr>
            <a:endParaRPr lang="en-US" altLang="zh-TW"/>
          </a:p>
        </p:txBody>
      </p:sp>
      <p:sp>
        <p:nvSpPr>
          <p:cNvPr id="7" name="Slide Number Placeholder 6"/>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spTree>
    <p:extLst>
      <p:ext uri="{BB962C8B-B14F-4D97-AF65-F5344CB8AC3E}">
        <p14:creationId xmlns:p14="http://schemas.microsoft.com/office/powerpoint/2010/main" val="2021173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全景圖片 (含輔助字幕)">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6" name="Footer Placeholder 5"/>
          <p:cNvSpPr>
            <a:spLocks noGrp="1"/>
          </p:cNvSpPr>
          <p:nvPr>
            <p:ph type="ftr" sz="quarter" idx="11"/>
          </p:nvPr>
        </p:nvSpPr>
        <p:spPr/>
        <p:txBody>
          <a:bodyPr/>
          <a:lstStyle/>
          <a:p>
            <a:pPr>
              <a:defRPr/>
            </a:pPr>
            <a:endParaRPr lang="en-US" altLang="zh-TW"/>
          </a:p>
        </p:txBody>
      </p:sp>
      <p:sp>
        <p:nvSpPr>
          <p:cNvPr id="7" name="Slide Number Placeholder 6"/>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spTree>
    <p:extLst>
      <p:ext uri="{BB962C8B-B14F-4D97-AF65-F5344CB8AC3E}">
        <p14:creationId xmlns:p14="http://schemas.microsoft.com/office/powerpoint/2010/main" val="23941846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標題與輔助字幕">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22260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引述 (含輔助字幕)">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zh-TW" altLang="en-US"/>
              <a:t>按一下以編輯母片標題樣式</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按一下以編輯母片文字樣式</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91861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spTree>
    <p:extLst>
      <p:ext uri="{BB962C8B-B14F-4D97-AF65-F5344CB8AC3E}">
        <p14:creationId xmlns:p14="http://schemas.microsoft.com/office/powerpoint/2010/main" val="34618807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zh-TW" altLang="en-US"/>
              <a:t>按一下以編輯母片標題樣式</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07479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zh-TW" altLang="en-US"/>
              <a:t>按一下以編輯母片標題樣式</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pPr>
              <a:defRPr/>
            </a:pPr>
            <a:fld id="{E0262EA3-3AA3-4480-82E4-552266C15200}" type="datetime1">
              <a:rPr lang="zh-TW" altLang="en-US" smtClean="0"/>
              <a:pPr>
                <a:defRPr/>
              </a:pPr>
              <a:t>2020/9/27</a:t>
            </a:fld>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CA6CD755-B672-4E13-BD2E-1D1729D65885}" type="slidenum">
              <a:rPr lang="zh-TW" altLang="en-US" smtClean="0"/>
              <a:pPr>
                <a:defRPr/>
              </a:pPr>
              <a:t>‹#›</a:t>
            </a:fld>
            <a:endParaRPr lang="en-US" altLang="zh-TW"/>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72911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pPr>
              <a:defRPr/>
            </a:pPr>
            <a:fld id="{9EA9B586-769F-4C61-88E5-F8B89EFABF65}" type="datetime1">
              <a:rPr lang="zh-TW" altLang="en-US" smtClean="0"/>
              <a:pPr>
                <a:defRPr/>
              </a:pPr>
              <a:t>2020/9/27</a:t>
            </a:fld>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27F28836-2B3D-461F-868A-749E713BE5EE}" type="slidenum">
              <a:rPr lang="zh-TW" altLang="en-US" smtClean="0"/>
              <a:pPr>
                <a:defRPr/>
              </a:pPr>
              <a:t>‹#›</a:t>
            </a:fld>
            <a:endParaRPr lang="en-US" altLang="zh-TW"/>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450879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pPr>
              <a:defRPr/>
            </a:pPr>
            <a:fld id="{025DF643-C92A-4A37-88D2-A9E74CAFF18D}" type="datetime1">
              <a:rPr lang="zh-TW" altLang="en-US" smtClean="0"/>
              <a:pPr>
                <a:defRPr/>
              </a:pPr>
              <a:t>2020/9/27</a:t>
            </a:fld>
            <a:endParaRPr lang="en-US" altLang="zh-TW"/>
          </a:p>
        </p:txBody>
      </p:sp>
      <p:sp>
        <p:nvSpPr>
          <p:cNvPr id="5" name="Footer Placeholder 4"/>
          <p:cNvSpPr>
            <a:spLocks noGrp="1"/>
          </p:cNvSpPr>
          <p:nvPr>
            <p:ph type="ftr" sz="quarter" idx="11"/>
          </p:nvPr>
        </p:nvSpPr>
        <p:spPr/>
        <p:txBody>
          <a:bodyPr/>
          <a:lstStyle/>
          <a:p>
            <a:pPr>
              <a:defRPr/>
            </a:pPr>
            <a:endParaRPr lang="en-US" altLang="zh-TW"/>
          </a:p>
        </p:txBody>
      </p:sp>
      <p:sp>
        <p:nvSpPr>
          <p:cNvPr id="6" name="Slide Number Placeholder 5"/>
          <p:cNvSpPr>
            <a:spLocks noGrp="1"/>
          </p:cNvSpPr>
          <p:nvPr>
            <p:ph type="sldNum" sz="quarter" idx="12"/>
          </p:nvPr>
        </p:nvSpPr>
        <p:spPr/>
        <p:txBody>
          <a:bodyPr/>
          <a:lstStyle/>
          <a:p>
            <a:pPr>
              <a:defRPr/>
            </a:pPr>
            <a:fld id="{0FAB9873-629A-44E7-89A1-95566B8143C1}" type="slidenum">
              <a:rPr lang="zh-TW" altLang="en-US" smtClean="0"/>
              <a:pPr>
                <a:defRPr/>
              </a:pPr>
              <a:t>‹#›</a:t>
            </a:fld>
            <a:endParaRPr lang="en-US" altLang="zh-TW"/>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6363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image" Target="../media/image3.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ea typeface="新細明體" pitchFamily="18" charset="-120"/>
              </a:defRPr>
            </a:lvl1pPr>
          </a:lstStyle>
          <a:p>
            <a:pPr>
              <a:defRPr/>
            </a:pPr>
            <a:fld id="{62AE1CD7-225C-49D9-A51E-349E6E2ABF0A}" type="datetime1">
              <a:rPr lang="zh-TW" altLang="en-US"/>
              <a:pPr>
                <a:defRPr/>
              </a:pPr>
              <a:t>2020/9/27</a:t>
            </a:fld>
            <a:endParaRPr lang="en-US" altLang="zh-TW" dirty="0"/>
          </a:p>
        </p:txBody>
      </p:sp>
      <p:sp>
        <p:nvSpPr>
          <p:cNvPr id="1029" name="Rectangle 7"/>
          <p:cNvSpPr>
            <a:spLocks noChangeArrowheads="1"/>
          </p:cNvSpPr>
          <p:nvPr userDrawn="1"/>
        </p:nvSpPr>
        <p:spPr bwMode="auto">
          <a:xfrm>
            <a:off x="3995738" y="6381750"/>
            <a:ext cx="2133600" cy="287338"/>
          </a:xfrm>
          <a:prstGeom prst="rect">
            <a:avLst/>
          </a:prstGeom>
          <a:noFill/>
          <a:ln>
            <a:noFill/>
          </a:ln>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algn="ctr" eaLnBrk="1" hangingPunct="1">
              <a:defRPr/>
            </a:pPr>
            <a:r>
              <a:rPr lang="zh-TW" altLang="en-US" sz="1400" dirty="0">
                <a:latin typeface="標楷體" pitchFamily="65" charset="-120"/>
                <a:ea typeface="標楷體" pitchFamily="65" charset="-120"/>
              </a:rPr>
              <a:t>第</a:t>
            </a:r>
            <a:fld id="{EA683941-C79E-4947-963C-F0496451CC47}" type="slidenum">
              <a:rPr lang="zh-TW" altLang="en-US" sz="1400" smtClean="0">
                <a:latin typeface="標楷體" pitchFamily="65" charset="-120"/>
                <a:ea typeface="標楷體" pitchFamily="65" charset="-120"/>
              </a:rPr>
              <a:pPr algn="ctr" eaLnBrk="1" hangingPunct="1">
                <a:defRPr/>
              </a:pPr>
              <a:t>‹#›</a:t>
            </a:fld>
            <a:r>
              <a:rPr lang="zh-TW" altLang="en-US" sz="1400" dirty="0">
                <a:latin typeface="標楷體" pitchFamily="65" charset="-120"/>
                <a:ea typeface="標楷體" pitchFamily="65" charset="-120"/>
              </a:rPr>
              <a:t>頁</a:t>
            </a:r>
            <a:r>
              <a:rPr lang="en-US" altLang="zh-TW" sz="1400" dirty="0">
                <a:latin typeface="標楷體" pitchFamily="65" charset="-120"/>
                <a:ea typeface="標楷體" pitchFamily="65" charset="-120"/>
              </a:rPr>
              <a:t>,</a:t>
            </a:r>
            <a:r>
              <a:rPr lang="zh-TW" altLang="en-US" sz="1400" dirty="0">
                <a:latin typeface="標楷體" pitchFamily="65" charset="-120"/>
                <a:ea typeface="標楷體" pitchFamily="65" charset="-120"/>
              </a:rPr>
              <a:t>共</a:t>
            </a:r>
            <a:r>
              <a:rPr lang="en-US" altLang="zh-TW" sz="1400" dirty="0">
                <a:latin typeface="標楷體" pitchFamily="65" charset="-120"/>
                <a:ea typeface="標楷體" pitchFamily="65" charset="-120"/>
              </a:rPr>
              <a:t>93</a:t>
            </a:r>
            <a:r>
              <a:rPr lang="zh-TW" altLang="en-US" sz="1400" dirty="0">
                <a:latin typeface="標楷體" pitchFamily="65" charset="-120"/>
                <a:ea typeface="標楷體" pitchFamily="65" charset="-120"/>
              </a:rPr>
              <a:t>頁</a:t>
            </a:r>
          </a:p>
        </p:txBody>
      </p:sp>
    </p:spTree>
  </p:cSld>
  <p:clrMap bg1="lt1" tx1="dk1" bg2="lt2" tx2="dk2" accent1="accent1" accent2="accent2" accent3="accent3" accent4="accent4" accent5="accent5" accent6="accent6" hlink="hlink" folHlink="folHlink"/>
  <p:sldLayoutIdLst>
    <p:sldLayoutId id="2147493979" r:id="rId1"/>
    <p:sldLayoutId id="2147493980" r:id="rId2"/>
    <p:sldLayoutId id="2147493981" r:id="rId3"/>
    <p:sldLayoutId id="2147493982" r:id="rId4"/>
    <p:sldLayoutId id="2147493983" r:id="rId5"/>
    <p:sldLayoutId id="2147493984" r:id="rId6"/>
    <p:sldLayoutId id="2147493985" r:id="rId7"/>
    <p:sldLayoutId id="2147493986" r:id="rId8"/>
    <p:sldLayoutId id="2147493987" r:id="rId9"/>
    <p:sldLayoutId id="2147493988" r:id="rId10"/>
    <p:sldLayoutId id="2147493989" r:id="rId11"/>
    <p:sldLayoutId id="2147493990" r:id="rId12"/>
  </p:sldLayoutIdLst>
  <p:hf sldNum="0" hdr="0" ftr="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2pPr>
      <a:lvl3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3pPr>
      <a:lvl4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4pPr>
      <a:lvl5pPr algn="ctr" rtl="0" eaLnBrk="0" fontAlgn="base" hangingPunct="0">
        <a:spcBef>
          <a:spcPct val="0"/>
        </a:spcBef>
        <a:spcAft>
          <a:spcPct val="0"/>
        </a:spcAft>
        <a:defRPr kumimoji="1" sz="4400">
          <a:solidFill>
            <a:schemeClr val="tx2"/>
          </a:solidFill>
          <a:latin typeface="Arial" pitchFamily="34" charset="0"/>
          <a:ea typeface="新細明體" pitchFamily="18" charset="-120"/>
        </a:defRPr>
      </a:lvl5pPr>
      <a:lvl6pPr marL="457200" algn="ctr" rtl="0" fontAlgn="base">
        <a:spcBef>
          <a:spcPct val="0"/>
        </a:spcBef>
        <a:spcAft>
          <a:spcPct val="0"/>
        </a:spcAft>
        <a:defRPr kumimoji="1" sz="4400">
          <a:solidFill>
            <a:schemeClr val="tx2"/>
          </a:solidFill>
          <a:latin typeface="Arial" pitchFamily="34" charset="0"/>
          <a:ea typeface="新細明體" pitchFamily="18" charset="-120"/>
        </a:defRPr>
      </a:lvl6pPr>
      <a:lvl7pPr marL="914400" algn="ctr" rtl="0" fontAlgn="base">
        <a:spcBef>
          <a:spcPct val="0"/>
        </a:spcBef>
        <a:spcAft>
          <a:spcPct val="0"/>
        </a:spcAft>
        <a:defRPr kumimoji="1" sz="4400">
          <a:solidFill>
            <a:schemeClr val="tx2"/>
          </a:solidFill>
          <a:latin typeface="Arial" pitchFamily="34" charset="0"/>
          <a:ea typeface="新細明體" pitchFamily="18" charset="-120"/>
        </a:defRPr>
      </a:lvl7pPr>
      <a:lvl8pPr marL="1371600" algn="ctr" rtl="0" fontAlgn="base">
        <a:spcBef>
          <a:spcPct val="0"/>
        </a:spcBef>
        <a:spcAft>
          <a:spcPct val="0"/>
        </a:spcAft>
        <a:defRPr kumimoji="1" sz="4400">
          <a:solidFill>
            <a:schemeClr val="tx2"/>
          </a:solidFill>
          <a:latin typeface="Arial" pitchFamily="34" charset="0"/>
          <a:ea typeface="新細明體" pitchFamily="18" charset="-120"/>
        </a:defRPr>
      </a:lvl8pPr>
      <a:lvl9pPr marL="1828800" algn="ctr" rtl="0" fontAlgn="base">
        <a:spcBef>
          <a:spcPct val="0"/>
        </a:spcBef>
        <a:spcAft>
          <a:spcPct val="0"/>
        </a:spcAft>
        <a:defRPr kumimoji="1" sz="4400">
          <a:solidFill>
            <a:schemeClr val="tx2"/>
          </a:solidFill>
          <a:latin typeface="Arial" pitchFamily="34"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62AE1CD7-225C-49D9-A51E-349E6E2ABF0A}" type="datetime1">
              <a:rPr lang="zh-TW" altLang="en-US" smtClean="0"/>
              <a:pPr>
                <a:defRPr/>
              </a:pPr>
              <a:t>2020/9/27</a:t>
            </a:fld>
            <a:endParaRPr lang="en-US" altLang="zh-TW"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
        <p:nvSpPr>
          <p:cNvPr id="12" name="Rectangle 7">
            <a:extLst>
              <a:ext uri="{FF2B5EF4-FFF2-40B4-BE49-F238E27FC236}">
                <a16:creationId xmlns:a16="http://schemas.microsoft.com/office/drawing/2014/main" id="{14C9D054-7348-4394-AF95-86C59B654E51}"/>
              </a:ext>
            </a:extLst>
          </p:cNvPr>
          <p:cNvSpPr>
            <a:spLocks noChangeArrowheads="1"/>
          </p:cNvSpPr>
          <p:nvPr userDrawn="1"/>
        </p:nvSpPr>
        <p:spPr bwMode="auto">
          <a:xfrm>
            <a:off x="3995738" y="6381750"/>
            <a:ext cx="2133600" cy="476250"/>
          </a:xfrm>
          <a:prstGeom prst="rect">
            <a:avLst/>
          </a:prstGeom>
          <a:noFill/>
          <a:ln>
            <a:noFill/>
          </a:ln>
        </p:spPr>
        <p:txBody>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algn="ctr" eaLnBrk="1" hangingPunct="1">
              <a:defRPr/>
            </a:pPr>
            <a:endParaRPr lang="zh-TW" altLang="zh-TW" sz="1400">
              <a:latin typeface="標楷體" pitchFamily="65" charset="-120"/>
              <a:ea typeface="標楷體" pitchFamily="65" charset="-120"/>
            </a:endParaRPr>
          </a:p>
        </p:txBody>
      </p:sp>
    </p:spTree>
    <p:extLst>
      <p:ext uri="{BB962C8B-B14F-4D97-AF65-F5344CB8AC3E}">
        <p14:creationId xmlns:p14="http://schemas.microsoft.com/office/powerpoint/2010/main" val="531906248"/>
      </p:ext>
    </p:extLst>
  </p:cSld>
  <p:clrMap bg1="lt1" tx1="dk1" bg2="lt2" tx2="dk2" accent1="accent1" accent2="accent2" accent3="accent3" accent4="accent4" accent5="accent5" accent6="accent6" hlink="hlink" folHlink="folHlink"/>
  <p:sldLayoutIdLst>
    <p:sldLayoutId id="2147494098" r:id="rId1"/>
    <p:sldLayoutId id="2147494099" r:id="rId2"/>
    <p:sldLayoutId id="2147494100" r:id="rId3"/>
    <p:sldLayoutId id="2147494101" r:id="rId4"/>
    <p:sldLayoutId id="2147494102" r:id="rId5"/>
    <p:sldLayoutId id="2147494103" r:id="rId6"/>
    <p:sldLayoutId id="2147494104" r:id="rId7"/>
    <p:sldLayoutId id="2147494105" r:id="rId8"/>
    <p:sldLayoutId id="2147494106" r:id="rId9"/>
    <p:sldLayoutId id="2147494107" r:id="rId10"/>
    <p:sldLayoutId id="2147494108" r:id="rId11"/>
    <p:sldLayoutId id="2147494109" r:id="rId12"/>
    <p:sldLayoutId id="2147494110" r:id="rId13"/>
    <p:sldLayoutId id="2147494111" r:id="rId14"/>
    <p:sldLayoutId id="2147494112" r:id="rId15"/>
    <p:sldLayoutId id="2147494113" r:id="rId16"/>
    <p:sldLayoutId id="2147494114" r:id="rId17"/>
  </p:sldLayoutIdLst>
  <p:hf sldNum="0" hdr="0" ftr="0"/>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hyperlink" Target="https://www.pcc.gov.tw/DL.aspx?sitessn=297&amp;nodeid=2738&amp;u=LzAwMS9VcGxvYWQvMjk3L2NrZmlsZS9kMjhhZWU2MS0yYjdmLTQ1MWItYWQ4NS04NmE3MTI4MThjZmEucGRm&amp;n=5qmf6Zec5o6h6LO85bel5L2c5Y%2bK5a%2bp5p%2bl5bCP57WE6Kit572u5Y%2bK5L2c5qWt6L6m5rOVX%2bS%2fruato%2bW%2bjOWumueov18ucGRm&amp;icon=.pdf"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hyperlink" Target="https://www.pcc.gov.tw/DL.aspx?sitessn=297&amp;nodeid=2738&amp;u=LzAwMS9VcGxvYWQvMjk3L2NrZmlsZS8yMWJkMDNkNi0zNzE5LTQyMWYtODNjZC1iYTk4MzVhMGYzYWUucGRm&amp;n=MTA4MDEwMDQ4NjLpmYTku7Yt5ZyL5a6J6L6m5rOV5L%2bu5q2j6I2J5qGILnBkZg%3d%3d&amp;icon=.pdf" TargetMode="Externa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plan3.pcc.gov.tw/gpletf/10700282540.pdf"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eb.pcc.gov.tw/&#24120;&#29992;&#26597;&#35426;/&#20778;&#33391;&#24288;&#21830;&#21517;&#21934;/"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eb.pcc.gov.tw/&#24120;&#29992;&#26597;&#35426;/&#20778;&#33391;&#24288;&#21830;&#21517;&#21934;/"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eb.pcc.gov.tw/&#24120;&#29992;&#26597;&#35426;/&#20778;&#33391;&#24288;&#21830;&#21517;&#21934;/"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hyperlink" Target="https://www.pcc.gov.tw/DL.aspx?sitessn=297&amp;nodeid=2738&amp;u=LzAwMS9VcGxvYWQvMjk3L2NrZmlsZS8yYjk3NjYxMi05ZmQxLTRlM2EtYjZkMC0zYjA5MDNhMDg4ZjUucGRm&amp;n=5L%2bu5q2j5bCN54Wn6KGoLnBkZg%3d%3d&amp;icon=.pdf" TargetMode="Externa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hyperlink" Target="https://www.pcc.gov.tw/DL.aspx?sitessn=297&amp;nodeid=2738&amp;u=LzAwMS9VcGxvYWQvMjk3L2NrZmlsZS82MWE3OGRjOS02NDBhLTQyNDctOWE0ZC0wMDdkOGFlNzMwOTMucGRm&amp;n=5a%2bp6K2w6KaP5YmH5L%2bu5q2j57i96Kqq5piOLnBkZg%3d%3d&amp;icon=.pdf" TargetMode="Externa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hyperlink" Target="http://plan3.pcc.gov.tw/gpletf/10901006623.pdf" TargetMode="External"/><Relationship Id="rId2" Type="http://schemas.openxmlformats.org/officeDocument/2006/relationships/hyperlink" Target="https://www.pcc.gov.tw/DL.aspx?sitessn=297&amp;nodeid=2738&amp;u=LzAwMS9VcGxvYWQvMjk3L2NrZmlsZS83NWNmZTJjNi0zYzllLTRjNzMtYmZkNC05MTgxYjVlOTZkOGUucGRm&amp;n=5YWx5ZCM5L6b5oeJ76SJ57SE5a%2bm5pa96L6m5rOV5L%2bu5q2j6I2J5qGI5bCN54Wn6KGoLnBkZg%3d%3d&amp;icon=.pdf" TargetMode="Externa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hyperlink" Target="https://www.pcc.gov.tw/DL.aspx?sitessn=297&amp;nodeid=2738&amp;u=LzAwMS9VcGxvYWQvMjk3L2NrZmlsZS80YWNhNTFiOS04NDZiLTQ4NzgtODNhYi05NTU2MzViYzkzMzIucGRm&amp;n=5o6h6LO86KmV6YG45aeU5ZOh5pyD5a%2bp6K2w6KaP5YmH56ys5LiA5qKd44CB56ys5Lmd5qKd44CB56ys5Y2B5Zub5qKd5L%2bu5q2j6I2J5qGILnBkZg%3d%3d&amp;icon=.pdf" TargetMode="External"/><Relationship Id="rId2" Type="http://schemas.openxmlformats.org/officeDocument/2006/relationships/hyperlink" Target="https://www.pcc.gov.tw/DL.aspx?sitessn=297&amp;nodeid=2738&amp;u=LzAwMS9VcGxvYWQvMjk3L2NrZmlsZS8xMTY1YjJiYy04NzIyLTQ4MjQtYmU2MS1kYTA2Y2U5NTU1NTIucGRm&amp;n=5o6h6LO86KmV6YG45aeU5ZOh5pyD57WE57mU5rqW5YmH56ys5LiA5qKd44CB56ys5Zub5qKd44CB56ys5LiD5qKd5L%2bu5q2j6I2J5qGILnBkZg%3d%3d&amp;icon=.pdf" TargetMode="Externa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3" Type="http://schemas.openxmlformats.org/officeDocument/2006/relationships/hyperlink" Target="https://www.pcc.gov.tw/DL.aspx?sitessn=297&amp;nodeid=2738&amp;u=LzAwMS9VcGxvYWQvMjk3L2NrZmlsZS9lNzRjZTgzZi02MTYxLTQyNWQtODM2Zi1jYzg4NzkwOTQ2YWUucGRm&amp;n=MTA4MDEwMDEyNl%2fkv67mraPojYnmoYjnuL3oqqrmmI7lj4rkv67mraPojYnmoYjmop3mloflsI3nhafooajkuYtwZGbmqpQucGRm&amp;icon=.pdf" TargetMode="External"/><Relationship Id="rId2" Type="http://schemas.openxmlformats.org/officeDocument/2006/relationships/hyperlink" Target="https://www.pcc.gov.tw/DL.aspx?sitessn=297&amp;nodeid=2738&amp;u=LzAwMS9VcGxvYWQvMjk3L2NrZmlsZS9kZmRjODE3MC00Njc1LTRlYzktOGU2Mi1jZDhmMDk1NTA5MmIucGRm&amp;n=6I2J5qGI57i96Kqq5piO5Y%2bK6YCQ5qKd6Kqq5piO5LmLcGRm5qqULnBkZg%3d%3d&amp;icon=.pdf" TargetMode="Externa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3554" name="Rectangle 4"/>
          <p:cNvSpPr txBox="1">
            <a:spLocks noGrp="1" noChangeArrowheads="1"/>
          </p:cNvSpPr>
          <p:nvPr/>
        </p:nvSpPr>
        <p:spPr bwMode="auto">
          <a:xfrm>
            <a:off x="301625" y="6245225"/>
            <a:ext cx="22891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85000"/>
              <a:buFont typeface="Wingdings" pitchFamily="2" charset="2"/>
              <a:buChar char="u"/>
              <a:defRPr kumimoji="1" sz="2400">
                <a:solidFill>
                  <a:schemeClr val="tx1"/>
                </a:solidFill>
                <a:latin typeface="Times New Roman" pitchFamily="18" charset="0"/>
                <a:ea typeface="新細明體" pitchFamily="18" charset="-120"/>
              </a:defRPr>
            </a:lvl1pPr>
            <a:lvl2pPr marL="742950" indent="-285750" eaLnBrk="0" hangingPunct="0">
              <a:spcBef>
                <a:spcPct val="20000"/>
              </a:spcBef>
              <a:buClr>
                <a:schemeClr val="folHlink"/>
              </a:buClr>
              <a:buSzPct val="85000"/>
              <a:buFont typeface="Wingdings" pitchFamily="2" charset="2"/>
              <a:buChar char="n"/>
              <a:defRPr kumimoji="1" sz="20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80000"/>
              <a:buFont typeface="Wingdings" pitchFamily="2" charset="2"/>
              <a:buChar char="l"/>
              <a:defRPr kumimoji="1">
                <a:solidFill>
                  <a:schemeClr val="tx1"/>
                </a:solidFill>
                <a:latin typeface="Times New Roman" pitchFamily="18" charset="0"/>
                <a:ea typeface="新細明體" pitchFamily="18" charset="-120"/>
              </a:defRPr>
            </a:lvl3pPr>
            <a:lvl4pPr marL="1600200" indent="-228600" eaLnBrk="0" hangingPunct="0">
              <a:spcBef>
                <a:spcPct val="20000"/>
              </a:spcBef>
              <a:buClr>
                <a:schemeClr val="folHlink"/>
              </a:buClr>
              <a:buSzPct val="80000"/>
              <a:buFont typeface="Wingdings" pitchFamily="2" charset="2"/>
              <a:buChar char="n"/>
              <a:defRPr kumimoji="1" sz="1600">
                <a:solidFill>
                  <a:schemeClr val="tx1"/>
                </a:solidFill>
                <a:latin typeface="Times New Roman" pitchFamily="18" charset="0"/>
                <a:ea typeface="新細明體" pitchFamily="18" charset="-120"/>
              </a:defRPr>
            </a:lvl4pPr>
            <a:lvl5pPr marL="2057400" indent="-228600" eaLnBrk="0" hangingPunct="0">
              <a:spcBef>
                <a:spcPct val="20000"/>
              </a:spcBef>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9pPr>
          </a:lstStyle>
          <a:p>
            <a:pPr eaLnBrk="1" hangingPunct="1">
              <a:spcBef>
                <a:spcPct val="0"/>
              </a:spcBef>
              <a:buClrTx/>
              <a:buSzTx/>
              <a:buFontTx/>
              <a:buNone/>
            </a:pPr>
            <a:fld id="{46D9C85A-E13A-4E9C-956E-5F51B37D6246}" type="datetime1">
              <a:rPr kumimoji="0" lang="zh-TW" altLang="en-US" sz="1400">
                <a:latin typeface="Arial" pitchFamily="34" charset="0"/>
              </a:rPr>
              <a:pPr eaLnBrk="1" hangingPunct="1">
                <a:spcBef>
                  <a:spcPct val="0"/>
                </a:spcBef>
                <a:buClrTx/>
                <a:buSzTx/>
                <a:buFontTx/>
                <a:buNone/>
              </a:pPr>
              <a:t>2020/9/27</a:t>
            </a:fld>
            <a:endParaRPr kumimoji="0" lang="en-US" altLang="zh-TW" sz="1400">
              <a:latin typeface="Arial" pitchFamily="34" charset="0"/>
            </a:endParaRPr>
          </a:p>
        </p:txBody>
      </p:sp>
      <p:sp>
        <p:nvSpPr>
          <p:cNvPr id="23555" name="Text Box 4"/>
          <p:cNvSpPr txBox="1">
            <a:spLocks noChangeArrowheads="1"/>
          </p:cNvSpPr>
          <p:nvPr/>
        </p:nvSpPr>
        <p:spPr bwMode="auto">
          <a:xfrm>
            <a:off x="8028384" y="6268351"/>
            <a:ext cx="1115616" cy="58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folHlink"/>
              </a:buClr>
              <a:buSzPct val="85000"/>
              <a:buFont typeface="Wingdings" pitchFamily="2" charset="2"/>
              <a:buChar char="u"/>
              <a:defRPr kumimoji="1" sz="2400">
                <a:solidFill>
                  <a:schemeClr val="tx1"/>
                </a:solidFill>
                <a:latin typeface="Times New Roman" pitchFamily="18" charset="0"/>
                <a:ea typeface="新細明體" pitchFamily="18" charset="-120"/>
              </a:defRPr>
            </a:lvl1pPr>
            <a:lvl2pPr marL="742950" indent="-285750" eaLnBrk="0" hangingPunct="0">
              <a:spcBef>
                <a:spcPct val="20000"/>
              </a:spcBef>
              <a:buClr>
                <a:schemeClr val="folHlink"/>
              </a:buClr>
              <a:buSzPct val="85000"/>
              <a:buFont typeface="Wingdings" pitchFamily="2" charset="2"/>
              <a:buChar char="n"/>
              <a:defRPr kumimoji="1" sz="20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80000"/>
              <a:buFont typeface="Wingdings" pitchFamily="2" charset="2"/>
              <a:buChar char="l"/>
              <a:defRPr kumimoji="1">
                <a:solidFill>
                  <a:schemeClr val="tx1"/>
                </a:solidFill>
                <a:latin typeface="Times New Roman" pitchFamily="18" charset="0"/>
                <a:ea typeface="新細明體" pitchFamily="18" charset="-120"/>
              </a:defRPr>
            </a:lvl3pPr>
            <a:lvl4pPr marL="1600200" indent="-228600" eaLnBrk="0" hangingPunct="0">
              <a:spcBef>
                <a:spcPct val="20000"/>
              </a:spcBef>
              <a:buClr>
                <a:schemeClr val="folHlink"/>
              </a:buClr>
              <a:buSzPct val="80000"/>
              <a:buFont typeface="Wingdings" pitchFamily="2" charset="2"/>
              <a:buChar char="n"/>
              <a:defRPr kumimoji="1" sz="1600">
                <a:solidFill>
                  <a:schemeClr val="tx1"/>
                </a:solidFill>
                <a:latin typeface="Times New Roman" pitchFamily="18" charset="0"/>
                <a:ea typeface="新細明體" pitchFamily="18" charset="-120"/>
              </a:defRPr>
            </a:lvl4pPr>
            <a:lvl5pPr marL="2057400" indent="-228600" eaLnBrk="0" hangingPunct="0">
              <a:spcBef>
                <a:spcPct val="20000"/>
              </a:spcBef>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9pPr>
          </a:lstStyle>
          <a:p>
            <a:pPr algn="ctr" eaLnBrk="1" hangingPunct="1">
              <a:lnSpc>
                <a:spcPts val="1600"/>
              </a:lnSpc>
              <a:spcBef>
                <a:spcPct val="30000"/>
              </a:spcBef>
              <a:buClrTx/>
              <a:buSzTx/>
              <a:buFontTx/>
              <a:buNone/>
            </a:pPr>
            <a:r>
              <a:rPr lang="zh-TW" altLang="en-US" sz="1800" b="1" dirty="0">
                <a:solidFill>
                  <a:schemeClr val="tx2"/>
                </a:solidFill>
                <a:latin typeface="標楷體" pitchFamily="65" charset="-120"/>
                <a:ea typeface="標楷體" pitchFamily="65" charset="-120"/>
              </a:rPr>
              <a:t>陳照烱</a:t>
            </a:r>
            <a:endParaRPr lang="en-US" altLang="zh-TW" sz="1800" b="1" dirty="0">
              <a:solidFill>
                <a:schemeClr val="tx2"/>
              </a:solidFill>
              <a:latin typeface="標楷體" pitchFamily="65" charset="-120"/>
              <a:ea typeface="標楷體" pitchFamily="65" charset="-120"/>
            </a:endParaRPr>
          </a:p>
          <a:p>
            <a:pPr algn="ctr" eaLnBrk="1" hangingPunct="1">
              <a:lnSpc>
                <a:spcPts val="1600"/>
              </a:lnSpc>
              <a:spcBef>
                <a:spcPct val="30000"/>
              </a:spcBef>
              <a:buClrTx/>
              <a:buSzTx/>
              <a:buFontTx/>
              <a:buNone/>
            </a:pPr>
            <a:r>
              <a:rPr lang="en-US" altLang="zh-TW" sz="1800" b="1" dirty="0">
                <a:solidFill>
                  <a:schemeClr val="tx2"/>
                </a:solidFill>
                <a:latin typeface="標楷體" pitchFamily="65" charset="-120"/>
                <a:ea typeface="標楷體" pitchFamily="65" charset="-120"/>
              </a:rPr>
              <a:t>109.10.5</a:t>
            </a:r>
            <a:endParaRPr lang="zh-TW" altLang="en-US" sz="1800" b="1" dirty="0">
              <a:solidFill>
                <a:schemeClr val="tx2"/>
              </a:solidFill>
              <a:latin typeface="標楷體" pitchFamily="65" charset="-120"/>
              <a:ea typeface="標楷體" pitchFamily="65" charset="-120"/>
            </a:endParaRPr>
          </a:p>
        </p:txBody>
      </p:sp>
      <p:sp>
        <p:nvSpPr>
          <p:cNvPr id="23557" name="矩形 1"/>
          <p:cNvSpPr>
            <a:spLocks noChangeArrowheads="1"/>
          </p:cNvSpPr>
          <p:nvPr/>
        </p:nvSpPr>
        <p:spPr bwMode="auto">
          <a:xfrm>
            <a:off x="1402141" y="541592"/>
            <a:ext cx="7202307" cy="888256"/>
          </a:xfrm>
          <a:prstGeom prst="rect">
            <a:avLst/>
          </a:prstGeom>
          <a:gradFill flip="none" rotWithShape="1">
            <a:gsLst>
              <a:gs pos="0">
                <a:srgbClr val="FFC000"/>
              </a:gs>
              <a:gs pos="100000">
                <a:schemeClr val="accent6">
                  <a:lumMod val="60000"/>
                  <a:lumOff val="40000"/>
                </a:schemeClr>
              </a:gs>
              <a:gs pos="83000">
                <a:schemeClr val="accent6">
                  <a:lumMod val="60000"/>
                  <a:lumOff val="40000"/>
                </a:schemeClr>
              </a:gs>
              <a:gs pos="100000">
                <a:schemeClr val="accent3">
                  <a:lumMod val="30000"/>
                  <a:lumOff val="70000"/>
                </a:schemeClr>
              </a:gs>
            </a:gsLst>
            <a:path path="shape">
              <a:fillToRect l="50000" t="50000" r="50000" b="50000"/>
            </a:path>
            <a:tileRect/>
          </a:gradFill>
          <a:ln>
            <a:noFill/>
          </a:ln>
        </p:spPr>
        <p:txBody>
          <a:bodyPr wrap="square">
            <a:spAutoFit/>
          </a:bodyPr>
          <a:lstStyle>
            <a:lvl1pPr eaLnBrk="0" hangingPunct="0">
              <a:spcBef>
                <a:spcPct val="20000"/>
              </a:spcBef>
              <a:buClr>
                <a:schemeClr val="folHlink"/>
              </a:buClr>
              <a:buSzPct val="85000"/>
              <a:buFont typeface="Wingdings" pitchFamily="2" charset="2"/>
              <a:buChar char="u"/>
              <a:defRPr kumimoji="1" sz="2400">
                <a:solidFill>
                  <a:schemeClr val="tx1"/>
                </a:solidFill>
                <a:latin typeface="Times New Roman" pitchFamily="18" charset="0"/>
                <a:ea typeface="新細明體" pitchFamily="18" charset="-120"/>
              </a:defRPr>
            </a:lvl1pPr>
            <a:lvl2pPr marL="742950" indent="-285750" eaLnBrk="0" hangingPunct="0">
              <a:spcBef>
                <a:spcPct val="20000"/>
              </a:spcBef>
              <a:buClr>
                <a:schemeClr val="folHlink"/>
              </a:buClr>
              <a:buSzPct val="85000"/>
              <a:buFont typeface="Wingdings" pitchFamily="2" charset="2"/>
              <a:buChar char="n"/>
              <a:defRPr kumimoji="1" sz="20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80000"/>
              <a:buFont typeface="Wingdings" pitchFamily="2" charset="2"/>
              <a:buChar char="l"/>
              <a:defRPr kumimoji="1">
                <a:solidFill>
                  <a:schemeClr val="tx1"/>
                </a:solidFill>
                <a:latin typeface="Times New Roman" pitchFamily="18" charset="0"/>
                <a:ea typeface="新細明體" pitchFamily="18" charset="-120"/>
              </a:defRPr>
            </a:lvl3pPr>
            <a:lvl4pPr marL="1600200" indent="-228600" eaLnBrk="0" hangingPunct="0">
              <a:spcBef>
                <a:spcPct val="20000"/>
              </a:spcBef>
              <a:buClr>
                <a:schemeClr val="folHlink"/>
              </a:buClr>
              <a:buSzPct val="80000"/>
              <a:buFont typeface="Wingdings" pitchFamily="2" charset="2"/>
              <a:buChar char="n"/>
              <a:defRPr kumimoji="1" sz="1600">
                <a:solidFill>
                  <a:schemeClr val="tx1"/>
                </a:solidFill>
                <a:latin typeface="Times New Roman" pitchFamily="18" charset="0"/>
                <a:ea typeface="新細明體" pitchFamily="18" charset="-120"/>
              </a:defRPr>
            </a:lvl4pPr>
            <a:lvl5pPr marL="2057400" indent="-228600" eaLnBrk="0" hangingPunct="0">
              <a:spcBef>
                <a:spcPct val="20000"/>
              </a:spcBef>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folHlink"/>
              </a:buClr>
              <a:buSzPct val="70000"/>
              <a:buFont typeface="Wingdings" pitchFamily="2" charset="2"/>
              <a:buChar char="l"/>
              <a:defRPr kumimoji="1" sz="1600">
                <a:solidFill>
                  <a:schemeClr val="tx1"/>
                </a:solidFill>
                <a:latin typeface="Times New Roman" pitchFamily="18" charset="0"/>
                <a:ea typeface="新細明體" pitchFamily="18" charset="-120"/>
              </a:defRPr>
            </a:lvl9pPr>
          </a:lstStyle>
          <a:p>
            <a:pPr algn="ctr" eaLnBrk="1" hangingPunct="1">
              <a:lnSpc>
                <a:spcPts val="7000"/>
              </a:lnSpc>
              <a:spcBef>
                <a:spcPct val="0"/>
              </a:spcBef>
              <a:spcAft>
                <a:spcPts val="1800"/>
              </a:spcAft>
              <a:buClrTx/>
              <a:buSzTx/>
              <a:buFontTx/>
              <a:buNone/>
            </a:pPr>
            <a:r>
              <a:rPr lang="zh-TW" altLang="en-US" sz="4000" b="1" dirty="0">
                <a:latin typeface="標楷體" panose="03000509000000000000" pitchFamily="65" charset="-120"/>
                <a:ea typeface="標楷體" panose="03000509000000000000" pitchFamily="65" charset="-120"/>
              </a:rPr>
              <a:t>澎湖縣政府</a:t>
            </a:r>
            <a:r>
              <a:rPr lang="en-US" altLang="zh-TW" sz="4000" b="1" dirty="0">
                <a:latin typeface="標楷體" panose="03000509000000000000" pitchFamily="65" charset="-120"/>
                <a:ea typeface="標楷體" panose="03000509000000000000" pitchFamily="65" charset="-120"/>
              </a:rPr>
              <a:t>109</a:t>
            </a:r>
            <a:r>
              <a:rPr lang="zh-TW" altLang="en-US" sz="4000" b="1" dirty="0">
                <a:latin typeface="標楷體" panose="03000509000000000000" pitchFamily="65" charset="-120"/>
                <a:ea typeface="標楷體" panose="03000509000000000000" pitchFamily="65" charset="-120"/>
              </a:rPr>
              <a:t>年度採購研習</a:t>
            </a:r>
            <a:endParaRPr lang="zh-TW" altLang="en-US" sz="4000" b="1" dirty="0">
              <a:solidFill>
                <a:srgbClr val="FFFF00"/>
              </a:solidFill>
              <a:latin typeface="標楷體" panose="03000509000000000000" pitchFamily="65" charset="-120"/>
              <a:ea typeface="標楷體" panose="03000509000000000000" pitchFamily="65" charset="-120"/>
            </a:endParaRPr>
          </a:p>
        </p:txBody>
      </p:sp>
      <p:sp>
        <p:nvSpPr>
          <p:cNvPr id="4" name="文字方塊 3">
            <a:extLst>
              <a:ext uri="{FF2B5EF4-FFF2-40B4-BE49-F238E27FC236}">
                <a16:creationId xmlns:a16="http://schemas.microsoft.com/office/drawing/2014/main" id="{1A331E02-C70A-47DE-853D-3669D276B001}"/>
              </a:ext>
            </a:extLst>
          </p:cNvPr>
          <p:cNvSpPr txBox="1"/>
          <p:nvPr/>
        </p:nvSpPr>
        <p:spPr>
          <a:xfrm>
            <a:off x="574959" y="2564904"/>
            <a:ext cx="8029490" cy="604012"/>
          </a:xfrm>
          <a:prstGeom prst="rect">
            <a:avLst/>
          </a:prstGeom>
          <a:noFill/>
        </p:spPr>
        <p:txBody>
          <a:bodyPr wrap="square" rtlCol="0">
            <a:spAutoFit/>
          </a:bodyPr>
          <a:lstStyle/>
          <a:p>
            <a:pPr algn="ctr">
              <a:lnSpc>
                <a:spcPts val="4300"/>
              </a:lnSpc>
            </a:pPr>
            <a:r>
              <a:rPr lang="zh-TW" altLang="zh-TW" sz="3200" b="1" dirty="0">
                <a:latin typeface="標楷體" panose="03000509000000000000" pitchFamily="65" charset="-120"/>
                <a:ea typeface="標楷體" panose="03000509000000000000" pitchFamily="65" charset="-120"/>
              </a:rPr>
              <a:t>政府採購法增</a:t>
            </a:r>
            <a:r>
              <a:rPr lang="en-US" altLang="zh-TW" sz="3200" b="1" dirty="0">
                <a:latin typeface="標楷體" panose="03000509000000000000" pitchFamily="65" charset="-120"/>
                <a:ea typeface="標楷體" panose="03000509000000000000" pitchFamily="65" charset="-120"/>
              </a:rPr>
              <a:t>(</a:t>
            </a:r>
            <a:r>
              <a:rPr lang="zh-TW" altLang="zh-TW" sz="3200" b="1" dirty="0">
                <a:latin typeface="標楷體" panose="03000509000000000000" pitchFamily="65" charset="-120"/>
                <a:ea typeface="標楷體" panose="03000509000000000000" pitchFamily="65" charset="-120"/>
              </a:rPr>
              <a:t>修</a:t>
            </a:r>
            <a:r>
              <a:rPr lang="en-US" altLang="zh-TW" sz="3200" b="1" dirty="0">
                <a:latin typeface="標楷體" panose="03000509000000000000" pitchFamily="65" charset="-120"/>
                <a:ea typeface="標楷體" panose="03000509000000000000" pitchFamily="65" charset="-120"/>
              </a:rPr>
              <a:t>)</a:t>
            </a:r>
            <a:r>
              <a:rPr lang="zh-TW" altLang="zh-TW" sz="3200" b="1" dirty="0">
                <a:latin typeface="標楷體" panose="03000509000000000000" pitchFamily="65" charset="-120"/>
                <a:ea typeface="標楷體" panose="03000509000000000000" pitchFamily="65" charset="-120"/>
              </a:rPr>
              <a:t>訂內容解析及運用</a:t>
            </a:r>
            <a:endParaRPr lang="zh-TW" altLang="en-US" sz="3200" dirty="0">
              <a:latin typeface="標楷體" panose="03000509000000000000" pitchFamily="65" charset="-120"/>
              <a:ea typeface="標楷體" panose="03000509000000000000" pitchFamily="65" charset="-120"/>
            </a:endParaRPr>
          </a:p>
        </p:txBody>
      </p:sp>
      <p:sp>
        <p:nvSpPr>
          <p:cNvPr id="7" name="文字方塊 2">
            <a:extLst>
              <a:ext uri="{FF2B5EF4-FFF2-40B4-BE49-F238E27FC236}">
                <a16:creationId xmlns:a16="http://schemas.microsoft.com/office/drawing/2014/main" id="{84E499C8-E973-403E-895F-98AF3C5CADA5}"/>
              </a:ext>
            </a:extLst>
          </p:cNvPr>
          <p:cNvSpPr txBox="1">
            <a:spLocks noChangeArrowheads="1"/>
          </p:cNvSpPr>
          <p:nvPr/>
        </p:nvSpPr>
        <p:spPr bwMode="auto">
          <a:xfrm>
            <a:off x="1031274" y="3511828"/>
            <a:ext cx="7056785" cy="2308324"/>
          </a:xfrm>
          <a:prstGeom prst="rect">
            <a:avLst/>
          </a:prstGeom>
          <a:solidFill>
            <a:srgbClr val="FFFFFF"/>
          </a:solidFill>
          <a:ln w="38100">
            <a:solidFill>
              <a:srgbClr val="FF0000"/>
            </a:solidFill>
            <a:miter lim="800000"/>
            <a:headEnd/>
            <a:tailEnd/>
          </a:ln>
        </p:spPr>
        <p:txBody>
          <a:bodyPr rot="0" vert="horz" wrap="square" lIns="91440" tIns="45720" rIns="91440" bIns="45720" anchor="t" anchorCtr="0">
            <a:spAutoFit/>
          </a:bodyPr>
          <a:lstStyle/>
          <a:p>
            <a:pPr algn="just">
              <a:spcAft>
                <a:spcPts val="0"/>
              </a:spcAft>
            </a:pP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中華民國</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108</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年</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5</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月</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22</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日總統華總一義字第</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10800049691</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號令公布增訂第</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11</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條之</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1</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a:t>
            </a:r>
            <a:r>
              <a:rPr lang="zh-TW"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第</a:t>
            </a:r>
            <a:r>
              <a:rPr lang="en-US"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26</a:t>
            </a:r>
            <a:r>
              <a:rPr lang="zh-TW"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條之</a:t>
            </a:r>
            <a:r>
              <a:rPr lang="en-US"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1</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及第</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70</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條之</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1</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條文；並修正</a:t>
            </a:r>
            <a:r>
              <a:rPr lang="zh-TW"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第</a:t>
            </a:r>
            <a:r>
              <a:rPr lang="en-US"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4</a:t>
            </a:r>
            <a:r>
              <a:rPr lang="zh-TW"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條</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、第</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15</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條、第</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17</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條、</a:t>
            </a:r>
            <a:r>
              <a:rPr lang="zh-TW"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第</a:t>
            </a:r>
            <a:r>
              <a:rPr lang="en-US"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22</a:t>
            </a:r>
            <a:r>
              <a:rPr lang="zh-TW"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條</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、第</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25</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條、</a:t>
            </a:r>
            <a:r>
              <a:rPr lang="zh-TW"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第</a:t>
            </a:r>
            <a:r>
              <a:rPr lang="en-US"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30</a:t>
            </a:r>
            <a:r>
              <a:rPr lang="zh-TW"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條</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、第</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31</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條、第</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50</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條、</a:t>
            </a:r>
            <a:r>
              <a:rPr lang="zh-TW"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第</a:t>
            </a:r>
            <a:r>
              <a:rPr lang="en-US"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52</a:t>
            </a:r>
            <a:r>
              <a:rPr lang="zh-TW"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條</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、第</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59</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條、第</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63</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條、第</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76</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條、第</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85</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條、第</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93</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條、</a:t>
            </a:r>
            <a:r>
              <a:rPr lang="zh-TW"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第</a:t>
            </a:r>
            <a:r>
              <a:rPr lang="en-US"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94</a:t>
            </a:r>
            <a:r>
              <a:rPr lang="zh-TW" sz="2400" kern="100" dirty="0">
                <a:solidFill>
                  <a:srgbClr val="000000"/>
                </a:solidFill>
                <a:effectLst/>
                <a:uFill>
                  <a:solidFill>
                    <a:srgbClr val="0000FF"/>
                  </a:solidFill>
                </a:uFill>
                <a:latin typeface="標楷體" panose="03000509000000000000" pitchFamily="65" charset="-120"/>
                <a:ea typeface="標楷體" panose="03000509000000000000" pitchFamily="65" charset="-120"/>
                <a:cs typeface="Arial" panose="020B0604020202020204" pitchFamily="34" charset="0"/>
              </a:rPr>
              <a:t>條</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、第</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95</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條、第</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101</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條及第</a:t>
            </a:r>
            <a:r>
              <a:rPr lang="en-US"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103</a:t>
            </a:r>
            <a:r>
              <a:rPr lang="zh-TW" sz="2400" kern="100" dirty="0">
                <a:solidFill>
                  <a:srgbClr val="000000"/>
                </a:solidFill>
                <a:effectLst/>
                <a:latin typeface="標楷體" panose="03000509000000000000" pitchFamily="65" charset="-120"/>
                <a:ea typeface="標楷體" panose="03000509000000000000" pitchFamily="65" charset="-120"/>
                <a:cs typeface="Arial" panose="020B0604020202020204" pitchFamily="34" charset="0"/>
              </a:rPr>
              <a:t>條條文</a:t>
            </a:r>
            <a:endParaRPr lang="zh-TW" sz="2400" kern="100" dirty="0">
              <a:effectLst/>
              <a:latin typeface="標楷體" panose="03000509000000000000" pitchFamily="65" charset="-120"/>
              <a:ea typeface="標楷體" panose="03000509000000000000" pitchFamily="65" charset="-120"/>
              <a:cs typeface="Times New Roman" panose="02020603050405020304" pitchFamily="18" charset="0"/>
            </a:endParaRPr>
          </a:p>
        </p:txBody>
      </p:sp>
      <p:pic>
        <p:nvPicPr>
          <p:cNvPr id="2" name="圖片 1">
            <a:extLst>
              <a:ext uri="{FF2B5EF4-FFF2-40B4-BE49-F238E27FC236}">
                <a16:creationId xmlns:a16="http://schemas.microsoft.com/office/drawing/2014/main" id="{BCFCE280-20EE-4CC1-96FD-8C5354B2BE89}"/>
              </a:ext>
            </a:extLst>
          </p:cNvPr>
          <p:cNvPicPr>
            <a:picLocks noChangeAspect="1"/>
          </p:cNvPicPr>
          <p:nvPr/>
        </p:nvPicPr>
        <p:blipFill rotWithShape="1">
          <a:blip r:embed="rId3"/>
          <a:srcRect l="51575" t="24801" r="41338" b="65399"/>
          <a:stretch/>
        </p:blipFill>
        <p:spPr>
          <a:xfrm>
            <a:off x="539552" y="548680"/>
            <a:ext cx="1224136" cy="881168"/>
          </a:xfrm>
          <a:prstGeom prst="rect">
            <a:avLst/>
          </a:prstGeom>
        </p:spPr>
      </p:pic>
      <p:cxnSp>
        <p:nvCxnSpPr>
          <p:cNvPr id="5" name="直線接點 4">
            <a:extLst>
              <a:ext uri="{FF2B5EF4-FFF2-40B4-BE49-F238E27FC236}">
                <a16:creationId xmlns:a16="http://schemas.microsoft.com/office/drawing/2014/main" id="{678839B1-BD84-425D-BB4E-847CBB266CF0}"/>
              </a:ext>
            </a:extLst>
          </p:cNvPr>
          <p:cNvCxnSpPr/>
          <p:nvPr/>
        </p:nvCxnSpPr>
        <p:spPr>
          <a:xfrm>
            <a:off x="574959" y="1429848"/>
            <a:ext cx="8029489" cy="7088"/>
          </a:xfrm>
          <a:prstGeom prst="line">
            <a:avLst/>
          </a:prstGeom>
          <a:ln w="762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1" name="直線接點 10">
            <a:extLst>
              <a:ext uri="{FF2B5EF4-FFF2-40B4-BE49-F238E27FC236}">
                <a16:creationId xmlns:a16="http://schemas.microsoft.com/office/drawing/2014/main" id="{8BB5845D-5349-4314-AE3B-B1766BD15762}"/>
              </a:ext>
            </a:extLst>
          </p:cNvPr>
          <p:cNvCxnSpPr/>
          <p:nvPr/>
        </p:nvCxnSpPr>
        <p:spPr>
          <a:xfrm>
            <a:off x="574959" y="548680"/>
            <a:ext cx="8029489" cy="7088"/>
          </a:xfrm>
          <a:prstGeom prst="line">
            <a:avLst/>
          </a:prstGeom>
          <a:ln w="762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9" name="直線接點 8">
            <a:extLst>
              <a:ext uri="{FF2B5EF4-FFF2-40B4-BE49-F238E27FC236}">
                <a16:creationId xmlns:a16="http://schemas.microsoft.com/office/drawing/2014/main" id="{9EF5DC8D-8715-4413-8966-4395639A0914}"/>
              </a:ext>
            </a:extLst>
          </p:cNvPr>
          <p:cNvCxnSpPr/>
          <p:nvPr/>
        </p:nvCxnSpPr>
        <p:spPr>
          <a:xfrm>
            <a:off x="574959" y="548680"/>
            <a:ext cx="0" cy="888256"/>
          </a:xfrm>
          <a:prstGeom prst="line">
            <a:avLst/>
          </a:prstGeom>
          <a:ln w="762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4" name="直線接點 13">
            <a:extLst>
              <a:ext uri="{FF2B5EF4-FFF2-40B4-BE49-F238E27FC236}">
                <a16:creationId xmlns:a16="http://schemas.microsoft.com/office/drawing/2014/main" id="{706E59D0-4BF1-4AEA-AC58-43AAF6EA5C90}"/>
              </a:ext>
            </a:extLst>
          </p:cNvPr>
          <p:cNvCxnSpPr/>
          <p:nvPr/>
        </p:nvCxnSpPr>
        <p:spPr>
          <a:xfrm>
            <a:off x="8578553" y="555768"/>
            <a:ext cx="0" cy="888256"/>
          </a:xfrm>
          <a:prstGeom prst="line">
            <a:avLst/>
          </a:prstGeom>
          <a:ln w="76200">
            <a:solidFill>
              <a:srgbClr val="FF0000"/>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1716832C-8E26-444C-AB1B-E38065A647D2}"/>
              </a:ext>
            </a:extLst>
          </p:cNvPr>
          <p:cNvSpPr>
            <a:spLocks noGrp="1"/>
          </p:cNvSpPr>
          <p:nvPr>
            <p:ph type="dt" sz="half" idx="10"/>
          </p:nvPr>
        </p:nvSpPr>
        <p:spPr/>
        <p:txBody>
          <a:bodyPr/>
          <a:lstStyle/>
          <a:p>
            <a:pPr>
              <a:defRPr/>
            </a:pPr>
            <a:fld id="{8B242F9B-5847-47C1-B72C-F5DE4B292661}" type="datetime1">
              <a:rPr lang="zh-TW" altLang="en-US" smtClean="0"/>
              <a:pPr>
                <a:defRPr/>
              </a:pPr>
              <a:t>2020/9/27</a:t>
            </a:fld>
            <a:endParaRPr lang="en-US" altLang="zh-TW" dirty="0"/>
          </a:p>
        </p:txBody>
      </p:sp>
      <p:sp>
        <p:nvSpPr>
          <p:cNvPr id="5" name="矩形 4">
            <a:extLst>
              <a:ext uri="{FF2B5EF4-FFF2-40B4-BE49-F238E27FC236}">
                <a16:creationId xmlns:a16="http://schemas.microsoft.com/office/drawing/2014/main" id="{35A8D2E4-D58D-444F-AE00-51DF4497C5B3}"/>
              </a:ext>
            </a:extLst>
          </p:cNvPr>
          <p:cNvSpPr/>
          <p:nvPr/>
        </p:nvSpPr>
        <p:spPr>
          <a:xfrm>
            <a:off x="323528" y="143178"/>
            <a:ext cx="8368108" cy="6093976"/>
          </a:xfrm>
          <a:prstGeom prst="rect">
            <a:avLst/>
          </a:prstGeom>
        </p:spPr>
        <p:txBody>
          <a:bodyPr wrap="square">
            <a:spAutoFit/>
          </a:bodyPr>
          <a:lstStyle/>
          <a:p>
            <a:pPr marL="285750" indent="-285750">
              <a:lnSpc>
                <a:spcPts val="2600"/>
              </a:lnSpc>
              <a:buFont typeface="Wingdings" panose="05000000000000000000" pitchFamily="2" charset="2"/>
              <a:buChar char="l"/>
            </a:pPr>
            <a:r>
              <a:rPr lang="zh-TW" altLang="en-US" sz="2200" dirty="0">
                <a:solidFill>
                  <a:srgbClr val="000000"/>
                </a:solidFill>
                <a:latin typeface="標楷體" panose="03000509000000000000" pitchFamily="65" charset="-120"/>
                <a:ea typeface="標楷體" panose="03000509000000000000" pitchFamily="65" charset="-120"/>
              </a:rPr>
              <a:t>機關</a:t>
            </a:r>
            <a:r>
              <a:rPr lang="zh-TW" altLang="en-US" sz="2200" b="1" u="sng" dirty="0">
                <a:solidFill>
                  <a:srgbClr val="0000FF"/>
                </a:solidFill>
                <a:latin typeface="標楷體" panose="03000509000000000000" pitchFamily="65" charset="-120"/>
                <a:ea typeface="標楷體" panose="03000509000000000000" pitchFamily="65" charset="-120"/>
              </a:rPr>
              <a:t>委託社會福利服務</a:t>
            </a:r>
            <a:r>
              <a:rPr lang="zh-TW" altLang="en-US" sz="2200" dirty="0">
                <a:solidFill>
                  <a:srgbClr val="000000"/>
                </a:solidFill>
                <a:latin typeface="標楷體" panose="03000509000000000000" pitchFamily="65" charset="-120"/>
                <a:ea typeface="標楷體" panose="03000509000000000000" pitchFamily="65" charset="-120"/>
              </a:rPr>
              <a:t>廠商評選及計費辦法</a:t>
            </a:r>
            <a:endParaRPr lang="en-US" altLang="zh-TW" sz="2200" dirty="0">
              <a:solidFill>
                <a:srgbClr val="000000"/>
              </a:solidFill>
              <a:latin typeface="標楷體" panose="03000509000000000000" pitchFamily="65" charset="-120"/>
              <a:ea typeface="標楷體" panose="03000509000000000000" pitchFamily="65" charset="-120"/>
            </a:endParaRPr>
          </a:p>
          <a:p>
            <a:pPr marL="285750" indent="-285750">
              <a:lnSpc>
                <a:spcPts val="2600"/>
              </a:lnSpc>
              <a:buFont typeface="Wingdings" panose="05000000000000000000" pitchFamily="2" charset="2"/>
              <a:buChar char="l"/>
            </a:pPr>
            <a:r>
              <a:rPr lang="zh-TW" altLang="en-US" sz="2200" dirty="0">
                <a:solidFill>
                  <a:srgbClr val="000000"/>
                </a:solidFill>
                <a:latin typeface="標楷體" panose="03000509000000000000" pitchFamily="65" charset="-120"/>
                <a:ea typeface="標楷體" panose="03000509000000000000" pitchFamily="65" charset="-120"/>
              </a:rPr>
              <a:t>機關</a:t>
            </a:r>
            <a:r>
              <a:rPr lang="zh-TW" altLang="en-US" sz="2200" b="1" u="sng" dirty="0">
                <a:solidFill>
                  <a:srgbClr val="FF0000"/>
                </a:solidFill>
                <a:latin typeface="標楷體" panose="03000509000000000000" pitchFamily="65" charset="-120"/>
                <a:ea typeface="標楷體" panose="03000509000000000000" pitchFamily="65" charset="-120"/>
              </a:rPr>
              <a:t>採購工作及審查小組</a:t>
            </a:r>
            <a:r>
              <a:rPr lang="zh-TW" altLang="en-US" sz="2200" dirty="0">
                <a:solidFill>
                  <a:srgbClr val="000000"/>
                </a:solidFill>
                <a:latin typeface="標楷體" panose="03000509000000000000" pitchFamily="65" charset="-120"/>
                <a:ea typeface="標楷體" panose="03000509000000000000" pitchFamily="65" charset="-120"/>
              </a:rPr>
              <a:t>設置及作業辦法</a:t>
            </a:r>
            <a:endParaRPr lang="en-US" altLang="zh-TW" sz="2200" dirty="0">
              <a:solidFill>
                <a:srgbClr val="000000"/>
              </a:solidFill>
              <a:latin typeface="標楷體" panose="03000509000000000000" pitchFamily="65" charset="-120"/>
              <a:ea typeface="標楷體" panose="03000509000000000000" pitchFamily="65" charset="-120"/>
            </a:endParaRPr>
          </a:p>
          <a:p>
            <a:pPr marL="285750" indent="-285750" algn="just">
              <a:lnSpc>
                <a:spcPts val="2600"/>
              </a:lnSpc>
              <a:buFont typeface="Wingdings" panose="05000000000000000000" pitchFamily="2" charset="2"/>
              <a:buChar char="l"/>
            </a:pPr>
            <a:r>
              <a:rPr lang="zh-TW" altLang="en-US" sz="2200" dirty="0">
                <a:solidFill>
                  <a:srgbClr val="000000"/>
                </a:solidFill>
                <a:latin typeface="標楷體" panose="03000509000000000000" pitchFamily="65" charset="-120"/>
                <a:ea typeface="標楷體" panose="03000509000000000000" pitchFamily="65" charset="-120"/>
              </a:rPr>
              <a:t>機關辦理</a:t>
            </a:r>
            <a:r>
              <a:rPr lang="zh-TW" altLang="en-US" sz="2200" b="1" u="sng" dirty="0">
                <a:solidFill>
                  <a:srgbClr val="0000FF"/>
                </a:solidFill>
                <a:latin typeface="標楷體" panose="03000509000000000000" pitchFamily="65" charset="-120"/>
                <a:ea typeface="標楷體" panose="03000509000000000000" pitchFamily="65" charset="-120"/>
              </a:rPr>
              <a:t>涉及國家安全採購之廠商資格限制條件及審查</a:t>
            </a:r>
            <a:r>
              <a:rPr lang="zh-TW" altLang="en-US" sz="2200" dirty="0">
                <a:solidFill>
                  <a:srgbClr val="000000"/>
                </a:solidFill>
                <a:latin typeface="標楷體" panose="03000509000000000000" pitchFamily="65" charset="-120"/>
                <a:ea typeface="標楷體" panose="03000509000000000000" pitchFamily="65" charset="-120"/>
              </a:rPr>
              <a:t>作業辦法</a:t>
            </a:r>
            <a:endParaRPr lang="en-US" altLang="zh-TW" sz="2200" dirty="0">
              <a:solidFill>
                <a:srgbClr val="000000"/>
              </a:solidFill>
              <a:latin typeface="標楷體" panose="03000509000000000000" pitchFamily="65" charset="-120"/>
              <a:ea typeface="標楷體" panose="03000509000000000000" pitchFamily="65" charset="-120"/>
            </a:endParaRPr>
          </a:p>
          <a:p>
            <a:pPr marL="285750" indent="-285750" algn="just">
              <a:lnSpc>
                <a:spcPts val="2600"/>
              </a:lnSpc>
              <a:buFont typeface="Wingdings" panose="05000000000000000000" pitchFamily="2" charset="2"/>
              <a:buChar char="l"/>
            </a:pPr>
            <a:r>
              <a:rPr lang="zh-TW" altLang="en-US" sz="2200" dirty="0">
                <a:solidFill>
                  <a:srgbClr val="000000"/>
                </a:solidFill>
                <a:latin typeface="標楷體" panose="03000509000000000000" pitchFamily="65" charset="-120"/>
                <a:ea typeface="標楷體" panose="03000509000000000000" pitchFamily="65" charset="-120"/>
              </a:rPr>
              <a:t>「機關邀請或委託文化藝術專業人士機構團體表演或參與文藝活動作業辦法」，名稱修正為「機關邀請或委託文化藝術專業人士機構團體提供</a:t>
            </a:r>
            <a:r>
              <a:rPr lang="zh-TW" altLang="en-US" sz="2200" b="1" u="sng" dirty="0">
                <a:solidFill>
                  <a:srgbClr val="0000FF"/>
                </a:solidFill>
                <a:latin typeface="標楷體" panose="03000509000000000000" pitchFamily="65" charset="-120"/>
                <a:ea typeface="標楷體" panose="03000509000000000000" pitchFamily="65" charset="-120"/>
              </a:rPr>
              <a:t>藝文服務作業</a:t>
            </a:r>
            <a:r>
              <a:rPr lang="zh-TW" altLang="en-US" sz="2200" dirty="0">
                <a:solidFill>
                  <a:srgbClr val="000000"/>
                </a:solidFill>
                <a:latin typeface="標楷體" panose="03000509000000000000" pitchFamily="65" charset="-120"/>
                <a:ea typeface="標楷體" panose="03000509000000000000" pitchFamily="65" charset="-120"/>
              </a:rPr>
              <a:t>辦法」</a:t>
            </a:r>
            <a:endParaRPr lang="en-US" altLang="zh-TW" sz="2200" dirty="0">
              <a:solidFill>
                <a:srgbClr val="000000"/>
              </a:solidFill>
              <a:latin typeface="標楷體" panose="03000509000000000000" pitchFamily="65" charset="-120"/>
              <a:ea typeface="標楷體" panose="03000509000000000000" pitchFamily="65" charset="-120"/>
            </a:endParaRPr>
          </a:p>
          <a:p>
            <a:pPr marL="285750" indent="-285750" algn="just">
              <a:lnSpc>
                <a:spcPts val="2600"/>
              </a:lnSpc>
              <a:buFont typeface="Wingdings" panose="05000000000000000000" pitchFamily="2" charset="2"/>
              <a:buChar char="l"/>
            </a:pPr>
            <a:r>
              <a:rPr lang="zh-TW" altLang="en-US" sz="2400" dirty="0">
                <a:latin typeface="標楷體" panose="03000509000000000000" pitchFamily="65" charset="-120"/>
                <a:ea typeface="標楷體" panose="03000509000000000000" pitchFamily="65" charset="-120"/>
              </a:rPr>
              <a:t>押標金保證金暨其他擔保作業辦法</a:t>
            </a:r>
            <a:endParaRPr lang="en-US" altLang="zh-TW" sz="2200" dirty="0">
              <a:solidFill>
                <a:srgbClr val="000000"/>
              </a:solidFill>
              <a:latin typeface="標楷體" panose="03000509000000000000" pitchFamily="65" charset="-120"/>
              <a:ea typeface="標楷體" panose="03000509000000000000" pitchFamily="65" charset="-120"/>
            </a:endParaRPr>
          </a:p>
          <a:p>
            <a:pPr marL="285750" indent="-285750" algn="just">
              <a:lnSpc>
                <a:spcPts val="2600"/>
              </a:lnSpc>
              <a:buFont typeface="Wingdings" panose="05000000000000000000" pitchFamily="2" charset="2"/>
              <a:buChar char="l"/>
            </a:pPr>
            <a:r>
              <a:rPr lang="zh-TW" altLang="en-US" sz="2200" dirty="0">
                <a:solidFill>
                  <a:srgbClr val="000000"/>
                </a:solidFill>
                <a:latin typeface="標楷體" panose="03000509000000000000" pitchFamily="65" charset="-120"/>
                <a:ea typeface="標楷體" panose="03000509000000000000" pitchFamily="65" charset="-120"/>
              </a:rPr>
              <a:t>採購</a:t>
            </a:r>
            <a:r>
              <a:rPr lang="zh-TW" altLang="en-US" sz="2200" b="1" u="sng" dirty="0">
                <a:solidFill>
                  <a:srgbClr val="FF0000"/>
                </a:solidFill>
                <a:latin typeface="標楷體" panose="03000509000000000000" pitchFamily="65" charset="-120"/>
                <a:ea typeface="標楷體" panose="03000509000000000000" pitchFamily="65" charset="-120"/>
              </a:rPr>
              <a:t>契約要項</a:t>
            </a:r>
            <a:endParaRPr lang="en-US" altLang="zh-TW" sz="2200" b="1" u="sng" dirty="0">
              <a:solidFill>
                <a:srgbClr val="FF0000"/>
              </a:solidFill>
              <a:latin typeface="標楷體" panose="03000509000000000000" pitchFamily="65" charset="-120"/>
              <a:ea typeface="標楷體" panose="03000509000000000000" pitchFamily="65" charset="-120"/>
            </a:endParaRPr>
          </a:p>
          <a:p>
            <a:pPr marL="285750" indent="-285750" algn="just">
              <a:lnSpc>
                <a:spcPts val="2600"/>
              </a:lnSpc>
              <a:buFont typeface="Wingdings" panose="05000000000000000000" pitchFamily="2" charset="2"/>
              <a:buChar char="l"/>
            </a:pPr>
            <a:r>
              <a:rPr lang="zh-TW" altLang="zh-TW" sz="2200" b="1" u="sng" dirty="0">
                <a:solidFill>
                  <a:srgbClr val="0000FF"/>
                </a:solidFill>
                <a:latin typeface="標楷體" panose="03000509000000000000" pitchFamily="65" charset="-120"/>
                <a:ea typeface="標楷體" panose="03000509000000000000" pitchFamily="65" charset="-120"/>
              </a:rPr>
              <a:t>共同供應契約</a:t>
            </a:r>
            <a:r>
              <a:rPr lang="zh-TW" altLang="zh-TW" sz="2200" dirty="0">
                <a:solidFill>
                  <a:srgbClr val="000000"/>
                </a:solidFill>
                <a:latin typeface="標楷體" panose="03000509000000000000" pitchFamily="65" charset="-120"/>
                <a:ea typeface="標楷體" panose="03000509000000000000" pitchFamily="65" charset="-120"/>
              </a:rPr>
              <a:t>實施辦法</a:t>
            </a:r>
            <a:endParaRPr lang="en-US" altLang="zh-TW" sz="2200" dirty="0">
              <a:solidFill>
                <a:srgbClr val="000000"/>
              </a:solidFill>
              <a:latin typeface="標楷體" panose="03000509000000000000" pitchFamily="65" charset="-120"/>
              <a:ea typeface="標楷體" panose="03000509000000000000" pitchFamily="65" charset="-120"/>
            </a:endParaRPr>
          </a:p>
          <a:p>
            <a:pPr marL="285750" indent="-285750" algn="just">
              <a:lnSpc>
                <a:spcPts val="2600"/>
              </a:lnSpc>
              <a:buFont typeface="Wingdings" panose="05000000000000000000" pitchFamily="2" charset="2"/>
              <a:buChar char="l"/>
            </a:pPr>
            <a:r>
              <a:rPr lang="zh-TW" altLang="en-US" sz="2200" dirty="0">
                <a:solidFill>
                  <a:srgbClr val="000000"/>
                </a:solidFill>
                <a:latin typeface="標楷體" panose="03000509000000000000" pitchFamily="65" charset="-120"/>
                <a:ea typeface="標楷體" panose="03000509000000000000" pitchFamily="65" charset="-120"/>
              </a:rPr>
              <a:t>採購</a:t>
            </a:r>
            <a:r>
              <a:rPr lang="zh-TW" altLang="en-US" sz="2200" b="1" u="sng" dirty="0">
                <a:solidFill>
                  <a:srgbClr val="FF0000"/>
                </a:solidFill>
                <a:latin typeface="標楷體" panose="03000509000000000000" pitchFamily="65" charset="-120"/>
                <a:ea typeface="標楷體" panose="03000509000000000000" pitchFamily="65" charset="-120"/>
              </a:rPr>
              <a:t>評選委員會組織準則</a:t>
            </a:r>
            <a:endParaRPr lang="en-US" altLang="zh-TW" sz="2200" dirty="0">
              <a:solidFill>
                <a:srgbClr val="000000"/>
              </a:solidFill>
              <a:latin typeface="標楷體" panose="03000509000000000000" pitchFamily="65" charset="-120"/>
              <a:ea typeface="標楷體" panose="03000509000000000000" pitchFamily="65" charset="-120"/>
            </a:endParaRPr>
          </a:p>
          <a:p>
            <a:pPr marL="285750" indent="-285750" algn="just">
              <a:lnSpc>
                <a:spcPts val="2600"/>
              </a:lnSpc>
              <a:buFont typeface="Wingdings" panose="05000000000000000000" pitchFamily="2" charset="2"/>
              <a:buChar char="l"/>
            </a:pPr>
            <a:r>
              <a:rPr lang="zh-TW" altLang="en-US" sz="2200" dirty="0">
                <a:solidFill>
                  <a:srgbClr val="000000"/>
                </a:solidFill>
                <a:latin typeface="標楷體" panose="03000509000000000000" pitchFamily="65" charset="-120"/>
                <a:ea typeface="標楷體" panose="03000509000000000000" pitchFamily="65" charset="-120"/>
              </a:rPr>
              <a:t>採購</a:t>
            </a:r>
            <a:r>
              <a:rPr lang="zh-TW" altLang="en-US" sz="2200" b="1" u="sng" dirty="0">
                <a:solidFill>
                  <a:srgbClr val="0000FF"/>
                </a:solidFill>
                <a:latin typeface="標楷體" panose="03000509000000000000" pitchFamily="65" charset="-120"/>
                <a:ea typeface="標楷體" panose="03000509000000000000" pitchFamily="65" charset="-120"/>
              </a:rPr>
              <a:t>評選委員會審議規則</a:t>
            </a:r>
            <a:endParaRPr lang="en-US" altLang="zh-TW" sz="2200" dirty="0">
              <a:solidFill>
                <a:srgbClr val="000000"/>
              </a:solidFill>
              <a:latin typeface="標楷體" panose="03000509000000000000" pitchFamily="65" charset="-120"/>
              <a:ea typeface="標楷體" panose="03000509000000000000" pitchFamily="65" charset="-120"/>
            </a:endParaRPr>
          </a:p>
          <a:p>
            <a:pPr marL="285750" indent="-285750" algn="just">
              <a:lnSpc>
                <a:spcPts val="2600"/>
              </a:lnSpc>
              <a:buFont typeface="Wingdings" panose="05000000000000000000" pitchFamily="2" charset="2"/>
              <a:buChar char="l"/>
            </a:pPr>
            <a:r>
              <a:rPr lang="zh-TW" altLang="zh-TW" sz="2200" b="1" u="sng" dirty="0">
                <a:solidFill>
                  <a:srgbClr val="FF0000"/>
                </a:solidFill>
                <a:latin typeface="標楷體" panose="03000509000000000000" pitchFamily="65" charset="-120"/>
                <a:ea typeface="標楷體" panose="03000509000000000000" pitchFamily="65" charset="-120"/>
              </a:rPr>
              <a:t>採購專業人員資格</a:t>
            </a:r>
            <a:r>
              <a:rPr lang="zh-TW" altLang="zh-TW" sz="2200" dirty="0">
                <a:solidFill>
                  <a:srgbClr val="000000"/>
                </a:solidFill>
                <a:latin typeface="標楷體" panose="03000509000000000000" pitchFamily="65" charset="-120"/>
                <a:ea typeface="標楷體" panose="03000509000000000000" pitchFamily="65" charset="-120"/>
              </a:rPr>
              <a:t>考試訓練發證及管理辦法</a:t>
            </a:r>
            <a:r>
              <a:rPr lang="zh-TW" altLang="en-US" sz="2200" dirty="0">
                <a:solidFill>
                  <a:srgbClr val="000000"/>
                </a:solidFill>
                <a:latin typeface="標楷體" panose="03000509000000000000" pitchFamily="65" charset="-120"/>
                <a:ea typeface="標楷體" panose="03000509000000000000" pitchFamily="65" charset="-120"/>
              </a:rPr>
              <a:t>第</a:t>
            </a:r>
            <a:r>
              <a:rPr lang="en-US" altLang="zh-TW" sz="2200" dirty="0">
                <a:solidFill>
                  <a:srgbClr val="000000"/>
                </a:solidFill>
                <a:latin typeface="標楷體" panose="03000509000000000000" pitchFamily="65" charset="-120"/>
                <a:ea typeface="標楷體" panose="03000509000000000000" pitchFamily="65" charset="-120"/>
              </a:rPr>
              <a:t>2</a:t>
            </a:r>
            <a:r>
              <a:rPr lang="zh-TW" altLang="en-US" sz="2200" dirty="0">
                <a:solidFill>
                  <a:srgbClr val="000000"/>
                </a:solidFill>
                <a:latin typeface="標楷體" panose="03000509000000000000" pitchFamily="65" charset="-120"/>
                <a:ea typeface="標楷體" panose="03000509000000000000" pitchFamily="65" charset="-120"/>
              </a:rPr>
              <a:t>條、第</a:t>
            </a:r>
            <a:r>
              <a:rPr lang="en-US" altLang="zh-TW" sz="2200" dirty="0">
                <a:solidFill>
                  <a:srgbClr val="000000"/>
                </a:solidFill>
                <a:latin typeface="標楷體" panose="03000509000000000000" pitchFamily="65" charset="-120"/>
                <a:ea typeface="標楷體" panose="03000509000000000000" pitchFamily="65" charset="-120"/>
              </a:rPr>
              <a:t>2</a:t>
            </a:r>
            <a:r>
              <a:rPr lang="zh-TW" altLang="en-US" sz="2200" dirty="0">
                <a:solidFill>
                  <a:srgbClr val="000000"/>
                </a:solidFill>
                <a:latin typeface="標楷體" panose="03000509000000000000" pitchFamily="65" charset="-120"/>
                <a:ea typeface="標楷體" panose="03000509000000000000" pitchFamily="65" charset="-120"/>
              </a:rPr>
              <a:t>條之</a:t>
            </a:r>
            <a:r>
              <a:rPr lang="en-US" altLang="zh-TW" sz="2200" dirty="0">
                <a:solidFill>
                  <a:srgbClr val="000000"/>
                </a:solidFill>
                <a:latin typeface="標楷體" panose="03000509000000000000" pitchFamily="65" charset="-120"/>
                <a:ea typeface="標楷體" panose="03000509000000000000" pitchFamily="65" charset="-120"/>
              </a:rPr>
              <a:t>1</a:t>
            </a:r>
            <a:endParaRPr lang="zh-TW" altLang="zh-TW" sz="2200" dirty="0">
              <a:solidFill>
                <a:srgbClr val="000000"/>
              </a:solidFill>
              <a:latin typeface="標楷體" panose="03000509000000000000" pitchFamily="65" charset="-120"/>
              <a:ea typeface="標楷體" panose="03000509000000000000" pitchFamily="65" charset="-120"/>
            </a:endParaRPr>
          </a:p>
          <a:p>
            <a:pPr marL="285750" indent="-285750" algn="just">
              <a:lnSpc>
                <a:spcPts val="2600"/>
              </a:lnSpc>
              <a:buFont typeface="Wingdings" panose="05000000000000000000" pitchFamily="2" charset="2"/>
              <a:buChar char="l"/>
            </a:pPr>
            <a:r>
              <a:rPr lang="zh-TW" altLang="zh-TW" sz="2200" dirty="0">
                <a:solidFill>
                  <a:srgbClr val="000000"/>
                </a:solidFill>
                <a:latin typeface="標楷體" panose="03000509000000000000" pitchFamily="65" charset="-120"/>
                <a:ea typeface="標楷體" panose="03000509000000000000" pitchFamily="65" charset="-120"/>
              </a:rPr>
              <a:t>採購稽核小組作業規則</a:t>
            </a:r>
            <a:endParaRPr lang="en-US" altLang="zh-TW" sz="2200" dirty="0">
              <a:solidFill>
                <a:srgbClr val="000000"/>
              </a:solidFill>
              <a:latin typeface="標楷體" panose="03000509000000000000" pitchFamily="65" charset="-120"/>
              <a:ea typeface="標楷體" panose="03000509000000000000" pitchFamily="65" charset="-120"/>
            </a:endParaRPr>
          </a:p>
          <a:p>
            <a:pPr marL="285750" indent="-285750" algn="just">
              <a:lnSpc>
                <a:spcPts val="2600"/>
              </a:lnSpc>
              <a:buFont typeface="Wingdings" panose="05000000000000000000" pitchFamily="2" charset="2"/>
              <a:buChar char="l"/>
            </a:pPr>
            <a:r>
              <a:rPr lang="zh-TW" altLang="zh-TW" sz="2200" dirty="0">
                <a:solidFill>
                  <a:srgbClr val="000000"/>
                </a:solidFill>
                <a:latin typeface="標楷體" panose="03000509000000000000" pitchFamily="65" charset="-120"/>
                <a:ea typeface="標楷體" panose="03000509000000000000" pitchFamily="65" charset="-120"/>
              </a:rPr>
              <a:t>採購稽核小組組織準則</a:t>
            </a:r>
            <a:endParaRPr lang="en-US" altLang="zh-TW" sz="2200" dirty="0">
              <a:solidFill>
                <a:srgbClr val="000000"/>
              </a:solidFill>
              <a:latin typeface="標楷體" panose="03000509000000000000" pitchFamily="65" charset="-120"/>
              <a:ea typeface="標楷體" panose="03000509000000000000" pitchFamily="65" charset="-120"/>
            </a:endParaRPr>
          </a:p>
          <a:p>
            <a:pPr marL="285750" indent="-285750">
              <a:lnSpc>
                <a:spcPts val="2600"/>
              </a:lnSpc>
              <a:buFont typeface="Wingdings" panose="05000000000000000000" pitchFamily="2" charset="2"/>
              <a:buChar char="l"/>
            </a:pPr>
            <a:r>
              <a:rPr lang="zh-TW" altLang="en-US" sz="2200" dirty="0">
                <a:solidFill>
                  <a:srgbClr val="000000"/>
                </a:solidFill>
                <a:latin typeface="標楷體" panose="03000509000000000000" pitchFamily="65" charset="-120"/>
                <a:ea typeface="標楷體" panose="03000509000000000000" pitchFamily="65" charset="-120"/>
              </a:rPr>
              <a:t>採購申訴審議規則</a:t>
            </a:r>
            <a:endParaRPr lang="en-US" altLang="zh-TW" sz="2200" dirty="0">
              <a:solidFill>
                <a:srgbClr val="000000"/>
              </a:solidFill>
              <a:latin typeface="標楷體" panose="03000509000000000000" pitchFamily="65" charset="-120"/>
              <a:ea typeface="標楷體" panose="03000509000000000000" pitchFamily="65" charset="-120"/>
            </a:endParaRPr>
          </a:p>
          <a:p>
            <a:pPr marL="285750" indent="-285750">
              <a:lnSpc>
                <a:spcPts val="2600"/>
              </a:lnSpc>
              <a:buFont typeface="Wingdings" panose="05000000000000000000" pitchFamily="2" charset="2"/>
              <a:buChar char="l"/>
            </a:pPr>
            <a:r>
              <a:rPr lang="zh-TW" altLang="en-US" sz="2200" dirty="0">
                <a:solidFill>
                  <a:srgbClr val="000000"/>
                </a:solidFill>
                <a:latin typeface="標楷體" panose="03000509000000000000" pitchFamily="65" charset="-120"/>
                <a:ea typeface="標楷體" panose="03000509000000000000" pitchFamily="65" charset="-120"/>
              </a:rPr>
              <a:t>依政府採購法第</a:t>
            </a:r>
            <a:r>
              <a:rPr lang="en-US" altLang="zh-TW" sz="2200" dirty="0">
                <a:solidFill>
                  <a:srgbClr val="000000"/>
                </a:solidFill>
                <a:latin typeface="標楷體" panose="03000509000000000000" pitchFamily="65" charset="-120"/>
                <a:ea typeface="標楷體" panose="03000509000000000000" pitchFamily="65" charset="-120"/>
              </a:rPr>
              <a:t>31</a:t>
            </a:r>
            <a:r>
              <a:rPr lang="zh-TW" altLang="en-US" sz="2200" dirty="0">
                <a:solidFill>
                  <a:srgbClr val="000000"/>
                </a:solidFill>
                <a:latin typeface="標楷體" panose="03000509000000000000" pitchFamily="65" charset="-120"/>
                <a:ea typeface="標楷體" panose="03000509000000000000" pitchFamily="65" charset="-120"/>
              </a:rPr>
              <a:t>條第</a:t>
            </a:r>
            <a:r>
              <a:rPr lang="en-US" altLang="zh-TW" sz="2200" dirty="0">
                <a:solidFill>
                  <a:srgbClr val="000000"/>
                </a:solidFill>
                <a:latin typeface="標楷體" panose="03000509000000000000" pitchFamily="65" charset="-120"/>
                <a:ea typeface="標楷體" panose="03000509000000000000" pitchFamily="65" charset="-120"/>
              </a:rPr>
              <a:t>2</a:t>
            </a:r>
            <a:r>
              <a:rPr lang="zh-TW" altLang="en-US" sz="2200" dirty="0">
                <a:solidFill>
                  <a:srgbClr val="000000"/>
                </a:solidFill>
                <a:latin typeface="標楷體" panose="03000509000000000000" pitchFamily="65" charset="-120"/>
                <a:ea typeface="標楷體" panose="03000509000000000000" pitchFamily="65" charset="-120"/>
              </a:rPr>
              <a:t>項</a:t>
            </a:r>
            <a:r>
              <a:rPr lang="zh-TW" altLang="en-US" sz="2200" b="1" u="sng" dirty="0">
                <a:solidFill>
                  <a:srgbClr val="FF0000"/>
                </a:solidFill>
                <a:latin typeface="標楷體" panose="03000509000000000000" pitchFamily="65" charset="-120"/>
                <a:ea typeface="標楷體" panose="03000509000000000000" pitchFamily="65" charset="-120"/>
              </a:rPr>
              <a:t>辦理不發還或追繳押標金</a:t>
            </a:r>
            <a:r>
              <a:rPr lang="zh-TW" altLang="en-US" sz="2200" dirty="0">
                <a:solidFill>
                  <a:srgbClr val="000000"/>
                </a:solidFill>
                <a:latin typeface="標楷體" panose="03000509000000000000" pitchFamily="65" charset="-120"/>
                <a:ea typeface="標楷體" panose="03000509000000000000" pitchFamily="65" charset="-120"/>
              </a:rPr>
              <a:t>之執行程序、依政府採購法第</a:t>
            </a:r>
            <a:r>
              <a:rPr lang="en-US" altLang="zh-TW" sz="2200" dirty="0">
                <a:solidFill>
                  <a:srgbClr val="000000"/>
                </a:solidFill>
                <a:latin typeface="標楷體" panose="03000509000000000000" pitchFamily="65" charset="-120"/>
                <a:ea typeface="標楷體" panose="03000509000000000000" pitchFamily="65" charset="-120"/>
              </a:rPr>
              <a:t>31</a:t>
            </a:r>
            <a:r>
              <a:rPr lang="zh-TW" altLang="en-US" sz="2200" dirty="0">
                <a:solidFill>
                  <a:srgbClr val="000000"/>
                </a:solidFill>
                <a:latin typeface="標楷體" panose="03000509000000000000" pitchFamily="65" charset="-120"/>
                <a:ea typeface="標楷體" panose="03000509000000000000" pitchFamily="65" charset="-120"/>
              </a:rPr>
              <a:t>條第</a:t>
            </a:r>
            <a:r>
              <a:rPr lang="en-US" altLang="zh-TW" sz="2200" dirty="0">
                <a:solidFill>
                  <a:srgbClr val="000000"/>
                </a:solidFill>
                <a:latin typeface="標楷體" panose="03000509000000000000" pitchFamily="65" charset="-120"/>
                <a:ea typeface="標楷體" panose="03000509000000000000" pitchFamily="65" charset="-120"/>
              </a:rPr>
              <a:t>2</a:t>
            </a:r>
            <a:r>
              <a:rPr lang="zh-TW" altLang="en-US" sz="2200" dirty="0">
                <a:solidFill>
                  <a:srgbClr val="000000"/>
                </a:solidFill>
                <a:latin typeface="標楷體" panose="03000509000000000000" pitchFamily="65" charset="-120"/>
                <a:ea typeface="標楷體" panose="03000509000000000000" pitchFamily="65" charset="-120"/>
              </a:rPr>
              <a:t>項第</a:t>
            </a:r>
            <a:r>
              <a:rPr lang="en-US" altLang="zh-TW" sz="2200" dirty="0">
                <a:solidFill>
                  <a:srgbClr val="000000"/>
                </a:solidFill>
                <a:latin typeface="標楷體" panose="03000509000000000000" pitchFamily="65" charset="-120"/>
                <a:ea typeface="標楷體" panose="03000509000000000000" pitchFamily="65" charset="-120"/>
              </a:rPr>
              <a:t>7</a:t>
            </a:r>
            <a:r>
              <a:rPr lang="zh-TW" altLang="en-US" sz="2200" dirty="0">
                <a:solidFill>
                  <a:srgbClr val="000000"/>
                </a:solidFill>
                <a:latin typeface="標楷體" panose="03000509000000000000" pitchFamily="65" charset="-120"/>
                <a:ea typeface="標楷體" panose="03000509000000000000" pitchFamily="65" charset="-120"/>
              </a:rPr>
              <a:t>款認定</a:t>
            </a:r>
            <a:r>
              <a:rPr lang="zh-TW" altLang="en-US" sz="2200" b="1" u="sng" dirty="0">
                <a:solidFill>
                  <a:srgbClr val="0000FF"/>
                </a:solidFill>
                <a:latin typeface="標楷體" panose="03000509000000000000" pitchFamily="65" charset="-120"/>
                <a:ea typeface="標楷體" panose="03000509000000000000" pitchFamily="65" charset="-120"/>
              </a:rPr>
              <a:t>屬影響採購公正之違反法令</a:t>
            </a:r>
            <a:r>
              <a:rPr lang="zh-TW" altLang="en-US" sz="2200" dirty="0">
                <a:solidFill>
                  <a:srgbClr val="000000"/>
                </a:solidFill>
                <a:latin typeface="標楷體" panose="03000509000000000000" pitchFamily="65" charset="-120"/>
                <a:ea typeface="標楷體" panose="03000509000000000000" pitchFamily="65" charset="-120"/>
              </a:rPr>
              <a:t>行為</a:t>
            </a:r>
            <a:endParaRPr lang="zh-TW" altLang="en-US" sz="2200" u="sng"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316616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2CAC0EB6-3E9C-40BE-8F67-D1D357779C6B}"/>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18BC91C1-9120-40DE-AF78-296BA7BB4AD6}"/>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2</a:t>
            </a:fld>
            <a:endParaRPr lang="en-US" altLang="zh-TW"/>
          </a:p>
        </p:txBody>
      </p:sp>
      <p:graphicFrame>
        <p:nvGraphicFramePr>
          <p:cNvPr id="6" name="表格 5">
            <a:extLst>
              <a:ext uri="{FF2B5EF4-FFF2-40B4-BE49-F238E27FC236}">
                <a16:creationId xmlns:a16="http://schemas.microsoft.com/office/drawing/2014/main" id="{5608EBC9-CE9F-4316-BCAA-67C27624D7C5}"/>
              </a:ext>
            </a:extLst>
          </p:cNvPr>
          <p:cNvGraphicFramePr>
            <a:graphicFrameLocks noGrp="1"/>
          </p:cNvGraphicFramePr>
          <p:nvPr/>
        </p:nvGraphicFramePr>
        <p:xfrm>
          <a:off x="350378" y="1281435"/>
          <a:ext cx="8336423" cy="3906242"/>
        </p:xfrm>
        <a:graphic>
          <a:graphicData uri="http://schemas.openxmlformats.org/drawingml/2006/table">
            <a:tbl>
              <a:tblPr firstRow="1" firstCol="1" lastRow="1" lastCol="1" bandRow="1" bandCol="1">
                <a:tableStyleId>{5C22544A-7EE6-4342-B048-85BDC9FD1C3A}</a:tableStyleId>
              </a:tblPr>
              <a:tblGrid>
                <a:gridCol w="2904591">
                  <a:extLst>
                    <a:ext uri="{9D8B030D-6E8A-4147-A177-3AD203B41FA5}">
                      <a16:colId xmlns:a16="http://schemas.microsoft.com/office/drawing/2014/main" val="471888855"/>
                    </a:ext>
                  </a:extLst>
                </a:gridCol>
                <a:gridCol w="2135056">
                  <a:extLst>
                    <a:ext uri="{9D8B030D-6E8A-4147-A177-3AD203B41FA5}">
                      <a16:colId xmlns:a16="http://schemas.microsoft.com/office/drawing/2014/main" val="2930023807"/>
                    </a:ext>
                  </a:extLst>
                </a:gridCol>
                <a:gridCol w="3296776">
                  <a:extLst>
                    <a:ext uri="{9D8B030D-6E8A-4147-A177-3AD203B41FA5}">
                      <a16:colId xmlns:a16="http://schemas.microsoft.com/office/drawing/2014/main" val="2800238330"/>
                    </a:ext>
                  </a:extLst>
                </a:gridCol>
              </a:tblGrid>
              <a:tr h="711557">
                <a:tc>
                  <a:txBody>
                    <a:bodyPr/>
                    <a:lstStyle/>
                    <a:p>
                      <a:pPr marL="66675" marR="66675" algn="ctr" eaLnBrk="1" hangingPunct="0">
                        <a:lnSpc>
                          <a:spcPts val="20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修 正 條 文</a:t>
                      </a:r>
                      <a:endParaRPr lang="zh-TW" sz="1800" kern="100" dirty="0">
                        <a:solidFill>
                          <a:srgbClr val="1C1C1C"/>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6675" marR="66675" algn="ctr" eaLnBrk="1" hangingPunct="0">
                        <a:lnSpc>
                          <a:spcPts val="20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現 行 條 文</a:t>
                      </a:r>
                      <a:endParaRPr lang="zh-TW" sz="1800" kern="100" dirty="0">
                        <a:solidFill>
                          <a:srgbClr val="1C1C1C"/>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6675" marR="66675" algn="ctr" eaLnBrk="1" hangingPunct="0">
                        <a:lnSpc>
                          <a:spcPts val="20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說</a:t>
                      </a:r>
                      <a:r>
                        <a:rPr lang="en-US" sz="1800" kern="100" dirty="0">
                          <a:solidFill>
                            <a:srgbClr val="1C1C1C"/>
                          </a:solidFill>
                          <a:effectLst/>
                          <a:latin typeface="標楷體" panose="03000509000000000000" pitchFamily="65" charset="-120"/>
                          <a:ea typeface="標楷體" panose="03000509000000000000" pitchFamily="65" charset="-120"/>
                        </a:rPr>
                        <a:t>   </a:t>
                      </a:r>
                      <a:r>
                        <a:rPr lang="zh-TW" sz="1800" kern="100" dirty="0">
                          <a:solidFill>
                            <a:srgbClr val="1C1C1C"/>
                          </a:solidFill>
                          <a:effectLst/>
                          <a:latin typeface="標楷體" panose="03000509000000000000" pitchFamily="65" charset="-120"/>
                          <a:ea typeface="標楷體" panose="03000509000000000000" pitchFamily="65" charset="-120"/>
                        </a:rPr>
                        <a:t>明</a:t>
                      </a:r>
                    </a:p>
                    <a:p>
                      <a:pPr marL="66675" marR="66675" algn="ctr" eaLnBrk="1" hangingPunct="0">
                        <a:lnSpc>
                          <a:spcPts val="2000"/>
                        </a:lnSpc>
                        <a:spcAft>
                          <a:spcPts val="0"/>
                        </a:spcAft>
                      </a:pPr>
                      <a:r>
                        <a:rPr lang="en-US" sz="1800" kern="100" dirty="0">
                          <a:solidFill>
                            <a:srgbClr val="1C1C1C"/>
                          </a:solidFill>
                          <a:effectLst/>
                          <a:latin typeface="標楷體" panose="03000509000000000000" pitchFamily="65" charset="-120"/>
                          <a:ea typeface="標楷體" panose="03000509000000000000" pitchFamily="65" charset="-120"/>
                        </a:rPr>
                        <a:t>(</a:t>
                      </a:r>
                      <a:r>
                        <a:rPr lang="zh-TW" sz="1800" kern="100" dirty="0">
                          <a:solidFill>
                            <a:srgbClr val="1C1C1C"/>
                          </a:solidFill>
                          <a:effectLst/>
                          <a:latin typeface="標楷體" panose="03000509000000000000" pitchFamily="65" charset="-120"/>
                          <a:ea typeface="標楷體" panose="03000509000000000000" pitchFamily="65" charset="-120"/>
                        </a:rPr>
                        <a:t>行政院公共工程委員會整理</a:t>
                      </a:r>
                      <a:r>
                        <a:rPr lang="en-US" sz="1800" kern="100" dirty="0">
                          <a:solidFill>
                            <a:srgbClr val="1C1C1C"/>
                          </a:solidFill>
                          <a:effectLst/>
                          <a:latin typeface="標楷體" panose="03000509000000000000" pitchFamily="65" charset="-120"/>
                          <a:ea typeface="標楷體" panose="03000509000000000000" pitchFamily="65" charset="-120"/>
                        </a:rPr>
                        <a:t>)</a:t>
                      </a:r>
                      <a:endParaRPr lang="zh-TW" sz="1800" kern="100" dirty="0">
                        <a:solidFill>
                          <a:srgbClr val="1C1C1C"/>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02478931"/>
                  </a:ext>
                </a:extLst>
              </a:tr>
              <a:tr h="2861506">
                <a:tc>
                  <a:txBody>
                    <a:bodyPr/>
                    <a:lstStyle/>
                    <a:p>
                      <a:pPr marL="152400" indent="-152400" algn="just">
                        <a:lnSpc>
                          <a:spcPts val="23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第四條　法人或團體接受機關補助辦理採購，其補助金額占採購金額半數以上，且補助金額在公告金額以上者，適用本法之規定，並應受該機關之監督。</a:t>
                      </a:r>
                    </a:p>
                    <a:p>
                      <a:pPr marL="152400" indent="304800" algn="just">
                        <a:lnSpc>
                          <a:spcPts val="2300"/>
                        </a:lnSpc>
                        <a:spcAft>
                          <a:spcPts val="0"/>
                        </a:spcAft>
                        <a:tabLst>
                          <a:tab pos="1600200" algn="l"/>
                        </a:tabLst>
                      </a:pPr>
                      <a:r>
                        <a:rPr lang="zh-TW" sz="1800" u="sng" kern="100" dirty="0">
                          <a:solidFill>
                            <a:srgbClr val="0000FF"/>
                          </a:solidFill>
                          <a:effectLst/>
                          <a:latin typeface="標楷體" panose="03000509000000000000" pitchFamily="65" charset="-120"/>
                          <a:ea typeface="標楷體" panose="03000509000000000000" pitchFamily="65" charset="-120"/>
                        </a:rPr>
                        <a:t>藝文採購不適用前項規定，但應受補助機關之監督；其辦理原則、適用範圍及監督管理辦法，由</a:t>
                      </a:r>
                      <a:r>
                        <a:rPr lang="zh-TW" sz="1800" u="sng" kern="100" dirty="0">
                          <a:solidFill>
                            <a:srgbClr val="FF0000"/>
                          </a:solidFill>
                          <a:effectLst/>
                          <a:latin typeface="標楷體" panose="03000509000000000000" pitchFamily="65" charset="-120"/>
                          <a:ea typeface="標楷體" panose="03000509000000000000" pitchFamily="65" charset="-120"/>
                        </a:rPr>
                        <a:t>文化部</a:t>
                      </a:r>
                      <a:r>
                        <a:rPr lang="zh-TW" sz="1800" u="sng" kern="100" dirty="0">
                          <a:solidFill>
                            <a:srgbClr val="0000FF"/>
                          </a:solidFill>
                          <a:effectLst/>
                          <a:latin typeface="標楷體" panose="03000509000000000000" pitchFamily="65" charset="-120"/>
                          <a:ea typeface="標楷體" panose="03000509000000000000" pitchFamily="65" charset="-120"/>
                        </a:rPr>
                        <a:t>定之。</a:t>
                      </a:r>
                      <a:endParaRPr lang="zh-TW" sz="1800" kern="100" dirty="0">
                        <a:solidFill>
                          <a:srgbClr val="0000FF"/>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52400" indent="-152400" algn="just">
                        <a:lnSpc>
                          <a:spcPts val="23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第四條　法人或團體接受機關補助辦理採購，其補助金額占採購金額半數以上，且補助金額在公告金額以上者，適用本法之規定，並應受該機關之監督。</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47675" indent="-447675" algn="just">
                        <a:lnSpc>
                          <a:spcPts val="23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一、現行條文未修正，列為第一項。</a:t>
                      </a:r>
                    </a:p>
                    <a:p>
                      <a:pPr marL="447675" indent="-447675" algn="just">
                        <a:lnSpc>
                          <a:spcPts val="23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二、增訂第二項，定明法人或團體接受機關補助辦理藝文採購，不適用政府採購法</a:t>
                      </a:r>
                      <a:r>
                        <a:rPr lang="en-US" sz="1800" kern="100" dirty="0">
                          <a:solidFill>
                            <a:srgbClr val="1C1C1C"/>
                          </a:solidFill>
                          <a:effectLst/>
                          <a:latin typeface="標楷體" panose="03000509000000000000" pitchFamily="65" charset="-120"/>
                          <a:ea typeface="標楷體" panose="03000509000000000000" pitchFamily="65" charset="-120"/>
                        </a:rPr>
                        <a:t>(</a:t>
                      </a:r>
                      <a:r>
                        <a:rPr lang="zh-TW" sz="1800" kern="100" dirty="0">
                          <a:solidFill>
                            <a:srgbClr val="1C1C1C"/>
                          </a:solidFill>
                          <a:effectLst/>
                          <a:latin typeface="標楷體" panose="03000509000000000000" pitchFamily="65" charset="-120"/>
                          <a:ea typeface="標楷體" panose="03000509000000000000" pitchFamily="65" charset="-120"/>
                        </a:rPr>
                        <a:t>以下簡稱本法</a:t>
                      </a:r>
                      <a:r>
                        <a:rPr lang="en-US" sz="1800" kern="100" dirty="0">
                          <a:solidFill>
                            <a:srgbClr val="1C1C1C"/>
                          </a:solidFill>
                          <a:effectLst/>
                          <a:latin typeface="標楷體" panose="03000509000000000000" pitchFamily="65" charset="-120"/>
                          <a:ea typeface="標楷體" panose="03000509000000000000" pitchFamily="65" charset="-120"/>
                        </a:rPr>
                        <a:t>)</a:t>
                      </a:r>
                      <a:r>
                        <a:rPr lang="zh-TW" sz="1800" kern="100" dirty="0">
                          <a:solidFill>
                            <a:srgbClr val="1C1C1C"/>
                          </a:solidFill>
                          <a:effectLst/>
                          <a:latin typeface="標楷體" panose="03000509000000000000" pitchFamily="65" charset="-120"/>
                          <a:ea typeface="標楷體" panose="03000509000000000000" pitchFamily="65" charset="-120"/>
                        </a:rPr>
                        <a:t>之規定，但應受補助機關之監督，並授權文化部訂定監督管理等相關事項之辦法。</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51628504"/>
                  </a:ext>
                </a:extLst>
              </a:tr>
            </a:tbl>
          </a:graphicData>
        </a:graphic>
      </p:graphicFrame>
      <p:sp>
        <p:nvSpPr>
          <p:cNvPr id="7" name="Rectangle 1">
            <a:extLst>
              <a:ext uri="{FF2B5EF4-FFF2-40B4-BE49-F238E27FC236}">
                <a16:creationId xmlns:a16="http://schemas.microsoft.com/office/drawing/2014/main" id="{9CC75FA0-EA3E-42D3-9795-4D4847842DFB}"/>
              </a:ext>
            </a:extLst>
          </p:cNvPr>
          <p:cNvSpPr>
            <a:spLocks noChangeArrowheads="1"/>
          </p:cNvSpPr>
          <p:nvPr/>
        </p:nvSpPr>
        <p:spPr bwMode="auto">
          <a:xfrm>
            <a:off x="683568" y="374769"/>
            <a:ext cx="723787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600200" algn="l"/>
              </a:tabLst>
              <a:defRPr>
                <a:solidFill>
                  <a:schemeClr val="tx1"/>
                </a:solidFill>
                <a:latin typeface="Arial" panose="020B0604020202020204" pitchFamily="34" charset="0"/>
              </a:defRPr>
            </a:lvl1pPr>
            <a:lvl2pPr eaLnBrk="0" fontAlgn="base" hangingPunct="0">
              <a:spcBef>
                <a:spcPct val="0"/>
              </a:spcBef>
              <a:spcAft>
                <a:spcPct val="0"/>
              </a:spcAft>
              <a:tabLst>
                <a:tab pos="1600200" algn="l"/>
              </a:tabLst>
              <a:defRPr>
                <a:solidFill>
                  <a:schemeClr val="tx1"/>
                </a:solidFill>
                <a:latin typeface="Arial" panose="020B0604020202020204" pitchFamily="34" charset="0"/>
              </a:defRPr>
            </a:lvl2pPr>
            <a:lvl3pPr eaLnBrk="0" fontAlgn="base" hangingPunct="0">
              <a:spcBef>
                <a:spcPct val="0"/>
              </a:spcBef>
              <a:spcAft>
                <a:spcPct val="0"/>
              </a:spcAft>
              <a:tabLst>
                <a:tab pos="1600200" algn="l"/>
              </a:tabLst>
              <a:defRPr>
                <a:solidFill>
                  <a:schemeClr val="tx1"/>
                </a:solidFill>
                <a:latin typeface="Arial" panose="020B0604020202020204" pitchFamily="34" charset="0"/>
              </a:defRPr>
            </a:lvl3pPr>
            <a:lvl4pPr eaLnBrk="0" fontAlgn="base" hangingPunct="0">
              <a:spcBef>
                <a:spcPct val="0"/>
              </a:spcBef>
              <a:spcAft>
                <a:spcPct val="0"/>
              </a:spcAft>
              <a:tabLst>
                <a:tab pos="1600200" algn="l"/>
              </a:tabLst>
              <a:defRPr>
                <a:solidFill>
                  <a:schemeClr val="tx1"/>
                </a:solidFill>
                <a:latin typeface="Arial" panose="020B0604020202020204" pitchFamily="34" charset="0"/>
              </a:defRPr>
            </a:lvl4pPr>
            <a:lvl5pPr eaLnBrk="0" fontAlgn="base" hangingPunct="0">
              <a:spcBef>
                <a:spcPct val="0"/>
              </a:spcBef>
              <a:spcAft>
                <a:spcPct val="0"/>
              </a:spcAft>
              <a:tabLst>
                <a:tab pos="1600200" algn="l"/>
              </a:tabLst>
              <a:defRPr>
                <a:solidFill>
                  <a:schemeClr val="tx1"/>
                </a:solidFill>
                <a:latin typeface="Arial" panose="020B0604020202020204" pitchFamily="34" charset="0"/>
              </a:defRPr>
            </a:lvl5pPr>
            <a:lvl6pPr eaLnBrk="0" fontAlgn="base" hangingPunct="0">
              <a:spcBef>
                <a:spcPct val="0"/>
              </a:spcBef>
              <a:spcAft>
                <a:spcPct val="0"/>
              </a:spcAft>
              <a:tabLst>
                <a:tab pos="1600200" algn="l"/>
              </a:tabLst>
              <a:defRPr>
                <a:solidFill>
                  <a:schemeClr val="tx1"/>
                </a:solidFill>
                <a:latin typeface="Arial" panose="020B0604020202020204" pitchFamily="34" charset="0"/>
              </a:defRPr>
            </a:lvl6pPr>
            <a:lvl7pPr eaLnBrk="0" fontAlgn="base" hangingPunct="0">
              <a:spcBef>
                <a:spcPct val="0"/>
              </a:spcBef>
              <a:spcAft>
                <a:spcPct val="0"/>
              </a:spcAft>
              <a:tabLst>
                <a:tab pos="1600200" algn="l"/>
              </a:tabLst>
              <a:defRPr>
                <a:solidFill>
                  <a:schemeClr val="tx1"/>
                </a:solidFill>
                <a:latin typeface="Arial" panose="020B0604020202020204" pitchFamily="34" charset="0"/>
              </a:defRPr>
            </a:lvl7pPr>
            <a:lvl8pPr eaLnBrk="0" fontAlgn="base" hangingPunct="0">
              <a:spcBef>
                <a:spcPct val="0"/>
              </a:spcBef>
              <a:spcAft>
                <a:spcPct val="0"/>
              </a:spcAft>
              <a:tabLst>
                <a:tab pos="1600200" algn="l"/>
              </a:tabLst>
              <a:defRPr>
                <a:solidFill>
                  <a:schemeClr val="tx1"/>
                </a:solidFill>
                <a:latin typeface="Arial" panose="020B0604020202020204" pitchFamily="34" charset="0"/>
              </a:defRPr>
            </a:lvl8pPr>
            <a:lvl9pPr eaLnBrk="0" fontAlgn="base" hangingPunct="0">
              <a:spcBef>
                <a:spcPct val="0"/>
              </a:spcBef>
              <a:spcAft>
                <a:spcPct val="0"/>
              </a:spcAft>
              <a:tabLst>
                <a:tab pos="1600200"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1600200" algn="l"/>
              </a:tabLst>
            </a:pPr>
            <a:r>
              <a:rPr kumimoji="0" lang="zh-TW" altLang="zh-TW" sz="2000" b="1" i="0" u="none" strike="noStrike" cap="none" normalizeH="0" baseline="0" dirty="0">
                <a:ln>
                  <a:noFill/>
                </a:ln>
                <a:solidFill>
                  <a:srgbClr val="1C1C1C"/>
                </a:solidFill>
                <a:effectLst/>
                <a:latin typeface="標楷體" panose="03000509000000000000" pitchFamily="65" charset="-120"/>
                <a:ea typeface="標楷體" panose="03000509000000000000" pitchFamily="65" charset="-120"/>
                <a:cs typeface="Times New Roman" panose="02020603050405020304" pitchFamily="18" charset="0"/>
              </a:rPr>
              <a:t>政府採購法部分條文修正案條文對照表</a:t>
            </a:r>
            <a:endParaRPr kumimoji="0" lang="zh-TW" altLang="zh-TW" sz="2000" b="0" i="0" u="none" strike="noStrike" cap="none" normalizeH="0" baseline="0" dirty="0">
              <a:ln>
                <a:noFill/>
              </a:ln>
              <a:solidFill>
                <a:srgbClr val="1C1C1C"/>
              </a:solidFill>
              <a:effectLst/>
              <a:latin typeface="標楷體" panose="03000509000000000000" pitchFamily="65" charset="-120"/>
              <a:ea typeface="標楷體" panose="03000509000000000000" pitchFamily="65" charset="-120"/>
            </a:endParaRPr>
          </a:p>
          <a:p>
            <a:pPr marL="0" marR="0" lvl="0" indent="0" algn="ctr" defTabSz="914400" rtl="0" eaLnBrk="0" fontAlgn="base" latinLnBrk="0" hangingPunct="0">
              <a:lnSpc>
                <a:spcPct val="100000"/>
              </a:lnSpc>
              <a:spcBef>
                <a:spcPct val="0"/>
              </a:spcBef>
              <a:spcAft>
                <a:spcPct val="0"/>
              </a:spcAft>
              <a:buClrTx/>
              <a:buSzTx/>
              <a:buFontTx/>
              <a:buNone/>
              <a:tabLst>
                <a:tab pos="1600200" algn="l"/>
              </a:tabLst>
            </a:pPr>
            <a:r>
              <a:rPr kumimoji="0" lang="zh-TW" altLang="zh-TW" sz="2000" b="1" i="0" u="none" strike="noStrike" cap="none" normalizeH="0" baseline="0" dirty="0">
                <a:ln>
                  <a:noFill/>
                </a:ln>
                <a:solidFill>
                  <a:srgbClr val="1C1C1C"/>
                </a:solidFill>
                <a:effectLst/>
                <a:latin typeface="標楷體" panose="03000509000000000000" pitchFamily="65" charset="-120"/>
                <a:ea typeface="標楷體" panose="03000509000000000000" pitchFamily="65" charset="-120"/>
                <a:cs typeface="Times New Roman" panose="02020603050405020304" pitchFamily="18" charset="0"/>
              </a:rPr>
              <a:t>【</a:t>
            </a:r>
            <a:r>
              <a:rPr kumimoji="0" lang="en-US" altLang="zh-TW" sz="2000" b="1" i="0" u="none" strike="noStrike" cap="none" normalizeH="0" baseline="0" dirty="0">
                <a:ln>
                  <a:noFill/>
                </a:ln>
                <a:solidFill>
                  <a:srgbClr val="1C1C1C"/>
                </a:solidFill>
                <a:effectLst/>
                <a:latin typeface="標楷體" panose="03000509000000000000" pitchFamily="65" charset="-120"/>
                <a:ea typeface="標楷體" panose="03000509000000000000" pitchFamily="65" charset="-120"/>
                <a:cs typeface="Times New Roman" panose="02020603050405020304" pitchFamily="18" charset="0"/>
              </a:rPr>
              <a:t>108</a:t>
            </a:r>
            <a:r>
              <a:rPr kumimoji="0" lang="zh-TW" altLang="en-US" sz="2000" b="1" i="0" u="none" strike="noStrike" cap="none" normalizeH="0" baseline="0" dirty="0">
                <a:ln>
                  <a:noFill/>
                </a:ln>
                <a:solidFill>
                  <a:srgbClr val="1C1C1C"/>
                </a:solidFill>
                <a:effectLst/>
                <a:latin typeface="標楷體" panose="03000509000000000000" pitchFamily="65" charset="-120"/>
                <a:ea typeface="標楷體" panose="03000509000000000000" pitchFamily="65" charset="-120"/>
                <a:cs typeface="Times New Roman" panose="02020603050405020304" pitchFamily="18" charset="0"/>
              </a:rPr>
              <a:t>年</a:t>
            </a:r>
            <a:r>
              <a:rPr kumimoji="0" lang="en-US" altLang="zh-TW" sz="2000" b="1" i="0" u="none" strike="noStrike" cap="none" normalizeH="0" baseline="0" dirty="0">
                <a:ln>
                  <a:noFill/>
                </a:ln>
                <a:solidFill>
                  <a:srgbClr val="1C1C1C"/>
                </a:solidFill>
                <a:effectLst/>
                <a:latin typeface="標楷體" panose="03000509000000000000" pitchFamily="65" charset="-120"/>
                <a:ea typeface="標楷體" panose="03000509000000000000" pitchFamily="65" charset="-120"/>
                <a:cs typeface="Times New Roman" panose="02020603050405020304" pitchFamily="18" charset="0"/>
              </a:rPr>
              <a:t>5</a:t>
            </a:r>
            <a:r>
              <a:rPr kumimoji="0" lang="zh-TW" altLang="en-US" sz="2000" b="1" i="0" u="none" strike="noStrike" cap="none" normalizeH="0" baseline="0" dirty="0">
                <a:ln>
                  <a:noFill/>
                </a:ln>
                <a:solidFill>
                  <a:srgbClr val="1C1C1C"/>
                </a:solidFill>
                <a:effectLst/>
                <a:latin typeface="標楷體" panose="03000509000000000000" pitchFamily="65" charset="-120"/>
                <a:ea typeface="標楷體" panose="03000509000000000000" pitchFamily="65" charset="-120"/>
                <a:cs typeface="Times New Roman" panose="02020603050405020304" pitchFamily="18" charset="0"/>
              </a:rPr>
              <a:t>月</a:t>
            </a:r>
            <a:r>
              <a:rPr kumimoji="0" lang="en-US" altLang="zh-TW" sz="2000" b="1" i="0" u="none" strike="noStrike" cap="none" normalizeH="0" baseline="0" dirty="0">
                <a:ln>
                  <a:noFill/>
                </a:ln>
                <a:solidFill>
                  <a:srgbClr val="1C1C1C"/>
                </a:solidFill>
                <a:effectLst/>
                <a:latin typeface="標楷體" panose="03000509000000000000" pitchFamily="65" charset="-120"/>
                <a:ea typeface="標楷體" panose="03000509000000000000" pitchFamily="65" charset="-120"/>
                <a:cs typeface="Times New Roman" panose="02020603050405020304" pitchFamily="18" charset="0"/>
              </a:rPr>
              <a:t>22</a:t>
            </a:r>
            <a:r>
              <a:rPr kumimoji="0" lang="zh-TW" altLang="en-US" sz="2000" b="1" i="0" u="none" strike="noStrike" cap="none" normalizeH="0" baseline="0" dirty="0">
                <a:ln>
                  <a:noFill/>
                </a:ln>
                <a:solidFill>
                  <a:srgbClr val="1C1C1C"/>
                </a:solidFill>
                <a:effectLst/>
                <a:latin typeface="標楷體" panose="03000509000000000000" pitchFamily="65" charset="-120"/>
                <a:ea typeface="標楷體" panose="03000509000000000000" pitchFamily="65" charset="-120"/>
                <a:cs typeface="Times New Roman" panose="02020603050405020304" pitchFamily="18" charset="0"/>
              </a:rPr>
              <a:t>日總統華總一義字第</a:t>
            </a:r>
            <a:r>
              <a:rPr kumimoji="0" lang="en-US" altLang="zh-TW" sz="2000" b="1" i="0" u="none" strike="noStrike" cap="none" normalizeH="0" baseline="0" dirty="0">
                <a:ln>
                  <a:noFill/>
                </a:ln>
                <a:solidFill>
                  <a:srgbClr val="1C1C1C"/>
                </a:solidFill>
                <a:effectLst/>
                <a:latin typeface="標楷體" panose="03000509000000000000" pitchFamily="65" charset="-120"/>
                <a:ea typeface="標楷體" panose="03000509000000000000" pitchFamily="65" charset="-120"/>
                <a:cs typeface="Times New Roman" panose="02020603050405020304" pitchFamily="18" charset="0"/>
              </a:rPr>
              <a:t>10800049691</a:t>
            </a:r>
            <a:r>
              <a:rPr kumimoji="0" lang="zh-TW" altLang="en-US" sz="2000" b="1" i="0" u="none" strike="noStrike" cap="none" normalizeH="0" baseline="0" dirty="0">
                <a:ln>
                  <a:noFill/>
                </a:ln>
                <a:solidFill>
                  <a:srgbClr val="1C1C1C"/>
                </a:solidFill>
                <a:effectLst/>
                <a:latin typeface="標楷體" panose="03000509000000000000" pitchFamily="65" charset="-120"/>
                <a:ea typeface="標楷體" panose="03000509000000000000" pitchFamily="65" charset="-120"/>
                <a:cs typeface="Times New Roman" panose="02020603050405020304" pitchFamily="18" charset="0"/>
              </a:rPr>
              <a:t>號令修正公布</a:t>
            </a:r>
            <a:r>
              <a:rPr kumimoji="0" lang="en-US" altLang="zh-TW" sz="2000" b="1" i="0" u="none" strike="noStrike" cap="none" normalizeH="0" baseline="0" dirty="0">
                <a:ln>
                  <a:noFill/>
                </a:ln>
                <a:solidFill>
                  <a:srgbClr val="1C1C1C"/>
                </a:solidFill>
                <a:effectLst/>
                <a:latin typeface="標楷體" panose="03000509000000000000" pitchFamily="65" charset="-120"/>
                <a:ea typeface="標楷體" panose="03000509000000000000" pitchFamily="65" charset="-120"/>
                <a:cs typeface="Times New Roman" panose="02020603050405020304" pitchFamily="18" charset="0"/>
              </a:rPr>
              <a:t>】</a:t>
            </a:r>
            <a:endParaRPr kumimoji="0" lang="en-US" altLang="zh-TW" sz="2000" b="0" i="0" u="none" strike="noStrike" cap="none" normalizeH="0" baseline="0" dirty="0">
              <a:ln>
                <a:noFill/>
              </a:ln>
              <a:solidFill>
                <a:srgbClr val="1C1C1C"/>
              </a:solidFill>
              <a:effectLst/>
              <a:latin typeface="標楷體" panose="03000509000000000000" pitchFamily="65" charset="-120"/>
              <a:ea typeface="標楷體" panose="03000509000000000000" pitchFamily="65" charset="-120"/>
            </a:endParaRPr>
          </a:p>
        </p:txBody>
      </p:sp>
      <p:sp>
        <p:nvSpPr>
          <p:cNvPr id="8" name="矩形 7">
            <a:extLst>
              <a:ext uri="{FF2B5EF4-FFF2-40B4-BE49-F238E27FC236}">
                <a16:creationId xmlns:a16="http://schemas.microsoft.com/office/drawing/2014/main" id="{CFA2A9C5-1EFA-4903-9546-24D3CD8306DE}"/>
              </a:ext>
            </a:extLst>
          </p:cNvPr>
          <p:cNvSpPr/>
          <p:nvPr/>
        </p:nvSpPr>
        <p:spPr>
          <a:xfrm>
            <a:off x="353072" y="5301208"/>
            <a:ext cx="8333728" cy="951351"/>
          </a:xfrm>
          <a:prstGeom prst="rect">
            <a:avLst/>
          </a:prstGeom>
          <a:ln>
            <a:solidFill>
              <a:schemeClr val="accent1"/>
            </a:solidFill>
          </a:ln>
        </p:spPr>
        <p:txBody>
          <a:bodyPr wrap="square">
            <a:spAutoFit/>
          </a:bodyPr>
          <a:lstStyle/>
          <a:p>
            <a:pPr marL="447675" indent="-447675" algn="just">
              <a:lnSpc>
                <a:spcPts val="3500"/>
              </a:lnSpc>
            </a:pPr>
            <a:r>
              <a:rPr lang="en-US" altLang="zh-TW" sz="2400" b="1" dirty="0">
                <a:solidFill>
                  <a:srgbClr val="000000"/>
                </a:solidFill>
                <a:latin typeface="標楷體" pitchFamily="65" charset="-120"/>
                <a:ea typeface="標楷體" pitchFamily="65" charset="-120"/>
              </a:rPr>
              <a:t>9</a:t>
            </a:r>
            <a:r>
              <a:rPr lang="zh-TW" altLang="en-US" sz="2400" b="1" dirty="0">
                <a:latin typeface="標楷體" pitchFamily="65" charset="-120"/>
                <a:ea typeface="標楷體" pitchFamily="65" charset="-120"/>
              </a:rPr>
              <a:t>、依</a:t>
            </a:r>
            <a:r>
              <a:rPr lang="zh-TW" altLang="en-US" sz="2400" b="1" dirty="0">
                <a:solidFill>
                  <a:srgbClr val="0033CC"/>
                </a:solidFill>
                <a:latin typeface="標楷體" pitchFamily="65" charset="-120"/>
                <a:ea typeface="標楷體" pitchFamily="65" charset="-120"/>
              </a:rPr>
              <a:t>採購法第</a:t>
            </a:r>
            <a:r>
              <a:rPr lang="en-US" altLang="zh-TW" sz="2400" b="1" dirty="0">
                <a:solidFill>
                  <a:srgbClr val="0033CC"/>
                </a:solidFill>
                <a:latin typeface="標楷體" pitchFamily="65" charset="-120"/>
                <a:ea typeface="標楷體" pitchFamily="65" charset="-120"/>
              </a:rPr>
              <a:t>4</a:t>
            </a:r>
            <a:r>
              <a:rPr lang="zh-TW" altLang="en-US" sz="2400" b="1" dirty="0">
                <a:solidFill>
                  <a:srgbClr val="0033CC"/>
                </a:solidFill>
                <a:latin typeface="標楷體" pitchFamily="65" charset="-120"/>
                <a:ea typeface="標楷體" pitchFamily="65" charset="-120"/>
              </a:rPr>
              <a:t>條接受補助辦理採購者</a:t>
            </a:r>
            <a:r>
              <a:rPr lang="zh-TW" altLang="en-US" sz="2400" b="1" dirty="0">
                <a:latin typeface="標楷體" pitchFamily="65" charset="-120"/>
                <a:ea typeface="標楷體" pitchFamily="65" charset="-120"/>
              </a:rPr>
              <a:t>，補助機關名稱及地址</a:t>
            </a:r>
            <a:r>
              <a:rPr lang="en-US" altLang="zh-TW" sz="2400" b="1" dirty="0">
                <a:latin typeface="標楷體" pitchFamily="65" charset="-120"/>
                <a:ea typeface="標楷體" pitchFamily="65" charset="-120"/>
              </a:rPr>
              <a:t>(</a:t>
            </a:r>
            <a:r>
              <a:rPr lang="zh-TW" altLang="en-US" sz="2400" b="1" u="sng" dirty="0">
                <a:solidFill>
                  <a:srgbClr val="FF3300"/>
                </a:solidFill>
                <a:latin typeface="標楷體" pitchFamily="65" charset="-120"/>
                <a:ea typeface="標楷體" pitchFamily="65" charset="-120"/>
              </a:rPr>
              <a:t>非屬此等採購者免填</a:t>
            </a:r>
            <a:r>
              <a:rPr lang="en-US" altLang="zh-TW" sz="2400" b="1" dirty="0">
                <a:latin typeface="標楷體" pitchFamily="65" charset="-120"/>
                <a:ea typeface="標楷體" pitchFamily="65" charset="-120"/>
              </a:rPr>
              <a:t>)</a:t>
            </a:r>
            <a:r>
              <a:rPr lang="zh-TW" altLang="en-US" sz="2400" b="1" dirty="0">
                <a:latin typeface="標楷體" pitchFamily="65" charset="-120"/>
                <a:ea typeface="標楷體" pitchFamily="65" charset="-120"/>
              </a:rPr>
              <a:t>：</a:t>
            </a:r>
          </a:p>
        </p:txBody>
      </p:sp>
    </p:spTree>
    <p:extLst>
      <p:ext uri="{BB962C8B-B14F-4D97-AF65-F5344CB8AC3E}">
        <p14:creationId xmlns:p14="http://schemas.microsoft.com/office/powerpoint/2010/main" val="14895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3</a:t>
            </a:fld>
            <a:endParaRPr lang="en-US" altLang="zh-TW"/>
          </a:p>
        </p:txBody>
      </p:sp>
      <p:graphicFrame>
        <p:nvGraphicFramePr>
          <p:cNvPr id="6" name="表格 5">
            <a:extLst>
              <a:ext uri="{FF2B5EF4-FFF2-40B4-BE49-F238E27FC236}">
                <a16:creationId xmlns:a16="http://schemas.microsoft.com/office/drawing/2014/main" id="{63BEE551-2A56-4724-A80E-A891C46AB7B7}"/>
              </a:ext>
            </a:extLst>
          </p:cNvPr>
          <p:cNvGraphicFramePr>
            <a:graphicFrameLocks noGrp="1"/>
          </p:cNvGraphicFramePr>
          <p:nvPr>
            <p:extLst>
              <p:ext uri="{D42A27DB-BD31-4B8C-83A1-F6EECF244321}">
                <p14:modId xmlns:p14="http://schemas.microsoft.com/office/powerpoint/2010/main" val="3912413307"/>
              </p:ext>
            </p:extLst>
          </p:nvPr>
        </p:nvGraphicFramePr>
        <p:xfrm>
          <a:off x="186386" y="188640"/>
          <a:ext cx="8663877" cy="5319078"/>
        </p:xfrm>
        <a:graphic>
          <a:graphicData uri="http://schemas.openxmlformats.org/drawingml/2006/table">
            <a:tbl>
              <a:tblPr firstRow="1" firstCol="1" lastRow="1" lastCol="1" bandRow="1" bandCol="1">
                <a:tableStyleId>{5C22544A-7EE6-4342-B048-85BDC9FD1C3A}</a:tableStyleId>
              </a:tblPr>
              <a:tblGrid>
                <a:gridCol w="2887959">
                  <a:extLst>
                    <a:ext uri="{9D8B030D-6E8A-4147-A177-3AD203B41FA5}">
                      <a16:colId xmlns:a16="http://schemas.microsoft.com/office/drawing/2014/main" val="5477247"/>
                    </a:ext>
                  </a:extLst>
                </a:gridCol>
                <a:gridCol w="277689">
                  <a:extLst>
                    <a:ext uri="{9D8B030D-6E8A-4147-A177-3AD203B41FA5}">
                      <a16:colId xmlns:a16="http://schemas.microsoft.com/office/drawing/2014/main" val="1955131888"/>
                    </a:ext>
                  </a:extLst>
                </a:gridCol>
                <a:gridCol w="5498229">
                  <a:extLst>
                    <a:ext uri="{9D8B030D-6E8A-4147-A177-3AD203B41FA5}">
                      <a16:colId xmlns:a16="http://schemas.microsoft.com/office/drawing/2014/main" val="3374093890"/>
                    </a:ext>
                  </a:extLst>
                </a:gridCol>
              </a:tblGrid>
              <a:tr h="4419600">
                <a:tc>
                  <a:txBody>
                    <a:bodyPr/>
                    <a:lstStyle/>
                    <a:p>
                      <a:pPr marL="152400" indent="-15240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第十一條之一　機關辦理</a:t>
                      </a:r>
                      <a:r>
                        <a:rPr lang="zh-TW" sz="1800" u="sng" kern="100" dirty="0">
                          <a:solidFill>
                            <a:srgbClr val="0000FF"/>
                          </a:solidFill>
                          <a:effectLst/>
                          <a:latin typeface="標楷體" panose="03000509000000000000" pitchFamily="65" charset="-120"/>
                          <a:ea typeface="標楷體" panose="03000509000000000000" pitchFamily="65" charset="-120"/>
                        </a:rPr>
                        <a:t>巨額工程採購</a:t>
                      </a:r>
                      <a:r>
                        <a:rPr lang="zh-TW" sz="1800" kern="100" dirty="0">
                          <a:solidFill>
                            <a:srgbClr val="1C1C1C"/>
                          </a:solidFill>
                          <a:effectLst/>
                          <a:latin typeface="標楷體" panose="03000509000000000000" pitchFamily="65" charset="-120"/>
                          <a:ea typeface="標楷體" panose="03000509000000000000" pitchFamily="65" charset="-120"/>
                        </a:rPr>
                        <a:t>，應依採購之特性及實際需要，成立</a:t>
                      </a:r>
                      <a:r>
                        <a:rPr lang="zh-TW" sz="1800" u="sng" kern="100" dirty="0">
                          <a:solidFill>
                            <a:srgbClr val="0000FF"/>
                          </a:solidFill>
                          <a:effectLst/>
                          <a:latin typeface="標楷體" panose="03000509000000000000" pitchFamily="65" charset="-120"/>
                          <a:ea typeface="標楷體" panose="03000509000000000000" pitchFamily="65" charset="-120"/>
                        </a:rPr>
                        <a:t>採購工作及審查小組</a:t>
                      </a:r>
                      <a:r>
                        <a:rPr lang="zh-TW" sz="1800" kern="100" dirty="0">
                          <a:solidFill>
                            <a:srgbClr val="1C1C1C"/>
                          </a:solidFill>
                          <a:effectLst/>
                          <a:latin typeface="標楷體" panose="03000509000000000000" pitchFamily="65" charset="-120"/>
                          <a:ea typeface="標楷體" panose="03000509000000000000" pitchFamily="65" charset="-120"/>
                        </a:rPr>
                        <a:t>，協助審查採購需求與經費、採購策略、招標文件等事項，及提供與採購有關事務之諮詢。</a:t>
                      </a:r>
                    </a:p>
                    <a:p>
                      <a:pPr marL="152400" indent="30480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機關辦理第一項以外之採購，</a:t>
                      </a:r>
                      <a:r>
                        <a:rPr lang="zh-TW" sz="1800" u="sng" kern="100" dirty="0">
                          <a:solidFill>
                            <a:srgbClr val="FF0000"/>
                          </a:solidFill>
                          <a:effectLst/>
                          <a:latin typeface="標楷體" panose="03000509000000000000" pitchFamily="65" charset="-120"/>
                          <a:ea typeface="標楷體" panose="03000509000000000000" pitchFamily="65" charset="-120"/>
                        </a:rPr>
                        <a:t>依採購特性及實際需要，認有成立採購工作及審查小組之必要者，準用前項規定</a:t>
                      </a:r>
                      <a:r>
                        <a:rPr lang="zh-TW" sz="1800" kern="100" dirty="0">
                          <a:solidFill>
                            <a:srgbClr val="1C1C1C"/>
                          </a:solidFill>
                          <a:effectLst/>
                          <a:latin typeface="標楷體" panose="03000509000000000000" pitchFamily="65" charset="-120"/>
                          <a:ea typeface="標楷體" panose="03000509000000000000" pitchFamily="65" charset="-120"/>
                        </a:rPr>
                        <a:t>。</a:t>
                      </a:r>
                    </a:p>
                    <a:p>
                      <a:pPr marL="152400" indent="30480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前二項採購工作及審查小組之組成、任務、審查作業及其他相關事項之辦法，由主管機關定之。</a:t>
                      </a:r>
                    </a:p>
                  </a:txBody>
                  <a:tcPr marL="28123" marR="28123"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gn="just">
                        <a:lnSpc>
                          <a:spcPts val="2000"/>
                        </a:lnSpc>
                        <a:spcAft>
                          <a:spcPts val="0"/>
                        </a:spcAft>
                        <a:tabLst>
                          <a:tab pos="1600200" algn="l"/>
                        </a:tabLst>
                      </a:pPr>
                      <a:r>
                        <a:rPr lang="en-US" sz="1800" kern="100" dirty="0">
                          <a:solidFill>
                            <a:srgbClr val="1C1C1C"/>
                          </a:solidFill>
                          <a:effectLst/>
                          <a:latin typeface="標楷體" panose="03000509000000000000" pitchFamily="65" charset="-120"/>
                          <a:ea typeface="標楷體" panose="03000509000000000000" pitchFamily="65" charset="-120"/>
                        </a:rPr>
                        <a:t> </a:t>
                      </a:r>
                      <a:endParaRPr lang="zh-TW" sz="1800" kern="100" dirty="0">
                        <a:solidFill>
                          <a:srgbClr val="1C1C1C"/>
                        </a:solidFill>
                        <a:effectLst/>
                        <a:latin typeface="標楷體" panose="03000509000000000000" pitchFamily="65" charset="-120"/>
                        <a:ea typeface="標楷體" panose="03000509000000000000" pitchFamily="65" charset="-120"/>
                      </a:endParaRPr>
                    </a:p>
                  </a:txBody>
                  <a:tcPr marL="28123" marR="28123"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304800" indent="-30480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一、</a:t>
                      </a:r>
                      <a:r>
                        <a:rPr lang="zh-TW" sz="1800" u="sng" kern="100" dirty="0">
                          <a:solidFill>
                            <a:srgbClr val="1C1C1C"/>
                          </a:solidFill>
                          <a:effectLst/>
                          <a:latin typeface="標楷體" panose="03000509000000000000" pitchFamily="65" charset="-120"/>
                          <a:ea typeface="標楷體" panose="03000509000000000000" pitchFamily="65" charset="-120"/>
                        </a:rPr>
                        <a:t>本條新增</a:t>
                      </a:r>
                      <a:r>
                        <a:rPr lang="zh-TW" sz="1800" kern="100" dirty="0">
                          <a:solidFill>
                            <a:srgbClr val="1C1C1C"/>
                          </a:solidFill>
                          <a:effectLst/>
                          <a:latin typeface="標楷體" panose="03000509000000000000" pitchFamily="65" charset="-120"/>
                          <a:ea typeface="標楷體" panose="03000509000000000000" pitchFamily="65" charset="-120"/>
                        </a:rPr>
                        <a:t>。</a:t>
                      </a:r>
                    </a:p>
                    <a:p>
                      <a:pPr marL="447675" indent="-447675"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二、考量巨額工程採購</a:t>
                      </a:r>
                      <a:r>
                        <a:rPr lang="en-US" sz="1800" kern="100" dirty="0">
                          <a:solidFill>
                            <a:srgbClr val="1C1C1C"/>
                          </a:solidFill>
                          <a:effectLst/>
                          <a:latin typeface="標楷體" panose="03000509000000000000" pitchFamily="65" charset="-120"/>
                          <a:ea typeface="標楷體" panose="03000509000000000000" pitchFamily="65" charset="-120"/>
                        </a:rPr>
                        <a:t>(</a:t>
                      </a:r>
                      <a:r>
                        <a:rPr lang="zh-TW" sz="1800" kern="100" dirty="0">
                          <a:solidFill>
                            <a:srgbClr val="1C1C1C"/>
                          </a:solidFill>
                          <a:effectLst/>
                          <a:latin typeface="標楷體" panose="03000509000000000000" pitchFamily="65" charset="-120"/>
                          <a:ea typeface="標楷體" panose="03000509000000000000" pitchFamily="65" charset="-120"/>
                        </a:rPr>
                        <a:t>採購金額達新臺幣二億元以上</a:t>
                      </a:r>
                      <a:r>
                        <a:rPr lang="en-US" sz="1800" kern="100" dirty="0">
                          <a:solidFill>
                            <a:srgbClr val="1C1C1C"/>
                          </a:solidFill>
                          <a:effectLst/>
                          <a:latin typeface="標楷體" panose="03000509000000000000" pitchFamily="65" charset="-120"/>
                          <a:ea typeface="標楷體" panose="03000509000000000000" pitchFamily="65" charset="-120"/>
                        </a:rPr>
                        <a:t>)</a:t>
                      </a:r>
                      <a:r>
                        <a:rPr lang="zh-TW" sz="1800" kern="100" dirty="0">
                          <a:solidFill>
                            <a:srgbClr val="1C1C1C"/>
                          </a:solidFill>
                          <a:effectLst/>
                          <a:latin typeface="標楷體" panose="03000509000000000000" pitchFamily="65" charset="-120"/>
                          <a:ea typeface="標楷體" panose="03000509000000000000" pitchFamily="65" charset="-120"/>
                        </a:rPr>
                        <a:t>多為重大建設，攸關公共利益與民眾福祉，為期在</a:t>
                      </a:r>
                      <a:r>
                        <a:rPr lang="zh-TW" sz="1600" kern="100" dirty="0">
                          <a:solidFill>
                            <a:srgbClr val="1C1C1C"/>
                          </a:solidFill>
                          <a:effectLst/>
                          <a:latin typeface="標楷體" panose="03000509000000000000" pitchFamily="65" charset="-120"/>
                          <a:ea typeface="標楷體" panose="03000509000000000000" pitchFamily="65" charset="-120"/>
                        </a:rPr>
                        <a:t>採購階段能審慎評估採購需求、預期使用情形及效益目標等事項，並利後續採購作業嚴謹周延，爰於第一項定明機關辦理巨額工程採購，應依採購之特性及實際需要，成立採購工作及審查小組，由該小組協助審查採購</a:t>
                      </a:r>
                      <a:r>
                        <a:rPr lang="zh-TW" sz="1600" u="sng" kern="100" dirty="0">
                          <a:solidFill>
                            <a:srgbClr val="0000FF"/>
                          </a:solidFill>
                          <a:effectLst/>
                          <a:latin typeface="標楷體" panose="03000509000000000000" pitchFamily="65" charset="-120"/>
                          <a:ea typeface="標楷體" panose="03000509000000000000" pitchFamily="65" charset="-120"/>
                        </a:rPr>
                        <a:t>需求與經費、採購策略、招標方式、決標原則、招標文件、底價審查及其他與採購有關之事項，並提供與採購有關事務之諮詢</a:t>
                      </a:r>
                      <a:r>
                        <a:rPr lang="zh-TW" sz="1600" kern="100" dirty="0">
                          <a:solidFill>
                            <a:srgbClr val="1C1C1C"/>
                          </a:solidFill>
                          <a:effectLst/>
                          <a:latin typeface="標楷體" panose="03000509000000000000" pitchFamily="65" charset="-120"/>
                          <a:ea typeface="標楷體" panose="03000509000000000000" pitchFamily="65" charset="-120"/>
                        </a:rPr>
                        <a:t>，例如採購所涉疑義之研處、標價偏低情形之檢討等，俾提升巨額工程採購之效率、功能及品質。</a:t>
                      </a:r>
                    </a:p>
                    <a:p>
                      <a:pPr marL="447675" indent="-447675" algn="just">
                        <a:lnSpc>
                          <a:spcPts val="20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三、第二項定明其他未達巨額之工程採購，或不限一定金額之財物及勞務採購，機關認有成立採購工作及審查小組，協助審查採購有關事項及提供諮詢之必要者，</a:t>
                      </a:r>
                      <a:r>
                        <a:rPr lang="zh-TW" sz="1600" u="sng" kern="100" dirty="0">
                          <a:solidFill>
                            <a:srgbClr val="FF0000"/>
                          </a:solidFill>
                          <a:effectLst/>
                          <a:latin typeface="標楷體" panose="03000509000000000000" pitchFamily="65" charset="-120"/>
                          <a:ea typeface="標楷體" panose="03000509000000000000" pitchFamily="65" charset="-120"/>
                        </a:rPr>
                        <a:t>得準用之</a:t>
                      </a:r>
                      <a:r>
                        <a:rPr lang="zh-TW" sz="1600" kern="100" dirty="0">
                          <a:solidFill>
                            <a:srgbClr val="1C1C1C"/>
                          </a:solidFill>
                          <a:effectLst/>
                          <a:latin typeface="標楷體" panose="03000509000000000000" pitchFamily="65" charset="-120"/>
                          <a:ea typeface="標楷體" panose="03000509000000000000" pitchFamily="65" charset="-120"/>
                        </a:rPr>
                        <a:t>。例如醫療器材或藥品採購，因品項繁多，又涉及醫療法規、技術規格及價格等專業技術事項，雖未達巨額，</a:t>
                      </a:r>
                      <a:r>
                        <a:rPr lang="zh-TW" sz="1600" u="sng" kern="100" dirty="0">
                          <a:solidFill>
                            <a:srgbClr val="FF0000"/>
                          </a:solidFill>
                          <a:effectLst/>
                          <a:latin typeface="標楷體" panose="03000509000000000000" pitchFamily="65" charset="-120"/>
                          <a:ea typeface="標楷體" panose="03000509000000000000" pitchFamily="65" charset="-120"/>
                        </a:rPr>
                        <a:t>為期採購作業更為審慎周延，以達成預期使用情形及效益目標</a:t>
                      </a:r>
                      <a:r>
                        <a:rPr lang="zh-TW" sz="1600" kern="100" dirty="0">
                          <a:solidFill>
                            <a:srgbClr val="1C1C1C"/>
                          </a:solidFill>
                          <a:effectLst/>
                          <a:latin typeface="標楷體" panose="03000509000000000000" pitchFamily="65" charset="-120"/>
                          <a:ea typeface="標楷體" panose="03000509000000000000" pitchFamily="65" charset="-120"/>
                        </a:rPr>
                        <a:t>，亦得準用採購工作及審查小組之運作機制。</a:t>
                      </a:r>
                    </a:p>
                    <a:p>
                      <a:pPr marL="447675" indent="-447675" algn="just">
                        <a:lnSpc>
                          <a:spcPts val="20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四、第三項定明採購工作及審查小組之組成及其作業辦法授權主管機關定之。</a:t>
                      </a:r>
                    </a:p>
                  </a:txBody>
                  <a:tcPr marL="28123" marR="28123"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2102015553"/>
                  </a:ext>
                </a:extLst>
              </a:tr>
            </a:tbl>
          </a:graphicData>
        </a:graphic>
      </p:graphicFrame>
      <p:sp>
        <p:nvSpPr>
          <p:cNvPr id="7" name="矩形 6">
            <a:extLst>
              <a:ext uri="{FF2B5EF4-FFF2-40B4-BE49-F238E27FC236}">
                <a16:creationId xmlns:a16="http://schemas.microsoft.com/office/drawing/2014/main" id="{A6990916-D65E-42C9-94F7-F7EF9061C515}"/>
              </a:ext>
            </a:extLst>
          </p:cNvPr>
          <p:cNvSpPr/>
          <p:nvPr/>
        </p:nvSpPr>
        <p:spPr>
          <a:xfrm>
            <a:off x="186385" y="5517232"/>
            <a:ext cx="8562079" cy="830997"/>
          </a:xfrm>
          <a:prstGeom prst="rect">
            <a:avLst/>
          </a:prstGeom>
        </p:spPr>
        <p:txBody>
          <a:bodyPr wrap="square">
            <a:spAutoFit/>
          </a:bodyPr>
          <a:lstStyle/>
          <a:p>
            <a:r>
              <a:rPr lang="en-US" altLang="zh-TW" sz="1600" b="1" dirty="0">
                <a:solidFill>
                  <a:srgbClr val="0000FF"/>
                </a:solidFill>
                <a:latin typeface="標楷體" panose="03000509000000000000" pitchFamily="65" charset="-120"/>
                <a:ea typeface="標楷體" panose="03000509000000000000" pitchFamily="65" charset="-120"/>
                <a:hlinkClick r:id="rId2" tooltip="機關採購工作及審查小組設置及作業辦法草案修正草案.pdf">
                  <a:extLst>
                    <a:ext uri="{A12FA001-AC4F-418D-AE19-62706E023703}">
                      <ahyp:hlinkClr xmlns:ahyp="http://schemas.microsoft.com/office/drawing/2018/hyperlinkcolor" val="tx"/>
                    </a:ext>
                  </a:extLst>
                </a:hlinkClick>
              </a:rPr>
              <a:t>1.</a:t>
            </a:r>
            <a:r>
              <a:rPr lang="zh-TW" altLang="en-US" sz="1600" b="1" dirty="0">
                <a:solidFill>
                  <a:srgbClr val="0000FF"/>
                </a:solidFill>
                <a:latin typeface="標楷體" panose="03000509000000000000" pitchFamily="65" charset="-120"/>
                <a:ea typeface="標楷體" panose="03000509000000000000" pitchFamily="65" charset="-120"/>
                <a:hlinkClick r:id="rId2" tooltip="機關採購工作及審查小組設置及作業辦法草案修正草案.pdf">
                  <a:extLst>
                    <a:ext uri="{A12FA001-AC4F-418D-AE19-62706E023703}">
                      <ahyp:hlinkClr xmlns:ahyp="http://schemas.microsoft.com/office/drawing/2018/hyperlinkcolor" val="tx"/>
                    </a:ext>
                  </a:extLst>
                </a:hlinkClick>
              </a:rPr>
              <a:t>機關採購工作及審查小組設置及作業辦法</a:t>
            </a:r>
            <a:endParaRPr lang="en-US" altLang="zh-TW" sz="1600" b="1" dirty="0">
              <a:solidFill>
                <a:srgbClr val="0000FF"/>
              </a:solidFill>
              <a:latin typeface="標楷體" panose="03000509000000000000" pitchFamily="65" charset="-120"/>
              <a:ea typeface="標楷體" panose="03000509000000000000" pitchFamily="65" charset="-120"/>
            </a:endParaRPr>
          </a:p>
          <a:p>
            <a:pPr marL="265113" indent="-265113"/>
            <a:r>
              <a:rPr lang="en-US" altLang="zh-TW" sz="1600" b="1" dirty="0">
                <a:latin typeface="標楷體" panose="03000509000000000000" pitchFamily="65" charset="-120"/>
                <a:ea typeface="標楷體" panose="03000509000000000000" pitchFamily="65" charset="-120"/>
              </a:rPr>
              <a:t>2.</a:t>
            </a:r>
            <a:r>
              <a:rPr lang="zh-TW" altLang="en-US" sz="1600" b="1" dirty="0">
                <a:latin typeface="標楷體" panose="03000509000000000000" pitchFamily="65" charset="-120"/>
                <a:ea typeface="標楷體" panose="03000509000000000000" pitchFamily="65" charset="-120"/>
              </a:rPr>
              <a:t>「機關採購審查小組設置及作業要點」、「機關巨額工程採購採最有利標決標作業要點」</a:t>
            </a:r>
            <a:r>
              <a:rPr lang="en-US" altLang="zh-TW" sz="1600" b="1" dirty="0">
                <a:latin typeface="標楷體" panose="03000509000000000000" pitchFamily="65" charset="-120"/>
                <a:ea typeface="標楷體" panose="03000509000000000000" pitchFamily="65" charset="-120"/>
              </a:rPr>
              <a:t>(</a:t>
            </a:r>
            <a:r>
              <a:rPr lang="zh-TW" altLang="en-US" sz="1600" b="1" dirty="0">
                <a:latin typeface="標楷體" panose="03000509000000000000" pitchFamily="65" charset="-120"/>
                <a:ea typeface="標楷體" panose="03000509000000000000" pitchFamily="65" charset="-120"/>
              </a:rPr>
              <a:t>行政院公共工程委員會</a:t>
            </a:r>
            <a:r>
              <a:rPr lang="en-US" altLang="zh-TW" sz="1600" b="1" dirty="0">
                <a:latin typeface="標楷體" panose="03000509000000000000" pitchFamily="65" charset="-120"/>
                <a:ea typeface="標楷體" panose="03000509000000000000" pitchFamily="65" charset="-120"/>
              </a:rPr>
              <a:t>109</a:t>
            </a:r>
            <a:r>
              <a:rPr lang="zh-TW" altLang="en-US" sz="1600" b="1" dirty="0">
                <a:latin typeface="標楷體" panose="03000509000000000000" pitchFamily="65" charset="-120"/>
                <a:ea typeface="標楷體" panose="03000509000000000000" pitchFamily="65" charset="-120"/>
              </a:rPr>
              <a:t>年</a:t>
            </a:r>
            <a:r>
              <a:rPr lang="en-US" altLang="zh-TW" sz="1600" b="1" dirty="0">
                <a:latin typeface="標楷體" panose="03000509000000000000" pitchFamily="65" charset="-120"/>
                <a:ea typeface="標楷體" panose="03000509000000000000" pitchFamily="65" charset="-120"/>
              </a:rPr>
              <a:t>9</a:t>
            </a:r>
            <a:r>
              <a:rPr lang="zh-TW" altLang="en-US" sz="1600" b="1" dirty="0">
                <a:latin typeface="標楷體" panose="03000509000000000000" pitchFamily="65" charset="-120"/>
                <a:ea typeface="標楷體" panose="03000509000000000000" pitchFamily="65" charset="-120"/>
              </a:rPr>
              <a:t>月</a:t>
            </a:r>
            <a:r>
              <a:rPr lang="en-US" altLang="zh-TW" sz="1600" b="1" dirty="0">
                <a:latin typeface="標楷體" panose="03000509000000000000" pitchFamily="65" charset="-120"/>
                <a:ea typeface="標楷體" panose="03000509000000000000" pitchFamily="65" charset="-120"/>
              </a:rPr>
              <a:t>21</a:t>
            </a:r>
            <a:r>
              <a:rPr lang="zh-TW" altLang="en-US" sz="1600" b="1" dirty="0">
                <a:latin typeface="標楷體" panose="03000509000000000000" pitchFamily="65" charset="-120"/>
                <a:ea typeface="標楷體" panose="03000509000000000000" pitchFamily="65" charset="-120"/>
              </a:rPr>
              <a:t>日工程企字第</a:t>
            </a:r>
            <a:r>
              <a:rPr lang="en-US" altLang="zh-TW" sz="1600" b="1" dirty="0">
                <a:latin typeface="標楷體" panose="03000509000000000000" pitchFamily="65" charset="-120"/>
                <a:ea typeface="標楷體" panose="03000509000000000000" pitchFamily="65" charset="-120"/>
              </a:rPr>
              <a:t>1090100651</a:t>
            </a:r>
            <a:r>
              <a:rPr lang="zh-TW" altLang="en-US" sz="1600" b="1" dirty="0">
                <a:latin typeface="標楷體" panose="03000509000000000000" pitchFamily="65" charset="-120"/>
                <a:ea typeface="標楷體" panose="03000509000000000000" pitchFamily="65" charset="-120"/>
              </a:rPr>
              <a:t>號函</a:t>
            </a:r>
            <a:r>
              <a:rPr lang="zh-TW" altLang="en-US" sz="1600" b="1" u="sng" dirty="0">
                <a:solidFill>
                  <a:srgbClr val="FF0000"/>
                </a:solidFill>
                <a:latin typeface="標楷體" panose="03000509000000000000" pitchFamily="65" charset="-120"/>
                <a:ea typeface="標楷體" panose="03000509000000000000" pitchFamily="65" charset="-120"/>
              </a:rPr>
              <a:t>自即日停止適用</a:t>
            </a:r>
            <a:r>
              <a:rPr lang="en-US" altLang="zh-TW" sz="1600" b="1" dirty="0">
                <a:latin typeface="標楷體" panose="03000509000000000000" pitchFamily="65" charset="-120"/>
                <a:ea typeface="標楷體" panose="03000509000000000000" pitchFamily="65" charset="-120"/>
              </a:rPr>
              <a:t>)</a:t>
            </a:r>
            <a:endParaRPr lang="zh-TW" altLang="en-US" b="1" dirty="0">
              <a:solidFill>
                <a:srgbClr val="0000FF"/>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849090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936AD9CA-2105-4D99-A63D-F9649E22F8EA}"/>
              </a:ext>
            </a:extLst>
          </p:cNvPr>
          <p:cNvSpPr>
            <a:spLocks noGrp="1"/>
          </p:cNvSpPr>
          <p:nvPr>
            <p:ph type="dt" sz="half" idx="10"/>
          </p:nvPr>
        </p:nvSpPr>
        <p:spPr/>
        <p:txBody>
          <a:bodyPr/>
          <a:lstStyle/>
          <a:p>
            <a:pPr>
              <a:defRPr/>
            </a:pPr>
            <a:fld id="{60D6D04F-4BC0-4E6D-9F07-8E2956C8E9D9}" type="datetime1">
              <a:rPr lang="zh-TW" altLang="en-US" smtClean="0"/>
              <a:pPr>
                <a:defRPr/>
              </a:pPr>
              <a:t>2020/9/27</a:t>
            </a:fld>
            <a:endParaRPr lang="en-US" altLang="zh-TW" dirty="0"/>
          </a:p>
        </p:txBody>
      </p:sp>
      <p:sp>
        <p:nvSpPr>
          <p:cNvPr id="5" name="矩形 4">
            <a:extLst>
              <a:ext uri="{FF2B5EF4-FFF2-40B4-BE49-F238E27FC236}">
                <a16:creationId xmlns:a16="http://schemas.microsoft.com/office/drawing/2014/main" id="{0649E533-C3FF-499D-B556-4479258705EF}"/>
              </a:ext>
            </a:extLst>
          </p:cNvPr>
          <p:cNvSpPr/>
          <p:nvPr/>
        </p:nvSpPr>
        <p:spPr>
          <a:xfrm>
            <a:off x="457200" y="188640"/>
            <a:ext cx="8219256" cy="6494085"/>
          </a:xfrm>
          <a:prstGeom prst="rect">
            <a:avLst/>
          </a:prstGeom>
        </p:spPr>
        <p:txBody>
          <a:bodyPr wrap="square">
            <a:spAutoFit/>
          </a:bodyPr>
          <a:lstStyle/>
          <a:p>
            <a:pPr marL="285750" indent="-285750">
              <a:buFont typeface="Wingdings" panose="05000000000000000000" pitchFamily="2" charset="2"/>
              <a:buChar char="l"/>
            </a:pPr>
            <a:r>
              <a:rPr lang="zh-TW" altLang="zh-TW" sz="2200" dirty="0">
                <a:latin typeface="標楷體" panose="03000509000000000000" pitchFamily="65" charset="-120"/>
                <a:ea typeface="標楷體" panose="03000509000000000000" pitchFamily="65" charset="-120"/>
              </a:rPr>
              <a:t>本小組置委員</a:t>
            </a:r>
            <a:r>
              <a:rPr lang="zh-TW" altLang="zh-TW" sz="2200" b="1" u="sng" dirty="0">
                <a:solidFill>
                  <a:srgbClr val="FF0000"/>
                </a:solidFill>
                <a:latin typeface="標楷體" panose="03000509000000000000" pitchFamily="65" charset="-120"/>
                <a:ea typeface="標楷體" panose="03000509000000000000" pitchFamily="65" charset="-120"/>
              </a:rPr>
              <a:t>五人以上，依採購特性及實際需要組成</a:t>
            </a:r>
            <a:r>
              <a:rPr lang="zh-TW" altLang="zh-TW" sz="2200" dirty="0">
                <a:latin typeface="標楷體" panose="03000509000000000000" pitchFamily="65" charset="-120"/>
                <a:ea typeface="標楷體" panose="03000509000000000000" pitchFamily="65" charset="-120"/>
              </a:rPr>
              <a:t>，其中一人為召集人，綜理審查及諮詢事宜，由機關首長或其指定之一級主管以上人員兼任；副召集人一人，襄助召集人處理審查及諮詢事宜。副召集人及其餘委員，由機關首長就本機關或其他機關具專業能力之人員派</a:t>
            </a:r>
            <a:r>
              <a:rPr lang="en-US" altLang="zh-TW" sz="2200" dirty="0">
                <a:latin typeface="標楷體" panose="03000509000000000000" pitchFamily="65" charset="-120"/>
                <a:ea typeface="標楷體" panose="03000509000000000000" pitchFamily="65" charset="-120"/>
              </a:rPr>
              <a:t>(</a:t>
            </a:r>
            <a:r>
              <a:rPr lang="zh-TW" altLang="zh-TW" sz="2200" dirty="0">
                <a:latin typeface="標楷體" panose="03000509000000000000" pitchFamily="65" charset="-120"/>
                <a:ea typeface="標楷體" panose="03000509000000000000" pitchFamily="65" charset="-120"/>
              </a:rPr>
              <a:t>聘</a:t>
            </a:r>
            <a:r>
              <a:rPr lang="en-US" altLang="zh-TW" sz="2200" dirty="0">
                <a:latin typeface="標楷體" panose="03000509000000000000" pitchFamily="65" charset="-120"/>
                <a:ea typeface="標楷體" panose="03000509000000000000" pitchFamily="65" charset="-120"/>
              </a:rPr>
              <a:t>)</a:t>
            </a:r>
            <a:r>
              <a:rPr lang="zh-TW" altLang="zh-TW" sz="2200" dirty="0">
                <a:latin typeface="標楷體" panose="03000509000000000000" pitchFamily="65" charset="-120"/>
                <a:ea typeface="標楷體" panose="03000509000000000000" pitchFamily="65" charset="-120"/>
              </a:rPr>
              <a:t>兼之；委員有增減或更換需要者，得隨時為之。</a:t>
            </a:r>
            <a:endParaRPr lang="en-US" altLang="zh-TW" sz="2200" dirty="0">
              <a:latin typeface="標楷體" panose="03000509000000000000" pitchFamily="65" charset="-120"/>
              <a:ea typeface="標楷體" panose="03000509000000000000" pitchFamily="65" charset="-120"/>
            </a:endParaRPr>
          </a:p>
          <a:p>
            <a:pPr marL="285750" indent="-285750">
              <a:buFont typeface="Wingdings" panose="05000000000000000000" pitchFamily="2" charset="2"/>
              <a:buChar char="l"/>
            </a:pPr>
            <a:r>
              <a:rPr lang="zh-TW" altLang="zh-TW" sz="2200" kern="100" dirty="0">
                <a:latin typeface="標楷體" panose="03000509000000000000" pitchFamily="65" charset="-120"/>
                <a:ea typeface="標楷體" panose="03000509000000000000" pitchFamily="65" charset="-120"/>
                <a:cs typeface="Times New Roman" panose="02020603050405020304" pitchFamily="18" charset="0"/>
              </a:rPr>
              <a:t>機關於本小組成立時，應一併指派三人以上之工作人員，就審查及諮詢事項擬具會議資料，並辦理簽核、通知本小組開會、製作紀錄等行政作業；其中一人應具有採購專業人員資格。但</a:t>
            </a:r>
            <a:r>
              <a:rPr lang="zh-TW" altLang="zh-TW" sz="2200" b="1" u="sng"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任務事項單純者，工作人員得少於三人</a:t>
            </a:r>
            <a:r>
              <a:rPr lang="zh-TW" altLang="zh-TW" sz="2200" kern="100" dirty="0">
                <a:latin typeface="標楷體" panose="03000509000000000000" pitchFamily="65" charset="-120"/>
                <a:ea typeface="標楷體" panose="03000509000000000000" pitchFamily="65" charset="-120"/>
                <a:cs typeface="Times New Roman" panose="02020603050405020304" pitchFamily="18" charset="0"/>
              </a:rPr>
              <a:t>。</a:t>
            </a:r>
            <a:endParaRPr lang="en-US" altLang="zh-TW" sz="2200" kern="100" dirty="0">
              <a:latin typeface="標楷體" panose="03000509000000000000" pitchFamily="65" charset="-120"/>
              <a:ea typeface="標楷體" panose="03000509000000000000" pitchFamily="65" charset="-120"/>
              <a:cs typeface="Times New Roman" panose="02020603050405020304" pitchFamily="18" charset="0"/>
            </a:endParaRPr>
          </a:p>
          <a:p>
            <a:pPr marL="285750" indent="-285750">
              <a:buFont typeface="Wingdings" panose="05000000000000000000" pitchFamily="2" charset="2"/>
              <a:buChar char="l"/>
            </a:pPr>
            <a:r>
              <a:rPr lang="zh-TW" altLang="zh-TW" sz="2200" dirty="0">
                <a:latin typeface="標楷體" panose="03000509000000000000" pitchFamily="65" charset="-120"/>
                <a:ea typeface="標楷體" panose="03000509000000000000" pitchFamily="65" charset="-120"/>
              </a:rPr>
              <a:t>機關辦理</a:t>
            </a:r>
            <a:r>
              <a:rPr lang="zh-TW" altLang="zh-TW" sz="2200" b="1" u="sng" dirty="0">
                <a:solidFill>
                  <a:srgbClr val="FF0000"/>
                </a:solidFill>
                <a:latin typeface="標楷體" panose="03000509000000000000" pitchFamily="65" charset="-120"/>
                <a:ea typeface="標楷體" panose="03000509000000000000" pitchFamily="65" charset="-120"/>
              </a:rPr>
              <a:t>財物、勞務及未達巨額之工程採購，依採購特性及實際需要</a:t>
            </a:r>
            <a:r>
              <a:rPr lang="zh-TW" altLang="zh-TW" sz="2200" dirty="0">
                <a:latin typeface="標楷體" panose="03000509000000000000" pitchFamily="65" charset="-120"/>
                <a:ea typeface="標楷體" panose="03000509000000000000" pitchFamily="65" charset="-120"/>
              </a:rPr>
              <a:t>，認有成立採購工作及審查小組之必要者，</a:t>
            </a:r>
            <a:r>
              <a:rPr lang="zh-TW" altLang="zh-TW" sz="2200" b="1" u="sng" dirty="0">
                <a:solidFill>
                  <a:srgbClr val="FF0000"/>
                </a:solidFill>
                <a:latin typeface="標楷體" panose="03000509000000000000" pitchFamily="65" charset="-120"/>
                <a:ea typeface="標楷體" panose="03000509000000000000" pitchFamily="65" charset="-120"/>
              </a:rPr>
              <a:t>準用</a:t>
            </a:r>
            <a:r>
              <a:rPr lang="zh-TW" altLang="zh-TW" sz="2200" dirty="0">
                <a:latin typeface="標楷體" panose="03000509000000000000" pitchFamily="65" charset="-120"/>
                <a:ea typeface="標楷體" panose="03000509000000000000" pitchFamily="65" charset="-120"/>
              </a:rPr>
              <a:t>本辦法之規定。</a:t>
            </a:r>
            <a:endParaRPr lang="en-US" altLang="zh-TW" sz="2200" dirty="0">
              <a:latin typeface="標楷體" panose="03000509000000000000" pitchFamily="65" charset="-120"/>
              <a:ea typeface="標楷體" panose="03000509000000000000" pitchFamily="65" charset="-120"/>
            </a:endParaRPr>
          </a:p>
          <a:p>
            <a:r>
              <a:rPr lang="zh-TW" altLang="zh-TW" sz="2200" b="1" dirty="0">
                <a:solidFill>
                  <a:srgbClr val="0000FF"/>
                </a:solidFill>
                <a:latin typeface="標楷體" panose="03000509000000000000" pitchFamily="65" charset="-120"/>
                <a:ea typeface="標楷體" panose="03000509000000000000" pitchFamily="65" charset="-120"/>
              </a:rPr>
              <a:t>機關依本法</a:t>
            </a:r>
            <a:r>
              <a:rPr lang="zh-TW" altLang="zh-TW" sz="2200" b="1" u="sng" dirty="0">
                <a:solidFill>
                  <a:srgbClr val="FF0000"/>
                </a:solidFill>
                <a:latin typeface="標楷體" panose="03000509000000000000" pitchFamily="65" charset="-120"/>
                <a:ea typeface="標楷體" panose="03000509000000000000" pitchFamily="65" charset="-120"/>
              </a:rPr>
              <a:t>第一百零一條第三項規定成立採購工作及審查小組者，其組成及作業程序，得參照</a:t>
            </a:r>
            <a:r>
              <a:rPr lang="zh-TW" altLang="zh-TW" sz="2200" b="1" dirty="0">
                <a:solidFill>
                  <a:srgbClr val="0000FF"/>
                </a:solidFill>
                <a:latin typeface="標楷體" panose="03000509000000000000" pitchFamily="65" charset="-120"/>
                <a:ea typeface="標楷體" panose="03000509000000000000" pitchFamily="65" charset="-120"/>
              </a:rPr>
              <a:t>第三條至第七條第一項之規定。但其委員組成，宜就</a:t>
            </a:r>
            <a:r>
              <a:rPr lang="zh-TW" altLang="zh-TW" sz="2200" b="1" u="heavy" dirty="0">
                <a:solidFill>
                  <a:srgbClr val="000000"/>
                </a:solidFill>
                <a:uFill>
                  <a:solidFill>
                    <a:srgbClr val="FF0000"/>
                  </a:solidFill>
                </a:uFill>
                <a:latin typeface="標楷體" panose="03000509000000000000" pitchFamily="65" charset="-120"/>
                <a:ea typeface="標楷體" panose="03000509000000000000" pitchFamily="65" charset="-120"/>
              </a:rPr>
              <a:t>本機關以外人員至少一人聘兼之，且至少宜有外聘委員一人出席</a:t>
            </a:r>
            <a:r>
              <a:rPr lang="zh-TW" altLang="zh-TW" sz="2200" dirty="0">
                <a:latin typeface="標楷體" panose="03000509000000000000" pitchFamily="65" charset="-120"/>
                <a:ea typeface="標楷體" panose="03000509000000000000" pitchFamily="65" charset="-120"/>
              </a:rPr>
              <a:t>。</a:t>
            </a:r>
            <a:r>
              <a:rPr lang="en-US" altLang="zh-TW" sz="1600" b="1" dirty="0">
                <a:solidFill>
                  <a:srgbClr val="FF0000"/>
                </a:solidFill>
                <a:latin typeface="標楷體" panose="03000509000000000000" pitchFamily="65" charset="-120"/>
                <a:ea typeface="標楷體" panose="03000509000000000000" pitchFamily="65" charset="-120"/>
              </a:rPr>
              <a:t>(</a:t>
            </a:r>
            <a:r>
              <a:rPr lang="zh-TW" altLang="en-US" sz="1600" b="1" dirty="0">
                <a:solidFill>
                  <a:srgbClr val="FF0000"/>
                </a:solidFill>
                <a:latin typeface="標楷體" panose="03000509000000000000" pitchFamily="65" charset="-120"/>
                <a:ea typeface="標楷體" panose="03000509000000000000" pitchFamily="65" charset="-120"/>
              </a:rPr>
              <a:t>行政院公共工程委員會</a:t>
            </a:r>
            <a:r>
              <a:rPr lang="en-US" altLang="zh-TW" sz="1600" b="1" dirty="0">
                <a:solidFill>
                  <a:srgbClr val="FF0000"/>
                </a:solidFill>
                <a:latin typeface="標楷體" panose="03000509000000000000" pitchFamily="65" charset="-120"/>
                <a:ea typeface="標楷體" panose="03000509000000000000" pitchFamily="65" charset="-120"/>
              </a:rPr>
              <a:t>109</a:t>
            </a:r>
            <a:r>
              <a:rPr lang="zh-TW" altLang="en-US" sz="1600" b="1" dirty="0">
                <a:solidFill>
                  <a:srgbClr val="FF0000"/>
                </a:solidFill>
                <a:latin typeface="標楷體" panose="03000509000000000000" pitchFamily="65" charset="-120"/>
                <a:ea typeface="標楷體" panose="03000509000000000000" pitchFamily="65" charset="-120"/>
              </a:rPr>
              <a:t>年</a:t>
            </a:r>
            <a:r>
              <a:rPr lang="en-US" altLang="zh-TW" sz="1600" b="1" dirty="0">
                <a:solidFill>
                  <a:srgbClr val="FF0000"/>
                </a:solidFill>
                <a:latin typeface="標楷體" panose="03000509000000000000" pitchFamily="65" charset="-120"/>
                <a:ea typeface="標楷體" panose="03000509000000000000" pitchFamily="65" charset="-120"/>
              </a:rPr>
              <a:t>7</a:t>
            </a:r>
            <a:r>
              <a:rPr lang="zh-TW" altLang="en-US" sz="1600" b="1" dirty="0">
                <a:solidFill>
                  <a:srgbClr val="FF0000"/>
                </a:solidFill>
                <a:latin typeface="標楷體" panose="03000509000000000000" pitchFamily="65" charset="-120"/>
                <a:ea typeface="標楷體" panose="03000509000000000000" pitchFamily="65" charset="-120"/>
              </a:rPr>
              <a:t>月</a:t>
            </a:r>
            <a:r>
              <a:rPr lang="en-US" altLang="zh-TW" sz="1600" b="1" dirty="0">
                <a:solidFill>
                  <a:srgbClr val="FF0000"/>
                </a:solidFill>
                <a:latin typeface="標楷體" panose="03000509000000000000" pitchFamily="65" charset="-120"/>
                <a:ea typeface="標楷體" panose="03000509000000000000" pitchFamily="65" charset="-120"/>
              </a:rPr>
              <a:t>15</a:t>
            </a:r>
            <a:r>
              <a:rPr lang="zh-TW" altLang="en-US" sz="1600" b="1" dirty="0">
                <a:solidFill>
                  <a:srgbClr val="FF0000"/>
                </a:solidFill>
                <a:latin typeface="標楷體" panose="03000509000000000000" pitchFamily="65" charset="-120"/>
                <a:ea typeface="標楷體" panose="03000509000000000000" pitchFamily="65" charset="-120"/>
              </a:rPr>
              <a:t>日工程企字第</a:t>
            </a:r>
            <a:r>
              <a:rPr lang="en-US" altLang="zh-TW" sz="1600" b="1" dirty="0">
                <a:solidFill>
                  <a:srgbClr val="FF0000"/>
                </a:solidFill>
                <a:latin typeface="標楷體" panose="03000509000000000000" pitchFamily="65" charset="-120"/>
                <a:ea typeface="標楷體" panose="03000509000000000000" pitchFamily="65" charset="-120"/>
              </a:rPr>
              <a:t>10901005535</a:t>
            </a:r>
            <a:r>
              <a:rPr lang="zh-TW" altLang="en-US" sz="1600" b="1" dirty="0">
                <a:solidFill>
                  <a:srgbClr val="FF0000"/>
                </a:solidFill>
                <a:latin typeface="標楷體" panose="03000509000000000000" pitchFamily="65" charset="-120"/>
                <a:ea typeface="標楷體" panose="03000509000000000000" pitchFamily="65" charset="-120"/>
              </a:rPr>
              <a:t>號函</a:t>
            </a:r>
            <a:r>
              <a:rPr lang="en-US" altLang="zh-TW" sz="1600" b="1" dirty="0">
                <a:solidFill>
                  <a:srgbClr val="FF0000"/>
                </a:solidFill>
                <a:latin typeface="標楷體" panose="03000509000000000000" pitchFamily="65" charset="-120"/>
                <a:ea typeface="標楷體" panose="03000509000000000000" pitchFamily="65" charset="-120"/>
              </a:rPr>
              <a:t>)</a:t>
            </a:r>
            <a:r>
              <a:rPr lang="zh-TW" altLang="en-US" sz="1600" b="1" dirty="0">
                <a:solidFill>
                  <a:srgbClr val="FF0000"/>
                </a:solidFill>
                <a:latin typeface="標楷體" panose="03000509000000000000" pitchFamily="65" charset="-120"/>
                <a:ea typeface="標楷體" panose="03000509000000000000" pitchFamily="65" charset="-120"/>
              </a:rPr>
              <a:t> </a:t>
            </a:r>
            <a:endParaRPr lang="zh-TW" altLang="zh-TW" sz="1600" b="1" dirty="0">
              <a:solidFill>
                <a:srgbClr val="FF0000"/>
              </a:solidFill>
              <a:latin typeface="標楷體" panose="03000509000000000000" pitchFamily="65" charset="-120"/>
              <a:ea typeface="標楷體" panose="03000509000000000000" pitchFamily="65" charset="-120"/>
            </a:endParaRPr>
          </a:p>
          <a:p>
            <a:pPr marL="285750" indent="-285750">
              <a:buFont typeface="Wingdings" panose="05000000000000000000" pitchFamily="2" charset="2"/>
              <a:buChar char="l"/>
            </a:pPr>
            <a:endParaRPr lang="zh-TW" altLang="en-US" dirty="0"/>
          </a:p>
        </p:txBody>
      </p:sp>
    </p:spTree>
    <p:extLst>
      <p:ext uri="{BB962C8B-B14F-4D97-AF65-F5344CB8AC3E}">
        <p14:creationId xmlns:p14="http://schemas.microsoft.com/office/powerpoint/2010/main" val="3381389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5</a:t>
            </a:fld>
            <a:endParaRPr lang="en-US" altLang="zh-TW"/>
          </a:p>
        </p:txBody>
      </p:sp>
      <p:graphicFrame>
        <p:nvGraphicFramePr>
          <p:cNvPr id="6" name="表格 5">
            <a:extLst>
              <a:ext uri="{FF2B5EF4-FFF2-40B4-BE49-F238E27FC236}">
                <a16:creationId xmlns:a16="http://schemas.microsoft.com/office/drawing/2014/main" id="{933590D0-AB33-487F-8CC1-9207E5B78E49}"/>
              </a:ext>
            </a:extLst>
          </p:cNvPr>
          <p:cNvGraphicFramePr>
            <a:graphicFrameLocks noGrp="1"/>
          </p:cNvGraphicFramePr>
          <p:nvPr>
            <p:extLst>
              <p:ext uri="{D42A27DB-BD31-4B8C-83A1-F6EECF244321}">
                <p14:modId xmlns:p14="http://schemas.microsoft.com/office/powerpoint/2010/main" val="1224830697"/>
              </p:ext>
            </p:extLst>
          </p:nvPr>
        </p:nvGraphicFramePr>
        <p:xfrm>
          <a:off x="114302" y="228600"/>
          <a:ext cx="8856984" cy="5842000"/>
        </p:xfrm>
        <a:graphic>
          <a:graphicData uri="http://schemas.openxmlformats.org/drawingml/2006/table">
            <a:tbl>
              <a:tblPr firstRow="1" firstCol="1" lastRow="1" lastCol="1" bandRow="1" bandCol="1">
                <a:tableStyleId>{5C22544A-7EE6-4342-B048-85BDC9FD1C3A}</a:tableStyleId>
              </a:tblPr>
              <a:tblGrid>
                <a:gridCol w="1872208">
                  <a:extLst>
                    <a:ext uri="{9D8B030D-6E8A-4147-A177-3AD203B41FA5}">
                      <a16:colId xmlns:a16="http://schemas.microsoft.com/office/drawing/2014/main" val="3403266936"/>
                    </a:ext>
                  </a:extLst>
                </a:gridCol>
                <a:gridCol w="3593602">
                  <a:extLst>
                    <a:ext uri="{9D8B030D-6E8A-4147-A177-3AD203B41FA5}">
                      <a16:colId xmlns:a16="http://schemas.microsoft.com/office/drawing/2014/main" val="4151373859"/>
                    </a:ext>
                  </a:extLst>
                </a:gridCol>
                <a:gridCol w="3391174">
                  <a:extLst>
                    <a:ext uri="{9D8B030D-6E8A-4147-A177-3AD203B41FA5}">
                      <a16:colId xmlns:a16="http://schemas.microsoft.com/office/drawing/2014/main" val="1941293529"/>
                    </a:ext>
                  </a:extLst>
                </a:gridCol>
              </a:tblGrid>
              <a:tr h="4035424">
                <a:tc>
                  <a:txBody>
                    <a:bodyPr/>
                    <a:lstStyle/>
                    <a:p>
                      <a:pPr marL="152400" indent="-15240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第十五條　機關承辦、監辦採購人員離職後三年內不得為本人或代理廠商向原任職機關接洽處理離職前五年內與職務有關之事務。</a:t>
                      </a:r>
                    </a:p>
                    <a:p>
                      <a:pPr marL="152400" indent="-152400" algn="just">
                        <a:lnSpc>
                          <a:spcPts val="2000"/>
                        </a:lnSpc>
                        <a:spcAft>
                          <a:spcPts val="0"/>
                        </a:spcAft>
                        <a:tabLst>
                          <a:tab pos="1600200" algn="l"/>
                        </a:tabLst>
                      </a:pPr>
                      <a:r>
                        <a:rPr lang="en-US" sz="1800" kern="100" dirty="0">
                          <a:solidFill>
                            <a:srgbClr val="1C1C1C"/>
                          </a:solidFill>
                          <a:effectLst/>
                          <a:latin typeface="標楷體" panose="03000509000000000000" pitchFamily="65" charset="-120"/>
                          <a:ea typeface="標楷體" panose="03000509000000000000" pitchFamily="65" charset="-120"/>
                        </a:rPr>
                        <a:t>      </a:t>
                      </a:r>
                      <a:r>
                        <a:rPr lang="zh-TW" sz="1800" u="sng" kern="100" dirty="0">
                          <a:solidFill>
                            <a:srgbClr val="0000FF"/>
                          </a:solidFill>
                          <a:effectLst/>
                          <a:latin typeface="標楷體" panose="03000509000000000000" pitchFamily="65" charset="-120"/>
                          <a:ea typeface="標楷體" panose="03000509000000000000" pitchFamily="65" charset="-120"/>
                        </a:rPr>
                        <a:t>機關人員</a:t>
                      </a:r>
                      <a:r>
                        <a:rPr lang="zh-TW" sz="1800" kern="100" dirty="0">
                          <a:solidFill>
                            <a:srgbClr val="1C1C1C"/>
                          </a:solidFill>
                          <a:effectLst/>
                          <a:latin typeface="標楷體" panose="03000509000000000000" pitchFamily="65" charset="-120"/>
                          <a:ea typeface="標楷體" panose="03000509000000000000" pitchFamily="65" charset="-120"/>
                        </a:rPr>
                        <a:t>對於與採購有關之事項，涉及本人、配偶、</a:t>
                      </a:r>
                      <a:r>
                        <a:rPr lang="zh-TW" sz="1800" u="sng" kern="100" dirty="0">
                          <a:solidFill>
                            <a:srgbClr val="FF0000"/>
                          </a:solidFill>
                          <a:effectLst/>
                          <a:latin typeface="標楷體" panose="03000509000000000000" pitchFamily="65" charset="-120"/>
                          <a:ea typeface="標楷體" panose="03000509000000000000" pitchFamily="65" charset="-120"/>
                        </a:rPr>
                        <a:t>二親</a:t>
                      </a:r>
                      <a:r>
                        <a:rPr lang="zh-TW" sz="1800" kern="100" dirty="0">
                          <a:solidFill>
                            <a:srgbClr val="1C1C1C"/>
                          </a:solidFill>
                          <a:effectLst/>
                          <a:latin typeface="標楷體" panose="03000509000000000000" pitchFamily="65" charset="-120"/>
                          <a:ea typeface="標楷體" panose="03000509000000000000" pitchFamily="65" charset="-120"/>
                        </a:rPr>
                        <a:t>等以內</a:t>
                      </a:r>
                      <a:r>
                        <a:rPr lang="zh-TW" sz="1800" u="sng" kern="100" dirty="0">
                          <a:solidFill>
                            <a:srgbClr val="1C1C1C"/>
                          </a:solidFill>
                          <a:effectLst/>
                          <a:latin typeface="標楷體" panose="03000509000000000000" pitchFamily="65" charset="-120"/>
                          <a:ea typeface="標楷體" panose="03000509000000000000" pitchFamily="65" charset="-120"/>
                        </a:rPr>
                        <a:t>親屬</a:t>
                      </a:r>
                      <a:r>
                        <a:rPr lang="zh-TW" sz="1800" kern="100" dirty="0">
                          <a:solidFill>
                            <a:srgbClr val="1C1C1C"/>
                          </a:solidFill>
                          <a:effectLst/>
                          <a:latin typeface="標楷體" panose="03000509000000000000" pitchFamily="65" charset="-120"/>
                          <a:ea typeface="標楷體" panose="03000509000000000000" pitchFamily="65" charset="-120"/>
                        </a:rPr>
                        <a:t>，或</a:t>
                      </a:r>
                      <a:r>
                        <a:rPr lang="zh-TW" sz="1800" u="sng" kern="100" dirty="0">
                          <a:solidFill>
                            <a:srgbClr val="1C1C1C"/>
                          </a:solidFill>
                          <a:effectLst/>
                          <a:latin typeface="標楷體" panose="03000509000000000000" pitchFamily="65" charset="-120"/>
                          <a:ea typeface="標楷體" panose="03000509000000000000" pitchFamily="65" charset="-120"/>
                        </a:rPr>
                        <a:t>共同生活家屬</a:t>
                      </a:r>
                      <a:r>
                        <a:rPr lang="zh-TW" sz="1800" kern="100" dirty="0">
                          <a:solidFill>
                            <a:srgbClr val="1C1C1C"/>
                          </a:solidFill>
                          <a:effectLst/>
                          <a:latin typeface="標楷體" panose="03000509000000000000" pitchFamily="65" charset="-120"/>
                          <a:ea typeface="標楷體" panose="03000509000000000000" pitchFamily="65" charset="-120"/>
                        </a:rPr>
                        <a:t>之利益時，應行迴避。</a:t>
                      </a:r>
                    </a:p>
                    <a:p>
                      <a:pPr marL="152400" indent="304800" algn="just">
                        <a:lnSpc>
                          <a:spcPts val="20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機關首長發現</a:t>
                      </a:r>
                      <a:r>
                        <a:rPr lang="zh-TW" sz="1800" u="sng" kern="100" dirty="0">
                          <a:solidFill>
                            <a:srgbClr val="1C1C1C"/>
                          </a:solidFill>
                          <a:effectLst/>
                          <a:latin typeface="標楷體" panose="03000509000000000000" pitchFamily="65" charset="-120"/>
                          <a:ea typeface="標楷體" panose="03000509000000000000" pitchFamily="65" charset="-120"/>
                        </a:rPr>
                        <a:t>前項</a:t>
                      </a:r>
                      <a:r>
                        <a:rPr lang="zh-TW" sz="1800" kern="100" dirty="0">
                          <a:solidFill>
                            <a:srgbClr val="1C1C1C"/>
                          </a:solidFill>
                          <a:effectLst/>
                          <a:latin typeface="標楷體" panose="03000509000000000000" pitchFamily="65" charset="-120"/>
                          <a:ea typeface="標楷體" panose="03000509000000000000" pitchFamily="65" charset="-120"/>
                        </a:rPr>
                        <a:t>人員有應行迴避之情事而未依規定迴避者，應令其迴避，並另行指定人員</a:t>
                      </a:r>
                      <a:r>
                        <a:rPr lang="zh-TW" sz="1800" u="sng" kern="100" dirty="0">
                          <a:solidFill>
                            <a:srgbClr val="1C1C1C"/>
                          </a:solidFill>
                          <a:effectLst/>
                          <a:latin typeface="標楷體" panose="03000509000000000000" pitchFamily="65" charset="-120"/>
                          <a:ea typeface="標楷體" panose="03000509000000000000" pitchFamily="65" charset="-120"/>
                        </a:rPr>
                        <a:t>辦理</a:t>
                      </a:r>
                      <a:r>
                        <a:rPr lang="zh-TW" sz="1800" kern="100" dirty="0">
                          <a:solidFill>
                            <a:srgbClr val="1C1C1C"/>
                          </a:solidFill>
                          <a:effectLst/>
                          <a:latin typeface="標楷體" panose="03000509000000000000" pitchFamily="65" charset="-120"/>
                          <a:ea typeface="標楷體" panose="03000509000000000000" pitchFamily="65" charset="-120"/>
                        </a:rPr>
                        <a:t>。</a:t>
                      </a:r>
                      <a:r>
                        <a:rPr lang="en-US" sz="1800" kern="100" dirty="0">
                          <a:solidFill>
                            <a:srgbClr val="1C1C1C"/>
                          </a:solidFill>
                          <a:effectLst/>
                          <a:latin typeface="標楷體" panose="03000509000000000000" pitchFamily="65" charset="-120"/>
                          <a:ea typeface="標楷體" panose="03000509000000000000" pitchFamily="65" charset="-120"/>
                        </a:rPr>
                        <a:t> </a:t>
                      </a:r>
                      <a:endParaRPr lang="zh-TW" sz="1800" kern="100" dirty="0">
                        <a:solidFill>
                          <a:srgbClr val="1C1C1C"/>
                        </a:solidFill>
                        <a:effectLst/>
                        <a:latin typeface="標楷體" panose="03000509000000000000" pitchFamily="65" charset="-120"/>
                        <a:ea typeface="標楷體" panose="03000509000000000000" pitchFamily="65" charset="-120"/>
                      </a:endParaRPr>
                    </a:p>
                  </a:txBody>
                  <a:tcPr marL="48546" marR="48546"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152400" indent="-15240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第十五條　機關承辦、監辦採購人員離職後三年內不得為本人或代理廠商向原任職機關接洽處理離職前五年內與職務有關之事務。</a:t>
                      </a:r>
                    </a:p>
                    <a:p>
                      <a:pPr marL="158750" indent="304800" algn="just" hangingPunct="0">
                        <a:lnSpc>
                          <a:spcPts val="20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機關</a:t>
                      </a:r>
                      <a:r>
                        <a:rPr lang="zh-TW" sz="1800" u="sng" kern="100" dirty="0">
                          <a:solidFill>
                            <a:srgbClr val="FF0000"/>
                          </a:solidFill>
                          <a:effectLst/>
                          <a:latin typeface="標楷體" panose="03000509000000000000" pitchFamily="65" charset="-120"/>
                          <a:ea typeface="標楷體" panose="03000509000000000000" pitchFamily="65" charset="-120"/>
                        </a:rPr>
                        <a:t>承辦、監辦採購</a:t>
                      </a:r>
                      <a:r>
                        <a:rPr lang="zh-TW" sz="1800" kern="100" dirty="0">
                          <a:solidFill>
                            <a:srgbClr val="1C1C1C"/>
                          </a:solidFill>
                          <a:effectLst/>
                          <a:latin typeface="標楷體" panose="03000509000000000000" pitchFamily="65" charset="-120"/>
                          <a:ea typeface="標楷體" panose="03000509000000000000" pitchFamily="65" charset="-120"/>
                        </a:rPr>
                        <a:t>人員對於與採購有關之事項，涉及本人、配偶、三親等以內血親或姻親，或同財共居親屬之利益時，應行迴避。</a:t>
                      </a:r>
                    </a:p>
                    <a:p>
                      <a:pPr marL="158750" indent="304800" algn="just" hangingPunct="0">
                        <a:lnSpc>
                          <a:spcPts val="20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機關首長發現承辦、監辦採購人員有</a:t>
                      </a:r>
                      <a:r>
                        <a:rPr lang="zh-TW" sz="1800" u="sng" kern="100" dirty="0">
                          <a:solidFill>
                            <a:srgbClr val="1C1C1C"/>
                          </a:solidFill>
                          <a:effectLst/>
                          <a:latin typeface="標楷體" panose="03000509000000000000" pitchFamily="65" charset="-120"/>
                          <a:ea typeface="標楷體" panose="03000509000000000000" pitchFamily="65" charset="-120"/>
                        </a:rPr>
                        <a:t>前項</a:t>
                      </a:r>
                      <a:r>
                        <a:rPr lang="zh-TW" sz="1800" kern="100" dirty="0">
                          <a:solidFill>
                            <a:srgbClr val="1C1C1C"/>
                          </a:solidFill>
                          <a:effectLst/>
                          <a:latin typeface="標楷體" panose="03000509000000000000" pitchFamily="65" charset="-120"/>
                          <a:ea typeface="標楷體" panose="03000509000000000000" pitchFamily="65" charset="-120"/>
                        </a:rPr>
                        <a:t>應行迴避之情事而未依規定迴避者，應令其迴避，並另行指定</a:t>
                      </a:r>
                      <a:r>
                        <a:rPr lang="zh-TW" sz="1800" u="sng" kern="100" dirty="0">
                          <a:solidFill>
                            <a:srgbClr val="1C1C1C"/>
                          </a:solidFill>
                          <a:effectLst/>
                          <a:latin typeface="標楷體" panose="03000509000000000000" pitchFamily="65" charset="-120"/>
                          <a:ea typeface="標楷體" panose="03000509000000000000" pitchFamily="65" charset="-120"/>
                        </a:rPr>
                        <a:t>承辦、監辦</a:t>
                      </a:r>
                      <a:r>
                        <a:rPr lang="zh-TW" sz="1800" kern="100" dirty="0">
                          <a:solidFill>
                            <a:srgbClr val="1C1C1C"/>
                          </a:solidFill>
                          <a:effectLst/>
                          <a:latin typeface="標楷體" panose="03000509000000000000" pitchFamily="65" charset="-120"/>
                          <a:ea typeface="標楷體" panose="03000509000000000000" pitchFamily="65" charset="-120"/>
                        </a:rPr>
                        <a:t>人員。</a:t>
                      </a:r>
                    </a:p>
                    <a:p>
                      <a:pPr marL="158750" indent="304800" algn="just" hangingPunct="0">
                        <a:lnSpc>
                          <a:spcPts val="2000"/>
                        </a:lnSpc>
                        <a:spcAft>
                          <a:spcPts val="0"/>
                        </a:spcAft>
                      </a:pPr>
                      <a:r>
                        <a:rPr lang="zh-TW" sz="1800" u="sng" kern="100" dirty="0">
                          <a:solidFill>
                            <a:srgbClr val="1C1C1C"/>
                          </a:solidFill>
                          <a:effectLst/>
                          <a:latin typeface="標楷體" panose="03000509000000000000" pitchFamily="65" charset="-120"/>
                          <a:ea typeface="標楷體" panose="03000509000000000000" pitchFamily="65" charset="-120"/>
                        </a:rPr>
                        <a:t>廠商或其負責人與機關首長有第二項之情形者，不得參與該機關之採購。但本項之執行反不利於公平競爭或公共利益時，得報請主管機關核定後免除之。</a:t>
                      </a:r>
                      <a:endParaRPr lang="zh-TW" sz="1800" kern="100" dirty="0">
                        <a:solidFill>
                          <a:srgbClr val="1C1C1C"/>
                        </a:solidFill>
                        <a:effectLst/>
                        <a:latin typeface="標楷體" panose="03000509000000000000" pitchFamily="65" charset="-120"/>
                        <a:ea typeface="標楷體" panose="03000509000000000000" pitchFamily="65" charset="-120"/>
                      </a:endParaRPr>
                    </a:p>
                    <a:p>
                      <a:pPr marL="152400" indent="304800" algn="just">
                        <a:lnSpc>
                          <a:spcPts val="2000"/>
                        </a:lnSpc>
                        <a:spcAft>
                          <a:spcPts val="0"/>
                        </a:spcAft>
                        <a:tabLst>
                          <a:tab pos="1600200" algn="l"/>
                        </a:tabLst>
                      </a:pPr>
                      <a:r>
                        <a:rPr lang="zh-TW" sz="1800" u="sng" kern="100" dirty="0">
                          <a:solidFill>
                            <a:srgbClr val="1C1C1C"/>
                          </a:solidFill>
                          <a:effectLst/>
                          <a:latin typeface="標楷體" panose="03000509000000000000" pitchFamily="65" charset="-120"/>
                          <a:ea typeface="標楷體" panose="03000509000000000000" pitchFamily="65" charset="-120"/>
                        </a:rPr>
                        <a:t>採購之承辦、監辦人員應依公職人員財產申報法之相關規定，申報財產。</a:t>
                      </a:r>
                      <a:endParaRPr lang="zh-TW" sz="1800" kern="100" dirty="0">
                        <a:solidFill>
                          <a:srgbClr val="1C1C1C"/>
                        </a:solidFill>
                        <a:effectLst/>
                        <a:latin typeface="標楷體" panose="03000509000000000000" pitchFamily="65" charset="-120"/>
                        <a:ea typeface="標楷體" panose="03000509000000000000" pitchFamily="65" charset="-120"/>
                      </a:endParaRPr>
                    </a:p>
                  </a:txBody>
                  <a:tcPr marL="48546" marR="48546"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304800" indent="-304800" algn="just">
                        <a:lnSpc>
                          <a:spcPts val="20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一、第一項未修正。</a:t>
                      </a:r>
                    </a:p>
                    <a:p>
                      <a:pPr marL="447675" indent="-447675" algn="just">
                        <a:lnSpc>
                          <a:spcPts val="20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二、考量機關人員無論業務、需求、使用、承辦及監辦採購單位之人員，含主官</a:t>
                      </a:r>
                      <a:r>
                        <a:rPr lang="en-US" sz="1800" kern="100" dirty="0">
                          <a:solidFill>
                            <a:srgbClr val="1C1C1C"/>
                          </a:solidFill>
                          <a:effectLst/>
                          <a:latin typeface="標楷體" panose="03000509000000000000" pitchFamily="65" charset="-120"/>
                          <a:ea typeface="標楷體" panose="03000509000000000000" pitchFamily="65" charset="-120"/>
                        </a:rPr>
                        <a:t>(</a:t>
                      </a:r>
                      <a:r>
                        <a:rPr lang="zh-TW" sz="1800" kern="100" dirty="0">
                          <a:solidFill>
                            <a:srgbClr val="1C1C1C"/>
                          </a:solidFill>
                          <a:effectLst/>
                          <a:latin typeface="標楷體" panose="03000509000000000000" pitchFamily="65" charset="-120"/>
                          <a:ea typeface="標楷體" panose="03000509000000000000" pitchFamily="65" charset="-120"/>
                        </a:rPr>
                        <a:t>管</a:t>
                      </a:r>
                      <a:r>
                        <a:rPr lang="en-US" sz="1800" kern="100" dirty="0">
                          <a:solidFill>
                            <a:srgbClr val="1C1C1C"/>
                          </a:solidFill>
                          <a:effectLst/>
                          <a:latin typeface="標楷體" panose="03000509000000000000" pitchFamily="65" charset="-120"/>
                          <a:ea typeface="標楷體" panose="03000509000000000000" pitchFamily="65" charset="-120"/>
                        </a:rPr>
                        <a:t>)</a:t>
                      </a:r>
                      <a:r>
                        <a:rPr lang="zh-TW" sz="1800" kern="100" dirty="0">
                          <a:solidFill>
                            <a:srgbClr val="1C1C1C"/>
                          </a:solidFill>
                          <a:effectLst/>
                          <a:latin typeface="標楷體" panose="03000509000000000000" pitchFamily="65" charset="-120"/>
                          <a:ea typeface="標楷體" panose="03000509000000000000" pitchFamily="65" charset="-120"/>
                        </a:rPr>
                        <a:t>，對於採購有關事項，遇有利益衝突，均應迴避，爰將現行條文第二項所定「承辦、監辦採購人員」，修正為「機關人員」，以臻明確。另參酌公職人員利益衝突迴避法第三條第一款及第二款之規定，原定利益衝突關係，由三親等以內血親或姻親，修正為二親等以內親屬；原定「同財共居親屬」，修正為「共同生活家屬」。</a:t>
                      </a:r>
                    </a:p>
                    <a:p>
                      <a:pPr marL="447675" indent="-447675" algn="just">
                        <a:lnSpc>
                          <a:spcPts val="2000"/>
                        </a:lnSpc>
                        <a:spcAft>
                          <a:spcPts val="0"/>
                        </a:spcAft>
                      </a:pPr>
                      <a:r>
                        <a:rPr lang="zh-TW" sz="1800" kern="100" dirty="0">
                          <a:solidFill>
                            <a:srgbClr val="1C1C1C"/>
                          </a:solidFill>
                          <a:effectLst/>
                          <a:latin typeface="標楷體" panose="03000509000000000000" pitchFamily="65" charset="-120"/>
                          <a:ea typeface="標楷體" panose="03000509000000000000" pitchFamily="65" charset="-120"/>
                        </a:rPr>
                        <a:t>三、現行條文第三項配合第二項酌作文字修正。</a:t>
                      </a:r>
                    </a:p>
                    <a:p>
                      <a:pPr marL="447675" indent="-447675"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四、現行條文第四項及第五項，鑒於公職人員利益衝突迴避法第十四條及公職人員財產申報法已有規定，爰予刪除。</a:t>
                      </a:r>
                    </a:p>
                  </a:txBody>
                  <a:tcPr marL="48546" marR="48546"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4230998655"/>
                  </a:ext>
                </a:extLst>
              </a:tr>
            </a:tbl>
          </a:graphicData>
        </a:graphic>
      </p:graphicFrame>
    </p:spTree>
    <p:extLst>
      <p:ext uri="{BB962C8B-B14F-4D97-AF65-F5344CB8AC3E}">
        <p14:creationId xmlns:p14="http://schemas.microsoft.com/office/powerpoint/2010/main" val="174346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6</a:t>
            </a:fld>
            <a:endParaRPr lang="en-US" altLang="zh-TW"/>
          </a:p>
        </p:txBody>
      </p:sp>
      <p:graphicFrame>
        <p:nvGraphicFramePr>
          <p:cNvPr id="6" name="表格 5">
            <a:extLst>
              <a:ext uri="{FF2B5EF4-FFF2-40B4-BE49-F238E27FC236}">
                <a16:creationId xmlns:a16="http://schemas.microsoft.com/office/drawing/2014/main" id="{A68132B5-DF3F-497A-80B4-8D25ACED3900}"/>
              </a:ext>
            </a:extLst>
          </p:cNvPr>
          <p:cNvGraphicFramePr>
            <a:graphicFrameLocks noGrp="1"/>
          </p:cNvGraphicFramePr>
          <p:nvPr/>
        </p:nvGraphicFramePr>
        <p:xfrm>
          <a:off x="228603" y="188640"/>
          <a:ext cx="8663877" cy="5661406"/>
        </p:xfrm>
        <a:graphic>
          <a:graphicData uri="http://schemas.openxmlformats.org/drawingml/2006/table">
            <a:tbl>
              <a:tblPr firstRow="1" firstCol="1" lastRow="1" lastCol="1" bandRow="1" bandCol="1">
                <a:tableStyleId>{5C22544A-7EE6-4342-B048-85BDC9FD1C3A}</a:tableStyleId>
              </a:tblPr>
              <a:tblGrid>
                <a:gridCol w="3623317">
                  <a:extLst>
                    <a:ext uri="{9D8B030D-6E8A-4147-A177-3AD203B41FA5}">
                      <a16:colId xmlns:a16="http://schemas.microsoft.com/office/drawing/2014/main" val="2236278395"/>
                    </a:ext>
                  </a:extLst>
                </a:gridCol>
                <a:gridCol w="2376264">
                  <a:extLst>
                    <a:ext uri="{9D8B030D-6E8A-4147-A177-3AD203B41FA5}">
                      <a16:colId xmlns:a16="http://schemas.microsoft.com/office/drawing/2014/main" val="499977958"/>
                    </a:ext>
                  </a:extLst>
                </a:gridCol>
                <a:gridCol w="2664296">
                  <a:extLst>
                    <a:ext uri="{9D8B030D-6E8A-4147-A177-3AD203B41FA5}">
                      <a16:colId xmlns:a16="http://schemas.microsoft.com/office/drawing/2014/main" val="3064355169"/>
                    </a:ext>
                  </a:extLst>
                </a:gridCol>
              </a:tblGrid>
              <a:tr h="4419600">
                <a:tc>
                  <a:txBody>
                    <a:bodyPr/>
                    <a:lstStyle/>
                    <a:p>
                      <a:pPr marL="152400" indent="-152400" algn="just">
                        <a:lnSpc>
                          <a:spcPts val="28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第十七條</a:t>
                      </a:r>
                      <a:r>
                        <a:rPr lang="en-US" sz="2000" kern="100" dirty="0">
                          <a:solidFill>
                            <a:srgbClr val="1C1C1C"/>
                          </a:solidFill>
                          <a:effectLst/>
                          <a:latin typeface="標楷體" panose="03000509000000000000" pitchFamily="65" charset="-120"/>
                          <a:ea typeface="標楷體" panose="03000509000000000000" pitchFamily="65" charset="-120"/>
                        </a:rPr>
                        <a:t>  </a:t>
                      </a:r>
                      <a:r>
                        <a:rPr lang="zh-TW" sz="2000" kern="100" dirty="0">
                          <a:solidFill>
                            <a:srgbClr val="1C1C1C"/>
                          </a:solidFill>
                          <a:effectLst/>
                          <a:latin typeface="標楷體" panose="03000509000000000000" pitchFamily="65" charset="-120"/>
                          <a:ea typeface="標楷體" panose="03000509000000000000" pitchFamily="65" charset="-120"/>
                        </a:rPr>
                        <a:t>外國廠商參與各機關採購，應依我國締結之條約或協定之規定辦理。</a:t>
                      </a:r>
                    </a:p>
                    <a:p>
                      <a:pPr marL="152400" indent="304800" algn="just">
                        <a:lnSpc>
                          <a:spcPts val="28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前項以外情形，外國廠商參與各機關採購之處理辦法，由主管機關定之。</a:t>
                      </a:r>
                    </a:p>
                    <a:p>
                      <a:pPr marL="152400" indent="304800" algn="just">
                        <a:lnSpc>
                          <a:spcPts val="28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外國法令限制或禁止我國廠商或產品服務參與採購者，主管機關得限制或禁止該國廠商或產品服務參與採購。</a:t>
                      </a:r>
                    </a:p>
                    <a:p>
                      <a:pPr marL="152400" indent="304800" algn="just">
                        <a:lnSpc>
                          <a:spcPts val="2800"/>
                        </a:lnSpc>
                        <a:spcAft>
                          <a:spcPts val="0"/>
                        </a:spcAft>
                        <a:tabLst>
                          <a:tab pos="1600200" algn="l"/>
                        </a:tabLst>
                      </a:pPr>
                      <a:r>
                        <a:rPr lang="zh-TW" sz="2000" u="sng" kern="100" dirty="0">
                          <a:solidFill>
                            <a:srgbClr val="1C1C1C"/>
                          </a:solidFill>
                          <a:effectLst/>
                          <a:latin typeface="標楷體" panose="03000509000000000000" pitchFamily="65" charset="-120"/>
                          <a:ea typeface="標楷體" panose="03000509000000000000" pitchFamily="65" charset="-120"/>
                        </a:rPr>
                        <a:t>機關辦理涉及國家安全之採購，有</a:t>
                      </a:r>
                      <a:r>
                        <a:rPr lang="zh-TW" sz="2000" u="sng" kern="100" dirty="0">
                          <a:solidFill>
                            <a:srgbClr val="FF0000"/>
                          </a:solidFill>
                          <a:effectLst/>
                          <a:latin typeface="標楷體" panose="03000509000000000000" pitchFamily="65" charset="-120"/>
                          <a:ea typeface="標楷體" panose="03000509000000000000" pitchFamily="65" charset="-120"/>
                        </a:rPr>
                        <a:t>對我國或外國廠商資格訂定限制</a:t>
                      </a:r>
                      <a:r>
                        <a:rPr lang="zh-TW" sz="2000" u="sng" kern="100" dirty="0">
                          <a:solidFill>
                            <a:srgbClr val="1C1C1C"/>
                          </a:solidFill>
                          <a:effectLst/>
                          <a:latin typeface="標楷體" panose="03000509000000000000" pitchFamily="65" charset="-120"/>
                          <a:ea typeface="標楷體" panose="03000509000000000000" pitchFamily="65" charset="-120"/>
                        </a:rPr>
                        <a:t>條件之必要者，其限制條件及審查相關作業事項之辦法，由</a:t>
                      </a:r>
                      <a:r>
                        <a:rPr lang="zh-TW" sz="2000" u="sng" kern="100" dirty="0">
                          <a:solidFill>
                            <a:srgbClr val="0000FF"/>
                          </a:solidFill>
                          <a:effectLst/>
                          <a:latin typeface="標楷體" panose="03000509000000000000" pitchFamily="65" charset="-120"/>
                          <a:ea typeface="標楷體" panose="03000509000000000000" pitchFamily="65" charset="-120"/>
                        </a:rPr>
                        <a:t>主管機關會商相關目的事業主管機關定之</a:t>
                      </a:r>
                      <a:r>
                        <a:rPr lang="zh-TW" sz="2000" u="sng" kern="100" dirty="0">
                          <a:solidFill>
                            <a:srgbClr val="1C1C1C"/>
                          </a:solidFill>
                          <a:effectLst/>
                          <a:latin typeface="標楷體" panose="03000509000000000000" pitchFamily="65" charset="-120"/>
                          <a:ea typeface="標楷體" panose="03000509000000000000" pitchFamily="65" charset="-120"/>
                        </a:rPr>
                        <a:t>。</a:t>
                      </a:r>
                      <a:endParaRPr lang="zh-TW" sz="2000" kern="100" dirty="0">
                        <a:solidFill>
                          <a:srgbClr val="1C1C1C"/>
                        </a:solidFill>
                        <a:effectLst/>
                        <a:latin typeface="標楷體" panose="03000509000000000000" pitchFamily="65" charset="-120"/>
                        <a:ea typeface="標楷體" panose="03000509000000000000" pitchFamily="65" charset="-120"/>
                      </a:endParaRPr>
                    </a:p>
                  </a:txBody>
                  <a:tcPr marL="67112" marR="67112"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tc>
                  <a:txBody>
                    <a:bodyPr/>
                    <a:lstStyle/>
                    <a:p>
                      <a:pPr marL="152400" indent="-152400" algn="just">
                        <a:lnSpc>
                          <a:spcPts val="28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第十七條　外國廠商參與各機關採購，應依我國締結之條約或協定之規定辦理。</a:t>
                      </a:r>
                    </a:p>
                    <a:p>
                      <a:pPr marL="152400" indent="304800" algn="just">
                        <a:lnSpc>
                          <a:spcPts val="28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前項以外情形，外國廠商參與各機關採購之處理辦法，由主管機關定之。</a:t>
                      </a:r>
                    </a:p>
                    <a:p>
                      <a:pPr marL="152400" indent="304800" algn="just">
                        <a:lnSpc>
                          <a:spcPts val="28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外國法令限制或禁止我國廠商或產品服務參與採購者，主管機關得限制或禁止該國廠商或產品服務參與採購。</a:t>
                      </a:r>
                    </a:p>
                  </a:txBody>
                  <a:tcPr marL="67112" marR="67112"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tc>
                  <a:txBody>
                    <a:bodyPr/>
                    <a:lstStyle/>
                    <a:p>
                      <a:pPr marL="542925" indent="-542925" algn="just">
                        <a:lnSpc>
                          <a:spcPts val="28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一、第一項至第三項未修正。</a:t>
                      </a:r>
                    </a:p>
                    <a:p>
                      <a:pPr marL="542925" indent="-542925" algn="just">
                        <a:lnSpc>
                          <a:spcPts val="28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二、增訂第四項，</a:t>
                      </a:r>
                      <a:r>
                        <a:rPr lang="zh-TW" sz="2000" u="sng" kern="100" dirty="0">
                          <a:solidFill>
                            <a:srgbClr val="FF0000"/>
                          </a:solidFill>
                          <a:effectLst/>
                          <a:latin typeface="標楷體" panose="03000509000000000000" pitchFamily="65" charset="-120"/>
                          <a:ea typeface="標楷體" panose="03000509000000000000" pitchFamily="65" charset="-120"/>
                        </a:rPr>
                        <a:t>涉及國家安全之採購，有對我國或外國廠商資格訂定限制條件之必要者</a:t>
                      </a:r>
                      <a:r>
                        <a:rPr lang="zh-TW" sz="2000" kern="100" dirty="0">
                          <a:solidFill>
                            <a:srgbClr val="1C1C1C"/>
                          </a:solidFill>
                          <a:effectLst/>
                          <a:latin typeface="標楷體" panose="03000509000000000000" pitchFamily="65" charset="-120"/>
                          <a:ea typeface="標楷體" panose="03000509000000000000" pitchFamily="65" charset="-120"/>
                        </a:rPr>
                        <a:t>，授權主管機關會商相關目的事業主管機關訂定廠商資格之限制條件及審查相關作業事項之辦法供機關依循。</a:t>
                      </a:r>
                    </a:p>
                    <a:p>
                      <a:pPr marL="304800" indent="-304800" algn="just">
                        <a:lnSpc>
                          <a:spcPts val="2800"/>
                        </a:lnSpc>
                        <a:spcAft>
                          <a:spcPts val="0"/>
                        </a:spcAft>
                        <a:tabLst>
                          <a:tab pos="1600200" algn="l"/>
                        </a:tabLst>
                      </a:pPr>
                      <a:r>
                        <a:rPr lang="en-US" sz="2000" kern="100" dirty="0">
                          <a:solidFill>
                            <a:srgbClr val="1C1C1C"/>
                          </a:solidFill>
                          <a:effectLst/>
                          <a:latin typeface="標楷體" panose="03000509000000000000" pitchFamily="65" charset="-120"/>
                          <a:ea typeface="標楷體" panose="03000509000000000000" pitchFamily="65" charset="-120"/>
                        </a:rPr>
                        <a:t> </a:t>
                      </a:r>
                      <a:endParaRPr lang="zh-TW" sz="2000" kern="100" dirty="0">
                        <a:solidFill>
                          <a:srgbClr val="1C1C1C"/>
                        </a:solidFill>
                        <a:effectLst/>
                        <a:latin typeface="標楷體" panose="03000509000000000000" pitchFamily="65" charset="-120"/>
                        <a:ea typeface="標楷體" panose="03000509000000000000" pitchFamily="65" charset="-120"/>
                      </a:endParaRPr>
                    </a:p>
                  </a:txBody>
                  <a:tcPr marL="67112" marR="67112"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extLst>
                  <a:ext uri="{0D108BD9-81ED-4DB2-BD59-A6C34878D82A}">
                    <a16:rowId xmlns:a16="http://schemas.microsoft.com/office/drawing/2014/main" val="3558011552"/>
                  </a:ext>
                </a:extLst>
              </a:tr>
            </a:tbl>
          </a:graphicData>
        </a:graphic>
      </p:graphicFrame>
      <p:sp>
        <p:nvSpPr>
          <p:cNvPr id="7" name="矩形 6">
            <a:extLst>
              <a:ext uri="{FF2B5EF4-FFF2-40B4-BE49-F238E27FC236}">
                <a16:creationId xmlns:a16="http://schemas.microsoft.com/office/drawing/2014/main" id="{0AA85621-C1BE-4A73-9230-47F8B05B1AEB}"/>
              </a:ext>
            </a:extLst>
          </p:cNvPr>
          <p:cNvSpPr/>
          <p:nvPr/>
        </p:nvSpPr>
        <p:spPr>
          <a:xfrm>
            <a:off x="228603" y="5934670"/>
            <a:ext cx="8663877" cy="369332"/>
          </a:xfrm>
          <a:prstGeom prst="rect">
            <a:avLst/>
          </a:prstGeom>
        </p:spPr>
        <p:txBody>
          <a:bodyPr wrap="square">
            <a:spAutoFit/>
          </a:bodyPr>
          <a:lstStyle/>
          <a:p>
            <a:pPr algn="ctr"/>
            <a:r>
              <a:rPr lang="zh-TW" altLang="en-US" b="1" dirty="0">
                <a:solidFill>
                  <a:srgbClr val="0000FF"/>
                </a:solidFill>
                <a:latin typeface="標楷體" panose="03000509000000000000" pitchFamily="65" charset="-120"/>
                <a:ea typeface="標楷體" panose="03000509000000000000" pitchFamily="65" charset="-120"/>
                <a:hlinkClick r:id="rId2" tooltip="國安辦法修正草案.pdf">
                  <a:extLst>
                    <a:ext uri="{A12FA001-AC4F-418D-AE19-62706E023703}">
                      <ahyp:hlinkClr xmlns:ahyp="http://schemas.microsoft.com/office/drawing/2018/hyperlinkcolor" val="tx"/>
                    </a:ext>
                  </a:extLst>
                </a:hlinkClick>
              </a:rPr>
              <a:t>機關辦理涉及國家安全採購之廠商資格限制條件及審查作業辦法</a:t>
            </a:r>
            <a:endParaRPr lang="zh-TW" altLang="en-US" b="1" dirty="0">
              <a:solidFill>
                <a:srgbClr val="0000FF"/>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855432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Rectangle 3"/>
          <p:cNvSpPr>
            <a:spLocks noGrp="1" noChangeArrowheads="1"/>
          </p:cNvSpPr>
          <p:nvPr>
            <p:ph type="body" idx="1"/>
          </p:nvPr>
        </p:nvSpPr>
        <p:spPr>
          <a:xfrm>
            <a:off x="179512" y="433578"/>
            <a:ext cx="8373616" cy="2664295"/>
          </a:xfrm>
        </p:spPr>
        <p:txBody>
          <a:bodyPr>
            <a:noAutofit/>
          </a:bodyPr>
          <a:lstStyle/>
          <a:p>
            <a:pPr marL="990600" indent="-923925" algn="just">
              <a:lnSpc>
                <a:spcPts val="3200"/>
              </a:lnSpc>
              <a:buNone/>
            </a:pPr>
            <a:r>
              <a:rPr lang="en-US" altLang="zh-TW" sz="3600" b="1" dirty="0">
                <a:solidFill>
                  <a:srgbClr val="000000"/>
                </a:solidFill>
                <a:latin typeface="標楷體" pitchFamily="65" charset="-120"/>
                <a:ea typeface="標楷體" pitchFamily="65" charset="-120"/>
              </a:rPr>
              <a:t>64</a:t>
            </a:r>
            <a:r>
              <a:rPr lang="zh-TW" altLang="en-US" sz="3600" b="1" dirty="0">
                <a:latin typeface="標楷體" pitchFamily="65" charset="-120"/>
                <a:ea typeface="標楷體" pitchFamily="65" charset="-120"/>
              </a:rPr>
              <a:t>、</a:t>
            </a:r>
            <a:r>
              <a:rPr lang="zh-TW" altLang="zh-TW" sz="2400" dirty="0">
                <a:solidFill>
                  <a:srgbClr val="000000"/>
                </a:solidFill>
                <a:latin typeface="標楷體" panose="03000509000000000000" pitchFamily="65" charset="-120"/>
                <a:ea typeface="標楷體" panose="03000509000000000000" pitchFamily="65" charset="-120"/>
              </a:rPr>
              <a:t>投標廠商之</a:t>
            </a:r>
            <a:r>
              <a:rPr lang="zh-TW" altLang="zh-TW" sz="2400" b="1" u="sng" dirty="0">
                <a:solidFill>
                  <a:srgbClr val="FF0000"/>
                </a:solidFill>
                <a:latin typeface="標楷體" panose="03000509000000000000" pitchFamily="65" charset="-120"/>
                <a:ea typeface="標楷體" panose="03000509000000000000" pitchFamily="65" charset="-120"/>
              </a:rPr>
              <a:t>基本資格及應附具之證明文</a:t>
            </a:r>
            <a:r>
              <a:rPr lang="zh-TW" altLang="zh-TW" sz="2400" b="1" dirty="0">
                <a:solidFill>
                  <a:srgbClr val="000000"/>
                </a:solidFill>
                <a:latin typeface="標楷體" panose="03000509000000000000" pitchFamily="65" charset="-120"/>
                <a:ea typeface="標楷體" panose="03000509000000000000" pitchFamily="65" charset="-120"/>
              </a:rPr>
              <a:t>件</a:t>
            </a:r>
            <a:r>
              <a:rPr lang="zh-TW" altLang="zh-TW" sz="2400" dirty="0">
                <a:solidFill>
                  <a:srgbClr val="000000"/>
                </a:solidFill>
                <a:latin typeface="標楷體" panose="03000509000000000000" pitchFamily="65" charset="-120"/>
                <a:ea typeface="標楷體" panose="03000509000000000000" pitchFamily="65" charset="-120"/>
              </a:rPr>
              <a:t>如下</a:t>
            </a:r>
            <a:r>
              <a:rPr lang="en-US" altLang="zh-TW" sz="2400" dirty="0">
                <a:solidFill>
                  <a:srgbClr val="000000"/>
                </a:solidFill>
                <a:latin typeface="標楷體" panose="03000509000000000000" pitchFamily="65" charset="-120"/>
                <a:ea typeface="標楷體" panose="03000509000000000000" pitchFamily="65" charset="-120"/>
              </a:rPr>
              <a:t>(</a:t>
            </a:r>
            <a:r>
              <a:rPr lang="zh-TW" altLang="zh-TW" sz="2400" dirty="0">
                <a:solidFill>
                  <a:srgbClr val="000000"/>
                </a:solidFill>
                <a:latin typeface="標楷體" panose="03000509000000000000" pitchFamily="65" charset="-120"/>
                <a:ea typeface="標楷體" panose="03000509000000000000" pitchFamily="65" charset="-120"/>
              </a:rPr>
              <a:t>如允許依法令免申請核發本項基本資格證明文件之廠商參與投標，一併載明該等廠商免繳驗之證明文件；</a:t>
            </a:r>
            <a:r>
              <a:rPr lang="zh-TW" altLang="zh-TW" sz="2400" b="1" u="sng" dirty="0">
                <a:solidFill>
                  <a:srgbClr val="000000"/>
                </a:solidFill>
                <a:latin typeface="標楷體" panose="03000509000000000000" pitchFamily="65" charset="-120"/>
                <a:ea typeface="標楷體" panose="03000509000000000000" pitchFamily="65" charset="-120"/>
              </a:rPr>
              <a:t>另如允許合作社為投標廠商，且投標廠商為合作社者，應依合作社法之規定，並附具合作社章程，且章程業務項目需涵蓋本採購委託工作項目</a:t>
            </a:r>
            <a:r>
              <a:rPr lang="en-US" altLang="zh-TW" sz="2400" dirty="0">
                <a:solidFill>
                  <a:srgbClr val="000000"/>
                </a:solidFill>
                <a:latin typeface="標楷體" panose="03000509000000000000" pitchFamily="65" charset="-120"/>
                <a:ea typeface="標楷體" panose="03000509000000000000" pitchFamily="65" charset="-120"/>
              </a:rPr>
              <a:t>)</a:t>
            </a:r>
            <a:r>
              <a:rPr lang="zh-TW" altLang="zh-TW" sz="2400" dirty="0">
                <a:solidFill>
                  <a:srgbClr val="000000"/>
                </a:solidFill>
                <a:latin typeface="標楷體" panose="03000509000000000000" pitchFamily="65" charset="-120"/>
                <a:ea typeface="標楷體" panose="03000509000000000000" pitchFamily="65" charset="-120"/>
              </a:rPr>
              <a:t>：</a:t>
            </a:r>
            <a:endParaRPr lang="zh-TW" altLang="en-US" sz="2400" b="1" dirty="0">
              <a:solidFill>
                <a:srgbClr val="000000"/>
              </a:solidFill>
              <a:latin typeface="標楷體" panose="03000509000000000000" pitchFamily="65" charset="-120"/>
              <a:ea typeface="標楷體" panose="03000509000000000000" pitchFamily="65" charset="-120"/>
            </a:endParaRPr>
          </a:p>
        </p:txBody>
      </p:sp>
      <p:sp>
        <p:nvSpPr>
          <p:cNvPr id="5" name="橢圓 4"/>
          <p:cNvSpPr/>
          <p:nvPr/>
        </p:nvSpPr>
        <p:spPr>
          <a:xfrm>
            <a:off x="230832" y="361570"/>
            <a:ext cx="720080" cy="57606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矩形 1">
            <a:extLst>
              <a:ext uri="{FF2B5EF4-FFF2-40B4-BE49-F238E27FC236}">
                <a16:creationId xmlns:a16="http://schemas.microsoft.com/office/drawing/2014/main" id="{5F4697F9-6256-42E8-9328-32D781D2187B}"/>
              </a:ext>
            </a:extLst>
          </p:cNvPr>
          <p:cNvSpPr/>
          <p:nvPr/>
        </p:nvSpPr>
        <p:spPr>
          <a:xfrm>
            <a:off x="370240" y="5089862"/>
            <a:ext cx="8316560" cy="1015663"/>
          </a:xfrm>
          <a:prstGeom prst="rect">
            <a:avLst/>
          </a:prstGeom>
        </p:spPr>
        <p:txBody>
          <a:bodyPr wrap="square">
            <a:spAutoFit/>
          </a:bodyPr>
          <a:lstStyle/>
          <a:p>
            <a:pPr marL="266700" indent="-266700" algn="just" eaLnBrk="0">
              <a:lnSpc>
                <a:spcPts val="2400"/>
              </a:lnSpc>
              <a:spcAft>
                <a:spcPts val="0"/>
              </a:spcAft>
            </a:pPr>
            <a:r>
              <a:rPr lang="en-US" altLang="zh-TW" sz="2000" b="1" dirty="0">
                <a:solidFill>
                  <a:srgbClr val="000000"/>
                </a:solidFill>
                <a:latin typeface="Times New Roman" panose="02020603050405020304" pitchFamily="18" charset="0"/>
                <a:ea typeface="標楷體" panose="03000509000000000000" pitchFamily="65" charset="-120"/>
                <a:sym typeface="Wingdings" panose="05000000000000000000" pitchFamily="2" charset="2"/>
              </a:rPr>
              <a:t></a:t>
            </a:r>
            <a:r>
              <a:rPr lang="zh-TW" altLang="zh-TW" sz="2000" b="1" dirty="0">
                <a:solidFill>
                  <a:srgbClr val="000000"/>
                </a:solidFill>
                <a:latin typeface="Times New Roman" panose="02020603050405020304" pitchFamily="18" charset="0"/>
                <a:ea typeface="標楷體" panose="03000509000000000000" pitchFamily="65" charset="-120"/>
              </a:rPr>
              <a:t>本採購內容</a:t>
            </a:r>
            <a:r>
              <a:rPr lang="zh-TW" altLang="zh-TW" sz="2000" b="1" u="sng" dirty="0">
                <a:solidFill>
                  <a:srgbClr val="0000FF"/>
                </a:solidFill>
                <a:latin typeface="Times New Roman" panose="02020603050405020304" pitchFamily="18" charset="0"/>
                <a:ea typeface="標楷體" panose="03000509000000000000" pitchFamily="65" charset="-120"/>
              </a:rPr>
              <a:t>涉及國家安全</a:t>
            </a:r>
            <a:r>
              <a:rPr lang="zh-TW" altLang="zh-TW" sz="2000" b="1" dirty="0">
                <a:solidFill>
                  <a:srgbClr val="000000"/>
                </a:solidFill>
                <a:latin typeface="Times New Roman" panose="02020603050405020304" pitchFamily="18" charset="0"/>
                <a:ea typeface="標楷體" panose="03000509000000000000" pitchFamily="65" charset="-120"/>
              </a:rPr>
              <a:t>，不允許</a:t>
            </a:r>
            <a:r>
              <a:rPr lang="zh-TW" altLang="zh-TW" sz="2000" b="1" u="sng" dirty="0">
                <a:solidFill>
                  <a:srgbClr val="FF0000"/>
                </a:solidFill>
                <a:latin typeface="Times New Roman" panose="02020603050405020304" pitchFamily="18" charset="0"/>
                <a:ea typeface="標楷體" panose="03000509000000000000" pitchFamily="65" charset="-120"/>
              </a:rPr>
              <a:t>大陸地區廠商、第三地區含陸資成分廠商及在臺陸資廠商</a:t>
            </a:r>
            <a:r>
              <a:rPr lang="zh-TW" altLang="zh-TW" sz="2000" b="1" dirty="0">
                <a:solidFill>
                  <a:srgbClr val="000000"/>
                </a:solidFill>
                <a:latin typeface="Times New Roman" panose="02020603050405020304" pitchFamily="18" charset="0"/>
                <a:ea typeface="標楷體" panose="03000509000000000000" pitchFamily="65" charset="-120"/>
              </a:rPr>
              <a:t>參與。</a:t>
            </a:r>
            <a:r>
              <a:rPr lang="zh-TW" altLang="zh-TW" sz="2000" b="1" dirty="0">
                <a:solidFill>
                  <a:srgbClr val="000000"/>
                </a:solidFill>
                <a:latin typeface="標楷體" panose="03000509000000000000" pitchFamily="65" charset="-120"/>
                <a:ea typeface="標楷體" panose="03000509000000000000" pitchFamily="65" charset="-120"/>
              </a:rPr>
              <a:t>（註：適用條約或協定之採購案，如勾選本項者，請依</a:t>
            </a:r>
            <a:r>
              <a:rPr lang="en-US" altLang="zh-TW" sz="2000" b="1" dirty="0">
                <a:solidFill>
                  <a:srgbClr val="000000"/>
                </a:solidFill>
                <a:latin typeface="標楷體" panose="03000509000000000000" pitchFamily="65" charset="-120"/>
                <a:ea typeface="標楷體" panose="03000509000000000000" pitchFamily="65" charset="-120"/>
              </a:rPr>
              <a:t>GPA</a:t>
            </a:r>
            <a:r>
              <a:rPr lang="zh-TW" altLang="zh-TW" sz="2000" b="1" dirty="0">
                <a:solidFill>
                  <a:srgbClr val="000000"/>
                </a:solidFill>
                <a:latin typeface="標楷體" panose="03000509000000000000" pitchFamily="65" charset="-120"/>
                <a:ea typeface="標楷體" panose="03000509000000000000" pitchFamily="65" charset="-120"/>
              </a:rPr>
              <a:t>第</a:t>
            </a:r>
            <a:r>
              <a:rPr lang="en-US" altLang="zh-TW" sz="2000" b="1" dirty="0">
                <a:solidFill>
                  <a:srgbClr val="000000"/>
                </a:solidFill>
                <a:latin typeface="標楷體" panose="03000509000000000000" pitchFamily="65" charset="-120"/>
                <a:ea typeface="標楷體" panose="03000509000000000000" pitchFamily="65" charset="-120"/>
              </a:rPr>
              <a:t>3</a:t>
            </a:r>
            <a:r>
              <a:rPr lang="zh-TW" altLang="zh-TW" sz="2000" b="1" dirty="0">
                <a:solidFill>
                  <a:srgbClr val="000000"/>
                </a:solidFill>
                <a:latin typeface="標楷體" panose="03000509000000000000" pitchFamily="65" charset="-120"/>
                <a:ea typeface="標楷體" panose="03000509000000000000" pitchFamily="65" charset="-120"/>
              </a:rPr>
              <a:t>條規定，妥適考量本須知第</a:t>
            </a:r>
            <a:r>
              <a:rPr lang="en-US" altLang="zh-TW" sz="2000" b="1" dirty="0">
                <a:solidFill>
                  <a:srgbClr val="000000"/>
                </a:solidFill>
                <a:latin typeface="標楷體" panose="03000509000000000000" pitchFamily="65" charset="-120"/>
                <a:ea typeface="標楷體" panose="03000509000000000000" pitchFamily="65" charset="-120"/>
              </a:rPr>
              <a:t>16</a:t>
            </a:r>
            <a:r>
              <a:rPr lang="zh-TW" altLang="zh-TW" sz="2000" b="1" dirty="0">
                <a:solidFill>
                  <a:srgbClr val="000000"/>
                </a:solidFill>
                <a:latin typeface="標楷體" panose="03000509000000000000" pitchFamily="65" charset="-120"/>
                <a:ea typeface="標楷體" panose="03000509000000000000" pitchFamily="65" charset="-120"/>
              </a:rPr>
              <a:t>點之勾選）</a:t>
            </a:r>
            <a:endParaRPr lang="zh-TW" altLang="zh-TW" sz="2000" b="1" spc="70" dirty="0">
              <a:solidFill>
                <a:srgbClr val="000000"/>
              </a:solidFill>
              <a:effectLst/>
              <a:latin typeface="標楷體" panose="03000509000000000000" pitchFamily="65" charset="-120"/>
              <a:ea typeface="標楷體" panose="03000509000000000000" pitchFamily="65" charset="-120"/>
            </a:endParaRPr>
          </a:p>
        </p:txBody>
      </p:sp>
      <p:cxnSp>
        <p:nvCxnSpPr>
          <p:cNvPr id="7" name="直線單箭頭接點 6">
            <a:extLst>
              <a:ext uri="{FF2B5EF4-FFF2-40B4-BE49-F238E27FC236}">
                <a16:creationId xmlns:a16="http://schemas.microsoft.com/office/drawing/2014/main" id="{1C838DF3-75AF-4A95-B2AB-86B3139B8942}"/>
              </a:ext>
            </a:extLst>
          </p:cNvPr>
          <p:cNvCxnSpPr>
            <a:cxnSpLocks/>
          </p:cNvCxnSpPr>
          <p:nvPr/>
        </p:nvCxnSpPr>
        <p:spPr>
          <a:xfrm flipH="1">
            <a:off x="4150296" y="246071"/>
            <a:ext cx="216024" cy="303007"/>
          </a:xfrm>
          <a:prstGeom prst="straightConnector1">
            <a:avLst/>
          </a:prstGeom>
          <a:ln w="762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9" name="頁尾版面配置區 8">
            <a:extLst>
              <a:ext uri="{FF2B5EF4-FFF2-40B4-BE49-F238E27FC236}">
                <a16:creationId xmlns:a16="http://schemas.microsoft.com/office/drawing/2014/main" id="{F92B9C37-4C74-4E02-A0AF-69FAD3A27232}"/>
              </a:ext>
            </a:extLst>
          </p:cNvPr>
          <p:cNvSpPr>
            <a:spLocks noGrp="1"/>
          </p:cNvSpPr>
          <p:nvPr>
            <p:ph type="ftr" sz="quarter" idx="12"/>
          </p:nvPr>
        </p:nvSpPr>
        <p:spPr>
          <a:xfrm>
            <a:off x="1259680" y="6553200"/>
            <a:ext cx="7162800" cy="228600"/>
          </a:xfrm>
          <a:prstGeom prst="rect">
            <a:avLst/>
          </a:prstGeom>
        </p:spPr>
        <p:txBody>
          <a:bodyPr vert="horz" lIns="91440" tIns="45720" rIns="91440" bIns="45720" rtlCol="0" anchor="ctr"/>
          <a:lstStyle>
            <a:defPPr>
              <a:defRPr lang="zh-TW"/>
            </a:defPPr>
            <a:lvl1pPr marL="0" algn="l" defTabSz="914400" rtl="0" eaLnBrk="1" latinLnBrk="0" hangingPunct="1">
              <a:defRPr sz="1200" kern="120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10" name="投影片編號版面配置區 9">
            <a:extLst>
              <a:ext uri="{FF2B5EF4-FFF2-40B4-BE49-F238E27FC236}">
                <a16:creationId xmlns:a16="http://schemas.microsoft.com/office/drawing/2014/main" id="{03800C5C-B8EB-4423-B464-7DF5EFF7C349}"/>
              </a:ext>
            </a:extLst>
          </p:cNvPr>
          <p:cNvSpPr>
            <a:spLocks noGrp="1"/>
          </p:cNvSpPr>
          <p:nvPr>
            <p:ph type="sldNum" sz="quarter" idx="11"/>
          </p:nvPr>
        </p:nvSpPr>
        <p:spPr>
          <a:xfrm>
            <a:off x="8686800" y="5740400"/>
            <a:ext cx="381000" cy="365125"/>
          </a:xfrm>
          <a:prstGeom prst="rect">
            <a:avLst/>
          </a:prstGeom>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8E204F-CD3C-4ADB-BA98-84B59EC3AEBA}" type="slidenum">
              <a:rPr lang="zh-TW" altLang="en-US" smtClean="0"/>
              <a:pPr/>
              <a:t>7</a:t>
            </a:fld>
            <a:endParaRPr lang="zh-TW" altLang="en-US"/>
          </a:p>
        </p:txBody>
      </p:sp>
      <p:sp>
        <p:nvSpPr>
          <p:cNvPr id="4" name="矩形 3">
            <a:extLst>
              <a:ext uri="{FF2B5EF4-FFF2-40B4-BE49-F238E27FC236}">
                <a16:creationId xmlns:a16="http://schemas.microsoft.com/office/drawing/2014/main" id="{AA9EA251-DD8D-4F0D-8614-456CD1F57F00}"/>
              </a:ext>
            </a:extLst>
          </p:cNvPr>
          <p:cNvSpPr/>
          <p:nvPr/>
        </p:nvSpPr>
        <p:spPr>
          <a:xfrm>
            <a:off x="230832" y="2942477"/>
            <a:ext cx="8496944" cy="2246769"/>
          </a:xfrm>
          <a:prstGeom prst="rect">
            <a:avLst/>
          </a:prstGeom>
        </p:spPr>
        <p:txBody>
          <a:bodyPr wrap="square">
            <a:spAutoFit/>
          </a:bodyPr>
          <a:lstStyle/>
          <a:p>
            <a:pPr marL="358775" indent="-273050" algn="just" eaLnBrk="0">
              <a:lnSpc>
                <a:spcPts val="2400"/>
              </a:lnSpc>
              <a:spcAft>
                <a:spcPts val="0"/>
              </a:spcAft>
            </a:pPr>
            <a:r>
              <a:rPr lang="en-US" altLang="zh-TW" sz="2400" dirty="0">
                <a:latin typeface="標楷體" panose="03000509000000000000" pitchFamily="65" charset="-120"/>
                <a:ea typeface="標楷體" panose="03000509000000000000" pitchFamily="65" charset="-120"/>
                <a:sym typeface="Wingdings" panose="05000000000000000000" pitchFamily="2" charset="2"/>
              </a:rPr>
              <a:t></a:t>
            </a:r>
            <a:r>
              <a:rPr lang="zh-TW" altLang="zh-TW" sz="2200" dirty="0">
                <a:solidFill>
                  <a:srgbClr val="000000"/>
                </a:solidFill>
                <a:latin typeface="標楷體" panose="03000509000000000000" pitchFamily="65" charset="-120"/>
                <a:ea typeface="標楷體" panose="03000509000000000000" pitchFamily="65" charset="-120"/>
              </a:rPr>
              <a:t>本採購屬</a:t>
            </a:r>
            <a:r>
              <a:rPr lang="zh-TW" altLang="zh-TW" sz="2200" b="1" u="sng" dirty="0">
                <a:solidFill>
                  <a:srgbClr val="0000FF"/>
                </a:solidFill>
                <a:latin typeface="標楷體" panose="03000509000000000000" pitchFamily="65" charset="-120"/>
                <a:ea typeface="標楷體" panose="03000509000000000000" pitchFamily="65" charset="-120"/>
              </a:rPr>
              <a:t>經濟部投資審議委員會公告</a:t>
            </a:r>
            <a:r>
              <a:rPr lang="zh-TW" altLang="zh-TW" sz="2200" dirty="0">
                <a:solidFill>
                  <a:srgbClr val="000000"/>
                </a:solidFill>
                <a:latin typeface="標楷體" panose="03000509000000000000" pitchFamily="65" charset="-120"/>
                <a:ea typeface="標楷體" panose="03000509000000000000" pitchFamily="65" charset="-120"/>
              </a:rPr>
              <a:t>「具敏感性或國安</a:t>
            </a:r>
            <a:r>
              <a:rPr lang="en-US" altLang="zh-TW" sz="2200" dirty="0">
                <a:solidFill>
                  <a:srgbClr val="000000"/>
                </a:solidFill>
                <a:latin typeface="標楷體" panose="03000509000000000000" pitchFamily="65" charset="-120"/>
                <a:ea typeface="標楷體" panose="03000509000000000000" pitchFamily="65" charset="-120"/>
              </a:rPr>
              <a:t>(</a:t>
            </a:r>
            <a:r>
              <a:rPr lang="zh-TW" altLang="zh-TW" sz="2200" dirty="0">
                <a:solidFill>
                  <a:srgbClr val="000000"/>
                </a:solidFill>
                <a:latin typeface="標楷體" panose="03000509000000000000" pitchFamily="65" charset="-120"/>
                <a:ea typeface="標楷體" panose="03000509000000000000" pitchFamily="65" charset="-120"/>
              </a:rPr>
              <a:t>含資安</a:t>
            </a:r>
            <a:r>
              <a:rPr lang="en-US" altLang="zh-TW" sz="2200" dirty="0">
                <a:solidFill>
                  <a:srgbClr val="000000"/>
                </a:solidFill>
                <a:latin typeface="標楷體" panose="03000509000000000000" pitchFamily="65" charset="-120"/>
                <a:ea typeface="標楷體" panose="03000509000000000000" pitchFamily="65" charset="-120"/>
              </a:rPr>
              <a:t>)</a:t>
            </a:r>
            <a:r>
              <a:rPr lang="zh-TW" altLang="zh-TW" sz="2200" dirty="0">
                <a:solidFill>
                  <a:srgbClr val="000000"/>
                </a:solidFill>
                <a:latin typeface="標楷體" panose="03000509000000000000" pitchFamily="65" charset="-120"/>
                <a:ea typeface="標楷體" panose="03000509000000000000" pitchFamily="65" charset="-120"/>
              </a:rPr>
              <a:t>疑慮之業務範疇」之</a:t>
            </a:r>
            <a:r>
              <a:rPr lang="zh-TW" altLang="zh-TW" sz="2200" b="1" u="sng" dirty="0">
                <a:solidFill>
                  <a:srgbClr val="0000FF"/>
                </a:solidFill>
                <a:latin typeface="標楷體" panose="03000509000000000000" pitchFamily="65" charset="-120"/>
                <a:ea typeface="標楷體" panose="03000509000000000000" pitchFamily="65" charset="-120"/>
              </a:rPr>
              <a:t>資訊服務採購</a:t>
            </a:r>
            <a:r>
              <a:rPr lang="zh-TW" altLang="zh-TW" sz="2200" dirty="0">
                <a:solidFill>
                  <a:srgbClr val="000000"/>
                </a:solidFill>
                <a:latin typeface="標楷體" panose="03000509000000000000" pitchFamily="65" charset="-120"/>
                <a:ea typeface="標楷體" panose="03000509000000000000" pitchFamily="65" charset="-120"/>
              </a:rPr>
              <a:t>，廠商不得為</a:t>
            </a:r>
            <a:r>
              <a:rPr lang="zh-TW" altLang="zh-TW" sz="2200" b="1" u="sng" dirty="0">
                <a:solidFill>
                  <a:srgbClr val="FF0000"/>
                </a:solidFill>
                <a:latin typeface="標楷體" panose="03000509000000000000" pitchFamily="65" charset="-120"/>
                <a:ea typeface="標楷體" panose="03000509000000000000" pitchFamily="65" charset="-120"/>
              </a:rPr>
              <a:t>大陸地區廠商、第三地區含陸資成分廠商</a:t>
            </a:r>
            <a:r>
              <a:rPr lang="zh-TW" altLang="zh-TW" sz="2200" dirty="0">
                <a:solidFill>
                  <a:srgbClr val="000000"/>
                </a:solidFill>
                <a:latin typeface="標楷體" panose="03000509000000000000" pitchFamily="65" charset="-120"/>
                <a:ea typeface="標楷體" panose="03000509000000000000" pitchFamily="65" charset="-120"/>
              </a:rPr>
              <a:t>及經濟部投資審議委員會</a:t>
            </a:r>
            <a:r>
              <a:rPr lang="zh-TW" altLang="zh-TW" sz="2200" b="1" u="sng" dirty="0">
                <a:solidFill>
                  <a:srgbClr val="FF0000"/>
                </a:solidFill>
                <a:latin typeface="標楷體" panose="03000509000000000000" pitchFamily="65" charset="-120"/>
                <a:ea typeface="標楷體" panose="03000509000000000000" pitchFamily="65" charset="-120"/>
              </a:rPr>
              <a:t>公告之陸資資訊服務業者</a:t>
            </a:r>
            <a:r>
              <a:rPr lang="zh-TW" altLang="zh-TW" sz="2200" dirty="0">
                <a:solidFill>
                  <a:srgbClr val="000000"/>
                </a:solidFill>
                <a:latin typeface="標楷體" panose="03000509000000000000" pitchFamily="65" charset="-120"/>
                <a:ea typeface="標楷體" panose="03000509000000000000" pitchFamily="65" charset="-120"/>
              </a:rPr>
              <a:t>。</a:t>
            </a:r>
            <a:r>
              <a:rPr lang="en-US" altLang="zh-TW" sz="2200" dirty="0">
                <a:solidFill>
                  <a:srgbClr val="000000"/>
                </a:solidFill>
                <a:latin typeface="標楷體" panose="03000509000000000000" pitchFamily="65" charset="-120"/>
                <a:ea typeface="標楷體" panose="03000509000000000000" pitchFamily="65" charset="-120"/>
              </a:rPr>
              <a:t>(</a:t>
            </a:r>
            <a:r>
              <a:rPr lang="zh-TW" altLang="zh-TW" sz="2200" dirty="0">
                <a:solidFill>
                  <a:srgbClr val="000000"/>
                </a:solidFill>
                <a:latin typeface="標楷體" panose="03000509000000000000" pitchFamily="65" charset="-120"/>
                <a:ea typeface="標楷體" panose="03000509000000000000" pitchFamily="65" charset="-120"/>
              </a:rPr>
              <a:t>上開業務範疇及陸資資訊服務業清單公開於經濟部投資審議委員會網站</a:t>
            </a:r>
            <a:r>
              <a:rPr lang="en-US" altLang="zh-TW" sz="2200" dirty="0">
                <a:solidFill>
                  <a:srgbClr val="000000"/>
                </a:solidFill>
                <a:latin typeface="標楷體" panose="03000509000000000000" pitchFamily="65" charset="-120"/>
                <a:ea typeface="標楷體" panose="03000509000000000000" pitchFamily="65" charset="-120"/>
              </a:rPr>
              <a:t>http://www.moeaic.gov.tw/)</a:t>
            </a:r>
            <a:r>
              <a:rPr lang="zh-TW" altLang="zh-TW" sz="2000" dirty="0">
                <a:solidFill>
                  <a:srgbClr val="000000"/>
                </a:solidFill>
                <a:latin typeface="標楷體" panose="03000509000000000000" pitchFamily="65" charset="-120"/>
                <a:ea typeface="標楷體" panose="03000509000000000000" pitchFamily="65" charset="-120"/>
              </a:rPr>
              <a:t>。（註：適用條約或協定之採購案，如勾選本項者，請依</a:t>
            </a:r>
            <a:r>
              <a:rPr lang="en-US" altLang="zh-TW" sz="2000" b="1" u="sng" dirty="0">
                <a:solidFill>
                  <a:srgbClr val="FF0000"/>
                </a:solidFill>
                <a:latin typeface="標楷體" panose="03000509000000000000" pitchFamily="65" charset="-120"/>
                <a:ea typeface="標楷體" panose="03000509000000000000" pitchFamily="65" charset="-120"/>
              </a:rPr>
              <a:t>GPA</a:t>
            </a:r>
            <a:r>
              <a:rPr lang="zh-TW" altLang="zh-TW" sz="2000" b="1" u="sng" dirty="0">
                <a:solidFill>
                  <a:srgbClr val="FF0000"/>
                </a:solidFill>
                <a:latin typeface="標楷體" panose="03000509000000000000" pitchFamily="65" charset="-120"/>
                <a:ea typeface="標楷體" panose="03000509000000000000" pitchFamily="65" charset="-120"/>
              </a:rPr>
              <a:t>第</a:t>
            </a:r>
            <a:r>
              <a:rPr lang="en-US" altLang="zh-TW" sz="2000" b="1" u="sng" dirty="0">
                <a:solidFill>
                  <a:srgbClr val="FF0000"/>
                </a:solidFill>
                <a:latin typeface="標楷體" panose="03000509000000000000" pitchFamily="65" charset="-120"/>
                <a:ea typeface="標楷體" panose="03000509000000000000" pitchFamily="65" charset="-120"/>
              </a:rPr>
              <a:t>3</a:t>
            </a:r>
            <a:r>
              <a:rPr lang="zh-TW" altLang="zh-TW" sz="2000" b="1" u="sng" dirty="0">
                <a:solidFill>
                  <a:srgbClr val="FF0000"/>
                </a:solidFill>
                <a:latin typeface="標楷體" panose="03000509000000000000" pitchFamily="65" charset="-120"/>
                <a:ea typeface="標楷體" panose="03000509000000000000" pitchFamily="65" charset="-120"/>
              </a:rPr>
              <a:t>條規定</a:t>
            </a:r>
            <a:r>
              <a:rPr lang="zh-TW" altLang="zh-TW" sz="2000" dirty="0">
                <a:solidFill>
                  <a:srgbClr val="000000"/>
                </a:solidFill>
                <a:latin typeface="標楷體" panose="03000509000000000000" pitchFamily="65" charset="-120"/>
                <a:ea typeface="標楷體" panose="03000509000000000000" pitchFamily="65" charset="-120"/>
              </a:rPr>
              <a:t>，妥適考量本須知第</a:t>
            </a:r>
            <a:r>
              <a:rPr lang="en-US" altLang="zh-TW" sz="2000" dirty="0">
                <a:solidFill>
                  <a:srgbClr val="000000"/>
                </a:solidFill>
                <a:latin typeface="標楷體" panose="03000509000000000000" pitchFamily="65" charset="-120"/>
                <a:ea typeface="標楷體" panose="03000509000000000000" pitchFamily="65" charset="-120"/>
              </a:rPr>
              <a:t>16</a:t>
            </a:r>
            <a:r>
              <a:rPr lang="zh-TW" altLang="zh-TW" sz="2000" dirty="0">
                <a:solidFill>
                  <a:srgbClr val="000000"/>
                </a:solidFill>
                <a:latin typeface="標楷體" panose="03000509000000000000" pitchFamily="65" charset="-120"/>
                <a:ea typeface="標楷體" panose="03000509000000000000" pitchFamily="65" charset="-120"/>
              </a:rPr>
              <a:t>點之勾選）。</a:t>
            </a:r>
            <a:endParaRPr lang="zh-TW" altLang="zh-TW" sz="2000" spc="70" dirty="0">
              <a:solidFill>
                <a:srgbClr val="000000"/>
              </a:solidFill>
              <a:effectLst/>
              <a:latin typeface="標楷體" panose="03000509000000000000" pitchFamily="65" charset="-120"/>
              <a:ea typeface="標楷體" panose="03000509000000000000" pitchFamily="65" charset="-12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43315" y="188640"/>
            <a:ext cx="8531205" cy="3736344"/>
          </a:xfrm>
          <a:prstGeom prst="rect">
            <a:avLst/>
          </a:prstGeom>
        </p:spPr>
        <p:txBody>
          <a:bodyPr wrap="square">
            <a:spAutoFit/>
          </a:bodyPr>
          <a:lstStyle/>
          <a:p>
            <a:pPr marL="342900" indent="-342900" algn="just">
              <a:lnSpc>
                <a:spcPts val="2600"/>
              </a:lnSpc>
              <a:buFont typeface="Wingdings" panose="05000000000000000000" pitchFamily="2" charset="2"/>
              <a:buChar char="l"/>
            </a:pPr>
            <a:r>
              <a:rPr lang="zh-TW" altLang="en-US" sz="2800" b="1" dirty="0">
                <a:solidFill>
                  <a:srgbClr val="000000"/>
                </a:solidFill>
                <a:latin typeface="標楷體" panose="03000509000000000000" pitchFamily="65" charset="-120"/>
                <a:ea typeface="標楷體" panose="03000509000000000000" pitchFamily="65" charset="-120"/>
              </a:rPr>
              <a:t>廠商具有</a:t>
            </a:r>
            <a:r>
              <a:rPr lang="zh-TW" altLang="en-US" sz="2800" b="1" u="sng" dirty="0">
                <a:solidFill>
                  <a:srgbClr val="0000FF"/>
                </a:solidFill>
                <a:latin typeface="標楷體" panose="03000509000000000000" pitchFamily="65" charset="-120"/>
                <a:ea typeface="標楷體" panose="03000509000000000000" pitchFamily="65" charset="-120"/>
              </a:rPr>
              <a:t>如期履約能力之證明</a:t>
            </a:r>
            <a:r>
              <a:rPr lang="zh-TW" altLang="en-US" sz="2800" b="1" dirty="0">
                <a:solidFill>
                  <a:srgbClr val="000000"/>
                </a:solidFill>
                <a:latin typeface="標楷體" panose="03000509000000000000" pitchFamily="65" charset="-120"/>
                <a:ea typeface="標楷體" panose="03000509000000000000" pitchFamily="65" charset="-120"/>
              </a:rPr>
              <a:t>。</a:t>
            </a:r>
            <a:r>
              <a:rPr lang="zh-TW" altLang="en-US" sz="2000" b="1" dirty="0">
                <a:solidFill>
                  <a:srgbClr val="000000"/>
                </a:solidFill>
                <a:latin typeface="標楷體" panose="03000509000000000000" pitchFamily="65" charset="-120"/>
                <a:ea typeface="標楷體" panose="03000509000000000000" pitchFamily="65" charset="-120"/>
              </a:rPr>
              <a:t>如迄投標日止正履行中之所有契約尚未完成部分之總量說明、此等契約有</a:t>
            </a:r>
            <a:r>
              <a:rPr lang="zh-TW" altLang="en-US" sz="2000" b="1" dirty="0">
                <a:solidFill>
                  <a:srgbClr val="0000FF"/>
                </a:solidFill>
                <a:latin typeface="標楷體" panose="03000509000000000000" pitchFamily="65" charset="-120"/>
                <a:ea typeface="標楷體" panose="03000509000000000000" pitchFamily="65" charset="-120"/>
              </a:rPr>
              <a:t>逾期履約情形者之清單、逾期情形及逾期責任之說明、律師所出具之迄投標日止廠商涉及賠償責任之訴訟中案件之清單及說明或廠商如得標則是否確可如期履約及如何能如期履約之說明</a:t>
            </a:r>
            <a:r>
              <a:rPr lang="zh-TW" altLang="en-US" sz="2000" b="1" dirty="0">
                <a:solidFill>
                  <a:srgbClr val="000000"/>
                </a:solidFill>
                <a:latin typeface="標楷體" panose="03000509000000000000" pitchFamily="65" charset="-120"/>
                <a:ea typeface="標楷體" panose="03000509000000000000" pitchFamily="65" charset="-120"/>
              </a:rPr>
              <a:t>等。投標當時</a:t>
            </a:r>
            <a:r>
              <a:rPr lang="zh-TW" altLang="en-US" sz="2000" b="1" u="sng" dirty="0">
                <a:solidFill>
                  <a:srgbClr val="FF0000"/>
                </a:solidFill>
                <a:latin typeface="標楷體" panose="03000509000000000000" pitchFamily="65" charset="-120"/>
                <a:ea typeface="標楷體" panose="03000509000000000000" pitchFamily="65" charset="-120"/>
              </a:rPr>
              <a:t>縱非經機關依採購法第</a:t>
            </a:r>
            <a:r>
              <a:rPr lang="en-US" altLang="zh-TW" sz="2000" b="1" u="sng" dirty="0">
                <a:solidFill>
                  <a:srgbClr val="FF0000"/>
                </a:solidFill>
                <a:latin typeface="標楷體" panose="03000509000000000000" pitchFamily="65" charset="-120"/>
                <a:ea typeface="標楷體" panose="03000509000000000000" pitchFamily="65" charset="-120"/>
              </a:rPr>
              <a:t>103</a:t>
            </a:r>
            <a:r>
              <a:rPr lang="zh-TW" altLang="en-US" sz="2000" b="1" u="sng" dirty="0">
                <a:solidFill>
                  <a:srgbClr val="FF0000"/>
                </a:solidFill>
                <a:latin typeface="標楷體" panose="03000509000000000000" pitchFamily="65" charset="-120"/>
                <a:ea typeface="標楷體" panose="03000509000000000000" pitchFamily="65" charset="-120"/>
              </a:rPr>
              <a:t>條</a:t>
            </a:r>
            <a:r>
              <a:rPr lang="zh-TW" altLang="en-US" sz="2000" b="1" dirty="0">
                <a:solidFill>
                  <a:srgbClr val="000000"/>
                </a:solidFill>
                <a:latin typeface="標楷體" panose="03000509000000000000" pitchFamily="65" charset="-120"/>
                <a:ea typeface="標楷體" panose="03000509000000000000" pitchFamily="65" charset="-120"/>
              </a:rPr>
              <a:t>第</a:t>
            </a:r>
            <a:r>
              <a:rPr lang="en-US" altLang="zh-TW" sz="2000" b="1" dirty="0">
                <a:solidFill>
                  <a:srgbClr val="000000"/>
                </a:solidFill>
                <a:latin typeface="標楷體" panose="03000509000000000000" pitchFamily="65" charset="-120"/>
                <a:ea typeface="標楷體" panose="03000509000000000000" pitchFamily="65" charset="-120"/>
              </a:rPr>
              <a:t>1</a:t>
            </a:r>
            <a:r>
              <a:rPr lang="zh-TW" altLang="en-US" sz="2000" b="1" dirty="0">
                <a:solidFill>
                  <a:srgbClr val="000000"/>
                </a:solidFill>
                <a:latin typeface="標楷體" panose="03000509000000000000" pitchFamily="65" charset="-120"/>
                <a:ea typeface="標楷體" panose="03000509000000000000" pitchFamily="65" charset="-120"/>
              </a:rPr>
              <a:t>項規定刊登於政府採購公報之廠商，機關為確保得標廠商具備履行契約所必須之能力，仍得視個案特性及實際需要，依前揭規定，將「廠商具有如期履約能力之證明」訂為基本資格條件；如投標廠商正履約中之契約有延誤履約期限之情形（該逾期係可歸責於廠商者），機關</a:t>
            </a:r>
            <a:r>
              <a:rPr lang="zh-TW" altLang="en-US" sz="2000" b="1" u="sng" dirty="0">
                <a:solidFill>
                  <a:srgbClr val="FF0000"/>
                </a:solidFill>
                <a:latin typeface="標楷體" panose="03000509000000000000" pitchFamily="65" charset="-120"/>
                <a:ea typeface="標楷體" panose="03000509000000000000" pitchFamily="65" charset="-120"/>
              </a:rPr>
              <a:t>得視個案情形斟酌認定該廠商不符合履約能力之基本資格</a:t>
            </a:r>
            <a:r>
              <a:rPr lang="zh-TW" altLang="en-US" sz="2000" b="1" dirty="0">
                <a:solidFill>
                  <a:srgbClr val="000000"/>
                </a:solidFill>
                <a:latin typeface="標楷體" panose="03000509000000000000" pitchFamily="65" charset="-120"/>
                <a:ea typeface="標楷體" panose="03000509000000000000" pitchFamily="65" charset="-120"/>
              </a:rPr>
              <a:t>。</a:t>
            </a:r>
            <a:r>
              <a:rPr lang="en-US" altLang="zh-TW" b="1" dirty="0">
                <a:solidFill>
                  <a:srgbClr val="0000FF"/>
                </a:solidFill>
                <a:latin typeface="標楷體" panose="03000509000000000000" pitchFamily="65" charset="-120"/>
                <a:ea typeface="標楷體" panose="03000509000000000000" pitchFamily="65" charset="-120"/>
              </a:rPr>
              <a:t>105</a:t>
            </a:r>
            <a:r>
              <a:rPr lang="zh-TW" altLang="en-US" b="1" dirty="0">
                <a:solidFill>
                  <a:srgbClr val="0000FF"/>
                </a:solidFill>
                <a:latin typeface="標楷體" panose="03000509000000000000" pitchFamily="65" charset="-120"/>
                <a:ea typeface="標楷體" panose="03000509000000000000" pitchFamily="65" charset="-120"/>
              </a:rPr>
              <a:t>年</a:t>
            </a:r>
            <a:r>
              <a:rPr lang="en-US" altLang="zh-TW" b="1" dirty="0">
                <a:solidFill>
                  <a:srgbClr val="0000FF"/>
                </a:solidFill>
                <a:latin typeface="標楷體" panose="03000509000000000000" pitchFamily="65" charset="-120"/>
                <a:ea typeface="標楷體" panose="03000509000000000000" pitchFamily="65" charset="-120"/>
              </a:rPr>
              <a:t>8</a:t>
            </a:r>
            <a:r>
              <a:rPr lang="zh-TW" altLang="en-US" b="1" dirty="0">
                <a:solidFill>
                  <a:srgbClr val="0000FF"/>
                </a:solidFill>
                <a:latin typeface="標楷體" panose="03000509000000000000" pitchFamily="65" charset="-120"/>
                <a:ea typeface="標楷體" panose="03000509000000000000" pitchFamily="65" charset="-120"/>
              </a:rPr>
              <a:t>月</a:t>
            </a:r>
            <a:r>
              <a:rPr lang="en-US" altLang="zh-TW" b="1" dirty="0">
                <a:solidFill>
                  <a:srgbClr val="0000FF"/>
                </a:solidFill>
                <a:latin typeface="標楷體" panose="03000509000000000000" pitchFamily="65" charset="-120"/>
                <a:ea typeface="標楷體" panose="03000509000000000000" pitchFamily="65" charset="-120"/>
              </a:rPr>
              <a:t>23</a:t>
            </a:r>
            <a:r>
              <a:rPr lang="zh-TW" altLang="en-US" b="1" dirty="0">
                <a:solidFill>
                  <a:srgbClr val="0000FF"/>
                </a:solidFill>
                <a:latin typeface="標楷體" panose="03000509000000000000" pitchFamily="65" charset="-120"/>
                <a:ea typeface="標楷體" panose="03000509000000000000" pitchFamily="65" charset="-120"/>
              </a:rPr>
              <a:t>日工程企字第</a:t>
            </a:r>
            <a:r>
              <a:rPr lang="en-US" altLang="zh-TW" b="1" dirty="0">
                <a:solidFill>
                  <a:srgbClr val="0000FF"/>
                </a:solidFill>
                <a:latin typeface="標楷體" panose="03000509000000000000" pitchFamily="65" charset="-120"/>
                <a:ea typeface="標楷體" panose="03000509000000000000" pitchFamily="65" charset="-120"/>
              </a:rPr>
              <a:t>10500267800</a:t>
            </a:r>
            <a:r>
              <a:rPr lang="zh-TW" altLang="en-US" b="1" dirty="0">
                <a:solidFill>
                  <a:srgbClr val="0000FF"/>
                </a:solidFill>
                <a:latin typeface="標楷體" panose="03000509000000000000" pitchFamily="65" charset="-120"/>
                <a:ea typeface="標楷體" panose="03000509000000000000" pitchFamily="65" charset="-120"/>
              </a:rPr>
              <a:t>號 </a:t>
            </a:r>
          </a:p>
        </p:txBody>
      </p:sp>
      <p:sp>
        <p:nvSpPr>
          <p:cNvPr id="8" name="日期版面配置區 7">
            <a:extLst>
              <a:ext uri="{FF2B5EF4-FFF2-40B4-BE49-F238E27FC236}">
                <a16:creationId xmlns:a16="http://schemas.microsoft.com/office/drawing/2014/main" id="{B91A195E-F074-49EC-BBEE-C50E9AD1ECA0}"/>
              </a:ext>
            </a:extLst>
          </p:cNvPr>
          <p:cNvSpPr>
            <a:spLocks noGrp="1"/>
          </p:cNvSpPr>
          <p:nvPr>
            <p:ph type="dt" sz="half" idx="10"/>
          </p:nvPr>
        </p:nvSpPr>
        <p:spPr/>
        <p:txBody>
          <a:bodyPr/>
          <a:lstStyle/>
          <a:p>
            <a:fld id="{FF27CF1F-B20E-425F-86AC-4CF1773F3CB2}" type="datetime1">
              <a:rPr lang="zh-TW" altLang="en-US" smtClean="0"/>
              <a:t>2020/9/27</a:t>
            </a:fld>
            <a:endParaRPr lang="zh-TW" altLang="en-US"/>
          </a:p>
        </p:txBody>
      </p:sp>
      <p:sp>
        <p:nvSpPr>
          <p:cNvPr id="9" name="頁尾版面配置區 8">
            <a:extLst>
              <a:ext uri="{FF2B5EF4-FFF2-40B4-BE49-F238E27FC236}">
                <a16:creationId xmlns:a16="http://schemas.microsoft.com/office/drawing/2014/main" id="{4E49A59D-AFD5-4C5E-8F1B-2D5F5B2C66EE}"/>
              </a:ext>
            </a:extLst>
          </p:cNvPr>
          <p:cNvSpPr>
            <a:spLocks noGrp="1"/>
          </p:cNvSpPr>
          <p:nvPr>
            <p:ph type="ftr" sz="quarter" idx="12"/>
          </p:nvPr>
        </p:nvSpPr>
        <p:spPr>
          <a:xfrm>
            <a:off x="1259680" y="6553200"/>
            <a:ext cx="7162800" cy="228600"/>
          </a:xfrm>
          <a:prstGeom prst="rect">
            <a:avLst/>
          </a:prstGeom>
        </p:spPr>
        <p:txBody>
          <a:bodyPr vert="horz" lIns="91440" tIns="45720" rIns="91440" bIns="45720" rtlCol="0" anchor="ctr"/>
          <a:lstStyle>
            <a:defPPr>
              <a:defRPr lang="zh-TW"/>
            </a:defPPr>
            <a:lvl1pPr marL="0" algn="l" defTabSz="914400" rtl="0" eaLnBrk="1" latinLnBrk="0" hangingPunct="1">
              <a:defRPr sz="1200" kern="120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dirty="0"/>
          </a:p>
        </p:txBody>
      </p:sp>
      <p:sp>
        <p:nvSpPr>
          <p:cNvPr id="10" name="投影片編號版面配置區 9">
            <a:extLst>
              <a:ext uri="{FF2B5EF4-FFF2-40B4-BE49-F238E27FC236}">
                <a16:creationId xmlns:a16="http://schemas.microsoft.com/office/drawing/2014/main" id="{7F93DEE3-1004-460C-870C-2D1B24D1129F}"/>
              </a:ext>
            </a:extLst>
          </p:cNvPr>
          <p:cNvSpPr>
            <a:spLocks noGrp="1"/>
          </p:cNvSpPr>
          <p:nvPr>
            <p:ph type="sldNum" sz="quarter" idx="11"/>
          </p:nvPr>
        </p:nvSpPr>
        <p:spPr>
          <a:xfrm>
            <a:off x="8686800" y="5740400"/>
            <a:ext cx="381000" cy="365125"/>
          </a:xfrm>
          <a:prstGeom prst="rect">
            <a:avLst/>
          </a:prstGeom>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8E204F-CD3C-4ADB-BA98-84B59EC3AEBA}" type="slidenum">
              <a:rPr lang="zh-TW" altLang="en-US" smtClean="0"/>
              <a:pPr/>
              <a:t>8</a:t>
            </a:fld>
            <a:endParaRPr lang="zh-TW" altLang="en-US" dirty="0"/>
          </a:p>
        </p:txBody>
      </p:sp>
      <p:graphicFrame>
        <p:nvGraphicFramePr>
          <p:cNvPr id="3" name="表格 2">
            <a:extLst>
              <a:ext uri="{FF2B5EF4-FFF2-40B4-BE49-F238E27FC236}">
                <a16:creationId xmlns:a16="http://schemas.microsoft.com/office/drawing/2014/main" id="{BA905F10-C37B-4EBC-BAC2-E47C6183BC3E}"/>
              </a:ext>
            </a:extLst>
          </p:cNvPr>
          <p:cNvGraphicFramePr>
            <a:graphicFrameLocks noGrp="1"/>
          </p:cNvGraphicFramePr>
          <p:nvPr>
            <p:extLst>
              <p:ext uri="{D42A27DB-BD31-4B8C-83A1-F6EECF244321}">
                <p14:modId xmlns:p14="http://schemas.microsoft.com/office/powerpoint/2010/main" val="971673317"/>
              </p:ext>
            </p:extLst>
          </p:nvPr>
        </p:nvGraphicFramePr>
        <p:xfrm>
          <a:off x="296191" y="4505672"/>
          <a:ext cx="8450992" cy="1371600"/>
        </p:xfrm>
        <a:graphic>
          <a:graphicData uri="http://schemas.openxmlformats.org/drawingml/2006/table">
            <a:tbl>
              <a:tblPr/>
              <a:tblGrid>
                <a:gridCol w="8450992">
                  <a:extLst>
                    <a:ext uri="{9D8B030D-6E8A-4147-A177-3AD203B41FA5}">
                      <a16:colId xmlns:a16="http://schemas.microsoft.com/office/drawing/2014/main" val="2009930909"/>
                    </a:ext>
                  </a:extLst>
                </a:gridCol>
              </a:tblGrid>
              <a:tr h="962025">
                <a:tc>
                  <a:txBody>
                    <a:bodyPr/>
                    <a:lstStyle/>
                    <a:p>
                      <a:pPr algn="just"/>
                      <a:r>
                        <a:rPr lang="zh-TW" altLang="en-US" sz="1800" dirty="0">
                          <a:solidFill>
                            <a:srgbClr val="000000"/>
                          </a:solidFill>
                          <a:latin typeface="標楷體" panose="03000509000000000000" pitchFamily="65" charset="-120"/>
                          <a:ea typeface="標楷體" panose="03000509000000000000" pitchFamily="65" charset="-120"/>
                        </a:rPr>
                        <a:t>基於廠商違法或違約行為，經機關依政府採購法</a:t>
                      </a:r>
                      <a:r>
                        <a:rPr lang="zh-TW" altLang="en-US" sz="1800" b="1" u="sng" dirty="0">
                          <a:solidFill>
                            <a:srgbClr val="FF0000"/>
                          </a:solidFill>
                          <a:latin typeface="標楷體" panose="03000509000000000000" pitchFamily="65" charset="-120"/>
                          <a:ea typeface="標楷體" panose="03000509000000000000" pitchFamily="65" charset="-120"/>
                        </a:rPr>
                        <a:t>第</a:t>
                      </a:r>
                      <a:r>
                        <a:rPr lang="en-US" altLang="zh-TW" sz="1800" b="1" u="sng" dirty="0">
                          <a:solidFill>
                            <a:srgbClr val="FF0000"/>
                          </a:solidFill>
                          <a:latin typeface="標楷體" panose="03000509000000000000" pitchFamily="65" charset="-120"/>
                          <a:ea typeface="標楷體" panose="03000509000000000000" pitchFamily="65" charset="-120"/>
                        </a:rPr>
                        <a:t>101</a:t>
                      </a:r>
                      <a:r>
                        <a:rPr lang="zh-TW" altLang="en-US" sz="1800" b="1" u="sng" dirty="0">
                          <a:solidFill>
                            <a:srgbClr val="FF0000"/>
                          </a:solidFill>
                          <a:latin typeface="標楷體" panose="03000509000000000000" pitchFamily="65" charset="-120"/>
                          <a:ea typeface="標楷體" panose="03000509000000000000" pitchFamily="65" charset="-120"/>
                        </a:rPr>
                        <a:t>條第</a:t>
                      </a:r>
                      <a:r>
                        <a:rPr lang="en-US" altLang="zh-TW" sz="1800" b="1" u="sng" dirty="0">
                          <a:solidFill>
                            <a:srgbClr val="FF0000"/>
                          </a:solidFill>
                          <a:latin typeface="標楷體" panose="03000509000000000000" pitchFamily="65" charset="-120"/>
                          <a:ea typeface="標楷體" panose="03000509000000000000" pitchFamily="65" charset="-120"/>
                        </a:rPr>
                        <a:t>1</a:t>
                      </a:r>
                      <a:r>
                        <a:rPr lang="zh-TW" altLang="en-US" sz="1800" b="1" u="sng" dirty="0">
                          <a:solidFill>
                            <a:srgbClr val="FF0000"/>
                          </a:solidFill>
                          <a:latin typeface="標楷體" panose="03000509000000000000" pitchFamily="65" charset="-120"/>
                          <a:ea typeface="標楷體" panose="03000509000000000000" pitchFamily="65" charset="-120"/>
                        </a:rPr>
                        <a:t>項規定通知後</a:t>
                      </a:r>
                      <a:r>
                        <a:rPr lang="zh-TW" altLang="en-US" sz="1800" dirty="0">
                          <a:solidFill>
                            <a:srgbClr val="000000"/>
                          </a:solidFill>
                          <a:latin typeface="標楷體" panose="03000509000000000000" pitchFamily="65" charset="-120"/>
                          <a:ea typeface="標楷體" panose="03000509000000000000" pitchFamily="65" charset="-120"/>
                        </a:rPr>
                        <a:t>，於程序進行中，</a:t>
                      </a:r>
                      <a:r>
                        <a:rPr lang="zh-TW" altLang="en-US" sz="1800" b="1" i="0" u="sng" dirty="0">
                          <a:solidFill>
                            <a:srgbClr val="FF0000"/>
                          </a:solidFill>
                          <a:latin typeface="標楷體" panose="03000509000000000000" pitchFamily="65" charset="-120"/>
                          <a:ea typeface="標楷體" panose="03000509000000000000" pitchFamily="65" charset="-120"/>
                        </a:rPr>
                        <a:t>尚未依第</a:t>
                      </a:r>
                      <a:r>
                        <a:rPr lang="en-US" altLang="zh-TW" sz="1800" b="1" i="0" u="sng" dirty="0">
                          <a:solidFill>
                            <a:srgbClr val="FF0000"/>
                          </a:solidFill>
                          <a:latin typeface="標楷體" panose="03000509000000000000" pitchFamily="65" charset="-120"/>
                          <a:ea typeface="標楷體" panose="03000509000000000000" pitchFamily="65" charset="-120"/>
                        </a:rPr>
                        <a:t>102</a:t>
                      </a:r>
                      <a:r>
                        <a:rPr lang="zh-TW" altLang="en-US" sz="1800" b="1" i="0" u="sng" dirty="0">
                          <a:solidFill>
                            <a:srgbClr val="FF0000"/>
                          </a:solidFill>
                          <a:latin typeface="標楷體" panose="03000509000000000000" pitchFamily="65" charset="-120"/>
                          <a:ea typeface="標楷體" panose="03000509000000000000" pitchFamily="65" charset="-120"/>
                        </a:rPr>
                        <a:t>條第</a:t>
                      </a:r>
                      <a:r>
                        <a:rPr lang="en-US" altLang="zh-TW" sz="1800" b="1" i="0" u="sng" dirty="0">
                          <a:solidFill>
                            <a:srgbClr val="FF0000"/>
                          </a:solidFill>
                          <a:latin typeface="標楷體" panose="03000509000000000000" pitchFamily="65" charset="-120"/>
                          <a:ea typeface="標楷體" panose="03000509000000000000" pitchFamily="65" charset="-120"/>
                        </a:rPr>
                        <a:t>3</a:t>
                      </a:r>
                      <a:r>
                        <a:rPr lang="zh-TW" altLang="en-US" sz="1800" b="1" i="0" u="sng" dirty="0">
                          <a:solidFill>
                            <a:srgbClr val="FF0000"/>
                          </a:solidFill>
                          <a:latin typeface="標楷體" panose="03000509000000000000" pitchFamily="65" charset="-120"/>
                          <a:ea typeface="標楷體" panose="03000509000000000000" pitchFamily="65" charset="-120"/>
                        </a:rPr>
                        <a:t>項規定刊登政府採購公報之廠商</a:t>
                      </a:r>
                      <a:r>
                        <a:rPr lang="zh-TW" altLang="en-US" sz="1800" dirty="0">
                          <a:solidFill>
                            <a:srgbClr val="000000"/>
                          </a:solidFill>
                          <a:latin typeface="標楷體" panose="03000509000000000000" pitchFamily="65" charset="-120"/>
                          <a:ea typeface="標楷體" panose="03000509000000000000" pitchFamily="65" charset="-120"/>
                        </a:rPr>
                        <a:t>，該廠商之履約能力已有疑義，為避免該</a:t>
                      </a:r>
                      <a:r>
                        <a:rPr lang="zh-TW" altLang="en-US" sz="1800" b="1" u="sng" dirty="0">
                          <a:solidFill>
                            <a:srgbClr val="0000FF"/>
                          </a:solidFill>
                          <a:latin typeface="標楷體" panose="03000509000000000000" pitchFamily="65" charset="-120"/>
                          <a:ea typeface="標楷體" panose="03000509000000000000" pitchFamily="65" charset="-120"/>
                        </a:rPr>
                        <a:t>廠商利用此空窗期</a:t>
                      </a:r>
                      <a:r>
                        <a:rPr lang="zh-TW" altLang="en-US" sz="1800" dirty="0">
                          <a:solidFill>
                            <a:srgbClr val="000000"/>
                          </a:solidFill>
                          <a:latin typeface="標楷體" panose="03000509000000000000" pitchFamily="65" charset="-120"/>
                          <a:ea typeface="標楷體" panose="03000509000000000000" pitchFamily="65" charset="-120"/>
                        </a:rPr>
                        <a:t>繼續參與該機關之採購，爰依投標廠商資格與特殊或巨額採購認定標準</a:t>
                      </a:r>
                      <a:r>
                        <a:rPr lang="zh-TW" altLang="en-US" sz="1800" b="1" u="sng" dirty="0">
                          <a:solidFill>
                            <a:srgbClr val="FF0000"/>
                          </a:solidFill>
                          <a:latin typeface="標楷體" panose="03000509000000000000" pitchFamily="65" charset="-120"/>
                          <a:ea typeface="標楷體" panose="03000509000000000000" pitchFamily="65" charset="-120"/>
                        </a:rPr>
                        <a:t>第</a:t>
                      </a:r>
                      <a:r>
                        <a:rPr lang="en-US" altLang="zh-TW" sz="1800" b="1" u="sng" dirty="0">
                          <a:solidFill>
                            <a:srgbClr val="FF0000"/>
                          </a:solidFill>
                          <a:latin typeface="標楷體" panose="03000509000000000000" pitchFamily="65" charset="-120"/>
                          <a:ea typeface="標楷體" panose="03000509000000000000" pitchFamily="65" charset="-120"/>
                        </a:rPr>
                        <a:t>4</a:t>
                      </a:r>
                      <a:r>
                        <a:rPr lang="zh-TW" altLang="en-US" sz="1800" b="1" u="sng" dirty="0">
                          <a:solidFill>
                            <a:srgbClr val="FF0000"/>
                          </a:solidFill>
                          <a:latin typeface="標楷體" panose="03000509000000000000" pitchFamily="65" charset="-120"/>
                          <a:ea typeface="標楷體" panose="03000509000000000000" pitchFamily="65" charset="-120"/>
                        </a:rPr>
                        <a:t>條第</a:t>
                      </a:r>
                      <a:r>
                        <a:rPr lang="en-US" altLang="zh-TW" sz="1800" b="1" u="sng" dirty="0">
                          <a:solidFill>
                            <a:srgbClr val="FF0000"/>
                          </a:solidFill>
                          <a:latin typeface="標楷體" panose="03000509000000000000" pitchFamily="65" charset="-120"/>
                          <a:ea typeface="標楷體" panose="03000509000000000000" pitchFamily="65" charset="-120"/>
                        </a:rPr>
                        <a:t>1</a:t>
                      </a:r>
                      <a:r>
                        <a:rPr lang="zh-TW" altLang="en-US" sz="1800" b="1" u="sng" dirty="0">
                          <a:solidFill>
                            <a:srgbClr val="FF0000"/>
                          </a:solidFill>
                          <a:latin typeface="標楷體" panose="03000509000000000000" pitchFamily="65" charset="-120"/>
                          <a:ea typeface="標楷體" panose="03000509000000000000" pitchFamily="65" charset="-120"/>
                        </a:rPr>
                        <a:t>項第</a:t>
                      </a:r>
                      <a:r>
                        <a:rPr lang="en-US" altLang="zh-TW" sz="1800" b="1" u="sng" dirty="0">
                          <a:solidFill>
                            <a:srgbClr val="FF0000"/>
                          </a:solidFill>
                          <a:latin typeface="標楷體" panose="03000509000000000000" pitchFamily="65" charset="-120"/>
                          <a:ea typeface="標楷體" panose="03000509000000000000" pitchFamily="65" charset="-120"/>
                        </a:rPr>
                        <a:t>6</a:t>
                      </a:r>
                      <a:r>
                        <a:rPr lang="zh-TW" altLang="en-US" sz="1800" b="1" u="sng" dirty="0">
                          <a:solidFill>
                            <a:srgbClr val="FF0000"/>
                          </a:solidFill>
                          <a:latin typeface="標楷體" panose="03000509000000000000" pitchFamily="65" charset="-120"/>
                          <a:ea typeface="標楷體" panose="03000509000000000000" pitchFamily="65" charset="-120"/>
                        </a:rPr>
                        <a:t>款規定認定</a:t>
                      </a:r>
                      <a:r>
                        <a:rPr lang="zh-TW" altLang="en-US" sz="1800" dirty="0">
                          <a:solidFill>
                            <a:srgbClr val="000000"/>
                          </a:solidFill>
                          <a:latin typeface="標楷體" panose="03000509000000000000" pitchFamily="65" charset="-120"/>
                          <a:ea typeface="標楷體" panose="03000509000000000000" pitchFamily="65" charset="-120"/>
                        </a:rPr>
                        <a:t>，該機關</a:t>
                      </a:r>
                      <a:r>
                        <a:rPr lang="zh-TW" altLang="en-US" sz="1800" b="1" u="sng" dirty="0">
                          <a:solidFill>
                            <a:srgbClr val="006600"/>
                          </a:solidFill>
                          <a:latin typeface="標楷體" panose="03000509000000000000" pitchFamily="65" charset="-120"/>
                          <a:ea typeface="標楷體" panose="03000509000000000000" pitchFamily="65" charset="-120"/>
                        </a:rPr>
                        <a:t>得於招標文件明定</a:t>
                      </a:r>
                      <a:r>
                        <a:rPr lang="zh-TW" altLang="en-US" sz="1800" dirty="0">
                          <a:solidFill>
                            <a:srgbClr val="000000"/>
                          </a:solidFill>
                          <a:latin typeface="標楷體" panose="03000509000000000000" pitchFamily="65" charset="-120"/>
                          <a:ea typeface="標楷體" panose="03000509000000000000" pitchFamily="65" charset="-120"/>
                        </a:rPr>
                        <a:t>該廠商</a:t>
                      </a:r>
                      <a:r>
                        <a:rPr lang="zh-TW" altLang="en-US" sz="1800" b="1" u="sng" dirty="0">
                          <a:solidFill>
                            <a:srgbClr val="FF0000"/>
                          </a:solidFill>
                          <a:latin typeface="標楷體" panose="03000509000000000000" pitchFamily="65" charset="-120"/>
                          <a:ea typeface="標楷體" panose="03000509000000000000" pitchFamily="65" charset="-120"/>
                        </a:rPr>
                        <a:t>不具備履約能力之基本資格，不得參與</a:t>
                      </a:r>
                      <a:r>
                        <a:rPr lang="zh-TW" altLang="en-US" sz="1800" dirty="0">
                          <a:solidFill>
                            <a:srgbClr val="000000"/>
                          </a:solidFill>
                          <a:latin typeface="標楷體" panose="03000509000000000000" pitchFamily="65" charset="-120"/>
                          <a:ea typeface="標楷體" panose="03000509000000000000" pitchFamily="65" charset="-120"/>
                        </a:rPr>
                        <a:t>該機關之採購；本令自即日生效。</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92491025"/>
                  </a:ext>
                </a:extLst>
              </a:tr>
            </a:tbl>
          </a:graphicData>
        </a:graphic>
      </p:graphicFrame>
      <p:sp>
        <p:nvSpPr>
          <p:cNvPr id="4" name="Rectangle 1">
            <a:extLst>
              <a:ext uri="{FF2B5EF4-FFF2-40B4-BE49-F238E27FC236}">
                <a16:creationId xmlns:a16="http://schemas.microsoft.com/office/drawing/2014/main" id="{D7F60A84-89A6-4EDB-8890-3123276581F0}"/>
              </a:ext>
            </a:extLst>
          </p:cNvPr>
          <p:cNvSpPr>
            <a:spLocks noChangeArrowheads="1"/>
          </p:cNvSpPr>
          <p:nvPr/>
        </p:nvSpPr>
        <p:spPr bwMode="auto">
          <a:xfrm>
            <a:off x="855485" y="3861048"/>
            <a:ext cx="7306864" cy="60529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lnSpc>
                <a:spcPts val="2000"/>
              </a:lnSpc>
            </a:pPr>
            <a:r>
              <a:rPr kumimoji="0" lang="zh-TW" altLang="zh-TW"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行政院公共工程委員會109年4月29日工程企字第1090100288號</a:t>
            </a:r>
            <a:r>
              <a:rPr lang="zh-TW" altLang="zh-TW" b="1"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令</a:t>
            </a:r>
            <a:br>
              <a:rPr kumimoji="0" lang="zh-TW" altLang="zh-TW"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br>
            <a:r>
              <a:rPr kumimoji="0" lang="zh-TW" altLang="zh-TW"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政府採購法第</a:t>
            </a:r>
            <a:r>
              <a:rPr kumimoji="0" lang="en-US" altLang="zh-TW"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36</a:t>
            </a:r>
            <a:r>
              <a:rPr kumimoji="0" lang="zh-TW" altLang="zh-TW"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條</a:t>
            </a:r>
            <a:r>
              <a:rPr kumimoji="0" lang="zh-TW" altLang="en-US"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kumimoji="0" lang="zh-TW" altLang="zh-TW"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第</a:t>
            </a:r>
            <a:r>
              <a:rPr kumimoji="0" lang="en-US" altLang="zh-TW"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37</a:t>
            </a:r>
            <a:r>
              <a:rPr kumimoji="0" lang="zh-TW" altLang="zh-TW"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條</a:t>
            </a:r>
            <a:r>
              <a:rPr kumimoji="0" lang="zh-TW" altLang="en-US"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kumimoji="0" lang="zh-TW" altLang="zh-TW"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第</a:t>
            </a:r>
            <a:r>
              <a:rPr kumimoji="0" lang="en-US" altLang="zh-TW"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101</a:t>
            </a:r>
            <a:r>
              <a:rPr kumimoji="0" lang="zh-TW" altLang="zh-TW"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條</a:t>
            </a:r>
            <a:endParaRPr kumimoji="0" lang="zh-TW" altLang="zh-TW" b="1" i="0" u="none" strike="noStrike" cap="none" normalizeH="0" baseline="0" dirty="0">
              <a:ln>
                <a:noFill/>
              </a:ln>
              <a:solidFill>
                <a:srgbClr val="000000"/>
              </a:solidFill>
              <a:effectLst/>
            </a:endParaRPr>
          </a:p>
        </p:txBody>
      </p:sp>
      <p:sp>
        <p:nvSpPr>
          <p:cNvPr id="5" name="矩形 4">
            <a:extLst>
              <a:ext uri="{FF2B5EF4-FFF2-40B4-BE49-F238E27FC236}">
                <a16:creationId xmlns:a16="http://schemas.microsoft.com/office/drawing/2014/main" id="{DB782AF6-49CE-4DA8-8FC6-F4FD63110298}"/>
              </a:ext>
            </a:extLst>
          </p:cNvPr>
          <p:cNvSpPr/>
          <p:nvPr/>
        </p:nvSpPr>
        <p:spPr>
          <a:xfrm>
            <a:off x="1099456" y="5877272"/>
            <a:ext cx="6690175" cy="369332"/>
          </a:xfrm>
          <a:prstGeom prst="rect">
            <a:avLst/>
          </a:prstGeom>
          <a:solidFill>
            <a:srgbClr val="FFFF00"/>
          </a:solidFill>
          <a:ln>
            <a:solidFill>
              <a:srgbClr val="FF0000"/>
            </a:solidFill>
          </a:ln>
        </p:spPr>
        <p:txBody>
          <a:bodyPr wrap="square">
            <a:spAutoFit/>
          </a:bodyPr>
          <a:lstStyle/>
          <a:p>
            <a:pPr algn="ctr"/>
            <a:r>
              <a:rPr lang="zh-TW" altLang="en-US" b="1" dirty="0">
                <a:latin typeface="標楷體" panose="03000509000000000000" pitchFamily="65" charset="-120"/>
                <a:ea typeface="標楷體" panose="03000509000000000000" pitchFamily="65" charset="-120"/>
              </a:rPr>
              <a:t>行政院公共工程委員會</a:t>
            </a:r>
            <a:r>
              <a:rPr lang="en-US" altLang="zh-TW" b="1" dirty="0">
                <a:latin typeface="標楷體" panose="03000509000000000000" pitchFamily="65" charset="-120"/>
                <a:ea typeface="標楷體" panose="03000509000000000000" pitchFamily="65" charset="-120"/>
              </a:rPr>
              <a:t>109</a:t>
            </a:r>
            <a:r>
              <a:rPr lang="zh-TW" altLang="en-US" b="1" dirty="0">
                <a:latin typeface="標楷體" panose="03000509000000000000" pitchFamily="65" charset="-120"/>
                <a:ea typeface="標楷體" panose="03000509000000000000" pitchFamily="65" charset="-120"/>
              </a:rPr>
              <a:t>年</a:t>
            </a:r>
            <a:r>
              <a:rPr lang="en-US" altLang="zh-TW" b="1" dirty="0">
                <a:latin typeface="標楷體" panose="03000509000000000000" pitchFamily="65" charset="-120"/>
                <a:ea typeface="標楷體" panose="03000509000000000000" pitchFamily="65" charset="-120"/>
              </a:rPr>
              <a:t>9</a:t>
            </a:r>
            <a:r>
              <a:rPr lang="zh-TW" altLang="en-US" b="1" dirty="0">
                <a:latin typeface="標楷體" panose="03000509000000000000" pitchFamily="65" charset="-120"/>
                <a:ea typeface="標楷體" panose="03000509000000000000" pitchFamily="65" charset="-120"/>
              </a:rPr>
              <a:t>月</a:t>
            </a:r>
            <a:r>
              <a:rPr lang="en-US" altLang="zh-TW" b="1" dirty="0">
                <a:latin typeface="標楷體" panose="03000509000000000000" pitchFamily="65" charset="-120"/>
                <a:ea typeface="標楷體" panose="03000509000000000000" pitchFamily="65" charset="-120"/>
              </a:rPr>
              <a:t>8</a:t>
            </a:r>
            <a:r>
              <a:rPr lang="zh-TW" altLang="en-US" b="1" dirty="0">
                <a:latin typeface="標楷體" panose="03000509000000000000" pitchFamily="65" charset="-120"/>
                <a:ea typeface="標楷體" panose="03000509000000000000" pitchFamily="65" charset="-120"/>
              </a:rPr>
              <a:t>日工程企字第</a:t>
            </a:r>
            <a:r>
              <a:rPr lang="en-US" altLang="zh-TW" b="1" dirty="0">
                <a:latin typeface="標楷體" panose="03000509000000000000" pitchFamily="65" charset="-120"/>
                <a:ea typeface="標楷體" panose="03000509000000000000" pitchFamily="65" charset="-120"/>
              </a:rPr>
              <a:t>1090100718</a:t>
            </a:r>
            <a:r>
              <a:rPr lang="zh-TW" altLang="en-US" b="1" dirty="0">
                <a:latin typeface="標楷體" panose="03000509000000000000" pitchFamily="65" charset="-120"/>
                <a:ea typeface="標楷體" panose="03000509000000000000" pitchFamily="65" charset="-120"/>
              </a:rPr>
              <a:t>號函</a:t>
            </a:r>
            <a:endParaRPr lang="zh-TW" altLang="en-US" b="1" i="0" dirty="0">
              <a:effectLst/>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6341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3"/>
          <p:cNvSpPr>
            <a:spLocks noGrp="1"/>
          </p:cNvSpPr>
          <p:nvPr>
            <p:ph type="dt" sz="quarter" idx="10"/>
          </p:nvPr>
        </p:nvSpPr>
        <p:spPr/>
        <p:txBody>
          <a:bodyPr/>
          <a:lstStyle/>
          <a:p>
            <a:pPr>
              <a:defRPr/>
            </a:pPr>
            <a:fld id="{33AB5D5B-43A7-4AFB-88C4-8FF26D79A9AD}" type="datetime1">
              <a:rPr lang="zh-TW" altLang="en-US"/>
              <a:pPr>
                <a:defRPr/>
              </a:pPr>
              <a:t>2020/9/27</a:t>
            </a:fld>
            <a:endParaRPr lang="en-US" altLang="zh-TW"/>
          </a:p>
        </p:txBody>
      </p:sp>
      <p:sp>
        <p:nvSpPr>
          <p:cNvPr id="134147" name="Rectangle 3"/>
          <p:cNvSpPr>
            <a:spLocks noGrp="1" noChangeArrowheads="1"/>
          </p:cNvSpPr>
          <p:nvPr>
            <p:ph type="body" idx="1"/>
          </p:nvPr>
        </p:nvSpPr>
        <p:spPr>
          <a:xfrm>
            <a:off x="296984" y="188640"/>
            <a:ext cx="8458834" cy="1512168"/>
          </a:xfrm>
        </p:spPr>
        <p:txBody>
          <a:bodyPr>
            <a:normAutofit/>
          </a:bodyPr>
          <a:lstStyle/>
          <a:p>
            <a:pPr marL="901700" indent="-901700" algn="just" eaLnBrk="1" hangingPunct="1">
              <a:lnSpc>
                <a:spcPts val="3100"/>
              </a:lnSpc>
              <a:spcBef>
                <a:spcPct val="0"/>
              </a:spcBef>
              <a:buFontTx/>
              <a:buNone/>
            </a:pPr>
            <a:r>
              <a:rPr lang="en-US" altLang="zh-TW" sz="3600" b="1" dirty="0">
                <a:solidFill>
                  <a:srgbClr val="000000"/>
                </a:solidFill>
                <a:latin typeface="標楷體" pitchFamily="65" charset="-120"/>
                <a:ea typeface="標楷體" pitchFamily="65" charset="-120"/>
              </a:rPr>
              <a:t>65</a:t>
            </a:r>
            <a:r>
              <a:rPr lang="zh-TW" altLang="en-US" sz="3600" b="1" dirty="0">
                <a:latin typeface="標楷體" pitchFamily="65" charset="-120"/>
                <a:ea typeface="標楷體" pitchFamily="65" charset="-120"/>
              </a:rPr>
              <a:t>、</a:t>
            </a:r>
            <a:r>
              <a:rPr lang="zh-TW" altLang="en-US" sz="2600" b="1" dirty="0">
                <a:latin typeface="標楷體" pitchFamily="65" charset="-120"/>
                <a:ea typeface="標楷體" pitchFamily="65" charset="-120"/>
              </a:rPr>
              <a:t>本採購屬</a:t>
            </a:r>
            <a:r>
              <a:rPr lang="zh-TW" altLang="en-US" sz="2600" b="1" u="sng" dirty="0">
                <a:solidFill>
                  <a:srgbClr val="0033CC"/>
                </a:solidFill>
                <a:latin typeface="標楷體" pitchFamily="65" charset="-120"/>
                <a:ea typeface="標楷體" pitchFamily="65" charset="-120"/>
              </a:rPr>
              <a:t>特殊採購</a:t>
            </a:r>
            <a:r>
              <a:rPr lang="zh-TW" altLang="en-US" sz="2600" b="1" dirty="0">
                <a:latin typeface="標楷體" pitchFamily="65" charset="-120"/>
                <a:ea typeface="標楷體" pitchFamily="65" charset="-120"/>
              </a:rPr>
              <a:t>；符合「投標廠商資格與特殊或巨額採購認定標準」</a:t>
            </a:r>
            <a:r>
              <a:rPr lang="zh-TW" altLang="en-US" sz="2600" b="1" dirty="0">
                <a:latin typeface="標楷體" pitchFamily="65" charset="-120"/>
                <a:ea typeface="標楷體" pitchFamily="65" charset="-120"/>
                <a:sym typeface="Wingdings" pitchFamily="2" charset="2"/>
              </a:rPr>
              <a:t></a:t>
            </a:r>
            <a:r>
              <a:rPr lang="zh-TW" altLang="en-US" sz="2600" b="1" dirty="0">
                <a:solidFill>
                  <a:srgbClr val="FF3300"/>
                </a:solidFill>
                <a:latin typeface="標楷體" pitchFamily="65" charset="-120"/>
                <a:ea typeface="標楷體" pitchFamily="65" charset="-120"/>
              </a:rPr>
              <a:t>第</a:t>
            </a:r>
            <a:r>
              <a:rPr lang="en-US" altLang="zh-TW" sz="2600" b="1" dirty="0">
                <a:solidFill>
                  <a:srgbClr val="FF3300"/>
                </a:solidFill>
                <a:latin typeface="標楷體" pitchFamily="65" charset="-120"/>
                <a:ea typeface="標楷體" pitchFamily="65" charset="-120"/>
              </a:rPr>
              <a:t>6</a:t>
            </a:r>
            <a:r>
              <a:rPr lang="zh-TW" altLang="en-US" sz="2600" b="1" dirty="0">
                <a:solidFill>
                  <a:srgbClr val="FF3300"/>
                </a:solidFill>
                <a:latin typeface="標楷體" pitchFamily="65" charset="-120"/>
                <a:ea typeface="標楷體" pitchFamily="65" charset="-120"/>
              </a:rPr>
              <a:t>條</a:t>
            </a:r>
            <a:r>
              <a:rPr lang="zh-TW" altLang="en-US" sz="2600" b="1" dirty="0">
                <a:latin typeface="標楷體" pitchFamily="65" charset="-120"/>
                <a:ea typeface="標楷體" pitchFamily="65" charset="-120"/>
              </a:rPr>
              <a:t>第</a:t>
            </a:r>
            <a:r>
              <a:rPr lang="en-US" altLang="zh-TW" sz="2600" b="1" dirty="0">
                <a:latin typeface="標楷體" pitchFamily="65" charset="-120"/>
                <a:ea typeface="標楷體" pitchFamily="65" charset="-120"/>
              </a:rPr>
              <a:t>___</a:t>
            </a:r>
            <a:r>
              <a:rPr lang="zh-TW" altLang="en-US" sz="2600" b="1" dirty="0">
                <a:latin typeface="標楷體" pitchFamily="65" charset="-120"/>
                <a:ea typeface="標楷體" pitchFamily="65" charset="-120"/>
              </a:rPr>
              <a:t>款；</a:t>
            </a:r>
            <a:r>
              <a:rPr lang="zh-TW" altLang="en-US" sz="2600" b="1" dirty="0">
                <a:latin typeface="標楷體" pitchFamily="65" charset="-120"/>
                <a:ea typeface="標楷體" pitchFamily="65" charset="-120"/>
                <a:sym typeface="Wingdings" pitchFamily="2" charset="2"/>
              </a:rPr>
              <a:t></a:t>
            </a:r>
            <a:r>
              <a:rPr lang="zh-TW" altLang="en-US" sz="2600" b="1" dirty="0">
                <a:solidFill>
                  <a:srgbClr val="FF3300"/>
                </a:solidFill>
                <a:latin typeface="標楷體" pitchFamily="65" charset="-120"/>
                <a:ea typeface="標楷體" pitchFamily="65" charset="-120"/>
              </a:rPr>
              <a:t>第</a:t>
            </a:r>
            <a:r>
              <a:rPr lang="en-US" altLang="zh-TW" sz="2600" b="1" dirty="0">
                <a:solidFill>
                  <a:srgbClr val="FF3300"/>
                </a:solidFill>
                <a:latin typeface="標楷體" pitchFamily="65" charset="-120"/>
                <a:ea typeface="標楷體" pitchFamily="65" charset="-120"/>
              </a:rPr>
              <a:t>7</a:t>
            </a:r>
            <a:r>
              <a:rPr lang="zh-TW" altLang="en-US" sz="2600" b="1" dirty="0">
                <a:solidFill>
                  <a:srgbClr val="FF3300"/>
                </a:solidFill>
                <a:latin typeface="標楷體" pitchFamily="65" charset="-120"/>
                <a:ea typeface="標楷體" pitchFamily="65" charset="-120"/>
              </a:rPr>
              <a:t>條</a:t>
            </a:r>
            <a:r>
              <a:rPr lang="zh-TW" altLang="en-US" sz="2600" b="1" dirty="0">
                <a:latin typeface="標楷體" pitchFamily="65" charset="-120"/>
                <a:ea typeface="標楷體" pitchFamily="65" charset="-120"/>
              </a:rPr>
              <a:t>第</a:t>
            </a:r>
            <a:r>
              <a:rPr lang="en-US" altLang="zh-TW" sz="2600" b="1" dirty="0">
                <a:latin typeface="標楷體" pitchFamily="65" charset="-120"/>
                <a:ea typeface="標楷體" pitchFamily="65" charset="-120"/>
              </a:rPr>
              <a:t>___</a:t>
            </a:r>
            <a:r>
              <a:rPr lang="zh-TW" altLang="en-US" sz="2600" b="1" dirty="0">
                <a:latin typeface="標楷體" pitchFamily="65" charset="-120"/>
                <a:ea typeface="標楷體" pitchFamily="65" charset="-120"/>
              </a:rPr>
              <a:t>款 </a:t>
            </a:r>
            <a:r>
              <a:rPr lang="en-US" altLang="zh-TW" sz="2600" b="1" dirty="0">
                <a:latin typeface="標楷體" pitchFamily="65" charset="-120"/>
                <a:ea typeface="標楷體" pitchFamily="65" charset="-120"/>
              </a:rPr>
              <a:t>(</a:t>
            </a:r>
            <a:r>
              <a:rPr lang="zh-TW" altLang="en-US" sz="2600" b="1" dirty="0">
                <a:latin typeface="標楷體" pitchFamily="65" charset="-120"/>
                <a:ea typeface="標楷體" pitchFamily="65" charset="-120"/>
              </a:rPr>
              <a:t>請註明款次</a:t>
            </a:r>
            <a:r>
              <a:rPr lang="en-US" altLang="zh-TW" sz="2600" b="1" dirty="0">
                <a:latin typeface="標楷體" pitchFamily="65" charset="-120"/>
                <a:ea typeface="標楷體" pitchFamily="65" charset="-120"/>
              </a:rPr>
              <a:t>)</a:t>
            </a:r>
            <a:r>
              <a:rPr lang="zh-TW" altLang="en-US" sz="2600" b="1" dirty="0">
                <a:latin typeface="標楷體" pitchFamily="65" charset="-120"/>
                <a:ea typeface="標楷體" pitchFamily="65" charset="-120"/>
              </a:rPr>
              <a:t>。（非特殊採購者免填）</a:t>
            </a:r>
          </a:p>
        </p:txBody>
      </p:sp>
      <p:sp>
        <p:nvSpPr>
          <p:cNvPr id="4" name="Rectangle 3"/>
          <p:cNvSpPr txBox="1">
            <a:spLocks noChangeArrowheads="1"/>
          </p:cNvSpPr>
          <p:nvPr/>
        </p:nvSpPr>
        <p:spPr>
          <a:xfrm>
            <a:off x="259518" y="1484784"/>
            <a:ext cx="8632961" cy="11521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a:lstStyle>
          <a:p>
            <a:pPr marL="901700" indent="-901700" algn="just">
              <a:lnSpc>
                <a:spcPts val="3800"/>
              </a:lnSpc>
              <a:buFontTx/>
              <a:buNone/>
            </a:pPr>
            <a:r>
              <a:rPr lang="en-US" altLang="zh-TW" sz="3600" b="1" dirty="0">
                <a:solidFill>
                  <a:srgbClr val="000000"/>
                </a:solidFill>
                <a:latin typeface="標楷體" pitchFamily="65" charset="-120"/>
                <a:ea typeface="標楷體" pitchFamily="65" charset="-120"/>
              </a:rPr>
              <a:t>66</a:t>
            </a:r>
            <a:r>
              <a:rPr lang="zh-TW" altLang="en-US" sz="3600" b="1" dirty="0">
                <a:latin typeface="標楷體" pitchFamily="65" charset="-120"/>
                <a:ea typeface="標楷體" pitchFamily="65" charset="-120"/>
              </a:rPr>
              <a:t>、</a:t>
            </a:r>
            <a:r>
              <a:rPr lang="zh-TW" altLang="en-US" sz="2600" b="1" dirty="0">
                <a:latin typeface="標楷體" pitchFamily="65" charset="-120"/>
                <a:ea typeface="標楷體" pitchFamily="65" charset="-120"/>
              </a:rPr>
              <a:t>投標廠商之</a:t>
            </a:r>
            <a:r>
              <a:rPr lang="zh-TW" altLang="en-US" sz="2600" b="1" dirty="0">
                <a:solidFill>
                  <a:srgbClr val="0033CC"/>
                </a:solidFill>
                <a:latin typeface="標楷體" pitchFamily="65" charset="-120"/>
                <a:ea typeface="標楷體" pitchFamily="65" charset="-120"/>
              </a:rPr>
              <a:t>特定資格及應附具之證明文件</a:t>
            </a:r>
            <a:r>
              <a:rPr lang="zh-TW" altLang="en-US" sz="2600" b="1" dirty="0">
                <a:latin typeface="標楷體" pitchFamily="65" charset="-120"/>
                <a:ea typeface="標楷體" pitchFamily="65" charset="-120"/>
              </a:rPr>
              <a:t>如下</a:t>
            </a:r>
            <a:r>
              <a:rPr lang="en-US" altLang="zh-TW" sz="2600" b="1" dirty="0">
                <a:latin typeface="標楷體" pitchFamily="65" charset="-120"/>
                <a:ea typeface="標楷體" pitchFamily="65" charset="-120"/>
              </a:rPr>
              <a:t>(</a:t>
            </a:r>
            <a:r>
              <a:rPr lang="zh-TW" altLang="en-US" sz="2600" b="1" dirty="0">
                <a:solidFill>
                  <a:srgbClr val="FF3300"/>
                </a:solidFill>
                <a:latin typeface="標楷體" pitchFamily="65" charset="-120"/>
                <a:ea typeface="標楷體" pitchFamily="65" charset="-120"/>
              </a:rPr>
              <a:t>限</a:t>
            </a:r>
            <a:r>
              <a:rPr lang="zh-TW" altLang="en-US" sz="2600" b="1" u="sng" dirty="0">
                <a:solidFill>
                  <a:srgbClr val="000000"/>
                </a:solidFill>
                <a:latin typeface="標楷體" pitchFamily="65" charset="-120"/>
                <a:ea typeface="標楷體" pitchFamily="65" charset="-120"/>
              </a:rPr>
              <a:t>特殊或巨額之採購方可規定</a:t>
            </a:r>
            <a:r>
              <a:rPr lang="zh-TW" altLang="en-US" sz="2600" b="1" dirty="0">
                <a:solidFill>
                  <a:srgbClr val="FF3300"/>
                </a:solidFill>
                <a:latin typeface="標楷體" pitchFamily="65" charset="-120"/>
                <a:ea typeface="標楷體" pitchFamily="65" charset="-120"/>
              </a:rPr>
              <a:t>特定資格條件</a:t>
            </a:r>
            <a:r>
              <a:rPr lang="en-US" altLang="zh-TW" sz="2600" b="1" dirty="0">
                <a:latin typeface="標楷體" pitchFamily="65" charset="-120"/>
                <a:ea typeface="標楷體" pitchFamily="65" charset="-120"/>
              </a:rPr>
              <a:t>)</a:t>
            </a:r>
            <a:r>
              <a:rPr lang="zh-TW" altLang="en-US" sz="2600" b="1" dirty="0">
                <a:latin typeface="標楷體" pitchFamily="65" charset="-120"/>
                <a:ea typeface="標楷體" pitchFamily="65" charset="-120"/>
              </a:rPr>
              <a:t>： </a:t>
            </a:r>
          </a:p>
        </p:txBody>
      </p:sp>
      <p:sp>
        <p:nvSpPr>
          <p:cNvPr id="5" name="矩形 1"/>
          <p:cNvSpPr>
            <a:spLocks noChangeArrowheads="1"/>
          </p:cNvSpPr>
          <p:nvPr/>
        </p:nvSpPr>
        <p:spPr bwMode="auto">
          <a:xfrm>
            <a:off x="259518" y="2564904"/>
            <a:ext cx="8496300" cy="1804468"/>
          </a:xfrm>
          <a:prstGeom prst="rect">
            <a:avLst/>
          </a:prstGeom>
          <a:noFill/>
          <a:ln w="9525">
            <a:solidFill>
              <a:schemeClr val="tx1"/>
            </a:solidFill>
            <a:miter lim="800000"/>
            <a:headEnd/>
            <a:tailEnd/>
          </a:ln>
        </p:spPr>
        <p:txBody>
          <a:bodyPr>
            <a:spAutoFit/>
          </a:bodyPr>
          <a:lstStyle/>
          <a:p>
            <a:pPr marL="342900" indent="-342900" algn="just">
              <a:lnSpc>
                <a:spcPts val="2700"/>
              </a:lnSpc>
              <a:buFont typeface="Wingdings" panose="05000000000000000000" pitchFamily="2" charset="2"/>
              <a:buChar char="l"/>
            </a:pPr>
            <a:r>
              <a:rPr lang="zh-TW" altLang="zh-TW" sz="2200" b="1" dirty="0">
                <a:latin typeface="標楷體" pitchFamily="65" charset="-120"/>
                <a:ea typeface="標楷體" panose="03000509000000000000" pitchFamily="65" charset="-120"/>
              </a:rPr>
              <a:t>行政院公共工程委員會</a:t>
            </a:r>
            <a:r>
              <a:rPr lang="en-US" altLang="zh-TW" sz="2200" b="1" dirty="0">
                <a:latin typeface="標楷體" pitchFamily="65" charset="-120"/>
                <a:ea typeface="標楷體" panose="03000509000000000000" pitchFamily="65" charset="-120"/>
              </a:rPr>
              <a:t>91</a:t>
            </a:r>
            <a:r>
              <a:rPr lang="zh-TW" altLang="zh-TW" sz="2200" b="1" dirty="0">
                <a:latin typeface="標楷體" pitchFamily="65" charset="-120"/>
                <a:ea typeface="標楷體" panose="03000509000000000000" pitchFamily="65" charset="-120"/>
              </a:rPr>
              <a:t>年</a:t>
            </a:r>
            <a:r>
              <a:rPr lang="en-US" altLang="zh-TW" sz="2200" b="1" dirty="0">
                <a:latin typeface="標楷體" pitchFamily="65" charset="-120"/>
                <a:ea typeface="標楷體" panose="03000509000000000000" pitchFamily="65" charset="-120"/>
              </a:rPr>
              <a:t>10</a:t>
            </a:r>
            <a:r>
              <a:rPr lang="zh-TW" altLang="zh-TW" sz="2200" b="1" dirty="0">
                <a:latin typeface="標楷體" pitchFamily="65" charset="-120"/>
                <a:ea typeface="標楷體" panose="03000509000000000000" pitchFamily="65" charset="-120"/>
              </a:rPr>
              <a:t>月</a:t>
            </a:r>
            <a:r>
              <a:rPr lang="en-US" altLang="zh-TW" sz="2200" b="1" dirty="0">
                <a:latin typeface="標楷體" pitchFamily="65" charset="-120"/>
                <a:ea typeface="標楷體" panose="03000509000000000000" pitchFamily="65" charset="-120"/>
              </a:rPr>
              <a:t>2</a:t>
            </a:r>
            <a:r>
              <a:rPr lang="zh-TW" altLang="zh-TW" sz="2200" b="1" dirty="0">
                <a:latin typeface="標楷體" pitchFamily="65" charset="-120"/>
                <a:ea typeface="標楷體" panose="03000509000000000000" pitchFamily="65" charset="-120"/>
              </a:rPr>
              <a:t>日工程企字第</a:t>
            </a:r>
            <a:r>
              <a:rPr lang="en-US" altLang="zh-TW" sz="2200" b="1" dirty="0">
                <a:solidFill>
                  <a:srgbClr val="0000FF"/>
                </a:solidFill>
                <a:latin typeface="標楷體" pitchFamily="65" charset="-120"/>
                <a:ea typeface="標楷體" panose="03000509000000000000" pitchFamily="65" charset="-120"/>
              </a:rPr>
              <a:t>09100409010</a:t>
            </a:r>
            <a:r>
              <a:rPr lang="zh-TW" altLang="zh-TW" sz="2200" b="1" dirty="0">
                <a:latin typeface="標楷體" pitchFamily="65" charset="-120"/>
                <a:ea typeface="標楷體" panose="03000509000000000000" pitchFamily="65" charset="-120"/>
              </a:rPr>
              <a:t>號</a:t>
            </a:r>
            <a:r>
              <a:rPr lang="zh-TW" altLang="en-US" sz="2200" b="1" dirty="0">
                <a:latin typeface="標楷體" pitchFamily="65" charset="-120"/>
                <a:ea typeface="標楷體" panose="03000509000000000000" pitchFamily="65" charset="-120"/>
              </a:rPr>
              <a:t>：</a:t>
            </a:r>
            <a:r>
              <a:rPr lang="zh-TW" altLang="zh-TW" sz="2200" b="1" dirty="0">
                <a:latin typeface="標楷體" pitchFamily="65" charset="-120"/>
                <a:ea typeface="標楷體" panose="03000509000000000000" pitchFamily="65" charset="-120"/>
              </a:rPr>
              <a:t>如於招標文件訂定廠商之</a:t>
            </a:r>
            <a:r>
              <a:rPr lang="zh-TW" altLang="zh-TW" sz="2200" b="1" u="sng" dirty="0">
                <a:latin typeface="標楷體" pitchFamily="65" charset="-120"/>
                <a:ea typeface="標楷體" panose="03000509000000000000" pitchFamily="65" charset="-120"/>
              </a:rPr>
              <a:t>特定資格</a:t>
            </a:r>
            <a:r>
              <a:rPr lang="zh-TW" altLang="zh-TW" sz="2200" b="1" dirty="0">
                <a:latin typeface="標楷體" pitchFamily="65" charset="-120"/>
                <a:ea typeface="標楷體" panose="03000509000000000000" pitchFamily="65" charset="-120"/>
              </a:rPr>
              <a:t>，</a:t>
            </a:r>
            <a:r>
              <a:rPr lang="zh-TW" altLang="zh-TW" sz="2200" b="1" u="sng" dirty="0">
                <a:latin typeface="標楷體" pitchFamily="65" charset="-120"/>
                <a:ea typeface="標楷體" panose="03000509000000000000" pitchFamily="65" charset="-120"/>
              </a:rPr>
              <a:t>則非屬評選項目，毋須經過採購評選委員會同意</a:t>
            </a:r>
            <a:r>
              <a:rPr lang="zh-TW" altLang="zh-TW" sz="2200" b="1" dirty="0">
                <a:latin typeface="標楷體" pitchFamily="65" charset="-120"/>
                <a:ea typeface="標楷體" panose="03000509000000000000" pitchFamily="65" charset="-120"/>
              </a:rPr>
              <a:t>。如將實績、人力等</a:t>
            </a:r>
            <a:r>
              <a:rPr lang="zh-TW" altLang="zh-TW" sz="2200" b="1" u="sng" dirty="0">
                <a:solidFill>
                  <a:srgbClr val="FF3300"/>
                </a:solidFill>
                <a:latin typeface="標楷體" pitchFamily="65" charset="-120"/>
                <a:ea typeface="標楷體" panose="03000509000000000000" pitchFamily="65" charset="-120"/>
              </a:rPr>
              <a:t>納入評選項目，則不稱為特定資格</a:t>
            </a:r>
            <a:r>
              <a:rPr lang="zh-TW" altLang="zh-TW" sz="2200" b="1" dirty="0">
                <a:latin typeface="標楷體" pitchFamily="65" charset="-120"/>
                <a:ea typeface="標楷體" panose="03000509000000000000" pitchFamily="65" charset="-120"/>
              </a:rPr>
              <a:t>，</a:t>
            </a:r>
            <a:r>
              <a:rPr lang="zh-TW" altLang="zh-TW" sz="2200" b="1" u="sng" dirty="0">
                <a:solidFill>
                  <a:srgbClr val="FF0000"/>
                </a:solidFill>
                <a:latin typeface="標楷體" pitchFamily="65" charset="-120"/>
                <a:ea typeface="標楷體" panose="03000509000000000000" pitchFamily="65" charset="-120"/>
              </a:rPr>
              <a:t>不適用</a:t>
            </a:r>
            <a:r>
              <a:rPr lang="zh-TW" altLang="en-US" sz="2200" b="1" dirty="0">
                <a:latin typeface="標楷體" panose="03000509000000000000" pitchFamily="65" charset="-120"/>
                <a:ea typeface="標楷體" panose="03000509000000000000" pitchFamily="65" charset="-120"/>
              </a:rPr>
              <a:t>「</a:t>
            </a:r>
            <a:r>
              <a:rPr lang="zh-TW" altLang="zh-TW" sz="2200" b="1" dirty="0">
                <a:latin typeface="標楷體" panose="03000509000000000000" pitchFamily="65" charset="-120"/>
                <a:ea typeface="標楷體" panose="03000509000000000000" pitchFamily="65" charset="-120"/>
              </a:rPr>
              <a:t>投標廠商資格與特殊或巨額採購認定標準</a:t>
            </a:r>
            <a:r>
              <a:rPr lang="zh-TW" altLang="en-US" sz="2200" b="1" dirty="0">
                <a:latin typeface="標楷體" panose="03000509000000000000" pitchFamily="65" charset="-120"/>
                <a:ea typeface="標楷體" panose="03000509000000000000" pitchFamily="65" charset="-120"/>
              </a:rPr>
              <a:t>」</a:t>
            </a:r>
            <a:r>
              <a:rPr lang="zh-TW" altLang="zh-TW" sz="2200" b="1" dirty="0">
                <a:latin typeface="標楷體" pitchFamily="65" charset="-120"/>
                <a:ea typeface="標楷體" panose="03000509000000000000" pitchFamily="65" charset="-120"/>
              </a:rPr>
              <a:t>第</a:t>
            </a:r>
            <a:r>
              <a:rPr lang="en-US" altLang="zh-TW" sz="2200" b="1" dirty="0">
                <a:latin typeface="標楷體" pitchFamily="65" charset="-120"/>
                <a:ea typeface="標楷體" panose="03000509000000000000" pitchFamily="65" charset="-120"/>
              </a:rPr>
              <a:t>5</a:t>
            </a:r>
            <a:r>
              <a:rPr lang="zh-TW" altLang="zh-TW" sz="2200" b="1" dirty="0">
                <a:latin typeface="標楷體" pitchFamily="65" charset="-120"/>
                <a:ea typeface="標楷體" panose="03000509000000000000" pitchFamily="65" charset="-120"/>
              </a:rPr>
              <a:t>條規定。</a:t>
            </a:r>
            <a:endParaRPr lang="zh-TW" altLang="en-US" sz="2200" b="1" dirty="0">
              <a:latin typeface="標楷體" pitchFamily="65" charset="-120"/>
              <a:ea typeface="標楷體" panose="03000509000000000000" pitchFamily="65" charset="-120"/>
            </a:endParaRPr>
          </a:p>
        </p:txBody>
      </p:sp>
      <p:sp>
        <p:nvSpPr>
          <p:cNvPr id="2" name="矩形 1"/>
          <p:cNvSpPr/>
          <p:nvPr/>
        </p:nvSpPr>
        <p:spPr>
          <a:xfrm>
            <a:off x="259518" y="4437112"/>
            <a:ext cx="8496300" cy="1477328"/>
          </a:xfrm>
          <a:prstGeom prst="rect">
            <a:avLst/>
          </a:prstGeom>
          <a:ln>
            <a:solidFill>
              <a:srgbClr val="000000"/>
            </a:solidFill>
          </a:ln>
        </p:spPr>
        <p:txBody>
          <a:bodyPr wrap="square">
            <a:spAutoFit/>
          </a:bodyPr>
          <a:lstStyle/>
          <a:p>
            <a:pPr marL="285750" indent="-285750" algn="just">
              <a:buFont typeface="Wingdings" panose="05000000000000000000" pitchFamily="2" charset="2"/>
              <a:buChar char="l"/>
            </a:pPr>
            <a:r>
              <a:rPr lang="zh-TW" altLang="en-US" b="1" dirty="0">
                <a:solidFill>
                  <a:srgbClr val="000000"/>
                </a:solidFill>
                <a:latin typeface="標楷體" panose="03000509000000000000" pitchFamily="65" charset="-120"/>
                <a:ea typeface="標楷體" panose="03000509000000000000" pitchFamily="65" charset="-120"/>
              </a:rPr>
              <a:t>依「投標廠商資格與特殊或巨額採購認定標準」第</a:t>
            </a:r>
            <a:r>
              <a:rPr lang="en-US" altLang="zh-TW" b="1" dirty="0">
                <a:solidFill>
                  <a:srgbClr val="000000"/>
                </a:solidFill>
                <a:latin typeface="標楷體" panose="03000509000000000000" pitchFamily="65" charset="-120"/>
                <a:ea typeface="標楷體" panose="03000509000000000000" pitchFamily="65" charset="-120"/>
              </a:rPr>
              <a:t>5</a:t>
            </a:r>
            <a:r>
              <a:rPr lang="zh-TW" altLang="en-US" b="1" dirty="0">
                <a:solidFill>
                  <a:srgbClr val="000000"/>
                </a:solidFill>
                <a:latin typeface="標楷體" panose="03000509000000000000" pitchFamily="65" charset="-120"/>
                <a:ea typeface="標楷體" panose="03000509000000000000" pitchFamily="65" charset="-120"/>
              </a:rPr>
              <a:t>條第</a:t>
            </a:r>
            <a:r>
              <a:rPr lang="en-US" altLang="zh-TW" b="1" dirty="0">
                <a:solidFill>
                  <a:srgbClr val="000000"/>
                </a:solidFill>
                <a:latin typeface="標楷體" panose="03000509000000000000" pitchFamily="65" charset="-120"/>
                <a:ea typeface="標楷體" panose="03000509000000000000" pitchFamily="65" charset="-120"/>
              </a:rPr>
              <a:t>1</a:t>
            </a:r>
            <a:r>
              <a:rPr lang="zh-TW" altLang="en-US" b="1" dirty="0">
                <a:solidFill>
                  <a:srgbClr val="000000"/>
                </a:solidFill>
                <a:latin typeface="標楷體" panose="03000509000000000000" pitchFamily="65" charset="-120"/>
                <a:ea typeface="標楷體" panose="03000509000000000000" pitchFamily="65" charset="-120"/>
              </a:rPr>
              <a:t>項第</a:t>
            </a:r>
            <a:r>
              <a:rPr lang="en-US" altLang="zh-TW" b="1" dirty="0">
                <a:solidFill>
                  <a:srgbClr val="000000"/>
                </a:solidFill>
                <a:latin typeface="標楷體" panose="03000509000000000000" pitchFamily="65" charset="-120"/>
                <a:ea typeface="標楷體" panose="03000509000000000000" pitchFamily="65" charset="-120"/>
              </a:rPr>
              <a:t>1</a:t>
            </a:r>
            <a:r>
              <a:rPr lang="zh-TW" altLang="en-US" b="1" dirty="0">
                <a:solidFill>
                  <a:srgbClr val="000000"/>
                </a:solidFill>
                <a:latin typeface="標楷體" panose="03000509000000000000" pitchFamily="65" charset="-120"/>
                <a:ea typeface="標楷體" panose="03000509000000000000" pitchFamily="65" charset="-120"/>
              </a:rPr>
              <a:t>款訂定「具有相當經驗或實績證明」者，所稱「於</a:t>
            </a:r>
            <a:r>
              <a:rPr lang="zh-TW" altLang="en-US" b="1" u="sng" dirty="0">
                <a:solidFill>
                  <a:srgbClr val="0000FF"/>
                </a:solidFill>
                <a:latin typeface="標楷體" panose="03000509000000000000" pitchFamily="65" charset="-120"/>
                <a:ea typeface="標楷體" panose="03000509000000000000" pitchFamily="65" charset="-120"/>
              </a:rPr>
              <a:t>截止投標日前</a:t>
            </a:r>
            <a:r>
              <a:rPr lang="en-US" altLang="zh-TW" b="1" u="sng" dirty="0">
                <a:solidFill>
                  <a:srgbClr val="0000FF"/>
                </a:solidFill>
                <a:latin typeface="標楷體" panose="03000509000000000000" pitchFamily="65" charset="-120"/>
                <a:ea typeface="標楷體" panose="03000509000000000000" pitchFamily="65" charset="-120"/>
              </a:rPr>
              <a:t>5</a:t>
            </a:r>
            <a:r>
              <a:rPr lang="zh-TW" altLang="en-US" b="1" u="sng" dirty="0">
                <a:solidFill>
                  <a:srgbClr val="0000FF"/>
                </a:solidFill>
                <a:latin typeface="標楷體" panose="03000509000000000000" pitchFamily="65" charset="-120"/>
                <a:ea typeface="標楷體" panose="03000509000000000000" pitchFamily="65" charset="-120"/>
              </a:rPr>
              <a:t>年內</a:t>
            </a:r>
            <a:r>
              <a:rPr lang="zh-TW" altLang="en-US" b="1" dirty="0">
                <a:solidFill>
                  <a:srgbClr val="000000"/>
                </a:solidFill>
                <a:latin typeface="標楷體" panose="03000509000000000000" pitchFamily="65" charset="-120"/>
                <a:ea typeface="標楷體" panose="03000509000000000000" pitchFamily="65" charset="-120"/>
              </a:rPr>
              <a:t>」，機關</a:t>
            </a:r>
            <a:r>
              <a:rPr lang="zh-TW" altLang="en-US" b="1" u="sng" dirty="0">
                <a:solidFill>
                  <a:srgbClr val="0000FF"/>
                </a:solidFill>
                <a:latin typeface="標楷體" panose="03000509000000000000" pitchFamily="65" charset="-120"/>
                <a:ea typeface="標楷體" panose="03000509000000000000" pitchFamily="65" charset="-120"/>
              </a:rPr>
              <a:t>不得予以縮短</a:t>
            </a:r>
            <a:r>
              <a:rPr lang="zh-TW" altLang="en-US" b="1" dirty="0">
                <a:solidFill>
                  <a:srgbClr val="000000"/>
                </a:solidFill>
                <a:latin typeface="標楷體" panose="03000509000000000000" pitchFamily="65" charset="-120"/>
                <a:ea typeface="標楷體" panose="03000509000000000000" pitchFamily="65" charset="-120"/>
              </a:rPr>
              <a:t>；所稱「單次契約金額不低於招標標的預算金額之</a:t>
            </a:r>
            <a:r>
              <a:rPr lang="zh-TW" altLang="en-US" b="1" u="sng" dirty="0">
                <a:solidFill>
                  <a:srgbClr val="FF0000"/>
                </a:solidFill>
                <a:latin typeface="標楷體" panose="03000509000000000000" pitchFamily="65" charset="-120"/>
                <a:ea typeface="標楷體" panose="03000509000000000000" pitchFamily="65" charset="-120"/>
              </a:rPr>
              <a:t>五分之二</a:t>
            </a:r>
            <a:r>
              <a:rPr lang="zh-TW" altLang="en-US" b="1" dirty="0">
                <a:solidFill>
                  <a:srgbClr val="000000"/>
                </a:solidFill>
                <a:latin typeface="標楷體" panose="03000509000000000000" pitchFamily="65" charset="-120"/>
                <a:ea typeface="標楷體" panose="03000509000000000000" pitchFamily="65" charset="-120"/>
              </a:rPr>
              <a:t>」，機關</a:t>
            </a:r>
            <a:r>
              <a:rPr lang="zh-TW" altLang="en-US" b="1" u="sng" dirty="0">
                <a:solidFill>
                  <a:srgbClr val="FF0000"/>
                </a:solidFill>
                <a:latin typeface="標楷體" panose="03000509000000000000" pitchFamily="65" charset="-120"/>
                <a:ea typeface="標楷體" panose="03000509000000000000" pitchFamily="65" charset="-120"/>
              </a:rPr>
              <a:t>不得予以調高</a:t>
            </a:r>
            <a:r>
              <a:rPr lang="zh-TW" altLang="en-US" b="1" dirty="0">
                <a:solidFill>
                  <a:srgbClr val="000000"/>
                </a:solidFill>
                <a:latin typeface="標楷體" panose="03000509000000000000" pitchFamily="65" charset="-120"/>
                <a:ea typeface="標楷體" panose="03000509000000000000" pitchFamily="65" charset="-120"/>
              </a:rPr>
              <a:t>；所稱「累計金額</a:t>
            </a:r>
            <a:r>
              <a:rPr lang="zh-TW" altLang="en-US" b="1" u="sng" dirty="0">
                <a:solidFill>
                  <a:srgbClr val="0000FF"/>
                </a:solidFill>
                <a:latin typeface="標楷體" panose="03000509000000000000" pitchFamily="65" charset="-120"/>
                <a:ea typeface="標楷體" panose="03000509000000000000" pitchFamily="65" charset="-120"/>
              </a:rPr>
              <a:t>不低於招標標的預算金額</a:t>
            </a:r>
            <a:r>
              <a:rPr lang="zh-TW" altLang="en-US" b="1" dirty="0">
                <a:solidFill>
                  <a:srgbClr val="000000"/>
                </a:solidFill>
                <a:latin typeface="標楷體" panose="03000509000000000000" pitchFamily="65" charset="-120"/>
                <a:ea typeface="標楷體" panose="03000509000000000000" pitchFamily="65" charset="-120"/>
              </a:rPr>
              <a:t>」，機關</a:t>
            </a:r>
            <a:r>
              <a:rPr lang="zh-TW" altLang="en-US" b="1" u="sng" dirty="0">
                <a:solidFill>
                  <a:srgbClr val="0000FF"/>
                </a:solidFill>
                <a:latin typeface="標楷體" panose="03000509000000000000" pitchFamily="65" charset="-120"/>
                <a:ea typeface="標楷體" panose="03000509000000000000" pitchFamily="65" charset="-120"/>
              </a:rPr>
              <a:t>不得予以調高</a:t>
            </a:r>
            <a:r>
              <a:rPr lang="zh-TW" altLang="en-US" b="1" dirty="0">
                <a:solidFill>
                  <a:srgbClr val="000000"/>
                </a:solidFill>
                <a:latin typeface="標楷體" panose="03000509000000000000" pitchFamily="65" charset="-120"/>
                <a:ea typeface="標楷體" panose="03000509000000000000" pitchFamily="65" charset="-120"/>
              </a:rPr>
              <a:t>。</a:t>
            </a:r>
            <a:r>
              <a:rPr lang="en-US" altLang="zh-TW" dirty="0">
                <a:solidFill>
                  <a:srgbClr val="000000"/>
                </a:solidFill>
                <a:latin typeface="標楷體" panose="03000509000000000000" pitchFamily="65" charset="-120"/>
                <a:ea typeface="標楷體" panose="03000509000000000000" pitchFamily="65" charset="-120"/>
              </a:rPr>
              <a:t>(89</a:t>
            </a:r>
            <a:r>
              <a:rPr lang="zh-TW" altLang="en-US" dirty="0">
                <a:solidFill>
                  <a:srgbClr val="000000"/>
                </a:solidFill>
                <a:latin typeface="標楷體" panose="03000509000000000000" pitchFamily="65" charset="-120"/>
                <a:ea typeface="標楷體" panose="03000509000000000000" pitchFamily="65" charset="-120"/>
              </a:rPr>
              <a:t>）工程企字第</a:t>
            </a:r>
            <a:r>
              <a:rPr lang="en-US" altLang="zh-TW" dirty="0">
                <a:solidFill>
                  <a:srgbClr val="000000"/>
                </a:solidFill>
                <a:latin typeface="標楷體" panose="03000509000000000000" pitchFamily="65" charset="-120"/>
                <a:ea typeface="標楷體" panose="03000509000000000000" pitchFamily="65" charset="-120"/>
              </a:rPr>
              <a:t>89003368</a:t>
            </a:r>
            <a:r>
              <a:rPr lang="zh-TW" altLang="en-US" dirty="0">
                <a:solidFill>
                  <a:srgbClr val="000000"/>
                </a:solidFill>
                <a:latin typeface="標楷體" panose="03000509000000000000" pitchFamily="65" charset="-120"/>
                <a:ea typeface="標楷體" panose="03000509000000000000" pitchFamily="65" charset="-120"/>
              </a:rPr>
              <a:t> 號</a:t>
            </a:r>
            <a:endParaRPr lang="zh-TW" altLang="en-US" b="1" dirty="0">
              <a:solidFill>
                <a:srgbClr val="00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3"/>
          <p:cNvSpPr>
            <a:spLocks noGrp="1"/>
          </p:cNvSpPr>
          <p:nvPr>
            <p:ph type="dt" sz="quarter" idx="10"/>
          </p:nvPr>
        </p:nvSpPr>
        <p:spPr/>
        <p:txBody>
          <a:bodyPr/>
          <a:lstStyle/>
          <a:p>
            <a:pPr>
              <a:defRPr/>
            </a:pPr>
            <a:fld id="{C33D9F8E-9B8D-4FB2-82CC-3E32325BFB7B}" type="datetime1">
              <a:rPr lang="zh-TW" altLang="en-US"/>
              <a:pPr>
                <a:defRPr/>
              </a:pPr>
              <a:t>2020/9/27</a:t>
            </a:fld>
            <a:endParaRPr lang="en-US" altLang="zh-TW"/>
          </a:p>
        </p:txBody>
      </p:sp>
      <p:sp>
        <p:nvSpPr>
          <p:cNvPr id="136195" name="Rectangle 3"/>
          <p:cNvSpPr>
            <a:spLocks noGrp="1" noChangeArrowheads="1"/>
          </p:cNvSpPr>
          <p:nvPr>
            <p:ph type="body" idx="1"/>
          </p:nvPr>
        </p:nvSpPr>
        <p:spPr>
          <a:xfrm>
            <a:off x="303212" y="215282"/>
            <a:ext cx="8445251" cy="2101042"/>
          </a:xfrm>
        </p:spPr>
        <p:txBody>
          <a:bodyPr>
            <a:normAutofit lnSpcReduction="10000"/>
          </a:bodyPr>
          <a:lstStyle/>
          <a:p>
            <a:pPr marL="1257300" indent="-1257300" algn="just">
              <a:buNone/>
            </a:pPr>
            <a:r>
              <a:rPr lang="en-US" altLang="zh-TW" sz="4800" b="1" dirty="0">
                <a:solidFill>
                  <a:srgbClr val="000000"/>
                </a:solidFill>
                <a:latin typeface="標楷體" pitchFamily="65" charset="-120"/>
                <a:ea typeface="標楷體" pitchFamily="65" charset="-120"/>
              </a:rPr>
              <a:t>67</a:t>
            </a:r>
            <a:r>
              <a:rPr lang="zh-TW" altLang="en-US" sz="4800" b="1" dirty="0">
                <a:latin typeface="標楷體" pitchFamily="65" charset="-120"/>
                <a:ea typeface="標楷體" pitchFamily="65" charset="-120"/>
              </a:rPr>
              <a:t>、</a:t>
            </a:r>
            <a:r>
              <a:rPr lang="zh-TW" altLang="en-US" sz="3200" b="1" dirty="0">
                <a:latin typeface="標楷體" pitchFamily="65" charset="-120"/>
                <a:ea typeface="標楷體" pitchFamily="65" charset="-120"/>
              </a:rPr>
              <a:t>廠商所提出之</a:t>
            </a:r>
            <a:r>
              <a:rPr lang="zh-TW" altLang="en-US" sz="3200" b="1" u="sng" dirty="0">
                <a:solidFill>
                  <a:srgbClr val="0033CC"/>
                </a:solidFill>
                <a:latin typeface="標楷體" pitchFamily="65" charset="-120"/>
                <a:ea typeface="標楷體" pitchFamily="65" charset="-120"/>
              </a:rPr>
              <a:t>資格文件影本</a:t>
            </a:r>
            <a:r>
              <a:rPr lang="zh-TW" altLang="en-US" sz="3200" b="1" dirty="0">
                <a:latin typeface="標楷體" pitchFamily="65" charset="-120"/>
                <a:ea typeface="標楷體" pitchFamily="65" charset="-120"/>
              </a:rPr>
              <a:t>，本機關於必要時</a:t>
            </a:r>
            <a:r>
              <a:rPr lang="zh-TW" altLang="en-US" sz="3200" b="1" dirty="0">
                <a:solidFill>
                  <a:srgbClr val="FF3300"/>
                </a:solidFill>
                <a:latin typeface="標楷體" pitchFamily="65" charset="-120"/>
                <a:ea typeface="標楷體" pitchFamily="65" charset="-120"/>
              </a:rPr>
              <a:t>得通知廠商限期提出正本供查驗</a:t>
            </a:r>
            <a:r>
              <a:rPr lang="zh-TW" altLang="en-US" sz="3200" b="1" dirty="0">
                <a:latin typeface="標楷體" pitchFamily="65" charset="-120"/>
                <a:ea typeface="標楷體" pitchFamily="65" charset="-120"/>
              </a:rPr>
              <a:t>，查驗結果</a:t>
            </a:r>
            <a:r>
              <a:rPr lang="zh-TW" altLang="en-US" sz="3200" b="1" dirty="0">
                <a:solidFill>
                  <a:srgbClr val="0033CC"/>
                </a:solidFill>
                <a:latin typeface="標楷體" pitchFamily="65" charset="-120"/>
                <a:ea typeface="標楷體" pitchFamily="65" charset="-120"/>
              </a:rPr>
              <a:t>如與正本不符，係</a:t>
            </a:r>
            <a:r>
              <a:rPr lang="zh-TW" altLang="en-US" sz="3200" b="1" u="sng" dirty="0">
                <a:solidFill>
                  <a:srgbClr val="9933FF"/>
                </a:solidFill>
              </a:rPr>
              <a:t>不實之文件</a:t>
            </a:r>
            <a:r>
              <a:rPr lang="zh-TW" altLang="en-US" sz="3200" b="1" dirty="0">
                <a:solidFill>
                  <a:srgbClr val="0033CC"/>
                </a:solidFill>
                <a:latin typeface="標楷體" pitchFamily="65" charset="-120"/>
                <a:ea typeface="標楷體" pitchFamily="65" charset="-120"/>
              </a:rPr>
              <a:t>者，依</a:t>
            </a:r>
            <a:r>
              <a:rPr lang="zh-TW" altLang="en-US" sz="3200" b="1" u="sng" dirty="0">
                <a:solidFill>
                  <a:srgbClr val="FF0000"/>
                </a:solidFill>
                <a:latin typeface="標楷體" pitchFamily="65" charset="-120"/>
                <a:ea typeface="標楷體" pitchFamily="65" charset="-120"/>
              </a:rPr>
              <a:t>採購法第</a:t>
            </a:r>
            <a:r>
              <a:rPr lang="en-US" altLang="zh-TW" sz="3200" b="1" u="sng" dirty="0">
                <a:solidFill>
                  <a:srgbClr val="FF0000"/>
                </a:solidFill>
                <a:latin typeface="標楷體" pitchFamily="65" charset="-120"/>
                <a:ea typeface="標楷體" pitchFamily="65" charset="-120"/>
              </a:rPr>
              <a:t>50</a:t>
            </a:r>
            <a:r>
              <a:rPr lang="zh-TW" altLang="en-US" sz="3200" b="1" u="sng" dirty="0">
                <a:solidFill>
                  <a:srgbClr val="FF0000"/>
                </a:solidFill>
                <a:latin typeface="標楷體" pitchFamily="65" charset="-120"/>
                <a:ea typeface="標楷體" pitchFamily="65" charset="-120"/>
              </a:rPr>
              <a:t>條規定</a:t>
            </a:r>
            <a:r>
              <a:rPr lang="zh-TW" altLang="en-US" sz="3200" b="1" dirty="0">
                <a:solidFill>
                  <a:srgbClr val="0033CC"/>
                </a:solidFill>
                <a:latin typeface="標楷體" pitchFamily="65" charset="-120"/>
                <a:ea typeface="標楷體" pitchFamily="65" charset="-120"/>
              </a:rPr>
              <a:t>辦理</a:t>
            </a:r>
            <a:r>
              <a:rPr lang="zh-TW" altLang="en-US" sz="3200" b="1" dirty="0">
                <a:latin typeface="標楷體" pitchFamily="65" charset="-120"/>
                <a:ea typeface="標楷體" pitchFamily="65" charset="-120"/>
              </a:rPr>
              <a:t>。 </a:t>
            </a:r>
          </a:p>
        </p:txBody>
      </p:sp>
      <p:sp>
        <p:nvSpPr>
          <p:cNvPr id="2" name="流程圖: 卡片 1"/>
          <p:cNvSpPr/>
          <p:nvPr/>
        </p:nvSpPr>
        <p:spPr>
          <a:xfrm>
            <a:off x="1547664" y="2342966"/>
            <a:ext cx="6868661" cy="477415"/>
          </a:xfrm>
          <a:prstGeom prst="flowChartPunchedCar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400" b="1" dirty="0">
                <a:solidFill>
                  <a:srgbClr val="000000"/>
                </a:solidFill>
                <a:latin typeface="微軟正黑體" pitchFamily="34" charset="-120"/>
                <a:ea typeface="微軟正黑體" pitchFamily="34" charset="-120"/>
              </a:rPr>
              <a:t>1.</a:t>
            </a:r>
            <a:r>
              <a:rPr lang="zh-TW" altLang="en-US" sz="2400" b="1" dirty="0">
                <a:solidFill>
                  <a:srgbClr val="000000"/>
                </a:solidFill>
                <a:latin typeface="微軟正黑體" pitchFamily="34" charset="-120"/>
                <a:ea typeface="微軟正黑體" pitchFamily="34" charset="-120"/>
              </a:rPr>
              <a:t>可否訂明正本文件？</a:t>
            </a:r>
            <a:r>
              <a:rPr lang="en-US" altLang="zh-TW" sz="2400" b="1" dirty="0">
                <a:solidFill>
                  <a:srgbClr val="000000"/>
                </a:solidFill>
                <a:latin typeface="微軟正黑體" pitchFamily="34" charset="-120"/>
                <a:ea typeface="微軟正黑體" pitchFamily="34" charset="-120"/>
              </a:rPr>
              <a:t>2.</a:t>
            </a:r>
            <a:r>
              <a:rPr lang="zh-TW" altLang="en-US" sz="2400" b="1" dirty="0">
                <a:solidFill>
                  <a:srgbClr val="000000"/>
                </a:solidFill>
                <a:latin typeface="微軟正黑體" pitchFamily="34" charset="-120"/>
                <a:ea typeface="微軟正黑體" pitchFamily="34" charset="-120"/>
              </a:rPr>
              <a:t>廠商信用證明影本可否？</a:t>
            </a:r>
          </a:p>
        </p:txBody>
      </p:sp>
      <p:sp>
        <p:nvSpPr>
          <p:cNvPr id="4" name="橢圓 3"/>
          <p:cNvSpPr/>
          <p:nvPr/>
        </p:nvSpPr>
        <p:spPr>
          <a:xfrm>
            <a:off x="323528" y="188640"/>
            <a:ext cx="792088" cy="93610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Rectangle 1">
            <a:extLst>
              <a:ext uri="{FF2B5EF4-FFF2-40B4-BE49-F238E27FC236}">
                <a16:creationId xmlns:a16="http://schemas.microsoft.com/office/drawing/2014/main" id="{D4D10DBE-4B29-4E15-8738-C3A7F3B510B2}"/>
              </a:ext>
            </a:extLst>
          </p:cNvPr>
          <p:cNvSpPr>
            <a:spLocks noChangeArrowheads="1"/>
          </p:cNvSpPr>
          <p:nvPr/>
        </p:nvSpPr>
        <p:spPr bwMode="auto">
          <a:xfrm>
            <a:off x="276893" y="3091975"/>
            <a:ext cx="8497888" cy="3105978"/>
          </a:xfrm>
          <a:prstGeom prst="rect">
            <a:avLst/>
          </a:prstGeom>
          <a:noFill/>
          <a:ln w="9525">
            <a:noFill/>
            <a:miter lim="800000"/>
            <a:headEnd/>
            <a:tailEnd/>
          </a:ln>
        </p:spPr>
        <p:txBody>
          <a:bodyPr anchor="ctr">
            <a:spAutoFit/>
          </a:bodyPr>
          <a:lstStyle/>
          <a:p>
            <a:pPr algn="just" eaLnBrk="0" hangingPunct="0">
              <a:lnSpc>
                <a:spcPts val="3300"/>
              </a:lnSpc>
            </a:pPr>
            <a:r>
              <a:rPr lang="zh-TW" altLang="zh-TW" sz="2400" b="1" u="sng" dirty="0">
                <a:solidFill>
                  <a:srgbClr val="000000"/>
                </a:solidFill>
                <a:latin typeface="標楷體" pitchFamily="65" charset="-120"/>
                <a:ea typeface="標楷體" panose="03000509000000000000" pitchFamily="65" charset="-120"/>
                <a:cs typeface="Times New Roman" pitchFamily="18" charset="0"/>
              </a:rPr>
              <a:t>不同投標廠商</a:t>
            </a:r>
            <a:r>
              <a:rPr lang="zh-TW" altLang="zh-TW" sz="2400" b="1" dirty="0">
                <a:solidFill>
                  <a:srgbClr val="000000"/>
                </a:solidFill>
                <a:latin typeface="標楷體" pitchFamily="65" charset="-120"/>
                <a:ea typeface="標楷體" panose="03000509000000000000" pitchFamily="65" charset="-120"/>
                <a:cs typeface="Times New Roman" pitchFamily="18" charset="0"/>
              </a:rPr>
              <a:t>參與投標，</a:t>
            </a:r>
            <a:r>
              <a:rPr lang="zh-TW" altLang="zh-TW" sz="2400" b="1" u="sng" dirty="0">
                <a:solidFill>
                  <a:srgbClr val="000000"/>
                </a:solidFill>
                <a:latin typeface="標楷體" pitchFamily="65" charset="-120"/>
                <a:ea typeface="標楷體" panose="03000509000000000000" pitchFamily="65" charset="-120"/>
                <a:cs typeface="Times New Roman" pitchFamily="18" charset="0"/>
              </a:rPr>
              <a:t>不得由同一廠商之人員代表出席</a:t>
            </a:r>
            <a:r>
              <a:rPr lang="zh-TW" altLang="zh-TW" sz="2400" b="1" dirty="0">
                <a:solidFill>
                  <a:srgbClr val="000000"/>
                </a:solidFill>
                <a:latin typeface="標楷體" pitchFamily="65" charset="-120"/>
                <a:ea typeface="標楷體" panose="03000509000000000000" pitchFamily="65" charset="-120"/>
                <a:cs typeface="Times New Roman" pitchFamily="18" charset="0"/>
              </a:rPr>
              <a:t>開標、評審、評選、決標等會議，如有由同一廠商之人員代表出席情形，依</a:t>
            </a:r>
            <a:r>
              <a:rPr lang="zh-TW" altLang="zh-TW" sz="2400" b="1" u="sng" dirty="0">
                <a:solidFill>
                  <a:srgbClr val="000000"/>
                </a:solidFill>
                <a:latin typeface="標楷體" pitchFamily="65" charset="-120"/>
                <a:ea typeface="標楷體" panose="03000509000000000000" pitchFamily="65" charset="-120"/>
                <a:cs typeface="Times New Roman" pitchFamily="18" charset="0"/>
              </a:rPr>
              <a:t>採購法第</a:t>
            </a:r>
            <a:r>
              <a:rPr lang="en-US" altLang="zh-TW" sz="2400" b="1" u="sng" dirty="0">
                <a:solidFill>
                  <a:srgbClr val="000000"/>
                </a:solidFill>
                <a:latin typeface="標楷體" pitchFamily="65" charset="-120"/>
                <a:ea typeface="標楷體" panose="03000509000000000000" pitchFamily="65" charset="-120"/>
                <a:cs typeface="Times New Roman" pitchFamily="18" charset="0"/>
              </a:rPr>
              <a:t>50</a:t>
            </a:r>
            <a:r>
              <a:rPr lang="zh-TW" altLang="en-US" sz="2400" b="1" u="sng" dirty="0">
                <a:solidFill>
                  <a:srgbClr val="000000"/>
                </a:solidFill>
                <a:latin typeface="標楷體" pitchFamily="65" charset="-120"/>
                <a:ea typeface="標楷體" panose="03000509000000000000" pitchFamily="65" charset="-120"/>
                <a:cs typeface="Times New Roman" pitchFamily="18" charset="0"/>
              </a:rPr>
              <a:t>條第</a:t>
            </a:r>
            <a:r>
              <a:rPr lang="en-US" altLang="zh-TW" sz="2400" b="1" u="sng" dirty="0">
                <a:solidFill>
                  <a:srgbClr val="000000"/>
                </a:solidFill>
                <a:latin typeface="標楷體" pitchFamily="65" charset="-120"/>
                <a:ea typeface="標楷體" panose="03000509000000000000" pitchFamily="65" charset="-120"/>
                <a:cs typeface="Times New Roman" pitchFamily="18" charset="0"/>
              </a:rPr>
              <a:t>1</a:t>
            </a:r>
            <a:r>
              <a:rPr lang="zh-TW" altLang="en-US" sz="2400" b="1" u="sng" dirty="0">
                <a:solidFill>
                  <a:srgbClr val="000000"/>
                </a:solidFill>
                <a:latin typeface="標楷體" pitchFamily="65" charset="-120"/>
                <a:ea typeface="標楷體" panose="03000509000000000000" pitchFamily="65" charset="-120"/>
                <a:cs typeface="Times New Roman" pitchFamily="18" charset="0"/>
              </a:rPr>
              <a:t>項第</a:t>
            </a:r>
            <a:r>
              <a:rPr lang="en-US" altLang="zh-TW" sz="2400" b="1" u="sng" dirty="0">
                <a:solidFill>
                  <a:srgbClr val="000000"/>
                </a:solidFill>
                <a:latin typeface="標楷體" pitchFamily="65" charset="-120"/>
                <a:ea typeface="標楷體" panose="03000509000000000000" pitchFamily="65" charset="-120"/>
                <a:cs typeface="Times New Roman" pitchFamily="18" charset="0"/>
              </a:rPr>
              <a:t>1</a:t>
            </a:r>
            <a:r>
              <a:rPr lang="zh-TW" altLang="en-US" sz="2400" b="1" u="sng" dirty="0">
                <a:solidFill>
                  <a:srgbClr val="000000"/>
                </a:solidFill>
                <a:latin typeface="標楷體" pitchFamily="65" charset="-120"/>
                <a:ea typeface="標楷體" panose="03000509000000000000" pitchFamily="65" charset="-120"/>
                <a:cs typeface="Times New Roman" pitchFamily="18" charset="0"/>
              </a:rPr>
              <a:t>款或第</a:t>
            </a:r>
            <a:r>
              <a:rPr lang="en-US" altLang="zh-TW" sz="2400" b="1" u="sng" dirty="0">
                <a:solidFill>
                  <a:srgbClr val="000000"/>
                </a:solidFill>
                <a:latin typeface="標楷體" pitchFamily="65" charset="-120"/>
                <a:ea typeface="標楷體" panose="03000509000000000000" pitchFamily="65" charset="-120"/>
                <a:cs typeface="Times New Roman" pitchFamily="18" charset="0"/>
              </a:rPr>
              <a:t>7</a:t>
            </a:r>
            <a:r>
              <a:rPr lang="zh-TW" altLang="en-US" sz="2400" b="1" u="sng" dirty="0">
                <a:solidFill>
                  <a:srgbClr val="000000"/>
                </a:solidFill>
                <a:latin typeface="標楷體" pitchFamily="65" charset="-120"/>
                <a:ea typeface="標楷體" panose="03000509000000000000" pitchFamily="65" charset="-120"/>
                <a:cs typeface="Times New Roman" pitchFamily="18" charset="0"/>
              </a:rPr>
              <a:t>款規定辦理</a:t>
            </a:r>
            <a:r>
              <a:rPr lang="zh-TW" altLang="en-US" sz="2400" b="1" dirty="0">
                <a:solidFill>
                  <a:srgbClr val="000000"/>
                </a:solidFill>
                <a:latin typeface="標楷體" pitchFamily="65" charset="-120"/>
                <a:ea typeface="標楷體" panose="03000509000000000000" pitchFamily="65" charset="-120"/>
                <a:cs typeface="Times New Roman" pitchFamily="18" charset="0"/>
              </a:rPr>
              <a:t>。</a:t>
            </a:r>
            <a:r>
              <a:rPr lang="zh-TW" altLang="en-US" sz="2400" b="1" u="sng" dirty="0">
                <a:solidFill>
                  <a:srgbClr val="FF0000"/>
                </a:solidFill>
                <a:latin typeface="標楷體" pitchFamily="65" charset="-120"/>
                <a:ea typeface="標楷體" panose="03000509000000000000" pitchFamily="65" charset="-120"/>
                <a:cs typeface="Times New Roman" pitchFamily="18" charset="0"/>
              </a:rPr>
              <a:t>投標廠商之標價</a:t>
            </a:r>
            <a:r>
              <a:rPr lang="zh-TW" altLang="en-US" sz="2400" b="1" dirty="0">
                <a:solidFill>
                  <a:srgbClr val="000000"/>
                </a:solidFill>
                <a:latin typeface="標楷體" pitchFamily="65" charset="-120"/>
                <a:ea typeface="標楷體" panose="03000509000000000000" pitchFamily="65" charset="-120"/>
                <a:cs typeface="Times New Roman" pitchFamily="18" charset="0"/>
              </a:rPr>
              <a:t>有下列情形之一為投標文件內容不符合招標文件之規定：</a:t>
            </a:r>
            <a:r>
              <a:rPr lang="en-US" altLang="zh-TW" sz="2400" b="1" dirty="0">
                <a:solidFill>
                  <a:srgbClr val="000000"/>
                </a:solidFill>
                <a:latin typeface="標楷體" pitchFamily="65" charset="-120"/>
                <a:ea typeface="標楷體" panose="03000509000000000000" pitchFamily="65" charset="-120"/>
                <a:cs typeface="Times New Roman" pitchFamily="18" charset="0"/>
              </a:rPr>
              <a:t>(</a:t>
            </a:r>
            <a:r>
              <a:rPr lang="zh-TW" altLang="en-US" sz="2400" b="1" dirty="0">
                <a:solidFill>
                  <a:srgbClr val="000000"/>
                </a:solidFill>
                <a:latin typeface="標楷體" pitchFamily="65" charset="-120"/>
                <a:ea typeface="標楷體" panose="03000509000000000000" pitchFamily="65" charset="-120"/>
                <a:cs typeface="Times New Roman" pitchFamily="18" charset="0"/>
              </a:rPr>
              <a:t>預算或底價未公告者免填</a:t>
            </a:r>
            <a:r>
              <a:rPr lang="en-US" altLang="zh-TW" sz="2400" b="1" dirty="0">
                <a:solidFill>
                  <a:srgbClr val="000000"/>
                </a:solidFill>
                <a:latin typeface="標楷體" pitchFamily="65" charset="-120"/>
                <a:ea typeface="標楷體" panose="03000509000000000000" pitchFamily="65" charset="-120"/>
                <a:cs typeface="Times New Roman" pitchFamily="18" charset="0"/>
              </a:rPr>
              <a:t>)</a:t>
            </a:r>
            <a:r>
              <a:rPr lang="en-US" altLang="zh-TW" sz="2400" b="1" dirty="0">
                <a:solidFill>
                  <a:srgbClr val="C00000"/>
                </a:solidFill>
                <a:latin typeface="標楷體" pitchFamily="65" charset="-120"/>
                <a:ea typeface="標楷體" panose="03000509000000000000" pitchFamily="65" charset="-120"/>
                <a:cs typeface="Times New Roman" pitchFamily="18" charset="0"/>
              </a:rPr>
              <a:t>09700060670</a:t>
            </a:r>
          </a:p>
          <a:p>
            <a:pPr algn="just" eaLnBrk="0" hangingPunct="0">
              <a:lnSpc>
                <a:spcPts val="3500"/>
              </a:lnSpc>
            </a:pPr>
            <a:r>
              <a:rPr lang="en-US" altLang="zh-TW" sz="3600" b="1" dirty="0">
                <a:solidFill>
                  <a:srgbClr val="000000"/>
                </a:solidFill>
                <a:latin typeface="標楷體" pitchFamily="65" charset="-120"/>
                <a:ea typeface="標楷體" panose="03000509000000000000" pitchFamily="65" charset="-120"/>
                <a:cs typeface="Times New Roman" pitchFamily="18" charset="0"/>
                <a:sym typeface="Wingdings" pitchFamily="2" charset="2"/>
              </a:rPr>
              <a:t></a:t>
            </a:r>
            <a:r>
              <a:rPr lang="en-US" altLang="zh-TW" sz="3600" b="1" dirty="0">
                <a:solidFill>
                  <a:srgbClr val="000000"/>
                </a:solidFill>
                <a:latin typeface="標楷體" pitchFamily="65" charset="-120"/>
                <a:ea typeface="標楷體" panose="03000509000000000000" pitchFamily="65" charset="-120"/>
                <a:cs typeface="Times New Roman" pitchFamily="18" charset="0"/>
              </a:rPr>
              <a:t>(1)</a:t>
            </a:r>
            <a:r>
              <a:rPr lang="zh-TW" altLang="en-US" sz="3600" b="1" dirty="0">
                <a:solidFill>
                  <a:srgbClr val="000000"/>
                </a:solidFill>
                <a:latin typeface="標楷體" pitchFamily="65" charset="-120"/>
                <a:ea typeface="標楷體" panose="03000509000000000000" pitchFamily="65" charset="-120"/>
                <a:cs typeface="Times New Roman" pitchFamily="18" charset="0"/>
                <a:sym typeface="Wingdings" pitchFamily="2" charset="2"/>
              </a:rPr>
              <a:t>高於公告之</a:t>
            </a:r>
            <a:r>
              <a:rPr lang="zh-TW" altLang="en-US" sz="3600" b="1" u="sng" dirty="0">
                <a:solidFill>
                  <a:srgbClr val="000000"/>
                </a:solidFill>
                <a:latin typeface="標楷體" pitchFamily="65" charset="-120"/>
                <a:ea typeface="標楷體" panose="03000509000000000000" pitchFamily="65" charset="-120"/>
                <a:cs typeface="Times New Roman" pitchFamily="18" charset="0"/>
                <a:sym typeface="Wingdings" pitchFamily="2" charset="2"/>
              </a:rPr>
              <a:t>預算者</a:t>
            </a:r>
            <a:r>
              <a:rPr lang="zh-TW" altLang="en-US" sz="3600" b="1" dirty="0">
                <a:solidFill>
                  <a:srgbClr val="000000"/>
                </a:solidFill>
                <a:latin typeface="標楷體" pitchFamily="65" charset="-120"/>
                <a:ea typeface="標楷體" panose="03000509000000000000" pitchFamily="65" charset="-120"/>
                <a:cs typeface="Times New Roman" pitchFamily="18" charset="0"/>
                <a:sym typeface="Wingdings" pitchFamily="2" charset="2"/>
              </a:rPr>
              <a:t>。</a:t>
            </a:r>
          </a:p>
          <a:p>
            <a:pPr algn="just" eaLnBrk="0" hangingPunct="0">
              <a:lnSpc>
                <a:spcPts val="3500"/>
              </a:lnSpc>
            </a:pPr>
            <a:r>
              <a:rPr lang="zh-TW" altLang="en-US" sz="3600" b="1" dirty="0">
                <a:solidFill>
                  <a:srgbClr val="000000"/>
                </a:solidFill>
                <a:latin typeface="標楷體" pitchFamily="65" charset="-120"/>
                <a:ea typeface="標楷體" panose="03000509000000000000" pitchFamily="65" charset="-120"/>
                <a:cs typeface="Times New Roman" pitchFamily="18" charset="0"/>
                <a:sym typeface="Wingdings" pitchFamily="2" charset="2"/>
              </a:rPr>
              <a:t></a:t>
            </a:r>
            <a:r>
              <a:rPr lang="en-US" altLang="zh-TW" sz="3600" b="1" dirty="0">
                <a:solidFill>
                  <a:srgbClr val="000000"/>
                </a:solidFill>
                <a:latin typeface="標楷體" pitchFamily="65" charset="-120"/>
                <a:ea typeface="標楷體" panose="03000509000000000000" pitchFamily="65" charset="-120"/>
                <a:cs typeface="Times New Roman" pitchFamily="18" charset="0"/>
              </a:rPr>
              <a:t>(2)</a:t>
            </a:r>
            <a:r>
              <a:rPr lang="zh-TW" altLang="en-US" sz="3600" b="1" dirty="0">
                <a:solidFill>
                  <a:srgbClr val="000000"/>
                </a:solidFill>
                <a:latin typeface="標楷體" pitchFamily="65" charset="-120"/>
                <a:ea typeface="標楷體" panose="03000509000000000000" pitchFamily="65" charset="-120"/>
                <a:cs typeface="Times New Roman" pitchFamily="18" charset="0"/>
                <a:sym typeface="Wingdings" pitchFamily="2" charset="2"/>
              </a:rPr>
              <a:t>高於公告之</a:t>
            </a:r>
            <a:r>
              <a:rPr lang="zh-TW" altLang="en-US" sz="3600" b="1" u="sng" dirty="0">
                <a:solidFill>
                  <a:srgbClr val="000000"/>
                </a:solidFill>
                <a:latin typeface="標楷體" pitchFamily="65" charset="-120"/>
                <a:ea typeface="標楷體" panose="03000509000000000000" pitchFamily="65" charset="-120"/>
                <a:cs typeface="Times New Roman" pitchFamily="18" charset="0"/>
                <a:sym typeface="Wingdings" pitchFamily="2" charset="2"/>
              </a:rPr>
              <a:t>底價者</a:t>
            </a:r>
            <a:r>
              <a:rPr lang="zh-TW" altLang="en-US" sz="3600" b="1" dirty="0">
                <a:solidFill>
                  <a:srgbClr val="000000"/>
                </a:solidFill>
                <a:latin typeface="標楷體" pitchFamily="65" charset="-120"/>
                <a:ea typeface="標楷體" panose="03000509000000000000" pitchFamily="65" charset="-120"/>
                <a:cs typeface="Times New Roman" pitchFamily="18" charset="0"/>
                <a:sym typeface="Wingdings" pitchFamily="2" charset="2"/>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11</a:t>
            </a:fld>
            <a:endParaRPr lang="en-US" altLang="zh-TW"/>
          </a:p>
        </p:txBody>
      </p:sp>
      <p:graphicFrame>
        <p:nvGraphicFramePr>
          <p:cNvPr id="6" name="表格 5">
            <a:extLst>
              <a:ext uri="{FF2B5EF4-FFF2-40B4-BE49-F238E27FC236}">
                <a16:creationId xmlns:a16="http://schemas.microsoft.com/office/drawing/2014/main" id="{614F9735-F228-431A-B403-7F1D001E5792}"/>
              </a:ext>
            </a:extLst>
          </p:cNvPr>
          <p:cNvGraphicFramePr>
            <a:graphicFrameLocks noGrp="1"/>
          </p:cNvGraphicFramePr>
          <p:nvPr/>
        </p:nvGraphicFramePr>
        <p:xfrm>
          <a:off x="228603" y="188640"/>
          <a:ext cx="8735886" cy="5918073"/>
        </p:xfrm>
        <a:graphic>
          <a:graphicData uri="http://schemas.openxmlformats.org/drawingml/2006/table">
            <a:tbl>
              <a:tblPr firstRow="1" bandRow="1">
                <a:tableStyleId>{5C22544A-7EE6-4342-B048-85BDC9FD1C3A}</a:tableStyleId>
              </a:tblPr>
              <a:tblGrid>
                <a:gridCol w="4055365">
                  <a:extLst>
                    <a:ext uri="{9D8B030D-6E8A-4147-A177-3AD203B41FA5}">
                      <a16:colId xmlns:a16="http://schemas.microsoft.com/office/drawing/2014/main" val="627793892"/>
                    </a:ext>
                  </a:extLst>
                </a:gridCol>
                <a:gridCol w="4248472">
                  <a:extLst>
                    <a:ext uri="{9D8B030D-6E8A-4147-A177-3AD203B41FA5}">
                      <a16:colId xmlns:a16="http://schemas.microsoft.com/office/drawing/2014/main" val="22315976"/>
                    </a:ext>
                  </a:extLst>
                </a:gridCol>
                <a:gridCol w="432049">
                  <a:extLst>
                    <a:ext uri="{9D8B030D-6E8A-4147-A177-3AD203B41FA5}">
                      <a16:colId xmlns:a16="http://schemas.microsoft.com/office/drawing/2014/main" val="724585170"/>
                    </a:ext>
                  </a:extLst>
                </a:gridCol>
              </a:tblGrid>
              <a:tr h="370840">
                <a:tc>
                  <a:txBody>
                    <a:bodyPr/>
                    <a:lstStyle/>
                    <a:p>
                      <a:pPr marL="152400" indent="-152400" algn="just">
                        <a:lnSpc>
                          <a:spcPts val="2000"/>
                        </a:lnSpc>
                        <a:spcAft>
                          <a:spcPts val="0"/>
                        </a:spcAft>
                        <a:tabLst>
                          <a:tab pos="1600200" algn="l"/>
                        </a:tabLst>
                      </a:pPr>
                      <a:r>
                        <a:rPr lang="zh-TW" altLang="zh-TW" sz="1600" kern="100" dirty="0">
                          <a:solidFill>
                            <a:srgbClr val="1C1C1C"/>
                          </a:solidFill>
                          <a:effectLst/>
                          <a:latin typeface="標楷體" panose="03000509000000000000" pitchFamily="65" charset="-120"/>
                          <a:ea typeface="標楷體" panose="03000509000000000000" pitchFamily="65" charset="-120"/>
                        </a:rPr>
                        <a:t>第二十二條　機關辦理公告金額以上之採購，符合下列情形之一者，得採限制性招標：</a:t>
                      </a:r>
                    </a:p>
                    <a:p>
                      <a:pPr marL="542925" indent="-390525" algn="just">
                        <a:lnSpc>
                          <a:spcPts val="2000"/>
                        </a:lnSpc>
                        <a:spcAft>
                          <a:spcPts val="0"/>
                        </a:spcAft>
                        <a:tabLst>
                          <a:tab pos="1600200" algn="l"/>
                        </a:tabLst>
                      </a:pPr>
                      <a:r>
                        <a:rPr lang="zh-TW" altLang="zh-TW" sz="1600" kern="100" dirty="0">
                          <a:solidFill>
                            <a:srgbClr val="1C1C1C"/>
                          </a:solidFill>
                          <a:effectLst/>
                          <a:latin typeface="標楷體" panose="03000509000000000000" pitchFamily="65" charset="-120"/>
                          <a:ea typeface="標楷體" panose="03000509000000000000" pitchFamily="65" charset="-120"/>
                        </a:rPr>
                        <a:t>一、以公開招標、選擇性招標或依第九款至第十一款公告程序辦理結果，無廠商投標或無合格標，且以原定招標內容及條件未經重大改變者。</a:t>
                      </a:r>
                    </a:p>
                    <a:p>
                      <a:pPr marL="542925" indent="-390525" algn="just">
                        <a:lnSpc>
                          <a:spcPts val="2000"/>
                        </a:lnSpc>
                        <a:spcAft>
                          <a:spcPts val="0"/>
                        </a:spcAft>
                        <a:tabLst>
                          <a:tab pos="1600200" algn="l"/>
                        </a:tabLst>
                      </a:pPr>
                      <a:r>
                        <a:rPr lang="zh-TW" altLang="zh-TW" sz="1600" kern="100" dirty="0">
                          <a:solidFill>
                            <a:srgbClr val="1C1C1C"/>
                          </a:solidFill>
                          <a:effectLst/>
                          <a:latin typeface="標楷體" panose="03000509000000000000" pitchFamily="65" charset="-120"/>
                          <a:ea typeface="標楷體" panose="03000509000000000000" pitchFamily="65" charset="-120"/>
                        </a:rPr>
                        <a:t>二、屬專屬權利、獨家製造或供應、藝術品、秘密諮詢，無其他合適之替代標的者。</a:t>
                      </a:r>
                    </a:p>
                    <a:p>
                      <a:pPr marL="542925" indent="-390525" algn="just">
                        <a:lnSpc>
                          <a:spcPts val="2000"/>
                        </a:lnSpc>
                        <a:spcAft>
                          <a:spcPts val="0"/>
                        </a:spcAft>
                        <a:tabLst>
                          <a:tab pos="1600200" algn="l"/>
                        </a:tabLst>
                      </a:pPr>
                      <a:r>
                        <a:rPr lang="zh-TW" altLang="zh-TW" sz="1600" kern="100" dirty="0">
                          <a:solidFill>
                            <a:srgbClr val="1C1C1C"/>
                          </a:solidFill>
                          <a:effectLst/>
                          <a:latin typeface="標楷體" panose="03000509000000000000" pitchFamily="65" charset="-120"/>
                          <a:ea typeface="標楷體" panose="03000509000000000000" pitchFamily="65" charset="-120"/>
                        </a:rPr>
                        <a:t>三、遇有不可預見之緊急事故，致無法以公開或選擇性招標程序適時辦理，且確有必要者。</a:t>
                      </a:r>
                    </a:p>
                    <a:p>
                      <a:pPr marL="542925" indent="-390525" algn="just">
                        <a:lnSpc>
                          <a:spcPts val="2000"/>
                        </a:lnSpc>
                        <a:spcAft>
                          <a:spcPts val="0"/>
                        </a:spcAft>
                        <a:tabLst>
                          <a:tab pos="1600200" algn="l"/>
                        </a:tabLst>
                      </a:pPr>
                      <a:r>
                        <a:rPr lang="zh-TW" altLang="zh-TW" sz="1600" kern="100" dirty="0">
                          <a:solidFill>
                            <a:srgbClr val="1C1C1C"/>
                          </a:solidFill>
                          <a:effectLst/>
                          <a:latin typeface="標楷體" panose="03000509000000000000" pitchFamily="65" charset="-120"/>
                          <a:ea typeface="標楷體" panose="03000509000000000000" pitchFamily="65" charset="-120"/>
                        </a:rPr>
                        <a:t>四、原有採購之後續維修、零配件供應、更換或擴充，因相容或互通性之需要，必須向原供應廠商採購者。</a:t>
                      </a:r>
                    </a:p>
                    <a:p>
                      <a:pPr marL="542925" indent="-390525" algn="just">
                        <a:lnSpc>
                          <a:spcPts val="2000"/>
                        </a:lnSpc>
                        <a:spcAft>
                          <a:spcPts val="0"/>
                        </a:spcAft>
                        <a:tabLst>
                          <a:tab pos="1600200" algn="l"/>
                        </a:tabLst>
                      </a:pPr>
                      <a:r>
                        <a:rPr lang="zh-TW" altLang="zh-TW" sz="1600" kern="100" dirty="0">
                          <a:solidFill>
                            <a:srgbClr val="1C1C1C"/>
                          </a:solidFill>
                          <a:effectLst/>
                          <a:latin typeface="標楷體" panose="03000509000000000000" pitchFamily="65" charset="-120"/>
                          <a:ea typeface="標楷體" panose="03000509000000000000" pitchFamily="65" charset="-120"/>
                        </a:rPr>
                        <a:t>五、屬原型或首次製造、供應之標的，以研究發展、實驗或開發性質辦理者。</a:t>
                      </a:r>
                      <a:endParaRPr lang="en-US" altLang="zh-TW" sz="1600" kern="100" dirty="0">
                        <a:solidFill>
                          <a:srgbClr val="1C1C1C"/>
                        </a:solidFill>
                        <a:effectLst/>
                        <a:latin typeface="標楷體" panose="03000509000000000000" pitchFamily="65" charset="-120"/>
                        <a:ea typeface="標楷體" panose="03000509000000000000" pitchFamily="65" charset="-120"/>
                      </a:endParaRPr>
                    </a:p>
                    <a:p>
                      <a:pPr marL="542925" marR="0" lvl="0" indent="-390525" algn="just" defTabSz="914400" rtl="0" eaLnBrk="1" fontAlgn="auto" latinLnBrk="0" hangingPunct="1">
                        <a:lnSpc>
                          <a:spcPts val="2000"/>
                        </a:lnSpc>
                        <a:spcBef>
                          <a:spcPts val="0"/>
                        </a:spcBef>
                        <a:spcAft>
                          <a:spcPts val="0"/>
                        </a:spcAft>
                        <a:buClrTx/>
                        <a:buSzTx/>
                        <a:buFontTx/>
                        <a:buNone/>
                        <a:tabLst>
                          <a:tab pos="1600200" algn="l"/>
                        </a:tabLst>
                        <a:defRPr/>
                      </a:pPr>
                      <a:r>
                        <a:rPr lang="zh-TW" altLang="zh-TW" sz="1600" kern="100" dirty="0">
                          <a:solidFill>
                            <a:srgbClr val="1C1C1C"/>
                          </a:solidFill>
                          <a:effectLst/>
                          <a:latin typeface="標楷體" panose="03000509000000000000" pitchFamily="65" charset="-120"/>
                          <a:ea typeface="標楷體" panose="03000509000000000000" pitchFamily="65" charset="-120"/>
                        </a:rPr>
                        <a:t>六、在原招標目的範圍內，因未能預見之情形，必須追加契約以外之工程，如另行招標，確有產生重大不便及技術或經濟上困難之虞，非洽原訂約廠商辦理，不能達契約之目的，且未逾原主契約金額百分之五十者。</a:t>
                      </a:r>
                      <a:endParaRPr lang="zh-TW" altLang="en-US" sz="1600" dirty="0"/>
                    </a:p>
                  </a:txBody>
                  <a:tcPr>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tc>
                  <a:txBody>
                    <a:bodyPr/>
                    <a:lstStyle/>
                    <a:p>
                      <a:pPr marL="152400" indent="-152400" algn="just">
                        <a:lnSpc>
                          <a:spcPts val="2000"/>
                        </a:lnSpc>
                        <a:spcAft>
                          <a:spcPts val="0"/>
                        </a:spcAft>
                        <a:tabLst>
                          <a:tab pos="1600200" algn="l"/>
                        </a:tabLst>
                      </a:pPr>
                      <a:r>
                        <a:rPr lang="zh-TW" altLang="zh-TW" sz="1600" kern="100" dirty="0">
                          <a:solidFill>
                            <a:srgbClr val="1C1C1C"/>
                          </a:solidFill>
                          <a:effectLst/>
                          <a:latin typeface="標楷體" panose="03000509000000000000" pitchFamily="65" charset="-120"/>
                          <a:ea typeface="標楷體" panose="03000509000000000000" pitchFamily="65" charset="-120"/>
                        </a:rPr>
                        <a:t>第二十二條　機關辦理公告金額以上之採購，符合下列情形之一者，得採限制性招標：</a:t>
                      </a:r>
                    </a:p>
                    <a:p>
                      <a:pPr marL="542925" indent="-390525" algn="just">
                        <a:lnSpc>
                          <a:spcPts val="2000"/>
                        </a:lnSpc>
                        <a:spcAft>
                          <a:spcPts val="0"/>
                        </a:spcAft>
                        <a:tabLst>
                          <a:tab pos="1600200" algn="l"/>
                        </a:tabLst>
                      </a:pPr>
                      <a:r>
                        <a:rPr lang="zh-TW" altLang="zh-TW" sz="1600" kern="100" dirty="0">
                          <a:solidFill>
                            <a:srgbClr val="1C1C1C"/>
                          </a:solidFill>
                          <a:effectLst/>
                          <a:latin typeface="標楷體" panose="03000509000000000000" pitchFamily="65" charset="-120"/>
                          <a:ea typeface="標楷體" panose="03000509000000000000" pitchFamily="65" charset="-120"/>
                        </a:rPr>
                        <a:t>一、以公開招標、選擇性招標或依第九款至第十一款公告程序辦理結果，無廠商投標或無合格標，且以原定招標內容及條件未經重大改變者。</a:t>
                      </a:r>
                    </a:p>
                    <a:p>
                      <a:pPr marL="542925" indent="-390525" algn="just">
                        <a:lnSpc>
                          <a:spcPts val="2000"/>
                        </a:lnSpc>
                        <a:spcAft>
                          <a:spcPts val="0"/>
                        </a:spcAft>
                        <a:tabLst>
                          <a:tab pos="1600200" algn="l"/>
                        </a:tabLst>
                      </a:pPr>
                      <a:r>
                        <a:rPr lang="zh-TW" altLang="zh-TW" sz="1600" kern="100" dirty="0">
                          <a:solidFill>
                            <a:srgbClr val="1C1C1C"/>
                          </a:solidFill>
                          <a:effectLst/>
                          <a:latin typeface="標楷體" panose="03000509000000000000" pitchFamily="65" charset="-120"/>
                          <a:ea typeface="標楷體" panose="03000509000000000000" pitchFamily="65" charset="-120"/>
                        </a:rPr>
                        <a:t>二、屬專屬權利、獨家製造或供應、藝術品、秘密諮詢，無其他合適之替代標的者。</a:t>
                      </a:r>
                      <a:endParaRPr lang="en-US" altLang="zh-TW" sz="1600" kern="100" dirty="0">
                        <a:solidFill>
                          <a:srgbClr val="1C1C1C"/>
                        </a:solidFill>
                        <a:effectLst/>
                        <a:latin typeface="標楷體" panose="03000509000000000000" pitchFamily="65" charset="-120"/>
                        <a:ea typeface="標楷體" panose="03000509000000000000" pitchFamily="65" charset="-120"/>
                      </a:endParaRPr>
                    </a:p>
                    <a:p>
                      <a:pPr marL="542925" indent="-390525" algn="just">
                        <a:lnSpc>
                          <a:spcPts val="2000"/>
                        </a:lnSpc>
                        <a:spcAft>
                          <a:spcPts val="0"/>
                        </a:spcAft>
                        <a:tabLst>
                          <a:tab pos="1600200" algn="l"/>
                        </a:tabLst>
                      </a:pPr>
                      <a:r>
                        <a:rPr lang="zh-TW" altLang="zh-TW" sz="1600" kern="100" dirty="0">
                          <a:solidFill>
                            <a:srgbClr val="1C1C1C"/>
                          </a:solidFill>
                          <a:effectLst/>
                          <a:latin typeface="標楷體" panose="03000509000000000000" pitchFamily="65" charset="-120"/>
                          <a:ea typeface="標楷體" panose="03000509000000000000" pitchFamily="65" charset="-120"/>
                        </a:rPr>
                        <a:t>三、遇有不可預見之緊急事故，致無法以公開或選擇性招標程序適時辦理，且確有必要</a:t>
                      </a:r>
                      <a:r>
                        <a:rPr lang="zh-TW" altLang="zh-TW" sz="1600" i="0" kern="100" dirty="0">
                          <a:solidFill>
                            <a:srgbClr val="1C1C1C"/>
                          </a:solidFill>
                          <a:effectLst/>
                          <a:latin typeface="標楷體" panose="03000509000000000000" pitchFamily="65" charset="-120"/>
                          <a:ea typeface="標楷體" panose="03000509000000000000" pitchFamily="65" charset="-120"/>
                        </a:rPr>
                        <a:t>者</a:t>
                      </a:r>
                      <a:r>
                        <a:rPr lang="zh-TW" altLang="zh-TW" sz="1600" kern="100" dirty="0">
                          <a:solidFill>
                            <a:srgbClr val="1C1C1C"/>
                          </a:solidFill>
                          <a:effectLst/>
                          <a:latin typeface="標楷體" panose="03000509000000000000" pitchFamily="65" charset="-120"/>
                          <a:ea typeface="標楷體" panose="03000509000000000000" pitchFamily="65" charset="-120"/>
                        </a:rPr>
                        <a:t>。</a:t>
                      </a:r>
                      <a:endParaRPr lang="en-US" altLang="zh-TW" sz="1600" kern="100" dirty="0">
                        <a:solidFill>
                          <a:srgbClr val="1C1C1C"/>
                        </a:solidFill>
                        <a:effectLst/>
                        <a:latin typeface="標楷體" panose="03000509000000000000" pitchFamily="65" charset="-120"/>
                        <a:ea typeface="標楷體" panose="03000509000000000000" pitchFamily="65" charset="-120"/>
                      </a:endParaRPr>
                    </a:p>
                    <a:p>
                      <a:pPr marL="542925" indent="-390525" algn="just">
                        <a:lnSpc>
                          <a:spcPts val="2000"/>
                        </a:lnSpc>
                        <a:spcAft>
                          <a:spcPts val="0"/>
                        </a:spcAft>
                        <a:tabLst>
                          <a:tab pos="1600200" algn="l"/>
                        </a:tabLst>
                      </a:pPr>
                      <a:r>
                        <a:rPr lang="zh-TW" altLang="zh-TW" sz="1600" kern="100" dirty="0">
                          <a:solidFill>
                            <a:srgbClr val="1C1C1C"/>
                          </a:solidFill>
                          <a:effectLst/>
                          <a:latin typeface="標楷體" panose="03000509000000000000" pitchFamily="65" charset="-120"/>
                          <a:ea typeface="標楷體" panose="03000509000000000000" pitchFamily="65" charset="-120"/>
                        </a:rPr>
                        <a:t>四、原有採購之後續維修、零配件供應、更換或擴充，因相容或互通性之需要，必須向原供應廠商採購者。</a:t>
                      </a:r>
                      <a:endParaRPr lang="en-US" altLang="zh-TW" sz="1600" kern="100" dirty="0">
                        <a:solidFill>
                          <a:srgbClr val="1C1C1C"/>
                        </a:solidFill>
                        <a:effectLst/>
                        <a:latin typeface="標楷體" panose="03000509000000000000" pitchFamily="65" charset="-120"/>
                        <a:ea typeface="標楷體" panose="03000509000000000000" pitchFamily="65" charset="-120"/>
                      </a:endParaRPr>
                    </a:p>
                    <a:p>
                      <a:pPr marL="542925" indent="-390525" algn="just">
                        <a:lnSpc>
                          <a:spcPts val="2000"/>
                        </a:lnSpc>
                        <a:spcAft>
                          <a:spcPts val="0"/>
                        </a:spcAft>
                        <a:tabLst>
                          <a:tab pos="1600200" algn="l"/>
                        </a:tabLst>
                      </a:pPr>
                      <a:r>
                        <a:rPr lang="zh-TW" altLang="zh-TW" sz="1600" kern="100" dirty="0">
                          <a:solidFill>
                            <a:srgbClr val="1C1C1C"/>
                          </a:solidFill>
                          <a:effectLst/>
                          <a:latin typeface="標楷體" panose="03000509000000000000" pitchFamily="65" charset="-120"/>
                          <a:ea typeface="標楷體" panose="03000509000000000000" pitchFamily="65" charset="-120"/>
                        </a:rPr>
                        <a:t>五、屬原型或首次製造、供應之標的，以研究發展、實驗或開發性質辦理者。</a:t>
                      </a:r>
                      <a:endParaRPr lang="en-US" altLang="zh-TW" sz="1600" kern="100" dirty="0">
                        <a:solidFill>
                          <a:srgbClr val="1C1C1C"/>
                        </a:solidFill>
                        <a:effectLst/>
                        <a:latin typeface="標楷體" panose="03000509000000000000" pitchFamily="65" charset="-120"/>
                        <a:ea typeface="標楷體" panose="03000509000000000000" pitchFamily="65" charset="-120"/>
                      </a:endParaRPr>
                    </a:p>
                    <a:p>
                      <a:pPr marL="542925" indent="-390525" algn="just">
                        <a:lnSpc>
                          <a:spcPts val="2000"/>
                        </a:lnSpc>
                        <a:spcAft>
                          <a:spcPts val="0"/>
                        </a:spcAft>
                        <a:tabLst>
                          <a:tab pos="1600200" algn="l"/>
                        </a:tabLst>
                      </a:pPr>
                      <a:r>
                        <a:rPr lang="zh-TW" altLang="zh-TW" sz="1600" kern="100" dirty="0">
                          <a:solidFill>
                            <a:srgbClr val="1C1C1C"/>
                          </a:solidFill>
                          <a:effectLst/>
                          <a:latin typeface="標楷體" panose="03000509000000000000" pitchFamily="65" charset="-120"/>
                          <a:ea typeface="標楷體" panose="03000509000000000000" pitchFamily="65" charset="-120"/>
                        </a:rPr>
                        <a:t>六、在原招標目的範圍內，因未能預見之情形，必須追加契約以外之工程，如另行招標，確有產生重大不便及技術或經濟上困難之虞，非洽原訂約廠商辦理，不能達契約之目的，且未逾原主契約金額百分之五十者。</a:t>
                      </a:r>
                      <a:endParaRPr lang="zh-TW" altLang="en-US" sz="1600" dirty="0"/>
                    </a:p>
                  </a:txBody>
                  <a:tcPr>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tc>
                  <a:txBody>
                    <a:bodyPr/>
                    <a:lstStyle/>
                    <a:p>
                      <a:endParaRPr lang="zh-TW" altLang="en-US" dirty="0"/>
                    </a:p>
                  </a:txBody>
                  <a:tcPr>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extLst>
                  <a:ext uri="{0D108BD9-81ED-4DB2-BD59-A6C34878D82A}">
                    <a16:rowId xmlns:a16="http://schemas.microsoft.com/office/drawing/2014/main" val="1625934224"/>
                  </a:ext>
                </a:extLst>
              </a:tr>
            </a:tbl>
          </a:graphicData>
        </a:graphic>
      </p:graphicFrame>
    </p:spTree>
    <p:extLst>
      <p:ext uri="{BB962C8B-B14F-4D97-AF65-F5344CB8AC3E}">
        <p14:creationId xmlns:p14="http://schemas.microsoft.com/office/powerpoint/2010/main" val="807184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12</a:t>
            </a:fld>
            <a:endParaRPr lang="en-US" altLang="zh-TW"/>
          </a:p>
        </p:txBody>
      </p:sp>
      <p:graphicFrame>
        <p:nvGraphicFramePr>
          <p:cNvPr id="6" name="表格 5">
            <a:extLst>
              <a:ext uri="{FF2B5EF4-FFF2-40B4-BE49-F238E27FC236}">
                <a16:creationId xmlns:a16="http://schemas.microsoft.com/office/drawing/2014/main" id="{614F9735-F228-431A-B403-7F1D001E5792}"/>
              </a:ext>
            </a:extLst>
          </p:cNvPr>
          <p:cNvGraphicFramePr>
            <a:graphicFrameLocks noGrp="1"/>
          </p:cNvGraphicFramePr>
          <p:nvPr>
            <p:extLst>
              <p:ext uri="{D42A27DB-BD31-4B8C-83A1-F6EECF244321}">
                <p14:modId xmlns:p14="http://schemas.microsoft.com/office/powerpoint/2010/main" val="3875500457"/>
              </p:ext>
            </p:extLst>
          </p:nvPr>
        </p:nvGraphicFramePr>
        <p:xfrm>
          <a:off x="228603" y="188640"/>
          <a:ext cx="8735886" cy="4267200"/>
        </p:xfrm>
        <a:graphic>
          <a:graphicData uri="http://schemas.openxmlformats.org/drawingml/2006/table">
            <a:tbl>
              <a:tblPr firstRow="1" bandRow="1">
                <a:tableStyleId>{5C22544A-7EE6-4342-B048-85BDC9FD1C3A}</a:tableStyleId>
              </a:tblPr>
              <a:tblGrid>
                <a:gridCol w="3479301">
                  <a:extLst>
                    <a:ext uri="{9D8B030D-6E8A-4147-A177-3AD203B41FA5}">
                      <a16:colId xmlns:a16="http://schemas.microsoft.com/office/drawing/2014/main" val="627793892"/>
                    </a:ext>
                  </a:extLst>
                </a:gridCol>
                <a:gridCol w="3168352">
                  <a:extLst>
                    <a:ext uri="{9D8B030D-6E8A-4147-A177-3AD203B41FA5}">
                      <a16:colId xmlns:a16="http://schemas.microsoft.com/office/drawing/2014/main" val="22315976"/>
                    </a:ext>
                  </a:extLst>
                </a:gridCol>
                <a:gridCol w="2088233">
                  <a:extLst>
                    <a:ext uri="{9D8B030D-6E8A-4147-A177-3AD203B41FA5}">
                      <a16:colId xmlns:a16="http://schemas.microsoft.com/office/drawing/2014/main" val="724585170"/>
                    </a:ext>
                  </a:extLst>
                </a:gridCol>
              </a:tblGrid>
              <a:tr h="370840">
                <a:tc>
                  <a:txBody>
                    <a:bodyPr/>
                    <a:lstStyle/>
                    <a:p>
                      <a:pPr marL="449263" indent="-449263">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七、原有採購之後續擴充，且已於原招標公告及招標文件敘明擴充之期間、金額或數量者。</a:t>
                      </a:r>
                    </a:p>
                    <a:p>
                      <a:pPr marL="449263" indent="-449263">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八、在集中交易或公開競價市場採購財物。</a:t>
                      </a:r>
                    </a:p>
                    <a:p>
                      <a:pPr marL="449263" indent="-449263">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九、委託專業服務、技術</a:t>
                      </a:r>
                      <a:r>
                        <a:rPr lang="zh-TW" altLang="zh-TW" sz="1800" b="1" u="none" kern="1200" dirty="0">
                          <a:solidFill>
                            <a:srgbClr val="000000"/>
                          </a:solidFill>
                          <a:effectLst/>
                          <a:latin typeface="標楷體" panose="03000509000000000000" pitchFamily="65" charset="-120"/>
                          <a:ea typeface="標楷體" panose="03000509000000000000" pitchFamily="65" charset="-120"/>
                          <a:cs typeface="+mn-cs"/>
                        </a:rPr>
                        <a:t>服務</a:t>
                      </a:r>
                      <a:r>
                        <a:rPr lang="zh-TW" altLang="zh-TW" sz="1800" b="1" u="sng" kern="1200" dirty="0">
                          <a:solidFill>
                            <a:srgbClr val="0000FF"/>
                          </a:solidFill>
                          <a:effectLst/>
                          <a:latin typeface="標楷體" panose="03000509000000000000" pitchFamily="65" charset="-120"/>
                          <a:ea typeface="標楷體" panose="03000509000000000000" pitchFamily="65" charset="-120"/>
                          <a:cs typeface="+mn-cs"/>
                        </a:rPr>
                        <a:t>、資訊服務或社會福利服務</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，經公開客觀評選為優勝者。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9263" indent="-449263">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十、辦理設計競賽，經公開客觀評選為優勝者。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625475" indent="-625475">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十一、因業務需要，指定地區採購房地產，經依所需條件公開徵求勘選認定適合需要者。</a:t>
                      </a:r>
                    </a:p>
                  </a:txBody>
                  <a:tcPr>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tc>
                  <a:txBody>
                    <a:bodyPr/>
                    <a:lstStyle/>
                    <a:p>
                      <a:pPr marL="449263" indent="-449263">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七、原有採購之後續擴充，且已於原招標公告及招標文件敘明擴充之期間、金額或數量者。</a:t>
                      </a:r>
                    </a:p>
                    <a:p>
                      <a:pPr marL="449263" indent="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八、在集中交易或公開競價市場採購財物。</a:t>
                      </a:r>
                    </a:p>
                    <a:p>
                      <a:pPr marL="449263" indent="-449263">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九、委託專業服務、技術服務</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或</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資訊服務，經公開客觀評選為優勝者。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9263" indent="-449263">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十、辦理設計競賽，經公開客觀評選為優勝者。</a:t>
                      </a:r>
                    </a:p>
                    <a:p>
                      <a:pPr marL="546100" indent="-5461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十一、因業務需要，指定地區採購房地產，經依所需條件公開徵求勘選認定適合需要者。</a:t>
                      </a:r>
                    </a:p>
                  </a:txBody>
                  <a:tcPr>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tc>
                  <a:txBody>
                    <a:bodyPr/>
                    <a:lstStyle/>
                    <a:p>
                      <a:pPr marL="449263" indent="-449263">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一、修正第一項部分款次如下：</a:t>
                      </a:r>
                    </a:p>
                    <a:p>
                      <a:pPr marL="449263" marR="0" lvl="0" indent="-449263" algn="l" defTabSz="914400" rtl="0" eaLnBrk="1" fontAlgn="auto" latinLnBrk="0" hangingPunct="1">
                        <a:lnSpc>
                          <a:spcPts val="2200"/>
                        </a:lnSpc>
                        <a:spcBef>
                          <a:spcPts val="0"/>
                        </a:spcBef>
                        <a:spcAft>
                          <a:spcPts val="0"/>
                        </a:spcAft>
                        <a:buClrTx/>
                        <a:buSzTx/>
                        <a:buFontTx/>
                        <a:buNone/>
                        <a:tabLst/>
                        <a:defRPr/>
                      </a:pPr>
                      <a:r>
                        <a:rPr lang="en-US" altLang="zh-TW" sz="1800" b="1" kern="1200" dirty="0">
                          <a:solidFill>
                            <a:srgbClr val="000000"/>
                          </a:solidFill>
                          <a:effectLst/>
                          <a:latin typeface="標楷體" panose="03000509000000000000" pitchFamily="65" charset="-120"/>
                          <a:ea typeface="標楷體" panose="03000509000000000000" pitchFamily="65" charset="-120"/>
                          <a:cs typeface="+mn-cs"/>
                        </a:rPr>
                        <a:t>(</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一</a:t>
                      </a:r>
                      <a:r>
                        <a:rPr lang="en-US" altLang="zh-TW" sz="1800" b="1" kern="1200" dirty="0">
                          <a:solidFill>
                            <a:srgbClr val="000000"/>
                          </a:solidFill>
                          <a:effectLst/>
                          <a:latin typeface="標楷體" panose="03000509000000000000" pitchFamily="65" charset="-120"/>
                          <a:ea typeface="標楷體" panose="03000509000000000000" pitchFamily="65" charset="-120"/>
                          <a:cs typeface="+mn-cs"/>
                        </a:rPr>
                        <a:t>)</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修正第九款，機關委託社會福利服務，宜考量廠商之服務品質、組織健全及專業能力等，爰增列社會福利服務為本款適用範圍，以利機關採公開評選準用最有利標之方式辦理。</a:t>
                      </a:r>
                    </a:p>
                  </a:txBody>
                  <a:tcPr>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extLst>
                  <a:ext uri="{0D108BD9-81ED-4DB2-BD59-A6C34878D82A}">
                    <a16:rowId xmlns:a16="http://schemas.microsoft.com/office/drawing/2014/main" val="1625934224"/>
                  </a:ext>
                </a:extLst>
              </a:tr>
            </a:tbl>
          </a:graphicData>
        </a:graphic>
      </p:graphicFrame>
    </p:spTree>
    <p:extLst>
      <p:ext uri="{BB962C8B-B14F-4D97-AF65-F5344CB8AC3E}">
        <p14:creationId xmlns:p14="http://schemas.microsoft.com/office/powerpoint/2010/main" val="2001173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字方塊 7">
            <a:extLst>
              <a:ext uri="{FF2B5EF4-FFF2-40B4-BE49-F238E27FC236}">
                <a16:creationId xmlns:a16="http://schemas.microsoft.com/office/drawing/2014/main" id="{3BCB5EB0-86F5-4E9C-B498-173AC04D16C4}"/>
              </a:ext>
            </a:extLst>
          </p:cNvPr>
          <p:cNvSpPr txBox="1"/>
          <p:nvPr/>
        </p:nvSpPr>
        <p:spPr>
          <a:xfrm>
            <a:off x="6156176" y="188640"/>
            <a:ext cx="2759222" cy="3672408"/>
          </a:xfrm>
          <a:prstGeom prst="rect">
            <a:avLst/>
          </a:prstGeom>
          <a:solidFill>
            <a:srgbClr val="FFFF00"/>
          </a:solidFill>
          <a:ln w="57150">
            <a:solidFill>
              <a:srgbClr val="0000FF"/>
            </a:solidFill>
          </a:ln>
        </p:spPr>
        <p:txBody>
          <a:bodyPr wrap="square" rtlCol="0">
            <a:spAutoFit/>
          </a:bodyPr>
          <a:lstStyle/>
          <a:p>
            <a:endParaRPr lang="zh-TW" altLang="en-US" dirty="0"/>
          </a:p>
        </p:txBody>
      </p:sp>
      <p:sp>
        <p:nvSpPr>
          <p:cNvPr id="7" name="文字方塊 6">
            <a:extLst>
              <a:ext uri="{FF2B5EF4-FFF2-40B4-BE49-F238E27FC236}">
                <a16:creationId xmlns:a16="http://schemas.microsoft.com/office/drawing/2014/main" id="{C15B3AA7-5ED5-49CF-8D3A-7E8139D6EC7A}"/>
              </a:ext>
            </a:extLst>
          </p:cNvPr>
          <p:cNvSpPr txBox="1"/>
          <p:nvPr/>
        </p:nvSpPr>
        <p:spPr>
          <a:xfrm>
            <a:off x="179512" y="188640"/>
            <a:ext cx="3096344" cy="2304256"/>
          </a:xfrm>
          <a:prstGeom prst="rect">
            <a:avLst/>
          </a:prstGeom>
          <a:solidFill>
            <a:srgbClr val="FFFF00"/>
          </a:solidFill>
          <a:ln w="76200">
            <a:solidFill>
              <a:srgbClr val="FF0000"/>
            </a:solidFill>
          </a:ln>
        </p:spPr>
        <p:txBody>
          <a:bodyPr wrap="square" rtlCol="0">
            <a:spAutoFit/>
          </a:bodyPr>
          <a:lstStyle/>
          <a:p>
            <a:endParaRPr lang="zh-TW" altLang="en-US" dirty="0"/>
          </a:p>
        </p:txBody>
      </p:sp>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13</a:t>
            </a:fld>
            <a:endParaRPr lang="en-US" altLang="zh-TW"/>
          </a:p>
        </p:txBody>
      </p:sp>
      <p:graphicFrame>
        <p:nvGraphicFramePr>
          <p:cNvPr id="6" name="表格 5">
            <a:extLst>
              <a:ext uri="{FF2B5EF4-FFF2-40B4-BE49-F238E27FC236}">
                <a16:creationId xmlns:a16="http://schemas.microsoft.com/office/drawing/2014/main" id="{0204A8E8-9A8A-4D70-837B-22AB08564648}"/>
              </a:ext>
            </a:extLst>
          </p:cNvPr>
          <p:cNvGraphicFramePr>
            <a:graphicFrameLocks noGrp="1"/>
          </p:cNvGraphicFramePr>
          <p:nvPr/>
        </p:nvGraphicFramePr>
        <p:xfrm>
          <a:off x="179512" y="188640"/>
          <a:ext cx="8735886" cy="5943600"/>
        </p:xfrm>
        <a:graphic>
          <a:graphicData uri="http://schemas.openxmlformats.org/drawingml/2006/table">
            <a:tbl>
              <a:tblPr firstRow="1" bandRow="1">
                <a:tableStyleId>{5C22544A-7EE6-4342-B048-85BDC9FD1C3A}</a:tableStyleId>
              </a:tblPr>
              <a:tblGrid>
                <a:gridCol w="3096344">
                  <a:extLst>
                    <a:ext uri="{9D8B030D-6E8A-4147-A177-3AD203B41FA5}">
                      <a16:colId xmlns:a16="http://schemas.microsoft.com/office/drawing/2014/main" val="627793892"/>
                    </a:ext>
                  </a:extLst>
                </a:gridCol>
                <a:gridCol w="2880320">
                  <a:extLst>
                    <a:ext uri="{9D8B030D-6E8A-4147-A177-3AD203B41FA5}">
                      <a16:colId xmlns:a16="http://schemas.microsoft.com/office/drawing/2014/main" val="22315976"/>
                    </a:ext>
                  </a:extLst>
                </a:gridCol>
                <a:gridCol w="2759222">
                  <a:extLst>
                    <a:ext uri="{9D8B030D-6E8A-4147-A177-3AD203B41FA5}">
                      <a16:colId xmlns:a16="http://schemas.microsoft.com/office/drawing/2014/main" val="724585170"/>
                    </a:ext>
                  </a:extLst>
                </a:gridCol>
              </a:tblGrid>
              <a:tr h="370840">
                <a:tc>
                  <a:txBody>
                    <a:bodyPr/>
                    <a:lstStyle/>
                    <a:p>
                      <a:pPr marL="809625" indent="-657225" algn="just">
                        <a:lnSpc>
                          <a:spcPts val="2200"/>
                        </a:lnSpc>
                        <a:spcAft>
                          <a:spcPts val="0"/>
                        </a:spcAft>
                        <a:tabLst>
                          <a:tab pos="1600200" algn="l"/>
                        </a:tabLst>
                      </a:pPr>
                      <a:r>
                        <a:rPr lang="zh-TW" altLang="zh-TW" sz="1800" kern="100" dirty="0">
                          <a:solidFill>
                            <a:srgbClr val="1C1C1C"/>
                          </a:solidFill>
                          <a:effectLst/>
                          <a:latin typeface="標楷體" panose="03000509000000000000" pitchFamily="65" charset="-120"/>
                          <a:ea typeface="標楷體" panose="03000509000000000000" pitchFamily="65" charset="-120"/>
                        </a:rPr>
                        <a:t>十二、購買身心障礙者、原住民或受刑人個人、身心障礙福利機構</a:t>
                      </a:r>
                      <a:r>
                        <a:rPr lang="zh-TW" altLang="zh-TW" sz="1800" u="sng" kern="100" dirty="0">
                          <a:solidFill>
                            <a:srgbClr val="0000FF"/>
                          </a:solidFill>
                          <a:effectLst/>
                          <a:latin typeface="標楷體" panose="03000509000000000000" pitchFamily="65" charset="-120"/>
                          <a:ea typeface="標楷體" panose="03000509000000000000" pitchFamily="65" charset="-120"/>
                        </a:rPr>
                        <a:t>或團體</a:t>
                      </a:r>
                      <a:r>
                        <a:rPr lang="zh-TW" altLang="zh-TW" sz="1800" kern="100" dirty="0">
                          <a:solidFill>
                            <a:srgbClr val="1C1C1C"/>
                          </a:solidFill>
                          <a:effectLst/>
                          <a:latin typeface="標楷體" panose="03000509000000000000" pitchFamily="65" charset="-120"/>
                          <a:ea typeface="標楷體" panose="03000509000000000000" pitchFamily="65" charset="-120"/>
                        </a:rPr>
                        <a:t>、政府立案之原住民團體、監獄工場、慈善機構</a:t>
                      </a:r>
                      <a:r>
                        <a:rPr lang="zh-TW" altLang="zh-TW" sz="1800" u="sng" kern="100" dirty="0">
                          <a:solidFill>
                            <a:srgbClr val="0000FF"/>
                          </a:solidFill>
                          <a:effectLst/>
                          <a:latin typeface="標楷體" panose="03000509000000000000" pitchFamily="65" charset="-120"/>
                          <a:ea typeface="標楷體" panose="03000509000000000000" pitchFamily="65" charset="-120"/>
                        </a:rPr>
                        <a:t>及庇護工場</a:t>
                      </a:r>
                      <a:r>
                        <a:rPr lang="zh-TW" altLang="zh-TW" sz="1800" kern="100" dirty="0">
                          <a:solidFill>
                            <a:srgbClr val="1C1C1C"/>
                          </a:solidFill>
                          <a:effectLst/>
                          <a:latin typeface="標楷體" panose="03000509000000000000" pitchFamily="65" charset="-120"/>
                          <a:ea typeface="標楷體" panose="03000509000000000000" pitchFamily="65" charset="-120"/>
                        </a:rPr>
                        <a:t>所提供之非營利產品或勞務。</a:t>
                      </a:r>
                    </a:p>
                    <a:p>
                      <a:pPr marL="809625" indent="-657225" algn="just">
                        <a:lnSpc>
                          <a:spcPts val="2200"/>
                        </a:lnSpc>
                        <a:spcAft>
                          <a:spcPts val="0"/>
                        </a:spcAft>
                        <a:tabLst>
                          <a:tab pos="1600200" algn="l"/>
                        </a:tabLst>
                      </a:pPr>
                      <a:r>
                        <a:rPr lang="zh-TW" altLang="zh-TW" sz="1800" kern="100" dirty="0">
                          <a:solidFill>
                            <a:srgbClr val="1C1C1C"/>
                          </a:solidFill>
                          <a:effectLst/>
                          <a:latin typeface="標楷體" panose="03000509000000000000" pitchFamily="65" charset="-120"/>
                          <a:ea typeface="標楷體" panose="03000509000000000000" pitchFamily="65" charset="-120"/>
                        </a:rPr>
                        <a:t>十三、委託在專業領域具領先地位之自然人或經公告審查優勝之學術或非營利機構進行科技、技術引進、行政或學術研究發展。</a:t>
                      </a:r>
                    </a:p>
                    <a:p>
                      <a:pPr marL="809625" indent="-657225" algn="just">
                        <a:lnSpc>
                          <a:spcPts val="2200"/>
                        </a:lnSpc>
                        <a:spcAft>
                          <a:spcPts val="0"/>
                        </a:spcAft>
                        <a:tabLst>
                          <a:tab pos="1600200" algn="l"/>
                        </a:tabLst>
                      </a:pPr>
                      <a:r>
                        <a:rPr lang="zh-TW" altLang="zh-TW" sz="1800" kern="100" dirty="0">
                          <a:solidFill>
                            <a:srgbClr val="1C1C1C"/>
                          </a:solidFill>
                          <a:effectLst/>
                          <a:latin typeface="標楷體" panose="03000509000000000000" pitchFamily="65" charset="-120"/>
                          <a:ea typeface="標楷體" panose="03000509000000000000" pitchFamily="65" charset="-120"/>
                        </a:rPr>
                        <a:t>十四、邀請或委託具專業素養、特質或經公告審查優勝之文化、藝術專業人士、機構或團體表演或參與文藝活動</a:t>
                      </a:r>
                      <a:r>
                        <a:rPr lang="zh-TW" altLang="zh-TW" sz="1800" u="sng" kern="100" dirty="0">
                          <a:solidFill>
                            <a:srgbClr val="0000FF"/>
                          </a:solidFill>
                          <a:effectLst/>
                          <a:latin typeface="標楷體" panose="03000509000000000000" pitchFamily="65" charset="-120"/>
                          <a:ea typeface="標楷體" panose="03000509000000000000" pitchFamily="65" charset="-120"/>
                        </a:rPr>
                        <a:t>或提供文化創意服務</a:t>
                      </a:r>
                      <a:r>
                        <a:rPr lang="zh-TW" altLang="zh-TW" sz="1800" kern="100" dirty="0">
                          <a:solidFill>
                            <a:srgbClr val="1C1C1C"/>
                          </a:solidFill>
                          <a:effectLst/>
                          <a:latin typeface="標楷體" panose="03000509000000000000" pitchFamily="65" charset="-120"/>
                          <a:ea typeface="標楷體" panose="03000509000000000000" pitchFamily="65" charset="-120"/>
                        </a:rPr>
                        <a:t>。</a:t>
                      </a:r>
                    </a:p>
                  </a:txBody>
                  <a:tcPr>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tc>
                  <a:txBody>
                    <a:bodyPr/>
                    <a:lstStyle/>
                    <a:p>
                      <a:pPr marL="809625" indent="-657225" algn="just">
                        <a:lnSpc>
                          <a:spcPts val="2200"/>
                        </a:lnSpc>
                        <a:spcAft>
                          <a:spcPts val="0"/>
                        </a:spcAft>
                        <a:tabLst>
                          <a:tab pos="1600200" algn="l"/>
                        </a:tabLst>
                      </a:pPr>
                      <a:r>
                        <a:rPr lang="zh-TW" altLang="zh-TW" sz="1800" kern="100" dirty="0">
                          <a:solidFill>
                            <a:srgbClr val="FF0000"/>
                          </a:solidFill>
                          <a:effectLst/>
                          <a:latin typeface="標楷體" panose="03000509000000000000" pitchFamily="65" charset="-120"/>
                          <a:ea typeface="標楷體" panose="03000509000000000000" pitchFamily="65" charset="-120"/>
                        </a:rPr>
                        <a:t>十二、購買身心障礙者、原住民或受刑人個人、身心障礙福利機構、政府立案之原住民團體、監獄工場、慈善機構所提供之非營利產品或勞務。</a:t>
                      </a:r>
                    </a:p>
                    <a:p>
                      <a:pPr marL="809625" indent="-657225" algn="just">
                        <a:lnSpc>
                          <a:spcPts val="2200"/>
                        </a:lnSpc>
                        <a:spcAft>
                          <a:spcPts val="0"/>
                        </a:spcAft>
                        <a:tabLst>
                          <a:tab pos="1600200" algn="l"/>
                        </a:tabLst>
                      </a:pPr>
                      <a:r>
                        <a:rPr lang="zh-TW" altLang="zh-TW" sz="1800" kern="100" dirty="0">
                          <a:solidFill>
                            <a:srgbClr val="1C1C1C"/>
                          </a:solidFill>
                          <a:effectLst/>
                          <a:latin typeface="標楷體" panose="03000509000000000000" pitchFamily="65" charset="-120"/>
                          <a:ea typeface="標楷體" panose="03000509000000000000" pitchFamily="65" charset="-120"/>
                        </a:rPr>
                        <a:t>十三、委託在專業領域具領先地位之自然人或經公告審查優勝之學術或非營利機構進行科技、技術引進、行政或學術研究發展。</a:t>
                      </a:r>
                    </a:p>
                    <a:p>
                      <a:pPr marL="809625" indent="-657225" algn="just">
                        <a:lnSpc>
                          <a:spcPts val="2200"/>
                        </a:lnSpc>
                        <a:spcAft>
                          <a:spcPts val="0"/>
                        </a:spcAft>
                        <a:tabLst>
                          <a:tab pos="1600200" algn="l"/>
                        </a:tabLst>
                      </a:pPr>
                      <a:r>
                        <a:rPr lang="zh-TW" altLang="zh-TW" sz="1800" kern="100" dirty="0">
                          <a:solidFill>
                            <a:srgbClr val="1C1C1C"/>
                          </a:solidFill>
                          <a:effectLst/>
                          <a:latin typeface="標楷體" panose="03000509000000000000" pitchFamily="65" charset="-120"/>
                          <a:ea typeface="標楷體" panose="03000509000000000000" pitchFamily="65" charset="-120"/>
                        </a:rPr>
                        <a:t>十四、邀請或委託具專業素養、特質或經公告審查優勝之文化、藝術專業人士、機構或團體表演或參與文藝活動。</a:t>
                      </a:r>
                    </a:p>
                  </a:txBody>
                  <a:tcPr>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tc>
                  <a:txBody>
                    <a:bodyPr/>
                    <a:lstStyle/>
                    <a:p>
                      <a:pPr marL="447675" indent="-447675" algn="just">
                        <a:lnSpc>
                          <a:spcPts val="2200"/>
                        </a:lnSpc>
                        <a:spcAft>
                          <a:spcPts val="0"/>
                        </a:spcAft>
                        <a:tabLst>
                          <a:tab pos="1600200" algn="l"/>
                        </a:tabLst>
                      </a:pPr>
                      <a:r>
                        <a:rPr lang="en-US" altLang="zh-TW" sz="1800" kern="100" spc="-20" dirty="0">
                          <a:solidFill>
                            <a:srgbClr val="1C1C1C"/>
                          </a:solidFill>
                          <a:effectLst/>
                          <a:latin typeface="標楷體" panose="03000509000000000000" pitchFamily="65" charset="-120"/>
                          <a:ea typeface="標楷體" panose="03000509000000000000" pitchFamily="65" charset="-120"/>
                        </a:rPr>
                        <a:t>(</a:t>
                      </a:r>
                      <a:r>
                        <a:rPr lang="zh-TW" altLang="zh-TW" sz="1800" kern="100" spc="-20" dirty="0">
                          <a:solidFill>
                            <a:srgbClr val="1C1C1C"/>
                          </a:solidFill>
                          <a:effectLst/>
                          <a:latin typeface="標楷體" panose="03000509000000000000" pitchFamily="65" charset="-120"/>
                          <a:ea typeface="標楷體" panose="03000509000000000000" pitchFamily="65" charset="-120"/>
                        </a:rPr>
                        <a:t>二</a:t>
                      </a:r>
                      <a:r>
                        <a:rPr lang="en-US" altLang="zh-TW" sz="1800" kern="100" spc="-20" dirty="0">
                          <a:solidFill>
                            <a:srgbClr val="1C1C1C"/>
                          </a:solidFill>
                          <a:effectLst/>
                          <a:latin typeface="標楷體" panose="03000509000000000000" pitchFamily="65" charset="-120"/>
                          <a:ea typeface="標楷體" panose="03000509000000000000" pitchFamily="65" charset="-120"/>
                        </a:rPr>
                        <a:t>)</a:t>
                      </a:r>
                      <a:r>
                        <a:rPr lang="zh-TW" altLang="zh-TW" sz="1800" kern="100" spc="-20" dirty="0">
                          <a:solidFill>
                            <a:srgbClr val="1C1C1C"/>
                          </a:solidFill>
                          <a:effectLst/>
                          <a:latin typeface="標楷體" panose="03000509000000000000" pitchFamily="65" charset="-120"/>
                          <a:ea typeface="標楷體" panose="03000509000000000000" pitchFamily="65" charset="-120"/>
                        </a:rPr>
                        <a:t>修正第十二款，</a:t>
                      </a:r>
                      <a:r>
                        <a:rPr lang="zh-TW" altLang="zh-TW" sz="1800" u="sng" kern="100" spc="-20" dirty="0">
                          <a:solidFill>
                            <a:srgbClr val="FF0000"/>
                          </a:solidFill>
                          <a:effectLst/>
                          <a:latin typeface="標楷體" panose="03000509000000000000" pitchFamily="65" charset="-120"/>
                          <a:ea typeface="標楷體" panose="03000509000000000000" pitchFamily="65" charset="-120"/>
                        </a:rPr>
                        <a:t>身心障礙福利機構、團體及庇護工場皆係依據</a:t>
                      </a:r>
                      <a:r>
                        <a:rPr lang="zh-TW" altLang="zh-TW" sz="1800" u="sng" kern="100" spc="-20" dirty="0">
                          <a:solidFill>
                            <a:srgbClr val="0000FF"/>
                          </a:solidFill>
                          <a:effectLst/>
                          <a:latin typeface="標楷體" panose="03000509000000000000" pitchFamily="65" charset="-120"/>
                          <a:ea typeface="標楷體" panose="03000509000000000000" pitchFamily="65" charset="-120"/>
                        </a:rPr>
                        <a:t>身心障礙者權益保障法</a:t>
                      </a:r>
                      <a:r>
                        <a:rPr lang="zh-TW" altLang="zh-TW" sz="1800" kern="100" spc="-20" dirty="0">
                          <a:solidFill>
                            <a:srgbClr val="1C1C1C"/>
                          </a:solidFill>
                          <a:effectLst/>
                          <a:latin typeface="標楷體" panose="03000509000000000000" pitchFamily="65" charset="-120"/>
                          <a:ea typeface="標楷體" panose="03000509000000000000" pitchFamily="65" charset="-120"/>
                        </a:rPr>
                        <a:t>相關規定設立，惟其屬性及法源依據並未相同，為符合本款立法意旨，爰增列身心障礙福利團體及庇護工場所提供之</a:t>
                      </a:r>
                      <a:r>
                        <a:rPr lang="zh-TW" altLang="zh-TW" sz="1800" u="sng" kern="100" spc="-20" dirty="0">
                          <a:solidFill>
                            <a:srgbClr val="FF0000"/>
                          </a:solidFill>
                          <a:effectLst/>
                          <a:latin typeface="標楷體" panose="03000509000000000000" pitchFamily="65" charset="-120"/>
                          <a:ea typeface="標楷體" panose="03000509000000000000" pitchFamily="65" charset="-120"/>
                        </a:rPr>
                        <a:t>非營利產品或勞務亦為本款適用範圍</a:t>
                      </a:r>
                      <a:r>
                        <a:rPr lang="zh-TW" altLang="zh-TW" sz="1800" kern="100" spc="-20" dirty="0">
                          <a:solidFill>
                            <a:srgbClr val="1C1C1C"/>
                          </a:solidFill>
                          <a:effectLst/>
                          <a:latin typeface="標楷體" panose="03000509000000000000" pitchFamily="65" charset="-120"/>
                          <a:ea typeface="標楷體" panose="03000509000000000000" pitchFamily="65" charset="-120"/>
                        </a:rPr>
                        <a:t>，以資周延。</a:t>
                      </a:r>
                      <a:endParaRPr lang="zh-TW" altLang="zh-TW" sz="1800" kern="100" dirty="0">
                        <a:solidFill>
                          <a:srgbClr val="1C1C1C"/>
                        </a:solidFill>
                        <a:effectLst/>
                        <a:latin typeface="標楷體" panose="03000509000000000000" pitchFamily="65" charset="-120"/>
                        <a:ea typeface="標楷體" panose="03000509000000000000" pitchFamily="65" charset="-120"/>
                      </a:endParaRPr>
                    </a:p>
                    <a:p>
                      <a:pPr marL="447675" indent="-447675" algn="just">
                        <a:lnSpc>
                          <a:spcPts val="2200"/>
                        </a:lnSpc>
                        <a:spcAft>
                          <a:spcPts val="0"/>
                        </a:spcAft>
                        <a:tabLst>
                          <a:tab pos="1600200" algn="l"/>
                        </a:tabLst>
                      </a:pPr>
                      <a:r>
                        <a:rPr lang="en-US" altLang="zh-TW" sz="1800" kern="100" dirty="0">
                          <a:solidFill>
                            <a:srgbClr val="1C1C1C"/>
                          </a:solidFill>
                          <a:effectLst/>
                          <a:latin typeface="標楷體" panose="03000509000000000000" pitchFamily="65" charset="-120"/>
                          <a:ea typeface="標楷體" panose="03000509000000000000" pitchFamily="65" charset="-120"/>
                        </a:rPr>
                        <a:t>(</a:t>
                      </a:r>
                      <a:r>
                        <a:rPr lang="zh-TW" altLang="zh-TW" sz="1800" kern="100" dirty="0">
                          <a:solidFill>
                            <a:srgbClr val="1C1C1C"/>
                          </a:solidFill>
                          <a:effectLst/>
                          <a:latin typeface="標楷體" panose="03000509000000000000" pitchFamily="65" charset="-120"/>
                          <a:ea typeface="標楷體" panose="03000509000000000000" pitchFamily="65" charset="-120"/>
                        </a:rPr>
                        <a:t>三</a:t>
                      </a:r>
                      <a:r>
                        <a:rPr lang="en-US" altLang="zh-TW" sz="1800" kern="100" dirty="0">
                          <a:solidFill>
                            <a:srgbClr val="1C1C1C"/>
                          </a:solidFill>
                          <a:effectLst/>
                          <a:latin typeface="標楷體" panose="03000509000000000000" pitchFamily="65" charset="-120"/>
                          <a:ea typeface="標楷體" panose="03000509000000000000" pitchFamily="65" charset="-120"/>
                        </a:rPr>
                        <a:t>)</a:t>
                      </a:r>
                      <a:r>
                        <a:rPr lang="zh-TW" altLang="zh-TW" sz="1800" kern="100" dirty="0">
                          <a:solidFill>
                            <a:srgbClr val="1C1C1C"/>
                          </a:solidFill>
                          <a:effectLst/>
                          <a:latin typeface="標楷體" panose="03000509000000000000" pitchFamily="65" charset="-120"/>
                          <a:ea typeface="標楷體" panose="03000509000000000000" pitchFamily="65" charset="-120"/>
                        </a:rPr>
                        <a:t>修正第十四款，基於文化、藝術專業人士、機構或團體所提供之文化創意服務，宜</a:t>
                      </a:r>
                      <a:r>
                        <a:rPr lang="zh-TW" altLang="zh-TW" sz="1800" u="sng" kern="100" dirty="0">
                          <a:solidFill>
                            <a:srgbClr val="FF0000"/>
                          </a:solidFill>
                          <a:effectLst/>
                          <a:latin typeface="標楷體" panose="03000509000000000000" pitchFamily="65" charset="-120"/>
                          <a:ea typeface="標楷體" panose="03000509000000000000" pitchFamily="65" charset="-120"/>
                        </a:rPr>
                        <a:t>有別於一般採購標的之彈性採購作業方</a:t>
                      </a:r>
                      <a:r>
                        <a:rPr lang="zh-TW" altLang="zh-TW" sz="1800" kern="100" dirty="0">
                          <a:solidFill>
                            <a:srgbClr val="1C1C1C"/>
                          </a:solidFill>
                          <a:effectLst/>
                          <a:latin typeface="標楷體" panose="03000509000000000000" pitchFamily="65" charset="-120"/>
                          <a:ea typeface="標楷體" panose="03000509000000000000" pitchFamily="65" charset="-120"/>
                        </a:rPr>
                        <a:t>式，爰於本款增訂之。</a:t>
                      </a:r>
                    </a:p>
                    <a:p>
                      <a:pPr>
                        <a:lnSpc>
                          <a:spcPts val="2200"/>
                        </a:lnSpc>
                      </a:pPr>
                      <a:endParaRPr lang="zh-TW" altLang="en-US" sz="1800" dirty="0"/>
                    </a:p>
                  </a:txBody>
                  <a:tcPr>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extLst>
                  <a:ext uri="{0D108BD9-81ED-4DB2-BD59-A6C34878D82A}">
                    <a16:rowId xmlns:a16="http://schemas.microsoft.com/office/drawing/2014/main" val="1625934224"/>
                  </a:ext>
                </a:extLst>
              </a:tr>
            </a:tbl>
          </a:graphicData>
        </a:graphic>
      </p:graphicFrame>
    </p:spTree>
    <p:extLst>
      <p:ext uri="{BB962C8B-B14F-4D97-AF65-F5344CB8AC3E}">
        <p14:creationId xmlns:p14="http://schemas.microsoft.com/office/powerpoint/2010/main" val="3729415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14</a:t>
            </a:fld>
            <a:endParaRPr lang="en-US" altLang="zh-TW"/>
          </a:p>
        </p:txBody>
      </p:sp>
      <p:graphicFrame>
        <p:nvGraphicFramePr>
          <p:cNvPr id="6" name="表格 5">
            <a:extLst>
              <a:ext uri="{FF2B5EF4-FFF2-40B4-BE49-F238E27FC236}">
                <a16:creationId xmlns:a16="http://schemas.microsoft.com/office/drawing/2014/main" id="{EC3FAF9D-C3BC-45AF-B25A-67E0B4106772}"/>
              </a:ext>
            </a:extLst>
          </p:cNvPr>
          <p:cNvGraphicFramePr>
            <a:graphicFrameLocks noGrp="1"/>
          </p:cNvGraphicFramePr>
          <p:nvPr/>
        </p:nvGraphicFramePr>
        <p:xfrm>
          <a:off x="179512" y="188640"/>
          <a:ext cx="8735886" cy="5882640"/>
        </p:xfrm>
        <a:graphic>
          <a:graphicData uri="http://schemas.openxmlformats.org/drawingml/2006/table">
            <a:tbl>
              <a:tblPr firstRow="1" bandRow="1">
                <a:tableStyleId>{5C22544A-7EE6-4342-B048-85BDC9FD1C3A}</a:tableStyleId>
              </a:tblPr>
              <a:tblGrid>
                <a:gridCol w="2952328">
                  <a:extLst>
                    <a:ext uri="{9D8B030D-6E8A-4147-A177-3AD203B41FA5}">
                      <a16:colId xmlns:a16="http://schemas.microsoft.com/office/drawing/2014/main" val="627793892"/>
                    </a:ext>
                  </a:extLst>
                </a:gridCol>
                <a:gridCol w="2448272">
                  <a:extLst>
                    <a:ext uri="{9D8B030D-6E8A-4147-A177-3AD203B41FA5}">
                      <a16:colId xmlns:a16="http://schemas.microsoft.com/office/drawing/2014/main" val="22315976"/>
                    </a:ext>
                  </a:extLst>
                </a:gridCol>
                <a:gridCol w="3335286">
                  <a:extLst>
                    <a:ext uri="{9D8B030D-6E8A-4147-A177-3AD203B41FA5}">
                      <a16:colId xmlns:a16="http://schemas.microsoft.com/office/drawing/2014/main" val="724585170"/>
                    </a:ext>
                  </a:extLst>
                </a:gridCol>
              </a:tblGrid>
              <a:tr h="370840">
                <a:tc>
                  <a:txBody>
                    <a:bodyPr/>
                    <a:lstStyle/>
                    <a:p>
                      <a:pPr marL="457200" indent="-304800" algn="just">
                        <a:lnSpc>
                          <a:spcPts val="1900"/>
                        </a:lnSpc>
                        <a:spcAft>
                          <a:spcPts val="0"/>
                        </a:spcAft>
                        <a:tabLst>
                          <a:tab pos="1600200" algn="l"/>
                        </a:tabLst>
                      </a:pPr>
                      <a:r>
                        <a:rPr lang="zh-TW" altLang="zh-TW" sz="1800" kern="100" dirty="0">
                          <a:solidFill>
                            <a:srgbClr val="1C1C1C"/>
                          </a:solidFill>
                          <a:effectLst/>
                          <a:latin typeface="標楷體" panose="03000509000000000000" pitchFamily="65" charset="-120"/>
                          <a:ea typeface="標楷體" panose="03000509000000000000" pitchFamily="65" charset="-120"/>
                        </a:rPr>
                        <a:t>十五、公營事業為商業性轉售或用於製造產品、提供服務以供轉售目的所為之採購，基於轉售對象、製程或供應源之特性或實際需要，不適宜以公開招標或選擇性招標方式辦理者。</a:t>
                      </a:r>
                    </a:p>
                    <a:p>
                      <a:pPr marL="381000" indent="-152400" algn="just">
                        <a:lnSpc>
                          <a:spcPts val="1900"/>
                        </a:lnSpc>
                        <a:spcAft>
                          <a:spcPts val="0"/>
                        </a:spcAft>
                        <a:tabLst>
                          <a:tab pos="1600200" algn="l"/>
                        </a:tabLst>
                      </a:pPr>
                      <a:r>
                        <a:rPr lang="zh-TW" altLang="zh-TW" sz="1800" kern="100" dirty="0">
                          <a:solidFill>
                            <a:srgbClr val="1C1C1C"/>
                          </a:solidFill>
                          <a:effectLst/>
                          <a:latin typeface="標楷體" panose="03000509000000000000" pitchFamily="65" charset="-120"/>
                          <a:ea typeface="標楷體" panose="03000509000000000000" pitchFamily="65" charset="-120"/>
                        </a:rPr>
                        <a:t>十六、其他經主管機關認定者。</a:t>
                      </a:r>
                    </a:p>
                    <a:p>
                      <a:pPr marL="152400" indent="304800" algn="just">
                        <a:lnSpc>
                          <a:spcPts val="1900"/>
                        </a:lnSpc>
                        <a:spcAft>
                          <a:spcPts val="0"/>
                        </a:spcAft>
                        <a:tabLst>
                          <a:tab pos="1600200" algn="l"/>
                        </a:tabLst>
                      </a:pPr>
                      <a:r>
                        <a:rPr lang="zh-TW" altLang="zh-TW" sz="1800" kern="100" dirty="0">
                          <a:solidFill>
                            <a:srgbClr val="1C1C1C"/>
                          </a:solidFill>
                          <a:effectLst/>
                          <a:latin typeface="標楷體" panose="03000509000000000000" pitchFamily="65" charset="-120"/>
                          <a:ea typeface="標楷體" panose="03000509000000000000" pitchFamily="65" charset="-120"/>
                        </a:rPr>
                        <a:t>前項第九款</a:t>
                      </a:r>
                      <a:r>
                        <a:rPr lang="zh-TW" altLang="zh-TW" sz="1800" u="sng" kern="100" dirty="0">
                          <a:solidFill>
                            <a:srgbClr val="1C1C1C"/>
                          </a:solidFill>
                          <a:effectLst/>
                          <a:latin typeface="標楷體" panose="03000509000000000000" pitchFamily="65" charset="-120"/>
                          <a:ea typeface="標楷體" panose="03000509000000000000" pitchFamily="65" charset="-120"/>
                        </a:rPr>
                        <a:t>專業服務、技術服務、資訊服務</a:t>
                      </a:r>
                      <a:r>
                        <a:rPr lang="zh-TW" altLang="zh-TW" sz="1800" kern="100" dirty="0">
                          <a:solidFill>
                            <a:srgbClr val="1C1C1C"/>
                          </a:solidFill>
                          <a:effectLst/>
                          <a:latin typeface="標楷體" panose="03000509000000000000" pitchFamily="65" charset="-120"/>
                          <a:ea typeface="標楷體" panose="03000509000000000000" pitchFamily="65" charset="-120"/>
                        </a:rPr>
                        <a:t>及第十款之廠商評選辦法與服務費用計算方式與第十一款、第十三款及第十四款之作業辦法，由主管機關定之。</a:t>
                      </a:r>
                    </a:p>
                    <a:p>
                      <a:pPr marL="152400" indent="304800" algn="just">
                        <a:lnSpc>
                          <a:spcPts val="1900"/>
                        </a:lnSpc>
                        <a:spcAft>
                          <a:spcPts val="0"/>
                        </a:spcAft>
                        <a:tabLst>
                          <a:tab pos="1600200" algn="l"/>
                        </a:tabLst>
                      </a:pPr>
                      <a:r>
                        <a:rPr lang="zh-TW" altLang="zh-TW" sz="1800" u="sng" kern="100" dirty="0">
                          <a:solidFill>
                            <a:srgbClr val="0000FF"/>
                          </a:solidFill>
                          <a:effectLst/>
                          <a:latin typeface="標楷體" panose="03000509000000000000" pitchFamily="65" charset="-120"/>
                          <a:ea typeface="標楷體" panose="03000509000000000000" pitchFamily="65" charset="-120"/>
                        </a:rPr>
                        <a:t>第一項第九款社會福利服務之廠商評選辦法與服務費用計算方式，由主管機關會同中央目的事業主管機關定之</a:t>
                      </a:r>
                      <a:r>
                        <a:rPr lang="zh-TW" altLang="zh-TW" sz="1800" u="sng" kern="100" dirty="0">
                          <a:solidFill>
                            <a:srgbClr val="1C1C1C"/>
                          </a:solidFill>
                          <a:effectLst/>
                          <a:latin typeface="標楷體" panose="03000509000000000000" pitchFamily="65" charset="-120"/>
                          <a:ea typeface="標楷體" panose="03000509000000000000" pitchFamily="65" charset="-120"/>
                        </a:rPr>
                        <a:t>。</a:t>
                      </a:r>
                      <a:endParaRPr lang="zh-TW" altLang="zh-TW" sz="1800" kern="100" dirty="0">
                        <a:solidFill>
                          <a:srgbClr val="1C1C1C"/>
                        </a:solidFill>
                        <a:effectLst/>
                        <a:latin typeface="標楷體" panose="03000509000000000000" pitchFamily="65" charset="-120"/>
                        <a:ea typeface="標楷體" panose="03000509000000000000" pitchFamily="65" charset="-120"/>
                      </a:endParaRPr>
                    </a:p>
                    <a:p>
                      <a:pPr marL="152400" indent="304800" algn="just">
                        <a:lnSpc>
                          <a:spcPts val="1900"/>
                        </a:lnSpc>
                        <a:spcAft>
                          <a:spcPts val="0"/>
                        </a:spcAft>
                        <a:tabLst>
                          <a:tab pos="1600200" algn="l"/>
                        </a:tabLst>
                      </a:pPr>
                      <a:r>
                        <a:rPr lang="zh-TW" altLang="zh-TW" sz="1800" kern="100" dirty="0">
                          <a:solidFill>
                            <a:srgbClr val="1C1C1C"/>
                          </a:solidFill>
                          <a:effectLst/>
                          <a:latin typeface="標楷體" panose="03000509000000000000" pitchFamily="65" charset="-120"/>
                          <a:ea typeface="標楷體" panose="03000509000000000000" pitchFamily="65" charset="-120"/>
                        </a:rPr>
                        <a:t>第一項第十三款及第十四款，不適用工程採購。</a:t>
                      </a:r>
                    </a:p>
                  </a:txBody>
                  <a:tcPr>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tc>
                  <a:txBody>
                    <a:bodyPr/>
                    <a:lstStyle/>
                    <a:p>
                      <a:pPr marL="457200" indent="-304800" algn="just">
                        <a:lnSpc>
                          <a:spcPts val="1900"/>
                        </a:lnSpc>
                        <a:spcAft>
                          <a:spcPts val="0"/>
                        </a:spcAft>
                        <a:tabLst>
                          <a:tab pos="1600200" algn="l"/>
                        </a:tabLst>
                      </a:pPr>
                      <a:r>
                        <a:rPr lang="zh-TW" altLang="zh-TW" sz="1800" kern="100" dirty="0">
                          <a:solidFill>
                            <a:srgbClr val="1C1C1C"/>
                          </a:solidFill>
                          <a:effectLst/>
                          <a:latin typeface="標楷體" panose="03000509000000000000" pitchFamily="65" charset="-120"/>
                          <a:ea typeface="標楷體" panose="03000509000000000000" pitchFamily="65" charset="-120"/>
                        </a:rPr>
                        <a:t>十五、公營事業為商業性轉售或用於製造產品、提供服務以供轉售目的所為之採購，基於轉售對象、製程或供應源之特性或實際需要，不適宜以公開招標或選擇性招標方式辦理者。</a:t>
                      </a:r>
                    </a:p>
                    <a:p>
                      <a:pPr marL="457200" indent="-304800" algn="just">
                        <a:lnSpc>
                          <a:spcPts val="1900"/>
                        </a:lnSpc>
                        <a:spcAft>
                          <a:spcPts val="0"/>
                        </a:spcAft>
                        <a:tabLst>
                          <a:tab pos="1600200" algn="l"/>
                        </a:tabLst>
                      </a:pPr>
                      <a:r>
                        <a:rPr lang="zh-TW" altLang="zh-TW" sz="1800" kern="100" dirty="0">
                          <a:solidFill>
                            <a:srgbClr val="1C1C1C"/>
                          </a:solidFill>
                          <a:effectLst/>
                          <a:latin typeface="標楷體" panose="03000509000000000000" pitchFamily="65" charset="-120"/>
                          <a:ea typeface="標楷體" panose="03000509000000000000" pitchFamily="65" charset="-120"/>
                        </a:rPr>
                        <a:t>十六、其他經主管機關認定者。</a:t>
                      </a:r>
                    </a:p>
                    <a:p>
                      <a:pPr marL="152400" indent="304800" algn="just">
                        <a:lnSpc>
                          <a:spcPts val="1900"/>
                        </a:lnSpc>
                        <a:spcAft>
                          <a:spcPts val="0"/>
                        </a:spcAft>
                        <a:tabLst>
                          <a:tab pos="1600200" algn="l"/>
                        </a:tabLst>
                      </a:pPr>
                      <a:r>
                        <a:rPr lang="zh-TW" altLang="zh-TW" sz="1800" kern="100" dirty="0">
                          <a:solidFill>
                            <a:srgbClr val="1C1C1C"/>
                          </a:solidFill>
                          <a:effectLst/>
                          <a:latin typeface="標楷體" panose="03000509000000000000" pitchFamily="65" charset="-120"/>
                          <a:ea typeface="標楷體" panose="03000509000000000000" pitchFamily="65" charset="-120"/>
                        </a:rPr>
                        <a:t>前項第九款及第十款之廠商評選辦法與服務費用計算方式與第十一款、第十三款及第十四款之作業辦法，由主管機關定之。</a:t>
                      </a:r>
                    </a:p>
                    <a:p>
                      <a:pPr marL="152400" indent="304800" algn="just">
                        <a:lnSpc>
                          <a:spcPts val="1900"/>
                        </a:lnSpc>
                        <a:spcAft>
                          <a:spcPts val="0"/>
                        </a:spcAft>
                        <a:tabLst>
                          <a:tab pos="1600200" algn="l"/>
                        </a:tabLst>
                      </a:pPr>
                      <a:r>
                        <a:rPr lang="zh-TW" altLang="zh-TW" sz="1800" kern="100" dirty="0">
                          <a:solidFill>
                            <a:srgbClr val="1C1C1C"/>
                          </a:solidFill>
                          <a:effectLst/>
                          <a:latin typeface="標楷體" panose="03000509000000000000" pitchFamily="65" charset="-120"/>
                          <a:ea typeface="標楷體" panose="03000509000000000000" pitchFamily="65" charset="-120"/>
                        </a:rPr>
                        <a:t>第一項第十三款及第十四款，不適用工程採購。</a:t>
                      </a:r>
                    </a:p>
                  </a:txBody>
                  <a:tcPr>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tc>
                  <a:txBody>
                    <a:bodyPr/>
                    <a:lstStyle/>
                    <a:p>
                      <a:pPr marL="447675" indent="-447675" algn="just">
                        <a:lnSpc>
                          <a:spcPts val="1900"/>
                        </a:lnSpc>
                        <a:spcAft>
                          <a:spcPts val="0"/>
                        </a:spcAft>
                        <a:tabLst>
                          <a:tab pos="1600200" algn="l"/>
                        </a:tabLst>
                      </a:pPr>
                      <a:r>
                        <a:rPr lang="zh-TW" altLang="zh-TW" sz="1800" kern="100" dirty="0">
                          <a:solidFill>
                            <a:srgbClr val="1C1C1C"/>
                          </a:solidFill>
                          <a:effectLst/>
                          <a:latin typeface="標楷體" panose="03000509000000000000" pitchFamily="65" charset="-120"/>
                          <a:ea typeface="標楷體" panose="03000509000000000000" pitchFamily="65" charset="-120"/>
                        </a:rPr>
                        <a:t>二、修正第二項，考量社會福利服務之評選與服務費用之計算方式，須由主管機關會同中央目的事業主管機關另定之，與本項之授權規定有別，爰另增訂第三項之授權規定，本項配合酌作文字修正。</a:t>
                      </a:r>
                    </a:p>
                    <a:p>
                      <a:pPr marL="447675" indent="-447675" algn="just">
                        <a:lnSpc>
                          <a:spcPts val="1900"/>
                        </a:lnSpc>
                        <a:spcAft>
                          <a:spcPts val="0"/>
                        </a:spcAft>
                        <a:tabLst>
                          <a:tab pos="1600200" algn="l"/>
                        </a:tabLst>
                      </a:pPr>
                      <a:r>
                        <a:rPr lang="zh-TW" altLang="zh-TW" sz="1800" kern="100" dirty="0">
                          <a:solidFill>
                            <a:srgbClr val="1C1C1C"/>
                          </a:solidFill>
                          <a:effectLst/>
                          <a:latin typeface="標楷體" panose="03000509000000000000" pitchFamily="65" charset="-120"/>
                          <a:ea typeface="標楷體" panose="03000509000000000000" pitchFamily="65" charset="-120"/>
                        </a:rPr>
                        <a:t>三、</a:t>
                      </a:r>
                      <a:r>
                        <a:rPr lang="zh-TW" altLang="zh-TW" sz="1800" kern="100" spc="-20" dirty="0">
                          <a:solidFill>
                            <a:srgbClr val="1C1C1C"/>
                          </a:solidFill>
                          <a:effectLst/>
                          <a:latin typeface="標楷體" panose="03000509000000000000" pitchFamily="65" charset="-120"/>
                          <a:ea typeface="標楷體" panose="03000509000000000000" pitchFamily="65" charset="-120"/>
                        </a:rPr>
                        <a:t>增訂第三項，考量</a:t>
                      </a:r>
                      <a:r>
                        <a:rPr lang="zh-TW" altLang="zh-TW" sz="1800" u="sng" kern="100" spc="-20" dirty="0">
                          <a:solidFill>
                            <a:srgbClr val="FF0000"/>
                          </a:solidFill>
                          <a:effectLst/>
                          <a:latin typeface="標楷體" panose="03000509000000000000" pitchFamily="65" charset="-120"/>
                          <a:ea typeface="標楷體" panose="03000509000000000000" pitchFamily="65" charset="-120"/>
                        </a:rPr>
                        <a:t>社會福利服務性質複雜、成本與成效估算不</a:t>
                      </a:r>
                      <a:r>
                        <a:rPr lang="zh-TW" altLang="zh-TW" sz="1800" kern="100" spc="-20" dirty="0">
                          <a:solidFill>
                            <a:srgbClr val="1C1C1C"/>
                          </a:solidFill>
                          <a:effectLst/>
                          <a:latin typeface="標楷體" panose="03000509000000000000" pitchFamily="65" charset="-120"/>
                          <a:ea typeface="標楷體" panose="03000509000000000000" pitchFamily="65" charset="-120"/>
                        </a:rPr>
                        <a:t>易，授權由主管機關會同中央目的事業主管機關訂定評選及計費辦法，以合理訂定委託社會福利服務計費原則，維護服務品質。</a:t>
                      </a:r>
                      <a:endParaRPr lang="zh-TW" altLang="zh-TW" sz="1800" kern="100" dirty="0">
                        <a:solidFill>
                          <a:srgbClr val="1C1C1C"/>
                        </a:solidFill>
                        <a:effectLst/>
                        <a:latin typeface="標楷體" panose="03000509000000000000" pitchFamily="65" charset="-120"/>
                        <a:ea typeface="標楷體" panose="03000509000000000000" pitchFamily="65" charset="-120"/>
                      </a:endParaRPr>
                    </a:p>
                    <a:p>
                      <a:pPr marL="447675" indent="-447675" algn="just">
                        <a:lnSpc>
                          <a:spcPts val="1900"/>
                        </a:lnSpc>
                        <a:spcAft>
                          <a:spcPts val="0"/>
                        </a:spcAft>
                        <a:tabLst>
                          <a:tab pos="1600200" algn="l"/>
                        </a:tabLst>
                      </a:pPr>
                      <a:r>
                        <a:rPr lang="zh-TW" altLang="zh-TW" sz="1800" kern="100" dirty="0">
                          <a:solidFill>
                            <a:srgbClr val="1C1C1C"/>
                          </a:solidFill>
                          <a:effectLst/>
                          <a:latin typeface="標楷體" panose="03000509000000000000" pitchFamily="65" charset="-120"/>
                          <a:ea typeface="標楷體" panose="03000509000000000000" pitchFamily="65" charset="-120"/>
                        </a:rPr>
                        <a:t>四、現行條文第三項移列為第四項，文字未修正。</a:t>
                      </a:r>
                      <a:endParaRPr lang="zh-TW" altLang="en-US" sz="1800" dirty="0"/>
                    </a:p>
                  </a:txBody>
                  <a:tcPr>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extLst>
                  <a:ext uri="{0D108BD9-81ED-4DB2-BD59-A6C34878D82A}">
                    <a16:rowId xmlns:a16="http://schemas.microsoft.com/office/drawing/2014/main" val="1625934224"/>
                  </a:ext>
                </a:extLst>
              </a:tr>
            </a:tbl>
          </a:graphicData>
        </a:graphic>
      </p:graphicFrame>
    </p:spTree>
    <p:extLst>
      <p:ext uri="{BB962C8B-B14F-4D97-AF65-F5344CB8AC3E}">
        <p14:creationId xmlns:p14="http://schemas.microsoft.com/office/powerpoint/2010/main" val="2041645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DD57C87B-F56A-4E82-BDB8-F1BF2A8C1D5C}"/>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8CA9D06E-1848-4393-9B1A-43EA6D0920ED}"/>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15</a:t>
            </a:fld>
            <a:endParaRPr lang="en-US" altLang="zh-TW"/>
          </a:p>
        </p:txBody>
      </p:sp>
      <p:sp>
        <p:nvSpPr>
          <p:cNvPr id="2" name="矩形 1">
            <a:extLst>
              <a:ext uri="{FF2B5EF4-FFF2-40B4-BE49-F238E27FC236}">
                <a16:creationId xmlns:a16="http://schemas.microsoft.com/office/drawing/2014/main" id="{3267D419-5E3A-4211-8A97-42BFAA05165B}"/>
              </a:ext>
            </a:extLst>
          </p:cNvPr>
          <p:cNvSpPr/>
          <p:nvPr/>
        </p:nvSpPr>
        <p:spPr>
          <a:xfrm>
            <a:off x="468541" y="574776"/>
            <a:ext cx="8232680" cy="1569660"/>
          </a:xfrm>
          <a:prstGeom prst="rect">
            <a:avLst/>
          </a:prstGeom>
          <a:solidFill>
            <a:srgbClr val="FFFF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marL="285750" indent="-285750" algn="just">
              <a:buFont typeface="Wingdings" panose="05000000000000000000" pitchFamily="2" charset="2"/>
              <a:buChar char="l"/>
            </a:pPr>
            <a:r>
              <a:rPr lang="zh-TW" altLang="zh-TW" sz="3200" b="1" u="heavy" kern="0" dirty="0">
                <a:solidFill>
                  <a:srgbClr val="FF0000"/>
                </a:solidFill>
                <a:uFill>
                  <a:solidFill>
                    <a:srgbClr val="0000FF"/>
                  </a:solidFill>
                </a:uFill>
                <a:latin typeface="標楷體" panose="03000509000000000000" pitchFamily="65" charset="-120"/>
                <a:ea typeface="標楷體" panose="03000509000000000000" pitchFamily="65" charset="-120"/>
                <a:cs typeface="新細明體" panose="02020500000000000000" pitchFamily="18" charset="-120"/>
              </a:rPr>
              <a:t>身心障礙福利機構</a:t>
            </a:r>
            <a:r>
              <a:rPr lang="zh-TW" altLang="zh-TW" sz="3200" b="1" kern="0" dirty="0">
                <a:solidFill>
                  <a:srgbClr val="000000"/>
                </a:solidFill>
                <a:latin typeface="標楷體" panose="03000509000000000000" pitchFamily="65" charset="-120"/>
                <a:ea typeface="標楷體" panose="03000509000000000000" pitchFamily="65" charset="-120"/>
                <a:cs typeface="新細明體" panose="02020500000000000000" pitchFamily="18" charset="-120"/>
              </a:rPr>
              <a:t>：指依本法第六十二條、第六十三條許可設立或公立、公設民營辦理身心障礙福利業務之機構（以下簡稱機構）</a:t>
            </a:r>
            <a:endParaRPr lang="zh-TW" altLang="en-US" sz="3200" b="1" dirty="0">
              <a:latin typeface="標楷體" panose="03000509000000000000" pitchFamily="65" charset="-120"/>
              <a:ea typeface="標楷體" panose="03000509000000000000" pitchFamily="65" charset="-120"/>
            </a:endParaRPr>
          </a:p>
        </p:txBody>
      </p:sp>
      <p:sp>
        <p:nvSpPr>
          <p:cNvPr id="3" name="矩形 2">
            <a:extLst>
              <a:ext uri="{FF2B5EF4-FFF2-40B4-BE49-F238E27FC236}">
                <a16:creationId xmlns:a16="http://schemas.microsoft.com/office/drawing/2014/main" id="{891C58A8-730C-4D1D-AAD6-81DCEAB7BF06}"/>
              </a:ext>
            </a:extLst>
          </p:cNvPr>
          <p:cNvSpPr/>
          <p:nvPr/>
        </p:nvSpPr>
        <p:spPr>
          <a:xfrm>
            <a:off x="451595" y="2521929"/>
            <a:ext cx="8232680" cy="1569660"/>
          </a:xfrm>
          <a:prstGeom prst="rect">
            <a:avLst/>
          </a:prstGeom>
          <a:solidFill>
            <a:schemeClr val="accent1">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marL="285750" indent="-285750" algn="just">
              <a:buFont typeface="Wingdings" panose="05000000000000000000" pitchFamily="2" charset="2"/>
              <a:buChar char="l"/>
            </a:pPr>
            <a:r>
              <a:rPr lang="zh-TW" altLang="zh-TW" sz="3200" b="1" u="heavy" kern="0" dirty="0">
                <a:solidFill>
                  <a:srgbClr val="0000FF"/>
                </a:solidFill>
                <a:uFill>
                  <a:solidFill>
                    <a:srgbClr val="FF0000"/>
                  </a:solidFill>
                </a:uFill>
                <a:latin typeface="標楷體" panose="03000509000000000000" pitchFamily="65" charset="-120"/>
                <a:ea typeface="標楷體" panose="03000509000000000000" pitchFamily="65" charset="-120"/>
                <a:cs typeface="新細明體" panose="02020500000000000000" pitchFamily="18" charset="-120"/>
              </a:rPr>
              <a:t>身心障礙福利團體</a:t>
            </a:r>
            <a:r>
              <a:rPr lang="zh-TW" altLang="zh-TW" sz="3200" b="1" kern="0" dirty="0">
                <a:solidFill>
                  <a:srgbClr val="000000"/>
                </a:solidFill>
                <a:latin typeface="標楷體" panose="03000509000000000000" pitchFamily="65" charset="-120"/>
                <a:ea typeface="標楷體" panose="03000509000000000000" pitchFamily="65" charset="-120"/>
                <a:cs typeface="新細明體" panose="02020500000000000000" pitchFamily="18" charset="-120"/>
              </a:rPr>
              <a:t>：指依法立案，其章程明定辦理身心障礙福利業務之財團法人或公益社團法人（以下簡稱團體）。</a:t>
            </a:r>
            <a:endParaRPr lang="zh-TW" altLang="en-US" sz="3200" b="1" dirty="0">
              <a:latin typeface="標楷體" panose="03000509000000000000" pitchFamily="65" charset="-120"/>
              <a:ea typeface="標楷體" panose="03000509000000000000" pitchFamily="65" charset="-120"/>
            </a:endParaRPr>
          </a:p>
        </p:txBody>
      </p:sp>
      <p:sp>
        <p:nvSpPr>
          <p:cNvPr id="6" name="矩形 5">
            <a:extLst>
              <a:ext uri="{FF2B5EF4-FFF2-40B4-BE49-F238E27FC236}">
                <a16:creationId xmlns:a16="http://schemas.microsoft.com/office/drawing/2014/main" id="{9F144787-E120-4A4A-A9FB-168DFE3FB6C4}"/>
              </a:ext>
            </a:extLst>
          </p:cNvPr>
          <p:cNvSpPr/>
          <p:nvPr/>
        </p:nvSpPr>
        <p:spPr>
          <a:xfrm>
            <a:off x="520156" y="4469082"/>
            <a:ext cx="8232680" cy="1569660"/>
          </a:xfrm>
          <a:prstGeom prst="rect">
            <a:avLst/>
          </a:prstGeom>
          <a:solidFill>
            <a:schemeClr val="accent1">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marL="285750" indent="-285750" algn="just">
              <a:buFont typeface="Wingdings" panose="05000000000000000000" pitchFamily="2" charset="2"/>
              <a:buChar char="l"/>
            </a:pPr>
            <a:r>
              <a:rPr lang="zh-TW" altLang="zh-TW" sz="3200" b="1" u="heavy" kern="0" dirty="0">
                <a:solidFill>
                  <a:srgbClr val="9933FF"/>
                </a:solidFill>
                <a:uFill>
                  <a:solidFill>
                    <a:srgbClr val="0000FF"/>
                  </a:solidFill>
                </a:uFill>
                <a:latin typeface="標楷體" panose="03000509000000000000" pitchFamily="65" charset="-120"/>
                <a:ea typeface="標楷體" panose="03000509000000000000" pitchFamily="65" charset="-120"/>
                <a:cs typeface="新細明體" panose="02020500000000000000" pitchFamily="18" charset="-120"/>
              </a:rPr>
              <a:t>庇護工場</a:t>
            </a:r>
            <a:r>
              <a:rPr lang="zh-TW" altLang="zh-TW" sz="3200" b="1" kern="0" dirty="0">
                <a:solidFill>
                  <a:srgbClr val="000000"/>
                </a:solidFill>
                <a:latin typeface="標楷體" panose="03000509000000000000" pitchFamily="65" charset="-120"/>
                <a:ea typeface="標楷體" panose="03000509000000000000" pitchFamily="65" charset="-120"/>
                <a:cs typeface="新細明體" panose="02020500000000000000" pitchFamily="18" charset="-120"/>
              </a:rPr>
              <a:t>：指依本法第三十五條許可設立或接受委託辦理庇護性就業服務之機構、團體或學校。</a:t>
            </a:r>
            <a:endParaRPr lang="zh-TW" altLang="en-US" sz="3200" b="1" dirty="0">
              <a:latin typeface="標楷體" panose="03000509000000000000" pitchFamily="65" charset="-120"/>
              <a:ea typeface="標楷體" panose="03000509000000000000" pitchFamily="65" charset="-120"/>
            </a:endParaRPr>
          </a:p>
        </p:txBody>
      </p:sp>
      <p:sp>
        <p:nvSpPr>
          <p:cNvPr id="11" name="橢圓 10">
            <a:extLst>
              <a:ext uri="{FF2B5EF4-FFF2-40B4-BE49-F238E27FC236}">
                <a16:creationId xmlns:a16="http://schemas.microsoft.com/office/drawing/2014/main" id="{94D5543C-5ADD-4A9C-A69F-32DE65E97236}"/>
              </a:ext>
            </a:extLst>
          </p:cNvPr>
          <p:cNvSpPr/>
          <p:nvPr/>
        </p:nvSpPr>
        <p:spPr>
          <a:xfrm>
            <a:off x="205192" y="4991993"/>
            <a:ext cx="648072" cy="52383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600" dirty="0">
                <a:solidFill>
                  <a:schemeClr val="bg1"/>
                </a:solidFill>
                <a:latin typeface="標楷體" panose="03000509000000000000" pitchFamily="65" charset="-120"/>
                <a:ea typeface="標楷體" panose="03000509000000000000" pitchFamily="65" charset="-120"/>
              </a:rPr>
              <a:t>1</a:t>
            </a:r>
            <a:endParaRPr lang="zh-TW" altLang="en-US" sz="3600" dirty="0">
              <a:solidFill>
                <a:schemeClr val="bg1"/>
              </a:solidFill>
              <a:latin typeface="標楷體" panose="03000509000000000000" pitchFamily="65" charset="-120"/>
              <a:ea typeface="標楷體" panose="03000509000000000000" pitchFamily="65" charset="-120"/>
            </a:endParaRPr>
          </a:p>
        </p:txBody>
      </p:sp>
      <p:sp>
        <p:nvSpPr>
          <p:cNvPr id="12" name="橢圓 11">
            <a:extLst>
              <a:ext uri="{FF2B5EF4-FFF2-40B4-BE49-F238E27FC236}">
                <a16:creationId xmlns:a16="http://schemas.microsoft.com/office/drawing/2014/main" id="{91D281C1-4C2D-44D3-893E-9C0716AFD396}"/>
              </a:ext>
            </a:extLst>
          </p:cNvPr>
          <p:cNvSpPr/>
          <p:nvPr/>
        </p:nvSpPr>
        <p:spPr>
          <a:xfrm>
            <a:off x="127559" y="3058047"/>
            <a:ext cx="648072" cy="523838"/>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600" dirty="0">
                <a:solidFill>
                  <a:srgbClr val="1C1C1C"/>
                </a:solidFill>
                <a:latin typeface="標楷體" panose="03000509000000000000" pitchFamily="65" charset="-120"/>
                <a:ea typeface="標楷體" panose="03000509000000000000" pitchFamily="65" charset="-120"/>
              </a:rPr>
              <a:t>2</a:t>
            </a:r>
            <a:endParaRPr lang="zh-TW" altLang="en-US" sz="3600" dirty="0">
              <a:solidFill>
                <a:srgbClr val="1C1C1C"/>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173764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102AD70E-28B4-420D-8BE8-5625493B69B6}"/>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17AB4CCA-9613-4237-A037-9AB22580F6ED}"/>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16</a:t>
            </a:fld>
            <a:endParaRPr lang="en-US" altLang="zh-TW"/>
          </a:p>
        </p:txBody>
      </p:sp>
      <p:sp>
        <p:nvSpPr>
          <p:cNvPr id="6" name="矩形 5">
            <a:extLst>
              <a:ext uri="{FF2B5EF4-FFF2-40B4-BE49-F238E27FC236}">
                <a16:creationId xmlns:a16="http://schemas.microsoft.com/office/drawing/2014/main" id="{635D0C73-301B-44A5-8B2E-7FCA98750641}"/>
              </a:ext>
            </a:extLst>
          </p:cNvPr>
          <p:cNvSpPr/>
          <p:nvPr/>
        </p:nvSpPr>
        <p:spPr>
          <a:xfrm>
            <a:off x="317448" y="208727"/>
            <a:ext cx="4775666" cy="64633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7030A0"/>
            </a:solidFill>
          </a:ln>
          <a:scene3d>
            <a:camera prst="orthographicFront"/>
            <a:lightRig rig="threePt" dir="t"/>
          </a:scene3d>
          <a:sp3d>
            <a:bevelT/>
          </a:sp3d>
        </p:spPr>
        <p:txBody>
          <a:bodyPr wrap="none">
            <a:spAutoFit/>
          </a:bodyPr>
          <a:lstStyle/>
          <a:p>
            <a:r>
              <a:rPr lang="zh-TW" altLang="zh-TW" sz="3600" b="1" kern="100" spc="-20" dirty="0">
                <a:solidFill>
                  <a:srgbClr val="1C1C1C"/>
                </a:solidFill>
                <a:ea typeface="標楷體" panose="03000509000000000000" pitchFamily="65" charset="-120"/>
                <a:cs typeface="Times New Roman" panose="02020603050405020304" pitchFamily="18" charset="0"/>
              </a:rPr>
              <a:t>身心障礙者權益保障法</a:t>
            </a:r>
            <a:endParaRPr lang="zh-TW" altLang="en-US" sz="3600" b="1" dirty="0">
              <a:solidFill>
                <a:srgbClr val="1C1C1C"/>
              </a:solidFill>
            </a:endParaRPr>
          </a:p>
        </p:txBody>
      </p:sp>
      <p:sp>
        <p:nvSpPr>
          <p:cNvPr id="7" name="矩形 6">
            <a:extLst>
              <a:ext uri="{FF2B5EF4-FFF2-40B4-BE49-F238E27FC236}">
                <a16:creationId xmlns:a16="http://schemas.microsoft.com/office/drawing/2014/main" id="{5101244A-C607-4559-BFCA-BF82D57C52BB}"/>
              </a:ext>
            </a:extLst>
          </p:cNvPr>
          <p:cNvSpPr/>
          <p:nvPr/>
        </p:nvSpPr>
        <p:spPr>
          <a:xfrm>
            <a:off x="404781" y="1268760"/>
            <a:ext cx="3301377" cy="1200329"/>
          </a:xfrm>
          <a:prstGeom prst="rect">
            <a:avLst/>
          </a:prstGeom>
          <a:solidFill>
            <a:srgbClr val="CCFFCC"/>
          </a:solidFill>
          <a:effectLst>
            <a:innerShdw blurRad="114300">
              <a:prstClr val="black"/>
            </a:innerShdw>
          </a:effectLst>
        </p:spPr>
        <p:txBody>
          <a:bodyPr wrap="square">
            <a:spAutoFit/>
          </a:bodyPr>
          <a:lstStyle/>
          <a:p>
            <a:r>
              <a:rPr lang="zh-TW" altLang="en-US" sz="2400" b="1" dirty="0">
                <a:solidFill>
                  <a:srgbClr val="000000"/>
                </a:solidFill>
                <a:latin typeface="標楷體" panose="03000509000000000000" pitchFamily="65" charset="-120"/>
                <a:ea typeface="標楷體" panose="03000509000000000000" pitchFamily="65" charset="-120"/>
              </a:rPr>
              <a:t>優先採購身心障礙福利機構團體或庇護工場生產</a:t>
            </a:r>
            <a:r>
              <a:rPr lang="zh-TW" altLang="en-US" sz="2400" b="1" u="heavy" dirty="0">
                <a:solidFill>
                  <a:srgbClr val="0000FF"/>
                </a:solidFill>
                <a:uFill>
                  <a:solidFill>
                    <a:srgbClr val="FF0000"/>
                  </a:solidFill>
                </a:uFill>
                <a:latin typeface="標楷體" panose="03000509000000000000" pitchFamily="65" charset="-120"/>
                <a:ea typeface="標楷體" panose="03000509000000000000" pitchFamily="65" charset="-120"/>
              </a:rPr>
              <a:t>物品及服務</a:t>
            </a:r>
            <a:r>
              <a:rPr lang="zh-TW" altLang="en-US" sz="2400" b="1" dirty="0">
                <a:solidFill>
                  <a:srgbClr val="000000"/>
                </a:solidFill>
                <a:latin typeface="標楷體" panose="03000509000000000000" pitchFamily="65" charset="-120"/>
                <a:ea typeface="標楷體" panose="03000509000000000000" pitchFamily="65" charset="-120"/>
              </a:rPr>
              <a:t>辦法</a:t>
            </a:r>
            <a:endParaRPr lang="en-US" altLang="zh-TW" sz="2400" b="1" dirty="0">
              <a:solidFill>
                <a:srgbClr val="000000"/>
              </a:solidFill>
              <a:latin typeface="標楷體" panose="03000509000000000000" pitchFamily="65" charset="-120"/>
              <a:ea typeface="標楷體" panose="03000509000000000000" pitchFamily="65" charset="-120"/>
            </a:endParaRPr>
          </a:p>
        </p:txBody>
      </p:sp>
      <p:sp>
        <p:nvSpPr>
          <p:cNvPr id="8" name="矩形 7">
            <a:extLst>
              <a:ext uri="{FF2B5EF4-FFF2-40B4-BE49-F238E27FC236}">
                <a16:creationId xmlns:a16="http://schemas.microsoft.com/office/drawing/2014/main" id="{03F74CCC-741C-4075-8C33-5C7D223A5EE0}"/>
              </a:ext>
            </a:extLst>
          </p:cNvPr>
          <p:cNvSpPr/>
          <p:nvPr/>
        </p:nvSpPr>
        <p:spPr>
          <a:xfrm>
            <a:off x="5620226" y="208727"/>
            <a:ext cx="2480166" cy="646331"/>
          </a:xfrm>
          <a:prstGeom prst="rect">
            <a:avLst/>
          </a:prstGeom>
          <a:solidFill>
            <a:schemeClr val="accent1">
              <a:lumMod val="9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spAutoFit/>
          </a:bodyPr>
          <a:lstStyle/>
          <a:p>
            <a:r>
              <a:rPr lang="zh-TW" altLang="en-US" sz="3600" b="1" kern="100" spc="-20" dirty="0">
                <a:solidFill>
                  <a:srgbClr val="1C1C1C"/>
                </a:solidFill>
                <a:ea typeface="標楷體" panose="03000509000000000000" pitchFamily="65" charset="-120"/>
                <a:cs typeface="Times New Roman" panose="02020603050405020304" pitchFamily="18" charset="0"/>
              </a:rPr>
              <a:t>政府採購</a:t>
            </a:r>
            <a:r>
              <a:rPr lang="zh-TW" altLang="zh-TW" sz="3600" b="1" kern="100" spc="-20" dirty="0">
                <a:solidFill>
                  <a:srgbClr val="1C1C1C"/>
                </a:solidFill>
                <a:ea typeface="標楷體" panose="03000509000000000000" pitchFamily="65" charset="-120"/>
                <a:cs typeface="Times New Roman" panose="02020603050405020304" pitchFamily="18" charset="0"/>
              </a:rPr>
              <a:t>法</a:t>
            </a:r>
            <a:endParaRPr lang="zh-TW" altLang="en-US" sz="3600" b="1" dirty="0">
              <a:solidFill>
                <a:srgbClr val="1C1C1C"/>
              </a:solidFill>
            </a:endParaRPr>
          </a:p>
        </p:txBody>
      </p:sp>
      <p:sp>
        <p:nvSpPr>
          <p:cNvPr id="9" name="矩形 8">
            <a:extLst>
              <a:ext uri="{FF2B5EF4-FFF2-40B4-BE49-F238E27FC236}">
                <a16:creationId xmlns:a16="http://schemas.microsoft.com/office/drawing/2014/main" id="{3853FBF1-BF83-4488-A1ED-4DD6986FF04F}"/>
              </a:ext>
            </a:extLst>
          </p:cNvPr>
          <p:cNvSpPr/>
          <p:nvPr/>
        </p:nvSpPr>
        <p:spPr>
          <a:xfrm>
            <a:off x="4775803" y="2689205"/>
            <a:ext cx="4044664" cy="3416320"/>
          </a:xfrm>
          <a:prstGeom prst="rect">
            <a:avLst/>
          </a:prstGeom>
          <a:solidFill>
            <a:srgbClr val="FFFF00"/>
          </a:solidFill>
          <a:ln w="57150">
            <a:solidFill>
              <a:srgbClr val="FF0000"/>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a:r>
              <a:rPr lang="zh-TW" altLang="en-US" sz="2400" b="1" u="heavy" kern="100" spc="-2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第</a:t>
            </a:r>
            <a:r>
              <a:rPr lang="en-US" altLang="zh-TW" sz="2400" b="1" u="heavy" kern="100" spc="-2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22</a:t>
            </a:r>
            <a:r>
              <a:rPr lang="zh-TW" altLang="en-US" sz="2400" b="1" u="heavy" kern="100" spc="-2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條第</a:t>
            </a:r>
            <a:r>
              <a:rPr lang="en-US" altLang="zh-TW" sz="2400" b="1" u="heavy" kern="100" spc="-2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sz="2400" b="1" u="heavy" kern="100" spc="-2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項第</a:t>
            </a:r>
            <a:r>
              <a:rPr lang="en-US" altLang="zh-TW" sz="2400" b="1" u="heavy" kern="100" spc="-2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12</a:t>
            </a:r>
            <a:r>
              <a:rPr lang="zh-TW" altLang="en-US" sz="2400" b="1" u="heavy" kern="100" spc="-2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款修訂</a:t>
            </a:r>
            <a:endParaRPr lang="en-US" altLang="zh-TW" sz="2400" b="1" u="heavy" kern="100" spc="-2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endParaRPr>
          </a:p>
          <a:p>
            <a:pPr algn="just"/>
            <a:r>
              <a:rPr lang="zh-TW" altLang="zh-TW" sz="2400" kern="100" spc="-2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身心障礙福利機構團體及庇護工場皆係依據</a:t>
            </a:r>
            <a:r>
              <a:rPr lang="zh-TW" altLang="zh-TW" sz="2400" b="1" u="dbl" kern="100" spc="-20" dirty="0">
                <a:solidFill>
                  <a:srgbClr val="9933FF"/>
                </a:solidFill>
                <a:uFill>
                  <a:solidFill>
                    <a:srgbClr val="0000FF"/>
                  </a:solidFill>
                </a:uFill>
                <a:latin typeface="標楷體" panose="03000509000000000000" pitchFamily="65" charset="-120"/>
                <a:ea typeface="標楷體" panose="03000509000000000000" pitchFamily="65" charset="-120"/>
                <a:cs typeface="Times New Roman" panose="02020603050405020304" pitchFamily="18" charset="0"/>
              </a:rPr>
              <a:t>身心障礙者權益保障法</a:t>
            </a:r>
            <a:r>
              <a:rPr lang="zh-TW" altLang="zh-TW" sz="2400" kern="100" spc="-2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相關規定設立，惟其屬性及法源依據並未相同，</a:t>
            </a:r>
            <a:r>
              <a:rPr lang="zh-TW" altLang="zh-TW" sz="2400" u="heavy" kern="100" spc="-20" dirty="0">
                <a:solidFill>
                  <a:srgbClr val="FF0000"/>
                </a:solidFill>
                <a:uFill>
                  <a:solidFill>
                    <a:srgbClr val="0000FF"/>
                  </a:solidFill>
                </a:uFill>
                <a:latin typeface="標楷體" panose="03000509000000000000" pitchFamily="65" charset="-120"/>
                <a:ea typeface="標楷體" panose="03000509000000000000" pitchFamily="65" charset="-120"/>
                <a:cs typeface="Times New Roman" panose="02020603050405020304" pitchFamily="18" charset="0"/>
              </a:rPr>
              <a:t>為符合本款立法意旨</a:t>
            </a:r>
            <a:r>
              <a:rPr lang="zh-TW" altLang="zh-TW" sz="2400" kern="100" spc="-2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，爰增列</a:t>
            </a:r>
            <a:r>
              <a:rPr lang="zh-TW" altLang="zh-TW" sz="2400" u="sng" kern="100" spc="-2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身心障礙</a:t>
            </a:r>
            <a:r>
              <a:rPr lang="zh-TW" altLang="en-US" sz="2400" u="sng" kern="100" spc="-2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福利團</a:t>
            </a:r>
            <a:r>
              <a:rPr lang="zh-TW" altLang="zh-TW" sz="2400" u="sng" kern="100" spc="-2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體及庇護工場</a:t>
            </a:r>
            <a:r>
              <a:rPr lang="zh-TW" altLang="zh-TW" sz="2400" kern="100" spc="-2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所提供之</a:t>
            </a:r>
            <a:r>
              <a:rPr lang="zh-TW" altLang="zh-TW" sz="2400" b="1" u="dotDashHeavy" kern="100" spc="-20" dirty="0">
                <a:solidFill>
                  <a:srgbClr val="9933FF"/>
                </a:solidFill>
                <a:uFill>
                  <a:solidFill>
                    <a:srgbClr val="000000"/>
                  </a:solidFill>
                </a:uFill>
                <a:latin typeface="標楷體" panose="03000509000000000000" pitchFamily="65" charset="-120"/>
                <a:ea typeface="標楷體" panose="03000509000000000000" pitchFamily="65" charset="-120"/>
                <a:cs typeface="Times New Roman" panose="02020603050405020304" pitchFamily="18" charset="0"/>
              </a:rPr>
              <a:t>非營利產品或勞務</a:t>
            </a:r>
            <a:r>
              <a:rPr lang="zh-TW" altLang="zh-TW" sz="2400" kern="100" spc="-2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亦為本款適用範圍。</a:t>
            </a:r>
            <a:endParaRPr lang="zh-TW" altLang="en-US" sz="2400" dirty="0">
              <a:solidFill>
                <a:srgbClr val="1C1C1C"/>
              </a:solidFill>
              <a:latin typeface="標楷體" panose="03000509000000000000" pitchFamily="65" charset="-120"/>
              <a:ea typeface="標楷體" panose="03000509000000000000" pitchFamily="65" charset="-120"/>
            </a:endParaRPr>
          </a:p>
        </p:txBody>
      </p:sp>
      <p:cxnSp>
        <p:nvCxnSpPr>
          <p:cNvPr id="11" name="直線單箭頭接點 10">
            <a:extLst>
              <a:ext uri="{FF2B5EF4-FFF2-40B4-BE49-F238E27FC236}">
                <a16:creationId xmlns:a16="http://schemas.microsoft.com/office/drawing/2014/main" id="{1E573A83-34B9-4A6B-85E5-6EA146D7B52B}"/>
              </a:ext>
            </a:extLst>
          </p:cNvPr>
          <p:cNvCxnSpPr>
            <a:cxnSpLocks/>
            <a:stCxn id="8" idx="2"/>
          </p:cNvCxnSpPr>
          <p:nvPr/>
        </p:nvCxnSpPr>
        <p:spPr>
          <a:xfrm>
            <a:off x="6860309" y="855058"/>
            <a:ext cx="0" cy="178185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線單箭頭接點 12">
            <a:extLst>
              <a:ext uri="{FF2B5EF4-FFF2-40B4-BE49-F238E27FC236}">
                <a16:creationId xmlns:a16="http://schemas.microsoft.com/office/drawing/2014/main" id="{C236C4FB-6FA0-4801-9787-6D708E9A11FE}"/>
              </a:ext>
            </a:extLst>
          </p:cNvPr>
          <p:cNvCxnSpPr>
            <a:cxnSpLocks/>
          </p:cNvCxnSpPr>
          <p:nvPr/>
        </p:nvCxnSpPr>
        <p:spPr>
          <a:xfrm>
            <a:off x="2705281" y="855058"/>
            <a:ext cx="0" cy="433789"/>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767CE9A3-0B45-473E-8CF5-0C722F98A238}"/>
              </a:ext>
            </a:extLst>
          </p:cNvPr>
          <p:cNvSpPr/>
          <p:nvPr/>
        </p:nvSpPr>
        <p:spPr>
          <a:xfrm>
            <a:off x="432406" y="2751891"/>
            <a:ext cx="4139594" cy="1354217"/>
          </a:xfrm>
          <a:prstGeom prst="rect">
            <a:avLst/>
          </a:prstGeom>
          <a:solidFill>
            <a:schemeClr val="accent3"/>
          </a:solidFill>
          <a:ln w="57150">
            <a:solidFill>
              <a:srgbClr val="0000FF"/>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marL="342900" indent="-342900" algn="just">
              <a:buFont typeface="Wingdings" panose="05000000000000000000" pitchFamily="2" charset="2"/>
              <a:buChar char="l"/>
            </a:pPr>
            <a:r>
              <a:rPr lang="zh-TW" altLang="zh-TW" sz="2200" b="1" u="heavy" kern="0"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物品</a:t>
            </a:r>
            <a:r>
              <a:rPr lang="zh-TW" altLang="en-US" sz="2200" b="1" kern="0" dirty="0">
                <a:solidFill>
                  <a:srgbClr val="1C1C1C"/>
                </a:solidFill>
                <a:latin typeface="標楷體" panose="03000509000000000000" pitchFamily="65" charset="-120"/>
                <a:ea typeface="標楷體" panose="03000509000000000000" pitchFamily="65" charset="-120"/>
                <a:cs typeface="新細明體" panose="02020500000000000000" pitchFamily="18" charset="-120"/>
              </a:rPr>
              <a:t>：</a:t>
            </a:r>
            <a:r>
              <a:rPr lang="zh-TW" altLang="zh-TW" sz="2000" b="1" kern="0" dirty="0">
                <a:solidFill>
                  <a:srgbClr val="1C1C1C"/>
                </a:solidFill>
                <a:latin typeface="標楷體" panose="03000509000000000000" pitchFamily="65" charset="-120"/>
                <a:ea typeface="標楷體" panose="03000509000000000000" pitchFamily="65" charset="-120"/>
                <a:cs typeface="新細明體" panose="02020500000000000000" pitchFamily="18" charset="-120"/>
              </a:rPr>
              <a:t>包括食品、手工藝品、清潔用品、園藝產品、輔助器具、家庭用品、印刷品及其他經中央主管機關公告之項目。</a:t>
            </a:r>
            <a:endParaRPr lang="zh-TW" altLang="en-US" sz="2000" b="1" dirty="0">
              <a:solidFill>
                <a:srgbClr val="1C1C1C"/>
              </a:solidFill>
              <a:latin typeface="標楷體" panose="03000509000000000000" pitchFamily="65" charset="-120"/>
              <a:ea typeface="標楷體" panose="03000509000000000000" pitchFamily="65" charset="-120"/>
            </a:endParaRPr>
          </a:p>
        </p:txBody>
      </p:sp>
      <p:sp>
        <p:nvSpPr>
          <p:cNvPr id="15" name="矩形 14">
            <a:extLst>
              <a:ext uri="{FF2B5EF4-FFF2-40B4-BE49-F238E27FC236}">
                <a16:creationId xmlns:a16="http://schemas.microsoft.com/office/drawing/2014/main" id="{81D82261-025A-4633-B3B5-3692B1742876}"/>
              </a:ext>
            </a:extLst>
          </p:cNvPr>
          <p:cNvSpPr/>
          <p:nvPr/>
        </p:nvSpPr>
        <p:spPr>
          <a:xfrm>
            <a:off x="432406" y="4463370"/>
            <a:ext cx="4139594" cy="1661993"/>
          </a:xfrm>
          <a:prstGeom prst="rect">
            <a:avLst/>
          </a:prstGeom>
          <a:solidFill>
            <a:srgbClr val="BBE0E3"/>
          </a:solidFill>
          <a:ln w="57150">
            <a:solidFill>
              <a:srgbClr val="FF0000"/>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marL="342900" indent="-342900" algn="just">
              <a:buFont typeface="Wingdings" panose="05000000000000000000" pitchFamily="2" charset="2"/>
              <a:buChar char="l"/>
            </a:pPr>
            <a:r>
              <a:rPr lang="zh-TW" altLang="zh-TW" sz="2200" b="1" u="heavy" kern="0"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服務</a:t>
            </a:r>
            <a:r>
              <a:rPr lang="zh-TW" altLang="en-US" sz="2200" b="1" kern="0" dirty="0">
                <a:solidFill>
                  <a:srgbClr val="1C1C1C"/>
                </a:solidFill>
                <a:latin typeface="標楷體" panose="03000509000000000000" pitchFamily="65" charset="-120"/>
                <a:ea typeface="標楷體" panose="03000509000000000000" pitchFamily="65" charset="-120"/>
                <a:cs typeface="新細明體" panose="02020500000000000000" pitchFamily="18" charset="-120"/>
              </a:rPr>
              <a:t>：</a:t>
            </a:r>
            <a:r>
              <a:rPr lang="zh-TW" altLang="zh-TW" sz="2000" b="1" kern="0" dirty="0">
                <a:solidFill>
                  <a:srgbClr val="1C1C1C"/>
                </a:solidFill>
                <a:latin typeface="標楷體" panose="03000509000000000000" pitchFamily="65" charset="-120"/>
                <a:ea typeface="標楷體" panose="03000509000000000000" pitchFamily="65" charset="-120"/>
                <a:cs typeface="新細明體" panose="02020500000000000000" pitchFamily="18" charset="-120"/>
              </a:rPr>
              <a:t>包括清潔服務、餐飲服務、洗車服務、洗衣服務、客服服務、代工服務、演藝服務、交通服務及其他經中央主管機關公告之項目。</a:t>
            </a:r>
            <a:endParaRPr lang="zh-TW" altLang="en-US" sz="2000" b="1" dirty="0">
              <a:solidFill>
                <a:srgbClr val="1C1C1C"/>
              </a:solidFill>
              <a:latin typeface="標楷體" panose="03000509000000000000" pitchFamily="65" charset="-120"/>
              <a:ea typeface="標楷體" panose="03000509000000000000" pitchFamily="65" charset="-120"/>
            </a:endParaRPr>
          </a:p>
        </p:txBody>
      </p:sp>
      <p:sp>
        <p:nvSpPr>
          <p:cNvPr id="20" name="箭號: 左-右雙向 19">
            <a:extLst>
              <a:ext uri="{FF2B5EF4-FFF2-40B4-BE49-F238E27FC236}">
                <a16:creationId xmlns:a16="http://schemas.microsoft.com/office/drawing/2014/main" id="{D873BDBF-A812-410F-A869-676066F93E81}"/>
              </a:ext>
            </a:extLst>
          </p:cNvPr>
          <p:cNvSpPr/>
          <p:nvPr/>
        </p:nvSpPr>
        <p:spPr>
          <a:xfrm rot="19902391">
            <a:off x="3657415" y="1200467"/>
            <a:ext cx="1915598" cy="269094"/>
          </a:xfrm>
          <a:prstGeom prst="leftRightArrow">
            <a:avLst/>
          </a:prstGeom>
          <a:solidFill>
            <a:schemeClr val="bg1"/>
          </a:solidFill>
          <a:ln w="57150">
            <a:solidFill>
              <a:srgbClr val="00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流程圖: 打孔紙帶 20">
            <a:extLst>
              <a:ext uri="{FF2B5EF4-FFF2-40B4-BE49-F238E27FC236}">
                <a16:creationId xmlns:a16="http://schemas.microsoft.com/office/drawing/2014/main" id="{1A4BBA86-2E38-4A7C-AD02-14DA0FC9A5D7}"/>
              </a:ext>
            </a:extLst>
          </p:cNvPr>
          <p:cNvSpPr/>
          <p:nvPr/>
        </p:nvSpPr>
        <p:spPr>
          <a:xfrm>
            <a:off x="5110601" y="1291751"/>
            <a:ext cx="3406093" cy="869851"/>
          </a:xfrm>
          <a:prstGeom prst="flowChartPunchedTape">
            <a:avLst/>
          </a:prstGeom>
          <a:solidFill>
            <a:schemeClr val="bg1"/>
          </a:solidFill>
          <a:ln w="57150">
            <a:solidFill>
              <a:srgbClr val="1C1C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3200" dirty="0">
                <a:solidFill>
                  <a:srgbClr val="1C1C1C"/>
                </a:solidFill>
                <a:latin typeface="標楷體" panose="03000509000000000000" pitchFamily="65" charset="-120"/>
                <a:ea typeface="標楷體" panose="03000509000000000000" pitchFamily="65" charset="-120"/>
              </a:rPr>
              <a:t>靈活運用</a:t>
            </a:r>
          </a:p>
        </p:txBody>
      </p:sp>
    </p:spTree>
    <p:extLst>
      <p:ext uri="{BB962C8B-B14F-4D97-AF65-F5344CB8AC3E}">
        <p14:creationId xmlns:p14="http://schemas.microsoft.com/office/powerpoint/2010/main" val="3622369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933206C7-2C3F-419F-8B5E-6977D70D3947}"/>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95FE8670-A9A4-4C40-B862-6E531E42B465}"/>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17</a:t>
            </a:fld>
            <a:endParaRPr lang="en-US" altLang="zh-TW"/>
          </a:p>
        </p:txBody>
      </p:sp>
      <p:graphicFrame>
        <p:nvGraphicFramePr>
          <p:cNvPr id="6" name="表格 5">
            <a:extLst>
              <a:ext uri="{FF2B5EF4-FFF2-40B4-BE49-F238E27FC236}">
                <a16:creationId xmlns:a16="http://schemas.microsoft.com/office/drawing/2014/main" id="{40A50049-A4D0-4AA6-9407-50D9F4CCA8E5}"/>
              </a:ext>
            </a:extLst>
          </p:cNvPr>
          <p:cNvGraphicFramePr>
            <a:graphicFrameLocks noGrp="1"/>
          </p:cNvGraphicFramePr>
          <p:nvPr>
            <p:extLst>
              <p:ext uri="{D42A27DB-BD31-4B8C-83A1-F6EECF244321}">
                <p14:modId xmlns:p14="http://schemas.microsoft.com/office/powerpoint/2010/main" val="2195505616"/>
              </p:ext>
            </p:extLst>
          </p:nvPr>
        </p:nvGraphicFramePr>
        <p:xfrm>
          <a:off x="184182" y="604139"/>
          <a:ext cx="8502618" cy="5531485"/>
        </p:xfrm>
        <a:graphic>
          <a:graphicData uri="http://schemas.openxmlformats.org/drawingml/2006/table">
            <a:tbl>
              <a:tblPr/>
              <a:tblGrid>
                <a:gridCol w="8502618">
                  <a:extLst>
                    <a:ext uri="{9D8B030D-6E8A-4147-A177-3AD203B41FA5}">
                      <a16:colId xmlns:a16="http://schemas.microsoft.com/office/drawing/2014/main" val="1227900573"/>
                    </a:ext>
                  </a:extLst>
                </a:gridCol>
              </a:tblGrid>
              <a:tr h="4419600">
                <a:tc>
                  <a:txBody>
                    <a:bodyPr/>
                    <a:lstStyle/>
                    <a:p>
                      <a:pPr algn="just">
                        <a:lnSpc>
                          <a:spcPts val="2300"/>
                        </a:lnSpc>
                      </a:pPr>
                      <a:r>
                        <a:rPr lang="zh-TW" altLang="en-US" sz="2000" dirty="0">
                          <a:solidFill>
                            <a:srgbClr val="1C1C1C"/>
                          </a:solidFill>
                          <a:latin typeface="標楷體" panose="03000509000000000000" pitchFamily="65" charset="-120"/>
                          <a:ea typeface="標楷體" panose="03000509000000000000" pitchFamily="65" charset="-120"/>
                        </a:rPr>
                        <a:t>主旨：關於政府採購法</a:t>
                      </a:r>
                      <a:r>
                        <a:rPr lang="en-US" altLang="zh-TW" sz="2000" dirty="0">
                          <a:solidFill>
                            <a:srgbClr val="1C1C1C"/>
                          </a:solidFill>
                          <a:latin typeface="標楷體" panose="03000509000000000000" pitchFamily="65" charset="-120"/>
                          <a:ea typeface="標楷體" panose="03000509000000000000" pitchFamily="65" charset="-120"/>
                        </a:rPr>
                        <a:t>(</a:t>
                      </a:r>
                      <a:r>
                        <a:rPr lang="zh-TW" altLang="en-US" sz="2000" dirty="0">
                          <a:solidFill>
                            <a:srgbClr val="1C1C1C"/>
                          </a:solidFill>
                          <a:latin typeface="標楷體" panose="03000509000000000000" pitchFamily="65" charset="-120"/>
                          <a:ea typeface="標楷體" panose="03000509000000000000" pitchFamily="65" charset="-120"/>
                        </a:rPr>
                        <a:t>下稱採購法</a:t>
                      </a:r>
                      <a:r>
                        <a:rPr lang="en-US" altLang="zh-TW" sz="2000" dirty="0">
                          <a:solidFill>
                            <a:srgbClr val="1C1C1C"/>
                          </a:solidFill>
                          <a:latin typeface="標楷體" panose="03000509000000000000" pitchFamily="65" charset="-120"/>
                          <a:ea typeface="標楷體" panose="03000509000000000000" pitchFamily="65" charset="-120"/>
                        </a:rPr>
                        <a:t>)</a:t>
                      </a:r>
                      <a:r>
                        <a:rPr lang="zh-TW" altLang="en-US" sz="2000" dirty="0">
                          <a:solidFill>
                            <a:srgbClr val="1C1C1C"/>
                          </a:solidFill>
                          <a:latin typeface="標楷體" panose="03000509000000000000" pitchFamily="65" charset="-120"/>
                          <a:ea typeface="標楷體" panose="03000509000000000000" pitchFamily="65" charset="-120"/>
                        </a:rPr>
                        <a:t>第</a:t>
                      </a:r>
                      <a:r>
                        <a:rPr lang="en-US" altLang="zh-TW" sz="2000" dirty="0">
                          <a:solidFill>
                            <a:srgbClr val="1C1C1C"/>
                          </a:solidFill>
                          <a:latin typeface="標楷體" panose="03000509000000000000" pitchFamily="65" charset="-120"/>
                          <a:ea typeface="標楷體" panose="03000509000000000000" pitchFamily="65" charset="-120"/>
                        </a:rPr>
                        <a:t>22</a:t>
                      </a:r>
                      <a:r>
                        <a:rPr lang="zh-TW" altLang="en-US" sz="2000" dirty="0">
                          <a:solidFill>
                            <a:srgbClr val="1C1C1C"/>
                          </a:solidFill>
                          <a:latin typeface="標楷體" panose="03000509000000000000" pitchFamily="65" charset="-120"/>
                          <a:ea typeface="標楷體" panose="03000509000000000000" pitchFamily="65" charset="-120"/>
                        </a:rPr>
                        <a:t>條第</a:t>
                      </a:r>
                      <a:r>
                        <a:rPr lang="en-US" altLang="zh-TW" sz="2000" dirty="0">
                          <a:solidFill>
                            <a:srgbClr val="1C1C1C"/>
                          </a:solidFill>
                          <a:latin typeface="標楷體" panose="03000509000000000000" pitchFamily="65" charset="-120"/>
                          <a:ea typeface="標楷體" panose="03000509000000000000" pitchFamily="65" charset="-120"/>
                        </a:rPr>
                        <a:t>1</a:t>
                      </a:r>
                      <a:r>
                        <a:rPr lang="zh-TW" altLang="en-US" sz="2000" dirty="0">
                          <a:solidFill>
                            <a:srgbClr val="1C1C1C"/>
                          </a:solidFill>
                          <a:latin typeface="標楷體" panose="03000509000000000000" pitchFamily="65" charset="-120"/>
                          <a:ea typeface="標楷體" panose="03000509000000000000" pitchFamily="65" charset="-120"/>
                        </a:rPr>
                        <a:t>項第</a:t>
                      </a:r>
                      <a:r>
                        <a:rPr lang="en-US" altLang="zh-TW" sz="2000" dirty="0">
                          <a:solidFill>
                            <a:srgbClr val="1C1C1C"/>
                          </a:solidFill>
                          <a:latin typeface="標楷體" panose="03000509000000000000" pitchFamily="65" charset="-120"/>
                          <a:ea typeface="標楷體" panose="03000509000000000000" pitchFamily="65" charset="-120"/>
                        </a:rPr>
                        <a:t>12</a:t>
                      </a:r>
                      <a:r>
                        <a:rPr lang="zh-TW" altLang="en-US" sz="2000" dirty="0">
                          <a:solidFill>
                            <a:srgbClr val="1C1C1C"/>
                          </a:solidFill>
                          <a:latin typeface="標楷體" panose="03000509000000000000" pitchFamily="65" charset="-120"/>
                          <a:ea typeface="標楷體" panose="03000509000000000000" pitchFamily="65" charset="-120"/>
                        </a:rPr>
                        <a:t>款之執行疑義。</a:t>
                      </a:r>
                      <a:endParaRPr lang="en-US" altLang="zh-TW" sz="2000" dirty="0">
                        <a:solidFill>
                          <a:srgbClr val="1C1C1C"/>
                        </a:solidFill>
                        <a:latin typeface="標楷體" panose="03000509000000000000" pitchFamily="65" charset="-120"/>
                        <a:ea typeface="標楷體" panose="03000509000000000000" pitchFamily="65" charset="-120"/>
                      </a:endParaRPr>
                    </a:p>
                    <a:p>
                      <a:pPr algn="just">
                        <a:lnSpc>
                          <a:spcPts val="2300"/>
                        </a:lnSpc>
                      </a:pPr>
                      <a:r>
                        <a:rPr lang="zh-TW" altLang="en-US" sz="2000" dirty="0">
                          <a:solidFill>
                            <a:srgbClr val="1C1C1C"/>
                          </a:solidFill>
                          <a:latin typeface="標楷體" panose="03000509000000000000" pitchFamily="65" charset="-120"/>
                          <a:ea typeface="標楷體" panose="03000509000000000000" pitchFamily="65" charset="-120"/>
                        </a:rPr>
                        <a:t>說明：</a:t>
                      </a:r>
                      <a:endParaRPr lang="zh-TW" altLang="en-US" sz="1800" dirty="0">
                        <a:solidFill>
                          <a:srgbClr val="1C1C1C"/>
                        </a:solidFill>
                        <a:latin typeface="標楷體" panose="03000509000000000000" pitchFamily="65" charset="-120"/>
                        <a:ea typeface="標楷體" panose="03000509000000000000" pitchFamily="65" charset="-120"/>
                      </a:endParaRPr>
                    </a:p>
                    <a:p>
                      <a:pPr algn="just">
                        <a:lnSpc>
                          <a:spcPts val="2300"/>
                        </a:lnSpc>
                      </a:pPr>
                      <a:r>
                        <a:rPr lang="zh-TW" altLang="en-US" sz="1800" dirty="0">
                          <a:solidFill>
                            <a:srgbClr val="1C1C1C"/>
                          </a:solidFill>
                          <a:latin typeface="標楷體" panose="03000509000000000000" pitchFamily="65" charset="-120"/>
                          <a:ea typeface="標楷體" panose="03000509000000000000" pitchFamily="65" charset="-120"/>
                        </a:rPr>
                        <a:t>一、復貴府</a:t>
                      </a:r>
                      <a:r>
                        <a:rPr lang="en-US" altLang="zh-TW" sz="1800" dirty="0">
                          <a:solidFill>
                            <a:srgbClr val="1C1C1C"/>
                          </a:solidFill>
                          <a:latin typeface="標楷體" panose="03000509000000000000" pitchFamily="65" charset="-120"/>
                          <a:ea typeface="標楷體" panose="03000509000000000000" pitchFamily="65" charset="-120"/>
                        </a:rPr>
                        <a:t>109</a:t>
                      </a:r>
                      <a:r>
                        <a:rPr lang="zh-TW" altLang="en-US" sz="1800" dirty="0">
                          <a:solidFill>
                            <a:srgbClr val="1C1C1C"/>
                          </a:solidFill>
                          <a:latin typeface="標楷體" panose="03000509000000000000" pitchFamily="65" charset="-120"/>
                          <a:ea typeface="標楷體" panose="03000509000000000000" pitchFamily="65" charset="-120"/>
                        </a:rPr>
                        <a:t>年</a:t>
                      </a:r>
                      <a:r>
                        <a:rPr lang="en-US" altLang="zh-TW" sz="1800" dirty="0">
                          <a:solidFill>
                            <a:srgbClr val="1C1C1C"/>
                          </a:solidFill>
                          <a:latin typeface="標楷體" panose="03000509000000000000" pitchFamily="65" charset="-120"/>
                          <a:ea typeface="標楷體" panose="03000509000000000000" pitchFamily="65" charset="-120"/>
                        </a:rPr>
                        <a:t>4</a:t>
                      </a:r>
                      <a:r>
                        <a:rPr lang="zh-TW" altLang="en-US" sz="1800" dirty="0">
                          <a:solidFill>
                            <a:srgbClr val="1C1C1C"/>
                          </a:solidFill>
                          <a:latin typeface="標楷體" panose="03000509000000000000" pitchFamily="65" charset="-120"/>
                          <a:ea typeface="標楷體" panose="03000509000000000000" pitchFamily="65" charset="-120"/>
                        </a:rPr>
                        <a:t>月</a:t>
                      </a:r>
                      <a:r>
                        <a:rPr lang="en-US" altLang="zh-TW" sz="1800" dirty="0">
                          <a:solidFill>
                            <a:srgbClr val="1C1C1C"/>
                          </a:solidFill>
                          <a:latin typeface="標楷體" panose="03000509000000000000" pitchFamily="65" charset="-120"/>
                          <a:ea typeface="標楷體" panose="03000509000000000000" pitchFamily="65" charset="-120"/>
                        </a:rPr>
                        <a:t>7</a:t>
                      </a:r>
                      <a:r>
                        <a:rPr lang="zh-TW" altLang="en-US" sz="1800" dirty="0">
                          <a:solidFill>
                            <a:srgbClr val="1C1C1C"/>
                          </a:solidFill>
                          <a:latin typeface="標楷體" panose="03000509000000000000" pitchFamily="65" charset="-120"/>
                          <a:ea typeface="標楷體" panose="03000509000000000000" pitchFamily="65" charset="-120"/>
                        </a:rPr>
                        <a:t>日新北府工採字第</a:t>
                      </a:r>
                      <a:r>
                        <a:rPr lang="en-US" altLang="zh-TW" sz="1800" dirty="0">
                          <a:solidFill>
                            <a:srgbClr val="1C1C1C"/>
                          </a:solidFill>
                          <a:latin typeface="標楷體" panose="03000509000000000000" pitchFamily="65" charset="-120"/>
                          <a:ea typeface="標楷體" panose="03000509000000000000" pitchFamily="65" charset="-120"/>
                        </a:rPr>
                        <a:t>1093213647</a:t>
                      </a:r>
                      <a:r>
                        <a:rPr lang="zh-TW" altLang="en-US" sz="1800" dirty="0">
                          <a:solidFill>
                            <a:srgbClr val="1C1C1C"/>
                          </a:solidFill>
                          <a:latin typeface="標楷體" panose="03000509000000000000" pitchFamily="65" charset="-120"/>
                          <a:ea typeface="標楷體" panose="03000509000000000000" pitchFamily="65" charset="-120"/>
                        </a:rPr>
                        <a:t>號函。</a:t>
                      </a:r>
                    </a:p>
                    <a:p>
                      <a:pPr marL="538163" indent="-538163" algn="just">
                        <a:lnSpc>
                          <a:spcPts val="2300"/>
                        </a:lnSpc>
                      </a:pPr>
                      <a:r>
                        <a:rPr lang="zh-TW" altLang="en-US" sz="1800" dirty="0">
                          <a:solidFill>
                            <a:srgbClr val="1C1C1C"/>
                          </a:solidFill>
                          <a:latin typeface="標楷體" panose="03000509000000000000" pitchFamily="65" charset="-120"/>
                          <a:ea typeface="標楷體" panose="03000509000000000000" pitchFamily="65" charset="-120"/>
                        </a:rPr>
                        <a:t>二、來函說明四、</a:t>
                      </a:r>
                      <a:r>
                        <a:rPr lang="en-US" altLang="zh-TW" sz="1800" dirty="0">
                          <a:solidFill>
                            <a:srgbClr val="1C1C1C"/>
                          </a:solidFill>
                          <a:latin typeface="標楷體" panose="03000509000000000000" pitchFamily="65" charset="-120"/>
                          <a:ea typeface="標楷體" panose="03000509000000000000" pitchFamily="65" charset="-120"/>
                        </a:rPr>
                        <a:t>(</a:t>
                      </a:r>
                      <a:r>
                        <a:rPr lang="zh-TW" altLang="en-US" sz="1800" dirty="0">
                          <a:solidFill>
                            <a:srgbClr val="1C1C1C"/>
                          </a:solidFill>
                          <a:latin typeface="標楷體" panose="03000509000000000000" pitchFamily="65" charset="-120"/>
                          <a:ea typeface="標楷體" panose="03000509000000000000" pitchFamily="65" charset="-120"/>
                        </a:rPr>
                        <a:t>一</a:t>
                      </a:r>
                      <a:r>
                        <a:rPr lang="en-US" altLang="zh-TW" sz="1800" dirty="0">
                          <a:solidFill>
                            <a:srgbClr val="1C1C1C"/>
                          </a:solidFill>
                          <a:latin typeface="標楷體" panose="03000509000000000000" pitchFamily="65" charset="-120"/>
                          <a:ea typeface="標楷體" panose="03000509000000000000" pitchFamily="65" charset="-120"/>
                        </a:rPr>
                        <a:t>)</a:t>
                      </a:r>
                      <a:r>
                        <a:rPr lang="zh-TW" altLang="en-US" sz="1800" dirty="0">
                          <a:solidFill>
                            <a:srgbClr val="1C1C1C"/>
                          </a:solidFill>
                          <a:latin typeface="標楷體" panose="03000509000000000000" pitchFamily="65" charset="-120"/>
                          <a:ea typeface="標楷體" panose="03000509000000000000" pitchFamily="65" charset="-120"/>
                        </a:rPr>
                        <a:t>，按本會</a:t>
                      </a:r>
                      <a:r>
                        <a:rPr lang="en-US" altLang="zh-TW" sz="1800" dirty="0">
                          <a:solidFill>
                            <a:srgbClr val="1C1C1C"/>
                          </a:solidFill>
                          <a:latin typeface="標楷體" panose="03000509000000000000" pitchFamily="65" charset="-120"/>
                          <a:ea typeface="標楷體" panose="03000509000000000000" pitchFamily="65" charset="-120"/>
                        </a:rPr>
                        <a:t>89</a:t>
                      </a:r>
                      <a:r>
                        <a:rPr lang="zh-TW" altLang="en-US" sz="1800" dirty="0">
                          <a:solidFill>
                            <a:srgbClr val="1C1C1C"/>
                          </a:solidFill>
                          <a:latin typeface="標楷體" panose="03000509000000000000" pitchFamily="65" charset="-120"/>
                          <a:ea typeface="標楷體" panose="03000509000000000000" pitchFamily="65" charset="-120"/>
                        </a:rPr>
                        <a:t>年</a:t>
                      </a:r>
                      <a:r>
                        <a:rPr lang="en-US" altLang="zh-TW" sz="1800" dirty="0">
                          <a:solidFill>
                            <a:srgbClr val="1C1C1C"/>
                          </a:solidFill>
                          <a:latin typeface="標楷體" panose="03000509000000000000" pitchFamily="65" charset="-120"/>
                          <a:ea typeface="標楷體" panose="03000509000000000000" pitchFamily="65" charset="-120"/>
                        </a:rPr>
                        <a:t>6</a:t>
                      </a:r>
                      <a:r>
                        <a:rPr lang="zh-TW" altLang="en-US" sz="1800" dirty="0">
                          <a:solidFill>
                            <a:srgbClr val="1C1C1C"/>
                          </a:solidFill>
                          <a:latin typeface="標楷體" panose="03000509000000000000" pitchFamily="65" charset="-120"/>
                          <a:ea typeface="標楷體" panose="03000509000000000000" pitchFamily="65" charset="-120"/>
                        </a:rPr>
                        <a:t>月</a:t>
                      </a:r>
                      <a:r>
                        <a:rPr lang="en-US" altLang="zh-TW" sz="1800" dirty="0">
                          <a:solidFill>
                            <a:srgbClr val="1C1C1C"/>
                          </a:solidFill>
                          <a:latin typeface="標楷體" panose="03000509000000000000" pitchFamily="65" charset="-120"/>
                          <a:ea typeface="標楷體" panose="03000509000000000000" pitchFamily="65" charset="-120"/>
                        </a:rPr>
                        <a:t>16</a:t>
                      </a:r>
                      <a:r>
                        <a:rPr lang="zh-TW" altLang="en-US" sz="1800" dirty="0">
                          <a:solidFill>
                            <a:srgbClr val="1C1C1C"/>
                          </a:solidFill>
                          <a:latin typeface="標楷體" panose="03000509000000000000" pitchFamily="65" charset="-120"/>
                          <a:ea typeface="標楷體" panose="03000509000000000000" pitchFamily="65" charset="-120"/>
                        </a:rPr>
                        <a:t>日</a:t>
                      </a:r>
                      <a:r>
                        <a:rPr lang="en-US" altLang="zh-TW" sz="1800" dirty="0">
                          <a:solidFill>
                            <a:srgbClr val="1C1C1C"/>
                          </a:solidFill>
                          <a:latin typeface="標楷體" panose="03000509000000000000" pitchFamily="65" charset="-120"/>
                          <a:ea typeface="標楷體" panose="03000509000000000000" pitchFamily="65" charset="-120"/>
                        </a:rPr>
                        <a:t>(89)</a:t>
                      </a:r>
                      <a:r>
                        <a:rPr lang="zh-TW" altLang="en-US" sz="1800" dirty="0">
                          <a:solidFill>
                            <a:srgbClr val="1C1C1C"/>
                          </a:solidFill>
                          <a:latin typeface="標楷體" panose="03000509000000000000" pitchFamily="65" charset="-120"/>
                          <a:ea typeface="標楷體" panose="03000509000000000000" pitchFamily="65" charset="-120"/>
                        </a:rPr>
                        <a:t>工程企字第</a:t>
                      </a:r>
                      <a:r>
                        <a:rPr lang="en-US" altLang="zh-TW" sz="1800" dirty="0">
                          <a:solidFill>
                            <a:srgbClr val="1C1C1C"/>
                          </a:solidFill>
                          <a:latin typeface="標楷體" panose="03000509000000000000" pitchFamily="65" charset="-120"/>
                          <a:ea typeface="標楷體" panose="03000509000000000000" pitchFamily="65" charset="-120"/>
                        </a:rPr>
                        <a:t>89014944</a:t>
                      </a:r>
                      <a:r>
                        <a:rPr lang="zh-TW" altLang="en-US" sz="1800" dirty="0">
                          <a:solidFill>
                            <a:srgbClr val="1C1C1C"/>
                          </a:solidFill>
                          <a:latin typeface="標楷體" panose="03000509000000000000" pitchFamily="65" charset="-120"/>
                          <a:ea typeface="標楷體" panose="03000509000000000000" pitchFamily="65" charset="-120"/>
                        </a:rPr>
                        <a:t>號函略以：「</a:t>
                      </a:r>
                      <a:r>
                        <a:rPr lang="en-US" altLang="zh-TW" sz="1800" b="1" u="sng" dirty="0">
                          <a:solidFill>
                            <a:srgbClr val="0000FF"/>
                          </a:solidFill>
                          <a:latin typeface="標楷體" panose="03000509000000000000" pitchFamily="65" charset="-120"/>
                          <a:ea typeface="標楷體" panose="03000509000000000000" pitchFamily="65" charset="-120"/>
                        </a:rPr>
                        <a:t>......『</a:t>
                      </a:r>
                      <a:r>
                        <a:rPr lang="zh-TW" altLang="en-US" sz="1800" b="1" u="sng" dirty="0">
                          <a:solidFill>
                            <a:srgbClr val="0000FF"/>
                          </a:solidFill>
                          <a:latin typeface="標楷體" panose="03000509000000000000" pitchFamily="65" charset="-120"/>
                          <a:ea typeface="標楷體" panose="03000509000000000000" pitchFamily="65" charset="-120"/>
                        </a:rPr>
                        <a:t>非營利產品或勞務</a:t>
                      </a:r>
                      <a:r>
                        <a:rPr lang="en-US" altLang="zh-TW" sz="1800" b="1" u="sng" dirty="0">
                          <a:solidFill>
                            <a:srgbClr val="0000FF"/>
                          </a:solidFill>
                          <a:latin typeface="標楷體" panose="03000509000000000000" pitchFamily="65" charset="-120"/>
                          <a:ea typeface="標楷體" panose="03000509000000000000" pitchFamily="65" charset="-120"/>
                        </a:rPr>
                        <a:t>』</a:t>
                      </a:r>
                      <a:r>
                        <a:rPr lang="zh-TW" altLang="en-US" sz="1800" b="1" u="sng" dirty="0">
                          <a:solidFill>
                            <a:srgbClr val="0000FF"/>
                          </a:solidFill>
                          <a:latin typeface="標楷體" panose="03000509000000000000" pitchFamily="65" charset="-120"/>
                          <a:ea typeface="標楷體" panose="03000509000000000000" pitchFamily="65" charset="-120"/>
                        </a:rPr>
                        <a:t>之認定</a:t>
                      </a:r>
                      <a:r>
                        <a:rPr lang="zh-TW" altLang="en-US" sz="1800" dirty="0">
                          <a:solidFill>
                            <a:srgbClr val="1C1C1C"/>
                          </a:solidFill>
                          <a:latin typeface="標楷體" panose="03000509000000000000" pitchFamily="65" charset="-120"/>
                          <a:ea typeface="標楷體" panose="03000509000000000000" pitchFamily="65" charset="-120"/>
                        </a:rPr>
                        <a:t>，可參考營業稅法第八條對於免徵營業稅之貨物或勞務之規定辦理。」；另本會</a:t>
                      </a:r>
                      <a:r>
                        <a:rPr lang="en-US" altLang="zh-TW" sz="1800" dirty="0">
                          <a:solidFill>
                            <a:srgbClr val="1C1C1C"/>
                          </a:solidFill>
                          <a:latin typeface="標楷體" panose="03000509000000000000" pitchFamily="65" charset="-120"/>
                          <a:ea typeface="標楷體" panose="03000509000000000000" pitchFamily="65" charset="-120"/>
                        </a:rPr>
                        <a:t>91</a:t>
                      </a:r>
                      <a:r>
                        <a:rPr lang="zh-TW" altLang="en-US" sz="1800" dirty="0">
                          <a:solidFill>
                            <a:srgbClr val="1C1C1C"/>
                          </a:solidFill>
                          <a:latin typeface="標楷體" panose="03000509000000000000" pitchFamily="65" charset="-120"/>
                          <a:ea typeface="標楷體" panose="03000509000000000000" pitchFamily="65" charset="-120"/>
                        </a:rPr>
                        <a:t>年</a:t>
                      </a:r>
                      <a:r>
                        <a:rPr lang="en-US" altLang="zh-TW" sz="1800" dirty="0">
                          <a:solidFill>
                            <a:srgbClr val="1C1C1C"/>
                          </a:solidFill>
                          <a:latin typeface="標楷體" panose="03000509000000000000" pitchFamily="65" charset="-120"/>
                          <a:ea typeface="標楷體" panose="03000509000000000000" pitchFamily="65" charset="-120"/>
                        </a:rPr>
                        <a:t>9</a:t>
                      </a:r>
                      <a:r>
                        <a:rPr lang="zh-TW" altLang="en-US" sz="1800" dirty="0">
                          <a:solidFill>
                            <a:srgbClr val="1C1C1C"/>
                          </a:solidFill>
                          <a:latin typeface="標楷體" panose="03000509000000000000" pitchFamily="65" charset="-120"/>
                          <a:ea typeface="標楷體" panose="03000509000000000000" pitchFamily="65" charset="-120"/>
                        </a:rPr>
                        <a:t>月</a:t>
                      </a:r>
                      <a:r>
                        <a:rPr lang="en-US" altLang="zh-TW" sz="1800" dirty="0">
                          <a:solidFill>
                            <a:srgbClr val="1C1C1C"/>
                          </a:solidFill>
                          <a:latin typeface="標楷體" panose="03000509000000000000" pitchFamily="65" charset="-120"/>
                          <a:ea typeface="標楷體" panose="03000509000000000000" pitchFamily="65" charset="-120"/>
                        </a:rPr>
                        <a:t>2</a:t>
                      </a:r>
                      <a:r>
                        <a:rPr lang="zh-TW" altLang="en-US" sz="1800" dirty="0">
                          <a:solidFill>
                            <a:srgbClr val="1C1C1C"/>
                          </a:solidFill>
                          <a:latin typeface="標楷體" panose="03000509000000000000" pitchFamily="65" charset="-120"/>
                          <a:ea typeface="標楷體" panose="03000509000000000000" pitchFamily="65" charset="-120"/>
                        </a:rPr>
                        <a:t>日工程企字第</a:t>
                      </a:r>
                      <a:r>
                        <a:rPr lang="en-US" altLang="zh-TW" sz="1800" dirty="0">
                          <a:solidFill>
                            <a:srgbClr val="1C1C1C"/>
                          </a:solidFill>
                          <a:latin typeface="標楷體" panose="03000509000000000000" pitchFamily="65" charset="-120"/>
                          <a:ea typeface="標楷體" panose="03000509000000000000" pitchFamily="65" charset="-120"/>
                        </a:rPr>
                        <a:t>09100377770</a:t>
                      </a:r>
                      <a:r>
                        <a:rPr lang="zh-TW" altLang="en-US" sz="1800" dirty="0">
                          <a:solidFill>
                            <a:srgbClr val="1C1C1C"/>
                          </a:solidFill>
                          <a:latin typeface="標楷體" panose="03000509000000000000" pitchFamily="65" charset="-120"/>
                          <a:ea typeface="標楷體" panose="03000509000000000000" pitchFamily="65" charset="-120"/>
                        </a:rPr>
                        <a:t>號函說明二揭示</a:t>
                      </a:r>
                      <a:r>
                        <a:rPr lang="zh-TW" altLang="en-US" sz="1800" b="1" u="sng" dirty="0">
                          <a:solidFill>
                            <a:srgbClr val="0000FF"/>
                          </a:solidFill>
                          <a:latin typeface="標楷體" panose="03000509000000000000" pitchFamily="65" charset="-120"/>
                          <a:ea typeface="標楷體" panose="03000509000000000000" pitchFamily="65" charset="-120"/>
                        </a:rPr>
                        <a:t>本會未曾主張「若非屬</a:t>
                      </a:r>
                      <a:r>
                        <a:rPr lang="en-US" altLang="zh-TW" sz="1800" b="1" u="sng" dirty="0">
                          <a:solidFill>
                            <a:srgbClr val="0000FF"/>
                          </a:solidFill>
                          <a:latin typeface="標楷體" panose="03000509000000000000" pitchFamily="65" charset="-120"/>
                          <a:ea typeface="標楷體" panose="03000509000000000000" pitchFamily="65" charset="-120"/>
                        </a:rPr>
                        <a:t>…</a:t>
                      </a:r>
                      <a:r>
                        <a:rPr lang="zh-TW" altLang="en-US" sz="1800" b="1" u="sng" dirty="0">
                          <a:solidFill>
                            <a:srgbClr val="0000FF"/>
                          </a:solidFill>
                          <a:latin typeface="標楷體" panose="03000509000000000000" pitchFamily="65" charset="-120"/>
                          <a:ea typeface="標楷體" panose="03000509000000000000" pitchFamily="65" charset="-120"/>
                        </a:rPr>
                        <a:t>免徵營業稅範疇，即屬營利行為。」</a:t>
                      </a:r>
                      <a:r>
                        <a:rPr lang="zh-TW" altLang="en-US" sz="1800" dirty="0">
                          <a:solidFill>
                            <a:srgbClr val="1C1C1C"/>
                          </a:solidFill>
                          <a:latin typeface="標楷體" panose="03000509000000000000" pitchFamily="65" charset="-120"/>
                          <a:ea typeface="標楷體" panose="03000509000000000000" pitchFamily="65" charset="-120"/>
                        </a:rPr>
                        <a:t>；說明三並載明：「</a:t>
                      </a:r>
                      <a:r>
                        <a:rPr lang="en-US" altLang="zh-TW" sz="1800" dirty="0">
                          <a:solidFill>
                            <a:srgbClr val="1C1C1C"/>
                          </a:solidFill>
                          <a:latin typeface="標楷體" panose="03000509000000000000" pitchFamily="65" charset="-120"/>
                          <a:ea typeface="標楷體" panose="03000509000000000000" pitchFamily="65" charset="-120"/>
                        </a:rPr>
                        <a:t>......</a:t>
                      </a:r>
                      <a:r>
                        <a:rPr lang="zh-TW" altLang="en-US" sz="1800" b="1" u="sng" dirty="0">
                          <a:solidFill>
                            <a:srgbClr val="FF0000"/>
                          </a:solidFill>
                          <a:latin typeface="標楷體" panose="03000509000000000000" pitchFamily="65" charset="-120"/>
                          <a:ea typeface="標楷體" panose="03000509000000000000" pitchFamily="65" charset="-120"/>
                        </a:rPr>
                        <a:t>如何認定</a:t>
                      </a:r>
                      <a:r>
                        <a:rPr lang="zh-TW" altLang="en-US" sz="1800" dirty="0">
                          <a:solidFill>
                            <a:srgbClr val="1C1C1C"/>
                          </a:solidFill>
                          <a:latin typeface="標楷體" panose="03000509000000000000" pitchFamily="65" charset="-120"/>
                          <a:ea typeface="標楷體" panose="03000509000000000000" pitchFamily="65" charset="-120"/>
                        </a:rPr>
                        <a:t>個人提供之產品或勞務屬</a:t>
                      </a:r>
                      <a:r>
                        <a:rPr lang="en-US" altLang="zh-TW" sz="1800" dirty="0">
                          <a:solidFill>
                            <a:srgbClr val="1C1C1C"/>
                          </a:solidFill>
                          <a:latin typeface="標楷體" panose="03000509000000000000" pitchFamily="65" charset="-120"/>
                          <a:ea typeface="標楷體" panose="03000509000000000000" pitchFamily="65" charset="-120"/>
                        </a:rPr>
                        <a:t>『</a:t>
                      </a:r>
                      <a:r>
                        <a:rPr lang="zh-TW" altLang="en-US" sz="1800" dirty="0">
                          <a:solidFill>
                            <a:srgbClr val="1C1C1C"/>
                          </a:solidFill>
                          <a:latin typeface="標楷體" panose="03000509000000000000" pitchFamily="65" charset="-120"/>
                          <a:ea typeface="標楷體" panose="03000509000000000000" pitchFamily="65" charset="-120"/>
                        </a:rPr>
                        <a:t>非營利</a:t>
                      </a:r>
                      <a:r>
                        <a:rPr lang="en-US" altLang="zh-TW" sz="1800" dirty="0">
                          <a:solidFill>
                            <a:srgbClr val="1C1C1C"/>
                          </a:solidFill>
                          <a:latin typeface="標楷體" panose="03000509000000000000" pitchFamily="65" charset="-120"/>
                          <a:ea typeface="標楷體" panose="03000509000000000000" pitchFamily="65" charset="-120"/>
                        </a:rPr>
                        <a:t>』</a:t>
                      </a:r>
                      <a:r>
                        <a:rPr lang="zh-TW" altLang="en-US" sz="1800" dirty="0">
                          <a:solidFill>
                            <a:srgbClr val="1C1C1C"/>
                          </a:solidFill>
                          <a:latin typeface="標楷體" panose="03000509000000000000" pitchFamily="65" charset="-120"/>
                          <a:ea typeface="標楷體" panose="03000509000000000000" pitchFamily="65" charset="-120"/>
                        </a:rPr>
                        <a:t>性質乙節，機關以身心障礙者、原住民或受刑人個人為採購對象，且採購其自製、加工或提供智慧或勞力之產品或勞務，</a:t>
                      </a:r>
                      <a:r>
                        <a:rPr lang="zh-TW" altLang="en-US" sz="1800" b="1" u="sng" dirty="0">
                          <a:solidFill>
                            <a:srgbClr val="FF0000"/>
                          </a:solidFill>
                          <a:latin typeface="標楷體" panose="03000509000000000000" pitchFamily="65" charset="-120"/>
                          <a:ea typeface="標楷體" panose="03000509000000000000" pitchFamily="65" charset="-120"/>
                        </a:rPr>
                        <a:t>如係扶助弱勢者，以培養或維持其基本生活之目的者，可認定為符合本法第二十二條第一項第十二款之規定</a:t>
                      </a:r>
                      <a:r>
                        <a:rPr lang="zh-TW" altLang="en-US" sz="1800" dirty="0">
                          <a:solidFill>
                            <a:srgbClr val="1C1C1C"/>
                          </a:solidFill>
                          <a:latin typeface="標楷體" panose="03000509000000000000" pitchFamily="65" charset="-120"/>
                          <a:ea typeface="標楷體" panose="03000509000000000000" pitchFamily="65" charset="-120"/>
                        </a:rPr>
                        <a:t>。」</a:t>
                      </a:r>
                    </a:p>
                    <a:p>
                      <a:pPr marL="538163" indent="-538163" algn="just">
                        <a:lnSpc>
                          <a:spcPts val="2300"/>
                        </a:lnSpc>
                      </a:pPr>
                      <a:r>
                        <a:rPr lang="zh-TW" altLang="en-US" sz="1800" dirty="0">
                          <a:solidFill>
                            <a:srgbClr val="1C1C1C"/>
                          </a:solidFill>
                          <a:latin typeface="標楷體" panose="03000509000000000000" pitchFamily="65" charset="-120"/>
                          <a:ea typeface="標楷體" panose="03000509000000000000" pitchFamily="65" charset="-120"/>
                        </a:rPr>
                        <a:t>三、來函說明四、</a:t>
                      </a:r>
                      <a:r>
                        <a:rPr lang="en-US" altLang="zh-TW" sz="1800" dirty="0">
                          <a:solidFill>
                            <a:srgbClr val="1C1C1C"/>
                          </a:solidFill>
                          <a:latin typeface="標楷體" panose="03000509000000000000" pitchFamily="65" charset="-120"/>
                          <a:ea typeface="標楷體" panose="03000509000000000000" pitchFamily="65" charset="-120"/>
                        </a:rPr>
                        <a:t>(</a:t>
                      </a:r>
                      <a:r>
                        <a:rPr lang="zh-TW" altLang="en-US" sz="1800" dirty="0">
                          <a:solidFill>
                            <a:srgbClr val="1C1C1C"/>
                          </a:solidFill>
                          <a:latin typeface="標楷體" panose="03000509000000000000" pitchFamily="65" charset="-120"/>
                          <a:ea typeface="標楷體" panose="03000509000000000000" pitchFamily="65" charset="-120"/>
                        </a:rPr>
                        <a:t>二</a:t>
                      </a:r>
                      <a:r>
                        <a:rPr lang="en-US" altLang="zh-TW" sz="1800" dirty="0">
                          <a:solidFill>
                            <a:srgbClr val="1C1C1C"/>
                          </a:solidFill>
                          <a:latin typeface="標楷體" panose="03000509000000000000" pitchFamily="65" charset="-120"/>
                          <a:ea typeface="標楷體" panose="03000509000000000000" pitchFamily="65" charset="-120"/>
                        </a:rPr>
                        <a:t>)</a:t>
                      </a:r>
                      <a:r>
                        <a:rPr lang="zh-TW" altLang="en-US" sz="1800" dirty="0">
                          <a:solidFill>
                            <a:srgbClr val="1C1C1C"/>
                          </a:solidFill>
                          <a:latin typeface="標楷體" panose="03000509000000000000" pitchFamily="65" charset="-120"/>
                          <a:ea typeface="標楷體" panose="03000509000000000000" pitchFamily="65" charset="-120"/>
                        </a:rPr>
                        <a:t>，查</a:t>
                      </a:r>
                      <a:r>
                        <a:rPr lang="zh-TW" altLang="en-US" sz="1800" b="1" u="sng" dirty="0">
                          <a:solidFill>
                            <a:srgbClr val="0000FF"/>
                          </a:solidFill>
                          <a:latin typeface="標楷體" panose="03000509000000000000" pitchFamily="65" charset="-120"/>
                          <a:ea typeface="標楷體" panose="03000509000000000000" pitchFamily="65" charset="-120"/>
                        </a:rPr>
                        <a:t>身心障礙者權益保障法第</a:t>
                      </a:r>
                      <a:r>
                        <a:rPr lang="en-US" altLang="zh-TW" sz="1800" b="1" u="sng" dirty="0">
                          <a:solidFill>
                            <a:srgbClr val="0000FF"/>
                          </a:solidFill>
                          <a:latin typeface="標楷體" panose="03000509000000000000" pitchFamily="65" charset="-120"/>
                          <a:ea typeface="標楷體" panose="03000509000000000000" pitchFamily="65" charset="-120"/>
                        </a:rPr>
                        <a:t>34</a:t>
                      </a:r>
                      <a:r>
                        <a:rPr lang="zh-TW" altLang="en-US" sz="1800" b="1" u="sng" dirty="0">
                          <a:solidFill>
                            <a:srgbClr val="0000FF"/>
                          </a:solidFill>
                          <a:latin typeface="標楷體" panose="03000509000000000000" pitchFamily="65" charset="-120"/>
                          <a:ea typeface="標楷體" panose="03000509000000000000" pitchFamily="65" charset="-120"/>
                        </a:rPr>
                        <a:t>條第</a:t>
                      </a:r>
                      <a:r>
                        <a:rPr lang="en-US" altLang="zh-TW" sz="1800" b="1" u="sng" dirty="0">
                          <a:solidFill>
                            <a:srgbClr val="0000FF"/>
                          </a:solidFill>
                          <a:latin typeface="標楷體" panose="03000509000000000000" pitchFamily="65" charset="-120"/>
                          <a:ea typeface="標楷體" panose="03000509000000000000" pitchFamily="65" charset="-120"/>
                        </a:rPr>
                        <a:t>2</a:t>
                      </a:r>
                      <a:r>
                        <a:rPr lang="zh-TW" altLang="en-US" sz="1800" b="1" u="sng" dirty="0">
                          <a:solidFill>
                            <a:srgbClr val="0000FF"/>
                          </a:solidFill>
                          <a:latin typeface="標楷體" panose="03000509000000000000" pitchFamily="65" charset="-120"/>
                          <a:ea typeface="標楷體" panose="03000509000000000000" pitchFamily="65" charset="-120"/>
                        </a:rPr>
                        <a:t>項規定</a:t>
                      </a:r>
                      <a:r>
                        <a:rPr lang="zh-TW" altLang="en-US" sz="1800" dirty="0">
                          <a:solidFill>
                            <a:srgbClr val="1C1C1C"/>
                          </a:solidFill>
                          <a:latin typeface="標楷體" panose="03000509000000000000" pitchFamily="65" charset="-120"/>
                          <a:ea typeface="標楷體" panose="03000509000000000000" pitchFamily="65" charset="-120"/>
                        </a:rPr>
                        <a:t>：「各級勞工主管機關對於具有就業意願，而就業能力不足，無法進入競爭性就業市場，</a:t>
                      </a:r>
                      <a:r>
                        <a:rPr lang="zh-TW" altLang="en-US" sz="1800" b="1" u="sng" dirty="0">
                          <a:solidFill>
                            <a:srgbClr val="0000FF"/>
                          </a:solidFill>
                          <a:latin typeface="標楷體" panose="03000509000000000000" pitchFamily="65" charset="-120"/>
                          <a:ea typeface="標楷體" panose="03000509000000000000" pitchFamily="65" charset="-120"/>
                        </a:rPr>
                        <a:t>需長期就業支持之身心障礙者，應依其職業輔導評量結果，提供庇護性就業服務</a:t>
                      </a:r>
                      <a:r>
                        <a:rPr lang="zh-TW" altLang="en-US" sz="1800" dirty="0">
                          <a:solidFill>
                            <a:srgbClr val="1C1C1C"/>
                          </a:solidFill>
                          <a:latin typeface="標楷體" panose="03000509000000000000" pitchFamily="65" charset="-120"/>
                          <a:ea typeface="標楷體" panose="03000509000000000000" pitchFamily="65" charset="-120"/>
                        </a:rPr>
                        <a:t>。」另依同法第</a:t>
                      </a:r>
                      <a:r>
                        <a:rPr lang="en-US" altLang="zh-TW" sz="1800" dirty="0">
                          <a:solidFill>
                            <a:srgbClr val="1C1C1C"/>
                          </a:solidFill>
                          <a:latin typeface="標楷體" panose="03000509000000000000" pitchFamily="65" charset="-120"/>
                          <a:ea typeface="標楷體" panose="03000509000000000000" pitchFamily="65" charset="-120"/>
                        </a:rPr>
                        <a:t>35</a:t>
                      </a:r>
                      <a:r>
                        <a:rPr lang="zh-TW" altLang="en-US" sz="1800" dirty="0">
                          <a:solidFill>
                            <a:srgbClr val="1C1C1C"/>
                          </a:solidFill>
                          <a:latin typeface="標楷體" panose="03000509000000000000" pitchFamily="65" charset="-120"/>
                          <a:ea typeface="標楷體" panose="03000509000000000000" pitchFamily="65" charset="-120"/>
                        </a:rPr>
                        <a:t>條第</a:t>
                      </a:r>
                      <a:r>
                        <a:rPr lang="en-US" altLang="zh-TW" sz="1800" dirty="0">
                          <a:solidFill>
                            <a:srgbClr val="1C1C1C"/>
                          </a:solidFill>
                          <a:latin typeface="標楷體" panose="03000509000000000000" pitchFamily="65" charset="-120"/>
                          <a:ea typeface="標楷體" panose="03000509000000000000" pitchFamily="65" charset="-120"/>
                        </a:rPr>
                        <a:t>5</a:t>
                      </a:r>
                      <a:r>
                        <a:rPr lang="zh-TW" altLang="en-US" sz="1800" dirty="0">
                          <a:solidFill>
                            <a:srgbClr val="1C1C1C"/>
                          </a:solidFill>
                          <a:latin typeface="標楷體" panose="03000509000000000000" pitchFamily="65" charset="-120"/>
                          <a:ea typeface="標楷體" panose="03000509000000000000" pitchFamily="65" charset="-120"/>
                        </a:rPr>
                        <a:t>項授權訂定之「身心障礙者庇護工場設立管理及補助準則」第</a:t>
                      </a:r>
                      <a:r>
                        <a:rPr lang="en-US" altLang="zh-TW" sz="1800" dirty="0">
                          <a:solidFill>
                            <a:srgbClr val="1C1C1C"/>
                          </a:solidFill>
                          <a:latin typeface="標楷體" panose="03000509000000000000" pitchFamily="65" charset="-120"/>
                          <a:ea typeface="標楷體" panose="03000509000000000000" pitchFamily="65" charset="-120"/>
                        </a:rPr>
                        <a:t>3</a:t>
                      </a:r>
                      <a:r>
                        <a:rPr lang="zh-TW" altLang="en-US" sz="1800" dirty="0">
                          <a:solidFill>
                            <a:srgbClr val="1C1C1C"/>
                          </a:solidFill>
                          <a:latin typeface="標楷體" panose="03000509000000000000" pitchFamily="65" charset="-120"/>
                          <a:ea typeface="標楷體" panose="03000509000000000000" pitchFamily="65" charset="-120"/>
                        </a:rPr>
                        <a:t>條規定：「</a:t>
                      </a:r>
                      <a:r>
                        <a:rPr lang="zh-TW" altLang="en-US" sz="1800" b="1" u="sng" dirty="0">
                          <a:solidFill>
                            <a:srgbClr val="FF0000"/>
                          </a:solidFill>
                          <a:latin typeface="標楷體" panose="03000509000000000000" pitchFamily="65" charset="-120"/>
                          <a:ea typeface="標楷體" panose="03000509000000000000" pitchFamily="65" charset="-120"/>
                        </a:rPr>
                        <a:t>本準則所稱庇護工場</a:t>
                      </a:r>
                      <a:r>
                        <a:rPr lang="zh-TW" altLang="en-US" sz="1800" dirty="0">
                          <a:solidFill>
                            <a:srgbClr val="1C1C1C"/>
                          </a:solidFill>
                          <a:latin typeface="標楷體" panose="03000509000000000000" pitchFamily="65" charset="-120"/>
                          <a:ea typeface="標楷體" panose="03000509000000000000" pitchFamily="65" charset="-120"/>
                        </a:rPr>
                        <a:t>，指依本準則設立，提供年滿十五歲，符合本法第三十四條第二項之身心障礙者庇護性就業之機構。」爰機關向「庇護工場」</a:t>
                      </a:r>
                      <a:r>
                        <a:rPr lang="zh-TW" altLang="en-US" sz="1800" b="1" u="heavy" baseline="0" dirty="0">
                          <a:solidFill>
                            <a:srgbClr val="1C1C1C"/>
                          </a:solidFill>
                          <a:uFill>
                            <a:solidFill>
                              <a:srgbClr val="FF0000"/>
                            </a:solidFill>
                          </a:uFill>
                          <a:latin typeface="標楷體" panose="03000509000000000000" pitchFamily="65" charset="-120"/>
                          <a:ea typeface="標楷體" panose="03000509000000000000" pitchFamily="65" charset="-120"/>
                        </a:rPr>
                        <a:t>採購其自製、加工或提供智慧或勞力之產品或勞務，如係扶助弱勢者，以培養或維持其基本生活之目的者</a:t>
                      </a:r>
                      <a:r>
                        <a:rPr lang="zh-TW" altLang="en-US" sz="1800" dirty="0">
                          <a:solidFill>
                            <a:srgbClr val="1C1C1C"/>
                          </a:solidFill>
                          <a:latin typeface="標楷體" panose="03000509000000000000" pitchFamily="65" charset="-120"/>
                          <a:ea typeface="標楷體" panose="03000509000000000000" pitchFamily="65" charset="-120"/>
                        </a:rPr>
                        <a:t>，</a:t>
                      </a:r>
                      <a:r>
                        <a:rPr lang="zh-TW" altLang="en-US" sz="1800" b="1" u="sng" dirty="0">
                          <a:solidFill>
                            <a:srgbClr val="FF0000"/>
                          </a:solidFill>
                          <a:latin typeface="標楷體" panose="03000509000000000000" pitchFamily="65" charset="-120"/>
                          <a:ea typeface="標楷體" panose="03000509000000000000" pitchFamily="65" charset="-120"/>
                        </a:rPr>
                        <a:t>可認定符合採購法第</a:t>
                      </a:r>
                      <a:r>
                        <a:rPr lang="en-US" altLang="zh-TW" sz="1800" b="1" u="sng" dirty="0">
                          <a:solidFill>
                            <a:srgbClr val="FF0000"/>
                          </a:solidFill>
                          <a:latin typeface="標楷體" panose="03000509000000000000" pitchFamily="65" charset="-120"/>
                          <a:ea typeface="標楷體" panose="03000509000000000000" pitchFamily="65" charset="-120"/>
                        </a:rPr>
                        <a:t>22</a:t>
                      </a:r>
                      <a:r>
                        <a:rPr lang="zh-TW" altLang="en-US" sz="1800" b="1" u="sng" dirty="0">
                          <a:solidFill>
                            <a:srgbClr val="FF0000"/>
                          </a:solidFill>
                          <a:latin typeface="標楷體" panose="03000509000000000000" pitchFamily="65" charset="-120"/>
                          <a:ea typeface="標楷體" panose="03000509000000000000" pitchFamily="65" charset="-120"/>
                        </a:rPr>
                        <a:t>條第</a:t>
                      </a:r>
                      <a:r>
                        <a:rPr lang="en-US" altLang="zh-TW" sz="1800" b="1" u="sng" dirty="0">
                          <a:solidFill>
                            <a:srgbClr val="FF0000"/>
                          </a:solidFill>
                          <a:latin typeface="標楷體" panose="03000509000000000000" pitchFamily="65" charset="-120"/>
                          <a:ea typeface="標楷體" panose="03000509000000000000" pitchFamily="65" charset="-120"/>
                        </a:rPr>
                        <a:t>1</a:t>
                      </a:r>
                      <a:r>
                        <a:rPr lang="zh-TW" altLang="en-US" sz="1800" b="1" u="sng" dirty="0">
                          <a:solidFill>
                            <a:srgbClr val="FF0000"/>
                          </a:solidFill>
                          <a:latin typeface="標楷體" panose="03000509000000000000" pitchFamily="65" charset="-120"/>
                          <a:ea typeface="標楷體" panose="03000509000000000000" pitchFamily="65" charset="-120"/>
                        </a:rPr>
                        <a:t>項第</a:t>
                      </a:r>
                      <a:r>
                        <a:rPr lang="en-US" altLang="zh-TW" sz="1800" b="1" u="sng" dirty="0">
                          <a:solidFill>
                            <a:srgbClr val="FF0000"/>
                          </a:solidFill>
                          <a:latin typeface="標楷體" panose="03000509000000000000" pitchFamily="65" charset="-120"/>
                          <a:ea typeface="標楷體" panose="03000509000000000000" pitchFamily="65" charset="-120"/>
                        </a:rPr>
                        <a:t>12</a:t>
                      </a:r>
                      <a:r>
                        <a:rPr lang="zh-TW" altLang="en-US" sz="1800" b="1" u="sng" dirty="0">
                          <a:solidFill>
                            <a:srgbClr val="FF0000"/>
                          </a:solidFill>
                          <a:latin typeface="標楷體" panose="03000509000000000000" pitchFamily="65" charset="-120"/>
                          <a:ea typeface="標楷體" panose="03000509000000000000" pitchFamily="65" charset="-120"/>
                        </a:rPr>
                        <a:t>款規定</a:t>
                      </a:r>
                      <a:r>
                        <a:rPr lang="zh-TW" altLang="en-US" sz="1800" dirty="0">
                          <a:solidFill>
                            <a:srgbClr val="1C1C1C"/>
                          </a:solidFill>
                          <a:latin typeface="標楷體" panose="03000509000000000000" pitchFamily="65" charset="-120"/>
                          <a:ea typeface="標楷體" panose="03000509000000000000" pitchFamily="65" charset="-120"/>
                        </a:rPr>
                        <a:t>。</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917299"/>
                  </a:ext>
                </a:extLst>
              </a:tr>
            </a:tbl>
          </a:graphicData>
        </a:graphic>
      </p:graphicFrame>
      <p:sp>
        <p:nvSpPr>
          <p:cNvPr id="7" name="Rectangle 1">
            <a:extLst>
              <a:ext uri="{FF2B5EF4-FFF2-40B4-BE49-F238E27FC236}">
                <a16:creationId xmlns:a16="http://schemas.microsoft.com/office/drawing/2014/main" id="{BDDCFF89-4E47-4027-9E2C-129DEB96A456}"/>
              </a:ext>
            </a:extLst>
          </p:cNvPr>
          <p:cNvSpPr>
            <a:spLocks noChangeArrowheads="1"/>
          </p:cNvSpPr>
          <p:nvPr/>
        </p:nvSpPr>
        <p:spPr bwMode="auto">
          <a:xfrm>
            <a:off x="1" y="142474"/>
            <a:ext cx="914399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kumimoji="0" lang="zh-TW" altLang="zh-TW" sz="24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行政院公共工程委員會109年5月12日工程企字第1090008235號</a:t>
            </a:r>
            <a:r>
              <a:rPr lang="zh-TW" altLang="zh-TW" sz="2400" b="1"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函</a:t>
            </a:r>
            <a:endParaRPr kumimoji="0" lang="zh-TW" altLang="zh-TW" sz="2400" b="1"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167748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84FCC548-757B-4910-AEED-8132C2C078CC}"/>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D041297-1BC0-4219-A4B2-9600A1BF912D}"/>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18</a:t>
            </a:fld>
            <a:endParaRPr lang="en-US" altLang="zh-TW"/>
          </a:p>
        </p:txBody>
      </p:sp>
      <p:sp>
        <p:nvSpPr>
          <p:cNvPr id="6" name="矩形 5">
            <a:extLst>
              <a:ext uri="{FF2B5EF4-FFF2-40B4-BE49-F238E27FC236}">
                <a16:creationId xmlns:a16="http://schemas.microsoft.com/office/drawing/2014/main" id="{30BD3532-0A37-4D2E-8169-3260A0BEC661}"/>
              </a:ext>
            </a:extLst>
          </p:cNvPr>
          <p:cNvSpPr/>
          <p:nvPr/>
        </p:nvSpPr>
        <p:spPr>
          <a:xfrm>
            <a:off x="208328" y="509816"/>
            <a:ext cx="8579296" cy="5455789"/>
          </a:xfrm>
          <a:prstGeom prst="rect">
            <a:avLst/>
          </a:prstGeom>
        </p:spPr>
        <p:txBody>
          <a:bodyPr wrap="square">
            <a:spAutoFit/>
          </a:bodyPr>
          <a:lstStyle/>
          <a:p>
            <a:pPr marL="285750" indent="-285750" algn="just">
              <a:lnSpc>
                <a:spcPts val="3000"/>
              </a:lnSpc>
              <a:buFont typeface="Wingdings" panose="05000000000000000000" pitchFamily="2" charset="2"/>
              <a:buChar char="l"/>
            </a:pPr>
            <a:r>
              <a:rPr lang="zh-TW" altLang="zh-TW" sz="20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依據「</a:t>
            </a:r>
            <a:r>
              <a:rPr lang="zh-TW" altLang="zh-TW" sz="2000" b="1" u="sng"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優先採購身心障礙福利機構團體或庇護工場生產物品及服務辦法</a:t>
            </a:r>
            <a:r>
              <a:rPr lang="zh-TW" altLang="zh-TW" sz="2000" kern="100" dirty="0">
                <a:solidFill>
                  <a:srgbClr val="1C1C1C"/>
                </a:solidFill>
                <a:latin typeface="標楷體" panose="03000509000000000000" pitchFamily="65" charset="-120"/>
                <a:ea typeface="標楷體" panose="03000509000000000000" pitchFamily="65" charset="-120"/>
                <a:cs typeface="Posterama" panose="020B0504020200020000" pitchFamily="34" charset="0"/>
              </a:rPr>
              <a:t>」第</a:t>
            </a:r>
            <a:r>
              <a:rPr lang="en-US" altLang="zh-TW" sz="2000" kern="100" dirty="0">
                <a:solidFill>
                  <a:srgbClr val="1C1C1C"/>
                </a:solidFill>
                <a:latin typeface="標楷體" panose="03000509000000000000" pitchFamily="65" charset="-120"/>
                <a:ea typeface="標楷體" panose="03000509000000000000" pitchFamily="65" charset="-120"/>
                <a:cs typeface="Posterama" panose="020B0504020200020000" pitchFamily="34" charset="0"/>
              </a:rPr>
              <a:t>6</a:t>
            </a:r>
            <a:r>
              <a:rPr lang="zh-TW" altLang="zh-TW" sz="2000" kern="100" dirty="0">
                <a:solidFill>
                  <a:srgbClr val="1C1C1C"/>
                </a:solidFill>
                <a:latin typeface="標楷體" panose="03000509000000000000" pitchFamily="65" charset="-120"/>
                <a:ea typeface="標楷體" panose="03000509000000000000" pitchFamily="65" charset="-120"/>
                <a:cs typeface="Posterama" panose="020B0504020200020000" pitchFamily="34" charset="0"/>
              </a:rPr>
              <a:t>條「</a:t>
            </a:r>
            <a:r>
              <a:rPr lang="zh-TW" altLang="zh-TW" sz="20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義務採購單位對機構、團體、庇護工場承包或由非機構、團體、庇護工場廠商所分包提供之物品及服務，經</a:t>
            </a:r>
            <a:r>
              <a:rPr lang="zh-TW" altLang="zh-TW" sz="2000" b="1" u="sng" kern="1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查獲非由身心障礙者生產、提供或以進貨轉售方式供應或冒用機構、團體、庇護工場名義參與投標、訂約或履約者，應終止或解除契約，並函送主管機關</a:t>
            </a:r>
            <a:r>
              <a:rPr lang="zh-TW" altLang="zh-TW" sz="20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列為違規機構、團體、庇護工場名單；其履約保證金不予發還。必要時，並得採契約規定之其他措施。</a:t>
            </a:r>
            <a:r>
              <a:rPr lang="en-US" altLang="zh-TW" sz="20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0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第</a:t>
            </a:r>
            <a:r>
              <a:rPr lang="en-US" altLang="zh-TW" sz="20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1</a:t>
            </a:r>
            <a:r>
              <a:rPr lang="zh-TW" altLang="zh-TW" sz="20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項</a:t>
            </a:r>
            <a:r>
              <a:rPr lang="en-US" altLang="zh-TW" sz="20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0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。前項規定應載明於契約中。</a:t>
            </a:r>
            <a:r>
              <a:rPr lang="en-US" altLang="zh-TW" sz="20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0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第</a:t>
            </a:r>
            <a:r>
              <a:rPr lang="en-US" altLang="zh-TW" sz="20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2</a:t>
            </a:r>
            <a:r>
              <a:rPr lang="zh-TW" altLang="zh-TW" sz="20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項</a:t>
            </a:r>
            <a:r>
              <a:rPr lang="en-US" altLang="zh-TW" sz="20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000" kern="100" dirty="0">
                <a:solidFill>
                  <a:srgbClr val="1C1C1C"/>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000" kern="100" dirty="0">
                <a:solidFill>
                  <a:srgbClr val="1C1C1C"/>
                </a:solidFill>
                <a:latin typeface="標楷體" panose="03000509000000000000" pitchFamily="65" charset="-120"/>
                <a:ea typeface="標楷體" panose="03000509000000000000" pitchFamily="65" charset="-120"/>
                <a:cs typeface="Posterama" panose="020B0504020200020000" pitchFamily="34" charset="0"/>
              </a:rPr>
              <a:t>」</a:t>
            </a:r>
            <a:endParaRPr lang="en-US" altLang="zh-TW" sz="2000" kern="100" dirty="0">
              <a:solidFill>
                <a:srgbClr val="1C1C1C"/>
              </a:solidFill>
              <a:latin typeface="標楷體" panose="03000509000000000000" pitchFamily="65" charset="-120"/>
              <a:ea typeface="標楷體" panose="03000509000000000000" pitchFamily="65" charset="-120"/>
              <a:cs typeface="Posterama" panose="020B0504020200020000" pitchFamily="34" charset="0"/>
            </a:endParaRPr>
          </a:p>
          <a:p>
            <a:pPr marL="285750" indent="-285750" algn="just">
              <a:lnSpc>
                <a:spcPts val="3000"/>
              </a:lnSpc>
              <a:buFont typeface="Wingdings" panose="05000000000000000000" pitchFamily="2" charset="2"/>
              <a:buChar char="Ø"/>
            </a:pPr>
            <a:r>
              <a:rPr lang="zh-TW" altLang="zh-TW" sz="2400" b="1" u="sng"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投標須知</a:t>
            </a:r>
            <a:r>
              <a:rPr lang="zh-TW" altLang="en-US" sz="2400" b="1" u="sng"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範本</a:t>
            </a:r>
            <a:r>
              <a:rPr lang="zh-TW" altLang="zh-TW" sz="2400" b="1" u="sng"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第</a:t>
            </a:r>
            <a:r>
              <a:rPr lang="en-US" altLang="zh-TW" sz="2400" b="1" u="sng"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71</a:t>
            </a:r>
            <a:r>
              <a:rPr lang="zh-TW" altLang="zh-TW" sz="2400" b="1" u="sng"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rPr>
              <a:t>點</a:t>
            </a:r>
            <a:r>
              <a:rPr lang="zh-TW"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「依採購法第</a:t>
            </a:r>
            <a:r>
              <a:rPr lang="en-US"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65</a:t>
            </a:r>
            <a:r>
              <a:rPr lang="zh-TW"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條及採購法施行細則第</a:t>
            </a:r>
            <a:r>
              <a:rPr lang="en-US"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87</a:t>
            </a:r>
            <a:r>
              <a:rPr lang="zh-TW"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條之規定，本採購標的之下列部分及依其他法規規定應由得標廠商自行履約之部分，不得由其他廠商代為履行</a:t>
            </a:r>
            <a:r>
              <a:rPr lang="en-US"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視個案情形於招標時勾選；以現成財物供應或無者免填</a:t>
            </a:r>
            <a:r>
              <a:rPr lang="en-US"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視個案情形於招標時勾選；以現成財物供應或無者免填</a:t>
            </a:r>
            <a:r>
              <a:rPr lang="en-US"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zh-TW"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rPr>
              <a:t></a:t>
            </a:r>
            <a:r>
              <a:rPr lang="en-US"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(1)</a:t>
            </a:r>
            <a:r>
              <a:rPr lang="zh-TW" altLang="zh-TW" sz="2400" b="1" u="sng" kern="1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主要部分</a:t>
            </a:r>
            <a:r>
              <a:rPr lang="zh-TW"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為：</a:t>
            </a:r>
            <a:r>
              <a:rPr lang="en-US" altLang="zh-TW" sz="2400" u="sng"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a:t>
            </a:r>
            <a:r>
              <a:rPr lang="zh-TW"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sym typeface="Wingdings" panose="05000000000000000000" pitchFamily="2" charset="2"/>
              </a:rPr>
              <a:t></a:t>
            </a:r>
            <a:r>
              <a:rPr lang="en-US"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(2)</a:t>
            </a:r>
            <a:r>
              <a:rPr lang="zh-TW" altLang="zh-TW" sz="2400" b="1" u="sng" kern="100" dirty="0">
                <a:solidFill>
                  <a:srgbClr val="0000FF"/>
                </a:solidFill>
                <a:latin typeface="標楷體" panose="03000509000000000000" pitchFamily="65" charset="-120"/>
                <a:ea typeface="標楷體" panose="03000509000000000000" pitchFamily="65" charset="-120"/>
                <a:cs typeface="Times New Roman" panose="02020603050405020304" pitchFamily="18" charset="0"/>
              </a:rPr>
              <a:t>應由得標廠商自行履行</a:t>
            </a:r>
            <a:r>
              <a:rPr lang="zh-TW"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之部分為：</a:t>
            </a:r>
            <a:r>
              <a:rPr lang="en-US" altLang="zh-TW" sz="2400" u="sng"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     </a:t>
            </a:r>
            <a:r>
              <a:rPr lang="zh-TW" altLang="zh-TW" sz="2400"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a:t>
            </a:r>
            <a:endParaRPr lang="zh-TW" altLang="en-US" sz="24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015953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881EE12E-D2E2-4464-B348-D690E97F07F2}" type="datetime1">
              <a:rPr lang="zh-TW" altLang="en-US"/>
              <a:pPr>
                <a:defRPr/>
              </a:pPr>
              <a:t>2020/9/27</a:t>
            </a:fld>
            <a:endParaRPr lang="en-US" altLang="zh-TW"/>
          </a:p>
        </p:txBody>
      </p:sp>
      <p:sp>
        <p:nvSpPr>
          <p:cNvPr id="40963" name="Rectangle 2"/>
          <p:cNvSpPr>
            <a:spLocks noGrp="1" noChangeArrowheads="1"/>
          </p:cNvSpPr>
          <p:nvPr>
            <p:ph type="title"/>
          </p:nvPr>
        </p:nvSpPr>
        <p:spPr>
          <a:xfrm>
            <a:off x="251520" y="44624"/>
            <a:ext cx="7239000" cy="792088"/>
          </a:xfrm>
        </p:spPr>
        <p:txBody>
          <a:bodyPr/>
          <a:lstStyle/>
          <a:p>
            <a:pPr marL="1117600" indent="-1117600" algn="l" eaLnBrk="1" hangingPunct="1"/>
            <a:r>
              <a:rPr lang="en-US" altLang="zh-TW" sz="2800" b="1" dirty="0">
                <a:solidFill>
                  <a:srgbClr val="000000"/>
                </a:solidFill>
                <a:effectLst/>
                <a:latin typeface="標楷體" pitchFamily="65" charset="-120"/>
                <a:ea typeface="標楷體" pitchFamily="65" charset="-120"/>
              </a:rPr>
              <a:t>15</a:t>
            </a:r>
            <a:r>
              <a:rPr lang="zh-TW" altLang="en-US" sz="2800" b="1" dirty="0">
                <a:solidFill>
                  <a:srgbClr val="000000"/>
                </a:solidFill>
                <a:effectLst/>
                <a:latin typeface="標楷體" pitchFamily="65" charset="-120"/>
                <a:ea typeface="標楷體" pitchFamily="65" charset="-120"/>
              </a:rPr>
              <a:t>、招標方式為：</a:t>
            </a:r>
          </a:p>
        </p:txBody>
      </p:sp>
      <p:sp>
        <p:nvSpPr>
          <p:cNvPr id="40964" name="Rectangle 3"/>
          <p:cNvSpPr>
            <a:spLocks noGrp="1" noChangeArrowheads="1"/>
          </p:cNvSpPr>
          <p:nvPr>
            <p:ph type="body" idx="1"/>
          </p:nvPr>
        </p:nvSpPr>
        <p:spPr>
          <a:xfrm>
            <a:off x="328578" y="638569"/>
            <a:ext cx="8568952" cy="2160239"/>
          </a:xfrm>
        </p:spPr>
        <p:txBody>
          <a:bodyPr>
            <a:normAutofit/>
          </a:bodyPr>
          <a:lstStyle/>
          <a:p>
            <a:pPr marL="990600" indent="-990600" algn="just" eaLnBrk="1" hangingPunct="1">
              <a:lnSpc>
                <a:spcPct val="90000"/>
              </a:lnSpc>
              <a:spcBef>
                <a:spcPct val="0"/>
              </a:spcBef>
              <a:buFontTx/>
              <a:buNone/>
            </a:pPr>
            <a:r>
              <a:rPr lang="en-US" altLang="zh-TW" sz="2400" b="1" dirty="0">
                <a:latin typeface="標楷體" pitchFamily="65" charset="-120"/>
                <a:ea typeface="標楷體" pitchFamily="65" charset="-120"/>
                <a:sym typeface="Wingdings" pitchFamily="2" charset="2"/>
              </a:rPr>
              <a:t></a:t>
            </a:r>
            <a:r>
              <a:rPr lang="en-US" altLang="zh-TW" sz="2400" b="1" dirty="0">
                <a:latin typeface="標楷體" pitchFamily="65" charset="-120"/>
                <a:ea typeface="標楷體" pitchFamily="65" charset="-120"/>
              </a:rPr>
              <a:t>(1)</a:t>
            </a:r>
            <a:r>
              <a:rPr lang="zh-TW" altLang="en-US" sz="2400" b="1" dirty="0">
                <a:solidFill>
                  <a:srgbClr val="0033CC"/>
                </a:solidFill>
                <a:latin typeface="標楷體" pitchFamily="65" charset="-120"/>
                <a:ea typeface="標楷體" pitchFamily="65" charset="-120"/>
              </a:rPr>
              <a:t>公開招標</a:t>
            </a:r>
          </a:p>
          <a:p>
            <a:pPr marL="360363" indent="-360363" algn="just" eaLnBrk="1" hangingPunct="1">
              <a:lnSpc>
                <a:spcPts val="3000"/>
              </a:lnSpc>
              <a:spcBef>
                <a:spcPct val="0"/>
              </a:spcBef>
              <a:buFontTx/>
              <a:buNone/>
            </a:pPr>
            <a:r>
              <a:rPr lang="zh-TW" altLang="en-US" sz="2400" b="1" dirty="0">
                <a:latin typeface="標楷體" pitchFamily="65" charset="-120"/>
                <a:ea typeface="標楷體" pitchFamily="65" charset="-120"/>
                <a:sym typeface="Wingdings" pitchFamily="2" charset="2"/>
              </a:rPr>
              <a:t></a:t>
            </a:r>
            <a:r>
              <a:rPr lang="en-US" altLang="zh-TW" sz="2400" b="1" dirty="0">
                <a:latin typeface="標楷體" pitchFamily="65" charset="-120"/>
                <a:ea typeface="標楷體" pitchFamily="65" charset="-120"/>
                <a:sym typeface="Wingdings" pitchFamily="2" charset="2"/>
              </a:rPr>
              <a:t>(</a:t>
            </a:r>
            <a:r>
              <a:rPr lang="en-US" altLang="zh-TW" sz="2400" b="1" dirty="0">
                <a:latin typeface="標楷體" pitchFamily="65" charset="-120"/>
                <a:ea typeface="標楷體" pitchFamily="65" charset="-120"/>
              </a:rPr>
              <a:t>1-1)</a:t>
            </a:r>
            <a:r>
              <a:rPr lang="zh-TW" altLang="en-US" sz="2400" b="1" dirty="0">
                <a:latin typeface="標楷體" pitchFamily="65" charset="-120"/>
                <a:ea typeface="標楷體" pitchFamily="65" charset="-120"/>
              </a:rPr>
              <a:t>本案為</a:t>
            </a:r>
            <a:r>
              <a:rPr lang="zh-TW" altLang="en-US" sz="2400" b="1" u="sng" dirty="0">
                <a:solidFill>
                  <a:srgbClr val="0033CC"/>
                </a:solidFill>
                <a:latin typeface="標楷體" pitchFamily="65" charset="-120"/>
                <a:ea typeface="標楷體" pitchFamily="65" charset="-120"/>
              </a:rPr>
              <a:t>複數決標</a:t>
            </a:r>
            <a:r>
              <a:rPr lang="zh-TW" altLang="en-US" sz="2400" b="1" dirty="0">
                <a:latin typeface="標楷體" pitchFamily="65" charset="-120"/>
                <a:ea typeface="標楷體" pitchFamily="65" charset="-120"/>
              </a:rPr>
              <a:t>並採分項決標，廠商各項投標文件</a:t>
            </a:r>
            <a:r>
              <a:rPr lang="zh-TW" altLang="en-US" sz="2400" b="1" u="sng" dirty="0">
                <a:solidFill>
                  <a:srgbClr val="0033CC"/>
                </a:solidFill>
                <a:latin typeface="標楷體" pitchFamily="65" charset="-120"/>
                <a:ea typeface="標楷體" pitchFamily="65" charset="-120"/>
              </a:rPr>
              <a:t>無需分項裝封，</a:t>
            </a:r>
            <a:r>
              <a:rPr lang="zh-TW" altLang="en-US" sz="2400" b="1" u="sng" dirty="0">
                <a:solidFill>
                  <a:srgbClr val="FF3300"/>
                </a:solidFill>
                <a:latin typeface="標楷體" pitchFamily="65" charset="-120"/>
                <a:ea typeface="標楷體" pitchFamily="65" charset="-120"/>
              </a:rPr>
              <a:t>無需於大外標封標示投標項次</a:t>
            </a:r>
            <a:r>
              <a:rPr lang="zh-TW" altLang="en-US" sz="2400" b="1" dirty="0">
                <a:latin typeface="標楷體" pitchFamily="65" charset="-120"/>
                <a:ea typeface="標楷體" pitchFamily="65" charset="-120"/>
              </a:rPr>
              <a:t>，有</a:t>
            </a:r>
            <a:r>
              <a:rPr lang="en-US" altLang="zh-TW" sz="2400" b="1" u="sng" dirty="0">
                <a:solidFill>
                  <a:srgbClr val="FF3300"/>
                </a:solidFill>
                <a:latin typeface="標楷體" pitchFamily="65" charset="-120"/>
                <a:ea typeface="標楷體" pitchFamily="65" charset="-120"/>
              </a:rPr>
              <a:t>3</a:t>
            </a:r>
            <a:r>
              <a:rPr lang="zh-TW" altLang="en-US" sz="2400" b="1" u="sng" dirty="0">
                <a:solidFill>
                  <a:srgbClr val="FF3300"/>
                </a:solidFill>
                <a:latin typeface="標楷體" pitchFamily="65" charset="-120"/>
                <a:ea typeface="標楷體" pitchFamily="65" charset="-120"/>
              </a:rPr>
              <a:t>家以上廠商</a:t>
            </a:r>
            <a:r>
              <a:rPr lang="zh-TW" altLang="en-US" sz="2400" b="1" dirty="0">
                <a:latin typeface="標楷體" pitchFamily="65" charset="-120"/>
                <a:ea typeface="標楷體" pitchFamily="65" charset="-120"/>
              </a:rPr>
              <a:t>投標，且</a:t>
            </a:r>
            <a:r>
              <a:rPr lang="zh-TW" altLang="en-US" sz="2400" b="1" u="sng" dirty="0">
                <a:solidFill>
                  <a:srgbClr val="000000"/>
                </a:solidFill>
                <a:latin typeface="標楷體" pitchFamily="65" charset="-120"/>
                <a:ea typeface="標楷體" pitchFamily="65" charset="-120"/>
              </a:rPr>
              <a:t>符合</a:t>
            </a:r>
            <a:r>
              <a:rPr lang="zh-TW" altLang="en-US" sz="2400" b="1" dirty="0">
                <a:latin typeface="標楷體" pitchFamily="65" charset="-120"/>
                <a:ea typeface="標楷體" pitchFamily="65" charset="-120"/>
              </a:rPr>
              <a:t>政府採購法施行</a:t>
            </a:r>
            <a:r>
              <a:rPr lang="zh-TW" altLang="en-US" sz="2400" b="1" u="sng" dirty="0">
                <a:solidFill>
                  <a:srgbClr val="000000"/>
                </a:solidFill>
                <a:latin typeface="標楷體" pitchFamily="65" charset="-120"/>
                <a:ea typeface="標楷體" pitchFamily="65" charset="-120"/>
              </a:rPr>
              <a:t>細則第</a:t>
            </a:r>
            <a:r>
              <a:rPr lang="en-US" altLang="zh-TW" sz="2400" b="1" u="sng" dirty="0">
                <a:solidFill>
                  <a:srgbClr val="000000"/>
                </a:solidFill>
                <a:latin typeface="標楷體" pitchFamily="65" charset="-120"/>
                <a:ea typeface="標楷體" pitchFamily="65" charset="-120"/>
              </a:rPr>
              <a:t>55</a:t>
            </a:r>
            <a:r>
              <a:rPr lang="zh-TW" altLang="en-US" sz="2400" b="1" u="sng" dirty="0">
                <a:solidFill>
                  <a:srgbClr val="000000"/>
                </a:solidFill>
                <a:latin typeface="標楷體" pitchFamily="65" charset="-120"/>
                <a:ea typeface="標楷體" pitchFamily="65" charset="-120"/>
              </a:rPr>
              <a:t>條規定時</a:t>
            </a:r>
            <a:r>
              <a:rPr lang="zh-TW" altLang="en-US" sz="2400" b="1" dirty="0">
                <a:latin typeface="標楷體" pitchFamily="65" charset="-120"/>
                <a:ea typeface="標楷體" pitchFamily="65" charset="-120"/>
              </a:rPr>
              <a:t>，即得</a:t>
            </a:r>
            <a:r>
              <a:rPr lang="zh-TW" altLang="en-US" sz="2400" b="1" u="sng" dirty="0">
                <a:solidFill>
                  <a:srgbClr val="FF3300"/>
                </a:solidFill>
                <a:latin typeface="標楷體" pitchFamily="65" charset="-120"/>
                <a:ea typeface="標楷體" pitchFamily="65" charset="-120"/>
              </a:rPr>
              <a:t>開標</a:t>
            </a:r>
            <a:r>
              <a:rPr lang="zh-TW" altLang="en-US" sz="2400" b="1" dirty="0">
                <a:latin typeface="標楷體" pitchFamily="65" charset="-120"/>
                <a:ea typeface="標楷體" pitchFamily="65" charset="-120"/>
              </a:rPr>
              <a:t>。 </a:t>
            </a:r>
            <a:endParaRPr lang="zh-TW" altLang="en-US" sz="2400" b="1" dirty="0">
              <a:solidFill>
                <a:srgbClr val="0033CC"/>
              </a:solidFill>
              <a:latin typeface="標楷體" pitchFamily="65" charset="-120"/>
              <a:ea typeface="標楷體" pitchFamily="65" charset="-120"/>
            </a:endParaRPr>
          </a:p>
        </p:txBody>
      </p:sp>
      <p:sp>
        <p:nvSpPr>
          <p:cNvPr id="2" name="矩形 1"/>
          <p:cNvSpPr/>
          <p:nvPr/>
        </p:nvSpPr>
        <p:spPr>
          <a:xfrm>
            <a:off x="307165" y="2302812"/>
            <a:ext cx="8496944" cy="2862322"/>
          </a:xfrm>
          <a:prstGeom prst="rect">
            <a:avLst/>
          </a:prstGeom>
          <a:ln>
            <a:solidFill>
              <a:srgbClr val="0000FF"/>
            </a:solidFill>
          </a:ln>
        </p:spPr>
        <p:txBody>
          <a:bodyPr wrap="square">
            <a:spAutoFit/>
          </a:bodyPr>
          <a:lstStyle/>
          <a:p>
            <a:pPr marL="285750" indent="-285750" algn="just">
              <a:buFont typeface="Wingdings" panose="05000000000000000000" pitchFamily="2" charset="2"/>
              <a:buChar char="l"/>
            </a:pPr>
            <a:r>
              <a:rPr lang="zh-TW" altLang="en-US" b="1" dirty="0">
                <a:solidFill>
                  <a:srgbClr val="000000"/>
                </a:solidFill>
                <a:latin typeface="標楷體" panose="03000509000000000000" pitchFamily="65" charset="-120"/>
                <a:ea typeface="標楷體" panose="03000509000000000000" pitchFamily="65" charset="-120"/>
              </a:rPr>
              <a:t>機關辦理</a:t>
            </a:r>
            <a:r>
              <a:rPr lang="zh-TW" altLang="en-US" b="1" u="sng" dirty="0">
                <a:solidFill>
                  <a:srgbClr val="0000FF"/>
                </a:solidFill>
                <a:latin typeface="標楷體" panose="03000509000000000000" pitchFamily="65" charset="-120"/>
                <a:ea typeface="標楷體" panose="03000509000000000000" pitchFamily="65" charset="-120"/>
              </a:rPr>
              <a:t>分項複數決標</a:t>
            </a:r>
            <a:r>
              <a:rPr lang="zh-TW" altLang="en-US" b="1" dirty="0">
                <a:solidFill>
                  <a:srgbClr val="000000"/>
                </a:solidFill>
                <a:latin typeface="標楷體" panose="03000509000000000000" pitchFamily="65" charset="-120"/>
                <a:ea typeface="標楷體" panose="03000509000000000000" pitchFamily="65" charset="-120"/>
              </a:rPr>
              <a:t>採購案，共分</a:t>
            </a:r>
            <a:r>
              <a:rPr lang="en-US" altLang="zh-TW" b="1" dirty="0">
                <a:solidFill>
                  <a:srgbClr val="000000"/>
                </a:solidFill>
                <a:latin typeface="標楷體" panose="03000509000000000000" pitchFamily="65" charset="-120"/>
                <a:ea typeface="標楷體" panose="03000509000000000000" pitchFamily="65" charset="-120"/>
              </a:rPr>
              <a:t>3</a:t>
            </a:r>
            <a:r>
              <a:rPr lang="zh-TW" altLang="en-US" b="1" dirty="0">
                <a:solidFill>
                  <a:srgbClr val="000000"/>
                </a:solidFill>
                <a:latin typeface="標楷體" panose="03000509000000000000" pitchFamily="65" charset="-120"/>
                <a:ea typeface="標楷體" panose="03000509000000000000" pitchFamily="65" charset="-120"/>
              </a:rPr>
              <a:t>項目，招標文件規定</a:t>
            </a:r>
            <a:r>
              <a:rPr lang="zh-TW" altLang="en-US" b="1" u="sng" dirty="0">
                <a:solidFill>
                  <a:srgbClr val="0000FF"/>
                </a:solidFill>
                <a:latin typeface="標楷體" panose="03000509000000000000" pitchFamily="65" charset="-120"/>
                <a:ea typeface="標楷體" panose="03000509000000000000" pitchFamily="65" charset="-120"/>
              </a:rPr>
              <a:t>單一廠商以得標</a:t>
            </a:r>
            <a:r>
              <a:rPr lang="en-US" altLang="zh-TW" b="1" u="sng" dirty="0">
                <a:solidFill>
                  <a:srgbClr val="0000FF"/>
                </a:solidFill>
                <a:latin typeface="標楷體" panose="03000509000000000000" pitchFamily="65" charset="-120"/>
                <a:ea typeface="標楷體" panose="03000509000000000000" pitchFamily="65" charset="-120"/>
              </a:rPr>
              <a:t>1</a:t>
            </a:r>
            <a:r>
              <a:rPr lang="zh-TW" altLang="en-US" b="1" u="sng" dirty="0">
                <a:solidFill>
                  <a:srgbClr val="0000FF"/>
                </a:solidFill>
                <a:latin typeface="標楷體" panose="03000509000000000000" pitchFamily="65" charset="-120"/>
                <a:ea typeface="標楷體" panose="03000509000000000000" pitchFamily="65" charset="-120"/>
              </a:rPr>
              <a:t>項目為限</a:t>
            </a:r>
            <a:r>
              <a:rPr lang="zh-TW" altLang="en-US" b="1" dirty="0">
                <a:solidFill>
                  <a:srgbClr val="000000"/>
                </a:solidFill>
                <a:latin typeface="標楷體" panose="03000509000000000000" pitchFamily="65" charset="-120"/>
                <a:ea typeface="標楷體" panose="03000509000000000000" pitchFamily="65" charset="-120"/>
              </a:rPr>
              <a:t>。甲、乙</a:t>
            </a:r>
            <a:r>
              <a:rPr lang="en-US" altLang="zh-TW" b="1" dirty="0">
                <a:solidFill>
                  <a:srgbClr val="000000"/>
                </a:solidFill>
                <a:latin typeface="標楷體" panose="03000509000000000000" pitchFamily="65" charset="-120"/>
                <a:ea typeface="標楷體" panose="03000509000000000000" pitchFamily="65" charset="-120"/>
              </a:rPr>
              <a:t>2</a:t>
            </a:r>
            <a:r>
              <a:rPr lang="zh-TW" altLang="en-US" b="1" dirty="0">
                <a:solidFill>
                  <a:srgbClr val="000000"/>
                </a:solidFill>
                <a:latin typeface="標楷體" panose="03000509000000000000" pitchFamily="65" charset="-120"/>
                <a:ea typeface="標楷體" panose="03000509000000000000" pitchFamily="65" charset="-120"/>
              </a:rPr>
              <a:t>廠商雖各有投不同項目</a:t>
            </a:r>
            <a:r>
              <a:rPr lang="en-US" altLang="zh-TW" b="1" dirty="0">
                <a:solidFill>
                  <a:srgbClr val="000000"/>
                </a:solidFill>
                <a:latin typeface="標楷體" panose="03000509000000000000" pitchFamily="65" charset="-120"/>
                <a:ea typeface="標楷體" panose="03000509000000000000" pitchFamily="65" charset="-120"/>
              </a:rPr>
              <a:t>(</a:t>
            </a:r>
            <a:r>
              <a:rPr lang="zh-TW" altLang="en-US" b="1" dirty="0">
                <a:solidFill>
                  <a:srgbClr val="000000"/>
                </a:solidFill>
                <a:latin typeface="標楷體" panose="03000509000000000000" pitchFamily="65" charset="-120"/>
                <a:ea typeface="標楷體" panose="03000509000000000000" pitchFamily="65" charset="-120"/>
              </a:rPr>
              <a:t>即甲廠商投第</a:t>
            </a:r>
            <a:r>
              <a:rPr lang="en-US" altLang="zh-TW" b="1" dirty="0">
                <a:solidFill>
                  <a:srgbClr val="000000"/>
                </a:solidFill>
                <a:latin typeface="標楷體" panose="03000509000000000000" pitchFamily="65" charset="-120"/>
                <a:ea typeface="標楷體" panose="03000509000000000000" pitchFamily="65" charset="-120"/>
              </a:rPr>
              <a:t>1</a:t>
            </a:r>
            <a:r>
              <a:rPr lang="zh-TW" altLang="en-US" b="1" dirty="0">
                <a:solidFill>
                  <a:srgbClr val="000000"/>
                </a:solidFill>
                <a:latin typeface="標楷體" panose="03000509000000000000" pitchFamily="65" charset="-120"/>
                <a:ea typeface="標楷體" panose="03000509000000000000" pitchFamily="65" charset="-120"/>
              </a:rPr>
              <a:t>項目；乙廠商投第</a:t>
            </a:r>
            <a:r>
              <a:rPr lang="en-US" altLang="zh-TW" b="1" dirty="0">
                <a:solidFill>
                  <a:srgbClr val="000000"/>
                </a:solidFill>
                <a:latin typeface="標楷體" panose="03000509000000000000" pitchFamily="65" charset="-120"/>
                <a:ea typeface="標楷體" panose="03000509000000000000" pitchFamily="65" charset="-120"/>
              </a:rPr>
              <a:t>3</a:t>
            </a:r>
            <a:r>
              <a:rPr lang="zh-TW" altLang="en-US" b="1" dirty="0">
                <a:solidFill>
                  <a:srgbClr val="000000"/>
                </a:solidFill>
                <a:latin typeface="標楷體" panose="03000509000000000000" pitchFamily="65" charset="-120"/>
                <a:ea typeface="標楷體" panose="03000509000000000000" pitchFamily="65" charset="-120"/>
              </a:rPr>
              <a:t>項目</a:t>
            </a:r>
            <a:r>
              <a:rPr lang="en-US" altLang="zh-TW" b="1" dirty="0">
                <a:solidFill>
                  <a:srgbClr val="000000"/>
                </a:solidFill>
                <a:latin typeface="標楷體" panose="03000509000000000000" pitchFamily="65" charset="-120"/>
                <a:ea typeface="標楷體" panose="03000509000000000000" pitchFamily="65" charset="-120"/>
              </a:rPr>
              <a:t>)</a:t>
            </a:r>
            <a:r>
              <a:rPr lang="zh-TW" altLang="en-US" b="1" dirty="0">
                <a:solidFill>
                  <a:srgbClr val="000000"/>
                </a:solidFill>
                <a:latin typeface="標楷體" panose="03000509000000000000" pitchFamily="65" charset="-120"/>
                <a:ea typeface="標楷體" panose="03000509000000000000" pitchFamily="65" charset="-120"/>
              </a:rPr>
              <a:t>，惟亦</a:t>
            </a:r>
            <a:r>
              <a:rPr lang="zh-TW" altLang="en-US" b="1" u="sng" dirty="0">
                <a:solidFill>
                  <a:srgbClr val="FF0000"/>
                </a:solidFill>
                <a:latin typeface="標楷體" panose="03000509000000000000" pitchFamily="65" charset="-120"/>
                <a:ea typeface="標楷體" panose="03000509000000000000" pitchFamily="65" charset="-120"/>
              </a:rPr>
              <a:t>均有投標第</a:t>
            </a:r>
            <a:r>
              <a:rPr lang="en-US" altLang="zh-TW" b="1" u="sng" dirty="0">
                <a:solidFill>
                  <a:srgbClr val="FF0000"/>
                </a:solidFill>
                <a:latin typeface="標楷體" panose="03000509000000000000" pitchFamily="65" charset="-120"/>
                <a:ea typeface="標楷體" panose="03000509000000000000" pitchFamily="65" charset="-120"/>
              </a:rPr>
              <a:t>2</a:t>
            </a:r>
            <a:r>
              <a:rPr lang="zh-TW" altLang="en-US" b="1" u="sng" dirty="0">
                <a:solidFill>
                  <a:srgbClr val="FF0000"/>
                </a:solidFill>
                <a:latin typeface="標楷體" panose="03000509000000000000" pitchFamily="65" charset="-120"/>
                <a:ea typeface="標楷體" panose="03000509000000000000" pitchFamily="65" charset="-120"/>
              </a:rPr>
              <a:t>項目，如機關認定該等廠商有採購法第</a:t>
            </a:r>
            <a:r>
              <a:rPr lang="en-US" altLang="zh-TW" b="1" u="sng" dirty="0">
                <a:solidFill>
                  <a:srgbClr val="FF0000"/>
                </a:solidFill>
                <a:latin typeface="標楷體" panose="03000509000000000000" pitchFamily="65" charset="-120"/>
                <a:ea typeface="標楷體" panose="03000509000000000000" pitchFamily="65" charset="-120"/>
              </a:rPr>
              <a:t>50</a:t>
            </a:r>
            <a:r>
              <a:rPr lang="zh-TW" altLang="en-US" b="1" u="sng" dirty="0">
                <a:solidFill>
                  <a:srgbClr val="FF0000"/>
                </a:solidFill>
                <a:latin typeface="標楷體" panose="03000509000000000000" pitchFamily="65" charset="-120"/>
                <a:ea typeface="標楷體" panose="03000509000000000000" pitchFamily="65" charset="-120"/>
              </a:rPr>
              <a:t>條第</a:t>
            </a:r>
            <a:r>
              <a:rPr lang="en-US" altLang="zh-TW" b="1" u="sng" dirty="0">
                <a:solidFill>
                  <a:srgbClr val="FF0000"/>
                </a:solidFill>
                <a:latin typeface="標楷體" panose="03000509000000000000" pitchFamily="65" charset="-120"/>
                <a:ea typeface="標楷體" panose="03000509000000000000" pitchFamily="65" charset="-120"/>
              </a:rPr>
              <a:t>1</a:t>
            </a:r>
            <a:r>
              <a:rPr lang="zh-TW" altLang="en-US" b="1" u="sng" dirty="0">
                <a:solidFill>
                  <a:srgbClr val="FF0000"/>
                </a:solidFill>
                <a:latin typeface="標楷體" panose="03000509000000000000" pitchFamily="65" charset="-120"/>
                <a:ea typeface="標楷體" panose="03000509000000000000" pitchFamily="65" charset="-120"/>
              </a:rPr>
              <a:t>項第</a:t>
            </a:r>
            <a:r>
              <a:rPr lang="en-US" altLang="zh-TW" b="1" u="sng" dirty="0">
                <a:solidFill>
                  <a:srgbClr val="FF0000"/>
                </a:solidFill>
                <a:latin typeface="標楷體" panose="03000509000000000000" pitchFamily="65" charset="-120"/>
                <a:ea typeface="標楷體" panose="03000509000000000000" pitchFamily="65" charset="-120"/>
              </a:rPr>
              <a:t>5</a:t>
            </a:r>
            <a:r>
              <a:rPr lang="zh-TW" altLang="en-US" b="1" u="sng" dirty="0">
                <a:solidFill>
                  <a:srgbClr val="FF0000"/>
                </a:solidFill>
                <a:latin typeface="標楷體" panose="03000509000000000000" pitchFamily="65" charset="-120"/>
                <a:ea typeface="標楷體" panose="03000509000000000000" pitchFamily="65" charset="-120"/>
              </a:rPr>
              <a:t>款之情事，應認第</a:t>
            </a:r>
            <a:r>
              <a:rPr lang="en-US" altLang="zh-TW" b="1" u="sng" dirty="0">
                <a:solidFill>
                  <a:srgbClr val="FF0000"/>
                </a:solidFill>
                <a:latin typeface="標楷體" panose="03000509000000000000" pitchFamily="65" charset="-120"/>
                <a:ea typeface="標楷體" panose="03000509000000000000" pitchFamily="65" charset="-120"/>
              </a:rPr>
              <a:t>2</a:t>
            </a:r>
            <a:r>
              <a:rPr lang="zh-TW" altLang="en-US" b="1" u="sng" dirty="0">
                <a:solidFill>
                  <a:srgbClr val="FF0000"/>
                </a:solidFill>
                <a:latin typeface="標楷體" panose="03000509000000000000" pitchFamily="65" charset="-120"/>
                <a:ea typeface="標楷體" panose="03000509000000000000" pitchFamily="65" charset="-120"/>
              </a:rPr>
              <a:t>項目有該條款之適用</a:t>
            </a:r>
            <a:r>
              <a:rPr lang="zh-TW" altLang="en-US" b="1" dirty="0">
                <a:solidFill>
                  <a:srgbClr val="000000"/>
                </a:solidFill>
                <a:latin typeface="標楷體" panose="03000509000000000000" pitchFamily="65" charset="-120"/>
                <a:ea typeface="標楷體" panose="03000509000000000000" pitchFamily="65" charset="-120"/>
              </a:rPr>
              <a:t>。至於同案該等廠商各投標不同項目</a:t>
            </a:r>
            <a:r>
              <a:rPr lang="en-US" altLang="zh-TW" b="1" dirty="0">
                <a:solidFill>
                  <a:srgbClr val="000000"/>
                </a:solidFill>
                <a:latin typeface="標楷體" panose="03000509000000000000" pitchFamily="65" charset="-120"/>
                <a:ea typeface="標楷體" panose="03000509000000000000" pitchFamily="65" charset="-120"/>
              </a:rPr>
              <a:t>(</a:t>
            </a:r>
            <a:r>
              <a:rPr lang="zh-TW" altLang="en-US" b="1" dirty="0">
                <a:solidFill>
                  <a:srgbClr val="000000"/>
                </a:solidFill>
                <a:latin typeface="標楷體" panose="03000509000000000000" pitchFamily="65" charset="-120"/>
                <a:ea typeface="標楷體" panose="03000509000000000000" pitchFamily="65" charset="-120"/>
              </a:rPr>
              <a:t>第</a:t>
            </a:r>
            <a:r>
              <a:rPr lang="en-US" altLang="zh-TW" b="1" dirty="0">
                <a:solidFill>
                  <a:srgbClr val="000000"/>
                </a:solidFill>
                <a:latin typeface="標楷體" panose="03000509000000000000" pitchFamily="65" charset="-120"/>
                <a:ea typeface="標楷體" panose="03000509000000000000" pitchFamily="65" charset="-120"/>
              </a:rPr>
              <a:t>1</a:t>
            </a:r>
            <a:r>
              <a:rPr lang="zh-TW" altLang="en-US" b="1" dirty="0">
                <a:solidFill>
                  <a:srgbClr val="000000"/>
                </a:solidFill>
                <a:latin typeface="標楷體" panose="03000509000000000000" pitchFamily="65" charset="-120"/>
                <a:ea typeface="標楷體" panose="03000509000000000000" pitchFamily="65" charset="-120"/>
              </a:rPr>
              <a:t>項目、第</a:t>
            </a:r>
            <a:r>
              <a:rPr lang="en-US" altLang="zh-TW" b="1" dirty="0">
                <a:solidFill>
                  <a:srgbClr val="000000"/>
                </a:solidFill>
                <a:latin typeface="標楷體" panose="03000509000000000000" pitchFamily="65" charset="-120"/>
                <a:ea typeface="標楷體" panose="03000509000000000000" pitchFamily="65" charset="-120"/>
              </a:rPr>
              <a:t>3</a:t>
            </a:r>
            <a:r>
              <a:rPr lang="zh-TW" altLang="en-US" b="1" dirty="0">
                <a:solidFill>
                  <a:srgbClr val="000000"/>
                </a:solidFill>
                <a:latin typeface="標楷體" panose="03000509000000000000" pitchFamily="65" charset="-120"/>
                <a:ea typeface="標楷體" panose="03000509000000000000" pitchFamily="65" charset="-120"/>
              </a:rPr>
              <a:t>項目</a:t>
            </a:r>
            <a:r>
              <a:rPr lang="en-US" altLang="zh-TW" b="1" dirty="0">
                <a:solidFill>
                  <a:srgbClr val="000000"/>
                </a:solidFill>
                <a:latin typeface="標楷體" panose="03000509000000000000" pitchFamily="65" charset="-120"/>
                <a:ea typeface="標楷體" panose="03000509000000000000" pitchFamily="65" charset="-120"/>
              </a:rPr>
              <a:t>)</a:t>
            </a:r>
            <a:r>
              <a:rPr lang="zh-TW" altLang="en-US" b="1" dirty="0">
                <a:solidFill>
                  <a:srgbClr val="000000"/>
                </a:solidFill>
                <a:latin typeface="標楷體" panose="03000509000000000000" pitchFamily="65" charset="-120"/>
                <a:ea typeface="標楷體" panose="03000509000000000000" pitchFamily="65" charset="-120"/>
              </a:rPr>
              <a:t>之情形，尚</a:t>
            </a:r>
            <a:r>
              <a:rPr lang="zh-TW" altLang="en-US" b="1" u="sng" dirty="0">
                <a:solidFill>
                  <a:srgbClr val="0000FF"/>
                </a:solidFill>
                <a:latin typeface="標楷體" panose="03000509000000000000" pitchFamily="65" charset="-120"/>
                <a:ea typeface="標楷體" panose="03000509000000000000" pitchFamily="65" charset="-120"/>
              </a:rPr>
              <a:t>非彼此互相競爭，難認有上開條款之適用，</a:t>
            </a:r>
            <a:r>
              <a:rPr lang="zh-TW" altLang="en-US" b="1" dirty="0">
                <a:solidFill>
                  <a:srgbClr val="000000"/>
                </a:solidFill>
                <a:latin typeface="標楷體" panose="03000509000000000000" pitchFamily="65" charset="-120"/>
                <a:ea typeface="標楷體" panose="03000509000000000000" pitchFamily="65" charset="-120"/>
              </a:rPr>
              <a:t>惟應查</a:t>
            </a:r>
            <a:r>
              <a:rPr lang="zh-TW" altLang="en-US" b="1" u="sng" dirty="0">
                <a:solidFill>
                  <a:srgbClr val="FF0000"/>
                </a:solidFill>
                <a:latin typeface="標楷體" panose="03000509000000000000" pitchFamily="65" charset="-120"/>
                <a:ea typeface="標楷體" panose="03000509000000000000" pitchFamily="65" charset="-120"/>
              </a:rPr>
              <a:t>察有無借牌或出借牌照等情形</a:t>
            </a:r>
            <a:r>
              <a:rPr lang="zh-TW" altLang="en-US" b="1" dirty="0">
                <a:solidFill>
                  <a:srgbClr val="000000"/>
                </a:solidFill>
                <a:latin typeface="標楷體" panose="03000509000000000000" pitchFamily="65" charset="-120"/>
                <a:ea typeface="標楷體" panose="03000509000000000000" pitchFamily="65" charset="-120"/>
              </a:rPr>
              <a:t>。採購法第</a:t>
            </a:r>
            <a:r>
              <a:rPr lang="en-US" altLang="zh-TW" b="1" dirty="0">
                <a:solidFill>
                  <a:srgbClr val="000000"/>
                </a:solidFill>
                <a:latin typeface="標楷體" panose="03000509000000000000" pitchFamily="65" charset="-120"/>
                <a:ea typeface="標楷體" panose="03000509000000000000" pitchFamily="65" charset="-120"/>
              </a:rPr>
              <a:t>50</a:t>
            </a:r>
            <a:r>
              <a:rPr lang="zh-TW" altLang="en-US" b="1" dirty="0">
                <a:solidFill>
                  <a:srgbClr val="000000"/>
                </a:solidFill>
                <a:latin typeface="標楷體" panose="03000509000000000000" pitchFamily="65" charset="-120"/>
                <a:ea typeface="標楷體" panose="03000509000000000000" pitchFamily="65" charset="-120"/>
              </a:rPr>
              <a:t>條第</a:t>
            </a:r>
            <a:r>
              <a:rPr lang="en-US" altLang="zh-TW" b="1" dirty="0">
                <a:solidFill>
                  <a:srgbClr val="000000"/>
                </a:solidFill>
                <a:latin typeface="標楷體" panose="03000509000000000000" pitchFamily="65" charset="-120"/>
                <a:ea typeface="標楷體" panose="03000509000000000000" pitchFamily="65" charset="-120"/>
              </a:rPr>
              <a:t>1</a:t>
            </a:r>
            <a:r>
              <a:rPr lang="zh-TW" altLang="en-US" b="1" dirty="0">
                <a:solidFill>
                  <a:srgbClr val="000000"/>
                </a:solidFill>
                <a:latin typeface="標楷體" panose="03000509000000000000" pitchFamily="65" charset="-120"/>
                <a:ea typeface="標楷體" panose="03000509000000000000" pitchFamily="65" charset="-120"/>
              </a:rPr>
              <a:t>項第</a:t>
            </a:r>
            <a:r>
              <a:rPr lang="en-US" altLang="zh-TW" b="1" dirty="0">
                <a:solidFill>
                  <a:srgbClr val="000000"/>
                </a:solidFill>
                <a:latin typeface="標楷體" panose="03000509000000000000" pitchFamily="65" charset="-120"/>
                <a:ea typeface="標楷體" panose="03000509000000000000" pitchFamily="65" charset="-120"/>
              </a:rPr>
              <a:t>3</a:t>
            </a:r>
            <a:r>
              <a:rPr lang="zh-TW" altLang="en-US" b="1" dirty="0">
                <a:solidFill>
                  <a:srgbClr val="000000"/>
                </a:solidFill>
                <a:latin typeface="標楷體" panose="03000509000000000000" pitchFamily="65" charset="-120"/>
                <a:ea typeface="標楷體" panose="03000509000000000000" pitchFamily="65" charset="-120"/>
              </a:rPr>
              <a:t>款、第</a:t>
            </a:r>
            <a:r>
              <a:rPr lang="en-US" altLang="zh-TW" b="1" dirty="0">
                <a:solidFill>
                  <a:srgbClr val="000000"/>
                </a:solidFill>
                <a:latin typeface="標楷體" panose="03000509000000000000" pitchFamily="65" charset="-120"/>
                <a:ea typeface="標楷體" panose="03000509000000000000" pitchFamily="65" charset="-120"/>
              </a:rPr>
              <a:t>87</a:t>
            </a:r>
            <a:r>
              <a:rPr lang="zh-TW" altLang="en-US" b="1" dirty="0">
                <a:solidFill>
                  <a:srgbClr val="000000"/>
                </a:solidFill>
                <a:latin typeface="標楷體" panose="03000509000000000000" pitchFamily="65" charset="-120"/>
                <a:ea typeface="標楷體" panose="03000509000000000000" pitchFamily="65" charset="-120"/>
              </a:rPr>
              <a:t>條規定，併請查察。</a:t>
            </a:r>
          </a:p>
          <a:p>
            <a:pPr marL="285750" indent="-285750" algn="just">
              <a:buFont typeface="Wingdings" panose="05000000000000000000" pitchFamily="2" charset="2"/>
              <a:buChar char="l"/>
            </a:pPr>
            <a:r>
              <a:rPr lang="zh-TW" altLang="en-US" b="1" dirty="0">
                <a:solidFill>
                  <a:srgbClr val="000000"/>
                </a:solidFill>
                <a:latin typeface="標楷體" panose="03000509000000000000" pitchFamily="65" charset="-120"/>
                <a:ea typeface="標楷體" panose="03000509000000000000" pitchFamily="65" charset="-120"/>
              </a:rPr>
              <a:t>另有關押標金不予發還之處理，投標須知規定「投標廠商須繳納新台幣</a:t>
            </a:r>
            <a:r>
              <a:rPr lang="en-US" altLang="zh-TW" b="1" dirty="0">
                <a:solidFill>
                  <a:srgbClr val="000000"/>
                </a:solidFill>
                <a:latin typeface="標楷體" panose="03000509000000000000" pitchFamily="65" charset="-120"/>
                <a:ea typeface="標楷體" panose="03000509000000000000" pitchFamily="65" charset="-120"/>
              </a:rPr>
              <a:t>30</a:t>
            </a:r>
            <a:r>
              <a:rPr lang="zh-TW" altLang="en-US" b="1" dirty="0">
                <a:solidFill>
                  <a:srgbClr val="000000"/>
                </a:solidFill>
                <a:latin typeface="標楷體" panose="03000509000000000000" pitchFamily="65" charset="-120"/>
                <a:ea typeface="標楷體" panose="03000509000000000000" pitchFamily="65" charset="-120"/>
              </a:rPr>
              <a:t>萬押標金</a:t>
            </a:r>
            <a:r>
              <a:rPr lang="en-US" altLang="zh-TW" b="1" dirty="0">
                <a:solidFill>
                  <a:srgbClr val="000000"/>
                </a:solidFill>
                <a:latin typeface="標楷體" panose="03000509000000000000" pitchFamily="65" charset="-120"/>
                <a:ea typeface="標楷體" panose="03000509000000000000" pitchFamily="65" charset="-120"/>
              </a:rPr>
              <a:t>(</a:t>
            </a:r>
            <a:r>
              <a:rPr lang="zh-TW" altLang="en-US" b="1" u="sng" dirty="0">
                <a:solidFill>
                  <a:srgbClr val="0000FF"/>
                </a:solidFill>
                <a:latin typeface="標楷體" panose="03000509000000000000" pitchFamily="65" charset="-120"/>
                <a:ea typeface="標楷體" panose="03000509000000000000" pitchFamily="65" charset="-120"/>
              </a:rPr>
              <a:t>不論投標幾個項目皆只須繳交新台幣</a:t>
            </a:r>
            <a:r>
              <a:rPr lang="en-US" altLang="zh-TW" b="1" u="sng" dirty="0">
                <a:solidFill>
                  <a:srgbClr val="0000FF"/>
                </a:solidFill>
                <a:latin typeface="標楷體" panose="03000509000000000000" pitchFamily="65" charset="-120"/>
                <a:ea typeface="標楷體" panose="03000509000000000000" pitchFamily="65" charset="-120"/>
              </a:rPr>
              <a:t>30</a:t>
            </a:r>
            <a:r>
              <a:rPr lang="zh-TW" altLang="en-US" b="1" u="sng" dirty="0">
                <a:solidFill>
                  <a:srgbClr val="0000FF"/>
                </a:solidFill>
                <a:latin typeface="標楷體" panose="03000509000000000000" pitchFamily="65" charset="-120"/>
                <a:ea typeface="標楷體" panose="03000509000000000000" pitchFamily="65" charset="-120"/>
              </a:rPr>
              <a:t>萬元</a:t>
            </a:r>
            <a:r>
              <a:rPr lang="en-US" altLang="zh-TW" b="1" dirty="0">
                <a:solidFill>
                  <a:srgbClr val="000000"/>
                </a:solidFill>
                <a:latin typeface="標楷體" panose="03000509000000000000" pitchFamily="65" charset="-120"/>
                <a:ea typeface="標楷體" panose="03000509000000000000" pitchFamily="65" charset="-120"/>
              </a:rPr>
              <a:t>) </a:t>
            </a:r>
            <a:r>
              <a:rPr lang="zh-TW" altLang="en-US" b="1" dirty="0">
                <a:solidFill>
                  <a:srgbClr val="000000"/>
                </a:solidFill>
                <a:latin typeface="標楷體" panose="03000509000000000000" pitchFamily="65" charset="-120"/>
                <a:ea typeface="標楷體" panose="03000509000000000000" pitchFamily="65" charset="-120"/>
              </a:rPr>
              <a:t>」，而</a:t>
            </a:r>
            <a:r>
              <a:rPr lang="zh-TW" altLang="en-US" b="1" u="sng" dirty="0">
                <a:solidFill>
                  <a:srgbClr val="FF0000"/>
                </a:solidFill>
                <a:latin typeface="標楷體" panose="03000509000000000000" pitchFamily="65" charset="-120"/>
                <a:ea typeface="標楷體" panose="03000509000000000000" pitchFamily="65" charset="-120"/>
              </a:rPr>
              <a:t>非訂明各項目之押標金</a:t>
            </a:r>
            <a:r>
              <a:rPr lang="zh-TW" altLang="en-US" b="1" dirty="0">
                <a:solidFill>
                  <a:srgbClr val="000000"/>
                </a:solidFill>
                <a:latin typeface="標楷體" panose="03000509000000000000" pitchFamily="65" charset="-120"/>
                <a:ea typeface="標楷體" panose="03000509000000000000" pitchFamily="65" charset="-120"/>
              </a:rPr>
              <a:t>繳納額度，爰遇廠商有繳納之押標金不予發還之情形，應依招標文件規定就其所</a:t>
            </a:r>
            <a:r>
              <a:rPr lang="zh-TW" altLang="en-US" b="1" u="sng" dirty="0">
                <a:solidFill>
                  <a:srgbClr val="0000FF"/>
                </a:solidFill>
                <a:latin typeface="標楷體" panose="03000509000000000000" pitchFamily="65" charset="-120"/>
                <a:ea typeface="標楷體" panose="03000509000000000000" pitchFamily="65" charset="-120"/>
              </a:rPr>
              <a:t>繳全部押標金不予發還</a:t>
            </a:r>
            <a:r>
              <a:rPr lang="zh-TW" altLang="en-US" b="1" dirty="0">
                <a:solidFill>
                  <a:srgbClr val="000000"/>
                </a:solidFill>
                <a:latin typeface="標楷體" panose="03000509000000000000" pitchFamily="65" charset="-120"/>
                <a:ea typeface="標楷體" panose="03000509000000000000" pitchFamily="65" charset="-120"/>
              </a:rPr>
              <a:t>。工程企字第</a:t>
            </a:r>
            <a:r>
              <a:rPr lang="en-US" altLang="zh-TW" b="1" dirty="0">
                <a:solidFill>
                  <a:srgbClr val="000000"/>
                </a:solidFill>
                <a:latin typeface="標楷體" panose="03000509000000000000" pitchFamily="65" charset="-120"/>
                <a:ea typeface="標楷體" panose="03000509000000000000" pitchFamily="65" charset="-120"/>
              </a:rPr>
              <a:t>10400059030</a:t>
            </a:r>
            <a:r>
              <a:rPr lang="zh-TW" altLang="en-US" b="1" dirty="0">
                <a:solidFill>
                  <a:srgbClr val="000000"/>
                </a:solidFill>
                <a:latin typeface="標楷體" panose="03000509000000000000" pitchFamily="65" charset="-120"/>
                <a:ea typeface="標楷體" panose="03000509000000000000" pitchFamily="65" charset="-120"/>
              </a:rPr>
              <a:t>號</a:t>
            </a:r>
          </a:p>
        </p:txBody>
      </p:sp>
      <p:sp>
        <p:nvSpPr>
          <p:cNvPr id="3" name="矩形 2"/>
          <p:cNvSpPr/>
          <p:nvPr/>
        </p:nvSpPr>
        <p:spPr>
          <a:xfrm>
            <a:off x="307165" y="5229200"/>
            <a:ext cx="8496944" cy="1066959"/>
          </a:xfrm>
          <a:prstGeom prst="rect">
            <a:avLst/>
          </a:prstGeom>
          <a:ln>
            <a:solidFill>
              <a:srgbClr val="0000FF"/>
            </a:solidFill>
          </a:ln>
        </p:spPr>
        <p:txBody>
          <a:bodyPr wrap="square">
            <a:spAutoFit/>
          </a:bodyPr>
          <a:lstStyle/>
          <a:p>
            <a:pPr marL="285750" indent="-285750">
              <a:lnSpc>
                <a:spcPts val="1900"/>
              </a:lnSpc>
              <a:buFont typeface="Wingdings" panose="05000000000000000000" pitchFamily="2" charset="2"/>
              <a:buChar char="l"/>
            </a:pPr>
            <a:r>
              <a:rPr lang="zh-TW" altLang="en-US" b="1" dirty="0">
                <a:solidFill>
                  <a:srgbClr val="000000"/>
                </a:solidFill>
                <a:latin typeface="標楷體" panose="03000509000000000000" pitchFamily="65" charset="-120"/>
                <a:ea typeface="標楷體" panose="03000509000000000000" pitchFamily="65" charset="-120"/>
              </a:rPr>
              <a:t>校內不同區之建築物耐震補強工程</a:t>
            </a:r>
            <a:r>
              <a:rPr lang="en-US" altLang="zh-TW" b="1" dirty="0">
                <a:solidFill>
                  <a:srgbClr val="000000"/>
                </a:solidFill>
                <a:latin typeface="標楷體" panose="03000509000000000000" pitchFamily="65" charset="-120"/>
                <a:ea typeface="標楷體" panose="03000509000000000000" pitchFamily="65" charset="-120"/>
              </a:rPr>
              <a:t>4</a:t>
            </a:r>
            <a:r>
              <a:rPr lang="zh-TW" altLang="en-US" b="1" dirty="0">
                <a:solidFill>
                  <a:srgbClr val="000000"/>
                </a:solidFill>
                <a:latin typeface="標楷體" panose="03000509000000000000" pitchFamily="65" charset="-120"/>
                <a:ea typeface="標楷體" panose="03000509000000000000" pitchFamily="65" charset="-120"/>
              </a:rPr>
              <a:t>案併於一招標文件，分為</a:t>
            </a:r>
            <a:r>
              <a:rPr lang="en-US" altLang="zh-TW" b="1" dirty="0">
                <a:solidFill>
                  <a:srgbClr val="000000"/>
                </a:solidFill>
                <a:latin typeface="標楷體" panose="03000509000000000000" pitchFamily="65" charset="-120"/>
                <a:ea typeface="標楷體" panose="03000509000000000000" pitchFamily="65" charset="-120"/>
              </a:rPr>
              <a:t>4</a:t>
            </a:r>
            <a:r>
              <a:rPr lang="zh-TW" altLang="en-US" b="1" dirty="0">
                <a:solidFill>
                  <a:srgbClr val="000000"/>
                </a:solidFill>
                <a:latin typeface="標楷體" panose="03000509000000000000" pitchFamily="65" charset="-120"/>
                <a:ea typeface="標楷體" panose="03000509000000000000" pitchFamily="65" charset="-120"/>
              </a:rPr>
              <a:t>項，分項複數決標。</a:t>
            </a:r>
            <a:r>
              <a:rPr lang="zh-TW" altLang="en-US" b="1" u="sng" dirty="0">
                <a:solidFill>
                  <a:srgbClr val="FF0000"/>
                </a:solidFill>
                <a:latin typeface="標楷體" panose="03000509000000000000" pitchFamily="65" charset="-120"/>
                <a:ea typeface="標楷體" panose="03000509000000000000" pitchFamily="65" charset="-120"/>
              </a:rPr>
              <a:t>允許廠商選擇項次投標，不限投標項數，但限制個別廠商僅能得標之項數</a:t>
            </a:r>
            <a:r>
              <a:rPr lang="zh-TW" altLang="en-US" b="1" dirty="0">
                <a:solidFill>
                  <a:srgbClr val="000000"/>
                </a:solidFill>
                <a:latin typeface="標楷體" panose="03000509000000000000" pitchFamily="65" charset="-120"/>
                <a:ea typeface="標楷體" panose="03000509000000000000" pitchFamily="65" charset="-120"/>
              </a:rPr>
              <a:t>，分項依序開標、決標。</a:t>
            </a:r>
            <a:r>
              <a:rPr lang="zh-TW" altLang="en-US" b="1" u="sng" dirty="0">
                <a:solidFill>
                  <a:srgbClr val="0000FF"/>
                </a:solidFill>
                <a:latin typeface="標楷體" panose="03000509000000000000" pitchFamily="65" charset="-120"/>
                <a:ea typeface="標楷體" panose="03000509000000000000" pitchFamily="65" charset="-120"/>
              </a:rPr>
              <a:t>已達得標項數限制之廠商，如投標其他項次，其標封不予開標</a:t>
            </a:r>
            <a:r>
              <a:rPr lang="zh-TW" altLang="en-US" b="1" dirty="0">
                <a:solidFill>
                  <a:srgbClr val="000000"/>
                </a:solidFill>
                <a:latin typeface="標楷體" panose="03000509000000000000" pitchFamily="65" charset="-120"/>
                <a:ea typeface="標楷體" panose="03000509000000000000" pitchFamily="65" charset="-120"/>
              </a:rPr>
              <a:t>。工程企字第</a:t>
            </a:r>
            <a:r>
              <a:rPr lang="en-US" altLang="zh-TW" b="1" dirty="0">
                <a:solidFill>
                  <a:srgbClr val="000000"/>
                </a:solidFill>
                <a:latin typeface="標楷體" panose="03000509000000000000" pitchFamily="65" charset="-120"/>
                <a:ea typeface="標楷體" panose="03000509000000000000" pitchFamily="65" charset="-120"/>
              </a:rPr>
              <a:t>09900139030</a:t>
            </a:r>
            <a:r>
              <a:rPr lang="zh-TW" altLang="en-US" b="1" dirty="0">
                <a:solidFill>
                  <a:srgbClr val="000000"/>
                </a:solidFill>
                <a:latin typeface="標楷體" panose="03000509000000000000" pitchFamily="65" charset="-120"/>
                <a:ea typeface="標楷體" panose="03000509000000000000" pitchFamily="65" charset="-120"/>
              </a:rPr>
              <a:t>號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700320B8-E6EF-4EF6-B4A4-4D41264E848D}" type="datetime1">
              <a:rPr lang="zh-TW" altLang="en-US"/>
              <a:pPr>
                <a:defRPr/>
              </a:pPr>
              <a:t>2020/9/27</a:t>
            </a:fld>
            <a:endParaRPr lang="en-US" altLang="zh-TW"/>
          </a:p>
        </p:txBody>
      </p:sp>
      <p:sp>
        <p:nvSpPr>
          <p:cNvPr id="41987" name="Rectangle 2"/>
          <p:cNvSpPr>
            <a:spLocks noGrp="1" noChangeArrowheads="1"/>
          </p:cNvSpPr>
          <p:nvPr>
            <p:ph type="title"/>
          </p:nvPr>
        </p:nvSpPr>
        <p:spPr>
          <a:xfrm>
            <a:off x="323528" y="44624"/>
            <a:ext cx="7239000" cy="864096"/>
          </a:xfrm>
        </p:spPr>
        <p:txBody>
          <a:bodyPr/>
          <a:lstStyle/>
          <a:p>
            <a:pPr marL="1117600" indent="-1117600" algn="l" eaLnBrk="1" hangingPunct="1"/>
            <a:r>
              <a:rPr lang="en-US" altLang="zh-TW" sz="2800" b="1" dirty="0">
                <a:solidFill>
                  <a:srgbClr val="000000"/>
                </a:solidFill>
                <a:effectLst/>
                <a:latin typeface="標楷體" pitchFamily="65" charset="-120"/>
                <a:ea typeface="標楷體" pitchFamily="65" charset="-120"/>
              </a:rPr>
              <a:t>15</a:t>
            </a:r>
            <a:r>
              <a:rPr lang="zh-TW" altLang="en-US" sz="2800" b="1" dirty="0">
                <a:solidFill>
                  <a:srgbClr val="000000"/>
                </a:solidFill>
                <a:effectLst/>
                <a:latin typeface="標楷體" pitchFamily="65" charset="-120"/>
                <a:ea typeface="標楷體" pitchFamily="65" charset="-120"/>
              </a:rPr>
              <a:t>、招標方式為：</a:t>
            </a:r>
          </a:p>
        </p:txBody>
      </p:sp>
      <p:sp>
        <p:nvSpPr>
          <p:cNvPr id="41988" name="Rectangle 3"/>
          <p:cNvSpPr>
            <a:spLocks noGrp="1" noChangeArrowheads="1"/>
          </p:cNvSpPr>
          <p:nvPr>
            <p:ph type="body" idx="1"/>
          </p:nvPr>
        </p:nvSpPr>
        <p:spPr>
          <a:xfrm>
            <a:off x="251520" y="836712"/>
            <a:ext cx="8514208" cy="3600400"/>
          </a:xfrm>
        </p:spPr>
        <p:txBody>
          <a:bodyPr>
            <a:noAutofit/>
          </a:bodyPr>
          <a:lstStyle/>
          <a:p>
            <a:pPr marL="717550" indent="-717550" algn="just" eaLnBrk="1" hangingPunct="1">
              <a:lnSpc>
                <a:spcPts val="3500"/>
              </a:lnSpc>
              <a:spcBef>
                <a:spcPct val="0"/>
              </a:spcBef>
              <a:buFontTx/>
              <a:buNone/>
            </a:pPr>
            <a:r>
              <a:rPr lang="en-US" altLang="zh-TW" sz="2400" b="1" dirty="0">
                <a:latin typeface="標楷體" pitchFamily="65" charset="-120"/>
                <a:ea typeface="標楷體" pitchFamily="65" charset="-120"/>
                <a:sym typeface="Wingdings" pitchFamily="2" charset="2"/>
              </a:rPr>
              <a:t></a:t>
            </a:r>
            <a:r>
              <a:rPr lang="en-US" altLang="zh-TW" sz="2400" b="1" dirty="0">
                <a:latin typeface="標楷體" pitchFamily="65" charset="-120"/>
                <a:ea typeface="標楷體" pitchFamily="65" charset="-120"/>
              </a:rPr>
              <a:t>(2)</a:t>
            </a:r>
            <a:r>
              <a:rPr lang="zh-TW" altLang="en-US" sz="2400" b="1" dirty="0">
                <a:solidFill>
                  <a:srgbClr val="0033CC"/>
                </a:solidFill>
                <a:latin typeface="標楷體" pitchFamily="65" charset="-120"/>
                <a:ea typeface="標楷體" pitchFamily="65" charset="-120"/>
              </a:rPr>
              <a:t>選擇性招標</a:t>
            </a:r>
            <a:r>
              <a:rPr lang="zh-TW" altLang="en-US" sz="2400" b="1" dirty="0">
                <a:latin typeface="標楷體" pitchFamily="65" charset="-120"/>
                <a:ea typeface="標楷體" pitchFamily="65" charset="-120"/>
              </a:rPr>
              <a:t>：符合採購法第</a:t>
            </a:r>
            <a:r>
              <a:rPr lang="en-US" altLang="zh-TW" sz="2400" b="1" dirty="0">
                <a:latin typeface="標楷體" pitchFamily="65" charset="-120"/>
                <a:ea typeface="標楷體" pitchFamily="65" charset="-120"/>
              </a:rPr>
              <a:t>20</a:t>
            </a:r>
            <a:r>
              <a:rPr lang="zh-TW" altLang="en-US" sz="2400" b="1" dirty="0">
                <a:latin typeface="標楷體" pitchFamily="65" charset="-120"/>
                <a:ea typeface="標楷體" pitchFamily="65" charset="-120"/>
              </a:rPr>
              <a:t>條</a:t>
            </a: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第</a:t>
            </a:r>
            <a:r>
              <a:rPr lang="en-US" altLang="zh-TW" sz="2400" b="1" dirty="0">
                <a:latin typeface="標楷體" pitchFamily="65" charset="-120"/>
                <a:ea typeface="標楷體" pitchFamily="65" charset="-120"/>
              </a:rPr>
              <a:t>1</a:t>
            </a:r>
            <a:r>
              <a:rPr lang="zh-TW" altLang="en-US" sz="2400" b="1" dirty="0">
                <a:latin typeface="標楷體" pitchFamily="65" charset="-120"/>
                <a:ea typeface="標楷體" pitchFamily="65" charset="-120"/>
              </a:rPr>
              <a:t>款；</a:t>
            </a: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第</a:t>
            </a:r>
            <a:r>
              <a:rPr lang="en-US" altLang="zh-TW" sz="2400" b="1" dirty="0">
                <a:latin typeface="標楷體" pitchFamily="65" charset="-120"/>
                <a:ea typeface="標楷體" pitchFamily="65" charset="-120"/>
              </a:rPr>
              <a:t>2</a:t>
            </a:r>
            <a:r>
              <a:rPr lang="zh-TW" altLang="en-US" sz="2400" b="1" dirty="0">
                <a:latin typeface="標楷體" pitchFamily="65" charset="-120"/>
                <a:ea typeface="標楷體" pitchFamily="65" charset="-120"/>
              </a:rPr>
              <a:t>款；</a:t>
            </a: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第</a:t>
            </a:r>
            <a:r>
              <a:rPr lang="en-US" altLang="zh-TW" sz="2400" b="1" dirty="0">
                <a:latin typeface="標楷體" pitchFamily="65" charset="-120"/>
                <a:ea typeface="標楷體" pitchFamily="65" charset="-120"/>
              </a:rPr>
              <a:t>3</a:t>
            </a:r>
            <a:r>
              <a:rPr lang="zh-TW" altLang="en-US" sz="2400" b="1" dirty="0">
                <a:latin typeface="標楷體" pitchFamily="65" charset="-120"/>
                <a:ea typeface="標楷體" pitchFamily="65" charset="-120"/>
              </a:rPr>
              <a:t>款；</a:t>
            </a: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第</a:t>
            </a:r>
            <a:r>
              <a:rPr lang="en-US" altLang="zh-TW" sz="2400" b="1" dirty="0">
                <a:latin typeface="標楷體" pitchFamily="65" charset="-120"/>
                <a:ea typeface="標楷體" pitchFamily="65" charset="-120"/>
              </a:rPr>
              <a:t>4</a:t>
            </a:r>
            <a:r>
              <a:rPr lang="zh-TW" altLang="en-US" sz="2400" b="1" dirty="0">
                <a:latin typeface="標楷體" pitchFamily="65" charset="-120"/>
                <a:ea typeface="標楷體" pitchFamily="65" charset="-120"/>
              </a:rPr>
              <a:t>款；</a:t>
            </a: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第</a:t>
            </a:r>
            <a:r>
              <a:rPr lang="en-US" altLang="zh-TW" sz="2400" b="1" dirty="0">
                <a:latin typeface="標楷體" pitchFamily="65" charset="-120"/>
                <a:ea typeface="標楷體" pitchFamily="65" charset="-120"/>
              </a:rPr>
              <a:t>5</a:t>
            </a:r>
            <a:r>
              <a:rPr lang="zh-TW" altLang="en-US" sz="2400" b="1" dirty="0">
                <a:latin typeface="標楷體" pitchFamily="65" charset="-120"/>
                <a:ea typeface="標楷體" pitchFamily="65" charset="-120"/>
              </a:rPr>
              <a:t>款（請勾選款次）</a:t>
            </a:r>
          </a:p>
          <a:p>
            <a:pPr marL="265113" indent="-265113" algn="just" eaLnBrk="1" hangingPunct="1">
              <a:lnSpc>
                <a:spcPts val="3500"/>
              </a:lnSpc>
              <a:spcBef>
                <a:spcPct val="0"/>
              </a:spcBef>
              <a:buFontTx/>
              <a:buNone/>
            </a:pPr>
            <a:r>
              <a:rPr lang="zh-TW" altLang="en-US" sz="2400" b="1" dirty="0">
                <a:latin typeface="標楷體" pitchFamily="65" charset="-120"/>
                <a:ea typeface="標楷體" pitchFamily="65" charset="-120"/>
                <a:sym typeface="Wingdings" pitchFamily="2" charset="2"/>
              </a:rPr>
              <a:t></a:t>
            </a:r>
            <a:r>
              <a:rPr lang="en-US" altLang="zh-TW" sz="2400" b="1" dirty="0">
                <a:latin typeface="標楷體" pitchFamily="65" charset="-120"/>
                <a:ea typeface="標楷體" pitchFamily="65" charset="-120"/>
                <a:sym typeface="Wingdings" pitchFamily="2" charset="2"/>
              </a:rPr>
              <a:t>(</a:t>
            </a:r>
            <a:r>
              <a:rPr lang="en-US" altLang="zh-TW" sz="2400" b="1" dirty="0">
                <a:latin typeface="標楷體" pitchFamily="65" charset="-120"/>
                <a:ea typeface="標楷體" pitchFamily="65" charset="-120"/>
              </a:rPr>
              <a:t>2-1)</a:t>
            </a:r>
            <a:r>
              <a:rPr lang="zh-TW" altLang="en-US" sz="2400" b="1" dirty="0">
                <a:latin typeface="標楷體" pitchFamily="65" charset="-120"/>
                <a:ea typeface="標楷體" pitchFamily="65" charset="-120"/>
              </a:rPr>
              <a:t>為</a:t>
            </a:r>
            <a:r>
              <a:rPr lang="zh-TW" altLang="en-US" sz="2400" b="1" u="sng" dirty="0">
                <a:solidFill>
                  <a:srgbClr val="FF3300"/>
                </a:solidFill>
                <a:latin typeface="標楷體" pitchFamily="65" charset="-120"/>
                <a:ea typeface="標楷體" pitchFamily="65" charset="-120"/>
              </a:rPr>
              <a:t>特定個案</a:t>
            </a:r>
            <a:r>
              <a:rPr lang="zh-TW" altLang="en-US" sz="2400" b="1" dirty="0">
                <a:solidFill>
                  <a:srgbClr val="FF3300"/>
                </a:solidFill>
                <a:latin typeface="標楷體" pitchFamily="65" charset="-120"/>
                <a:ea typeface="標楷體" pitchFamily="65" charset="-120"/>
              </a:rPr>
              <a:t>辦理</a:t>
            </a:r>
            <a:r>
              <a:rPr lang="zh-TW" altLang="en-US" sz="2400" b="1" dirty="0">
                <a:latin typeface="標楷體" pitchFamily="65" charset="-120"/>
                <a:ea typeface="標楷體" pitchFamily="65" charset="-120"/>
              </a:rPr>
              <a:t>，於廠商資格審查後，</a:t>
            </a:r>
            <a:r>
              <a:rPr lang="zh-TW" altLang="en-US" sz="2400" b="1" u="sng" dirty="0">
                <a:solidFill>
                  <a:srgbClr val="000000"/>
                </a:solidFill>
                <a:latin typeface="標楷體" pitchFamily="65" charset="-120"/>
                <a:ea typeface="標楷體" pitchFamily="65" charset="-120"/>
              </a:rPr>
              <a:t>邀請所有符合資格</a:t>
            </a:r>
            <a:r>
              <a:rPr lang="zh-TW" altLang="en-US" sz="2400" b="1" dirty="0">
                <a:latin typeface="標楷體" pitchFamily="65" charset="-120"/>
                <a:ea typeface="標楷體" pitchFamily="65" charset="-120"/>
              </a:rPr>
              <a:t>廠商投標。</a:t>
            </a:r>
          </a:p>
          <a:p>
            <a:pPr marL="265113" indent="-265113" algn="just" eaLnBrk="1" hangingPunct="1">
              <a:lnSpc>
                <a:spcPts val="3500"/>
              </a:lnSpc>
              <a:spcBef>
                <a:spcPct val="0"/>
              </a:spcBef>
              <a:buFontTx/>
              <a:buNone/>
            </a:pPr>
            <a:r>
              <a:rPr lang="zh-TW" altLang="en-US" sz="2400" b="1" dirty="0">
                <a:latin typeface="標楷體" pitchFamily="65" charset="-120"/>
                <a:ea typeface="標楷體" pitchFamily="65" charset="-120"/>
                <a:sym typeface="Wingdings" pitchFamily="2" charset="2"/>
              </a:rPr>
              <a:t></a:t>
            </a:r>
            <a:r>
              <a:rPr lang="en-US" altLang="zh-TW" sz="2400" b="1" dirty="0">
                <a:latin typeface="標楷體" pitchFamily="65" charset="-120"/>
                <a:ea typeface="標楷體" pitchFamily="65" charset="-120"/>
                <a:sym typeface="Wingdings" pitchFamily="2" charset="2"/>
              </a:rPr>
              <a:t>(</a:t>
            </a:r>
            <a:r>
              <a:rPr lang="en-US" altLang="zh-TW" sz="2400" b="1" dirty="0">
                <a:latin typeface="標楷體" pitchFamily="65" charset="-120"/>
                <a:ea typeface="標楷體" pitchFamily="65" charset="-120"/>
              </a:rPr>
              <a:t>2-2)</a:t>
            </a:r>
            <a:r>
              <a:rPr lang="zh-TW" altLang="en-US" sz="2400" b="1" dirty="0">
                <a:latin typeface="標楷體" pitchFamily="65" charset="-120"/>
                <a:ea typeface="標楷體" pitchFamily="65" charset="-120"/>
              </a:rPr>
              <a:t>為</a:t>
            </a:r>
            <a:r>
              <a:rPr lang="zh-TW" altLang="en-US" sz="2400" b="1" dirty="0">
                <a:solidFill>
                  <a:srgbClr val="FF3300"/>
                </a:solidFill>
                <a:latin typeface="標楷體" pitchFamily="65" charset="-120"/>
                <a:ea typeface="標楷體" pitchFamily="65" charset="-120"/>
              </a:rPr>
              <a:t>建立</a:t>
            </a:r>
            <a:r>
              <a:rPr lang="zh-TW" altLang="en-US" sz="2400" b="1" u="sng" dirty="0">
                <a:solidFill>
                  <a:srgbClr val="FF3300"/>
                </a:solidFill>
                <a:latin typeface="標楷體" pitchFamily="65" charset="-120"/>
                <a:ea typeface="標楷體" pitchFamily="65" charset="-120"/>
              </a:rPr>
              <a:t>合格廠商名</a:t>
            </a:r>
            <a:r>
              <a:rPr lang="zh-TW" altLang="en-US" sz="2400" b="1" dirty="0">
                <a:solidFill>
                  <a:srgbClr val="FF3300"/>
                </a:solidFill>
                <a:latin typeface="標楷體" pitchFamily="65" charset="-120"/>
                <a:ea typeface="標楷體" pitchFamily="65" charset="-120"/>
              </a:rPr>
              <a:t>單</a:t>
            </a:r>
            <a:r>
              <a:rPr lang="zh-TW" altLang="en-US" sz="2400" b="1" dirty="0">
                <a:latin typeface="標楷體" pitchFamily="65" charset="-120"/>
                <a:ea typeface="標楷體" pitchFamily="65" charset="-120"/>
              </a:rPr>
              <a:t>；後續邀標方式為</a:t>
            </a:r>
            <a:r>
              <a:rPr lang="zh-TW" altLang="en-US" sz="2400" b="1" dirty="0">
                <a:latin typeface="標楷體" pitchFamily="65" charset="-120"/>
                <a:ea typeface="標楷體" pitchFamily="65" charset="-120"/>
                <a:sym typeface="Wingdings" pitchFamily="2" charset="2"/>
              </a:rPr>
              <a:t></a:t>
            </a:r>
            <a:r>
              <a:rPr lang="zh-TW" altLang="en-US" sz="2400" b="1" u="sng" dirty="0">
                <a:solidFill>
                  <a:srgbClr val="000000"/>
                </a:solidFill>
                <a:latin typeface="標楷體" pitchFamily="65" charset="-120"/>
                <a:ea typeface="標楷體" pitchFamily="65" charset="-120"/>
              </a:rPr>
              <a:t>個別邀請所有符合</a:t>
            </a:r>
            <a:r>
              <a:rPr lang="zh-TW" altLang="en-US" sz="2400" b="1" dirty="0">
                <a:latin typeface="標楷體" pitchFamily="65" charset="-120"/>
                <a:ea typeface="標楷體" pitchFamily="65" charset="-120"/>
              </a:rPr>
              <a:t>資格之廠商投標；</a:t>
            </a:r>
            <a:r>
              <a:rPr lang="zh-TW" altLang="en-US" sz="2400" b="1" dirty="0">
                <a:latin typeface="標楷體" pitchFamily="65" charset="-120"/>
                <a:ea typeface="標楷體" pitchFamily="65" charset="-120"/>
                <a:sym typeface="Wingdings" pitchFamily="2" charset="2"/>
              </a:rPr>
              <a:t></a:t>
            </a:r>
            <a:r>
              <a:rPr lang="zh-TW" altLang="en-US" sz="2400" b="1" u="sng" dirty="0">
                <a:solidFill>
                  <a:srgbClr val="000000"/>
                </a:solidFill>
                <a:latin typeface="標楷體" pitchFamily="65" charset="-120"/>
                <a:ea typeface="標楷體" pitchFamily="65" charset="-120"/>
              </a:rPr>
              <a:t>公告邀請所有符合</a:t>
            </a:r>
            <a:r>
              <a:rPr lang="zh-TW" altLang="en-US" sz="2400" b="1" dirty="0">
                <a:latin typeface="標楷體" pitchFamily="65" charset="-120"/>
                <a:ea typeface="標楷體" pitchFamily="65" charset="-120"/>
              </a:rPr>
              <a:t>資格之廠商投標；</a:t>
            </a: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依</a:t>
            </a:r>
            <a:r>
              <a:rPr lang="zh-TW" altLang="en-US" sz="2400" b="1" u="sng" dirty="0">
                <a:solidFill>
                  <a:srgbClr val="000000"/>
                </a:solidFill>
                <a:latin typeface="標楷體" pitchFamily="65" charset="-120"/>
                <a:ea typeface="標楷體" pitchFamily="65" charset="-120"/>
              </a:rPr>
              <a:t>審標順序</a:t>
            </a:r>
            <a:r>
              <a:rPr lang="zh-TW" altLang="en-US" sz="2400" b="1" dirty="0">
                <a:solidFill>
                  <a:srgbClr val="000000"/>
                </a:solidFill>
                <a:latin typeface="標楷體" pitchFamily="65" charset="-120"/>
                <a:ea typeface="標楷體" pitchFamily="65" charset="-120"/>
              </a:rPr>
              <a:t>，</a:t>
            </a:r>
            <a:r>
              <a:rPr lang="zh-TW" altLang="en-US" sz="2400" b="1" u="sng" dirty="0">
                <a:solidFill>
                  <a:srgbClr val="000000"/>
                </a:solidFill>
                <a:latin typeface="標楷體" pitchFamily="65" charset="-120"/>
                <a:ea typeface="標楷體" pitchFamily="65" charset="-120"/>
              </a:rPr>
              <a:t>每次邀請</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家符合資格之廠商投標；</a:t>
            </a: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以</a:t>
            </a:r>
            <a:r>
              <a:rPr lang="zh-TW" altLang="en-US" sz="2400" b="1" u="sng" dirty="0">
                <a:solidFill>
                  <a:srgbClr val="000000"/>
                </a:solidFill>
                <a:latin typeface="標楷體" pitchFamily="65" charset="-120"/>
                <a:ea typeface="標楷體" pitchFamily="65" charset="-120"/>
              </a:rPr>
              <a:t>抽籤方式擇定</a:t>
            </a:r>
            <a:r>
              <a:rPr lang="zh-TW" altLang="en-US" sz="2400" b="1" dirty="0">
                <a:latin typeface="標楷體" pitchFamily="65" charset="-120"/>
                <a:ea typeface="標楷體" pitchFamily="65" charset="-120"/>
              </a:rPr>
              <a:t>邀請符合資格之廠商投標。</a:t>
            </a:r>
          </a:p>
        </p:txBody>
      </p:sp>
      <p:sp>
        <p:nvSpPr>
          <p:cNvPr id="2" name="矩形 1"/>
          <p:cNvSpPr/>
          <p:nvPr/>
        </p:nvSpPr>
        <p:spPr>
          <a:xfrm>
            <a:off x="323528" y="4567480"/>
            <a:ext cx="8514208" cy="1323439"/>
          </a:xfrm>
          <a:prstGeom prst="rect">
            <a:avLst/>
          </a:prstGeom>
          <a:ln>
            <a:solidFill>
              <a:schemeClr val="accent1"/>
            </a:solidFill>
          </a:ln>
        </p:spPr>
        <p:txBody>
          <a:bodyPr wrap="square">
            <a:spAutoFit/>
          </a:bodyPr>
          <a:lstStyle/>
          <a:p>
            <a:pPr marL="285750" indent="-285750" algn="just">
              <a:buFont typeface="Wingdings" panose="05000000000000000000" pitchFamily="2" charset="2"/>
              <a:buChar char="l"/>
            </a:pPr>
            <a:r>
              <a:rPr lang="zh-TW" altLang="en-US" sz="2000" dirty="0">
                <a:latin typeface="標楷體" panose="03000509000000000000" pitchFamily="65" charset="-120"/>
                <a:ea typeface="標楷體" panose="03000509000000000000" pitchFamily="65" charset="-120"/>
              </a:rPr>
              <a:t>本法第</a:t>
            </a:r>
            <a:r>
              <a:rPr lang="en-US" altLang="zh-TW" sz="2000" dirty="0">
                <a:latin typeface="標楷體" panose="03000509000000000000" pitchFamily="65" charset="-120"/>
                <a:ea typeface="標楷體" panose="03000509000000000000" pitchFamily="65" charset="-120"/>
              </a:rPr>
              <a:t>20</a:t>
            </a:r>
            <a:r>
              <a:rPr lang="zh-TW" altLang="en-US" sz="2000" dirty="0">
                <a:latin typeface="標楷體" panose="03000509000000000000" pitchFamily="65" charset="-120"/>
                <a:ea typeface="標楷體" panose="03000509000000000000" pitchFamily="65" charset="-120"/>
              </a:rPr>
              <a:t>條第</a:t>
            </a:r>
            <a:r>
              <a:rPr lang="en-US" altLang="zh-TW" sz="2000" dirty="0">
                <a:latin typeface="標楷體" panose="03000509000000000000" pitchFamily="65" charset="-120"/>
                <a:ea typeface="標楷體" panose="03000509000000000000" pitchFamily="65" charset="-120"/>
              </a:rPr>
              <a:t>1</a:t>
            </a:r>
            <a:r>
              <a:rPr lang="zh-TW" altLang="en-US" sz="2000" dirty="0">
                <a:latin typeface="標楷體" panose="03000509000000000000" pitchFamily="65" charset="-120"/>
                <a:ea typeface="標楷體" panose="03000509000000000000" pitchFamily="65" charset="-120"/>
              </a:rPr>
              <a:t>項所稱「</a:t>
            </a:r>
            <a:r>
              <a:rPr lang="zh-TW" altLang="en-US" sz="2000" b="1" dirty="0">
                <a:solidFill>
                  <a:srgbClr val="0000FF"/>
                </a:solidFill>
                <a:latin typeface="標楷體" panose="03000509000000000000" pitchFamily="65" charset="-120"/>
                <a:ea typeface="標楷體" panose="03000509000000000000" pitchFamily="65" charset="-120"/>
              </a:rPr>
              <a:t>經常性採購</a:t>
            </a:r>
            <a:r>
              <a:rPr lang="zh-TW" altLang="en-US" sz="2000" dirty="0">
                <a:latin typeface="標楷體" panose="03000509000000000000" pitchFamily="65" charset="-120"/>
                <a:ea typeface="標楷體" panose="03000509000000000000" pitchFamily="65" charset="-120"/>
              </a:rPr>
              <a:t>」之涵義，由招標機關視採購之性質自行認定，</a:t>
            </a:r>
            <a:r>
              <a:rPr lang="zh-TW" altLang="en-US" sz="2000" b="1" u="sng" dirty="0">
                <a:solidFill>
                  <a:srgbClr val="0000FF"/>
                </a:solidFill>
                <a:latin typeface="標楷體" panose="03000509000000000000" pitchFamily="65" charset="-120"/>
                <a:ea typeface="標楷體" panose="03000509000000000000" pitchFamily="65" charset="-120"/>
              </a:rPr>
              <a:t>如相同標的，一年採購數次者即是</a:t>
            </a:r>
            <a:r>
              <a:rPr lang="zh-TW" altLang="en-US" sz="2000" dirty="0">
                <a:latin typeface="標楷體" panose="03000509000000000000" pitchFamily="65" charset="-120"/>
                <a:ea typeface="標楷體" panose="03000509000000000000" pitchFamily="65" charset="-120"/>
              </a:rPr>
              <a:t>；所詢鄉鎮公所每年維護設施之道路排水改善工程，如符合相同標的一年採購數次之性質，可視為經常性採購。</a:t>
            </a:r>
            <a:r>
              <a:rPr lang="en-US" altLang="zh-TW" sz="2000" dirty="0">
                <a:solidFill>
                  <a:srgbClr val="000000"/>
                </a:solidFill>
                <a:latin typeface="標楷體" panose="03000509000000000000" pitchFamily="65" charset="-120"/>
                <a:ea typeface="標楷體" panose="03000509000000000000" pitchFamily="65" charset="-120"/>
              </a:rPr>
              <a:t>(88)</a:t>
            </a:r>
            <a:r>
              <a:rPr lang="zh-TW" altLang="en-US" sz="2000" dirty="0">
                <a:solidFill>
                  <a:srgbClr val="000000"/>
                </a:solidFill>
                <a:latin typeface="標楷體" panose="03000509000000000000" pitchFamily="65" charset="-120"/>
                <a:ea typeface="標楷體" panose="03000509000000000000" pitchFamily="65" charset="-120"/>
              </a:rPr>
              <a:t>工程企字第</a:t>
            </a:r>
            <a:r>
              <a:rPr lang="en-US" altLang="zh-TW" sz="2000" dirty="0">
                <a:solidFill>
                  <a:srgbClr val="000000"/>
                </a:solidFill>
                <a:latin typeface="標楷體" panose="03000509000000000000" pitchFamily="65" charset="-120"/>
                <a:ea typeface="標楷體" panose="03000509000000000000" pitchFamily="65" charset="-120"/>
              </a:rPr>
              <a:t>8811998</a:t>
            </a:r>
            <a:r>
              <a:rPr lang="zh-TW" altLang="en-US" sz="2000" dirty="0">
                <a:solidFill>
                  <a:srgbClr val="000000"/>
                </a:solidFill>
                <a:latin typeface="標楷體" panose="03000509000000000000" pitchFamily="65" charset="-120"/>
                <a:ea typeface="標楷體" panose="03000509000000000000" pitchFamily="65" charset="-120"/>
              </a:rPr>
              <a:t>號 </a:t>
            </a:r>
            <a:endParaRPr lang="zh-TW" altLang="en-US" sz="2000" dirty="0">
              <a:latin typeface="標楷體" panose="03000509000000000000" pitchFamily="65" charset="-120"/>
              <a:ea typeface="標楷體" panose="03000509000000000000" pitchFamily="65" charset="-12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3"/>
          <p:cNvSpPr>
            <a:spLocks noGrp="1"/>
          </p:cNvSpPr>
          <p:nvPr>
            <p:ph type="dt" sz="quarter" idx="10"/>
          </p:nvPr>
        </p:nvSpPr>
        <p:spPr/>
        <p:txBody>
          <a:bodyPr/>
          <a:lstStyle/>
          <a:p>
            <a:pPr>
              <a:defRPr/>
            </a:pPr>
            <a:fld id="{B2977F3D-FD5C-4D16-87FE-D6AC81898B84}" type="datetime1">
              <a:rPr lang="zh-TW" altLang="en-US"/>
              <a:pPr>
                <a:defRPr/>
              </a:pPr>
              <a:t>2020/9/27</a:t>
            </a:fld>
            <a:endParaRPr lang="en-US" altLang="zh-TW"/>
          </a:p>
        </p:txBody>
      </p:sp>
      <p:sp>
        <p:nvSpPr>
          <p:cNvPr id="44035" name="Rectangle 3"/>
          <p:cNvSpPr>
            <a:spLocks noGrp="1" noChangeArrowheads="1"/>
          </p:cNvSpPr>
          <p:nvPr>
            <p:ph type="body" idx="1"/>
          </p:nvPr>
        </p:nvSpPr>
        <p:spPr>
          <a:xfrm>
            <a:off x="251520" y="476672"/>
            <a:ext cx="8568952" cy="5472608"/>
          </a:xfrm>
        </p:spPr>
        <p:txBody>
          <a:bodyPr>
            <a:noAutofit/>
          </a:bodyPr>
          <a:lstStyle/>
          <a:p>
            <a:pPr marL="265113" indent="-265113" algn="just" eaLnBrk="1" hangingPunct="1">
              <a:lnSpc>
                <a:spcPts val="4200"/>
              </a:lnSpc>
              <a:spcBef>
                <a:spcPct val="0"/>
              </a:spcBef>
              <a:buFontTx/>
              <a:buNone/>
            </a:pPr>
            <a:r>
              <a:rPr lang="en-US" altLang="zh-TW" sz="2800" b="1" dirty="0">
                <a:latin typeface="標楷體" pitchFamily="65" charset="-120"/>
                <a:ea typeface="標楷體" pitchFamily="65" charset="-120"/>
                <a:sym typeface="Wingdings" pitchFamily="2" charset="2"/>
              </a:rPr>
              <a:t></a:t>
            </a:r>
            <a:r>
              <a:rPr lang="en-US" altLang="zh-TW" sz="2800" b="1" dirty="0">
                <a:latin typeface="標楷體" pitchFamily="65" charset="-120"/>
                <a:ea typeface="標楷體" pitchFamily="65" charset="-120"/>
              </a:rPr>
              <a:t>(3)</a:t>
            </a:r>
            <a:r>
              <a:rPr lang="zh-TW" altLang="en-US" sz="2800" b="1" dirty="0">
                <a:solidFill>
                  <a:srgbClr val="0033CC"/>
                </a:solidFill>
                <a:latin typeface="標楷體" pitchFamily="65" charset="-120"/>
                <a:ea typeface="標楷體" pitchFamily="65" charset="-120"/>
              </a:rPr>
              <a:t>限制性招標</a:t>
            </a:r>
            <a:r>
              <a:rPr lang="zh-TW" altLang="en-US" sz="2800" b="1" dirty="0">
                <a:latin typeface="標楷體" pitchFamily="65" charset="-120"/>
                <a:ea typeface="標楷體" pitchFamily="65" charset="-120"/>
              </a:rPr>
              <a:t>：本案業經</a:t>
            </a:r>
            <a:r>
              <a:rPr lang="zh-TW" altLang="en-US" sz="2800" b="1" u="sng" dirty="0">
                <a:solidFill>
                  <a:srgbClr val="FF3300"/>
                </a:solidFill>
                <a:latin typeface="標楷體" pitchFamily="65" charset="-120"/>
                <a:ea typeface="標楷體" pitchFamily="65" charset="-120"/>
              </a:rPr>
              <a:t>需求、使用或承辦採購單位</a:t>
            </a:r>
            <a:r>
              <a:rPr lang="zh-TW" altLang="en-US" sz="2800" b="1" dirty="0">
                <a:latin typeface="標楷體" pitchFamily="65" charset="-120"/>
                <a:ea typeface="標楷體" pitchFamily="65" charset="-120"/>
              </a:rPr>
              <a:t>敘明符合採購法</a:t>
            </a:r>
            <a:r>
              <a:rPr lang="zh-TW" altLang="en-US" sz="2800" b="1" u="sng" dirty="0">
                <a:solidFill>
                  <a:srgbClr val="0000FF"/>
                </a:solidFill>
                <a:latin typeface="標楷體" pitchFamily="65" charset="-120"/>
                <a:ea typeface="標楷體" pitchFamily="65" charset="-120"/>
              </a:rPr>
              <a:t>第</a:t>
            </a:r>
            <a:r>
              <a:rPr lang="en-US" altLang="zh-TW" sz="2800" b="1" u="sng" dirty="0">
                <a:solidFill>
                  <a:srgbClr val="0000FF"/>
                </a:solidFill>
                <a:latin typeface="標楷體" pitchFamily="65" charset="-120"/>
                <a:ea typeface="標楷體" pitchFamily="65" charset="-120"/>
              </a:rPr>
              <a:t>22</a:t>
            </a:r>
            <a:r>
              <a:rPr lang="zh-TW" altLang="en-US" sz="2800" b="1" u="sng" dirty="0">
                <a:solidFill>
                  <a:srgbClr val="0000FF"/>
                </a:solidFill>
                <a:latin typeface="標楷體" pitchFamily="65" charset="-120"/>
                <a:ea typeface="標楷體" pitchFamily="65" charset="-120"/>
              </a:rPr>
              <a:t>條第</a:t>
            </a:r>
            <a:r>
              <a:rPr lang="en-US" altLang="zh-TW" sz="2800" b="1" u="sng" dirty="0">
                <a:solidFill>
                  <a:srgbClr val="0000FF"/>
                </a:solidFill>
                <a:latin typeface="標楷體" pitchFamily="65" charset="-120"/>
                <a:ea typeface="標楷體" pitchFamily="65" charset="-120"/>
              </a:rPr>
              <a:t>1</a:t>
            </a:r>
            <a:r>
              <a:rPr lang="zh-TW" altLang="en-US" sz="2800" b="1" u="sng" dirty="0">
                <a:solidFill>
                  <a:srgbClr val="0000FF"/>
                </a:solidFill>
                <a:latin typeface="標楷體" pitchFamily="65" charset="-120"/>
                <a:ea typeface="標楷體" pitchFamily="65" charset="-120"/>
              </a:rPr>
              <a:t>項</a:t>
            </a:r>
            <a:r>
              <a:rPr lang="zh-TW" altLang="en-US" sz="2800" b="1" dirty="0">
                <a:solidFill>
                  <a:srgbClr val="0000FF"/>
                </a:solidFill>
                <a:latin typeface="標楷體" pitchFamily="65" charset="-120"/>
                <a:ea typeface="標楷體" pitchFamily="65" charset="-120"/>
              </a:rPr>
              <a:t>第</a:t>
            </a:r>
            <a:r>
              <a:rPr lang="zh-TW" altLang="en-US" sz="2800" b="1" u="sng" dirty="0">
                <a:solidFill>
                  <a:srgbClr val="0000FF"/>
                </a:solidFill>
                <a:latin typeface="標楷體" pitchFamily="65" charset="-120"/>
                <a:ea typeface="標楷體" pitchFamily="65" charset="-120"/>
              </a:rPr>
              <a:t>  </a:t>
            </a:r>
            <a:r>
              <a:rPr lang="zh-TW" altLang="en-US" sz="2800" b="1" dirty="0">
                <a:solidFill>
                  <a:srgbClr val="0000FF"/>
                </a:solidFill>
                <a:latin typeface="標楷體" pitchFamily="65" charset="-120"/>
                <a:ea typeface="標楷體" pitchFamily="65" charset="-120"/>
              </a:rPr>
              <a:t>款</a:t>
            </a:r>
            <a:r>
              <a:rPr lang="zh-TW" altLang="en-US" sz="2800" b="1" dirty="0">
                <a:latin typeface="標楷體" pitchFamily="65" charset="-120"/>
                <a:ea typeface="標楷體" pitchFamily="65" charset="-120"/>
              </a:rPr>
              <a:t>之情形，並</a:t>
            </a:r>
            <a:r>
              <a:rPr lang="zh-TW" altLang="en-US" sz="2800" b="1" dirty="0">
                <a:solidFill>
                  <a:srgbClr val="000000"/>
                </a:solidFill>
                <a:latin typeface="標楷體" pitchFamily="65" charset="-120"/>
                <a:ea typeface="標楷體" pitchFamily="65" charset="-120"/>
              </a:rPr>
              <a:t>簽報機關首長或其授權人員</a:t>
            </a:r>
            <a:r>
              <a:rPr lang="zh-TW" altLang="en-US" sz="2800" b="1" u="sng" dirty="0">
                <a:solidFill>
                  <a:srgbClr val="000000"/>
                </a:solidFill>
                <a:latin typeface="標楷體" pitchFamily="65" charset="-120"/>
                <a:ea typeface="標楷體" pitchFamily="65" charset="-120"/>
              </a:rPr>
              <a:t>核准</a:t>
            </a:r>
            <a:r>
              <a:rPr lang="zh-TW" altLang="en-US" sz="2800" b="1" dirty="0">
                <a:latin typeface="標楷體" pitchFamily="65" charset="-120"/>
                <a:ea typeface="標楷體" pitchFamily="65" charset="-120"/>
              </a:rPr>
              <a:t>採限制性招標。</a:t>
            </a:r>
            <a:r>
              <a:rPr lang="zh-TW" altLang="en-US" sz="2800" dirty="0">
                <a:latin typeface="標楷體" pitchFamily="65" charset="-120"/>
                <a:ea typeface="標楷體" pitchFamily="65" charset="-120"/>
              </a:rPr>
              <a:t> </a:t>
            </a:r>
            <a:endParaRPr lang="zh-TW" altLang="en-US" sz="2800" b="1" dirty="0">
              <a:latin typeface="標楷體" pitchFamily="65" charset="-120"/>
              <a:ea typeface="標楷體" pitchFamily="65" charset="-120"/>
            </a:endParaRPr>
          </a:p>
          <a:p>
            <a:pPr marL="628650" indent="-628650" algn="just" eaLnBrk="1" hangingPunct="1">
              <a:lnSpc>
                <a:spcPts val="4200"/>
              </a:lnSpc>
              <a:spcBef>
                <a:spcPct val="0"/>
              </a:spcBef>
              <a:buFontTx/>
              <a:buNone/>
            </a:pPr>
            <a:r>
              <a:rPr lang="zh-TW" altLang="en-US" sz="2800" b="1" dirty="0">
                <a:latin typeface="標楷體" pitchFamily="65" charset="-120"/>
                <a:ea typeface="標楷體" pitchFamily="65" charset="-120"/>
                <a:sym typeface="Wingdings" pitchFamily="2" charset="2"/>
              </a:rPr>
              <a:t></a:t>
            </a:r>
            <a:r>
              <a:rPr lang="en-US" altLang="zh-TW" sz="2800" b="1" dirty="0">
                <a:latin typeface="標楷體" pitchFamily="65" charset="-120"/>
                <a:ea typeface="標楷體" pitchFamily="65" charset="-120"/>
                <a:sym typeface="Wingdings" pitchFamily="2" charset="2"/>
              </a:rPr>
              <a:t>(</a:t>
            </a:r>
            <a:r>
              <a:rPr lang="en-US" altLang="zh-TW" sz="2800" b="1" dirty="0">
                <a:latin typeface="標楷體" pitchFamily="65" charset="-120"/>
                <a:ea typeface="標楷體" pitchFamily="65" charset="-120"/>
              </a:rPr>
              <a:t>3-1)</a:t>
            </a:r>
            <a:r>
              <a:rPr lang="zh-TW" altLang="en-US" sz="2800" b="1" dirty="0">
                <a:solidFill>
                  <a:srgbClr val="FF3300"/>
                </a:solidFill>
                <a:latin typeface="標楷體" pitchFamily="65" charset="-120"/>
                <a:ea typeface="標楷體" pitchFamily="65" charset="-120"/>
              </a:rPr>
              <a:t>公開評選、公開勘選優勝廠商</a:t>
            </a:r>
            <a:r>
              <a:rPr lang="zh-TW" altLang="en-US" sz="2800" b="1" dirty="0">
                <a:solidFill>
                  <a:srgbClr val="0033CC"/>
                </a:solidFill>
                <a:latin typeface="標楷體" pitchFamily="65" charset="-120"/>
                <a:ea typeface="標楷體" pitchFamily="65" charset="-120"/>
              </a:rPr>
              <a:t>：</a:t>
            </a:r>
            <a:endParaRPr lang="en-US" altLang="zh-TW" sz="2800" b="1" dirty="0">
              <a:solidFill>
                <a:srgbClr val="0033CC"/>
              </a:solidFill>
              <a:latin typeface="標楷體" pitchFamily="65" charset="-120"/>
              <a:ea typeface="標楷體" pitchFamily="65" charset="-120"/>
            </a:endParaRPr>
          </a:p>
          <a:p>
            <a:pPr marL="265113" indent="-265113" algn="just">
              <a:lnSpc>
                <a:spcPts val="4200"/>
              </a:lnSpc>
              <a:spcBef>
                <a:spcPct val="0"/>
              </a:spcBef>
              <a:buNone/>
            </a:pPr>
            <a:r>
              <a:rPr lang="en-US" altLang="zh-TW" sz="2800" b="1" dirty="0">
                <a:latin typeface="標楷體" pitchFamily="65" charset="-120"/>
                <a:ea typeface="標楷體" pitchFamily="65" charset="-120"/>
                <a:sym typeface="Wingdings" pitchFamily="2" charset="2"/>
              </a:rPr>
              <a:t>(</a:t>
            </a:r>
            <a:r>
              <a:rPr lang="en-US" altLang="zh-TW" sz="2800" b="1" dirty="0">
                <a:latin typeface="標楷體" pitchFamily="65" charset="-120"/>
                <a:ea typeface="標楷體" pitchFamily="65" charset="-120"/>
              </a:rPr>
              <a:t>3-1-1)</a:t>
            </a:r>
            <a:r>
              <a:rPr lang="zh-TW" altLang="en-US" sz="2800" b="1" dirty="0">
                <a:latin typeface="標楷體" pitchFamily="65" charset="-120"/>
                <a:ea typeface="標楷體" pitchFamily="65" charset="-120"/>
              </a:rPr>
              <a:t>依採購法第</a:t>
            </a:r>
            <a:r>
              <a:rPr lang="en-US" altLang="zh-TW" sz="2800" b="1" dirty="0">
                <a:latin typeface="標楷體" pitchFamily="65" charset="-120"/>
                <a:ea typeface="標楷體" pitchFamily="65" charset="-120"/>
              </a:rPr>
              <a:t>22</a:t>
            </a:r>
            <a:r>
              <a:rPr lang="zh-TW" altLang="en-US" sz="2800" b="1" dirty="0">
                <a:latin typeface="標楷體" pitchFamily="65" charset="-120"/>
                <a:ea typeface="標楷體" pitchFamily="65" charset="-120"/>
              </a:rPr>
              <a:t>條第</a:t>
            </a:r>
            <a:r>
              <a:rPr lang="en-US" altLang="zh-TW" sz="2800" b="1" dirty="0">
                <a:latin typeface="標楷體" pitchFamily="65" charset="-120"/>
                <a:ea typeface="標楷體" pitchFamily="65" charset="-120"/>
              </a:rPr>
              <a:t>1</a:t>
            </a:r>
            <a:r>
              <a:rPr lang="zh-TW" altLang="en-US" sz="2800" b="1" dirty="0">
                <a:latin typeface="標楷體" pitchFamily="65" charset="-120"/>
                <a:ea typeface="標楷體" pitchFamily="65" charset="-120"/>
              </a:rPr>
              <a:t>項</a:t>
            </a:r>
            <a:r>
              <a:rPr lang="zh-TW" altLang="en-US" sz="2800" b="1" u="sng" dirty="0">
                <a:solidFill>
                  <a:srgbClr val="0000FF"/>
                </a:solidFill>
                <a:latin typeface="標楷體" pitchFamily="65" charset="-120"/>
                <a:ea typeface="標楷體" pitchFamily="65" charset="-120"/>
              </a:rPr>
              <a:t>第</a:t>
            </a:r>
            <a:r>
              <a:rPr lang="en-US" altLang="zh-TW" sz="2800" b="1" u="sng" dirty="0">
                <a:solidFill>
                  <a:srgbClr val="0000FF"/>
                </a:solidFill>
                <a:latin typeface="標楷體" pitchFamily="65" charset="-120"/>
                <a:ea typeface="標楷體" pitchFamily="65" charset="-120"/>
              </a:rPr>
              <a:t>9</a:t>
            </a:r>
            <a:r>
              <a:rPr lang="zh-TW" altLang="en-US" sz="2800" b="1" u="sng" dirty="0">
                <a:solidFill>
                  <a:srgbClr val="0000FF"/>
                </a:solidFill>
                <a:latin typeface="標楷體" pitchFamily="65" charset="-120"/>
                <a:ea typeface="標楷體" pitchFamily="65" charset="-120"/>
              </a:rPr>
              <a:t>款</a:t>
            </a:r>
            <a:r>
              <a:rPr lang="zh-TW" altLang="en-US" sz="2800" b="1" u="sng" dirty="0">
                <a:solidFill>
                  <a:srgbClr val="FF3300"/>
                </a:solidFill>
                <a:latin typeface="標楷體" pitchFamily="65" charset="-120"/>
                <a:ea typeface="標楷體" pitchFamily="65" charset="-120"/>
              </a:rPr>
              <a:t>辦理</a:t>
            </a:r>
            <a:r>
              <a:rPr lang="zh-TW" altLang="en-US" sz="2800" b="1" dirty="0">
                <a:latin typeface="標楷體" pitchFamily="65" charset="-120"/>
                <a:ea typeface="標楷體" pitchFamily="65" charset="-120"/>
              </a:rPr>
              <a:t>；</a:t>
            </a:r>
            <a:r>
              <a:rPr lang="zh-TW" altLang="en-US" sz="2800" b="1" dirty="0">
                <a:latin typeface="標楷體" pitchFamily="65" charset="-120"/>
                <a:ea typeface="標楷體" pitchFamily="65" charset="-120"/>
                <a:sym typeface="Wingdings" pitchFamily="2" charset="2"/>
              </a:rPr>
              <a:t></a:t>
            </a:r>
            <a:r>
              <a:rPr lang="zh-TW" altLang="en-US" sz="2800" b="1" dirty="0">
                <a:latin typeface="標楷體" pitchFamily="65" charset="-120"/>
                <a:ea typeface="標楷體" pitchFamily="65" charset="-120"/>
              </a:rPr>
              <a:t>委託專業服務；</a:t>
            </a:r>
            <a:r>
              <a:rPr lang="zh-TW" altLang="en-US" sz="2800" b="1" dirty="0">
                <a:latin typeface="標楷體" pitchFamily="65" charset="-120"/>
                <a:ea typeface="標楷體" pitchFamily="65" charset="-120"/>
                <a:sym typeface="Wingdings" pitchFamily="2" charset="2"/>
              </a:rPr>
              <a:t></a:t>
            </a:r>
            <a:r>
              <a:rPr lang="zh-TW" altLang="en-US" sz="2800" b="1" dirty="0">
                <a:latin typeface="標楷體" pitchFamily="65" charset="-120"/>
                <a:ea typeface="標楷體" pitchFamily="65" charset="-120"/>
              </a:rPr>
              <a:t>委託技術服務；</a:t>
            </a:r>
            <a:r>
              <a:rPr lang="zh-TW" altLang="en-US" sz="2800" b="1" dirty="0">
                <a:latin typeface="標楷體" pitchFamily="65" charset="-120"/>
                <a:ea typeface="標楷體" pitchFamily="65" charset="-120"/>
                <a:sym typeface="Wingdings" pitchFamily="2" charset="2"/>
              </a:rPr>
              <a:t></a:t>
            </a:r>
            <a:r>
              <a:rPr lang="zh-TW" altLang="en-US" sz="2800" b="1" dirty="0">
                <a:latin typeface="標楷體" pitchFamily="65" charset="-120"/>
                <a:ea typeface="標楷體" pitchFamily="65" charset="-120"/>
              </a:rPr>
              <a:t>委託資訊服務；</a:t>
            </a:r>
            <a:r>
              <a:rPr lang="zh-TW" altLang="en-US" sz="2800" b="1" u="sng" dirty="0">
                <a:solidFill>
                  <a:srgbClr val="9933FF"/>
                </a:solidFill>
                <a:latin typeface="標楷體" panose="03000509000000000000" pitchFamily="65" charset="-120"/>
                <a:ea typeface="標楷體" panose="03000509000000000000" pitchFamily="65" charset="-120"/>
                <a:sym typeface="Wingdings" pitchFamily="2" charset="2"/>
              </a:rPr>
              <a:t></a:t>
            </a:r>
            <a:r>
              <a:rPr lang="zh-TW" altLang="en-US" sz="2800" b="1" u="sng" dirty="0">
                <a:solidFill>
                  <a:srgbClr val="9933FF"/>
                </a:solidFill>
                <a:latin typeface="標楷體" panose="03000509000000000000" pitchFamily="65" charset="-120"/>
                <a:ea typeface="標楷體" panose="03000509000000000000" pitchFamily="65" charset="-120"/>
              </a:rPr>
              <a:t>委託社會福利服務</a:t>
            </a:r>
            <a:r>
              <a:rPr lang="zh-TW" altLang="en-US" sz="2800" b="1" dirty="0">
                <a:latin typeface="標楷體" pitchFamily="65" charset="-120"/>
                <a:ea typeface="標楷體" pitchFamily="65" charset="-120"/>
              </a:rPr>
              <a:t>。            </a:t>
            </a:r>
          </a:p>
          <a:p>
            <a:pPr marL="712788" indent="-712788" algn="just">
              <a:lnSpc>
                <a:spcPts val="4200"/>
              </a:lnSpc>
              <a:spcBef>
                <a:spcPct val="0"/>
              </a:spcBef>
              <a:buNone/>
            </a:pPr>
            <a:r>
              <a:rPr lang="zh-TW" altLang="en-US" sz="2800" b="1" dirty="0">
                <a:latin typeface="標楷體" pitchFamily="65" charset="-120"/>
                <a:ea typeface="標楷體" pitchFamily="65" charset="-120"/>
                <a:sym typeface="Wingdings" pitchFamily="2" charset="2"/>
              </a:rPr>
              <a:t></a:t>
            </a:r>
            <a:r>
              <a:rPr lang="en-US" altLang="zh-TW" sz="2800" b="1" dirty="0">
                <a:latin typeface="標楷體" pitchFamily="65" charset="-120"/>
                <a:ea typeface="標楷體" pitchFamily="65" charset="-120"/>
                <a:sym typeface="Wingdings" pitchFamily="2" charset="2"/>
              </a:rPr>
              <a:t>(</a:t>
            </a:r>
            <a:r>
              <a:rPr lang="en-US" altLang="zh-TW" sz="2800" b="1" dirty="0">
                <a:latin typeface="標楷體" pitchFamily="65" charset="-120"/>
                <a:ea typeface="標楷體" pitchFamily="65" charset="-120"/>
              </a:rPr>
              <a:t>3-1-2)</a:t>
            </a:r>
            <a:r>
              <a:rPr lang="zh-TW" altLang="en-US" sz="2800" b="1" dirty="0">
                <a:latin typeface="標楷體" pitchFamily="65" charset="-120"/>
                <a:ea typeface="標楷體" pitchFamily="65" charset="-120"/>
              </a:rPr>
              <a:t>依採購法第</a:t>
            </a:r>
            <a:r>
              <a:rPr lang="en-US" altLang="zh-TW" sz="2800" b="1" dirty="0">
                <a:latin typeface="標楷體" pitchFamily="65" charset="-120"/>
                <a:ea typeface="標楷體" pitchFamily="65" charset="-120"/>
              </a:rPr>
              <a:t>22</a:t>
            </a:r>
            <a:r>
              <a:rPr lang="zh-TW" altLang="en-US" sz="2800" b="1" dirty="0">
                <a:latin typeface="標楷體" pitchFamily="65" charset="-120"/>
                <a:ea typeface="標楷體" pitchFamily="65" charset="-120"/>
              </a:rPr>
              <a:t>條第</a:t>
            </a:r>
            <a:r>
              <a:rPr lang="en-US" altLang="zh-TW" sz="2800" b="1" dirty="0">
                <a:latin typeface="標楷體" pitchFamily="65" charset="-120"/>
                <a:ea typeface="標楷體" pitchFamily="65" charset="-120"/>
              </a:rPr>
              <a:t>1</a:t>
            </a:r>
            <a:r>
              <a:rPr lang="zh-TW" altLang="en-US" sz="2800" b="1" dirty="0">
                <a:latin typeface="標楷體" pitchFamily="65" charset="-120"/>
                <a:ea typeface="標楷體" pitchFamily="65" charset="-120"/>
              </a:rPr>
              <a:t>項</a:t>
            </a:r>
            <a:r>
              <a:rPr lang="zh-TW" altLang="en-US" sz="2800" b="1" u="sng" dirty="0">
                <a:solidFill>
                  <a:srgbClr val="0000FF"/>
                </a:solidFill>
                <a:latin typeface="標楷體" pitchFamily="65" charset="-120"/>
                <a:ea typeface="標楷體" pitchFamily="65" charset="-120"/>
              </a:rPr>
              <a:t>第</a:t>
            </a:r>
            <a:r>
              <a:rPr lang="en-US" altLang="zh-TW" sz="2800" b="1" u="sng" dirty="0">
                <a:solidFill>
                  <a:srgbClr val="0000FF"/>
                </a:solidFill>
                <a:latin typeface="標楷體" pitchFamily="65" charset="-120"/>
                <a:ea typeface="標楷體" pitchFamily="65" charset="-120"/>
              </a:rPr>
              <a:t>10</a:t>
            </a:r>
            <a:r>
              <a:rPr lang="zh-TW" altLang="en-US" sz="2800" b="1" u="sng" dirty="0">
                <a:solidFill>
                  <a:srgbClr val="0000FF"/>
                </a:solidFill>
                <a:latin typeface="標楷體" pitchFamily="65" charset="-120"/>
                <a:ea typeface="標楷體" pitchFamily="65" charset="-120"/>
              </a:rPr>
              <a:t>款</a:t>
            </a:r>
            <a:r>
              <a:rPr lang="zh-TW" altLang="en-US" sz="2800" b="1" u="sng" dirty="0">
                <a:solidFill>
                  <a:srgbClr val="FF3300"/>
                </a:solidFill>
                <a:latin typeface="標楷體" pitchFamily="65" charset="-120"/>
                <a:ea typeface="標楷體" pitchFamily="65" charset="-120"/>
              </a:rPr>
              <a:t>辦理</a:t>
            </a:r>
            <a:r>
              <a:rPr lang="zh-TW" altLang="en-US" sz="2800" b="1" dirty="0">
                <a:latin typeface="標楷體" pitchFamily="65" charset="-120"/>
                <a:ea typeface="標楷體" pitchFamily="65" charset="-120"/>
              </a:rPr>
              <a:t>。</a:t>
            </a:r>
            <a:endParaRPr lang="en-US" altLang="zh-TW" sz="2800" b="1" u="sng" dirty="0">
              <a:solidFill>
                <a:srgbClr val="FF3300"/>
              </a:solidFill>
              <a:latin typeface="標楷體" pitchFamily="65" charset="-120"/>
              <a:ea typeface="標楷體" pitchFamily="65" charset="-120"/>
            </a:endParaRPr>
          </a:p>
          <a:p>
            <a:pPr marL="712788" indent="-712788" algn="just">
              <a:lnSpc>
                <a:spcPts val="4200"/>
              </a:lnSpc>
              <a:spcBef>
                <a:spcPct val="0"/>
              </a:spcBef>
              <a:buNone/>
            </a:pPr>
            <a:r>
              <a:rPr lang="zh-TW" altLang="en-US" sz="2800" b="1" dirty="0">
                <a:latin typeface="標楷體" pitchFamily="65" charset="-120"/>
                <a:ea typeface="標楷體" pitchFamily="65" charset="-120"/>
                <a:sym typeface="Wingdings" pitchFamily="2" charset="2"/>
              </a:rPr>
              <a:t></a:t>
            </a:r>
            <a:r>
              <a:rPr lang="en-US" altLang="zh-TW" sz="2800" b="1" dirty="0">
                <a:latin typeface="標楷體" pitchFamily="65" charset="-120"/>
                <a:ea typeface="標楷體" pitchFamily="65" charset="-120"/>
                <a:sym typeface="Wingdings" pitchFamily="2" charset="2"/>
              </a:rPr>
              <a:t>(</a:t>
            </a:r>
            <a:r>
              <a:rPr lang="en-US" altLang="zh-TW" sz="2800" b="1" dirty="0">
                <a:latin typeface="標楷體" pitchFamily="65" charset="-120"/>
                <a:ea typeface="標楷體" pitchFamily="65" charset="-120"/>
              </a:rPr>
              <a:t>3-1-3)</a:t>
            </a:r>
            <a:r>
              <a:rPr lang="zh-TW" altLang="en-US" sz="2800" b="1" dirty="0">
                <a:latin typeface="標楷體" pitchFamily="65" charset="-120"/>
                <a:ea typeface="標楷體" pitchFamily="65" charset="-120"/>
              </a:rPr>
              <a:t>依採購法第</a:t>
            </a:r>
            <a:r>
              <a:rPr lang="en-US" altLang="zh-TW" sz="2800" b="1" dirty="0">
                <a:latin typeface="標楷體" pitchFamily="65" charset="-120"/>
                <a:ea typeface="標楷體" pitchFamily="65" charset="-120"/>
              </a:rPr>
              <a:t>22</a:t>
            </a:r>
            <a:r>
              <a:rPr lang="zh-TW" altLang="en-US" sz="2800" b="1" dirty="0">
                <a:latin typeface="標楷體" pitchFamily="65" charset="-120"/>
                <a:ea typeface="標楷體" pitchFamily="65" charset="-120"/>
              </a:rPr>
              <a:t>條第</a:t>
            </a:r>
            <a:r>
              <a:rPr lang="en-US" altLang="zh-TW" sz="2800" b="1" dirty="0">
                <a:latin typeface="標楷體" pitchFamily="65" charset="-120"/>
                <a:ea typeface="標楷體" pitchFamily="65" charset="-120"/>
              </a:rPr>
              <a:t>1</a:t>
            </a:r>
            <a:r>
              <a:rPr lang="zh-TW" altLang="en-US" sz="2800" b="1" dirty="0">
                <a:latin typeface="標楷體" pitchFamily="65" charset="-120"/>
                <a:ea typeface="標楷體" pitchFamily="65" charset="-120"/>
              </a:rPr>
              <a:t>項</a:t>
            </a:r>
            <a:r>
              <a:rPr lang="zh-TW" altLang="en-US" sz="2800" b="1" u="sng" dirty="0">
                <a:solidFill>
                  <a:srgbClr val="0000FF"/>
                </a:solidFill>
                <a:latin typeface="標楷體" pitchFamily="65" charset="-120"/>
                <a:ea typeface="標楷體" pitchFamily="65" charset="-120"/>
              </a:rPr>
              <a:t>第</a:t>
            </a:r>
            <a:r>
              <a:rPr lang="en-US" altLang="zh-TW" sz="2800" b="1" u="sng" dirty="0">
                <a:solidFill>
                  <a:srgbClr val="0000FF"/>
                </a:solidFill>
                <a:latin typeface="標楷體" pitchFamily="65" charset="-120"/>
                <a:ea typeface="標楷體" pitchFamily="65" charset="-120"/>
              </a:rPr>
              <a:t>11</a:t>
            </a:r>
            <a:r>
              <a:rPr lang="zh-TW" altLang="en-US" sz="2800" b="1" u="sng" dirty="0">
                <a:solidFill>
                  <a:srgbClr val="0000FF"/>
                </a:solidFill>
                <a:latin typeface="標楷體" pitchFamily="65" charset="-120"/>
                <a:ea typeface="標楷體" pitchFamily="65" charset="-120"/>
              </a:rPr>
              <a:t>款</a:t>
            </a:r>
            <a:r>
              <a:rPr lang="zh-TW" altLang="en-US" sz="2800" b="1" u="sng" dirty="0">
                <a:solidFill>
                  <a:srgbClr val="FF3300"/>
                </a:solidFill>
                <a:latin typeface="標楷體" pitchFamily="65" charset="-120"/>
                <a:ea typeface="標楷體" pitchFamily="65" charset="-120"/>
              </a:rPr>
              <a:t>辦理</a:t>
            </a:r>
            <a:r>
              <a:rPr lang="zh-TW" altLang="en-US" sz="2800" b="1" dirty="0">
                <a:latin typeface="標楷體" pitchFamily="65" charset="-120"/>
                <a:ea typeface="標楷體" pitchFamily="65" charset="-120"/>
              </a:rPr>
              <a:t>。</a:t>
            </a:r>
            <a:endParaRPr lang="zh-TW" altLang="en-US" sz="2800" b="1" dirty="0">
              <a:solidFill>
                <a:srgbClr val="0033CC"/>
              </a:solidFill>
              <a:latin typeface="標楷體" pitchFamily="65" charset="-120"/>
              <a:ea typeface="標楷體" pitchFamily="65" charset="-12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3"/>
          <p:cNvSpPr>
            <a:spLocks noGrp="1"/>
          </p:cNvSpPr>
          <p:nvPr>
            <p:ph type="dt" sz="quarter" idx="10"/>
          </p:nvPr>
        </p:nvSpPr>
        <p:spPr/>
        <p:txBody>
          <a:bodyPr/>
          <a:lstStyle/>
          <a:p>
            <a:pPr>
              <a:defRPr/>
            </a:pPr>
            <a:fld id="{60C7F94E-FF88-44D9-9C22-EEC2FBE4177A}" type="datetime1">
              <a:rPr lang="zh-TW" altLang="en-US"/>
              <a:pPr>
                <a:defRPr/>
              </a:pPr>
              <a:t>2020/9/27</a:t>
            </a:fld>
            <a:endParaRPr lang="en-US" altLang="zh-TW"/>
          </a:p>
        </p:txBody>
      </p:sp>
      <p:sp>
        <p:nvSpPr>
          <p:cNvPr id="47107" name="Rectangle 2"/>
          <p:cNvSpPr>
            <a:spLocks noGrp="1" noChangeArrowheads="1"/>
          </p:cNvSpPr>
          <p:nvPr>
            <p:ph type="body" idx="1"/>
          </p:nvPr>
        </p:nvSpPr>
        <p:spPr>
          <a:xfrm>
            <a:off x="395288" y="549275"/>
            <a:ext cx="8424862" cy="2087563"/>
          </a:xfrm>
        </p:spPr>
        <p:txBody>
          <a:bodyPr>
            <a:normAutofit fontScale="92500"/>
          </a:bodyPr>
          <a:lstStyle/>
          <a:p>
            <a:pPr marL="358775" indent="-358775" algn="just">
              <a:lnSpc>
                <a:spcPts val="2800"/>
              </a:lnSpc>
              <a:spcBef>
                <a:spcPct val="0"/>
              </a:spcBef>
              <a:buNone/>
              <a:defRPr/>
            </a:pPr>
            <a:r>
              <a:rPr lang="en-US" altLang="zh-TW" sz="2600" b="1" dirty="0">
                <a:latin typeface="標楷體" pitchFamily="65" charset="-120"/>
                <a:ea typeface="標楷體" pitchFamily="65" charset="-120"/>
                <a:sym typeface="Wingdings" pitchFamily="2" charset="2"/>
              </a:rPr>
              <a:t></a:t>
            </a:r>
            <a:r>
              <a:rPr lang="zh-TW" altLang="en-US" sz="2600" b="1" dirty="0">
                <a:latin typeface="標楷體" pitchFamily="65" charset="-120"/>
                <a:ea typeface="標楷體" pitchFamily="65" charset="-120"/>
              </a:rPr>
              <a:t>（</a:t>
            </a:r>
            <a:r>
              <a:rPr lang="en-US" altLang="zh-TW" sz="2600" b="1" dirty="0">
                <a:latin typeface="標楷體" pitchFamily="65" charset="-120"/>
                <a:ea typeface="標楷體" pitchFamily="65" charset="-120"/>
              </a:rPr>
              <a:t>3-2</a:t>
            </a:r>
            <a:r>
              <a:rPr lang="zh-TW" altLang="en-US" sz="2600" b="1" dirty="0">
                <a:latin typeface="標楷體" pitchFamily="65" charset="-120"/>
                <a:ea typeface="標楷體" pitchFamily="65" charset="-120"/>
              </a:rPr>
              <a:t>）</a:t>
            </a:r>
            <a:r>
              <a:rPr lang="zh-TW" altLang="en-US" sz="3000" b="1" dirty="0">
                <a:solidFill>
                  <a:srgbClr val="0033CC"/>
                </a:solidFill>
                <a:latin typeface="標楷體" pitchFamily="65" charset="-120"/>
                <a:ea typeface="標楷體" pitchFamily="65" charset="-120"/>
              </a:rPr>
              <a:t>比價</a:t>
            </a:r>
            <a:r>
              <a:rPr lang="zh-TW" altLang="en-US" sz="2600" b="1" dirty="0">
                <a:latin typeface="標楷體" pitchFamily="65" charset="-120"/>
                <a:ea typeface="標楷體" pitchFamily="65" charset="-120"/>
              </a:rPr>
              <a:t>；</a:t>
            </a:r>
            <a:r>
              <a:rPr lang="zh-TW" altLang="en-US" sz="2600" b="1" dirty="0">
                <a:latin typeface="標楷體" pitchFamily="65" charset="-120"/>
                <a:ea typeface="標楷體" pitchFamily="65" charset="-120"/>
                <a:sym typeface="Wingdings" pitchFamily="2" charset="2"/>
              </a:rPr>
              <a:t></a:t>
            </a:r>
            <a:r>
              <a:rPr lang="zh-TW" altLang="en-US" sz="2600" b="1" u="sng" dirty="0">
                <a:solidFill>
                  <a:srgbClr val="FF3300"/>
                </a:solidFill>
                <a:latin typeface="標楷體" pitchFamily="65" charset="-120"/>
                <a:ea typeface="標楷體" pitchFamily="65" charset="-120"/>
              </a:rPr>
              <a:t>經</a:t>
            </a:r>
            <a:r>
              <a:rPr lang="zh-TW" altLang="en-US" sz="2600" b="1" u="sng" dirty="0">
                <a:solidFill>
                  <a:srgbClr val="0000FF"/>
                </a:solidFill>
                <a:latin typeface="標楷體" pitchFamily="65" charset="-120"/>
                <a:ea typeface="標楷體" pitchFamily="65" charset="-120"/>
              </a:rPr>
              <a:t>前次</a:t>
            </a:r>
            <a:r>
              <a:rPr lang="zh-TW" altLang="en-US" sz="2600" b="1" u="sng" dirty="0">
                <a:solidFill>
                  <a:srgbClr val="00B050"/>
                </a:solidFill>
                <a:latin typeface="標楷體" pitchFamily="65" charset="-120"/>
                <a:ea typeface="標楷體" pitchFamily="65" charset="-120"/>
              </a:rPr>
              <a:t>公告招標</a:t>
            </a:r>
            <a:r>
              <a:rPr lang="zh-TW" altLang="en-US" sz="2600" b="1" u="sng" dirty="0">
                <a:solidFill>
                  <a:srgbClr val="FF3300"/>
                </a:solidFill>
                <a:latin typeface="標楷體" pitchFamily="65" charset="-120"/>
                <a:ea typeface="標楷體" pitchFamily="65" charset="-120"/>
              </a:rPr>
              <a:t>結果，無廠商投標或</a:t>
            </a:r>
            <a:r>
              <a:rPr lang="zh-TW" altLang="en-US" sz="2600" b="1" u="sng" dirty="0">
                <a:solidFill>
                  <a:srgbClr val="0000FF"/>
                </a:solidFill>
                <a:latin typeface="標楷體" pitchFamily="65" charset="-120"/>
                <a:ea typeface="標楷體" pitchFamily="65" charset="-120"/>
              </a:rPr>
              <a:t>無合格標</a:t>
            </a:r>
            <a:r>
              <a:rPr lang="zh-TW" altLang="en-US" sz="2600" b="1" u="sng" dirty="0">
                <a:solidFill>
                  <a:srgbClr val="FF3300"/>
                </a:solidFill>
                <a:latin typeface="標楷體" pitchFamily="65" charset="-120"/>
                <a:ea typeface="標楷體" pitchFamily="65" charset="-120"/>
              </a:rPr>
              <a:t>，且</a:t>
            </a:r>
            <a:r>
              <a:rPr lang="zh-TW" altLang="en-US" sz="2600" b="1" dirty="0">
                <a:latin typeface="標楷體" pitchFamily="65" charset="-120"/>
                <a:ea typeface="標楷體" pitchFamily="65" charset="-120"/>
              </a:rPr>
              <a:t>符合採購法施行細則第</a:t>
            </a:r>
            <a:r>
              <a:rPr lang="en-US" altLang="zh-TW" sz="2600" b="1" dirty="0">
                <a:latin typeface="標楷體" pitchFamily="65" charset="-120"/>
                <a:ea typeface="標楷體" pitchFamily="65" charset="-120"/>
              </a:rPr>
              <a:t>22</a:t>
            </a:r>
            <a:r>
              <a:rPr lang="zh-TW" altLang="en-US" sz="2600" b="1" dirty="0">
                <a:latin typeface="標楷體" pitchFamily="65" charset="-120"/>
                <a:ea typeface="標楷體" pitchFamily="65" charset="-120"/>
              </a:rPr>
              <a:t>條第</a:t>
            </a:r>
            <a:r>
              <a:rPr lang="en-US" altLang="zh-TW" sz="2600" b="1" dirty="0">
                <a:latin typeface="標楷體" pitchFamily="65" charset="-120"/>
                <a:ea typeface="標楷體" pitchFamily="65" charset="-120"/>
              </a:rPr>
              <a:t>1</a:t>
            </a:r>
            <a:r>
              <a:rPr lang="zh-TW" altLang="en-US" sz="2600" b="1" dirty="0">
                <a:latin typeface="標楷體" pitchFamily="65" charset="-120"/>
                <a:ea typeface="標楷體" pitchFamily="65" charset="-120"/>
              </a:rPr>
              <a:t>項規定無廠商異議或申訴在處理中者，依採購法</a:t>
            </a:r>
            <a:r>
              <a:rPr lang="zh-TW" altLang="en-US" sz="2600" b="1" u="sng" dirty="0">
                <a:solidFill>
                  <a:srgbClr val="FF3300"/>
                </a:solidFill>
                <a:latin typeface="標楷體" pitchFamily="65" charset="-120"/>
                <a:ea typeface="標楷體" pitchFamily="65" charset="-120"/>
              </a:rPr>
              <a:t>第</a:t>
            </a:r>
            <a:r>
              <a:rPr lang="en-US" altLang="zh-TW" sz="2600" b="1" u="sng" dirty="0">
                <a:solidFill>
                  <a:srgbClr val="FF3300"/>
                </a:solidFill>
                <a:latin typeface="標楷體" pitchFamily="65" charset="-120"/>
                <a:ea typeface="標楷體" pitchFamily="65" charset="-120"/>
              </a:rPr>
              <a:t>22</a:t>
            </a:r>
            <a:r>
              <a:rPr lang="zh-TW" altLang="en-US" sz="2600" b="1" u="sng" dirty="0">
                <a:solidFill>
                  <a:srgbClr val="FF3300"/>
                </a:solidFill>
                <a:latin typeface="標楷體" pitchFamily="65" charset="-120"/>
                <a:ea typeface="標楷體" pitchFamily="65" charset="-120"/>
              </a:rPr>
              <a:t>條第</a:t>
            </a:r>
            <a:r>
              <a:rPr lang="en-US" altLang="zh-TW" sz="2600" b="1" u="sng" dirty="0">
                <a:solidFill>
                  <a:srgbClr val="FF3300"/>
                </a:solidFill>
                <a:latin typeface="標楷體" pitchFamily="65" charset="-120"/>
                <a:ea typeface="標楷體" pitchFamily="65" charset="-120"/>
              </a:rPr>
              <a:t>1</a:t>
            </a:r>
            <a:r>
              <a:rPr lang="zh-TW" altLang="en-US" sz="2600" b="1" u="sng" dirty="0">
                <a:solidFill>
                  <a:srgbClr val="FF3300"/>
                </a:solidFill>
                <a:latin typeface="標楷體" pitchFamily="65" charset="-120"/>
                <a:ea typeface="標楷體" pitchFamily="65" charset="-120"/>
              </a:rPr>
              <a:t>項第</a:t>
            </a:r>
            <a:r>
              <a:rPr lang="en-US" altLang="zh-TW" sz="2600" b="1" u="sng" dirty="0">
                <a:solidFill>
                  <a:srgbClr val="FF3300"/>
                </a:solidFill>
                <a:latin typeface="標楷體" pitchFamily="65" charset="-120"/>
                <a:ea typeface="標楷體" pitchFamily="65" charset="-120"/>
              </a:rPr>
              <a:t>1</a:t>
            </a:r>
            <a:r>
              <a:rPr lang="zh-TW" altLang="en-US" sz="2600" b="1" u="sng" dirty="0">
                <a:solidFill>
                  <a:srgbClr val="FF3300"/>
                </a:solidFill>
                <a:latin typeface="標楷體" pitchFamily="65" charset="-120"/>
                <a:ea typeface="標楷體" pitchFamily="65" charset="-120"/>
              </a:rPr>
              <a:t>款規定</a:t>
            </a:r>
            <a:r>
              <a:rPr lang="zh-TW" altLang="en-US" sz="2600" b="1" dirty="0">
                <a:latin typeface="標楷體" pitchFamily="65" charset="-120"/>
                <a:ea typeface="標楷體" pitchFamily="65" charset="-120"/>
              </a:rPr>
              <a:t>，不另公告招標，並依採購法施行</a:t>
            </a:r>
            <a:r>
              <a:rPr lang="zh-TW" altLang="en-US" sz="2600" b="1" u="sng" dirty="0">
                <a:solidFill>
                  <a:srgbClr val="0000FF"/>
                </a:solidFill>
                <a:latin typeface="標楷體" pitchFamily="65" charset="-120"/>
                <a:ea typeface="標楷體" pitchFamily="65" charset="-120"/>
              </a:rPr>
              <a:t>細則第</a:t>
            </a:r>
            <a:r>
              <a:rPr lang="en-US" altLang="zh-TW" sz="2600" b="1" u="sng" dirty="0">
                <a:solidFill>
                  <a:srgbClr val="0000FF"/>
                </a:solidFill>
                <a:latin typeface="標楷體" pitchFamily="65" charset="-120"/>
                <a:ea typeface="標楷體" pitchFamily="65" charset="-120"/>
              </a:rPr>
              <a:t>23</a:t>
            </a:r>
            <a:r>
              <a:rPr lang="zh-TW" altLang="en-US" sz="2600" b="1" u="sng" dirty="0">
                <a:solidFill>
                  <a:srgbClr val="0000FF"/>
                </a:solidFill>
                <a:latin typeface="標楷體" pitchFamily="65" charset="-120"/>
                <a:ea typeface="標楷體" pitchFamily="65" charset="-120"/>
              </a:rPr>
              <a:t>條之</a:t>
            </a:r>
            <a:r>
              <a:rPr lang="en-US" altLang="zh-TW" sz="2600" b="1" u="sng" dirty="0">
                <a:solidFill>
                  <a:srgbClr val="0000FF"/>
                </a:solidFill>
                <a:latin typeface="標楷體" pitchFamily="65" charset="-120"/>
                <a:ea typeface="標楷體" pitchFamily="65" charset="-120"/>
              </a:rPr>
              <a:t>1</a:t>
            </a:r>
            <a:r>
              <a:rPr lang="zh-TW" altLang="en-US" sz="2600" b="1" u="sng" dirty="0">
                <a:solidFill>
                  <a:srgbClr val="0000FF"/>
                </a:solidFill>
                <a:latin typeface="標楷體" pitchFamily="65" charset="-120"/>
                <a:ea typeface="標楷體" pitchFamily="65" charset="-120"/>
              </a:rPr>
              <a:t>第</a:t>
            </a:r>
            <a:r>
              <a:rPr lang="en-US" altLang="zh-TW" sz="2600" b="1" u="sng" dirty="0">
                <a:solidFill>
                  <a:srgbClr val="0000FF"/>
                </a:solidFill>
                <a:latin typeface="標楷體" pitchFamily="65" charset="-120"/>
                <a:ea typeface="標楷體" pitchFamily="65" charset="-120"/>
              </a:rPr>
              <a:t>1</a:t>
            </a:r>
            <a:r>
              <a:rPr lang="zh-TW" altLang="en-US" sz="2600" b="1" u="sng" dirty="0">
                <a:solidFill>
                  <a:srgbClr val="0000FF"/>
                </a:solidFill>
                <a:latin typeface="標楷體" pitchFamily="65" charset="-120"/>
                <a:ea typeface="標楷體" pitchFamily="65" charset="-120"/>
              </a:rPr>
              <a:t>項規</a:t>
            </a:r>
            <a:r>
              <a:rPr lang="zh-TW" altLang="en-US" sz="2600" b="1" dirty="0">
                <a:latin typeface="標楷體" pitchFamily="65" charset="-120"/>
                <a:ea typeface="標楷體" pitchFamily="65" charset="-120"/>
              </a:rPr>
              <a:t>定，</a:t>
            </a:r>
            <a:r>
              <a:rPr lang="zh-TW" altLang="en-US" sz="2600" b="1" u="sng" dirty="0">
                <a:solidFill>
                  <a:srgbClr val="FF3300"/>
                </a:solidFill>
                <a:latin typeface="標楷體" pitchFamily="65" charset="-120"/>
                <a:ea typeface="標楷體" pitchFamily="65" charset="-120"/>
              </a:rPr>
              <a:t>邀請過去</a:t>
            </a:r>
            <a:r>
              <a:rPr lang="zh-TW" altLang="en-US" sz="2400" b="1" u="sng" dirty="0">
                <a:solidFill>
                  <a:srgbClr val="00B050"/>
                </a:solidFill>
                <a:latin typeface="標楷體" panose="03000509000000000000" pitchFamily="65" charset="-120"/>
                <a:ea typeface="標楷體" panose="03000509000000000000" pitchFamily="65" charset="-120"/>
              </a:rPr>
              <a:t>於該機關履約成果優良</a:t>
            </a:r>
            <a:r>
              <a:rPr lang="zh-TW" altLang="en-US" sz="2400" b="1" dirty="0">
                <a:solidFill>
                  <a:srgbClr val="FF0000"/>
                </a:solidFill>
                <a:latin typeface="標楷體" panose="03000509000000000000" pitchFamily="65" charset="-120"/>
                <a:ea typeface="標楷體" panose="03000509000000000000" pitchFamily="65" charset="-120"/>
              </a:rPr>
              <a:t>之</a:t>
            </a:r>
            <a:r>
              <a:rPr lang="zh-TW" altLang="en-US" sz="2600" b="1" dirty="0">
                <a:solidFill>
                  <a:srgbClr val="FF0000"/>
                </a:solidFill>
                <a:latin typeface="標楷體" pitchFamily="65" charset="-120"/>
                <a:ea typeface="標楷體" pitchFamily="65" charset="-120"/>
              </a:rPr>
              <a:t>廠商參加</a:t>
            </a:r>
            <a:r>
              <a:rPr lang="zh-TW" altLang="en-US" sz="2400" b="1" dirty="0">
                <a:solidFill>
                  <a:srgbClr val="FF0000"/>
                </a:solidFill>
                <a:latin typeface="標楷體" panose="03000509000000000000" pitchFamily="65" charset="-120"/>
                <a:ea typeface="標楷體" panose="03000509000000000000" pitchFamily="65" charset="-120"/>
              </a:rPr>
              <a:t>加比價或議價</a:t>
            </a:r>
            <a:r>
              <a:rPr lang="zh-TW" altLang="en-US" sz="2400" dirty="0">
                <a:solidFill>
                  <a:srgbClr val="FF0000"/>
                </a:solidFill>
                <a:latin typeface="標楷體" panose="03000509000000000000" pitchFamily="65" charset="-120"/>
                <a:ea typeface="標楷體" panose="03000509000000000000" pitchFamily="65" charset="-120"/>
              </a:rPr>
              <a:t>。</a:t>
            </a:r>
            <a:endParaRPr lang="zh-TW" altLang="en-US" sz="2600" dirty="0">
              <a:solidFill>
                <a:srgbClr val="FF0000"/>
              </a:solidFill>
              <a:latin typeface="標楷體" pitchFamily="65" charset="-120"/>
              <a:ea typeface="標楷體" pitchFamily="65" charset="-120"/>
            </a:endParaRPr>
          </a:p>
        </p:txBody>
      </p:sp>
      <p:sp>
        <p:nvSpPr>
          <p:cNvPr id="47108" name="文字方塊 4"/>
          <p:cNvSpPr txBox="1">
            <a:spLocks noChangeArrowheads="1"/>
          </p:cNvSpPr>
          <p:nvPr/>
        </p:nvSpPr>
        <p:spPr bwMode="auto">
          <a:xfrm>
            <a:off x="3349625" y="149225"/>
            <a:ext cx="574675" cy="461963"/>
          </a:xfrm>
          <a:prstGeom prst="rect">
            <a:avLst/>
          </a:prstGeom>
          <a:noFill/>
          <a:ln w="38100">
            <a:solidFill>
              <a:schemeClr val="tx1"/>
            </a:solidFill>
            <a:miter lim="800000"/>
            <a:headEnd/>
            <a:tailEnd/>
          </a:ln>
        </p:spPr>
        <p:txBody>
          <a:bodyPr>
            <a:spAutoFit/>
          </a:bodyPr>
          <a:lstStyle/>
          <a:p>
            <a:r>
              <a:rPr lang="zh-TW" altLang="en-US" sz="2400" b="1">
                <a:solidFill>
                  <a:srgbClr val="FF0000"/>
                </a:solidFill>
              </a:rPr>
              <a:t>？</a:t>
            </a:r>
          </a:p>
        </p:txBody>
      </p:sp>
      <p:sp>
        <p:nvSpPr>
          <p:cNvPr id="47109" name="文字方塊 3"/>
          <p:cNvSpPr txBox="1">
            <a:spLocks noChangeArrowheads="1"/>
          </p:cNvSpPr>
          <p:nvPr/>
        </p:nvSpPr>
        <p:spPr bwMode="auto">
          <a:xfrm>
            <a:off x="323850" y="4678363"/>
            <a:ext cx="8496300" cy="1630362"/>
          </a:xfrm>
          <a:prstGeom prst="rect">
            <a:avLst/>
          </a:prstGeom>
          <a:noFill/>
          <a:ln w="9525">
            <a:solidFill>
              <a:schemeClr val="tx1"/>
            </a:solidFill>
            <a:prstDash val="sysDot"/>
            <a:miter lim="800000"/>
            <a:headEnd/>
            <a:tailEnd/>
          </a:ln>
        </p:spPr>
        <p:txBody>
          <a:bodyPr>
            <a:spAutoFit/>
          </a:bodyPr>
          <a:lstStyle/>
          <a:p>
            <a:pPr marL="342900" indent="-342900" algn="just">
              <a:lnSpc>
                <a:spcPts val="2400"/>
              </a:lnSpc>
              <a:buFont typeface="Wingdings" pitchFamily="2" charset="2"/>
              <a:buChar char="l"/>
            </a:pPr>
            <a:r>
              <a:rPr lang="zh-TW" altLang="en-US" sz="2200" b="1" u="sng" dirty="0">
                <a:solidFill>
                  <a:srgbClr val="0000FF"/>
                </a:solidFill>
                <a:latin typeface="標楷體" panose="03000509000000000000" pitchFamily="65" charset="-120"/>
                <a:ea typeface="標楷體" panose="03000509000000000000" pitchFamily="65" charset="-120"/>
              </a:rPr>
              <a:t>公告招標</a:t>
            </a:r>
            <a:r>
              <a:rPr lang="zh-TW" altLang="en-US" sz="2200" b="1" dirty="0">
                <a:solidFill>
                  <a:srgbClr val="000000"/>
                </a:solidFill>
                <a:latin typeface="標楷體" panose="03000509000000000000" pitchFamily="65" charset="-120"/>
                <a:ea typeface="標楷體" panose="03000509000000000000" pitchFamily="65" charset="-120"/>
              </a:rPr>
              <a:t>：公開招標、選擇性招標、限制性公開評選、限制性公開徵求、公開取得</a:t>
            </a:r>
            <a:r>
              <a:rPr lang="en-US" altLang="zh-TW" sz="2200" b="1" dirty="0">
                <a:solidFill>
                  <a:srgbClr val="000000"/>
                </a:solidFill>
                <a:latin typeface="標楷體" panose="03000509000000000000" pitchFamily="65" charset="-120"/>
                <a:ea typeface="標楷體" panose="03000509000000000000" pitchFamily="65" charset="-120"/>
              </a:rPr>
              <a:t>(</a:t>
            </a:r>
            <a:r>
              <a:rPr lang="zh-TW" altLang="en-US" sz="2200" b="1" dirty="0">
                <a:solidFill>
                  <a:srgbClr val="FF0000"/>
                </a:solidFill>
                <a:latin typeface="標楷體" panose="03000509000000000000" pitchFamily="65" charset="-120"/>
                <a:ea typeface="標楷體" panose="03000509000000000000" pitchFamily="65" charset="-120"/>
              </a:rPr>
              <a:t>工程會</a:t>
            </a:r>
            <a:r>
              <a:rPr lang="en-US" altLang="zh-TW" sz="2200" b="1" dirty="0">
                <a:solidFill>
                  <a:srgbClr val="FF0000"/>
                </a:solidFill>
                <a:latin typeface="標楷體" panose="03000509000000000000" pitchFamily="65" charset="-120"/>
                <a:ea typeface="標楷體" panose="03000509000000000000" pitchFamily="65" charset="-120"/>
              </a:rPr>
              <a:t>89.5.23(89)</a:t>
            </a:r>
            <a:r>
              <a:rPr lang="zh-TW" altLang="en-US" sz="2200" b="1" dirty="0">
                <a:solidFill>
                  <a:srgbClr val="FF0000"/>
                </a:solidFill>
                <a:latin typeface="標楷體" panose="03000509000000000000" pitchFamily="65" charset="-120"/>
                <a:ea typeface="標楷體" panose="03000509000000000000" pitchFamily="65" charset="-120"/>
              </a:rPr>
              <a:t>工程企字第</a:t>
            </a:r>
            <a:r>
              <a:rPr lang="en-US" altLang="zh-TW" sz="2200" b="1" dirty="0">
                <a:solidFill>
                  <a:srgbClr val="FF0000"/>
                </a:solidFill>
                <a:latin typeface="標楷體" panose="03000509000000000000" pitchFamily="65" charset="-120"/>
                <a:ea typeface="標楷體" panose="03000509000000000000" pitchFamily="65" charset="-120"/>
              </a:rPr>
              <a:t>89012883</a:t>
            </a:r>
            <a:r>
              <a:rPr lang="zh-TW" altLang="en-US" sz="2200" b="1" dirty="0">
                <a:solidFill>
                  <a:srgbClr val="FF0000"/>
                </a:solidFill>
                <a:latin typeface="標楷體" panose="03000509000000000000" pitchFamily="65" charset="-120"/>
                <a:ea typeface="標楷體" panose="03000509000000000000" pitchFamily="65" charset="-120"/>
              </a:rPr>
              <a:t>函釋，未達公告金額得採用</a:t>
            </a:r>
            <a:r>
              <a:rPr lang="en-US" altLang="zh-TW" sz="2200" b="1" dirty="0">
                <a:solidFill>
                  <a:srgbClr val="000000"/>
                </a:solidFill>
                <a:latin typeface="標楷體" panose="03000509000000000000" pitchFamily="65" charset="-120"/>
                <a:ea typeface="標楷體" panose="03000509000000000000" pitchFamily="65" charset="-120"/>
              </a:rPr>
              <a:t>)</a:t>
            </a:r>
          </a:p>
          <a:p>
            <a:pPr marL="342900" indent="-342900" algn="just">
              <a:lnSpc>
                <a:spcPts val="2400"/>
              </a:lnSpc>
              <a:buFont typeface="Wingdings" pitchFamily="2" charset="2"/>
              <a:buChar char="l"/>
            </a:pPr>
            <a:r>
              <a:rPr lang="zh-TW" altLang="en-US" sz="2200" b="1" u="sng" dirty="0">
                <a:solidFill>
                  <a:srgbClr val="0000FF"/>
                </a:solidFill>
                <a:latin typeface="標楷體" panose="03000509000000000000" pitchFamily="65" charset="-120"/>
                <a:ea typeface="標楷體" panose="03000509000000000000" pitchFamily="65" charset="-120"/>
              </a:rPr>
              <a:t>第一次公告結果</a:t>
            </a:r>
            <a:r>
              <a:rPr lang="zh-TW" altLang="en-US" sz="2200" b="1" dirty="0">
                <a:solidFill>
                  <a:srgbClr val="000000"/>
                </a:solidFill>
                <a:latin typeface="標楷體" panose="03000509000000000000" pitchFamily="65" charset="-120"/>
                <a:ea typeface="標楷體" panose="03000509000000000000" pitchFamily="65" charset="-120"/>
              </a:rPr>
              <a:t>：無廠商投標之流標、三家廠商投標審標結果不合格，未經重大改變。</a:t>
            </a:r>
            <a:r>
              <a:rPr lang="zh-TW" altLang="en-US" sz="2200" b="1" u="sng" dirty="0">
                <a:solidFill>
                  <a:srgbClr val="FF0000"/>
                </a:solidFill>
                <a:latin typeface="標楷體" panose="03000509000000000000" pitchFamily="65" charset="-120"/>
                <a:ea typeface="標楷體" panose="03000509000000000000" pitchFamily="65" charset="-120"/>
              </a:rPr>
              <a:t>第二次招標即可改成</a:t>
            </a:r>
            <a:r>
              <a:rPr lang="zh-TW" altLang="en-US" sz="2200" b="1" dirty="0">
                <a:solidFill>
                  <a:srgbClr val="000000"/>
                </a:solidFill>
                <a:latin typeface="標楷體" panose="03000509000000000000" pitchFamily="65" charset="-120"/>
                <a:ea typeface="標楷體" panose="03000509000000000000" pitchFamily="65" charset="-120"/>
              </a:rPr>
              <a:t>限制性招標</a:t>
            </a:r>
            <a:r>
              <a:rPr lang="en-US" altLang="zh-TW" sz="2200" b="1" dirty="0">
                <a:solidFill>
                  <a:srgbClr val="000000"/>
                </a:solidFill>
                <a:latin typeface="標楷體" panose="03000509000000000000" pitchFamily="65" charset="-120"/>
                <a:ea typeface="標楷體" panose="03000509000000000000" pitchFamily="65" charset="-120"/>
              </a:rPr>
              <a:t>(</a:t>
            </a:r>
            <a:r>
              <a:rPr lang="zh-TW" altLang="en-US" sz="2200" b="1" dirty="0">
                <a:solidFill>
                  <a:srgbClr val="000000"/>
                </a:solidFill>
                <a:latin typeface="標楷體" panose="03000509000000000000" pitchFamily="65" charset="-120"/>
                <a:ea typeface="標楷體" panose="03000509000000000000" pitchFamily="65" charset="-120"/>
              </a:rPr>
              <a:t>不公告</a:t>
            </a:r>
            <a:r>
              <a:rPr lang="en-US" altLang="zh-TW" sz="2200" b="1" dirty="0">
                <a:solidFill>
                  <a:srgbClr val="000000"/>
                </a:solidFill>
                <a:latin typeface="標楷體" panose="03000509000000000000" pitchFamily="65" charset="-120"/>
                <a:ea typeface="標楷體" panose="03000509000000000000" pitchFamily="65" charset="-120"/>
              </a:rPr>
              <a:t>)</a:t>
            </a:r>
            <a:endParaRPr lang="zh-TW" altLang="en-US" sz="2200" dirty="0">
              <a:latin typeface="標楷體" panose="03000509000000000000" pitchFamily="65" charset="-120"/>
              <a:ea typeface="標楷體" panose="03000509000000000000" pitchFamily="65" charset="-120"/>
            </a:endParaRPr>
          </a:p>
        </p:txBody>
      </p:sp>
      <p:sp>
        <p:nvSpPr>
          <p:cNvPr id="47110" name="矩形 6"/>
          <p:cNvSpPr>
            <a:spLocks noChangeArrowheads="1"/>
          </p:cNvSpPr>
          <p:nvPr/>
        </p:nvSpPr>
        <p:spPr bwMode="auto">
          <a:xfrm>
            <a:off x="323850" y="2492375"/>
            <a:ext cx="8496300" cy="2138406"/>
          </a:xfrm>
          <a:prstGeom prst="rect">
            <a:avLst/>
          </a:prstGeom>
          <a:noFill/>
          <a:ln w="9525">
            <a:solidFill>
              <a:srgbClr val="0000FF"/>
            </a:solidFill>
            <a:prstDash val="sysDash"/>
            <a:miter lim="800000"/>
            <a:headEnd/>
            <a:tailEnd/>
          </a:ln>
        </p:spPr>
        <p:txBody>
          <a:bodyPr>
            <a:spAutoFit/>
          </a:bodyPr>
          <a:lstStyle/>
          <a:p>
            <a:pPr marL="180975" indent="-180975" algn="just">
              <a:lnSpc>
                <a:spcPts val="2300"/>
              </a:lnSpc>
            </a:pPr>
            <a:r>
              <a:rPr lang="en-US" altLang="zh-TW" b="1" dirty="0">
                <a:solidFill>
                  <a:srgbClr val="1C1C1C"/>
                </a:solidFill>
                <a:latin typeface="標楷體" panose="03000509000000000000" pitchFamily="65" charset="-120"/>
                <a:ea typeface="標楷體" panose="03000509000000000000" pitchFamily="65" charset="-120"/>
              </a:rPr>
              <a:t>1.</a:t>
            </a:r>
            <a:r>
              <a:rPr lang="zh-TW" altLang="en-US" b="1" dirty="0">
                <a:solidFill>
                  <a:srgbClr val="1C1C1C"/>
                </a:solidFill>
                <a:latin typeface="標楷體" panose="03000509000000000000" pitchFamily="65" charset="-120"/>
                <a:ea typeface="標楷體" panose="03000509000000000000" pitchFamily="65" charset="-120"/>
              </a:rPr>
              <a:t>依本法第</a:t>
            </a:r>
            <a:r>
              <a:rPr lang="en-US" altLang="zh-TW" b="1" dirty="0">
                <a:solidFill>
                  <a:srgbClr val="1C1C1C"/>
                </a:solidFill>
                <a:latin typeface="標楷體" panose="03000509000000000000" pitchFamily="65" charset="-120"/>
                <a:ea typeface="標楷體" panose="03000509000000000000" pitchFamily="65" charset="-120"/>
              </a:rPr>
              <a:t>22</a:t>
            </a:r>
            <a:r>
              <a:rPr lang="zh-TW" altLang="en-US" b="1" dirty="0">
                <a:solidFill>
                  <a:srgbClr val="1C1C1C"/>
                </a:solidFill>
                <a:latin typeface="標楷體" panose="03000509000000000000" pitchFamily="65" charset="-120"/>
                <a:ea typeface="標楷體" panose="03000509000000000000" pitchFamily="65" charset="-120"/>
              </a:rPr>
              <a:t>條第</a:t>
            </a:r>
            <a:r>
              <a:rPr lang="en-US" altLang="zh-TW" b="1" dirty="0">
                <a:solidFill>
                  <a:srgbClr val="1C1C1C"/>
                </a:solidFill>
                <a:latin typeface="標楷體" panose="03000509000000000000" pitchFamily="65" charset="-120"/>
                <a:ea typeface="標楷體" panose="03000509000000000000" pitchFamily="65" charset="-120"/>
              </a:rPr>
              <a:t>1</a:t>
            </a:r>
            <a:r>
              <a:rPr lang="zh-TW" altLang="en-US" b="1" dirty="0">
                <a:solidFill>
                  <a:srgbClr val="1C1C1C"/>
                </a:solidFill>
                <a:latin typeface="標楷體" panose="03000509000000000000" pitchFamily="65" charset="-120"/>
                <a:ea typeface="標楷體" panose="03000509000000000000" pitchFamily="65" charset="-120"/>
              </a:rPr>
              <a:t>項第</a:t>
            </a:r>
            <a:r>
              <a:rPr lang="en-US" altLang="zh-TW" b="1" dirty="0">
                <a:solidFill>
                  <a:srgbClr val="1C1C1C"/>
                </a:solidFill>
                <a:latin typeface="標楷體" panose="03000509000000000000" pitchFamily="65" charset="-120"/>
                <a:ea typeface="標楷體" panose="03000509000000000000" pitchFamily="65" charset="-120"/>
              </a:rPr>
              <a:t>9</a:t>
            </a:r>
            <a:r>
              <a:rPr lang="zh-TW" altLang="en-US" b="1" dirty="0">
                <a:solidFill>
                  <a:srgbClr val="1C1C1C"/>
                </a:solidFill>
                <a:latin typeface="標楷體" panose="03000509000000000000" pitchFamily="65" charset="-120"/>
                <a:ea typeface="標楷體" panose="03000509000000000000" pitchFamily="65" charset="-120"/>
              </a:rPr>
              <a:t>款公告程序辦理結果，並採</a:t>
            </a:r>
            <a:r>
              <a:rPr lang="zh-TW" altLang="en-US" b="1" u="sng" dirty="0">
                <a:solidFill>
                  <a:srgbClr val="FF0000"/>
                </a:solidFill>
                <a:latin typeface="標楷體" panose="03000509000000000000" pitchFamily="65" charset="-120"/>
                <a:ea typeface="標楷體" panose="03000509000000000000" pitchFamily="65" charset="-120"/>
              </a:rPr>
              <a:t>分項複數決標</a:t>
            </a:r>
            <a:r>
              <a:rPr lang="zh-TW" altLang="en-US" b="1" dirty="0">
                <a:solidFill>
                  <a:srgbClr val="1C1C1C"/>
                </a:solidFill>
                <a:latin typeface="標楷體" panose="03000509000000000000" pitchFamily="65" charset="-120"/>
                <a:ea typeface="標楷體" panose="03000509000000000000" pitchFamily="65" charset="-120"/>
              </a:rPr>
              <a:t>，經開標結果如</a:t>
            </a:r>
            <a:r>
              <a:rPr lang="zh-TW" altLang="en-US" b="1" u="sng" dirty="0">
                <a:solidFill>
                  <a:srgbClr val="FF0000"/>
                </a:solidFill>
                <a:latin typeface="標楷體" panose="03000509000000000000" pitchFamily="65" charset="-120"/>
                <a:ea typeface="標楷體" panose="03000509000000000000" pitchFamily="65" charset="-120"/>
              </a:rPr>
              <a:t>無廠商投標或無合格標之項次</a:t>
            </a:r>
            <a:r>
              <a:rPr lang="zh-TW" altLang="en-US" b="1" dirty="0">
                <a:solidFill>
                  <a:srgbClr val="1C1C1C"/>
                </a:solidFill>
                <a:latin typeface="標楷體" panose="03000509000000000000" pitchFamily="65" charset="-120"/>
                <a:ea typeface="標楷體" panose="03000509000000000000" pitchFamily="65" charset="-120"/>
              </a:rPr>
              <a:t>，且原定招標內容及條件</a:t>
            </a:r>
            <a:r>
              <a:rPr lang="zh-TW" altLang="en-US" b="1" u="sng" dirty="0">
                <a:solidFill>
                  <a:srgbClr val="0000FF"/>
                </a:solidFill>
                <a:latin typeface="標楷體" panose="03000509000000000000" pitchFamily="65" charset="-120"/>
                <a:ea typeface="標楷體" panose="03000509000000000000" pitchFamily="65" charset="-120"/>
              </a:rPr>
              <a:t>未經重大改變者</a:t>
            </a:r>
            <a:r>
              <a:rPr lang="en-US" altLang="zh-TW" b="1" dirty="0">
                <a:solidFill>
                  <a:srgbClr val="1C1C1C"/>
                </a:solidFill>
                <a:latin typeface="標楷體" panose="03000509000000000000" pitchFamily="65" charset="-120"/>
                <a:ea typeface="標楷體" panose="03000509000000000000" pitchFamily="65" charset="-120"/>
              </a:rPr>
              <a:t>(</a:t>
            </a:r>
            <a:r>
              <a:rPr lang="zh-TW" altLang="en-US" b="1" dirty="0">
                <a:solidFill>
                  <a:srgbClr val="1C1C1C"/>
                </a:solidFill>
                <a:latin typeface="標楷體" panose="03000509000000000000" pitchFamily="65" charset="-120"/>
                <a:ea typeface="標楷體" panose="03000509000000000000" pitchFamily="65" charset="-120"/>
              </a:rPr>
              <a:t>工程企字第</a:t>
            </a:r>
            <a:r>
              <a:rPr lang="en-US" altLang="zh-TW" b="1" dirty="0">
                <a:solidFill>
                  <a:srgbClr val="1C1C1C"/>
                </a:solidFill>
                <a:latin typeface="標楷體" panose="03000509000000000000" pitchFamily="65" charset="-120"/>
                <a:ea typeface="標楷體" panose="03000509000000000000" pitchFamily="65" charset="-120"/>
              </a:rPr>
              <a:t>10100392620</a:t>
            </a:r>
            <a:r>
              <a:rPr lang="zh-TW" altLang="en-US" b="1" dirty="0">
                <a:solidFill>
                  <a:srgbClr val="1C1C1C"/>
                </a:solidFill>
                <a:latin typeface="標楷體" panose="03000509000000000000" pitchFamily="65" charset="-120"/>
                <a:ea typeface="標楷體" panose="03000509000000000000" pitchFamily="65" charset="-120"/>
              </a:rPr>
              <a:t>號 、第</a:t>
            </a:r>
            <a:r>
              <a:rPr lang="en-US" altLang="zh-TW" b="1" dirty="0">
                <a:solidFill>
                  <a:srgbClr val="1C1C1C"/>
                </a:solidFill>
                <a:latin typeface="標楷體" panose="03000509000000000000" pitchFamily="65" charset="-120"/>
                <a:ea typeface="標楷體" panose="03000509000000000000" pitchFamily="65" charset="-120"/>
              </a:rPr>
              <a:t>09800287930</a:t>
            </a:r>
            <a:r>
              <a:rPr lang="zh-TW" altLang="en-US" b="1" dirty="0">
                <a:solidFill>
                  <a:srgbClr val="1C1C1C"/>
                </a:solidFill>
                <a:latin typeface="標楷體" panose="03000509000000000000" pitchFamily="65" charset="-120"/>
                <a:ea typeface="標楷體" panose="03000509000000000000" pitchFamily="65" charset="-120"/>
              </a:rPr>
              <a:t>號</a:t>
            </a:r>
            <a:r>
              <a:rPr lang="en-US" altLang="zh-TW" b="1" dirty="0">
                <a:solidFill>
                  <a:srgbClr val="1C1C1C"/>
                </a:solidFill>
                <a:latin typeface="標楷體" panose="03000509000000000000" pitchFamily="65" charset="-120"/>
                <a:ea typeface="標楷體" panose="03000509000000000000" pitchFamily="65" charset="-120"/>
              </a:rPr>
              <a:t>)</a:t>
            </a:r>
            <a:r>
              <a:rPr lang="zh-TW" altLang="en-US" b="1" dirty="0">
                <a:solidFill>
                  <a:srgbClr val="1C1C1C"/>
                </a:solidFill>
                <a:latin typeface="標楷體" panose="03000509000000000000" pitchFamily="65" charset="-120"/>
                <a:ea typeface="標楷體" panose="03000509000000000000" pitchFamily="65" charset="-120"/>
              </a:rPr>
              <a:t>。</a:t>
            </a:r>
            <a:endParaRPr lang="en-US" altLang="zh-TW" b="1" dirty="0">
              <a:solidFill>
                <a:srgbClr val="1C1C1C"/>
              </a:solidFill>
              <a:latin typeface="標楷體" panose="03000509000000000000" pitchFamily="65" charset="-120"/>
              <a:ea typeface="標楷體" panose="03000509000000000000" pitchFamily="65" charset="-120"/>
            </a:endParaRPr>
          </a:p>
          <a:p>
            <a:pPr marL="180975" indent="-180975" algn="just">
              <a:lnSpc>
                <a:spcPts val="2300"/>
              </a:lnSpc>
            </a:pPr>
            <a:r>
              <a:rPr lang="en-US" altLang="zh-TW" b="1" dirty="0">
                <a:solidFill>
                  <a:srgbClr val="1C1C1C"/>
                </a:solidFill>
                <a:latin typeface="標楷體" panose="03000509000000000000" pitchFamily="65" charset="-120"/>
                <a:ea typeface="標楷體" panose="03000509000000000000" pitchFamily="65" charset="-120"/>
              </a:rPr>
              <a:t>2.</a:t>
            </a:r>
            <a:r>
              <a:rPr lang="zh-TW" altLang="en-US" b="1" u="sng" dirty="0">
                <a:solidFill>
                  <a:srgbClr val="0000FF"/>
                </a:solidFill>
                <a:latin typeface="標楷體" panose="03000509000000000000" pitchFamily="65" charset="-120"/>
                <a:ea typeface="標楷體" panose="03000509000000000000" pitchFamily="65" charset="-120"/>
              </a:rPr>
              <a:t>重大改變者</a:t>
            </a:r>
            <a:r>
              <a:rPr lang="zh-TW" altLang="en-US" b="1" dirty="0">
                <a:solidFill>
                  <a:srgbClr val="1C1C1C"/>
                </a:solidFill>
                <a:latin typeface="標楷體" panose="03000509000000000000" pitchFamily="65" charset="-120"/>
                <a:ea typeface="標楷體" panose="03000509000000000000" pitchFamily="65" charset="-120"/>
              </a:rPr>
              <a:t>：例如廠商資格的放寬、數量的明顯變更等，而如原採購依放寬或變更後之招標內容及條件招標，或不致於發生無廠商投標或無合格標之情形者；</a:t>
            </a:r>
            <a:r>
              <a:rPr lang="zh-TW" altLang="en-US" b="1" u="sng" dirty="0">
                <a:solidFill>
                  <a:srgbClr val="0000FF"/>
                </a:solidFill>
                <a:latin typeface="標楷體" panose="03000509000000000000" pitchFamily="65" charset="-120"/>
                <a:ea typeface="標楷體" panose="03000509000000000000" pitchFamily="65" charset="-120"/>
              </a:rPr>
              <a:t>合格標</a:t>
            </a:r>
            <a:r>
              <a:rPr lang="zh-TW" altLang="en-US" b="1" dirty="0">
                <a:solidFill>
                  <a:srgbClr val="1C1C1C"/>
                </a:solidFill>
                <a:latin typeface="標楷體" panose="03000509000000000000" pitchFamily="65" charset="-120"/>
                <a:ea typeface="標楷體" panose="03000509000000000000" pitchFamily="65" charset="-120"/>
              </a:rPr>
              <a:t>：除指依本法施行細則第</a:t>
            </a:r>
            <a:r>
              <a:rPr lang="en-US" altLang="zh-TW" b="1" dirty="0">
                <a:solidFill>
                  <a:srgbClr val="1C1C1C"/>
                </a:solidFill>
                <a:latin typeface="標楷體" panose="03000509000000000000" pitchFamily="65" charset="-120"/>
                <a:ea typeface="標楷體" panose="03000509000000000000" pitchFamily="65" charset="-120"/>
              </a:rPr>
              <a:t>55</a:t>
            </a:r>
            <a:r>
              <a:rPr lang="zh-TW" altLang="en-US" b="1" dirty="0">
                <a:solidFill>
                  <a:srgbClr val="1C1C1C"/>
                </a:solidFill>
                <a:latin typeface="標楷體" panose="03000509000000000000" pitchFamily="65" charset="-120"/>
                <a:ea typeface="標楷體" panose="03000509000000000000" pitchFamily="65" charset="-120"/>
              </a:rPr>
              <a:t>條之規定無合格廠商辦理外，亦得包括開標後審標結果無廠商符合招標文件規定之情形。 </a:t>
            </a:r>
            <a:r>
              <a:rPr lang="en-US" altLang="zh-TW" b="1" dirty="0">
                <a:solidFill>
                  <a:srgbClr val="1C1C1C"/>
                </a:solidFill>
                <a:latin typeface="標楷體" panose="03000509000000000000" pitchFamily="65" charset="-120"/>
                <a:ea typeface="標楷體" panose="03000509000000000000" pitchFamily="65" charset="-120"/>
              </a:rPr>
              <a:t>(88)</a:t>
            </a:r>
            <a:r>
              <a:rPr lang="zh-TW" altLang="en-US" b="1" dirty="0">
                <a:solidFill>
                  <a:srgbClr val="1C1C1C"/>
                </a:solidFill>
                <a:latin typeface="標楷體" panose="03000509000000000000" pitchFamily="65" charset="-120"/>
                <a:ea typeface="標楷體" panose="03000509000000000000" pitchFamily="65" charset="-120"/>
              </a:rPr>
              <a:t>工程企字第</a:t>
            </a:r>
            <a:r>
              <a:rPr lang="en-US" altLang="zh-TW" b="1" dirty="0">
                <a:solidFill>
                  <a:srgbClr val="1C1C1C"/>
                </a:solidFill>
                <a:latin typeface="標楷體" panose="03000509000000000000" pitchFamily="65" charset="-120"/>
                <a:ea typeface="標楷體" panose="03000509000000000000" pitchFamily="65" charset="-120"/>
              </a:rPr>
              <a:t>8812328</a:t>
            </a:r>
            <a:r>
              <a:rPr lang="zh-TW" altLang="en-US" b="1" dirty="0">
                <a:solidFill>
                  <a:srgbClr val="1C1C1C"/>
                </a:solidFill>
                <a:latin typeface="標楷體" panose="03000509000000000000" pitchFamily="65" charset="-120"/>
                <a:ea typeface="標楷體" panose="03000509000000000000" pitchFamily="65" charset="-120"/>
              </a:rPr>
              <a:t>號</a:t>
            </a:r>
          </a:p>
        </p:txBody>
      </p:sp>
      <p:sp>
        <p:nvSpPr>
          <p:cNvPr id="47111" name="矩形 10"/>
          <p:cNvSpPr>
            <a:spLocks noChangeArrowheads="1"/>
          </p:cNvSpPr>
          <p:nvPr/>
        </p:nvSpPr>
        <p:spPr bwMode="auto">
          <a:xfrm>
            <a:off x="3962400" y="149225"/>
            <a:ext cx="4570482" cy="369332"/>
          </a:xfrm>
          <a:prstGeom prst="rect">
            <a:avLst/>
          </a:prstGeom>
          <a:noFill/>
          <a:ln w="9525">
            <a:solidFill>
              <a:schemeClr val="tx1"/>
            </a:solidFill>
            <a:prstDash val="sysDot"/>
            <a:miter lim="800000"/>
            <a:headEnd/>
            <a:tailEnd/>
          </a:ln>
        </p:spPr>
        <p:txBody>
          <a:bodyPr wrap="none">
            <a:spAutoFit/>
          </a:bodyPr>
          <a:lstStyle/>
          <a:p>
            <a:r>
              <a:rPr lang="zh-TW" altLang="en-US" b="1" dirty="0">
                <a:solidFill>
                  <a:srgbClr val="0000FF"/>
                </a:solidFill>
                <a:latin typeface="標楷體" panose="03000509000000000000" pitchFamily="65" charset="-120"/>
                <a:ea typeface="標楷體" panose="03000509000000000000" pitchFamily="65" charset="-120"/>
              </a:rPr>
              <a:t>不受</a:t>
            </a:r>
            <a:r>
              <a:rPr lang="en-US" altLang="zh-TW" b="1" dirty="0">
                <a:solidFill>
                  <a:srgbClr val="0000FF"/>
                </a:solidFill>
                <a:latin typeface="標楷體" panose="03000509000000000000" pitchFamily="65" charset="-120"/>
                <a:ea typeface="標楷體" panose="03000509000000000000" pitchFamily="65" charset="-120"/>
              </a:rPr>
              <a:t>3</a:t>
            </a:r>
            <a:r>
              <a:rPr lang="zh-TW" altLang="en-US" b="1" dirty="0">
                <a:solidFill>
                  <a:srgbClr val="0000FF"/>
                </a:solidFill>
                <a:latin typeface="標楷體" panose="03000509000000000000" pitchFamily="65" charset="-120"/>
                <a:ea typeface="標楷體" panose="03000509000000000000" pitchFamily="65" charset="-120"/>
              </a:rPr>
              <a:t>次限制，（</a:t>
            </a:r>
            <a:r>
              <a:rPr lang="en-US" altLang="zh-TW" b="1" dirty="0">
                <a:solidFill>
                  <a:srgbClr val="0000FF"/>
                </a:solidFill>
                <a:latin typeface="標楷體" panose="03000509000000000000" pitchFamily="65" charset="-120"/>
                <a:ea typeface="標楷體" panose="03000509000000000000" pitchFamily="65" charset="-120"/>
              </a:rPr>
              <a:t>88</a:t>
            </a:r>
            <a:r>
              <a:rPr lang="zh-TW" altLang="en-US" b="1" dirty="0">
                <a:solidFill>
                  <a:srgbClr val="0000FF"/>
                </a:solidFill>
                <a:latin typeface="標楷體" panose="03000509000000000000" pitchFamily="65" charset="-120"/>
                <a:ea typeface="標楷體" panose="03000509000000000000" pitchFamily="65" charset="-120"/>
              </a:rPr>
              <a:t>）工程企字第</a:t>
            </a:r>
            <a:r>
              <a:rPr lang="en-US" altLang="zh-TW" b="1" dirty="0">
                <a:solidFill>
                  <a:srgbClr val="0000FF"/>
                </a:solidFill>
                <a:latin typeface="標楷體" panose="03000509000000000000" pitchFamily="65" charset="-120"/>
                <a:ea typeface="標楷體" panose="03000509000000000000" pitchFamily="65" charset="-120"/>
              </a:rPr>
              <a:t>8806699</a:t>
            </a:r>
            <a:r>
              <a:rPr lang="zh-TW" altLang="en-US" b="1" dirty="0">
                <a:solidFill>
                  <a:srgbClr val="0000FF"/>
                </a:solidFill>
                <a:latin typeface="標楷體" panose="03000509000000000000" pitchFamily="65" charset="-120"/>
                <a:ea typeface="標楷體" panose="03000509000000000000" pitchFamily="65" charset="-120"/>
              </a:rPr>
              <a:t>號</a:t>
            </a:r>
            <a:endParaRPr lang="zh-TW" altLang="en-US" dirty="0">
              <a:solidFill>
                <a:srgbClr val="0000FF"/>
              </a:solidFill>
              <a:latin typeface="標楷體" panose="03000509000000000000" pitchFamily="65" charset="-120"/>
              <a:ea typeface="標楷體" panose="03000509000000000000" pitchFamily="65" charset="-120"/>
            </a:endParaRPr>
          </a:p>
        </p:txBody>
      </p:sp>
      <p:sp>
        <p:nvSpPr>
          <p:cNvPr id="47112" name="矩形 7"/>
          <p:cNvSpPr>
            <a:spLocks noChangeArrowheads="1"/>
          </p:cNvSpPr>
          <p:nvPr/>
        </p:nvSpPr>
        <p:spPr bwMode="auto">
          <a:xfrm>
            <a:off x="107504" y="188641"/>
            <a:ext cx="3240360" cy="338554"/>
          </a:xfrm>
          <a:prstGeom prst="rect">
            <a:avLst/>
          </a:prstGeom>
          <a:noFill/>
          <a:ln w="9525">
            <a:noFill/>
            <a:miter lim="800000"/>
            <a:headEnd/>
            <a:tailEnd/>
          </a:ln>
        </p:spPr>
        <p:txBody>
          <a:bodyPr wrap="square">
            <a:spAutoFit/>
          </a:bodyPr>
          <a:lstStyle/>
          <a:p>
            <a:r>
              <a:rPr lang="en-US" altLang="zh-TW" sz="1600" b="1" dirty="0">
                <a:solidFill>
                  <a:srgbClr val="0000FF"/>
                </a:solidFill>
                <a:latin typeface="標楷體" panose="03000509000000000000" pitchFamily="65" charset="-120"/>
                <a:ea typeface="標楷體" panose="03000509000000000000" pitchFamily="65" charset="-120"/>
              </a:rPr>
              <a:t>99.1.5</a:t>
            </a:r>
            <a:r>
              <a:rPr lang="zh-TW" altLang="en-US" sz="1600" b="1" dirty="0">
                <a:solidFill>
                  <a:srgbClr val="0000FF"/>
                </a:solidFill>
                <a:latin typeface="標楷體" panose="03000509000000000000" pitchFamily="65" charset="-120"/>
                <a:ea typeface="標楷體" panose="03000509000000000000" pitchFamily="65" charset="-120"/>
              </a:rPr>
              <a:t>工程企字第</a:t>
            </a:r>
            <a:r>
              <a:rPr lang="en-US" altLang="zh-TW" sz="1600" b="1" dirty="0">
                <a:solidFill>
                  <a:srgbClr val="0000FF"/>
                </a:solidFill>
                <a:latin typeface="標楷體" panose="03000509000000000000" pitchFamily="65" charset="-120"/>
                <a:ea typeface="標楷體" panose="03000509000000000000" pitchFamily="65" charset="-120"/>
              </a:rPr>
              <a:t>09900004690</a:t>
            </a:r>
            <a:r>
              <a:rPr lang="zh-TW" altLang="en-US" sz="1600" b="1" dirty="0">
                <a:solidFill>
                  <a:srgbClr val="0000FF"/>
                </a:solidFill>
                <a:latin typeface="標楷體" panose="03000509000000000000" pitchFamily="65" charset="-120"/>
                <a:ea typeface="標楷體" panose="03000509000000000000" pitchFamily="65" charset="-120"/>
              </a:rPr>
              <a:t>號</a:t>
            </a:r>
            <a:r>
              <a:rPr lang="zh-TW" altLang="en-US" sz="1600" b="1" dirty="0"/>
              <a:t> </a:t>
            </a:r>
          </a:p>
        </p:txBody>
      </p:sp>
      <p:sp>
        <p:nvSpPr>
          <p:cNvPr id="28" name="左-上雙向箭號 27"/>
          <p:cNvSpPr/>
          <p:nvPr/>
        </p:nvSpPr>
        <p:spPr>
          <a:xfrm rot="5400000">
            <a:off x="-458272" y="1118013"/>
            <a:ext cx="1830944" cy="576262"/>
          </a:xfrm>
          <a:prstGeom prst="lef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3"/>
          <p:cNvSpPr>
            <a:spLocks noGrp="1"/>
          </p:cNvSpPr>
          <p:nvPr>
            <p:ph type="dt" sz="quarter" idx="10"/>
          </p:nvPr>
        </p:nvSpPr>
        <p:spPr/>
        <p:txBody>
          <a:bodyPr/>
          <a:lstStyle/>
          <a:p>
            <a:pPr>
              <a:defRPr/>
            </a:pPr>
            <a:fld id="{3F8FE6C5-C924-4CEB-BE84-BB559263EB51}" type="datetime1">
              <a:rPr lang="zh-TW" altLang="en-US"/>
              <a:pPr>
                <a:defRPr/>
              </a:pPr>
              <a:t>2020/9/27</a:t>
            </a:fld>
            <a:endParaRPr lang="en-US" altLang="zh-TW"/>
          </a:p>
        </p:txBody>
      </p:sp>
      <p:sp>
        <p:nvSpPr>
          <p:cNvPr id="48131" name="Rectangle 2"/>
          <p:cNvSpPr>
            <a:spLocks noGrp="1" noChangeArrowheads="1"/>
          </p:cNvSpPr>
          <p:nvPr>
            <p:ph type="body" idx="1"/>
          </p:nvPr>
        </p:nvSpPr>
        <p:spPr>
          <a:xfrm>
            <a:off x="395288" y="116632"/>
            <a:ext cx="8382000" cy="3384103"/>
          </a:xfrm>
        </p:spPr>
        <p:txBody>
          <a:bodyPr/>
          <a:lstStyle/>
          <a:p>
            <a:pPr marL="265113" indent="-265113" algn="just" eaLnBrk="1" hangingPunct="1">
              <a:lnSpc>
                <a:spcPts val="2800"/>
              </a:lnSpc>
              <a:spcBef>
                <a:spcPct val="0"/>
              </a:spcBef>
              <a:buFontTx/>
              <a:buNone/>
            </a:pPr>
            <a:r>
              <a:rPr lang="en-US" altLang="zh-TW"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符合</a:t>
            </a:r>
            <a:r>
              <a:rPr lang="zh-TW" altLang="en-US" sz="2400" b="1" dirty="0">
                <a:solidFill>
                  <a:srgbClr val="FF3300"/>
                </a:solidFill>
                <a:latin typeface="標楷體" pitchFamily="65" charset="-120"/>
                <a:ea typeface="標楷體" pitchFamily="65" charset="-120"/>
              </a:rPr>
              <a:t>採購法第</a:t>
            </a:r>
            <a:r>
              <a:rPr lang="en-US" altLang="zh-TW" sz="2400" b="1" dirty="0">
                <a:solidFill>
                  <a:srgbClr val="FF3300"/>
                </a:solidFill>
                <a:latin typeface="標楷體" pitchFamily="65" charset="-120"/>
                <a:ea typeface="標楷體" pitchFamily="65" charset="-120"/>
              </a:rPr>
              <a:t>22</a:t>
            </a:r>
            <a:r>
              <a:rPr lang="zh-TW" altLang="en-US" sz="2400" b="1" dirty="0">
                <a:solidFill>
                  <a:srgbClr val="FF3300"/>
                </a:solidFill>
                <a:latin typeface="標楷體" pitchFamily="65" charset="-120"/>
                <a:ea typeface="標楷體" pitchFamily="65" charset="-120"/>
              </a:rPr>
              <a:t>條</a:t>
            </a:r>
            <a:r>
              <a:rPr lang="zh-TW" altLang="en-US" sz="2400" b="1" dirty="0">
                <a:latin typeface="標楷體" pitchFamily="65" charset="-120"/>
                <a:ea typeface="標楷體" pitchFamily="65" charset="-120"/>
              </a:rPr>
              <a:t>第</a:t>
            </a:r>
            <a:r>
              <a:rPr lang="en-US" altLang="zh-TW" sz="2400" b="1" dirty="0">
                <a:latin typeface="標楷體" pitchFamily="65" charset="-120"/>
                <a:ea typeface="標楷體" pitchFamily="65" charset="-120"/>
              </a:rPr>
              <a:t>1</a:t>
            </a:r>
            <a:r>
              <a:rPr lang="zh-TW" altLang="en-US" sz="2400" b="1" dirty="0">
                <a:latin typeface="標楷體" pitchFamily="65" charset="-120"/>
                <a:ea typeface="標楷體" pitchFamily="65" charset="-120"/>
              </a:rPr>
              <a:t>項第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款（請列明款次，</a:t>
            </a:r>
            <a:r>
              <a:rPr lang="zh-TW" altLang="en-US" sz="2400" b="1" u="sng" dirty="0">
                <a:solidFill>
                  <a:srgbClr val="0000FF"/>
                </a:solidFill>
                <a:latin typeface="標楷體" pitchFamily="65" charset="-120"/>
                <a:ea typeface="標楷體" pitchFamily="65" charset="-120"/>
              </a:rPr>
              <a:t>第</a:t>
            </a:r>
            <a:r>
              <a:rPr lang="en-US" altLang="zh-TW" sz="2400" b="1" u="sng" dirty="0">
                <a:solidFill>
                  <a:srgbClr val="0000FF"/>
                </a:solidFill>
                <a:latin typeface="標楷體" pitchFamily="65" charset="-120"/>
                <a:ea typeface="標楷體" pitchFamily="65" charset="-120"/>
              </a:rPr>
              <a:t>16</a:t>
            </a:r>
            <a:r>
              <a:rPr lang="zh-TW" altLang="en-US" sz="2400" b="1" u="sng" dirty="0">
                <a:solidFill>
                  <a:srgbClr val="0000FF"/>
                </a:solidFill>
                <a:latin typeface="標楷體" pitchFamily="65" charset="-120"/>
                <a:ea typeface="標楷體" pitchFamily="65" charset="-120"/>
              </a:rPr>
              <a:t>款</a:t>
            </a:r>
            <a:r>
              <a:rPr lang="zh-TW" altLang="en-US" sz="2400" b="1" dirty="0">
                <a:latin typeface="標楷體" pitchFamily="65" charset="-120"/>
                <a:ea typeface="標楷體" pitchFamily="65" charset="-120"/>
              </a:rPr>
              <a:t>之情形須併填</a:t>
            </a:r>
            <a:r>
              <a:rPr lang="zh-TW" altLang="en-US" sz="2400" b="1" u="sng" dirty="0">
                <a:solidFill>
                  <a:srgbClr val="0000FF"/>
                </a:solidFill>
                <a:latin typeface="標楷體" pitchFamily="65" charset="-120"/>
                <a:ea typeface="標楷體" pitchFamily="65" charset="-120"/>
              </a:rPr>
              <a:t>主管機關</a:t>
            </a:r>
            <a:r>
              <a:rPr lang="zh-TW" altLang="en-US" sz="2400" b="1" dirty="0">
                <a:latin typeface="標楷體" pitchFamily="65" charset="-120"/>
                <a:ea typeface="標楷體" pitchFamily="65" charset="-120"/>
              </a:rPr>
              <a:t>核准文號）；</a:t>
            </a: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符合</a:t>
            </a:r>
            <a:r>
              <a:rPr lang="zh-TW" altLang="en-US" sz="2400" b="1" dirty="0">
                <a:solidFill>
                  <a:srgbClr val="FF3300"/>
                </a:solidFill>
                <a:latin typeface="標楷體" pitchFamily="65" charset="-120"/>
                <a:ea typeface="標楷體" pitchFamily="65" charset="-120"/>
              </a:rPr>
              <a:t>採購法第</a:t>
            </a:r>
            <a:r>
              <a:rPr lang="en-US" altLang="zh-TW" sz="2400" b="1" dirty="0">
                <a:solidFill>
                  <a:srgbClr val="FF3300"/>
                </a:solidFill>
                <a:latin typeface="標楷體" pitchFamily="65" charset="-120"/>
                <a:ea typeface="標楷體" pitchFamily="65" charset="-120"/>
              </a:rPr>
              <a:t>104</a:t>
            </a:r>
            <a:r>
              <a:rPr lang="zh-TW" altLang="en-US" sz="2400" b="1" dirty="0">
                <a:solidFill>
                  <a:srgbClr val="FF3300"/>
                </a:solidFill>
                <a:latin typeface="標楷體" pitchFamily="65" charset="-120"/>
                <a:ea typeface="標楷體" pitchFamily="65" charset="-120"/>
              </a:rPr>
              <a:t>條</a:t>
            </a:r>
            <a:r>
              <a:rPr lang="zh-TW" altLang="en-US" sz="2400" b="1" dirty="0">
                <a:latin typeface="標楷體" pitchFamily="65" charset="-120"/>
                <a:ea typeface="標楷體" pitchFamily="65" charset="-120"/>
              </a:rPr>
              <a:t>第</a:t>
            </a:r>
            <a:r>
              <a:rPr lang="en-US" altLang="zh-TW" sz="2400" b="1" dirty="0">
                <a:latin typeface="標楷體" pitchFamily="65" charset="-120"/>
                <a:ea typeface="標楷體" pitchFamily="65" charset="-120"/>
              </a:rPr>
              <a:t>1</a:t>
            </a:r>
            <a:r>
              <a:rPr lang="zh-TW" altLang="en-US" sz="2400" b="1" dirty="0">
                <a:latin typeface="標楷體" pitchFamily="65" charset="-120"/>
                <a:ea typeface="標楷體" pitchFamily="65" charset="-120"/>
              </a:rPr>
              <a:t>項但書第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款（請列明款次及相關機關核准文號）；</a:t>
            </a: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符合</a:t>
            </a:r>
            <a:r>
              <a:rPr lang="zh-TW" altLang="en-US" sz="2400" b="1" dirty="0">
                <a:solidFill>
                  <a:srgbClr val="FF3300"/>
                </a:solidFill>
                <a:latin typeface="標楷體" pitchFamily="65" charset="-120"/>
                <a:ea typeface="標楷體" pitchFamily="65" charset="-120"/>
              </a:rPr>
              <a:t>採購法第</a:t>
            </a:r>
            <a:r>
              <a:rPr lang="en-US" altLang="zh-TW" sz="2400" b="1" dirty="0">
                <a:solidFill>
                  <a:srgbClr val="FF3300"/>
                </a:solidFill>
                <a:latin typeface="標楷體" pitchFamily="65" charset="-120"/>
                <a:ea typeface="標楷體" pitchFamily="65" charset="-120"/>
              </a:rPr>
              <a:t>105</a:t>
            </a:r>
            <a:r>
              <a:rPr lang="zh-TW" altLang="en-US" sz="2400" b="1" dirty="0">
                <a:solidFill>
                  <a:srgbClr val="FF3300"/>
                </a:solidFill>
                <a:latin typeface="標楷體" pitchFamily="65" charset="-120"/>
                <a:ea typeface="標楷體" pitchFamily="65" charset="-120"/>
              </a:rPr>
              <a:t>條</a:t>
            </a:r>
            <a:r>
              <a:rPr lang="zh-TW" altLang="en-US" sz="2400" b="1" dirty="0">
                <a:latin typeface="標楷體" pitchFamily="65" charset="-120"/>
                <a:ea typeface="標楷體" pitchFamily="65" charset="-120"/>
              </a:rPr>
              <a:t>第</a:t>
            </a:r>
            <a:r>
              <a:rPr lang="en-US" altLang="zh-TW" sz="2400" b="1" dirty="0">
                <a:latin typeface="標楷體" pitchFamily="65" charset="-120"/>
                <a:ea typeface="標楷體" pitchFamily="65" charset="-120"/>
              </a:rPr>
              <a:t>1</a:t>
            </a:r>
            <a:r>
              <a:rPr lang="zh-TW" altLang="en-US" sz="2400" b="1" dirty="0">
                <a:latin typeface="標楷體" pitchFamily="65" charset="-120"/>
                <a:ea typeface="標楷體" pitchFamily="65" charset="-120"/>
              </a:rPr>
              <a:t>項第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款</a:t>
            </a:r>
            <a:r>
              <a:rPr lang="en-US" altLang="zh-TW" sz="2400" b="1" dirty="0">
                <a:latin typeface="標楷體" pitchFamily="65" charset="-120"/>
                <a:ea typeface="標楷體" pitchFamily="65" charset="-120"/>
              </a:rPr>
              <a:t>(</a:t>
            </a:r>
            <a:r>
              <a:rPr lang="zh-TW" altLang="en-US" sz="2400" b="1" dirty="0">
                <a:latin typeface="標楷體" pitchFamily="65" charset="-120"/>
                <a:ea typeface="標楷體" pitchFamily="65" charset="-120"/>
              </a:rPr>
              <a:t>請列明款次及相關機關核准文號</a:t>
            </a:r>
            <a:r>
              <a:rPr lang="en-US" altLang="zh-TW" sz="2400" b="1" dirty="0">
                <a:latin typeface="標楷體" pitchFamily="65" charset="-120"/>
                <a:ea typeface="標楷體" pitchFamily="65" charset="-120"/>
              </a:rPr>
              <a:t>)</a:t>
            </a:r>
            <a:r>
              <a:rPr lang="zh-TW" altLang="en-US" sz="2400" b="1" dirty="0">
                <a:latin typeface="標楷體" pitchFamily="65" charset="-120"/>
                <a:ea typeface="標楷體" pitchFamily="65" charset="-120"/>
              </a:rPr>
              <a:t>；</a:t>
            </a: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符合</a:t>
            </a:r>
            <a:r>
              <a:rPr lang="zh-TW" altLang="en-US" sz="2400" b="1" u="sng" dirty="0">
                <a:solidFill>
                  <a:srgbClr val="0000FF"/>
                </a:solidFill>
                <a:latin typeface="標楷體" pitchFamily="65" charset="-120"/>
                <a:ea typeface="標楷體" pitchFamily="65" charset="-120"/>
              </a:rPr>
              <a:t>中央機關未達公告金額</a:t>
            </a:r>
            <a:r>
              <a:rPr lang="zh-TW" altLang="en-US" sz="2400" b="1" dirty="0">
                <a:solidFill>
                  <a:srgbClr val="FF3300"/>
                </a:solidFill>
                <a:latin typeface="標楷體" pitchFamily="65" charset="-120"/>
                <a:ea typeface="標楷體" pitchFamily="65" charset="-120"/>
              </a:rPr>
              <a:t>採購</a:t>
            </a:r>
            <a:r>
              <a:rPr lang="zh-TW" altLang="en-US" sz="2400" b="1" dirty="0">
                <a:latin typeface="標楷體" pitchFamily="65" charset="-120"/>
                <a:ea typeface="標楷體" pitchFamily="65" charset="-120"/>
              </a:rPr>
              <a:t>招標辦法第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條第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項第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款規定；</a:t>
            </a:r>
            <a:r>
              <a:rPr lang="zh-TW" altLang="en-US" sz="2400" b="1" dirty="0">
                <a:latin typeface="標楷體" pitchFamily="65" charset="-120"/>
                <a:ea typeface="標楷體" pitchFamily="65" charset="-120"/>
                <a:sym typeface="Wingdings" pitchFamily="2" charset="2"/>
              </a:rPr>
              <a:t></a:t>
            </a:r>
            <a:r>
              <a:rPr lang="zh-TW" altLang="en-US" sz="2400" b="1" dirty="0">
                <a:latin typeface="標楷體" pitchFamily="65" charset="-120"/>
                <a:ea typeface="標楷體" pitchFamily="65" charset="-120"/>
              </a:rPr>
              <a:t>符合</a:t>
            </a:r>
            <a:r>
              <a:rPr lang="zh-TW" altLang="en-US" sz="2400" b="1" u="sng" dirty="0">
                <a:solidFill>
                  <a:srgbClr val="0000FF"/>
                </a:solidFill>
                <a:latin typeface="標楷體" pitchFamily="65" charset="-120"/>
                <a:ea typeface="標楷體" pitchFamily="65" charset="-120"/>
              </a:rPr>
              <a:t>地方政府</a:t>
            </a:r>
            <a:r>
              <a:rPr lang="zh-TW" altLang="en-US" sz="2400" b="1" dirty="0">
                <a:solidFill>
                  <a:srgbClr val="FF3300"/>
                </a:solidFill>
                <a:latin typeface="標楷體" pitchFamily="65" charset="-120"/>
                <a:ea typeface="標楷體" pitchFamily="65" charset="-120"/>
              </a:rPr>
              <a:t>依採購法第</a:t>
            </a:r>
            <a:r>
              <a:rPr lang="en-US" altLang="zh-TW" sz="2400" b="1" dirty="0">
                <a:solidFill>
                  <a:srgbClr val="FF3300"/>
                </a:solidFill>
                <a:latin typeface="標楷體" pitchFamily="65" charset="-120"/>
                <a:ea typeface="標楷體" pitchFamily="65" charset="-120"/>
              </a:rPr>
              <a:t>23</a:t>
            </a:r>
            <a:r>
              <a:rPr lang="zh-TW" altLang="en-US" sz="2400" b="1" dirty="0">
                <a:solidFill>
                  <a:srgbClr val="FF3300"/>
                </a:solidFill>
                <a:latin typeface="標楷體" pitchFamily="65" charset="-120"/>
                <a:ea typeface="標楷體" pitchFamily="65" charset="-120"/>
              </a:rPr>
              <a:t>條所定未達公告金額採購</a:t>
            </a:r>
            <a:r>
              <a:rPr lang="zh-TW" altLang="en-US" sz="2400" b="1" dirty="0">
                <a:latin typeface="標楷體" pitchFamily="65" charset="-120"/>
                <a:ea typeface="標楷體" pitchFamily="65" charset="-120"/>
              </a:rPr>
              <a:t>招標辦法第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條第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項第</a:t>
            </a:r>
            <a:r>
              <a:rPr lang="en-US" altLang="zh-TW" sz="2400" b="1" dirty="0">
                <a:latin typeface="標楷體" pitchFamily="65" charset="-120"/>
                <a:ea typeface="標楷體" pitchFamily="65" charset="-120"/>
              </a:rPr>
              <a:t>___</a:t>
            </a:r>
            <a:r>
              <a:rPr lang="zh-TW" altLang="en-US" sz="2400" b="1" dirty="0">
                <a:latin typeface="標楷體" pitchFamily="65" charset="-120"/>
                <a:ea typeface="標楷體" pitchFamily="65" charset="-120"/>
              </a:rPr>
              <a:t>款規定。</a:t>
            </a:r>
          </a:p>
        </p:txBody>
      </p:sp>
      <p:sp>
        <p:nvSpPr>
          <p:cNvPr id="48132" name="文字方塊 1"/>
          <p:cNvSpPr txBox="1">
            <a:spLocks noChangeArrowheads="1"/>
          </p:cNvSpPr>
          <p:nvPr/>
        </p:nvSpPr>
        <p:spPr bwMode="auto">
          <a:xfrm>
            <a:off x="242888" y="2908414"/>
            <a:ext cx="8534400" cy="3336811"/>
          </a:xfrm>
          <a:prstGeom prst="rect">
            <a:avLst/>
          </a:prstGeom>
          <a:noFill/>
          <a:ln w="9525">
            <a:solidFill>
              <a:srgbClr val="0000FF"/>
            </a:solidFill>
            <a:miter lim="800000"/>
            <a:headEnd/>
            <a:tailEnd/>
          </a:ln>
        </p:spPr>
        <p:txBody>
          <a:bodyPr>
            <a:spAutoFit/>
          </a:bodyPr>
          <a:lstStyle/>
          <a:p>
            <a:pPr marL="285750" indent="-285750" algn="just">
              <a:lnSpc>
                <a:spcPts val="2300"/>
              </a:lnSpc>
              <a:buFont typeface="Wingdings" pitchFamily="2" charset="2"/>
              <a:buChar char="l"/>
            </a:pPr>
            <a:r>
              <a:rPr lang="zh-TW" altLang="en-US" sz="2000" b="1" u="sng" dirty="0">
                <a:solidFill>
                  <a:srgbClr val="FF0000"/>
                </a:solidFill>
                <a:latin typeface="標楷體" pitchFamily="65" charset="-120"/>
                <a:ea typeface="標楷體" panose="03000509000000000000" pitchFamily="65" charset="-120"/>
              </a:rPr>
              <a:t>公告金額以上</a:t>
            </a:r>
            <a:r>
              <a:rPr lang="zh-TW" altLang="en-US" sz="2000" dirty="0">
                <a:solidFill>
                  <a:srgbClr val="000000"/>
                </a:solidFill>
                <a:latin typeface="標楷體" pitchFamily="65" charset="-120"/>
                <a:ea typeface="標楷體" panose="03000509000000000000" pitchFamily="65" charset="-120"/>
              </a:rPr>
              <a:t>：</a:t>
            </a:r>
            <a:r>
              <a:rPr lang="zh-TW" altLang="en-US" sz="2000" b="1" u="sng" dirty="0">
                <a:solidFill>
                  <a:srgbClr val="000000"/>
                </a:solidFill>
                <a:latin typeface="標楷體" pitchFamily="65" charset="-120"/>
                <a:ea typeface="標楷體" panose="03000509000000000000" pitchFamily="65" charset="-120"/>
              </a:rPr>
              <a:t>第</a:t>
            </a:r>
            <a:r>
              <a:rPr lang="en-US" altLang="zh-TW" sz="2000" b="1" u="sng" dirty="0">
                <a:solidFill>
                  <a:srgbClr val="000000"/>
                </a:solidFill>
                <a:latin typeface="標楷體" pitchFamily="65" charset="-120"/>
                <a:ea typeface="標楷體" panose="03000509000000000000" pitchFamily="65" charset="-120"/>
              </a:rPr>
              <a:t>22</a:t>
            </a:r>
            <a:r>
              <a:rPr lang="zh-TW" altLang="en-US" sz="2000" b="1" u="sng" dirty="0">
                <a:solidFill>
                  <a:srgbClr val="000000"/>
                </a:solidFill>
                <a:latin typeface="標楷體" pitchFamily="65" charset="-120"/>
                <a:ea typeface="標楷體" panose="03000509000000000000" pitchFamily="65" charset="-120"/>
              </a:rPr>
              <a:t>條第</a:t>
            </a:r>
            <a:r>
              <a:rPr lang="en-US" altLang="zh-TW" sz="2000" b="1" u="sng" dirty="0">
                <a:solidFill>
                  <a:srgbClr val="000000"/>
                </a:solidFill>
                <a:latin typeface="標楷體" pitchFamily="65" charset="-120"/>
                <a:ea typeface="標楷體" panose="03000509000000000000" pitchFamily="65" charset="-120"/>
              </a:rPr>
              <a:t>1</a:t>
            </a:r>
            <a:r>
              <a:rPr lang="zh-TW" altLang="en-US" sz="2000" b="1" u="sng" dirty="0">
                <a:solidFill>
                  <a:srgbClr val="000000"/>
                </a:solidFill>
                <a:latin typeface="標楷體" pitchFamily="65" charset="-120"/>
                <a:ea typeface="標楷體" panose="03000509000000000000" pitchFamily="65" charset="-120"/>
              </a:rPr>
              <a:t>項第</a:t>
            </a:r>
            <a:r>
              <a:rPr lang="en-US" altLang="zh-TW" sz="2000" b="1" u="sng" dirty="0">
                <a:solidFill>
                  <a:srgbClr val="000000"/>
                </a:solidFill>
                <a:latin typeface="標楷體" pitchFamily="65" charset="-120"/>
                <a:ea typeface="標楷體" panose="03000509000000000000" pitchFamily="65" charset="-120"/>
              </a:rPr>
              <a:t>16</a:t>
            </a:r>
            <a:r>
              <a:rPr lang="zh-TW" altLang="en-US" sz="2000" b="1" u="sng" dirty="0">
                <a:solidFill>
                  <a:srgbClr val="000000"/>
                </a:solidFill>
                <a:latin typeface="標楷體" pitchFamily="65" charset="-120"/>
                <a:ea typeface="標楷體" panose="03000509000000000000" pitchFamily="65" charset="-120"/>
              </a:rPr>
              <a:t>款</a:t>
            </a:r>
            <a:r>
              <a:rPr lang="zh-TW" altLang="en-US" sz="2000" dirty="0">
                <a:solidFill>
                  <a:srgbClr val="000000"/>
                </a:solidFill>
                <a:latin typeface="標楷體" pitchFamily="65" charset="-120"/>
                <a:ea typeface="標楷體" panose="03000509000000000000" pitchFamily="65" charset="-120"/>
              </a:rPr>
              <a:t>主管機關</a:t>
            </a:r>
            <a:r>
              <a:rPr lang="en-US" altLang="zh-TW" sz="2000" dirty="0">
                <a:solidFill>
                  <a:srgbClr val="000000"/>
                </a:solidFill>
                <a:latin typeface="標楷體" pitchFamily="65" charset="-120"/>
                <a:ea typeface="標楷體" panose="03000509000000000000" pitchFamily="65" charset="-120"/>
              </a:rPr>
              <a:t>(</a:t>
            </a:r>
            <a:r>
              <a:rPr lang="zh-TW" altLang="en-US" sz="2000" b="1" u="sng" dirty="0">
                <a:solidFill>
                  <a:srgbClr val="0000FF"/>
                </a:solidFill>
                <a:latin typeface="標楷體" pitchFamily="65" charset="-120"/>
                <a:ea typeface="標楷體" panose="03000509000000000000" pitchFamily="65" charset="-120"/>
              </a:rPr>
              <a:t>工程會</a:t>
            </a:r>
            <a:r>
              <a:rPr lang="en-US" altLang="zh-TW" sz="2000" dirty="0">
                <a:solidFill>
                  <a:srgbClr val="000000"/>
                </a:solidFill>
                <a:latin typeface="標楷體" pitchFamily="65" charset="-120"/>
                <a:ea typeface="標楷體" panose="03000509000000000000" pitchFamily="65" charset="-120"/>
              </a:rPr>
              <a:t>)</a:t>
            </a:r>
            <a:r>
              <a:rPr lang="zh-TW" altLang="en-US" sz="2000" dirty="0">
                <a:solidFill>
                  <a:srgbClr val="000000"/>
                </a:solidFill>
                <a:latin typeface="標楷體" panose="03000509000000000000" pitchFamily="65" charset="-120"/>
                <a:ea typeface="標楷體" panose="03000509000000000000" pitchFamily="65" charset="-120"/>
              </a:rPr>
              <a:t>。</a:t>
            </a:r>
            <a:r>
              <a:rPr lang="zh-TW" altLang="en-US" sz="2000" b="1" dirty="0">
                <a:solidFill>
                  <a:srgbClr val="1C1C1C"/>
                </a:solidFill>
                <a:latin typeface="標楷體" pitchFamily="65" charset="-120"/>
                <a:ea typeface="標楷體" panose="03000509000000000000" pitchFamily="65" charset="-120"/>
              </a:rPr>
              <a:t>如</a:t>
            </a:r>
            <a:r>
              <a:rPr lang="zh-TW" altLang="en-US" sz="2000" b="1" u="sng" dirty="0">
                <a:solidFill>
                  <a:srgbClr val="0000FF"/>
                </a:solidFill>
                <a:latin typeface="標楷體" pitchFamily="65" charset="-120"/>
                <a:ea typeface="標楷體" panose="03000509000000000000" pitchFamily="65" charset="-120"/>
              </a:rPr>
              <a:t>基本工資調整</a:t>
            </a:r>
            <a:r>
              <a:rPr lang="zh-TW" altLang="en-US" sz="2000" b="1" dirty="0">
                <a:solidFill>
                  <a:srgbClr val="1C1C1C"/>
                </a:solidFill>
                <a:latin typeface="標楷體" pitchFamily="65" charset="-120"/>
                <a:ea typeface="標楷體" panose="03000509000000000000" pitchFamily="65" charset="-120"/>
              </a:rPr>
              <a:t>之契約變更</a:t>
            </a:r>
            <a:r>
              <a:rPr lang="en-US" altLang="zh-TW" sz="2000" b="1" dirty="0">
                <a:solidFill>
                  <a:srgbClr val="1C1C1C"/>
                </a:solidFill>
                <a:latin typeface="標楷體" pitchFamily="65" charset="-120"/>
                <a:ea typeface="標楷體" panose="03000509000000000000" pitchFamily="65" charset="-120"/>
              </a:rPr>
              <a:t>(</a:t>
            </a:r>
            <a:r>
              <a:rPr lang="zh-TW" altLang="en-US" sz="2000" b="1" dirty="0">
                <a:solidFill>
                  <a:srgbClr val="1C1C1C"/>
                </a:solidFill>
                <a:latin typeface="標楷體" pitchFamily="65" charset="-120"/>
                <a:ea typeface="標楷體" panose="03000509000000000000" pitchFamily="65" charset="-120"/>
              </a:rPr>
              <a:t>工程企字第</a:t>
            </a:r>
            <a:r>
              <a:rPr lang="en-US" altLang="zh-TW" sz="2000" b="1" dirty="0">
                <a:solidFill>
                  <a:srgbClr val="1C1C1C"/>
                </a:solidFill>
                <a:latin typeface="標楷體" pitchFamily="65" charset="-120"/>
                <a:ea typeface="標楷體" panose="03000509000000000000" pitchFamily="65" charset="-120"/>
              </a:rPr>
              <a:t>09900413760</a:t>
            </a:r>
            <a:r>
              <a:rPr lang="zh-TW" altLang="en-US" sz="2000" b="1" dirty="0">
                <a:solidFill>
                  <a:srgbClr val="1C1C1C"/>
                </a:solidFill>
                <a:latin typeface="標楷體" pitchFamily="65" charset="-120"/>
                <a:ea typeface="標楷體" panose="03000509000000000000" pitchFamily="65" charset="-120"/>
              </a:rPr>
              <a:t>號</a:t>
            </a:r>
            <a:r>
              <a:rPr lang="en-US" altLang="zh-TW" sz="2000" b="1" dirty="0">
                <a:solidFill>
                  <a:srgbClr val="1C1C1C"/>
                </a:solidFill>
                <a:latin typeface="標楷體" pitchFamily="65" charset="-120"/>
                <a:ea typeface="標楷體" panose="03000509000000000000" pitchFamily="65" charset="-120"/>
              </a:rPr>
              <a:t>)</a:t>
            </a:r>
            <a:r>
              <a:rPr lang="zh-TW" altLang="en-US" sz="2000" b="1" dirty="0">
                <a:solidFill>
                  <a:srgbClr val="1C1C1C"/>
                </a:solidFill>
                <a:latin typeface="標楷體" pitchFamily="65" charset="-120"/>
                <a:ea typeface="標楷體" panose="03000509000000000000" pitchFamily="65" charset="-120"/>
              </a:rPr>
              <a:t>、依「採購契約要項」第</a:t>
            </a:r>
            <a:r>
              <a:rPr lang="en-US" altLang="zh-TW" sz="2000" b="1" dirty="0">
                <a:solidFill>
                  <a:srgbClr val="1C1C1C"/>
                </a:solidFill>
                <a:latin typeface="標楷體" pitchFamily="65" charset="-120"/>
                <a:ea typeface="標楷體" panose="03000509000000000000" pitchFamily="65" charset="-120"/>
              </a:rPr>
              <a:t>21</a:t>
            </a:r>
            <a:r>
              <a:rPr lang="zh-TW" altLang="en-US" sz="2000" b="1" dirty="0">
                <a:solidFill>
                  <a:srgbClr val="1C1C1C"/>
                </a:solidFill>
                <a:latin typeface="標楷體" pitchFamily="65" charset="-120"/>
                <a:ea typeface="標楷體" panose="03000509000000000000" pitchFamily="65" charset="-120"/>
              </a:rPr>
              <a:t>點及契約之規定辦理</a:t>
            </a:r>
            <a:r>
              <a:rPr lang="zh-TW" altLang="en-US" sz="2000" b="1" u="sng" dirty="0">
                <a:solidFill>
                  <a:srgbClr val="0000FF"/>
                </a:solidFill>
                <a:latin typeface="標楷體" pitchFamily="65" charset="-120"/>
                <a:ea typeface="標楷體" panose="03000509000000000000" pitchFamily="65" charset="-120"/>
              </a:rPr>
              <a:t>契約變更</a:t>
            </a:r>
            <a:r>
              <a:rPr lang="zh-TW" altLang="en-US" sz="2000" b="1" dirty="0">
                <a:solidFill>
                  <a:srgbClr val="1C1C1C"/>
                </a:solidFill>
                <a:latin typeface="標楷體" pitchFamily="65" charset="-120"/>
                <a:ea typeface="標楷體" panose="03000509000000000000" pitchFamily="65" charset="-120"/>
              </a:rPr>
              <a:t>，其涉及契約</a:t>
            </a:r>
            <a:r>
              <a:rPr lang="zh-TW" altLang="en-US" sz="2000" b="1" u="sng" dirty="0">
                <a:solidFill>
                  <a:srgbClr val="0000FF"/>
                </a:solidFill>
                <a:latin typeface="標楷體" pitchFamily="65" charset="-120"/>
                <a:ea typeface="標楷體" panose="03000509000000000000" pitchFamily="65" charset="-120"/>
              </a:rPr>
              <a:t>新增項目</a:t>
            </a:r>
            <a:r>
              <a:rPr lang="zh-TW" altLang="en-US" sz="2000" b="1" dirty="0">
                <a:solidFill>
                  <a:srgbClr val="1C1C1C"/>
                </a:solidFill>
                <a:latin typeface="標楷體" pitchFamily="65" charset="-120"/>
                <a:ea typeface="標楷體" panose="03000509000000000000" pitchFamily="65" charset="-120"/>
              </a:rPr>
              <a:t>議價</a:t>
            </a:r>
            <a:r>
              <a:rPr lang="en-US" altLang="zh-TW" sz="2000" b="1" dirty="0">
                <a:solidFill>
                  <a:srgbClr val="1C1C1C"/>
                </a:solidFill>
                <a:latin typeface="標楷體" pitchFamily="65" charset="-120"/>
                <a:ea typeface="標楷體" panose="03000509000000000000" pitchFamily="65" charset="-120"/>
              </a:rPr>
              <a:t>(</a:t>
            </a:r>
            <a:r>
              <a:rPr lang="zh-TW" altLang="en-US" sz="2000" b="1" dirty="0">
                <a:solidFill>
                  <a:srgbClr val="1C1C1C"/>
                </a:solidFill>
                <a:latin typeface="標楷體" pitchFamily="65" charset="-120"/>
                <a:ea typeface="標楷體" panose="03000509000000000000" pitchFamily="65" charset="-120"/>
              </a:rPr>
              <a:t>工程企字第</a:t>
            </a:r>
            <a:r>
              <a:rPr lang="en-US" altLang="zh-TW" sz="2000" b="1" dirty="0">
                <a:solidFill>
                  <a:srgbClr val="1C1C1C"/>
                </a:solidFill>
                <a:latin typeface="標楷體" pitchFamily="65" charset="-120"/>
                <a:ea typeface="標楷體" panose="03000509000000000000" pitchFamily="65" charset="-120"/>
              </a:rPr>
              <a:t>09100422150</a:t>
            </a:r>
            <a:r>
              <a:rPr lang="zh-TW" altLang="en-US" sz="2000" b="1" dirty="0">
                <a:solidFill>
                  <a:srgbClr val="1C1C1C"/>
                </a:solidFill>
                <a:latin typeface="標楷體" pitchFamily="65" charset="-120"/>
                <a:ea typeface="標楷體" panose="03000509000000000000" pitchFamily="65" charset="-120"/>
              </a:rPr>
              <a:t>號</a:t>
            </a:r>
            <a:r>
              <a:rPr lang="en-US" altLang="zh-TW" sz="2000" b="1" dirty="0">
                <a:solidFill>
                  <a:srgbClr val="1C1C1C"/>
                </a:solidFill>
                <a:latin typeface="標楷體" pitchFamily="65" charset="-120"/>
                <a:ea typeface="標楷體" panose="03000509000000000000" pitchFamily="65" charset="-120"/>
              </a:rPr>
              <a:t>)</a:t>
            </a:r>
            <a:r>
              <a:rPr lang="zh-TW" altLang="en-US" sz="2000" b="1" dirty="0">
                <a:solidFill>
                  <a:srgbClr val="1C1C1C"/>
                </a:solidFill>
                <a:latin typeface="標楷體" pitchFamily="65" charset="-120"/>
                <a:ea typeface="標楷體" panose="03000509000000000000" pitchFamily="65" charset="-120"/>
              </a:rPr>
              <a:t> 、</a:t>
            </a:r>
            <a:r>
              <a:rPr lang="zh-TW" altLang="en-US" sz="2000" b="1" u="sng" dirty="0">
                <a:solidFill>
                  <a:srgbClr val="0000FF"/>
                </a:solidFill>
                <a:latin typeface="標楷體" pitchFamily="65" charset="-120"/>
                <a:ea typeface="標楷體" panose="03000509000000000000" pitchFamily="65" charset="-120"/>
              </a:rPr>
              <a:t>因搬遷費用、裝璜費用、公務運作及經濟效益之考量，擬辦理房屋租賃之續租</a:t>
            </a:r>
            <a:r>
              <a:rPr lang="en-US" altLang="zh-TW" sz="2000" b="1" dirty="0">
                <a:solidFill>
                  <a:srgbClr val="1C1C1C"/>
                </a:solidFill>
                <a:latin typeface="標楷體" pitchFamily="65" charset="-120"/>
                <a:ea typeface="標楷體" panose="03000509000000000000" pitchFamily="65" charset="-120"/>
              </a:rPr>
              <a:t>((88)</a:t>
            </a:r>
            <a:r>
              <a:rPr lang="zh-TW" altLang="en-US" sz="2000" b="1" dirty="0">
                <a:solidFill>
                  <a:srgbClr val="1C1C1C"/>
                </a:solidFill>
                <a:latin typeface="標楷體" pitchFamily="65" charset="-120"/>
                <a:ea typeface="標楷體" panose="03000509000000000000" pitchFamily="65" charset="-120"/>
              </a:rPr>
              <a:t>工程企字第</a:t>
            </a:r>
            <a:r>
              <a:rPr lang="en-US" altLang="zh-TW" sz="2000" b="1" dirty="0">
                <a:solidFill>
                  <a:srgbClr val="1C1C1C"/>
                </a:solidFill>
                <a:latin typeface="標楷體" pitchFamily="65" charset="-120"/>
                <a:ea typeface="標楷體" panose="03000509000000000000" pitchFamily="65" charset="-120"/>
              </a:rPr>
              <a:t>8819370</a:t>
            </a:r>
            <a:r>
              <a:rPr lang="zh-TW" altLang="en-US" sz="2000" b="1" dirty="0">
                <a:solidFill>
                  <a:srgbClr val="1C1C1C"/>
                </a:solidFill>
                <a:latin typeface="標楷體" pitchFamily="65" charset="-120"/>
                <a:ea typeface="標楷體" panose="03000509000000000000" pitchFamily="65" charset="-120"/>
              </a:rPr>
              <a:t>號</a:t>
            </a:r>
            <a:r>
              <a:rPr lang="en-US" altLang="zh-TW" sz="2000" b="1" dirty="0">
                <a:solidFill>
                  <a:srgbClr val="1C1C1C"/>
                </a:solidFill>
                <a:latin typeface="標楷體" pitchFamily="65" charset="-120"/>
                <a:ea typeface="標楷體" panose="03000509000000000000" pitchFamily="65" charset="-120"/>
              </a:rPr>
              <a:t>)</a:t>
            </a:r>
            <a:r>
              <a:rPr lang="zh-TW" altLang="en-US" sz="2000" b="1" dirty="0">
                <a:solidFill>
                  <a:srgbClr val="1C1C1C"/>
                </a:solidFill>
                <a:latin typeface="標楷體" pitchFamily="65" charset="-120"/>
                <a:ea typeface="標楷體" panose="03000509000000000000" pitchFamily="65" charset="-120"/>
              </a:rPr>
              <a:t>、</a:t>
            </a:r>
            <a:r>
              <a:rPr lang="zh-TW" altLang="en-US" sz="2000" b="1" dirty="0">
                <a:solidFill>
                  <a:srgbClr val="9933FF"/>
                </a:solidFill>
                <a:latin typeface="標楷體" panose="03000509000000000000" pitchFamily="65" charset="-120"/>
                <a:ea typeface="標楷體" panose="03000509000000000000" pitchFamily="65" charset="-120"/>
              </a:rPr>
              <a:t>履約期間發生法定工時縮短</a:t>
            </a:r>
            <a:r>
              <a:rPr lang="en-US" altLang="zh-TW" sz="2000" b="1" dirty="0">
                <a:solidFill>
                  <a:srgbClr val="9933FF"/>
                </a:solidFill>
                <a:latin typeface="標楷體" panose="03000509000000000000" pitchFamily="65" charset="-120"/>
                <a:ea typeface="標楷體" panose="03000509000000000000" pitchFamily="65" charset="-120"/>
              </a:rPr>
              <a:t>(</a:t>
            </a:r>
            <a:r>
              <a:rPr lang="zh-TW" altLang="en-US" sz="2000" b="1" dirty="0">
                <a:solidFill>
                  <a:srgbClr val="9933FF"/>
                </a:solidFill>
                <a:latin typeface="標楷體" panose="03000509000000000000" pitchFamily="65" charset="-120"/>
                <a:ea typeface="標楷體" panose="03000509000000000000" pitchFamily="65" charset="-120"/>
              </a:rPr>
              <a:t>非屬廠商於投標前知悉</a:t>
            </a:r>
            <a:r>
              <a:rPr lang="en-US" altLang="zh-TW" sz="2000" b="1" dirty="0">
                <a:solidFill>
                  <a:srgbClr val="9933FF"/>
                </a:solidFill>
                <a:latin typeface="標楷體" panose="03000509000000000000" pitchFamily="65" charset="-120"/>
                <a:ea typeface="標楷體" panose="03000509000000000000" pitchFamily="65" charset="-120"/>
              </a:rPr>
              <a:t>)</a:t>
            </a:r>
            <a:r>
              <a:rPr lang="zh-TW" altLang="en-US" sz="2000" b="1" dirty="0">
                <a:solidFill>
                  <a:srgbClr val="9933FF"/>
                </a:solidFill>
                <a:latin typeface="標楷體" panose="03000509000000000000" pitchFamily="65" charset="-120"/>
                <a:ea typeface="標楷體" panose="03000509000000000000" pitchFamily="65" charset="-120"/>
              </a:rPr>
              <a:t>，屬採購契約要項第</a:t>
            </a:r>
            <a:r>
              <a:rPr lang="en-US" altLang="zh-TW" sz="2000" b="1" dirty="0">
                <a:solidFill>
                  <a:srgbClr val="9933FF"/>
                </a:solidFill>
                <a:latin typeface="標楷體" panose="03000509000000000000" pitchFamily="65" charset="-120"/>
                <a:ea typeface="標楷體" panose="03000509000000000000" pitchFamily="65" charset="-120"/>
              </a:rPr>
              <a:t>38</a:t>
            </a:r>
            <a:r>
              <a:rPr lang="zh-TW" altLang="en-US" sz="2000" b="1" dirty="0">
                <a:solidFill>
                  <a:srgbClr val="9933FF"/>
                </a:solidFill>
                <a:latin typeface="標楷體" panose="03000509000000000000" pitchFamily="65" charset="-120"/>
                <a:ea typeface="標楷體" panose="03000509000000000000" pitchFamily="65" charset="-120"/>
              </a:rPr>
              <a:t>點第</a:t>
            </a:r>
            <a:r>
              <a:rPr lang="en-US" altLang="zh-TW" sz="2000" b="1" dirty="0">
                <a:solidFill>
                  <a:srgbClr val="9933FF"/>
                </a:solidFill>
                <a:latin typeface="標楷體" panose="03000509000000000000" pitchFamily="65" charset="-120"/>
                <a:ea typeface="標楷體" panose="03000509000000000000" pitchFamily="65" charset="-120"/>
              </a:rPr>
              <a:t>1</a:t>
            </a:r>
            <a:r>
              <a:rPr lang="zh-TW" altLang="en-US" sz="2000" b="1" dirty="0">
                <a:solidFill>
                  <a:srgbClr val="9933FF"/>
                </a:solidFill>
                <a:latin typeface="標楷體" panose="03000509000000000000" pitchFamily="65" charset="-120"/>
                <a:ea typeface="標楷體" panose="03000509000000000000" pitchFamily="65" charset="-120"/>
              </a:rPr>
              <a:t>項所稱「政府行為」，如經認定必須增加人事費用而須辦理契約變更，加帳累計金額在公告金額以上者，茲依採購法第</a:t>
            </a:r>
            <a:r>
              <a:rPr lang="en-US" altLang="zh-TW" sz="2000" b="1" dirty="0">
                <a:solidFill>
                  <a:srgbClr val="9933FF"/>
                </a:solidFill>
                <a:latin typeface="標楷體" panose="03000509000000000000" pitchFamily="65" charset="-120"/>
                <a:ea typeface="標楷體" panose="03000509000000000000" pitchFamily="65" charset="-120"/>
              </a:rPr>
              <a:t>22</a:t>
            </a:r>
            <a:r>
              <a:rPr lang="zh-TW" altLang="en-US" sz="2000" b="1" dirty="0">
                <a:solidFill>
                  <a:srgbClr val="9933FF"/>
                </a:solidFill>
                <a:latin typeface="標楷體" panose="03000509000000000000" pitchFamily="65" charset="-120"/>
                <a:ea typeface="標楷體" panose="03000509000000000000" pitchFamily="65" charset="-120"/>
              </a:rPr>
              <a:t>條第</a:t>
            </a:r>
            <a:r>
              <a:rPr lang="en-US" altLang="zh-TW" sz="2000" b="1" dirty="0">
                <a:solidFill>
                  <a:srgbClr val="9933FF"/>
                </a:solidFill>
                <a:latin typeface="標楷體" panose="03000509000000000000" pitchFamily="65" charset="-120"/>
                <a:ea typeface="標楷體" panose="03000509000000000000" pitchFamily="65" charset="-120"/>
              </a:rPr>
              <a:t>1</a:t>
            </a:r>
            <a:r>
              <a:rPr lang="zh-TW" altLang="en-US" sz="2000" b="1" dirty="0">
                <a:solidFill>
                  <a:srgbClr val="9933FF"/>
                </a:solidFill>
                <a:latin typeface="標楷體" panose="03000509000000000000" pitchFamily="65" charset="-120"/>
                <a:ea typeface="標楷體" panose="03000509000000000000" pitchFamily="65" charset="-120"/>
              </a:rPr>
              <a:t>項第</a:t>
            </a:r>
            <a:r>
              <a:rPr lang="en-US" altLang="zh-TW" sz="2000" b="1" dirty="0">
                <a:solidFill>
                  <a:srgbClr val="9933FF"/>
                </a:solidFill>
                <a:latin typeface="標楷體" panose="03000509000000000000" pitchFamily="65" charset="-120"/>
                <a:ea typeface="標楷體" panose="03000509000000000000" pitchFamily="65" charset="-120"/>
              </a:rPr>
              <a:t>16</a:t>
            </a:r>
            <a:r>
              <a:rPr lang="zh-TW" altLang="en-US" sz="2000" b="1" dirty="0">
                <a:solidFill>
                  <a:srgbClr val="9933FF"/>
                </a:solidFill>
                <a:latin typeface="標楷體" panose="03000509000000000000" pitchFamily="65" charset="-120"/>
                <a:ea typeface="標楷體" panose="03000509000000000000" pitchFamily="65" charset="-120"/>
              </a:rPr>
              <a:t>款認定得採限制性招標</a:t>
            </a:r>
            <a:r>
              <a:rPr lang="en-US" altLang="zh-TW" sz="2000" dirty="0">
                <a:solidFill>
                  <a:srgbClr val="000000"/>
                </a:solidFill>
                <a:latin typeface="標楷體" panose="03000509000000000000" pitchFamily="65" charset="-120"/>
                <a:ea typeface="標楷體" panose="03000509000000000000" pitchFamily="65" charset="-120"/>
              </a:rPr>
              <a:t>(105</a:t>
            </a:r>
            <a:r>
              <a:rPr lang="zh-TW" altLang="en-US" sz="2000" dirty="0">
                <a:solidFill>
                  <a:srgbClr val="000000"/>
                </a:solidFill>
                <a:latin typeface="標楷體" panose="03000509000000000000" pitchFamily="65" charset="-120"/>
                <a:ea typeface="標楷體" panose="03000509000000000000" pitchFamily="65" charset="-120"/>
              </a:rPr>
              <a:t>年</a:t>
            </a:r>
            <a:r>
              <a:rPr lang="en-US" altLang="zh-TW" sz="2000" dirty="0">
                <a:solidFill>
                  <a:srgbClr val="000000"/>
                </a:solidFill>
                <a:latin typeface="標楷體" panose="03000509000000000000" pitchFamily="65" charset="-120"/>
                <a:ea typeface="標楷體" panose="03000509000000000000" pitchFamily="65" charset="-120"/>
              </a:rPr>
              <a:t>6</a:t>
            </a:r>
            <a:r>
              <a:rPr lang="zh-TW" altLang="en-US" sz="2000" dirty="0">
                <a:solidFill>
                  <a:srgbClr val="000000"/>
                </a:solidFill>
                <a:latin typeface="標楷體" panose="03000509000000000000" pitchFamily="65" charset="-120"/>
                <a:ea typeface="標楷體" panose="03000509000000000000" pitchFamily="65" charset="-120"/>
              </a:rPr>
              <a:t>月</a:t>
            </a:r>
            <a:r>
              <a:rPr lang="en-US" altLang="zh-TW" sz="2000" dirty="0">
                <a:solidFill>
                  <a:srgbClr val="000000"/>
                </a:solidFill>
                <a:latin typeface="標楷體" panose="03000509000000000000" pitchFamily="65" charset="-120"/>
                <a:ea typeface="標楷體" panose="03000509000000000000" pitchFamily="65" charset="-120"/>
              </a:rPr>
              <a:t>1</a:t>
            </a:r>
            <a:r>
              <a:rPr lang="zh-TW" altLang="en-US" sz="2000" dirty="0">
                <a:solidFill>
                  <a:srgbClr val="000000"/>
                </a:solidFill>
                <a:latin typeface="標楷體" panose="03000509000000000000" pitchFamily="65" charset="-120"/>
                <a:ea typeface="標楷體" panose="03000509000000000000" pitchFamily="65" charset="-120"/>
              </a:rPr>
              <a:t>日 工程企字第</a:t>
            </a:r>
            <a:r>
              <a:rPr lang="en-US" altLang="zh-TW" sz="2000" dirty="0">
                <a:solidFill>
                  <a:srgbClr val="000000"/>
                </a:solidFill>
                <a:latin typeface="標楷體" panose="03000509000000000000" pitchFamily="65" charset="-120"/>
                <a:ea typeface="標楷體" panose="03000509000000000000" pitchFamily="65" charset="-120"/>
              </a:rPr>
              <a:t>10500146980</a:t>
            </a:r>
            <a:r>
              <a:rPr lang="zh-TW" altLang="en-US" sz="2000" dirty="0">
                <a:solidFill>
                  <a:srgbClr val="000000"/>
                </a:solidFill>
                <a:latin typeface="標楷體" panose="03000509000000000000" pitchFamily="65" charset="-120"/>
                <a:ea typeface="標楷體" panose="03000509000000000000" pitchFamily="65" charset="-120"/>
              </a:rPr>
              <a:t>號</a:t>
            </a:r>
            <a:r>
              <a:rPr lang="en-US" altLang="zh-TW" sz="2000" dirty="0">
                <a:solidFill>
                  <a:srgbClr val="000000"/>
                </a:solidFill>
                <a:latin typeface="標楷體" panose="03000509000000000000" pitchFamily="65" charset="-120"/>
                <a:ea typeface="標楷體" panose="03000509000000000000" pitchFamily="65" charset="-120"/>
              </a:rPr>
              <a:t>)</a:t>
            </a:r>
          </a:p>
          <a:p>
            <a:pPr marL="285750" indent="-285750" algn="just">
              <a:lnSpc>
                <a:spcPts val="2300"/>
              </a:lnSpc>
              <a:buFont typeface="Wingdings" pitchFamily="2" charset="2"/>
              <a:buChar char="l"/>
            </a:pPr>
            <a:r>
              <a:rPr lang="zh-TW" altLang="en-US" sz="2000" b="1" u="sng" dirty="0">
                <a:solidFill>
                  <a:srgbClr val="0000FF"/>
                </a:solidFill>
                <a:latin typeface="標楷體" pitchFamily="65" charset="-120"/>
                <a:ea typeface="標楷體" panose="03000509000000000000" pitchFamily="65" charset="-120"/>
              </a:rPr>
              <a:t>未達公告金額</a:t>
            </a:r>
            <a:r>
              <a:rPr lang="zh-TW" altLang="en-US" sz="2000" dirty="0">
                <a:solidFill>
                  <a:srgbClr val="000000"/>
                </a:solidFill>
                <a:latin typeface="標楷體" pitchFamily="65" charset="-120"/>
                <a:ea typeface="標楷體" panose="03000509000000000000" pitchFamily="65" charset="-120"/>
              </a:rPr>
              <a:t>：第</a:t>
            </a:r>
            <a:r>
              <a:rPr lang="en-US" altLang="zh-TW" sz="2000" dirty="0">
                <a:solidFill>
                  <a:srgbClr val="000000"/>
                </a:solidFill>
                <a:latin typeface="標楷體" pitchFamily="65" charset="-120"/>
                <a:ea typeface="標楷體" panose="03000509000000000000" pitchFamily="65" charset="-120"/>
              </a:rPr>
              <a:t>23</a:t>
            </a:r>
            <a:r>
              <a:rPr lang="zh-TW" altLang="en-US" sz="2000" dirty="0">
                <a:solidFill>
                  <a:srgbClr val="000000"/>
                </a:solidFill>
                <a:latin typeface="標楷體" pitchFamily="65" charset="-120"/>
                <a:ea typeface="標楷體" panose="03000509000000000000" pitchFamily="65" charset="-120"/>
              </a:rPr>
              <a:t>條子法第</a:t>
            </a:r>
            <a:r>
              <a:rPr lang="en-US" altLang="zh-TW" sz="2000" dirty="0">
                <a:solidFill>
                  <a:srgbClr val="000000"/>
                </a:solidFill>
                <a:latin typeface="標楷體" pitchFamily="65" charset="-120"/>
                <a:ea typeface="標楷體" panose="03000509000000000000" pitchFamily="65" charset="-120"/>
              </a:rPr>
              <a:t>2</a:t>
            </a:r>
            <a:r>
              <a:rPr lang="zh-TW" altLang="en-US" sz="2000" dirty="0">
                <a:solidFill>
                  <a:srgbClr val="000000"/>
                </a:solidFill>
                <a:latin typeface="標楷體" pitchFamily="65" charset="-120"/>
                <a:ea typeface="標楷體" panose="03000509000000000000" pitchFamily="65" charset="-120"/>
              </a:rPr>
              <a:t>條第</a:t>
            </a:r>
            <a:r>
              <a:rPr lang="en-US" altLang="zh-TW" sz="2000" dirty="0">
                <a:solidFill>
                  <a:srgbClr val="000000"/>
                </a:solidFill>
                <a:latin typeface="標楷體" pitchFamily="65" charset="-120"/>
                <a:ea typeface="標楷體" panose="03000509000000000000" pitchFamily="65" charset="-120"/>
              </a:rPr>
              <a:t>1</a:t>
            </a:r>
            <a:r>
              <a:rPr lang="zh-TW" altLang="en-US" sz="2000" dirty="0">
                <a:solidFill>
                  <a:srgbClr val="000000"/>
                </a:solidFill>
                <a:latin typeface="標楷體" pitchFamily="65" charset="-120"/>
                <a:ea typeface="標楷體" panose="03000509000000000000" pitchFamily="65" charset="-120"/>
              </a:rPr>
              <a:t>項第</a:t>
            </a:r>
            <a:r>
              <a:rPr lang="en-US" altLang="zh-TW" sz="2000" dirty="0">
                <a:solidFill>
                  <a:srgbClr val="000000"/>
                </a:solidFill>
                <a:latin typeface="標楷體" pitchFamily="65" charset="-120"/>
                <a:ea typeface="標楷體" panose="03000509000000000000" pitchFamily="65" charset="-120"/>
              </a:rPr>
              <a:t>2</a:t>
            </a:r>
            <a:r>
              <a:rPr lang="zh-TW" altLang="en-US" sz="2000" dirty="0">
                <a:solidFill>
                  <a:srgbClr val="000000"/>
                </a:solidFill>
                <a:latin typeface="標楷體" pitchFamily="65" charset="-120"/>
                <a:ea typeface="標楷體" panose="03000509000000000000" pitchFamily="65" charset="-120"/>
              </a:rPr>
              <a:t>款</a:t>
            </a:r>
            <a:r>
              <a:rPr lang="zh-TW" altLang="en-US" sz="2000" b="1" dirty="0">
                <a:solidFill>
                  <a:srgbClr val="0000FF"/>
                </a:solidFill>
                <a:latin typeface="標楷體" pitchFamily="65" charset="-120"/>
                <a:ea typeface="標楷體" panose="03000509000000000000" pitchFamily="65" charset="-120"/>
              </a:rPr>
              <a:t>機關自行決定</a:t>
            </a:r>
            <a:r>
              <a:rPr lang="zh-TW" altLang="en-US" sz="2000" dirty="0">
                <a:solidFill>
                  <a:srgbClr val="000000"/>
                </a:solidFill>
                <a:latin typeface="標楷體" pitchFamily="65" charset="-120"/>
                <a:ea typeface="標楷體" panose="03000509000000000000" pitchFamily="65" charset="-120"/>
              </a:rPr>
              <a:t>，第</a:t>
            </a:r>
            <a:r>
              <a:rPr lang="en-US" altLang="zh-TW" sz="2000" dirty="0">
                <a:solidFill>
                  <a:srgbClr val="000000"/>
                </a:solidFill>
                <a:latin typeface="標楷體" pitchFamily="65" charset="-120"/>
                <a:ea typeface="標楷體" panose="03000509000000000000" pitchFamily="65" charset="-120"/>
              </a:rPr>
              <a:t>2</a:t>
            </a:r>
            <a:r>
              <a:rPr lang="zh-TW" altLang="en-US" sz="2000" dirty="0">
                <a:solidFill>
                  <a:srgbClr val="000000"/>
                </a:solidFill>
                <a:latin typeface="標楷體" pitchFamily="65" charset="-120"/>
                <a:ea typeface="標楷體" panose="03000509000000000000" pitchFamily="65" charset="-120"/>
              </a:rPr>
              <a:t>項</a:t>
            </a:r>
            <a:r>
              <a:rPr lang="zh-TW" altLang="en-US" sz="2000" b="1" u="sng" dirty="0">
                <a:solidFill>
                  <a:srgbClr val="FF0000"/>
                </a:solidFill>
                <a:latin typeface="標楷體" pitchFamily="65" charset="-120"/>
                <a:ea typeface="標楷體" panose="03000509000000000000" pitchFamily="65" charset="-120"/>
              </a:rPr>
              <a:t>上級機關</a:t>
            </a:r>
            <a:r>
              <a:rPr lang="zh-TW" altLang="zh-TW" sz="2000" kern="100" dirty="0">
                <a:solidFill>
                  <a:srgbClr val="000000"/>
                </a:solidFill>
                <a:latin typeface="標楷體" panose="03000509000000000000" pitchFamily="65" charset="-120"/>
                <a:ea typeface="標楷體" panose="03000509000000000000" pitchFamily="65" charset="-120"/>
              </a:rPr>
              <a:t>得視需要訂定較嚴格之適用規定或授權條件</a:t>
            </a:r>
            <a:r>
              <a:rPr lang="zh-TW" altLang="en-US" sz="2000" b="1" dirty="0">
                <a:solidFill>
                  <a:srgbClr val="FF0000"/>
                </a:solidFill>
                <a:latin typeface="標楷體" pitchFamily="65" charset="-120"/>
                <a:ea typeface="標楷體" panose="03000509000000000000" pitchFamily="65" charset="-120"/>
              </a:rPr>
              <a:t>。</a:t>
            </a:r>
            <a:r>
              <a:rPr lang="en-US" altLang="zh-TW" sz="2000" b="1" dirty="0">
                <a:solidFill>
                  <a:srgbClr val="FF0000"/>
                </a:solidFill>
                <a:latin typeface="標楷體" pitchFamily="65" charset="-120"/>
                <a:ea typeface="標楷體" panose="03000509000000000000" pitchFamily="65" charset="-120"/>
              </a:rPr>
              <a:t>107.3.8</a:t>
            </a:r>
            <a:r>
              <a:rPr lang="zh-TW" altLang="en-US" sz="2000" b="1" dirty="0">
                <a:solidFill>
                  <a:srgbClr val="FF0000"/>
                </a:solidFill>
                <a:latin typeface="標楷體" panose="03000509000000000000" pitchFamily="65" charset="-120"/>
                <a:ea typeface="標楷體" panose="03000509000000000000" pitchFamily="65" charset="-120"/>
              </a:rPr>
              <a:t>修訂。</a:t>
            </a:r>
          </a:p>
        </p:txBody>
      </p:sp>
      <p:cxnSp>
        <p:nvCxnSpPr>
          <p:cNvPr id="4" name="直線單箭頭接點 3"/>
          <p:cNvCxnSpPr>
            <a:cxnSpLocks/>
          </p:cNvCxnSpPr>
          <p:nvPr/>
        </p:nvCxnSpPr>
        <p:spPr>
          <a:xfrm flipV="1">
            <a:off x="366712" y="476672"/>
            <a:ext cx="277006" cy="2376264"/>
          </a:xfrm>
          <a:prstGeom prst="straightConnector1">
            <a:avLst/>
          </a:prstGeom>
          <a:ln w="38100">
            <a:solidFill>
              <a:srgbClr val="0000FF"/>
            </a:solidFill>
            <a:prstDash val="sys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3"/>
          <p:cNvSpPr>
            <a:spLocks noGrp="1"/>
          </p:cNvSpPr>
          <p:nvPr>
            <p:ph type="dt" sz="quarter" idx="10"/>
          </p:nvPr>
        </p:nvSpPr>
        <p:spPr/>
        <p:txBody>
          <a:bodyPr/>
          <a:lstStyle/>
          <a:p>
            <a:pPr>
              <a:defRPr/>
            </a:pPr>
            <a:fld id="{41374207-4899-4AE5-AB2C-FFBB2AC9BDB3}" type="datetime1">
              <a:rPr lang="zh-TW" altLang="en-US"/>
              <a:pPr>
                <a:defRPr/>
              </a:pPr>
              <a:t>2020/9/27</a:t>
            </a:fld>
            <a:endParaRPr lang="en-US" altLang="zh-TW"/>
          </a:p>
        </p:txBody>
      </p:sp>
      <p:sp>
        <p:nvSpPr>
          <p:cNvPr id="49155" name="Rectangle 2"/>
          <p:cNvSpPr>
            <a:spLocks noGrp="1" noChangeArrowheads="1"/>
          </p:cNvSpPr>
          <p:nvPr>
            <p:ph type="body" idx="1"/>
          </p:nvPr>
        </p:nvSpPr>
        <p:spPr>
          <a:xfrm>
            <a:off x="323850" y="260350"/>
            <a:ext cx="8496622" cy="5760938"/>
          </a:xfrm>
        </p:spPr>
        <p:txBody>
          <a:bodyPr>
            <a:noAutofit/>
          </a:bodyPr>
          <a:lstStyle/>
          <a:p>
            <a:pPr marL="0" indent="0" algn="just">
              <a:lnSpc>
                <a:spcPts val="3500"/>
              </a:lnSpc>
              <a:spcBef>
                <a:spcPct val="0"/>
              </a:spcBef>
              <a:buNone/>
            </a:pPr>
            <a:r>
              <a:rPr lang="en-US" altLang="zh-TW" sz="2800" b="1" dirty="0">
                <a:latin typeface="標楷體" pitchFamily="65" charset="-120"/>
                <a:ea typeface="標楷體" pitchFamily="65" charset="-120"/>
                <a:sym typeface="Wingdings" pitchFamily="2" charset="2"/>
              </a:rPr>
              <a:t>(</a:t>
            </a:r>
            <a:r>
              <a:rPr lang="en-US" altLang="zh-TW" sz="2800" b="1" dirty="0">
                <a:latin typeface="標楷體" pitchFamily="65" charset="-120"/>
                <a:ea typeface="標楷體" pitchFamily="65" charset="-120"/>
              </a:rPr>
              <a:t>3-3)</a:t>
            </a:r>
            <a:r>
              <a:rPr lang="zh-TW" altLang="en-US" sz="2800" b="1" dirty="0">
                <a:solidFill>
                  <a:srgbClr val="0033CC"/>
                </a:solidFill>
                <a:latin typeface="標楷體" pitchFamily="65" charset="-120"/>
                <a:ea typeface="標楷體" pitchFamily="65" charset="-120"/>
              </a:rPr>
              <a:t>議價</a:t>
            </a:r>
            <a:r>
              <a:rPr lang="zh-TW" altLang="en-US" sz="2800" b="1" dirty="0">
                <a:latin typeface="標楷體" pitchFamily="65" charset="-120"/>
                <a:ea typeface="標楷體" pitchFamily="65" charset="-120"/>
              </a:rPr>
              <a:t>；</a:t>
            </a:r>
            <a:r>
              <a:rPr lang="zh-TW" altLang="en-US" sz="2800" b="1" dirty="0">
                <a:latin typeface="標楷體" pitchFamily="65" charset="-120"/>
                <a:ea typeface="標楷體" pitchFamily="65" charset="-120"/>
                <a:sym typeface="Wingdings" pitchFamily="2" charset="2"/>
              </a:rPr>
              <a:t></a:t>
            </a:r>
            <a:r>
              <a:rPr lang="zh-TW" altLang="en-US" sz="2800" b="1" dirty="0">
                <a:latin typeface="標楷體" pitchFamily="65" charset="-120"/>
                <a:ea typeface="標楷體" pitchFamily="65" charset="-120"/>
              </a:rPr>
              <a:t>符合採購法</a:t>
            </a:r>
            <a:r>
              <a:rPr lang="zh-TW" altLang="en-US" sz="2800" b="1" u="sng" dirty="0">
                <a:solidFill>
                  <a:srgbClr val="FF0000"/>
                </a:solidFill>
                <a:latin typeface="標楷體" pitchFamily="65" charset="-120"/>
                <a:ea typeface="標楷體" pitchFamily="65" charset="-120"/>
              </a:rPr>
              <a:t>第</a:t>
            </a:r>
            <a:r>
              <a:rPr lang="en-US" altLang="zh-TW" sz="2800" b="1" u="sng" dirty="0">
                <a:solidFill>
                  <a:srgbClr val="FF0000"/>
                </a:solidFill>
                <a:latin typeface="標楷體" pitchFamily="65" charset="-120"/>
                <a:ea typeface="標楷體" pitchFamily="65" charset="-120"/>
              </a:rPr>
              <a:t>22</a:t>
            </a:r>
            <a:r>
              <a:rPr lang="zh-TW" altLang="en-US" sz="2800" b="1" u="sng" dirty="0">
                <a:solidFill>
                  <a:srgbClr val="FF0000"/>
                </a:solidFill>
                <a:latin typeface="標楷體" pitchFamily="65" charset="-120"/>
                <a:ea typeface="標楷體" pitchFamily="65" charset="-120"/>
              </a:rPr>
              <a:t>條第</a:t>
            </a:r>
            <a:r>
              <a:rPr lang="en-US" altLang="zh-TW" sz="2800" b="1" u="sng" dirty="0">
                <a:solidFill>
                  <a:srgbClr val="FF0000"/>
                </a:solidFill>
                <a:latin typeface="標楷體" pitchFamily="65" charset="-120"/>
                <a:ea typeface="標楷體" pitchFamily="65" charset="-120"/>
              </a:rPr>
              <a:t>1</a:t>
            </a:r>
            <a:r>
              <a:rPr lang="zh-TW" altLang="en-US" sz="2800" b="1" u="sng" dirty="0">
                <a:solidFill>
                  <a:srgbClr val="FF0000"/>
                </a:solidFill>
                <a:latin typeface="標楷體" pitchFamily="65" charset="-120"/>
                <a:ea typeface="標楷體" pitchFamily="65" charset="-120"/>
              </a:rPr>
              <a:t>項</a:t>
            </a:r>
            <a:r>
              <a:rPr lang="zh-TW" altLang="en-US" sz="2800" b="1" dirty="0">
                <a:latin typeface="標楷體" pitchFamily="65" charset="-120"/>
                <a:ea typeface="標楷體" pitchFamily="65" charset="-120"/>
              </a:rPr>
              <a:t>第</a:t>
            </a:r>
            <a:r>
              <a:rPr lang="en-US" altLang="zh-TW" sz="2800" b="1" dirty="0">
                <a:latin typeface="標楷體" pitchFamily="65" charset="-120"/>
                <a:ea typeface="標楷體" pitchFamily="65" charset="-120"/>
              </a:rPr>
              <a:t>___</a:t>
            </a:r>
            <a:r>
              <a:rPr lang="zh-TW" altLang="en-US" sz="2800" b="1" dirty="0">
                <a:latin typeface="標楷體" pitchFamily="65" charset="-120"/>
                <a:ea typeface="標楷體" pitchFamily="65" charset="-120"/>
              </a:rPr>
              <a:t>款（請列明款次，</a:t>
            </a:r>
            <a:r>
              <a:rPr lang="zh-TW" altLang="en-US" sz="2800" b="1" u="sng" dirty="0">
                <a:latin typeface="標楷體" pitchFamily="65" charset="-120"/>
                <a:ea typeface="標楷體" pitchFamily="65" charset="-120"/>
              </a:rPr>
              <a:t>其未得以比價方式辦理之原因：</a:t>
            </a:r>
            <a:r>
              <a:rPr lang="en-US" altLang="zh-TW" sz="2800" b="1" dirty="0">
                <a:latin typeface="標楷體" pitchFamily="65" charset="-120"/>
                <a:ea typeface="標楷體" pitchFamily="65" charset="-120"/>
              </a:rPr>
              <a:t>______</a:t>
            </a:r>
            <a:r>
              <a:rPr lang="zh-TW" altLang="en-US" sz="2800" b="1" dirty="0">
                <a:latin typeface="標楷體" pitchFamily="65" charset="-120"/>
                <a:ea typeface="標楷體" pitchFamily="65" charset="-120"/>
              </a:rPr>
              <a:t>；</a:t>
            </a:r>
            <a:r>
              <a:rPr lang="zh-TW" altLang="en-US" sz="2800" b="1" u="sng" dirty="0">
                <a:solidFill>
                  <a:srgbClr val="0000FF"/>
                </a:solidFill>
                <a:latin typeface="標楷體" pitchFamily="65" charset="-120"/>
                <a:ea typeface="標楷體" pitchFamily="65" charset="-120"/>
              </a:rPr>
              <a:t>第</a:t>
            </a:r>
            <a:r>
              <a:rPr lang="en-US" altLang="zh-TW" sz="2800" b="1" u="sng" dirty="0">
                <a:solidFill>
                  <a:srgbClr val="0000FF"/>
                </a:solidFill>
                <a:latin typeface="標楷體" pitchFamily="65" charset="-120"/>
                <a:ea typeface="標楷體" pitchFamily="65" charset="-120"/>
              </a:rPr>
              <a:t>16</a:t>
            </a:r>
            <a:r>
              <a:rPr lang="zh-TW" altLang="en-US" sz="2800" b="1" u="sng" dirty="0">
                <a:solidFill>
                  <a:srgbClr val="0000FF"/>
                </a:solidFill>
                <a:latin typeface="標楷體" pitchFamily="65" charset="-120"/>
                <a:ea typeface="標楷體" pitchFamily="65" charset="-120"/>
              </a:rPr>
              <a:t>款</a:t>
            </a:r>
            <a:r>
              <a:rPr lang="zh-TW" altLang="en-US" sz="2800" b="1" dirty="0">
                <a:latin typeface="標楷體" pitchFamily="65" charset="-120"/>
                <a:ea typeface="標楷體" pitchFamily="65" charset="-120"/>
              </a:rPr>
              <a:t>之情形須併填</a:t>
            </a:r>
            <a:r>
              <a:rPr lang="zh-TW" altLang="en-US" sz="2800" b="1" u="sng" dirty="0">
                <a:solidFill>
                  <a:srgbClr val="0000FF"/>
                </a:solidFill>
                <a:latin typeface="標楷體" pitchFamily="65" charset="-120"/>
                <a:ea typeface="標楷體" pitchFamily="65" charset="-120"/>
              </a:rPr>
              <a:t>主管機關</a:t>
            </a:r>
            <a:r>
              <a:rPr lang="zh-TW" altLang="en-US" sz="2800" b="1" dirty="0">
                <a:latin typeface="標楷體" pitchFamily="65" charset="-120"/>
                <a:ea typeface="標楷體" pitchFamily="65" charset="-120"/>
              </a:rPr>
              <a:t>核准文號）；</a:t>
            </a:r>
            <a:r>
              <a:rPr lang="zh-TW" altLang="en-US" sz="2800" b="1" dirty="0">
                <a:latin typeface="標楷體" pitchFamily="65" charset="-120"/>
                <a:ea typeface="標楷體" pitchFamily="65" charset="-120"/>
                <a:sym typeface="Wingdings" pitchFamily="2" charset="2"/>
              </a:rPr>
              <a:t></a:t>
            </a:r>
            <a:r>
              <a:rPr lang="zh-TW" altLang="en-US" sz="2800" b="1" dirty="0">
                <a:latin typeface="標楷體" pitchFamily="65" charset="-120"/>
                <a:ea typeface="標楷體" pitchFamily="65" charset="-120"/>
              </a:rPr>
              <a:t>符合</a:t>
            </a:r>
            <a:r>
              <a:rPr lang="zh-TW" altLang="en-US" sz="2800" b="1" u="sng" dirty="0">
                <a:solidFill>
                  <a:srgbClr val="0000FF"/>
                </a:solidFill>
                <a:latin typeface="標楷體" pitchFamily="65" charset="-120"/>
                <a:ea typeface="標楷體" pitchFamily="65" charset="-120"/>
              </a:rPr>
              <a:t>採購法第</a:t>
            </a:r>
            <a:r>
              <a:rPr lang="en-US" altLang="zh-TW" sz="2800" b="1" u="sng" dirty="0">
                <a:solidFill>
                  <a:srgbClr val="0000FF"/>
                </a:solidFill>
                <a:latin typeface="標楷體" pitchFamily="65" charset="-120"/>
                <a:ea typeface="標楷體" pitchFamily="65" charset="-120"/>
              </a:rPr>
              <a:t>104</a:t>
            </a:r>
            <a:r>
              <a:rPr lang="zh-TW" altLang="en-US" sz="2800" b="1" u="sng" dirty="0">
                <a:solidFill>
                  <a:srgbClr val="0000FF"/>
                </a:solidFill>
                <a:latin typeface="標楷體" pitchFamily="65" charset="-120"/>
                <a:ea typeface="標楷體" pitchFamily="65" charset="-120"/>
              </a:rPr>
              <a:t>條第</a:t>
            </a:r>
            <a:r>
              <a:rPr lang="en-US" altLang="zh-TW" sz="2800" b="1" u="sng" dirty="0">
                <a:solidFill>
                  <a:srgbClr val="0000FF"/>
                </a:solidFill>
                <a:latin typeface="標楷體" pitchFamily="65" charset="-120"/>
                <a:ea typeface="標楷體" pitchFamily="65" charset="-120"/>
              </a:rPr>
              <a:t>1</a:t>
            </a:r>
            <a:r>
              <a:rPr lang="zh-TW" altLang="en-US" sz="2800" b="1" u="sng" dirty="0">
                <a:solidFill>
                  <a:srgbClr val="0000FF"/>
                </a:solidFill>
                <a:latin typeface="標楷體" pitchFamily="65" charset="-120"/>
                <a:ea typeface="標楷體" pitchFamily="65" charset="-120"/>
              </a:rPr>
              <a:t>項</a:t>
            </a:r>
            <a:r>
              <a:rPr lang="zh-TW" altLang="en-US" sz="2800" b="1" dirty="0">
                <a:latin typeface="標楷體" pitchFamily="65" charset="-120"/>
                <a:ea typeface="標楷體" pitchFamily="65" charset="-120"/>
              </a:rPr>
              <a:t>第</a:t>
            </a:r>
            <a:r>
              <a:rPr lang="en-US" altLang="zh-TW" sz="2800" b="1" dirty="0">
                <a:latin typeface="標楷體" pitchFamily="65" charset="-120"/>
                <a:ea typeface="標楷體" pitchFamily="65" charset="-120"/>
              </a:rPr>
              <a:t>___</a:t>
            </a:r>
            <a:r>
              <a:rPr lang="zh-TW" altLang="en-US" sz="2800" b="1" dirty="0">
                <a:latin typeface="標楷體" pitchFamily="65" charset="-120"/>
                <a:ea typeface="標楷體" pitchFamily="65" charset="-120"/>
              </a:rPr>
              <a:t>款</a:t>
            </a:r>
            <a:r>
              <a:rPr lang="en-US" altLang="zh-TW" sz="2800" b="1" dirty="0">
                <a:latin typeface="標楷體" pitchFamily="65" charset="-120"/>
                <a:ea typeface="標楷體" pitchFamily="65" charset="-120"/>
              </a:rPr>
              <a:t>(</a:t>
            </a:r>
            <a:r>
              <a:rPr lang="zh-TW" altLang="en-US" sz="2800" b="1" dirty="0">
                <a:latin typeface="標楷體" pitchFamily="65" charset="-120"/>
                <a:ea typeface="標楷體" pitchFamily="65" charset="-120"/>
              </a:rPr>
              <a:t>請列明款次及相關機關核准文號，非</a:t>
            </a:r>
            <a:r>
              <a:rPr lang="zh-TW" altLang="en-US" sz="2800" b="1" u="sng" dirty="0">
                <a:latin typeface="標楷體" pitchFamily="65" charset="-120"/>
                <a:ea typeface="標楷體" pitchFamily="65" charset="-120"/>
              </a:rPr>
              <a:t>填第</a:t>
            </a:r>
            <a:r>
              <a:rPr lang="en-US" altLang="zh-TW" sz="2800" b="1" u="sng" dirty="0">
                <a:latin typeface="標楷體" pitchFamily="65" charset="-120"/>
                <a:ea typeface="標楷體" pitchFamily="65" charset="-120"/>
              </a:rPr>
              <a:t>4</a:t>
            </a:r>
            <a:r>
              <a:rPr lang="zh-TW" altLang="en-US" sz="2800" b="1" u="sng" dirty="0">
                <a:latin typeface="標楷體" pitchFamily="65" charset="-120"/>
                <a:ea typeface="標楷體" pitchFamily="65" charset="-120"/>
              </a:rPr>
              <a:t>款者，其</a:t>
            </a:r>
            <a:r>
              <a:rPr lang="zh-TW" altLang="en-US" sz="2800" b="1" u="sng" dirty="0">
                <a:solidFill>
                  <a:srgbClr val="FF00FF"/>
                </a:solidFill>
                <a:latin typeface="標楷體" pitchFamily="65" charset="-120"/>
                <a:ea typeface="標楷體" pitchFamily="65" charset="-120"/>
              </a:rPr>
              <a:t>未得以比價方式辦理之原因</a:t>
            </a:r>
            <a:r>
              <a:rPr lang="zh-TW" altLang="en-US" sz="2800" b="1" u="sng" dirty="0">
                <a:latin typeface="標楷體" pitchFamily="65" charset="-120"/>
                <a:ea typeface="標楷體" pitchFamily="65" charset="-120"/>
              </a:rPr>
              <a:t>：</a:t>
            </a:r>
            <a:r>
              <a:rPr lang="en-US" altLang="zh-TW" sz="2800" b="1" dirty="0">
                <a:latin typeface="標楷體" pitchFamily="65" charset="-120"/>
                <a:ea typeface="標楷體" pitchFamily="65" charset="-120"/>
              </a:rPr>
              <a:t>)</a:t>
            </a:r>
            <a:r>
              <a:rPr lang="zh-TW" altLang="en-US" sz="2800" b="1" dirty="0">
                <a:latin typeface="標楷體"/>
                <a:ea typeface="標楷體"/>
              </a:rPr>
              <a:t>；</a:t>
            </a:r>
            <a:r>
              <a:rPr lang="en-US" altLang="zh-TW" sz="2800" b="1" dirty="0">
                <a:latin typeface="標楷體" pitchFamily="65" charset="-120"/>
                <a:ea typeface="標楷體" pitchFamily="65" charset="-120"/>
                <a:sym typeface="Wingdings" pitchFamily="2" charset="2"/>
              </a:rPr>
              <a:t></a:t>
            </a:r>
            <a:r>
              <a:rPr lang="zh-TW" altLang="en-US" sz="2800" b="1" dirty="0">
                <a:latin typeface="標楷體" pitchFamily="65" charset="-120"/>
                <a:ea typeface="標楷體" pitchFamily="65" charset="-120"/>
              </a:rPr>
              <a:t>符合</a:t>
            </a:r>
            <a:r>
              <a:rPr lang="zh-TW" altLang="en-US" sz="2800" b="1" u="sng" dirty="0">
                <a:solidFill>
                  <a:srgbClr val="0000FF"/>
                </a:solidFill>
                <a:latin typeface="標楷體" pitchFamily="65" charset="-120"/>
                <a:ea typeface="標楷體" pitchFamily="65" charset="-120"/>
              </a:rPr>
              <a:t>採購法第</a:t>
            </a:r>
            <a:r>
              <a:rPr lang="en-US" altLang="zh-TW" sz="2800" b="1" u="sng" dirty="0">
                <a:solidFill>
                  <a:srgbClr val="0000FF"/>
                </a:solidFill>
                <a:latin typeface="標楷體" pitchFamily="65" charset="-120"/>
                <a:ea typeface="標楷體" pitchFamily="65" charset="-120"/>
              </a:rPr>
              <a:t>105</a:t>
            </a:r>
            <a:r>
              <a:rPr lang="zh-TW" altLang="en-US" sz="2800" b="1" u="sng" dirty="0">
                <a:solidFill>
                  <a:srgbClr val="0000FF"/>
                </a:solidFill>
                <a:latin typeface="標楷體" pitchFamily="65" charset="-120"/>
                <a:ea typeface="標楷體" pitchFamily="65" charset="-120"/>
              </a:rPr>
              <a:t>條第</a:t>
            </a:r>
            <a:r>
              <a:rPr lang="en-US" altLang="zh-TW" sz="2800" b="1" u="sng" dirty="0">
                <a:solidFill>
                  <a:srgbClr val="0000FF"/>
                </a:solidFill>
                <a:latin typeface="標楷體" pitchFamily="65" charset="-120"/>
                <a:ea typeface="標楷體" pitchFamily="65" charset="-120"/>
              </a:rPr>
              <a:t>1</a:t>
            </a:r>
            <a:r>
              <a:rPr lang="zh-TW" altLang="en-US" sz="2800" b="1" u="sng" dirty="0">
                <a:solidFill>
                  <a:srgbClr val="0000FF"/>
                </a:solidFill>
                <a:latin typeface="標楷體" pitchFamily="65" charset="-120"/>
                <a:ea typeface="標楷體" pitchFamily="65" charset="-120"/>
              </a:rPr>
              <a:t>項</a:t>
            </a:r>
            <a:r>
              <a:rPr lang="zh-TW" altLang="en-US" sz="2800" b="1" dirty="0">
                <a:latin typeface="標楷體" pitchFamily="65" charset="-120"/>
                <a:ea typeface="標楷體" pitchFamily="65" charset="-120"/>
              </a:rPr>
              <a:t>第</a:t>
            </a:r>
            <a:r>
              <a:rPr lang="en-US" altLang="zh-TW" sz="2800" b="1" dirty="0">
                <a:latin typeface="標楷體" pitchFamily="65" charset="-120"/>
                <a:ea typeface="標楷體" pitchFamily="65" charset="-120"/>
              </a:rPr>
              <a:t>___</a:t>
            </a:r>
            <a:r>
              <a:rPr lang="zh-TW" altLang="en-US" sz="2800" b="1" dirty="0">
                <a:latin typeface="標楷體" pitchFamily="65" charset="-120"/>
                <a:ea typeface="標楷體" pitchFamily="65" charset="-120"/>
              </a:rPr>
              <a:t>款</a:t>
            </a:r>
            <a:r>
              <a:rPr lang="en-US" altLang="zh-TW" sz="2800" b="1" dirty="0">
                <a:latin typeface="標楷體" pitchFamily="65" charset="-120"/>
                <a:ea typeface="標楷體" pitchFamily="65" charset="-120"/>
              </a:rPr>
              <a:t>(</a:t>
            </a:r>
            <a:r>
              <a:rPr lang="zh-TW" altLang="en-US" sz="2800" b="1" dirty="0">
                <a:latin typeface="標楷體" pitchFamily="65" charset="-120"/>
                <a:ea typeface="標楷體" pitchFamily="65" charset="-120"/>
              </a:rPr>
              <a:t>請列明款次及相關機關核准文號，填第</a:t>
            </a:r>
            <a:r>
              <a:rPr lang="en-US" altLang="zh-TW" sz="2800" b="1" dirty="0">
                <a:latin typeface="標楷體" pitchFamily="65" charset="-120"/>
                <a:ea typeface="標楷體" pitchFamily="65" charset="-120"/>
              </a:rPr>
              <a:t>1</a:t>
            </a:r>
            <a:r>
              <a:rPr lang="zh-TW" altLang="en-US" sz="2800" b="1" dirty="0">
                <a:latin typeface="標楷體" pitchFamily="65" charset="-120"/>
                <a:ea typeface="標楷體" pitchFamily="65" charset="-120"/>
              </a:rPr>
              <a:t>款或第</a:t>
            </a:r>
            <a:r>
              <a:rPr lang="en-US" altLang="zh-TW" sz="2800" b="1" dirty="0">
                <a:latin typeface="標楷體" pitchFamily="65" charset="-120"/>
                <a:ea typeface="標楷體" pitchFamily="65" charset="-120"/>
              </a:rPr>
              <a:t>2</a:t>
            </a:r>
            <a:r>
              <a:rPr lang="zh-TW" altLang="en-US" sz="2800" b="1" dirty="0">
                <a:latin typeface="標楷體" pitchFamily="65" charset="-120"/>
                <a:ea typeface="標楷體" pitchFamily="65" charset="-120"/>
              </a:rPr>
              <a:t>款者，其未得以比價方式辦理之原因：</a:t>
            </a:r>
            <a:r>
              <a:rPr lang="en-US" altLang="zh-TW" sz="2800" b="1" dirty="0">
                <a:latin typeface="標楷體" pitchFamily="65" charset="-120"/>
                <a:ea typeface="標楷體" pitchFamily="65" charset="-120"/>
              </a:rPr>
              <a:t>______)</a:t>
            </a:r>
            <a:r>
              <a:rPr lang="zh-TW" altLang="en-US" sz="2800" b="1" dirty="0">
                <a:latin typeface="標楷體" pitchFamily="65" charset="-120"/>
                <a:ea typeface="標楷體" pitchFamily="65" charset="-120"/>
              </a:rPr>
              <a:t>；</a:t>
            </a:r>
            <a:r>
              <a:rPr lang="zh-TW" altLang="en-US" sz="2800" b="1" dirty="0">
                <a:latin typeface="標楷體" pitchFamily="65" charset="-120"/>
                <a:ea typeface="標楷體" pitchFamily="65" charset="-120"/>
                <a:sym typeface="Wingdings" pitchFamily="2" charset="2"/>
              </a:rPr>
              <a:t></a:t>
            </a:r>
            <a:r>
              <a:rPr lang="zh-TW" altLang="en-US" sz="2800" b="1" dirty="0">
                <a:latin typeface="標楷體" pitchFamily="65" charset="-120"/>
                <a:ea typeface="標楷體" pitchFamily="65" charset="-120"/>
              </a:rPr>
              <a:t>符合</a:t>
            </a:r>
            <a:r>
              <a:rPr lang="zh-TW" altLang="en-US" sz="2800" b="1" u="sng" dirty="0">
                <a:solidFill>
                  <a:srgbClr val="FF0000"/>
                </a:solidFill>
                <a:latin typeface="標楷體" pitchFamily="65" charset="-120"/>
                <a:ea typeface="標楷體" pitchFamily="65" charset="-120"/>
              </a:rPr>
              <a:t>中央機關未達公告金額採購招標辦法</a:t>
            </a:r>
            <a:r>
              <a:rPr lang="zh-TW" altLang="en-US" sz="2800" b="1" dirty="0">
                <a:latin typeface="標楷體" pitchFamily="65" charset="-120"/>
                <a:ea typeface="標楷體" pitchFamily="65" charset="-120"/>
              </a:rPr>
              <a:t>第</a:t>
            </a:r>
            <a:r>
              <a:rPr lang="en-US" altLang="zh-TW" sz="2800" b="1" dirty="0">
                <a:latin typeface="標楷體" pitchFamily="65" charset="-120"/>
                <a:ea typeface="標楷體" pitchFamily="65" charset="-120"/>
              </a:rPr>
              <a:t>___</a:t>
            </a:r>
            <a:r>
              <a:rPr lang="zh-TW" altLang="en-US" sz="2800" b="1" dirty="0">
                <a:latin typeface="標楷體" pitchFamily="65" charset="-120"/>
                <a:ea typeface="標楷體" pitchFamily="65" charset="-120"/>
              </a:rPr>
              <a:t>條第</a:t>
            </a:r>
            <a:r>
              <a:rPr lang="en-US" altLang="zh-TW" sz="2800" b="1" dirty="0">
                <a:latin typeface="標楷體" pitchFamily="65" charset="-120"/>
                <a:ea typeface="標楷體" pitchFamily="65" charset="-120"/>
              </a:rPr>
              <a:t>___</a:t>
            </a:r>
            <a:r>
              <a:rPr lang="zh-TW" altLang="en-US" sz="2800" b="1" dirty="0">
                <a:latin typeface="標楷體" pitchFamily="65" charset="-120"/>
                <a:ea typeface="標楷體" pitchFamily="65" charset="-120"/>
              </a:rPr>
              <a:t>項第</a:t>
            </a:r>
            <a:r>
              <a:rPr lang="en-US" altLang="zh-TW" sz="2800" b="1" dirty="0">
                <a:latin typeface="標楷體" pitchFamily="65" charset="-120"/>
                <a:ea typeface="標楷體" pitchFamily="65" charset="-120"/>
              </a:rPr>
              <a:t>___</a:t>
            </a:r>
            <a:r>
              <a:rPr lang="zh-TW" altLang="en-US" sz="2800" b="1" dirty="0">
                <a:latin typeface="標楷體" pitchFamily="65" charset="-120"/>
                <a:ea typeface="標楷體" pitchFamily="65" charset="-120"/>
              </a:rPr>
              <a:t>款規定（其</a:t>
            </a:r>
            <a:r>
              <a:rPr lang="zh-TW" altLang="en-US" sz="2800" b="1" dirty="0">
                <a:solidFill>
                  <a:srgbClr val="FF00FF"/>
                </a:solidFill>
                <a:latin typeface="標楷體" pitchFamily="65" charset="-120"/>
                <a:ea typeface="標楷體" pitchFamily="65" charset="-120"/>
              </a:rPr>
              <a:t>未得以比價方式辦理之原因</a:t>
            </a:r>
            <a:r>
              <a:rPr lang="zh-TW" altLang="en-US" sz="2800" b="1" dirty="0">
                <a:latin typeface="標楷體" pitchFamily="65" charset="-120"/>
                <a:ea typeface="標楷體" pitchFamily="65" charset="-120"/>
              </a:rPr>
              <a:t>：</a:t>
            </a:r>
            <a:r>
              <a:rPr lang="en-US" altLang="zh-TW" sz="2800" b="1" dirty="0">
                <a:latin typeface="標楷體" pitchFamily="65" charset="-120"/>
                <a:ea typeface="標楷體" pitchFamily="65" charset="-120"/>
              </a:rPr>
              <a:t>______</a:t>
            </a:r>
            <a:r>
              <a:rPr lang="zh-TW" altLang="en-US" sz="2800" b="1" u="sng" dirty="0">
                <a:latin typeface="標楷體" pitchFamily="65" charset="-120"/>
                <a:ea typeface="標楷體" pitchFamily="65" charset="-120"/>
              </a:rPr>
              <a:t>）</a:t>
            </a:r>
            <a:r>
              <a:rPr lang="zh-TW" altLang="en-US" sz="2800" b="1" dirty="0">
                <a:latin typeface="標楷體" pitchFamily="65" charset="-120"/>
                <a:ea typeface="標楷體" pitchFamily="65" charset="-120"/>
              </a:rPr>
              <a:t>；</a:t>
            </a:r>
            <a:r>
              <a:rPr lang="zh-TW" altLang="en-US" sz="2800" b="1" dirty="0">
                <a:latin typeface="標楷體" pitchFamily="65" charset="-120"/>
                <a:ea typeface="標楷體" pitchFamily="65" charset="-120"/>
                <a:sym typeface="Wingdings" pitchFamily="2" charset="2"/>
              </a:rPr>
              <a:t></a:t>
            </a:r>
            <a:r>
              <a:rPr lang="zh-TW" altLang="en-US" sz="2800" b="1" dirty="0">
                <a:latin typeface="標楷體" pitchFamily="65" charset="-120"/>
                <a:ea typeface="標楷體" pitchFamily="65" charset="-120"/>
              </a:rPr>
              <a:t>符合</a:t>
            </a:r>
            <a:r>
              <a:rPr lang="zh-TW" altLang="en-US" sz="2800" b="1" u="sng" dirty="0">
                <a:solidFill>
                  <a:srgbClr val="0000FF"/>
                </a:solidFill>
                <a:latin typeface="標楷體" pitchFamily="65" charset="-120"/>
                <a:ea typeface="標楷體" pitchFamily="65" charset="-120"/>
              </a:rPr>
              <a:t>地方政府依採購法第</a:t>
            </a:r>
            <a:r>
              <a:rPr lang="en-US" altLang="zh-TW" sz="2800" b="1" u="sng" dirty="0">
                <a:solidFill>
                  <a:srgbClr val="0000FF"/>
                </a:solidFill>
                <a:latin typeface="標楷體" pitchFamily="65" charset="-120"/>
                <a:ea typeface="標楷體" pitchFamily="65" charset="-120"/>
              </a:rPr>
              <a:t>23</a:t>
            </a:r>
            <a:r>
              <a:rPr lang="zh-TW" altLang="en-US" sz="2800" b="1" u="sng" dirty="0">
                <a:solidFill>
                  <a:srgbClr val="0000FF"/>
                </a:solidFill>
                <a:latin typeface="標楷體" pitchFamily="65" charset="-120"/>
                <a:ea typeface="標楷體" pitchFamily="65" charset="-120"/>
              </a:rPr>
              <a:t>條所定未達公告金額採購招標辦法</a:t>
            </a:r>
            <a:r>
              <a:rPr lang="zh-TW" altLang="en-US" sz="2800" b="1" dirty="0">
                <a:latin typeface="標楷體" pitchFamily="65" charset="-120"/>
                <a:ea typeface="標楷體" pitchFamily="65" charset="-120"/>
              </a:rPr>
              <a:t>第</a:t>
            </a:r>
            <a:r>
              <a:rPr lang="en-US" altLang="zh-TW" sz="2800" b="1" dirty="0">
                <a:latin typeface="標楷體" pitchFamily="65" charset="-120"/>
                <a:ea typeface="標楷體" pitchFamily="65" charset="-120"/>
              </a:rPr>
              <a:t>___</a:t>
            </a:r>
            <a:r>
              <a:rPr lang="zh-TW" altLang="en-US" sz="2800" b="1" dirty="0">
                <a:latin typeface="標楷體" pitchFamily="65" charset="-120"/>
                <a:ea typeface="標楷體" pitchFamily="65" charset="-120"/>
              </a:rPr>
              <a:t>條第</a:t>
            </a:r>
            <a:r>
              <a:rPr lang="en-US" altLang="zh-TW" sz="2800" b="1" dirty="0">
                <a:latin typeface="標楷體" pitchFamily="65" charset="-120"/>
                <a:ea typeface="標楷體" pitchFamily="65" charset="-120"/>
              </a:rPr>
              <a:t>___</a:t>
            </a:r>
            <a:r>
              <a:rPr lang="zh-TW" altLang="en-US" sz="2800" b="1" dirty="0">
                <a:latin typeface="標楷體" pitchFamily="65" charset="-120"/>
                <a:ea typeface="標楷體" pitchFamily="65" charset="-120"/>
              </a:rPr>
              <a:t>項第</a:t>
            </a:r>
            <a:r>
              <a:rPr lang="en-US" altLang="zh-TW" sz="2800" b="1" dirty="0">
                <a:latin typeface="標楷體" pitchFamily="65" charset="-120"/>
                <a:ea typeface="標楷體" pitchFamily="65" charset="-120"/>
              </a:rPr>
              <a:t>___</a:t>
            </a:r>
            <a:r>
              <a:rPr lang="zh-TW" altLang="en-US" sz="2800" b="1" dirty="0">
                <a:latin typeface="標楷體" pitchFamily="65" charset="-120"/>
                <a:ea typeface="標楷體" pitchFamily="65" charset="-120"/>
              </a:rPr>
              <a:t>款規定。</a:t>
            </a:r>
            <a:r>
              <a:rPr lang="zh-TW" altLang="en-US" sz="2800" dirty="0">
                <a:latin typeface="標楷體" pitchFamily="65" charset="-120"/>
                <a:ea typeface="標楷體" pitchFamily="65" charset="-120"/>
              </a:rPr>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3"/>
          <p:cNvSpPr>
            <a:spLocks noGrp="1"/>
          </p:cNvSpPr>
          <p:nvPr>
            <p:ph type="dt" sz="quarter" idx="10"/>
          </p:nvPr>
        </p:nvSpPr>
        <p:spPr/>
        <p:txBody>
          <a:bodyPr/>
          <a:lstStyle/>
          <a:p>
            <a:pPr>
              <a:defRPr/>
            </a:pPr>
            <a:fld id="{ACD8F73C-C14C-453F-B868-3541A6D48D16}" type="datetime1">
              <a:rPr lang="zh-TW" altLang="en-US"/>
              <a:pPr>
                <a:defRPr/>
              </a:pPr>
              <a:t>2020/9/27</a:t>
            </a:fld>
            <a:endParaRPr lang="en-US" altLang="zh-TW"/>
          </a:p>
        </p:txBody>
      </p:sp>
      <p:sp>
        <p:nvSpPr>
          <p:cNvPr id="46083" name="Rectangle 2"/>
          <p:cNvSpPr>
            <a:spLocks noGrp="1" noChangeArrowheads="1"/>
          </p:cNvSpPr>
          <p:nvPr>
            <p:ph type="body" idx="1"/>
          </p:nvPr>
        </p:nvSpPr>
        <p:spPr>
          <a:xfrm>
            <a:off x="395288" y="260350"/>
            <a:ext cx="8280400" cy="6048970"/>
          </a:xfrm>
        </p:spPr>
        <p:txBody>
          <a:bodyPr>
            <a:noAutofit/>
          </a:bodyPr>
          <a:lstStyle/>
          <a:p>
            <a:pPr marL="358775" indent="-358775" algn="just">
              <a:lnSpc>
                <a:spcPts val="4200"/>
              </a:lnSpc>
              <a:spcBef>
                <a:spcPct val="0"/>
              </a:spcBef>
              <a:buNone/>
              <a:defRPr/>
            </a:pPr>
            <a:r>
              <a:rPr lang="en-US" altLang="zh-TW" sz="2800" b="1" dirty="0">
                <a:latin typeface="標楷體" pitchFamily="65" charset="-120"/>
                <a:ea typeface="標楷體" pitchFamily="65" charset="-120"/>
                <a:sym typeface="Wingdings" pitchFamily="2" charset="2"/>
              </a:rPr>
              <a:t>(</a:t>
            </a:r>
            <a:r>
              <a:rPr lang="en-US" altLang="zh-TW" sz="2800" b="1" dirty="0">
                <a:latin typeface="標楷體" pitchFamily="65" charset="-120"/>
                <a:ea typeface="標楷體" pitchFamily="65" charset="-120"/>
              </a:rPr>
              <a:t>3-4)</a:t>
            </a:r>
            <a:r>
              <a:rPr lang="zh-TW" altLang="en-US" sz="2800" b="1" dirty="0">
                <a:latin typeface="標楷體" pitchFamily="65" charset="-120"/>
                <a:ea typeface="標楷體" pitchFamily="65" charset="-120"/>
              </a:rPr>
              <a:t>依</a:t>
            </a:r>
            <a:r>
              <a:rPr lang="zh-TW" altLang="en-US" sz="2800" b="1" dirty="0">
                <a:solidFill>
                  <a:srgbClr val="FF3300"/>
                </a:solidFill>
                <a:latin typeface="標楷體" pitchFamily="65" charset="-120"/>
                <a:ea typeface="標楷體" pitchFamily="65" charset="-120"/>
              </a:rPr>
              <a:t>採購法第</a:t>
            </a:r>
            <a:r>
              <a:rPr lang="en-US" altLang="zh-TW" sz="2800" b="1" dirty="0">
                <a:solidFill>
                  <a:srgbClr val="FF3300"/>
                </a:solidFill>
                <a:latin typeface="標楷體" pitchFamily="65" charset="-120"/>
                <a:ea typeface="標楷體" pitchFamily="65" charset="-120"/>
              </a:rPr>
              <a:t>22</a:t>
            </a:r>
            <a:r>
              <a:rPr lang="zh-TW" altLang="en-US" sz="2800" b="1" dirty="0">
                <a:solidFill>
                  <a:srgbClr val="FF3300"/>
                </a:solidFill>
                <a:latin typeface="標楷體" pitchFamily="65" charset="-120"/>
                <a:ea typeface="標楷體" pitchFamily="65" charset="-120"/>
              </a:rPr>
              <a:t>條</a:t>
            </a:r>
            <a:r>
              <a:rPr lang="zh-TW" altLang="en-US" sz="2800" b="1" dirty="0">
                <a:latin typeface="標楷體" pitchFamily="65" charset="-120"/>
                <a:ea typeface="標楷體" pitchFamily="65" charset="-120"/>
              </a:rPr>
              <a:t>第</a:t>
            </a:r>
            <a:r>
              <a:rPr lang="en-US" altLang="zh-TW" sz="2800" b="1" dirty="0">
                <a:latin typeface="標楷體" pitchFamily="65" charset="-120"/>
                <a:ea typeface="標楷體" pitchFamily="65" charset="-120"/>
              </a:rPr>
              <a:t>1</a:t>
            </a:r>
            <a:r>
              <a:rPr lang="zh-TW" altLang="en-US" sz="2800" b="1" dirty="0">
                <a:latin typeface="標楷體" pitchFamily="65" charset="-120"/>
                <a:ea typeface="標楷體" pitchFamily="65" charset="-120"/>
              </a:rPr>
              <a:t>項第</a:t>
            </a:r>
            <a:r>
              <a:rPr lang="en-US" altLang="zh-TW" sz="2800" b="1" dirty="0">
                <a:latin typeface="標楷體" pitchFamily="65" charset="-120"/>
                <a:ea typeface="標楷體" pitchFamily="65" charset="-120"/>
              </a:rPr>
              <a:t>____</a:t>
            </a:r>
            <a:r>
              <a:rPr lang="zh-TW" altLang="en-US" sz="2800" b="1" dirty="0">
                <a:latin typeface="標楷體" pitchFamily="65" charset="-120"/>
                <a:ea typeface="標楷體" pitchFamily="65" charset="-120"/>
              </a:rPr>
              <a:t>款辦理</a:t>
            </a:r>
            <a:r>
              <a:rPr lang="en-US" altLang="zh-TW" sz="2800" b="1" dirty="0">
                <a:latin typeface="標楷體" pitchFamily="65" charset="-120"/>
                <a:ea typeface="標楷體" pitchFamily="65" charset="-120"/>
              </a:rPr>
              <a:t>(</a:t>
            </a:r>
            <a:r>
              <a:rPr lang="zh-TW" altLang="en-US" sz="2800" b="1" dirty="0">
                <a:latin typeface="標楷體" pitchFamily="65" charset="-120"/>
                <a:ea typeface="標楷體" pitchFamily="65" charset="-120"/>
              </a:rPr>
              <a:t>請列明款次</a:t>
            </a:r>
            <a:r>
              <a:rPr lang="en-US" altLang="zh-TW" sz="2800" b="1" dirty="0">
                <a:latin typeface="標楷體" pitchFamily="65" charset="-120"/>
                <a:ea typeface="標楷體" pitchFamily="65" charset="-120"/>
              </a:rPr>
              <a:t>)</a:t>
            </a:r>
            <a:r>
              <a:rPr lang="zh-TW" altLang="en-US" sz="2800" b="1" dirty="0">
                <a:latin typeface="標楷體" pitchFamily="65" charset="-120"/>
                <a:ea typeface="標楷體" pitchFamily="65" charset="-120"/>
              </a:rPr>
              <a:t>，並</a:t>
            </a:r>
            <a:r>
              <a:rPr lang="zh-TW" altLang="en-US" sz="2800" b="1" dirty="0">
                <a:solidFill>
                  <a:srgbClr val="FF3300"/>
                </a:solidFill>
                <a:latin typeface="標楷體" pitchFamily="65" charset="-120"/>
                <a:ea typeface="標楷體" pitchFamily="65" charset="-120"/>
              </a:rPr>
              <a:t>以</a:t>
            </a:r>
            <a:r>
              <a:rPr lang="zh-TW" altLang="en-US" sz="2800" b="1" u="sng" dirty="0">
                <a:solidFill>
                  <a:srgbClr val="0000FF"/>
                </a:solidFill>
                <a:latin typeface="標楷體" pitchFamily="65" charset="-120"/>
                <a:ea typeface="標楷體" pitchFamily="65" charset="-120"/>
              </a:rPr>
              <a:t>公告程序徵求受邀廠商</a:t>
            </a:r>
            <a:r>
              <a:rPr lang="zh-TW" altLang="en-US" sz="2800" b="1" dirty="0">
                <a:latin typeface="標楷體" pitchFamily="65" charset="-120"/>
                <a:ea typeface="標楷體" pitchFamily="65" charset="-120"/>
              </a:rPr>
              <a:t>，作為邀請</a:t>
            </a:r>
            <a:r>
              <a:rPr lang="zh-TW" altLang="en-US" sz="2800" b="1" dirty="0">
                <a:solidFill>
                  <a:srgbClr val="FF3300"/>
                </a:solidFill>
                <a:latin typeface="標楷體" pitchFamily="65" charset="-120"/>
                <a:ea typeface="標楷體" pitchFamily="65" charset="-120"/>
              </a:rPr>
              <a:t>比、議價</a:t>
            </a:r>
            <a:r>
              <a:rPr lang="zh-TW" altLang="en-US" sz="2800" b="1" dirty="0">
                <a:latin typeface="標楷體" pitchFamily="65" charset="-120"/>
                <a:ea typeface="標楷體" pitchFamily="65" charset="-120"/>
              </a:rPr>
              <a:t>之用。</a:t>
            </a:r>
            <a:r>
              <a:rPr lang="en-US" altLang="zh-TW" sz="2800" b="1" dirty="0">
                <a:solidFill>
                  <a:srgbClr val="000000"/>
                </a:solidFill>
                <a:latin typeface="標楷體" pitchFamily="65" charset="-120"/>
                <a:ea typeface="標楷體" pitchFamily="65" charset="-120"/>
              </a:rPr>
              <a:t>(*</a:t>
            </a:r>
            <a:r>
              <a:rPr lang="zh-TW" altLang="en-US" sz="2800" b="1" dirty="0">
                <a:solidFill>
                  <a:srgbClr val="000000"/>
                </a:solidFill>
                <a:latin typeface="標楷體" pitchFamily="65" charset="-120"/>
                <a:ea typeface="標楷體" pitchFamily="65" charset="-120"/>
              </a:rPr>
              <a:t>若議價須注意細則第</a:t>
            </a:r>
            <a:r>
              <a:rPr lang="en-US" altLang="zh-TW" sz="2800" b="1" dirty="0">
                <a:solidFill>
                  <a:srgbClr val="000000"/>
                </a:solidFill>
                <a:latin typeface="標楷體" pitchFamily="65" charset="-120"/>
                <a:ea typeface="標楷體" pitchFamily="65" charset="-120"/>
              </a:rPr>
              <a:t>54</a:t>
            </a:r>
            <a:r>
              <a:rPr lang="zh-TW" altLang="en-US" sz="2800" b="1" dirty="0">
                <a:solidFill>
                  <a:srgbClr val="000000"/>
                </a:solidFill>
                <a:latin typeface="標楷體" pitchFamily="65" charset="-120"/>
                <a:ea typeface="標楷體" pitchFamily="65" charset="-120"/>
              </a:rPr>
              <a:t>條第</a:t>
            </a:r>
            <a:r>
              <a:rPr lang="en-US" altLang="zh-TW" sz="2800" b="1" dirty="0">
                <a:solidFill>
                  <a:srgbClr val="000000"/>
                </a:solidFill>
                <a:latin typeface="標楷體" pitchFamily="65" charset="-120"/>
                <a:ea typeface="標楷體" pitchFamily="65" charset="-120"/>
              </a:rPr>
              <a:t>3</a:t>
            </a:r>
            <a:r>
              <a:rPr lang="zh-TW" altLang="en-US" sz="2800" b="1" dirty="0">
                <a:solidFill>
                  <a:srgbClr val="000000"/>
                </a:solidFill>
                <a:latin typeface="標楷體" pitchFamily="65" charset="-120"/>
                <a:ea typeface="標楷體" pitchFamily="65" charset="-120"/>
              </a:rPr>
              <a:t>項及細則第</a:t>
            </a:r>
            <a:r>
              <a:rPr lang="en-US" altLang="zh-TW" sz="2800" b="1" dirty="0">
                <a:solidFill>
                  <a:srgbClr val="000000"/>
                </a:solidFill>
                <a:latin typeface="標楷體" pitchFamily="65" charset="-120"/>
                <a:ea typeface="標楷體" pitchFamily="65" charset="-120"/>
              </a:rPr>
              <a:t>73</a:t>
            </a:r>
            <a:r>
              <a:rPr lang="zh-TW" altLang="en-US" sz="2800" b="1" dirty="0">
                <a:solidFill>
                  <a:srgbClr val="000000"/>
                </a:solidFill>
                <a:latin typeface="標楷體" pitchFamily="65" charset="-120"/>
                <a:ea typeface="標楷體" pitchFamily="65" charset="-120"/>
              </a:rPr>
              <a:t>條*</a:t>
            </a:r>
            <a:r>
              <a:rPr lang="en-US" altLang="zh-TW" sz="2800" b="1" dirty="0">
                <a:solidFill>
                  <a:srgbClr val="000000"/>
                </a:solidFill>
                <a:latin typeface="標楷體" pitchFamily="65" charset="-120"/>
                <a:ea typeface="標楷體" pitchFamily="65" charset="-120"/>
              </a:rPr>
              <a:t>)</a:t>
            </a:r>
            <a:endParaRPr lang="zh-TW" altLang="en-US" sz="2800" b="1" dirty="0">
              <a:solidFill>
                <a:srgbClr val="000000"/>
              </a:solidFill>
              <a:latin typeface="標楷體" pitchFamily="65" charset="-120"/>
              <a:ea typeface="標楷體" pitchFamily="65" charset="-120"/>
            </a:endParaRPr>
          </a:p>
          <a:p>
            <a:pPr marL="358775" indent="-358775" algn="just" eaLnBrk="1" hangingPunct="1">
              <a:lnSpc>
                <a:spcPts val="4200"/>
              </a:lnSpc>
              <a:spcBef>
                <a:spcPct val="0"/>
              </a:spcBef>
              <a:buFontTx/>
              <a:buNone/>
              <a:defRPr/>
            </a:pPr>
            <a:r>
              <a:rPr lang="zh-TW" altLang="en-US" sz="2800" b="1" dirty="0">
                <a:latin typeface="標楷體" pitchFamily="65" charset="-120"/>
                <a:ea typeface="標楷體" pitchFamily="65" charset="-120"/>
                <a:sym typeface="Wingdings" pitchFamily="2" charset="2"/>
              </a:rPr>
              <a:t></a:t>
            </a:r>
            <a:r>
              <a:rPr lang="en-US" altLang="zh-TW" sz="2800" b="1" dirty="0">
                <a:latin typeface="標楷體" pitchFamily="65" charset="-120"/>
                <a:ea typeface="標楷體" pitchFamily="65" charset="-120"/>
              </a:rPr>
              <a:t>(4)</a:t>
            </a:r>
            <a:r>
              <a:rPr lang="zh-TW" altLang="en-US" sz="2800" b="1" dirty="0">
                <a:latin typeface="標楷體" pitchFamily="65" charset="-120"/>
                <a:ea typeface="標楷體" pitchFamily="65" charset="-120"/>
              </a:rPr>
              <a:t>依</a:t>
            </a:r>
            <a:r>
              <a:rPr lang="zh-TW" altLang="en-US" sz="2800" b="1" dirty="0">
                <a:solidFill>
                  <a:srgbClr val="FF3300"/>
                </a:solidFill>
                <a:latin typeface="標楷體" pitchFamily="65" charset="-120"/>
                <a:ea typeface="標楷體" pitchFamily="65" charset="-120"/>
              </a:rPr>
              <a:t>採購法第</a:t>
            </a:r>
            <a:r>
              <a:rPr lang="en-US" altLang="zh-TW" sz="2800" b="1" dirty="0">
                <a:solidFill>
                  <a:srgbClr val="FF3300"/>
                </a:solidFill>
                <a:latin typeface="標楷體" pitchFamily="65" charset="-120"/>
                <a:ea typeface="標楷體" pitchFamily="65" charset="-120"/>
              </a:rPr>
              <a:t>49</a:t>
            </a:r>
            <a:r>
              <a:rPr lang="zh-TW" altLang="en-US" sz="2800" b="1" dirty="0">
                <a:solidFill>
                  <a:srgbClr val="FF3300"/>
                </a:solidFill>
                <a:latin typeface="標楷體" pitchFamily="65" charset="-120"/>
                <a:ea typeface="標楷體" pitchFamily="65" charset="-120"/>
              </a:rPr>
              <a:t>條規定</a:t>
            </a:r>
            <a:r>
              <a:rPr lang="zh-TW" altLang="en-US" sz="2800" b="1" dirty="0">
                <a:latin typeface="標楷體" pitchFamily="65" charset="-120"/>
                <a:ea typeface="標楷體" pitchFamily="65" charset="-120"/>
              </a:rPr>
              <a:t>公開取得書面報價或企劃書。</a:t>
            </a:r>
            <a:r>
              <a:rPr lang="en-US" altLang="zh-TW" sz="2800" b="1" dirty="0">
                <a:latin typeface="標楷體" pitchFamily="65" charset="-120"/>
                <a:ea typeface="標楷體" pitchFamily="65" charset="-120"/>
              </a:rPr>
              <a:t>(</a:t>
            </a:r>
            <a:r>
              <a:rPr lang="zh-TW" altLang="en-US" sz="2800" b="1" dirty="0">
                <a:solidFill>
                  <a:srgbClr val="000000"/>
                </a:solidFill>
                <a:latin typeface="標楷體" pitchFamily="65" charset="-120"/>
                <a:ea typeface="標楷體" pitchFamily="65" charset="-120"/>
              </a:rPr>
              <a:t>限未達公告金額之採購案始得採行</a:t>
            </a:r>
            <a:r>
              <a:rPr lang="zh-TW" altLang="en-US" sz="2800" b="1" dirty="0">
                <a:latin typeface="標楷體" pitchFamily="65" charset="-120"/>
                <a:ea typeface="標楷體" pitchFamily="65" charset="-120"/>
              </a:rPr>
              <a:t>）。</a:t>
            </a:r>
          </a:p>
          <a:p>
            <a:pPr marL="265113" indent="-265113" algn="just">
              <a:lnSpc>
                <a:spcPts val="4200"/>
              </a:lnSpc>
              <a:spcBef>
                <a:spcPct val="0"/>
              </a:spcBef>
              <a:buNone/>
              <a:defRPr/>
            </a:pPr>
            <a:r>
              <a:rPr lang="zh-TW" altLang="en-US" sz="2800" b="1" dirty="0">
                <a:latin typeface="標楷體" pitchFamily="65" charset="-120"/>
                <a:ea typeface="標楷體" pitchFamily="65" charset="-120"/>
                <a:sym typeface="Wingdings" pitchFamily="2" charset="2"/>
              </a:rPr>
              <a:t></a:t>
            </a:r>
            <a:r>
              <a:rPr lang="en-US" altLang="zh-TW" sz="2800" b="1" dirty="0">
                <a:latin typeface="標楷體" pitchFamily="65" charset="-120"/>
                <a:ea typeface="標楷體" pitchFamily="65" charset="-120"/>
                <a:sym typeface="Wingdings" pitchFamily="2" charset="2"/>
              </a:rPr>
              <a:t>(</a:t>
            </a:r>
            <a:r>
              <a:rPr lang="en-US" altLang="zh-TW" sz="2800" b="1" dirty="0">
                <a:latin typeface="標楷體" pitchFamily="65" charset="-120"/>
                <a:ea typeface="標楷體" pitchFamily="65" charset="-120"/>
              </a:rPr>
              <a:t>4-1)</a:t>
            </a:r>
            <a:r>
              <a:rPr lang="zh-TW" altLang="en-US" sz="2800" b="1" dirty="0">
                <a:solidFill>
                  <a:srgbClr val="0033CC"/>
                </a:solidFill>
                <a:latin typeface="標楷體" pitchFamily="65" charset="-120"/>
                <a:ea typeface="標楷體" pitchFamily="65" charset="-120"/>
              </a:rPr>
              <a:t>本案</a:t>
            </a:r>
            <a:r>
              <a:rPr lang="zh-TW" altLang="en-US" sz="2800" b="1" u="sng" dirty="0">
                <a:solidFill>
                  <a:srgbClr val="FF3300"/>
                </a:solidFill>
                <a:latin typeface="標楷體" pitchFamily="65" charset="-120"/>
                <a:ea typeface="標楷體" pitchFamily="65" charset="-120"/>
              </a:rPr>
              <a:t>業經機關首長或其授權人員核准</a:t>
            </a:r>
            <a:r>
              <a:rPr lang="zh-TW" altLang="en-US" sz="2800" b="1" dirty="0">
                <a:latin typeface="標楷體" pitchFamily="65" charset="-120"/>
                <a:ea typeface="標楷體" pitchFamily="65" charset="-120"/>
              </a:rPr>
              <a:t>，本次公告</a:t>
            </a:r>
            <a:r>
              <a:rPr lang="zh-TW" altLang="en-US" sz="2800" b="1" u="sng" dirty="0">
                <a:solidFill>
                  <a:srgbClr val="000000"/>
                </a:solidFill>
                <a:latin typeface="標楷體" pitchFamily="65" charset="-120"/>
                <a:ea typeface="標楷體" pitchFamily="65" charset="-120"/>
              </a:rPr>
              <a:t>未能取得</a:t>
            </a:r>
            <a:r>
              <a:rPr lang="en-US" altLang="zh-TW" sz="2800" b="1" u="sng" dirty="0">
                <a:solidFill>
                  <a:srgbClr val="000000"/>
                </a:solidFill>
                <a:latin typeface="標楷體" pitchFamily="65" charset="-120"/>
                <a:ea typeface="標楷體" pitchFamily="65" charset="-120"/>
              </a:rPr>
              <a:t>3</a:t>
            </a:r>
            <a:r>
              <a:rPr lang="zh-TW" altLang="en-US" sz="2800" b="1" u="sng" dirty="0">
                <a:solidFill>
                  <a:srgbClr val="000000"/>
                </a:solidFill>
                <a:latin typeface="標楷體" pitchFamily="65" charset="-120"/>
                <a:ea typeface="標楷體" pitchFamily="65" charset="-120"/>
              </a:rPr>
              <a:t>家以上</a:t>
            </a:r>
            <a:r>
              <a:rPr lang="zh-TW" altLang="en-US" sz="2800" b="1" dirty="0">
                <a:latin typeface="標楷體" pitchFamily="65" charset="-120"/>
                <a:ea typeface="標楷體" pitchFamily="65" charset="-120"/>
              </a:rPr>
              <a:t>廠商之書面報價或企劃書時，將</a:t>
            </a:r>
            <a:r>
              <a:rPr lang="zh-TW" altLang="en-US" sz="2800" b="1" u="sng" dirty="0">
                <a:solidFill>
                  <a:srgbClr val="0033CC"/>
                </a:solidFill>
                <a:latin typeface="標楷體" pitchFamily="65" charset="-120"/>
                <a:ea typeface="標楷體" pitchFamily="65" charset="-120"/>
              </a:rPr>
              <a:t>改採限制性招標</a:t>
            </a:r>
            <a:r>
              <a:rPr lang="zh-TW" altLang="en-US" sz="2800" b="1" dirty="0">
                <a:latin typeface="標楷體" pitchFamily="65" charset="-120"/>
                <a:ea typeface="標楷體" pitchFamily="65" charset="-120"/>
              </a:rPr>
              <a:t>方式辦理。</a:t>
            </a:r>
            <a:endParaRPr lang="en-US" altLang="zh-TW" sz="2800" b="1" dirty="0">
              <a:latin typeface="標楷體" pitchFamily="65" charset="-120"/>
              <a:ea typeface="標楷體" pitchFamily="65" charset="-120"/>
            </a:endParaRPr>
          </a:p>
          <a:p>
            <a:pPr marL="446088" indent="-446088" algn="ctr">
              <a:lnSpc>
                <a:spcPts val="4200"/>
              </a:lnSpc>
              <a:spcBef>
                <a:spcPct val="0"/>
              </a:spcBef>
              <a:buNone/>
              <a:defRPr/>
            </a:pPr>
            <a:r>
              <a:rPr lang="en-US" altLang="zh-TW" sz="2400" b="1" dirty="0">
                <a:solidFill>
                  <a:srgbClr val="000000"/>
                </a:solidFill>
                <a:latin typeface="標楷體" pitchFamily="65" charset="-120"/>
                <a:ea typeface="標楷體" pitchFamily="65" charset="-120"/>
              </a:rPr>
              <a:t>(*</a:t>
            </a:r>
            <a:r>
              <a:rPr lang="zh-TW" altLang="en-US" sz="2400" b="1" dirty="0">
                <a:solidFill>
                  <a:srgbClr val="000000"/>
                </a:solidFill>
                <a:latin typeface="標楷體" pitchFamily="65" charset="-120"/>
                <a:ea typeface="標楷體" pitchFamily="65" charset="-120"/>
              </a:rPr>
              <a:t>若</a:t>
            </a:r>
            <a:r>
              <a:rPr lang="zh-TW" altLang="en-US" sz="2400" b="1" u="heavy" dirty="0">
                <a:solidFill>
                  <a:srgbClr val="FF0000"/>
                </a:solidFill>
                <a:latin typeface="標楷體" pitchFamily="65" charset="-120"/>
                <a:ea typeface="標楷體" pitchFamily="65" charset="-120"/>
              </a:rPr>
              <a:t>限制性議價</a:t>
            </a:r>
            <a:r>
              <a:rPr lang="zh-TW" altLang="en-US" sz="2400" b="1" dirty="0">
                <a:solidFill>
                  <a:srgbClr val="000000"/>
                </a:solidFill>
                <a:latin typeface="標楷體" pitchFamily="65" charset="-120"/>
                <a:ea typeface="標楷體" pitchFamily="65" charset="-120"/>
              </a:rPr>
              <a:t>須注意細則第</a:t>
            </a:r>
            <a:r>
              <a:rPr lang="en-US" altLang="zh-TW" sz="2400" b="1" dirty="0">
                <a:solidFill>
                  <a:srgbClr val="000000"/>
                </a:solidFill>
                <a:latin typeface="標楷體" pitchFamily="65" charset="-120"/>
                <a:ea typeface="標楷體" pitchFamily="65" charset="-120"/>
              </a:rPr>
              <a:t>54</a:t>
            </a:r>
            <a:r>
              <a:rPr lang="zh-TW" altLang="en-US" sz="2400" b="1" dirty="0">
                <a:solidFill>
                  <a:srgbClr val="000000"/>
                </a:solidFill>
                <a:latin typeface="標楷體" pitchFamily="65" charset="-120"/>
                <a:ea typeface="標楷體" pitchFamily="65" charset="-120"/>
              </a:rPr>
              <a:t>條第</a:t>
            </a:r>
            <a:r>
              <a:rPr lang="en-US" altLang="zh-TW" sz="2400" b="1" dirty="0">
                <a:solidFill>
                  <a:srgbClr val="000000"/>
                </a:solidFill>
                <a:latin typeface="標楷體" pitchFamily="65" charset="-120"/>
                <a:ea typeface="標楷體" pitchFamily="65" charset="-120"/>
              </a:rPr>
              <a:t>3</a:t>
            </a:r>
            <a:r>
              <a:rPr lang="zh-TW" altLang="en-US" sz="2400" b="1" dirty="0">
                <a:solidFill>
                  <a:srgbClr val="000000"/>
                </a:solidFill>
                <a:latin typeface="標楷體" pitchFamily="65" charset="-120"/>
                <a:ea typeface="標楷體" pitchFamily="65" charset="-120"/>
              </a:rPr>
              <a:t>項及細則第</a:t>
            </a:r>
            <a:r>
              <a:rPr lang="en-US" altLang="zh-TW" sz="2400" b="1" dirty="0">
                <a:solidFill>
                  <a:srgbClr val="000000"/>
                </a:solidFill>
                <a:latin typeface="標楷體" pitchFamily="65" charset="-120"/>
                <a:ea typeface="標楷體" pitchFamily="65" charset="-120"/>
              </a:rPr>
              <a:t>73</a:t>
            </a:r>
            <a:r>
              <a:rPr lang="zh-TW" altLang="en-US" sz="2400" b="1" dirty="0">
                <a:solidFill>
                  <a:srgbClr val="000000"/>
                </a:solidFill>
                <a:latin typeface="標楷體" pitchFamily="65" charset="-120"/>
                <a:ea typeface="標楷體" pitchFamily="65" charset="-120"/>
              </a:rPr>
              <a:t>條*</a:t>
            </a:r>
            <a:r>
              <a:rPr lang="en-US" altLang="zh-TW" sz="2400" b="1" dirty="0">
                <a:solidFill>
                  <a:srgbClr val="000000"/>
                </a:solidFill>
                <a:latin typeface="標楷體" pitchFamily="65" charset="-120"/>
                <a:ea typeface="標楷體" pitchFamily="65" charset="-120"/>
              </a:rPr>
              <a:t>)</a:t>
            </a:r>
            <a:endParaRPr lang="zh-TW" altLang="en-US" sz="2400" b="1" dirty="0">
              <a:latin typeface="標楷體" pitchFamily="65" charset="-120"/>
              <a:ea typeface="標楷體" pitchFamily="65" charset="-120"/>
            </a:endParaRPr>
          </a:p>
        </p:txBody>
      </p:sp>
      <p:cxnSp>
        <p:nvCxnSpPr>
          <p:cNvPr id="6" name="直線單箭頭接點 5">
            <a:extLst>
              <a:ext uri="{FF2B5EF4-FFF2-40B4-BE49-F238E27FC236}">
                <a16:creationId xmlns:a16="http://schemas.microsoft.com/office/drawing/2014/main" id="{C60E5597-4FAB-4984-8B60-34B461D457D7}"/>
              </a:ext>
            </a:extLst>
          </p:cNvPr>
          <p:cNvCxnSpPr>
            <a:cxnSpLocks/>
            <a:stCxn id="46083" idx="1"/>
          </p:cNvCxnSpPr>
          <p:nvPr/>
        </p:nvCxnSpPr>
        <p:spPr>
          <a:xfrm>
            <a:off x="395288" y="3284835"/>
            <a:ext cx="288280" cy="50420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26</a:t>
            </a:fld>
            <a:endParaRPr lang="en-US" altLang="zh-TW"/>
          </a:p>
        </p:txBody>
      </p:sp>
      <p:graphicFrame>
        <p:nvGraphicFramePr>
          <p:cNvPr id="6" name="表格 5">
            <a:extLst>
              <a:ext uri="{FF2B5EF4-FFF2-40B4-BE49-F238E27FC236}">
                <a16:creationId xmlns:a16="http://schemas.microsoft.com/office/drawing/2014/main" id="{68C66406-1316-4C80-9B76-0F82FF13A820}"/>
              </a:ext>
            </a:extLst>
          </p:cNvPr>
          <p:cNvGraphicFramePr>
            <a:graphicFrameLocks noGrp="1"/>
          </p:cNvGraphicFramePr>
          <p:nvPr>
            <p:extLst>
              <p:ext uri="{D42A27DB-BD31-4B8C-83A1-F6EECF244321}">
                <p14:modId xmlns:p14="http://schemas.microsoft.com/office/powerpoint/2010/main" val="2966467346"/>
              </p:ext>
            </p:extLst>
          </p:nvPr>
        </p:nvGraphicFramePr>
        <p:xfrm>
          <a:off x="253755" y="116632"/>
          <a:ext cx="8458197" cy="6096000"/>
        </p:xfrm>
        <a:graphic>
          <a:graphicData uri="http://schemas.openxmlformats.org/drawingml/2006/table">
            <a:tbl>
              <a:tblPr firstRow="1" firstCol="1" lastRow="1" lastCol="1" bandRow="1" bandCol="1">
                <a:tableStyleId>{5C22544A-7EE6-4342-B048-85BDC9FD1C3A}</a:tableStyleId>
              </a:tblPr>
              <a:tblGrid>
                <a:gridCol w="3169540">
                  <a:extLst>
                    <a:ext uri="{9D8B030D-6E8A-4147-A177-3AD203B41FA5}">
                      <a16:colId xmlns:a16="http://schemas.microsoft.com/office/drawing/2014/main" val="2229389924"/>
                    </a:ext>
                  </a:extLst>
                </a:gridCol>
                <a:gridCol w="3164929">
                  <a:extLst>
                    <a:ext uri="{9D8B030D-6E8A-4147-A177-3AD203B41FA5}">
                      <a16:colId xmlns:a16="http://schemas.microsoft.com/office/drawing/2014/main" val="2744221153"/>
                    </a:ext>
                  </a:extLst>
                </a:gridCol>
                <a:gridCol w="2123728">
                  <a:extLst>
                    <a:ext uri="{9D8B030D-6E8A-4147-A177-3AD203B41FA5}">
                      <a16:colId xmlns:a16="http://schemas.microsoft.com/office/drawing/2014/main" val="1994447017"/>
                    </a:ext>
                  </a:extLst>
                </a:gridCol>
              </a:tblGrid>
              <a:tr h="4419600">
                <a:tc>
                  <a:txBody>
                    <a:bodyPr/>
                    <a:lstStyle/>
                    <a:p>
                      <a:pPr marL="152400" indent="-152400" algn="just">
                        <a:lnSpc>
                          <a:spcPts val="24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第二十五條　機關得視個別採購之特性，於招標文件中規定允許一定家數內之廠商共同投標。</a:t>
                      </a:r>
                    </a:p>
                    <a:p>
                      <a:pPr marL="152400" indent="304800" algn="just">
                        <a:lnSpc>
                          <a:spcPts val="2400"/>
                        </a:lnSpc>
                        <a:spcAft>
                          <a:spcPts val="0"/>
                        </a:spcAft>
                        <a:tabLst>
                          <a:tab pos="1600200" algn="l"/>
                        </a:tabLst>
                      </a:pPr>
                      <a:r>
                        <a:rPr lang="zh-TW" sz="2000" u="sng" kern="100" dirty="0">
                          <a:solidFill>
                            <a:srgbClr val="1C1C1C"/>
                          </a:solidFill>
                          <a:effectLst/>
                          <a:latin typeface="標楷體" panose="03000509000000000000" pitchFamily="65" charset="-120"/>
                          <a:ea typeface="標楷體" panose="03000509000000000000" pitchFamily="65" charset="-120"/>
                        </a:rPr>
                        <a:t>第一</a:t>
                      </a:r>
                      <a:r>
                        <a:rPr lang="zh-TW" sz="2000" kern="100" dirty="0">
                          <a:solidFill>
                            <a:srgbClr val="1C1C1C"/>
                          </a:solidFill>
                          <a:effectLst/>
                          <a:latin typeface="標楷體" panose="03000509000000000000" pitchFamily="65" charset="-120"/>
                          <a:ea typeface="標楷體" panose="03000509000000000000" pitchFamily="65" charset="-120"/>
                        </a:rPr>
                        <a:t>項所稱共同投標，指二家以上之廠商共同具名投標，並於得標後共同具名簽約，連帶負履行採購契約之責，以承攬工程或提供財物、勞務之行為。</a:t>
                      </a:r>
                    </a:p>
                    <a:p>
                      <a:pPr marL="152400" indent="304800" algn="just">
                        <a:lnSpc>
                          <a:spcPts val="24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共同投標以能增加廠商之競爭或無不當限制競爭者為限。</a:t>
                      </a:r>
                    </a:p>
                    <a:p>
                      <a:pPr marL="152400" indent="304800" algn="just">
                        <a:lnSpc>
                          <a:spcPts val="24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同業共同投標應符合</a:t>
                      </a:r>
                      <a:r>
                        <a:rPr lang="zh-TW" sz="2000" kern="100" dirty="0">
                          <a:solidFill>
                            <a:srgbClr val="0000FF"/>
                          </a:solidFill>
                          <a:effectLst/>
                          <a:latin typeface="標楷體" panose="03000509000000000000" pitchFamily="65" charset="-120"/>
                          <a:ea typeface="標楷體" panose="03000509000000000000" pitchFamily="65" charset="-120"/>
                        </a:rPr>
                        <a:t>公平交易法第十</a:t>
                      </a:r>
                      <a:r>
                        <a:rPr lang="zh-TW" sz="2000" u="sng" kern="100" dirty="0">
                          <a:solidFill>
                            <a:srgbClr val="0000FF"/>
                          </a:solidFill>
                          <a:effectLst/>
                          <a:latin typeface="標楷體" panose="03000509000000000000" pitchFamily="65" charset="-120"/>
                          <a:ea typeface="標楷體" panose="03000509000000000000" pitchFamily="65" charset="-120"/>
                        </a:rPr>
                        <a:t>五</a:t>
                      </a:r>
                      <a:r>
                        <a:rPr lang="zh-TW" sz="2000" kern="100" dirty="0">
                          <a:solidFill>
                            <a:srgbClr val="0000FF"/>
                          </a:solidFill>
                          <a:effectLst/>
                          <a:latin typeface="標楷體" panose="03000509000000000000" pitchFamily="65" charset="-120"/>
                          <a:ea typeface="標楷體" panose="03000509000000000000" pitchFamily="65" charset="-120"/>
                        </a:rPr>
                        <a:t>條</a:t>
                      </a:r>
                      <a:r>
                        <a:rPr lang="zh-TW" sz="2000" u="sng" kern="100" dirty="0">
                          <a:solidFill>
                            <a:srgbClr val="0000FF"/>
                          </a:solidFill>
                          <a:effectLst/>
                          <a:latin typeface="標楷體" panose="03000509000000000000" pitchFamily="65" charset="-120"/>
                          <a:ea typeface="標楷體" panose="03000509000000000000" pitchFamily="65" charset="-120"/>
                        </a:rPr>
                        <a:t>第一項</a:t>
                      </a:r>
                      <a:r>
                        <a:rPr lang="zh-TW" sz="2000" kern="100" dirty="0">
                          <a:solidFill>
                            <a:srgbClr val="1C1C1C"/>
                          </a:solidFill>
                          <a:effectLst/>
                          <a:latin typeface="標楷體" panose="03000509000000000000" pitchFamily="65" charset="-120"/>
                          <a:ea typeface="標楷體" panose="03000509000000000000" pitchFamily="65" charset="-120"/>
                        </a:rPr>
                        <a:t>但書各款之規定。</a:t>
                      </a:r>
                    </a:p>
                    <a:p>
                      <a:pPr marL="152400" indent="304800" algn="just">
                        <a:lnSpc>
                          <a:spcPts val="24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共同投標廠商應於投標時檢附共同投標協議書。</a:t>
                      </a:r>
                    </a:p>
                    <a:p>
                      <a:pPr marL="152400" indent="304800" algn="just">
                        <a:lnSpc>
                          <a:spcPts val="24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共同投標辦法，由主管機關定之。</a:t>
                      </a:r>
                    </a:p>
                  </a:txBody>
                  <a:tcPr marL="64050" marR="6405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tc>
                  <a:txBody>
                    <a:bodyPr/>
                    <a:lstStyle/>
                    <a:p>
                      <a:pPr marL="152400" indent="-152400" algn="just">
                        <a:lnSpc>
                          <a:spcPts val="24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第二十五條　機關得視個別採購之特性，於招標文件中規定允許一定家數內之廠商共同投標。</a:t>
                      </a:r>
                    </a:p>
                    <a:p>
                      <a:pPr marL="152400" indent="304800" algn="just">
                        <a:lnSpc>
                          <a:spcPts val="24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前項所稱共同投標，指二家以上之廠商共同具名投標，並於得標後共同具名簽約，連帶負履行採購契約之責，以承攬工程或提供財物、勞務之行為。</a:t>
                      </a:r>
                    </a:p>
                    <a:p>
                      <a:pPr marL="152400" indent="304800" algn="just">
                        <a:lnSpc>
                          <a:spcPts val="24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共同投標以能增加廠商之競爭或無不當限制競爭者為限。</a:t>
                      </a:r>
                    </a:p>
                    <a:p>
                      <a:pPr marL="152400" indent="304800" algn="just">
                        <a:lnSpc>
                          <a:spcPts val="24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同業共同投標應符合</a:t>
                      </a:r>
                      <a:r>
                        <a:rPr lang="zh-TW" sz="2000" kern="100" dirty="0">
                          <a:solidFill>
                            <a:srgbClr val="FF0000"/>
                          </a:solidFill>
                          <a:effectLst/>
                          <a:latin typeface="標楷體" panose="03000509000000000000" pitchFamily="65" charset="-120"/>
                          <a:ea typeface="標楷體" panose="03000509000000000000" pitchFamily="65" charset="-120"/>
                        </a:rPr>
                        <a:t>公平交易法第十</a:t>
                      </a:r>
                      <a:r>
                        <a:rPr lang="zh-TW" sz="2000" u="sng" kern="100" dirty="0">
                          <a:solidFill>
                            <a:srgbClr val="FF0000"/>
                          </a:solidFill>
                          <a:effectLst/>
                          <a:latin typeface="標楷體" panose="03000509000000000000" pitchFamily="65" charset="-120"/>
                          <a:ea typeface="標楷體" panose="03000509000000000000" pitchFamily="65" charset="-120"/>
                        </a:rPr>
                        <a:t>四</a:t>
                      </a:r>
                      <a:r>
                        <a:rPr lang="zh-TW" sz="2000" kern="100" dirty="0">
                          <a:solidFill>
                            <a:srgbClr val="FF0000"/>
                          </a:solidFill>
                          <a:effectLst/>
                          <a:latin typeface="標楷體" panose="03000509000000000000" pitchFamily="65" charset="-120"/>
                          <a:ea typeface="標楷體" panose="03000509000000000000" pitchFamily="65" charset="-120"/>
                        </a:rPr>
                        <a:t>條</a:t>
                      </a:r>
                      <a:r>
                        <a:rPr lang="zh-TW" sz="2000" kern="100" dirty="0">
                          <a:solidFill>
                            <a:srgbClr val="1C1C1C"/>
                          </a:solidFill>
                          <a:effectLst/>
                          <a:latin typeface="標楷體" panose="03000509000000000000" pitchFamily="65" charset="-120"/>
                          <a:ea typeface="標楷體" panose="03000509000000000000" pitchFamily="65" charset="-120"/>
                        </a:rPr>
                        <a:t>但書各款之規定。</a:t>
                      </a:r>
                    </a:p>
                    <a:p>
                      <a:pPr marL="152400" indent="304800" algn="just">
                        <a:lnSpc>
                          <a:spcPts val="24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共同投標廠商應於投標時檢附共同投標協議書。</a:t>
                      </a:r>
                    </a:p>
                    <a:p>
                      <a:pPr marL="152400" indent="304800" algn="just">
                        <a:lnSpc>
                          <a:spcPts val="24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共同投標辦法，由主管機關定之。</a:t>
                      </a:r>
                    </a:p>
                  </a:txBody>
                  <a:tcPr marL="64050" marR="6405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tc>
                  <a:txBody>
                    <a:bodyPr/>
                    <a:lstStyle/>
                    <a:p>
                      <a:pPr marL="304800" indent="-304800" algn="just">
                        <a:lnSpc>
                          <a:spcPts val="24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一、第一項、第三項、第五項及第六項未修正。</a:t>
                      </a:r>
                    </a:p>
                    <a:p>
                      <a:pPr marL="304800" indent="-304800" algn="just">
                        <a:lnSpc>
                          <a:spcPts val="24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二、第二項酌作文字修正。</a:t>
                      </a:r>
                    </a:p>
                    <a:p>
                      <a:pPr marL="304800" indent="-304800" algn="just">
                        <a:lnSpc>
                          <a:spcPts val="24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三、修正第四項，配合一百零四年二月四日修正公布之公平交易法，將所引該法之條次，修正為「第十五條第一項」。</a:t>
                      </a:r>
                    </a:p>
                  </a:txBody>
                  <a:tcPr marL="64050" marR="6405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extLst>
                  <a:ext uri="{0D108BD9-81ED-4DB2-BD59-A6C34878D82A}">
                    <a16:rowId xmlns:a16="http://schemas.microsoft.com/office/drawing/2014/main" val="4029134252"/>
                  </a:ext>
                </a:extLst>
              </a:tr>
            </a:tbl>
          </a:graphicData>
        </a:graphic>
      </p:graphicFrame>
    </p:spTree>
    <p:extLst>
      <p:ext uri="{BB962C8B-B14F-4D97-AF65-F5344CB8AC3E}">
        <p14:creationId xmlns:p14="http://schemas.microsoft.com/office/powerpoint/2010/main" val="3857554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F4DB45FB-08C4-499A-AD42-8030B1E19E87}" type="datetime1">
              <a:rPr lang="zh-TW" altLang="en-US"/>
              <a:pPr>
                <a:defRPr/>
              </a:pPr>
              <a:t>2020/9/27</a:t>
            </a:fld>
            <a:endParaRPr lang="en-US" altLang="zh-TW"/>
          </a:p>
        </p:txBody>
      </p:sp>
      <p:sp>
        <p:nvSpPr>
          <p:cNvPr id="61443" name="Rectangle 2"/>
          <p:cNvSpPr>
            <a:spLocks noGrp="1" noChangeArrowheads="1"/>
          </p:cNvSpPr>
          <p:nvPr>
            <p:ph type="title"/>
          </p:nvPr>
        </p:nvSpPr>
        <p:spPr>
          <a:xfrm>
            <a:off x="251520" y="188640"/>
            <a:ext cx="7772400" cy="647353"/>
          </a:xfrm>
        </p:spPr>
        <p:txBody>
          <a:bodyPr/>
          <a:lstStyle/>
          <a:p>
            <a:pPr marL="1117600" indent="-1117600" algn="l" eaLnBrk="1" hangingPunct="1"/>
            <a:r>
              <a:rPr lang="en-US" altLang="zh-TW" sz="2800" b="1" dirty="0">
                <a:solidFill>
                  <a:srgbClr val="000000"/>
                </a:solidFill>
                <a:effectLst/>
                <a:latin typeface="標楷體" pitchFamily="65" charset="-120"/>
                <a:ea typeface="標楷體" pitchFamily="65" charset="-120"/>
              </a:rPr>
              <a:t>18</a:t>
            </a:r>
            <a:r>
              <a:rPr lang="zh-TW" altLang="en-US" sz="2800" b="1" dirty="0">
                <a:solidFill>
                  <a:srgbClr val="000000"/>
                </a:solidFill>
                <a:effectLst/>
                <a:latin typeface="標楷體" pitchFamily="65" charset="-120"/>
                <a:ea typeface="標楷體" pitchFamily="65" charset="-120"/>
              </a:rPr>
              <a:t>、本採購：</a:t>
            </a:r>
          </a:p>
        </p:txBody>
      </p:sp>
      <p:sp>
        <p:nvSpPr>
          <p:cNvPr id="56324" name="Rectangle 3"/>
          <p:cNvSpPr>
            <a:spLocks noGrp="1" noChangeArrowheads="1"/>
          </p:cNvSpPr>
          <p:nvPr>
            <p:ph type="body" idx="1"/>
          </p:nvPr>
        </p:nvSpPr>
        <p:spPr>
          <a:xfrm>
            <a:off x="251520" y="764704"/>
            <a:ext cx="8424936" cy="2808312"/>
          </a:xfrm>
        </p:spPr>
        <p:txBody>
          <a:bodyPr>
            <a:normAutofit/>
          </a:bodyPr>
          <a:lstStyle/>
          <a:p>
            <a:pPr marL="358775" indent="-358775" algn="just" eaLnBrk="1" hangingPunct="1">
              <a:lnSpc>
                <a:spcPts val="4000"/>
              </a:lnSpc>
              <a:buFont typeface="Wingdings" pitchFamily="2" charset="2"/>
              <a:buNone/>
              <a:defRPr/>
            </a:pPr>
            <a:r>
              <a:rPr lang="en-US" altLang="zh-TW" b="1" dirty="0">
                <a:latin typeface="標楷體" pitchFamily="65" charset="-120"/>
                <a:ea typeface="標楷體" pitchFamily="65" charset="-120"/>
                <a:sym typeface="Wingdings" pitchFamily="2" charset="2"/>
              </a:rPr>
              <a:t></a:t>
            </a:r>
            <a:r>
              <a:rPr lang="en-US" altLang="zh-TW" b="1" dirty="0">
                <a:solidFill>
                  <a:srgbClr val="0033CC"/>
                </a:solidFill>
                <a:latin typeface="標楷體" pitchFamily="65" charset="-120"/>
                <a:ea typeface="標楷體" pitchFamily="65" charset="-120"/>
              </a:rPr>
              <a:t>(1)</a:t>
            </a:r>
            <a:r>
              <a:rPr lang="zh-TW" altLang="en-US" b="1" dirty="0">
                <a:latin typeface="標楷體" pitchFamily="65" charset="-120"/>
                <a:ea typeface="標楷體" pitchFamily="65" charset="-120"/>
              </a:rPr>
              <a:t>依</a:t>
            </a:r>
            <a:r>
              <a:rPr lang="zh-TW" altLang="en-US" b="1" dirty="0">
                <a:solidFill>
                  <a:srgbClr val="0033CC"/>
                </a:solidFill>
                <a:latin typeface="標楷體" pitchFamily="65" charset="-120"/>
                <a:ea typeface="標楷體" pitchFamily="65" charset="-120"/>
              </a:rPr>
              <a:t>採購法第</a:t>
            </a:r>
            <a:r>
              <a:rPr lang="en-US" altLang="zh-TW" b="1" dirty="0">
                <a:solidFill>
                  <a:srgbClr val="0033CC"/>
                </a:solidFill>
                <a:latin typeface="標楷體" pitchFamily="65" charset="-120"/>
                <a:ea typeface="標楷體" pitchFamily="65" charset="-120"/>
              </a:rPr>
              <a:t>25</a:t>
            </a:r>
            <a:r>
              <a:rPr lang="zh-TW" altLang="en-US" b="1" dirty="0">
                <a:solidFill>
                  <a:srgbClr val="0033CC"/>
                </a:solidFill>
                <a:latin typeface="標楷體" pitchFamily="65" charset="-120"/>
                <a:ea typeface="標楷體" pitchFamily="65" charset="-120"/>
              </a:rPr>
              <a:t>條規定允許廠商共同投標</a:t>
            </a:r>
            <a:r>
              <a:rPr lang="en-US" altLang="zh-TW" b="1" dirty="0">
                <a:latin typeface="標楷體" pitchFamily="65" charset="-120"/>
                <a:ea typeface="標楷體" pitchFamily="65" charset="-120"/>
              </a:rPr>
              <a:t>(</a:t>
            </a:r>
            <a:r>
              <a:rPr lang="zh-TW" altLang="en-US" b="1" dirty="0">
                <a:latin typeface="標楷體" pitchFamily="65" charset="-120"/>
                <a:ea typeface="標楷體" pitchFamily="65" charset="-120"/>
              </a:rPr>
              <a:t>招標文件已附</a:t>
            </a:r>
            <a:r>
              <a:rPr lang="zh-TW" altLang="en-US" b="1" u="sng" dirty="0">
                <a:solidFill>
                  <a:srgbClr val="FF3300"/>
                </a:solidFill>
                <a:latin typeface="標楷體" pitchFamily="65" charset="-120"/>
                <a:ea typeface="標楷體" pitchFamily="65" charset="-120"/>
              </a:rPr>
              <a:t>共同投標協議書</a:t>
            </a:r>
            <a:r>
              <a:rPr lang="zh-TW" altLang="en-US" b="1" dirty="0">
                <a:latin typeface="標楷體" pitchFamily="65" charset="-120"/>
                <a:ea typeface="標楷體" pitchFamily="65" charset="-120"/>
              </a:rPr>
              <a:t>範本</a:t>
            </a:r>
            <a:r>
              <a:rPr lang="en-US" altLang="zh-TW" b="1" dirty="0">
                <a:latin typeface="標楷體" pitchFamily="65" charset="-120"/>
                <a:ea typeface="標楷體" pitchFamily="65" charset="-120"/>
              </a:rPr>
              <a:t>)</a:t>
            </a:r>
            <a:r>
              <a:rPr lang="zh-TW" altLang="en-US" b="1" dirty="0">
                <a:latin typeface="標楷體" pitchFamily="65" charset="-120"/>
                <a:ea typeface="標楷體" pitchFamily="65" charset="-120"/>
              </a:rPr>
              <a:t>；廠商家數上限為</a:t>
            </a:r>
            <a:r>
              <a:rPr lang="zh-TW" altLang="en-US" b="1" dirty="0">
                <a:latin typeface="標楷體" pitchFamily="65" charset="-120"/>
                <a:ea typeface="標楷體" pitchFamily="65" charset="-120"/>
                <a:sym typeface="Wingdings" pitchFamily="2" charset="2"/>
              </a:rPr>
              <a:t></a:t>
            </a:r>
            <a:r>
              <a:rPr lang="en-US" altLang="zh-TW" b="1" dirty="0">
                <a:latin typeface="標楷體" pitchFamily="65" charset="-120"/>
                <a:ea typeface="標楷體" pitchFamily="65" charset="-120"/>
              </a:rPr>
              <a:t>2</a:t>
            </a:r>
            <a:r>
              <a:rPr lang="zh-TW" altLang="en-US" b="1" dirty="0">
                <a:latin typeface="標楷體" pitchFamily="65" charset="-120"/>
                <a:ea typeface="標楷體" pitchFamily="65" charset="-120"/>
              </a:rPr>
              <a:t>家；</a:t>
            </a:r>
            <a:r>
              <a:rPr lang="zh-TW" altLang="en-US" b="1" dirty="0">
                <a:latin typeface="標楷體" pitchFamily="65" charset="-120"/>
                <a:ea typeface="標楷體" pitchFamily="65" charset="-120"/>
                <a:sym typeface="Wingdings" pitchFamily="2" charset="2"/>
              </a:rPr>
              <a:t></a:t>
            </a:r>
            <a:r>
              <a:rPr lang="en-US" altLang="zh-TW" b="1" dirty="0">
                <a:latin typeface="標楷體" pitchFamily="65" charset="-120"/>
                <a:ea typeface="標楷體" pitchFamily="65" charset="-120"/>
              </a:rPr>
              <a:t>3</a:t>
            </a:r>
            <a:r>
              <a:rPr lang="zh-TW" altLang="en-US" b="1" dirty="0">
                <a:latin typeface="標楷體" pitchFamily="65" charset="-120"/>
                <a:ea typeface="標楷體" pitchFamily="65" charset="-120"/>
              </a:rPr>
              <a:t>家；</a:t>
            </a:r>
            <a:r>
              <a:rPr lang="zh-TW" altLang="en-US" b="1" dirty="0">
                <a:latin typeface="標楷體" pitchFamily="65" charset="-120"/>
                <a:ea typeface="標楷體" pitchFamily="65" charset="-120"/>
                <a:sym typeface="Wingdings" pitchFamily="2" charset="2"/>
              </a:rPr>
              <a:t></a:t>
            </a:r>
            <a:r>
              <a:rPr lang="en-US" altLang="zh-TW" b="1" dirty="0">
                <a:latin typeface="標楷體" pitchFamily="65" charset="-120"/>
                <a:ea typeface="標楷體" pitchFamily="65" charset="-120"/>
              </a:rPr>
              <a:t>4</a:t>
            </a:r>
            <a:r>
              <a:rPr lang="zh-TW" altLang="en-US" b="1" dirty="0">
                <a:latin typeface="標楷體" pitchFamily="65" charset="-120"/>
                <a:ea typeface="標楷體" pitchFamily="65" charset="-120"/>
              </a:rPr>
              <a:t>家；</a:t>
            </a:r>
            <a:r>
              <a:rPr lang="zh-TW" altLang="en-US" b="1" dirty="0">
                <a:latin typeface="標楷體" pitchFamily="65" charset="-120"/>
                <a:ea typeface="標楷體" pitchFamily="65" charset="-120"/>
                <a:sym typeface="Wingdings" pitchFamily="2" charset="2"/>
              </a:rPr>
              <a:t></a:t>
            </a:r>
            <a:r>
              <a:rPr lang="en-US" altLang="zh-TW" b="1" dirty="0">
                <a:latin typeface="標楷體" pitchFamily="65" charset="-120"/>
                <a:ea typeface="標楷體" pitchFamily="65" charset="-120"/>
              </a:rPr>
              <a:t>5</a:t>
            </a:r>
            <a:r>
              <a:rPr lang="zh-TW" altLang="en-US" b="1" dirty="0">
                <a:latin typeface="標楷體" pitchFamily="65" charset="-120"/>
                <a:ea typeface="標楷體" pitchFamily="65" charset="-120"/>
              </a:rPr>
              <a:t>家。</a:t>
            </a:r>
            <a:endParaRPr lang="zh-TW" altLang="en-US" b="1" dirty="0">
              <a:latin typeface="標楷體" pitchFamily="65" charset="-120"/>
              <a:ea typeface="標楷體" pitchFamily="65" charset="-120"/>
              <a:sym typeface="Wingdings" pitchFamily="2" charset="2"/>
            </a:endParaRPr>
          </a:p>
          <a:p>
            <a:pPr marL="1352550" indent="-1352550" algn="just" eaLnBrk="1" hangingPunct="1">
              <a:lnSpc>
                <a:spcPts val="4000"/>
              </a:lnSpc>
              <a:buFont typeface="Wingdings" pitchFamily="2" charset="2"/>
              <a:buNone/>
              <a:defRPr/>
            </a:pPr>
            <a:r>
              <a:rPr lang="zh-TW" altLang="en-US" b="1" dirty="0">
                <a:latin typeface="標楷體" pitchFamily="65" charset="-120"/>
                <a:ea typeface="標楷體" pitchFamily="65" charset="-120"/>
                <a:sym typeface="Wingdings" pitchFamily="2" charset="2"/>
              </a:rPr>
              <a:t></a:t>
            </a:r>
            <a:r>
              <a:rPr lang="en-US" altLang="zh-TW" b="1" dirty="0">
                <a:solidFill>
                  <a:srgbClr val="0033CC"/>
                </a:solidFill>
                <a:latin typeface="標楷體" pitchFamily="65" charset="-120"/>
                <a:ea typeface="標楷體" pitchFamily="65" charset="-120"/>
              </a:rPr>
              <a:t>(2)</a:t>
            </a:r>
            <a:r>
              <a:rPr lang="zh-TW" altLang="en-US" b="1" dirty="0">
                <a:solidFill>
                  <a:srgbClr val="FF3300"/>
                </a:solidFill>
                <a:latin typeface="標楷體" pitchFamily="65" charset="-120"/>
                <a:ea typeface="標楷體" pitchFamily="65" charset="-120"/>
              </a:rPr>
              <a:t>不允許廠商共同投標。</a:t>
            </a:r>
          </a:p>
        </p:txBody>
      </p:sp>
      <p:sp>
        <p:nvSpPr>
          <p:cNvPr id="5" name="流程圖: 打孔紙帶 4"/>
          <p:cNvSpPr/>
          <p:nvPr/>
        </p:nvSpPr>
        <p:spPr>
          <a:xfrm>
            <a:off x="5888820" y="2622030"/>
            <a:ext cx="3089161" cy="935037"/>
          </a:xfrm>
          <a:prstGeom prst="flowChartPunchedTap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800" b="1" dirty="0">
                <a:solidFill>
                  <a:srgbClr val="0000FF"/>
                </a:solidFill>
                <a:latin typeface="標楷體" panose="03000509000000000000" pitchFamily="65" charset="-120"/>
                <a:ea typeface="標楷體" panose="03000509000000000000" pitchFamily="65" charset="-120"/>
              </a:rPr>
              <a:t>得訂成員基本資格</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28</a:t>
            </a:fld>
            <a:endParaRPr lang="en-US" altLang="zh-TW"/>
          </a:p>
        </p:txBody>
      </p:sp>
      <p:graphicFrame>
        <p:nvGraphicFramePr>
          <p:cNvPr id="6" name="表格 5">
            <a:extLst>
              <a:ext uri="{FF2B5EF4-FFF2-40B4-BE49-F238E27FC236}">
                <a16:creationId xmlns:a16="http://schemas.microsoft.com/office/drawing/2014/main" id="{D4662EAA-3E01-4E45-8F9C-9766C8EEEADE}"/>
              </a:ext>
            </a:extLst>
          </p:cNvPr>
          <p:cNvGraphicFramePr>
            <a:graphicFrameLocks noGrp="1"/>
          </p:cNvGraphicFramePr>
          <p:nvPr/>
        </p:nvGraphicFramePr>
        <p:xfrm>
          <a:off x="228602" y="188640"/>
          <a:ext cx="8375844" cy="5378831"/>
        </p:xfrm>
        <a:graphic>
          <a:graphicData uri="http://schemas.openxmlformats.org/drawingml/2006/table">
            <a:tbl>
              <a:tblPr firstRow="1" firstCol="1" lastRow="1" lastCol="1" bandRow="1" bandCol="1">
                <a:tableStyleId>{5C22544A-7EE6-4342-B048-85BDC9FD1C3A}</a:tableStyleId>
              </a:tblPr>
              <a:tblGrid>
                <a:gridCol w="2791948">
                  <a:extLst>
                    <a:ext uri="{9D8B030D-6E8A-4147-A177-3AD203B41FA5}">
                      <a16:colId xmlns:a16="http://schemas.microsoft.com/office/drawing/2014/main" val="4204640677"/>
                    </a:ext>
                  </a:extLst>
                </a:gridCol>
                <a:gridCol w="1767474">
                  <a:extLst>
                    <a:ext uri="{9D8B030D-6E8A-4147-A177-3AD203B41FA5}">
                      <a16:colId xmlns:a16="http://schemas.microsoft.com/office/drawing/2014/main" val="3981417622"/>
                    </a:ext>
                  </a:extLst>
                </a:gridCol>
                <a:gridCol w="3816422">
                  <a:extLst>
                    <a:ext uri="{9D8B030D-6E8A-4147-A177-3AD203B41FA5}">
                      <a16:colId xmlns:a16="http://schemas.microsoft.com/office/drawing/2014/main" val="3893889105"/>
                    </a:ext>
                  </a:extLst>
                </a:gridCol>
              </a:tblGrid>
              <a:tr h="4419600">
                <a:tc>
                  <a:txBody>
                    <a:bodyPr/>
                    <a:lstStyle/>
                    <a:p>
                      <a:pPr marL="152400" indent="-152400" algn="just">
                        <a:lnSpc>
                          <a:spcPts val="25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第二十六條之一　機關</a:t>
                      </a:r>
                      <a:r>
                        <a:rPr lang="zh-TW" sz="2000" u="sng" kern="100" dirty="0">
                          <a:solidFill>
                            <a:srgbClr val="0000FF"/>
                          </a:solidFill>
                          <a:effectLst/>
                          <a:latin typeface="標楷體" panose="03000509000000000000" pitchFamily="65" charset="-120"/>
                          <a:ea typeface="標楷體" panose="03000509000000000000" pitchFamily="65" charset="-120"/>
                        </a:rPr>
                        <a:t>得視採購之特性及實際需要</a:t>
                      </a:r>
                      <a:r>
                        <a:rPr lang="zh-TW" sz="2000" kern="100" dirty="0">
                          <a:solidFill>
                            <a:srgbClr val="1C1C1C"/>
                          </a:solidFill>
                          <a:effectLst/>
                          <a:latin typeface="標楷體" panose="03000509000000000000" pitchFamily="65" charset="-120"/>
                          <a:ea typeface="標楷體" panose="03000509000000000000" pitchFamily="65" charset="-120"/>
                        </a:rPr>
                        <a:t>，以促進自然資源保育與環境保護為目的，依前條規定擬定</a:t>
                      </a:r>
                      <a:r>
                        <a:rPr lang="zh-TW" sz="2000" u="sng" kern="100" dirty="0">
                          <a:solidFill>
                            <a:srgbClr val="0000FF"/>
                          </a:solidFill>
                          <a:effectLst/>
                          <a:latin typeface="標楷體" panose="03000509000000000000" pitchFamily="65" charset="-120"/>
                          <a:ea typeface="標楷體" panose="03000509000000000000" pitchFamily="65" charset="-120"/>
                        </a:rPr>
                        <a:t>技術規格，及節省能源、節約資源、減少溫室氣體排放</a:t>
                      </a:r>
                      <a:r>
                        <a:rPr lang="zh-TW" sz="2000" kern="100" dirty="0">
                          <a:solidFill>
                            <a:srgbClr val="1C1C1C"/>
                          </a:solidFill>
                          <a:effectLst/>
                          <a:latin typeface="標楷體" panose="03000509000000000000" pitchFamily="65" charset="-120"/>
                          <a:ea typeface="標楷體" panose="03000509000000000000" pitchFamily="65" charset="-120"/>
                        </a:rPr>
                        <a:t>之相關措施。</a:t>
                      </a:r>
                    </a:p>
                    <a:p>
                      <a:pPr marL="152400" indent="304800" algn="just">
                        <a:lnSpc>
                          <a:spcPts val="25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前項增加</a:t>
                      </a:r>
                      <a:r>
                        <a:rPr lang="zh-TW" sz="2000" u="sng" kern="100" dirty="0">
                          <a:solidFill>
                            <a:srgbClr val="0000FF"/>
                          </a:solidFill>
                          <a:effectLst/>
                          <a:latin typeface="標楷體" panose="03000509000000000000" pitchFamily="65" charset="-120"/>
                          <a:ea typeface="標楷體" panose="03000509000000000000" pitchFamily="65" charset="-120"/>
                        </a:rPr>
                        <a:t>計畫經費或技術服務費用</a:t>
                      </a:r>
                      <a:r>
                        <a:rPr lang="zh-TW" sz="2000" kern="100" dirty="0">
                          <a:solidFill>
                            <a:srgbClr val="1C1C1C"/>
                          </a:solidFill>
                          <a:effectLst/>
                          <a:latin typeface="標楷體" panose="03000509000000000000" pitchFamily="65" charset="-120"/>
                          <a:ea typeface="標楷體" panose="03000509000000000000" pitchFamily="65" charset="-120"/>
                        </a:rPr>
                        <a:t>者，於擬定規格或措施時應併入計畫報核</a:t>
                      </a:r>
                      <a:r>
                        <a:rPr lang="zh-TW" sz="2000" u="sng" kern="100" dirty="0">
                          <a:solidFill>
                            <a:srgbClr val="0000FF"/>
                          </a:solidFill>
                          <a:effectLst/>
                          <a:latin typeface="標楷體" panose="03000509000000000000" pitchFamily="65" charset="-120"/>
                          <a:ea typeface="標楷體" panose="03000509000000000000" pitchFamily="65" charset="-120"/>
                        </a:rPr>
                        <a:t>編列預算</a:t>
                      </a:r>
                      <a:r>
                        <a:rPr lang="zh-TW" sz="2000" kern="100" dirty="0">
                          <a:solidFill>
                            <a:srgbClr val="1C1C1C"/>
                          </a:solidFill>
                          <a:effectLst/>
                          <a:latin typeface="標楷體" panose="03000509000000000000" pitchFamily="65" charset="-120"/>
                          <a:ea typeface="標楷體" panose="03000509000000000000" pitchFamily="65" charset="-120"/>
                        </a:rPr>
                        <a:t>。</a:t>
                      </a:r>
                    </a:p>
                  </a:txBody>
                  <a:tcPr marL="67112" marR="67112"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gn="just">
                        <a:lnSpc>
                          <a:spcPts val="2500"/>
                        </a:lnSpc>
                        <a:spcAft>
                          <a:spcPts val="0"/>
                        </a:spcAft>
                        <a:tabLst>
                          <a:tab pos="1600200" algn="l"/>
                        </a:tabLst>
                      </a:pPr>
                      <a:r>
                        <a:rPr lang="en-US" sz="2000" kern="100" dirty="0">
                          <a:solidFill>
                            <a:srgbClr val="1C1C1C"/>
                          </a:solidFill>
                          <a:effectLst/>
                          <a:latin typeface="標楷體" panose="03000509000000000000" pitchFamily="65" charset="-120"/>
                          <a:ea typeface="標楷體" panose="03000509000000000000" pitchFamily="65" charset="-120"/>
                        </a:rPr>
                        <a:t> </a:t>
                      </a:r>
                      <a:endParaRPr lang="zh-TW" sz="2000" kern="100" dirty="0">
                        <a:solidFill>
                          <a:srgbClr val="1C1C1C"/>
                        </a:solidFill>
                        <a:effectLst/>
                        <a:latin typeface="標楷體" panose="03000509000000000000" pitchFamily="65" charset="-120"/>
                        <a:ea typeface="標楷體" panose="03000509000000000000" pitchFamily="65" charset="-120"/>
                      </a:endParaRPr>
                    </a:p>
                  </a:txBody>
                  <a:tcPr marL="67112" marR="67112"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gn="just">
                        <a:lnSpc>
                          <a:spcPts val="25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一、</a:t>
                      </a:r>
                      <a:r>
                        <a:rPr lang="zh-TW" sz="2000" u="sng" kern="100" dirty="0">
                          <a:solidFill>
                            <a:srgbClr val="1C1C1C"/>
                          </a:solidFill>
                          <a:effectLst/>
                          <a:latin typeface="標楷體" panose="03000509000000000000" pitchFamily="65" charset="-120"/>
                          <a:ea typeface="標楷體" panose="03000509000000000000" pitchFamily="65" charset="-120"/>
                        </a:rPr>
                        <a:t>本條新增</a:t>
                      </a:r>
                      <a:r>
                        <a:rPr lang="zh-TW" sz="2000" kern="100" dirty="0">
                          <a:solidFill>
                            <a:srgbClr val="1C1C1C"/>
                          </a:solidFill>
                          <a:effectLst/>
                          <a:latin typeface="標楷體" panose="03000509000000000000" pitchFamily="65" charset="-120"/>
                          <a:ea typeface="標楷體" panose="03000509000000000000" pitchFamily="65" charset="-120"/>
                        </a:rPr>
                        <a:t>。</a:t>
                      </a:r>
                    </a:p>
                    <a:p>
                      <a:pPr marL="542925" indent="-542925" algn="just">
                        <a:lnSpc>
                          <a:spcPts val="25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二、參考修正版世界貿易組織</a:t>
                      </a:r>
                      <a:r>
                        <a:rPr lang="en-US" sz="2000" kern="100" dirty="0">
                          <a:solidFill>
                            <a:srgbClr val="1C1C1C"/>
                          </a:solidFill>
                          <a:effectLst/>
                          <a:latin typeface="標楷體" panose="03000509000000000000" pitchFamily="65" charset="-120"/>
                          <a:ea typeface="標楷體" panose="03000509000000000000" pitchFamily="65" charset="-120"/>
                        </a:rPr>
                        <a:t>(WTO)</a:t>
                      </a:r>
                      <a:r>
                        <a:rPr lang="zh-TW" sz="2000" u="sng" kern="100" dirty="0">
                          <a:solidFill>
                            <a:srgbClr val="FF0000"/>
                          </a:solidFill>
                          <a:effectLst/>
                          <a:latin typeface="標楷體" panose="03000509000000000000" pitchFamily="65" charset="-120"/>
                          <a:ea typeface="標楷體" panose="03000509000000000000" pitchFamily="65" charset="-120"/>
                        </a:rPr>
                        <a:t>政府採購協定</a:t>
                      </a:r>
                      <a:r>
                        <a:rPr lang="en-US" sz="2000" kern="100" dirty="0">
                          <a:solidFill>
                            <a:srgbClr val="1C1C1C"/>
                          </a:solidFill>
                          <a:effectLst/>
                          <a:latin typeface="標楷體" panose="03000509000000000000" pitchFamily="65" charset="-120"/>
                          <a:ea typeface="標楷體" panose="03000509000000000000" pitchFamily="65" charset="-120"/>
                        </a:rPr>
                        <a:t>(GPA)</a:t>
                      </a:r>
                      <a:r>
                        <a:rPr lang="zh-TW" sz="2000" kern="100" dirty="0">
                          <a:solidFill>
                            <a:srgbClr val="1C1C1C"/>
                          </a:solidFill>
                          <a:effectLst/>
                          <a:latin typeface="標楷體" panose="03000509000000000000" pitchFamily="65" charset="-120"/>
                          <a:ea typeface="標楷體" panose="03000509000000000000" pitchFamily="65" charset="-120"/>
                        </a:rPr>
                        <a:t>第十條第六項規定：「為茲明確，締約國及其採購機關，得依本條文規定，擬定、採用或應用技術規格以促進自然資源之保育或環境保護。」第一項定明機關得視需要擬訂技術規格及節省能源、節約資源、減少溫室氣體排放之相關措施，以符合全球環保趨勢。</a:t>
                      </a:r>
                    </a:p>
                    <a:p>
                      <a:pPr marL="542925" indent="-542925" algn="just">
                        <a:lnSpc>
                          <a:spcPts val="25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三、第二項定明依採購特性增加之技術規格、措施應同時考量編列相應之計畫預算，以達預期採購效益。</a:t>
                      </a:r>
                    </a:p>
                  </a:txBody>
                  <a:tcPr marL="67112" marR="67112"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43679872"/>
                  </a:ext>
                </a:extLst>
              </a:tr>
            </a:tbl>
          </a:graphicData>
        </a:graphic>
      </p:graphicFrame>
    </p:spTree>
    <p:extLst>
      <p:ext uri="{BB962C8B-B14F-4D97-AF65-F5344CB8AC3E}">
        <p14:creationId xmlns:p14="http://schemas.microsoft.com/office/powerpoint/2010/main" val="5660018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3"/>
          <p:cNvSpPr>
            <a:spLocks noGrp="1"/>
          </p:cNvSpPr>
          <p:nvPr>
            <p:ph type="dt" sz="quarter" idx="10"/>
          </p:nvPr>
        </p:nvSpPr>
        <p:spPr/>
        <p:txBody>
          <a:bodyPr/>
          <a:lstStyle/>
          <a:p>
            <a:pPr>
              <a:defRPr/>
            </a:pPr>
            <a:fld id="{EC2C38AA-CBD2-4BB3-ACB4-7FE532B8E85E}" type="datetime1">
              <a:rPr lang="zh-TW" altLang="en-US"/>
              <a:pPr>
                <a:defRPr/>
              </a:pPr>
              <a:t>2020/9/27</a:t>
            </a:fld>
            <a:endParaRPr lang="en-US" altLang="zh-TW"/>
          </a:p>
        </p:txBody>
      </p:sp>
      <p:sp>
        <p:nvSpPr>
          <p:cNvPr id="146435" name="Rectangle 3"/>
          <p:cNvSpPr>
            <a:spLocks noGrp="1" noChangeArrowheads="1"/>
          </p:cNvSpPr>
          <p:nvPr>
            <p:ph type="body" idx="1"/>
          </p:nvPr>
        </p:nvSpPr>
        <p:spPr>
          <a:xfrm>
            <a:off x="259926" y="289999"/>
            <a:ext cx="8640960" cy="1656184"/>
          </a:xfrm>
        </p:spPr>
        <p:txBody>
          <a:bodyPr>
            <a:noAutofit/>
          </a:bodyPr>
          <a:lstStyle/>
          <a:p>
            <a:pPr marL="1073150" indent="-1073150" algn="just" eaLnBrk="1" hangingPunct="1">
              <a:lnSpc>
                <a:spcPts val="3700"/>
              </a:lnSpc>
              <a:buFontTx/>
              <a:buNone/>
            </a:pPr>
            <a:r>
              <a:rPr lang="en-US" altLang="zh-TW" sz="4800" b="1" dirty="0">
                <a:solidFill>
                  <a:srgbClr val="000000"/>
                </a:solidFill>
                <a:latin typeface="標楷體" pitchFamily="65" charset="-120"/>
                <a:ea typeface="標楷體" pitchFamily="65" charset="-120"/>
              </a:rPr>
              <a:t>70</a:t>
            </a:r>
            <a:r>
              <a:rPr lang="zh-TW" altLang="en-US" sz="4000" b="1" dirty="0">
                <a:latin typeface="標楷體" pitchFamily="65" charset="-120"/>
                <a:ea typeface="標楷體" pitchFamily="65" charset="-120"/>
              </a:rPr>
              <a:t>、</a:t>
            </a:r>
            <a:r>
              <a:rPr lang="zh-TW" altLang="en-US" sz="3200" b="1" dirty="0">
                <a:latin typeface="標楷體" pitchFamily="65" charset="-120"/>
                <a:ea typeface="標楷體" pitchFamily="65" charset="-120"/>
              </a:rPr>
              <a:t>招標標的之</a:t>
            </a:r>
            <a:r>
              <a:rPr lang="zh-TW" altLang="en-US" sz="3200" b="1" dirty="0">
                <a:solidFill>
                  <a:srgbClr val="0033CC"/>
                </a:solidFill>
                <a:latin typeface="標楷體" pitchFamily="65" charset="-120"/>
                <a:ea typeface="標楷體" pitchFamily="65" charset="-120"/>
              </a:rPr>
              <a:t>功能、效益、規格、標準、數量</a:t>
            </a:r>
            <a:r>
              <a:rPr lang="zh-TW" altLang="en-US" sz="3200" b="1" dirty="0">
                <a:latin typeface="標楷體" pitchFamily="65" charset="-120"/>
                <a:ea typeface="標楷體" pitchFamily="65" charset="-120"/>
              </a:rPr>
              <a:t>或</a:t>
            </a:r>
            <a:r>
              <a:rPr lang="zh-TW" altLang="en-US" sz="3200" b="1" dirty="0">
                <a:solidFill>
                  <a:srgbClr val="FF3300"/>
                </a:solidFill>
                <a:latin typeface="標楷體" pitchFamily="65" charset="-120"/>
                <a:ea typeface="標楷體" pitchFamily="65" charset="-120"/>
              </a:rPr>
              <a:t>場所等說明及得標廠商應履行之契約責任</a:t>
            </a:r>
            <a:r>
              <a:rPr lang="zh-TW" altLang="en-US" sz="3200" b="1" dirty="0">
                <a:latin typeface="標楷體" pitchFamily="65" charset="-120"/>
                <a:ea typeface="標楷體" pitchFamily="65" charset="-120"/>
              </a:rPr>
              <a:t>：</a:t>
            </a:r>
            <a:r>
              <a:rPr lang="zh-TW" altLang="en-US" sz="3200" b="1" dirty="0">
                <a:solidFill>
                  <a:srgbClr val="0033CC"/>
                </a:solidFill>
                <a:latin typeface="標楷體" pitchFamily="65" charset="-120"/>
                <a:ea typeface="標楷體" pitchFamily="65" charset="-120"/>
              </a:rPr>
              <a:t>由招標機關另備</a:t>
            </a:r>
            <a:r>
              <a:rPr lang="zh-TW" altLang="en-US" sz="3200" b="1" u="sng" dirty="0">
                <a:latin typeface="標楷體" pitchFamily="65" charset="-120"/>
                <a:ea typeface="標楷體" pitchFamily="65" charset="-120"/>
              </a:rPr>
              <a:t>如附件</a:t>
            </a:r>
            <a:r>
              <a:rPr lang="zh-TW" altLang="en-US" sz="3200" b="1" dirty="0">
                <a:latin typeface="標楷體" pitchFamily="65" charset="-120"/>
                <a:ea typeface="標楷體" pitchFamily="65" charset="-120"/>
              </a:rPr>
              <a:t>。 </a:t>
            </a:r>
          </a:p>
        </p:txBody>
      </p:sp>
      <p:sp>
        <p:nvSpPr>
          <p:cNvPr id="4" name="矩形 3"/>
          <p:cNvSpPr/>
          <p:nvPr/>
        </p:nvSpPr>
        <p:spPr>
          <a:xfrm>
            <a:off x="253249" y="4209350"/>
            <a:ext cx="8424936" cy="400110"/>
          </a:xfrm>
          <a:prstGeom prst="rect">
            <a:avLst/>
          </a:prstGeom>
        </p:spPr>
        <p:txBody>
          <a:bodyPr wrap="square">
            <a:spAutoFit/>
          </a:bodyPr>
          <a:lstStyle/>
          <a:p>
            <a:pPr algn="ctr"/>
            <a:r>
              <a:rPr lang="zh-TW" altLang="en-US" sz="2000" b="1" dirty="0">
                <a:solidFill>
                  <a:srgbClr val="000000"/>
                </a:solidFill>
                <a:latin typeface="標楷體" panose="03000509000000000000" pitchFamily="65" charset="-120"/>
                <a:ea typeface="標楷體" panose="03000509000000000000" pitchFamily="65" charset="-120"/>
              </a:rPr>
              <a:t>行政院公共工程委員會 函</a:t>
            </a:r>
            <a:r>
              <a:rPr lang="en-US" altLang="zh-TW" sz="2000" b="1" dirty="0">
                <a:solidFill>
                  <a:srgbClr val="000000"/>
                </a:solidFill>
                <a:latin typeface="標楷體" panose="03000509000000000000" pitchFamily="65" charset="-120"/>
                <a:ea typeface="標楷體" panose="03000509000000000000" pitchFamily="65" charset="-120"/>
              </a:rPr>
              <a:t>105</a:t>
            </a:r>
            <a:r>
              <a:rPr lang="zh-TW" altLang="en-US" sz="2000" b="1" dirty="0">
                <a:solidFill>
                  <a:srgbClr val="000000"/>
                </a:solidFill>
                <a:latin typeface="標楷體" panose="03000509000000000000" pitchFamily="65" charset="-120"/>
                <a:ea typeface="標楷體" panose="03000509000000000000" pitchFamily="65" charset="-120"/>
              </a:rPr>
              <a:t>年</a:t>
            </a:r>
            <a:r>
              <a:rPr lang="en-US" altLang="zh-TW" sz="2000" b="1" dirty="0">
                <a:solidFill>
                  <a:srgbClr val="000000"/>
                </a:solidFill>
                <a:latin typeface="標楷體" panose="03000509000000000000" pitchFamily="65" charset="-120"/>
                <a:ea typeface="標楷體" panose="03000509000000000000" pitchFamily="65" charset="-120"/>
              </a:rPr>
              <a:t>5</a:t>
            </a:r>
            <a:r>
              <a:rPr lang="zh-TW" altLang="en-US" sz="2000" b="1" dirty="0">
                <a:solidFill>
                  <a:srgbClr val="000000"/>
                </a:solidFill>
                <a:latin typeface="標楷體" panose="03000509000000000000" pitchFamily="65" charset="-120"/>
                <a:ea typeface="標楷體" panose="03000509000000000000" pitchFamily="65" charset="-120"/>
              </a:rPr>
              <a:t>月</a:t>
            </a:r>
            <a:r>
              <a:rPr lang="en-US" altLang="zh-TW" sz="2000" b="1" dirty="0">
                <a:solidFill>
                  <a:srgbClr val="000000"/>
                </a:solidFill>
                <a:latin typeface="標楷體" panose="03000509000000000000" pitchFamily="65" charset="-120"/>
                <a:ea typeface="標楷體" panose="03000509000000000000" pitchFamily="65" charset="-120"/>
              </a:rPr>
              <a:t>10</a:t>
            </a:r>
            <a:r>
              <a:rPr lang="zh-TW" altLang="en-US" sz="2000" b="1" dirty="0">
                <a:solidFill>
                  <a:srgbClr val="000000"/>
                </a:solidFill>
                <a:latin typeface="標楷體" panose="03000509000000000000" pitchFamily="65" charset="-120"/>
                <a:ea typeface="標楷體" panose="03000509000000000000" pitchFamily="65" charset="-120"/>
              </a:rPr>
              <a:t>日工程企字第</a:t>
            </a:r>
            <a:r>
              <a:rPr lang="en-US" altLang="zh-TW" sz="2000" b="1" dirty="0">
                <a:solidFill>
                  <a:srgbClr val="000000"/>
                </a:solidFill>
                <a:latin typeface="標楷體" panose="03000509000000000000" pitchFamily="65" charset="-120"/>
                <a:ea typeface="標楷體" panose="03000509000000000000" pitchFamily="65" charset="-120"/>
              </a:rPr>
              <a:t>10500144700</a:t>
            </a:r>
            <a:r>
              <a:rPr lang="zh-TW" altLang="en-US" sz="2000" b="1" dirty="0">
                <a:solidFill>
                  <a:srgbClr val="000000"/>
                </a:solidFill>
                <a:latin typeface="標楷體" panose="03000509000000000000" pitchFamily="65" charset="-120"/>
                <a:ea typeface="標楷體" panose="03000509000000000000" pitchFamily="65" charset="-120"/>
              </a:rPr>
              <a:t>號 </a:t>
            </a:r>
          </a:p>
        </p:txBody>
      </p:sp>
      <p:sp>
        <p:nvSpPr>
          <p:cNvPr id="5" name="矩形 4"/>
          <p:cNvSpPr/>
          <p:nvPr/>
        </p:nvSpPr>
        <p:spPr>
          <a:xfrm>
            <a:off x="281945" y="4591321"/>
            <a:ext cx="8570344" cy="1754326"/>
          </a:xfrm>
          <a:prstGeom prst="rect">
            <a:avLst/>
          </a:prstGeom>
        </p:spPr>
        <p:txBody>
          <a:bodyPr wrap="square">
            <a:spAutoFit/>
          </a:bodyPr>
          <a:lstStyle/>
          <a:p>
            <a:pPr algn="just"/>
            <a:r>
              <a:rPr lang="zh-TW" altLang="en-US" b="1" dirty="0">
                <a:solidFill>
                  <a:srgbClr val="000000"/>
                </a:solidFill>
                <a:latin typeface="標楷體" panose="03000509000000000000" pitchFamily="65" charset="-120"/>
                <a:ea typeface="標楷體" panose="03000509000000000000" pitchFamily="65" charset="-120"/>
              </a:rPr>
              <a:t>為促進自然資源之保育或環境保護，各機關辦理</a:t>
            </a:r>
            <a:r>
              <a:rPr lang="zh-TW" altLang="en-US" b="1" u="sng" dirty="0">
                <a:solidFill>
                  <a:srgbClr val="FF0000"/>
                </a:solidFill>
                <a:latin typeface="標楷體" panose="03000509000000000000" pitchFamily="65" charset="-120"/>
                <a:ea typeface="標楷體" panose="03000509000000000000" pitchFamily="65" charset="-120"/>
              </a:rPr>
              <a:t>適用</a:t>
            </a:r>
            <a:r>
              <a:rPr lang="en-US" altLang="zh-TW" b="1" u="sng" dirty="0">
                <a:solidFill>
                  <a:srgbClr val="FF0000"/>
                </a:solidFill>
                <a:latin typeface="標楷體" panose="03000509000000000000" pitchFamily="65" charset="-120"/>
                <a:ea typeface="標楷體" panose="03000509000000000000" pitchFamily="65" charset="-120"/>
              </a:rPr>
              <a:t>GPA</a:t>
            </a:r>
            <a:r>
              <a:rPr lang="zh-TW" altLang="en-US" b="1" u="sng" dirty="0">
                <a:solidFill>
                  <a:srgbClr val="FF0000"/>
                </a:solidFill>
                <a:latin typeface="標楷體" panose="03000509000000000000" pitchFamily="65" charset="-120"/>
                <a:ea typeface="標楷體" panose="03000509000000000000" pitchFamily="65" charset="-120"/>
              </a:rPr>
              <a:t>之採購</a:t>
            </a:r>
            <a:r>
              <a:rPr lang="zh-TW" altLang="en-US" b="1" u="sng" dirty="0">
                <a:solidFill>
                  <a:srgbClr val="0000FF"/>
                </a:solidFill>
                <a:latin typeface="標楷體" panose="03000509000000000000" pitchFamily="65" charset="-120"/>
                <a:ea typeface="標楷體" panose="03000509000000000000" pitchFamily="65" charset="-120"/>
              </a:rPr>
              <a:t>，按修正版</a:t>
            </a:r>
            <a:r>
              <a:rPr lang="en-US" altLang="zh-TW" b="1" u="sng" dirty="0">
                <a:solidFill>
                  <a:srgbClr val="0000FF"/>
                </a:solidFill>
                <a:latin typeface="標楷體" panose="03000509000000000000" pitchFamily="65" charset="-120"/>
                <a:ea typeface="標楷體" panose="03000509000000000000" pitchFamily="65" charset="-120"/>
              </a:rPr>
              <a:t>GPA</a:t>
            </a:r>
            <a:r>
              <a:rPr lang="zh-TW" altLang="en-US" b="1" u="sng" dirty="0">
                <a:solidFill>
                  <a:srgbClr val="0000FF"/>
                </a:solidFill>
                <a:latin typeface="標楷體" panose="03000509000000000000" pitchFamily="65" charset="-120"/>
                <a:ea typeface="標楷體" panose="03000509000000000000" pitchFamily="65" charset="-120"/>
              </a:rPr>
              <a:t>第</a:t>
            </a:r>
            <a:r>
              <a:rPr lang="en-US" altLang="zh-TW" b="1" u="sng" dirty="0">
                <a:solidFill>
                  <a:srgbClr val="0000FF"/>
                </a:solidFill>
                <a:latin typeface="標楷體" panose="03000509000000000000" pitchFamily="65" charset="-120"/>
                <a:ea typeface="標楷體" panose="03000509000000000000" pitchFamily="65" charset="-120"/>
              </a:rPr>
              <a:t>10</a:t>
            </a:r>
            <a:r>
              <a:rPr lang="zh-TW" altLang="en-US" b="1" u="sng" dirty="0">
                <a:solidFill>
                  <a:srgbClr val="0000FF"/>
                </a:solidFill>
                <a:latin typeface="標楷體" panose="03000509000000000000" pitchFamily="65" charset="-120"/>
                <a:ea typeface="標楷體" panose="03000509000000000000" pitchFamily="65" charset="-120"/>
              </a:rPr>
              <a:t>條第</a:t>
            </a:r>
            <a:r>
              <a:rPr lang="en-US" altLang="zh-TW" b="1" u="sng" dirty="0">
                <a:solidFill>
                  <a:srgbClr val="0000FF"/>
                </a:solidFill>
                <a:latin typeface="標楷體" panose="03000509000000000000" pitchFamily="65" charset="-120"/>
                <a:ea typeface="標楷體" panose="03000509000000000000" pitchFamily="65" charset="-120"/>
              </a:rPr>
              <a:t>6</a:t>
            </a:r>
            <a:r>
              <a:rPr lang="zh-TW" altLang="en-US" b="1" u="sng" dirty="0">
                <a:solidFill>
                  <a:srgbClr val="0000FF"/>
                </a:solidFill>
                <a:latin typeface="標楷體" panose="03000509000000000000" pitchFamily="65" charset="-120"/>
                <a:ea typeface="標楷體" panose="03000509000000000000" pitchFamily="65" charset="-120"/>
              </a:rPr>
              <a:t>項規定，得於招標文件規定促進自然資源保育或環境保護之產品之技術規格</a:t>
            </a:r>
            <a:r>
              <a:rPr lang="zh-TW" altLang="en-US" b="1" dirty="0">
                <a:solidFill>
                  <a:srgbClr val="000000"/>
                </a:solidFill>
                <a:latin typeface="標楷體" panose="03000509000000000000" pitchFamily="65" charset="-120"/>
                <a:ea typeface="標楷體" panose="03000509000000000000" pitchFamily="65" charset="-120"/>
              </a:rPr>
              <a:t>，惟在目的及效果上均不得限制競爭，如提及</a:t>
            </a:r>
            <a:r>
              <a:rPr lang="zh-TW" altLang="en-US" b="1" u="sng" dirty="0">
                <a:solidFill>
                  <a:srgbClr val="0000FF"/>
                </a:solidFill>
                <a:latin typeface="標楷體" panose="03000509000000000000" pitchFamily="65" charset="-120"/>
                <a:ea typeface="標楷體" panose="03000509000000000000" pitchFamily="65" charset="-120"/>
              </a:rPr>
              <a:t>特定商標，例如環保標章，應依政府採購法第</a:t>
            </a:r>
            <a:r>
              <a:rPr lang="en-US" altLang="zh-TW" b="1" u="sng" dirty="0">
                <a:solidFill>
                  <a:srgbClr val="0000FF"/>
                </a:solidFill>
                <a:latin typeface="標楷體" panose="03000509000000000000" pitchFamily="65" charset="-120"/>
                <a:ea typeface="標楷體" panose="03000509000000000000" pitchFamily="65" charset="-120"/>
              </a:rPr>
              <a:t>26</a:t>
            </a:r>
            <a:r>
              <a:rPr lang="zh-TW" altLang="en-US" b="1" u="sng" dirty="0">
                <a:solidFill>
                  <a:srgbClr val="0000FF"/>
                </a:solidFill>
                <a:latin typeface="標楷體" panose="03000509000000000000" pitchFamily="65" charset="-120"/>
                <a:ea typeface="標楷體" panose="03000509000000000000" pitchFamily="65" charset="-120"/>
              </a:rPr>
              <a:t>條第</a:t>
            </a:r>
            <a:r>
              <a:rPr lang="en-US" altLang="zh-TW" b="1" u="sng" dirty="0">
                <a:solidFill>
                  <a:srgbClr val="0000FF"/>
                </a:solidFill>
                <a:latin typeface="標楷體" panose="03000509000000000000" pitchFamily="65" charset="-120"/>
                <a:ea typeface="標楷體" panose="03000509000000000000" pitchFamily="65" charset="-120"/>
              </a:rPr>
              <a:t>3</a:t>
            </a:r>
            <a:r>
              <a:rPr lang="zh-TW" altLang="en-US" b="1" u="sng" dirty="0">
                <a:solidFill>
                  <a:srgbClr val="0000FF"/>
                </a:solidFill>
                <a:latin typeface="標楷體" panose="03000509000000000000" pitchFamily="65" charset="-120"/>
                <a:ea typeface="標楷體" panose="03000509000000000000" pitchFamily="65" charset="-120"/>
              </a:rPr>
              <a:t>項但書規定，加註「</a:t>
            </a:r>
            <a:r>
              <a:rPr lang="zh-TW" altLang="en-US" b="1" u="sng" dirty="0">
                <a:solidFill>
                  <a:srgbClr val="FF0000"/>
                </a:solidFill>
                <a:latin typeface="標楷體" panose="03000509000000000000" pitchFamily="65" charset="-120"/>
                <a:ea typeface="標楷體" panose="03000509000000000000" pitchFamily="65" charset="-120"/>
              </a:rPr>
              <a:t>或同等品</a:t>
            </a:r>
            <a:r>
              <a:rPr lang="zh-TW" altLang="en-US" b="1" u="sng" dirty="0">
                <a:solidFill>
                  <a:srgbClr val="0000FF"/>
                </a:solidFill>
                <a:latin typeface="標楷體" panose="03000509000000000000" pitchFamily="65" charset="-120"/>
                <a:ea typeface="標楷體" panose="03000509000000000000" pitchFamily="65" charset="-120"/>
              </a:rPr>
              <a:t>」</a:t>
            </a:r>
            <a:r>
              <a:rPr lang="zh-TW" altLang="en-US" b="1" dirty="0">
                <a:solidFill>
                  <a:srgbClr val="000000"/>
                </a:solidFill>
                <a:latin typeface="標楷體" panose="03000509000000000000" pitchFamily="65" charset="-120"/>
                <a:ea typeface="標楷體" panose="03000509000000000000" pitchFamily="65" charset="-120"/>
              </a:rPr>
              <a:t>字樣；另機關辦理</a:t>
            </a:r>
            <a:r>
              <a:rPr lang="zh-TW" altLang="en-US" b="1" u="sng" dirty="0">
                <a:solidFill>
                  <a:srgbClr val="FF0000"/>
                </a:solidFill>
                <a:latin typeface="標楷體" panose="03000509000000000000" pitchFamily="65" charset="-120"/>
                <a:ea typeface="標楷體" panose="03000509000000000000" pitchFamily="65" charset="-120"/>
              </a:rPr>
              <a:t>不適用</a:t>
            </a:r>
            <a:r>
              <a:rPr lang="en-US" altLang="zh-TW" b="1" u="sng" dirty="0">
                <a:solidFill>
                  <a:srgbClr val="FF0000"/>
                </a:solidFill>
                <a:latin typeface="標楷體" panose="03000509000000000000" pitchFamily="65" charset="-120"/>
                <a:ea typeface="標楷體" panose="03000509000000000000" pitchFamily="65" charset="-120"/>
              </a:rPr>
              <a:t>GPA</a:t>
            </a:r>
            <a:r>
              <a:rPr lang="zh-TW" altLang="en-US" b="1" u="sng" dirty="0">
                <a:solidFill>
                  <a:srgbClr val="FF0000"/>
                </a:solidFill>
                <a:latin typeface="標楷體" panose="03000509000000000000" pitchFamily="65" charset="-120"/>
                <a:ea typeface="標楷體" panose="03000509000000000000" pitchFamily="65" charset="-120"/>
              </a:rPr>
              <a:t>之採購，亦得參考</a:t>
            </a:r>
            <a:r>
              <a:rPr lang="zh-TW" altLang="en-US" b="1" dirty="0">
                <a:solidFill>
                  <a:srgbClr val="000000"/>
                </a:solidFill>
                <a:latin typeface="標楷體" panose="03000509000000000000" pitchFamily="65" charset="-120"/>
                <a:ea typeface="標楷體" panose="03000509000000000000" pitchFamily="65" charset="-120"/>
              </a:rPr>
              <a:t>修正版</a:t>
            </a:r>
            <a:r>
              <a:rPr lang="en-US" altLang="zh-TW" b="1" dirty="0">
                <a:solidFill>
                  <a:srgbClr val="000000"/>
                </a:solidFill>
                <a:latin typeface="標楷體" panose="03000509000000000000" pitchFamily="65" charset="-120"/>
                <a:ea typeface="標楷體" panose="03000509000000000000" pitchFamily="65" charset="-120"/>
              </a:rPr>
              <a:t>GPA</a:t>
            </a:r>
            <a:r>
              <a:rPr lang="zh-TW" altLang="en-US" b="1" dirty="0">
                <a:solidFill>
                  <a:srgbClr val="000000"/>
                </a:solidFill>
                <a:latin typeface="標楷體" panose="03000509000000000000" pitchFamily="65" charset="-120"/>
                <a:ea typeface="標楷體" panose="03000509000000000000" pitchFamily="65" charset="-120"/>
              </a:rPr>
              <a:t>第</a:t>
            </a:r>
            <a:r>
              <a:rPr lang="en-US" altLang="zh-TW" b="1" dirty="0">
                <a:solidFill>
                  <a:srgbClr val="000000"/>
                </a:solidFill>
                <a:latin typeface="標楷體" panose="03000509000000000000" pitchFamily="65" charset="-120"/>
                <a:ea typeface="標楷體" panose="03000509000000000000" pitchFamily="65" charset="-120"/>
              </a:rPr>
              <a:t>10</a:t>
            </a:r>
            <a:r>
              <a:rPr lang="zh-TW" altLang="en-US" b="1" dirty="0">
                <a:solidFill>
                  <a:srgbClr val="000000"/>
                </a:solidFill>
                <a:latin typeface="標楷體" panose="03000509000000000000" pitchFamily="65" charset="-120"/>
                <a:ea typeface="標楷體" panose="03000509000000000000" pitchFamily="65" charset="-120"/>
              </a:rPr>
              <a:t>條第</a:t>
            </a:r>
            <a:r>
              <a:rPr lang="en-US" altLang="zh-TW" b="1" dirty="0">
                <a:solidFill>
                  <a:srgbClr val="000000"/>
                </a:solidFill>
                <a:latin typeface="標楷體" panose="03000509000000000000" pitchFamily="65" charset="-120"/>
                <a:ea typeface="標楷體" panose="03000509000000000000" pitchFamily="65" charset="-120"/>
              </a:rPr>
              <a:t>6</a:t>
            </a:r>
            <a:r>
              <a:rPr lang="zh-TW" altLang="en-US" b="1" dirty="0">
                <a:solidFill>
                  <a:srgbClr val="000000"/>
                </a:solidFill>
                <a:latin typeface="標楷體" panose="03000509000000000000" pitchFamily="65" charset="-120"/>
                <a:ea typeface="標楷體" panose="03000509000000000000" pitchFamily="65" charset="-120"/>
              </a:rPr>
              <a:t>項規定辦理，不限於採用政府採購法第</a:t>
            </a:r>
            <a:r>
              <a:rPr lang="en-US" altLang="zh-TW" b="1" dirty="0">
                <a:solidFill>
                  <a:srgbClr val="000000"/>
                </a:solidFill>
                <a:latin typeface="標楷體" panose="03000509000000000000" pitchFamily="65" charset="-120"/>
                <a:ea typeface="標楷體" panose="03000509000000000000" pitchFamily="65" charset="-120"/>
              </a:rPr>
              <a:t>96</a:t>
            </a:r>
            <a:r>
              <a:rPr lang="zh-TW" altLang="en-US" b="1" dirty="0">
                <a:solidFill>
                  <a:srgbClr val="000000"/>
                </a:solidFill>
                <a:latin typeface="標楷體" panose="03000509000000000000" pitchFamily="65" charset="-120"/>
                <a:ea typeface="標楷體" panose="03000509000000000000" pitchFamily="65" charset="-120"/>
              </a:rPr>
              <a:t>條及機關優先採購環境保護產品辦法。</a:t>
            </a:r>
          </a:p>
        </p:txBody>
      </p:sp>
      <p:sp>
        <p:nvSpPr>
          <p:cNvPr id="6" name="左右中括弧 5">
            <a:extLst>
              <a:ext uri="{FF2B5EF4-FFF2-40B4-BE49-F238E27FC236}">
                <a16:creationId xmlns:a16="http://schemas.microsoft.com/office/drawing/2014/main" id="{BC694428-2128-4C32-B384-5D44CE8075E1}"/>
              </a:ext>
            </a:extLst>
          </p:cNvPr>
          <p:cNvSpPr/>
          <p:nvPr/>
        </p:nvSpPr>
        <p:spPr>
          <a:xfrm>
            <a:off x="281945" y="1975483"/>
            <a:ext cx="8645843" cy="2169825"/>
          </a:xfrm>
          <a:prstGeom prst="bracketPair">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endParaRPr lang="zh-TW" altLang="en-US" dirty="0"/>
          </a:p>
        </p:txBody>
      </p:sp>
      <p:sp>
        <p:nvSpPr>
          <p:cNvPr id="7" name="文字方塊 6">
            <a:extLst>
              <a:ext uri="{FF2B5EF4-FFF2-40B4-BE49-F238E27FC236}">
                <a16:creationId xmlns:a16="http://schemas.microsoft.com/office/drawing/2014/main" id="{FF90026A-587F-485E-8516-BDA11A5CC0AB}"/>
              </a:ext>
            </a:extLst>
          </p:cNvPr>
          <p:cNvSpPr txBox="1"/>
          <p:nvPr/>
        </p:nvSpPr>
        <p:spPr>
          <a:xfrm>
            <a:off x="482238" y="1946183"/>
            <a:ext cx="8196335" cy="2169825"/>
          </a:xfrm>
          <a:prstGeom prst="rect">
            <a:avLst/>
          </a:prstGeom>
          <a:noFill/>
        </p:spPr>
        <p:txBody>
          <a:bodyPr wrap="square" rtlCol="0">
            <a:spAutoFit/>
          </a:bodyPr>
          <a:lstStyle/>
          <a:p>
            <a:pPr marL="285750" indent="-285750" algn="just">
              <a:lnSpc>
                <a:spcPts val="2700"/>
              </a:lnSpc>
              <a:buFont typeface="Wingdings" panose="05000000000000000000" pitchFamily="2" charset="2"/>
              <a:buChar char="l"/>
            </a:pPr>
            <a:r>
              <a:rPr lang="zh-TW" altLang="en-US" sz="2400" b="1" dirty="0">
                <a:solidFill>
                  <a:srgbClr val="000000"/>
                </a:solidFill>
                <a:latin typeface="標楷體" panose="03000509000000000000" pitchFamily="65" charset="-120"/>
                <a:ea typeface="標楷體" panose="03000509000000000000" pitchFamily="65" charset="-120"/>
              </a:rPr>
              <a:t>建議以</a:t>
            </a:r>
            <a:r>
              <a:rPr lang="zh-TW" altLang="en-US" sz="2400" b="1" u="sng" dirty="0">
                <a:solidFill>
                  <a:srgbClr val="0000FF"/>
                </a:solidFill>
                <a:latin typeface="標楷體" panose="03000509000000000000" pitchFamily="65" charset="-120"/>
                <a:ea typeface="標楷體" panose="03000509000000000000" pitchFamily="65" charset="-120"/>
              </a:rPr>
              <a:t>採購規格為主</a:t>
            </a:r>
            <a:r>
              <a:rPr lang="zh-TW" altLang="en-US" sz="2400" b="1" dirty="0">
                <a:solidFill>
                  <a:srgbClr val="000000"/>
                </a:solidFill>
                <a:latin typeface="標楷體" panose="03000509000000000000" pitchFamily="65" charset="-120"/>
                <a:ea typeface="標楷體" panose="03000509000000000000" pitchFamily="65" charset="-120"/>
              </a:rPr>
              <a:t>。</a:t>
            </a:r>
            <a:endParaRPr lang="en-US" altLang="zh-TW" sz="2400" b="1" dirty="0">
              <a:solidFill>
                <a:srgbClr val="000000"/>
              </a:solidFill>
              <a:latin typeface="標楷體" panose="03000509000000000000" pitchFamily="65" charset="-120"/>
              <a:ea typeface="標楷體" panose="03000509000000000000" pitchFamily="65" charset="-120"/>
            </a:endParaRPr>
          </a:p>
          <a:p>
            <a:pPr marL="285750" indent="-285750" algn="just">
              <a:lnSpc>
                <a:spcPts val="2700"/>
              </a:lnSpc>
              <a:buFont typeface="Wingdings" panose="05000000000000000000" pitchFamily="2" charset="2"/>
              <a:buChar char="l"/>
            </a:pPr>
            <a:r>
              <a:rPr lang="zh-TW" altLang="en-US" sz="2400" b="1" dirty="0">
                <a:solidFill>
                  <a:srgbClr val="000000"/>
                </a:solidFill>
                <a:latin typeface="標楷體" panose="03000509000000000000" pitchFamily="65" charset="-120"/>
                <a:ea typeface="標楷體" panose="03000509000000000000" pitchFamily="65" charset="-120"/>
              </a:rPr>
              <a:t>如</a:t>
            </a:r>
            <a:r>
              <a:rPr lang="zh-TW" altLang="en-US" sz="2400" b="1" u="sng" dirty="0">
                <a:solidFill>
                  <a:srgbClr val="FF0000"/>
                </a:solidFill>
                <a:latin typeface="標楷體" panose="03000509000000000000" pitchFamily="65" charset="-120"/>
                <a:ea typeface="標楷體" panose="03000509000000000000" pitchFamily="65" charset="-120"/>
              </a:rPr>
              <a:t>投標須知</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en-US" sz="2400" b="1" dirty="0">
                <a:solidFill>
                  <a:srgbClr val="000000"/>
                </a:solidFill>
                <a:latin typeface="標楷體" panose="03000509000000000000" pitchFamily="65" charset="-120"/>
                <a:ea typeface="標楷體" panose="03000509000000000000" pitchFamily="65" charset="-120"/>
              </a:rPr>
              <a:t>例如廠商資格、招標方式、押標金、保證金</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en-US" sz="2400" b="1" dirty="0">
                <a:solidFill>
                  <a:srgbClr val="000000"/>
                </a:solidFill>
                <a:latin typeface="標楷體" panose="03000509000000000000" pitchFamily="65" charset="-120"/>
                <a:ea typeface="標楷體" panose="03000509000000000000" pitchFamily="65" charset="-120"/>
              </a:rPr>
              <a:t>、</a:t>
            </a:r>
            <a:r>
              <a:rPr lang="zh-TW" altLang="en-US" sz="2400" b="1" u="sng" dirty="0">
                <a:solidFill>
                  <a:srgbClr val="FF0000"/>
                </a:solidFill>
                <a:latin typeface="標楷體" panose="03000509000000000000" pitchFamily="65" charset="-120"/>
                <a:ea typeface="標楷體" panose="03000509000000000000" pitchFamily="65" charset="-120"/>
              </a:rPr>
              <a:t>契約</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en-US" sz="2400" b="1" dirty="0">
                <a:solidFill>
                  <a:srgbClr val="000000"/>
                </a:solidFill>
                <a:latin typeface="標楷體" panose="03000509000000000000" pitchFamily="65" charset="-120"/>
                <a:ea typeface="標楷體" panose="03000509000000000000" pitchFamily="65" charset="-120"/>
              </a:rPr>
              <a:t>例如保固期、驗收方式、保險、價金支付</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en-US" sz="2400" b="1" dirty="0">
                <a:solidFill>
                  <a:srgbClr val="000000"/>
                </a:solidFill>
                <a:latin typeface="標楷體" panose="03000509000000000000" pitchFamily="65" charset="-120"/>
                <a:ea typeface="標楷體" panose="03000509000000000000" pitchFamily="65" charset="-120"/>
              </a:rPr>
              <a:t>、</a:t>
            </a:r>
            <a:r>
              <a:rPr lang="zh-TW" altLang="en-US" sz="2400" b="1" u="sng" dirty="0">
                <a:solidFill>
                  <a:srgbClr val="FF0000"/>
                </a:solidFill>
                <a:latin typeface="標楷體" panose="03000509000000000000" pitchFamily="65" charset="-120"/>
                <a:ea typeface="標楷體" panose="03000509000000000000" pitchFamily="65" charset="-120"/>
              </a:rPr>
              <a:t>評選須知</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en-US" sz="2400" b="1" dirty="0">
                <a:solidFill>
                  <a:srgbClr val="000000"/>
                </a:solidFill>
                <a:latin typeface="標楷體" panose="03000509000000000000" pitchFamily="65" charset="-120"/>
                <a:ea typeface="標楷體" panose="03000509000000000000" pitchFamily="65" charset="-120"/>
              </a:rPr>
              <a:t>例如出席委員、評定方式</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en-US" sz="2400" b="1" dirty="0">
                <a:solidFill>
                  <a:srgbClr val="000000"/>
                </a:solidFill>
                <a:latin typeface="標楷體" panose="03000509000000000000" pitchFamily="65" charset="-120"/>
                <a:ea typeface="標楷體" panose="03000509000000000000" pitchFamily="65" charset="-120"/>
              </a:rPr>
              <a:t>等等，因已明確規定，</a:t>
            </a:r>
            <a:r>
              <a:rPr lang="zh-TW" altLang="en-US" sz="2400" b="1" dirty="0">
                <a:solidFill>
                  <a:srgbClr val="006600"/>
                </a:solidFill>
                <a:latin typeface="標楷體" panose="03000509000000000000" pitchFamily="65" charset="-120"/>
                <a:ea typeface="標楷體" panose="03000509000000000000" pitchFamily="65" charset="-120"/>
              </a:rPr>
              <a:t>為避免不一致或資料錯誤，建議毋須於採購規範</a:t>
            </a:r>
            <a:r>
              <a:rPr lang="en-US" altLang="zh-TW" sz="2400" b="1" dirty="0">
                <a:solidFill>
                  <a:srgbClr val="006600"/>
                </a:solidFill>
                <a:latin typeface="標楷體" panose="03000509000000000000" pitchFamily="65" charset="-120"/>
                <a:ea typeface="標楷體" panose="03000509000000000000" pitchFamily="65" charset="-120"/>
              </a:rPr>
              <a:t>(</a:t>
            </a:r>
            <a:r>
              <a:rPr lang="zh-TW" altLang="en-US" sz="2400" b="1" dirty="0">
                <a:solidFill>
                  <a:srgbClr val="006600"/>
                </a:solidFill>
                <a:latin typeface="標楷體" panose="03000509000000000000" pitchFamily="65" charset="-120"/>
                <a:ea typeface="標楷體" panose="03000509000000000000" pitchFamily="65" charset="-120"/>
              </a:rPr>
              <a:t>需求</a:t>
            </a:r>
            <a:r>
              <a:rPr lang="en-US" altLang="zh-TW" sz="2400" b="1" dirty="0">
                <a:solidFill>
                  <a:srgbClr val="006600"/>
                </a:solidFill>
                <a:latin typeface="標楷體" panose="03000509000000000000" pitchFamily="65" charset="-120"/>
                <a:ea typeface="標楷體" panose="03000509000000000000" pitchFamily="65" charset="-120"/>
              </a:rPr>
              <a:t>)</a:t>
            </a:r>
            <a:r>
              <a:rPr lang="zh-TW" altLang="en-US" sz="2400" b="1" dirty="0">
                <a:solidFill>
                  <a:srgbClr val="006600"/>
                </a:solidFill>
                <a:latin typeface="標楷體" panose="03000509000000000000" pitchFamily="65" charset="-120"/>
                <a:ea typeface="標楷體" panose="03000509000000000000" pitchFamily="65" charset="-120"/>
              </a:rPr>
              <a:t>書，重複規定</a:t>
            </a:r>
            <a:r>
              <a:rPr lang="zh-TW" altLang="en-US" sz="2400" b="1" dirty="0">
                <a:solidFill>
                  <a:srgbClr val="000000"/>
                </a:solidFill>
                <a:latin typeface="標楷體" panose="03000509000000000000" pitchFamily="65" charset="-120"/>
                <a:ea typeface="標楷體" panose="03000509000000000000" pitchFamily="65" charset="-120"/>
              </a:rPr>
              <a:t>。</a:t>
            </a:r>
          </a:p>
        </p:txBody>
      </p:sp>
      <p:cxnSp>
        <p:nvCxnSpPr>
          <p:cNvPr id="8" name="直線單箭頭接點 7">
            <a:extLst>
              <a:ext uri="{FF2B5EF4-FFF2-40B4-BE49-F238E27FC236}">
                <a16:creationId xmlns:a16="http://schemas.microsoft.com/office/drawing/2014/main" id="{43340F97-4D65-4F61-BF0D-4358B151DAF0}"/>
              </a:ext>
            </a:extLst>
          </p:cNvPr>
          <p:cNvCxnSpPr>
            <a:cxnSpLocks/>
          </p:cNvCxnSpPr>
          <p:nvPr/>
        </p:nvCxnSpPr>
        <p:spPr>
          <a:xfrm flipH="1" flipV="1">
            <a:off x="6444208" y="1711087"/>
            <a:ext cx="432048" cy="29970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日期版面配置區 3"/>
          <p:cNvSpPr>
            <a:spLocks noGrp="1"/>
          </p:cNvSpPr>
          <p:nvPr>
            <p:ph type="dt" sz="quarter" idx="10"/>
          </p:nvPr>
        </p:nvSpPr>
        <p:spPr>
          <a:noFill/>
        </p:spPr>
        <p:txBody>
          <a:bodyPr/>
          <a:lstStyle/>
          <a:p>
            <a:fld id="{69E21463-8470-4FE5-B196-63E812CBD917}" type="datetime1">
              <a:rPr lang="zh-TW" altLang="en-US" smtClean="0">
                <a:ea typeface="新細明體" charset="-120"/>
              </a:rPr>
              <a:pPr/>
              <a:t>2020/9/27</a:t>
            </a:fld>
            <a:endParaRPr lang="en-US" altLang="zh-TW">
              <a:ea typeface="新細明體" charset="-120"/>
            </a:endParaRPr>
          </a:p>
        </p:txBody>
      </p:sp>
      <p:sp>
        <p:nvSpPr>
          <p:cNvPr id="69635" name="Rectangle 2"/>
          <p:cNvSpPr>
            <a:spLocks noGrp="1" noChangeArrowheads="1"/>
          </p:cNvSpPr>
          <p:nvPr>
            <p:ph type="body" idx="1"/>
          </p:nvPr>
        </p:nvSpPr>
        <p:spPr>
          <a:xfrm>
            <a:off x="264843" y="548680"/>
            <a:ext cx="8280400" cy="2880320"/>
          </a:xfrm>
        </p:spPr>
        <p:txBody>
          <a:bodyPr/>
          <a:lstStyle/>
          <a:p>
            <a:pPr marL="363538" indent="-363538" algn="just" eaLnBrk="1" hangingPunct="1">
              <a:lnSpc>
                <a:spcPct val="90000"/>
              </a:lnSpc>
              <a:buFont typeface="Wingdings" pitchFamily="2" charset="2"/>
              <a:buChar char="u"/>
              <a:defRPr/>
            </a:pPr>
            <a:r>
              <a:rPr lang="zh-TW" altLang="en-US" b="1" u="sng" dirty="0">
                <a:solidFill>
                  <a:srgbClr val="0033CC"/>
                </a:solidFill>
                <a:latin typeface="標楷體" pitchFamily="65" charset="-120"/>
                <a:ea typeface="標楷體" pitchFamily="65" charset="-120"/>
              </a:rPr>
              <a:t>技術規格</a:t>
            </a:r>
            <a:r>
              <a:rPr lang="zh-TW" altLang="en-US" b="1" dirty="0">
                <a:solidFill>
                  <a:srgbClr val="FF0000"/>
                </a:solidFill>
                <a:latin typeface="標楷體" pitchFamily="65" charset="-120"/>
                <a:ea typeface="標楷體" pitchFamily="65" charset="-120"/>
              </a:rPr>
              <a:t>：法</a:t>
            </a:r>
            <a:r>
              <a:rPr lang="en-US" altLang="zh-TW" b="1" dirty="0">
                <a:solidFill>
                  <a:srgbClr val="FF0000"/>
                </a:solidFill>
                <a:latin typeface="標楷體" pitchFamily="65" charset="-120"/>
                <a:ea typeface="標楷體" pitchFamily="65" charset="-120"/>
              </a:rPr>
              <a:t>26</a:t>
            </a:r>
            <a:r>
              <a:rPr lang="zh-TW" altLang="en-US" b="1" dirty="0">
                <a:solidFill>
                  <a:srgbClr val="FF0000"/>
                </a:solidFill>
                <a:latin typeface="標楷體" pitchFamily="65" charset="-120"/>
                <a:ea typeface="標楷體" pitchFamily="65" charset="-120"/>
              </a:rPr>
              <a:t>、法</a:t>
            </a:r>
            <a:r>
              <a:rPr lang="en-US" altLang="zh-TW" b="1" dirty="0">
                <a:solidFill>
                  <a:srgbClr val="FF0000"/>
                </a:solidFill>
                <a:latin typeface="標楷體" pitchFamily="65" charset="-120"/>
                <a:ea typeface="標楷體" pitchFamily="65" charset="-120"/>
              </a:rPr>
              <a:t>6</a:t>
            </a:r>
          </a:p>
          <a:p>
            <a:pPr marL="0" indent="0" algn="just" eaLnBrk="1" hangingPunct="1">
              <a:lnSpc>
                <a:spcPct val="90000"/>
              </a:lnSpc>
              <a:buFont typeface="Wingdings" pitchFamily="2" charset="2"/>
              <a:buNone/>
              <a:defRPr/>
            </a:pPr>
            <a:endParaRPr lang="en-US" altLang="zh-TW" b="1" dirty="0">
              <a:solidFill>
                <a:srgbClr val="FF0000"/>
              </a:solidFill>
              <a:latin typeface="標楷體" pitchFamily="65" charset="-120"/>
              <a:ea typeface="標楷體" pitchFamily="65" charset="-120"/>
            </a:endParaRPr>
          </a:p>
          <a:p>
            <a:pPr marL="363538" indent="-363538" algn="just" eaLnBrk="1" hangingPunct="1">
              <a:lnSpc>
                <a:spcPct val="90000"/>
              </a:lnSpc>
              <a:buFont typeface="Wingdings" pitchFamily="2" charset="2"/>
              <a:buChar char="u"/>
              <a:defRPr/>
            </a:pPr>
            <a:endParaRPr lang="en-US" altLang="zh-TW" b="1" dirty="0">
              <a:solidFill>
                <a:srgbClr val="FF0000"/>
              </a:solidFill>
              <a:latin typeface="標楷體" pitchFamily="65" charset="-120"/>
              <a:ea typeface="標楷體" pitchFamily="65" charset="-120"/>
            </a:endParaRPr>
          </a:p>
          <a:p>
            <a:pPr marL="363538" indent="-363538" algn="just" eaLnBrk="1" hangingPunct="1">
              <a:lnSpc>
                <a:spcPct val="90000"/>
              </a:lnSpc>
              <a:buNone/>
              <a:defRPr/>
            </a:pPr>
            <a:endParaRPr lang="en-US" altLang="zh-TW" b="1" dirty="0">
              <a:solidFill>
                <a:srgbClr val="FF0000"/>
              </a:solidFill>
              <a:latin typeface="標楷體" pitchFamily="65" charset="-120"/>
              <a:ea typeface="標楷體" pitchFamily="65" charset="-120"/>
            </a:endParaRPr>
          </a:p>
        </p:txBody>
      </p:sp>
      <p:sp>
        <p:nvSpPr>
          <p:cNvPr id="67588" name="Rectangle 3"/>
          <p:cNvSpPr>
            <a:spLocks noGrp="1" noChangeArrowheads="1"/>
          </p:cNvSpPr>
          <p:nvPr>
            <p:ph type="title"/>
          </p:nvPr>
        </p:nvSpPr>
        <p:spPr>
          <a:xfrm>
            <a:off x="244627" y="92581"/>
            <a:ext cx="7793037" cy="576262"/>
          </a:xfrm>
        </p:spPr>
        <p:txBody>
          <a:bodyPr/>
          <a:lstStyle/>
          <a:p>
            <a:pPr algn="ctr" eaLnBrk="1" hangingPunct="1"/>
            <a:r>
              <a:rPr lang="zh-TW" altLang="en-US" sz="3200" b="1" dirty="0">
                <a:solidFill>
                  <a:srgbClr val="000000"/>
                </a:solidFill>
                <a:effectLst/>
                <a:latin typeface="標楷體" pitchFamily="65" charset="-120"/>
                <a:ea typeface="標楷體" pitchFamily="65" charset="-120"/>
              </a:rPr>
              <a:t>確認技術規格</a:t>
            </a:r>
          </a:p>
        </p:txBody>
      </p:sp>
      <p:sp>
        <p:nvSpPr>
          <p:cNvPr id="5" name="文字方塊 4"/>
          <p:cNvSpPr txBox="1"/>
          <p:nvPr/>
        </p:nvSpPr>
        <p:spPr>
          <a:xfrm>
            <a:off x="323528" y="1065534"/>
            <a:ext cx="8352928" cy="1823576"/>
          </a:xfrm>
          <a:prstGeom prst="rect">
            <a:avLst/>
          </a:prstGeom>
          <a:noFill/>
          <a:ln w="9525">
            <a:solidFill>
              <a:schemeClr val="tx1"/>
            </a:solidFill>
          </a:ln>
        </p:spPr>
        <p:txBody>
          <a:bodyPr wrap="square">
            <a:spAutoFit/>
          </a:bodyPr>
          <a:lstStyle/>
          <a:p>
            <a:pPr>
              <a:lnSpc>
                <a:spcPts val="2700"/>
              </a:lnSpc>
              <a:defRPr/>
            </a:pPr>
            <a:r>
              <a:rPr lang="zh-TW" altLang="en-US" sz="2400" b="1" dirty="0">
                <a:solidFill>
                  <a:srgbClr val="000000"/>
                </a:solidFill>
                <a:latin typeface="標楷體" pitchFamily="65" charset="-120"/>
                <a:ea typeface="標楷體" pitchFamily="65" charset="-120"/>
              </a:rPr>
              <a:t>規格訂定、同等品</a:t>
            </a:r>
            <a:r>
              <a:rPr lang="en-US" altLang="zh-TW" sz="2400" b="1" dirty="0">
                <a:solidFill>
                  <a:srgbClr val="000000"/>
                </a:solidFill>
                <a:latin typeface="標楷體" pitchFamily="65" charset="-120"/>
                <a:ea typeface="標楷體" pitchFamily="65" charset="-120"/>
              </a:rPr>
              <a:t>(</a:t>
            </a:r>
            <a:r>
              <a:rPr lang="zh-TW" altLang="en-US" sz="2400" b="1" dirty="0">
                <a:solidFill>
                  <a:srgbClr val="000000"/>
                </a:solidFill>
                <a:latin typeface="標楷體" pitchFamily="65" charset="-120"/>
                <a:ea typeface="標楷體" pitchFamily="65" charset="-120"/>
              </a:rPr>
              <a:t>施行細則第</a:t>
            </a:r>
            <a:r>
              <a:rPr lang="en-US" altLang="zh-TW" sz="2400" b="1" dirty="0">
                <a:solidFill>
                  <a:srgbClr val="000000"/>
                </a:solidFill>
                <a:latin typeface="標楷體" pitchFamily="65" charset="-120"/>
                <a:ea typeface="標楷體" pitchFamily="65" charset="-120"/>
              </a:rPr>
              <a:t>25</a:t>
            </a:r>
            <a:r>
              <a:rPr lang="zh-TW" altLang="en-US" sz="2400" b="1" dirty="0">
                <a:solidFill>
                  <a:srgbClr val="000000"/>
                </a:solidFill>
                <a:latin typeface="標楷體" pitchFamily="65" charset="-120"/>
                <a:ea typeface="標楷體" pitchFamily="65" charset="-120"/>
              </a:rPr>
              <a:t>條</a:t>
            </a:r>
            <a:r>
              <a:rPr lang="en-US" altLang="zh-TW" sz="2400" b="1" dirty="0">
                <a:solidFill>
                  <a:srgbClr val="000000"/>
                </a:solidFill>
                <a:latin typeface="標楷體" pitchFamily="65" charset="-120"/>
                <a:ea typeface="標楷體" pitchFamily="65" charset="-120"/>
              </a:rPr>
              <a:t>)</a:t>
            </a:r>
            <a:r>
              <a:rPr lang="zh-TW" altLang="en-US" sz="2400" b="1" dirty="0">
                <a:solidFill>
                  <a:srgbClr val="000000"/>
                </a:solidFill>
                <a:latin typeface="標楷體" pitchFamily="65" charset="-120"/>
                <a:ea typeface="標楷體" pitchFamily="65" charset="-120"/>
              </a:rPr>
              <a:t>：</a:t>
            </a:r>
            <a:endParaRPr lang="en-US" altLang="zh-TW" sz="2400" b="1" dirty="0">
              <a:solidFill>
                <a:srgbClr val="000000"/>
              </a:solidFill>
              <a:latin typeface="標楷體" pitchFamily="65" charset="-120"/>
              <a:ea typeface="標楷體" pitchFamily="65" charset="-120"/>
            </a:endParaRPr>
          </a:p>
          <a:p>
            <a:pPr>
              <a:lnSpc>
                <a:spcPts val="2700"/>
              </a:lnSpc>
              <a:defRPr/>
            </a:pPr>
            <a:r>
              <a:rPr lang="en-US" altLang="zh-TW" sz="2400" dirty="0">
                <a:solidFill>
                  <a:srgbClr val="000000"/>
                </a:solidFill>
                <a:latin typeface="標楷體" pitchFamily="65" charset="-120"/>
                <a:ea typeface="標楷體" pitchFamily="65" charset="-120"/>
              </a:rPr>
              <a:t>1.</a:t>
            </a:r>
            <a:r>
              <a:rPr lang="zh-TW" altLang="en-US" sz="2400" b="1" u="sng" dirty="0">
                <a:solidFill>
                  <a:srgbClr val="0000FF"/>
                </a:solidFill>
                <a:latin typeface="標楷體" pitchFamily="65" charset="-120"/>
                <a:ea typeface="標楷體" pitchFamily="65" charset="-120"/>
              </a:rPr>
              <a:t>公告金額以上</a:t>
            </a:r>
            <a:r>
              <a:rPr lang="en-US" altLang="zh-TW" sz="2400" b="1" dirty="0">
                <a:solidFill>
                  <a:srgbClr val="000000"/>
                </a:solidFill>
                <a:latin typeface="標楷體" pitchFamily="65" charset="-120"/>
                <a:ea typeface="標楷體" pitchFamily="65" charset="-120"/>
              </a:rPr>
              <a:t>§26</a:t>
            </a:r>
            <a:r>
              <a:rPr lang="zh-TW" altLang="en-US" sz="2400" b="1" dirty="0">
                <a:solidFill>
                  <a:srgbClr val="000000"/>
                </a:solidFill>
                <a:latin typeface="標楷體" pitchFamily="65" charset="-120"/>
                <a:ea typeface="標楷體" pitchFamily="65" charset="-120"/>
              </a:rPr>
              <a:t>，</a:t>
            </a:r>
            <a:r>
              <a:rPr lang="en-US" altLang="zh-TW" sz="2400" b="1" dirty="0">
                <a:solidFill>
                  <a:srgbClr val="000000"/>
                </a:solidFill>
                <a:latin typeface="標楷體" pitchFamily="65" charset="-120"/>
                <a:ea typeface="標楷體" pitchFamily="65" charset="-120"/>
              </a:rPr>
              <a:t>§26</a:t>
            </a:r>
            <a:r>
              <a:rPr lang="zh-TW" altLang="en-US" sz="2400" b="1" dirty="0">
                <a:solidFill>
                  <a:srgbClr val="000000"/>
                </a:solidFill>
                <a:latin typeface="標楷體" pitchFamily="65" charset="-120"/>
                <a:ea typeface="標楷體" pitchFamily="65" charset="-120"/>
              </a:rPr>
              <a:t>執行注意事項。</a:t>
            </a:r>
            <a:endParaRPr lang="en-US" altLang="zh-TW" sz="2400" b="1" dirty="0">
              <a:solidFill>
                <a:srgbClr val="000000"/>
              </a:solidFill>
              <a:latin typeface="標楷體" pitchFamily="65" charset="-120"/>
              <a:ea typeface="標楷體" pitchFamily="65" charset="-120"/>
            </a:endParaRPr>
          </a:p>
          <a:p>
            <a:pPr marL="361950" indent="-361950" algn="just">
              <a:lnSpc>
                <a:spcPts val="2700"/>
              </a:lnSpc>
              <a:defRPr/>
            </a:pPr>
            <a:r>
              <a:rPr lang="en-US" altLang="zh-TW" sz="2400" dirty="0">
                <a:solidFill>
                  <a:srgbClr val="000000"/>
                </a:solidFill>
                <a:latin typeface="標楷體" pitchFamily="65" charset="-120"/>
                <a:ea typeface="標楷體" pitchFamily="65" charset="-120"/>
              </a:rPr>
              <a:t>2.</a:t>
            </a:r>
            <a:r>
              <a:rPr lang="zh-TW" altLang="en-US" sz="2400" b="1" u="sng" dirty="0">
                <a:solidFill>
                  <a:srgbClr val="FF0000"/>
                </a:solidFill>
                <a:latin typeface="標楷體" pitchFamily="65" charset="-120"/>
                <a:ea typeface="標楷體" pitchFamily="65" charset="-120"/>
              </a:rPr>
              <a:t>未達公告金額</a:t>
            </a:r>
            <a:r>
              <a:rPr lang="zh-TW" altLang="en-US" sz="2400" dirty="0">
                <a:latin typeface="標楷體" pitchFamily="65" charset="-120"/>
                <a:ea typeface="標楷體" pitchFamily="65" charset="-120"/>
              </a:rPr>
              <a:t>：</a:t>
            </a:r>
            <a:r>
              <a:rPr lang="zh-TW" altLang="zh-TW" sz="2400" b="1" dirty="0">
                <a:solidFill>
                  <a:srgbClr val="000000"/>
                </a:solidFill>
                <a:latin typeface="標楷體" pitchFamily="65" charset="-120"/>
                <a:ea typeface="標楷體" pitchFamily="65" charset="-120"/>
              </a:rPr>
              <a:t>得不適用</a:t>
            </a:r>
            <a:r>
              <a:rPr lang="en-US" altLang="zh-TW" sz="2400" b="1" dirty="0">
                <a:solidFill>
                  <a:srgbClr val="000000"/>
                </a:solidFill>
                <a:latin typeface="標楷體" pitchFamily="65" charset="-120"/>
                <a:ea typeface="標楷體" pitchFamily="65" charset="-120"/>
              </a:rPr>
              <a:t>§26</a:t>
            </a:r>
            <a:r>
              <a:rPr lang="zh-TW" altLang="zh-TW" sz="2400" b="1" dirty="0">
                <a:solidFill>
                  <a:srgbClr val="000000"/>
                </a:solidFill>
                <a:latin typeface="標楷體" pitchFamily="65" charset="-120"/>
                <a:ea typeface="標楷體" pitchFamily="65" charset="-120"/>
              </a:rPr>
              <a:t>之規定</a:t>
            </a:r>
            <a:r>
              <a:rPr lang="zh-TW" altLang="zh-TW" sz="2400" dirty="0">
                <a:solidFill>
                  <a:srgbClr val="000000"/>
                </a:solidFill>
                <a:latin typeface="標楷體" pitchFamily="65" charset="-120"/>
                <a:ea typeface="標楷體" pitchFamily="65" charset="-120"/>
              </a:rPr>
              <a:t>，</a:t>
            </a:r>
            <a:r>
              <a:rPr lang="zh-TW" altLang="zh-TW" sz="2400" b="1" dirty="0">
                <a:solidFill>
                  <a:srgbClr val="000000"/>
                </a:solidFill>
                <a:latin typeface="標楷體" pitchFamily="65" charset="-120"/>
                <a:ea typeface="標楷體" pitchFamily="65" charset="-120"/>
              </a:rPr>
              <a:t>惟應審酌其</a:t>
            </a:r>
            <a:r>
              <a:rPr lang="zh-TW" altLang="zh-TW" sz="2400" b="1" u="sng" dirty="0">
                <a:solidFill>
                  <a:srgbClr val="FF0000"/>
                </a:solidFill>
                <a:latin typeface="標楷體" pitchFamily="65" charset="-120"/>
                <a:ea typeface="標楷體" pitchFamily="65" charset="-120"/>
              </a:rPr>
              <a:t>正當性，以免違反</a:t>
            </a:r>
            <a:r>
              <a:rPr lang="en-US" altLang="zh-TW" sz="2400" b="1" u="sng" dirty="0">
                <a:solidFill>
                  <a:srgbClr val="FF0000"/>
                </a:solidFill>
                <a:latin typeface="標楷體" pitchFamily="65" charset="-120"/>
                <a:ea typeface="標楷體" pitchFamily="65" charset="-120"/>
              </a:rPr>
              <a:t>§6</a:t>
            </a:r>
            <a:r>
              <a:rPr lang="zh-TW" altLang="zh-TW" sz="2400" b="1" u="sng" dirty="0">
                <a:solidFill>
                  <a:srgbClr val="FF0000"/>
                </a:solidFill>
                <a:latin typeface="標楷體" pitchFamily="65" charset="-120"/>
                <a:ea typeface="標楷體" pitchFamily="65" charset="-120"/>
              </a:rPr>
              <a:t>之規定</a:t>
            </a:r>
            <a:r>
              <a:rPr lang="en-US" altLang="zh-TW" sz="2000" dirty="0">
                <a:solidFill>
                  <a:srgbClr val="000000"/>
                </a:solidFill>
                <a:latin typeface="標楷體" pitchFamily="65" charset="-120"/>
                <a:ea typeface="標楷體" pitchFamily="65" charset="-120"/>
              </a:rPr>
              <a:t>(</a:t>
            </a:r>
            <a:r>
              <a:rPr lang="en-US" altLang="zh-TW" sz="2000" b="1" dirty="0">
                <a:solidFill>
                  <a:srgbClr val="000000"/>
                </a:solidFill>
                <a:latin typeface="標楷體" pitchFamily="65" charset="-120"/>
                <a:ea typeface="標楷體" pitchFamily="65" charset="-120"/>
              </a:rPr>
              <a:t>88</a:t>
            </a:r>
            <a:r>
              <a:rPr lang="zh-TW" altLang="zh-TW" sz="2000" b="1" dirty="0">
                <a:solidFill>
                  <a:srgbClr val="000000"/>
                </a:solidFill>
                <a:latin typeface="標楷體" pitchFamily="65" charset="-120"/>
                <a:ea typeface="標楷體" pitchFamily="65" charset="-120"/>
              </a:rPr>
              <a:t>年</a:t>
            </a:r>
            <a:r>
              <a:rPr lang="en-US" altLang="zh-TW" sz="2000" b="1" dirty="0">
                <a:solidFill>
                  <a:srgbClr val="000000"/>
                </a:solidFill>
                <a:latin typeface="標楷體" pitchFamily="65" charset="-120"/>
                <a:ea typeface="標楷體" pitchFamily="65" charset="-120"/>
              </a:rPr>
              <a:t>10</a:t>
            </a:r>
            <a:r>
              <a:rPr lang="zh-TW" altLang="zh-TW" sz="2000" b="1" dirty="0">
                <a:solidFill>
                  <a:srgbClr val="000000"/>
                </a:solidFill>
                <a:latin typeface="標楷體" pitchFamily="65" charset="-120"/>
                <a:ea typeface="標楷體" pitchFamily="65" charset="-120"/>
              </a:rPr>
              <a:t>月</a:t>
            </a:r>
            <a:r>
              <a:rPr lang="en-US" altLang="zh-TW" sz="2000" b="1" dirty="0">
                <a:solidFill>
                  <a:srgbClr val="000000"/>
                </a:solidFill>
                <a:latin typeface="標楷體" pitchFamily="65" charset="-120"/>
                <a:ea typeface="標楷體" pitchFamily="65" charset="-120"/>
              </a:rPr>
              <a:t>12</a:t>
            </a:r>
            <a:r>
              <a:rPr lang="zh-TW" altLang="zh-TW" sz="2000" b="1" dirty="0">
                <a:solidFill>
                  <a:srgbClr val="000000"/>
                </a:solidFill>
                <a:latin typeface="標楷體" pitchFamily="65" charset="-120"/>
                <a:ea typeface="標楷體" pitchFamily="65" charset="-120"/>
              </a:rPr>
              <a:t>日工程企字第</a:t>
            </a:r>
            <a:r>
              <a:rPr lang="en-US" altLang="zh-TW" sz="2000" b="1" dirty="0">
                <a:solidFill>
                  <a:srgbClr val="000000"/>
                </a:solidFill>
                <a:latin typeface="標楷體" pitchFamily="65" charset="-120"/>
                <a:ea typeface="標楷體" pitchFamily="65" charset="-120"/>
              </a:rPr>
              <a:t>8815298</a:t>
            </a:r>
            <a:r>
              <a:rPr lang="zh-TW" altLang="zh-TW" sz="2000" b="1" dirty="0">
                <a:solidFill>
                  <a:srgbClr val="000000"/>
                </a:solidFill>
                <a:latin typeface="標楷體" pitchFamily="65" charset="-120"/>
                <a:ea typeface="標楷體" pitchFamily="65" charset="-120"/>
              </a:rPr>
              <a:t>號</a:t>
            </a:r>
            <a:r>
              <a:rPr lang="zh-TW" altLang="en-US" sz="2000" b="1" dirty="0">
                <a:solidFill>
                  <a:srgbClr val="000000"/>
                </a:solidFill>
                <a:latin typeface="標楷體" pitchFamily="65" charset="-120"/>
                <a:ea typeface="標楷體" pitchFamily="65" charset="-120"/>
              </a:rPr>
              <a:t>、</a:t>
            </a:r>
            <a:r>
              <a:rPr lang="en-US" altLang="zh-TW" sz="2000" b="1" dirty="0">
                <a:solidFill>
                  <a:srgbClr val="000000"/>
                </a:solidFill>
                <a:latin typeface="標楷體" pitchFamily="65" charset="-120"/>
                <a:ea typeface="標楷體" pitchFamily="65" charset="-120"/>
              </a:rPr>
              <a:t>87</a:t>
            </a:r>
            <a:r>
              <a:rPr lang="zh-TW" altLang="zh-TW" sz="2000" b="1" dirty="0">
                <a:solidFill>
                  <a:srgbClr val="000000"/>
                </a:solidFill>
                <a:latin typeface="標楷體" pitchFamily="65" charset="-120"/>
                <a:ea typeface="標楷體" pitchFamily="65" charset="-120"/>
              </a:rPr>
              <a:t>年</a:t>
            </a:r>
            <a:r>
              <a:rPr lang="en-US" altLang="zh-TW" sz="2000" b="1" dirty="0">
                <a:solidFill>
                  <a:srgbClr val="000000"/>
                </a:solidFill>
                <a:latin typeface="標楷體" pitchFamily="65" charset="-120"/>
                <a:ea typeface="標楷體" pitchFamily="65" charset="-120"/>
              </a:rPr>
              <a:t>12</a:t>
            </a:r>
            <a:r>
              <a:rPr lang="zh-TW" altLang="zh-TW" sz="2000" b="1" dirty="0">
                <a:solidFill>
                  <a:srgbClr val="000000"/>
                </a:solidFill>
                <a:latin typeface="標楷體" pitchFamily="65" charset="-120"/>
                <a:ea typeface="標楷體" pitchFamily="65" charset="-120"/>
              </a:rPr>
              <a:t>月</a:t>
            </a:r>
            <a:r>
              <a:rPr lang="en-US" altLang="zh-TW" sz="2000" b="1" dirty="0">
                <a:solidFill>
                  <a:srgbClr val="000000"/>
                </a:solidFill>
                <a:latin typeface="標楷體" pitchFamily="65" charset="-120"/>
                <a:ea typeface="標楷體" pitchFamily="65" charset="-120"/>
              </a:rPr>
              <a:t>18</a:t>
            </a:r>
            <a:r>
              <a:rPr lang="zh-TW" altLang="zh-TW" sz="2000" b="1" dirty="0">
                <a:solidFill>
                  <a:srgbClr val="000000"/>
                </a:solidFill>
                <a:latin typeface="標楷體" pitchFamily="65" charset="-120"/>
                <a:ea typeface="標楷體" pitchFamily="65" charset="-120"/>
              </a:rPr>
              <a:t>日工程企字第</a:t>
            </a:r>
            <a:r>
              <a:rPr lang="en-US" altLang="zh-TW" sz="2000" b="1" dirty="0">
                <a:solidFill>
                  <a:srgbClr val="000000"/>
                </a:solidFill>
                <a:latin typeface="標楷體" pitchFamily="65" charset="-120"/>
                <a:ea typeface="標楷體" pitchFamily="65" charset="-120"/>
              </a:rPr>
              <a:t>8716377</a:t>
            </a:r>
            <a:r>
              <a:rPr lang="zh-TW" altLang="zh-TW" sz="2000" b="1" dirty="0">
                <a:solidFill>
                  <a:srgbClr val="000000"/>
                </a:solidFill>
                <a:latin typeface="標楷體" pitchFamily="65" charset="-120"/>
                <a:ea typeface="標楷體" pitchFamily="65" charset="-120"/>
              </a:rPr>
              <a:t>號</a:t>
            </a:r>
            <a:r>
              <a:rPr lang="en-US" altLang="zh-TW" sz="2000" dirty="0">
                <a:solidFill>
                  <a:srgbClr val="000000"/>
                </a:solidFill>
                <a:latin typeface="標楷體" pitchFamily="65" charset="-120"/>
                <a:ea typeface="標楷體" pitchFamily="65" charset="-120"/>
              </a:rPr>
              <a:t>)</a:t>
            </a:r>
            <a:r>
              <a:rPr lang="zh-TW" altLang="zh-TW" sz="2000" dirty="0">
                <a:solidFill>
                  <a:srgbClr val="000000"/>
                </a:solidFill>
                <a:latin typeface="標楷體" pitchFamily="65" charset="-120"/>
                <a:ea typeface="標楷體" pitchFamily="65" charset="-120"/>
              </a:rPr>
              <a:t>。</a:t>
            </a:r>
            <a:endParaRPr lang="zh-TW" altLang="en-US" sz="2000" b="1" dirty="0">
              <a:solidFill>
                <a:srgbClr val="000000"/>
              </a:solidFill>
              <a:latin typeface="標楷體" pitchFamily="65" charset="-120"/>
              <a:ea typeface="標楷體" pitchFamily="65" charset="-120"/>
            </a:endParaRPr>
          </a:p>
        </p:txBody>
      </p:sp>
      <p:sp>
        <p:nvSpPr>
          <p:cNvPr id="8" name="Text Box 3"/>
          <p:cNvSpPr txBox="1">
            <a:spLocks noChangeArrowheads="1"/>
          </p:cNvSpPr>
          <p:nvPr/>
        </p:nvSpPr>
        <p:spPr bwMode="auto">
          <a:xfrm>
            <a:off x="323528" y="2978865"/>
            <a:ext cx="4104456" cy="1530255"/>
          </a:xfrm>
          <a:prstGeom prst="rect">
            <a:avLst/>
          </a:prstGeom>
          <a:noFill/>
          <a:ln w="9525">
            <a:solidFill>
              <a:schemeClr val="accent1"/>
            </a:solidFill>
            <a:round/>
            <a:headEnd/>
            <a:tailEnd/>
          </a:ln>
        </p:spPr>
        <p:txBody>
          <a:bodyPr/>
          <a:lstStyle/>
          <a:p>
            <a:pPr marL="266700" indent="-266700" defTabSz="449263">
              <a:lnSpc>
                <a:spcPts val="2700"/>
              </a:lnSpc>
              <a:buClr>
                <a:srgbClr val="6600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kumimoji="0" lang="zh-TW" altLang="en-GB" sz="2000" b="1" u="sng" dirty="0">
                <a:solidFill>
                  <a:srgbClr val="0000FF"/>
                </a:solidFill>
                <a:latin typeface="標楷體" pitchFamily="65" charset="-120"/>
                <a:ea typeface="標楷體" pitchFamily="65" charset="-120"/>
              </a:rPr>
              <a:t>功能或效益</a:t>
            </a:r>
            <a:r>
              <a:rPr kumimoji="0" lang="zh-TW" altLang="en-GB" sz="2000" dirty="0">
                <a:solidFill>
                  <a:srgbClr val="000000"/>
                </a:solidFill>
                <a:latin typeface="標楷體" pitchFamily="65" charset="-120"/>
                <a:ea typeface="標楷體" pitchFamily="65" charset="-120"/>
              </a:rPr>
              <a:t>：</a:t>
            </a:r>
            <a:r>
              <a:rPr kumimoji="0" lang="zh-TW" altLang="en-GB" sz="2000" b="1" dirty="0">
                <a:solidFill>
                  <a:srgbClr val="000000"/>
                </a:solidFill>
                <a:latin typeface="標楷體" pitchFamily="65" charset="-120"/>
                <a:ea typeface="標楷體" pitchFamily="65" charset="-120"/>
              </a:rPr>
              <a:t>公告金額以上</a:t>
            </a:r>
          </a:p>
          <a:p>
            <a:pPr marL="266700" indent="-266700" defTabSz="449263">
              <a:lnSpc>
                <a:spcPts val="2700"/>
              </a:lnSpc>
              <a:buClr>
                <a:srgbClr val="6600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kumimoji="0" lang="zh-TW" altLang="en-US" sz="2000" b="1" u="sng" dirty="0">
                <a:solidFill>
                  <a:srgbClr val="FF0000"/>
                </a:solidFill>
                <a:latin typeface="標楷體" pitchFamily="65" charset="-120"/>
                <a:ea typeface="標楷體" pitchFamily="65" charset="-120"/>
              </a:rPr>
              <a:t>例如</a:t>
            </a:r>
            <a:r>
              <a:rPr kumimoji="0" lang="zh-TW" altLang="en-GB" sz="2000" b="1" u="sng" dirty="0">
                <a:solidFill>
                  <a:srgbClr val="FF0000"/>
                </a:solidFill>
                <a:latin typeface="標楷體" pitchFamily="65" charset="-120"/>
                <a:ea typeface="標楷體" pitchFamily="65" charset="-120"/>
              </a:rPr>
              <a:t>廠牌採購</a:t>
            </a:r>
            <a:r>
              <a:rPr kumimoji="0" lang="en-US" altLang="zh-TW" sz="2000" b="1" u="sng" dirty="0">
                <a:solidFill>
                  <a:srgbClr val="FF0000"/>
                </a:solidFill>
                <a:latin typeface="標楷體" pitchFamily="65" charset="-120"/>
                <a:ea typeface="標楷體" pitchFamily="65" charset="-120"/>
              </a:rPr>
              <a:t>(</a:t>
            </a:r>
            <a:r>
              <a:rPr lang="zh-TW" altLang="en-GB" sz="2000" b="1" dirty="0">
                <a:solidFill>
                  <a:srgbClr val="FF0000"/>
                </a:solidFill>
                <a:latin typeface="標楷體" pitchFamily="65" charset="-120"/>
                <a:ea typeface="標楷體" pitchFamily="65" charset="-120"/>
              </a:rPr>
              <a:t>無法明確敘述</a:t>
            </a:r>
            <a:r>
              <a:rPr lang="en-US" altLang="zh-TW" sz="2000" b="1" dirty="0">
                <a:solidFill>
                  <a:srgbClr val="FF0000"/>
                </a:solidFill>
                <a:latin typeface="標楷體" pitchFamily="65" charset="-120"/>
                <a:ea typeface="標楷體" pitchFamily="65" charset="-120"/>
              </a:rPr>
              <a:t>)</a:t>
            </a:r>
            <a:r>
              <a:rPr kumimoji="0" lang="zh-TW" altLang="en-GB" sz="2000" b="1" dirty="0">
                <a:solidFill>
                  <a:srgbClr val="000000"/>
                </a:solidFill>
                <a:latin typeface="標楷體" pitchFamily="65" charset="-120"/>
                <a:ea typeface="標楷體" pitchFamily="65" charset="-120"/>
              </a:rPr>
              <a:t>：</a:t>
            </a:r>
            <a:r>
              <a:rPr kumimoji="0" lang="zh-TW" altLang="en-GB" sz="2000" b="1" dirty="0">
                <a:solidFill>
                  <a:srgbClr val="FF0000"/>
                </a:solidFill>
                <a:latin typeface="標楷體" pitchFamily="65" charset="-120"/>
                <a:ea typeface="標楷體" pitchFamily="65" charset="-120"/>
              </a:rPr>
              <a:t>加註「或同等品」</a:t>
            </a:r>
          </a:p>
          <a:p>
            <a:pPr marL="266700" indent="-266700" algn="just" defTabSz="449263">
              <a:lnSpc>
                <a:spcPts val="2700"/>
              </a:lnSpc>
              <a:buClr>
                <a:srgbClr val="6600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kumimoji="0" lang="zh-TW" altLang="en-GB" sz="2000" b="1" u="sng" dirty="0">
                <a:solidFill>
                  <a:srgbClr val="0000FF"/>
                </a:solidFill>
                <a:latin typeface="標楷體" pitchFamily="65" charset="-120"/>
                <a:ea typeface="標楷體" pitchFamily="65" charset="-120"/>
              </a:rPr>
              <a:t>未達公告金額</a:t>
            </a:r>
            <a:r>
              <a:rPr kumimoji="0" lang="zh-TW" altLang="en-GB" sz="2000" b="1" dirty="0">
                <a:solidFill>
                  <a:srgbClr val="000000"/>
                </a:solidFill>
                <a:latin typeface="標楷體" pitchFamily="65" charset="-120"/>
                <a:ea typeface="標楷體" pitchFamily="65" charset="-120"/>
              </a:rPr>
              <a:t>，得廠牌採購。</a:t>
            </a:r>
          </a:p>
        </p:txBody>
      </p:sp>
      <p:sp>
        <p:nvSpPr>
          <p:cNvPr id="7" name="Text Box 3">
            <a:extLst>
              <a:ext uri="{FF2B5EF4-FFF2-40B4-BE49-F238E27FC236}">
                <a16:creationId xmlns:a16="http://schemas.microsoft.com/office/drawing/2014/main" id="{DCE605E0-B51D-4380-B6CA-5E5310F20977}"/>
              </a:ext>
            </a:extLst>
          </p:cNvPr>
          <p:cNvSpPr txBox="1">
            <a:spLocks noChangeArrowheads="1"/>
          </p:cNvSpPr>
          <p:nvPr/>
        </p:nvSpPr>
        <p:spPr bwMode="auto">
          <a:xfrm>
            <a:off x="323528" y="4725144"/>
            <a:ext cx="7056784" cy="1710445"/>
          </a:xfrm>
          <a:prstGeom prst="rect">
            <a:avLst/>
          </a:prstGeom>
          <a:noFill/>
          <a:ln w="9525">
            <a:noFill/>
            <a:round/>
            <a:headEnd/>
            <a:tailEnd/>
          </a:ln>
        </p:spPr>
        <p:txBody>
          <a:bodyPr/>
          <a:lstStyle/>
          <a:p>
            <a:pPr marL="266700" indent="-266700" defTabSz="449263">
              <a:lnSpc>
                <a:spcPts val="2000"/>
              </a:lnSpc>
              <a:spcBef>
                <a:spcPts val="1000"/>
              </a:spcBef>
              <a:buClr>
                <a:srgbClr val="6600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kumimoji="0" lang="zh-TW" altLang="en-GB" sz="2400" b="1" dirty="0">
                <a:solidFill>
                  <a:srgbClr val="000000"/>
                </a:solidFill>
                <a:latin typeface="標楷體" pitchFamily="65" charset="-120"/>
                <a:ea typeface="標楷體" pitchFamily="65" charset="-120"/>
              </a:rPr>
              <a:t>技術規格</a:t>
            </a:r>
            <a:r>
              <a:rPr kumimoji="0" lang="zh-TW" altLang="en-GB" sz="2400" b="1" u="sng" dirty="0">
                <a:solidFill>
                  <a:srgbClr val="0000FF"/>
                </a:solidFill>
                <a:latin typeface="標楷體" pitchFamily="65" charset="-120"/>
                <a:ea typeface="標楷體" pitchFamily="65" charset="-120"/>
              </a:rPr>
              <a:t>供不特定廠商競標</a:t>
            </a:r>
            <a:r>
              <a:rPr kumimoji="0" lang="zh-TW" altLang="en-GB" sz="2400" b="1" dirty="0">
                <a:solidFill>
                  <a:srgbClr val="0000FF"/>
                </a:solidFill>
                <a:latin typeface="標楷體" pitchFamily="65" charset="-120"/>
                <a:ea typeface="標楷體" pitchFamily="65" charset="-120"/>
              </a:rPr>
              <a:t>。</a:t>
            </a:r>
          </a:p>
          <a:p>
            <a:pPr marL="266700" indent="-266700" defTabSz="449263">
              <a:lnSpc>
                <a:spcPts val="2000"/>
              </a:lnSpc>
              <a:spcBef>
                <a:spcPts val="1000"/>
              </a:spcBef>
              <a:buClr>
                <a:srgbClr val="6600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kumimoji="0" lang="zh-TW" altLang="en-GB" sz="2400" b="1" dirty="0">
                <a:solidFill>
                  <a:srgbClr val="000000"/>
                </a:solidFill>
                <a:latin typeface="標楷體" pitchFamily="65" charset="-120"/>
                <a:ea typeface="標楷體" pitchFamily="65" charset="-120"/>
              </a:rPr>
              <a:t>目的及效果上</a:t>
            </a:r>
            <a:r>
              <a:rPr kumimoji="0" lang="zh-TW" altLang="en-GB" sz="2400" b="1" u="sng" dirty="0">
                <a:solidFill>
                  <a:srgbClr val="000000"/>
                </a:solidFill>
                <a:latin typeface="標楷體" pitchFamily="65" charset="-120"/>
                <a:ea typeface="標楷體" pitchFamily="65" charset="-120"/>
              </a:rPr>
              <a:t>有無限制競爭</a:t>
            </a:r>
            <a:r>
              <a:rPr kumimoji="0" lang="zh-TW" altLang="en-GB" sz="2400" dirty="0">
                <a:solidFill>
                  <a:srgbClr val="000000"/>
                </a:solidFill>
                <a:latin typeface="標楷體" pitchFamily="65" charset="-120"/>
                <a:ea typeface="標楷體" pitchFamily="65" charset="-120"/>
              </a:rPr>
              <a:t>。</a:t>
            </a:r>
          </a:p>
          <a:p>
            <a:pPr marL="266700" indent="-266700" defTabSz="449263">
              <a:lnSpc>
                <a:spcPts val="2000"/>
              </a:lnSpc>
              <a:spcBef>
                <a:spcPts val="1000"/>
              </a:spcBef>
              <a:buClr>
                <a:srgbClr val="6600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kumimoji="0" lang="zh-TW" altLang="en-GB" sz="2400" b="1" dirty="0">
                <a:solidFill>
                  <a:srgbClr val="000000"/>
                </a:solidFill>
                <a:latin typeface="標楷體" pitchFamily="65" charset="-120"/>
                <a:ea typeface="標楷體" pitchFamily="65" charset="-120"/>
              </a:rPr>
              <a:t>應以</a:t>
            </a:r>
            <a:r>
              <a:rPr kumimoji="0" lang="zh-TW" altLang="en-GB" sz="2400" b="1" u="sng" dirty="0">
                <a:solidFill>
                  <a:srgbClr val="0000FF"/>
                </a:solidFill>
                <a:latin typeface="標楷體" pitchFamily="65" charset="-120"/>
                <a:ea typeface="標楷體" pitchFamily="65" charset="-120"/>
              </a:rPr>
              <a:t>有無逾機關所必須</a:t>
            </a:r>
            <a:r>
              <a:rPr kumimoji="0" lang="zh-TW" altLang="en-GB" sz="2400" b="1" dirty="0">
                <a:solidFill>
                  <a:srgbClr val="000000"/>
                </a:solidFill>
                <a:latin typeface="標楷體" pitchFamily="65" charset="-120"/>
                <a:ea typeface="標楷體" pitchFamily="65" charset="-120"/>
              </a:rPr>
              <a:t>者認定之。</a:t>
            </a:r>
          </a:p>
          <a:p>
            <a:pPr marL="266700" indent="-266700" algn="just" defTabSz="449263">
              <a:lnSpc>
                <a:spcPts val="2000"/>
              </a:lnSpc>
              <a:spcBef>
                <a:spcPts val="1000"/>
              </a:spcBef>
              <a:buClr>
                <a:srgbClr val="660000"/>
              </a:buClr>
              <a:buSzPct val="70000"/>
              <a:buFont typeface="Wingdings"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kumimoji="0" lang="zh-TW" altLang="en-GB" sz="2400" b="1" u="sng" dirty="0">
                <a:solidFill>
                  <a:srgbClr val="FF0000"/>
                </a:solidFill>
                <a:latin typeface="標楷體" pitchFamily="65" charset="-120"/>
                <a:ea typeface="標楷體" pitchFamily="65" charset="-120"/>
              </a:rPr>
              <a:t>不以</a:t>
            </a:r>
            <a:r>
              <a:rPr kumimoji="0" lang="zh-TW" altLang="en-GB" sz="2400" b="1" dirty="0">
                <a:solidFill>
                  <a:srgbClr val="000000"/>
                </a:solidFill>
                <a:latin typeface="標楷體" pitchFamily="65" charset="-120"/>
                <a:ea typeface="標楷體" pitchFamily="65" charset="-120"/>
              </a:rPr>
              <a:t>符合該規格之</a:t>
            </a:r>
            <a:r>
              <a:rPr kumimoji="0" lang="zh-TW" altLang="en-GB" sz="2400" b="1" u="sng" dirty="0">
                <a:solidFill>
                  <a:srgbClr val="FF0000"/>
                </a:solidFill>
                <a:latin typeface="標楷體" pitchFamily="65" charset="-120"/>
                <a:ea typeface="標楷體" pitchFamily="65" charset="-120"/>
              </a:rPr>
              <a:t>廠商家數</a:t>
            </a:r>
            <a:r>
              <a:rPr kumimoji="0" lang="zh-TW" altLang="en-GB" sz="2400" b="1" u="sng" dirty="0">
                <a:solidFill>
                  <a:srgbClr val="000000"/>
                </a:solidFill>
                <a:latin typeface="標楷體" pitchFamily="65" charset="-120"/>
                <a:ea typeface="標楷體" pitchFamily="65" charset="-120"/>
              </a:rPr>
              <a:t>多寡</a:t>
            </a:r>
            <a:r>
              <a:rPr kumimoji="0" lang="zh-TW" altLang="en-GB" sz="2400" b="1" dirty="0">
                <a:solidFill>
                  <a:srgbClr val="000000"/>
                </a:solidFill>
                <a:latin typeface="標楷體" pitchFamily="65" charset="-120"/>
                <a:ea typeface="標楷體" pitchFamily="65" charset="-120"/>
              </a:rPr>
              <a:t>作為</a:t>
            </a:r>
            <a:r>
              <a:rPr kumimoji="0" lang="zh-TW" altLang="en-GB" sz="2400" b="1" u="sng" dirty="0">
                <a:solidFill>
                  <a:srgbClr val="000000"/>
                </a:solidFill>
                <a:latin typeface="標楷體" pitchFamily="65" charset="-120"/>
                <a:ea typeface="標楷體" pitchFamily="65" charset="-120"/>
              </a:rPr>
              <a:t>判斷</a:t>
            </a:r>
            <a:r>
              <a:rPr kumimoji="0" lang="zh-TW" altLang="en-GB" sz="2400" b="1" dirty="0">
                <a:solidFill>
                  <a:srgbClr val="000000"/>
                </a:solidFill>
                <a:latin typeface="標楷體" pitchFamily="65" charset="-120"/>
                <a:ea typeface="標楷體" pitchFamily="65" charset="-120"/>
              </a:rPr>
              <a:t>依據。</a:t>
            </a:r>
          </a:p>
        </p:txBody>
      </p:sp>
      <p:graphicFrame>
        <p:nvGraphicFramePr>
          <p:cNvPr id="9" name="表格 8">
            <a:extLst>
              <a:ext uri="{FF2B5EF4-FFF2-40B4-BE49-F238E27FC236}">
                <a16:creationId xmlns:a16="http://schemas.microsoft.com/office/drawing/2014/main" id="{16E29D3C-88E2-4DD8-81EA-2105210C5761}"/>
              </a:ext>
            </a:extLst>
          </p:cNvPr>
          <p:cNvGraphicFramePr>
            <a:graphicFrameLocks noGrp="1"/>
          </p:cNvGraphicFramePr>
          <p:nvPr>
            <p:extLst>
              <p:ext uri="{D42A27DB-BD31-4B8C-83A1-F6EECF244321}">
                <p14:modId xmlns:p14="http://schemas.microsoft.com/office/powerpoint/2010/main" val="2090759622"/>
              </p:ext>
            </p:extLst>
          </p:nvPr>
        </p:nvGraphicFramePr>
        <p:xfrm>
          <a:off x="4572000" y="2990275"/>
          <a:ext cx="4369571" cy="2321560"/>
        </p:xfrm>
        <a:graphic>
          <a:graphicData uri="http://schemas.openxmlformats.org/drawingml/2006/table">
            <a:tbl>
              <a:tblPr firstRow="1" bandRow="1">
                <a:tableStyleId>{5C22544A-7EE6-4342-B048-85BDC9FD1C3A}</a:tableStyleId>
              </a:tblPr>
              <a:tblGrid>
                <a:gridCol w="648070">
                  <a:extLst>
                    <a:ext uri="{9D8B030D-6E8A-4147-A177-3AD203B41FA5}">
                      <a16:colId xmlns:a16="http://schemas.microsoft.com/office/drawing/2014/main" val="978208702"/>
                    </a:ext>
                  </a:extLst>
                </a:gridCol>
                <a:gridCol w="648072">
                  <a:extLst>
                    <a:ext uri="{9D8B030D-6E8A-4147-A177-3AD203B41FA5}">
                      <a16:colId xmlns:a16="http://schemas.microsoft.com/office/drawing/2014/main" val="1226429933"/>
                    </a:ext>
                  </a:extLst>
                </a:gridCol>
                <a:gridCol w="792088">
                  <a:extLst>
                    <a:ext uri="{9D8B030D-6E8A-4147-A177-3AD203B41FA5}">
                      <a16:colId xmlns:a16="http://schemas.microsoft.com/office/drawing/2014/main" val="3963957010"/>
                    </a:ext>
                  </a:extLst>
                </a:gridCol>
                <a:gridCol w="720080">
                  <a:extLst>
                    <a:ext uri="{9D8B030D-6E8A-4147-A177-3AD203B41FA5}">
                      <a16:colId xmlns:a16="http://schemas.microsoft.com/office/drawing/2014/main" val="1339467259"/>
                    </a:ext>
                  </a:extLst>
                </a:gridCol>
                <a:gridCol w="841181">
                  <a:extLst>
                    <a:ext uri="{9D8B030D-6E8A-4147-A177-3AD203B41FA5}">
                      <a16:colId xmlns:a16="http://schemas.microsoft.com/office/drawing/2014/main" val="3390860734"/>
                    </a:ext>
                  </a:extLst>
                </a:gridCol>
                <a:gridCol w="720080">
                  <a:extLst>
                    <a:ext uri="{9D8B030D-6E8A-4147-A177-3AD203B41FA5}">
                      <a16:colId xmlns:a16="http://schemas.microsoft.com/office/drawing/2014/main" val="3208614297"/>
                    </a:ext>
                  </a:extLst>
                </a:gridCol>
              </a:tblGrid>
              <a:tr h="370840">
                <a:tc gridSpan="6">
                  <a:txBody>
                    <a:bodyPr/>
                    <a:lstStyle/>
                    <a:p>
                      <a:pPr algn="l"/>
                      <a:r>
                        <a:rPr lang="en-US" altLang="zh-TW" sz="1800" dirty="0">
                          <a:solidFill>
                            <a:srgbClr val="1C1C1C"/>
                          </a:solidFill>
                          <a:latin typeface="標楷體" panose="03000509000000000000" pitchFamily="65" charset="-120"/>
                          <a:ea typeface="標楷體" panose="03000509000000000000" pitchFamily="65" charset="-120"/>
                        </a:rPr>
                        <a:t>(</a:t>
                      </a:r>
                      <a:r>
                        <a:rPr lang="zh-TW" altLang="en-US" sz="1800" dirty="0">
                          <a:solidFill>
                            <a:srgbClr val="1C1C1C"/>
                          </a:solidFill>
                          <a:latin typeface="標楷體" panose="03000509000000000000" pitchFamily="65" charset="-120"/>
                          <a:ea typeface="標楷體" panose="03000509000000000000" pitchFamily="65" charset="-120"/>
                        </a:rPr>
                        <a:t>標的名稱</a:t>
                      </a:r>
                      <a:r>
                        <a:rPr lang="en-US" altLang="zh-TW" sz="1800" dirty="0">
                          <a:solidFill>
                            <a:srgbClr val="1C1C1C"/>
                          </a:solidFill>
                          <a:latin typeface="標楷體" panose="03000509000000000000" pitchFamily="65" charset="-120"/>
                          <a:ea typeface="標楷體" panose="03000509000000000000" pitchFamily="65" charset="-120"/>
                        </a:rPr>
                        <a:t>)</a:t>
                      </a:r>
                      <a:r>
                        <a:rPr lang="zh-TW" altLang="en-US" sz="1800" dirty="0">
                          <a:solidFill>
                            <a:srgbClr val="1C1C1C"/>
                          </a:solidFill>
                          <a:latin typeface="標楷體" panose="03000509000000000000" pitchFamily="65" charset="-120"/>
                          <a:ea typeface="標楷體" panose="03000509000000000000" pitchFamily="65" charset="-120"/>
                        </a:rPr>
                        <a:t>採購規格需求暨訪商規格比較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tc hMerge="1">
                  <a:txBody>
                    <a:bodyPr/>
                    <a:lstStyle/>
                    <a:p>
                      <a:endParaRPr lang="zh-TW" altLang="en-US" dirty="0"/>
                    </a:p>
                  </a:txBody>
                  <a:tcPr/>
                </a:tc>
                <a:extLst>
                  <a:ext uri="{0D108BD9-81ED-4DB2-BD59-A6C34878D82A}">
                    <a16:rowId xmlns:a16="http://schemas.microsoft.com/office/drawing/2014/main" val="1570417887"/>
                  </a:ext>
                </a:extLst>
              </a:tr>
              <a:tr h="370840">
                <a:tc>
                  <a:txBody>
                    <a:bodyPr/>
                    <a:lstStyle/>
                    <a:p>
                      <a:pPr algn="ctr"/>
                      <a:r>
                        <a:rPr lang="zh-TW" altLang="en-US" sz="1600" b="1" dirty="0">
                          <a:solidFill>
                            <a:srgbClr val="1C1C1C"/>
                          </a:solidFill>
                          <a:latin typeface="標楷體" panose="03000509000000000000" pitchFamily="65" charset="-120"/>
                          <a:ea typeface="標楷體" panose="03000509000000000000" pitchFamily="65" charset="-120"/>
                        </a:rPr>
                        <a:t>項次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zh-TW" altLang="en-US" sz="1600" b="1" dirty="0">
                          <a:solidFill>
                            <a:srgbClr val="1C1C1C"/>
                          </a:solidFill>
                          <a:latin typeface="標楷體" panose="03000509000000000000" pitchFamily="65" charset="-120"/>
                          <a:ea typeface="標楷體" panose="03000509000000000000" pitchFamily="65" charset="-120"/>
                        </a:rPr>
                        <a:t>規格需求</a:t>
                      </a:r>
                      <a:endParaRPr lang="en-US" altLang="zh-TW" sz="1600" b="1" dirty="0">
                        <a:solidFill>
                          <a:srgbClr val="1C1C1C"/>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altLang="zh-TW" sz="1600" b="1" dirty="0">
                          <a:solidFill>
                            <a:srgbClr val="1C1C1C"/>
                          </a:solidFill>
                          <a:latin typeface="標楷體" panose="03000509000000000000" pitchFamily="65" charset="-120"/>
                          <a:ea typeface="標楷體" panose="03000509000000000000" pitchFamily="65" charset="-120"/>
                        </a:rPr>
                        <a:t>A</a:t>
                      </a:r>
                      <a:r>
                        <a:rPr lang="zh-TW" altLang="en-US" sz="1600" b="1" dirty="0">
                          <a:solidFill>
                            <a:srgbClr val="1C1C1C"/>
                          </a:solidFill>
                          <a:latin typeface="標楷體" panose="03000509000000000000" pitchFamily="65" charset="-120"/>
                          <a:ea typeface="標楷體" panose="03000509000000000000" pitchFamily="65" charset="-120"/>
                        </a:rPr>
                        <a:t>廠牌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600" b="1" dirty="0">
                          <a:solidFill>
                            <a:srgbClr val="1C1C1C"/>
                          </a:solidFill>
                          <a:latin typeface="標楷體" panose="03000509000000000000" pitchFamily="65" charset="-120"/>
                          <a:ea typeface="標楷體" panose="03000509000000000000" pitchFamily="65" charset="-120"/>
                        </a:rPr>
                        <a:t>B</a:t>
                      </a:r>
                      <a:r>
                        <a:rPr lang="zh-TW" altLang="en-US" sz="1600" b="1" dirty="0">
                          <a:solidFill>
                            <a:srgbClr val="1C1C1C"/>
                          </a:solidFill>
                          <a:latin typeface="標楷體" panose="03000509000000000000" pitchFamily="65" charset="-120"/>
                          <a:ea typeface="標楷體" panose="03000509000000000000" pitchFamily="65" charset="-120"/>
                        </a:rPr>
                        <a:t>廠牌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600" b="1" dirty="0">
                          <a:solidFill>
                            <a:srgbClr val="1C1C1C"/>
                          </a:solidFill>
                          <a:latin typeface="標楷體" panose="03000509000000000000" pitchFamily="65" charset="-120"/>
                          <a:ea typeface="標楷體" panose="03000509000000000000" pitchFamily="65" charset="-120"/>
                        </a:rPr>
                        <a:t>C</a:t>
                      </a:r>
                      <a:r>
                        <a:rPr lang="zh-TW" altLang="en-US" sz="1600" b="1" dirty="0">
                          <a:solidFill>
                            <a:srgbClr val="1C1C1C"/>
                          </a:solidFill>
                          <a:latin typeface="標楷體" panose="03000509000000000000" pitchFamily="65" charset="-120"/>
                          <a:ea typeface="標楷體" panose="03000509000000000000" pitchFamily="65" charset="-120"/>
                        </a:rPr>
                        <a:t>廠牌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zh-TW" altLang="en-US" sz="1600" b="1" dirty="0">
                          <a:solidFill>
                            <a:srgbClr val="1C1C1C"/>
                          </a:solidFill>
                          <a:latin typeface="標楷體" panose="03000509000000000000" pitchFamily="65" charset="-120"/>
                          <a:ea typeface="標楷體" panose="03000509000000000000" pitchFamily="65" charset="-120"/>
                        </a:rPr>
                        <a:t>說明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54095326"/>
                  </a:ext>
                </a:extLst>
              </a:tr>
              <a:tr h="0">
                <a:tc>
                  <a:txBody>
                    <a:bodyPr/>
                    <a:lstStyle/>
                    <a:p>
                      <a:pPr algn="ctr"/>
                      <a:r>
                        <a:rPr lang="en-US" altLang="zh-TW" sz="1800" dirty="0">
                          <a:solidFill>
                            <a:srgbClr val="1C1C1C"/>
                          </a:solidFill>
                          <a:latin typeface="標楷體" panose="03000509000000000000" pitchFamily="65" charset="-120"/>
                          <a:ea typeface="標楷體" panose="03000509000000000000" pitchFamily="65" charset="-120"/>
                        </a:rPr>
                        <a:t>1</a:t>
                      </a:r>
                      <a:endParaRPr lang="zh-TW" altLang="en-US" sz="1800" dirty="0">
                        <a:solidFill>
                          <a:srgbClr val="1C1C1C"/>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dirty="0">
                        <a:solidFill>
                          <a:srgbClr val="1C1C1C"/>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dirty="0">
                        <a:solidFill>
                          <a:srgbClr val="1C1C1C"/>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dirty="0">
                        <a:solidFill>
                          <a:srgbClr val="1C1C1C"/>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dirty="0">
                        <a:solidFill>
                          <a:srgbClr val="1C1C1C"/>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dirty="0">
                        <a:solidFill>
                          <a:srgbClr val="1C1C1C"/>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2911072"/>
                  </a:ext>
                </a:extLst>
              </a:tr>
              <a:tr h="130407">
                <a:tc>
                  <a:txBody>
                    <a:bodyPr/>
                    <a:lstStyle/>
                    <a:p>
                      <a:pPr algn="ctr"/>
                      <a:r>
                        <a:rPr lang="en-US" altLang="zh-TW" sz="1800" dirty="0">
                          <a:solidFill>
                            <a:srgbClr val="1C1C1C"/>
                          </a:solidFill>
                          <a:latin typeface="標楷體" panose="03000509000000000000" pitchFamily="65" charset="-120"/>
                          <a:ea typeface="標楷體" panose="03000509000000000000" pitchFamily="65" charset="-120"/>
                        </a:rPr>
                        <a:t>2</a:t>
                      </a:r>
                      <a:endParaRPr lang="zh-TW" altLang="en-US" sz="1800" dirty="0">
                        <a:solidFill>
                          <a:srgbClr val="1C1C1C"/>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a:solidFill>
                          <a:srgbClr val="1C1C1C"/>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dirty="0">
                        <a:solidFill>
                          <a:srgbClr val="1C1C1C"/>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dirty="0">
                        <a:solidFill>
                          <a:srgbClr val="1C1C1C"/>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dirty="0">
                        <a:solidFill>
                          <a:srgbClr val="1C1C1C"/>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dirty="0">
                        <a:solidFill>
                          <a:srgbClr val="1C1C1C"/>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0368069"/>
                  </a:ext>
                </a:extLst>
              </a:tr>
              <a:tr h="370840">
                <a:tc>
                  <a:txBody>
                    <a:bodyPr/>
                    <a:lstStyle/>
                    <a:p>
                      <a:pPr algn="ctr"/>
                      <a:r>
                        <a:rPr lang="en-US" altLang="zh-TW" sz="1800" dirty="0">
                          <a:solidFill>
                            <a:srgbClr val="1C1C1C"/>
                          </a:solidFill>
                          <a:latin typeface="標楷體" panose="03000509000000000000" pitchFamily="65" charset="-120"/>
                          <a:ea typeface="標楷體" panose="03000509000000000000" pitchFamily="65" charset="-120"/>
                        </a:rPr>
                        <a:t>3</a:t>
                      </a:r>
                      <a:endParaRPr lang="zh-TW" altLang="en-US" sz="1800" dirty="0">
                        <a:solidFill>
                          <a:srgbClr val="1C1C1C"/>
                        </a:solidFill>
                        <a:latin typeface="標楷體" panose="03000509000000000000" pitchFamily="65" charset="-120"/>
                        <a:ea typeface="標楷體" panose="03000509000000000000" pitchFamily="65" charset="-12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a:solidFill>
                          <a:srgbClr val="1C1C1C"/>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a:solidFill>
                          <a:srgbClr val="1C1C1C"/>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dirty="0">
                        <a:solidFill>
                          <a:srgbClr val="1C1C1C"/>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dirty="0">
                        <a:solidFill>
                          <a:srgbClr val="1C1C1C"/>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zh-TW" altLang="en-US" sz="2400" dirty="0">
                        <a:solidFill>
                          <a:srgbClr val="1C1C1C"/>
                        </a:solidFill>
                        <a:latin typeface="標楷體" panose="03000509000000000000" pitchFamily="65" charset="-120"/>
                        <a:ea typeface="標楷體" panose="03000509000000000000" pitchFamily="65" charset="-12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3273499"/>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B255C5C4-FDBB-4FB3-92F8-C71A88C19945}"/>
              </a:ext>
            </a:extLst>
          </p:cNvPr>
          <p:cNvSpPr>
            <a:spLocks noGrp="1"/>
          </p:cNvSpPr>
          <p:nvPr>
            <p:ph type="dt" sz="half" idx="10"/>
          </p:nvPr>
        </p:nvSpPr>
        <p:spPr/>
        <p:txBody>
          <a:bodyPr/>
          <a:lstStyle/>
          <a:p>
            <a:fld id="{7C1BD5C9-3DB7-48CB-AC99-EAAEB538F827}" type="datetime1">
              <a:rPr lang="zh-TW" altLang="en-US" smtClean="0"/>
              <a:pPr/>
              <a:t>2020/9/27</a:t>
            </a:fld>
            <a:endParaRPr lang="zh-TW" altLang="en-US"/>
          </a:p>
        </p:txBody>
      </p:sp>
      <p:sp>
        <p:nvSpPr>
          <p:cNvPr id="5" name="投影片編號版面配置區 4">
            <a:extLst>
              <a:ext uri="{FF2B5EF4-FFF2-40B4-BE49-F238E27FC236}">
                <a16:creationId xmlns:a16="http://schemas.microsoft.com/office/drawing/2014/main" id="{D6072FA3-5716-40F2-86A0-E42E206C01D8}"/>
              </a:ext>
            </a:extLst>
          </p:cNvPr>
          <p:cNvSpPr>
            <a:spLocks noGrp="1"/>
          </p:cNvSpPr>
          <p:nvPr>
            <p:ph type="sldNum" sz="quarter" idx="11"/>
          </p:nvPr>
        </p:nvSpPr>
        <p:spPr>
          <a:xfrm>
            <a:off x="8686800" y="5740400"/>
            <a:ext cx="381000" cy="365125"/>
          </a:xfrm>
          <a:prstGeom prst="rect">
            <a:avLst/>
          </a:prstGeom>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8E204F-CD3C-4ADB-BA98-84B59EC3AEBA}" type="slidenum">
              <a:rPr lang="zh-TW" altLang="en-US" smtClean="0"/>
              <a:pPr/>
              <a:t>31</a:t>
            </a:fld>
            <a:endParaRPr lang="zh-TW" altLang="en-US"/>
          </a:p>
        </p:txBody>
      </p:sp>
      <p:graphicFrame>
        <p:nvGraphicFramePr>
          <p:cNvPr id="6" name="表格 5">
            <a:extLst>
              <a:ext uri="{FF2B5EF4-FFF2-40B4-BE49-F238E27FC236}">
                <a16:creationId xmlns:a16="http://schemas.microsoft.com/office/drawing/2014/main" id="{33DE0473-076B-4904-8AFD-8133249BCD8B}"/>
              </a:ext>
            </a:extLst>
          </p:cNvPr>
          <p:cNvGraphicFramePr>
            <a:graphicFrameLocks noGrp="1"/>
          </p:cNvGraphicFramePr>
          <p:nvPr>
            <p:extLst>
              <p:ext uri="{D42A27DB-BD31-4B8C-83A1-F6EECF244321}">
                <p14:modId xmlns:p14="http://schemas.microsoft.com/office/powerpoint/2010/main" val="2914975589"/>
              </p:ext>
            </p:extLst>
          </p:nvPr>
        </p:nvGraphicFramePr>
        <p:xfrm>
          <a:off x="228602" y="838200"/>
          <a:ext cx="8663877" cy="5359400"/>
        </p:xfrm>
        <a:graphic>
          <a:graphicData uri="http://schemas.openxmlformats.org/drawingml/2006/table">
            <a:tbl>
              <a:tblPr/>
              <a:tblGrid>
                <a:gridCol w="8663877">
                  <a:extLst>
                    <a:ext uri="{9D8B030D-6E8A-4147-A177-3AD203B41FA5}">
                      <a16:colId xmlns:a16="http://schemas.microsoft.com/office/drawing/2014/main" val="3083293456"/>
                    </a:ext>
                  </a:extLst>
                </a:gridCol>
              </a:tblGrid>
              <a:tr h="4419600">
                <a:tc>
                  <a:txBody>
                    <a:bodyPr/>
                    <a:lstStyle/>
                    <a:p>
                      <a:pPr algn="just">
                        <a:lnSpc>
                          <a:spcPts val="2200"/>
                        </a:lnSpc>
                      </a:pPr>
                      <a:r>
                        <a:rPr lang="zh-TW" altLang="en-US" sz="2000" dirty="0">
                          <a:solidFill>
                            <a:srgbClr val="000000"/>
                          </a:solidFill>
                          <a:latin typeface="標楷體" panose="03000509000000000000" pitchFamily="65" charset="-120"/>
                          <a:ea typeface="標楷體" panose="03000509000000000000" pitchFamily="65" charset="-120"/>
                        </a:rPr>
                        <a:t>主旨：機關辦理</a:t>
                      </a:r>
                      <a:r>
                        <a:rPr lang="zh-TW" altLang="en-US" sz="2000" b="1" u="sng" dirty="0">
                          <a:solidFill>
                            <a:srgbClr val="0000FF"/>
                          </a:solidFill>
                          <a:latin typeface="標楷體" panose="03000509000000000000" pitchFamily="65" charset="-120"/>
                          <a:ea typeface="標楷體" panose="03000509000000000000" pitchFamily="65" charset="-120"/>
                        </a:rPr>
                        <a:t>家具相關採購案，涉及技術規格之訂定</a:t>
                      </a:r>
                      <a:r>
                        <a:rPr lang="zh-TW" altLang="en-US" sz="2000" dirty="0">
                          <a:solidFill>
                            <a:srgbClr val="000000"/>
                          </a:solidFill>
                          <a:latin typeface="標楷體" panose="03000509000000000000" pitchFamily="65" charset="-120"/>
                          <a:ea typeface="標楷體" panose="03000509000000000000" pitchFamily="65" charset="-120"/>
                        </a:rPr>
                        <a:t>，請依說明事項辦理。</a:t>
                      </a:r>
                      <a:endParaRPr lang="en-US" altLang="zh-TW" sz="2000" dirty="0">
                        <a:solidFill>
                          <a:srgbClr val="000000"/>
                        </a:solidFill>
                        <a:latin typeface="標楷體" panose="03000509000000000000" pitchFamily="65" charset="-120"/>
                        <a:ea typeface="標楷體" panose="03000509000000000000" pitchFamily="65" charset="-120"/>
                      </a:endParaRPr>
                    </a:p>
                    <a:p>
                      <a:pPr algn="just">
                        <a:lnSpc>
                          <a:spcPts val="2200"/>
                        </a:lnSpc>
                      </a:pPr>
                      <a:r>
                        <a:rPr lang="zh-TW" altLang="en-US" sz="2000" dirty="0">
                          <a:solidFill>
                            <a:srgbClr val="000000"/>
                          </a:solidFill>
                          <a:latin typeface="標楷體" panose="03000509000000000000" pitchFamily="65" charset="-120"/>
                          <a:ea typeface="標楷體" panose="03000509000000000000" pitchFamily="65" charset="-120"/>
                        </a:rPr>
                        <a:t>說明：</a:t>
                      </a:r>
                    </a:p>
                    <a:p>
                      <a:pPr marL="542925" indent="-542925" algn="just">
                        <a:lnSpc>
                          <a:spcPts val="2100"/>
                        </a:lnSpc>
                      </a:pPr>
                      <a:r>
                        <a:rPr lang="zh-TW" altLang="en-US" sz="2000" dirty="0">
                          <a:solidFill>
                            <a:srgbClr val="000000"/>
                          </a:solidFill>
                          <a:latin typeface="標楷體" panose="03000509000000000000" pitchFamily="65" charset="-120"/>
                          <a:ea typeface="標楷體" panose="03000509000000000000" pitchFamily="65" charset="-120"/>
                        </a:rPr>
                        <a:t>一、依據國家發展委員會</a:t>
                      </a:r>
                      <a:r>
                        <a:rPr lang="en-US" altLang="zh-TW" sz="2000" dirty="0">
                          <a:solidFill>
                            <a:srgbClr val="000000"/>
                          </a:solidFill>
                          <a:latin typeface="標楷體" panose="03000509000000000000" pitchFamily="65" charset="-120"/>
                          <a:ea typeface="標楷體" panose="03000509000000000000" pitchFamily="65" charset="-120"/>
                        </a:rPr>
                        <a:t>107</a:t>
                      </a:r>
                      <a:r>
                        <a:rPr lang="zh-TW" altLang="en-US" sz="2000" dirty="0">
                          <a:solidFill>
                            <a:srgbClr val="000000"/>
                          </a:solidFill>
                          <a:latin typeface="標楷體" panose="03000509000000000000" pitchFamily="65" charset="-120"/>
                          <a:ea typeface="標楷體" panose="03000509000000000000" pitchFamily="65" charset="-120"/>
                        </a:rPr>
                        <a:t>年</a:t>
                      </a:r>
                      <a:r>
                        <a:rPr lang="en-US" altLang="zh-TW" sz="2000" dirty="0">
                          <a:solidFill>
                            <a:srgbClr val="000000"/>
                          </a:solidFill>
                          <a:latin typeface="標楷體" panose="03000509000000000000" pitchFamily="65" charset="-120"/>
                          <a:ea typeface="標楷體" panose="03000509000000000000" pitchFamily="65" charset="-120"/>
                        </a:rPr>
                        <a:t>8</a:t>
                      </a:r>
                      <a:r>
                        <a:rPr lang="zh-TW" altLang="en-US" sz="2000" dirty="0">
                          <a:solidFill>
                            <a:srgbClr val="000000"/>
                          </a:solidFill>
                          <a:latin typeface="標楷體" panose="03000509000000000000" pitchFamily="65" charset="-120"/>
                          <a:ea typeface="標楷體" panose="03000509000000000000" pitchFamily="65" charset="-120"/>
                        </a:rPr>
                        <a:t>月</a:t>
                      </a:r>
                      <a:r>
                        <a:rPr lang="en-US" altLang="zh-TW" sz="2000" dirty="0">
                          <a:solidFill>
                            <a:srgbClr val="000000"/>
                          </a:solidFill>
                          <a:latin typeface="標楷體" panose="03000509000000000000" pitchFamily="65" charset="-120"/>
                          <a:ea typeface="標楷體" panose="03000509000000000000" pitchFamily="65" charset="-120"/>
                        </a:rPr>
                        <a:t>31</a:t>
                      </a:r>
                      <a:r>
                        <a:rPr lang="zh-TW" altLang="en-US" sz="2000" dirty="0">
                          <a:solidFill>
                            <a:srgbClr val="000000"/>
                          </a:solidFill>
                          <a:latin typeface="標楷體" panose="03000509000000000000" pitchFamily="65" charset="-120"/>
                          <a:ea typeface="標楷體" panose="03000509000000000000" pitchFamily="65" charset="-120"/>
                        </a:rPr>
                        <a:t>日「全國商業總會關切議題跨部會協調會議」紀錄辦理。</a:t>
                      </a:r>
                    </a:p>
                    <a:p>
                      <a:pPr marL="447675" indent="-447675" algn="just">
                        <a:lnSpc>
                          <a:spcPts val="2100"/>
                        </a:lnSpc>
                      </a:pPr>
                      <a:r>
                        <a:rPr lang="zh-TW" altLang="en-US" sz="2000" dirty="0">
                          <a:solidFill>
                            <a:srgbClr val="000000"/>
                          </a:solidFill>
                          <a:latin typeface="標楷體" panose="03000509000000000000" pitchFamily="65" charset="-120"/>
                          <a:ea typeface="標楷體" panose="03000509000000000000" pitchFamily="65" charset="-120"/>
                        </a:rPr>
                        <a:t>二、按政府採購法第</a:t>
                      </a:r>
                      <a:r>
                        <a:rPr lang="en-US" altLang="zh-TW" sz="2000" dirty="0">
                          <a:solidFill>
                            <a:srgbClr val="000000"/>
                          </a:solidFill>
                          <a:latin typeface="標楷體" panose="03000509000000000000" pitchFamily="65" charset="-120"/>
                          <a:ea typeface="標楷體" panose="03000509000000000000" pitchFamily="65" charset="-120"/>
                        </a:rPr>
                        <a:t>26</a:t>
                      </a:r>
                      <a:r>
                        <a:rPr lang="zh-TW" altLang="en-US" sz="2000" dirty="0">
                          <a:solidFill>
                            <a:srgbClr val="000000"/>
                          </a:solidFill>
                          <a:latin typeface="標楷體" panose="03000509000000000000" pitchFamily="65" charset="-120"/>
                          <a:ea typeface="標楷體" panose="03000509000000000000" pitchFamily="65" charset="-120"/>
                        </a:rPr>
                        <a:t>條第</a:t>
                      </a:r>
                      <a:r>
                        <a:rPr lang="en-US" altLang="zh-TW" sz="2000" dirty="0">
                          <a:solidFill>
                            <a:srgbClr val="000000"/>
                          </a:solidFill>
                          <a:latin typeface="標楷體" panose="03000509000000000000" pitchFamily="65" charset="-120"/>
                          <a:ea typeface="標楷體" panose="03000509000000000000" pitchFamily="65" charset="-120"/>
                        </a:rPr>
                        <a:t>1</a:t>
                      </a:r>
                      <a:r>
                        <a:rPr lang="zh-TW" altLang="en-US" sz="2000" dirty="0">
                          <a:solidFill>
                            <a:srgbClr val="000000"/>
                          </a:solidFill>
                          <a:latin typeface="標楷體" panose="03000509000000000000" pitchFamily="65" charset="-120"/>
                          <a:ea typeface="標楷體" panose="03000509000000000000" pitchFamily="65" charset="-120"/>
                        </a:rPr>
                        <a:t>項規定：「機關辦理公告金額以上之採購，應依功能或效益訂定招標文件。其有國際標準或國家標準者，應從其規定。」查</a:t>
                      </a:r>
                      <a:r>
                        <a:rPr lang="zh-TW" altLang="en-US" sz="2000" b="1" u="sng" dirty="0">
                          <a:solidFill>
                            <a:srgbClr val="0000FF"/>
                          </a:solidFill>
                          <a:latin typeface="標楷體" panose="03000509000000000000" pitchFamily="65" charset="-120"/>
                          <a:ea typeface="標楷體" panose="03000509000000000000" pitchFamily="65" charset="-120"/>
                        </a:rPr>
                        <a:t>經濟部標準檢驗局已參酌國際、區域或先進國家標準</a:t>
                      </a:r>
                      <a:r>
                        <a:rPr lang="zh-TW" altLang="en-US" sz="2000" dirty="0">
                          <a:solidFill>
                            <a:srgbClr val="000000"/>
                          </a:solidFill>
                          <a:latin typeface="標楷體" panose="03000509000000000000" pitchFamily="65" charset="-120"/>
                          <a:ea typeface="標楷體" panose="03000509000000000000" pitchFamily="65" charset="-120"/>
                        </a:rPr>
                        <a:t>，制修訂</a:t>
                      </a:r>
                      <a:r>
                        <a:rPr lang="en-US" sz="2000" dirty="0">
                          <a:solidFill>
                            <a:srgbClr val="000000"/>
                          </a:solidFill>
                          <a:latin typeface="標楷體" panose="03000509000000000000" pitchFamily="65" charset="-120"/>
                          <a:ea typeface="標楷體" panose="03000509000000000000" pitchFamily="65" charset="-120"/>
                        </a:rPr>
                        <a:t>CNS10894「</a:t>
                      </a:r>
                      <a:r>
                        <a:rPr lang="zh-TW" altLang="en-US" sz="2000" dirty="0">
                          <a:solidFill>
                            <a:srgbClr val="000000"/>
                          </a:solidFill>
                          <a:latin typeface="標楷體" panose="03000509000000000000" pitchFamily="65" charset="-120"/>
                          <a:ea typeface="標楷體" panose="03000509000000000000" pitchFamily="65" charset="-120"/>
                        </a:rPr>
                        <a:t>家具性能檢驗法總則」等</a:t>
                      </a:r>
                      <a:r>
                        <a:rPr lang="en-US" altLang="zh-TW" sz="2000" b="1" u="sng" dirty="0">
                          <a:solidFill>
                            <a:srgbClr val="FF0000"/>
                          </a:solidFill>
                          <a:latin typeface="標楷體" panose="03000509000000000000" pitchFamily="65" charset="-120"/>
                          <a:ea typeface="標楷體" panose="03000509000000000000" pitchFamily="65" charset="-120"/>
                        </a:rPr>
                        <a:t>40</a:t>
                      </a:r>
                      <a:r>
                        <a:rPr lang="zh-TW" altLang="en-US" sz="2000" b="1" u="sng" dirty="0">
                          <a:solidFill>
                            <a:srgbClr val="FF0000"/>
                          </a:solidFill>
                          <a:latin typeface="標楷體" panose="03000509000000000000" pitchFamily="65" charset="-120"/>
                          <a:ea typeface="標楷體" panose="03000509000000000000" pitchFamily="65" charset="-120"/>
                        </a:rPr>
                        <a:t>種家具相關國家標準</a:t>
                      </a:r>
                      <a:r>
                        <a:rPr lang="en-US" altLang="zh-TW" sz="2000" dirty="0">
                          <a:solidFill>
                            <a:srgbClr val="000000"/>
                          </a:solidFill>
                          <a:latin typeface="標楷體" panose="03000509000000000000" pitchFamily="65" charset="-120"/>
                          <a:ea typeface="標楷體" panose="03000509000000000000" pitchFamily="65" charset="-120"/>
                        </a:rPr>
                        <a:t>(</a:t>
                      </a:r>
                      <a:r>
                        <a:rPr lang="zh-TW" altLang="en-US" sz="2000" dirty="0">
                          <a:solidFill>
                            <a:srgbClr val="000000"/>
                          </a:solidFill>
                          <a:latin typeface="標楷體" panose="03000509000000000000" pitchFamily="65" charset="-120"/>
                          <a:ea typeface="標楷體" panose="03000509000000000000" pitchFamily="65" charset="-120"/>
                        </a:rPr>
                        <a:t>如附表</a:t>
                      </a:r>
                      <a:r>
                        <a:rPr lang="en-US" altLang="zh-TW" sz="2000" dirty="0">
                          <a:solidFill>
                            <a:srgbClr val="000000"/>
                          </a:solidFill>
                          <a:latin typeface="標楷體" panose="03000509000000000000" pitchFamily="65" charset="-120"/>
                          <a:ea typeface="標楷體" panose="03000509000000000000" pitchFamily="65" charset="-120"/>
                        </a:rPr>
                        <a:t>)</a:t>
                      </a:r>
                      <a:r>
                        <a:rPr lang="zh-TW" altLang="en-US" sz="2000" dirty="0">
                          <a:solidFill>
                            <a:srgbClr val="000000"/>
                          </a:solidFill>
                          <a:latin typeface="標楷體" panose="03000509000000000000" pitchFamily="65" charset="-120"/>
                          <a:ea typeface="標楷體" panose="03000509000000000000" pitchFamily="65" charset="-120"/>
                        </a:rPr>
                        <a:t>供各界參採</a:t>
                      </a:r>
                      <a:r>
                        <a:rPr lang="en-US" altLang="zh-TW" sz="2000" dirty="0">
                          <a:solidFill>
                            <a:srgbClr val="000000"/>
                          </a:solidFill>
                          <a:latin typeface="標楷體" panose="03000509000000000000" pitchFamily="65" charset="-120"/>
                          <a:ea typeface="標楷體" panose="03000509000000000000" pitchFamily="65" charset="-120"/>
                        </a:rPr>
                        <a:t>(</a:t>
                      </a:r>
                      <a:r>
                        <a:rPr lang="zh-TW" altLang="en-US" sz="2000" dirty="0">
                          <a:solidFill>
                            <a:srgbClr val="000000"/>
                          </a:solidFill>
                          <a:latin typeface="標楷體" panose="03000509000000000000" pitchFamily="65" charset="-120"/>
                          <a:ea typeface="標楷體" panose="03000509000000000000" pitchFamily="65" charset="-120"/>
                        </a:rPr>
                        <a:t>檢索網址</a:t>
                      </a:r>
                      <a:r>
                        <a:rPr lang="en-US" sz="2000" dirty="0">
                          <a:solidFill>
                            <a:srgbClr val="000000"/>
                          </a:solidFill>
                          <a:latin typeface="標楷體" panose="03000509000000000000" pitchFamily="65" charset="-120"/>
                          <a:ea typeface="標楷體" panose="03000509000000000000" pitchFamily="65" charset="-120"/>
                        </a:rPr>
                        <a:t>https://www.cnsonline.com.tw，</a:t>
                      </a:r>
                      <a:r>
                        <a:rPr lang="zh-TW" altLang="en-US" sz="2000" dirty="0">
                          <a:solidFill>
                            <a:srgbClr val="000000"/>
                          </a:solidFill>
                          <a:latin typeface="標楷體" panose="03000509000000000000" pitchFamily="65" charset="-120"/>
                          <a:ea typeface="標楷體" panose="03000509000000000000" pitchFamily="65" charset="-120"/>
                        </a:rPr>
                        <a:t>如有上開標準相關疑義，請洽經濟部標準檢驗局</a:t>
                      </a:r>
                      <a:r>
                        <a:rPr lang="en-US" altLang="zh-TW" sz="2000" dirty="0">
                          <a:solidFill>
                            <a:srgbClr val="000000"/>
                          </a:solidFill>
                          <a:latin typeface="標楷體" panose="03000509000000000000" pitchFamily="65" charset="-120"/>
                          <a:ea typeface="標楷體" panose="03000509000000000000" pitchFamily="65" charset="-120"/>
                        </a:rPr>
                        <a:t>)</a:t>
                      </a:r>
                      <a:r>
                        <a:rPr lang="zh-TW" altLang="en-US" sz="2000" dirty="0">
                          <a:solidFill>
                            <a:srgbClr val="000000"/>
                          </a:solidFill>
                          <a:latin typeface="標楷體" panose="03000509000000000000" pitchFamily="65" charset="-120"/>
                          <a:ea typeface="標楷體" panose="03000509000000000000" pitchFamily="65" charset="-120"/>
                        </a:rPr>
                        <a:t>，機關辦理旨揭採購，可依上開規定及國家標準訂定規格。</a:t>
                      </a:r>
                    </a:p>
                    <a:p>
                      <a:pPr marL="447675" indent="-447675" algn="just">
                        <a:lnSpc>
                          <a:spcPts val="2100"/>
                        </a:lnSpc>
                      </a:pPr>
                      <a:r>
                        <a:rPr lang="zh-TW" altLang="en-US" sz="2000" dirty="0">
                          <a:solidFill>
                            <a:srgbClr val="000000"/>
                          </a:solidFill>
                          <a:latin typeface="標楷體" panose="03000509000000000000" pitchFamily="65" charset="-120"/>
                          <a:ea typeface="標楷體" panose="03000509000000000000" pitchFamily="65" charset="-120"/>
                        </a:rPr>
                        <a:t>三、另依</a:t>
                      </a:r>
                      <a:r>
                        <a:rPr lang="zh-TW" altLang="en-US" sz="2000" b="1" u="sng" dirty="0">
                          <a:solidFill>
                            <a:srgbClr val="0000FF"/>
                          </a:solidFill>
                          <a:latin typeface="標楷體" panose="03000509000000000000" pitchFamily="65" charset="-120"/>
                          <a:ea typeface="標楷體" panose="03000509000000000000" pitchFamily="65" charset="-120"/>
                        </a:rPr>
                        <a:t>商品檢驗法規定，凡經濟部公告之應施檢驗商品應向</a:t>
                      </a:r>
                      <a:r>
                        <a:rPr lang="zh-TW" altLang="en-US" sz="2000" dirty="0">
                          <a:solidFill>
                            <a:srgbClr val="000000"/>
                          </a:solidFill>
                          <a:latin typeface="標楷體" panose="03000509000000000000" pitchFamily="65" charset="-120"/>
                          <a:ea typeface="標楷體" panose="03000509000000000000" pitchFamily="65" charset="-120"/>
                        </a:rPr>
                        <a:t>經濟部標準檢驗局申報檢驗，經檢驗合格取得合格證書，並於本體貼附商品檢驗標識後，</a:t>
                      </a:r>
                      <a:r>
                        <a:rPr lang="zh-TW" altLang="en-US" sz="2000" b="1" u="sng" dirty="0">
                          <a:solidFill>
                            <a:srgbClr val="FF0000"/>
                          </a:solidFill>
                          <a:latin typeface="標楷體" panose="03000509000000000000" pitchFamily="65" charset="-120"/>
                          <a:ea typeface="標楷體" panose="03000509000000000000" pitchFamily="65" charset="-120"/>
                        </a:rPr>
                        <a:t>始得運出廠場或輸出入</a:t>
                      </a:r>
                      <a:r>
                        <a:rPr lang="zh-TW" altLang="en-US" sz="2000" dirty="0">
                          <a:solidFill>
                            <a:srgbClr val="000000"/>
                          </a:solidFill>
                          <a:latin typeface="標楷體" panose="03000509000000000000" pitchFamily="65" charset="-120"/>
                          <a:ea typeface="標楷體" panose="03000509000000000000" pitchFamily="65" charset="-120"/>
                        </a:rPr>
                        <a:t>。為避免公務部門採購未經檢驗合格之商品，應施檢驗商品均應取得檢驗合格相關證明文件（如驗證登錄證書、檢驗合格證書或符合性聲明書），</a:t>
                      </a:r>
                      <a:r>
                        <a:rPr lang="zh-TW" altLang="en-US" sz="2000" b="1" u="sng" dirty="0">
                          <a:solidFill>
                            <a:srgbClr val="FF0000"/>
                          </a:solidFill>
                          <a:latin typeface="標楷體" panose="03000509000000000000" pitchFamily="65" charset="-120"/>
                          <a:ea typeface="標楷體" panose="03000509000000000000" pitchFamily="65" charset="-120"/>
                        </a:rPr>
                        <a:t>商品本體上亦應貼附商品檢驗標識，始符合規定</a:t>
                      </a:r>
                      <a:r>
                        <a:rPr lang="zh-TW" altLang="en-US" sz="2000" dirty="0">
                          <a:solidFill>
                            <a:srgbClr val="000000"/>
                          </a:solidFill>
                          <a:latin typeface="標楷體" panose="03000509000000000000" pitchFamily="65" charset="-120"/>
                          <a:ea typeface="標楷體" panose="03000509000000000000" pitchFamily="65" charset="-120"/>
                        </a:rPr>
                        <a:t>，經濟部</a:t>
                      </a:r>
                      <a:r>
                        <a:rPr lang="en-US" altLang="zh-TW" sz="2000" dirty="0">
                          <a:solidFill>
                            <a:srgbClr val="000000"/>
                          </a:solidFill>
                          <a:latin typeface="標楷體" panose="03000509000000000000" pitchFamily="65" charset="-120"/>
                          <a:ea typeface="標楷體" panose="03000509000000000000" pitchFamily="65" charset="-120"/>
                        </a:rPr>
                        <a:t>93</a:t>
                      </a:r>
                      <a:r>
                        <a:rPr lang="zh-TW" altLang="en-US" sz="2000" dirty="0">
                          <a:solidFill>
                            <a:srgbClr val="000000"/>
                          </a:solidFill>
                          <a:latin typeface="標楷體" panose="03000509000000000000" pitchFamily="65" charset="-120"/>
                          <a:ea typeface="標楷體" panose="03000509000000000000" pitchFamily="65" charset="-120"/>
                        </a:rPr>
                        <a:t>年</a:t>
                      </a:r>
                      <a:r>
                        <a:rPr lang="en-US" altLang="zh-TW" sz="2000" dirty="0">
                          <a:solidFill>
                            <a:srgbClr val="000000"/>
                          </a:solidFill>
                          <a:latin typeface="標楷體" panose="03000509000000000000" pitchFamily="65" charset="-120"/>
                          <a:ea typeface="標楷體" panose="03000509000000000000" pitchFamily="65" charset="-120"/>
                        </a:rPr>
                        <a:t>3</a:t>
                      </a:r>
                      <a:r>
                        <a:rPr lang="zh-TW" altLang="en-US" sz="2000" dirty="0">
                          <a:solidFill>
                            <a:srgbClr val="000000"/>
                          </a:solidFill>
                          <a:latin typeface="標楷體" panose="03000509000000000000" pitchFamily="65" charset="-120"/>
                          <a:ea typeface="標楷體" panose="03000509000000000000" pitchFamily="65" charset="-120"/>
                        </a:rPr>
                        <a:t>月</a:t>
                      </a:r>
                      <a:r>
                        <a:rPr lang="en-US" altLang="zh-TW" sz="2000" dirty="0">
                          <a:solidFill>
                            <a:srgbClr val="000000"/>
                          </a:solidFill>
                          <a:latin typeface="標楷體" panose="03000509000000000000" pitchFamily="65" charset="-120"/>
                          <a:ea typeface="標楷體" panose="03000509000000000000" pitchFamily="65" charset="-120"/>
                        </a:rPr>
                        <a:t>1</a:t>
                      </a:r>
                      <a:r>
                        <a:rPr lang="zh-TW" altLang="en-US" sz="2000" dirty="0">
                          <a:solidFill>
                            <a:srgbClr val="000000"/>
                          </a:solidFill>
                          <a:latin typeface="標楷體" panose="03000509000000000000" pitchFamily="65" charset="-120"/>
                          <a:ea typeface="標楷體" panose="03000509000000000000" pitchFamily="65" charset="-120"/>
                        </a:rPr>
                        <a:t>日經授標字第</a:t>
                      </a:r>
                      <a:r>
                        <a:rPr lang="en-US" altLang="zh-TW" sz="2000" dirty="0">
                          <a:solidFill>
                            <a:srgbClr val="000000"/>
                          </a:solidFill>
                          <a:latin typeface="標楷體" panose="03000509000000000000" pitchFamily="65" charset="-120"/>
                          <a:ea typeface="標楷體" panose="03000509000000000000" pitchFamily="65" charset="-120"/>
                        </a:rPr>
                        <a:t>09320050070</a:t>
                      </a:r>
                      <a:r>
                        <a:rPr lang="zh-TW" altLang="en-US" sz="2000" dirty="0">
                          <a:solidFill>
                            <a:srgbClr val="000000"/>
                          </a:solidFill>
                          <a:latin typeface="標楷體" panose="03000509000000000000" pitchFamily="65" charset="-120"/>
                          <a:ea typeface="標楷體" panose="03000509000000000000" pitchFamily="65" charset="-120"/>
                        </a:rPr>
                        <a:t>號函已有說明。</a:t>
                      </a:r>
                      <a:endParaRPr lang="en-US" altLang="zh-TW" sz="2000" dirty="0">
                        <a:solidFill>
                          <a:srgbClr val="000000"/>
                        </a:solidFill>
                        <a:latin typeface="標楷體" panose="03000509000000000000" pitchFamily="65" charset="-120"/>
                        <a:ea typeface="標楷體" panose="03000509000000000000" pitchFamily="65" charset="-120"/>
                      </a:endParaRPr>
                    </a:p>
                    <a:p>
                      <a:pPr marL="447675" indent="-447675" algn="just">
                        <a:lnSpc>
                          <a:spcPts val="2100"/>
                        </a:lnSpc>
                      </a:pPr>
                      <a:r>
                        <a:rPr lang="zh-TW" altLang="en-US" sz="2000" dirty="0">
                          <a:solidFill>
                            <a:srgbClr val="000000"/>
                          </a:solidFill>
                          <a:latin typeface="標楷體" panose="03000509000000000000" pitchFamily="65" charset="-120"/>
                          <a:ea typeface="標楷體" panose="03000509000000000000" pitchFamily="65" charset="-120"/>
                        </a:rPr>
                        <a:t>四、工程會訂定之「</a:t>
                      </a:r>
                      <a:r>
                        <a:rPr lang="zh-TW" altLang="en-US" sz="2000" b="1" u="sng" dirty="0">
                          <a:solidFill>
                            <a:srgbClr val="0000FF"/>
                          </a:solidFill>
                          <a:latin typeface="標楷體" panose="03000509000000000000" pitchFamily="65" charset="-120"/>
                          <a:ea typeface="標楷體" panose="03000509000000000000" pitchFamily="65" charset="-120"/>
                        </a:rPr>
                        <a:t>財物採購契約範本</a:t>
                      </a:r>
                      <a:r>
                        <a:rPr lang="zh-TW" altLang="en-US" sz="2000" dirty="0">
                          <a:solidFill>
                            <a:srgbClr val="000000"/>
                          </a:solidFill>
                          <a:latin typeface="標楷體" panose="03000509000000000000" pitchFamily="65" charset="-120"/>
                          <a:ea typeface="標楷體" panose="03000509000000000000" pitchFamily="65" charset="-120"/>
                        </a:rPr>
                        <a:t>」第</a:t>
                      </a:r>
                      <a:r>
                        <a:rPr lang="en-US" altLang="zh-TW" sz="2000" dirty="0">
                          <a:solidFill>
                            <a:srgbClr val="000000"/>
                          </a:solidFill>
                          <a:latin typeface="標楷體" panose="03000509000000000000" pitchFamily="65" charset="-120"/>
                          <a:ea typeface="標楷體" panose="03000509000000000000" pitchFamily="65" charset="-120"/>
                        </a:rPr>
                        <a:t>8</a:t>
                      </a:r>
                      <a:r>
                        <a:rPr lang="zh-TW" altLang="en-US" sz="2000" dirty="0">
                          <a:solidFill>
                            <a:srgbClr val="000000"/>
                          </a:solidFill>
                          <a:latin typeface="標楷體" panose="03000509000000000000" pitchFamily="65" charset="-120"/>
                          <a:ea typeface="標楷體" panose="03000509000000000000" pitchFamily="65" charset="-120"/>
                        </a:rPr>
                        <a:t>條履約管理載明「各項設施或設備，依法令規定須由專業技術人員安裝、履約或檢驗者，廠商應依規定辦理。」併請查察。</a:t>
                      </a:r>
                    </a:p>
                  </a:txBody>
                  <a:tcPr marL="0" marR="0" marT="0" marB="0" anchor="ctr">
                    <a:lnL>
                      <a:noFill/>
                    </a:lnL>
                    <a:lnR>
                      <a:noFill/>
                    </a:lnR>
                    <a:lnT>
                      <a:noFill/>
                    </a:lnT>
                    <a:lnB>
                      <a:noFill/>
                    </a:lnB>
                    <a:noFill/>
                  </a:tcPr>
                </a:tc>
                <a:extLst>
                  <a:ext uri="{0D108BD9-81ED-4DB2-BD59-A6C34878D82A}">
                    <a16:rowId xmlns:a16="http://schemas.microsoft.com/office/drawing/2014/main" val="3165700087"/>
                  </a:ext>
                </a:extLst>
              </a:tr>
            </a:tbl>
          </a:graphicData>
        </a:graphic>
      </p:graphicFrame>
      <p:sp>
        <p:nvSpPr>
          <p:cNvPr id="7" name="Rectangle 1">
            <a:extLst>
              <a:ext uri="{FF2B5EF4-FFF2-40B4-BE49-F238E27FC236}">
                <a16:creationId xmlns:a16="http://schemas.microsoft.com/office/drawing/2014/main" id="{9D557CB4-CA55-41E7-8ED6-D56D5DF2E442}"/>
              </a:ext>
            </a:extLst>
          </p:cNvPr>
          <p:cNvSpPr>
            <a:spLocks noChangeArrowheads="1"/>
          </p:cNvSpPr>
          <p:nvPr/>
        </p:nvSpPr>
        <p:spPr bwMode="auto">
          <a:xfrm>
            <a:off x="35496" y="75367"/>
            <a:ext cx="91085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行政院公共工程委員會107年9月20日工程企字第10700282540號</a:t>
            </a:r>
            <a:endPar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hlinkClick r:id="rId2">
                  <a:extLst>
                    <a:ext uri="{A12FA001-AC4F-418D-AE19-62706E023703}">
                      <ahyp:hlinkClr xmlns:ahyp="http://schemas.microsoft.com/office/drawing/2018/hyperlinkcolor" val="tx"/>
                    </a:ext>
                  </a:extLst>
                </a:hlinkClick>
              </a:rPr>
              <a:t>附件：檔名為10700282540.pdf </a:t>
            </a:r>
            <a:endParaRPr kumimoji="0" lang="zh-TW"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407763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1766250F-F6A6-4937-838A-CD1ABE0E6EF7}"/>
              </a:ext>
            </a:extLst>
          </p:cNvPr>
          <p:cNvSpPr>
            <a:spLocks noGrp="1"/>
          </p:cNvSpPr>
          <p:nvPr>
            <p:ph type="dt" sz="half" idx="10"/>
          </p:nvPr>
        </p:nvSpPr>
        <p:spPr/>
        <p:txBody>
          <a:bodyPr/>
          <a:lstStyle/>
          <a:p>
            <a:fld id="{7C1BD5C9-3DB7-48CB-AC99-EAAEB538F827}" type="datetime1">
              <a:rPr lang="zh-TW" altLang="en-US" smtClean="0"/>
              <a:pPr/>
              <a:t>2020/9/27</a:t>
            </a:fld>
            <a:endParaRPr lang="zh-TW" altLang="en-US"/>
          </a:p>
        </p:txBody>
      </p:sp>
      <p:sp>
        <p:nvSpPr>
          <p:cNvPr id="5" name="投影片編號版面配置區 4">
            <a:extLst>
              <a:ext uri="{FF2B5EF4-FFF2-40B4-BE49-F238E27FC236}">
                <a16:creationId xmlns:a16="http://schemas.microsoft.com/office/drawing/2014/main" id="{2656C412-4D8C-417F-AF70-400514466ECF}"/>
              </a:ext>
            </a:extLst>
          </p:cNvPr>
          <p:cNvSpPr>
            <a:spLocks noGrp="1"/>
          </p:cNvSpPr>
          <p:nvPr>
            <p:ph type="sldNum" sz="quarter" idx="11"/>
          </p:nvPr>
        </p:nvSpPr>
        <p:spPr>
          <a:xfrm>
            <a:off x="8686800" y="5740400"/>
            <a:ext cx="381000" cy="365125"/>
          </a:xfrm>
          <a:prstGeom prst="rect">
            <a:avLst/>
          </a:prstGeom>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8E204F-CD3C-4ADB-BA98-84B59EC3AEBA}" type="slidenum">
              <a:rPr lang="zh-TW" altLang="en-US" smtClean="0"/>
              <a:pPr/>
              <a:t>32</a:t>
            </a:fld>
            <a:endParaRPr lang="zh-TW" altLang="en-US"/>
          </a:p>
        </p:txBody>
      </p:sp>
      <p:pic>
        <p:nvPicPr>
          <p:cNvPr id="6" name="圖片 5">
            <a:extLst>
              <a:ext uri="{FF2B5EF4-FFF2-40B4-BE49-F238E27FC236}">
                <a16:creationId xmlns:a16="http://schemas.microsoft.com/office/drawing/2014/main" id="{4AEAC241-33CD-4C31-8163-3EEEA35BBB18}"/>
              </a:ext>
            </a:extLst>
          </p:cNvPr>
          <p:cNvPicPr>
            <a:picLocks noChangeAspect="1"/>
          </p:cNvPicPr>
          <p:nvPr/>
        </p:nvPicPr>
        <p:blipFill rotWithShape="1">
          <a:blip r:embed="rId2"/>
          <a:srcRect l="34250" t="15001" r="33463" b="3800"/>
          <a:stretch/>
        </p:blipFill>
        <p:spPr>
          <a:xfrm>
            <a:off x="228603" y="80628"/>
            <a:ext cx="8458197" cy="6696744"/>
          </a:xfrm>
          <a:prstGeom prst="rect">
            <a:avLst/>
          </a:prstGeom>
        </p:spPr>
      </p:pic>
      <p:sp>
        <p:nvSpPr>
          <p:cNvPr id="7" name="橢圓 6">
            <a:extLst>
              <a:ext uri="{FF2B5EF4-FFF2-40B4-BE49-F238E27FC236}">
                <a16:creationId xmlns:a16="http://schemas.microsoft.com/office/drawing/2014/main" id="{29450272-FC8F-4ED7-A2A5-2259DAD2BFC4}"/>
              </a:ext>
            </a:extLst>
          </p:cNvPr>
          <p:cNvSpPr/>
          <p:nvPr/>
        </p:nvSpPr>
        <p:spPr>
          <a:xfrm>
            <a:off x="323528" y="5888361"/>
            <a:ext cx="576064" cy="360040"/>
          </a:xfrm>
          <a:prstGeom prst="ellipse">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5223572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58BA697E-05C2-4464-85C0-9EFE339216BB}" type="datetime1">
              <a:rPr lang="zh-TW" altLang="en-US"/>
              <a:pPr>
                <a:defRPr/>
              </a:pPr>
              <a:t>2020/9/27</a:t>
            </a:fld>
            <a:endParaRPr lang="en-US" altLang="zh-TW"/>
          </a:p>
        </p:txBody>
      </p:sp>
      <p:sp>
        <p:nvSpPr>
          <p:cNvPr id="70657" name="Rectangle 1"/>
          <p:cNvSpPr>
            <a:spLocks noChangeArrowheads="1"/>
          </p:cNvSpPr>
          <p:nvPr/>
        </p:nvSpPr>
        <p:spPr bwMode="auto">
          <a:xfrm>
            <a:off x="323528" y="24299"/>
            <a:ext cx="8496944" cy="45858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725488" marR="0" lvl="0" indent="-725488" algn="just" defTabSz="914400" rtl="0" eaLnBrk="1" fontAlgn="base" latinLnBrk="0" hangingPunct="1">
              <a:lnSpc>
                <a:spcPct val="100000"/>
              </a:lnSpc>
              <a:spcBef>
                <a:spcPct val="0"/>
              </a:spcBef>
              <a:spcAft>
                <a:spcPct val="0"/>
              </a:spcAft>
              <a:buClrTx/>
              <a:buSzTx/>
              <a:tabLst/>
            </a:pPr>
            <a:r>
              <a:rPr kumimoji="1" lang="en-US" altLang="zh-TW" sz="40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71</a:t>
            </a:r>
            <a:r>
              <a:rPr kumimoji="1" lang="zh-TW" altLang="en-US" sz="40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a:t>
            </a:r>
            <a:r>
              <a:rPr kumimoji="1" lang="zh-TW"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依採購法</a:t>
            </a:r>
            <a:r>
              <a:rPr kumimoji="1" lang="zh-TW" sz="2800" b="1" i="0" u="sng" strike="noStrike" cap="none" normalizeH="0" baseline="0" dirty="0">
                <a:ln>
                  <a:noFill/>
                </a:ln>
                <a:solidFill>
                  <a:srgbClr val="0000FF"/>
                </a:solidFill>
                <a:effectLst/>
                <a:latin typeface="標楷體" pitchFamily="65" charset="-120"/>
                <a:ea typeface="標楷體" pitchFamily="65" charset="-120"/>
                <a:cs typeface="Times New Roman" pitchFamily="18" charset="0"/>
              </a:rPr>
              <a:t>第</a:t>
            </a:r>
            <a:r>
              <a:rPr kumimoji="1" lang="en-US" altLang="zh-TW" sz="2800" b="1" i="0" u="sng" strike="noStrike" cap="none" normalizeH="0" baseline="0" dirty="0">
                <a:ln>
                  <a:noFill/>
                </a:ln>
                <a:solidFill>
                  <a:srgbClr val="0000FF"/>
                </a:solidFill>
                <a:effectLst/>
                <a:latin typeface="標楷體" pitchFamily="65" charset="-120"/>
                <a:ea typeface="標楷體" pitchFamily="65" charset="-120"/>
                <a:cs typeface="Times New Roman" pitchFamily="18" charset="0"/>
              </a:rPr>
              <a:t>65</a:t>
            </a:r>
            <a:r>
              <a:rPr kumimoji="1" lang="zh-TW" altLang="en-US" sz="2800" b="1" i="0" u="sng" strike="noStrike" cap="none" normalizeH="0" baseline="0" dirty="0">
                <a:ln>
                  <a:noFill/>
                </a:ln>
                <a:solidFill>
                  <a:srgbClr val="0000FF"/>
                </a:solidFill>
                <a:effectLst/>
                <a:latin typeface="標楷體" pitchFamily="65" charset="-120"/>
                <a:ea typeface="標楷體" pitchFamily="65" charset="-120"/>
                <a:cs typeface="Times New Roman" pitchFamily="18" charset="0"/>
              </a:rPr>
              <a:t>條</a:t>
            </a:r>
            <a:r>
              <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及採購法施行</a:t>
            </a:r>
            <a:r>
              <a:rPr kumimoji="1" lang="zh-TW" altLang="en-US" sz="2800" b="1" i="0" u="sng" strike="noStrike" cap="none" normalizeH="0" baseline="0" dirty="0">
                <a:ln>
                  <a:noFill/>
                </a:ln>
                <a:solidFill>
                  <a:srgbClr val="0000FF"/>
                </a:solidFill>
                <a:effectLst/>
                <a:latin typeface="標楷體" pitchFamily="65" charset="-120"/>
                <a:ea typeface="標楷體" pitchFamily="65" charset="-120"/>
                <a:cs typeface="Times New Roman" pitchFamily="18" charset="0"/>
              </a:rPr>
              <a:t>細則第</a:t>
            </a:r>
            <a:r>
              <a:rPr kumimoji="1" lang="en-US" altLang="zh-TW" sz="2800" b="1" i="0" u="sng" strike="noStrike" cap="none" normalizeH="0" baseline="0" dirty="0">
                <a:ln>
                  <a:noFill/>
                </a:ln>
                <a:solidFill>
                  <a:srgbClr val="0000FF"/>
                </a:solidFill>
                <a:effectLst/>
                <a:latin typeface="標楷體" pitchFamily="65" charset="-120"/>
                <a:ea typeface="標楷體" pitchFamily="65" charset="-120"/>
                <a:cs typeface="Times New Roman" pitchFamily="18" charset="0"/>
              </a:rPr>
              <a:t>87</a:t>
            </a:r>
            <a:r>
              <a:rPr kumimoji="1" lang="zh-TW" altLang="en-US" sz="2800" b="1" i="0" u="sng" strike="noStrike" cap="none" normalizeH="0" baseline="0" dirty="0">
                <a:ln>
                  <a:noFill/>
                </a:ln>
                <a:solidFill>
                  <a:srgbClr val="0000FF"/>
                </a:solidFill>
                <a:effectLst/>
                <a:latin typeface="標楷體" pitchFamily="65" charset="-120"/>
                <a:ea typeface="標楷體" pitchFamily="65" charset="-120"/>
                <a:cs typeface="Times New Roman" pitchFamily="18" charset="0"/>
              </a:rPr>
              <a:t>條</a:t>
            </a:r>
            <a:r>
              <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之規定，本採購標的之</a:t>
            </a:r>
            <a:r>
              <a:rPr kumimoji="1" lang="zh-TW" altLang="en-US" sz="2800" b="1" i="0" u="sng" strike="noStrike" cap="none" normalizeH="0" baseline="0" dirty="0">
                <a:ln>
                  <a:noFill/>
                </a:ln>
                <a:solidFill>
                  <a:srgbClr val="FF0000"/>
                </a:solidFill>
                <a:effectLst/>
                <a:latin typeface="標楷體" pitchFamily="65" charset="-120"/>
                <a:ea typeface="標楷體" pitchFamily="65" charset="-120"/>
                <a:cs typeface="Times New Roman" pitchFamily="18" charset="0"/>
              </a:rPr>
              <a:t>下列部分及依其他法規規定應</a:t>
            </a:r>
            <a:r>
              <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由得標廠商自行履約之部分，不得由其他廠商代為履行</a:t>
            </a:r>
            <a:r>
              <a:rPr kumimoji="1" lang="en-US" altLang="zh-TW"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a:t>
            </a:r>
            <a:r>
              <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視個案情形於招標時勾選；無者免填</a:t>
            </a:r>
            <a:r>
              <a:rPr kumimoji="1" lang="en-US" altLang="zh-TW"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a:t>
            </a:r>
            <a:r>
              <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 </a:t>
            </a:r>
            <a:endPar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新細明體" pitchFamily="18" charset="-120"/>
            </a:endParaRPr>
          </a:p>
          <a:p>
            <a:pPr marL="0" marR="0" lvl="0" indent="711200" algn="just" defTabSz="914400" rtl="0" eaLnBrk="0" fontAlgn="base" latinLnBrk="0" hangingPunct="0">
              <a:lnSpc>
                <a:spcPct val="100000"/>
              </a:lnSpc>
              <a:spcBef>
                <a:spcPct val="0"/>
              </a:spcBef>
              <a:spcAft>
                <a:spcPct val="0"/>
              </a:spcAft>
              <a:buClrTx/>
              <a:buSzTx/>
              <a:buFontTx/>
              <a:buNone/>
              <a:tabLst/>
            </a:pPr>
            <a:r>
              <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1" lang="en-US" altLang="zh-TW"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a:t>
            </a:r>
            <a:r>
              <a:rPr kumimoji="1" lang="zh-TW" altLang="en-US" sz="2800" b="1" i="0" u="sng" strike="noStrike" cap="none" normalizeH="0" baseline="0" dirty="0">
                <a:ln>
                  <a:noFill/>
                </a:ln>
                <a:solidFill>
                  <a:srgbClr val="FF0000"/>
                </a:solidFill>
                <a:effectLst/>
                <a:latin typeface="標楷體" pitchFamily="65" charset="-120"/>
                <a:ea typeface="標楷體" pitchFamily="65" charset="-120"/>
                <a:cs typeface="Times New Roman" pitchFamily="18" charset="0"/>
                <a:sym typeface="Wingdings" pitchFamily="2" charset="2"/>
              </a:rPr>
              <a:t>主要部分</a:t>
            </a:r>
            <a:r>
              <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rPr>
              <a:t>為</a:t>
            </a:r>
            <a:r>
              <a:rPr kumimoji="1" lang="zh-TW" altLang="en-US" sz="2800" b="1" i="0"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1" lang="zh-TW" altLang="en-US" sz="2800" b="1" i="0" u="sng"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rPr>
              <a:t>         </a:t>
            </a:r>
            <a:r>
              <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rPr>
              <a:t>。</a:t>
            </a:r>
            <a:endPar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新細明體" pitchFamily="18" charset="-120"/>
              <a:sym typeface="Wingdings" pitchFamily="2" charset="2"/>
            </a:endParaRPr>
          </a:p>
          <a:p>
            <a:pPr lvl="0" indent="711200" algn="just" eaLnBrk="0" fontAlgn="base" hangingPunct="0">
              <a:spcBef>
                <a:spcPct val="0"/>
              </a:spcBef>
              <a:spcAft>
                <a:spcPct val="0"/>
              </a:spcAft>
            </a:pPr>
            <a:r>
              <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1" lang="en-US" altLang="zh-TW"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(2)</a:t>
            </a:r>
            <a:r>
              <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rPr>
              <a:t>應由得標廠商</a:t>
            </a:r>
            <a:r>
              <a:rPr kumimoji="1" lang="zh-TW" altLang="en-US" sz="2800" b="1" i="0" u="sng" strike="noStrike" cap="none" normalizeH="0" baseline="0" dirty="0">
                <a:ln>
                  <a:noFill/>
                </a:ln>
                <a:solidFill>
                  <a:srgbClr val="FF0000"/>
                </a:solidFill>
                <a:effectLst/>
                <a:latin typeface="標楷體" pitchFamily="65" charset="-120"/>
                <a:ea typeface="標楷體" pitchFamily="65" charset="-120"/>
                <a:cs typeface="Times New Roman" pitchFamily="18" charset="0"/>
                <a:sym typeface="Wingdings" pitchFamily="2" charset="2"/>
              </a:rPr>
              <a:t>自行履行</a:t>
            </a:r>
            <a:r>
              <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rPr>
              <a:t>之</a:t>
            </a:r>
            <a:r>
              <a:rPr kumimoji="1" lang="zh-TW" altLang="en-US" sz="2800" b="1" dirty="0">
                <a:solidFill>
                  <a:srgbClr val="000000"/>
                </a:solidFill>
                <a:latin typeface="標楷體" pitchFamily="65" charset="-120"/>
                <a:ea typeface="標楷體" pitchFamily="65" charset="-120"/>
                <a:cs typeface="Times New Roman" pitchFamily="18" charset="0"/>
                <a:sym typeface="Wingdings" pitchFamily="2" charset="2"/>
              </a:rPr>
              <a:t>部分為：</a:t>
            </a:r>
            <a:r>
              <a:rPr kumimoji="1" lang="zh-TW" altLang="en-US" sz="2800" b="1" i="0" u="sng"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rPr>
              <a:t>     </a:t>
            </a:r>
            <a:r>
              <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rPr>
              <a:t>。</a:t>
            </a:r>
          </a:p>
          <a:p>
            <a:pPr marL="1071563" marR="0" lvl="0" indent="-360363" algn="just" defTabSz="914400" rtl="0" eaLnBrk="0" fontAlgn="base" latinLnBrk="0" hangingPunct="0">
              <a:lnSpc>
                <a:spcPct val="100000"/>
              </a:lnSpc>
              <a:spcBef>
                <a:spcPct val="0"/>
              </a:spcBef>
              <a:spcAft>
                <a:spcPct val="0"/>
              </a:spcAft>
              <a:buClrTx/>
              <a:buSzTx/>
              <a:buFontTx/>
              <a:buNone/>
              <a:tabLst/>
            </a:pPr>
            <a:r>
              <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除前項所列者外，屬營造業法第</a:t>
            </a:r>
            <a:r>
              <a:rPr kumimoji="1" lang="en-US" altLang="zh-TW"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rPr>
              <a:t>3</a:t>
            </a:r>
            <a:r>
              <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rPr>
              <a:t>條第</a:t>
            </a:r>
            <a:r>
              <a:rPr kumimoji="1" lang="en-US" altLang="zh-TW"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rPr>
              <a:t>1</a:t>
            </a:r>
            <a:r>
              <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rPr>
              <a:t>款之營繕工程，且得標廠商為營造業者，其</a:t>
            </a:r>
            <a:r>
              <a:rPr kumimoji="1" lang="zh-TW" altLang="en-US" sz="2800" b="1" i="0" u="sng" strike="noStrike" cap="none" normalizeH="0" baseline="0" dirty="0">
                <a:ln>
                  <a:noFill/>
                </a:ln>
                <a:solidFill>
                  <a:srgbClr val="FF0000"/>
                </a:solidFill>
                <a:effectLst/>
                <a:latin typeface="標楷體" pitchFamily="65" charset="-120"/>
                <a:ea typeface="標楷體" pitchFamily="65" charset="-120"/>
                <a:cs typeface="Times New Roman" pitchFamily="18" charset="0"/>
                <a:sym typeface="Wingdings" pitchFamily="2" charset="2"/>
              </a:rPr>
              <a:t>主要部分尚包括</a:t>
            </a:r>
            <a:r>
              <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rPr>
              <a:t>：工地主任、工地負責人、專任工程人員、安全衛生人員均應為廠商僱用之人員。</a:t>
            </a:r>
            <a:r>
              <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新細明體" pitchFamily="18" charset="-120"/>
                <a:sym typeface="Wingdings" pitchFamily="2" charset="2"/>
              </a:rPr>
              <a:t> </a:t>
            </a:r>
            <a:endParaRPr kumimoji="1" lang="zh-TW" altLang="en-US" sz="28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endParaRPr>
          </a:p>
        </p:txBody>
      </p:sp>
      <p:sp>
        <p:nvSpPr>
          <p:cNvPr id="7" name="矩形 6"/>
          <p:cNvSpPr/>
          <p:nvPr/>
        </p:nvSpPr>
        <p:spPr>
          <a:xfrm>
            <a:off x="251520" y="4581128"/>
            <a:ext cx="8712968" cy="1477328"/>
          </a:xfrm>
          <a:prstGeom prst="rect">
            <a:avLst/>
          </a:prstGeom>
          <a:ln>
            <a:solidFill>
              <a:schemeClr val="accent1"/>
            </a:solidFill>
          </a:ln>
        </p:spPr>
        <p:txBody>
          <a:bodyPr wrap="square">
            <a:spAutoFit/>
          </a:bodyPr>
          <a:lstStyle/>
          <a:p>
            <a:pPr marL="173038" indent="-173038" algn="just">
              <a:spcBef>
                <a:spcPct val="40000"/>
              </a:spcBef>
              <a:buFont typeface="Wingdings" pitchFamily="2" charset="2"/>
              <a:buChar char="l"/>
              <a:defRPr/>
            </a:pPr>
            <a:r>
              <a:rPr lang="zh-TW" altLang="en-US" b="1" dirty="0">
                <a:latin typeface="標楷體" pitchFamily="65" charset="-120"/>
                <a:ea typeface="標楷體" pitchFamily="65" charset="-120"/>
              </a:rPr>
              <a:t>工程採購，發現有機關於招標文件中標示之</a:t>
            </a:r>
            <a:r>
              <a:rPr lang="zh-TW" altLang="en-US" b="1" u="sng" dirty="0">
                <a:solidFill>
                  <a:srgbClr val="0033CC"/>
                </a:solidFill>
                <a:latin typeface="標楷體" pitchFamily="65" charset="-120"/>
                <a:ea typeface="標楷體" pitchFamily="65" charset="-120"/>
              </a:rPr>
              <a:t>主要部分過於廣泛</a:t>
            </a:r>
            <a:r>
              <a:rPr lang="zh-TW" altLang="en-US" b="1" dirty="0">
                <a:latin typeface="標楷體" pitchFamily="65" charset="-120"/>
                <a:ea typeface="標楷體" pitchFamily="65" charset="-120"/>
              </a:rPr>
              <a:t>，造成廠商全部自行履行困難，致生爭議。例如於招標文件訂定</a:t>
            </a:r>
            <a:r>
              <a:rPr lang="zh-TW" altLang="en-US" b="1" u="sng" dirty="0">
                <a:solidFill>
                  <a:srgbClr val="0033CC"/>
                </a:solidFill>
                <a:latin typeface="標楷體" pitchFamily="65" charset="-120"/>
                <a:ea typeface="標楷體" pitchFamily="65" charset="-120"/>
              </a:rPr>
              <a:t>主要部分為鋼構工程</a:t>
            </a:r>
            <a:r>
              <a:rPr lang="zh-TW" altLang="en-US" b="1" dirty="0">
                <a:latin typeface="標楷體" pitchFamily="65" charset="-120"/>
                <a:ea typeface="標楷體" pitchFamily="65" charset="-120"/>
              </a:rPr>
              <a:t>，致其</a:t>
            </a:r>
            <a:r>
              <a:rPr lang="zh-TW" altLang="en-US" b="1" u="sng" dirty="0">
                <a:solidFill>
                  <a:srgbClr val="0033CC"/>
                </a:solidFill>
                <a:latin typeface="標楷體" pitchFamily="65" charset="-120"/>
                <a:ea typeface="標楷體" pitchFamily="65" charset="-120"/>
              </a:rPr>
              <a:t>鋼構組件之吊裝、組立、焊接、防火被覆、油漆等作業，是否均須由得標廠商自行履行</a:t>
            </a:r>
            <a:r>
              <a:rPr lang="zh-TW" altLang="en-US" b="1" dirty="0">
                <a:latin typeface="標楷體" pitchFamily="65" charset="-120"/>
                <a:ea typeface="標楷體" pitchFamily="65" charset="-120"/>
              </a:rPr>
              <a:t>，滋生疑義。</a:t>
            </a:r>
            <a:r>
              <a:rPr lang="zh-TW" altLang="en-US" b="1" u="sng" dirty="0">
                <a:solidFill>
                  <a:srgbClr val="0033CC"/>
                </a:solidFill>
                <a:latin typeface="標楷體" pitchFamily="65" charset="-120"/>
                <a:ea typeface="標楷體" pitchFamily="65" charset="-120"/>
              </a:rPr>
              <a:t>甚或訂為主要部分之工作，跨越不同專業分工之範圍</a:t>
            </a:r>
            <a:r>
              <a:rPr lang="zh-TW" altLang="en-US" b="1" dirty="0">
                <a:latin typeface="標楷體" pitchFamily="65" charset="-120"/>
                <a:ea typeface="標楷體" pitchFamily="65" charset="-120"/>
              </a:rPr>
              <a:t>，例如土木建築工程標案中，將比重甚低之消防工程、水電工程列入主要部分，亦屬不適宜之作法。 </a:t>
            </a:r>
          </a:p>
        </p:txBody>
      </p:sp>
      <p:cxnSp>
        <p:nvCxnSpPr>
          <p:cNvPr id="5" name="直線單箭頭接點 4">
            <a:extLst>
              <a:ext uri="{FF2B5EF4-FFF2-40B4-BE49-F238E27FC236}">
                <a16:creationId xmlns:a16="http://schemas.microsoft.com/office/drawing/2014/main" id="{3A67C436-6126-424D-91DC-C13BBDF6FBDF}"/>
              </a:ext>
            </a:extLst>
          </p:cNvPr>
          <p:cNvCxnSpPr>
            <a:cxnSpLocks/>
          </p:cNvCxnSpPr>
          <p:nvPr/>
        </p:nvCxnSpPr>
        <p:spPr>
          <a:xfrm>
            <a:off x="827584" y="2060848"/>
            <a:ext cx="432048" cy="63849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7D8D6965-8D6F-4B39-A64E-3FDA84C54251}" type="datetime1">
              <a:rPr lang="zh-TW" altLang="en-US"/>
              <a:pPr>
                <a:defRPr/>
              </a:pPr>
              <a:t>2020/9/27</a:t>
            </a:fld>
            <a:endParaRPr lang="en-US" altLang="zh-TW"/>
          </a:p>
        </p:txBody>
      </p:sp>
      <p:sp>
        <p:nvSpPr>
          <p:cNvPr id="160771" name="Rectangle 2"/>
          <p:cNvSpPr>
            <a:spLocks noGrp="1" noChangeArrowheads="1"/>
          </p:cNvSpPr>
          <p:nvPr>
            <p:ph type="title"/>
          </p:nvPr>
        </p:nvSpPr>
        <p:spPr>
          <a:xfrm>
            <a:off x="395536" y="332656"/>
            <a:ext cx="8229600" cy="1872208"/>
          </a:xfrm>
        </p:spPr>
        <p:txBody>
          <a:bodyPr/>
          <a:lstStyle/>
          <a:p>
            <a:pPr marL="893763" indent="-893763" algn="just">
              <a:lnSpc>
                <a:spcPts val="3200"/>
              </a:lnSpc>
            </a:pPr>
            <a:r>
              <a:rPr lang="en-US" altLang="zh-TW" sz="3600" b="1" dirty="0">
                <a:solidFill>
                  <a:srgbClr val="000000"/>
                </a:solidFill>
                <a:effectLst/>
                <a:latin typeface="標楷體" pitchFamily="65" charset="-120"/>
                <a:ea typeface="標楷體" pitchFamily="65" charset="-120"/>
              </a:rPr>
              <a:t>72</a:t>
            </a:r>
            <a:r>
              <a:rPr lang="zh-TW" altLang="en-US" sz="3600" b="1" dirty="0">
                <a:solidFill>
                  <a:srgbClr val="000000"/>
                </a:solidFill>
                <a:effectLst/>
                <a:latin typeface="標楷體" pitchFamily="65" charset="-120"/>
                <a:ea typeface="標楷體" pitchFamily="65" charset="-120"/>
              </a:rPr>
              <a:t>、</a:t>
            </a:r>
            <a:r>
              <a:rPr lang="zh-TW" altLang="en-US" sz="2800" b="1" dirty="0">
                <a:solidFill>
                  <a:srgbClr val="0033CC"/>
                </a:solidFill>
                <a:effectLst/>
                <a:latin typeface="標楷體" pitchFamily="65" charset="-120"/>
                <a:ea typeface="標楷體" pitchFamily="65" charset="-120"/>
              </a:rPr>
              <a:t>招標文件如有要求或提及特定之</a:t>
            </a:r>
            <a:r>
              <a:rPr lang="zh-TW" altLang="en-US" sz="2800" b="1" dirty="0">
                <a:solidFill>
                  <a:srgbClr val="000000"/>
                </a:solidFill>
                <a:effectLst/>
                <a:latin typeface="標楷體" pitchFamily="65" charset="-120"/>
                <a:ea typeface="標楷體" pitchFamily="65" charset="-120"/>
              </a:rPr>
              <a:t>商標或商名、專利、設計或型式、特定來源地、生產者或供應者之情形，</a:t>
            </a:r>
            <a:r>
              <a:rPr lang="zh-TW" altLang="en-US" sz="2800" b="1" dirty="0">
                <a:solidFill>
                  <a:srgbClr val="FF0000"/>
                </a:solidFill>
                <a:effectLst/>
                <a:latin typeface="標楷體" pitchFamily="65" charset="-120"/>
                <a:ea typeface="標楷體" pitchFamily="65" charset="-120"/>
              </a:rPr>
              <a:t>允許投標廠商提出同等品，其</a:t>
            </a:r>
            <a:r>
              <a:rPr lang="zh-TW" altLang="en-US" sz="2800" b="1" dirty="0">
                <a:solidFill>
                  <a:srgbClr val="0033CC"/>
                </a:solidFill>
                <a:effectLst/>
                <a:latin typeface="標楷體" pitchFamily="65" charset="-120"/>
                <a:ea typeface="標楷體" pitchFamily="65" charset="-120"/>
              </a:rPr>
              <a:t>提出同等品之時機</a:t>
            </a:r>
            <a:r>
              <a:rPr lang="zh-TW" altLang="en-US" sz="2800" b="1" dirty="0">
                <a:solidFill>
                  <a:srgbClr val="FF3300"/>
                </a:solidFill>
                <a:effectLst/>
                <a:latin typeface="標楷體" pitchFamily="65" charset="-120"/>
                <a:ea typeface="標楷體" pitchFamily="65" charset="-120"/>
              </a:rPr>
              <a:t>為</a:t>
            </a:r>
            <a:r>
              <a:rPr lang="zh-TW" altLang="en-US" sz="2800" b="1" dirty="0">
                <a:solidFill>
                  <a:srgbClr val="000000"/>
                </a:solidFill>
                <a:effectLst/>
                <a:latin typeface="標楷體" pitchFamily="65" charset="-120"/>
                <a:ea typeface="標楷體" pitchFamily="65" charset="-120"/>
              </a:rPr>
              <a:t>：</a:t>
            </a:r>
            <a:r>
              <a:rPr lang="en-US" altLang="zh-TW" sz="2400" u="sng" dirty="0">
                <a:solidFill>
                  <a:srgbClr val="9933FF"/>
                </a:solidFill>
                <a:effectLst/>
                <a:latin typeface="標楷體" panose="03000509000000000000" pitchFamily="65" charset="-120"/>
                <a:ea typeface="標楷體" panose="03000509000000000000" pitchFamily="65" charset="-120"/>
              </a:rPr>
              <a:t>(</a:t>
            </a:r>
            <a:r>
              <a:rPr lang="zh-TW" altLang="zh-TW" sz="2400" u="sng" dirty="0">
                <a:solidFill>
                  <a:srgbClr val="9933FF"/>
                </a:solidFill>
                <a:effectLst/>
                <a:latin typeface="標楷體" panose="03000509000000000000" pitchFamily="65" charset="-120"/>
                <a:ea typeface="標楷體" panose="03000509000000000000" pitchFamily="65" charset="-120"/>
              </a:rPr>
              <a:t>由機關於招標時擇一勾選；未勾選者，為選項</a:t>
            </a:r>
            <a:r>
              <a:rPr lang="en-US" altLang="zh-TW" sz="2400" u="sng" dirty="0">
                <a:solidFill>
                  <a:srgbClr val="9933FF"/>
                </a:solidFill>
                <a:effectLst/>
                <a:latin typeface="標楷體" panose="03000509000000000000" pitchFamily="65" charset="-120"/>
                <a:ea typeface="標楷體" panose="03000509000000000000" pitchFamily="65" charset="-120"/>
              </a:rPr>
              <a:t>(2))</a:t>
            </a:r>
            <a:endParaRPr lang="zh-TW" altLang="en-US" sz="2400" u="sng" dirty="0">
              <a:solidFill>
                <a:srgbClr val="9933FF"/>
              </a:solidFill>
              <a:effectLst/>
              <a:latin typeface="標楷體" panose="03000509000000000000" pitchFamily="65" charset="-120"/>
              <a:ea typeface="標楷體" panose="03000509000000000000" pitchFamily="65" charset="-120"/>
            </a:endParaRPr>
          </a:p>
        </p:txBody>
      </p:sp>
      <p:sp>
        <p:nvSpPr>
          <p:cNvPr id="160772" name="Rectangle 3"/>
          <p:cNvSpPr>
            <a:spLocks noGrp="1" noChangeArrowheads="1"/>
          </p:cNvSpPr>
          <p:nvPr>
            <p:ph type="body" idx="1"/>
          </p:nvPr>
        </p:nvSpPr>
        <p:spPr>
          <a:xfrm>
            <a:off x="395288" y="2204864"/>
            <a:ext cx="8229600" cy="2807692"/>
          </a:xfrm>
        </p:spPr>
        <p:txBody>
          <a:bodyPr>
            <a:noAutofit/>
          </a:bodyPr>
          <a:lstStyle/>
          <a:p>
            <a:pPr marL="896938" indent="-896938" algn="just" eaLnBrk="1" hangingPunct="1">
              <a:lnSpc>
                <a:spcPts val="3600"/>
              </a:lnSpc>
              <a:spcBef>
                <a:spcPct val="0"/>
              </a:spcBef>
              <a:buFontTx/>
              <a:buNone/>
            </a:pPr>
            <a:r>
              <a:rPr lang="en-US" altLang="zh-TW" sz="2800" b="1" dirty="0">
                <a:latin typeface="標楷體" pitchFamily="65" charset="-120"/>
                <a:ea typeface="標楷體" pitchFamily="65" charset="-120"/>
                <a:sym typeface="Wingdings" pitchFamily="2" charset="2"/>
              </a:rPr>
              <a:t></a:t>
            </a:r>
            <a:r>
              <a:rPr lang="en-US" altLang="zh-TW" sz="2800" b="1" dirty="0">
                <a:latin typeface="標楷體" pitchFamily="65" charset="-120"/>
                <a:ea typeface="標楷體" pitchFamily="65" charset="-120"/>
              </a:rPr>
              <a:t>(1)</a:t>
            </a:r>
            <a:r>
              <a:rPr lang="zh-TW" altLang="en-US" sz="2800" b="1" u="sng" dirty="0">
                <a:solidFill>
                  <a:srgbClr val="000000"/>
                </a:solidFill>
                <a:latin typeface="標楷體" pitchFamily="65" charset="-120"/>
                <a:ea typeface="標楷體" pitchFamily="65" charset="-120"/>
              </a:rPr>
              <a:t>應於投標文件內</a:t>
            </a:r>
            <a:r>
              <a:rPr lang="zh-TW" altLang="en-US" sz="2800" b="1" u="sng" dirty="0">
                <a:solidFill>
                  <a:srgbClr val="FF3300"/>
                </a:solidFill>
                <a:latin typeface="標楷體" pitchFamily="65" charset="-120"/>
                <a:ea typeface="標楷體" pitchFamily="65" charset="-120"/>
              </a:rPr>
              <a:t>預先提出者</a:t>
            </a:r>
            <a:r>
              <a:rPr lang="zh-TW" altLang="en-US" sz="2800" b="1" dirty="0">
                <a:latin typeface="標楷體" pitchFamily="65" charset="-120"/>
                <a:ea typeface="標楷體" pitchFamily="65" charset="-120"/>
              </a:rPr>
              <a:t>，廠商應於</a:t>
            </a:r>
            <a:r>
              <a:rPr lang="zh-TW" altLang="en-US" sz="2800" b="1" dirty="0">
                <a:solidFill>
                  <a:srgbClr val="000000"/>
                </a:solidFill>
                <a:latin typeface="標楷體" pitchFamily="65" charset="-120"/>
                <a:ea typeface="標楷體" pitchFamily="65" charset="-120"/>
              </a:rPr>
              <a:t>投標文件內</a:t>
            </a:r>
            <a:r>
              <a:rPr lang="zh-TW" altLang="en-US" sz="2800" b="1" u="sng" dirty="0">
                <a:solidFill>
                  <a:srgbClr val="0000FF"/>
                </a:solidFill>
                <a:latin typeface="標楷體" pitchFamily="65" charset="-120"/>
                <a:ea typeface="標楷體" pitchFamily="65" charset="-120"/>
              </a:rPr>
              <a:t>敘明</a:t>
            </a:r>
            <a:r>
              <a:rPr lang="zh-TW" altLang="en-US" sz="2800" b="1" dirty="0">
                <a:solidFill>
                  <a:srgbClr val="000000"/>
                </a:solidFill>
                <a:latin typeface="標楷體" pitchFamily="65" charset="-120"/>
                <a:ea typeface="標楷體" pitchFamily="65" charset="-120"/>
              </a:rPr>
              <a:t>同等品</a:t>
            </a:r>
            <a:r>
              <a:rPr lang="zh-TW" altLang="en-US" sz="2800" b="1" dirty="0">
                <a:latin typeface="標楷體" pitchFamily="65" charset="-120"/>
                <a:ea typeface="標楷體" pitchFamily="65" charset="-120"/>
              </a:rPr>
              <a:t>之</a:t>
            </a:r>
            <a:r>
              <a:rPr lang="zh-TW" altLang="en-US" sz="2800" b="1" dirty="0">
                <a:solidFill>
                  <a:srgbClr val="0033CC"/>
                </a:solidFill>
                <a:latin typeface="標楷體" pitchFamily="65" charset="-120"/>
                <a:ea typeface="標楷體" pitchFamily="65" charset="-120"/>
              </a:rPr>
              <a:t>廠牌、價格及功能、效益、標準或特性</a:t>
            </a:r>
            <a:r>
              <a:rPr lang="zh-TW" altLang="en-US" sz="2800" b="1" dirty="0">
                <a:latin typeface="標楷體" pitchFamily="65" charset="-120"/>
                <a:ea typeface="標楷體" pitchFamily="65" charset="-120"/>
              </a:rPr>
              <a:t>等相關資料，以供審查。</a:t>
            </a:r>
          </a:p>
          <a:p>
            <a:pPr marL="896938" indent="-896938" algn="just" eaLnBrk="1" hangingPunct="1">
              <a:lnSpc>
                <a:spcPts val="3600"/>
              </a:lnSpc>
              <a:spcBef>
                <a:spcPct val="0"/>
              </a:spcBef>
              <a:buFontTx/>
              <a:buNone/>
            </a:pPr>
            <a:r>
              <a:rPr lang="zh-TW" altLang="en-US" sz="2800" b="1" dirty="0">
                <a:latin typeface="標楷體" pitchFamily="65" charset="-120"/>
                <a:ea typeface="標楷體" pitchFamily="65" charset="-120"/>
                <a:sym typeface="Wingdings" pitchFamily="2" charset="2"/>
              </a:rPr>
              <a:t></a:t>
            </a:r>
            <a:r>
              <a:rPr lang="en-US" altLang="zh-TW" sz="2800" b="1" dirty="0">
                <a:latin typeface="標楷體" pitchFamily="65" charset="-120"/>
                <a:ea typeface="標楷體" pitchFamily="65" charset="-120"/>
              </a:rPr>
              <a:t>(2)</a:t>
            </a:r>
            <a:r>
              <a:rPr lang="zh-TW" altLang="en-US" sz="2800" b="1" u="sng" dirty="0">
                <a:solidFill>
                  <a:srgbClr val="FF0000"/>
                </a:solidFill>
                <a:latin typeface="標楷體" pitchFamily="65" charset="-120"/>
                <a:ea typeface="標楷體" pitchFamily="65" charset="-120"/>
              </a:rPr>
              <a:t>得標廠商</a:t>
            </a:r>
            <a:r>
              <a:rPr lang="zh-TW" altLang="en-US" sz="2800" b="1" u="sng" dirty="0">
                <a:solidFill>
                  <a:srgbClr val="0000FF"/>
                </a:solidFill>
                <a:latin typeface="標楷體" pitchFamily="65" charset="-120"/>
                <a:ea typeface="標楷體" pitchFamily="65" charset="-120"/>
              </a:rPr>
              <a:t>得於使用同等品前</a:t>
            </a:r>
            <a:r>
              <a:rPr lang="zh-TW" altLang="en-US" sz="2800" b="1" dirty="0">
                <a:latin typeface="標楷體" pitchFamily="65" charset="-120"/>
                <a:ea typeface="標楷體" pitchFamily="65" charset="-120"/>
              </a:rPr>
              <a:t>，依契約規定向機關</a:t>
            </a:r>
            <a:r>
              <a:rPr lang="zh-TW" altLang="en-US" sz="2800" b="1" u="sng" dirty="0">
                <a:solidFill>
                  <a:srgbClr val="0000FF"/>
                </a:solidFill>
                <a:latin typeface="標楷體" pitchFamily="65" charset="-120"/>
                <a:ea typeface="標楷體" pitchFamily="65" charset="-120"/>
              </a:rPr>
              <a:t>提出</a:t>
            </a:r>
            <a:r>
              <a:rPr lang="zh-TW" altLang="en-US" sz="2800" b="1" dirty="0">
                <a:latin typeface="標楷體" pitchFamily="65" charset="-120"/>
                <a:ea typeface="標楷體" pitchFamily="65" charset="-120"/>
              </a:rPr>
              <a:t>同等品之</a:t>
            </a:r>
            <a:r>
              <a:rPr lang="zh-TW" altLang="en-US" sz="2800" b="1" dirty="0">
                <a:solidFill>
                  <a:srgbClr val="FF3300"/>
                </a:solidFill>
                <a:latin typeface="標楷體" pitchFamily="65" charset="-120"/>
                <a:ea typeface="標楷體" pitchFamily="65" charset="-120"/>
              </a:rPr>
              <a:t>廠牌、價格及功能、效益、標準或特性</a:t>
            </a:r>
            <a:r>
              <a:rPr lang="zh-TW" altLang="en-US" sz="2800" b="1" dirty="0">
                <a:latin typeface="標楷體" pitchFamily="65" charset="-120"/>
                <a:ea typeface="標楷體" pitchFamily="65" charset="-120"/>
              </a:rPr>
              <a:t>等相關資料，以供審查。</a:t>
            </a:r>
          </a:p>
        </p:txBody>
      </p:sp>
      <p:sp>
        <p:nvSpPr>
          <p:cNvPr id="7" name="文字方塊 6"/>
          <p:cNvSpPr txBox="1"/>
          <p:nvPr/>
        </p:nvSpPr>
        <p:spPr>
          <a:xfrm>
            <a:off x="408226" y="5161054"/>
            <a:ext cx="3623317" cy="707886"/>
          </a:xfrm>
          <a:prstGeom prst="rect">
            <a:avLst/>
          </a:prstGeom>
          <a:noFill/>
          <a:ln>
            <a:solidFill>
              <a:srgbClr val="FF0000"/>
            </a:solidFill>
          </a:ln>
        </p:spPr>
        <p:txBody>
          <a:bodyPr wrap="square" rtlCol="0">
            <a:spAutoFit/>
          </a:bodyPr>
          <a:lstStyle/>
          <a:p>
            <a:r>
              <a:rPr lang="zh-TW" altLang="en-US" sz="2000" b="1" u="sng" dirty="0">
                <a:solidFill>
                  <a:srgbClr val="FF0000"/>
                </a:solidFill>
                <a:latin typeface="標楷體" pitchFamily="65" charset="-120"/>
                <a:ea typeface="標楷體" pitchFamily="65" charset="-120"/>
              </a:rPr>
              <a:t>公告金額以上</a:t>
            </a:r>
            <a:r>
              <a:rPr lang="zh-TW" altLang="en-US" sz="2000" b="1" dirty="0">
                <a:solidFill>
                  <a:srgbClr val="0000FF"/>
                </a:solidFill>
                <a:latin typeface="PMingLiU" panose="02020500000000000000" pitchFamily="18" charset="-120"/>
                <a:ea typeface="PMingLiU" panose="02020500000000000000" pitchFamily="18" charset="-120"/>
              </a:rPr>
              <a:t>：</a:t>
            </a:r>
            <a:r>
              <a:rPr lang="zh-TW" altLang="en-US" sz="2000" b="1" dirty="0">
                <a:solidFill>
                  <a:srgbClr val="0000FF"/>
                </a:solidFill>
                <a:latin typeface="標楷體" pitchFamily="65" charset="-120"/>
                <a:ea typeface="標楷體" pitchFamily="65" charset="-120"/>
              </a:rPr>
              <a:t>公開招標、選擇性招標、限制性公開評選</a:t>
            </a:r>
            <a:endParaRPr lang="zh-TW" altLang="en-US" sz="2200" b="1" dirty="0">
              <a:solidFill>
                <a:srgbClr val="0000FF"/>
              </a:solidFill>
              <a:latin typeface="標楷體" pitchFamily="65" charset="-120"/>
              <a:ea typeface="標楷體" pitchFamily="65" charset="-120"/>
            </a:endParaRPr>
          </a:p>
        </p:txBody>
      </p:sp>
      <p:sp>
        <p:nvSpPr>
          <p:cNvPr id="8" name="文字方塊 7"/>
          <p:cNvSpPr txBox="1"/>
          <p:nvPr/>
        </p:nvSpPr>
        <p:spPr>
          <a:xfrm>
            <a:off x="4161510" y="5138376"/>
            <a:ext cx="4608512" cy="707886"/>
          </a:xfrm>
          <a:prstGeom prst="rect">
            <a:avLst/>
          </a:prstGeom>
          <a:noFill/>
        </p:spPr>
        <p:txBody>
          <a:bodyPr wrap="square" rtlCol="0">
            <a:spAutoFit/>
          </a:bodyPr>
          <a:lstStyle/>
          <a:p>
            <a:pPr>
              <a:buFont typeface="Wingdings" pitchFamily="2" charset="2"/>
              <a:buChar char="l"/>
            </a:pPr>
            <a:r>
              <a:rPr lang="zh-TW" altLang="en-US" sz="2000" b="1" u="sng" dirty="0">
                <a:solidFill>
                  <a:srgbClr val="000000"/>
                </a:solidFill>
                <a:latin typeface="標楷體" pitchFamily="65" charset="-120"/>
                <a:ea typeface="標楷體" pitchFamily="65" charset="-120"/>
              </a:rPr>
              <a:t>訂有規格</a:t>
            </a:r>
            <a:r>
              <a:rPr lang="zh-TW" altLang="en-US" sz="2000" b="1" dirty="0">
                <a:solidFill>
                  <a:srgbClr val="000000"/>
                </a:solidFill>
                <a:latin typeface="標楷體" pitchFamily="65" charset="-120"/>
                <a:ea typeface="標楷體" pitchFamily="65" charset="-120"/>
              </a:rPr>
              <a:t>：審查</a:t>
            </a:r>
            <a:r>
              <a:rPr lang="en-US" altLang="zh-TW" sz="2000" b="1" dirty="0">
                <a:solidFill>
                  <a:srgbClr val="000000"/>
                </a:solidFill>
                <a:latin typeface="標楷體" pitchFamily="65" charset="-120"/>
                <a:ea typeface="標楷體" pitchFamily="65" charset="-120"/>
              </a:rPr>
              <a:t>(</a:t>
            </a:r>
            <a:r>
              <a:rPr lang="zh-TW" altLang="en-US" sz="2000" b="1" dirty="0">
                <a:solidFill>
                  <a:srgbClr val="000000"/>
                </a:solidFill>
                <a:latin typeface="標楷體" pitchFamily="65" charset="-120"/>
                <a:ea typeface="標楷體" pitchFamily="65" charset="-120"/>
              </a:rPr>
              <a:t>審標</a:t>
            </a:r>
            <a:r>
              <a:rPr lang="en-US" altLang="zh-TW" sz="2000" b="1" dirty="0">
                <a:solidFill>
                  <a:srgbClr val="000000"/>
                </a:solidFill>
                <a:latin typeface="標楷體" pitchFamily="65" charset="-120"/>
                <a:ea typeface="標楷體" pitchFamily="65" charset="-120"/>
              </a:rPr>
              <a:t>)</a:t>
            </a:r>
            <a:r>
              <a:rPr lang="zh-TW" altLang="en-US" sz="2000" b="1" dirty="0">
                <a:solidFill>
                  <a:srgbClr val="000000"/>
                </a:solidFill>
                <a:latin typeface="標楷體" pitchFamily="65" charset="-120"/>
                <a:ea typeface="標楷體" pitchFamily="65" charset="-120"/>
              </a:rPr>
              <a:t>、不審查</a:t>
            </a:r>
            <a:endParaRPr lang="en-US" altLang="zh-TW" sz="2000" b="1" dirty="0">
              <a:solidFill>
                <a:srgbClr val="000000"/>
              </a:solidFill>
              <a:latin typeface="標楷體" pitchFamily="65" charset="-120"/>
              <a:ea typeface="標楷體" pitchFamily="65" charset="-120"/>
            </a:endParaRPr>
          </a:p>
          <a:p>
            <a:pPr>
              <a:buFont typeface="Wingdings" pitchFamily="2" charset="2"/>
              <a:buChar char="l"/>
            </a:pPr>
            <a:r>
              <a:rPr lang="zh-TW" altLang="en-US" sz="2000" b="1" u="sng" dirty="0">
                <a:solidFill>
                  <a:srgbClr val="000000"/>
                </a:solidFill>
                <a:latin typeface="標楷體" pitchFamily="65" charset="-120"/>
                <a:ea typeface="標楷體" pitchFamily="65" charset="-120"/>
              </a:rPr>
              <a:t>訂有廠牌</a:t>
            </a:r>
            <a:r>
              <a:rPr lang="zh-TW" altLang="en-US" sz="2000" b="1" dirty="0">
                <a:solidFill>
                  <a:srgbClr val="000000"/>
                </a:solidFill>
                <a:latin typeface="標楷體" pitchFamily="65" charset="-120"/>
                <a:ea typeface="標楷體" pitchFamily="65" charset="-120"/>
              </a:rPr>
              <a:t>：同等品、審查時機</a:t>
            </a:r>
          </a:p>
        </p:txBody>
      </p:sp>
      <p:sp>
        <p:nvSpPr>
          <p:cNvPr id="2" name="文字方塊 1"/>
          <p:cNvSpPr txBox="1"/>
          <p:nvPr/>
        </p:nvSpPr>
        <p:spPr>
          <a:xfrm>
            <a:off x="4161510" y="5846262"/>
            <a:ext cx="4608512" cy="523220"/>
          </a:xfrm>
          <a:prstGeom prst="rect">
            <a:avLst/>
          </a:prstGeom>
          <a:noFill/>
        </p:spPr>
        <p:txBody>
          <a:bodyPr wrap="square" rtlCol="0">
            <a:spAutoFit/>
          </a:bodyPr>
          <a:lstStyle/>
          <a:p>
            <a:pPr algn="ctr"/>
            <a:r>
              <a:rPr lang="zh-TW" altLang="en-US" sz="2800" b="1" dirty="0">
                <a:solidFill>
                  <a:srgbClr val="000000"/>
                </a:solidFill>
                <a:latin typeface="標楷體"/>
                <a:ea typeface="標楷體"/>
              </a:rPr>
              <a:t>★</a:t>
            </a:r>
            <a:r>
              <a:rPr lang="en-US" altLang="zh-TW" sz="2800" b="1" dirty="0">
                <a:solidFill>
                  <a:srgbClr val="000000"/>
                </a:solidFill>
                <a:latin typeface="標楷體"/>
                <a:ea typeface="標楷體"/>
              </a:rPr>
              <a:t>§26</a:t>
            </a:r>
            <a:r>
              <a:rPr lang="zh-TW" altLang="en-US" sz="2800" b="1" dirty="0">
                <a:solidFill>
                  <a:srgbClr val="000000"/>
                </a:solidFill>
                <a:latin typeface="標楷體"/>
                <a:ea typeface="標楷體"/>
              </a:rPr>
              <a:t>執行注意事項</a:t>
            </a:r>
            <a:endParaRPr lang="zh-TW" altLang="en-US" sz="2800" b="1" dirty="0">
              <a:solidFill>
                <a:srgbClr val="0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CFCE29C8-50A7-4AC4-BAF1-2F337C960CD5}" type="datetime1">
              <a:rPr lang="zh-TW" altLang="en-US"/>
              <a:pPr>
                <a:defRPr/>
              </a:pPr>
              <a:t>2020/9/27</a:t>
            </a:fld>
            <a:endParaRPr lang="en-US" altLang="zh-TW"/>
          </a:p>
        </p:txBody>
      </p:sp>
      <p:sp>
        <p:nvSpPr>
          <p:cNvPr id="167939" name="Rectangle 2"/>
          <p:cNvSpPr>
            <a:spLocks noGrp="1" noChangeArrowheads="1"/>
          </p:cNvSpPr>
          <p:nvPr>
            <p:ph type="title"/>
          </p:nvPr>
        </p:nvSpPr>
        <p:spPr>
          <a:xfrm>
            <a:off x="251520" y="332656"/>
            <a:ext cx="8497639" cy="1516062"/>
          </a:xfrm>
        </p:spPr>
        <p:txBody>
          <a:bodyPr/>
          <a:lstStyle/>
          <a:p>
            <a:pPr marL="1169988" indent="-1169988" algn="just" eaLnBrk="1" hangingPunct="1"/>
            <a:r>
              <a:rPr lang="en-US" altLang="zh-TW" sz="4800" dirty="0">
                <a:solidFill>
                  <a:srgbClr val="000000"/>
                </a:solidFill>
                <a:effectLst/>
                <a:latin typeface="標楷體" pitchFamily="65" charset="-120"/>
                <a:ea typeface="標楷體" pitchFamily="65" charset="-120"/>
              </a:rPr>
              <a:t>77</a:t>
            </a:r>
            <a:r>
              <a:rPr lang="zh-TW" altLang="en-US" sz="4000" dirty="0">
                <a:solidFill>
                  <a:srgbClr val="0033CC"/>
                </a:solidFill>
                <a:effectLst/>
                <a:latin typeface="標楷體" pitchFamily="65" charset="-120"/>
                <a:ea typeface="標楷體" pitchFamily="65" charset="-120"/>
              </a:rPr>
              <a:t>、全份招標文件包括</a:t>
            </a:r>
            <a:r>
              <a:rPr lang="zh-TW" altLang="zh-TW" sz="3200" dirty="0">
                <a:solidFill>
                  <a:srgbClr val="FF0000"/>
                </a:solidFill>
                <a:effectLst/>
                <a:latin typeface="標楷體" pitchFamily="65" charset="-120"/>
                <a:ea typeface="標楷體" pitchFamily="65" charset="-120"/>
              </a:rPr>
              <a:t>（可複選；</a:t>
            </a:r>
            <a:r>
              <a:rPr lang="zh-TW" altLang="zh-TW" sz="3200" u="sng" dirty="0">
                <a:solidFill>
                  <a:srgbClr val="FF0000"/>
                </a:solidFill>
                <a:effectLst/>
                <a:latin typeface="標楷體" pitchFamily="65" charset="-120"/>
                <a:ea typeface="標楷體" pitchFamily="65" charset="-120"/>
              </a:rPr>
              <a:t>刊登於政府電子採購網之本案招標公告為招標文件之一部分，不另檢附</a:t>
            </a:r>
            <a:r>
              <a:rPr lang="zh-TW" altLang="zh-TW" sz="3200" dirty="0">
                <a:solidFill>
                  <a:srgbClr val="FF0000"/>
                </a:solidFill>
                <a:effectLst/>
                <a:latin typeface="標楷體" pitchFamily="65" charset="-120"/>
                <a:ea typeface="標楷體" pitchFamily="65" charset="-120"/>
              </a:rPr>
              <a:t>）</a:t>
            </a:r>
            <a:endParaRPr lang="zh-TW" altLang="en-US" sz="3200" dirty="0">
              <a:solidFill>
                <a:srgbClr val="FF0000"/>
              </a:solidFill>
              <a:effectLst/>
              <a:latin typeface="標楷體" pitchFamily="65" charset="-120"/>
              <a:ea typeface="標楷體" pitchFamily="65" charset="-120"/>
            </a:endParaRPr>
          </a:p>
        </p:txBody>
      </p:sp>
      <p:sp>
        <p:nvSpPr>
          <p:cNvPr id="167940" name="Rectangle 3"/>
          <p:cNvSpPr>
            <a:spLocks noGrp="1" noChangeArrowheads="1"/>
          </p:cNvSpPr>
          <p:nvPr>
            <p:ph type="body" idx="1"/>
          </p:nvPr>
        </p:nvSpPr>
        <p:spPr bwMode="auto">
          <a:xfrm>
            <a:off x="457200" y="2073791"/>
            <a:ext cx="8229600" cy="4175125"/>
          </a:xfrm>
          <a:solidFill>
            <a:srgbClr val="FFFFFF"/>
          </a:solidFill>
          <a:ln>
            <a:solidFill>
              <a:schemeClr val="bg1"/>
            </a:solidFill>
            <a:miter lim="800000"/>
            <a:headEnd/>
            <a:tailEnd/>
          </a:ln>
        </p:spPr>
        <p:txBody>
          <a:bodyPr vert="horz" wrap="square" lIns="91440" tIns="45720" rIns="91440" bIns="45720" numCol="1" anchor="t" anchorCtr="0" compatLnSpc="1">
            <a:prstTxWarp prst="textNoShape">
              <a:avLst/>
            </a:prstTxWarp>
          </a:bodyPr>
          <a:lstStyle/>
          <a:p>
            <a:pPr marL="1428750" indent="-1428750" eaLnBrk="1" hangingPunct="1">
              <a:spcBef>
                <a:spcPct val="0"/>
              </a:spcBef>
              <a:buFont typeface="Wingdings" pitchFamily="2" charset="2"/>
              <a:buNone/>
            </a:pPr>
            <a:r>
              <a:rPr lang="en-US" altLang="zh-TW" sz="4400" b="1" dirty="0">
                <a:latin typeface="標楷體" pitchFamily="65" charset="-120"/>
                <a:ea typeface="標楷體" pitchFamily="65" charset="-120"/>
                <a:sym typeface="Wingdings" pitchFamily="2" charset="2"/>
              </a:rPr>
              <a:t></a:t>
            </a:r>
            <a:r>
              <a:rPr lang="en-US" altLang="zh-TW" sz="4400" b="1" dirty="0">
                <a:latin typeface="標楷體" pitchFamily="65" charset="-120"/>
                <a:ea typeface="標楷體" pitchFamily="65" charset="-120"/>
              </a:rPr>
              <a:t>(1)</a:t>
            </a:r>
            <a:r>
              <a:rPr lang="zh-TW" altLang="en-US" sz="4400" b="1" u="sng" dirty="0">
                <a:solidFill>
                  <a:srgbClr val="FF00FF"/>
                </a:solidFill>
                <a:latin typeface="標楷體" pitchFamily="65" charset="-120"/>
                <a:ea typeface="標楷體" pitchFamily="65" charset="-120"/>
              </a:rPr>
              <a:t>招標投標及契約文件</a:t>
            </a:r>
            <a:r>
              <a:rPr lang="zh-TW" altLang="en-US" sz="4400" b="1" dirty="0">
                <a:latin typeface="標楷體" pitchFamily="65" charset="-120"/>
                <a:ea typeface="標楷體" pitchFamily="65" charset="-120"/>
              </a:rPr>
              <a:t>。</a:t>
            </a:r>
          </a:p>
          <a:p>
            <a:pPr marL="1428750" indent="-1428750" eaLnBrk="1" hangingPunct="1">
              <a:spcBef>
                <a:spcPct val="0"/>
              </a:spcBef>
              <a:buFont typeface="Wingdings" pitchFamily="2" charset="2"/>
              <a:buNone/>
            </a:pPr>
            <a:r>
              <a:rPr lang="zh-TW" altLang="en-US" sz="4400" b="1" dirty="0">
                <a:latin typeface="標楷體" pitchFamily="65" charset="-120"/>
                <a:ea typeface="標楷體" pitchFamily="65" charset="-120"/>
                <a:sym typeface="Wingdings" pitchFamily="2" charset="2"/>
              </a:rPr>
              <a:t></a:t>
            </a:r>
            <a:r>
              <a:rPr lang="en-US" altLang="zh-TW" sz="4400" b="1" dirty="0">
                <a:latin typeface="標楷體" pitchFamily="65" charset="-120"/>
                <a:ea typeface="標楷體" pitchFamily="65" charset="-120"/>
              </a:rPr>
              <a:t>(2)</a:t>
            </a:r>
            <a:r>
              <a:rPr lang="zh-TW" altLang="en-US" sz="4400" b="1" dirty="0">
                <a:latin typeface="標楷體" pitchFamily="65" charset="-120"/>
                <a:ea typeface="標楷體" pitchFamily="65" charset="-120"/>
              </a:rPr>
              <a:t>投標須知。</a:t>
            </a:r>
          </a:p>
          <a:p>
            <a:pPr marL="1428750" indent="-1428750" eaLnBrk="1" hangingPunct="1">
              <a:spcBef>
                <a:spcPct val="0"/>
              </a:spcBef>
              <a:buFont typeface="Wingdings" pitchFamily="2" charset="2"/>
              <a:buNone/>
            </a:pPr>
            <a:r>
              <a:rPr lang="zh-TW" altLang="en-US" sz="4400" b="1" dirty="0">
                <a:latin typeface="標楷體" pitchFamily="65" charset="-120"/>
                <a:ea typeface="標楷體" pitchFamily="65" charset="-120"/>
                <a:sym typeface="Wingdings" pitchFamily="2" charset="2"/>
              </a:rPr>
              <a:t></a:t>
            </a:r>
            <a:r>
              <a:rPr lang="en-US" altLang="zh-TW" sz="4400" b="1" dirty="0">
                <a:latin typeface="標楷體" pitchFamily="65" charset="-120"/>
                <a:ea typeface="標楷體" pitchFamily="65" charset="-120"/>
              </a:rPr>
              <a:t>(3)</a:t>
            </a:r>
            <a:r>
              <a:rPr lang="zh-TW" altLang="en-US" sz="4400" b="1" dirty="0">
                <a:latin typeface="標楷體" pitchFamily="65" charset="-120"/>
                <a:ea typeface="標楷體" pitchFamily="65" charset="-120"/>
              </a:rPr>
              <a:t>投標標價清單。</a:t>
            </a:r>
          </a:p>
          <a:p>
            <a:pPr marL="1428750" indent="-1428750" eaLnBrk="1" hangingPunct="1">
              <a:spcBef>
                <a:spcPct val="0"/>
              </a:spcBef>
              <a:buFont typeface="Wingdings" pitchFamily="2" charset="2"/>
              <a:buNone/>
            </a:pPr>
            <a:r>
              <a:rPr lang="zh-TW" altLang="en-US" sz="4400" b="1" dirty="0">
                <a:latin typeface="標楷體" pitchFamily="65" charset="-120"/>
                <a:ea typeface="標楷體" pitchFamily="65" charset="-120"/>
                <a:sym typeface="Wingdings" pitchFamily="2" charset="2"/>
              </a:rPr>
              <a:t></a:t>
            </a:r>
            <a:r>
              <a:rPr lang="en-US" altLang="zh-TW" sz="4400" b="1" dirty="0">
                <a:latin typeface="標楷體" pitchFamily="65" charset="-120"/>
                <a:ea typeface="標楷體" pitchFamily="65" charset="-120"/>
              </a:rPr>
              <a:t>(4)</a:t>
            </a:r>
            <a:r>
              <a:rPr lang="zh-TW" altLang="en-US" sz="4400" b="1" dirty="0">
                <a:latin typeface="標楷體" pitchFamily="65" charset="-120"/>
                <a:ea typeface="標楷體" pitchFamily="65" charset="-120"/>
              </a:rPr>
              <a:t>投標廠商聲明書。</a:t>
            </a:r>
          </a:p>
          <a:p>
            <a:pPr marL="1428750" indent="-1428750" eaLnBrk="1" hangingPunct="1">
              <a:spcBef>
                <a:spcPct val="0"/>
              </a:spcBef>
              <a:buFont typeface="Wingdings" pitchFamily="2" charset="2"/>
              <a:buNone/>
            </a:pPr>
            <a:r>
              <a:rPr lang="zh-TW" altLang="en-US" sz="4400" b="1" dirty="0">
                <a:latin typeface="標楷體" pitchFamily="65" charset="-120"/>
                <a:ea typeface="標楷體" pitchFamily="65" charset="-120"/>
                <a:sym typeface="Wingdings" pitchFamily="2" charset="2"/>
              </a:rPr>
              <a:t></a:t>
            </a:r>
            <a:r>
              <a:rPr lang="en-US" altLang="zh-TW" sz="4400" b="1" dirty="0">
                <a:latin typeface="標楷體" pitchFamily="65" charset="-120"/>
                <a:ea typeface="標楷體" pitchFamily="65" charset="-120"/>
              </a:rPr>
              <a:t>(5)</a:t>
            </a:r>
            <a:r>
              <a:rPr lang="zh-TW" altLang="en-US" sz="4400" b="1" dirty="0">
                <a:latin typeface="標楷體" pitchFamily="65" charset="-120"/>
                <a:ea typeface="標楷體" pitchFamily="65" charset="-120"/>
              </a:rPr>
              <a:t>契約條款。</a:t>
            </a:r>
          </a:p>
          <a:p>
            <a:pPr marL="1428750" indent="-1428750" eaLnBrk="1" hangingPunct="1">
              <a:spcBef>
                <a:spcPct val="0"/>
              </a:spcBef>
              <a:buFont typeface="Wingdings" pitchFamily="2" charset="2"/>
              <a:buNone/>
            </a:pPr>
            <a:r>
              <a:rPr lang="zh-TW" altLang="en-US" sz="4400" b="1" dirty="0">
                <a:latin typeface="標楷體" pitchFamily="65" charset="-120"/>
                <a:ea typeface="標楷體" pitchFamily="65" charset="-120"/>
                <a:sym typeface="Wingdings" pitchFamily="2" charset="2"/>
              </a:rPr>
              <a:t></a:t>
            </a:r>
            <a:r>
              <a:rPr lang="en-US" altLang="zh-TW" sz="4400" b="1" dirty="0">
                <a:latin typeface="標楷體" pitchFamily="65" charset="-120"/>
                <a:ea typeface="標楷體" pitchFamily="65" charset="-120"/>
              </a:rPr>
              <a:t>(6)</a:t>
            </a:r>
            <a:r>
              <a:rPr lang="zh-TW" altLang="en-US" sz="4400" b="1" dirty="0">
                <a:latin typeface="標楷體" pitchFamily="65" charset="-120"/>
                <a:ea typeface="標楷體" pitchFamily="65" charset="-120"/>
              </a:rPr>
              <a:t>招標規範。</a:t>
            </a:r>
            <a:endParaRPr lang="zh-TW" altLang="en-US" sz="4400" dirty="0">
              <a:latin typeface="標楷體" pitchFamily="65" charset="-120"/>
              <a:ea typeface="標楷體" pitchFamily="65" charset="-120"/>
            </a:endParaRPr>
          </a:p>
        </p:txBody>
      </p:sp>
      <p:sp>
        <p:nvSpPr>
          <p:cNvPr id="2" name="流程圖: 打孔紙帶 1">
            <a:extLst>
              <a:ext uri="{FF2B5EF4-FFF2-40B4-BE49-F238E27FC236}">
                <a16:creationId xmlns:a16="http://schemas.microsoft.com/office/drawing/2014/main" id="{223BF78A-B356-4909-BF40-F16EC41E033E}"/>
              </a:ext>
            </a:extLst>
          </p:cNvPr>
          <p:cNvSpPr/>
          <p:nvPr/>
        </p:nvSpPr>
        <p:spPr>
          <a:xfrm>
            <a:off x="6084168" y="3095604"/>
            <a:ext cx="2520280" cy="1224136"/>
          </a:xfrm>
          <a:prstGeom prst="flowChartPunchedTap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rgbClr val="000000"/>
                </a:solidFill>
              </a:rPr>
              <a:t>依據實際各種文件名稱逐一臚列、頁數</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37F0641F-1237-4838-8A4D-B4EF38BD0E9B}" type="datetime1">
              <a:rPr lang="zh-TW" altLang="en-US"/>
              <a:pPr>
                <a:defRPr/>
              </a:pPr>
              <a:t>2020/9/27</a:t>
            </a:fld>
            <a:endParaRPr lang="en-US" altLang="zh-TW"/>
          </a:p>
        </p:txBody>
      </p:sp>
      <p:sp>
        <p:nvSpPr>
          <p:cNvPr id="168963" name="Rectangle 2"/>
          <p:cNvSpPr>
            <a:spLocks noGrp="1" noChangeArrowheads="1"/>
          </p:cNvSpPr>
          <p:nvPr>
            <p:ph type="title"/>
          </p:nvPr>
        </p:nvSpPr>
        <p:spPr>
          <a:xfrm>
            <a:off x="395288" y="260350"/>
            <a:ext cx="7543800" cy="652463"/>
          </a:xfrm>
        </p:spPr>
        <p:txBody>
          <a:bodyPr/>
          <a:lstStyle/>
          <a:p>
            <a:pPr marL="990600" indent="-990600" eaLnBrk="1" hangingPunct="1"/>
            <a:r>
              <a:rPr lang="en-US" altLang="zh-TW" sz="4800" dirty="0">
                <a:solidFill>
                  <a:srgbClr val="000000"/>
                </a:solidFill>
                <a:effectLst/>
                <a:latin typeface="標楷體" pitchFamily="65" charset="-120"/>
                <a:ea typeface="標楷體" pitchFamily="65" charset="-120"/>
              </a:rPr>
              <a:t>77</a:t>
            </a:r>
            <a:r>
              <a:rPr lang="zh-TW" altLang="en-US" sz="4000" dirty="0">
                <a:solidFill>
                  <a:srgbClr val="0033CC"/>
                </a:solidFill>
                <a:effectLst/>
                <a:latin typeface="標楷體" pitchFamily="65" charset="-120"/>
                <a:ea typeface="標楷體" pitchFamily="65" charset="-120"/>
              </a:rPr>
              <a:t>、全份招標文件包括</a:t>
            </a:r>
            <a:r>
              <a:rPr lang="en-US" altLang="zh-TW" sz="3200" dirty="0">
                <a:solidFill>
                  <a:schemeClr val="tx1"/>
                </a:solidFill>
                <a:effectLst/>
                <a:latin typeface="標楷體" pitchFamily="65" charset="-120"/>
                <a:ea typeface="標楷體" pitchFamily="65" charset="-120"/>
              </a:rPr>
              <a:t>(</a:t>
            </a:r>
            <a:r>
              <a:rPr lang="zh-TW" altLang="en-US" sz="3200" dirty="0">
                <a:solidFill>
                  <a:schemeClr val="tx1"/>
                </a:solidFill>
                <a:effectLst/>
                <a:latin typeface="標楷體" pitchFamily="65" charset="-120"/>
                <a:ea typeface="標楷體" pitchFamily="65" charset="-120"/>
              </a:rPr>
              <a:t>可複選）</a:t>
            </a:r>
            <a:endParaRPr lang="zh-TW" altLang="en-US" sz="3200" dirty="0">
              <a:solidFill>
                <a:schemeClr val="tx1"/>
              </a:solidFill>
              <a:effectLst/>
            </a:endParaRPr>
          </a:p>
        </p:txBody>
      </p:sp>
      <p:sp>
        <p:nvSpPr>
          <p:cNvPr id="168964" name="Rectangle 3"/>
          <p:cNvSpPr>
            <a:spLocks noGrp="1" noChangeArrowheads="1"/>
          </p:cNvSpPr>
          <p:nvPr>
            <p:ph type="body" idx="1"/>
          </p:nvPr>
        </p:nvSpPr>
        <p:spPr bwMode="auto">
          <a:xfrm>
            <a:off x="323528" y="1052736"/>
            <a:ext cx="8229600" cy="5256212"/>
          </a:xfrm>
          <a:solidFill>
            <a:srgbClr val="FFFFFF"/>
          </a:solidFill>
          <a:ln>
            <a:solidFill>
              <a:schemeClr val="bg1"/>
            </a:solidFill>
            <a:miter lim="800000"/>
            <a:headEnd/>
            <a:tailEnd/>
          </a:ln>
        </p:spPr>
        <p:txBody>
          <a:bodyPr vert="horz" wrap="square" lIns="91440" tIns="45720" rIns="91440" bIns="45720" numCol="1" anchor="t" anchorCtr="0" compatLnSpc="1">
            <a:prstTxWarp prst="textNoShape">
              <a:avLst/>
            </a:prstTxWarp>
            <a:normAutofit fontScale="92500"/>
          </a:bodyPr>
          <a:lstStyle/>
          <a:p>
            <a:pPr marL="896938" indent="-896938" algn="just" eaLnBrk="1" hangingPunct="1">
              <a:lnSpc>
                <a:spcPts val="3600"/>
              </a:lnSpc>
              <a:spcBef>
                <a:spcPts val="0"/>
              </a:spcBef>
              <a:buFont typeface="Wingdings" pitchFamily="2" charset="2"/>
              <a:buNone/>
            </a:pPr>
            <a:r>
              <a:rPr lang="en-US" altLang="zh-TW" b="1" dirty="0">
                <a:latin typeface="標楷體" pitchFamily="65" charset="-120"/>
                <a:ea typeface="標楷體" pitchFamily="65" charset="-120"/>
                <a:sym typeface="Wingdings" pitchFamily="2" charset="2"/>
              </a:rPr>
              <a:t></a:t>
            </a:r>
            <a:r>
              <a:rPr lang="en-US" altLang="zh-TW" b="1" dirty="0">
                <a:latin typeface="標楷體" pitchFamily="65" charset="-120"/>
                <a:ea typeface="標楷體" pitchFamily="65" charset="-120"/>
              </a:rPr>
              <a:t>(7)</a:t>
            </a:r>
            <a:r>
              <a:rPr lang="zh-TW" altLang="zh-TW" b="1" u="sng" dirty="0">
                <a:solidFill>
                  <a:srgbClr val="000000"/>
                </a:solidFill>
                <a:latin typeface="標楷體" panose="03000509000000000000" pitchFamily="65" charset="-120"/>
                <a:ea typeface="標楷體" panose="03000509000000000000" pitchFamily="65" charset="-120"/>
              </a:rPr>
              <a:t>技術服務或工程採購案，</a:t>
            </a:r>
            <a:r>
              <a:rPr lang="zh-TW" altLang="en-US" b="1" dirty="0">
                <a:solidFill>
                  <a:srgbClr val="000000"/>
                </a:solidFill>
                <a:latin typeface="標楷體" pitchFamily="65" charset="-120"/>
                <a:ea typeface="標楷體" pitchFamily="65" charset="-120"/>
              </a:rPr>
              <a:t>「</a:t>
            </a:r>
            <a:r>
              <a:rPr lang="zh-TW" altLang="en-US" b="1" dirty="0">
                <a:latin typeface="標楷體" pitchFamily="65" charset="-120"/>
                <a:ea typeface="標楷體" pitchFamily="65" charset="-120"/>
              </a:rPr>
              <a:t>廠商參與公共工程可能涉及之法律責任」及廠商切結書（行政院公共工程委員會</a:t>
            </a:r>
            <a:r>
              <a:rPr lang="en-US" altLang="zh-TW" b="1" u="sng" dirty="0">
                <a:solidFill>
                  <a:srgbClr val="0033CC"/>
                </a:solidFill>
                <a:latin typeface="標楷體" panose="03000509000000000000" pitchFamily="65" charset="-120"/>
                <a:ea typeface="標楷體" panose="03000509000000000000" pitchFamily="65" charset="-120"/>
              </a:rPr>
              <a:t>101</a:t>
            </a:r>
            <a:r>
              <a:rPr lang="zh-TW" altLang="en-US" b="1" u="sng" dirty="0">
                <a:solidFill>
                  <a:srgbClr val="0033CC"/>
                </a:solidFill>
                <a:latin typeface="標楷體" panose="03000509000000000000" pitchFamily="65" charset="-120"/>
                <a:ea typeface="標楷體" panose="03000509000000000000" pitchFamily="65" charset="-120"/>
              </a:rPr>
              <a:t>年</a:t>
            </a:r>
            <a:r>
              <a:rPr lang="en-US" altLang="zh-TW" b="1" u="sng" dirty="0">
                <a:solidFill>
                  <a:srgbClr val="0033CC"/>
                </a:solidFill>
                <a:latin typeface="標楷體" panose="03000509000000000000" pitchFamily="65" charset="-120"/>
                <a:ea typeface="標楷體" panose="03000509000000000000" pitchFamily="65" charset="-120"/>
              </a:rPr>
              <a:t>1</a:t>
            </a:r>
            <a:r>
              <a:rPr lang="zh-TW" altLang="en-US" b="1" u="sng" dirty="0">
                <a:solidFill>
                  <a:srgbClr val="0033CC"/>
                </a:solidFill>
                <a:latin typeface="標楷體" panose="03000509000000000000" pitchFamily="65" charset="-120"/>
                <a:ea typeface="標楷體" panose="03000509000000000000" pitchFamily="65" charset="-120"/>
              </a:rPr>
              <a:t>月</a:t>
            </a:r>
            <a:r>
              <a:rPr lang="en-US" altLang="zh-TW" b="1" u="sng" dirty="0">
                <a:solidFill>
                  <a:srgbClr val="0033CC"/>
                </a:solidFill>
                <a:latin typeface="標楷體" panose="03000509000000000000" pitchFamily="65" charset="-120"/>
                <a:ea typeface="標楷體" panose="03000509000000000000" pitchFamily="65" charset="-120"/>
              </a:rPr>
              <a:t>13</a:t>
            </a:r>
            <a:r>
              <a:rPr lang="zh-TW" altLang="en-US" b="1" u="sng" dirty="0">
                <a:solidFill>
                  <a:srgbClr val="0033CC"/>
                </a:solidFill>
                <a:latin typeface="標楷體" panose="03000509000000000000" pitchFamily="65" charset="-120"/>
                <a:ea typeface="標楷體" panose="03000509000000000000" pitchFamily="65" charset="-120"/>
              </a:rPr>
              <a:t>日工程企字第</a:t>
            </a:r>
            <a:r>
              <a:rPr lang="en-US" altLang="zh-TW" b="1" u="sng" dirty="0">
                <a:solidFill>
                  <a:srgbClr val="0033CC"/>
                </a:solidFill>
                <a:latin typeface="標楷體" panose="03000509000000000000" pitchFamily="65" charset="-120"/>
                <a:ea typeface="標楷體" panose="03000509000000000000" pitchFamily="65" charset="-120"/>
              </a:rPr>
              <a:t>10100017900</a:t>
            </a:r>
            <a:r>
              <a:rPr lang="zh-TW" altLang="en-US" b="1" dirty="0">
                <a:latin typeface="標楷體" pitchFamily="65" charset="-120"/>
                <a:ea typeface="標楷體" pitchFamily="65" charset="-120"/>
              </a:rPr>
              <a:t>號函修訂）：</a:t>
            </a:r>
            <a:r>
              <a:rPr lang="en-US" altLang="zh-TW" sz="2400" b="1" dirty="0">
                <a:solidFill>
                  <a:srgbClr val="C00000"/>
                </a:solidFill>
                <a:latin typeface="標楷體" pitchFamily="65" charset="-120"/>
                <a:ea typeface="標楷體" pitchFamily="65" charset="-120"/>
              </a:rPr>
              <a:t>09500090960</a:t>
            </a:r>
            <a:endParaRPr lang="zh-TW" altLang="en-US" sz="2400" b="1" dirty="0">
              <a:solidFill>
                <a:srgbClr val="C00000"/>
              </a:solidFill>
              <a:latin typeface="標楷體" pitchFamily="65" charset="-120"/>
              <a:ea typeface="標楷體" pitchFamily="65" charset="-120"/>
              <a:sym typeface="Wingdings" pitchFamily="2" charset="2"/>
            </a:endParaRPr>
          </a:p>
          <a:p>
            <a:pPr marL="993775" lvl="1" indent="-373063" algn="just" eaLnBrk="1" hangingPunct="1">
              <a:lnSpc>
                <a:spcPts val="3600"/>
              </a:lnSpc>
              <a:spcBef>
                <a:spcPts val="0"/>
              </a:spcBef>
              <a:buFont typeface="Wingdings" pitchFamily="2" charset="2"/>
              <a:buNone/>
            </a:pPr>
            <a:r>
              <a:rPr lang="zh-TW" altLang="en-US" sz="2900" b="1" dirty="0">
                <a:latin typeface="標楷體" pitchFamily="65" charset="-120"/>
                <a:ea typeface="標楷體" pitchFamily="65" charset="-120"/>
                <a:sym typeface="Wingdings" pitchFamily="2" charset="2"/>
              </a:rPr>
              <a:t></a:t>
            </a:r>
            <a:r>
              <a:rPr lang="zh-TW" altLang="en-US" sz="2900" b="1" dirty="0">
                <a:solidFill>
                  <a:srgbClr val="FF3300"/>
                </a:solidFill>
                <a:latin typeface="標楷體" pitchFamily="65" charset="-120"/>
                <a:ea typeface="標楷體" pitchFamily="65" charset="-120"/>
              </a:rPr>
              <a:t>切結書</a:t>
            </a:r>
            <a:r>
              <a:rPr lang="en-US" altLang="zh-TW" sz="2900" b="1" dirty="0">
                <a:solidFill>
                  <a:srgbClr val="FF3300"/>
                </a:solidFill>
                <a:latin typeface="標楷體" pitchFamily="65" charset="-120"/>
                <a:ea typeface="標楷體" pitchFamily="65" charset="-120"/>
              </a:rPr>
              <a:t>1</a:t>
            </a:r>
            <a:endParaRPr lang="zh-TW" altLang="en-US" sz="2900" b="1" strike="dblStrike" dirty="0">
              <a:solidFill>
                <a:srgbClr val="9933FF"/>
              </a:solidFill>
              <a:latin typeface="標楷體" pitchFamily="65" charset="-120"/>
              <a:ea typeface="標楷體" pitchFamily="65" charset="-120"/>
              <a:sym typeface="Wingdings" pitchFamily="2" charset="2"/>
            </a:endParaRPr>
          </a:p>
          <a:p>
            <a:pPr marL="993775" lvl="1" indent="-373063" algn="just">
              <a:lnSpc>
                <a:spcPts val="3600"/>
              </a:lnSpc>
              <a:spcBef>
                <a:spcPts val="0"/>
              </a:spcBef>
              <a:buNone/>
            </a:pPr>
            <a:r>
              <a:rPr lang="zh-TW" altLang="en-US" sz="2900" b="1" dirty="0">
                <a:latin typeface="標楷體" pitchFamily="65" charset="-120"/>
                <a:ea typeface="標楷體" pitchFamily="65" charset="-120"/>
                <a:sym typeface="Wingdings" pitchFamily="2" charset="2"/>
              </a:rPr>
              <a:t></a:t>
            </a:r>
            <a:r>
              <a:rPr lang="zh-TW" altLang="en-US" sz="2900" b="1" dirty="0">
                <a:solidFill>
                  <a:srgbClr val="FF3300"/>
                </a:solidFill>
                <a:latin typeface="標楷體" pitchFamily="65" charset="-120"/>
                <a:ea typeface="標楷體" pitchFamily="65" charset="-120"/>
              </a:rPr>
              <a:t>切結書</a:t>
            </a:r>
            <a:r>
              <a:rPr lang="en-US" altLang="zh-TW" sz="2900" b="1" dirty="0">
                <a:solidFill>
                  <a:srgbClr val="FF3300"/>
                </a:solidFill>
                <a:latin typeface="標楷體" pitchFamily="65" charset="-120"/>
                <a:ea typeface="標楷體" pitchFamily="65" charset="-120"/>
              </a:rPr>
              <a:t>2</a:t>
            </a:r>
            <a:r>
              <a:rPr lang="zh-TW" altLang="en-US" sz="2900" b="1" dirty="0">
                <a:latin typeface="標楷體" pitchFamily="65" charset="-120"/>
                <a:ea typeface="標楷體" pitchFamily="65" charset="-120"/>
              </a:rPr>
              <a:t>（</a:t>
            </a:r>
            <a:r>
              <a:rPr lang="zh-TW" altLang="zh-TW" sz="3200" b="1" dirty="0"/>
              <a:t>工程技術顧問公司</a:t>
            </a:r>
            <a:r>
              <a:rPr lang="zh-TW" altLang="zh-TW" sz="3200" b="1" u="sng" dirty="0">
                <a:solidFill>
                  <a:srgbClr val="006600"/>
                </a:solidFill>
              </a:rPr>
              <a:t>執業技師</a:t>
            </a:r>
            <a:r>
              <a:rPr lang="zh-TW" altLang="en-US" sz="2900" b="1" dirty="0">
                <a:latin typeface="標楷體" pitchFamily="65" charset="-120"/>
                <a:ea typeface="標楷體" pitchFamily="65" charset="-120"/>
              </a:rPr>
              <a:t>）</a:t>
            </a:r>
            <a:endParaRPr lang="zh-TW" altLang="en-US" sz="2900" b="1" dirty="0">
              <a:latin typeface="標楷體" pitchFamily="65" charset="-120"/>
              <a:ea typeface="標楷體" pitchFamily="65" charset="-120"/>
              <a:sym typeface="Wingdings" pitchFamily="2" charset="2"/>
            </a:endParaRPr>
          </a:p>
          <a:p>
            <a:pPr marL="993775" lvl="1" indent="-373063" algn="just" eaLnBrk="1" hangingPunct="1">
              <a:lnSpc>
                <a:spcPts val="3600"/>
              </a:lnSpc>
              <a:spcBef>
                <a:spcPts val="0"/>
              </a:spcBef>
              <a:buFont typeface="Wingdings" pitchFamily="2" charset="2"/>
              <a:buNone/>
            </a:pPr>
            <a:r>
              <a:rPr lang="zh-TW" altLang="en-US" sz="2900" b="1" dirty="0">
                <a:latin typeface="標楷體" pitchFamily="65" charset="-120"/>
                <a:ea typeface="標楷體" pitchFamily="65" charset="-120"/>
                <a:sym typeface="Wingdings" pitchFamily="2" charset="2"/>
              </a:rPr>
              <a:t></a:t>
            </a:r>
            <a:r>
              <a:rPr lang="zh-TW" altLang="en-US" sz="2900" b="1" dirty="0">
                <a:solidFill>
                  <a:srgbClr val="FF3300"/>
                </a:solidFill>
                <a:latin typeface="標楷體" pitchFamily="65" charset="-120"/>
                <a:ea typeface="標楷體" pitchFamily="65" charset="-120"/>
              </a:rPr>
              <a:t>切結書</a:t>
            </a:r>
            <a:r>
              <a:rPr lang="en-US" altLang="zh-TW" sz="2900" b="1" dirty="0">
                <a:solidFill>
                  <a:srgbClr val="FF3300"/>
                </a:solidFill>
                <a:latin typeface="標楷體" pitchFamily="65" charset="-120"/>
                <a:ea typeface="標楷體" pitchFamily="65" charset="-120"/>
              </a:rPr>
              <a:t>3</a:t>
            </a:r>
            <a:r>
              <a:rPr lang="zh-TW" altLang="en-US" sz="2900" b="1" dirty="0">
                <a:latin typeface="標楷體" pitchFamily="65" charset="-120"/>
                <a:ea typeface="標楷體" pitchFamily="65" charset="-120"/>
              </a:rPr>
              <a:t>（營造業專任工程人員）</a:t>
            </a:r>
            <a:endParaRPr lang="en-US" altLang="zh-TW" sz="2900" b="1" dirty="0">
              <a:latin typeface="標楷體" pitchFamily="65" charset="-120"/>
              <a:ea typeface="標楷體" pitchFamily="65" charset="-120"/>
            </a:endParaRPr>
          </a:p>
          <a:p>
            <a:pPr marL="993775" lvl="1" indent="-373063" algn="just" eaLnBrk="1" hangingPunct="1">
              <a:lnSpc>
                <a:spcPts val="3600"/>
              </a:lnSpc>
              <a:spcBef>
                <a:spcPts val="0"/>
              </a:spcBef>
              <a:buFont typeface="Wingdings" pitchFamily="2" charset="2"/>
              <a:buNone/>
            </a:pPr>
            <a:r>
              <a:rPr lang="zh-TW" altLang="en-US" sz="2900" b="1" dirty="0">
                <a:latin typeface="標楷體" pitchFamily="65" charset="-120"/>
                <a:ea typeface="標楷體" pitchFamily="65" charset="-120"/>
                <a:sym typeface="Wingdings" pitchFamily="2" charset="2"/>
              </a:rPr>
              <a:t></a:t>
            </a:r>
            <a:r>
              <a:rPr lang="zh-TW" altLang="en-US" sz="2900" b="1" dirty="0">
                <a:solidFill>
                  <a:srgbClr val="FF3300"/>
                </a:solidFill>
                <a:latin typeface="標楷體" pitchFamily="65" charset="-120"/>
                <a:ea typeface="標楷體" pitchFamily="65" charset="-120"/>
              </a:rPr>
              <a:t>切結書</a:t>
            </a:r>
            <a:r>
              <a:rPr lang="en-US" altLang="zh-TW" sz="2900" b="1" dirty="0">
                <a:solidFill>
                  <a:srgbClr val="FF3300"/>
                </a:solidFill>
                <a:latin typeface="標楷體" pitchFamily="65" charset="-120"/>
                <a:ea typeface="標楷體" pitchFamily="65" charset="-120"/>
              </a:rPr>
              <a:t>4</a:t>
            </a:r>
            <a:r>
              <a:rPr lang="zh-TW" altLang="en-US" sz="2900" b="1" dirty="0">
                <a:latin typeface="標楷體" pitchFamily="65" charset="-120"/>
                <a:ea typeface="標楷體" pitchFamily="65" charset="-120"/>
              </a:rPr>
              <a:t>（營造業工地主任）</a:t>
            </a:r>
            <a:endParaRPr lang="zh-TW" altLang="zh-TW" sz="3200" b="1" strike="dblStrike" dirty="0">
              <a:solidFill>
                <a:srgbClr val="9933FF"/>
              </a:solidFill>
              <a:latin typeface="標楷體" panose="03000509000000000000" pitchFamily="65" charset="-120"/>
              <a:ea typeface="標楷體" panose="03000509000000000000" pitchFamily="65" charset="-120"/>
            </a:endParaRPr>
          </a:p>
          <a:p>
            <a:pPr marL="0" indent="0">
              <a:lnSpc>
                <a:spcPts val="3600"/>
              </a:lnSpc>
              <a:spcBef>
                <a:spcPts val="0"/>
              </a:spcBef>
              <a:buFont typeface="Wingdings" pitchFamily="2" charset="2"/>
              <a:buNone/>
              <a:defRPr/>
            </a:pPr>
            <a:r>
              <a:rPr lang="en-US" altLang="zh-TW" sz="3200" b="1" dirty="0">
                <a:latin typeface="標楷體" panose="03000509000000000000" pitchFamily="65" charset="-120"/>
                <a:ea typeface="標楷體" panose="03000509000000000000" pitchFamily="65" charset="-120"/>
                <a:sym typeface="Wingdings"/>
              </a:rPr>
              <a:t></a:t>
            </a:r>
            <a:r>
              <a:rPr lang="en-US" altLang="zh-TW" sz="3200" b="1" dirty="0">
                <a:latin typeface="標楷體" panose="03000509000000000000" pitchFamily="65" charset="-120"/>
                <a:ea typeface="標楷體" panose="03000509000000000000" pitchFamily="65" charset="-120"/>
              </a:rPr>
              <a:t>(</a:t>
            </a:r>
            <a:r>
              <a:rPr lang="en-US" altLang="zh-TW" sz="3200" b="1" dirty="0">
                <a:solidFill>
                  <a:srgbClr val="9933FF"/>
                </a:solidFill>
                <a:latin typeface="標楷體" panose="03000509000000000000" pitchFamily="65" charset="-120"/>
                <a:ea typeface="標楷體" panose="03000509000000000000" pitchFamily="65" charset="-120"/>
              </a:rPr>
              <a:t>8</a:t>
            </a:r>
            <a:r>
              <a:rPr lang="en-US" altLang="zh-TW" sz="3200" b="1" dirty="0">
                <a:latin typeface="標楷體" panose="03000509000000000000" pitchFamily="65" charset="-120"/>
                <a:ea typeface="標楷體" panose="03000509000000000000" pitchFamily="65" charset="-120"/>
              </a:rPr>
              <a:t>)</a:t>
            </a:r>
            <a:r>
              <a:rPr lang="zh-TW" altLang="zh-TW" sz="3200" b="1" u="sng" dirty="0">
                <a:solidFill>
                  <a:srgbClr val="FF3300"/>
                </a:solidFill>
                <a:latin typeface="標楷體" panose="03000509000000000000" pitchFamily="65" charset="-120"/>
                <a:ea typeface="標楷體" panose="03000509000000000000" pitchFamily="65" charset="-120"/>
              </a:rPr>
              <a:t>資訊服務採購案，資訊服務費用估算表</a:t>
            </a:r>
            <a:r>
              <a:rPr lang="zh-TW" altLang="zh-TW" sz="3200" b="1" dirty="0">
                <a:latin typeface="標楷體" panose="03000509000000000000" pitchFamily="65" charset="-120"/>
                <a:ea typeface="標楷體" panose="03000509000000000000" pitchFamily="65" charset="-120"/>
              </a:rPr>
              <a:t>。</a:t>
            </a:r>
          </a:p>
          <a:p>
            <a:pPr marL="441325" indent="-441325" algn="just">
              <a:lnSpc>
                <a:spcPts val="3600"/>
              </a:lnSpc>
              <a:spcBef>
                <a:spcPts val="0"/>
              </a:spcBef>
              <a:buNone/>
              <a:defRPr/>
            </a:pPr>
            <a:r>
              <a:rPr lang="zh-TW" altLang="en-US" sz="3200" b="1" dirty="0">
                <a:latin typeface="標楷體" pitchFamily="65" charset="-120"/>
                <a:ea typeface="標楷體" pitchFamily="65" charset="-120"/>
                <a:sym typeface="Wingdings" pitchFamily="2" charset="2"/>
              </a:rPr>
              <a:t></a:t>
            </a:r>
            <a:r>
              <a:rPr lang="en-US" altLang="zh-TW" sz="3200" b="1" dirty="0">
                <a:latin typeface="標楷體" pitchFamily="65" charset="-120"/>
                <a:ea typeface="標楷體" pitchFamily="65" charset="-120"/>
              </a:rPr>
              <a:t>(</a:t>
            </a:r>
            <a:r>
              <a:rPr lang="en-US" altLang="zh-TW" sz="3200" b="1" dirty="0">
                <a:solidFill>
                  <a:srgbClr val="9933FF"/>
                </a:solidFill>
                <a:latin typeface="標楷體" pitchFamily="65" charset="-120"/>
                <a:ea typeface="標楷體" pitchFamily="65" charset="-120"/>
              </a:rPr>
              <a:t>9</a:t>
            </a:r>
            <a:r>
              <a:rPr lang="en-US" altLang="zh-TW" sz="3200" b="1" dirty="0">
                <a:latin typeface="標楷體" pitchFamily="65" charset="-120"/>
                <a:ea typeface="標楷體" pitchFamily="65" charset="-120"/>
              </a:rPr>
              <a:t>)</a:t>
            </a:r>
            <a:r>
              <a:rPr lang="zh-TW" altLang="en-US" sz="3200" b="1" dirty="0">
                <a:latin typeface="標楷體" pitchFamily="65" charset="-120"/>
                <a:ea typeface="標楷體" pitchFamily="65" charset="-120"/>
              </a:rPr>
              <a:t>其他</a:t>
            </a:r>
            <a:r>
              <a:rPr lang="en-US" altLang="zh-TW" sz="3200" b="1" dirty="0">
                <a:latin typeface="標楷體" pitchFamily="65" charset="-120"/>
                <a:ea typeface="標楷體" pitchFamily="65" charset="-120"/>
              </a:rPr>
              <a:t>(</a:t>
            </a:r>
            <a:r>
              <a:rPr lang="zh-TW" altLang="en-US" sz="3200" b="1" dirty="0">
                <a:latin typeface="標楷體" pitchFamily="65" charset="-120"/>
                <a:ea typeface="標楷體" pitchFamily="65" charset="-120"/>
              </a:rPr>
              <a:t>由招標機關敘明，無者免填</a:t>
            </a:r>
            <a:r>
              <a:rPr lang="en-US" altLang="zh-TW" sz="3200" b="1" dirty="0">
                <a:latin typeface="標楷體" pitchFamily="65" charset="-120"/>
                <a:ea typeface="標楷體" pitchFamily="65" charset="-120"/>
              </a:rPr>
              <a:t>)</a:t>
            </a:r>
            <a:r>
              <a:rPr lang="zh-TW" altLang="en-US" sz="3200" b="1" dirty="0">
                <a:latin typeface="標楷體" pitchFamily="65" charset="-120"/>
                <a:ea typeface="標楷體" pitchFamily="65" charset="-120"/>
              </a:rPr>
              <a:t>：</a:t>
            </a:r>
            <a:endParaRPr lang="en-US" altLang="zh-TW" sz="2900" b="1" dirty="0">
              <a:latin typeface="標楷體" pitchFamily="65" charset="-120"/>
              <a:ea typeface="標楷體" pitchFamily="65" charset="-120"/>
            </a:endParaRPr>
          </a:p>
        </p:txBody>
      </p:sp>
      <p:cxnSp>
        <p:nvCxnSpPr>
          <p:cNvPr id="5" name="直線單箭頭接點 4">
            <a:extLst>
              <a:ext uri="{FF2B5EF4-FFF2-40B4-BE49-F238E27FC236}">
                <a16:creationId xmlns:a16="http://schemas.microsoft.com/office/drawing/2014/main" id="{AE07C934-6FCE-4DD6-B0E3-874519A0EF46}"/>
              </a:ext>
            </a:extLst>
          </p:cNvPr>
          <p:cNvCxnSpPr>
            <a:cxnSpLocks/>
          </p:cNvCxnSpPr>
          <p:nvPr/>
        </p:nvCxnSpPr>
        <p:spPr>
          <a:xfrm>
            <a:off x="1379984" y="780690"/>
            <a:ext cx="288032" cy="40417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3"/>
          <p:cNvSpPr>
            <a:spLocks noGrp="1"/>
          </p:cNvSpPr>
          <p:nvPr>
            <p:ph type="dt" sz="quarter" idx="10"/>
          </p:nvPr>
        </p:nvSpPr>
        <p:spPr/>
        <p:txBody>
          <a:bodyPr/>
          <a:lstStyle/>
          <a:p>
            <a:pPr>
              <a:defRPr/>
            </a:pPr>
            <a:fld id="{2024555A-9102-48FB-BB36-47AAA7E65947}" type="datetime1">
              <a:rPr lang="zh-TW" altLang="en-US" smtClean="0"/>
              <a:t>2020/9/27</a:t>
            </a:fld>
            <a:endParaRPr lang="en-US" altLang="zh-TW"/>
          </a:p>
        </p:txBody>
      </p:sp>
      <p:sp>
        <p:nvSpPr>
          <p:cNvPr id="173059" name="Rectangle 3"/>
          <p:cNvSpPr>
            <a:spLocks noGrp="1" noChangeArrowheads="1"/>
          </p:cNvSpPr>
          <p:nvPr>
            <p:ph type="body" idx="1"/>
          </p:nvPr>
        </p:nvSpPr>
        <p:spPr>
          <a:xfrm>
            <a:off x="332474" y="257480"/>
            <a:ext cx="8351837" cy="5257006"/>
          </a:xfrm>
        </p:spPr>
        <p:txBody>
          <a:bodyPr>
            <a:normAutofit fontScale="77500" lnSpcReduction="20000"/>
          </a:bodyPr>
          <a:lstStyle/>
          <a:p>
            <a:pPr marL="809625" indent="-809625" algn="just">
              <a:lnSpc>
                <a:spcPts val="3500"/>
              </a:lnSpc>
              <a:buNone/>
            </a:pPr>
            <a:r>
              <a:rPr lang="en-US" altLang="zh-TW" sz="4800" b="1" dirty="0">
                <a:solidFill>
                  <a:srgbClr val="000000"/>
                </a:solidFill>
                <a:latin typeface="標楷體" pitchFamily="65" charset="-120"/>
                <a:ea typeface="標楷體" pitchFamily="65" charset="-120"/>
              </a:rPr>
              <a:t>78</a:t>
            </a:r>
            <a:r>
              <a:rPr lang="zh-TW" altLang="en-US" sz="3200" b="1" dirty="0">
                <a:latin typeface="標楷體" pitchFamily="65" charset="-120"/>
                <a:ea typeface="標楷體" pitchFamily="65" charset="-120"/>
              </a:rPr>
              <a:t>、</a:t>
            </a:r>
            <a:r>
              <a:rPr lang="zh-TW" altLang="en-US" sz="3400" b="1" dirty="0">
                <a:latin typeface="標楷體" pitchFamily="65" charset="-120"/>
                <a:ea typeface="標楷體" pitchFamily="65" charset="-120"/>
              </a:rPr>
              <a:t>投標</a:t>
            </a:r>
            <a:r>
              <a:rPr lang="zh-TW" altLang="en-US" sz="3400" dirty="0">
                <a:solidFill>
                  <a:srgbClr val="000000"/>
                </a:solidFill>
                <a:latin typeface="標楷體" pitchFamily="65" charset="-120"/>
                <a:ea typeface="標楷體" pitchFamily="65" charset="-120"/>
              </a:rPr>
              <a:t>廠</a:t>
            </a:r>
            <a:r>
              <a:rPr lang="zh-TW" altLang="en-US" sz="3400" b="1" dirty="0">
                <a:latin typeface="標楷體" pitchFamily="65" charset="-120"/>
                <a:ea typeface="標楷體" pitchFamily="65" charset="-120"/>
              </a:rPr>
              <a:t>商應依規定填妥</a:t>
            </a:r>
            <a:r>
              <a:rPr lang="en-US" altLang="zh-TW" sz="3400" b="1" dirty="0">
                <a:latin typeface="標楷體" pitchFamily="65" charset="-120"/>
                <a:ea typeface="標楷體" pitchFamily="65" charset="-120"/>
              </a:rPr>
              <a:t>(</a:t>
            </a:r>
            <a:r>
              <a:rPr lang="zh-TW" altLang="en-US" sz="3400" b="1" dirty="0">
                <a:solidFill>
                  <a:srgbClr val="0033CC"/>
                </a:solidFill>
                <a:latin typeface="標楷體" pitchFamily="65" charset="-120"/>
                <a:ea typeface="標楷體" pitchFamily="65" charset="-120"/>
              </a:rPr>
              <a:t>不得使用鉛筆</a:t>
            </a:r>
            <a:r>
              <a:rPr lang="en-US" altLang="zh-TW" sz="3400" b="1" dirty="0">
                <a:latin typeface="標楷體" pitchFamily="65" charset="-120"/>
                <a:ea typeface="標楷體" pitchFamily="65" charset="-120"/>
              </a:rPr>
              <a:t>)</a:t>
            </a:r>
            <a:r>
              <a:rPr lang="zh-TW" altLang="en-US" sz="3400" b="1" dirty="0">
                <a:solidFill>
                  <a:srgbClr val="FF3300"/>
                </a:solidFill>
                <a:latin typeface="標楷體" pitchFamily="65" charset="-120"/>
                <a:ea typeface="標楷體" pitchFamily="65" charset="-120"/>
              </a:rPr>
              <a:t>本招標文件所附</a:t>
            </a:r>
            <a:r>
              <a:rPr lang="zh-TW" altLang="en-US" sz="3400" b="1" u="heavy" dirty="0">
                <a:solidFill>
                  <a:srgbClr val="0000FF"/>
                </a:solidFill>
                <a:uFill>
                  <a:solidFill>
                    <a:srgbClr val="FF0000"/>
                  </a:solidFill>
                </a:uFill>
                <a:latin typeface="標楷體" pitchFamily="65" charset="-120"/>
                <a:ea typeface="標楷體" pitchFamily="65" charset="-120"/>
              </a:rPr>
              <a:t>招標投標及契約文件</a:t>
            </a:r>
            <a:r>
              <a:rPr lang="zh-TW" altLang="en-US" sz="3400" b="1" dirty="0">
                <a:solidFill>
                  <a:srgbClr val="FF3300"/>
                </a:solidFill>
                <a:latin typeface="標楷體" pitchFamily="65" charset="-120"/>
                <a:ea typeface="標楷體" pitchFamily="65" charset="-120"/>
              </a:rPr>
              <a:t>、投標標價清單</a:t>
            </a:r>
            <a:r>
              <a:rPr lang="zh-TW" altLang="en-US" sz="3400" b="1" dirty="0">
                <a:latin typeface="標楷體" pitchFamily="65" charset="-120"/>
                <a:ea typeface="標楷體" pitchFamily="65" charset="-120"/>
              </a:rPr>
              <a:t>，</a:t>
            </a:r>
            <a:r>
              <a:rPr lang="zh-TW" altLang="en-US" sz="3400" b="1" dirty="0">
                <a:solidFill>
                  <a:srgbClr val="0033CC"/>
                </a:solidFill>
                <a:latin typeface="標楷體" pitchFamily="65" charset="-120"/>
                <a:ea typeface="標楷體" pitchFamily="65" charset="-120"/>
              </a:rPr>
              <a:t>連同資格文件、規格文件及招標文件所規定之其他文件</a:t>
            </a:r>
            <a:r>
              <a:rPr lang="zh-TW" altLang="en-US" sz="3400" b="1" dirty="0">
                <a:latin typeface="標楷體" pitchFamily="65" charset="-120"/>
                <a:ea typeface="標楷體" pitchFamily="65" charset="-120"/>
              </a:rPr>
              <a:t>，</a:t>
            </a:r>
            <a:r>
              <a:rPr lang="zh-TW" altLang="en-US" sz="3400" b="1" dirty="0">
                <a:solidFill>
                  <a:srgbClr val="FF3300"/>
                </a:solidFill>
                <a:latin typeface="標楷體" pitchFamily="65" charset="-120"/>
                <a:ea typeface="標楷體" pitchFamily="65" charset="-120"/>
              </a:rPr>
              <a:t>密封後投標</a:t>
            </a:r>
            <a:r>
              <a:rPr lang="zh-TW" altLang="en-US" sz="3400" b="1" dirty="0">
                <a:latin typeface="標楷體" pitchFamily="65" charset="-120"/>
                <a:ea typeface="標楷體" pitchFamily="65" charset="-120"/>
              </a:rPr>
              <a:t>。惟屬</a:t>
            </a:r>
            <a:r>
              <a:rPr lang="zh-TW" altLang="en-US" sz="3400" b="1" u="sng" dirty="0">
                <a:solidFill>
                  <a:srgbClr val="009900"/>
                </a:solidFill>
                <a:latin typeface="標楷體" pitchFamily="65" charset="-120"/>
                <a:ea typeface="標楷體" pitchFamily="65" charset="-120"/>
              </a:rPr>
              <a:t>一次投標分段開標者</a:t>
            </a:r>
            <a:r>
              <a:rPr lang="zh-TW" altLang="en-US" sz="3400" b="1" dirty="0">
                <a:latin typeface="標楷體" pitchFamily="65" charset="-120"/>
                <a:ea typeface="標楷體" pitchFamily="65" charset="-120"/>
              </a:rPr>
              <a:t>，</a:t>
            </a:r>
            <a:r>
              <a:rPr lang="zh-TW" altLang="en-US" sz="3400" b="1" dirty="0">
                <a:solidFill>
                  <a:srgbClr val="0033CC"/>
                </a:solidFill>
                <a:latin typeface="標楷體" pitchFamily="65" charset="-120"/>
                <a:ea typeface="標楷體" pitchFamily="65" charset="-120"/>
              </a:rPr>
              <a:t>各階段</a:t>
            </a:r>
            <a:r>
              <a:rPr lang="zh-TW" altLang="en-US" sz="3400" b="1" dirty="0">
                <a:latin typeface="標楷體" pitchFamily="65" charset="-120"/>
                <a:ea typeface="標楷體" pitchFamily="65" charset="-120"/>
              </a:rPr>
              <a:t>之投標文件</a:t>
            </a:r>
            <a:r>
              <a:rPr lang="zh-TW" altLang="en-US" sz="3400" b="1" dirty="0">
                <a:solidFill>
                  <a:srgbClr val="0033CC"/>
                </a:solidFill>
                <a:latin typeface="標楷體" pitchFamily="65" charset="-120"/>
                <a:ea typeface="標楷體" pitchFamily="65" charset="-120"/>
              </a:rPr>
              <a:t>應分別密封後</a:t>
            </a:r>
            <a:r>
              <a:rPr lang="zh-TW" altLang="en-US" sz="3400" b="1" dirty="0">
                <a:latin typeface="標楷體" pitchFamily="65" charset="-120"/>
                <a:ea typeface="標楷體" pitchFamily="65" charset="-120"/>
              </a:rPr>
              <a:t>，</a:t>
            </a:r>
            <a:r>
              <a:rPr lang="zh-TW" altLang="en-US" sz="3400" b="1" dirty="0">
                <a:solidFill>
                  <a:srgbClr val="FF3300"/>
                </a:solidFill>
                <a:latin typeface="標楷體" pitchFamily="65" charset="-120"/>
                <a:ea typeface="標楷體" pitchFamily="65" charset="-120"/>
              </a:rPr>
              <a:t>再以大封套合併裝封</a:t>
            </a:r>
            <a:r>
              <a:rPr lang="zh-TW" altLang="en-US" sz="3400" b="1" dirty="0">
                <a:latin typeface="標楷體" pitchFamily="65" charset="-120"/>
                <a:ea typeface="標楷體" pitchFamily="65" charset="-120"/>
              </a:rPr>
              <a:t>。</a:t>
            </a:r>
            <a:r>
              <a:rPr lang="zh-TW" altLang="en-US" sz="3400" b="1" u="sng" dirty="0">
                <a:solidFill>
                  <a:srgbClr val="0000FF"/>
                </a:solidFill>
                <a:latin typeface="標楷體" pitchFamily="65" charset="-120"/>
                <a:ea typeface="標楷體" pitchFamily="65" charset="-120"/>
              </a:rPr>
              <a:t>所有內外封套外部</a:t>
            </a:r>
            <a:r>
              <a:rPr lang="zh-TW" altLang="en-US" sz="3400" b="1" dirty="0">
                <a:latin typeface="標楷體" pitchFamily="65" charset="-120"/>
                <a:ea typeface="標楷體" pitchFamily="65" charset="-120"/>
              </a:rPr>
              <a:t>皆須</a:t>
            </a:r>
            <a:r>
              <a:rPr lang="zh-TW" altLang="en-US" sz="3400" b="1" i="1" dirty="0">
                <a:solidFill>
                  <a:srgbClr val="0033CC"/>
                </a:solidFill>
                <a:latin typeface="標楷體" pitchFamily="65" charset="-120"/>
                <a:ea typeface="標楷體" pitchFamily="65" charset="-120"/>
              </a:rPr>
              <a:t>書明投標廠商</a:t>
            </a:r>
            <a:r>
              <a:rPr lang="zh-TW" altLang="en-US" sz="3400" b="1" i="1" u="sng" dirty="0">
                <a:solidFill>
                  <a:srgbClr val="FF3300"/>
                </a:solidFill>
                <a:latin typeface="標楷體" pitchFamily="65" charset="-120"/>
                <a:ea typeface="標楷體" pitchFamily="65" charset="-120"/>
              </a:rPr>
              <a:t>名稱、地址及採購案號或招標標的</a:t>
            </a:r>
            <a:r>
              <a:rPr lang="zh-TW" altLang="en-US" sz="3400" b="1" dirty="0">
                <a:latin typeface="標楷體" pitchFamily="65" charset="-120"/>
                <a:ea typeface="標楷體" pitchFamily="65" charset="-120"/>
              </a:rPr>
              <a:t>。</a:t>
            </a:r>
            <a:r>
              <a:rPr lang="zh-TW" altLang="zh-TW" sz="3400" b="1" u="sng" dirty="0">
                <a:solidFill>
                  <a:srgbClr val="6600FF"/>
                </a:solidFill>
                <a:latin typeface="標楷體" pitchFamily="65" charset="-120"/>
                <a:ea typeface="標楷體" pitchFamily="65" charset="-120"/>
              </a:rPr>
              <a:t>廠商所提供之投標、契約及履約文件，建議採雙面列印，以節省紙張，愛惜資源。</a:t>
            </a:r>
            <a:r>
              <a:rPr lang="zh-TW" altLang="zh-TW" sz="3400" b="1" u="sng" dirty="0">
                <a:solidFill>
                  <a:srgbClr val="9933FF"/>
                </a:solidFill>
                <a:latin typeface="標楷體" panose="03000509000000000000" pitchFamily="65" charset="-120"/>
                <a:ea typeface="標楷體" panose="03000509000000000000" pitchFamily="65" charset="-120"/>
              </a:rPr>
              <a:t>涉及未得標廠商投標文件著作財產權，機關如欲使用該等文件，應經該廠商同意無償授權機關使用，或由機關給予報酬後，於彼此約定範圍內使用。</a:t>
            </a:r>
            <a:endParaRPr lang="zh-TW" altLang="en-US" sz="3400" b="1" dirty="0">
              <a:solidFill>
                <a:srgbClr val="9933FF"/>
              </a:solidFill>
              <a:latin typeface="標楷體" panose="03000509000000000000" pitchFamily="65" charset="-120"/>
              <a:ea typeface="標楷體" panose="03000509000000000000" pitchFamily="65" charset="-120"/>
            </a:endParaRPr>
          </a:p>
        </p:txBody>
      </p:sp>
      <p:sp>
        <p:nvSpPr>
          <p:cNvPr id="6" name="文字方塊 5"/>
          <p:cNvSpPr txBox="1"/>
          <p:nvPr/>
        </p:nvSpPr>
        <p:spPr>
          <a:xfrm>
            <a:off x="425253" y="5399742"/>
            <a:ext cx="8064896" cy="523220"/>
          </a:xfrm>
          <a:prstGeom prst="rect">
            <a:avLst/>
          </a:prstGeom>
          <a:noFill/>
          <a:ln>
            <a:solidFill>
              <a:srgbClr val="FF0000"/>
            </a:solidFill>
          </a:ln>
        </p:spPr>
        <p:txBody>
          <a:bodyPr wrap="square" rtlCol="0">
            <a:spAutoFit/>
          </a:bodyPr>
          <a:lstStyle/>
          <a:p>
            <a:r>
              <a:rPr lang="zh-TW" altLang="en-US" sz="2800" b="1" dirty="0">
                <a:solidFill>
                  <a:srgbClr val="000000"/>
                </a:solidFill>
                <a:latin typeface="標楷體" pitchFamily="65" charset="-120"/>
                <a:ea typeface="標楷體" pitchFamily="65" charset="-120"/>
              </a:rPr>
              <a:t>廠商未書明「</a:t>
            </a:r>
            <a:r>
              <a:rPr lang="zh-TW" altLang="en-US" sz="2800" b="1" u="sng" dirty="0">
                <a:solidFill>
                  <a:srgbClr val="000000"/>
                </a:solidFill>
                <a:latin typeface="標楷體" pitchFamily="65" charset="-120"/>
                <a:ea typeface="標楷體" pitchFamily="65" charset="-120"/>
              </a:rPr>
              <a:t>採購案號或招標標的</a:t>
            </a:r>
            <a:r>
              <a:rPr lang="zh-TW" altLang="en-US" sz="2800" b="1" dirty="0">
                <a:solidFill>
                  <a:srgbClr val="000000"/>
                </a:solidFill>
                <a:latin typeface="標楷體" pitchFamily="65" charset="-120"/>
                <a:ea typeface="標楷體" pitchFamily="65" charset="-120"/>
              </a:rPr>
              <a:t>」，是否不合格？</a:t>
            </a:r>
            <a:endParaRPr lang="zh-TW" altLang="en-US" sz="2800" dirty="0">
              <a:solidFill>
                <a:srgbClr val="000000"/>
              </a:solidFill>
            </a:endParaRPr>
          </a:p>
        </p:txBody>
      </p:sp>
      <p:cxnSp>
        <p:nvCxnSpPr>
          <p:cNvPr id="5" name="直線單箭頭接點 4">
            <a:extLst>
              <a:ext uri="{FF2B5EF4-FFF2-40B4-BE49-F238E27FC236}">
                <a16:creationId xmlns:a16="http://schemas.microsoft.com/office/drawing/2014/main" id="{935DF9CC-C6DD-4725-836A-30FB57297210}"/>
              </a:ext>
            </a:extLst>
          </p:cNvPr>
          <p:cNvCxnSpPr>
            <a:cxnSpLocks/>
          </p:cNvCxnSpPr>
          <p:nvPr/>
        </p:nvCxnSpPr>
        <p:spPr>
          <a:xfrm flipH="1">
            <a:off x="8112596" y="1484784"/>
            <a:ext cx="571715" cy="18814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直線單箭頭接點 6">
            <a:extLst>
              <a:ext uri="{FF2B5EF4-FFF2-40B4-BE49-F238E27FC236}">
                <a16:creationId xmlns:a16="http://schemas.microsoft.com/office/drawing/2014/main" id="{65247E66-145F-4885-BAE9-8A69ACB8A16E}"/>
              </a:ext>
            </a:extLst>
          </p:cNvPr>
          <p:cNvCxnSpPr>
            <a:cxnSpLocks/>
          </p:cNvCxnSpPr>
          <p:nvPr/>
        </p:nvCxnSpPr>
        <p:spPr>
          <a:xfrm>
            <a:off x="683568" y="820294"/>
            <a:ext cx="473726" cy="19242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頁尾版面配置區 8">
            <a:extLst>
              <a:ext uri="{FF2B5EF4-FFF2-40B4-BE49-F238E27FC236}">
                <a16:creationId xmlns:a16="http://schemas.microsoft.com/office/drawing/2014/main" id="{1AF6222B-4028-4234-A84B-7FC22BF14F81}"/>
              </a:ext>
            </a:extLst>
          </p:cNvPr>
          <p:cNvSpPr>
            <a:spLocks noGrp="1"/>
          </p:cNvSpPr>
          <p:nvPr>
            <p:ph type="ftr" sz="quarter" idx="12"/>
          </p:nvPr>
        </p:nvSpPr>
        <p:spPr>
          <a:xfrm>
            <a:off x="1259680" y="6553200"/>
            <a:ext cx="7162800" cy="228600"/>
          </a:xfrm>
          <a:prstGeom prst="rect">
            <a:avLst/>
          </a:prstGeom>
        </p:spPr>
        <p:txBody>
          <a:bodyPr vert="horz" lIns="91440" tIns="45720" rIns="91440" bIns="45720" rtlCol="0" anchor="ctr"/>
          <a:lstStyle>
            <a:defPPr>
              <a:defRPr lang="zh-TW"/>
            </a:defPPr>
            <a:lvl1pPr marL="0" algn="l" defTabSz="914400" rtl="0" eaLnBrk="1" latinLnBrk="0" hangingPunct="1">
              <a:defRPr sz="1200" kern="120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10" name="投影片編號版面配置區 9">
            <a:extLst>
              <a:ext uri="{FF2B5EF4-FFF2-40B4-BE49-F238E27FC236}">
                <a16:creationId xmlns:a16="http://schemas.microsoft.com/office/drawing/2014/main" id="{56A79C56-8995-47D0-A215-0751C7BDB66F}"/>
              </a:ext>
            </a:extLst>
          </p:cNvPr>
          <p:cNvSpPr>
            <a:spLocks noGrp="1"/>
          </p:cNvSpPr>
          <p:nvPr>
            <p:ph type="sldNum" sz="quarter" idx="11"/>
          </p:nvPr>
        </p:nvSpPr>
        <p:spPr>
          <a:xfrm>
            <a:off x="8686800" y="5740400"/>
            <a:ext cx="381000" cy="365125"/>
          </a:xfrm>
          <a:prstGeom prst="rect">
            <a:avLst/>
          </a:prstGeom>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8E204F-CD3C-4ADB-BA98-84B59EC3AEBA}" type="slidenum">
              <a:rPr lang="zh-TW" altLang="en-US" smtClean="0"/>
              <a:pPr/>
              <a:t>37</a:t>
            </a:fld>
            <a:endParaRPr lang="zh-TW"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38</a:t>
            </a:fld>
            <a:endParaRPr lang="en-US" altLang="zh-TW"/>
          </a:p>
        </p:txBody>
      </p:sp>
      <p:graphicFrame>
        <p:nvGraphicFramePr>
          <p:cNvPr id="6" name="表格 5">
            <a:extLst>
              <a:ext uri="{FF2B5EF4-FFF2-40B4-BE49-F238E27FC236}">
                <a16:creationId xmlns:a16="http://schemas.microsoft.com/office/drawing/2014/main" id="{05F61003-2C50-4FE3-B5EC-FD4468611BF6}"/>
              </a:ext>
            </a:extLst>
          </p:cNvPr>
          <p:cNvGraphicFramePr>
            <a:graphicFrameLocks noGrp="1"/>
          </p:cNvGraphicFramePr>
          <p:nvPr>
            <p:extLst>
              <p:ext uri="{D42A27DB-BD31-4B8C-83A1-F6EECF244321}">
                <p14:modId xmlns:p14="http://schemas.microsoft.com/office/powerpoint/2010/main" val="503391717"/>
              </p:ext>
            </p:extLst>
          </p:nvPr>
        </p:nvGraphicFramePr>
        <p:xfrm>
          <a:off x="240061" y="171450"/>
          <a:ext cx="8663877" cy="6515100"/>
        </p:xfrm>
        <a:graphic>
          <a:graphicData uri="http://schemas.openxmlformats.org/drawingml/2006/table">
            <a:tbl>
              <a:tblPr firstRow="1" firstCol="1" lastRow="1" lastCol="1" bandRow="1" bandCol="1">
                <a:tableStyleId>{5C22544A-7EE6-4342-B048-85BDC9FD1C3A}</a:tableStyleId>
              </a:tblPr>
              <a:tblGrid>
                <a:gridCol w="3107803">
                  <a:extLst>
                    <a:ext uri="{9D8B030D-6E8A-4147-A177-3AD203B41FA5}">
                      <a16:colId xmlns:a16="http://schemas.microsoft.com/office/drawing/2014/main" val="544921441"/>
                    </a:ext>
                  </a:extLst>
                </a:gridCol>
                <a:gridCol w="3096344">
                  <a:extLst>
                    <a:ext uri="{9D8B030D-6E8A-4147-A177-3AD203B41FA5}">
                      <a16:colId xmlns:a16="http://schemas.microsoft.com/office/drawing/2014/main" val="2794888330"/>
                    </a:ext>
                  </a:extLst>
                </a:gridCol>
                <a:gridCol w="2459730">
                  <a:extLst>
                    <a:ext uri="{9D8B030D-6E8A-4147-A177-3AD203B41FA5}">
                      <a16:colId xmlns:a16="http://schemas.microsoft.com/office/drawing/2014/main" val="3358807449"/>
                    </a:ext>
                  </a:extLst>
                </a:gridCol>
              </a:tblGrid>
              <a:tr h="4419600">
                <a:tc>
                  <a:txBody>
                    <a:bodyPr/>
                    <a:lstStyle/>
                    <a:p>
                      <a:pPr marL="152400" indent="-152400" algn="just">
                        <a:lnSpc>
                          <a:spcPts val="19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第三十條　機關辦理招標，應於招標文件中規定投標廠商須繳納押標金；得標廠商須繳納保證金或提供或併提供其他擔保。但有下列情形之一者，不在此限：</a:t>
                      </a:r>
                    </a:p>
                    <a:p>
                      <a:pPr marL="457200" indent="-304800" algn="just">
                        <a:lnSpc>
                          <a:spcPts val="19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一</a:t>
                      </a:r>
                      <a:r>
                        <a:rPr lang="zh-TW" sz="1800" kern="100" dirty="0">
                          <a:solidFill>
                            <a:srgbClr val="1C1C1C"/>
                          </a:solidFill>
                          <a:effectLst/>
                          <a:latin typeface="標楷體" panose="03000509000000000000" pitchFamily="65" charset="-120"/>
                          <a:ea typeface="標楷體" panose="03000509000000000000" pitchFamily="65" charset="-120"/>
                        </a:rPr>
                        <a:t>、</a:t>
                      </a:r>
                      <a:r>
                        <a:rPr lang="zh-TW" sz="1800" kern="100" dirty="0">
                          <a:solidFill>
                            <a:srgbClr val="0000FF"/>
                          </a:solidFill>
                          <a:effectLst/>
                          <a:latin typeface="標楷體" panose="03000509000000000000" pitchFamily="65" charset="-120"/>
                          <a:ea typeface="標楷體" panose="03000509000000000000" pitchFamily="65" charset="-120"/>
                        </a:rPr>
                        <a:t>勞務採購，</a:t>
                      </a:r>
                      <a:r>
                        <a:rPr lang="zh-TW" sz="1800" u="sng" kern="100" dirty="0">
                          <a:solidFill>
                            <a:srgbClr val="0000FF"/>
                          </a:solidFill>
                          <a:effectLst/>
                          <a:latin typeface="標楷體" panose="03000509000000000000" pitchFamily="65" charset="-120"/>
                          <a:ea typeface="標楷體" panose="03000509000000000000" pitchFamily="65" charset="-120"/>
                        </a:rPr>
                        <a:t>以</a:t>
                      </a:r>
                      <a:r>
                        <a:rPr lang="zh-TW" sz="1800" kern="100" dirty="0">
                          <a:solidFill>
                            <a:srgbClr val="0000FF"/>
                          </a:solidFill>
                          <a:effectLst/>
                          <a:latin typeface="標楷體" panose="03000509000000000000" pitchFamily="65" charset="-120"/>
                          <a:ea typeface="標楷體" panose="03000509000000000000" pitchFamily="65" charset="-120"/>
                        </a:rPr>
                        <a:t>免收押標金、保證金</a:t>
                      </a:r>
                      <a:r>
                        <a:rPr lang="zh-TW" sz="1800" u="sng" kern="100" dirty="0">
                          <a:solidFill>
                            <a:srgbClr val="0000FF"/>
                          </a:solidFill>
                          <a:effectLst/>
                          <a:latin typeface="標楷體" panose="03000509000000000000" pitchFamily="65" charset="-120"/>
                          <a:ea typeface="標楷體" panose="03000509000000000000" pitchFamily="65" charset="-120"/>
                        </a:rPr>
                        <a:t>為原則</a:t>
                      </a:r>
                      <a:r>
                        <a:rPr lang="zh-TW" sz="1800" kern="100" dirty="0">
                          <a:solidFill>
                            <a:srgbClr val="0000FF"/>
                          </a:solidFill>
                          <a:effectLst/>
                          <a:latin typeface="標楷體" panose="03000509000000000000" pitchFamily="65" charset="-120"/>
                          <a:ea typeface="標楷體" panose="03000509000000000000" pitchFamily="65" charset="-120"/>
                        </a:rPr>
                        <a:t>。</a:t>
                      </a:r>
                    </a:p>
                    <a:p>
                      <a:pPr marL="457200" indent="-304800" algn="just">
                        <a:lnSpc>
                          <a:spcPts val="19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二、未達公告金額之工程、財物採購，得免收押標金、保證金。</a:t>
                      </a:r>
                    </a:p>
                    <a:p>
                      <a:pPr marL="457200" indent="-304800" algn="just">
                        <a:lnSpc>
                          <a:spcPts val="19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三、以議價方式辦理之採購，得免收押標金。</a:t>
                      </a:r>
                    </a:p>
                    <a:p>
                      <a:pPr marL="457200" indent="-304800" algn="just">
                        <a:lnSpc>
                          <a:spcPts val="19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四、依市場交易慣例或採購案特性，無收取押標金、保證金之必要或可能。</a:t>
                      </a:r>
                    </a:p>
                    <a:p>
                      <a:pPr marL="152400" indent="304800" algn="just">
                        <a:lnSpc>
                          <a:spcPts val="19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押標金及保證金應由廠商以現金、金融機構簽發之本票或支票、保付支票、郵政匯票、</a:t>
                      </a:r>
                      <a:r>
                        <a:rPr lang="zh-TW" sz="1600" u="sng" kern="100" dirty="0">
                          <a:solidFill>
                            <a:srgbClr val="0000FF"/>
                          </a:solidFill>
                          <a:effectLst/>
                          <a:latin typeface="標楷體" panose="03000509000000000000" pitchFamily="65" charset="-120"/>
                          <a:ea typeface="標楷體" panose="03000509000000000000" pitchFamily="65" charset="-120"/>
                        </a:rPr>
                        <a:t>政府公債</a:t>
                      </a:r>
                      <a:r>
                        <a:rPr lang="zh-TW" sz="1600" kern="100" dirty="0">
                          <a:solidFill>
                            <a:srgbClr val="1C1C1C"/>
                          </a:solidFill>
                          <a:effectLst/>
                          <a:latin typeface="標楷體" panose="03000509000000000000" pitchFamily="65" charset="-120"/>
                          <a:ea typeface="標楷體" panose="03000509000000000000" pitchFamily="65" charset="-120"/>
                        </a:rPr>
                        <a:t>、設定質權之金融機構定期存款單、銀行開發或保兌之不可撤銷擔保信用狀繳納，或取具銀行之書面連帶保證、保險公司之連帶保證保險單為之。</a:t>
                      </a:r>
                    </a:p>
                    <a:p>
                      <a:pPr marL="152400" indent="304800" algn="just">
                        <a:lnSpc>
                          <a:spcPts val="19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押標金、保證金</a:t>
                      </a:r>
                      <a:r>
                        <a:rPr lang="zh-TW" sz="1600" u="sng" kern="100" dirty="0">
                          <a:solidFill>
                            <a:srgbClr val="1C1C1C"/>
                          </a:solidFill>
                          <a:effectLst/>
                          <a:latin typeface="標楷體" panose="03000509000000000000" pitchFamily="65" charset="-120"/>
                          <a:ea typeface="標楷體" panose="03000509000000000000" pitchFamily="65" charset="-120"/>
                        </a:rPr>
                        <a:t>與</a:t>
                      </a:r>
                      <a:r>
                        <a:rPr lang="zh-TW" sz="1600" kern="100" dirty="0">
                          <a:solidFill>
                            <a:srgbClr val="1C1C1C"/>
                          </a:solidFill>
                          <a:effectLst/>
                          <a:latin typeface="標楷體" panose="03000509000000000000" pitchFamily="65" charset="-120"/>
                          <a:ea typeface="標楷體" panose="03000509000000000000" pitchFamily="65" charset="-120"/>
                        </a:rPr>
                        <a:t>其他擔保之種類、額度</a:t>
                      </a:r>
                      <a:r>
                        <a:rPr lang="zh-TW" sz="1600" u="sng" kern="100" dirty="0">
                          <a:solidFill>
                            <a:srgbClr val="1C1C1C"/>
                          </a:solidFill>
                          <a:effectLst/>
                          <a:latin typeface="標楷體" panose="03000509000000000000" pitchFamily="65" charset="-120"/>
                          <a:ea typeface="標楷體" panose="03000509000000000000" pitchFamily="65" charset="-120"/>
                        </a:rPr>
                        <a:t>、</a:t>
                      </a:r>
                      <a:r>
                        <a:rPr lang="zh-TW" sz="1600" kern="100" dirty="0">
                          <a:solidFill>
                            <a:srgbClr val="1C1C1C"/>
                          </a:solidFill>
                          <a:effectLst/>
                          <a:latin typeface="標楷體" panose="03000509000000000000" pitchFamily="65" charset="-120"/>
                          <a:ea typeface="標楷體" panose="03000509000000000000" pitchFamily="65" charset="-120"/>
                        </a:rPr>
                        <a:t>繳納、退還、終止方式</a:t>
                      </a:r>
                      <a:r>
                        <a:rPr lang="zh-TW" sz="1600" u="sng" kern="100" dirty="0">
                          <a:solidFill>
                            <a:srgbClr val="1C1C1C"/>
                          </a:solidFill>
                          <a:effectLst/>
                          <a:latin typeface="標楷體" panose="03000509000000000000" pitchFamily="65" charset="-120"/>
                          <a:ea typeface="標楷體" panose="03000509000000000000" pitchFamily="65" charset="-120"/>
                        </a:rPr>
                        <a:t>及其他相關作業事項之辦法</a:t>
                      </a:r>
                      <a:r>
                        <a:rPr lang="zh-TW" sz="1600" kern="100" dirty="0">
                          <a:solidFill>
                            <a:srgbClr val="1C1C1C"/>
                          </a:solidFill>
                          <a:effectLst/>
                          <a:latin typeface="標楷體" panose="03000509000000000000" pitchFamily="65" charset="-120"/>
                          <a:ea typeface="標楷體" panose="03000509000000000000" pitchFamily="65" charset="-120"/>
                        </a:rPr>
                        <a:t>，由主管機關</a:t>
                      </a:r>
                      <a:r>
                        <a:rPr lang="zh-TW" sz="1600" u="sng" kern="100" dirty="0">
                          <a:solidFill>
                            <a:srgbClr val="1C1C1C"/>
                          </a:solidFill>
                          <a:effectLst/>
                          <a:latin typeface="標楷體" panose="03000509000000000000" pitchFamily="65" charset="-120"/>
                          <a:ea typeface="標楷體" panose="03000509000000000000" pitchFamily="65" charset="-120"/>
                        </a:rPr>
                        <a:t>另</a:t>
                      </a:r>
                      <a:r>
                        <a:rPr lang="zh-TW" sz="1600" kern="100" dirty="0">
                          <a:solidFill>
                            <a:srgbClr val="1C1C1C"/>
                          </a:solidFill>
                          <a:effectLst/>
                          <a:latin typeface="標楷體" panose="03000509000000000000" pitchFamily="65" charset="-120"/>
                          <a:ea typeface="標楷體" panose="03000509000000000000" pitchFamily="65" charset="-120"/>
                        </a:rPr>
                        <a:t>定之。</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152400" indent="-152400" algn="just">
                        <a:lnSpc>
                          <a:spcPts val="19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第三十條　機關辦理招標，應於招標文件中規定投標廠商須繳納押標金；得標廠商須繳納保證金或提供或併提供其他擔保。但有下列情形之一者，不在此限：</a:t>
                      </a:r>
                    </a:p>
                    <a:p>
                      <a:pPr marL="457200" indent="-304800" algn="just">
                        <a:lnSpc>
                          <a:spcPts val="19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一、勞務採購，</a:t>
                      </a:r>
                      <a:r>
                        <a:rPr lang="zh-TW" sz="1600" b="1" u="sng" kern="100" dirty="0">
                          <a:solidFill>
                            <a:srgbClr val="FF0000"/>
                          </a:solidFill>
                          <a:effectLst/>
                          <a:latin typeface="標楷體" panose="03000509000000000000" pitchFamily="65" charset="-120"/>
                          <a:ea typeface="標楷體" panose="03000509000000000000" pitchFamily="65" charset="-120"/>
                        </a:rPr>
                        <a:t>得</a:t>
                      </a:r>
                      <a:r>
                        <a:rPr lang="zh-TW" sz="1600" kern="100" dirty="0">
                          <a:solidFill>
                            <a:srgbClr val="1C1C1C"/>
                          </a:solidFill>
                          <a:effectLst/>
                          <a:latin typeface="標楷體" panose="03000509000000000000" pitchFamily="65" charset="-120"/>
                          <a:ea typeface="標楷體" panose="03000509000000000000" pitchFamily="65" charset="-120"/>
                        </a:rPr>
                        <a:t>免收押標金、保證金。</a:t>
                      </a:r>
                    </a:p>
                    <a:p>
                      <a:pPr marL="457200" indent="-304800" algn="just">
                        <a:lnSpc>
                          <a:spcPts val="19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二、未達公告金額之工程、財物採購，得免收押標金、保證金。</a:t>
                      </a:r>
                    </a:p>
                    <a:p>
                      <a:pPr marL="457200" indent="-304800" algn="just">
                        <a:lnSpc>
                          <a:spcPts val="19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三、以議價方式辦理之採購，得免收押標金。</a:t>
                      </a:r>
                    </a:p>
                    <a:p>
                      <a:pPr marL="457200" indent="-304800" algn="just">
                        <a:lnSpc>
                          <a:spcPts val="19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四、依市場交易慣例或採購案特性，無收取押標金、保證金之必要或可能</a:t>
                      </a:r>
                      <a:r>
                        <a:rPr lang="zh-TW" sz="1600" u="sng" kern="100" dirty="0">
                          <a:solidFill>
                            <a:srgbClr val="1C1C1C"/>
                          </a:solidFill>
                          <a:effectLst/>
                          <a:latin typeface="標楷體" panose="03000509000000000000" pitchFamily="65" charset="-120"/>
                          <a:ea typeface="標楷體" panose="03000509000000000000" pitchFamily="65" charset="-120"/>
                        </a:rPr>
                        <a:t>者</a:t>
                      </a:r>
                      <a:r>
                        <a:rPr lang="zh-TW" sz="1600" kern="100" dirty="0">
                          <a:solidFill>
                            <a:srgbClr val="1C1C1C"/>
                          </a:solidFill>
                          <a:effectLst/>
                          <a:latin typeface="標楷體" panose="03000509000000000000" pitchFamily="65" charset="-120"/>
                          <a:ea typeface="標楷體" panose="03000509000000000000" pitchFamily="65" charset="-120"/>
                        </a:rPr>
                        <a:t>。</a:t>
                      </a:r>
                    </a:p>
                    <a:p>
                      <a:pPr marL="152400" indent="304800" algn="just">
                        <a:lnSpc>
                          <a:spcPts val="19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押標金及保證金應由廠商以現金、金融機構簽發之本票或支票、保付支票、郵政匯票、</a:t>
                      </a:r>
                      <a:r>
                        <a:rPr lang="zh-TW" sz="1600" u="sng" kern="100" dirty="0">
                          <a:solidFill>
                            <a:srgbClr val="FF0000"/>
                          </a:solidFill>
                          <a:effectLst/>
                          <a:latin typeface="標楷體" panose="03000509000000000000" pitchFamily="65" charset="-120"/>
                          <a:ea typeface="標楷體" panose="03000509000000000000" pitchFamily="65" charset="-120"/>
                        </a:rPr>
                        <a:t>無記名</a:t>
                      </a:r>
                      <a:r>
                        <a:rPr lang="zh-TW" sz="1600" kern="100" dirty="0">
                          <a:solidFill>
                            <a:srgbClr val="1C1C1C"/>
                          </a:solidFill>
                          <a:effectLst/>
                          <a:latin typeface="標楷體" panose="03000509000000000000" pitchFamily="65" charset="-120"/>
                          <a:ea typeface="標楷體" panose="03000509000000000000" pitchFamily="65" charset="-120"/>
                        </a:rPr>
                        <a:t>政府公債、設定質權之金融機構定期存款單、銀行開發或保兌之不可撤銷擔保信用狀繳納，或取具銀行之書面連帶保證、保險公司之連帶保證保險單為之。</a:t>
                      </a:r>
                    </a:p>
                    <a:p>
                      <a:pPr marL="152400" indent="304800" algn="just">
                        <a:lnSpc>
                          <a:spcPts val="19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押標金、保證金及其他擔保之種類、額度</a:t>
                      </a:r>
                      <a:r>
                        <a:rPr lang="zh-TW" sz="1600" u="sng" kern="100" dirty="0">
                          <a:solidFill>
                            <a:srgbClr val="1C1C1C"/>
                          </a:solidFill>
                          <a:effectLst/>
                          <a:latin typeface="標楷體" panose="03000509000000000000" pitchFamily="65" charset="-120"/>
                          <a:ea typeface="標楷體" panose="03000509000000000000" pitchFamily="65" charset="-120"/>
                        </a:rPr>
                        <a:t>及</a:t>
                      </a:r>
                      <a:r>
                        <a:rPr lang="zh-TW" sz="1600" kern="100" dirty="0">
                          <a:solidFill>
                            <a:srgbClr val="1C1C1C"/>
                          </a:solidFill>
                          <a:effectLst/>
                          <a:latin typeface="標楷體" panose="03000509000000000000" pitchFamily="65" charset="-120"/>
                          <a:ea typeface="標楷體" panose="03000509000000000000" pitchFamily="65" charset="-120"/>
                        </a:rPr>
                        <a:t>繳納、退還、終止方式，由主管機關定之。</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447675" indent="-447675" algn="just">
                        <a:lnSpc>
                          <a:spcPts val="19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一、修正第一項，第一款定明勞務採購，以免收押標金、保證金為原則；第四款刪除「者」字，以符體例。</a:t>
                      </a:r>
                    </a:p>
                    <a:p>
                      <a:pPr marL="447675" indent="-447675" algn="just">
                        <a:lnSpc>
                          <a:spcPts val="19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二、修正第二項，按中央政府建設公債及借款條例第七條規定：「本公債以債票形式發行者，為無記名式。但承購人於承購時，得申請記名。其以登記形式發行者，皆為記名式。」「本公債以登記形式發行者，其轉讓、繼承或設定質權，非經登記，不得對抗第三人。」鑒於現行政府公債多採記名登記形式發行，爰將「無記名政府公債」之「無記名」文字刪除。</a:t>
                      </a:r>
                    </a:p>
                    <a:p>
                      <a:pPr marL="447675" indent="-447675" algn="just">
                        <a:lnSpc>
                          <a:spcPts val="1900"/>
                        </a:lnSpc>
                        <a:spcAft>
                          <a:spcPts val="0"/>
                        </a:spcAft>
                        <a:tabLst>
                          <a:tab pos="1600200" algn="l"/>
                        </a:tabLst>
                      </a:pPr>
                      <a:r>
                        <a:rPr lang="zh-TW" sz="1600" kern="100" dirty="0">
                          <a:solidFill>
                            <a:srgbClr val="1C1C1C"/>
                          </a:solidFill>
                          <a:effectLst/>
                          <a:latin typeface="標楷體" panose="03000509000000000000" pitchFamily="65" charset="-120"/>
                          <a:ea typeface="標楷體" panose="03000509000000000000" pitchFamily="65" charset="-120"/>
                        </a:rPr>
                        <a:t>三、第三項酌作文字修正，以資周延。</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2573598736"/>
                  </a:ext>
                </a:extLst>
              </a:tr>
            </a:tbl>
          </a:graphicData>
        </a:graphic>
      </p:graphicFrame>
    </p:spTree>
    <p:extLst>
      <p:ext uri="{BB962C8B-B14F-4D97-AF65-F5344CB8AC3E}">
        <p14:creationId xmlns:p14="http://schemas.microsoft.com/office/powerpoint/2010/main" val="14545101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版面配置區 3"/>
          <p:cNvSpPr>
            <a:spLocks noGrp="1"/>
          </p:cNvSpPr>
          <p:nvPr>
            <p:ph type="dt" sz="quarter" idx="10"/>
          </p:nvPr>
        </p:nvSpPr>
        <p:spPr/>
        <p:txBody>
          <a:bodyPr/>
          <a:lstStyle/>
          <a:p>
            <a:pPr>
              <a:defRPr/>
            </a:pPr>
            <a:fld id="{708E3752-D4DE-47A8-96B0-D09AF2C2C5FA}" type="datetime1">
              <a:rPr lang="zh-TW" altLang="en-US"/>
              <a:pPr>
                <a:defRPr/>
              </a:pPr>
              <a:t>2020/9/27</a:t>
            </a:fld>
            <a:endParaRPr lang="en-US" altLang="zh-TW"/>
          </a:p>
        </p:txBody>
      </p:sp>
      <p:sp>
        <p:nvSpPr>
          <p:cNvPr id="64515" name="Rectangle 2"/>
          <p:cNvSpPr>
            <a:spLocks noGrp="1" noChangeArrowheads="1"/>
          </p:cNvSpPr>
          <p:nvPr>
            <p:ph type="title"/>
          </p:nvPr>
        </p:nvSpPr>
        <p:spPr>
          <a:xfrm>
            <a:off x="251520" y="116632"/>
            <a:ext cx="8712968" cy="1368152"/>
          </a:xfrm>
        </p:spPr>
        <p:txBody>
          <a:bodyPr/>
          <a:lstStyle/>
          <a:p>
            <a:pPr marL="1168400" indent="-1168400" algn="l" eaLnBrk="1" hangingPunct="1">
              <a:defRPr/>
            </a:pPr>
            <a:r>
              <a:rPr lang="en-US" altLang="zh-TW" sz="4800" b="1" dirty="0">
                <a:solidFill>
                  <a:srgbClr val="000000"/>
                </a:solidFill>
                <a:effectLst/>
                <a:latin typeface="標楷體" pitchFamily="65" charset="-120"/>
                <a:ea typeface="標楷體" pitchFamily="65" charset="-120"/>
              </a:rPr>
              <a:t>32</a:t>
            </a:r>
            <a:r>
              <a:rPr lang="zh-TW" altLang="en-US" sz="4000" b="1" dirty="0">
                <a:solidFill>
                  <a:srgbClr val="000000"/>
                </a:solidFill>
                <a:effectLst/>
                <a:latin typeface="標楷體" pitchFamily="65" charset="-120"/>
                <a:ea typeface="標楷體" pitchFamily="65" charset="-120"/>
              </a:rPr>
              <a:t>、</a:t>
            </a:r>
            <a:r>
              <a:rPr lang="zh-TW" altLang="en-US" sz="2800" b="1" dirty="0">
                <a:solidFill>
                  <a:srgbClr val="000000"/>
                </a:solidFill>
                <a:effectLst/>
                <a:latin typeface="標楷體" pitchFamily="65" charset="-120"/>
                <a:ea typeface="標楷體" pitchFamily="65" charset="-120"/>
              </a:rPr>
              <a:t>押標金金額</a:t>
            </a:r>
            <a:r>
              <a:rPr lang="en-US" altLang="zh-TW" sz="2800" b="1" dirty="0">
                <a:solidFill>
                  <a:srgbClr val="000000"/>
                </a:solidFill>
                <a:effectLst/>
                <a:latin typeface="標楷體" pitchFamily="65" charset="-120"/>
                <a:ea typeface="標楷體" pitchFamily="65" charset="-120"/>
              </a:rPr>
              <a:t>(</a:t>
            </a:r>
            <a:r>
              <a:rPr lang="zh-TW" altLang="en-US" sz="2800" b="1" dirty="0">
                <a:solidFill>
                  <a:srgbClr val="000000"/>
                </a:solidFill>
                <a:effectLst/>
                <a:latin typeface="標楷體" pitchFamily="65" charset="-120"/>
                <a:ea typeface="標楷體" pitchFamily="65" charset="-120"/>
              </a:rPr>
              <a:t>無押標金者免填，有押標金者</a:t>
            </a:r>
            <a:r>
              <a:rPr lang="zh-TW" altLang="en-US" sz="2800" b="1" dirty="0">
                <a:solidFill>
                  <a:srgbClr val="0000FF"/>
                </a:solidFill>
                <a:effectLst/>
                <a:latin typeface="標楷體" pitchFamily="65" charset="-120"/>
                <a:ea typeface="標楷體" pitchFamily="65" charset="-120"/>
              </a:rPr>
              <a:t>不得逾新臺幣</a:t>
            </a:r>
            <a:r>
              <a:rPr lang="en-US" altLang="zh-TW" sz="2800" b="1" dirty="0">
                <a:solidFill>
                  <a:srgbClr val="0000FF"/>
                </a:solidFill>
                <a:effectLst/>
                <a:latin typeface="標楷體" pitchFamily="65" charset="-120"/>
                <a:ea typeface="標楷體" pitchFamily="65" charset="-120"/>
              </a:rPr>
              <a:t>5</a:t>
            </a:r>
            <a:r>
              <a:rPr lang="zh-TW" altLang="en-US" sz="2800" b="1" dirty="0">
                <a:solidFill>
                  <a:srgbClr val="0000FF"/>
                </a:solidFill>
                <a:effectLst/>
                <a:latin typeface="標楷體" pitchFamily="65" charset="-120"/>
                <a:ea typeface="標楷體" pitchFamily="65" charset="-120"/>
              </a:rPr>
              <a:t>千萬元</a:t>
            </a:r>
            <a:r>
              <a:rPr lang="zh-TW" altLang="en-US" sz="2800" dirty="0">
                <a:solidFill>
                  <a:srgbClr val="0000FF"/>
                </a:solidFill>
                <a:effectLst/>
                <a:latin typeface="標楷體" pitchFamily="65" charset="-120"/>
                <a:ea typeface="標楷體" pitchFamily="65" charset="-120"/>
              </a:rPr>
              <a:t> </a:t>
            </a:r>
            <a:r>
              <a:rPr lang="en-US" altLang="zh-TW" sz="2800" b="1" dirty="0">
                <a:solidFill>
                  <a:srgbClr val="000000"/>
                </a:solidFill>
                <a:effectLst/>
                <a:latin typeface="標楷體" pitchFamily="65" charset="-120"/>
                <a:ea typeface="標楷體" pitchFamily="65" charset="-120"/>
              </a:rPr>
              <a:t>)</a:t>
            </a:r>
            <a:r>
              <a:rPr lang="zh-TW" altLang="en-US" sz="2800" b="1" dirty="0">
                <a:solidFill>
                  <a:srgbClr val="000000"/>
                </a:solidFill>
                <a:effectLst/>
                <a:latin typeface="標楷體" pitchFamily="65" charset="-120"/>
                <a:ea typeface="標楷體" pitchFamily="65" charset="-120"/>
              </a:rPr>
              <a:t>：</a:t>
            </a:r>
            <a:r>
              <a:rPr lang="zh-TW" altLang="en-US" sz="2800" dirty="0">
                <a:solidFill>
                  <a:srgbClr val="000000"/>
                </a:solidFill>
                <a:effectLst/>
                <a:latin typeface="標楷體" pitchFamily="65" charset="-120"/>
                <a:ea typeface="標楷體" pitchFamily="65" charset="-120"/>
              </a:rPr>
              <a:t>  </a:t>
            </a:r>
          </a:p>
        </p:txBody>
      </p:sp>
      <p:sp>
        <p:nvSpPr>
          <p:cNvPr id="76804" name="Rectangle 3"/>
          <p:cNvSpPr>
            <a:spLocks noGrp="1" noChangeArrowheads="1"/>
          </p:cNvSpPr>
          <p:nvPr>
            <p:ph type="body" idx="1"/>
          </p:nvPr>
        </p:nvSpPr>
        <p:spPr>
          <a:xfrm>
            <a:off x="247506" y="1340768"/>
            <a:ext cx="8229600" cy="1656184"/>
          </a:xfrm>
        </p:spPr>
        <p:txBody>
          <a:bodyPr/>
          <a:lstStyle/>
          <a:p>
            <a:pPr marL="1619250" indent="-1619250" eaLnBrk="1" hangingPunct="1">
              <a:spcBef>
                <a:spcPts val="0"/>
              </a:spcBef>
              <a:buFont typeface="Wingdings" pitchFamily="2" charset="2"/>
              <a:buNone/>
            </a:pPr>
            <a:r>
              <a:rPr lang="en-US" altLang="zh-TW" sz="2800" b="1" dirty="0">
                <a:latin typeface="標楷體" pitchFamily="65" charset="-120"/>
                <a:ea typeface="標楷體" pitchFamily="65" charset="-120"/>
                <a:sym typeface="Wingdings" pitchFamily="2" charset="2"/>
              </a:rPr>
              <a:t></a:t>
            </a:r>
            <a:r>
              <a:rPr lang="en-US" altLang="zh-TW" sz="2800" b="1" dirty="0">
                <a:solidFill>
                  <a:srgbClr val="0033CC"/>
                </a:solidFill>
                <a:latin typeface="標楷體" pitchFamily="65" charset="-120"/>
                <a:ea typeface="標楷體" pitchFamily="65" charset="-120"/>
              </a:rPr>
              <a:t>(1)</a:t>
            </a:r>
            <a:r>
              <a:rPr lang="zh-TW" altLang="en-US" sz="2800" b="1" dirty="0">
                <a:solidFill>
                  <a:srgbClr val="FF3300"/>
                </a:solidFill>
                <a:latin typeface="標楷體" pitchFamily="65" charset="-120"/>
                <a:ea typeface="標楷體" pitchFamily="65" charset="-120"/>
              </a:rPr>
              <a:t>一定金額：</a:t>
            </a:r>
          </a:p>
          <a:p>
            <a:pPr marL="1619250" indent="-1619250" eaLnBrk="1" hangingPunct="1">
              <a:spcBef>
                <a:spcPts val="0"/>
              </a:spcBef>
              <a:buFont typeface="Wingdings" pitchFamily="2" charset="2"/>
              <a:buNone/>
            </a:pPr>
            <a:r>
              <a:rPr lang="zh-TW" altLang="en-US" sz="2800" b="1" dirty="0">
                <a:latin typeface="標楷體" pitchFamily="65" charset="-120"/>
                <a:ea typeface="標楷體" pitchFamily="65" charset="-120"/>
                <a:sym typeface="Wingdings" pitchFamily="2" charset="2"/>
              </a:rPr>
              <a:t></a:t>
            </a:r>
            <a:r>
              <a:rPr lang="en-US" altLang="zh-TW" sz="2800" b="1" dirty="0">
                <a:solidFill>
                  <a:srgbClr val="0033CC"/>
                </a:solidFill>
                <a:latin typeface="標楷體" pitchFamily="65" charset="-120"/>
                <a:ea typeface="標楷體" pitchFamily="65" charset="-120"/>
              </a:rPr>
              <a:t>(2)</a:t>
            </a:r>
            <a:r>
              <a:rPr lang="zh-TW" altLang="en-US" sz="2800" b="1" dirty="0">
                <a:latin typeface="標楷體" pitchFamily="65" charset="-120"/>
                <a:ea typeface="標楷體" pitchFamily="65" charset="-120"/>
              </a:rPr>
              <a:t>標價之</a:t>
            </a:r>
            <a:r>
              <a:rPr lang="zh-TW" altLang="en-US" sz="2800" b="1" dirty="0">
                <a:solidFill>
                  <a:srgbClr val="0033CC"/>
                </a:solidFill>
                <a:latin typeface="標楷體" pitchFamily="65" charset="-120"/>
                <a:ea typeface="標楷體" pitchFamily="65" charset="-120"/>
              </a:rPr>
              <a:t>一定比率</a:t>
            </a:r>
            <a:r>
              <a:rPr lang="zh-TW" altLang="en-US" sz="2800" b="1" dirty="0">
                <a:latin typeface="標楷體" pitchFamily="65" charset="-120"/>
                <a:ea typeface="標楷體" pitchFamily="65" charset="-120"/>
              </a:rPr>
              <a:t>：</a:t>
            </a:r>
            <a:r>
              <a:rPr lang="en-US" altLang="zh-TW" sz="2800" b="1" dirty="0">
                <a:latin typeface="標楷體" pitchFamily="65" charset="-120"/>
                <a:ea typeface="標楷體" pitchFamily="65" charset="-120"/>
              </a:rPr>
              <a:t>_____% </a:t>
            </a:r>
          </a:p>
        </p:txBody>
      </p:sp>
      <p:sp>
        <p:nvSpPr>
          <p:cNvPr id="64517" name="Text Box 4"/>
          <p:cNvSpPr txBox="1">
            <a:spLocks noChangeArrowheads="1"/>
          </p:cNvSpPr>
          <p:nvPr/>
        </p:nvSpPr>
        <p:spPr bwMode="auto">
          <a:xfrm>
            <a:off x="283762" y="2292816"/>
            <a:ext cx="8352928" cy="1785104"/>
          </a:xfrm>
          <a:prstGeom prst="rect">
            <a:avLst/>
          </a:prstGeom>
          <a:solidFill>
            <a:schemeClr val="bg1"/>
          </a:solidFill>
          <a:ln w="28575">
            <a:solidFill>
              <a:srgbClr val="0033CC"/>
            </a:solidFill>
            <a:miter lim="800000"/>
            <a:headEnd/>
            <a:tailEnd/>
          </a:ln>
        </p:spPr>
        <p:txBody>
          <a:bodyPr wrap="square">
            <a:spAutoFit/>
          </a:bodyPr>
          <a:lstStyle>
            <a:lvl1pPr marL="361950" indent="-361950" eaLnBrk="0" hangingPunct="0">
              <a:defRPr kumimoji="1">
                <a:solidFill>
                  <a:schemeClr val="tx1"/>
                </a:solidFill>
                <a:latin typeface="Arial" charset="0"/>
                <a:ea typeface="標楷體" pitchFamily="65" charset="-120"/>
              </a:defRPr>
            </a:lvl1pPr>
            <a:lvl2pPr marL="742950" indent="-285750" eaLnBrk="0" hangingPunct="0">
              <a:defRPr kumimoji="1">
                <a:solidFill>
                  <a:schemeClr val="tx1"/>
                </a:solidFill>
                <a:latin typeface="Arial" charset="0"/>
                <a:ea typeface="標楷體" pitchFamily="65" charset="-120"/>
              </a:defRPr>
            </a:lvl2pPr>
            <a:lvl3pPr marL="1143000" indent="-228600" eaLnBrk="0" hangingPunct="0">
              <a:defRPr kumimoji="1">
                <a:solidFill>
                  <a:schemeClr val="tx1"/>
                </a:solidFill>
                <a:latin typeface="Arial" charset="0"/>
                <a:ea typeface="標楷體" pitchFamily="65" charset="-120"/>
              </a:defRPr>
            </a:lvl3pPr>
            <a:lvl4pPr marL="1600200" indent="-228600" eaLnBrk="0" hangingPunct="0">
              <a:defRPr kumimoji="1">
                <a:solidFill>
                  <a:schemeClr val="tx1"/>
                </a:solidFill>
                <a:latin typeface="Arial" charset="0"/>
                <a:ea typeface="標楷體" pitchFamily="65" charset="-120"/>
              </a:defRPr>
            </a:lvl4pPr>
            <a:lvl5pPr marL="2057400" indent="-228600" eaLnBrk="0" hangingPunct="0">
              <a:defRPr kumimoji="1">
                <a:solidFill>
                  <a:schemeClr val="tx1"/>
                </a:solidFill>
                <a:latin typeface="Arial" charset="0"/>
                <a:ea typeface="標楷體" pitchFamily="65" charset="-120"/>
              </a:defRPr>
            </a:lvl5pPr>
            <a:lvl6pPr marL="2514600" indent="-228600" eaLnBrk="0" fontAlgn="base" hangingPunct="0">
              <a:spcBef>
                <a:spcPct val="0"/>
              </a:spcBef>
              <a:spcAft>
                <a:spcPct val="0"/>
              </a:spcAft>
              <a:defRPr kumimoji="1">
                <a:solidFill>
                  <a:schemeClr val="tx1"/>
                </a:solidFill>
                <a:latin typeface="Arial" charset="0"/>
                <a:ea typeface="標楷體" pitchFamily="65" charset="-120"/>
              </a:defRPr>
            </a:lvl6pPr>
            <a:lvl7pPr marL="2971800" indent="-228600" eaLnBrk="0" fontAlgn="base" hangingPunct="0">
              <a:spcBef>
                <a:spcPct val="0"/>
              </a:spcBef>
              <a:spcAft>
                <a:spcPct val="0"/>
              </a:spcAft>
              <a:defRPr kumimoji="1">
                <a:solidFill>
                  <a:schemeClr val="tx1"/>
                </a:solidFill>
                <a:latin typeface="Arial" charset="0"/>
                <a:ea typeface="標楷體" pitchFamily="65" charset="-120"/>
              </a:defRPr>
            </a:lvl7pPr>
            <a:lvl8pPr marL="3429000" indent="-228600" eaLnBrk="0" fontAlgn="base" hangingPunct="0">
              <a:spcBef>
                <a:spcPct val="0"/>
              </a:spcBef>
              <a:spcAft>
                <a:spcPct val="0"/>
              </a:spcAft>
              <a:defRPr kumimoji="1">
                <a:solidFill>
                  <a:schemeClr val="tx1"/>
                </a:solidFill>
                <a:latin typeface="Arial" charset="0"/>
                <a:ea typeface="標楷體" pitchFamily="65" charset="-120"/>
              </a:defRPr>
            </a:lvl8pPr>
            <a:lvl9pPr marL="3886200" indent="-228600" eaLnBrk="0" fontAlgn="base" hangingPunct="0">
              <a:spcBef>
                <a:spcPct val="0"/>
              </a:spcBef>
              <a:spcAft>
                <a:spcPct val="0"/>
              </a:spcAft>
              <a:defRPr kumimoji="1">
                <a:solidFill>
                  <a:schemeClr val="tx1"/>
                </a:solidFill>
                <a:latin typeface="Arial" charset="0"/>
                <a:ea typeface="標楷體" pitchFamily="65" charset="-120"/>
              </a:defRPr>
            </a:lvl9pPr>
          </a:lstStyle>
          <a:p>
            <a:pPr eaLnBrk="1" hangingPunct="1">
              <a:lnSpc>
                <a:spcPts val="3300"/>
              </a:lnSpc>
              <a:defRPr/>
            </a:pPr>
            <a:r>
              <a:rPr lang="en-US" altLang="zh-TW" sz="2800" b="1" dirty="0">
                <a:solidFill>
                  <a:srgbClr val="0000FF"/>
                </a:solidFill>
                <a:latin typeface="標楷體" pitchFamily="65" charset="-120"/>
              </a:rPr>
              <a:t>1.</a:t>
            </a:r>
            <a:r>
              <a:rPr lang="zh-TW" altLang="en-US" sz="2800" b="1" dirty="0">
                <a:solidFill>
                  <a:srgbClr val="000000"/>
                </a:solidFill>
                <a:latin typeface="標楷體" pitchFamily="65" charset="-120"/>
              </a:rPr>
              <a:t>一定金額</a:t>
            </a:r>
            <a:r>
              <a:rPr lang="zh-TW" altLang="en-US" sz="2800" b="1" dirty="0">
                <a:solidFill>
                  <a:srgbClr val="0000FF"/>
                </a:solidFill>
                <a:latin typeface="標楷體" pitchFamily="65" charset="-120"/>
              </a:rPr>
              <a:t>：不逾</a:t>
            </a:r>
            <a:r>
              <a:rPr lang="zh-TW" altLang="en-US" sz="2800" b="1" u="sng" dirty="0">
                <a:solidFill>
                  <a:srgbClr val="FF0000"/>
                </a:solidFill>
                <a:latin typeface="標楷體" pitchFamily="65" charset="-120"/>
              </a:rPr>
              <a:t>預算金額或預估採購總額</a:t>
            </a:r>
            <a:r>
              <a:rPr lang="zh-TW" altLang="en-US" sz="2800" b="1" dirty="0">
                <a:solidFill>
                  <a:srgbClr val="0000FF"/>
                </a:solidFill>
                <a:latin typeface="標楷體" pitchFamily="65" charset="-120"/>
              </a:rPr>
              <a:t>之</a:t>
            </a:r>
            <a:r>
              <a:rPr lang="en-US" altLang="zh-TW" sz="2800" b="1" dirty="0">
                <a:solidFill>
                  <a:srgbClr val="0000FF"/>
                </a:solidFill>
                <a:latin typeface="標楷體" pitchFamily="65" charset="-120"/>
              </a:rPr>
              <a:t>5</a:t>
            </a:r>
            <a:r>
              <a:rPr lang="zh-TW" altLang="en-US" sz="2800" b="1" dirty="0">
                <a:solidFill>
                  <a:srgbClr val="0000FF"/>
                </a:solidFill>
                <a:latin typeface="標楷體" pitchFamily="65" charset="-120"/>
              </a:rPr>
              <a:t>％為原則（採</a:t>
            </a:r>
            <a:r>
              <a:rPr lang="zh-TW" altLang="en-US" sz="2800" b="1" u="sng" dirty="0">
                <a:solidFill>
                  <a:srgbClr val="FF0000"/>
                </a:solidFill>
                <a:latin typeface="標楷體" pitchFamily="65" charset="-120"/>
              </a:rPr>
              <a:t>單價決標</a:t>
            </a:r>
            <a:r>
              <a:rPr lang="zh-TW" altLang="en-US" sz="2800" b="1" dirty="0">
                <a:solidFill>
                  <a:srgbClr val="0000FF"/>
                </a:solidFill>
                <a:latin typeface="標楷體" pitchFamily="65" charset="-120"/>
              </a:rPr>
              <a:t>之採購）。</a:t>
            </a:r>
          </a:p>
          <a:p>
            <a:pPr eaLnBrk="1" hangingPunct="1">
              <a:lnSpc>
                <a:spcPts val="3300"/>
              </a:lnSpc>
              <a:defRPr/>
            </a:pPr>
            <a:r>
              <a:rPr lang="en-US" altLang="zh-TW" sz="2800" b="1" dirty="0">
                <a:solidFill>
                  <a:srgbClr val="0000FF"/>
                </a:solidFill>
                <a:latin typeface="標楷體" pitchFamily="65" charset="-120"/>
              </a:rPr>
              <a:t>2.</a:t>
            </a:r>
            <a:r>
              <a:rPr lang="zh-TW" altLang="en-US" sz="2800" b="1" dirty="0">
                <a:solidFill>
                  <a:srgbClr val="000000"/>
                </a:solidFill>
                <a:latin typeface="標楷體" pitchFamily="65" charset="-120"/>
              </a:rPr>
              <a:t>一定比率</a:t>
            </a:r>
            <a:r>
              <a:rPr lang="zh-TW" altLang="en-US" sz="2800" b="1" dirty="0">
                <a:solidFill>
                  <a:srgbClr val="0000FF"/>
                </a:solidFill>
                <a:latin typeface="標楷體" pitchFamily="65" charset="-120"/>
              </a:rPr>
              <a:t>：不逾</a:t>
            </a:r>
            <a:r>
              <a:rPr lang="zh-TW" altLang="en-US" sz="2800" b="1" u="sng" dirty="0">
                <a:solidFill>
                  <a:srgbClr val="FF0000"/>
                </a:solidFill>
                <a:latin typeface="標楷體" pitchFamily="65" charset="-120"/>
              </a:rPr>
              <a:t>標價</a:t>
            </a:r>
            <a:r>
              <a:rPr lang="zh-TW" altLang="en-US" sz="2800" b="1" dirty="0">
                <a:solidFill>
                  <a:srgbClr val="0000FF"/>
                </a:solidFill>
                <a:latin typeface="標楷體" pitchFamily="65" charset="-120"/>
              </a:rPr>
              <a:t>之</a:t>
            </a:r>
            <a:r>
              <a:rPr lang="en-US" altLang="zh-TW" sz="2800" b="1" dirty="0">
                <a:solidFill>
                  <a:srgbClr val="C00000"/>
                </a:solidFill>
                <a:latin typeface="標楷體" pitchFamily="65" charset="-120"/>
              </a:rPr>
              <a:t>5</a:t>
            </a:r>
            <a:r>
              <a:rPr lang="zh-TW" altLang="en-US" sz="2800" b="1" dirty="0">
                <a:solidFill>
                  <a:srgbClr val="C00000"/>
                </a:solidFill>
                <a:latin typeface="標楷體" pitchFamily="65" charset="-120"/>
              </a:rPr>
              <a:t>％</a:t>
            </a:r>
            <a:r>
              <a:rPr lang="zh-TW" altLang="en-US" sz="2800" b="1" dirty="0">
                <a:solidFill>
                  <a:srgbClr val="0000FF"/>
                </a:solidFill>
                <a:latin typeface="標楷體" pitchFamily="65" charset="-120"/>
              </a:rPr>
              <a:t>為原則。</a:t>
            </a:r>
          </a:p>
          <a:p>
            <a:pPr eaLnBrk="1" hangingPunct="1">
              <a:lnSpc>
                <a:spcPts val="3300"/>
              </a:lnSpc>
              <a:defRPr/>
            </a:pPr>
            <a:r>
              <a:rPr lang="en-US" altLang="zh-TW" sz="2800" b="1" dirty="0">
                <a:solidFill>
                  <a:srgbClr val="0000FF"/>
                </a:solidFill>
                <a:latin typeface="標楷體" pitchFamily="65" charset="-120"/>
              </a:rPr>
              <a:t>3.</a:t>
            </a:r>
            <a:r>
              <a:rPr lang="zh-TW" altLang="en-US" sz="2800" b="1" dirty="0">
                <a:solidFill>
                  <a:srgbClr val="0000FF"/>
                </a:solidFill>
                <a:latin typeface="標楷體" pitchFamily="65" charset="-120"/>
              </a:rPr>
              <a:t>前述均不得逾新台幣</a:t>
            </a:r>
            <a:r>
              <a:rPr lang="en-US" altLang="zh-TW" sz="2800" b="1" dirty="0">
                <a:solidFill>
                  <a:srgbClr val="C00000"/>
                </a:solidFill>
                <a:latin typeface="標楷體" pitchFamily="65" charset="-120"/>
              </a:rPr>
              <a:t>5</a:t>
            </a:r>
            <a:r>
              <a:rPr lang="zh-TW" altLang="en-US" sz="2800" b="1" dirty="0">
                <a:solidFill>
                  <a:srgbClr val="C00000"/>
                </a:solidFill>
                <a:latin typeface="標楷體" pitchFamily="65" charset="-120"/>
              </a:rPr>
              <a:t>千萬元</a:t>
            </a:r>
            <a:r>
              <a:rPr lang="zh-TW" altLang="en-US" sz="2800" b="1" dirty="0">
                <a:solidFill>
                  <a:srgbClr val="0000FF"/>
                </a:solidFill>
                <a:latin typeface="標楷體" pitchFamily="65" charset="-120"/>
              </a:rPr>
              <a:t>。</a:t>
            </a:r>
          </a:p>
        </p:txBody>
      </p:sp>
      <p:sp>
        <p:nvSpPr>
          <p:cNvPr id="6" name="Rectangle 3"/>
          <p:cNvSpPr txBox="1">
            <a:spLocks noChangeArrowheads="1"/>
          </p:cNvSpPr>
          <p:nvPr/>
        </p:nvSpPr>
        <p:spPr>
          <a:xfrm>
            <a:off x="221068" y="4221088"/>
            <a:ext cx="8424167" cy="1152128"/>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a:lstStyle>
          <a:p>
            <a:pPr marL="989013" indent="-989013" algn="just">
              <a:buFontTx/>
              <a:buNone/>
            </a:pPr>
            <a:r>
              <a:rPr lang="en-US" altLang="zh-TW" sz="4800" b="1" dirty="0">
                <a:solidFill>
                  <a:srgbClr val="000000"/>
                </a:solidFill>
                <a:latin typeface="標楷體" pitchFamily="65" charset="-120"/>
                <a:ea typeface="標楷體" pitchFamily="65" charset="-120"/>
              </a:rPr>
              <a:t>33</a:t>
            </a:r>
            <a:r>
              <a:rPr lang="zh-TW" altLang="en-US" sz="3600" b="1" dirty="0">
                <a:latin typeface="標楷體" pitchFamily="65" charset="-120"/>
                <a:ea typeface="標楷體" pitchFamily="65" charset="-120"/>
              </a:rPr>
              <a:t>、</a:t>
            </a:r>
            <a:r>
              <a:rPr lang="zh-TW" altLang="en-US" sz="3000" b="1" dirty="0">
                <a:latin typeface="標楷體" pitchFamily="65" charset="-120"/>
                <a:ea typeface="標楷體" pitchFamily="65" charset="-120"/>
              </a:rPr>
              <a:t>採</a:t>
            </a:r>
            <a:r>
              <a:rPr lang="zh-TW" altLang="en-US" sz="3000" b="1" dirty="0">
                <a:solidFill>
                  <a:srgbClr val="0033CC"/>
                </a:solidFill>
                <a:latin typeface="標楷體" pitchFamily="65" charset="-120"/>
                <a:ea typeface="標楷體" pitchFamily="65" charset="-120"/>
              </a:rPr>
              <a:t>電子投標</a:t>
            </a:r>
            <a:r>
              <a:rPr lang="zh-TW" altLang="en-US" sz="3000" b="1" dirty="0">
                <a:latin typeface="標楷體" pitchFamily="65" charset="-120"/>
                <a:ea typeface="標楷體" pitchFamily="65" charset="-120"/>
              </a:rPr>
              <a:t>之廠商，</a:t>
            </a:r>
            <a:r>
              <a:rPr lang="zh-TW" altLang="en-US" sz="3000" b="1" dirty="0">
                <a:solidFill>
                  <a:srgbClr val="0033CC"/>
                </a:solidFill>
                <a:latin typeface="標楷體" pitchFamily="65" charset="-120"/>
                <a:ea typeface="標楷體" pitchFamily="65" charset="-120"/>
              </a:rPr>
              <a:t>押標金予以減收金額</a:t>
            </a:r>
            <a:r>
              <a:rPr lang="en-US" altLang="zh-TW" sz="3000" b="1" dirty="0">
                <a:solidFill>
                  <a:srgbClr val="0033CC"/>
                </a:solidFill>
                <a:latin typeface="標楷體" pitchFamily="65" charset="-120"/>
                <a:ea typeface="標楷體" pitchFamily="65" charset="-120"/>
              </a:rPr>
              <a:t>(</a:t>
            </a:r>
            <a:r>
              <a:rPr lang="zh-TW" altLang="en-US" sz="3000" b="1" dirty="0">
                <a:latin typeface="標楷體" pitchFamily="65" charset="-120"/>
                <a:ea typeface="標楷體" pitchFamily="65" charset="-120"/>
              </a:rPr>
              <a:t>無者免填</a:t>
            </a:r>
            <a:r>
              <a:rPr lang="en-US" altLang="zh-TW" sz="3000" b="1" dirty="0">
                <a:latin typeface="標楷體" pitchFamily="65" charset="-120"/>
                <a:ea typeface="標楷體" pitchFamily="65" charset="-120"/>
              </a:rPr>
              <a:t>)</a:t>
            </a:r>
            <a:r>
              <a:rPr lang="zh-TW" altLang="en-US" sz="3000" b="1" dirty="0">
                <a:latin typeface="標楷體" pitchFamily="65" charset="-120"/>
                <a:ea typeface="標楷體" pitchFamily="65" charset="-120"/>
              </a:rPr>
              <a:t>：</a:t>
            </a:r>
            <a:endParaRPr lang="en-US" altLang="zh-TW" sz="3000" b="1" dirty="0">
              <a:latin typeface="標楷體" pitchFamily="65" charset="-120"/>
              <a:ea typeface="標楷體" pitchFamily="65" charset="-120"/>
            </a:endParaRPr>
          </a:p>
        </p:txBody>
      </p:sp>
      <p:sp>
        <p:nvSpPr>
          <p:cNvPr id="7" name="Text Box 6"/>
          <p:cNvSpPr txBox="1">
            <a:spLocks noChangeArrowheads="1"/>
          </p:cNvSpPr>
          <p:nvPr/>
        </p:nvSpPr>
        <p:spPr bwMode="auto">
          <a:xfrm>
            <a:off x="400703" y="5256202"/>
            <a:ext cx="8244532" cy="954107"/>
          </a:xfrm>
          <a:prstGeom prst="rect">
            <a:avLst/>
          </a:prstGeom>
          <a:solidFill>
            <a:schemeClr val="bg1"/>
          </a:solidFill>
          <a:ln>
            <a:noFill/>
          </a:ln>
        </p:spPr>
        <p:txBody>
          <a:bodyPr wrap="square">
            <a:spAutoFit/>
          </a:bodyPr>
          <a:lstStyle>
            <a:lvl1pPr marL="990600" indent="-990600" eaLnBrk="0" hangingPunct="0">
              <a:defRPr kumimoji="1">
                <a:solidFill>
                  <a:schemeClr val="tx1"/>
                </a:solidFill>
                <a:latin typeface="Arial" charset="0"/>
                <a:ea typeface="標楷體" pitchFamily="65" charset="-120"/>
              </a:defRPr>
            </a:lvl1pPr>
            <a:lvl2pPr marL="742950" indent="-285750" eaLnBrk="0" hangingPunct="0">
              <a:defRPr kumimoji="1">
                <a:solidFill>
                  <a:schemeClr val="tx1"/>
                </a:solidFill>
                <a:latin typeface="Arial" charset="0"/>
                <a:ea typeface="標楷體" pitchFamily="65" charset="-120"/>
              </a:defRPr>
            </a:lvl2pPr>
            <a:lvl3pPr marL="1143000" indent="-228600" eaLnBrk="0" hangingPunct="0">
              <a:defRPr kumimoji="1">
                <a:solidFill>
                  <a:schemeClr val="tx1"/>
                </a:solidFill>
                <a:latin typeface="Arial" charset="0"/>
                <a:ea typeface="標楷體" pitchFamily="65" charset="-120"/>
              </a:defRPr>
            </a:lvl3pPr>
            <a:lvl4pPr marL="1600200" indent="-228600" eaLnBrk="0" hangingPunct="0">
              <a:defRPr kumimoji="1">
                <a:solidFill>
                  <a:schemeClr val="tx1"/>
                </a:solidFill>
                <a:latin typeface="Arial" charset="0"/>
                <a:ea typeface="標楷體" pitchFamily="65" charset="-120"/>
              </a:defRPr>
            </a:lvl4pPr>
            <a:lvl5pPr marL="2057400" indent="-228600" eaLnBrk="0" hangingPunct="0">
              <a:defRPr kumimoji="1">
                <a:solidFill>
                  <a:schemeClr val="tx1"/>
                </a:solidFill>
                <a:latin typeface="Arial" charset="0"/>
                <a:ea typeface="標楷體" pitchFamily="65" charset="-120"/>
              </a:defRPr>
            </a:lvl5pPr>
            <a:lvl6pPr marL="2514600" indent="-228600" eaLnBrk="0" fontAlgn="base" hangingPunct="0">
              <a:spcBef>
                <a:spcPct val="0"/>
              </a:spcBef>
              <a:spcAft>
                <a:spcPct val="0"/>
              </a:spcAft>
              <a:defRPr kumimoji="1">
                <a:solidFill>
                  <a:schemeClr val="tx1"/>
                </a:solidFill>
                <a:latin typeface="Arial" charset="0"/>
                <a:ea typeface="標楷體" pitchFamily="65" charset="-120"/>
              </a:defRPr>
            </a:lvl6pPr>
            <a:lvl7pPr marL="2971800" indent="-228600" eaLnBrk="0" fontAlgn="base" hangingPunct="0">
              <a:spcBef>
                <a:spcPct val="0"/>
              </a:spcBef>
              <a:spcAft>
                <a:spcPct val="0"/>
              </a:spcAft>
              <a:defRPr kumimoji="1">
                <a:solidFill>
                  <a:schemeClr val="tx1"/>
                </a:solidFill>
                <a:latin typeface="Arial" charset="0"/>
                <a:ea typeface="標楷體" pitchFamily="65" charset="-120"/>
              </a:defRPr>
            </a:lvl7pPr>
            <a:lvl8pPr marL="3429000" indent="-228600" eaLnBrk="0" fontAlgn="base" hangingPunct="0">
              <a:spcBef>
                <a:spcPct val="0"/>
              </a:spcBef>
              <a:spcAft>
                <a:spcPct val="0"/>
              </a:spcAft>
              <a:defRPr kumimoji="1">
                <a:solidFill>
                  <a:schemeClr val="tx1"/>
                </a:solidFill>
                <a:latin typeface="Arial" charset="0"/>
                <a:ea typeface="標楷體" pitchFamily="65" charset="-120"/>
              </a:defRPr>
            </a:lvl8pPr>
            <a:lvl9pPr marL="3886200" indent="-228600" eaLnBrk="0" fontAlgn="base" hangingPunct="0">
              <a:spcBef>
                <a:spcPct val="0"/>
              </a:spcBef>
              <a:spcAft>
                <a:spcPct val="0"/>
              </a:spcAft>
              <a:defRPr kumimoji="1">
                <a:solidFill>
                  <a:schemeClr val="tx1"/>
                </a:solidFill>
                <a:latin typeface="Arial" charset="0"/>
                <a:ea typeface="標楷體" pitchFamily="65" charset="-120"/>
              </a:defRPr>
            </a:lvl9pPr>
          </a:lstStyle>
          <a:p>
            <a:pPr marL="722313" indent="-722313" algn="just" eaLnBrk="1" hangingPunct="1">
              <a:spcBef>
                <a:spcPct val="20000"/>
              </a:spcBef>
              <a:defRPr/>
            </a:pPr>
            <a:r>
              <a:rPr lang="en-US" altLang="zh-TW" sz="2800" b="1" dirty="0">
                <a:solidFill>
                  <a:srgbClr val="000000"/>
                </a:solidFill>
                <a:latin typeface="標楷體" pitchFamily="65" charset="-120"/>
              </a:rPr>
              <a:t>PS</a:t>
            </a:r>
            <a:r>
              <a:rPr lang="zh-TW" altLang="en-US" sz="2800" b="1" dirty="0">
                <a:solidFill>
                  <a:srgbClr val="000000"/>
                </a:solidFill>
                <a:latin typeface="標楷體" pitchFamily="65" charset="-120"/>
              </a:rPr>
              <a:t>：得予減收一定金額或比率。以不逾押標金金額之</a:t>
            </a:r>
            <a:r>
              <a:rPr lang="en-US" altLang="zh-TW" sz="2800" b="1" dirty="0">
                <a:solidFill>
                  <a:srgbClr val="000000"/>
                </a:solidFill>
                <a:latin typeface="標楷體" pitchFamily="65" charset="-120"/>
              </a:rPr>
              <a:t>10</a:t>
            </a:r>
            <a:r>
              <a:rPr lang="zh-TW" altLang="en-US" sz="2800" b="1" dirty="0">
                <a:solidFill>
                  <a:srgbClr val="000000"/>
                </a:solidFill>
                <a:latin typeface="標楷體" pitchFamily="65" charset="-120"/>
              </a:rPr>
              <a:t>％為限。</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36644F02-0A9D-4182-A9B5-42678CE243F3}" type="datetime1">
              <a:rPr lang="zh-TW" altLang="en-US" smtClean="0"/>
              <a:t>2020/9/27</a:t>
            </a:fld>
            <a:endParaRPr lang="en-US" altLang="zh-TW"/>
          </a:p>
        </p:txBody>
      </p:sp>
      <p:sp>
        <p:nvSpPr>
          <p:cNvPr id="78851" name="Rectangle 3"/>
          <p:cNvSpPr>
            <a:spLocks noGrp="1" noChangeArrowheads="1"/>
          </p:cNvSpPr>
          <p:nvPr>
            <p:ph type="body" idx="1"/>
          </p:nvPr>
        </p:nvSpPr>
        <p:spPr>
          <a:xfrm>
            <a:off x="433741" y="222138"/>
            <a:ext cx="8218489" cy="3063041"/>
          </a:xfrm>
        </p:spPr>
        <p:txBody>
          <a:bodyPr>
            <a:noAutofit/>
          </a:bodyPr>
          <a:lstStyle/>
          <a:p>
            <a:pPr marL="896938" indent="-896938" algn="just" eaLnBrk="0">
              <a:lnSpc>
                <a:spcPts val="2400"/>
              </a:lnSpc>
              <a:buNone/>
            </a:pPr>
            <a:r>
              <a:rPr lang="en-US" altLang="zh-TW" b="1" dirty="0">
                <a:solidFill>
                  <a:srgbClr val="000000"/>
                </a:solidFill>
                <a:latin typeface="標楷體" panose="03000509000000000000" pitchFamily="65" charset="-120"/>
                <a:ea typeface="標楷體" panose="03000509000000000000" pitchFamily="65" charset="-120"/>
              </a:rPr>
              <a:t>34</a:t>
            </a:r>
            <a:r>
              <a:rPr lang="zh-TW" altLang="en-US"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為押標金保證金暨其他擔保作業辦法第</a:t>
            </a:r>
            <a:r>
              <a:rPr lang="en-US" altLang="zh-TW" sz="2400" b="1" dirty="0">
                <a:solidFill>
                  <a:srgbClr val="000000"/>
                </a:solidFill>
                <a:latin typeface="標楷體" panose="03000509000000000000" pitchFamily="65" charset="-120"/>
                <a:ea typeface="標楷體" panose="03000509000000000000" pitchFamily="65" charset="-120"/>
              </a:rPr>
              <a:t>33</a:t>
            </a:r>
            <a:r>
              <a:rPr lang="zh-TW" altLang="zh-TW" sz="2400" b="1" dirty="0">
                <a:solidFill>
                  <a:srgbClr val="000000"/>
                </a:solidFill>
                <a:latin typeface="標楷體" panose="03000509000000000000" pitchFamily="65" charset="-120"/>
                <a:ea typeface="標楷體" panose="03000509000000000000" pitchFamily="65" charset="-120"/>
              </a:rPr>
              <a:t>條之</a:t>
            </a:r>
            <a:r>
              <a:rPr lang="en-US" altLang="zh-TW" sz="2400" b="1" dirty="0">
                <a:solidFill>
                  <a:srgbClr val="000000"/>
                </a:solidFill>
                <a:latin typeface="標楷體" panose="03000509000000000000" pitchFamily="65" charset="-120"/>
                <a:ea typeface="標楷體" panose="03000509000000000000" pitchFamily="65" charset="-120"/>
              </a:rPr>
              <a:t>5</a:t>
            </a:r>
            <a:r>
              <a:rPr lang="zh-TW" altLang="zh-TW" sz="2400" b="1" dirty="0">
                <a:solidFill>
                  <a:srgbClr val="000000"/>
                </a:solidFill>
                <a:latin typeface="標楷體" panose="03000509000000000000" pitchFamily="65" charset="-120"/>
                <a:ea typeface="標楷體" panose="03000509000000000000" pitchFamily="65" charset="-120"/>
              </a:rPr>
              <a:t>第</a:t>
            </a:r>
            <a:r>
              <a:rPr lang="en-US" altLang="zh-TW" sz="2400" b="1" dirty="0">
                <a:solidFill>
                  <a:srgbClr val="000000"/>
                </a:solidFill>
                <a:latin typeface="標楷體" panose="03000509000000000000" pitchFamily="65" charset="-120"/>
                <a:ea typeface="標楷體" panose="03000509000000000000" pitchFamily="65" charset="-120"/>
              </a:rPr>
              <a:t>2</a:t>
            </a:r>
            <a:r>
              <a:rPr lang="zh-TW" altLang="zh-TW" sz="2400" b="1" dirty="0">
                <a:solidFill>
                  <a:srgbClr val="000000"/>
                </a:solidFill>
                <a:latin typeface="標楷體" panose="03000509000000000000" pitchFamily="65" charset="-120"/>
                <a:ea typeface="標楷體" panose="03000509000000000000" pitchFamily="65" charset="-120"/>
              </a:rPr>
              <a:t>項所稱優良廠商者</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公開於政府電子採購網</a:t>
            </a:r>
            <a:r>
              <a:rPr lang="en-US" altLang="zh-TW" sz="2400" b="1" dirty="0">
                <a:solidFill>
                  <a:srgbClr val="000000"/>
                </a:solidFill>
                <a:latin typeface="標楷體" panose="03000509000000000000" pitchFamily="65" charset="-120"/>
                <a:ea typeface="標楷體" panose="03000509000000000000" pitchFamily="65" charset="-120"/>
                <a:hlinkClick r:id="rId3">
                  <a:extLst>
                    <a:ext uri="{A12FA001-AC4F-418D-AE19-62706E023703}">
                      <ahyp:hlinkClr xmlns:ahyp="http://schemas.microsoft.com/office/drawing/2018/hyperlinkcolor" val="tx"/>
                    </a:ext>
                  </a:extLst>
                </a:hlinkClick>
              </a:rPr>
              <a:t>https://web.pcc.gov.tw/常用查詢/優良廠商名單/</a:t>
            </a:r>
            <a:r>
              <a:rPr lang="zh-TW" altLang="zh-TW" sz="2400" b="1" dirty="0">
                <a:solidFill>
                  <a:srgbClr val="000000"/>
                </a:solidFill>
                <a:latin typeface="標楷體" panose="03000509000000000000" pitchFamily="65" charset="-120"/>
                <a:ea typeface="標楷體" panose="03000509000000000000" pitchFamily="65" charset="-120"/>
              </a:rPr>
              <a:t>有效名單列表</a:t>
            </a:r>
            <a:r>
              <a:rPr lang="en-US" altLang="zh-TW" sz="2400" b="1"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押標金</a:t>
            </a:r>
            <a:r>
              <a:rPr lang="zh-TW" altLang="zh-TW" sz="2400" b="1" dirty="0">
                <a:solidFill>
                  <a:srgbClr val="000000"/>
                </a:solidFill>
                <a:latin typeface="標楷體" panose="03000509000000000000" pitchFamily="65" charset="-120"/>
                <a:ea typeface="標楷體" panose="03000509000000000000" pitchFamily="65" charset="-120"/>
              </a:rPr>
              <a:t>予以減收金額：</a:t>
            </a:r>
            <a:endParaRPr lang="en-US" altLang="zh-TW" sz="2400" b="1" dirty="0">
              <a:solidFill>
                <a:srgbClr val="000000"/>
              </a:solidFill>
              <a:latin typeface="標楷體" panose="03000509000000000000" pitchFamily="65" charset="-120"/>
              <a:ea typeface="標楷體" panose="03000509000000000000" pitchFamily="65" charset="-120"/>
            </a:endParaRPr>
          </a:p>
          <a:p>
            <a:pPr marL="623888" indent="-265113" algn="just" eaLnBrk="0">
              <a:lnSpc>
                <a:spcPts val="2400"/>
              </a:lnSpc>
              <a:buNone/>
            </a:pPr>
            <a:r>
              <a:rPr lang="zh-TW" altLang="en-US" sz="2400"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6600"/>
                </a:solidFill>
                <a:latin typeface="標楷體" panose="03000509000000000000" pitchFamily="65" charset="-120"/>
                <a:ea typeface="標楷體" panose="03000509000000000000" pitchFamily="65" charset="-120"/>
              </a:rPr>
              <a:t>行政院公共工程委員會公共工程金質獎之得獎廠商，減收</a:t>
            </a:r>
            <a:r>
              <a:rPr lang="zh-TW" altLang="zh-TW" sz="2400" b="1" u="sng" dirty="0">
                <a:solidFill>
                  <a:srgbClr val="0000FF"/>
                </a:solidFill>
                <a:latin typeface="標楷體" panose="03000509000000000000" pitchFamily="65" charset="-120"/>
                <a:ea typeface="標楷體" panose="03000509000000000000" pitchFamily="65" charset="-120"/>
              </a:rPr>
              <a:t>原應繳額度之</a:t>
            </a:r>
            <a:r>
              <a:rPr lang="en-US" altLang="zh-TW" sz="2400" b="1" u="sng" dirty="0">
                <a:solidFill>
                  <a:srgbClr val="0000FF"/>
                </a:solidFill>
                <a:latin typeface="標楷體" panose="03000509000000000000" pitchFamily="65" charset="-120"/>
                <a:ea typeface="標楷體" panose="03000509000000000000" pitchFamily="65" charset="-120"/>
              </a:rPr>
              <a:t>50%</a:t>
            </a:r>
            <a:r>
              <a:rPr lang="zh-TW" altLang="zh-TW" sz="2400" dirty="0">
                <a:solidFill>
                  <a:srgbClr val="000000"/>
                </a:solidFill>
                <a:latin typeface="標楷體" panose="03000509000000000000" pitchFamily="65" charset="-120"/>
                <a:ea typeface="標楷體" panose="03000509000000000000" pitchFamily="65" charset="-120"/>
              </a:rPr>
              <a:t>。</a:t>
            </a:r>
            <a:endParaRPr lang="en-US" altLang="zh-TW" sz="2400" dirty="0">
              <a:solidFill>
                <a:srgbClr val="000000"/>
              </a:solidFill>
              <a:latin typeface="標楷體" panose="03000509000000000000" pitchFamily="65" charset="-120"/>
              <a:ea typeface="標楷體" panose="03000509000000000000" pitchFamily="65" charset="-120"/>
            </a:endParaRPr>
          </a:p>
          <a:p>
            <a:pPr marL="623888" indent="-265113" algn="just" eaLnBrk="0">
              <a:lnSpc>
                <a:spcPts val="2400"/>
              </a:lnSpc>
              <a:buNone/>
            </a:pPr>
            <a:r>
              <a:rPr lang="zh-TW" altLang="en-US" sz="2400"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6600"/>
                </a:solidFill>
                <a:latin typeface="標楷體" panose="03000509000000000000" pitchFamily="65" charset="-120"/>
                <a:ea typeface="標楷體" panose="03000509000000000000" pitchFamily="65" charset="-120"/>
              </a:rPr>
              <a:t>其他獎項</a:t>
            </a:r>
            <a:r>
              <a:rPr lang="en-US" altLang="zh-TW" sz="2400" b="1" dirty="0">
                <a:solidFill>
                  <a:srgbClr val="006600"/>
                </a:solidFill>
                <a:latin typeface="標楷體" panose="03000509000000000000" pitchFamily="65" charset="-120"/>
                <a:ea typeface="標楷體" panose="03000509000000000000" pitchFamily="65" charset="-120"/>
              </a:rPr>
              <a:t>(</a:t>
            </a:r>
            <a:r>
              <a:rPr lang="zh-TW" altLang="zh-TW" sz="2400" b="1" dirty="0">
                <a:solidFill>
                  <a:srgbClr val="006600"/>
                </a:solidFill>
                <a:latin typeface="標楷體" panose="03000509000000000000" pitchFamily="65" charset="-120"/>
                <a:ea typeface="標楷體" panose="03000509000000000000" pitchFamily="65" charset="-120"/>
              </a:rPr>
              <a:t>由招標機關敘明獎項名稱及減收額度，其減收總額度</a:t>
            </a:r>
            <a:r>
              <a:rPr lang="zh-TW" altLang="zh-TW" sz="2400" b="1" u="sng" dirty="0">
                <a:solidFill>
                  <a:srgbClr val="FF0000"/>
                </a:solidFill>
                <a:latin typeface="標楷體" panose="03000509000000000000" pitchFamily="65" charset="-120"/>
                <a:ea typeface="標楷體" panose="03000509000000000000" pitchFamily="65" charset="-120"/>
              </a:rPr>
              <a:t>不逾原定應繳總額之</a:t>
            </a:r>
            <a:r>
              <a:rPr lang="en-US" altLang="zh-TW" sz="2400" b="1" u="sng" dirty="0">
                <a:solidFill>
                  <a:srgbClr val="FF0000"/>
                </a:solidFill>
                <a:latin typeface="標楷體" panose="03000509000000000000" pitchFamily="65" charset="-120"/>
                <a:ea typeface="標楷體" panose="03000509000000000000" pitchFamily="65" charset="-120"/>
              </a:rPr>
              <a:t>50%</a:t>
            </a:r>
            <a:r>
              <a:rPr lang="en-US" altLang="zh-TW" sz="2400" dirty="0">
                <a:solidFill>
                  <a:srgbClr val="000000"/>
                </a:solidFill>
                <a:latin typeface="標楷體" panose="03000509000000000000" pitchFamily="65" charset="-120"/>
                <a:ea typeface="標楷體" panose="03000509000000000000" pitchFamily="65" charset="-120"/>
              </a:rPr>
              <a:t>)</a:t>
            </a:r>
            <a:r>
              <a:rPr lang="zh-TW" altLang="zh-TW" sz="2400" dirty="0">
                <a:solidFill>
                  <a:srgbClr val="000000"/>
                </a:solidFill>
                <a:latin typeface="標楷體" panose="03000509000000000000" pitchFamily="65" charset="-120"/>
                <a:ea typeface="標楷體" panose="03000509000000000000" pitchFamily="65" charset="-120"/>
              </a:rPr>
              <a:t>：</a:t>
            </a:r>
            <a:endParaRPr lang="zh-TW" altLang="en-US" sz="2400" dirty="0">
              <a:latin typeface="標楷體" pitchFamily="65" charset="-120"/>
              <a:ea typeface="標楷體" pitchFamily="65" charset="-120"/>
            </a:endParaRPr>
          </a:p>
        </p:txBody>
      </p:sp>
      <p:sp>
        <p:nvSpPr>
          <p:cNvPr id="70660" name="Text Box 5"/>
          <p:cNvSpPr txBox="1">
            <a:spLocks noChangeArrowheads="1"/>
          </p:cNvSpPr>
          <p:nvPr/>
        </p:nvSpPr>
        <p:spPr bwMode="auto">
          <a:xfrm>
            <a:off x="479424" y="5066720"/>
            <a:ext cx="8207375" cy="1118255"/>
          </a:xfrm>
          <a:prstGeom prst="rect">
            <a:avLst/>
          </a:prstGeom>
          <a:solidFill>
            <a:schemeClr val="bg1"/>
          </a:solidFill>
          <a:ln w="9525">
            <a:noFill/>
            <a:miter lim="800000"/>
            <a:headEnd/>
            <a:tailEnd/>
          </a:ln>
          <a:effectLst/>
          <a:scene3d>
            <a:camera prst="orthographicFront">
              <a:rot lat="0" lon="0" rev="0"/>
            </a:camera>
            <a:lightRig rig="chilly" dir="t">
              <a:rot lat="0" lon="0" rev="18480000"/>
            </a:lightRig>
          </a:scene3d>
          <a:sp3d prstMaterial="clear">
            <a:bevelT h="63500"/>
          </a:sp3d>
        </p:spPr>
        <p:txBody>
          <a:bodyPr>
            <a:spAutoFit/>
          </a:bodyPr>
          <a:lstStyle/>
          <a:p>
            <a:pPr marL="449263" indent="-449263" algn="just">
              <a:lnSpc>
                <a:spcPts val="2000"/>
              </a:lnSpc>
              <a:defRPr/>
            </a:pPr>
            <a:r>
              <a:rPr lang="en-US" altLang="zh-TW" sz="2000" b="1" dirty="0">
                <a:solidFill>
                  <a:srgbClr val="0000FF"/>
                </a:solidFill>
                <a:latin typeface="標楷體" pitchFamily="65" charset="-120"/>
                <a:ea typeface="標楷體" pitchFamily="65" charset="-120"/>
              </a:rPr>
              <a:t>1.</a:t>
            </a:r>
            <a:r>
              <a:rPr lang="zh-TW" altLang="en-US" sz="2000" b="1" dirty="0">
                <a:solidFill>
                  <a:srgbClr val="0000FF"/>
                </a:solidFill>
                <a:latin typeface="標楷體" pitchFamily="65" charset="-120"/>
                <a:ea typeface="標楷體" pitchFamily="65" charset="-120"/>
              </a:rPr>
              <a:t>得以不逾原定應繳總額之</a:t>
            </a:r>
            <a:r>
              <a:rPr lang="en-US" altLang="zh-TW" sz="2000" b="1" dirty="0">
                <a:solidFill>
                  <a:srgbClr val="0000FF"/>
                </a:solidFill>
                <a:latin typeface="標楷體" pitchFamily="65" charset="-120"/>
                <a:ea typeface="標楷體" pitchFamily="65" charset="-120"/>
              </a:rPr>
              <a:t>50</a:t>
            </a:r>
            <a:r>
              <a:rPr lang="zh-TW" altLang="en-US" sz="2000" b="1" dirty="0">
                <a:solidFill>
                  <a:srgbClr val="0000FF"/>
                </a:solidFill>
                <a:latin typeface="標楷體" pitchFamily="65" charset="-120"/>
                <a:ea typeface="標楷體" pitchFamily="65" charset="-120"/>
              </a:rPr>
              <a:t>％為限。</a:t>
            </a:r>
          </a:p>
          <a:p>
            <a:pPr marL="265113" indent="-265113" algn="just">
              <a:lnSpc>
                <a:spcPts val="2000"/>
              </a:lnSpc>
              <a:defRPr/>
            </a:pPr>
            <a:r>
              <a:rPr lang="en-US" altLang="zh-TW" sz="2000" b="1" dirty="0">
                <a:solidFill>
                  <a:srgbClr val="0000FF"/>
                </a:solidFill>
                <a:latin typeface="標楷體" pitchFamily="65" charset="-120"/>
                <a:ea typeface="標楷體" pitchFamily="65" charset="-120"/>
              </a:rPr>
              <a:t>2.</a:t>
            </a:r>
            <a:r>
              <a:rPr lang="zh-TW" altLang="en-US" sz="2000" b="1" dirty="0">
                <a:solidFill>
                  <a:srgbClr val="FF0000"/>
                </a:solidFill>
                <a:latin typeface="標楷體" pitchFamily="65" charset="-120"/>
                <a:ea typeface="標楷體" pitchFamily="65" charset="-120"/>
              </a:rPr>
              <a:t>優良廠商：</a:t>
            </a:r>
            <a:r>
              <a:rPr lang="zh-TW" altLang="en-US" sz="2000" b="1" dirty="0">
                <a:solidFill>
                  <a:srgbClr val="0000FF"/>
                </a:solidFill>
                <a:latin typeface="標楷體" pitchFamily="65" charset="-120"/>
                <a:ea typeface="標楷體" pitchFamily="65" charset="-120"/>
              </a:rPr>
              <a:t>經主管機關或相關中央目的事業主管機關究其主管法令所適用的廠商。</a:t>
            </a:r>
          </a:p>
          <a:p>
            <a:pPr marL="449263" indent="-449263" algn="just">
              <a:lnSpc>
                <a:spcPts val="2000"/>
              </a:lnSpc>
              <a:defRPr/>
            </a:pPr>
            <a:r>
              <a:rPr lang="en-US" altLang="zh-TW" sz="2000" b="1" dirty="0">
                <a:solidFill>
                  <a:srgbClr val="0000FF"/>
                </a:solidFill>
                <a:latin typeface="標楷體" pitchFamily="65" charset="-120"/>
                <a:ea typeface="標楷體" pitchFamily="65" charset="-120"/>
              </a:rPr>
              <a:t>3.</a:t>
            </a:r>
            <a:r>
              <a:rPr lang="zh-TW" altLang="en-US" sz="2000" b="1" dirty="0">
                <a:solidFill>
                  <a:srgbClr val="0000FF"/>
                </a:solidFill>
                <a:latin typeface="標楷體" pitchFamily="65" charset="-120"/>
                <a:ea typeface="標楷體" pitchFamily="65" charset="-120"/>
              </a:rPr>
              <a:t>各縣市政府經辦評定之廠商，得準用之。</a:t>
            </a:r>
          </a:p>
        </p:txBody>
      </p:sp>
      <p:sp>
        <p:nvSpPr>
          <p:cNvPr id="78853" name="矩形 4"/>
          <p:cNvSpPr>
            <a:spLocks noChangeArrowheads="1"/>
          </p:cNvSpPr>
          <p:nvPr/>
        </p:nvSpPr>
        <p:spPr bwMode="auto">
          <a:xfrm>
            <a:off x="457199" y="2862008"/>
            <a:ext cx="8218488" cy="830997"/>
          </a:xfrm>
          <a:prstGeom prst="rect">
            <a:avLst/>
          </a:prstGeom>
          <a:noFill/>
          <a:ln w="9525">
            <a:noFill/>
            <a:miter lim="800000"/>
            <a:headEnd/>
            <a:tailEnd/>
          </a:ln>
        </p:spPr>
        <p:txBody>
          <a:bodyPr wrap="square">
            <a:spAutoFit/>
          </a:bodyPr>
          <a:lstStyle/>
          <a:p>
            <a:pPr algn="just"/>
            <a:r>
              <a:rPr lang="zh-TW" altLang="zh-TW" sz="2400" b="1" dirty="0">
                <a:solidFill>
                  <a:srgbClr val="6600FF"/>
                </a:solidFill>
                <a:latin typeface="標楷體" pitchFamily="65" charset="-120"/>
                <a:ea typeface="標楷體" pitchFamily="65" charset="-120"/>
              </a:rPr>
              <a:t>為押標金保證金暨其他擔保作業辦法第</a:t>
            </a:r>
            <a:r>
              <a:rPr lang="en-US" altLang="zh-TW" sz="2400" b="1" dirty="0">
                <a:solidFill>
                  <a:srgbClr val="6600FF"/>
                </a:solidFill>
                <a:latin typeface="標楷體" pitchFamily="65" charset="-120"/>
                <a:ea typeface="標楷體" pitchFamily="65" charset="-120"/>
              </a:rPr>
              <a:t>33</a:t>
            </a:r>
            <a:r>
              <a:rPr lang="zh-TW" altLang="zh-TW" sz="2400" b="1" dirty="0">
                <a:solidFill>
                  <a:srgbClr val="6600FF"/>
                </a:solidFill>
                <a:latin typeface="標楷體" pitchFamily="65" charset="-120"/>
                <a:ea typeface="標楷體" pitchFamily="65" charset="-120"/>
              </a:rPr>
              <a:t>條之</a:t>
            </a:r>
            <a:r>
              <a:rPr lang="en-US" altLang="zh-TW" sz="2400" b="1" dirty="0">
                <a:solidFill>
                  <a:srgbClr val="6600FF"/>
                </a:solidFill>
                <a:latin typeface="標楷體" pitchFamily="65" charset="-120"/>
                <a:ea typeface="標楷體" pitchFamily="65" charset="-120"/>
              </a:rPr>
              <a:t>6</a:t>
            </a:r>
            <a:r>
              <a:rPr lang="zh-TW" altLang="zh-TW" sz="2400" b="1" dirty="0">
                <a:solidFill>
                  <a:srgbClr val="6600FF"/>
                </a:solidFill>
                <a:latin typeface="標楷體" pitchFamily="65" charset="-120"/>
                <a:ea typeface="標楷體" pitchFamily="65" charset="-120"/>
              </a:rPr>
              <a:t>所稱</a:t>
            </a:r>
            <a:r>
              <a:rPr lang="zh-TW" altLang="zh-TW" sz="2400" b="1" u="sng" dirty="0">
                <a:solidFill>
                  <a:srgbClr val="FF0000"/>
                </a:solidFill>
                <a:latin typeface="標楷體" pitchFamily="65" charset="-120"/>
                <a:ea typeface="標楷體" pitchFamily="65" charset="-120"/>
              </a:rPr>
              <a:t>全球化廠商</a:t>
            </a:r>
            <a:r>
              <a:rPr lang="zh-TW" altLang="zh-TW" sz="2400" b="1" dirty="0">
                <a:solidFill>
                  <a:srgbClr val="6600FF"/>
                </a:solidFill>
                <a:latin typeface="標楷體" pitchFamily="65" charset="-120"/>
                <a:ea typeface="標楷體" pitchFamily="65" charset="-120"/>
              </a:rPr>
              <a:t>者，押標金予以減收之金額</a:t>
            </a:r>
            <a:r>
              <a:rPr lang="en-US" altLang="zh-TW" sz="2400" b="1" dirty="0">
                <a:solidFill>
                  <a:srgbClr val="6600FF"/>
                </a:solidFill>
                <a:latin typeface="標楷體" pitchFamily="65" charset="-120"/>
                <a:ea typeface="標楷體" pitchFamily="65" charset="-120"/>
              </a:rPr>
              <a:t>(</a:t>
            </a:r>
            <a:r>
              <a:rPr lang="zh-TW" altLang="zh-TW" sz="2400" b="1" dirty="0">
                <a:solidFill>
                  <a:srgbClr val="6600FF"/>
                </a:solidFill>
                <a:latin typeface="標楷體" pitchFamily="65" charset="-120"/>
                <a:ea typeface="標楷體" pitchFamily="65" charset="-120"/>
              </a:rPr>
              <a:t>無者免填</a:t>
            </a:r>
            <a:r>
              <a:rPr lang="en-US" altLang="zh-TW" sz="2400" b="1" dirty="0">
                <a:solidFill>
                  <a:srgbClr val="6600FF"/>
                </a:solidFill>
                <a:latin typeface="標楷體" pitchFamily="65" charset="-120"/>
                <a:ea typeface="標楷體" pitchFamily="65" charset="-120"/>
              </a:rPr>
              <a:t>)</a:t>
            </a:r>
            <a:r>
              <a:rPr lang="zh-TW" altLang="zh-TW" sz="2400" b="1" dirty="0">
                <a:solidFill>
                  <a:srgbClr val="6600FF"/>
                </a:solidFill>
                <a:latin typeface="標楷體" pitchFamily="65" charset="-120"/>
                <a:ea typeface="標楷體" pitchFamily="65" charset="-120"/>
              </a:rPr>
              <a:t>：</a:t>
            </a:r>
            <a:endParaRPr lang="zh-TW" altLang="en-US" sz="2400" b="1" dirty="0">
              <a:solidFill>
                <a:srgbClr val="6600FF"/>
              </a:solidFill>
              <a:latin typeface="標楷體" pitchFamily="65" charset="-120"/>
              <a:ea typeface="標楷體" pitchFamily="65" charset="-120"/>
            </a:endParaRPr>
          </a:p>
        </p:txBody>
      </p:sp>
      <p:sp>
        <p:nvSpPr>
          <p:cNvPr id="6" name="矩形 5"/>
          <p:cNvSpPr/>
          <p:nvPr/>
        </p:nvSpPr>
        <p:spPr>
          <a:xfrm>
            <a:off x="479425" y="3805300"/>
            <a:ext cx="8207375" cy="1220847"/>
          </a:xfrm>
          <a:prstGeom prst="rect">
            <a:avLst/>
          </a:prstGeom>
          <a:ln>
            <a:solidFill>
              <a:srgbClr val="000000"/>
            </a:solidFill>
          </a:ln>
        </p:spPr>
        <p:txBody>
          <a:bodyPr wrap="square">
            <a:spAutoFit/>
          </a:bodyPr>
          <a:lstStyle/>
          <a:p>
            <a:pPr algn="just">
              <a:lnSpc>
                <a:spcPts val="2200"/>
              </a:lnSpc>
            </a:pPr>
            <a:r>
              <a:rPr lang="zh-TW" altLang="zh-TW" sz="2000" b="1" dirty="0">
                <a:solidFill>
                  <a:srgbClr val="006600"/>
                </a:solidFill>
                <a:latin typeface="標楷體" pitchFamily="65" charset="-120"/>
                <a:ea typeface="標楷體" pitchFamily="65" charset="-120"/>
              </a:rPr>
              <a:t>為營造業法第</a:t>
            </a:r>
            <a:r>
              <a:rPr lang="en-US" altLang="zh-TW" sz="2000" b="1" dirty="0">
                <a:solidFill>
                  <a:srgbClr val="006600"/>
                </a:solidFill>
                <a:latin typeface="標楷體" pitchFamily="65" charset="-120"/>
                <a:ea typeface="標楷體" pitchFamily="65" charset="-120"/>
              </a:rPr>
              <a:t>51</a:t>
            </a:r>
            <a:r>
              <a:rPr lang="zh-TW" altLang="zh-TW" sz="2000" b="1" dirty="0">
                <a:solidFill>
                  <a:srgbClr val="006600"/>
                </a:solidFill>
                <a:latin typeface="標楷體" pitchFamily="65" charset="-120"/>
                <a:ea typeface="標楷體" pitchFamily="65" charset="-120"/>
              </a:rPr>
              <a:t>條所稱優良營造業，參與案件屬營造業法所稱營繕工程之工程採購者，押標金予以減收金額，其減收金額不併入前</a:t>
            </a:r>
            <a:r>
              <a:rPr lang="en-US" altLang="zh-TW" sz="2000" b="1" dirty="0">
                <a:solidFill>
                  <a:srgbClr val="006600"/>
                </a:solidFill>
                <a:latin typeface="標楷體" pitchFamily="65" charset="-120"/>
                <a:ea typeface="標楷體" pitchFamily="65" charset="-120"/>
              </a:rPr>
              <a:t>2</a:t>
            </a:r>
            <a:r>
              <a:rPr lang="zh-TW" altLang="zh-TW" sz="2000" b="1" dirty="0">
                <a:solidFill>
                  <a:srgbClr val="006600"/>
                </a:solidFill>
                <a:latin typeface="標楷體" pitchFamily="65" charset="-120"/>
                <a:ea typeface="標楷體" pitchFamily="65" charset="-120"/>
              </a:rPr>
              <a:t>項減收總額度計算（無者免填，惟</a:t>
            </a:r>
            <a:r>
              <a:rPr lang="zh-TW" altLang="zh-TW" sz="2000" b="1" u="sng" dirty="0">
                <a:solidFill>
                  <a:srgbClr val="FF0000"/>
                </a:solidFill>
                <a:latin typeface="標楷體" pitchFamily="65" charset="-120"/>
                <a:ea typeface="標楷體" pitchFamily="65" charset="-120"/>
              </a:rPr>
              <a:t>押標金、工程保證金或工程保留款應至少</a:t>
            </a:r>
            <a:r>
              <a:rPr lang="zh-TW" altLang="zh-TW" sz="2000" b="1" dirty="0">
                <a:solidFill>
                  <a:srgbClr val="006600"/>
                </a:solidFill>
                <a:latin typeface="標楷體" pitchFamily="65" charset="-120"/>
                <a:ea typeface="標楷體" pitchFamily="65" charset="-120"/>
              </a:rPr>
              <a:t>擇一項給予獎勵）：</a:t>
            </a:r>
            <a:endParaRPr lang="zh-TW" altLang="en-US" sz="2000" b="1" dirty="0">
              <a:solidFill>
                <a:srgbClr val="006600"/>
              </a:solidFill>
              <a:latin typeface="標楷體" pitchFamily="65" charset="-120"/>
              <a:ea typeface="標楷體" pitchFamily="65" charset="-120"/>
            </a:endParaRPr>
          </a:p>
        </p:txBody>
      </p:sp>
      <p:sp>
        <p:nvSpPr>
          <p:cNvPr id="7" name="頁尾版面配置區 6">
            <a:extLst>
              <a:ext uri="{FF2B5EF4-FFF2-40B4-BE49-F238E27FC236}">
                <a16:creationId xmlns:a16="http://schemas.microsoft.com/office/drawing/2014/main" id="{66A29DB3-2262-41BA-8570-34254DC6D443}"/>
              </a:ext>
            </a:extLst>
          </p:cNvPr>
          <p:cNvSpPr>
            <a:spLocks noGrp="1"/>
          </p:cNvSpPr>
          <p:nvPr>
            <p:ph type="ftr" sz="quarter" idx="12"/>
          </p:nvPr>
        </p:nvSpPr>
        <p:spPr>
          <a:xfrm>
            <a:off x="1259680" y="6553200"/>
            <a:ext cx="7162800" cy="228600"/>
          </a:xfrm>
          <a:prstGeom prst="rect">
            <a:avLst/>
          </a:prstGeom>
        </p:spPr>
        <p:txBody>
          <a:bodyPr vert="horz" lIns="91440" tIns="45720" rIns="91440" bIns="45720" rtlCol="0" anchor="ctr"/>
          <a:lstStyle>
            <a:defPPr>
              <a:defRPr lang="zh-TW"/>
            </a:defPPr>
            <a:lvl1pPr marL="0" algn="l" defTabSz="914400" rtl="0" eaLnBrk="1" latinLnBrk="0" hangingPunct="1">
              <a:defRPr sz="1200" kern="120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8" name="投影片編號版面配置區 7">
            <a:extLst>
              <a:ext uri="{FF2B5EF4-FFF2-40B4-BE49-F238E27FC236}">
                <a16:creationId xmlns:a16="http://schemas.microsoft.com/office/drawing/2014/main" id="{B74386CC-C552-4E7A-A9E1-037F515036EB}"/>
              </a:ext>
            </a:extLst>
          </p:cNvPr>
          <p:cNvSpPr>
            <a:spLocks noGrp="1"/>
          </p:cNvSpPr>
          <p:nvPr>
            <p:ph type="sldNum" sz="quarter" idx="11"/>
          </p:nvPr>
        </p:nvSpPr>
        <p:spPr>
          <a:xfrm>
            <a:off x="8686800" y="5740400"/>
            <a:ext cx="381000" cy="365125"/>
          </a:xfrm>
          <a:prstGeom prst="rect">
            <a:avLst/>
          </a:prstGeom>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8E204F-CD3C-4ADB-BA98-84B59EC3AEBA}" type="slidenum">
              <a:rPr lang="zh-TW" altLang="en-US" smtClean="0"/>
              <a:pPr/>
              <a:t>40</a:t>
            </a:fld>
            <a:endParaRPr lang="zh-TW"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3"/>
          <p:cNvSpPr>
            <a:spLocks noGrp="1"/>
          </p:cNvSpPr>
          <p:nvPr>
            <p:ph type="dt" sz="quarter" idx="10"/>
          </p:nvPr>
        </p:nvSpPr>
        <p:spPr/>
        <p:txBody>
          <a:bodyPr/>
          <a:lstStyle/>
          <a:p>
            <a:pPr>
              <a:defRPr/>
            </a:pPr>
            <a:fld id="{3286BCD0-4DBA-4932-ADFF-7A7B8BA0AC37}" type="datetime1">
              <a:rPr lang="zh-TW" altLang="en-US"/>
              <a:pPr>
                <a:defRPr/>
              </a:pPr>
              <a:t>2020/9/27</a:t>
            </a:fld>
            <a:endParaRPr lang="en-US" altLang="zh-TW"/>
          </a:p>
        </p:txBody>
      </p:sp>
      <p:sp>
        <p:nvSpPr>
          <p:cNvPr id="81923" name="Rectangle 3"/>
          <p:cNvSpPr>
            <a:spLocks noGrp="1" noChangeArrowheads="1"/>
          </p:cNvSpPr>
          <p:nvPr>
            <p:ph type="body" idx="1"/>
          </p:nvPr>
        </p:nvSpPr>
        <p:spPr>
          <a:xfrm>
            <a:off x="229966" y="188640"/>
            <a:ext cx="8229600" cy="1152128"/>
          </a:xfrm>
        </p:spPr>
        <p:txBody>
          <a:bodyPr>
            <a:normAutofit/>
          </a:bodyPr>
          <a:lstStyle/>
          <a:p>
            <a:pPr marL="1260475" indent="-1260475" algn="just" eaLnBrk="1" hangingPunct="1">
              <a:lnSpc>
                <a:spcPts val="3800"/>
              </a:lnSpc>
              <a:buFontTx/>
              <a:buNone/>
            </a:pPr>
            <a:r>
              <a:rPr lang="en-US" altLang="zh-TW" sz="4800" b="1" dirty="0">
                <a:solidFill>
                  <a:srgbClr val="000000"/>
                </a:solidFill>
                <a:latin typeface="標楷體" pitchFamily="65" charset="-120"/>
                <a:ea typeface="標楷體" pitchFamily="65" charset="-120"/>
              </a:rPr>
              <a:t>37</a:t>
            </a:r>
            <a:r>
              <a:rPr lang="zh-TW" altLang="en-US" sz="4800" b="1" dirty="0">
                <a:latin typeface="標楷體" pitchFamily="65" charset="-120"/>
                <a:ea typeface="標楷體" pitchFamily="65" charset="-120"/>
              </a:rPr>
              <a:t>、</a:t>
            </a:r>
            <a:r>
              <a:rPr lang="zh-TW" altLang="en-US" sz="3200" b="1" dirty="0">
                <a:latin typeface="標楷體" pitchFamily="65" charset="-120"/>
                <a:ea typeface="標楷體" pitchFamily="65" charset="-120"/>
              </a:rPr>
              <a:t>以</a:t>
            </a:r>
            <a:r>
              <a:rPr lang="zh-TW" altLang="en-US" sz="3200" b="1" dirty="0">
                <a:solidFill>
                  <a:srgbClr val="0033CC"/>
                </a:solidFill>
                <a:latin typeface="標楷體" pitchFamily="65" charset="-120"/>
                <a:ea typeface="標楷體" pitchFamily="65" charset="-120"/>
              </a:rPr>
              <a:t>現金繳納</a:t>
            </a:r>
            <a:r>
              <a:rPr lang="zh-TW" altLang="en-US" sz="3200" b="1" dirty="0">
                <a:latin typeface="標楷體" pitchFamily="65" charset="-120"/>
                <a:ea typeface="標楷體" pitchFamily="65" charset="-120"/>
              </a:rPr>
              <a:t>押標金之繳納</a:t>
            </a:r>
            <a:r>
              <a:rPr lang="zh-TW" altLang="en-US" sz="3200" b="1" dirty="0">
                <a:solidFill>
                  <a:srgbClr val="FF3300"/>
                </a:solidFill>
                <a:latin typeface="標楷體" pitchFamily="65" charset="-120"/>
                <a:ea typeface="標楷體" pitchFamily="65" charset="-120"/>
              </a:rPr>
              <a:t>處所或金融機構帳號</a:t>
            </a:r>
            <a:r>
              <a:rPr lang="en-US" altLang="zh-TW" sz="3200" b="1" dirty="0">
                <a:latin typeface="標楷體" pitchFamily="65" charset="-120"/>
                <a:ea typeface="標楷體" pitchFamily="65" charset="-120"/>
              </a:rPr>
              <a:t>(</a:t>
            </a:r>
            <a:r>
              <a:rPr lang="zh-TW" altLang="en-US" sz="3200" b="1" dirty="0">
                <a:latin typeface="標楷體" pitchFamily="65" charset="-120"/>
                <a:ea typeface="標楷體" pitchFamily="65" charset="-120"/>
              </a:rPr>
              <a:t>無押標金者免填</a:t>
            </a:r>
            <a:r>
              <a:rPr lang="en-US" altLang="zh-TW" sz="3200" b="1" dirty="0">
                <a:latin typeface="標楷體" pitchFamily="65" charset="-120"/>
                <a:ea typeface="標楷體" pitchFamily="65" charset="-120"/>
              </a:rPr>
              <a:t>)</a:t>
            </a:r>
            <a:r>
              <a:rPr lang="zh-TW" altLang="en-US" sz="3200" b="1" dirty="0">
                <a:latin typeface="標楷體" pitchFamily="65" charset="-120"/>
                <a:ea typeface="標楷體" pitchFamily="65" charset="-120"/>
              </a:rPr>
              <a:t>：</a:t>
            </a:r>
            <a:r>
              <a:rPr lang="zh-TW" altLang="en-US" sz="4000" b="1" dirty="0">
                <a:latin typeface="標楷體" pitchFamily="65" charset="-120"/>
                <a:ea typeface="標楷體" pitchFamily="65" charset="-120"/>
              </a:rPr>
              <a:t> </a:t>
            </a:r>
          </a:p>
        </p:txBody>
      </p:sp>
      <p:sp>
        <p:nvSpPr>
          <p:cNvPr id="4" name="Rectangle 2"/>
          <p:cNvSpPr>
            <a:spLocks noGrp="1" noChangeArrowheads="1"/>
          </p:cNvSpPr>
          <p:nvPr>
            <p:ph type="title"/>
          </p:nvPr>
        </p:nvSpPr>
        <p:spPr>
          <a:xfrm>
            <a:off x="229966" y="2910428"/>
            <a:ext cx="7772400" cy="936402"/>
          </a:xfrm>
        </p:spPr>
        <p:txBody>
          <a:bodyPr/>
          <a:lstStyle/>
          <a:p>
            <a:pPr algn="l" eaLnBrk="1" hangingPunct="1"/>
            <a:r>
              <a:rPr lang="en-US" altLang="zh-TW" sz="4800" b="1" dirty="0">
                <a:solidFill>
                  <a:srgbClr val="000000"/>
                </a:solidFill>
                <a:effectLst/>
                <a:latin typeface="標楷體" pitchFamily="65" charset="-120"/>
                <a:ea typeface="標楷體" pitchFamily="65" charset="-120"/>
              </a:rPr>
              <a:t>38</a:t>
            </a:r>
            <a:r>
              <a:rPr lang="zh-TW" altLang="en-US" sz="4800" b="1" dirty="0">
                <a:solidFill>
                  <a:srgbClr val="000000"/>
                </a:solidFill>
                <a:effectLst/>
                <a:latin typeface="標楷體" pitchFamily="65" charset="-120"/>
                <a:ea typeface="標楷體" pitchFamily="65" charset="-120"/>
              </a:rPr>
              <a:t>、無押標金之理由為：</a:t>
            </a:r>
            <a:r>
              <a:rPr lang="zh-TW" altLang="en-US" sz="4800" dirty="0">
                <a:solidFill>
                  <a:srgbClr val="000000"/>
                </a:solidFill>
                <a:effectLst/>
                <a:latin typeface="標楷體" pitchFamily="65" charset="-120"/>
                <a:ea typeface="標楷體" pitchFamily="65" charset="-120"/>
              </a:rPr>
              <a:t> </a:t>
            </a:r>
          </a:p>
        </p:txBody>
      </p:sp>
      <p:sp>
        <p:nvSpPr>
          <p:cNvPr id="5" name="Rectangle 3"/>
          <p:cNvSpPr txBox="1">
            <a:spLocks noChangeArrowheads="1"/>
          </p:cNvSpPr>
          <p:nvPr/>
        </p:nvSpPr>
        <p:spPr>
          <a:xfrm>
            <a:off x="312895" y="3702611"/>
            <a:ext cx="8229600" cy="252028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a:lstStyle>
          <a:p>
            <a:pPr marL="1428750" indent="-1428750" algn="just">
              <a:lnSpc>
                <a:spcPts val="3800"/>
              </a:lnSpc>
              <a:spcBef>
                <a:spcPct val="0"/>
              </a:spcBef>
              <a:buFont typeface="Wingdings" pitchFamily="2" charset="2"/>
              <a:buNone/>
              <a:defRPr/>
            </a:pPr>
            <a:r>
              <a:rPr lang="en-US" altLang="zh-TW" sz="3200" b="1" dirty="0">
                <a:latin typeface="標楷體" pitchFamily="65" charset="-120"/>
                <a:ea typeface="標楷體" pitchFamily="65" charset="-120"/>
                <a:sym typeface="Wingdings" pitchFamily="2" charset="2"/>
              </a:rPr>
              <a:t></a:t>
            </a:r>
            <a:r>
              <a:rPr lang="en-US" altLang="zh-TW" sz="3200" b="1" dirty="0">
                <a:solidFill>
                  <a:srgbClr val="0033CC"/>
                </a:solidFill>
                <a:latin typeface="標楷體" pitchFamily="65" charset="-120"/>
                <a:ea typeface="標楷體" pitchFamily="65" charset="-120"/>
              </a:rPr>
              <a:t>(1)</a:t>
            </a:r>
            <a:r>
              <a:rPr lang="zh-TW" altLang="en-US" sz="3200" b="1" u="sng" dirty="0">
                <a:solidFill>
                  <a:srgbClr val="FF3300"/>
                </a:solidFill>
                <a:latin typeface="標楷體" pitchFamily="65" charset="-120"/>
                <a:ea typeface="標楷體" pitchFamily="65" charset="-120"/>
              </a:rPr>
              <a:t>勞務</a:t>
            </a:r>
            <a:r>
              <a:rPr lang="zh-TW" altLang="en-US" sz="3200" b="1" dirty="0">
                <a:latin typeface="標楷體" pitchFamily="65" charset="-120"/>
                <a:ea typeface="標楷體" pitchFamily="65" charset="-120"/>
              </a:rPr>
              <a:t>採購。</a:t>
            </a:r>
            <a:r>
              <a:rPr lang="en-US" altLang="zh-TW" sz="3200" b="1" dirty="0">
                <a:solidFill>
                  <a:srgbClr val="0033CC"/>
                </a:solidFill>
                <a:latin typeface="標楷體" pitchFamily="65" charset="-120"/>
                <a:ea typeface="標楷體" pitchFamily="65" charset="-120"/>
              </a:rPr>
              <a:t>(※</a:t>
            </a:r>
            <a:r>
              <a:rPr lang="zh-TW" altLang="en-US" sz="3200" b="1" dirty="0">
                <a:solidFill>
                  <a:srgbClr val="0033CC"/>
                </a:solidFill>
                <a:latin typeface="標楷體" pitchFamily="65" charset="-120"/>
                <a:ea typeface="標楷體" pitchFamily="65" charset="-120"/>
              </a:rPr>
              <a:t>無預算金額限制）</a:t>
            </a:r>
          </a:p>
          <a:p>
            <a:pPr marL="1254125" indent="-1254125" algn="just">
              <a:lnSpc>
                <a:spcPts val="3800"/>
              </a:lnSpc>
              <a:spcBef>
                <a:spcPct val="0"/>
              </a:spcBef>
              <a:buFont typeface="Wingdings" pitchFamily="2" charset="2"/>
              <a:buNone/>
              <a:defRPr/>
            </a:pPr>
            <a:r>
              <a:rPr lang="zh-TW" altLang="en-US" sz="3200" b="1" dirty="0">
                <a:latin typeface="標楷體" pitchFamily="65" charset="-120"/>
                <a:ea typeface="標楷體" pitchFamily="65" charset="-120"/>
                <a:sym typeface="Wingdings" pitchFamily="2" charset="2"/>
              </a:rPr>
              <a:t></a:t>
            </a:r>
            <a:r>
              <a:rPr lang="en-US" altLang="zh-TW" sz="3200" b="1" dirty="0">
                <a:solidFill>
                  <a:srgbClr val="0033CC"/>
                </a:solidFill>
                <a:latin typeface="標楷體" pitchFamily="65" charset="-120"/>
                <a:ea typeface="標楷體" pitchFamily="65" charset="-120"/>
              </a:rPr>
              <a:t>(2)</a:t>
            </a:r>
            <a:r>
              <a:rPr lang="zh-TW" altLang="en-US" sz="3200" b="1" u="sng" dirty="0">
                <a:solidFill>
                  <a:srgbClr val="000000"/>
                </a:solidFill>
                <a:latin typeface="標楷體" pitchFamily="65" charset="-120"/>
                <a:ea typeface="標楷體" pitchFamily="65" charset="-120"/>
              </a:rPr>
              <a:t>未達公告金額</a:t>
            </a:r>
            <a:r>
              <a:rPr lang="zh-TW" altLang="en-US" sz="3200" b="1" dirty="0">
                <a:latin typeface="標楷體" pitchFamily="65" charset="-120"/>
                <a:ea typeface="標楷體" pitchFamily="65" charset="-120"/>
              </a:rPr>
              <a:t>之</a:t>
            </a:r>
            <a:r>
              <a:rPr lang="zh-TW" altLang="en-US" sz="3200" b="1" dirty="0">
                <a:solidFill>
                  <a:srgbClr val="0033CC"/>
                </a:solidFill>
                <a:latin typeface="標楷體" pitchFamily="65" charset="-120"/>
                <a:ea typeface="標楷體" pitchFamily="65" charset="-120"/>
              </a:rPr>
              <a:t>工程、財物</a:t>
            </a:r>
            <a:r>
              <a:rPr lang="zh-TW" altLang="en-US" sz="3200" b="1" dirty="0">
                <a:latin typeface="標楷體" pitchFamily="65" charset="-120"/>
                <a:ea typeface="標楷體" pitchFamily="65" charset="-120"/>
              </a:rPr>
              <a:t>採購。</a:t>
            </a:r>
          </a:p>
          <a:p>
            <a:pPr marL="1428750" indent="-1428750" algn="just">
              <a:lnSpc>
                <a:spcPts val="3800"/>
              </a:lnSpc>
              <a:spcBef>
                <a:spcPct val="0"/>
              </a:spcBef>
              <a:buFont typeface="Wingdings" pitchFamily="2" charset="2"/>
              <a:buNone/>
              <a:defRPr/>
            </a:pPr>
            <a:r>
              <a:rPr lang="zh-TW" altLang="en-US" sz="3200" b="1" dirty="0">
                <a:latin typeface="標楷體" pitchFamily="65" charset="-120"/>
                <a:ea typeface="標楷體" pitchFamily="65" charset="-120"/>
                <a:sym typeface="Wingdings" pitchFamily="2" charset="2"/>
              </a:rPr>
              <a:t></a:t>
            </a:r>
            <a:r>
              <a:rPr lang="en-US" altLang="zh-TW" sz="3200" b="1" dirty="0">
                <a:solidFill>
                  <a:srgbClr val="0033CC"/>
                </a:solidFill>
                <a:latin typeface="標楷體" pitchFamily="65" charset="-120"/>
                <a:ea typeface="標楷體" pitchFamily="65" charset="-120"/>
              </a:rPr>
              <a:t>(3)</a:t>
            </a:r>
            <a:r>
              <a:rPr lang="zh-TW" altLang="en-US" sz="3200" b="1" dirty="0">
                <a:latin typeface="標楷體" pitchFamily="65" charset="-120"/>
                <a:ea typeface="標楷體" pitchFamily="65" charset="-120"/>
              </a:rPr>
              <a:t>以</a:t>
            </a:r>
            <a:r>
              <a:rPr lang="zh-TW" altLang="en-US" sz="3200" b="1" u="sng" dirty="0">
                <a:solidFill>
                  <a:srgbClr val="FF3300"/>
                </a:solidFill>
                <a:latin typeface="標楷體" pitchFamily="65" charset="-120"/>
                <a:ea typeface="標楷體" pitchFamily="65" charset="-120"/>
              </a:rPr>
              <a:t>議價</a:t>
            </a:r>
            <a:r>
              <a:rPr lang="zh-TW" altLang="en-US" sz="3200" b="1" u="sng" dirty="0">
                <a:latin typeface="標楷體" pitchFamily="65" charset="-120"/>
                <a:ea typeface="標楷體" pitchFamily="65" charset="-120"/>
              </a:rPr>
              <a:t>方式</a:t>
            </a:r>
            <a:r>
              <a:rPr lang="zh-TW" altLang="en-US" sz="3200" b="1" dirty="0">
                <a:latin typeface="標楷體" pitchFamily="65" charset="-120"/>
                <a:ea typeface="標楷體" pitchFamily="65" charset="-120"/>
              </a:rPr>
              <a:t>辦理之採購。</a:t>
            </a:r>
          </a:p>
          <a:p>
            <a:pPr marL="985838" indent="-985838" algn="just">
              <a:lnSpc>
                <a:spcPts val="3800"/>
              </a:lnSpc>
              <a:spcBef>
                <a:spcPct val="0"/>
              </a:spcBef>
              <a:buFont typeface="Wingdings" pitchFamily="2" charset="2"/>
              <a:buNone/>
              <a:defRPr/>
            </a:pPr>
            <a:r>
              <a:rPr lang="zh-TW" altLang="en-US" sz="3200" b="1" dirty="0">
                <a:latin typeface="標楷體" pitchFamily="65" charset="-120"/>
                <a:ea typeface="標楷體" pitchFamily="65" charset="-120"/>
                <a:sym typeface="Wingdings" pitchFamily="2" charset="2"/>
              </a:rPr>
              <a:t></a:t>
            </a:r>
            <a:r>
              <a:rPr lang="en-US" altLang="zh-TW" sz="3200" b="1" dirty="0">
                <a:solidFill>
                  <a:srgbClr val="0033CC"/>
                </a:solidFill>
                <a:latin typeface="標楷體" pitchFamily="65" charset="-120"/>
                <a:ea typeface="標楷體" pitchFamily="65" charset="-120"/>
              </a:rPr>
              <a:t>(4)</a:t>
            </a:r>
            <a:r>
              <a:rPr lang="zh-TW" altLang="en-US" sz="3200" b="1" dirty="0">
                <a:latin typeface="標楷體" pitchFamily="65" charset="-120"/>
                <a:ea typeface="標楷體" pitchFamily="65" charset="-120"/>
              </a:rPr>
              <a:t>依</a:t>
            </a:r>
            <a:r>
              <a:rPr lang="zh-TW" altLang="en-US" sz="3200" b="1" dirty="0">
                <a:solidFill>
                  <a:srgbClr val="FF3300"/>
                </a:solidFill>
                <a:latin typeface="標楷體" pitchFamily="65" charset="-120"/>
                <a:ea typeface="標楷體" pitchFamily="65" charset="-120"/>
              </a:rPr>
              <a:t>市場交易慣例或採購案特性</a:t>
            </a:r>
            <a:r>
              <a:rPr lang="zh-TW" altLang="en-US" sz="3200" b="1" dirty="0">
                <a:latin typeface="標楷體" pitchFamily="65" charset="-120"/>
                <a:ea typeface="標楷體" pitchFamily="65" charset="-120"/>
              </a:rPr>
              <a:t>，無收取押標金之必要或可能者。 </a:t>
            </a:r>
          </a:p>
        </p:txBody>
      </p:sp>
      <p:sp>
        <p:nvSpPr>
          <p:cNvPr id="2" name="矩形 1"/>
          <p:cNvSpPr/>
          <p:nvPr/>
        </p:nvSpPr>
        <p:spPr>
          <a:xfrm>
            <a:off x="323528" y="1340768"/>
            <a:ext cx="8496944" cy="1569660"/>
          </a:xfrm>
          <a:prstGeom prst="rect">
            <a:avLst/>
          </a:prstGeom>
          <a:ln>
            <a:solidFill>
              <a:srgbClr val="0000FF"/>
            </a:solidFill>
          </a:ln>
        </p:spPr>
        <p:txBody>
          <a:bodyPr wrap="square">
            <a:spAutoFit/>
          </a:bodyPr>
          <a:lstStyle/>
          <a:p>
            <a:pPr marL="285750" indent="-285750" algn="just">
              <a:buFont typeface="Wingdings" panose="05000000000000000000" pitchFamily="2" charset="2"/>
              <a:buChar char="l"/>
            </a:pPr>
            <a:r>
              <a:rPr lang="zh-TW" altLang="en-US" sz="2400" b="1" u="sng" dirty="0">
                <a:solidFill>
                  <a:srgbClr val="0000FF"/>
                </a:solidFill>
                <a:latin typeface="標楷體" panose="03000509000000000000" pitchFamily="65" charset="-120"/>
                <a:ea typeface="標楷體" panose="03000509000000000000" pitchFamily="65" charset="-120"/>
              </a:rPr>
              <a:t>現金繳納押標金之憑據應附於投標文件</a:t>
            </a:r>
            <a:r>
              <a:rPr lang="zh-TW" altLang="en-US" sz="2400" b="1" dirty="0">
                <a:solidFill>
                  <a:srgbClr val="000000"/>
                </a:solidFill>
                <a:latin typeface="標楷體" panose="03000509000000000000" pitchFamily="65" charset="-120"/>
                <a:ea typeface="標楷體" panose="03000509000000000000" pitchFamily="65" charset="-120"/>
              </a:rPr>
              <a:t>，否則即視為未繳納而為</a:t>
            </a:r>
            <a:r>
              <a:rPr lang="zh-TW" altLang="en-US" sz="2400" b="1" u="sng" dirty="0">
                <a:solidFill>
                  <a:srgbClr val="0000FF"/>
                </a:solidFill>
                <a:latin typeface="標楷體" panose="03000509000000000000" pitchFamily="65" charset="-120"/>
                <a:ea typeface="標楷體" panose="03000509000000000000" pitchFamily="65" charset="-120"/>
              </a:rPr>
              <a:t>無效標</a:t>
            </a:r>
            <a:r>
              <a:rPr lang="zh-TW" altLang="en-US" sz="2400" b="1" dirty="0">
                <a:solidFill>
                  <a:srgbClr val="000000"/>
                </a:solidFill>
                <a:latin typeface="標楷體" panose="03000509000000000000" pitchFamily="65" charset="-120"/>
                <a:ea typeface="標楷體" panose="03000509000000000000" pitchFamily="65" charset="-120"/>
              </a:rPr>
              <a:t>，為「押標金保證金暨其他擔保作業辦法」第</a:t>
            </a:r>
            <a:r>
              <a:rPr lang="en-US" altLang="zh-TW" sz="2400" b="1" dirty="0">
                <a:solidFill>
                  <a:srgbClr val="000000"/>
                </a:solidFill>
                <a:latin typeface="標楷體" panose="03000509000000000000" pitchFamily="65" charset="-120"/>
                <a:ea typeface="標楷體" panose="03000509000000000000" pitchFamily="65" charset="-120"/>
              </a:rPr>
              <a:t>6</a:t>
            </a:r>
            <a:r>
              <a:rPr lang="zh-TW" altLang="en-US" sz="2400" b="1" dirty="0">
                <a:solidFill>
                  <a:srgbClr val="000000"/>
                </a:solidFill>
                <a:latin typeface="標楷體" panose="03000509000000000000" pitchFamily="65" charset="-120"/>
                <a:ea typeface="標楷體" panose="03000509000000000000" pitchFamily="65" charset="-120"/>
              </a:rPr>
              <a:t>條第</a:t>
            </a:r>
            <a:r>
              <a:rPr lang="en-US" altLang="zh-TW" sz="2400" b="1" dirty="0">
                <a:solidFill>
                  <a:srgbClr val="000000"/>
                </a:solidFill>
                <a:latin typeface="標楷體" panose="03000509000000000000" pitchFamily="65" charset="-120"/>
                <a:ea typeface="標楷體" panose="03000509000000000000" pitchFamily="65" charset="-120"/>
              </a:rPr>
              <a:t>1</a:t>
            </a:r>
            <a:r>
              <a:rPr lang="zh-TW" altLang="en-US" sz="2400" b="1" dirty="0">
                <a:solidFill>
                  <a:srgbClr val="000000"/>
                </a:solidFill>
                <a:latin typeface="標楷體" panose="03000509000000000000" pitchFamily="65" charset="-120"/>
                <a:ea typeface="標楷體" panose="03000509000000000000" pitchFamily="65" charset="-120"/>
              </a:rPr>
              <a:t>項</a:t>
            </a:r>
            <a:r>
              <a:rPr lang="zh-TW" altLang="en-US" sz="2400" b="1" u="sng" dirty="0">
                <a:solidFill>
                  <a:srgbClr val="FF0000"/>
                </a:solidFill>
                <a:latin typeface="標楷體" panose="03000509000000000000" pitchFamily="65" charset="-120"/>
                <a:ea typeface="標楷體" panose="03000509000000000000" pitchFamily="65" charset="-120"/>
              </a:rPr>
              <a:t>所無之額外規定，並不合理，應予修正</a:t>
            </a:r>
            <a:r>
              <a:rPr lang="zh-TW" altLang="en-US" sz="2400" b="1" dirty="0">
                <a:solidFill>
                  <a:srgbClr val="000000"/>
                </a:solidFill>
                <a:latin typeface="標楷體" panose="03000509000000000000" pitchFamily="65" charset="-120"/>
                <a:ea typeface="標楷體" panose="03000509000000000000" pitchFamily="65" charset="-120"/>
              </a:rPr>
              <a:t>。</a:t>
            </a:r>
            <a:r>
              <a:rPr lang="en-US" altLang="zh-TW" sz="2400" b="1" dirty="0">
                <a:solidFill>
                  <a:srgbClr val="000000"/>
                </a:solidFill>
                <a:latin typeface="標楷體" panose="03000509000000000000" pitchFamily="65" charset="-120"/>
                <a:ea typeface="標楷體" panose="03000509000000000000" pitchFamily="65" charset="-120"/>
              </a:rPr>
              <a:t>(89)</a:t>
            </a:r>
            <a:r>
              <a:rPr lang="zh-TW" altLang="en-US" sz="2400" b="1" dirty="0">
                <a:solidFill>
                  <a:srgbClr val="000000"/>
                </a:solidFill>
                <a:latin typeface="標楷體" panose="03000509000000000000" pitchFamily="65" charset="-120"/>
                <a:ea typeface="標楷體" panose="03000509000000000000" pitchFamily="65" charset="-120"/>
              </a:rPr>
              <a:t>工程企字第</a:t>
            </a:r>
            <a:r>
              <a:rPr lang="en-US" altLang="zh-TW" sz="2400" b="1" dirty="0">
                <a:solidFill>
                  <a:srgbClr val="000000"/>
                </a:solidFill>
                <a:latin typeface="標楷體" panose="03000509000000000000" pitchFamily="65" charset="-120"/>
                <a:ea typeface="標楷體" panose="03000509000000000000" pitchFamily="65" charset="-120"/>
              </a:rPr>
              <a:t>89007258</a:t>
            </a:r>
            <a:r>
              <a:rPr lang="zh-TW" altLang="en-US" sz="2400" b="1" dirty="0">
                <a:solidFill>
                  <a:srgbClr val="000000"/>
                </a:solidFill>
                <a:latin typeface="標楷體" panose="03000509000000000000" pitchFamily="65" charset="-120"/>
                <a:ea typeface="標楷體" panose="03000509000000000000" pitchFamily="65" charset="-120"/>
              </a:rPr>
              <a:t>號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版面配置區 3"/>
          <p:cNvSpPr>
            <a:spLocks noGrp="1"/>
          </p:cNvSpPr>
          <p:nvPr>
            <p:ph type="dt" sz="quarter" idx="10"/>
          </p:nvPr>
        </p:nvSpPr>
        <p:spPr/>
        <p:txBody>
          <a:bodyPr/>
          <a:lstStyle/>
          <a:p>
            <a:pPr>
              <a:defRPr/>
            </a:pPr>
            <a:fld id="{53099372-D59D-4A0E-A3E4-A5B73639BBFE}" type="datetime1">
              <a:rPr lang="zh-TW" altLang="en-US"/>
              <a:pPr>
                <a:defRPr/>
              </a:pPr>
              <a:t>2020/9/27</a:t>
            </a:fld>
            <a:endParaRPr lang="en-US" altLang="zh-TW"/>
          </a:p>
        </p:txBody>
      </p:sp>
      <p:sp>
        <p:nvSpPr>
          <p:cNvPr id="71683" name="Rectangle 3"/>
          <p:cNvSpPr>
            <a:spLocks noGrp="1" noChangeArrowheads="1"/>
          </p:cNvSpPr>
          <p:nvPr>
            <p:ph type="body" idx="1"/>
          </p:nvPr>
        </p:nvSpPr>
        <p:spPr>
          <a:xfrm>
            <a:off x="539750" y="1052736"/>
            <a:ext cx="8229600" cy="3096344"/>
          </a:xfrm>
        </p:spPr>
        <p:txBody>
          <a:bodyPr>
            <a:noAutofit/>
          </a:bodyPr>
          <a:lstStyle/>
          <a:p>
            <a:pPr marL="1257300" indent="-1257300" eaLnBrk="1" hangingPunct="1">
              <a:lnSpc>
                <a:spcPts val="3000"/>
              </a:lnSpc>
              <a:buFont typeface="Wingdings" pitchFamily="2" charset="2"/>
              <a:buNone/>
              <a:defRPr/>
            </a:pPr>
            <a:r>
              <a:rPr lang="en-US" altLang="zh-TW" b="1" dirty="0">
                <a:latin typeface="標楷體" pitchFamily="65" charset="-120"/>
                <a:ea typeface="標楷體" pitchFamily="65" charset="-120"/>
                <a:sym typeface="Wingdings" pitchFamily="2" charset="2"/>
              </a:rPr>
              <a:t></a:t>
            </a:r>
            <a:r>
              <a:rPr lang="zh-TW" altLang="en-US" b="1" dirty="0">
                <a:solidFill>
                  <a:srgbClr val="FF3300"/>
                </a:solidFill>
                <a:latin typeface="標楷體" pitchFamily="65" charset="-120"/>
                <a:ea typeface="標楷體" pitchFamily="65" charset="-120"/>
              </a:rPr>
              <a:t>一定金額</a:t>
            </a:r>
            <a:r>
              <a:rPr lang="zh-TW" altLang="en-US" b="1" dirty="0">
                <a:latin typeface="標楷體" pitchFamily="65" charset="-120"/>
                <a:ea typeface="標楷體" pitchFamily="65" charset="-120"/>
              </a:rPr>
              <a:t>：</a:t>
            </a:r>
            <a:r>
              <a:rPr lang="en-US" altLang="zh-TW" b="1" dirty="0">
                <a:latin typeface="標楷體" pitchFamily="65" charset="-120"/>
                <a:ea typeface="標楷體" pitchFamily="65" charset="-120"/>
              </a:rPr>
              <a:t>_________</a:t>
            </a:r>
          </a:p>
          <a:p>
            <a:pPr marL="1257300" indent="-1257300" eaLnBrk="1" hangingPunct="1">
              <a:lnSpc>
                <a:spcPts val="3000"/>
              </a:lnSpc>
              <a:buFont typeface="Wingdings" pitchFamily="2" charset="2"/>
              <a:buNone/>
              <a:defRPr/>
            </a:pPr>
            <a:r>
              <a:rPr lang="en-US" altLang="zh-TW" b="1" dirty="0">
                <a:latin typeface="標楷體" pitchFamily="65" charset="-120"/>
                <a:ea typeface="標楷體" pitchFamily="65" charset="-120"/>
                <a:sym typeface="Wingdings" pitchFamily="2" charset="2"/>
              </a:rPr>
              <a:t></a:t>
            </a:r>
            <a:r>
              <a:rPr lang="zh-TW" altLang="en-US" b="1" dirty="0">
                <a:solidFill>
                  <a:srgbClr val="0033CC"/>
                </a:solidFill>
                <a:latin typeface="標楷體" pitchFamily="65" charset="-120"/>
                <a:ea typeface="標楷體" pitchFamily="65" charset="-120"/>
              </a:rPr>
              <a:t>契約金額之一定比率</a:t>
            </a:r>
            <a:r>
              <a:rPr lang="zh-TW" altLang="en-US" b="1" dirty="0">
                <a:latin typeface="標楷體" pitchFamily="65" charset="-120"/>
                <a:ea typeface="標楷體" pitchFamily="65" charset="-120"/>
              </a:rPr>
              <a:t>：</a:t>
            </a:r>
            <a:r>
              <a:rPr lang="en-US" altLang="zh-TW" b="1" dirty="0">
                <a:latin typeface="標楷體" pitchFamily="65" charset="-120"/>
                <a:ea typeface="標楷體" pitchFamily="65" charset="-120"/>
              </a:rPr>
              <a:t>____%</a:t>
            </a:r>
            <a:r>
              <a:rPr lang="zh-TW" altLang="en-US" b="1" dirty="0">
                <a:latin typeface="標楷體" pitchFamily="65" charset="-120"/>
                <a:ea typeface="標楷體" pitchFamily="65" charset="-120"/>
              </a:rPr>
              <a:t>。</a:t>
            </a:r>
            <a:endParaRPr lang="en-US" altLang="zh-TW" b="1" dirty="0">
              <a:latin typeface="標楷體" pitchFamily="65" charset="-120"/>
              <a:ea typeface="標楷體" pitchFamily="65" charset="-120"/>
            </a:endParaRPr>
          </a:p>
          <a:p>
            <a:pPr marL="358775" indent="-358775" algn="just" eaLnBrk="1" hangingPunct="1">
              <a:lnSpc>
                <a:spcPts val="3000"/>
              </a:lnSpc>
              <a:buFont typeface="Wingdings" pitchFamily="2" charset="2"/>
              <a:buNone/>
              <a:defRPr/>
            </a:pPr>
            <a:r>
              <a:rPr lang="en-US" altLang="zh-TW" dirty="0">
                <a:latin typeface="標楷體" pitchFamily="65" charset="-120"/>
                <a:ea typeface="標楷體" pitchFamily="65" charset="-120"/>
                <a:cs typeface="Times New Roman" pitchFamily="18" charset="0"/>
                <a:sym typeface="Wingdings" pitchFamily="2" charset="2"/>
              </a:rPr>
              <a:t></a:t>
            </a:r>
            <a:r>
              <a:rPr lang="zh-TW" altLang="en-US" sz="2400" b="1" dirty="0">
                <a:solidFill>
                  <a:srgbClr val="000000"/>
                </a:solidFill>
                <a:latin typeface="標楷體" pitchFamily="65" charset="-120"/>
                <a:ea typeface="標楷體" pitchFamily="65" charset="-120"/>
                <a:cs typeface="Times New Roman" pitchFamily="18" charset="0"/>
              </a:rPr>
              <a:t>廠商如以銀行之書面連帶保證或開發或保兌之不可撤銷擔保信用狀繳納履約保證金者，機關得視該銀行之債信、過去履行連帶保證之紀錄等，經機關審核後始予接受。廠商以押標金轉換為履約保證金時，亦同</a:t>
            </a:r>
            <a:r>
              <a:rPr lang="zh-TW" altLang="en-US" b="1" dirty="0">
                <a:solidFill>
                  <a:srgbClr val="6600FF"/>
                </a:solidFill>
                <a:latin typeface="標楷體" pitchFamily="65" charset="-120"/>
                <a:ea typeface="標楷體" pitchFamily="65" charset="-120"/>
                <a:cs typeface="Times New Roman" pitchFamily="18" charset="0"/>
                <a:sym typeface="Wingdings" pitchFamily="2" charset="2"/>
              </a:rPr>
              <a:t>。</a:t>
            </a:r>
            <a:r>
              <a:rPr lang="en-US" altLang="zh-TW" sz="2000" b="1" dirty="0">
                <a:solidFill>
                  <a:srgbClr val="0000FF"/>
                </a:solidFill>
                <a:latin typeface="標楷體" pitchFamily="65" charset="-120"/>
                <a:ea typeface="標楷體" pitchFamily="65" charset="-120"/>
                <a:cs typeface="Times New Roman" pitchFamily="18" charset="0"/>
                <a:sym typeface="Wingdings" pitchFamily="2" charset="2"/>
              </a:rPr>
              <a:t>(09600114640</a:t>
            </a:r>
            <a:r>
              <a:rPr lang="zh-TW" altLang="en-US" sz="2000" b="1" dirty="0">
                <a:solidFill>
                  <a:srgbClr val="0000FF"/>
                </a:solidFill>
                <a:latin typeface="標楷體" pitchFamily="65" charset="-120"/>
                <a:ea typeface="標楷體" pitchFamily="65" charset="-120"/>
                <a:cs typeface="Times New Roman" pitchFamily="18" charset="0"/>
                <a:sym typeface="Wingdings" pitchFamily="2" charset="2"/>
              </a:rPr>
              <a:t>函</a:t>
            </a:r>
            <a:r>
              <a:rPr lang="en-US" altLang="zh-TW" sz="2000" b="1" dirty="0">
                <a:solidFill>
                  <a:srgbClr val="0000FF"/>
                </a:solidFill>
                <a:latin typeface="標楷體" pitchFamily="65" charset="-120"/>
                <a:ea typeface="標楷體" pitchFamily="65" charset="-120"/>
                <a:cs typeface="Times New Roman" pitchFamily="18" charset="0"/>
                <a:sym typeface="Wingdings" pitchFamily="2" charset="2"/>
              </a:rPr>
              <a:t>)</a:t>
            </a:r>
            <a:endParaRPr lang="zh-TW" altLang="en-US" sz="2000" b="1" u="sng" dirty="0">
              <a:solidFill>
                <a:srgbClr val="0000FF"/>
              </a:solidFill>
              <a:latin typeface="標楷體" pitchFamily="65" charset="-120"/>
              <a:ea typeface="標楷體" pitchFamily="65" charset="-120"/>
              <a:cs typeface="Times New Roman" pitchFamily="18" charset="0"/>
              <a:sym typeface="Wingdings" pitchFamily="2" charset="2"/>
            </a:endParaRPr>
          </a:p>
          <a:p>
            <a:pPr marL="1257300" indent="-1257300" eaLnBrk="1" hangingPunct="1">
              <a:lnSpc>
                <a:spcPct val="90000"/>
              </a:lnSpc>
              <a:buFont typeface="Wingdings" pitchFamily="2" charset="2"/>
              <a:buNone/>
              <a:defRPr/>
            </a:pPr>
            <a:endParaRPr lang="zh-TW" altLang="en-US" b="1" dirty="0">
              <a:latin typeface="標楷體" pitchFamily="65" charset="-120"/>
              <a:ea typeface="標楷體" pitchFamily="65" charset="-120"/>
            </a:endParaRPr>
          </a:p>
        </p:txBody>
      </p:sp>
      <p:sp>
        <p:nvSpPr>
          <p:cNvPr id="83972" name="Text Box 7"/>
          <p:cNvSpPr txBox="1">
            <a:spLocks noChangeArrowheads="1"/>
          </p:cNvSpPr>
          <p:nvPr/>
        </p:nvSpPr>
        <p:spPr bwMode="auto">
          <a:xfrm>
            <a:off x="240390" y="244849"/>
            <a:ext cx="8424936" cy="830997"/>
          </a:xfrm>
          <a:prstGeom prst="rect">
            <a:avLst/>
          </a:prstGeom>
          <a:noFill/>
          <a:ln w="9525">
            <a:noFill/>
            <a:miter lim="800000"/>
            <a:headEnd/>
            <a:tailEnd/>
          </a:ln>
        </p:spPr>
        <p:txBody>
          <a:bodyPr wrap="square">
            <a:spAutoFit/>
          </a:bodyPr>
          <a:lstStyle/>
          <a:p>
            <a:pPr marL="1260475" indent="-1260475">
              <a:spcBef>
                <a:spcPct val="50000"/>
              </a:spcBef>
            </a:pPr>
            <a:r>
              <a:rPr lang="en-US" altLang="zh-TW" sz="4800" b="1" dirty="0">
                <a:solidFill>
                  <a:srgbClr val="000000"/>
                </a:solidFill>
                <a:latin typeface="標楷體" pitchFamily="65" charset="-120"/>
                <a:ea typeface="標楷體" pitchFamily="65" charset="-120"/>
              </a:rPr>
              <a:t>39</a:t>
            </a:r>
            <a:r>
              <a:rPr lang="zh-TW" altLang="en-US" sz="4800" b="1" dirty="0">
                <a:latin typeface="標楷體" pitchFamily="65" charset="-120"/>
                <a:ea typeface="標楷體" pitchFamily="65" charset="-120"/>
              </a:rPr>
              <a:t>、</a:t>
            </a:r>
            <a:r>
              <a:rPr lang="zh-TW" altLang="en-US" sz="4800" b="1" dirty="0">
                <a:solidFill>
                  <a:srgbClr val="0033CC"/>
                </a:solidFill>
                <a:latin typeface="標楷體" pitchFamily="65" charset="-120"/>
                <a:ea typeface="標楷體" pitchFamily="65" charset="-120"/>
              </a:rPr>
              <a:t>履約保證金</a:t>
            </a:r>
            <a:r>
              <a:rPr lang="zh-TW" altLang="en-US" sz="4800" b="1" dirty="0">
                <a:latin typeface="標楷體" pitchFamily="65" charset="-120"/>
                <a:ea typeface="標楷體" pitchFamily="65" charset="-120"/>
              </a:rPr>
              <a:t>金額</a:t>
            </a:r>
            <a:r>
              <a:rPr lang="en-US" altLang="zh-TW" sz="4800" b="1" dirty="0">
                <a:latin typeface="標楷體" pitchFamily="65" charset="-120"/>
                <a:ea typeface="標楷體" pitchFamily="65" charset="-120"/>
              </a:rPr>
              <a:t>(</a:t>
            </a:r>
            <a:r>
              <a:rPr lang="zh-TW" altLang="en-US" sz="4800" b="1" dirty="0">
                <a:latin typeface="標楷體" pitchFamily="65" charset="-120"/>
                <a:ea typeface="標楷體" pitchFamily="65" charset="-120"/>
              </a:rPr>
              <a:t>無者免填</a:t>
            </a:r>
            <a:r>
              <a:rPr lang="en-US" altLang="zh-TW" sz="4800" b="1" dirty="0">
                <a:latin typeface="標楷體" pitchFamily="65" charset="-120"/>
                <a:ea typeface="標楷體" pitchFamily="65" charset="-120"/>
              </a:rPr>
              <a:t>)</a:t>
            </a:r>
          </a:p>
        </p:txBody>
      </p:sp>
      <p:sp>
        <p:nvSpPr>
          <p:cNvPr id="75781" name="Text Box 8"/>
          <p:cNvSpPr txBox="1">
            <a:spLocks noChangeArrowheads="1"/>
          </p:cNvSpPr>
          <p:nvPr/>
        </p:nvSpPr>
        <p:spPr bwMode="auto">
          <a:xfrm>
            <a:off x="693592" y="3717032"/>
            <a:ext cx="7993062" cy="2516073"/>
          </a:xfrm>
          <a:prstGeom prst="rect">
            <a:avLst/>
          </a:prstGeom>
          <a:solidFill>
            <a:schemeClr val="bg1"/>
          </a:solidFill>
          <a:ln w="9525">
            <a:noFill/>
            <a:miter lim="800000"/>
            <a:headEnd/>
            <a:tailEnd/>
          </a:ln>
          <a:effectLst>
            <a:outerShdw dist="107763" dir="18900000" algn="ctr" rotWithShape="0">
              <a:schemeClr val="bg2">
                <a:alpha val="50000"/>
              </a:schemeClr>
            </a:outerShdw>
          </a:effectLst>
        </p:spPr>
        <p:txBody>
          <a:bodyPr>
            <a:spAutoFit/>
          </a:bodyPr>
          <a:lstStyle/>
          <a:p>
            <a:pPr marL="268288" indent="-268288" algn="just">
              <a:lnSpc>
                <a:spcPts val="2700"/>
              </a:lnSpc>
              <a:defRPr/>
            </a:pPr>
            <a:r>
              <a:rPr lang="en-US" altLang="zh-TW" sz="2400" b="1" dirty="0">
                <a:solidFill>
                  <a:srgbClr val="0000FF"/>
                </a:solidFill>
                <a:latin typeface="標楷體" pitchFamily="65" charset="-120"/>
                <a:ea typeface="標楷體" pitchFamily="65" charset="-120"/>
              </a:rPr>
              <a:t>1.</a:t>
            </a:r>
            <a:r>
              <a:rPr lang="zh-TW" altLang="en-US" sz="2400" b="1" dirty="0">
                <a:solidFill>
                  <a:srgbClr val="0000FF"/>
                </a:solidFill>
                <a:latin typeface="標楷體" pitchFamily="65" charset="-120"/>
                <a:ea typeface="標楷體" pitchFamily="65" charset="-120"/>
              </a:rPr>
              <a:t>履約保證金之額度，得為一定金額或契約金額之一定比率，由機關於招標文件中擇定之。</a:t>
            </a:r>
          </a:p>
          <a:p>
            <a:pPr marL="266700" indent="-266700" algn="just">
              <a:lnSpc>
                <a:spcPts val="2700"/>
              </a:lnSpc>
              <a:defRPr/>
            </a:pPr>
            <a:r>
              <a:rPr lang="en-US" altLang="zh-TW" sz="2400" b="1" dirty="0">
                <a:solidFill>
                  <a:srgbClr val="0000FF"/>
                </a:solidFill>
                <a:latin typeface="標楷體" pitchFamily="65" charset="-120"/>
                <a:ea typeface="標楷體" pitchFamily="65" charset="-120"/>
              </a:rPr>
              <a:t>2.</a:t>
            </a:r>
            <a:r>
              <a:rPr lang="zh-TW" altLang="en-US" sz="2400" b="1" dirty="0">
                <a:solidFill>
                  <a:srgbClr val="C00000"/>
                </a:solidFill>
                <a:latin typeface="標楷體" pitchFamily="65" charset="-120"/>
                <a:ea typeface="標楷體" pitchFamily="65" charset="-120"/>
              </a:rPr>
              <a:t>一定金額</a:t>
            </a:r>
            <a:r>
              <a:rPr lang="zh-TW" altLang="en-US" sz="2400" b="1" dirty="0">
                <a:solidFill>
                  <a:srgbClr val="0000FF"/>
                </a:solidFill>
                <a:latin typeface="標楷體" pitchFamily="65" charset="-120"/>
                <a:ea typeface="標楷體" pitchFamily="65" charset="-120"/>
              </a:rPr>
              <a:t>，以不逾</a:t>
            </a:r>
            <a:r>
              <a:rPr lang="zh-TW" altLang="en-US" sz="2400" b="1" u="sng" dirty="0">
                <a:solidFill>
                  <a:srgbClr val="FF0000"/>
                </a:solidFill>
                <a:latin typeface="標楷體" pitchFamily="65" charset="-120"/>
                <a:ea typeface="標楷體" pitchFamily="65" charset="-120"/>
              </a:rPr>
              <a:t>預算金額或預估採購總額</a:t>
            </a:r>
            <a:r>
              <a:rPr lang="zh-TW" altLang="en-US" sz="2400" b="1" dirty="0">
                <a:solidFill>
                  <a:srgbClr val="0000FF"/>
                </a:solidFill>
                <a:latin typeface="標楷體" pitchFamily="65" charset="-120"/>
                <a:ea typeface="標楷體" pitchFamily="65" charset="-120"/>
              </a:rPr>
              <a:t>之</a:t>
            </a:r>
            <a:r>
              <a:rPr lang="en-US" altLang="zh-TW" sz="2400" b="1" dirty="0">
                <a:solidFill>
                  <a:srgbClr val="0000FF"/>
                </a:solidFill>
                <a:latin typeface="標楷體" pitchFamily="65" charset="-120"/>
                <a:ea typeface="標楷體" pitchFamily="65" charset="-120"/>
              </a:rPr>
              <a:t>10</a:t>
            </a:r>
            <a:r>
              <a:rPr lang="zh-TW" altLang="en-US" sz="2400" b="1" dirty="0">
                <a:solidFill>
                  <a:srgbClr val="0000FF"/>
                </a:solidFill>
                <a:latin typeface="標楷體" pitchFamily="65" charset="-120"/>
                <a:ea typeface="標楷體" pitchFamily="65" charset="-120"/>
              </a:rPr>
              <a:t>％為原則；</a:t>
            </a:r>
            <a:r>
              <a:rPr lang="zh-TW" altLang="en-US" sz="2400" b="1" dirty="0">
                <a:solidFill>
                  <a:srgbClr val="C00000"/>
                </a:solidFill>
                <a:latin typeface="標楷體" pitchFamily="65" charset="-120"/>
                <a:ea typeface="標楷體" pitchFamily="65" charset="-120"/>
              </a:rPr>
              <a:t>一定比率</a:t>
            </a:r>
            <a:r>
              <a:rPr lang="zh-TW" altLang="en-US" sz="2400" b="1" dirty="0">
                <a:solidFill>
                  <a:srgbClr val="0000FF"/>
                </a:solidFill>
                <a:latin typeface="標楷體" pitchFamily="65" charset="-120"/>
                <a:ea typeface="標楷體" pitchFamily="65" charset="-120"/>
              </a:rPr>
              <a:t>，以不逾</a:t>
            </a:r>
            <a:r>
              <a:rPr lang="zh-TW" altLang="en-US" sz="2400" b="1" u="sng" dirty="0">
                <a:solidFill>
                  <a:srgbClr val="FF0000"/>
                </a:solidFill>
                <a:latin typeface="標楷體" pitchFamily="65" charset="-120"/>
                <a:ea typeface="標楷體" pitchFamily="65" charset="-120"/>
              </a:rPr>
              <a:t>契約金額</a:t>
            </a:r>
            <a:r>
              <a:rPr lang="zh-TW" altLang="en-US" sz="2400" b="1" dirty="0">
                <a:solidFill>
                  <a:srgbClr val="0000FF"/>
                </a:solidFill>
                <a:latin typeface="標楷體" pitchFamily="65" charset="-120"/>
                <a:ea typeface="標楷體" pitchFamily="65" charset="-120"/>
              </a:rPr>
              <a:t>之</a:t>
            </a:r>
            <a:r>
              <a:rPr lang="en-US" altLang="zh-TW" sz="2400" b="1" dirty="0">
                <a:solidFill>
                  <a:srgbClr val="C00000"/>
                </a:solidFill>
                <a:latin typeface="標楷體" pitchFamily="65" charset="-120"/>
                <a:ea typeface="標楷體" pitchFamily="65" charset="-120"/>
              </a:rPr>
              <a:t>10</a:t>
            </a:r>
            <a:r>
              <a:rPr lang="zh-TW" altLang="en-US" sz="2400" b="1" dirty="0">
                <a:solidFill>
                  <a:srgbClr val="C00000"/>
                </a:solidFill>
                <a:latin typeface="標楷體" pitchFamily="65" charset="-120"/>
                <a:ea typeface="標楷體" pitchFamily="65" charset="-120"/>
              </a:rPr>
              <a:t>％</a:t>
            </a:r>
            <a:r>
              <a:rPr lang="zh-TW" altLang="en-US" sz="2400" b="1" dirty="0">
                <a:solidFill>
                  <a:srgbClr val="0000FF"/>
                </a:solidFill>
                <a:latin typeface="標楷體" pitchFamily="65" charset="-120"/>
                <a:ea typeface="標楷體" pitchFamily="65" charset="-120"/>
              </a:rPr>
              <a:t>為原則。</a:t>
            </a:r>
          </a:p>
          <a:p>
            <a:pPr marL="266700" indent="-266700" algn="just">
              <a:lnSpc>
                <a:spcPts val="2700"/>
              </a:lnSpc>
              <a:defRPr/>
            </a:pPr>
            <a:r>
              <a:rPr lang="en-US" altLang="zh-TW" sz="2400" b="1" dirty="0">
                <a:solidFill>
                  <a:srgbClr val="0000FF"/>
                </a:solidFill>
                <a:latin typeface="標楷體" pitchFamily="65" charset="-120"/>
                <a:ea typeface="標楷體" pitchFamily="65" charset="-120"/>
              </a:rPr>
              <a:t>3.</a:t>
            </a:r>
            <a:r>
              <a:rPr lang="zh-TW" altLang="en-US" sz="2400" b="1" dirty="0">
                <a:solidFill>
                  <a:srgbClr val="0000FF"/>
                </a:solidFill>
                <a:latin typeface="標楷體" pitchFamily="65" charset="-120"/>
                <a:ea typeface="標楷體" pitchFamily="65" charset="-120"/>
              </a:rPr>
              <a:t>採單價決標之採購，履約保證金應為一定金額。 </a:t>
            </a:r>
          </a:p>
          <a:p>
            <a:pPr marL="266700" indent="-266700" algn="just">
              <a:lnSpc>
                <a:spcPts val="2700"/>
              </a:lnSpc>
              <a:defRPr/>
            </a:pPr>
            <a:r>
              <a:rPr lang="en-US" altLang="zh-TW" sz="2400" b="1" dirty="0">
                <a:solidFill>
                  <a:srgbClr val="0000FF"/>
                </a:solidFill>
                <a:latin typeface="標楷體" pitchFamily="65" charset="-120"/>
                <a:ea typeface="標楷體" pitchFamily="65" charset="-120"/>
              </a:rPr>
              <a:t>4.</a:t>
            </a:r>
            <a:r>
              <a:rPr lang="zh-TW" altLang="en-US" sz="2400" b="1" dirty="0">
                <a:solidFill>
                  <a:srgbClr val="0000FF"/>
                </a:solidFill>
                <a:latin typeface="標楷體" pitchFamily="65" charset="-120"/>
                <a:ea typeface="標楷體" pitchFamily="65" charset="-120"/>
              </a:rPr>
              <a:t>契約金額於履約期間有增減者，履約保證金之金額得依增減比率調整之。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67BB4049-F2DA-4F15-9BA9-548A23DA7D27}" type="datetime1">
              <a:rPr lang="zh-TW" altLang="en-US"/>
              <a:pPr>
                <a:defRPr/>
              </a:pPr>
              <a:t>2020/9/27</a:t>
            </a:fld>
            <a:endParaRPr lang="en-US" altLang="zh-TW"/>
          </a:p>
        </p:txBody>
      </p:sp>
      <p:sp>
        <p:nvSpPr>
          <p:cNvPr id="84995" name="Rectangle 3"/>
          <p:cNvSpPr>
            <a:spLocks noGrp="1" noChangeArrowheads="1"/>
          </p:cNvSpPr>
          <p:nvPr>
            <p:ph type="body" idx="1"/>
          </p:nvPr>
        </p:nvSpPr>
        <p:spPr>
          <a:xfrm>
            <a:off x="323528" y="260648"/>
            <a:ext cx="8229600" cy="1439863"/>
          </a:xfrm>
        </p:spPr>
        <p:txBody>
          <a:bodyPr>
            <a:noAutofit/>
          </a:bodyPr>
          <a:lstStyle/>
          <a:p>
            <a:pPr marL="1166813" indent="-1166813" algn="just" eaLnBrk="1" hangingPunct="1">
              <a:lnSpc>
                <a:spcPct val="90000"/>
              </a:lnSpc>
              <a:buFontTx/>
              <a:buNone/>
            </a:pPr>
            <a:r>
              <a:rPr lang="en-US" altLang="zh-TW" sz="4800" b="1" dirty="0">
                <a:solidFill>
                  <a:srgbClr val="000000"/>
                </a:solidFill>
                <a:latin typeface="標楷體" pitchFamily="65" charset="-120"/>
                <a:ea typeface="標楷體" pitchFamily="65" charset="-120"/>
              </a:rPr>
              <a:t>40</a:t>
            </a:r>
            <a:r>
              <a:rPr lang="zh-TW" altLang="en-US" sz="4400" b="1" dirty="0">
                <a:latin typeface="標楷體" pitchFamily="65" charset="-120"/>
                <a:ea typeface="標楷體" pitchFamily="65" charset="-120"/>
              </a:rPr>
              <a:t>、</a:t>
            </a:r>
            <a:r>
              <a:rPr lang="zh-TW" altLang="en-US" sz="2800" b="1" dirty="0">
                <a:latin typeface="標楷體" pitchFamily="65" charset="-120"/>
                <a:ea typeface="標楷體" pitchFamily="65" charset="-120"/>
              </a:rPr>
              <a:t>得標廠商提出</a:t>
            </a:r>
            <a:r>
              <a:rPr lang="zh-TW" altLang="en-US" sz="2800" b="1" dirty="0">
                <a:solidFill>
                  <a:srgbClr val="0033CC"/>
                </a:solidFill>
                <a:latin typeface="標楷體" pitchFamily="65" charset="-120"/>
                <a:ea typeface="標楷體" pitchFamily="65" charset="-120"/>
              </a:rPr>
              <a:t>其他廠商之履約及賠償連帶保證者</a:t>
            </a:r>
            <a:r>
              <a:rPr lang="zh-TW" altLang="en-US" sz="2800" b="1" dirty="0">
                <a:latin typeface="標楷體" pitchFamily="65" charset="-120"/>
                <a:ea typeface="標楷體" pitchFamily="65" charset="-120"/>
              </a:rPr>
              <a:t>，</a:t>
            </a:r>
            <a:r>
              <a:rPr lang="zh-TW" altLang="en-US" sz="2800" b="1" dirty="0">
                <a:solidFill>
                  <a:srgbClr val="FF3300"/>
                </a:solidFill>
                <a:latin typeface="標楷體" pitchFamily="65" charset="-120"/>
                <a:ea typeface="標楷體" pitchFamily="65" charset="-120"/>
              </a:rPr>
              <a:t>履約保證金予以減收之金額</a:t>
            </a:r>
            <a:r>
              <a:rPr lang="en-US" altLang="zh-TW" sz="2800" b="1" dirty="0">
                <a:latin typeface="標楷體" pitchFamily="65" charset="-120"/>
                <a:ea typeface="標楷體" pitchFamily="65" charset="-120"/>
              </a:rPr>
              <a:t>(</a:t>
            </a:r>
            <a:r>
              <a:rPr lang="zh-TW" altLang="en-US" sz="2800" b="1" dirty="0">
                <a:latin typeface="標楷體" pitchFamily="65" charset="-120"/>
                <a:ea typeface="標楷體" pitchFamily="65" charset="-120"/>
              </a:rPr>
              <a:t>無者免填</a:t>
            </a:r>
            <a:r>
              <a:rPr lang="en-US" altLang="zh-TW" sz="2800" b="1" dirty="0">
                <a:latin typeface="標楷體" pitchFamily="65" charset="-120"/>
                <a:ea typeface="標楷體" pitchFamily="65" charset="-120"/>
              </a:rPr>
              <a:t>)</a:t>
            </a:r>
            <a:r>
              <a:rPr lang="zh-TW" altLang="en-US" sz="2800" b="1" dirty="0">
                <a:latin typeface="標楷體" pitchFamily="65" charset="-120"/>
                <a:ea typeface="標楷體" pitchFamily="65" charset="-120"/>
              </a:rPr>
              <a:t>： </a:t>
            </a:r>
          </a:p>
        </p:txBody>
      </p:sp>
      <p:sp>
        <p:nvSpPr>
          <p:cNvPr id="76804" name="Text Box 5"/>
          <p:cNvSpPr txBox="1">
            <a:spLocks noChangeArrowheads="1"/>
          </p:cNvSpPr>
          <p:nvPr/>
        </p:nvSpPr>
        <p:spPr bwMode="auto">
          <a:xfrm>
            <a:off x="431800" y="1916832"/>
            <a:ext cx="8280400" cy="3467100"/>
          </a:xfrm>
          <a:prstGeom prst="rect">
            <a:avLst/>
          </a:prstGeom>
          <a:solidFill>
            <a:schemeClr val="bg1"/>
          </a:solidFill>
          <a:ln>
            <a:solidFill>
              <a:srgbClr val="0000FF"/>
            </a:solidFill>
          </a:ln>
        </p:spPr>
        <p:txBody>
          <a:bodyPr>
            <a:spAutoFit/>
          </a:bodyPr>
          <a:lstStyle>
            <a:lvl1pPr marL="361950" indent="-361950" eaLnBrk="0" hangingPunct="0">
              <a:defRPr kumimoji="1">
                <a:solidFill>
                  <a:schemeClr val="tx1"/>
                </a:solidFill>
                <a:latin typeface="Arial" charset="0"/>
                <a:ea typeface="標楷體" pitchFamily="65" charset="-120"/>
              </a:defRPr>
            </a:lvl1pPr>
            <a:lvl2pPr marL="742950" indent="-285750" eaLnBrk="0" hangingPunct="0">
              <a:defRPr kumimoji="1">
                <a:solidFill>
                  <a:schemeClr val="tx1"/>
                </a:solidFill>
                <a:latin typeface="Arial" charset="0"/>
                <a:ea typeface="標楷體" pitchFamily="65" charset="-120"/>
              </a:defRPr>
            </a:lvl2pPr>
            <a:lvl3pPr marL="1143000" indent="-228600" eaLnBrk="0" hangingPunct="0">
              <a:defRPr kumimoji="1">
                <a:solidFill>
                  <a:schemeClr val="tx1"/>
                </a:solidFill>
                <a:latin typeface="Arial" charset="0"/>
                <a:ea typeface="標楷體" pitchFamily="65" charset="-120"/>
              </a:defRPr>
            </a:lvl3pPr>
            <a:lvl4pPr marL="1600200" indent="-228600" eaLnBrk="0" hangingPunct="0">
              <a:defRPr kumimoji="1">
                <a:solidFill>
                  <a:schemeClr val="tx1"/>
                </a:solidFill>
                <a:latin typeface="Arial" charset="0"/>
                <a:ea typeface="標楷體" pitchFamily="65" charset="-120"/>
              </a:defRPr>
            </a:lvl4pPr>
            <a:lvl5pPr marL="2057400" indent="-228600" eaLnBrk="0" hangingPunct="0">
              <a:defRPr kumimoji="1">
                <a:solidFill>
                  <a:schemeClr val="tx1"/>
                </a:solidFill>
                <a:latin typeface="Arial" charset="0"/>
                <a:ea typeface="標楷體" pitchFamily="65" charset="-120"/>
              </a:defRPr>
            </a:lvl5pPr>
            <a:lvl6pPr marL="2514600" indent="-228600" eaLnBrk="0" fontAlgn="base" hangingPunct="0">
              <a:spcBef>
                <a:spcPct val="0"/>
              </a:spcBef>
              <a:spcAft>
                <a:spcPct val="0"/>
              </a:spcAft>
              <a:defRPr kumimoji="1">
                <a:solidFill>
                  <a:schemeClr val="tx1"/>
                </a:solidFill>
                <a:latin typeface="Arial" charset="0"/>
                <a:ea typeface="標楷體" pitchFamily="65" charset="-120"/>
              </a:defRPr>
            </a:lvl6pPr>
            <a:lvl7pPr marL="2971800" indent="-228600" eaLnBrk="0" fontAlgn="base" hangingPunct="0">
              <a:spcBef>
                <a:spcPct val="0"/>
              </a:spcBef>
              <a:spcAft>
                <a:spcPct val="0"/>
              </a:spcAft>
              <a:defRPr kumimoji="1">
                <a:solidFill>
                  <a:schemeClr val="tx1"/>
                </a:solidFill>
                <a:latin typeface="Arial" charset="0"/>
                <a:ea typeface="標楷體" pitchFamily="65" charset="-120"/>
              </a:defRPr>
            </a:lvl7pPr>
            <a:lvl8pPr marL="3429000" indent="-228600" eaLnBrk="0" fontAlgn="base" hangingPunct="0">
              <a:spcBef>
                <a:spcPct val="0"/>
              </a:spcBef>
              <a:spcAft>
                <a:spcPct val="0"/>
              </a:spcAft>
              <a:defRPr kumimoji="1">
                <a:solidFill>
                  <a:schemeClr val="tx1"/>
                </a:solidFill>
                <a:latin typeface="Arial" charset="0"/>
                <a:ea typeface="標楷體" pitchFamily="65" charset="-120"/>
              </a:defRPr>
            </a:lvl8pPr>
            <a:lvl9pPr marL="3886200" indent="-228600" eaLnBrk="0" fontAlgn="base" hangingPunct="0">
              <a:spcBef>
                <a:spcPct val="0"/>
              </a:spcBef>
              <a:spcAft>
                <a:spcPct val="0"/>
              </a:spcAft>
              <a:defRPr kumimoji="1">
                <a:solidFill>
                  <a:schemeClr val="tx1"/>
                </a:solidFill>
                <a:latin typeface="Arial" charset="0"/>
                <a:ea typeface="標楷體" pitchFamily="65" charset="-120"/>
              </a:defRPr>
            </a:lvl9pPr>
          </a:lstStyle>
          <a:p>
            <a:pPr algn="just" eaLnBrk="1" hangingPunct="1">
              <a:lnSpc>
                <a:spcPct val="110000"/>
              </a:lnSpc>
              <a:spcBef>
                <a:spcPct val="20000"/>
              </a:spcBef>
              <a:defRPr/>
            </a:pPr>
            <a:r>
              <a:rPr lang="en-US" altLang="zh-TW" sz="2800" b="1" dirty="0">
                <a:solidFill>
                  <a:srgbClr val="000000"/>
                </a:solidFill>
                <a:latin typeface="標楷體" pitchFamily="65" charset="-120"/>
              </a:rPr>
              <a:t>1.</a:t>
            </a:r>
            <a:r>
              <a:rPr lang="zh-TW" altLang="en-US" sz="2800" b="1" u="sng" dirty="0">
                <a:solidFill>
                  <a:srgbClr val="0000FF"/>
                </a:solidFill>
                <a:latin typeface="標楷體" pitchFamily="65" charset="-120"/>
              </a:rPr>
              <a:t>公告金額以上</a:t>
            </a:r>
            <a:r>
              <a:rPr lang="zh-TW" altLang="en-US" sz="2800" b="1" dirty="0">
                <a:solidFill>
                  <a:srgbClr val="000000"/>
                </a:solidFill>
                <a:latin typeface="標楷體" pitchFamily="65" charset="-120"/>
              </a:rPr>
              <a:t>之採購，機關得於招標文件中規定得標廠商提出符合招標文件所定投標廠商資格條件之</a:t>
            </a:r>
            <a:r>
              <a:rPr lang="zh-TW" altLang="en-US" sz="2800" b="1" u="sng" dirty="0">
                <a:solidFill>
                  <a:srgbClr val="0000FF"/>
                </a:solidFill>
                <a:latin typeface="標楷體" pitchFamily="65" charset="-120"/>
              </a:rPr>
              <a:t>其他廠商之履約及賠償連帶保證</a:t>
            </a:r>
            <a:r>
              <a:rPr lang="zh-TW" altLang="en-US" sz="2800" b="1" dirty="0">
                <a:solidFill>
                  <a:srgbClr val="000000"/>
                </a:solidFill>
                <a:latin typeface="標楷體" pitchFamily="65" charset="-120"/>
              </a:rPr>
              <a:t>者，其應繳納之履約保證金或保固保證金得予減收。</a:t>
            </a:r>
          </a:p>
          <a:p>
            <a:pPr algn="just" eaLnBrk="1" hangingPunct="1">
              <a:lnSpc>
                <a:spcPct val="110000"/>
              </a:lnSpc>
              <a:spcBef>
                <a:spcPct val="20000"/>
              </a:spcBef>
              <a:defRPr/>
            </a:pPr>
            <a:r>
              <a:rPr lang="en-US" altLang="zh-TW" sz="2800" b="1" dirty="0">
                <a:solidFill>
                  <a:srgbClr val="000000"/>
                </a:solidFill>
                <a:latin typeface="標楷體" pitchFamily="65" charset="-120"/>
              </a:rPr>
              <a:t>2.</a:t>
            </a:r>
            <a:r>
              <a:rPr lang="zh-TW" altLang="en-US" sz="2800" b="1" dirty="0">
                <a:solidFill>
                  <a:srgbClr val="000000"/>
                </a:solidFill>
                <a:latin typeface="標楷體" pitchFamily="65" charset="-120"/>
              </a:rPr>
              <a:t>前項減收額度，得為一定金額或比率，由招標機關於招標文件中擇定之。其額度以不逾履約保證金或保固保證金額度之</a:t>
            </a:r>
            <a:r>
              <a:rPr lang="en-US" altLang="zh-TW" sz="2800" b="1" dirty="0">
                <a:solidFill>
                  <a:srgbClr val="0000FF"/>
                </a:solidFill>
                <a:latin typeface="標楷體" pitchFamily="65" charset="-120"/>
              </a:rPr>
              <a:t>50</a:t>
            </a:r>
            <a:r>
              <a:rPr lang="zh-TW" altLang="en-US" sz="2800" b="1" dirty="0">
                <a:solidFill>
                  <a:srgbClr val="0000FF"/>
                </a:solidFill>
              </a:rPr>
              <a:t>％</a:t>
            </a:r>
            <a:r>
              <a:rPr lang="zh-TW" altLang="en-US" sz="2800" b="1" dirty="0">
                <a:solidFill>
                  <a:srgbClr val="0000FF"/>
                </a:solidFill>
                <a:latin typeface="標楷體" pitchFamily="65" charset="-120"/>
              </a:rPr>
              <a:t>為限</a:t>
            </a:r>
            <a:r>
              <a:rPr lang="zh-TW" altLang="en-US" sz="2800" b="1" dirty="0">
                <a:solidFill>
                  <a:srgbClr val="000000"/>
                </a:solidFill>
                <a:latin typeface="標楷體" pitchFamily="65" charset="-120"/>
              </a:rPr>
              <a:t>。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F6830AF5-64C9-4A77-B6E2-D83A3E0511BD}" type="datetime1">
              <a:rPr lang="zh-TW" altLang="en-US" smtClean="0"/>
              <a:t>2020/9/27</a:t>
            </a:fld>
            <a:endParaRPr lang="en-US" altLang="zh-TW"/>
          </a:p>
        </p:txBody>
      </p:sp>
      <p:sp>
        <p:nvSpPr>
          <p:cNvPr id="86019" name="Rectangle 3"/>
          <p:cNvSpPr>
            <a:spLocks noGrp="1" noChangeArrowheads="1"/>
          </p:cNvSpPr>
          <p:nvPr>
            <p:ph type="body" idx="1"/>
          </p:nvPr>
        </p:nvSpPr>
        <p:spPr>
          <a:xfrm>
            <a:off x="251520" y="116632"/>
            <a:ext cx="8435280" cy="2592288"/>
          </a:xfrm>
        </p:spPr>
        <p:txBody>
          <a:bodyPr>
            <a:noAutofit/>
          </a:bodyPr>
          <a:lstStyle/>
          <a:p>
            <a:pPr marL="717550" indent="-717550" eaLnBrk="0">
              <a:lnSpc>
                <a:spcPts val="2400"/>
              </a:lnSpc>
              <a:spcBef>
                <a:spcPts val="0"/>
              </a:spcBef>
              <a:buNone/>
            </a:pPr>
            <a:r>
              <a:rPr lang="en-US" altLang="zh-TW" b="1" dirty="0">
                <a:solidFill>
                  <a:srgbClr val="000000"/>
                </a:solidFill>
                <a:latin typeface="標楷體" panose="03000509000000000000" pitchFamily="65" charset="-120"/>
                <a:ea typeface="標楷體" panose="03000509000000000000" pitchFamily="65" charset="-120"/>
              </a:rPr>
              <a:t>41</a:t>
            </a:r>
            <a:r>
              <a:rPr lang="zh-TW" altLang="en-US" b="1" dirty="0">
                <a:latin typeface="標楷體" panose="03000509000000000000" pitchFamily="65" charset="-120"/>
                <a:ea typeface="標楷體" panose="03000509000000000000" pitchFamily="65" charset="-120"/>
              </a:rPr>
              <a:t>、</a:t>
            </a:r>
            <a:r>
              <a:rPr lang="zh-TW" altLang="zh-TW" sz="2400" dirty="0">
                <a:solidFill>
                  <a:srgbClr val="000000"/>
                </a:solidFill>
                <a:latin typeface="標楷體" panose="03000509000000000000" pitchFamily="65" charset="-120"/>
                <a:ea typeface="標楷體" panose="03000509000000000000" pitchFamily="65" charset="-120"/>
              </a:rPr>
              <a:t>得標廠商為押標金保證金暨其他擔保作業辦法第</a:t>
            </a:r>
            <a:r>
              <a:rPr lang="en-US" altLang="zh-TW" sz="2400" dirty="0">
                <a:solidFill>
                  <a:srgbClr val="000000"/>
                </a:solidFill>
                <a:latin typeface="標楷體" panose="03000509000000000000" pitchFamily="65" charset="-120"/>
                <a:ea typeface="標楷體" panose="03000509000000000000" pitchFamily="65" charset="-120"/>
              </a:rPr>
              <a:t>33</a:t>
            </a:r>
            <a:r>
              <a:rPr lang="zh-TW" altLang="zh-TW" sz="2400" dirty="0">
                <a:solidFill>
                  <a:srgbClr val="000000"/>
                </a:solidFill>
                <a:latin typeface="標楷體" panose="03000509000000000000" pitchFamily="65" charset="-120"/>
                <a:ea typeface="標楷體" panose="03000509000000000000" pitchFamily="65" charset="-120"/>
              </a:rPr>
              <a:t>條之</a:t>
            </a:r>
            <a:r>
              <a:rPr lang="en-US" altLang="zh-TW" sz="2400" dirty="0">
                <a:solidFill>
                  <a:srgbClr val="000000"/>
                </a:solidFill>
                <a:latin typeface="標楷體" panose="03000509000000000000" pitchFamily="65" charset="-120"/>
                <a:ea typeface="標楷體" panose="03000509000000000000" pitchFamily="65" charset="-120"/>
              </a:rPr>
              <a:t>5</a:t>
            </a:r>
            <a:r>
              <a:rPr lang="zh-TW" altLang="zh-TW" sz="2400" dirty="0">
                <a:solidFill>
                  <a:srgbClr val="000000"/>
                </a:solidFill>
                <a:latin typeface="標楷體" panose="03000509000000000000" pitchFamily="65" charset="-120"/>
                <a:ea typeface="標楷體" panose="03000509000000000000" pitchFamily="65" charset="-120"/>
              </a:rPr>
              <a:t>第</a:t>
            </a:r>
            <a:r>
              <a:rPr lang="en-US" altLang="zh-TW" sz="2400" dirty="0">
                <a:solidFill>
                  <a:srgbClr val="000000"/>
                </a:solidFill>
                <a:latin typeface="標楷體" panose="03000509000000000000" pitchFamily="65" charset="-120"/>
                <a:ea typeface="標楷體" panose="03000509000000000000" pitchFamily="65" charset="-120"/>
              </a:rPr>
              <a:t>2</a:t>
            </a:r>
            <a:r>
              <a:rPr lang="zh-TW" altLang="zh-TW" sz="2400" dirty="0">
                <a:solidFill>
                  <a:srgbClr val="000000"/>
                </a:solidFill>
                <a:latin typeface="標楷體" panose="03000509000000000000" pitchFamily="65" charset="-120"/>
                <a:ea typeface="標楷體" panose="03000509000000000000" pitchFamily="65" charset="-120"/>
              </a:rPr>
              <a:t>項所稱優良廠商者</a:t>
            </a:r>
            <a:r>
              <a:rPr lang="en-US" altLang="zh-TW" sz="2400" dirty="0">
                <a:solidFill>
                  <a:srgbClr val="000000"/>
                </a:solidFill>
                <a:latin typeface="標楷體" panose="03000509000000000000" pitchFamily="65" charset="-120"/>
                <a:ea typeface="標楷體" panose="03000509000000000000" pitchFamily="65" charset="-120"/>
              </a:rPr>
              <a:t>(</a:t>
            </a:r>
            <a:r>
              <a:rPr lang="zh-TW" altLang="zh-TW" sz="2400" dirty="0">
                <a:solidFill>
                  <a:srgbClr val="000000"/>
                </a:solidFill>
                <a:latin typeface="標楷體" panose="03000509000000000000" pitchFamily="65" charset="-120"/>
                <a:ea typeface="標楷體" panose="03000509000000000000" pitchFamily="65" charset="-120"/>
              </a:rPr>
              <a:t>公開於政府電子採購網</a:t>
            </a:r>
            <a:r>
              <a:rPr lang="en-US" altLang="zh-TW" sz="2400" dirty="0">
                <a:solidFill>
                  <a:srgbClr val="000000"/>
                </a:solidFill>
                <a:latin typeface="標楷體" panose="03000509000000000000" pitchFamily="65" charset="-120"/>
                <a:ea typeface="標楷體" panose="03000509000000000000" pitchFamily="65" charset="-120"/>
                <a:hlinkClick r:id="rId3">
                  <a:extLst>
                    <a:ext uri="{A12FA001-AC4F-418D-AE19-62706E023703}">
                      <ahyp:hlinkClr xmlns:ahyp="http://schemas.microsoft.com/office/drawing/2018/hyperlinkcolor" val="tx"/>
                    </a:ext>
                  </a:extLst>
                </a:hlinkClick>
              </a:rPr>
              <a:t>https://web.pcc.gov.tw/常用查詢/優良廠商名單/</a:t>
            </a:r>
            <a:r>
              <a:rPr lang="zh-TW" altLang="zh-TW" sz="2400" dirty="0">
                <a:solidFill>
                  <a:srgbClr val="000000"/>
                </a:solidFill>
                <a:latin typeface="標楷體" panose="03000509000000000000" pitchFamily="65" charset="-120"/>
                <a:ea typeface="標楷體" panose="03000509000000000000" pitchFamily="65" charset="-120"/>
              </a:rPr>
              <a:t>有效名單列表</a:t>
            </a:r>
            <a:r>
              <a:rPr lang="en-US" altLang="zh-TW" sz="2400" dirty="0">
                <a:solidFill>
                  <a:srgbClr val="000000"/>
                </a:solidFill>
                <a:latin typeface="標楷體" panose="03000509000000000000" pitchFamily="65" charset="-120"/>
                <a:ea typeface="標楷體" panose="03000509000000000000" pitchFamily="65" charset="-120"/>
              </a:rPr>
              <a:t>)</a:t>
            </a:r>
            <a:r>
              <a:rPr lang="zh-TW" altLang="zh-TW" sz="2400"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履約保證金</a:t>
            </a:r>
            <a:r>
              <a:rPr lang="zh-TW" altLang="zh-TW" sz="2400" dirty="0">
                <a:solidFill>
                  <a:srgbClr val="000000"/>
                </a:solidFill>
                <a:latin typeface="標楷體" panose="03000509000000000000" pitchFamily="65" charset="-120"/>
                <a:ea typeface="標楷體" panose="03000509000000000000" pitchFamily="65" charset="-120"/>
              </a:rPr>
              <a:t>予以減收金額：</a:t>
            </a:r>
          </a:p>
          <a:p>
            <a:pPr marL="538163" lvl="0" indent="-273050" eaLnBrk="0">
              <a:lnSpc>
                <a:spcPts val="2400"/>
              </a:lnSpc>
              <a:spcBef>
                <a:spcPts val="0"/>
              </a:spcBef>
              <a:buNone/>
            </a:pPr>
            <a:r>
              <a:rPr lang="zh-TW" altLang="en-US" sz="2200" dirty="0">
                <a:solidFill>
                  <a:srgbClr val="000000"/>
                </a:solidFill>
                <a:latin typeface="標楷體" panose="03000509000000000000" pitchFamily="65" charset="-120"/>
                <a:ea typeface="標楷體" panose="03000509000000000000" pitchFamily="65" charset="-120"/>
              </a:rPr>
              <a:t>■</a:t>
            </a:r>
            <a:r>
              <a:rPr lang="zh-TW" altLang="zh-TW" sz="2200" b="1" dirty="0">
                <a:solidFill>
                  <a:srgbClr val="006600"/>
                </a:solidFill>
                <a:latin typeface="標楷體" panose="03000509000000000000" pitchFamily="65" charset="-120"/>
                <a:ea typeface="標楷體" panose="03000509000000000000" pitchFamily="65" charset="-120"/>
              </a:rPr>
              <a:t>行政院公共工程委員會公共工程金質獎之得獎廠商，減收</a:t>
            </a:r>
            <a:r>
              <a:rPr lang="zh-TW" altLang="zh-TW" sz="2200" b="1" u="sng" dirty="0">
                <a:solidFill>
                  <a:srgbClr val="0000FF"/>
                </a:solidFill>
                <a:latin typeface="標楷體" panose="03000509000000000000" pitchFamily="65" charset="-120"/>
                <a:ea typeface="標楷體" panose="03000509000000000000" pitchFamily="65" charset="-120"/>
              </a:rPr>
              <a:t>原應繳額度之</a:t>
            </a:r>
            <a:r>
              <a:rPr lang="en-US" altLang="zh-TW" sz="2200" b="1" u="sng" dirty="0">
                <a:solidFill>
                  <a:srgbClr val="0000FF"/>
                </a:solidFill>
                <a:latin typeface="標楷體" panose="03000509000000000000" pitchFamily="65" charset="-120"/>
                <a:ea typeface="標楷體" panose="03000509000000000000" pitchFamily="65" charset="-120"/>
              </a:rPr>
              <a:t>50%</a:t>
            </a:r>
            <a:r>
              <a:rPr lang="zh-TW" altLang="zh-TW" sz="2200" dirty="0">
                <a:solidFill>
                  <a:srgbClr val="000000"/>
                </a:solidFill>
                <a:latin typeface="標楷體" panose="03000509000000000000" pitchFamily="65" charset="-120"/>
                <a:ea typeface="標楷體" panose="03000509000000000000" pitchFamily="65" charset="-120"/>
              </a:rPr>
              <a:t>。</a:t>
            </a:r>
            <a:endParaRPr lang="en-US" altLang="zh-TW" sz="2200" dirty="0">
              <a:solidFill>
                <a:srgbClr val="000000"/>
              </a:solidFill>
              <a:latin typeface="標楷體" panose="03000509000000000000" pitchFamily="65" charset="-120"/>
              <a:ea typeface="標楷體" panose="03000509000000000000" pitchFamily="65" charset="-120"/>
            </a:endParaRPr>
          </a:p>
          <a:p>
            <a:pPr marL="538163" lvl="0" indent="-273050" eaLnBrk="0">
              <a:lnSpc>
                <a:spcPts val="2400"/>
              </a:lnSpc>
              <a:spcBef>
                <a:spcPts val="0"/>
              </a:spcBef>
              <a:buNone/>
            </a:pPr>
            <a:r>
              <a:rPr lang="zh-TW" altLang="en-US" sz="2200" dirty="0">
                <a:solidFill>
                  <a:srgbClr val="000000"/>
                </a:solidFill>
                <a:latin typeface="標楷體" panose="03000509000000000000" pitchFamily="65" charset="-120"/>
                <a:ea typeface="標楷體" panose="03000509000000000000" pitchFamily="65" charset="-120"/>
              </a:rPr>
              <a:t>□</a:t>
            </a:r>
            <a:r>
              <a:rPr lang="zh-TW" altLang="zh-TW" sz="2200" b="1" dirty="0">
                <a:solidFill>
                  <a:srgbClr val="006600"/>
                </a:solidFill>
                <a:latin typeface="標楷體" panose="03000509000000000000" pitchFamily="65" charset="-120"/>
                <a:ea typeface="標楷體" panose="03000509000000000000" pitchFamily="65" charset="-120"/>
              </a:rPr>
              <a:t>其他獎項</a:t>
            </a:r>
            <a:r>
              <a:rPr lang="en-US" altLang="zh-TW" sz="2200" b="1" dirty="0">
                <a:solidFill>
                  <a:srgbClr val="006600"/>
                </a:solidFill>
                <a:latin typeface="標楷體" panose="03000509000000000000" pitchFamily="65" charset="-120"/>
                <a:ea typeface="標楷體" panose="03000509000000000000" pitchFamily="65" charset="-120"/>
              </a:rPr>
              <a:t>(</a:t>
            </a:r>
            <a:r>
              <a:rPr lang="zh-TW" altLang="zh-TW" sz="2200" b="1" dirty="0">
                <a:solidFill>
                  <a:srgbClr val="006600"/>
                </a:solidFill>
                <a:latin typeface="標楷體" panose="03000509000000000000" pitchFamily="65" charset="-120"/>
                <a:ea typeface="標楷體" panose="03000509000000000000" pitchFamily="65" charset="-120"/>
              </a:rPr>
              <a:t>由招標機關敘明獎項名稱及減收額度，其減收總額度</a:t>
            </a:r>
            <a:r>
              <a:rPr lang="zh-TW" altLang="zh-TW" sz="2200" b="1" u="sng" dirty="0">
                <a:solidFill>
                  <a:srgbClr val="FF0000"/>
                </a:solidFill>
                <a:latin typeface="標楷體" panose="03000509000000000000" pitchFamily="65" charset="-120"/>
                <a:ea typeface="標楷體" panose="03000509000000000000" pitchFamily="65" charset="-120"/>
              </a:rPr>
              <a:t>不逾原定應繳總額之</a:t>
            </a:r>
            <a:r>
              <a:rPr lang="en-US" altLang="zh-TW" sz="2200" b="1" u="sng" dirty="0">
                <a:solidFill>
                  <a:srgbClr val="FF0000"/>
                </a:solidFill>
                <a:latin typeface="標楷體" panose="03000509000000000000" pitchFamily="65" charset="-120"/>
                <a:ea typeface="標楷體" panose="03000509000000000000" pitchFamily="65" charset="-120"/>
              </a:rPr>
              <a:t>50%)</a:t>
            </a:r>
            <a:r>
              <a:rPr lang="zh-TW" altLang="zh-TW" sz="2200" dirty="0">
                <a:solidFill>
                  <a:srgbClr val="000000"/>
                </a:solidFill>
                <a:latin typeface="標楷體" panose="03000509000000000000" pitchFamily="65" charset="-120"/>
                <a:ea typeface="標楷體" panose="03000509000000000000" pitchFamily="65" charset="-120"/>
              </a:rPr>
              <a:t>：</a:t>
            </a:r>
          </a:p>
          <a:p>
            <a:pPr marL="1166813" indent="-1166813" algn="just" eaLnBrk="1" hangingPunct="1">
              <a:lnSpc>
                <a:spcPct val="90000"/>
              </a:lnSpc>
              <a:buFontTx/>
              <a:buNone/>
            </a:pPr>
            <a:endParaRPr lang="zh-TW" altLang="en-US" sz="3200" b="1" dirty="0">
              <a:latin typeface="標楷體" pitchFamily="65" charset="-120"/>
              <a:ea typeface="標楷體" pitchFamily="65" charset="-120"/>
            </a:endParaRPr>
          </a:p>
        </p:txBody>
      </p:sp>
      <p:sp>
        <p:nvSpPr>
          <p:cNvPr id="77828" name="Text Box 6"/>
          <p:cNvSpPr txBox="1">
            <a:spLocks noChangeArrowheads="1"/>
          </p:cNvSpPr>
          <p:nvPr/>
        </p:nvSpPr>
        <p:spPr bwMode="auto">
          <a:xfrm>
            <a:off x="432122" y="5003860"/>
            <a:ext cx="8042125" cy="1241365"/>
          </a:xfrm>
          <a:prstGeom prst="rect">
            <a:avLst/>
          </a:prstGeom>
          <a:solidFill>
            <a:schemeClr val="bg1"/>
          </a:solidFill>
          <a:ln w="9525">
            <a:noFill/>
            <a:miter lim="800000"/>
            <a:headEnd/>
            <a:tailEnd/>
          </a:ln>
          <a:effectLst>
            <a:outerShdw dist="107763" dir="13500000" algn="ctr" rotWithShape="0">
              <a:schemeClr val="bg2">
                <a:alpha val="50000"/>
              </a:schemeClr>
            </a:outerShdw>
          </a:effectLst>
        </p:spPr>
        <p:txBody>
          <a:bodyPr wrap="square">
            <a:spAutoFit/>
          </a:bodyPr>
          <a:lstStyle/>
          <a:p>
            <a:pPr marL="449263" indent="-449263" algn="just">
              <a:lnSpc>
                <a:spcPts val="2000"/>
              </a:lnSpc>
              <a:spcBef>
                <a:spcPct val="20000"/>
              </a:spcBef>
              <a:defRPr/>
            </a:pPr>
            <a:r>
              <a:rPr lang="en-US" altLang="zh-TW" sz="2000" b="1" dirty="0">
                <a:solidFill>
                  <a:srgbClr val="0000FF"/>
                </a:solidFill>
                <a:latin typeface="標楷體" pitchFamily="65" charset="-120"/>
                <a:ea typeface="標楷體" pitchFamily="65" charset="-120"/>
              </a:rPr>
              <a:t>1.</a:t>
            </a:r>
            <a:r>
              <a:rPr lang="zh-TW" altLang="en-US" sz="2000" b="1" dirty="0">
                <a:solidFill>
                  <a:srgbClr val="0000FF"/>
                </a:solidFill>
                <a:latin typeface="標楷體" pitchFamily="65" charset="-120"/>
                <a:ea typeface="標楷體" pitchFamily="65" charset="-120"/>
              </a:rPr>
              <a:t>得以不逾原定應繳總額之</a:t>
            </a:r>
            <a:r>
              <a:rPr lang="en-US" altLang="zh-TW" sz="2000" b="1" dirty="0">
                <a:solidFill>
                  <a:srgbClr val="0000FF"/>
                </a:solidFill>
                <a:latin typeface="標楷體" pitchFamily="65" charset="-120"/>
                <a:ea typeface="標楷體" pitchFamily="65" charset="-120"/>
              </a:rPr>
              <a:t>50</a:t>
            </a:r>
            <a:r>
              <a:rPr lang="zh-TW" altLang="en-US" sz="2000" b="1" dirty="0">
                <a:solidFill>
                  <a:srgbClr val="0000FF"/>
                </a:solidFill>
                <a:latin typeface="標楷體" pitchFamily="65" charset="-120"/>
                <a:ea typeface="標楷體" pitchFamily="65" charset="-120"/>
              </a:rPr>
              <a:t>％為限。</a:t>
            </a:r>
          </a:p>
          <a:p>
            <a:pPr marL="265113" indent="-265113" algn="just">
              <a:lnSpc>
                <a:spcPts val="2000"/>
              </a:lnSpc>
              <a:spcBef>
                <a:spcPct val="20000"/>
              </a:spcBef>
              <a:defRPr/>
            </a:pPr>
            <a:r>
              <a:rPr lang="en-US" altLang="zh-TW" sz="2000" b="1" dirty="0">
                <a:solidFill>
                  <a:srgbClr val="0000FF"/>
                </a:solidFill>
                <a:latin typeface="標楷體" pitchFamily="65" charset="-120"/>
                <a:ea typeface="標楷體" pitchFamily="65" charset="-120"/>
              </a:rPr>
              <a:t>2.</a:t>
            </a:r>
            <a:r>
              <a:rPr lang="zh-TW" altLang="en-US" sz="2000" b="1" dirty="0">
                <a:solidFill>
                  <a:srgbClr val="C00000"/>
                </a:solidFill>
                <a:latin typeface="標楷體" pitchFamily="65" charset="-120"/>
                <a:ea typeface="標楷體" pitchFamily="65" charset="-120"/>
              </a:rPr>
              <a:t>優良廠商</a:t>
            </a:r>
            <a:r>
              <a:rPr lang="zh-TW" altLang="en-US" sz="2000" b="1" dirty="0">
                <a:solidFill>
                  <a:srgbClr val="0000FF"/>
                </a:solidFill>
                <a:latin typeface="標楷體" pitchFamily="65" charset="-120"/>
                <a:ea typeface="標楷體" pitchFamily="65" charset="-120"/>
              </a:rPr>
              <a:t>：經主管機關或相關中央目的事業主管機關究其主管法令所適用的廠商。</a:t>
            </a:r>
          </a:p>
          <a:p>
            <a:pPr marL="449263" indent="-449263" algn="just">
              <a:lnSpc>
                <a:spcPts val="2000"/>
              </a:lnSpc>
              <a:spcBef>
                <a:spcPct val="20000"/>
              </a:spcBef>
              <a:defRPr/>
            </a:pPr>
            <a:r>
              <a:rPr lang="en-US" altLang="zh-TW" sz="2000" b="1" dirty="0">
                <a:solidFill>
                  <a:srgbClr val="0000FF"/>
                </a:solidFill>
                <a:latin typeface="標楷體" pitchFamily="65" charset="-120"/>
                <a:ea typeface="標楷體" pitchFamily="65" charset="-120"/>
              </a:rPr>
              <a:t>3.</a:t>
            </a:r>
            <a:r>
              <a:rPr lang="zh-TW" altLang="en-US" sz="2000" b="1" dirty="0">
                <a:solidFill>
                  <a:srgbClr val="0000FF"/>
                </a:solidFill>
                <a:latin typeface="標楷體" pitchFamily="65" charset="-120"/>
                <a:ea typeface="標楷體" pitchFamily="65" charset="-120"/>
              </a:rPr>
              <a:t>各縣市政府經辦評定之廠商，得準用之。</a:t>
            </a:r>
          </a:p>
        </p:txBody>
      </p:sp>
      <p:sp>
        <p:nvSpPr>
          <p:cNvPr id="86021" name="矩形 4"/>
          <p:cNvSpPr>
            <a:spLocks noChangeArrowheads="1"/>
          </p:cNvSpPr>
          <p:nvPr/>
        </p:nvSpPr>
        <p:spPr bwMode="auto">
          <a:xfrm>
            <a:off x="448098" y="2708920"/>
            <a:ext cx="8042124" cy="707886"/>
          </a:xfrm>
          <a:prstGeom prst="rect">
            <a:avLst/>
          </a:prstGeom>
          <a:noFill/>
          <a:ln w="9525">
            <a:noFill/>
            <a:miter lim="800000"/>
            <a:headEnd/>
            <a:tailEnd/>
          </a:ln>
        </p:spPr>
        <p:txBody>
          <a:bodyPr wrap="square">
            <a:spAutoFit/>
          </a:bodyPr>
          <a:lstStyle/>
          <a:p>
            <a:pPr algn="just"/>
            <a:r>
              <a:rPr lang="zh-TW" altLang="zh-TW" sz="2000" b="1" dirty="0">
                <a:solidFill>
                  <a:srgbClr val="000000"/>
                </a:solidFill>
                <a:latin typeface="標楷體" pitchFamily="65" charset="-120"/>
                <a:ea typeface="標楷體" pitchFamily="65" charset="-120"/>
              </a:rPr>
              <a:t>得標廠商為押標金保證金暨其他擔保作業辦法第</a:t>
            </a:r>
            <a:r>
              <a:rPr lang="en-US" altLang="zh-TW" sz="2000" b="1" dirty="0">
                <a:solidFill>
                  <a:srgbClr val="000000"/>
                </a:solidFill>
                <a:latin typeface="標楷體" pitchFamily="65" charset="-120"/>
                <a:ea typeface="標楷體" pitchFamily="65" charset="-120"/>
              </a:rPr>
              <a:t>33</a:t>
            </a:r>
            <a:r>
              <a:rPr lang="zh-TW" altLang="zh-TW" sz="2000" b="1" dirty="0">
                <a:solidFill>
                  <a:srgbClr val="000000"/>
                </a:solidFill>
                <a:latin typeface="標楷體" pitchFamily="65" charset="-120"/>
                <a:ea typeface="標楷體" pitchFamily="65" charset="-120"/>
              </a:rPr>
              <a:t>條之</a:t>
            </a:r>
            <a:r>
              <a:rPr lang="en-US" altLang="zh-TW" sz="2000" b="1" dirty="0">
                <a:solidFill>
                  <a:srgbClr val="000000"/>
                </a:solidFill>
                <a:latin typeface="標楷體" pitchFamily="65" charset="-120"/>
                <a:ea typeface="標楷體" pitchFamily="65" charset="-120"/>
              </a:rPr>
              <a:t>6</a:t>
            </a:r>
            <a:r>
              <a:rPr lang="zh-TW" altLang="zh-TW" sz="2000" b="1" dirty="0">
                <a:solidFill>
                  <a:srgbClr val="000000"/>
                </a:solidFill>
                <a:latin typeface="標楷體" pitchFamily="65" charset="-120"/>
                <a:ea typeface="標楷體" pitchFamily="65" charset="-120"/>
              </a:rPr>
              <a:t>所稱</a:t>
            </a:r>
            <a:r>
              <a:rPr lang="zh-TW" altLang="zh-TW" sz="2000" b="1" u="sng" dirty="0">
                <a:solidFill>
                  <a:srgbClr val="000000"/>
                </a:solidFill>
                <a:latin typeface="標楷體" pitchFamily="65" charset="-120"/>
                <a:ea typeface="標楷體" pitchFamily="65" charset="-120"/>
              </a:rPr>
              <a:t>全球化廠商</a:t>
            </a:r>
            <a:r>
              <a:rPr lang="zh-TW" altLang="zh-TW" sz="2000" b="1" dirty="0">
                <a:solidFill>
                  <a:srgbClr val="000000"/>
                </a:solidFill>
                <a:latin typeface="標楷體" pitchFamily="65" charset="-120"/>
                <a:ea typeface="標楷體" pitchFamily="65" charset="-120"/>
              </a:rPr>
              <a:t>者，履約保證金予以減收之金額</a:t>
            </a:r>
            <a:r>
              <a:rPr lang="en-US" altLang="zh-TW" sz="2000" b="1" dirty="0">
                <a:solidFill>
                  <a:srgbClr val="000000"/>
                </a:solidFill>
                <a:latin typeface="標楷體" pitchFamily="65" charset="-120"/>
                <a:ea typeface="標楷體" pitchFamily="65" charset="-120"/>
              </a:rPr>
              <a:t>(</a:t>
            </a:r>
            <a:r>
              <a:rPr lang="zh-TW" altLang="zh-TW" sz="2000" b="1" dirty="0">
                <a:solidFill>
                  <a:srgbClr val="000000"/>
                </a:solidFill>
                <a:latin typeface="標楷體" pitchFamily="65" charset="-120"/>
                <a:ea typeface="標楷體" pitchFamily="65" charset="-120"/>
              </a:rPr>
              <a:t>無者免填</a:t>
            </a:r>
            <a:r>
              <a:rPr lang="en-US" altLang="zh-TW" sz="2000" b="1" dirty="0">
                <a:solidFill>
                  <a:srgbClr val="000000"/>
                </a:solidFill>
                <a:latin typeface="標楷體" pitchFamily="65" charset="-120"/>
                <a:ea typeface="標楷體" pitchFamily="65" charset="-120"/>
              </a:rPr>
              <a:t>)</a:t>
            </a:r>
            <a:r>
              <a:rPr lang="zh-TW" altLang="zh-TW" sz="2000" b="1" dirty="0">
                <a:solidFill>
                  <a:srgbClr val="000000"/>
                </a:solidFill>
                <a:latin typeface="標楷體" pitchFamily="65" charset="-120"/>
                <a:ea typeface="標楷體" pitchFamily="65" charset="-120"/>
              </a:rPr>
              <a:t>：</a:t>
            </a:r>
            <a:endParaRPr lang="zh-TW" altLang="en-US" sz="2000" b="1" dirty="0">
              <a:solidFill>
                <a:srgbClr val="000000"/>
              </a:solidFill>
              <a:latin typeface="標楷體" pitchFamily="65" charset="-120"/>
              <a:ea typeface="標楷體" pitchFamily="65" charset="-120"/>
            </a:endParaRPr>
          </a:p>
        </p:txBody>
      </p:sp>
      <p:sp>
        <p:nvSpPr>
          <p:cNvPr id="6" name="矩形 5"/>
          <p:cNvSpPr/>
          <p:nvPr/>
        </p:nvSpPr>
        <p:spPr>
          <a:xfrm>
            <a:off x="380356" y="3416806"/>
            <a:ext cx="8042124" cy="1446550"/>
          </a:xfrm>
          <a:prstGeom prst="rect">
            <a:avLst/>
          </a:prstGeom>
          <a:ln>
            <a:solidFill>
              <a:srgbClr val="000000"/>
            </a:solidFill>
          </a:ln>
        </p:spPr>
        <p:txBody>
          <a:bodyPr wrap="square">
            <a:spAutoFit/>
          </a:bodyPr>
          <a:lstStyle/>
          <a:p>
            <a:pPr algn="just"/>
            <a:r>
              <a:rPr lang="zh-TW" altLang="zh-TW" sz="2200" b="1" dirty="0">
                <a:solidFill>
                  <a:srgbClr val="006600"/>
                </a:solidFill>
                <a:latin typeface="標楷體" pitchFamily="65" charset="-120"/>
                <a:ea typeface="標楷體" pitchFamily="65" charset="-120"/>
              </a:rPr>
              <a:t>得標廠商為營造業法第</a:t>
            </a:r>
            <a:r>
              <a:rPr lang="en-US" altLang="zh-TW" sz="2200" b="1" dirty="0">
                <a:solidFill>
                  <a:srgbClr val="006600"/>
                </a:solidFill>
                <a:latin typeface="標楷體" pitchFamily="65" charset="-120"/>
                <a:ea typeface="標楷體" pitchFamily="65" charset="-120"/>
              </a:rPr>
              <a:t>51</a:t>
            </a:r>
            <a:r>
              <a:rPr lang="zh-TW" altLang="zh-TW" sz="2200" b="1" dirty="0">
                <a:solidFill>
                  <a:srgbClr val="006600"/>
                </a:solidFill>
                <a:latin typeface="標楷體" pitchFamily="65" charset="-120"/>
                <a:ea typeface="標楷體" pitchFamily="65" charset="-120"/>
              </a:rPr>
              <a:t>條所稱優良營造業，且得標案件屬營造業法所稱營繕工程之工程採購者，履約保證金予以減收金額，其減收金額不併入前</a:t>
            </a:r>
            <a:r>
              <a:rPr lang="en-US" altLang="zh-TW" sz="2200" b="1" dirty="0">
                <a:solidFill>
                  <a:srgbClr val="006600"/>
                </a:solidFill>
                <a:latin typeface="標楷體" pitchFamily="65" charset="-120"/>
                <a:ea typeface="標楷體" pitchFamily="65" charset="-120"/>
              </a:rPr>
              <a:t>2</a:t>
            </a:r>
            <a:r>
              <a:rPr lang="zh-TW" altLang="zh-TW" sz="2200" b="1" dirty="0">
                <a:solidFill>
                  <a:srgbClr val="006600"/>
                </a:solidFill>
                <a:latin typeface="標楷體" pitchFamily="65" charset="-120"/>
                <a:ea typeface="標楷體" pitchFamily="65" charset="-120"/>
              </a:rPr>
              <a:t>項減收總額度計算（無者免填，惟</a:t>
            </a:r>
            <a:r>
              <a:rPr lang="zh-TW" altLang="zh-TW" sz="2200" b="1" u="sng" dirty="0">
                <a:solidFill>
                  <a:srgbClr val="FF0000"/>
                </a:solidFill>
                <a:latin typeface="標楷體" pitchFamily="65" charset="-120"/>
                <a:ea typeface="標楷體" pitchFamily="65" charset="-120"/>
              </a:rPr>
              <a:t>押標金、工程保證金或工程保留款應至少擇一項</a:t>
            </a:r>
            <a:r>
              <a:rPr lang="zh-TW" altLang="zh-TW" sz="2200" b="1" dirty="0">
                <a:solidFill>
                  <a:srgbClr val="006600"/>
                </a:solidFill>
                <a:latin typeface="標楷體" pitchFamily="65" charset="-120"/>
                <a:ea typeface="標楷體" pitchFamily="65" charset="-120"/>
              </a:rPr>
              <a:t>給予獎勵）：</a:t>
            </a:r>
            <a:endParaRPr lang="zh-TW" altLang="en-US" sz="2200" b="1" dirty="0">
              <a:solidFill>
                <a:srgbClr val="006600"/>
              </a:solidFill>
              <a:latin typeface="標楷體" pitchFamily="65" charset="-120"/>
              <a:ea typeface="標楷體" pitchFamily="65" charset="-120"/>
            </a:endParaRPr>
          </a:p>
        </p:txBody>
      </p:sp>
      <p:sp>
        <p:nvSpPr>
          <p:cNvPr id="8" name="頁尾版面配置區 7">
            <a:extLst>
              <a:ext uri="{FF2B5EF4-FFF2-40B4-BE49-F238E27FC236}">
                <a16:creationId xmlns:a16="http://schemas.microsoft.com/office/drawing/2014/main" id="{9584BD91-43DA-4990-A6D4-A46F9451DEAA}"/>
              </a:ext>
            </a:extLst>
          </p:cNvPr>
          <p:cNvSpPr>
            <a:spLocks noGrp="1"/>
          </p:cNvSpPr>
          <p:nvPr>
            <p:ph type="ftr" sz="quarter" idx="12"/>
          </p:nvPr>
        </p:nvSpPr>
        <p:spPr>
          <a:xfrm>
            <a:off x="1259680" y="6553200"/>
            <a:ext cx="7162800" cy="228600"/>
          </a:xfrm>
          <a:prstGeom prst="rect">
            <a:avLst/>
          </a:prstGeom>
        </p:spPr>
        <p:txBody>
          <a:bodyPr vert="horz" lIns="91440" tIns="45720" rIns="91440" bIns="45720" rtlCol="0" anchor="ctr"/>
          <a:lstStyle>
            <a:defPPr>
              <a:defRPr lang="zh-TW"/>
            </a:defPPr>
            <a:lvl1pPr marL="0" algn="l" defTabSz="914400" rtl="0" eaLnBrk="1" latinLnBrk="0" hangingPunct="1">
              <a:defRPr sz="1200" kern="120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9" name="投影片編號版面配置區 8">
            <a:extLst>
              <a:ext uri="{FF2B5EF4-FFF2-40B4-BE49-F238E27FC236}">
                <a16:creationId xmlns:a16="http://schemas.microsoft.com/office/drawing/2014/main" id="{62256EB3-B1C5-478F-83BC-19A61FA87DF6}"/>
              </a:ext>
            </a:extLst>
          </p:cNvPr>
          <p:cNvSpPr>
            <a:spLocks noGrp="1"/>
          </p:cNvSpPr>
          <p:nvPr>
            <p:ph type="sldNum" sz="quarter" idx="11"/>
          </p:nvPr>
        </p:nvSpPr>
        <p:spPr>
          <a:xfrm>
            <a:off x="8686800" y="5740400"/>
            <a:ext cx="381000" cy="365125"/>
          </a:xfrm>
          <a:prstGeom prst="rect">
            <a:avLst/>
          </a:prstGeom>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8E204F-CD3C-4ADB-BA98-84B59EC3AEBA}" type="slidenum">
              <a:rPr lang="zh-TW" altLang="en-US" smtClean="0"/>
              <a:pPr/>
              <a:t>44</a:t>
            </a:fld>
            <a:endParaRPr lang="zh-TW"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6F136476-A653-4AAA-8C9F-AFCD357E6EFA}" type="datetime1">
              <a:rPr lang="zh-TW" altLang="en-US"/>
              <a:pPr>
                <a:defRPr/>
              </a:pPr>
              <a:t>2020/9/27</a:t>
            </a:fld>
            <a:endParaRPr lang="en-US" altLang="zh-TW"/>
          </a:p>
        </p:txBody>
      </p:sp>
      <p:sp>
        <p:nvSpPr>
          <p:cNvPr id="89091" name="Rectangle 2"/>
          <p:cNvSpPr>
            <a:spLocks noGrp="1" noChangeArrowheads="1"/>
          </p:cNvSpPr>
          <p:nvPr>
            <p:ph type="title"/>
          </p:nvPr>
        </p:nvSpPr>
        <p:spPr>
          <a:xfrm>
            <a:off x="251520" y="260648"/>
            <a:ext cx="7772400" cy="719361"/>
          </a:xfrm>
        </p:spPr>
        <p:txBody>
          <a:bodyPr/>
          <a:lstStyle/>
          <a:p>
            <a:pPr algn="l" eaLnBrk="1" hangingPunct="1"/>
            <a:r>
              <a:rPr lang="en-US" altLang="zh-TW" sz="4800" b="1" dirty="0">
                <a:solidFill>
                  <a:srgbClr val="000000"/>
                </a:solidFill>
                <a:effectLst/>
                <a:latin typeface="標楷體" pitchFamily="65" charset="-120"/>
                <a:ea typeface="標楷體" pitchFamily="65" charset="-120"/>
              </a:rPr>
              <a:t>44</a:t>
            </a:r>
            <a:r>
              <a:rPr lang="zh-TW" altLang="en-US" sz="4800" b="1" dirty="0">
                <a:solidFill>
                  <a:srgbClr val="000000"/>
                </a:solidFill>
                <a:effectLst/>
                <a:latin typeface="標楷體" pitchFamily="65" charset="-120"/>
                <a:ea typeface="標楷體" pitchFamily="65" charset="-120"/>
              </a:rPr>
              <a:t>、</a:t>
            </a:r>
            <a:r>
              <a:rPr lang="zh-TW" altLang="en-US" sz="2800" b="1" dirty="0">
                <a:solidFill>
                  <a:srgbClr val="000000"/>
                </a:solidFill>
                <a:effectLst/>
                <a:latin typeface="標楷體" pitchFamily="65" charset="-120"/>
                <a:ea typeface="標楷體" pitchFamily="65" charset="-120"/>
              </a:rPr>
              <a:t>無履約保證金之理由為：</a:t>
            </a:r>
            <a:r>
              <a:rPr lang="zh-TW" altLang="en-US" sz="2800" dirty="0">
                <a:solidFill>
                  <a:srgbClr val="000000"/>
                </a:solidFill>
                <a:effectLst/>
                <a:latin typeface="標楷體" pitchFamily="65" charset="-120"/>
                <a:ea typeface="標楷體" pitchFamily="65" charset="-120"/>
              </a:rPr>
              <a:t> </a:t>
            </a:r>
          </a:p>
        </p:txBody>
      </p:sp>
      <p:sp>
        <p:nvSpPr>
          <p:cNvPr id="83972" name="Rectangle 3"/>
          <p:cNvSpPr>
            <a:spLocks noGrp="1" noChangeArrowheads="1"/>
          </p:cNvSpPr>
          <p:nvPr>
            <p:ph type="body" idx="1"/>
          </p:nvPr>
        </p:nvSpPr>
        <p:spPr>
          <a:xfrm>
            <a:off x="468313" y="1196752"/>
            <a:ext cx="8229600" cy="2016224"/>
          </a:xfrm>
        </p:spPr>
        <p:txBody>
          <a:bodyPr/>
          <a:lstStyle/>
          <a:p>
            <a:pPr marL="1524000" indent="-1524000" eaLnBrk="1" hangingPunct="1">
              <a:spcBef>
                <a:spcPct val="10000"/>
              </a:spcBef>
              <a:buFont typeface="Wingdings" pitchFamily="2" charset="2"/>
              <a:buNone/>
              <a:defRPr/>
            </a:pPr>
            <a:r>
              <a:rPr lang="en-US" altLang="zh-TW" sz="2800" b="1" dirty="0">
                <a:latin typeface="標楷體" pitchFamily="65" charset="-120"/>
                <a:ea typeface="標楷體" pitchFamily="65" charset="-120"/>
                <a:sym typeface="Wingdings" pitchFamily="2" charset="2"/>
              </a:rPr>
              <a:t></a:t>
            </a:r>
            <a:r>
              <a:rPr lang="en-US" altLang="zh-TW" sz="2800" b="1" dirty="0">
                <a:solidFill>
                  <a:srgbClr val="0033CC"/>
                </a:solidFill>
                <a:latin typeface="標楷體" pitchFamily="65" charset="-120"/>
                <a:ea typeface="標楷體" pitchFamily="65" charset="-120"/>
              </a:rPr>
              <a:t>(1)</a:t>
            </a:r>
            <a:r>
              <a:rPr lang="zh-TW" altLang="en-US" sz="2800" b="1" u="sng" dirty="0">
                <a:solidFill>
                  <a:srgbClr val="FF0000"/>
                </a:solidFill>
                <a:latin typeface="標楷體" pitchFamily="65" charset="-120"/>
                <a:ea typeface="標楷體" pitchFamily="65" charset="-120"/>
              </a:rPr>
              <a:t>勞務</a:t>
            </a:r>
            <a:r>
              <a:rPr lang="zh-TW" altLang="en-US" sz="2800" b="1" dirty="0">
                <a:latin typeface="標楷體" pitchFamily="65" charset="-120"/>
                <a:ea typeface="標楷體" pitchFamily="65" charset="-120"/>
              </a:rPr>
              <a:t>採購。</a:t>
            </a:r>
            <a:r>
              <a:rPr lang="en-US" altLang="zh-TW" sz="2800" b="1" dirty="0">
                <a:latin typeface="標楷體" pitchFamily="65" charset="-120"/>
                <a:ea typeface="標楷體" pitchFamily="65" charset="-120"/>
              </a:rPr>
              <a:t>(</a:t>
            </a:r>
            <a:r>
              <a:rPr lang="en-US" altLang="zh-TW" sz="2800" b="1" dirty="0">
                <a:solidFill>
                  <a:srgbClr val="0033CC"/>
                </a:solidFill>
                <a:latin typeface="標楷體" pitchFamily="65" charset="-120"/>
                <a:ea typeface="標楷體" pitchFamily="65" charset="-120"/>
              </a:rPr>
              <a:t>※</a:t>
            </a:r>
            <a:r>
              <a:rPr lang="zh-TW" altLang="en-US" sz="2800" b="1" dirty="0">
                <a:solidFill>
                  <a:srgbClr val="0033CC"/>
                </a:solidFill>
                <a:latin typeface="標楷體" pitchFamily="65" charset="-120"/>
                <a:ea typeface="標楷體" pitchFamily="65" charset="-120"/>
              </a:rPr>
              <a:t>無預算金額限制）</a:t>
            </a:r>
          </a:p>
          <a:p>
            <a:pPr marL="1435100" indent="-1435100" eaLnBrk="1" hangingPunct="1">
              <a:spcBef>
                <a:spcPct val="10000"/>
              </a:spcBef>
              <a:buFont typeface="Wingdings" pitchFamily="2" charset="2"/>
              <a:buNone/>
              <a:defRPr/>
            </a:pPr>
            <a:r>
              <a:rPr lang="zh-TW" altLang="en-US" sz="2800" b="1" dirty="0">
                <a:latin typeface="標楷體" pitchFamily="65" charset="-120"/>
                <a:ea typeface="標楷體" pitchFamily="65" charset="-120"/>
                <a:sym typeface="Wingdings" pitchFamily="2" charset="2"/>
              </a:rPr>
              <a:t></a:t>
            </a:r>
            <a:r>
              <a:rPr lang="en-US" altLang="zh-TW" sz="2800" b="1" dirty="0">
                <a:solidFill>
                  <a:srgbClr val="0033CC"/>
                </a:solidFill>
                <a:latin typeface="標楷體" pitchFamily="65" charset="-120"/>
                <a:ea typeface="標楷體" pitchFamily="65" charset="-120"/>
              </a:rPr>
              <a:t>(2)</a:t>
            </a:r>
            <a:r>
              <a:rPr lang="zh-TW" altLang="en-US" sz="2800" b="1" u="sng" dirty="0">
                <a:solidFill>
                  <a:srgbClr val="FF0000"/>
                </a:solidFill>
                <a:latin typeface="標楷體" pitchFamily="65" charset="-120"/>
                <a:ea typeface="標楷體" pitchFamily="65" charset="-120"/>
              </a:rPr>
              <a:t>未達公告金額</a:t>
            </a:r>
            <a:r>
              <a:rPr lang="zh-TW" altLang="en-US" sz="2800" b="1" dirty="0">
                <a:latin typeface="標楷體" pitchFamily="65" charset="-120"/>
                <a:ea typeface="標楷體" pitchFamily="65" charset="-120"/>
              </a:rPr>
              <a:t>之</a:t>
            </a:r>
            <a:r>
              <a:rPr lang="zh-TW" altLang="en-US" sz="2800" b="1" dirty="0">
                <a:solidFill>
                  <a:srgbClr val="0033CC"/>
                </a:solidFill>
                <a:latin typeface="標楷體" pitchFamily="65" charset="-120"/>
                <a:ea typeface="標楷體" pitchFamily="65" charset="-120"/>
              </a:rPr>
              <a:t>工程、財物</a:t>
            </a:r>
            <a:r>
              <a:rPr lang="zh-TW" altLang="en-US" sz="2800" b="1" dirty="0">
                <a:latin typeface="標楷體" pitchFamily="65" charset="-120"/>
                <a:ea typeface="標楷體" pitchFamily="65" charset="-120"/>
              </a:rPr>
              <a:t>採購。</a:t>
            </a:r>
          </a:p>
          <a:p>
            <a:pPr marL="896938" indent="-896938" algn="just" eaLnBrk="1" hangingPunct="1">
              <a:spcBef>
                <a:spcPct val="10000"/>
              </a:spcBef>
              <a:buFont typeface="Wingdings" pitchFamily="2" charset="2"/>
              <a:buNone/>
              <a:defRPr/>
            </a:pPr>
            <a:r>
              <a:rPr lang="zh-TW" altLang="en-US" sz="2800" b="1" dirty="0">
                <a:latin typeface="標楷體" pitchFamily="65" charset="-120"/>
                <a:ea typeface="標楷體" pitchFamily="65" charset="-120"/>
                <a:sym typeface="Wingdings" pitchFamily="2" charset="2"/>
              </a:rPr>
              <a:t></a:t>
            </a:r>
            <a:r>
              <a:rPr lang="en-US" altLang="zh-TW" sz="2800" b="1" dirty="0">
                <a:solidFill>
                  <a:srgbClr val="0033CC"/>
                </a:solidFill>
                <a:latin typeface="標楷體" pitchFamily="65" charset="-120"/>
                <a:ea typeface="標楷體" pitchFamily="65" charset="-120"/>
              </a:rPr>
              <a:t>(3)</a:t>
            </a:r>
            <a:r>
              <a:rPr lang="zh-TW" altLang="en-US" sz="2800" b="1" dirty="0">
                <a:latin typeface="標楷體" pitchFamily="65" charset="-120"/>
                <a:ea typeface="標楷體" pitchFamily="65" charset="-120"/>
              </a:rPr>
              <a:t>依</a:t>
            </a:r>
            <a:r>
              <a:rPr lang="zh-TW" altLang="en-US" sz="2800" b="1" dirty="0">
                <a:solidFill>
                  <a:schemeClr val="accent2"/>
                </a:solidFill>
                <a:latin typeface="標楷體" pitchFamily="65" charset="-120"/>
                <a:ea typeface="標楷體" pitchFamily="65" charset="-120"/>
              </a:rPr>
              <a:t>市場交易慣例或採購案特性</a:t>
            </a:r>
            <a:r>
              <a:rPr lang="zh-TW" altLang="en-US" sz="2800" b="1" dirty="0">
                <a:latin typeface="標楷體" pitchFamily="65" charset="-120"/>
                <a:ea typeface="標楷體" pitchFamily="65" charset="-120"/>
              </a:rPr>
              <a:t>，無收取履約保證金之必要或可能者。 </a:t>
            </a:r>
          </a:p>
        </p:txBody>
      </p:sp>
      <p:sp>
        <p:nvSpPr>
          <p:cNvPr id="5" name="Rectangle 3">
            <a:extLst>
              <a:ext uri="{FF2B5EF4-FFF2-40B4-BE49-F238E27FC236}">
                <a16:creationId xmlns:a16="http://schemas.microsoft.com/office/drawing/2014/main" id="{D993EB2B-A4DD-488F-BE28-737EC0EDFB4C}"/>
              </a:ext>
            </a:extLst>
          </p:cNvPr>
          <p:cNvSpPr txBox="1">
            <a:spLocks noChangeArrowheads="1"/>
          </p:cNvSpPr>
          <p:nvPr/>
        </p:nvSpPr>
        <p:spPr bwMode="auto">
          <a:xfrm>
            <a:off x="251520" y="2960687"/>
            <a:ext cx="8675687"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1352550" indent="-1352550" eaLnBrk="1" hangingPunct="1">
              <a:buFontTx/>
              <a:buNone/>
            </a:pPr>
            <a:r>
              <a:rPr lang="en-US" altLang="zh-TW" sz="4800" b="1" kern="0" dirty="0">
                <a:solidFill>
                  <a:srgbClr val="000000"/>
                </a:solidFill>
                <a:latin typeface="標楷體" pitchFamily="65" charset="-120"/>
                <a:ea typeface="標楷體" pitchFamily="65" charset="-120"/>
              </a:rPr>
              <a:t>45</a:t>
            </a:r>
            <a:r>
              <a:rPr lang="zh-TW" altLang="en-US" sz="4400" b="1" kern="0" dirty="0">
                <a:solidFill>
                  <a:srgbClr val="000000"/>
                </a:solidFill>
                <a:latin typeface="標楷體" pitchFamily="65" charset="-120"/>
                <a:ea typeface="標楷體" pitchFamily="65" charset="-120"/>
              </a:rPr>
              <a:t>、</a:t>
            </a:r>
            <a:r>
              <a:rPr lang="zh-TW" altLang="en-US" sz="2800" b="1" kern="0" dirty="0">
                <a:solidFill>
                  <a:srgbClr val="000000"/>
                </a:solidFill>
                <a:latin typeface="標楷體" pitchFamily="65" charset="-120"/>
                <a:ea typeface="標楷體" pitchFamily="65" charset="-120"/>
              </a:rPr>
              <a:t>保固保證金</a:t>
            </a:r>
            <a:r>
              <a:rPr lang="zh-TW" altLang="en-US" sz="2800" b="1" u="sng" kern="0" dirty="0">
                <a:solidFill>
                  <a:srgbClr val="0000FF"/>
                </a:solidFill>
                <a:latin typeface="標楷體" pitchFamily="65" charset="-120"/>
                <a:ea typeface="標楷體" pitchFamily="65" charset="-120"/>
              </a:rPr>
              <a:t>金額</a:t>
            </a:r>
            <a:r>
              <a:rPr lang="en-US" altLang="zh-TW" sz="2800" b="1" kern="0" dirty="0">
                <a:solidFill>
                  <a:srgbClr val="000000"/>
                </a:solidFill>
                <a:latin typeface="標楷體" pitchFamily="65" charset="-120"/>
                <a:ea typeface="標楷體" pitchFamily="65" charset="-120"/>
              </a:rPr>
              <a:t>(</a:t>
            </a:r>
            <a:r>
              <a:rPr lang="zh-TW" altLang="en-US" sz="2800" b="1" kern="0" dirty="0">
                <a:solidFill>
                  <a:srgbClr val="000000"/>
                </a:solidFill>
                <a:latin typeface="標楷體" pitchFamily="65" charset="-120"/>
                <a:ea typeface="標楷體" pitchFamily="65" charset="-120"/>
              </a:rPr>
              <a:t>無者免填</a:t>
            </a:r>
            <a:r>
              <a:rPr lang="en-US" altLang="zh-TW" sz="2800" b="1" kern="0" dirty="0">
                <a:solidFill>
                  <a:srgbClr val="000000"/>
                </a:solidFill>
                <a:latin typeface="標楷體" pitchFamily="65" charset="-120"/>
                <a:ea typeface="標楷體" pitchFamily="65" charset="-120"/>
              </a:rPr>
              <a:t>)</a:t>
            </a:r>
            <a:r>
              <a:rPr lang="zh-TW" altLang="en-US" sz="2800" b="1" kern="0" dirty="0">
                <a:solidFill>
                  <a:srgbClr val="000000"/>
                </a:solidFill>
                <a:latin typeface="標楷體" pitchFamily="65" charset="-120"/>
                <a:ea typeface="標楷體" pitchFamily="65" charset="-120"/>
              </a:rPr>
              <a:t>：</a:t>
            </a:r>
          </a:p>
        </p:txBody>
      </p:sp>
      <p:sp>
        <p:nvSpPr>
          <p:cNvPr id="6" name="Text Box 5">
            <a:extLst>
              <a:ext uri="{FF2B5EF4-FFF2-40B4-BE49-F238E27FC236}">
                <a16:creationId xmlns:a16="http://schemas.microsoft.com/office/drawing/2014/main" id="{D2AEC047-E013-4E2B-B4EC-3918FD7DC434}"/>
              </a:ext>
            </a:extLst>
          </p:cNvPr>
          <p:cNvSpPr txBox="1">
            <a:spLocks noChangeArrowheads="1"/>
          </p:cNvSpPr>
          <p:nvPr/>
        </p:nvSpPr>
        <p:spPr bwMode="auto">
          <a:xfrm>
            <a:off x="428945" y="3982792"/>
            <a:ext cx="8103495" cy="1689373"/>
          </a:xfrm>
          <a:prstGeom prst="rect">
            <a:avLst/>
          </a:prstGeom>
          <a:solidFill>
            <a:schemeClr val="bg1"/>
          </a:solidFill>
          <a:ln w="9525">
            <a:noFill/>
            <a:miter lim="800000"/>
            <a:headEnd/>
            <a:tailEnd/>
          </a:ln>
          <a:effectLst>
            <a:outerShdw dist="107763" dir="13500000" algn="ctr" rotWithShape="0">
              <a:schemeClr val="bg2">
                <a:alpha val="50000"/>
              </a:schemeClr>
            </a:outerShdw>
          </a:effectLst>
        </p:spPr>
        <p:txBody>
          <a:bodyPr wrap="square">
            <a:spAutoFit/>
          </a:bodyPr>
          <a:lstStyle/>
          <a:p>
            <a:pPr marL="358775" indent="-358775" algn="just">
              <a:lnSpc>
                <a:spcPct val="110000"/>
              </a:lnSpc>
              <a:defRPr/>
            </a:pPr>
            <a:r>
              <a:rPr lang="en-US" altLang="zh-TW" sz="2400" b="1" dirty="0">
                <a:solidFill>
                  <a:srgbClr val="0000FF"/>
                </a:solidFill>
                <a:latin typeface="標楷體" pitchFamily="65" charset="-120"/>
                <a:ea typeface="標楷體" pitchFamily="65" charset="-120"/>
              </a:rPr>
              <a:t>1.</a:t>
            </a:r>
            <a:r>
              <a:rPr lang="zh-TW" altLang="en-US" sz="2400" b="1" dirty="0">
                <a:solidFill>
                  <a:srgbClr val="0000FF"/>
                </a:solidFill>
                <a:latin typeface="標楷體" pitchFamily="65" charset="-120"/>
                <a:ea typeface="標楷體" pitchFamily="65" charset="-120"/>
              </a:rPr>
              <a:t>保固保證金之額度，得為一定金額或契約金額之一定比率，由機關於招標文件中擇定之。</a:t>
            </a:r>
          </a:p>
          <a:p>
            <a:pPr marL="265113" indent="-265113" algn="just">
              <a:lnSpc>
                <a:spcPct val="110000"/>
              </a:lnSpc>
              <a:defRPr/>
            </a:pPr>
            <a:r>
              <a:rPr lang="en-US" altLang="zh-TW" sz="2400" b="1" dirty="0">
                <a:solidFill>
                  <a:srgbClr val="0000FF"/>
                </a:solidFill>
                <a:latin typeface="標楷體" pitchFamily="65" charset="-120"/>
                <a:ea typeface="標楷體" pitchFamily="65" charset="-120"/>
              </a:rPr>
              <a:t>2.</a:t>
            </a:r>
            <a:r>
              <a:rPr lang="zh-TW" altLang="en-US" sz="2400" b="1" dirty="0">
                <a:solidFill>
                  <a:srgbClr val="0000FF"/>
                </a:solidFill>
                <a:latin typeface="標楷體" pitchFamily="65" charset="-120"/>
                <a:ea typeface="標楷體" pitchFamily="65" charset="-120"/>
              </a:rPr>
              <a:t>前項</a:t>
            </a:r>
            <a:r>
              <a:rPr lang="zh-TW" altLang="en-US" sz="2400" b="1" u="sng" dirty="0">
                <a:solidFill>
                  <a:srgbClr val="000000"/>
                </a:solidFill>
                <a:latin typeface="標楷體" pitchFamily="65" charset="-120"/>
                <a:ea typeface="標楷體" pitchFamily="65" charset="-120"/>
              </a:rPr>
              <a:t>一定金額</a:t>
            </a:r>
            <a:r>
              <a:rPr lang="zh-TW" altLang="en-US" sz="2400" b="1" dirty="0">
                <a:solidFill>
                  <a:srgbClr val="0000FF"/>
                </a:solidFill>
                <a:latin typeface="標楷體" pitchFamily="65" charset="-120"/>
                <a:ea typeface="標楷體" pitchFamily="65" charset="-120"/>
              </a:rPr>
              <a:t>，以不逾</a:t>
            </a:r>
            <a:r>
              <a:rPr lang="zh-TW" altLang="en-US" sz="2400" b="1" u="sng" dirty="0">
                <a:solidFill>
                  <a:srgbClr val="000000"/>
                </a:solidFill>
                <a:latin typeface="標楷體" pitchFamily="65" charset="-120"/>
                <a:ea typeface="標楷體" pitchFamily="65" charset="-120"/>
              </a:rPr>
              <a:t>預算金額或預估採購總額</a:t>
            </a:r>
            <a:r>
              <a:rPr lang="zh-TW" altLang="en-US" sz="2400" b="1" dirty="0">
                <a:solidFill>
                  <a:srgbClr val="0000FF"/>
                </a:solidFill>
                <a:latin typeface="標楷體" pitchFamily="65" charset="-120"/>
                <a:ea typeface="標楷體" pitchFamily="65" charset="-120"/>
              </a:rPr>
              <a:t>之</a:t>
            </a:r>
            <a:r>
              <a:rPr lang="en-US" altLang="zh-TW" sz="2400" b="1" dirty="0">
                <a:solidFill>
                  <a:srgbClr val="C00000"/>
                </a:solidFill>
                <a:latin typeface="標楷體" pitchFamily="65" charset="-120"/>
                <a:ea typeface="標楷體" pitchFamily="65" charset="-120"/>
              </a:rPr>
              <a:t>3</a:t>
            </a:r>
            <a:r>
              <a:rPr lang="zh-TW" altLang="en-US" sz="2400" b="1" dirty="0">
                <a:solidFill>
                  <a:srgbClr val="C00000"/>
                </a:solidFill>
                <a:latin typeface="標楷體" pitchFamily="65" charset="-120"/>
                <a:ea typeface="標楷體" pitchFamily="65" charset="-120"/>
              </a:rPr>
              <a:t>％</a:t>
            </a:r>
            <a:r>
              <a:rPr lang="zh-TW" altLang="en-US" sz="2400" b="1" dirty="0">
                <a:solidFill>
                  <a:srgbClr val="0000FF"/>
                </a:solidFill>
                <a:latin typeface="標楷體" pitchFamily="65" charset="-120"/>
                <a:ea typeface="標楷體" pitchFamily="65" charset="-120"/>
              </a:rPr>
              <a:t>為原則；</a:t>
            </a:r>
            <a:r>
              <a:rPr lang="zh-TW" altLang="en-US" sz="2400" b="1" dirty="0">
                <a:solidFill>
                  <a:srgbClr val="FF0000"/>
                </a:solidFill>
                <a:latin typeface="標楷體" pitchFamily="65" charset="-120"/>
                <a:ea typeface="標楷體" pitchFamily="65" charset="-120"/>
              </a:rPr>
              <a:t>一定比率</a:t>
            </a:r>
            <a:r>
              <a:rPr lang="zh-TW" altLang="en-US" sz="2400" b="1" dirty="0">
                <a:solidFill>
                  <a:srgbClr val="0000FF"/>
                </a:solidFill>
                <a:latin typeface="標楷體" pitchFamily="65" charset="-120"/>
                <a:ea typeface="標楷體" pitchFamily="65" charset="-120"/>
              </a:rPr>
              <a:t>，以不逾</a:t>
            </a:r>
            <a:r>
              <a:rPr lang="zh-TW" altLang="en-US" sz="2400" b="1" u="sng" dirty="0">
                <a:solidFill>
                  <a:srgbClr val="000000"/>
                </a:solidFill>
                <a:latin typeface="標楷體" pitchFamily="65" charset="-120"/>
                <a:ea typeface="標楷體" pitchFamily="65" charset="-120"/>
              </a:rPr>
              <a:t>契約金額</a:t>
            </a:r>
            <a:r>
              <a:rPr lang="zh-TW" altLang="en-US" sz="2400" b="1" dirty="0">
                <a:solidFill>
                  <a:srgbClr val="0000FF"/>
                </a:solidFill>
                <a:latin typeface="標楷體" pitchFamily="65" charset="-120"/>
                <a:ea typeface="標楷體" pitchFamily="65" charset="-120"/>
              </a:rPr>
              <a:t>之</a:t>
            </a:r>
            <a:r>
              <a:rPr lang="en-US" altLang="zh-TW" sz="2400" b="1" dirty="0">
                <a:solidFill>
                  <a:srgbClr val="0000FF"/>
                </a:solidFill>
                <a:latin typeface="標楷體" pitchFamily="65" charset="-120"/>
                <a:ea typeface="標楷體" pitchFamily="65" charset="-120"/>
              </a:rPr>
              <a:t>3</a:t>
            </a:r>
            <a:r>
              <a:rPr lang="zh-TW" altLang="en-US" sz="2400" b="1" dirty="0">
                <a:solidFill>
                  <a:srgbClr val="0000FF"/>
                </a:solidFill>
                <a:latin typeface="標楷體" pitchFamily="65" charset="-120"/>
                <a:ea typeface="標楷體" pitchFamily="65" charset="-120"/>
              </a:rPr>
              <a:t>％為原則。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431A2542-5931-48C6-B415-A0F34A18AA13}" type="datetime1">
              <a:rPr lang="zh-TW" altLang="en-US" smtClean="0"/>
              <a:t>2020/9/27</a:t>
            </a:fld>
            <a:endParaRPr lang="en-US" altLang="zh-TW"/>
          </a:p>
        </p:txBody>
      </p:sp>
      <p:sp>
        <p:nvSpPr>
          <p:cNvPr id="94211" name="Rectangle 3"/>
          <p:cNvSpPr>
            <a:spLocks noGrp="1" noChangeArrowheads="1"/>
          </p:cNvSpPr>
          <p:nvPr>
            <p:ph type="body" idx="1"/>
          </p:nvPr>
        </p:nvSpPr>
        <p:spPr>
          <a:xfrm>
            <a:off x="251519" y="171376"/>
            <a:ext cx="8497193" cy="2889921"/>
          </a:xfrm>
        </p:spPr>
        <p:txBody>
          <a:bodyPr>
            <a:noAutofit/>
          </a:bodyPr>
          <a:lstStyle/>
          <a:p>
            <a:pPr marL="803275" indent="-803275" eaLnBrk="0">
              <a:lnSpc>
                <a:spcPts val="2700"/>
              </a:lnSpc>
              <a:spcBef>
                <a:spcPts val="0"/>
              </a:spcBef>
              <a:buNone/>
            </a:pPr>
            <a:r>
              <a:rPr lang="en-US" altLang="zh-TW" sz="3200" b="1" dirty="0">
                <a:solidFill>
                  <a:srgbClr val="000000"/>
                </a:solidFill>
                <a:latin typeface="標楷體" panose="03000509000000000000" pitchFamily="65" charset="-120"/>
                <a:ea typeface="標楷體" panose="03000509000000000000" pitchFamily="65" charset="-120"/>
              </a:rPr>
              <a:t>49</a:t>
            </a:r>
            <a:r>
              <a:rPr lang="zh-TW" altLang="en-US" sz="3200" b="1" dirty="0">
                <a:solidFill>
                  <a:srgbClr val="000000"/>
                </a:solidFill>
                <a:latin typeface="標楷體" panose="03000509000000000000" pitchFamily="65" charset="-120"/>
                <a:ea typeface="標楷體" panose="03000509000000000000" pitchFamily="65" charset="-120"/>
              </a:rPr>
              <a:t>、</a:t>
            </a:r>
            <a:r>
              <a:rPr lang="zh-TW" altLang="zh-TW" sz="2400" dirty="0">
                <a:solidFill>
                  <a:srgbClr val="000000"/>
                </a:solidFill>
                <a:latin typeface="標楷體" panose="03000509000000000000" pitchFamily="65" charset="-120"/>
                <a:ea typeface="標楷體" panose="03000509000000000000" pitchFamily="65" charset="-120"/>
              </a:rPr>
              <a:t>得標廠商為押標金保證金暨其他擔保作業辦法第</a:t>
            </a:r>
            <a:r>
              <a:rPr lang="en-US" altLang="zh-TW" sz="2400" dirty="0">
                <a:solidFill>
                  <a:srgbClr val="000000"/>
                </a:solidFill>
                <a:latin typeface="標楷體" panose="03000509000000000000" pitchFamily="65" charset="-120"/>
                <a:ea typeface="標楷體" panose="03000509000000000000" pitchFamily="65" charset="-120"/>
              </a:rPr>
              <a:t>33</a:t>
            </a:r>
            <a:r>
              <a:rPr lang="zh-TW" altLang="zh-TW" sz="2400" dirty="0">
                <a:solidFill>
                  <a:srgbClr val="000000"/>
                </a:solidFill>
                <a:latin typeface="標楷體" panose="03000509000000000000" pitchFamily="65" charset="-120"/>
                <a:ea typeface="標楷體" panose="03000509000000000000" pitchFamily="65" charset="-120"/>
              </a:rPr>
              <a:t>條之</a:t>
            </a:r>
            <a:r>
              <a:rPr lang="en-US" altLang="zh-TW" sz="2400" dirty="0">
                <a:solidFill>
                  <a:srgbClr val="000000"/>
                </a:solidFill>
                <a:latin typeface="標楷體" panose="03000509000000000000" pitchFamily="65" charset="-120"/>
                <a:ea typeface="標楷體" panose="03000509000000000000" pitchFamily="65" charset="-120"/>
              </a:rPr>
              <a:t>5</a:t>
            </a:r>
            <a:r>
              <a:rPr lang="zh-TW" altLang="zh-TW" sz="2400" dirty="0">
                <a:solidFill>
                  <a:srgbClr val="000000"/>
                </a:solidFill>
                <a:latin typeface="標楷體" panose="03000509000000000000" pitchFamily="65" charset="-120"/>
                <a:ea typeface="標楷體" panose="03000509000000000000" pitchFamily="65" charset="-120"/>
              </a:rPr>
              <a:t>第</a:t>
            </a:r>
            <a:r>
              <a:rPr lang="en-US" altLang="zh-TW" sz="2400" dirty="0">
                <a:solidFill>
                  <a:srgbClr val="000000"/>
                </a:solidFill>
                <a:latin typeface="標楷體" panose="03000509000000000000" pitchFamily="65" charset="-120"/>
                <a:ea typeface="標楷體" panose="03000509000000000000" pitchFamily="65" charset="-120"/>
              </a:rPr>
              <a:t>2</a:t>
            </a:r>
            <a:r>
              <a:rPr lang="zh-TW" altLang="zh-TW" sz="2400" dirty="0">
                <a:solidFill>
                  <a:srgbClr val="000000"/>
                </a:solidFill>
                <a:latin typeface="標楷體" panose="03000509000000000000" pitchFamily="65" charset="-120"/>
                <a:ea typeface="標楷體" panose="03000509000000000000" pitchFamily="65" charset="-120"/>
              </a:rPr>
              <a:t>項所稱優良廠商者</a:t>
            </a:r>
            <a:r>
              <a:rPr lang="en-US" altLang="zh-TW" sz="2400" dirty="0">
                <a:solidFill>
                  <a:srgbClr val="000000"/>
                </a:solidFill>
                <a:latin typeface="標楷體" panose="03000509000000000000" pitchFamily="65" charset="-120"/>
                <a:ea typeface="標楷體" panose="03000509000000000000" pitchFamily="65" charset="-120"/>
              </a:rPr>
              <a:t>(</a:t>
            </a:r>
            <a:r>
              <a:rPr lang="zh-TW" altLang="zh-TW" sz="2400" dirty="0">
                <a:solidFill>
                  <a:srgbClr val="000000"/>
                </a:solidFill>
                <a:latin typeface="標楷體" panose="03000509000000000000" pitchFamily="65" charset="-120"/>
                <a:ea typeface="標楷體" panose="03000509000000000000" pitchFamily="65" charset="-120"/>
              </a:rPr>
              <a:t>公開於政府電子採購網</a:t>
            </a:r>
            <a:r>
              <a:rPr lang="en-US" altLang="zh-TW" sz="2400" dirty="0">
                <a:solidFill>
                  <a:srgbClr val="000000"/>
                </a:solidFill>
                <a:latin typeface="標楷體" panose="03000509000000000000" pitchFamily="65" charset="-120"/>
                <a:ea typeface="標楷體" panose="03000509000000000000" pitchFamily="65" charset="-120"/>
                <a:hlinkClick r:id="rId3">
                  <a:extLst>
                    <a:ext uri="{A12FA001-AC4F-418D-AE19-62706E023703}">
                      <ahyp:hlinkClr xmlns:ahyp="http://schemas.microsoft.com/office/drawing/2018/hyperlinkcolor" val="tx"/>
                    </a:ext>
                  </a:extLst>
                </a:hlinkClick>
              </a:rPr>
              <a:t>https://web.pcc.gov.tw/常用查詢/優良廠商名單/</a:t>
            </a:r>
            <a:r>
              <a:rPr lang="zh-TW" altLang="zh-TW" sz="2400" dirty="0">
                <a:solidFill>
                  <a:srgbClr val="000000"/>
                </a:solidFill>
                <a:latin typeface="標楷體" panose="03000509000000000000" pitchFamily="65" charset="-120"/>
                <a:ea typeface="標楷體" panose="03000509000000000000" pitchFamily="65" charset="-120"/>
              </a:rPr>
              <a:t>有效名單列表</a:t>
            </a:r>
            <a:r>
              <a:rPr lang="en-US" altLang="zh-TW" sz="2400" dirty="0">
                <a:solidFill>
                  <a:srgbClr val="000000"/>
                </a:solidFill>
                <a:latin typeface="標楷體" panose="03000509000000000000" pitchFamily="65" charset="-120"/>
                <a:ea typeface="標楷體" panose="03000509000000000000" pitchFamily="65" charset="-120"/>
              </a:rPr>
              <a:t>)</a:t>
            </a:r>
            <a:r>
              <a:rPr lang="zh-TW" altLang="zh-TW" sz="2400" dirty="0">
                <a:solidFill>
                  <a:srgbClr val="000000"/>
                </a:solidFill>
                <a:latin typeface="標楷體" panose="03000509000000000000" pitchFamily="65" charset="-120"/>
                <a:ea typeface="標楷體" panose="03000509000000000000" pitchFamily="65" charset="-120"/>
              </a:rPr>
              <a:t>，</a:t>
            </a:r>
            <a:r>
              <a:rPr lang="zh-TW" altLang="zh-TW" sz="2400" b="1" u="sng" dirty="0">
                <a:solidFill>
                  <a:srgbClr val="FF0000"/>
                </a:solidFill>
                <a:latin typeface="標楷體" panose="03000509000000000000" pitchFamily="65" charset="-120"/>
                <a:ea typeface="標楷體" panose="03000509000000000000" pitchFamily="65" charset="-120"/>
              </a:rPr>
              <a:t>保固保證金</a:t>
            </a:r>
            <a:r>
              <a:rPr lang="zh-TW" altLang="zh-TW" sz="2400" dirty="0">
                <a:solidFill>
                  <a:srgbClr val="000000"/>
                </a:solidFill>
                <a:latin typeface="標楷體" panose="03000509000000000000" pitchFamily="65" charset="-120"/>
                <a:ea typeface="標楷體" panose="03000509000000000000" pitchFamily="65" charset="-120"/>
              </a:rPr>
              <a:t>予以減收金額：</a:t>
            </a:r>
          </a:p>
          <a:p>
            <a:pPr marL="717550" lvl="0" indent="-273050" eaLnBrk="0">
              <a:lnSpc>
                <a:spcPts val="2700"/>
              </a:lnSpc>
              <a:spcBef>
                <a:spcPts val="0"/>
              </a:spcBef>
              <a:buNone/>
            </a:pPr>
            <a:r>
              <a:rPr lang="zh-TW" altLang="en-US" sz="2400" dirty="0">
                <a:solidFill>
                  <a:srgbClr val="000000"/>
                </a:solidFill>
                <a:latin typeface="標楷體" panose="03000509000000000000" pitchFamily="65" charset="-120"/>
                <a:ea typeface="標楷體" panose="03000509000000000000" pitchFamily="65" charset="-120"/>
              </a:rPr>
              <a:t>■</a:t>
            </a:r>
            <a:r>
              <a:rPr lang="zh-TW" altLang="zh-TW" sz="2400" b="1" dirty="0">
                <a:solidFill>
                  <a:srgbClr val="006600"/>
                </a:solidFill>
                <a:latin typeface="標楷體" panose="03000509000000000000" pitchFamily="65" charset="-120"/>
                <a:ea typeface="標楷體" panose="03000509000000000000" pitchFamily="65" charset="-120"/>
              </a:rPr>
              <a:t>行政院公共工程委員會公共工程金質獎之得獎廠商，</a:t>
            </a:r>
            <a:r>
              <a:rPr lang="zh-TW" altLang="zh-TW" sz="2400" b="1" u="sng" dirty="0">
                <a:solidFill>
                  <a:srgbClr val="0000FF"/>
                </a:solidFill>
                <a:latin typeface="標楷體" panose="03000509000000000000" pitchFamily="65" charset="-120"/>
                <a:ea typeface="標楷體" panose="03000509000000000000" pitchFamily="65" charset="-120"/>
              </a:rPr>
              <a:t>減收原應繳額度之</a:t>
            </a:r>
            <a:r>
              <a:rPr lang="en-US" altLang="zh-TW" sz="2400" b="1" u="sng" dirty="0">
                <a:solidFill>
                  <a:srgbClr val="0000FF"/>
                </a:solidFill>
                <a:latin typeface="標楷體" panose="03000509000000000000" pitchFamily="65" charset="-120"/>
                <a:ea typeface="標楷體" panose="03000509000000000000" pitchFamily="65" charset="-120"/>
              </a:rPr>
              <a:t>50%</a:t>
            </a:r>
            <a:r>
              <a:rPr lang="zh-TW" altLang="zh-TW" sz="2400" b="1" dirty="0">
                <a:solidFill>
                  <a:srgbClr val="006600"/>
                </a:solidFill>
                <a:latin typeface="標楷體" panose="03000509000000000000" pitchFamily="65" charset="-120"/>
                <a:ea typeface="標楷體" panose="03000509000000000000" pitchFamily="65" charset="-120"/>
              </a:rPr>
              <a:t>。</a:t>
            </a:r>
          </a:p>
          <a:p>
            <a:pPr marL="717550" lvl="0" indent="-273050" eaLnBrk="0">
              <a:lnSpc>
                <a:spcPts val="2700"/>
              </a:lnSpc>
              <a:spcBef>
                <a:spcPts val="0"/>
              </a:spcBef>
              <a:buNone/>
            </a:pPr>
            <a:r>
              <a:rPr lang="zh-TW" altLang="en-US" sz="2400" b="1" dirty="0">
                <a:solidFill>
                  <a:srgbClr val="006600"/>
                </a:solidFill>
                <a:latin typeface="標楷體" panose="03000509000000000000" pitchFamily="65" charset="-120"/>
                <a:ea typeface="標楷體" panose="03000509000000000000" pitchFamily="65" charset="-120"/>
              </a:rPr>
              <a:t>□</a:t>
            </a:r>
            <a:r>
              <a:rPr lang="zh-TW" altLang="zh-TW" sz="2400" b="1" dirty="0">
                <a:solidFill>
                  <a:srgbClr val="006600"/>
                </a:solidFill>
                <a:latin typeface="標楷體" panose="03000509000000000000" pitchFamily="65" charset="-120"/>
                <a:ea typeface="標楷體" panose="03000509000000000000" pitchFamily="65" charset="-120"/>
              </a:rPr>
              <a:t>其他獎項</a:t>
            </a:r>
            <a:r>
              <a:rPr lang="en-US" altLang="zh-TW" sz="2400" b="1" dirty="0">
                <a:solidFill>
                  <a:srgbClr val="006600"/>
                </a:solidFill>
                <a:latin typeface="標楷體" panose="03000509000000000000" pitchFamily="65" charset="-120"/>
                <a:ea typeface="標楷體" panose="03000509000000000000" pitchFamily="65" charset="-120"/>
              </a:rPr>
              <a:t>(</a:t>
            </a:r>
            <a:r>
              <a:rPr lang="zh-TW" altLang="zh-TW" sz="2400" b="1" dirty="0">
                <a:solidFill>
                  <a:srgbClr val="006600"/>
                </a:solidFill>
                <a:latin typeface="標楷體" panose="03000509000000000000" pitchFamily="65" charset="-120"/>
                <a:ea typeface="標楷體" panose="03000509000000000000" pitchFamily="65" charset="-120"/>
              </a:rPr>
              <a:t>由招標機關敘明獎項名稱及減收額度，其減收總額度</a:t>
            </a:r>
            <a:r>
              <a:rPr lang="zh-TW" altLang="zh-TW" sz="2400" b="1" u="sng" dirty="0">
                <a:solidFill>
                  <a:srgbClr val="FF0000"/>
                </a:solidFill>
                <a:latin typeface="標楷體" panose="03000509000000000000" pitchFamily="65" charset="-120"/>
                <a:ea typeface="標楷體" panose="03000509000000000000" pitchFamily="65" charset="-120"/>
              </a:rPr>
              <a:t>不逾原定應繳總額之</a:t>
            </a:r>
            <a:r>
              <a:rPr lang="en-US" altLang="zh-TW" sz="2400" b="1" u="sng" dirty="0">
                <a:solidFill>
                  <a:srgbClr val="FF0000"/>
                </a:solidFill>
                <a:latin typeface="標楷體" panose="03000509000000000000" pitchFamily="65" charset="-120"/>
                <a:ea typeface="標楷體" panose="03000509000000000000" pitchFamily="65" charset="-120"/>
              </a:rPr>
              <a:t>50%</a:t>
            </a:r>
            <a:r>
              <a:rPr lang="en-US" altLang="zh-TW" sz="2400" b="1" dirty="0">
                <a:solidFill>
                  <a:srgbClr val="006600"/>
                </a:solidFill>
                <a:latin typeface="標楷體" panose="03000509000000000000" pitchFamily="65" charset="-120"/>
                <a:ea typeface="標楷體" panose="03000509000000000000" pitchFamily="65" charset="-120"/>
              </a:rPr>
              <a:t>)</a:t>
            </a:r>
            <a:r>
              <a:rPr lang="zh-TW" altLang="zh-TW" sz="2400" b="1" dirty="0">
                <a:solidFill>
                  <a:srgbClr val="006600"/>
                </a:solidFill>
                <a:latin typeface="標楷體" panose="03000509000000000000" pitchFamily="65" charset="-120"/>
                <a:ea typeface="標楷體" panose="03000509000000000000" pitchFamily="65" charset="-120"/>
              </a:rPr>
              <a:t>：</a:t>
            </a:r>
          </a:p>
          <a:p>
            <a:pPr marL="1166813" indent="-1166813" algn="just" eaLnBrk="1" hangingPunct="1">
              <a:buFontTx/>
              <a:buNone/>
            </a:pPr>
            <a:endParaRPr lang="zh-TW" altLang="en-US" sz="3600" b="1" dirty="0">
              <a:latin typeface="標楷體" pitchFamily="65" charset="-120"/>
              <a:ea typeface="標楷體" pitchFamily="65" charset="-120"/>
            </a:endParaRPr>
          </a:p>
        </p:txBody>
      </p:sp>
      <p:sp>
        <p:nvSpPr>
          <p:cNvPr id="86020" name="Text Box 6"/>
          <p:cNvSpPr txBox="1">
            <a:spLocks noChangeArrowheads="1"/>
          </p:cNvSpPr>
          <p:nvPr/>
        </p:nvSpPr>
        <p:spPr bwMode="auto">
          <a:xfrm>
            <a:off x="396427" y="4870390"/>
            <a:ext cx="8424169" cy="1220847"/>
          </a:xfrm>
          <a:prstGeom prst="rect">
            <a:avLst/>
          </a:prstGeom>
          <a:solidFill>
            <a:schemeClr val="bg1"/>
          </a:solidFill>
          <a:ln w="9525">
            <a:noFill/>
            <a:miter lim="800000"/>
            <a:headEnd/>
            <a:tailEnd/>
          </a:ln>
          <a:effectLst>
            <a:outerShdw dist="107763" dir="13500000" algn="ctr" rotWithShape="0">
              <a:schemeClr val="bg2">
                <a:alpha val="50000"/>
              </a:schemeClr>
            </a:outerShdw>
          </a:effectLst>
        </p:spPr>
        <p:txBody>
          <a:bodyPr wrap="square">
            <a:spAutoFit/>
          </a:bodyPr>
          <a:lstStyle/>
          <a:p>
            <a:pPr marL="449263" indent="-449263" algn="just">
              <a:lnSpc>
                <a:spcPts val="2200"/>
              </a:lnSpc>
              <a:defRPr/>
            </a:pPr>
            <a:r>
              <a:rPr lang="en-US" altLang="zh-TW" sz="2200" b="1" dirty="0">
                <a:solidFill>
                  <a:srgbClr val="000000"/>
                </a:solidFill>
                <a:latin typeface="標楷體" pitchFamily="65" charset="-120"/>
                <a:ea typeface="標楷體" pitchFamily="65" charset="-120"/>
              </a:rPr>
              <a:t>1.</a:t>
            </a:r>
            <a:r>
              <a:rPr lang="zh-TW" altLang="en-US" sz="2200" b="1" dirty="0">
                <a:solidFill>
                  <a:srgbClr val="000000"/>
                </a:solidFill>
                <a:latin typeface="標楷體" pitchFamily="65" charset="-120"/>
                <a:ea typeface="標楷體" pitchFamily="65" charset="-120"/>
              </a:rPr>
              <a:t>得以不逾原定應繳總額之</a:t>
            </a:r>
            <a:r>
              <a:rPr lang="en-US" altLang="zh-TW" sz="2200" b="1" dirty="0">
                <a:solidFill>
                  <a:srgbClr val="000000"/>
                </a:solidFill>
                <a:latin typeface="標楷體" pitchFamily="65" charset="-120"/>
                <a:ea typeface="標楷體" pitchFamily="65" charset="-120"/>
              </a:rPr>
              <a:t>50</a:t>
            </a:r>
            <a:r>
              <a:rPr lang="zh-TW" altLang="en-US" sz="2200" b="1" dirty="0">
                <a:solidFill>
                  <a:srgbClr val="000000"/>
                </a:solidFill>
                <a:latin typeface="標楷體" pitchFamily="65" charset="-120"/>
                <a:ea typeface="標楷體" pitchFamily="65" charset="-120"/>
              </a:rPr>
              <a:t>％為限。</a:t>
            </a:r>
          </a:p>
          <a:p>
            <a:pPr marL="265113" indent="-265113" algn="just">
              <a:lnSpc>
                <a:spcPts val="2200"/>
              </a:lnSpc>
              <a:defRPr/>
            </a:pPr>
            <a:r>
              <a:rPr lang="en-US" altLang="zh-TW" sz="2200" b="1" dirty="0">
                <a:solidFill>
                  <a:srgbClr val="000000"/>
                </a:solidFill>
                <a:latin typeface="標楷體" pitchFamily="65" charset="-120"/>
                <a:ea typeface="標楷體" pitchFamily="65" charset="-120"/>
              </a:rPr>
              <a:t>2.</a:t>
            </a:r>
            <a:r>
              <a:rPr lang="zh-TW" altLang="en-US" sz="2200" b="1" dirty="0">
                <a:solidFill>
                  <a:srgbClr val="000000"/>
                </a:solidFill>
                <a:latin typeface="標楷體" pitchFamily="65" charset="-120"/>
                <a:ea typeface="標楷體" pitchFamily="65" charset="-120"/>
              </a:rPr>
              <a:t>優良廠商：經主管機關或相關中央目的事業主管機關究其主管法令所適用的廠商。</a:t>
            </a:r>
          </a:p>
          <a:p>
            <a:pPr marL="449263" indent="-449263" algn="just">
              <a:lnSpc>
                <a:spcPts val="2200"/>
              </a:lnSpc>
              <a:defRPr/>
            </a:pPr>
            <a:r>
              <a:rPr lang="en-US" altLang="zh-TW" sz="2200" b="1" dirty="0">
                <a:solidFill>
                  <a:srgbClr val="000000"/>
                </a:solidFill>
                <a:latin typeface="標楷體" pitchFamily="65" charset="-120"/>
                <a:ea typeface="標楷體" pitchFamily="65" charset="-120"/>
              </a:rPr>
              <a:t>3.</a:t>
            </a:r>
            <a:r>
              <a:rPr lang="zh-TW" altLang="en-US" sz="2200" b="1" dirty="0">
                <a:solidFill>
                  <a:srgbClr val="000000"/>
                </a:solidFill>
                <a:latin typeface="標楷體" pitchFamily="65" charset="-120"/>
                <a:ea typeface="標楷體" pitchFamily="65" charset="-120"/>
              </a:rPr>
              <a:t>各縣市政府經辦評定之廠商，得準用之。</a:t>
            </a:r>
          </a:p>
        </p:txBody>
      </p:sp>
      <p:sp>
        <p:nvSpPr>
          <p:cNvPr id="94213" name="矩形 4"/>
          <p:cNvSpPr>
            <a:spLocks noChangeArrowheads="1"/>
          </p:cNvSpPr>
          <p:nvPr/>
        </p:nvSpPr>
        <p:spPr bwMode="auto">
          <a:xfrm>
            <a:off x="264824" y="2975857"/>
            <a:ext cx="8028756" cy="830997"/>
          </a:xfrm>
          <a:prstGeom prst="rect">
            <a:avLst/>
          </a:prstGeom>
          <a:noFill/>
          <a:ln w="9525">
            <a:noFill/>
            <a:miter lim="800000"/>
            <a:headEnd/>
            <a:tailEnd/>
          </a:ln>
        </p:spPr>
        <p:txBody>
          <a:bodyPr wrap="square">
            <a:spAutoFit/>
          </a:bodyPr>
          <a:lstStyle/>
          <a:p>
            <a:pPr algn="just"/>
            <a:r>
              <a:rPr lang="zh-TW" altLang="zh-TW" sz="2400" b="1" dirty="0">
                <a:solidFill>
                  <a:srgbClr val="000000"/>
                </a:solidFill>
                <a:latin typeface="標楷體" pitchFamily="65" charset="-120"/>
                <a:ea typeface="標楷體" pitchFamily="65" charset="-120"/>
              </a:rPr>
              <a:t>得標廠商為押標金保證金暨其他擔保作業辦法第</a:t>
            </a:r>
            <a:r>
              <a:rPr lang="en-US" altLang="zh-TW" sz="2400" b="1" dirty="0">
                <a:solidFill>
                  <a:srgbClr val="000000"/>
                </a:solidFill>
                <a:latin typeface="標楷體" pitchFamily="65" charset="-120"/>
                <a:ea typeface="標楷體" pitchFamily="65" charset="-120"/>
              </a:rPr>
              <a:t>33</a:t>
            </a:r>
            <a:r>
              <a:rPr lang="zh-TW" altLang="zh-TW" sz="2400" b="1" dirty="0">
                <a:solidFill>
                  <a:srgbClr val="000000"/>
                </a:solidFill>
                <a:latin typeface="標楷體" pitchFamily="65" charset="-120"/>
                <a:ea typeface="標楷體" pitchFamily="65" charset="-120"/>
              </a:rPr>
              <a:t>條之</a:t>
            </a:r>
            <a:r>
              <a:rPr lang="en-US" altLang="zh-TW" sz="2400" b="1" dirty="0">
                <a:solidFill>
                  <a:srgbClr val="000000"/>
                </a:solidFill>
                <a:latin typeface="標楷體" pitchFamily="65" charset="-120"/>
                <a:ea typeface="標楷體" pitchFamily="65" charset="-120"/>
              </a:rPr>
              <a:t>6</a:t>
            </a:r>
            <a:r>
              <a:rPr lang="zh-TW" altLang="zh-TW" sz="2400" b="1" dirty="0">
                <a:solidFill>
                  <a:srgbClr val="000000"/>
                </a:solidFill>
                <a:latin typeface="標楷體" pitchFamily="65" charset="-120"/>
                <a:ea typeface="標楷體" pitchFamily="65" charset="-120"/>
              </a:rPr>
              <a:t>所稱</a:t>
            </a:r>
            <a:r>
              <a:rPr lang="zh-TW" altLang="zh-TW" sz="2400" b="1" u="sng" dirty="0">
                <a:solidFill>
                  <a:srgbClr val="000000"/>
                </a:solidFill>
                <a:latin typeface="標楷體" pitchFamily="65" charset="-120"/>
                <a:ea typeface="標楷體" pitchFamily="65" charset="-120"/>
              </a:rPr>
              <a:t>全球化廠商</a:t>
            </a:r>
            <a:r>
              <a:rPr lang="zh-TW" altLang="zh-TW" sz="2400" b="1" dirty="0">
                <a:solidFill>
                  <a:srgbClr val="000000"/>
                </a:solidFill>
                <a:latin typeface="標楷體" pitchFamily="65" charset="-120"/>
                <a:ea typeface="標楷體" pitchFamily="65" charset="-120"/>
              </a:rPr>
              <a:t>者，保固保證金予以減收之金額</a:t>
            </a:r>
            <a:r>
              <a:rPr lang="en-US" altLang="zh-TW" sz="2400" b="1" dirty="0">
                <a:solidFill>
                  <a:srgbClr val="000000"/>
                </a:solidFill>
                <a:latin typeface="標楷體" pitchFamily="65" charset="-120"/>
                <a:ea typeface="標楷體" pitchFamily="65" charset="-120"/>
              </a:rPr>
              <a:t>(</a:t>
            </a:r>
            <a:r>
              <a:rPr lang="zh-TW" altLang="zh-TW" sz="2400" b="1" dirty="0">
                <a:solidFill>
                  <a:srgbClr val="000000"/>
                </a:solidFill>
                <a:latin typeface="標楷體" pitchFamily="65" charset="-120"/>
                <a:ea typeface="標楷體" pitchFamily="65" charset="-120"/>
              </a:rPr>
              <a:t>無者免填</a:t>
            </a:r>
            <a:r>
              <a:rPr lang="en-US" altLang="zh-TW" sz="2400" b="1" dirty="0">
                <a:solidFill>
                  <a:srgbClr val="000000"/>
                </a:solidFill>
                <a:latin typeface="標楷體" pitchFamily="65" charset="-120"/>
                <a:ea typeface="標楷體" pitchFamily="65" charset="-120"/>
              </a:rPr>
              <a:t>)</a:t>
            </a:r>
            <a:r>
              <a:rPr lang="zh-TW" altLang="zh-TW" sz="2400" b="1" dirty="0">
                <a:solidFill>
                  <a:srgbClr val="000000"/>
                </a:solidFill>
                <a:latin typeface="標楷體" pitchFamily="65" charset="-120"/>
                <a:ea typeface="標楷體" pitchFamily="65" charset="-120"/>
              </a:rPr>
              <a:t>：</a:t>
            </a:r>
            <a:endParaRPr lang="zh-TW" altLang="en-US" sz="2400" b="1" dirty="0">
              <a:solidFill>
                <a:srgbClr val="000000"/>
              </a:solidFill>
              <a:latin typeface="標楷體" pitchFamily="65" charset="-120"/>
              <a:ea typeface="標楷體" pitchFamily="65" charset="-120"/>
            </a:endParaRPr>
          </a:p>
        </p:txBody>
      </p:sp>
      <p:sp>
        <p:nvSpPr>
          <p:cNvPr id="6" name="矩形 5"/>
          <p:cNvSpPr/>
          <p:nvPr/>
        </p:nvSpPr>
        <p:spPr>
          <a:xfrm>
            <a:off x="323403" y="3833923"/>
            <a:ext cx="8497193" cy="923330"/>
          </a:xfrm>
          <a:prstGeom prst="rect">
            <a:avLst/>
          </a:prstGeom>
          <a:ln>
            <a:solidFill>
              <a:srgbClr val="000000"/>
            </a:solidFill>
          </a:ln>
        </p:spPr>
        <p:txBody>
          <a:bodyPr wrap="square">
            <a:spAutoFit/>
          </a:bodyPr>
          <a:lstStyle/>
          <a:p>
            <a:pPr algn="just"/>
            <a:r>
              <a:rPr lang="zh-TW" altLang="zh-TW" b="1" dirty="0">
                <a:solidFill>
                  <a:srgbClr val="006600"/>
                </a:solidFill>
                <a:latin typeface="標楷體" pitchFamily="65" charset="-120"/>
                <a:ea typeface="標楷體" pitchFamily="65" charset="-120"/>
              </a:rPr>
              <a:t>得標廠商為營造業法第</a:t>
            </a:r>
            <a:r>
              <a:rPr lang="en-US" altLang="zh-TW" b="1" dirty="0">
                <a:solidFill>
                  <a:srgbClr val="006600"/>
                </a:solidFill>
                <a:latin typeface="標楷體" pitchFamily="65" charset="-120"/>
                <a:ea typeface="標楷體" pitchFamily="65" charset="-120"/>
              </a:rPr>
              <a:t>51</a:t>
            </a:r>
            <a:r>
              <a:rPr lang="zh-TW" altLang="zh-TW" b="1" dirty="0">
                <a:solidFill>
                  <a:srgbClr val="006600"/>
                </a:solidFill>
                <a:latin typeface="標楷體" pitchFamily="65" charset="-120"/>
                <a:ea typeface="標楷體" pitchFamily="65" charset="-120"/>
              </a:rPr>
              <a:t>條所稱優良營造業，且得標案件屬營造業法所稱營繕工程之工程採購者，保固保證金予以減收金額，其減收金額不併入前</a:t>
            </a:r>
            <a:r>
              <a:rPr lang="en-US" altLang="zh-TW" b="1" dirty="0">
                <a:solidFill>
                  <a:srgbClr val="006600"/>
                </a:solidFill>
                <a:latin typeface="標楷體" pitchFamily="65" charset="-120"/>
                <a:ea typeface="標楷體" pitchFamily="65" charset="-120"/>
              </a:rPr>
              <a:t>2</a:t>
            </a:r>
            <a:r>
              <a:rPr lang="zh-TW" altLang="zh-TW" b="1" dirty="0">
                <a:solidFill>
                  <a:srgbClr val="006600"/>
                </a:solidFill>
                <a:latin typeface="標楷體" pitchFamily="65" charset="-120"/>
                <a:ea typeface="標楷體" pitchFamily="65" charset="-120"/>
              </a:rPr>
              <a:t>項減收總額度計算（無者免填，惟</a:t>
            </a:r>
            <a:r>
              <a:rPr lang="zh-TW" altLang="zh-TW" b="1" u="sng" dirty="0">
                <a:solidFill>
                  <a:srgbClr val="FF0000"/>
                </a:solidFill>
                <a:latin typeface="標楷體" pitchFamily="65" charset="-120"/>
                <a:ea typeface="標楷體" pitchFamily="65" charset="-120"/>
              </a:rPr>
              <a:t>押標金、工程保證金或工程保留款應至少擇一項</a:t>
            </a:r>
            <a:r>
              <a:rPr lang="zh-TW" altLang="zh-TW" b="1" dirty="0">
                <a:solidFill>
                  <a:srgbClr val="006600"/>
                </a:solidFill>
                <a:latin typeface="標楷體" pitchFamily="65" charset="-120"/>
                <a:ea typeface="標楷體" pitchFamily="65" charset="-120"/>
              </a:rPr>
              <a:t>給予獎勵）：</a:t>
            </a:r>
            <a:endParaRPr lang="zh-TW" altLang="en-US" b="1" dirty="0">
              <a:solidFill>
                <a:srgbClr val="006600"/>
              </a:solidFill>
              <a:latin typeface="標楷體" pitchFamily="65" charset="-120"/>
              <a:ea typeface="標楷體" pitchFamily="65" charset="-120"/>
            </a:endParaRPr>
          </a:p>
        </p:txBody>
      </p:sp>
      <p:sp>
        <p:nvSpPr>
          <p:cNvPr id="7" name="頁尾版面配置區 6">
            <a:extLst>
              <a:ext uri="{FF2B5EF4-FFF2-40B4-BE49-F238E27FC236}">
                <a16:creationId xmlns:a16="http://schemas.microsoft.com/office/drawing/2014/main" id="{C302ABBF-46B4-497C-BB4E-0BDC36C9D5CB}"/>
              </a:ext>
            </a:extLst>
          </p:cNvPr>
          <p:cNvSpPr>
            <a:spLocks noGrp="1"/>
          </p:cNvSpPr>
          <p:nvPr>
            <p:ph type="ftr" sz="quarter" idx="12"/>
          </p:nvPr>
        </p:nvSpPr>
        <p:spPr>
          <a:xfrm>
            <a:off x="1259680" y="6553200"/>
            <a:ext cx="7162800" cy="228600"/>
          </a:xfrm>
          <a:prstGeom prst="rect">
            <a:avLst/>
          </a:prstGeom>
        </p:spPr>
        <p:txBody>
          <a:bodyPr vert="horz" lIns="91440" tIns="45720" rIns="91440" bIns="45720" rtlCol="0" anchor="ctr"/>
          <a:lstStyle>
            <a:defPPr>
              <a:defRPr lang="zh-TW"/>
            </a:defPPr>
            <a:lvl1pPr marL="0" algn="l" defTabSz="914400" rtl="0" eaLnBrk="1" latinLnBrk="0" hangingPunct="1">
              <a:defRPr sz="1200" kern="120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dirty="0"/>
          </a:p>
        </p:txBody>
      </p:sp>
      <p:sp>
        <p:nvSpPr>
          <p:cNvPr id="8" name="投影片編號版面配置區 7">
            <a:extLst>
              <a:ext uri="{FF2B5EF4-FFF2-40B4-BE49-F238E27FC236}">
                <a16:creationId xmlns:a16="http://schemas.microsoft.com/office/drawing/2014/main" id="{74A35EB1-8B4C-42E4-8EC3-B04749F635F1}"/>
              </a:ext>
            </a:extLst>
          </p:cNvPr>
          <p:cNvSpPr>
            <a:spLocks noGrp="1"/>
          </p:cNvSpPr>
          <p:nvPr>
            <p:ph type="sldNum" sz="quarter" idx="11"/>
          </p:nvPr>
        </p:nvSpPr>
        <p:spPr>
          <a:xfrm>
            <a:off x="8686800" y="5740400"/>
            <a:ext cx="381000" cy="365125"/>
          </a:xfrm>
          <a:prstGeom prst="rect">
            <a:avLst/>
          </a:prstGeom>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8E204F-CD3C-4ADB-BA98-84B59EC3AEBA}" type="slidenum">
              <a:rPr lang="zh-TW" altLang="en-US" smtClean="0"/>
              <a:pPr/>
              <a:t>46</a:t>
            </a:fld>
            <a:endParaRPr lang="zh-TW"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F3C6E593-C89D-4ADB-B994-15781F8D8649}" type="datetime1">
              <a:rPr lang="zh-TW" altLang="en-US"/>
              <a:pPr>
                <a:defRPr/>
              </a:pPr>
              <a:t>2020/9/27</a:t>
            </a:fld>
            <a:endParaRPr lang="en-US" altLang="zh-TW"/>
          </a:p>
        </p:txBody>
      </p:sp>
      <p:sp>
        <p:nvSpPr>
          <p:cNvPr id="95235" name="Rectangle 3"/>
          <p:cNvSpPr>
            <a:spLocks noGrp="1" noChangeArrowheads="1"/>
          </p:cNvSpPr>
          <p:nvPr>
            <p:ph type="body" idx="1"/>
          </p:nvPr>
        </p:nvSpPr>
        <p:spPr>
          <a:xfrm>
            <a:off x="251520" y="116632"/>
            <a:ext cx="8229600" cy="792088"/>
          </a:xfrm>
        </p:spPr>
        <p:txBody>
          <a:bodyPr>
            <a:normAutofit lnSpcReduction="10000"/>
          </a:bodyPr>
          <a:lstStyle/>
          <a:p>
            <a:pPr marL="1162050" indent="-1162050" algn="just" eaLnBrk="1" hangingPunct="1">
              <a:buFontTx/>
              <a:buNone/>
            </a:pPr>
            <a:r>
              <a:rPr lang="en-US" altLang="zh-TW" sz="4800" b="1" dirty="0">
                <a:solidFill>
                  <a:srgbClr val="000000"/>
                </a:solidFill>
                <a:latin typeface="標楷體" pitchFamily="65" charset="-120"/>
                <a:ea typeface="標楷體" pitchFamily="65" charset="-120"/>
              </a:rPr>
              <a:t>50</a:t>
            </a:r>
            <a:r>
              <a:rPr lang="zh-TW" altLang="en-US" sz="4400" b="1" dirty="0">
                <a:latin typeface="標楷體" pitchFamily="65" charset="-120"/>
                <a:ea typeface="標楷體" pitchFamily="65" charset="-120"/>
              </a:rPr>
              <a:t>、</a:t>
            </a:r>
            <a:r>
              <a:rPr lang="zh-TW" altLang="en-US" sz="3600" b="1" dirty="0">
                <a:solidFill>
                  <a:srgbClr val="0033CC"/>
                </a:solidFill>
                <a:latin typeface="標楷體" pitchFamily="65" charset="-120"/>
                <a:ea typeface="標楷體" pitchFamily="65" charset="-120"/>
              </a:rPr>
              <a:t>預付款還款</a:t>
            </a:r>
            <a:r>
              <a:rPr lang="zh-TW" altLang="en-US" sz="3600" b="1" u="sng" dirty="0">
                <a:solidFill>
                  <a:srgbClr val="000000"/>
                </a:solidFill>
                <a:latin typeface="標楷體" pitchFamily="65" charset="-120"/>
                <a:ea typeface="標楷體" pitchFamily="65" charset="-120"/>
              </a:rPr>
              <a:t>保證金額</a:t>
            </a:r>
            <a:r>
              <a:rPr lang="en-US" altLang="zh-TW" sz="3600" b="1" dirty="0">
                <a:latin typeface="標楷體" pitchFamily="65" charset="-120"/>
                <a:ea typeface="標楷體" pitchFamily="65" charset="-120"/>
              </a:rPr>
              <a:t>(</a:t>
            </a:r>
            <a:r>
              <a:rPr lang="zh-TW" altLang="en-US" sz="3600" b="1" dirty="0">
                <a:latin typeface="標楷體" pitchFamily="65" charset="-120"/>
                <a:ea typeface="標楷體" pitchFamily="65" charset="-120"/>
              </a:rPr>
              <a:t>無者免填</a:t>
            </a:r>
            <a:r>
              <a:rPr lang="en-US" altLang="zh-TW" sz="3600" b="1" dirty="0">
                <a:latin typeface="標楷體" pitchFamily="65" charset="-120"/>
                <a:ea typeface="標楷體" pitchFamily="65" charset="-120"/>
              </a:rPr>
              <a:t>)</a:t>
            </a:r>
            <a:r>
              <a:rPr lang="zh-TW" altLang="en-US" sz="3600" b="1" dirty="0">
                <a:latin typeface="標楷體" pitchFamily="65" charset="-120"/>
                <a:ea typeface="標楷體" pitchFamily="65" charset="-120"/>
              </a:rPr>
              <a:t>：</a:t>
            </a:r>
          </a:p>
        </p:txBody>
      </p:sp>
      <p:sp>
        <p:nvSpPr>
          <p:cNvPr id="87044" name="Text Box 5"/>
          <p:cNvSpPr txBox="1">
            <a:spLocks noChangeArrowheads="1"/>
          </p:cNvSpPr>
          <p:nvPr/>
        </p:nvSpPr>
        <p:spPr bwMode="auto">
          <a:xfrm>
            <a:off x="323528" y="874515"/>
            <a:ext cx="8424936" cy="2080057"/>
          </a:xfrm>
          <a:prstGeom prst="rect">
            <a:avLst/>
          </a:prstGeom>
          <a:solidFill>
            <a:schemeClr val="bg1"/>
          </a:solidFill>
          <a:ln w="9525">
            <a:noFill/>
            <a:miter lim="800000"/>
            <a:headEnd/>
            <a:tailEnd/>
          </a:ln>
          <a:effectLst>
            <a:outerShdw dist="107763" dir="18900000" algn="ctr" rotWithShape="0">
              <a:schemeClr val="bg2">
                <a:alpha val="50000"/>
              </a:schemeClr>
            </a:outerShdw>
          </a:effectLst>
        </p:spPr>
        <p:txBody>
          <a:bodyPr wrap="square">
            <a:spAutoFit/>
          </a:bodyPr>
          <a:lstStyle/>
          <a:p>
            <a:pPr marL="361950" indent="-361950" algn="just">
              <a:lnSpc>
                <a:spcPts val="3100"/>
              </a:lnSpc>
              <a:defRPr/>
            </a:pPr>
            <a:r>
              <a:rPr lang="en-US" altLang="zh-TW" sz="2600" b="1" dirty="0">
                <a:solidFill>
                  <a:srgbClr val="000000"/>
                </a:solidFill>
                <a:latin typeface="標楷體" pitchFamily="65" charset="-120"/>
                <a:ea typeface="標楷體" pitchFamily="65" charset="-120"/>
              </a:rPr>
              <a:t>1.</a:t>
            </a:r>
            <a:r>
              <a:rPr lang="zh-TW" altLang="en-US" sz="2600" b="1" dirty="0">
                <a:solidFill>
                  <a:srgbClr val="000000"/>
                </a:solidFill>
                <a:latin typeface="標楷體" pitchFamily="65" charset="-120"/>
                <a:ea typeface="標楷體" pitchFamily="65" charset="-120"/>
              </a:rPr>
              <a:t>機關得視</a:t>
            </a:r>
            <a:r>
              <a:rPr lang="zh-TW" altLang="en-US" sz="2600" b="1" u="sng" dirty="0">
                <a:solidFill>
                  <a:srgbClr val="0000FF"/>
                </a:solidFill>
                <a:latin typeface="標楷體" pitchFamily="65" charset="-120"/>
                <a:ea typeface="標楷體" pitchFamily="65" charset="-120"/>
              </a:rPr>
              <a:t>案件性質及實際需要</a:t>
            </a:r>
            <a:r>
              <a:rPr lang="zh-TW" altLang="en-US" sz="2600" b="1" dirty="0">
                <a:solidFill>
                  <a:srgbClr val="000000"/>
                </a:solidFill>
                <a:latin typeface="標楷體" pitchFamily="65" charset="-120"/>
                <a:ea typeface="標楷體" pitchFamily="65" charset="-120"/>
              </a:rPr>
              <a:t>，於招標文件中規定得標廠商</a:t>
            </a:r>
            <a:r>
              <a:rPr lang="zh-TW" altLang="en-US" sz="2600" b="1" u="sng" dirty="0">
                <a:solidFill>
                  <a:srgbClr val="000000"/>
                </a:solidFill>
                <a:latin typeface="標楷體" pitchFamily="65" charset="-120"/>
                <a:ea typeface="標楷體" pitchFamily="65" charset="-120"/>
              </a:rPr>
              <a:t>得支領預付款及其金額</a:t>
            </a:r>
            <a:r>
              <a:rPr lang="zh-TW" altLang="en-US" sz="2600" b="1" dirty="0">
                <a:solidFill>
                  <a:srgbClr val="000000"/>
                </a:solidFill>
                <a:latin typeface="標楷體" pitchFamily="65" charset="-120"/>
                <a:ea typeface="標楷體" pitchFamily="65" charset="-120"/>
              </a:rPr>
              <a:t>，並訂明</a:t>
            </a:r>
            <a:r>
              <a:rPr lang="zh-TW" altLang="en-US" sz="2600" b="1" u="sng" dirty="0">
                <a:solidFill>
                  <a:srgbClr val="FF0000"/>
                </a:solidFill>
                <a:latin typeface="標楷體" pitchFamily="65" charset="-120"/>
                <a:ea typeface="標楷體" pitchFamily="65" charset="-120"/>
              </a:rPr>
              <a:t>廠商支領預付款前</a:t>
            </a:r>
            <a:r>
              <a:rPr lang="zh-TW" altLang="en-US" sz="2600" b="1" dirty="0">
                <a:solidFill>
                  <a:srgbClr val="000000"/>
                </a:solidFill>
                <a:latin typeface="標楷體" pitchFamily="65" charset="-120"/>
                <a:ea typeface="標楷體" pitchFamily="65" charset="-120"/>
              </a:rPr>
              <a:t>應先提供</a:t>
            </a:r>
            <a:r>
              <a:rPr lang="zh-TW" altLang="en-US" sz="2600" b="1" u="sng" dirty="0">
                <a:solidFill>
                  <a:srgbClr val="0000FF"/>
                </a:solidFill>
                <a:latin typeface="標楷體" pitchFamily="65" charset="-120"/>
                <a:ea typeface="標楷體" pitchFamily="65" charset="-120"/>
              </a:rPr>
              <a:t>同額預付款還款保證</a:t>
            </a:r>
            <a:r>
              <a:rPr lang="zh-TW" altLang="en-US" sz="2600" b="1" dirty="0">
                <a:solidFill>
                  <a:srgbClr val="000000"/>
                </a:solidFill>
                <a:latin typeface="標楷體" pitchFamily="65" charset="-120"/>
                <a:ea typeface="標楷體" pitchFamily="65" charset="-120"/>
              </a:rPr>
              <a:t>。</a:t>
            </a:r>
          </a:p>
          <a:p>
            <a:pPr marL="361950" indent="-361950" algn="just">
              <a:lnSpc>
                <a:spcPts val="3100"/>
              </a:lnSpc>
              <a:defRPr/>
            </a:pPr>
            <a:r>
              <a:rPr lang="en-US" altLang="zh-TW" sz="2600" b="1" dirty="0">
                <a:solidFill>
                  <a:srgbClr val="000000"/>
                </a:solidFill>
                <a:latin typeface="標楷體" pitchFamily="65" charset="-120"/>
                <a:ea typeface="標楷體" pitchFamily="65" charset="-120"/>
              </a:rPr>
              <a:t>2.</a:t>
            </a:r>
            <a:r>
              <a:rPr lang="zh-TW" altLang="en-US" sz="2600" b="1" dirty="0">
                <a:solidFill>
                  <a:srgbClr val="000000"/>
                </a:solidFill>
                <a:latin typeface="標楷體" pitchFamily="65" charset="-120"/>
                <a:ea typeface="標楷體" pitchFamily="65" charset="-120"/>
              </a:rPr>
              <a:t>機關必要時得通知廠商就支領預付款後之</a:t>
            </a:r>
            <a:r>
              <a:rPr lang="zh-TW" altLang="en-US" sz="2600" b="1" u="sng" dirty="0">
                <a:solidFill>
                  <a:srgbClr val="0000FF"/>
                </a:solidFill>
                <a:latin typeface="標楷體" pitchFamily="65" charset="-120"/>
                <a:ea typeface="標楷體" pitchFamily="65" charset="-120"/>
              </a:rPr>
              <a:t>使用情形提出說明</a:t>
            </a:r>
            <a:r>
              <a:rPr lang="zh-TW" altLang="en-US" sz="2600" b="1" dirty="0">
                <a:solidFill>
                  <a:srgbClr val="000000"/>
                </a:solidFill>
                <a:latin typeface="標楷體" pitchFamily="65" charset="-120"/>
                <a:ea typeface="標楷體" pitchFamily="65" charset="-120"/>
              </a:rPr>
              <a:t>。</a:t>
            </a:r>
          </a:p>
        </p:txBody>
      </p:sp>
      <p:sp>
        <p:nvSpPr>
          <p:cNvPr id="5" name="Rectangle 3"/>
          <p:cNvSpPr txBox="1">
            <a:spLocks noChangeArrowheads="1"/>
          </p:cNvSpPr>
          <p:nvPr/>
        </p:nvSpPr>
        <p:spPr>
          <a:xfrm>
            <a:off x="251520" y="3069257"/>
            <a:ext cx="8496944" cy="14398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a:lstStyle>
          <a:p>
            <a:pPr marL="1169988" indent="-1169988" algn="just">
              <a:lnSpc>
                <a:spcPts val="4000"/>
              </a:lnSpc>
              <a:buFontTx/>
              <a:buNone/>
            </a:pPr>
            <a:r>
              <a:rPr lang="en-US" altLang="zh-TW" sz="4800" b="1" dirty="0">
                <a:solidFill>
                  <a:srgbClr val="000000"/>
                </a:solidFill>
                <a:latin typeface="標楷體" pitchFamily="65" charset="-120"/>
                <a:ea typeface="標楷體" pitchFamily="65" charset="-120"/>
              </a:rPr>
              <a:t>51</a:t>
            </a:r>
            <a:r>
              <a:rPr lang="zh-TW" altLang="en-US" sz="4400" b="1" dirty="0">
                <a:latin typeface="標楷體" pitchFamily="65" charset="-120"/>
                <a:ea typeface="標楷體" pitchFamily="65" charset="-120"/>
              </a:rPr>
              <a:t>、</a:t>
            </a:r>
            <a:r>
              <a:rPr lang="zh-TW" altLang="en-US" sz="3600" b="1" dirty="0">
                <a:solidFill>
                  <a:srgbClr val="0033CC"/>
                </a:solidFill>
                <a:latin typeface="標楷體" pitchFamily="65" charset="-120"/>
                <a:ea typeface="標楷體" pitchFamily="65" charset="-120"/>
              </a:rPr>
              <a:t>預付款還款</a:t>
            </a:r>
            <a:r>
              <a:rPr lang="zh-TW" altLang="en-US" sz="3600" b="1" u="sng" dirty="0">
                <a:solidFill>
                  <a:srgbClr val="000000"/>
                </a:solidFill>
                <a:latin typeface="標楷體" pitchFamily="65" charset="-120"/>
                <a:ea typeface="標楷體" pitchFamily="65" charset="-120"/>
              </a:rPr>
              <a:t>保證有效期</a:t>
            </a:r>
            <a:r>
              <a:rPr lang="en-US" altLang="zh-TW" sz="3600" b="1" dirty="0">
                <a:latin typeface="標楷體" pitchFamily="65" charset="-120"/>
                <a:ea typeface="標楷體" pitchFamily="65" charset="-120"/>
              </a:rPr>
              <a:t>(</a:t>
            </a:r>
            <a:r>
              <a:rPr lang="zh-TW" altLang="en-US" sz="3600" b="1" dirty="0">
                <a:latin typeface="標楷體" pitchFamily="65" charset="-120"/>
                <a:ea typeface="標楷體" pitchFamily="65" charset="-120"/>
              </a:rPr>
              <a:t>無預付款還款保證者免填</a:t>
            </a:r>
            <a:r>
              <a:rPr lang="en-US" altLang="zh-TW" sz="3600" b="1" dirty="0">
                <a:latin typeface="標楷體" pitchFamily="65" charset="-120"/>
                <a:ea typeface="標楷體" pitchFamily="65" charset="-120"/>
              </a:rPr>
              <a:t>)</a:t>
            </a:r>
            <a:r>
              <a:rPr lang="zh-TW" altLang="en-US" sz="3600" b="1" dirty="0">
                <a:latin typeface="標楷體" pitchFamily="65" charset="-120"/>
                <a:ea typeface="標楷體" pitchFamily="65" charset="-120"/>
              </a:rPr>
              <a:t>：</a:t>
            </a:r>
          </a:p>
        </p:txBody>
      </p:sp>
      <p:sp>
        <p:nvSpPr>
          <p:cNvPr id="6" name="Text Box 5"/>
          <p:cNvSpPr txBox="1">
            <a:spLocks noChangeArrowheads="1"/>
          </p:cNvSpPr>
          <p:nvPr/>
        </p:nvSpPr>
        <p:spPr bwMode="auto">
          <a:xfrm>
            <a:off x="251520" y="4157840"/>
            <a:ext cx="8568952" cy="1859227"/>
          </a:xfrm>
          <a:prstGeom prst="rect">
            <a:avLst/>
          </a:prstGeom>
          <a:solidFill>
            <a:schemeClr val="bg1"/>
          </a:solidFill>
          <a:ln>
            <a:solidFill>
              <a:srgbClr val="0000FF"/>
            </a:solidFill>
          </a:ln>
        </p:spPr>
        <p:txBody>
          <a:bodyPr wrap="square">
            <a:spAutoFit/>
          </a:bodyPr>
          <a:lstStyle>
            <a:lvl1pPr marL="361950" indent="-361950" eaLnBrk="0" hangingPunct="0">
              <a:defRPr kumimoji="1">
                <a:solidFill>
                  <a:schemeClr val="tx1"/>
                </a:solidFill>
                <a:latin typeface="Arial" charset="0"/>
                <a:ea typeface="標楷體" pitchFamily="65" charset="-120"/>
              </a:defRPr>
            </a:lvl1pPr>
            <a:lvl2pPr marL="742950" indent="-285750" eaLnBrk="0" hangingPunct="0">
              <a:defRPr kumimoji="1">
                <a:solidFill>
                  <a:schemeClr val="tx1"/>
                </a:solidFill>
                <a:latin typeface="Arial" charset="0"/>
                <a:ea typeface="標楷體" pitchFamily="65" charset="-120"/>
              </a:defRPr>
            </a:lvl2pPr>
            <a:lvl3pPr marL="1143000" indent="-228600" eaLnBrk="0" hangingPunct="0">
              <a:defRPr kumimoji="1">
                <a:solidFill>
                  <a:schemeClr val="tx1"/>
                </a:solidFill>
                <a:latin typeface="Arial" charset="0"/>
                <a:ea typeface="標楷體" pitchFamily="65" charset="-120"/>
              </a:defRPr>
            </a:lvl3pPr>
            <a:lvl4pPr marL="1600200" indent="-228600" eaLnBrk="0" hangingPunct="0">
              <a:defRPr kumimoji="1">
                <a:solidFill>
                  <a:schemeClr val="tx1"/>
                </a:solidFill>
                <a:latin typeface="Arial" charset="0"/>
                <a:ea typeface="標楷體" pitchFamily="65" charset="-120"/>
              </a:defRPr>
            </a:lvl4pPr>
            <a:lvl5pPr marL="2057400" indent="-228600" eaLnBrk="0" hangingPunct="0">
              <a:defRPr kumimoji="1">
                <a:solidFill>
                  <a:schemeClr val="tx1"/>
                </a:solidFill>
                <a:latin typeface="Arial" charset="0"/>
                <a:ea typeface="標楷體" pitchFamily="65" charset="-120"/>
              </a:defRPr>
            </a:lvl5pPr>
            <a:lvl6pPr marL="2514600" indent="-228600" eaLnBrk="0" fontAlgn="base" hangingPunct="0">
              <a:spcBef>
                <a:spcPct val="0"/>
              </a:spcBef>
              <a:spcAft>
                <a:spcPct val="0"/>
              </a:spcAft>
              <a:defRPr kumimoji="1">
                <a:solidFill>
                  <a:schemeClr val="tx1"/>
                </a:solidFill>
                <a:latin typeface="Arial" charset="0"/>
                <a:ea typeface="標楷體" pitchFamily="65" charset="-120"/>
              </a:defRPr>
            </a:lvl6pPr>
            <a:lvl7pPr marL="2971800" indent="-228600" eaLnBrk="0" fontAlgn="base" hangingPunct="0">
              <a:spcBef>
                <a:spcPct val="0"/>
              </a:spcBef>
              <a:spcAft>
                <a:spcPct val="0"/>
              </a:spcAft>
              <a:defRPr kumimoji="1">
                <a:solidFill>
                  <a:schemeClr val="tx1"/>
                </a:solidFill>
                <a:latin typeface="Arial" charset="0"/>
                <a:ea typeface="標楷體" pitchFamily="65" charset="-120"/>
              </a:defRPr>
            </a:lvl7pPr>
            <a:lvl8pPr marL="3429000" indent="-228600" eaLnBrk="0" fontAlgn="base" hangingPunct="0">
              <a:spcBef>
                <a:spcPct val="0"/>
              </a:spcBef>
              <a:spcAft>
                <a:spcPct val="0"/>
              </a:spcAft>
              <a:defRPr kumimoji="1">
                <a:solidFill>
                  <a:schemeClr val="tx1"/>
                </a:solidFill>
                <a:latin typeface="Arial" charset="0"/>
                <a:ea typeface="標楷體" pitchFamily="65" charset="-120"/>
              </a:defRPr>
            </a:lvl8pPr>
            <a:lvl9pPr marL="3886200" indent="-228600" eaLnBrk="0" fontAlgn="base" hangingPunct="0">
              <a:spcBef>
                <a:spcPct val="0"/>
              </a:spcBef>
              <a:spcAft>
                <a:spcPct val="0"/>
              </a:spcAft>
              <a:defRPr kumimoji="1">
                <a:solidFill>
                  <a:schemeClr val="tx1"/>
                </a:solidFill>
                <a:latin typeface="Arial" charset="0"/>
                <a:ea typeface="標楷體" pitchFamily="65" charset="-120"/>
              </a:defRPr>
            </a:lvl9pPr>
          </a:lstStyle>
          <a:p>
            <a:pPr marL="265113" indent="-265113" algn="just" eaLnBrk="1" hangingPunct="1">
              <a:lnSpc>
                <a:spcPts val="2800"/>
              </a:lnSpc>
              <a:defRPr/>
            </a:pPr>
            <a:r>
              <a:rPr lang="en-US" altLang="zh-TW" sz="2000" b="1" dirty="0">
                <a:solidFill>
                  <a:srgbClr val="000000"/>
                </a:solidFill>
                <a:latin typeface="標楷體" pitchFamily="65" charset="-120"/>
              </a:rPr>
              <a:t>1.</a:t>
            </a:r>
            <a:r>
              <a:rPr lang="zh-TW" altLang="en-US" sz="2000" b="1" dirty="0">
                <a:solidFill>
                  <a:srgbClr val="000000"/>
                </a:solidFill>
                <a:latin typeface="標楷體" pitchFamily="65" charset="-120"/>
              </a:rPr>
              <a:t>廠商以銀行開發或保兌之不可撤銷擔保信用狀、銀行之書面連帶保證或保險公司之保證保險單繳納預付款還款保證者，除招標文件另有規定外，其有效期應較契約規定之</a:t>
            </a:r>
            <a:r>
              <a:rPr lang="zh-TW" altLang="en-US" sz="2000" b="1" u="sng" dirty="0">
                <a:solidFill>
                  <a:srgbClr val="0000FF"/>
                </a:solidFill>
                <a:latin typeface="標楷體" pitchFamily="65" charset="-120"/>
              </a:rPr>
              <a:t>最後施工、供應或安裝期限長</a:t>
            </a:r>
            <a:r>
              <a:rPr lang="en-US" altLang="zh-TW" sz="2000" b="1" u="sng" dirty="0">
                <a:solidFill>
                  <a:srgbClr val="0000FF"/>
                </a:solidFill>
                <a:latin typeface="標楷體" pitchFamily="65" charset="-120"/>
              </a:rPr>
              <a:t>90</a:t>
            </a:r>
            <a:r>
              <a:rPr lang="zh-TW" altLang="en-US" sz="2000" b="1" u="sng" dirty="0">
                <a:solidFill>
                  <a:srgbClr val="0000FF"/>
                </a:solidFill>
                <a:latin typeface="標楷體" pitchFamily="65" charset="-120"/>
              </a:rPr>
              <a:t>日</a:t>
            </a:r>
            <a:r>
              <a:rPr lang="zh-TW" altLang="en-US" sz="2000" b="1" dirty="0">
                <a:solidFill>
                  <a:srgbClr val="000000"/>
                </a:solidFill>
                <a:latin typeface="標楷體" pitchFamily="65" charset="-120"/>
              </a:rPr>
              <a:t>。</a:t>
            </a:r>
          </a:p>
          <a:p>
            <a:pPr marL="265113" indent="-265113" algn="just" eaLnBrk="1" hangingPunct="1">
              <a:lnSpc>
                <a:spcPts val="2800"/>
              </a:lnSpc>
              <a:defRPr/>
            </a:pPr>
            <a:r>
              <a:rPr lang="en-US" altLang="zh-TW" sz="2000" b="1" dirty="0">
                <a:solidFill>
                  <a:srgbClr val="000000"/>
                </a:solidFill>
                <a:latin typeface="標楷體" pitchFamily="65" charset="-120"/>
              </a:rPr>
              <a:t>2.</a:t>
            </a:r>
            <a:r>
              <a:rPr lang="zh-TW" altLang="en-US" sz="2000" b="1" dirty="0">
                <a:solidFill>
                  <a:srgbClr val="000000"/>
                </a:solidFill>
                <a:latin typeface="標楷體" pitchFamily="65" charset="-120"/>
              </a:rPr>
              <a:t>廠商未能依契約規定期限履約或因可歸責於廠商之事由致無法於前項有效期內完成驗收者，預付款還款保證之有效期應按遲延期間延長之。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ABC07100-8CA5-40D9-9CA4-EB5971680F2E}" type="datetime1">
              <a:rPr lang="zh-TW" altLang="en-US"/>
              <a:pPr>
                <a:defRPr/>
              </a:pPr>
              <a:t>2020/9/27</a:t>
            </a:fld>
            <a:endParaRPr lang="en-US" altLang="zh-TW"/>
          </a:p>
        </p:txBody>
      </p:sp>
      <p:sp>
        <p:nvSpPr>
          <p:cNvPr id="97283" name="Rectangle 3"/>
          <p:cNvSpPr>
            <a:spLocks noGrp="1" noChangeArrowheads="1"/>
          </p:cNvSpPr>
          <p:nvPr>
            <p:ph type="body" idx="1"/>
          </p:nvPr>
        </p:nvSpPr>
        <p:spPr>
          <a:xfrm>
            <a:off x="251520" y="261392"/>
            <a:ext cx="8229600" cy="1295400"/>
          </a:xfrm>
        </p:spPr>
        <p:txBody>
          <a:bodyPr>
            <a:noAutofit/>
          </a:bodyPr>
          <a:lstStyle/>
          <a:p>
            <a:pPr marL="1250950" indent="-1250950" algn="just" eaLnBrk="1" hangingPunct="1">
              <a:lnSpc>
                <a:spcPct val="90000"/>
              </a:lnSpc>
              <a:buFontTx/>
              <a:buNone/>
            </a:pPr>
            <a:r>
              <a:rPr lang="en-US" altLang="zh-TW" sz="4800" b="1" dirty="0">
                <a:solidFill>
                  <a:srgbClr val="000000"/>
                </a:solidFill>
                <a:latin typeface="標楷體" pitchFamily="65" charset="-120"/>
                <a:ea typeface="標楷體" pitchFamily="65" charset="-120"/>
              </a:rPr>
              <a:t>52</a:t>
            </a:r>
            <a:r>
              <a:rPr lang="zh-TW" altLang="en-US" sz="4400" b="1" dirty="0">
                <a:latin typeface="標楷體" pitchFamily="65" charset="-120"/>
                <a:ea typeface="標楷體" pitchFamily="65" charset="-120"/>
              </a:rPr>
              <a:t>、</a:t>
            </a:r>
            <a:r>
              <a:rPr lang="zh-TW" altLang="en-US" sz="4400" b="1" dirty="0">
                <a:solidFill>
                  <a:srgbClr val="0033CC"/>
                </a:solidFill>
                <a:latin typeface="標楷體" pitchFamily="65" charset="-120"/>
                <a:ea typeface="標楷體" pitchFamily="65" charset="-120"/>
              </a:rPr>
              <a:t>預付款還款保證</a:t>
            </a:r>
            <a:r>
              <a:rPr lang="zh-TW" altLang="en-US" sz="4400" b="1" u="sng" dirty="0">
                <a:solidFill>
                  <a:srgbClr val="000000"/>
                </a:solidFill>
                <a:latin typeface="標楷體" pitchFamily="65" charset="-120"/>
                <a:ea typeface="標楷體" pitchFamily="65" charset="-120"/>
              </a:rPr>
              <a:t>繳納期限</a:t>
            </a:r>
            <a:r>
              <a:rPr lang="en-US" altLang="zh-TW" sz="3200" b="1" dirty="0">
                <a:latin typeface="標楷體" pitchFamily="65" charset="-120"/>
                <a:ea typeface="標楷體" pitchFamily="65" charset="-120"/>
              </a:rPr>
              <a:t>(</a:t>
            </a:r>
            <a:r>
              <a:rPr lang="zh-TW" altLang="en-US" sz="3200" b="1" dirty="0">
                <a:latin typeface="標楷體" pitchFamily="65" charset="-120"/>
                <a:ea typeface="標楷體" pitchFamily="65" charset="-120"/>
              </a:rPr>
              <a:t>無預付款還款保證者免填</a:t>
            </a:r>
            <a:r>
              <a:rPr lang="en-US" altLang="zh-TW" sz="3200" b="1" dirty="0">
                <a:latin typeface="標楷體" pitchFamily="65" charset="-120"/>
                <a:ea typeface="標楷體" pitchFamily="65" charset="-120"/>
              </a:rPr>
              <a:t>)</a:t>
            </a:r>
            <a:r>
              <a:rPr lang="zh-TW" altLang="en-US" sz="3200" b="1" dirty="0">
                <a:latin typeface="標楷體" pitchFamily="65" charset="-120"/>
                <a:ea typeface="標楷體" pitchFamily="65" charset="-120"/>
              </a:rPr>
              <a:t>：</a:t>
            </a:r>
          </a:p>
        </p:txBody>
      </p:sp>
      <p:sp>
        <p:nvSpPr>
          <p:cNvPr id="89092" name="Text Box 5"/>
          <p:cNvSpPr txBox="1">
            <a:spLocks noChangeArrowheads="1"/>
          </p:cNvSpPr>
          <p:nvPr/>
        </p:nvSpPr>
        <p:spPr bwMode="auto">
          <a:xfrm>
            <a:off x="467544" y="1556792"/>
            <a:ext cx="8207375" cy="4402137"/>
          </a:xfrm>
          <a:prstGeom prst="rect">
            <a:avLst/>
          </a:prstGeom>
          <a:solidFill>
            <a:schemeClr val="bg1"/>
          </a:solidFill>
          <a:ln>
            <a:solidFill>
              <a:srgbClr val="C00000"/>
            </a:solidFill>
          </a:ln>
        </p:spPr>
        <p:txBody>
          <a:bodyPr>
            <a:spAutoFit/>
          </a:bodyPr>
          <a:lstStyle>
            <a:lvl1pPr marL="361950" indent="-361950" eaLnBrk="0" hangingPunct="0">
              <a:defRPr kumimoji="1">
                <a:solidFill>
                  <a:schemeClr val="tx1"/>
                </a:solidFill>
                <a:latin typeface="Arial" charset="0"/>
                <a:ea typeface="標楷體" pitchFamily="65" charset="-120"/>
              </a:defRPr>
            </a:lvl1pPr>
            <a:lvl2pPr marL="742950" indent="-285750" eaLnBrk="0" hangingPunct="0">
              <a:defRPr kumimoji="1">
                <a:solidFill>
                  <a:schemeClr val="tx1"/>
                </a:solidFill>
                <a:latin typeface="Arial" charset="0"/>
                <a:ea typeface="標楷體" pitchFamily="65" charset="-120"/>
              </a:defRPr>
            </a:lvl2pPr>
            <a:lvl3pPr marL="1143000" indent="-228600" eaLnBrk="0" hangingPunct="0">
              <a:defRPr kumimoji="1">
                <a:solidFill>
                  <a:schemeClr val="tx1"/>
                </a:solidFill>
                <a:latin typeface="Arial" charset="0"/>
                <a:ea typeface="標楷體" pitchFamily="65" charset="-120"/>
              </a:defRPr>
            </a:lvl3pPr>
            <a:lvl4pPr marL="1600200" indent="-228600" eaLnBrk="0" hangingPunct="0">
              <a:defRPr kumimoji="1">
                <a:solidFill>
                  <a:schemeClr val="tx1"/>
                </a:solidFill>
                <a:latin typeface="Arial" charset="0"/>
                <a:ea typeface="標楷體" pitchFamily="65" charset="-120"/>
              </a:defRPr>
            </a:lvl4pPr>
            <a:lvl5pPr marL="2057400" indent="-228600" eaLnBrk="0" hangingPunct="0">
              <a:defRPr kumimoji="1">
                <a:solidFill>
                  <a:schemeClr val="tx1"/>
                </a:solidFill>
                <a:latin typeface="Arial" charset="0"/>
                <a:ea typeface="標楷體" pitchFamily="65" charset="-120"/>
              </a:defRPr>
            </a:lvl5pPr>
            <a:lvl6pPr marL="2514600" indent="-228600" eaLnBrk="0" fontAlgn="base" hangingPunct="0">
              <a:spcBef>
                <a:spcPct val="0"/>
              </a:spcBef>
              <a:spcAft>
                <a:spcPct val="0"/>
              </a:spcAft>
              <a:defRPr kumimoji="1">
                <a:solidFill>
                  <a:schemeClr val="tx1"/>
                </a:solidFill>
                <a:latin typeface="Arial" charset="0"/>
                <a:ea typeface="標楷體" pitchFamily="65" charset="-120"/>
              </a:defRPr>
            </a:lvl6pPr>
            <a:lvl7pPr marL="2971800" indent="-228600" eaLnBrk="0" fontAlgn="base" hangingPunct="0">
              <a:spcBef>
                <a:spcPct val="0"/>
              </a:spcBef>
              <a:spcAft>
                <a:spcPct val="0"/>
              </a:spcAft>
              <a:defRPr kumimoji="1">
                <a:solidFill>
                  <a:schemeClr val="tx1"/>
                </a:solidFill>
                <a:latin typeface="Arial" charset="0"/>
                <a:ea typeface="標楷體" pitchFamily="65" charset="-120"/>
              </a:defRPr>
            </a:lvl7pPr>
            <a:lvl8pPr marL="3429000" indent="-228600" eaLnBrk="0" fontAlgn="base" hangingPunct="0">
              <a:spcBef>
                <a:spcPct val="0"/>
              </a:spcBef>
              <a:spcAft>
                <a:spcPct val="0"/>
              </a:spcAft>
              <a:defRPr kumimoji="1">
                <a:solidFill>
                  <a:schemeClr val="tx1"/>
                </a:solidFill>
                <a:latin typeface="Arial" charset="0"/>
                <a:ea typeface="標楷體" pitchFamily="65" charset="-120"/>
              </a:defRPr>
            </a:lvl8pPr>
            <a:lvl9pPr marL="3886200" indent="-228600" eaLnBrk="0" fontAlgn="base" hangingPunct="0">
              <a:spcBef>
                <a:spcPct val="0"/>
              </a:spcBef>
              <a:spcAft>
                <a:spcPct val="0"/>
              </a:spcAft>
              <a:defRPr kumimoji="1">
                <a:solidFill>
                  <a:schemeClr val="tx1"/>
                </a:solidFill>
                <a:latin typeface="Arial" charset="0"/>
                <a:ea typeface="標楷體" pitchFamily="65" charset="-120"/>
              </a:defRPr>
            </a:lvl9pPr>
          </a:lstStyle>
          <a:p>
            <a:pPr algn="just" eaLnBrk="1" hangingPunct="1">
              <a:defRPr/>
            </a:pPr>
            <a:r>
              <a:rPr lang="en-US" altLang="zh-TW" sz="2800" b="1" dirty="0">
                <a:solidFill>
                  <a:srgbClr val="000000"/>
                </a:solidFill>
                <a:latin typeface="標楷體" pitchFamily="65" charset="-120"/>
              </a:rPr>
              <a:t>1.</a:t>
            </a:r>
            <a:r>
              <a:rPr lang="zh-TW" altLang="en-US" sz="2800" b="1" dirty="0">
                <a:solidFill>
                  <a:srgbClr val="000000"/>
                </a:solidFill>
                <a:latin typeface="標楷體" pitchFamily="65" charset="-120"/>
              </a:rPr>
              <a:t>預付款還款保證，得依廠商已履約部分所占進度或契約金額之</a:t>
            </a:r>
            <a:r>
              <a:rPr lang="zh-TW" altLang="en-US" sz="2800" b="1" dirty="0">
                <a:solidFill>
                  <a:srgbClr val="0000FF"/>
                </a:solidFill>
                <a:latin typeface="標楷體" pitchFamily="65" charset="-120"/>
              </a:rPr>
              <a:t>比率遞減</a:t>
            </a:r>
            <a:r>
              <a:rPr lang="zh-TW" altLang="en-US" sz="2800" b="1" dirty="0">
                <a:solidFill>
                  <a:srgbClr val="000000"/>
                </a:solidFill>
                <a:latin typeface="標楷體" pitchFamily="65" charset="-120"/>
              </a:rPr>
              <a:t>，或於驗收合格後</a:t>
            </a:r>
            <a:r>
              <a:rPr lang="zh-TW" altLang="en-US" sz="2800" b="1" dirty="0">
                <a:solidFill>
                  <a:srgbClr val="0000FF"/>
                </a:solidFill>
                <a:latin typeface="標楷體" pitchFamily="65" charset="-120"/>
              </a:rPr>
              <a:t>一次發還</a:t>
            </a:r>
            <a:r>
              <a:rPr lang="zh-TW" altLang="en-US" sz="2800" b="1" dirty="0">
                <a:solidFill>
                  <a:srgbClr val="000000"/>
                </a:solidFill>
                <a:latin typeface="標楷體" pitchFamily="65" charset="-120"/>
              </a:rPr>
              <a:t>，由機關視案件性質及實際需要，於招標文件中訂明。</a:t>
            </a:r>
          </a:p>
          <a:p>
            <a:pPr algn="just" eaLnBrk="1" hangingPunct="1">
              <a:defRPr/>
            </a:pPr>
            <a:r>
              <a:rPr lang="en-US" altLang="zh-TW" sz="2800" b="1" dirty="0">
                <a:solidFill>
                  <a:srgbClr val="000000"/>
                </a:solidFill>
                <a:latin typeface="標楷體" pitchFamily="65" charset="-120"/>
              </a:rPr>
              <a:t>2.</a:t>
            </a:r>
            <a:r>
              <a:rPr lang="zh-TW" altLang="en-US" sz="2800" b="1" dirty="0">
                <a:solidFill>
                  <a:srgbClr val="000000"/>
                </a:solidFill>
                <a:latin typeface="標楷體" pitchFamily="65" charset="-120"/>
              </a:rPr>
              <a:t>廠商未依契約規定履約或契約經終止或解除者，機關得就預付款還款保證尚未遞減之部分加計利息隨時要求返還或折抵機關尚待支付廠商之價金。</a:t>
            </a:r>
          </a:p>
          <a:p>
            <a:pPr algn="just" eaLnBrk="1" hangingPunct="1">
              <a:defRPr/>
            </a:pPr>
            <a:r>
              <a:rPr lang="en-US" altLang="zh-TW" sz="2800" b="1" dirty="0">
                <a:solidFill>
                  <a:srgbClr val="000000"/>
                </a:solidFill>
                <a:latin typeface="標楷體" pitchFamily="65" charset="-120"/>
              </a:rPr>
              <a:t>3.</a:t>
            </a:r>
            <a:r>
              <a:rPr lang="zh-TW" altLang="en-US" sz="2800" b="1" dirty="0">
                <a:solidFill>
                  <a:srgbClr val="000000"/>
                </a:solidFill>
                <a:latin typeface="標楷體" pitchFamily="65" charset="-120"/>
              </a:rPr>
              <a:t>前項利息之計算方式及機關得要求返還之條件，應於招標文件中訂明，並記載於預付款還款保證內。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3"/>
          <p:cNvSpPr>
            <a:spLocks noGrp="1"/>
          </p:cNvSpPr>
          <p:nvPr>
            <p:ph type="dt" sz="quarter" idx="10"/>
          </p:nvPr>
        </p:nvSpPr>
        <p:spPr/>
        <p:txBody>
          <a:bodyPr/>
          <a:lstStyle/>
          <a:p>
            <a:pPr>
              <a:defRPr/>
            </a:pPr>
            <a:fld id="{9CC6F470-0E38-4101-827F-2AB77380CFF1}" type="datetime1">
              <a:rPr lang="zh-TW" altLang="en-US"/>
              <a:pPr>
                <a:defRPr/>
              </a:pPr>
              <a:t>2020/9/27</a:t>
            </a:fld>
            <a:endParaRPr lang="en-US" altLang="zh-TW"/>
          </a:p>
        </p:txBody>
      </p:sp>
      <p:sp>
        <p:nvSpPr>
          <p:cNvPr id="98307" name="Rectangle 3"/>
          <p:cNvSpPr>
            <a:spLocks noGrp="1" noChangeArrowheads="1"/>
          </p:cNvSpPr>
          <p:nvPr>
            <p:ph type="body" idx="1"/>
          </p:nvPr>
        </p:nvSpPr>
        <p:spPr>
          <a:xfrm>
            <a:off x="300240" y="230845"/>
            <a:ext cx="8496944" cy="1152127"/>
          </a:xfrm>
        </p:spPr>
        <p:txBody>
          <a:bodyPr>
            <a:normAutofit/>
          </a:bodyPr>
          <a:lstStyle/>
          <a:p>
            <a:pPr marL="1260475" indent="-1260475" algn="just" eaLnBrk="1" hangingPunct="1">
              <a:lnSpc>
                <a:spcPts val="3400"/>
              </a:lnSpc>
              <a:buFontTx/>
              <a:buNone/>
            </a:pPr>
            <a:r>
              <a:rPr lang="en-US" altLang="zh-TW" sz="4800" b="1" dirty="0">
                <a:solidFill>
                  <a:srgbClr val="000000"/>
                </a:solidFill>
                <a:latin typeface="標楷體" pitchFamily="65" charset="-120"/>
                <a:ea typeface="標楷體" pitchFamily="65" charset="-120"/>
              </a:rPr>
              <a:t>53</a:t>
            </a:r>
            <a:r>
              <a:rPr lang="zh-TW" altLang="en-US" sz="4800" b="1" dirty="0">
                <a:latin typeface="標楷體" pitchFamily="65" charset="-120"/>
                <a:ea typeface="標楷體" pitchFamily="65" charset="-120"/>
              </a:rPr>
              <a:t>、</a:t>
            </a:r>
            <a:r>
              <a:rPr lang="zh-TW" altLang="en-US" sz="3200" b="1" dirty="0">
                <a:latin typeface="標楷體" pitchFamily="65" charset="-120"/>
                <a:ea typeface="標楷體" pitchFamily="65" charset="-120"/>
              </a:rPr>
              <a:t>各種</a:t>
            </a:r>
            <a:r>
              <a:rPr lang="zh-TW" altLang="en-US" sz="3200" b="1" dirty="0">
                <a:solidFill>
                  <a:srgbClr val="0033CC"/>
                </a:solidFill>
                <a:latin typeface="標楷體" pitchFamily="65" charset="-120"/>
                <a:ea typeface="標楷體" pitchFamily="65" charset="-120"/>
              </a:rPr>
              <a:t>保證金之繳納處所或金融機構帳號</a:t>
            </a:r>
            <a:r>
              <a:rPr lang="en-US" altLang="zh-TW" sz="3200" b="1" dirty="0">
                <a:latin typeface="標楷體" pitchFamily="65" charset="-120"/>
                <a:ea typeface="標楷體" pitchFamily="65" charset="-120"/>
              </a:rPr>
              <a:t>(</a:t>
            </a:r>
            <a:r>
              <a:rPr lang="zh-TW" altLang="en-US" sz="3200" b="1" dirty="0">
                <a:latin typeface="標楷體" pitchFamily="65" charset="-120"/>
                <a:ea typeface="標楷體" pitchFamily="65" charset="-120"/>
              </a:rPr>
              <a:t>無保證金者免填</a:t>
            </a:r>
            <a:r>
              <a:rPr lang="en-US" altLang="zh-TW" sz="3200" b="1" dirty="0">
                <a:latin typeface="標楷體" pitchFamily="65" charset="-120"/>
                <a:ea typeface="標楷體" pitchFamily="65" charset="-120"/>
              </a:rPr>
              <a:t>)</a:t>
            </a:r>
            <a:r>
              <a:rPr lang="zh-TW" altLang="en-US" sz="3200" b="1" dirty="0">
                <a:latin typeface="標楷體" pitchFamily="65" charset="-120"/>
                <a:ea typeface="標楷體" pitchFamily="65" charset="-120"/>
              </a:rPr>
              <a:t>：</a:t>
            </a:r>
          </a:p>
        </p:txBody>
      </p:sp>
      <p:sp>
        <p:nvSpPr>
          <p:cNvPr id="4" name="Rectangle 3"/>
          <p:cNvSpPr txBox="1">
            <a:spLocks noChangeArrowheads="1"/>
          </p:cNvSpPr>
          <p:nvPr/>
        </p:nvSpPr>
        <p:spPr>
          <a:xfrm>
            <a:off x="320990" y="1340768"/>
            <a:ext cx="8498117" cy="41764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a:lstStyle>
          <a:p>
            <a:pPr marL="361950" indent="-361950" algn="just">
              <a:buFontTx/>
              <a:buNone/>
            </a:pPr>
            <a:r>
              <a:rPr lang="en-US" altLang="zh-TW" sz="5200" b="1" dirty="0">
                <a:solidFill>
                  <a:srgbClr val="000000"/>
                </a:solidFill>
                <a:latin typeface="標楷體" pitchFamily="65" charset="-120"/>
                <a:ea typeface="標楷體" pitchFamily="65" charset="-120"/>
              </a:rPr>
              <a:t>54</a:t>
            </a:r>
            <a:r>
              <a:rPr lang="zh-TW" altLang="en-US" sz="4000" b="1" dirty="0">
                <a:latin typeface="標楷體" pitchFamily="65" charset="-120"/>
                <a:ea typeface="標楷體" pitchFamily="65" charset="-120"/>
              </a:rPr>
              <a:t>、</a:t>
            </a:r>
            <a:r>
              <a:rPr lang="zh-TW" altLang="en-US" sz="4000" b="1" u="sng" dirty="0">
                <a:solidFill>
                  <a:srgbClr val="FF0000"/>
                </a:solidFill>
                <a:latin typeface="標楷體" pitchFamily="65" charset="-120"/>
                <a:ea typeface="標楷體" pitchFamily="65" charset="-120"/>
              </a:rPr>
              <a:t>押標金及保證金應由廠商</a:t>
            </a:r>
            <a:r>
              <a:rPr lang="zh-TW" altLang="en-US" sz="4000" b="1" dirty="0">
                <a:solidFill>
                  <a:srgbClr val="0033CC"/>
                </a:solidFill>
                <a:latin typeface="標楷體" pitchFamily="65" charset="-120"/>
                <a:ea typeface="標楷體" pitchFamily="65" charset="-120"/>
              </a:rPr>
              <a:t>以</a:t>
            </a:r>
          </a:p>
          <a:p>
            <a:pPr marL="361950" indent="-361950" algn="just">
              <a:lnSpc>
                <a:spcPts val="3400"/>
              </a:lnSpc>
              <a:spcBef>
                <a:spcPct val="10000"/>
              </a:spcBef>
              <a:buFont typeface="Wingdings" pitchFamily="2" charset="2"/>
              <a:buChar char="n"/>
            </a:pPr>
            <a:r>
              <a:rPr lang="zh-TW" altLang="en-US" b="1" dirty="0">
                <a:solidFill>
                  <a:srgbClr val="000000"/>
                </a:solidFill>
                <a:latin typeface="標楷體" panose="03000509000000000000" pitchFamily="65" charset="-120"/>
                <a:ea typeface="標楷體" panose="03000509000000000000" pitchFamily="65" charset="-120"/>
              </a:rPr>
              <a:t>現金、金融機構簽發之本票或支票、保付支票、</a:t>
            </a:r>
            <a:r>
              <a:rPr lang="zh-TW" altLang="en-US" b="1" u="sng" dirty="0">
                <a:solidFill>
                  <a:srgbClr val="0000FF"/>
                </a:solidFill>
                <a:latin typeface="標楷體" panose="03000509000000000000" pitchFamily="65" charset="-120"/>
                <a:ea typeface="標楷體" panose="03000509000000000000" pitchFamily="65" charset="-120"/>
              </a:rPr>
              <a:t>郵政匯票</a:t>
            </a:r>
            <a:r>
              <a:rPr lang="zh-TW" altLang="en-US" b="1" dirty="0">
                <a:solidFill>
                  <a:srgbClr val="000000"/>
                </a:solidFill>
                <a:latin typeface="標楷體" panose="03000509000000000000" pitchFamily="65" charset="-120"/>
                <a:ea typeface="標楷體" panose="03000509000000000000" pitchFamily="65" charset="-120"/>
              </a:rPr>
              <a:t>、</a:t>
            </a:r>
            <a:r>
              <a:rPr lang="zh-TW" altLang="en-US" b="1" u="sng" dirty="0">
                <a:solidFill>
                  <a:srgbClr val="9933FF"/>
                </a:solidFill>
                <a:latin typeface="標楷體" panose="03000509000000000000" pitchFamily="65" charset="-120"/>
                <a:ea typeface="標楷體" panose="03000509000000000000" pitchFamily="65" charset="-120"/>
              </a:rPr>
              <a:t>政府公債</a:t>
            </a:r>
            <a:r>
              <a:rPr lang="zh-TW" altLang="en-US" b="1" dirty="0">
                <a:solidFill>
                  <a:srgbClr val="000000"/>
                </a:solidFill>
                <a:latin typeface="標楷體" panose="03000509000000000000" pitchFamily="65" charset="-120"/>
                <a:ea typeface="標楷體" panose="03000509000000000000" pitchFamily="65" charset="-120"/>
              </a:rPr>
              <a:t>、設定質權之金融機構定期存款單、銀行開發或保兌之不可撤銷擔保信用狀繳納，</a:t>
            </a:r>
            <a:r>
              <a:rPr lang="zh-TW" altLang="en-US" b="1" dirty="0">
                <a:solidFill>
                  <a:srgbClr val="FF3300"/>
                </a:solidFill>
                <a:latin typeface="標楷體" panose="03000509000000000000" pitchFamily="65" charset="-120"/>
                <a:ea typeface="標楷體" panose="03000509000000000000" pitchFamily="65" charset="-120"/>
              </a:rPr>
              <a:t>或取具銀行之書面連帶保證、保險公司之連帶保證保險單</a:t>
            </a:r>
            <a:r>
              <a:rPr lang="zh-TW" altLang="en-US" b="1" dirty="0">
                <a:latin typeface="標楷體" panose="03000509000000000000" pitchFamily="65" charset="-120"/>
                <a:ea typeface="標楷體" panose="03000509000000000000" pitchFamily="65" charset="-120"/>
              </a:rPr>
              <a:t>繳納，並</a:t>
            </a:r>
            <a:r>
              <a:rPr lang="zh-TW" altLang="en-US" b="1" dirty="0">
                <a:solidFill>
                  <a:srgbClr val="0033CC"/>
                </a:solidFill>
                <a:latin typeface="標楷體" panose="03000509000000000000" pitchFamily="65" charset="-120"/>
                <a:ea typeface="標楷體" panose="03000509000000000000" pitchFamily="65" charset="-120"/>
              </a:rPr>
              <a:t>應符合</a:t>
            </a:r>
            <a:r>
              <a:rPr lang="zh-TW" altLang="en-US" b="1" dirty="0">
                <a:latin typeface="標楷體" panose="03000509000000000000" pitchFamily="65" charset="-120"/>
                <a:ea typeface="標楷體" panose="03000509000000000000" pitchFamily="65" charset="-120"/>
              </a:rPr>
              <a:t>押標金保證金暨其他擔保作業辦法</a:t>
            </a:r>
            <a:r>
              <a:rPr lang="zh-TW" altLang="en-US" b="1" dirty="0">
                <a:solidFill>
                  <a:srgbClr val="0033CC"/>
                </a:solidFill>
                <a:latin typeface="標楷體" panose="03000509000000000000" pitchFamily="65" charset="-120"/>
                <a:ea typeface="標楷體" panose="03000509000000000000" pitchFamily="65" charset="-120"/>
              </a:rPr>
              <a:t>規定之格式</a:t>
            </a:r>
            <a:r>
              <a:rPr lang="zh-TW" altLang="en-US" b="1" dirty="0">
                <a:latin typeface="標楷體" panose="03000509000000000000" pitchFamily="65" charset="-120"/>
                <a:ea typeface="標楷體" panose="03000509000000000000" pitchFamily="65" charset="-120"/>
              </a:rPr>
              <a:t>。</a:t>
            </a:r>
          </a:p>
        </p:txBody>
      </p:sp>
      <p:sp>
        <p:nvSpPr>
          <p:cNvPr id="5" name="流程圖: 打孔紙帶 4"/>
          <p:cNvSpPr/>
          <p:nvPr/>
        </p:nvSpPr>
        <p:spPr>
          <a:xfrm>
            <a:off x="6444208" y="692696"/>
            <a:ext cx="2374900" cy="935037"/>
          </a:xfrm>
          <a:prstGeom prst="flowChartPunchedTap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2800" b="1" dirty="0">
                <a:solidFill>
                  <a:srgbClr val="0000FF"/>
                </a:solidFill>
              </a:rPr>
              <a:t>郵局支票</a:t>
            </a:r>
            <a:r>
              <a:rPr lang="zh-TW" altLang="en-US" sz="2800" b="1" dirty="0">
                <a:solidFill>
                  <a:srgbClr val="0000FF"/>
                </a:solidFill>
                <a:latin typeface="標楷體"/>
                <a:ea typeface="標楷體"/>
              </a:rPr>
              <a:t>？</a:t>
            </a:r>
            <a:endParaRPr lang="zh-TW" altLang="en-US" sz="2800" b="1" dirty="0">
              <a:solidFill>
                <a:srgbClr val="0000FF"/>
              </a:solidFill>
            </a:endParaRPr>
          </a:p>
        </p:txBody>
      </p:sp>
      <p:sp>
        <p:nvSpPr>
          <p:cNvPr id="2" name="矩形 1"/>
          <p:cNvSpPr/>
          <p:nvPr/>
        </p:nvSpPr>
        <p:spPr>
          <a:xfrm>
            <a:off x="350057" y="4869160"/>
            <a:ext cx="8447127" cy="1200329"/>
          </a:xfrm>
          <a:prstGeom prst="rect">
            <a:avLst/>
          </a:prstGeom>
          <a:ln>
            <a:solidFill>
              <a:srgbClr val="0000FF"/>
            </a:solidFill>
          </a:ln>
        </p:spPr>
        <p:txBody>
          <a:bodyPr wrap="square">
            <a:spAutoFit/>
          </a:bodyPr>
          <a:lstStyle/>
          <a:p>
            <a:pPr marL="285750" indent="-285750" algn="just">
              <a:buFont typeface="Wingdings" panose="05000000000000000000" pitchFamily="2" charset="2"/>
              <a:buChar char="l"/>
            </a:pPr>
            <a:r>
              <a:rPr lang="zh-TW" altLang="en-US" b="1" dirty="0">
                <a:solidFill>
                  <a:srgbClr val="000000"/>
                </a:solidFill>
                <a:latin typeface="標楷體" panose="03000509000000000000" pitchFamily="65" charset="-120"/>
                <a:ea typeface="標楷體" panose="03000509000000000000" pitchFamily="65" charset="-120"/>
              </a:rPr>
              <a:t>廠商以</a:t>
            </a:r>
            <a:r>
              <a:rPr lang="zh-TW" altLang="en-US" b="1" u="sng" dirty="0">
                <a:solidFill>
                  <a:srgbClr val="0000FF"/>
                </a:solidFill>
                <a:latin typeface="標楷體" panose="03000509000000000000" pitchFamily="65" charset="-120"/>
                <a:ea typeface="標楷體" panose="03000509000000000000" pitchFamily="65" charset="-120"/>
              </a:rPr>
              <a:t>私人支票經臺灣土地銀行保付作為押標金</a:t>
            </a:r>
            <a:r>
              <a:rPr lang="zh-TW" altLang="en-US" b="1" dirty="0">
                <a:solidFill>
                  <a:srgbClr val="000000"/>
                </a:solidFill>
                <a:latin typeface="標楷體" panose="03000509000000000000" pitchFamily="65" charset="-120"/>
                <a:ea typeface="標楷體" panose="03000509000000000000" pitchFamily="65" charset="-120"/>
              </a:rPr>
              <a:t>，如該支票符合押標金保證金暨其他擔保作業辦法第</a:t>
            </a:r>
            <a:r>
              <a:rPr lang="en-US" altLang="zh-TW" b="1" dirty="0">
                <a:solidFill>
                  <a:srgbClr val="000000"/>
                </a:solidFill>
                <a:latin typeface="標楷體" panose="03000509000000000000" pitchFamily="65" charset="-120"/>
                <a:ea typeface="標楷體" panose="03000509000000000000" pitchFamily="65" charset="-120"/>
              </a:rPr>
              <a:t>2</a:t>
            </a:r>
            <a:r>
              <a:rPr lang="zh-TW" altLang="en-US" b="1" dirty="0">
                <a:solidFill>
                  <a:srgbClr val="000000"/>
                </a:solidFill>
                <a:latin typeface="標楷體" panose="03000509000000000000" pitchFamily="65" charset="-120"/>
                <a:ea typeface="標楷體" panose="03000509000000000000" pitchFamily="65" charset="-120"/>
              </a:rPr>
              <a:t>條第</a:t>
            </a:r>
            <a:r>
              <a:rPr lang="en-US" altLang="zh-TW" b="1" dirty="0">
                <a:solidFill>
                  <a:srgbClr val="000000"/>
                </a:solidFill>
                <a:latin typeface="標楷體" panose="03000509000000000000" pitchFamily="65" charset="-120"/>
                <a:ea typeface="標楷體" panose="03000509000000000000" pitchFamily="65" charset="-120"/>
              </a:rPr>
              <a:t>4</a:t>
            </a:r>
            <a:r>
              <a:rPr lang="zh-TW" altLang="en-US" b="1" dirty="0">
                <a:solidFill>
                  <a:srgbClr val="000000"/>
                </a:solidFill>
                <a:latin typeface="標楷體" panose="03000509000000000000" pitchFamily="65" charset="-120"/>
                <a:ea typeface="標楷體" panose="03000509000000000000" pitchFamily="65" charset="-120"/>
              </a:rPr>
              <a:t>款所稱</a:t>
            </a:r>
            <a:r>
              <a:rPr lang="zh-TW" altLang="en-US" b="1" u="sng" dirty="0">
                <a:solidFill>
                  <a:srgbClr val="0000FF"/>
                </a:solidFill>
                <a:latin typeface="標楷體" panose="03000509000000000000" pitchFamily="65" charset="-120"/>
                <a:ea typeface="標楷體" panose="03000509000000000000" pitchFamily="65" charset="-120"/>
              </a:rPr>
              <a:t>金融機構支票</a:t>
            </a:r>
            <a:r>
              <a:rPr lang="zh-TW" altLang="en-US" b="1" dirty="0">
                <a:solidFill>
                  <a:srgbClr val="0000FF"/>
                </a:solidFill>
                <a:latin typeface="標楷體" panose="03000509000000000000" pitchFamily="65" charset="-120"/>
                <a:ea typeface="標楷體" panose="03000509000000000000" pitchFamily="65" charset="-120"/>
              </a:rPr>
              <a:t>，</a:t>
            </a:r>
            <a:r>
              <a:rPr lang="zh-TW" altLang="en-US" b="1" u="sng" dirty="0">
                <a:solidFill>
                  <a:srgbClr val="0000FF"/>
                </a:solidFill>
                <a:latin typeface="標楷體" panose="03000509000000000000" pitchFamily="65" charset="-120"/>
                <a:ea typeface="標楷體" panose="03000509000000000000" pitchFamily="65" charset="-120"/>
              </a:rPr>
              <a:t>應予接受</a:t>
            </a:r>
            <a:r>
              <a:rPr lang="zh-TW" altLang="en-US" b="1" dirty="0">
                <a:solidFill>
                  <a:srgbClr val="000000"/>
                </a:solidFill>
                <a:latin typeface="標楷體" panose="03000509000000000000" pitchFamily="65" charset="-120"/>
                <a:ea typeface="標楷體" panose="03000509000000000000" pitchFamily="65" charset="-120"/>
              </a:rPr>
              <a:t>；另依上開辦法第</a:t>
            </a:r>
            <a:r>
              <a:rPr lang="en-US" altLang="zh-TW" b="1" dirty="0">
                <a:solidFill>
                  <a:srgbClr val="000000"/>
                </a:solidFill>
                <a:latin typeface="標楷體" panose="03000509000000000000" pitchFamily="65" charset="-120"/>
                <a:ea typeface="標楷體" panose="03000509000000000000" pitchFamily="65" charset="-120"/>
              </a:rPr>
              <a:t>6</a:t>
            </a:r>
            <a:r>
              <a:rPr lang="zh-TW" altLang="en-US" b="1" dirty="0">
                <a:solidFill>
                  <a:srgbClr val="000000"/>
                </a:solidFill>
                <a:latin typeface="標楷體" panose="03000509000000000000" pitchFamily="65" charset="-120"/>
                <a:ea typeface="標楷體" panose="03000509000000000000" pitchFamily="65" charset="-120"/>
              </a:rPr>
              <a:t>條第</a:t>
            </a:r>
            <a:r>
              <a:rPr lang="en-US" altLang="zh-TW" b="1" dirty="0">
                <a:solidFill>
                  <a:srgbClr val="000000"/>
                </a:solidFill>
                <a:latin typeface="標楷體" panose="03000509000000000000" pitchFamily="65" charset="-120"/>
                <a:ea typeface="標楷體" panose="03000509000000000000" pitchFamily="65" charset="-120"/>
              </a:rPr>
              <a:t>1</a:t>
            </a:r>
            <a:r>
              <a:rPr lang="zh-TW" altLang="en-US" b="1" dirty="0">
                <a:solidFill>
                  <a:srgbClr val="000000"/>
                </a:solidFill>
                <a:latin typeface="標楷體" panose="03000509000000000000" pitchFamily="65" charset="-120"/>
                <a:ea typeface="標楷體" panose="03000509000000000000" pitchFamily="65" charset="-120"/>
              </a:rPr>
              <a:t>項之規定「除現金外，廠商並得將其</a:t>
            </a:r>
            <a:r>
              <a:rPr lang="zh-TW" altLang="en-US" b="1" u="sng" dirty="0">
                <a:solidFill>
                  <a:srgbClr val="FF0000"/>
                </a:solidFill>
                <a:latin typeface="標楷體" panose="03000509000000000000" pitchFamily="65" charset="-120"/>
                <a:ea typeface="標楷體" panose="03000509000000000000" pitchFamily="65" charset="-120"/>
              </a:rPr>
              <a:t>押標金附於投標文件內遞送</a:t>
            </a:r>
            <a:r>
              <a:rPr lang="zh-TW" altLang="en-US" b="1" dirty="0">
                <a:solidFill>
                  <a:srgbClr val="000000"/>
                </a:solidFill>
                <a:latin typeface="標楷體" panose="03000509000000000000" pitchFamily="65" charset="-120"/>
                <a:ea typeface="標楷體" panose="03000509000000000000" pitchFamily="65" charset="-120"/>
              </a:rPr>
              <a:t>」，機關</a:t>
            </a:r>
            <a:r>
              <a:rPr lang="zh-TW" altLang="en-US" b="1" u="sng" dirty="0">
                <a:solidFill>
                  <a:srgbClr val="0000FF"/>
                </a:solidFill>
                <a:latin typeface="標楷體" panose="03000509000000000000" pitchFamily="65" charset="-120"/>
                <a:ea typeface="標楷體" panose="03000509000000000000" pitchFamily="65" charset="-120"/>
              </a:rPr>
              <a:t>不得拒絕</a:t>
            </a:r>
            <a:r>
              <a:rPr lang="zh-TW" altLang="en-US" b="1" dirty="0">
                <a:solidFill>
                  <a:srgbClr val="000000"/>
                </a:solidFill>
                <a:latin typeface="標楷體" panose="03000509000000000000" pitchFamily="65" charset="-120"/>
                <a:ea typeface="標楷體" panose="03000509000000000000" pitchFamily="65" charset="-120"/>
              </a:rPr>
              <a:t>。</a:t>
            </a:r>
            <a:r>
              <a:rPr lang="en-US" altLang="zh-TW" b="1" dirty="0">
                <a:solidFill>
                  <a:srgbClr val="000000"/>
                </a:solidFill>
                <a:latin typeface="標楷體" panose="03000509000000000000" pitchFamily="65" charset="-120"/>
                <a:ea typeface="標楷體" panose="03000509000000000000" pitchFamily="65" charset="-120"/>
              </a:rPr>
              <a:t>(88)</a:t>
            </a:r>
            <a:r>
              <a:rPr lang="zh-TW" altLang="en-US" b="1" dirty="0">
                <a:solidFill>
                  <a:srgbClr val="000000"/>
                </a:solidFill>
                <a:latin typeface="標楷體" panose="03000509000000000000" pitchFamily="65" charset="-120"/>
                <a:ea typeface="標楷體" panose="03000509000000000000" pitchFamily="65" charset="-120"/>
              </a:rPr>
              <a:t>工程企字第</a:t>
            </a:r>
            <a:r>
              <a:rPr lang="en-US" altLang="zh-TW" b="1" dirty="0">
                <a:solidFill>
                  <a:srgbClr val="000000"/>
                </a:solidFill>
                <a:latin typeface="標楷體" panose="03000509000000000000" pitchFamily="65" charset="-120"/>
                <a:ea typeface="標楷體" panose="03000509000000000000" pitchFamily="65" charset="-120"/>
              </a:rPr>
              <a:t>8820418</a:t>
            </a:r>
            <a:r>
              <a:rPr lang="zh-TW" altLang="en-US" b="1" dirty="0">
                <a:solidFill>
                  <a:srgbClr val="000000"/>
                </a:solidFill>
                <a:latin typeface="標楷體" panose="03000509000000000000" pitchFamily="65" charset="-120"/>
                <a:ea typeface="標楷體" panose="03000509000000000000" pitchFamily="65" charset="-120"/>
              </a:rPr>
              <a:t>號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50</a:t>
            </a:fld>
            <a:endParaRPr lang="en-US" altLang="zh-TW"/>
          </a:p>
        </p:txBody>
      </p:sp>
      <p:graphicFrame>
        <p:nvGraphicFramePr>
          <p:cNvPr id="6" name="表格 5">
            <a:extLst>
              <a:ext uri="{FF2B5EF4-FFF2-40B4-BE49-F238E27FC236}">
                <a16:creationId xmlns:a16="http://schemas.microsoft.com/office/drawing/2014/main" id="{F6C6803B-23FD-4F48-B814-1B4D4B797476}"/>
              </a:ext>
            </a:extLst>
          </p:cNvPr>
          <p:cNvGraphicFramePr>
            <a:graphicFrameLocks noGrp="1"/>
          </p:cNvGraphicFramePr>
          <p:nvPr>
            <p:extLst>
              <p:ext uri="{D42A27DB-BD31-4B8C-83A1-F6EECF244321}">
                <p14:modId xmlns:p14="http://schemas.microsoft.com/office/powerpoint/2010/main" val="1441179452"/>
              </p:ext>
            </p:extLst>
          </p:nvPr>
        </p:nvGraphicFramePr>
        <p:xfrm>
          <a:off x="240061" y="171450"/>
          <a:ext cx="8663877" cy="5921756"/>
        </p:xfrm>
        <a:graphic>
          <a:graphicData uri="http://schemas.openxmlformats.org/drawingml/2006/table">
            <a:tbl>
              <a:tblPr firstRow="1" firstCol="1" lastRow="1" lastCol="1" bandRow="1" bandCol="1">
                <a:tableStyleId>{5C22544A-7EE6-4342-B048-85BDC9FD1C3A}</a:tableStyleId>
              </a:tblPr>
              <a:tblGrid>
                <a:gridCol w="2819771">
                  <a:extLst>
                    <a:ext uri="{9D8B030D-6E8A-4147-A177-3AD203B41FA5}">
                      <a16:colId xmlns:a16="http://schemas.microsoft.com/office/drawing/2014/main" val="544921441"/>
                    </a:ext>
                  </a:extLst>
                </a:gridCol>
                <a:gridCol w="2592288">
                  <a:extLst>
                    <a:ext uri="{9D8B030D-6E8A-4147-A177-3AD203B41FA5}">
                      <a16:colId xmlns:a16="http://schemas.microsoft.com/office/drawing/2014/main" val="2794888330"/>
                    </a:ext>
                  </a:extLst>
                </a:gridCol>
                <a:gridCol w="3251818">
                  <a:extLst>
                    <a:ext uri="{9D8B030D-6E8A-4147-A177-3AD203B41FA5}">
                      <a16:colId xmlns:a16="http://schemas.microsoft.com/office/drawing/2014/main" val="3358807449"/>
                    </a:ext>
                  </a:extLst>
                </a:gridCol>
              </a:tblGrid>
              <a:tr h="4419600">
                <a:tc>
                  <a:txBody>
                    <a:bodyPr/>
                    <a:lstStyle/>
                    <a:p>
                      <a:pPr algn="just">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第三十一條　機關對於廠商所繳納之押標金，應於決標後無息發還未得標之廠商。廢標時，亦同。</a:t>
                      </a:r>
                    </a:p>
                    <a:p>
                      <a:pPr algn="just">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廠商有下列情形之一者，其所繳納之押標金，不予發還</a:t>
                      </a:r>
                      <a:r>
                        <a:rPr lang="zh-TW" altLang="zh-TW" sz="2000" b="1" u="sng"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其</a:t>
                      </a:r>
                      <a:r>
                        <a:rPr lang="zh-TW" altLang="zh-TW" sz="2000" b="1" u="sng" kern="1200" dirty="0">
                          <a:solidFill>
                            <a:srgbClr val="0000FF"/>
                          </a:solidFill>
                          <a:effectLst/>
                          <a:latin typeface="標楷體" panose="03000509000000000000" pitchFamily="65" charset="-120"/>
                          <a:ea typeface="標楷體" panose="03000509000000000000" pitchFamily="65" charset="-120"/>
                          <a:cs typeface="+mn-cs"/>
                        </a:rPr>
                        <a:t>未依招標文件規定繳納或</a:t>
                      </a: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已發還者，並予追繳：</a:t>
                      </a:r>
                      <a:endParaRPr lang="en-US" altLang="zh-TW" sz="2000" b="1" kern="1200" dirty="0">
                        <a:solidFill>
                          <a:srgbClr val="1C1C1C"/>
                        </a:solidFill>
                        <a:effectLst/>
                        <a:latin typeface="標楷體" panose="03000509000000000000" pitchFamily="65" charset="-120"/>
                        <a:ea typeface="標楷體" panose="03000509000000000000" pitchFamily="65" charset="-120"/>
                        <a:cs typeface="+mn-cs"/>
                      </a:endParaRPr>
                    </a:p>
                    <a:p>
                      <a:pPr marL="542925" indent="-542925" algn="just">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一、以</a:t>
                      </a:r>
                      <a:r>
                        <a:rPr lang="zh-TW" altLang="zh-TW" sz="2000" b="1" u="sng" kern="1200" dirty="0">
                          <a:solidFill>
                            <a:srgbClr val="0000FF"/>
                          </a:solidFill>
                          <a:effectLst/>
                          <a:latin typeface="標楷體" panose="03000509000000000000" pitchFamily="65" charset="-120"/>
                          <a:ea typeface="標楷體" panose="03000509000000000000" pitchFamily="65" charset="-120"/>
                          <a:cs typeface="+mn-cs"/>
                        </a:rPr>
                        <a:t>虛偽不實</a:t>
                      </a: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之文件投標。</a:t>
                      </a:r>
                      <a:endParaRPr lang="en-US" altLang="zh-TW" sz="2000" b="1" kern="1200" dirty="0">
                        <a:solidFill>
                          <a:srgbClr val="1C1C1C"/>
                        </a:solidFill>
                        <a:effectLst/>
                        <a:latin typeface="標楷體" panose="03000509000000000000" pitchFamily="65" charset="-120"/>
                        <a:ea typeface="標楷體" panose="03000509000000000000" pitchFamily="65" charset="-120"/>
                        <a:cs typeface="+mn-cs"/>
                      </a:endParaRPr>
                    </a:p>
                    <a:p>
                      <a:pPr marL="542925" indent="-542925" algn="just">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二、借用他人名義或證件投標</a:t>
                      </a:r>
                      <a:r>
                        <a:rPr lang="zh-TW" altLang="zh-TW" sz="2000" b="1" u="sng" kern="1200" dirty="0">
                          <a:solidFill>
                            <a:srgbClr val="1C1C1C"/>
                          </a:solidFill>
                          <a:effectLst/>
                          <a:latin typeface="標楷體" panose="03000509000000000000" pitchFamily="65" charset="-120"/>
                          <a:ea typeface="標楷體" panose="03000509000000000000" pitchFamily="65" charset="-120"/>
                          <a:cs typeface="+mn-cs"/>
                        </a:rPr>
                        <a:t>，或</a:t>
                      </a:r>
                      <a:r>
                        <a:rPr lang="zh-TW" altLang="zh-TW" sz="2000" b="1" u="sng" kern="1200" dirty="0">
                          <a:solidFill>
                            <a:srgbClr val="0000FF"/>
                          </a:solidFill>
                          <a:effectLst/>
                          <a:latin typeface="標楷體" panose="03000509000000000000" pitchFamily="65" charset="-120"/>
                          <a:ea typeface="標楷體" panose="03000509000000000000" pitchFamily="65" charset="-120"/>
                          <a:cs typeface="+mn-cs"/>
                        </a:rPr>
                        <a:t>容許他人借用本人名義</a:t>
                      </a:r>
                      <a:r>
                        <a:rPr lang="zh-TW" altLang="zh-TW" sz="2000" b="1" u="sng" kern="1200" dirty="0">
                          <a:solidFill>
                            <a:srgbClr val="1C1C1C"/>
                          </a:solidFill>
                          <a:effectLst/>
                          <a:latin typeface="標楷體" panose="03000509000000000000" pitchFamily="65" charset="-120"/>
                          <a:ea typeface="標楷體" panose="03000509000000000000" pitchFamily="65" charset="-120"/>
                          <a:cs typeface="+mn-cs"/>
                        </a:rPr>
                        <a:t>或證件參加投標</a:t>
                      </a: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a:t>
                      </a:r>
                      <a:endParaRPr lang="en-US" altLang="zh-TW" sz="2000" b="1" kern="1200" dirty="0">
                        <a:solidFill>
                          <a:srgbClr val="1C1C1C"/>
                        </a:solidFill>
                        <a:effectLst/>
                        <a:latin typeface="標楷體" panose="03000509000000000000" pitchFamily="65" charset="-120"/>
                        <a:ea typeface="標楷體" panose="03000509000000000000" pitchFamily="65" charset="-120"/>
                        <a:cs typeface="+mn-cs"/>
                      </a:endParaRPr>
                    </a:p>
                    <a:p>
                      <a:pPr marL="542925" indent="-542925" algn="just">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三、冒用他人名義或證件投標。</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gn="just" hangingPunct="0">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第三十一條</a:t>
                      </a:r>
                      <a:r>
                        <a:rPr lang="en-US" altLang="zh-TW" sz="2000" b="1" kern="1200" dirty="0">
                          <a:solidFill>
                            <a:srgbClr val="1C1C1C"/>
                          </a:solidFill>
                          <a:effectLst/>
                          <a:latin typeface="標楷體" panose="03000509000000000000" pitchFamily="65" charset="-120"/>
                          <a:ea typeface="標楷體" panose="03000509000000000000" pitchFamily="65" charset="-120"/>
                          <a:cs typeface="+mn-cs"/>
                        </a:rPr>
                        <a:t>  </a:t>
                      </a: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機關對於廠商所繳納之押標金，應於決標後無息發還未得標之廠商。廢標時，亦同。</a:t>
                      </a:r>
                    </a:p>
                    <a:p>
                      <a:pPr algn="just" hangingPunct="0">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　　</a:t>
                      </a:r>
                      <a:r>
                        <a:rPr lang="zh-TW" altLang="zh-TW" sz="2000" b="1" u="sng" kern="1200" dirty="0">
                          <a:solidFill>
                            <a:srgbClr val="FF0000"/>
                          </a:solidFill>
                          <a:effectLst/>
                          <a:latin typeface="標楷體" panose="03000509000000000000" pitchFamily="65" charset="-120"/>
                          <a:ea typeface="標楷體" panose="03000509000000000000" pitchFamily="65" charset="-120"/>
                          <a:cs typeface="+mn-cs"/>
                        </a:rPr>
                        <a:t>機關得於招標文件中規定</a:t>
                      </a:r>
                      <a:r>
                        <a:rPr lang="zh-TW" altLang="zh-TW" sz="2000" b="1" u="sng"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廠商有下列情形之一者，其所繳納之押標金，不予發還，其已發還者，並予追繳︰</a:t>
                      </a:r>
                      <a:endParaRPr lang="en-US" altLang="zh-TW" sz="2000" b="1" kern="1200" dirty="0">
                        <a:solidFill>
                          <a:srgbClr val="1C1C1C"/>
                        </a:solidFill>
                        <a:effectLst/>
                        <a:latin typeface="標楷體" panose="03000509000000000000" pitchFamily="65" charset="-120"/>
                        <a:ea typeface="標楷體" panose="03000509000000000000" pitchFamily="65" charset="-120"/>
                        <a:cs typeface="+mn-cs"/>
                      </a:endParaRPr>
                    </a:p>
                    <a:p>
                      <a:pPr marL="542925" indent="-542925" algn="just" hangingPunct="0">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一、以</a:t>
                      </a:r>
                      <a:r>
                        <a:rPr lang="zh-TW" altLang="zh-TW" sz="2000" b="1" u="sng" kern="1200" dirty="0">
                          <a:solidFill>
                            <a:srgbClr val="FF0000"/>
                          </a:solidFill>
                          <a:effectLst/>
                          <a:latin typeface="標楷體" panose="03000509000000000000" pitchFamily="65" charset="-120"/>
                          <a:ea typeface="標楷體" panose="03000509000000000000" pitchFamily="65" charset="-120"/>
                          <a:cs typeface="+mn-cs"/>
                        </a:rPr>
                        <a:t>偽造、變造</a:t>
                      </a: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之文件投標。</a:t>
                      </a:r>
                      <a:endParaRPr lang="en-US" altLang="zh-TW" sz="2000" b="1" kern="1200" dirty="0">
                        <a:solidFill>
                          <a:srgbClr val="1C1C1C"/>
                        </a:solidFill>
                        <a:effectLst/>
                        <a:latin typeface="標楷體" panose="03000509000000000000" pitchFamily="65" charset="-120"/>
                        <a:ea typeface="標楷體" panose="03000509000000000000" pitchFamily="65" charset="-120"/>
                        <a:cs typeface="+mn-cs"/>
                      </a:endParaRPr>
                    </a:p>
                    <a:p>
                      <a:pPr marL="542925" indent="-542925" algn="just" hangingPunct="0">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二、</a:t>
                      </a:r>
                      <a:r>
                        <a:rPr lang="zh-TW" altLang="zh-TW" sz="2000" b="1" u="sng" kern="1200" dirty="0">
                          <a:solidFill>
                            <a:srgbClr val="1C1C1C"/>
                          </a:solidFill>
                          <a:effectLst/>
                          <a:latin typeface="標楷體" panose="03000509000000000000" pitchFamily="65" charset="-120"/>
                          <a:ea typeface="標楷體" panose="03000509000000000000" pitchFamily="65" charset="-120"/>
                          <a:cs typeface="+mn-cs"/>
                        </a:rPr>
                        <a:t>投標廠商另行</a:t>
                      </a: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借用他人名義或證件投標。</a:t>
                      </a:r>
                      <a:endParaRPr lang="en-US" altLang="zh-TW" sz="2000" b="1" kern="1200" dirty="0">
                        <a:solidFill>
                          <a:srgbClr val="1C1C1C"/>
                        </a:solidFill>
                        <a:effectLst/>
                        <a:latin typeface="標楷體" panose="03000509000000000000" pitchFamily="65" charset="-120"/>
                        <a:ea typeface="標楷體" panose="03000509000000000000" pitchFamily="65" charset="-120"/>
                        <a:cs typeface="+mn-cs"/>
                      </a:endParaRPr>
                    </a:p>
                    <a:p>
                      <a:pPr marL="542925" indent="-542925" algn="just" hangingPunct="0">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三、冒用他人名義或證件投標。</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一、第一項未修正。</a:t>
                      </a:r>
                    </a:p>
                    <a:p>
                      <a:pPr>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二、修正第二項序文，為</a:t>
                      </a:r>
                      <a:r>
                        <a:rPr lang="zh-TW" altLang="zh-TW" sz="2000" b="1" u="sng" kern="1200" dirty="0">
                          <a:solidFill>
                            <a:srgbClr val="FF0000"/>
                          </a:solidFill>
                          <a:effectLst/>
                          <a:latin typeface="標楷體" panose="03000509000000000000" pitchFamily="65" charset="-120"/>
                          <a:ea typeface="標楷體" panose="03000509000000000000" pitchFamily="65" charset="-120"/>
                          <a:cs typeface="+mn-cs"/>
                        </a:rPr>
                        <a:t>避免誤認追繳押標金屬契約約定之處罰</a:t>
                      </a: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（契約罰），與最高行政法院一百零二年十一月份第一次庭長法官聯席會議決議，機關得以單方之行政行為追繳已發還之押標金，乃</a:t>
                      </a:r>
                      <a:r>
                        <a:rPr lang="zh-TW" altLang="zh-TW" sz="2000" b="1" u="sng" kern="1200" dirty="0">
                          <a:solidFill>
                            <a:srgbClr val="FF0000"/>
                          </a:solidFill>
                          <a:effectLst/>
                          <a:latin typeface="標楷體" panose="03000509000000000000" pitchFamily="65" charset="-120"/>
                          <a:ea typeface="標楷體" panose="03000509000000000000" pitchFamily="65" charset="-120"/>
                          <a:cs typeface="+mn-cs"/>
                        </a:rPr>
                        <a:t>屬機關對於投標廠商行使公法上請求權</a:t>
                      </a: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之意旨有違，爰刪除「機關得於招標文件中規定」之文字。另為</a:t>
                      </a:r>
                      <a:r>
                        <a:rPr lang="zh-TW" altLang="zh-TW" sz="2000" b="1" u="sng" kern="1200" dirty="0">
                          <a:solidFill>
                            <a:srgbClr val="FF0000"/>
                          </a:solidFill>
                          <a:effectLst/>
                          <a:latin typeface="標楷體" panose="03000509000000000000" pitchFamily="65" charset="-120"/>
                          <a:ea typeface="標楷體" panose="03000509000000000000" pitchFamily="65" charset="-120"/>
                          <a:cs typeface="+mn-cs"/>
                        </a:rPr>
                        <a:t>避免因廠商未依規定繳納押標金，發生無法追繳之不公平</a:t>
                      </a: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情形，爰增列廠商未依招標文件規定繳納之情形亦予追繳，並酌作標點符號修正。</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2573598736"/>
                  </a:ext>
                </a:extLst>
              </a:tr>
            </a:tbl>
          </a:graphicData>
        </a:graphic>
      </p:graphicFrame>
    </p:spTree>
    <p:extLst>
      <p:ext uri="{BB962C8B-B14F-4D97-AF65-F5344CB8AC3E}">
        <p14:creationId xmlns:p14="http://schemas.microsoft.com/office/powerpoint/2010/main" val="4860359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51</a:t>
            </a:fld>
            <a:endParaRPr lang="en-US" altLang="zh-TW"/>
          </a:p>
        </p:txBody>
      </p:sp>
      <p:graphicFrame>
        <p:nvGraphicFramePr>
          <p:cNvPr id="6" name="表格 5">
            <a:extLst>
              <a:ext uri="{FF2B5EF4-FFF2-40B4-BE49-F238E27FC236}">
                <a16:creationId xmlns:a16="http://schemas.microsoft.com/office/drawing/2014/main" id="{F6C6803B-23FD-4F48-B814-1B4D4B797476}"/>
              </a:ext>
            </a:extLst>
          </p:cNvPr>
          <p:cNvGraphicFramePr>
            <a:graphicFrameLocks noGrp="1"/>
          </p:cNvGraphicFramePr>
          <p:nvPr/>
        </p:nvGraphicFramePr>
        <p:xfrm>
          <a:off x="240061" y="171450"/>
          <a:ext cx="8663877" cy="6426200"/>
        </p:xfrm>
        <a:graphic>
          <a:graphicData uri="http://schemas.openxmlformats.org/drawingml/2006/table">
            <a:tbl>
              <a:tblPr firstRow="1" firstCol="1" lastRow="1" lastCol="1" bandRow="1" bandCol="1">
                <a:tableStyleId>{5C22544A-7EE6-4342-B048-85BDC9FD1C3A}</a:tableStyleId>
              </a:tblPr>
              <a:tblGrid>
                <a:gridCol w="2243707">
                  <a:extLst>
                    <a:ext uri="{9D8B030D-6E8A-4147-A177-3AD203B41FA5}">
                      <a16:colId xmlns:a16="http://schemas.microsoft.com/office/drawing/2014/main" val="544921441"/>
                    </a:ext>
                  </a:extLst>
                </a:gridCol>
                <a:gridCol w="1800200">
                  <a:extLst>
                    <a:ext uri="{9D8B030D-6E8A-4147-A177-3AD203B41FA5}">
                      <a16:colId xmlns:a16="http://schemas.microsoft.com/office/drawing/2014/main" val="2794888330"/>
                    </a:ext>
                  </a:extLst>
                </a:gridCol>
                <a:gridCol w="4619970">
                  <a:extLst>
                    <a:ext uri="{9D8B030D-6E8A-4147-A177-3AD203B41FA5}">
                      <a16:colId xmlns:a16="http://schemas.microsoft.com/office/drawing/2014/main" val="3358807449"/>
                    </a:ext>
                  </a:extLst>
                </a:gridCol>
              </a:tblGrid>
              <a:tr h="4419600">
                <a:tc>
                  <a:txBody>
                    <a:bodyPr/>
                    <a:lstStyle/>
                    <a:p>
                      <a:pPr marL="542925" indent="-542925" algn="just">
                        <a:lnSpc>
                          <a:spcPts val="2200"/>
                        </a:lnSpc>
                        <a:spcBef>
                          <a:spcPts val="0"/>
                        </a:spcBef>
                        <a:spcAft>
                          <a:spcPts val="0"/>
                        </a:spcAft>
                      </a:pPr>
                      <a:r>
                        <a:rPr lang="zh-TW" altLang="zh-TW" sz="1900" b="1" u="sng" kern="1200" dirty="0">
                          <a:solidFill>
                            <a:srgbClr val="1C1C1C"/>
                          </a:solidFill>
                          <a:effectLst/>
                          <a:latin typeface="標楷體" panose="03000509000000000000" pitchFamily="65" charset="-120"/>
                          <a:ea typeface="標楷體" panose="03000509000000000000" pitchFamily="65" charset="-120"/>
                          <a:cs typeface="+mn-cs"/>
                        </a:rPr>
                        <a:t>四</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1900" b="1" u="sng" kern="1200" dirty="0">
                          <a:solidFill>
                            <a:srgbClr val="1C1C1C"/>
                          </a:solidFill>
                          <a:effectLst/>
                          <a:latin typeface="標楷體" panose="03000509000000000000" pitchFamily="65" charset="-120"/>
                          <a:ea typeface="標楷體" panose="03000509000000000000" pitchFamily="65" charset="-120"/>
                          <a:cs typeface="+mn-cs"/>
                        </a:rPr>
                        <a:t>得標後</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拒不簽約。</a:t>
                      </a:r>
                      <a:endParaRPr lang="en-US" altLang="zh-TW" sz="1900" b="1" kern="1200" dirty="0">
                        <a:solidFill>
                          <a:srgbClr val="1C1C1C"/>
                        </a:solidFill>
                        <a:effectLst/>
                        <a:latin typeface="標楷體" panose="03000509000000000000" pitchFamily="65" charset="-120"/>
                        <a:ea typeface="標楷體" panose="03000509000000000000" pitchFamily="65" charset="-120"/>
                        <a:cs typeface="+mn-cs"/>
                      </a:endParaRPr>
                    </a:p>
                    <a:p>
                      <a:pPr marL="542925" indent="-542925" algn="just">
                        <a:lnSpc>
                          <a:spcPts val="2200"/>
                        </a:lnSpc>
                        <a:spcBef>
                          <a:spcPts val="0"/>
                        </a:spcBef>
                        <a:spcAft>
                          <a:spcPts val="0"/>
                        </a:spcAft>
                      </a:pPr>
                      <a:r>
                        <a:rPr lang="zh-TW" altLang="zh-TW" sz="1900" b="1" u="sng" kern="1200" dirty="0">
                          <a:solidFill>
                            <a:srgbClr val="1C1C1C"/>
                          </a:solidFill>
                          <a:effectLst/>
                          <a:latin typeface="標楷體" panose="03000509000000000000" pitchFamily="65" charset="-120"/>
                          <a:ea typeface="標楷體" panose="03000509000000000000" pitchFamily="65" charset="-120"/>
                          <a:cs typeface="+mn-cs"/>
                        </a:rPr>
                        <a:t>五</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、得標後未於規定期限內，繳足保證金或提供擔保。</a:t>
                      </a:r>
                      <a:endParaRPr lang="en-US" altLang="zh-TW" sz="1900" b="1" kern="1200" dirty="0">
                        <a:solidFill>
                          <a:srgbClr val="1C1C1C"/>
                        </a:solidFill>
                        <a:effectLst/>
                        <a:latin typeface="標楷體" panose="03000509000000000000" pitchFamily="65" charset="-120"/>
                        <a:ea typeface="標楷體" panose="03000509000000000000" pitchFamily="65" charset="-120"/>
                        <a:cs typeface="+mn-cs"/>
                      </a:endParaRPr>
                    </a:p>
                    <a:p>
                      <a:pPr marL="542925" indent="-542925" algn="just">
                        <a:lnSpc>
                          <a:spcPts val="2200"/>
                        </a:lnSpc>
                        <a:spcBef>
                          <a:spcPts val="0"/>
                        </a:spcBef>
                        <a:spcAft>
                          <a:spcPts val="0"/>
                        </a:spcAft>
                      </a:pP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六、</a:t>
                      </a:r>
                      <a:r>
                        <a:rPr lang="zh-TW" altLang="zh-TW" sz="1900" b="1" u="sng" kern="1200" dirty="0">
                          <a:solidFill>
                            <a:srgbClr val="1C1C1C"/>
                          </a:solidFill>
                          <a:effectLst/>
                          <a:latin typeface="標楷體" panose="03000509000000000000" pitchFamily="65" charset="-120"/>
                          <a:ea typeface="標楷體" panose="03000509000000000000" pitchFamily="65" charset="-120"/>
                          <a:cs typeface="+mn-cs"/>
                        </a:rPr>
                        <a:t>對採購有關人員行求、期約或交付不正利益。</a:t>
                      </a:r>
                      <a:endParaRPr lang="en-US" altLang="zh-TW" sz="1900" b="1" u="sng" kern="1200" dirty="0">
                        <a:solidFill>
                          <a:srgbClr val="1C1C1C"/>
                        </a:solidFill>
                        <a:effectLst/>
                        <a:latin typeface="標楷體" panose="03000509000000000000" pitchFamily="65" charset="-120"/>
                        <a:ea typeface="標楷體" panose="03000509000000000000" pitchFamily="65" charset="-120"/>
                        <a:cs typeface="+mn-cs"/>
                      </a:endParaRPr>
                    </a:p>
                    <a:p>
                      <a:pPr marL="542925" indent="-542925" algn="just">
                        <a:lnSpc>
                          <a:spcPts val="2200"/>
                        </a:lnSpc>
                        <a:spcBef>
                          <a:spcPts val="0"/>
                        </a:spcBef>
                        <a:spcAft>
                          <a:spcPts val="0"/>
                        </a:spcAft>
                      </a:pPr>
                      <a:r>
                        <a:rPr lang="zh-TW" altLang="zh-TW" sz="1900" b="1" u="sng" kern="1200" dirty="0">
                          <a:solidFill>
                            <a:srgbClr val="1C1C1C"/>
                          </a:solidFill>
                          <a:effectLst/>
                          <a:latin typeface="標楷體" panose="03000509000000000000" pitchFamily="65" charset="-120"/>
                          <a:ea typeface="標楷體" panose="03000509000000000000" pitchFamily="65" charset="-120"/>
                          <a:cs typeface="+mn-cs"/>
                        </a:rPr>
                        <a:t>七</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、其他經主管機關認定有影響採購公正之違反法令行為。</a:t>
                      </a:r>
                    </a:p>
                    <a:p>
                      <a:pPr algn="just">
                        <a:lnSpc>
                          <a:spcPts val="2200"/>
                        </a:lnSpc>
                        <a:spcBef>
                          <a:spcPts val="0"/>
                        </a:spcBef>
                        <a:spcAft>
                          <a:spcPts val="0"/>
                        </a:spcAft>
                      </a:pPr>
                      <a:r>
                        <a:rPr lang="zh-TW" altLang="zh-TW" sz="1900" b="1" u="sng" kern="1200" dirty="0">
                          <a:solidFill>
                            <a:srgbClr val="1C1C1C"/>
                          </a:solidFill>
                          <a:effectLst/>
                          <a:latin typeface="標楷體" panose="03000509000000000000" pitchFamily="65" charset="-120"/>
                          <a:ea typeface="標楷體" panose="03000509000000000000" pitchFamily="65" charset="-120"/>
                          <a:cs typeface="+mn-cs"/>
                        </a:rPr>
                        <a:t>前項追繳押標金之情形，屬廠商</a:t>
                      </a:r>
                      <a:r>
                        <a:rPr lang="zh-TW" altLang="zh-TW" sz="1900" b="1" u="sng" kern="1200" dirty="0">
                          <a:solidFill>
                            <a:srgbClr val="0000FF"/>
                          </a:solidFill>
                          <a:effectLst/>
                          <a:latin typeface="標楷體" panose="03000509000000000000" pitchFamily="65" charset="-120"/>
                          <a:ea typeface="標楷體" panose="03000509000000000000" pitchFamily="65" charset="-120"/>
                          <a:cs typeface="+mn-cs"/>
                        </a:rPr>
                        <a:t>未依招標文件規定繳納者</a:t>
                      </a:r>
                      <a:r>
                        <a:rPr lang="zh-TW" altLang="zh-TW" sz="1900" b="1" u="sng" kern="1200" dirty="0">
                          <a:solidFill>
                            <a:srgbClr val="1C1C1C"/>
                          </a:solidFill>
                          <a:effectLst/>
                          <a:latin typeface="標楷體" panose="03000509000000000000" pitchFamily="65" charset="-120"/>
                          <a:ea typeface="標楷體" panose="03000509000000000000" pitchFamily="65" charset="-120"/>
                          <a:cs typeface="+mn-cs"/>
                        </a:rPr>
                        <a:t>，追繳金額依</a:t>
                      </a:r>
                      <a:r>
                        <a:rPr lang="zh-TW" altLang="zh-TW" sz="1900" b="1" u="sng" kern="1200" dirty="0">
                          <a:solidFill>
                            <a:srgbClr val="0000FF"/>
                          </a:solidFill>
                          <a:effectLst/>
                          <a:latin typeface="標楷體" panose="03000509000000000000" pitchFamily="65" charset="-120"/>
                          <a:ea typeface="標楷體" panose="03000509000000000000" pitchFamily="65" charset="-120"/>
                          <a:cs typeface="+mn-cs"/>
                        </a:rPr>
                        <a:t>招標文件中規定之額度</a:t>
                      </a:r>
                      <a:r>
                        <a:rPr lang="zh-TW" altLang="zh-TW" sz="1900" b="1" u="sng" kern="1200" dirty="0">
                          <a:solidFill>
                            <a:srgbClr val="1C1C1C"/>
                          </a:solidFill>
                          <a:effectLst/>
                          <a:latin typeface="標楷體" panose="03000509000000000000" pitchFamily="65" charset="-120"/>
                          <a:ea typeface="標楷體" panose="03000509000000000000" pitchFamily="65" charset="-120"/>
                          <a:cs typeface="+mn-cs"/>
                        </a:rPr>
                        <a:t>定之；其為</a:t>
                      </a:r>
                      <a:r>
                        <a:rPr lang="zh-TW" altLang="zh-TW" sz="1900" b="1" u="sng" kern="1200" dirty="0">
                          <a:solidFill>
                            <a:srgbClr val="FF0000"/>
                          </a:solidFill>
                          <a:effectLst/>
                          <a:latin typeface="標楷體" panose="03000509000000000000" pitchFamily="65" charset="-120"/>
                          <a:ea typeface="標楷體" panose="03000509000000000000" pitchFamily="65" charset="-120"/>
                          <a:cs typeface="+mn-cs"/>
                        </a:rPr>
                        <a:t>標價之一定比率而無標價可供計算者，以預算金額代之</a:t>
                      </a:r>
                      <a:r>
                        <a:rPr lang="zh-TW" altLang="zh-TW" sz="1900" b="1" u="sng" kern="1200" dirty="0">
                          <a:solidFill>
                            <a:srgbClr val="1C1C1C"/>
                          </a:solidFill>
                          <a:effectLst/>
                          <a:latin typeface="標楷體" panose="03000509000000000000" pitchFamily="65" charset="-120"/>
                          <a:ea typeface="標楷體" panose="03000509000000000000" pitchFamily="65" charset="-120"/>
                          <a:cs typeface="+mn-cs"/>
                        </a:rPr>
                        <a:t>。</a:t>
                      </a:r>
                      <a:endParaRPr lang="zh-TW" altLang="zh-TW" sz="1900" b="1" kern="1200" dirty="0">
                        <a:solidFill>
                          <a:srgbClr val="1C1C1C"/>
                        </a:solidFill>
                        <a:effectLst/>
                        <a:latin typeface="標楷體" panose="03000509000000000000" pitchFamily="65" charset="-120"/>
                        <a:ea typeface="標楷體" panose="03000509000000000000" pitchFamily="65" charset="-120"/>
                        <a:cs typeface="+mn-cs"/>
                      </a:endParaRP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542925" indent="-542925" algn="just" hangingPunct="0">
                        <a:lnSpc>
                          <a:spcPts val="2200"/>
                        </a:lnSpc>
                        <a:spcBef>
                          <a:spcPts val="0"/>
                        </a:spcBef>
                        <a:spcAft>
                          <a:spcPts val="0"/>
                        </a:spcAft>
                      </a:pPr>
                      <a:r>
                        <a:rPr lang="zh-TW" altLang="zh-TW" sz="1900" b="1" u="sng" kern="1200" dirty="0">
                          <a:solidFill>
                            <a:srgbClr val="1C1C1C"/>
                          </a:solidFill>
                          <a:effectLst/>
                          <a:latin typeface="標楷體" panose="03000509000000000000" pitchFamily="65" charset="-120"/>
                          <a:ea typeface="標楷體" panose="03000509000000000000" pitchFamily="65" charset="-120"/>
                          <a:cs typeface="+mn-cs"/>
                        </a:rPr>
                        <a:t>四、在報價有效期間內撤回其報價。</a:t>
                      </a:r>
                      <a:endParaRPr lang="zh-TW" altLang="zh-TW" sz="1900" b="1" kern="1200" dirty="0">
                        <a:solidFill>
                          <a:srgbClr val="1C1C1C"/>
                        </a:solidFill>
                        <a:effectLst/>
                        <a:latin typeface="標楷體" panose="03000509000000000000" pitchFamily="65" charset="-120"/>
                        <a:ea typeface="標楷體" panose="03000509000000000000" pitchFamily="65" charset="-120"/>
                        <a:cs typeface="+mn-cs"/>
                      </a:endParaRPr>
                    </a:p>
                    <a:p>
                      <a:pPr marL="447675" indent="-447675" algn="just" hangingPunct="0">
                        <a:lnSpc>
                          <a:spcPts val="2200"/>
                        </a:lnSpc>
                        <a:spcBef>
                          <a:spcPts val="0"/>
                        </a:spcBef>
                        <a:spcAft>
                          <a:spcPts val="0"/>
                        </a:spcAft>
                      </a:pP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五、</a:t>
                      </a:r>
                      <a:r>
                        <a:rPr lang="zh-TW" altLang="zh-TW" sz="1900" b="1" u="sng" kern="1200" dirty="0">
                          <a:solidFill>
                            <a:srgbClr val="1C1C1C"/>
                          </a:solidFill>
                          <a:effectLst/>
                          <a:latin typeface="標楷體" panose="03000509000000000000" pitchFamily="65" charset="-120"/>
                          <a:ea typeface="標楷體" panose="03000509000000000000" pitchFamily="65" charset="-120"/>
                          <a:cs typeface="+mn-cs"/>
                        </a:rPr>
                        <a:t>開標後應得標者不接受決標或</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拒不簽約。</a:t>
                      </a:r>
                    </a:p>
                    <a:p>
                      <a:pPr marL="447675" indent="-447675" algn="just" hangingPunct="0">
                        <a:lnSpc>
                          <a:spcPts val="2200"/>
                        </a:lnSpc>
                        <a:spcBef>
                          <a:spcPts val="0"/>
                        </a:spcBef>
                        <a:spcAft>
                          <a:spcPts val="0"/>
                        </a:spcAft>
                      </a:pP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六、得標後未於規定期限內，繳足保證金或提供擔保。</a:t>
                      </a:r>
                    </a:p>
                    <a:p>
                      <a:pPr marL="447675" indent="-447675" algn="just" hangingPunct="0">
                        <a:lnSpc>
                          <a:spcPts val="2200"/>
                        </a:lnSpc>
                        <a:spcBef>
                          <a:spcPts val="0"/>
                        </a:spcBef>
                        <a:spcAft>
                          <a:spcPts val="0"/>
                        </a:spcAft>
                      </a:pPr>
                      <a:r>
                        <a:rPr lang="zh-TW" altLang="zh-TW" sz="1900" b="1" u="sng" kern="1200" dirty="0">
                          <a:solidFill>
                            <a:srgbClr val="1C1C1C"/>
                          </a:solidFill>
                          <a:effectLst/>
                          <a:latin typeface="標楷體" panose="03000509000000000000" pitchFamily="65" charset="-120"/>
                          <a:ea typeface="標楷體" panose="03000509000000000000" pitchFamily="65" charset="-120"/>
                          <a:cs typeface="+mn-cs"/>
                        </a:rPr>
                        <a:t>七、押標金轉換為保證金。</a:t>
                      </a:r>
                      <a:endParaRPr lang="en-US" altLang="zh-TW" sz="1900" b="1" u="sng" kern="1200" dirty="0">
                        <a:solidFill>
                          <a:srgbClr val="1C1C1C"/>
                        </a:solidFill>
                        <a:effectLst/>
                        <a:latin typeface="標楷體" panose="03000509000000000000" pitchFamily="65" charset="-120"/>
                        <a:ea typeface="標楷體" panose="03000509000000000000" pitchFamily="65" charset="-120"/>
                        <a:cs typeface="+mn-cs"/>
                      </a:endParaRPr>
                    </a:p>
                    <a:p>
                      <a:pPr marL="447675" indent="-447675" algn="just" hangingPunct="0">
                        <a:lnSpc>
                          <a:spcPts val="2200"/>
                        </a:lnSpc>
                        <a:spcBef>
                          <a:spcPts val="0"/>
                        </a:spcBef>
                        <a:spcAft>
                          <a:spcPts val="0"/>
                        </a:spcAft>
                      </a:pP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八、其他經主管機關認定有影響採購公正之違反法令行為</a:t>
                      </a:r>
                      <a:r>
                        <a:rPr lang="zh-TW" altLang="zh-TW" sz="1900" b="1" u="sng" kern="1200" dirty="0">
                          <a:solidFill>
                            <a:srgbClr val="1C1C1C"/>
                          </a:solidFill>
                          <a:effectLst/>
                          <a:latin typeface="標楷體" panose="03000509000000000000" pitchFamily="65" charset="-120"/>
                          <a:ea typeface="標楷體" panose="03000509000000000000" pitchFamily="65" charset="-120"/>
                          <a:cs typeface="+mn-cs"/>
                        </a:rPr>
                        <a:t>者</a:t>
                      </a:r>
                      <a:r>
                        <a:rPr lang="zh-TW" altLang="zh-TW" sz="1900" b="1" kern="1200" dirty="0">
                          <a:solidFill>
                            <a:schemeClr val="lt1"/>
                          </a:solidFill>
                          <a:effectLst/>
                          <a:latin typeface="標楷體" panose="03000509000000000000" pitchFamily="65" charset="-120"/>
                          <a:ea typeface="標楷體" panose="03000509000000000000" pitchFamily="65" charset="-120"/>
                          <a:cs typeface="+mn-cs"/>
                        </a:rPr>
                        <a:t>。</a:t>
                      </a:r>
                      <a:endParaRPr lang="zh-TW" altLang="zh-TW" sz="1900" b="1" kern="1200" dirty="0">
                        <a:solidFill>
                          <a:srgbClr val="1C1C1C"/>
                        </a:solidFill>
                        <a:effectLst/>
                        <a:latin typeface="標楷體" panose="03000509000000000000" pitchFamily="65" charset="-120"/>
                        <a:ea typeface="標楷體" panose="03000509000000000000" pitchFamily="65" charset="-120"/>
                        <a:cs typeface="+mn-cs"/>
                      </a:endParaRP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gn="just">
                        <a:lnSpc>
                          <a:spcPts val="2200"/>
                        </a:lnSpc>
                        <a:spcBef>
                          <a:spcPts val="0"/>
                        </a:spcBef>
                        <a:spcAft>
                          <a:spcPts val="0"/>
                        </a:spcAft>
                      </a:pP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三、第二項各款修正如下：</a:t>
                      </a:r>
                    </a:p>
                    <a:p>
                      <a:pPr marL="0" marR="0" lvl="0" indent="0" algn="just" defTabSz="914400" rtl="0" eaLnBrk="1" fontAlgn="auto" latinLnBrk="0" hangingPunct="1">
                        <a:lnSpc>
                          <a:spcPts val="2200"/>
                        </a:lnSpc>
                        <a:spcBef>
                          <a:spcPts val="0"/>
                        </a:spcBef>
                        <a:spcAft>
                          <a:spcPts val="0"/>
                        </a:spcAft>
                        <a:buClrTx/>
                        <a:buSzTx/>
                        <a:buFontTx/>
                        <a:buNone/>
                        <a:tabLst/>
                        <a:defRPr/>
                      </a:pPr>
                      <a:r>
                        <a:rPr lang="en-US" altLang="zh-TW" sz="19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一</a:t>
                      </a:r>
                      <a:r>
                        <a:rPr lang="en-US" altLang="zh-TW" sz="19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現行條文第一款「偽造、變造」之意涵，基於維持政府採購秩序之目的，並確保採購品質，應依本法之立法意旨認定，</a:t>
                      </a:r>
                      <a:r>
                        <a:rPr lang="zh-TW" altLang="zh-TW" sz="1900" b="1" u="sng" kern="1200" dirty="0">
                          <a:solidFill>
                            <a:srgbClr val="FF0000"/>
                          </a:solidFill>
                          <a:effectLst/>
                          <a:latin typeface="標楷體" panose="03000509000000000000" pitchFamily="65" charset="-120"/>
                          <a:ea typeface="標楷體" panose="03000509000000000000" pitchFamily="65" charset="-120"/>
                          <a:cs typeface="+mn-cs"/>
                        </a:rPr>
                        <a:t>與刑法對「偽造、變造」之理解有間</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，並不限於無製作權人所製作之內容不實文書始屬之，為期明確，爰修正為「虛偽不實」，凡</a:t>
                      </a:r>
                      <a:r>
                        <a:rPr lang="zh-TW" altLang="zh-TW" sz="1900" b="1" u="sng" kern="1200" dirty="0">
                          <a:solidFill>
                            <a:srgbClr val="0000FF"/>
                          </a:solidFill>
                          <a:effectLst/>
                          <a:latin typeface="標楷體" panose="03000509000000000000" pitchFamily="65" charset="-120"/>
                          <a:ea typeface="標楷體" panose="03000509000000000000" pitchFamily="65" charset="-120"/>
                          <a:cs typeface="+mn-cs"/>
                        </a:rPr>
                        <a:t>廠商所出具之文件，其內容為虛偽不實，不論為何人製作或有無權限製作，均屬之</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。另基於本款規範之目的性及合理性，</a:t>
                      </a:r>
                      <a:r>
                        <a:rPr lang="zh-TW" altLang="zh-TW" sz="1900" b="1" u="sng" kern="1200" dirty="0">
                          <a:solidFill>
                            <a:srgbClr val="0000FF"/>
                          </a:solidFill>
                          <a:effectLst/>
                          <a:latin typeface="標楷體" panose="03000509000000000000" pitchFamily="65" charset="-120"/>
                          <a:ea typeface="標楷體" panose="03000509000000000000" pitchFamily="65" charset="-120"/>
                          <a:cs typeface="+mn-cs"/>
                        </a:rPr>
                        <a:t>廠商仍應有可歸責性，方有本款之適用</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a:t>
                      </a:r>
                      <a:endParaRPr lang="en-US" altLang="zh-TW" sz="1900" b="1" kern="1200" dirty="0">
                        <a:solidFill>
                          <a:srgbClr val="1C1C1C"/>
                        </a:solidFill>
                        <a:effectLst/>
                        <a:latin typeface="標楷體" panose="03000509000000000000" pitchFamily="65" charset="-120"/>
                        <a:ea typeface="標楷體" panose="03000509000000000000" pitchFamily="65" charset="-120"/>
                        <a:cs typeface="+mn-cs"/>
                      </a:endParaRPr>
                    </a:p>
                    <a:p>
                      <a:pPr marL="0" marR="0" lvl="0" indent="0" algn="just" defTabSz="914400" rtl="0" eaLnBrk="1" fontAlgn="auto" latinLnBrk="0" hangingPunct="1">
                        <a:lnSpc>
                          <a:spcPts val="2200"/>
                        </a:lnSpc>
                        <a:spcBef>
                          <a:spcPts val="0"/>
                        </a:spcBef>
                        <a:spcAft>
                          <a:spcPts val="0"/>
                        </a:spcAft>
                        <a:buClrTx/>
                        <a:buSzTx/>
                        <a:buFontTx/>
                        <a:buNone/>
                        <a:tabLst/>
                        <a:defRPr/>
                      </a:pPr>
                      <a:r>
                        <a:rPr lang="en-US" altLang="zh-TW" sz="19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二</a:t>
                      </a:r>
                      <a:r>
                        <a:rPr lang="en-US" altLang="zh-TW" sz="19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現行條文第二款刪除「投標廠商另行」之文字，</a:t>
                      </a:r>
                      <a:r>
                        <a:rPr lang="zh-TW" altLang="zh-TW" sz="1900" b="1" u="sng" kern="1200" dirty="0">
                          <a:solidFill>
                            <a:srgbClr val="FF0000"/>
                          </a:solidFill>
                          <a:effectLst/>
                          <a:latin typeface="標楷體" panose="03000509000000000000" pitchFamily="65" charset="-120"/>
                          <a:ea typeface="標楷體" panose="03000509000000000000" pitchFamily="65" charset="-120"/>
                          <a:cs typeface="+mn-cs"/>
                        </a:rPr>
                        <a:t>廠商借牌投標，無論廠商是否以自己名義投標，均屬影響採購公正之行為</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，爰均納入本款適用對象，以落實維持投標秩序之目的。另考量第八十七條第五項及第一百零一條第一項第一款所定</a:t>
                      </a:r>
                      <a:r>
                        <a:rPr lang="zh-TW" altLang="zh-TW" sz="1900" b="1" u="sng" kern="1200" dirty="0">
                          <a:solidFill>
                            <a:srgbClr val="FF0000"/>
                          </a:solidFill>
                          <a:effectLst/>
                          <a:latin typeface="標楷體" panose="03000509000000000000" pitchFamily="65" charset="-120"/>
                          <a:ea typeface="標楷體" panose="03000509000000000000" pitchFamily="65" charset="-120"/>
                          <a:cs typeface="+mn-cs"/>
                        </a:rPr>
                        <a:t>「容許他人借用本人名義或證件參加投標」之情形，為形式上投標者，亦屬影響採購公正之行為</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，爰均納入本款適用對象，以落實維持投標秩序之目的。</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2573598736"/>
                  </a:ext>
                </a:extLst>
              </a:tr>
            </a:tbl>
          </a:graphicData>
        </a:graphic>
      </p:graphicFrame>
    </p:spTree>
    <p:extLst>
      <p:ext uri="{BB962C8B-B14F-4D97-AF65-F5344CB8AC3E}">
        <p14:creationId xmlns:p14="http://schemas.microsoft.com/office/powerpoint/2010/main" val="5250940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52</a:t>
            </a:fld>
            <a:endParaRPr lang="en-US" altLang="zh-TW"/>
          </a:p>
        </p:txBody>
      </p:sp>
      <p:graphicFrame>
        <p:nvGraphicFramePr>
          <p:cNvPr id="6" name="表格 5">
            <a:extLst>
              <a:ext uri="{FF2B5EF4-FFF2-40B4-BE49-F238E27FC236}">
                <a16:creationId xmlns:a16="http://schemas.microsoft.com/office/drawing/2014/main" id="{F6C6803B-23FD-4F48-B814-1B4D4B797476}"/>
              </a:ext>
            </a:extLst>
          </p:cNvPr>
          <p:cNvGraphicFramePr>
            <a:graphicFrameLocks noGrp="1"/>
          </p:cNvGraphicFramePr>
          <p:nvPr/>
        </p:nvGraphicFramePr>
        <p:xfrm>
          <a:off x="240061" y="171450"/>
          <a:ext cx="8663877" cy="5677408"/>
        </p:xfrm>
        <a:graphic>
          <a:graphicData uri="http://schemas.openxmlformats.org/drawingml/2006/table">
            <a:tbl>
              <a:tblPr firstRow="1" firstCol="1" lastRow="1" lastCol="1" bandRow="1" bandCol="1">
                <a:tableStyleId>{5C22544A-7EE6-4342-B048-85BDC9FD1C3A}</a:tableStyleId>
              </a:tblPr>
              <a:tblGrid>
                <a:gridCol w="2387723">
                  <a:extLst>
                    <a:ext uri="{9D8B030D-6E8A-4147-A177-3AD203B41FA5}">
                      <a16:colId xmlns:a16="http://schemas.microsoft.com/office/drawing/2014/main" val="544921441"/>
                    </a:ext>
                  </a:extLst>
                </a:gridCol>
                <a:gridCol w="360040">
                  <a:extLst>
                    <a:ext uri="{9D8B030D-6E8A-4147-A177-3AD203B41FA5}">
                      <a16:colId xmlns:a16="http://schemas.microsoft.com/office/drawing/2014/main" val="2794888330"/>
                    </a:ext>
                  </a:extLst>
                </a:gridCol>
                <a:gridCol w="5916114">
                  <a:extLst>
                    <a:ext uri="{9D8B030D-6E8A-4147-A177-3AD203B41FA5}">
                      <a16:colId xmlns:a16="http://schemas.microsoft.com/office/drawing/2014/main" val="3358807449"/>
                    </a:ext>
                  </a:extLst>
                </a:gridCol>
              </a:tblGrid>
              <a:tr h="4419600">
                <a:tc>
                  <a:txBody>
                    <a:bodyPr/>
                    <a:lstStyle/>
                    <a:p>
                      <a:pPr algn="just">
                        <a:lnSpc>
                          <a:spcPts val="2700"/>
                        </a:lnSpc>
                      </a:pPr>
                      <a:r>
                        <a:rPr lang="zh-TW" altLang="zh-TW" sz="1800" b="1" u="sng" kern="1200" dirty="0">
                          <a:solidFill>
                            <a:srgbClr val="1C1C1C"/>
                          </a:solidFill>
                          <a:effectLst/>
                          <a:latin typeface="標楷體" panose="03000509000000000000" pitchFamily="65" charset="-120"/>
                          <a:ea typeface="標楷體" panose="03000509000000000000" pitchFamily="65" charset="-120"/>
                          <a:cs typeface="+mn-cs"/>
                        </a:rPr>
                        <a:t>第二項追繳押標金之請求權，因</a:t>
                      </a:r>
                      <a:r>
                        <a:rPr lang="zh-TW" altLang="zh-TW" sz="1800" b="1" u="sng" kern="1200" dirty="0">
                          <a:solidFill>
                            <a:srgbClr val="0000FF"/>
                          </a:solidFill>
                          <a:effectLst/>
                          <a:latin typeface="標楷體" panose="03000509000000000000" pitchFamily="65" charset="-120"/>
                          <a:ea typeface="標楷體" panose="03000509000000000000" pitchFamily="65" charset="-120"/>
                          <a:cs typeface="+mn-cs"/>
                        </a:rPr>
                        <a:t>五年間不行使而消滅</a:t>
                      </a:r>
                      <a:r>
                        <a:rPr lang="zh-TW" altLang="zh-TW" sz="1800" b="1" u="sng" kern="1200" dirty="0">
                          <a:solidFill>
                            <a:srgbClr val="1C1C1C"/>
                          </a:solidFill>
                          <a:effectLst/>
                          <a:latin typeface="標楷體" panose="03000509000000000000" pitchFamily="65" charset="-120"/>
                          <a:ea typeface="標楷體" panose="03000509000000000000" pitchFamily="65" charset="-120"/>
                          <a:cs typeface="+mn-cs"/>
                        </a:rPr>
                        <a:t>。</a:t>
                      </a:r>
                      <a:endParaRPr lang="zh-TW" altLang="zh-TW" sz="1800" b="1" kern="1200" dirty="0">
                        <a:solidFill>
                          <a:srgbClr val="1C1C1C"/>
                        </a:solidFill>
                        <a:effectLst/>
                        <a:latin typeface="標楷體" panose="03000509000000000000" pitchFamily="65" charset="-120"/>
                        <a:ea typeface="標楷體" panose="03000509000000000000" pitchFamily="65" charset="-120"/>
                        <a:cs typeface="+mn-cs"/>
                      </a:endParaRPr>
                    </a:p>
                    <a:p>
                      <a:pPr algn="just">
                        <a:lnSpc>
                          <a:spcPts val="2700"/>
                        </a:lnSpc>
                      </a:pPr>
                      <a:r>
                        <a:rPr lang="zh-TW" altLang="zh-TW" sz="1800" b="1" u="sng" kern="1200" dirty="0">
                          <a:solidFill>
                            <a:srgbClr val="1C1C1C"/>
                          </a:solidFill>
                          <a:effectLst/>
                          <a:latin typeface="標楷體" panose="03000509000000000000" pitchFamily="65" charset="-120"/>
                          <a:ea typeface="標楷體" panose="03000509000000000000" pitchFamily="65" charset="-120"/>
                          <a:cs typeface="+mn-cs"/>
                        </a:rPr>
                        <a:t>前項期間，廠商未依招標文件規定繳納者，自</a:t>
                      </a:r>
                      <a:r>
                        <a:rPr lang="zh-TW" altLang="zh-TW" sz="1800" b="1" u="sng" kern="1200" dirty="0">
                          <a:solidFill>
                            <a:srgbClr val="0000FF"/>
                          </a:solidFill>
                          <a:effectLst/>
                          <a:latin typeface="標楷體" panose="03000509000000000000" pitchFamily="65" charset="-120"/>
                          <a:ea typeface="標楷體" panose="03000509000000000000" pitchFamily="65" charset="-120"/>
                          <a:cs typeface="+mn-cs"/>
                        </a:rPr>
                        <a:t>開標日起算</a:t>
                      </a:r>
                      <a:r>
                        <a:rPr lang="zh-TW" altLang="zh-TW" sz="1800" b="1" u="sng" kern="1200" dirty="0">
                          <a:solidFill>
                            <a:srgbClr val="1C1C1C"/>
                          </a:solidFill>
                          <a:effectLst/>
                          <a:latin typeface="標楷體" panose="03000509000000000000" pitchFamily="65" charset="-120"/>
                          <a:ea typeface="標楷體" panose="03000509000000000000" pitchFamily="65" charset="-120"/>
                          <a:cs typeface="+mn-cs"/>
                        </a:rPr>
                        <a:t>；機關已發還押標金者，自</a:t>
                      </a:r>
                      <a:r>
                        <a:rPr lang="zh-TW" altLang="zh-TW" sz="1800" b="1" u="sng" kern="1200" dirty="0">
                          <a:solidFill>
                            <a:srgbClr val="FF0000"/>
                          </a:solidFill>
                          <a:effectLst/>
                          <a:latin typeface="標楷體" panose="03000509000000000000" pitchFamily="65" charset="-120"/>
                          <a:ea typeface="標楷體" panose="03000509000000000000" pitchFamily="65" charset="-120"/>
                          <a:cs typeface="+mn-cs"/>
                        </a:rPr>
                        <a:t>發還日起算</a:t>
                      </a:r>
                      <a:r>
                        <a:rPr lang="zh-TW" altLang="zh-TW" sz="1800" b="1" u="sng" kern="1200" dirty="0">
                          <a:solidFill>
                            <a:srgbClr val="1C1C1C"/>
                          </a:solidFill>
                          <a:effectLst/>
                          <a:latin typeface="標楷體" panose="03000509000000000000" pitchFamily="65" charset="-120"/>
                          <a:ea typeface="標楷體" panose="03000509000000000000" pitchFamily="65" charset="-120"/>
                          <a:cs typeface="+mn-cs"/>
                        </a:rPr>
                        <a:t>；得追繳之原因發生或可得知悉在後者，自</a:t>
                      </a:r>
                      <a:r>
                        <a:rPr lang="zh-TW" altLang="zh-TW" sz="1800" b="1" u="sng" kern="1200" dirty="0">
                          <a:solidFill>
                            <a:srgbClr val="0000FF"/>
                          </a:solidFill>
                          <a:effectLst/>
                          <a:latin typeface="標楷體" panose="03000509000000000000" pitchFamily="65" charset="-120"/>
                          <a:ea typeface="標楷體" panose="03000509000000000000" pitchFamily="65" charset="-120"/>
                          <a:cs typeface="+mn-cs"/>
                        </a:rPr>
                        <a:t>原因發生或可得知悉時起算</a:t>
                      </a:r>
                      <a:r>
                        <a:rPr lang="zh-TW" altLang="zh-TW" sz="1800" b="1" u="sng" kern="1200" dirty="0">
                          <a:solidFill>
                            <a:srgbClr val="1C1C1C"/>
                          </a:solidFill>
                          <a:effectLst/>
                          <a:latin typeface="標楷體" panose="03000509000000000000" pitchFamily="65" charset="-120"/>
                          <a:ea typeface="標楷體" panose="03000509000000000000" pitchFamily="65" charset="-120"/>
                          <a:cs typeface="+mn-cs"/>
                        </a:rPr>
                        <a:t>。</a:t>
                      </a:r>
                      <a:endParaRPr lang="zh-TW" altLang="zh-TW" sz="1800" b="1" kern="1200" dirty="0">
                        <a:solidFill>
                          <a:srgbClr val="1C1C1C"/>
                        </a:solidFill>
                        <a:effectLst/>
                        <a:latin typeface="標楷體" panose="03000509000000000000" pitchFamily="65" charset="-120"/>
                        <a:ea typeface="標楷體" panose="03000509000000000000" pitchFamily="65" charset="-120"/>
                        <a:cs typeface="+mn-cs"/>
                      </a:endParaRPr>
                    </a:p>
                    <a:p>
                      <a:pPr algn="just">
                        <a:lnSpc>
                          <a:spcPts val="2700"/>
                        </a:lnSpc>
                      </a:pPr>
                      <a:r>
                        <a:rPr lang="zh-TW" altLang="zh-TW" sz="1800" b="1" u="sng" kern="1200" dirty="0">
                          <a:solidFill>
                            <a:srgbClr val="1C1C1C"/>
                          </a:solidFill>
                          <a:effectLst/>
                          <a:latin typeface="標楷體" panose="03000509000000000000" pitchFamily="65" charset="-120"/>
                          <a:ea typeface="標楷體" panose="03000509000000000000" pitchFamily="65" charset="-120"/>
                          <a:cs typeface="+mn-cs"/>
                        </a:rPr>
                        <a:t>追繳押標金，自不予開標、不予決標、廢標或決標日起</a:t>
                      </a:r>
                      <a:r>
                        <a:rPr lang="zh-TW" altLang="zh-TW" sz="1800" b="1" u="sng" kern="1200" dirty="0">
                          <a:solidFill>
                            <a:srgbClr val="FF0000"/>
                          </a:solidFill>
                          <a:effectLst/>
                          <a:latin typeface="標楷體" panose="03000509000000000000" pitchFamily="65" charset="-120"/>
                          <a:ea typeface="標楷體" panose="03000509000000000000" pitchFamily="65" charset="-120"/>
                          <a:cs typeface="+mn-cs"/>
                        </a:rPr>
                        <a:t>逾十五年者，不得行使</a:t>
                      </a:r>
                      <a:r>
                        <a:rPr lang="zh-TW" altLang="zh-TW" sz="1800" b="1" u="sng" kern="1200" dirty="0">
                          <a:solidFill>
                            <a:srgbClr val="1C1C1C"/>
                          </a:solidFill>
                          <a:effectLst/>
                          <a:latin typeface="標楷體" panose="03000509000000000000" pitchFamily="65" charset="-120"/>
                          <a:ea typeface="標楷體" panose="03000509000000000000" pitchFamily="65" charset="-120"/>
                          <a:cs typeface="+mn-cs"/>
                        </a:rPr>
                        <a:t>。</a:t>
                      </a:r>
                      <a:endParaRPr lang="zh-TW" altLang="zh-TW" sz="1800" b="1" kern="1200" dirty="0">
                        <a:solidFill>
                          <a:srgbClr val="1C1C1C"/>
                        </a:solidFill>
                        <a:effectLst/>
                        <a:latin typeface="標楷體" panose="03000509000000000000" pitchFamily="65" charset="-120"/>
                        <a:ea typeface="標楷體" panose="03000509000000000000" pitchFamily="65" charset="-120"/>
                        <a:cs typeface="+mn-cs"/>
                      </a:endParaRP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542925" indent="-542925" algn="just" hangingPunct="0">
                        <a:lnSpc>
                          <a:spcPts val="2700"/>
                        </a:lnSpc>
                      </a:pPr>
                      <a:endParaRPr lang="zh-TW" altLang="zh-TW" sz="1800" b="1" kern="1200" dirty="0">
                        <a:solidFill>
                          <a:srgbClr val="1C1C1C"/>
                        </a:solidFill>
                        <a:effectLst/>
                        <a:latin typeface="標楷體" panose="03000509000000000000" pitchFamily="65" charset="-120"/>
                        <a:ea typeface="標楷體" panose="03000509000000000000" pitchFamily="65" charset="-120"/>
                        <a:cs typeface="+mn-cs"/>
                      </a:endParaRP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gn="just" eaLnBrk="1" hangingPunct="0">
                        <a:lnSpc>
                          <a:spcPts val="3000"/>
                        </a:lnSpc>
                      </a:pPr>
                      <a:r>
                        <a:rPr lang="en-US" altLang="zh-TW" sz="18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三</a:t>
                      </a:r>
                      <a:r>
                        <a:rPr lang="en-US" altLang="zh-TW" sz="19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現行條文第四款刪除，按民法第九十五條第一項規定：「非對話而為意思表示者，其意思表示，以通知達到相對人時，發生效力。但撤回之通知，同時或先時到達者，不在此限。」除有上開但書規定之情形，</a:t>
                      </a:r>
                      <a:r>
                        <a:rPr lang="zh-TW" altLang="zh-TW" sz="1900" b="1" u="sng" kern="1200" dirty="0">
                          <a:solidFill>
                            <a:srgbClr val="FF0000"/>
                          </a:solidFill>
                          <a:effectLst/>
                          <a:latin typeface="標楷體" panose="03000509000000000000" pitchFamily="65" charset="-120"/>
                          <a:ea typeface="標楷體" panose="03000509000000000000" pitchFamily="65" charset="-120"/>
                          <a:cs typeface="+mn-cs"/>
                        </a:rPr>
                        <a:t>廠商無撤回投標文件之權</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，爰予刪除。</a:t>
                      </a:r>
                      <a:endParaRPr lang="en-US" altLang="zh-TW" sz="1900" b="1" kern="1200" dirty="0">
                        <a:solidFill>
                          <a:srgbClr val="1C1C1C"/>
                        </a:solidFill>
                        <a:effectLst/>
                        <a:latin typeface="標楷體" panose="03000509000000000000" pitchFamily="65" charset="-120"/>
                        <a:ea typeface="標楷體" panose="03000509000000000000" pitchFamily="65" charset="-120"/>
                        <a:cs typeface="+mn-cs"/>
                      </a:endParaRPr>
                    </a:p>
                    <a:p>
                      <a:pPr algn="just" eaLnBrk="1" hangingPunct="0">
                        <a:lnSpc>
                          <a:spcPts val="3000"/>
                        </a:lnSpc>
                      </a:pPr>
                      <a:r>
                        <a:rPr lang="en-US" altLang="zh-TW" sz="19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四</a:t>
                      </a:r>
                      <a:r>
                        <a:rPr lang="en-US" altLang="zh-TW" sz="19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現行條文第五款修正移列為第四款，審酌法院實務見解認，廠商之投標為要約，而機關之</a:t>
                      </a:r>
                      <a:r>
                        <a:rPr lang="zh-TW" altLang="zh-TW" sz="1900" b="1" u="sng" kern="1200" dirty="0">
                          <a:solidFill>
                            <a:srgbClr val="FF0000"/>
                          </a:solidFill>
                          <a:effectLst/>
                          <a:latin typeface="標楷體" panose="03000509000000000000" pitchFamily="65" charset="-120"/>
                          <a:ea typeface="標楷體" panose="03000509000000000000" pitchFamily="65" charset="-120"/>
                          <a:cs typeface="+mn-cs"/>
                        </a:rPr>
                        <a:t>決標為承諾，無需廠商再為同意或接受之表示</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，故無廠商不接受決標之情形，爰刪除「開標後應得標者不接受決標」之文字，並酌作文字修正。又於</a:t>
                      </a:r>
                      <a:r>
                        <a:rPr lang="zh-TW" altLang="zh-TW" sz="1900" b="1" u="sng" kern="1200" dirty="0">
                          <a:solidFill>
                            <a:srgbClr val="0000FF"/>
                          </a:solidFill>
                          <a:effectLst/>
                          <a:latin typeface="標楷體" panose="03000509000000000000" pitchFamily="65" charset="-120"/>
                          <a:ea typeface="標楷體" panose="03000509000000000000" pitchFamily="65" charset="-120"/>
                          <a:cs typeface="+mn-cs"/>
                        </a:rPr>
                        <a:t>拒不簽約但又已繳交履約保證金</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之情形，考量押標金之性質，係擔保廠商自投標後至得標、簽約並繳足保證金為止之行為，避免有違法投標或得標後不訂約等行為，以擔保機關順利辦理採購，並有確保投標公正之目的；至於繳足履約保證金後廠商之違約行為，即屬履約保證金之擔保範圍，併予補充。</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2573598736"/>
                  </a:ext>
                </a:extLst>
              </a:tr>
            </a:tbl>
          </a:graphicData>
        </a:graphic>
      </p:graphicFrame>
      <p:sp>
        <p:nvSpPr>
          <p:cNvPr id="7" name="矩形 6">
            <a:extLst>
              <a:ext uri="{FF2B5EF4-FFF2-40B4-BE49-F238E27FC236}">
                <a16:creationId xmlns:a16="http://schemas.microsoft.com/office/drawing/2014/main" id="{12D2A000-5395-4023-8E95-B0C99912874F}"/>
              </a:ext>
            </a:extLst>
          </p:cNvPr>
          <p:cNvSpPr/>
          <p:nvPr/>
        </p:nvSpPr>
        <p:spPr>
          <a:xfrm>
            <a:off x="120776" y="5922962"/>
            <a:ext cx="8783162" cy="369332"/>
          </a:xfrm>
          <a:prstGeom prst="rect">
            <a:avLst/>
          </a:prstGeom>
        </p:spPr>
        <p:txBody>
          <a:bodyPr wrap="square">
            <a:spAutoFit/>
          </a:bodyPr>
          <a:lstStyle/>
          <a:p>
            <a:pPr algn="ctr"/>
            <a:r>
              <a:rPr lang="zh-TW" altLang="en-US" b="1" u="sng" dirty="0">
                <a:solidFill>
                  <a:srgbClr val="0000FF"/>
                </a:solidFill>
                <a:latin typeface="標楷體" panose="03000509000000000000" pitchFamily="65" charset="-120"/>
                <a:ea typeface="標楷體" panose="03000509000000000000" pitchFamily="65" charset="-120"/>
                <a:hlinkClick r:id="rId2" tooltip="「依政府採購法第三十一條第二項第七款認定屬影響採購公正之違反法令行為」修正草案.pdf">
                  <a:extLst>
                    <a:ext uri="{A12FA001-AC4F-418D-AE19-62706E023703}">
                      <ahyp:hlinkClr xmlns:ahyp="http://schemas.microsoft.com/office/drawing/2018/hyperlinkcolor" val="tx"/>
                    </a:ext>
                  </a:extLst>
                </a:hlinkClick>
              </a:rPr>
              <a:t>依政府採購法第三十一條第二項第七款認定屬影響採購公正之違反法令行為</a:t>
            </a:r>
            <a:endParaRPr lang="zh-TW" altLang="en-US" b="1" dirty="0">
              <a:solidFill>
                <a:srgbClr val="0000FF"/>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4948597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53</a:t>
            </a:fld>
            <a:endParaRPr lang="en-US" altLang="zh-TW"/>
          </a:p>
        </p:txBody>
      </p:sp>
      <p:graphicFrame>
        <p:nvGraphicFramePr>
          <p:cNvPr id="6" name="表格 5">
            <a:extLst>
              <a:ext uri="{FF2B5EF4-FFF2-40B4-BE49-F238E27FC236}">
                <a16:creationId xmlns:a16="http://schemas.microsoft.com/office/drawing/2014/main" id="{F6C6803B-23FD-4F48-B814-1B4D4B797476}"/>
              </a:ext>
            </a:extLst>
          </p:cNvPr>
          <p:cNvGraphicFramePr>
            <a:graphicFrameLocks noGrp="1"/>
          </p:cNvGraphicFramePr>
          <p:nvPr/>
        </p:nvGraphicFramePr>
        <p:xfrm>
          <a:off x="240061" y="228560"/>
          <a:ext cx="8663877" cy="6080760"/>
        </p:xfrm>
        <a:graphic>
          <a:graphicData uri="http://schemas.openxmlformats.org/drawingml/2006/table">
            <a:tbl>
              <a:tblPr firstRow="1" firstCol="1" lastRow="1" lastCol="1" bandRow="1" bandCol="1">
                <a:tableStyleId>{5C22544A-7EE6-4342-B048-85BDC9FD1C3A}</a:tableStyleId>
              </a:tblPr>
              <a:tblGrid>
                <a:gridCol w="299491">
                  <a:extLst>
                    <a:ext uri="{9D8B030D-6E8A-4147-A177-3AD203B41FA5}">
                      <a16:colId xmlns:a16="http://schemas.microsoft.com/office/drawing/2014/main" val="544921441"/>
                    </a:ext>
                  </a:extLst>
                </a:gridCol>
                <a:gridCol w="360040">
                  <a:extLst>
                    <a:ext uri="{9D8B030D-6E8A-4147-A177-3AD203B41FA5}">
                      <a16:colId xmlns:a16="http://schemas.microsoft.com/office/drawing/2014/main" val="2794888330"/>
                    </a:ext>
                  </a:extLst>
                </a:gridCol>
                <a:gridCol w="8004346">
                  <a:extLst>
                    <a:ext uri="{9D8B030D-6E8A-4147-A177-3AD203B41FA5}">
                      <a16:colId xmlns:a16="http://schemas.microsoft.com/office/drawing/2014/main" val="3358807449"/>
                    </a:ext>
                  </a:extLst>
                </a:gridCol>
              </a:tblGrid>
              <a:tr h="4419600">
                <a:tc>
                  <a:txBody>
                    <a:bodyPr/>
                    <a:lstStyle/>
                    <a:p>
                      <a:pPr algn="just">
                        <a:lnSpc>
                          <a:spcPts val="2700"/>
                        </a:lnSpc>
                      </a:pPr>
                      <a:endParaRPr lang="zh-TW" altLang="zh-TW" sz="1800" b="1" kern="1200" dirty="0">
                        <a:solidFill>
                          <a:srgbClr val="1C1C1C"/>
                        </a:solidFill>
                        <a:effectLst/>
                        <a:latin typeface="標楷體" panose="03000509000000000000" pitchFamily="65" charset="-120"/>
                        <a:ea typeface="標楷體" panose="03000509000000000000" pitchFamily="65" charset="-120"/>
                        <a:cs typeface="+mn-cs"/>
                      </a:endParaRP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542925" indent="-542925" algn="just" hangingPunct="0">
                        <a:lnSpc>
                          <a:spcPts val="2700"/>
                        </a:lnSpc>
                      </a:pPr>
                      <a:endParaRPr lang="zh-TW" altLang="zh-TW" sz="1800" b="1" kern="1200" dirty="0">
                        <a:solidFill>
                          <a:srgbClr val="1C1C1C"/>
                        </a:solidFill>
                        <a:effectLst/>
                        <a:latin typeface="標楷體" panose="03000509000000000000" pitchFamily="65" charset="-120"/>
                        <a:ea typeface="標楷體" panose="03000509000000000000" pitchFamily="65" charset="-120"/>
                        <a:cs typeface="+mn-cs"/>
                      </a:endParaRP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gn="just" eaLnBrk="1" hangingPunct="0"/>
                      <a:r>
                        <a:rPr lang="en-US" altLang="zh-TW" sz="19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五</a:t>
                      </a:r>
                      <a:r>
                        <a:rPr lang="en-US" altLang="zh-TW" sz="19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現行條文第六款移列為第五款，內容未修正。</a:t>
                      </a:r>
                    </a:p>
                    <a:p>
                      <a:pPr marL="447675" indent="-447675" algn="just" eaLnBrk="1" hangingPunct="0"/>
                      <a:r>
                        <a:rPr lang="en-US" altLang="zh-TW" sz="19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六</a:t>
                      </a:r>
                      <a:r>
                        <a:rPr lang="en-US" altLang="zh-TW" sz="19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增訂第六款，對採購有關人員行求、期約或交付不正利益之行為，原屬現行條文第八款之適用情形，於本款增訂為不發還或追繳押標金之事由，更臻明確。</a:t>
                      </a:r>
                      <a:endParaRPr lang="en-US" altLang="zh-TW" sz="1900" b="1" kern="1200" dirty="0">
                        <a:solidFill>
                          <a:srgbClr val="1C1C1C"/>
                        </a:solidFill>
                        <a:effectLst/>
                        <a:latin typeface="標楷體" panose="03000509000000000000" pitchFamily="65" charset="-120"/>
                        <a:ea typeface="標楷體" panose="03000509000000000000" pitchFamily="65" charset="-120"/>
                        <a:cs typeface="+mn-cs"/>
                      </a:endParaRPr>
                    </a:p>
                    <a:p>
                      <a:pPr marL="447675" indent="-447675" algn="just" eaLnBrk="1" hangingPunct="0"/>
                      <a:r>
                        <a:rPr lang="en-US" altLang="zh-TW" sz="19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七</a:t>
                      </a:r>
                      <a:r>
                        <a:rPr lang="en-US" altLang="zh-TW" sz="19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現行條文第七款與避免投標廠商之違法或違約行為無涉，爰予刪除。</a:t>
                      </a:r>
                      <a:endParaRPr lang="en-US" altLang="zh-TW" sz="1900" b="1" kern="1200" dirty="0">
                        <a:solidFill>
                          <a:srgbClr val="1C1C1C"/>
                        </a:solidFill>
                        <a:effectLst/>
                        <a:latin typeface="標楷體" panose="03000509000000000000" pitchFamily="65" charset="-120"/>
                        <a:ea typeface="標楷體" panose="03000509000000000000" pitchFamily="65" charset="-120"/>
                        <a:cs typeface="+mn-cs"/>
                      </a:endParaRPr>
                    </a:p>
                    <a:p>
                      <a:pPr algn="just" eaLnBrk="1" hangingPunct="0"/>
                      <a:r>
                        <a:rPr lang="en-US" altLang="zh-TW" sz="19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八</a:t>
                      </a:r>
                      <a:r>
                        <a:rPr lang="en-US" altLang="zh-TW" sz="19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現行條文第八款移列為第七款，並刪除「者」字，以符體例。</a:t>
                      </a:r>
                      <a:endParaRPr lang="en-US" altLang="zh-TW" sz="1900" b="1" kern="1200" dirty="0">
                        <a:solidFill>
                          <a:srgbClr val="1C1C1C"/>
                        </a:solidFill>
                        <a:effectLst/>
                        <a:latin typeface="標楷體" panose="03000509000000000000" pitchFamily="65" charset="-120"/>
                        <a:ea typeface="標楷體" panose="03000509000000000000" pitchFamily="65" charset="-120"/>
                        <a:cs typeface="+mn-cs"/>
                      </a:endParaRPr>
                    </a:p>
                    <a:p>
                      <a:pPr marL="447675" indent="-447675" algn="just" eaLnBrk="1" hangingPunct="0"/>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四、增訂第三項，配合第二項序文增列廠商未依招標文件規定繳納亦予追繳之規定，定明應追繳之金額。</a:t>
                      </a:r>
                      <a:endParaRPr lang="en-US" altLang="zh-TW" sz="1900" b="1" kern="1200" dirty="0">
                        <a:solidFill>
                          <a:srgbClr val="1C1C1C"/>
                        </a:solidFill>
                        <a:effectLst/>
                        <a:latin typeface="標楷體" panose="03000509000000000000" pitchFamily="65" charset="-120"/>
                        <a:ea typeface="標楷體" panose="03000509000000000000" pitchFamily="65" charset="-120"/>
                        <a:cs typeface="+mn-cs"/>
                      </a:endParaRPr>
                    </a:p>
                    <a:p>
                      <a:pPr marL="447675" indent="-447675" algn="just" eaLnBrk="1" hangingPunct="0"/>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五、增訂第四項，為</a:t>
                      </a:r>
                      <a:r>
                        <a:rPr lang="zh-TW" altLang="zh-TW" sz="1900" b="1" u="sng" kern="1200" dirty="0">
                          <a:solidFill>
                            <a:srgbClr val="FF0000"/>
                          </a:solidFill>
                          <a:effectLst/>
                          <a:latin typeface="標楷體" panose="03000509000000000000" pitchFamily="65" charset="-120"/>
                          <a:ea typeface="標楷體" panose="03000509000000000000" pitchFamily="65" charset="-120"/>
                          <a:cs typeface="+mn-cs"/>
                        </a:rPr>
                        <a:t>免追繳廠商押標金之法律關係長期處於不確定</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之狀態，定明追繳押標金之請求權時效為五年。</a:t>
                      </a:r>
                      <a:endParaRPr lang="en-US" altLang="zh-TW" sz="1900" b="1" kern="1200" dirty="0">
                        <a:solidFill>
                          <a:srgbClr val="1C1C1C"/>
                        </a:solidFill>
                        <a:effectLst/>
                        <a:latin typeface="標楷體" panose="03000509000000000000" pitchFamily="65" charset="-120"/>
                        <a:ea typeface="標楷體" panose="03000509000000000000" pitchFamily="65" charset="-120"/>
                        <a:cs typeface="+mn-cs"/>
                      </a:endParaRPr>
                    </a:p>
                    <a:p>
                      <a:pPr marL="447675" indent="-447675" algn="just" eaLnBrk="1" hangingPunct="0"/>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六、增訂第五項，依最高行政法院一百零二年十一月份第一次庭長法官聯席會議決議略以，現行條文第三十一條第二項各款規定機關得向廠商追繳押標金之情形，其構成要件事實既多緣於廠商一方，且未經顯現，猶在廠商隱護中，難期機關可行使追繳權，如均自發還押標金時起算消滅時效期間，顯非衡平，亦與消滅時效制度之立意未盡相符；故上述</a:t>
                      </a:r>
                      <a:r>
                        <a:rPr lang="zh-TW" altLang="zh-TW" sz="1900" b="1" u="sng" kern="1200" dirty="0">
                          <a:solidFill>
                            <a:srgbClr val="FF0000"/>
                          </a:solidFill>
                          <a:effectLst/>
                          <a:latin typeface="標楷體" panose="03000509000000000000" pitchFamily="65" charset="-120"/>
                          <a:ea typeface="標楷體" panose="03000509000000000000" pitchFamily="65" charset="-120"/>
                          <a:cs typeface="+mn-cs"/>
                        </a:rPr>
                        <a:t>公法上請求權應自可合理期待機關得為追繳時起算其消滅時效期間</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。參考上開決議意旨及行政訴訟法第二百七十六條第二項之規定，定明前述請求權時效之起算時點。另</a:t>
                      </a:r>
                      <a:r>
                        <a:rPr lang="zh-TW" altLang="zh-TW" sz="1900" b="1" u="sng" kern="1200" dirty="0">
                          <a:solidFill>
                            <a:srgbClr val="FF0000"/>
                          </a:solidFill>
                          <a:effectLst/>
                          <a:latin typeface="標楷體" panose="03000509000000000000" pitchFamily="65" charset="-120"/>
                          <a:ea typeface="標楷體" panose="03000509000000000000" pitchFamily="65" charset="-120"/>
                          <a:cs typeface="+mn-cs"/>
                        </a:rPr>
                        <a:t>得追繳之原因發生或可得知悉在後者，二者時間有不同時</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，以</a:t>
                      </a:r>
                      <a:r>
                        <a:rPr lang="zh-TW" altLang="zh-TW" sz="1900" b="1" u="sng" kern="1200" dirty="0">
                          <a:solidFill>
                            <a:srgbClr val="0000FF"/>
                          </a:solidFill>
                          <a:effectLst/>
                          <a:latin typeface="標楷體" panose="03000509000000000000" pitchFamily="65" charset="-120"/>
                          <a:ea typeface="標楷體" panose="03000509000000000000" pitchFamily="65" charset="-120"/>
                          <a:cs typeface="+mn-cs"/>
                        </a:rPr>
                        <a:t>時間在後者起算</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a:t>
                      </a:r>
                      <a:endParaRPr lang="en-US" altLang="zh-TW" sz="1900" b="1" kern="1200" dirty="0">
                        <a:solidFill>
                          <a:srgbClr val="1C1C1C"/>
                        </a:solidFill>
                        <a:effectLst/>
                        <a:latin typeface="標楷體" panose="03000509000000000000" pitchFamily="65" charset="-120"/>
                        <a:ea typeface="標楷體" panose="03000509000000000000" pitchFamily="65" charset="-120"/>
                        <a:cs typeface="+mn-cs"/>
                      </a:endParaRPr>
                    </a:p>
                    <a:p>
                      <a:pPr marL="447675" indent="-447675" algn="just" eaLnBrk="1" hangingPunct="0"/>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七、增訂第六項，為避免追繳押標金之法律關係懸而未決持續過久，爰規定</a:t>
                      </a:r>
                      <a:r>
                        <a:rPr lang="zh-TW" altLang="zh-TW" sz="1900" b="1" u="sng" kern="1200" dirty="0">
                          <a:solidFill>
                            <a:srgbClr val="0000FF"/>
                          </a:solidFill>
                          <a:effectLst/>
                          <a:latin typeface="標楷體" panose="03000509000000000000" pitchFamily="65" charset="-120"/>
                          <a:ea typeface="標楷體" panose="03000509000000000000" pitchFamily="65" charset="-120"/>
                          <a:cs typeface="+mn-cs"/>
                        </a:rPr>
                        <a:t>自不予開標、不予決標、廢標或決標日起逾十五年者</a:t>
                      </a:r>
                      <a:r>
                        <a:rPr lang="zh-TW" altLang="zh-TW" sz="19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1800" b="1" kern="1200" dirty="0">
                          <a:solidFill>
                            <a:srgbClr val="0000FF"/>
                          </a:solidFill>
                          <a:effectLst/>
                          <a:latin typeface="標楷體" panose="03000509000000000000" pitchFamily="65" charset="-120"/>
                          <a:ea typeface="標楷體" panose="03000509000000000000" pitchFamily="65" charset="-120"/>
                          <a:cs typeface="+mn-cs"/>
                        </a:rPr>
                        <a:t>不得行使。</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2573598736"/>
                  </a:ext>
                </a:extLst>
              </a:tr>
            </a:tbl>
          </a:graphicData>
        </a:graphic>
      </p:graphicFrame>
    </p:spTree>
    <p:extLst>
      <p:ext uri="{BB962C8B-B14F-4D97-AF65-F5344CB8AC3E}">
        <p14:creationId xmlns:p14="http://schemas.microsoft.com/office/powerpoint/2010/main" val="21281008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54</a:t>
            </a:fld>
            <a:endParaRPr lang="en-US" altLang="zh-TW"/>
          </a:p>
        </p:txBody>
      </p:sp>
      <p:graphicFrame>
        <p:nvGraphicFramePr>
          <p:cNvPr id="6" name="表格 5">
            <a:extLst>
              <a:ext uri="{FF2B5EF4-FFF2-40B4-BE49-F238E27FC236}">
                <a16:creationId xmlns:a16="http://schemas.microsoft.com/office/drawing/2014/main" id="{D7F18388-22C4-4697-9D31-80916CD295DF}"/>
              </a:ext>
            </a:extLst>
          </p:cNvPr>
          <p:cNvGraphicFramePr>
            <a:graphicFrameLocks noGrp="1"/>
          </p:cNvGraphicFramePr>
          <p:nvPr>
            <p:extLst>
              <p:ext uri="{D42A27DB-BD31-4B8C-83A1-F6EECF244321}">
                <p14:modId xmlns:p14="http://schemas.microsoft.com/office/powerpoint/2010/main" val="3815173134"/>
              </p:ext>
            </p:extLst>
          </p:nvPr>
        </p:nvGraphicFramePr>
        <p:xfrm>
          <a:off x="228603" y="332656"/>
          <a:ext cx="8591868" cy="5842000"/>
        </p:xfrm>
        <a:graphic>
          <a:graphicData uri="http://schemas.openxmlformats.org/drawingml/2006/table">
            <a:tbl>
              <a:tblPr firstRow="1" firstCol="1" lastRow="1" lastCol="1" bandRow="1" bandCol="1">
                <a:tableStyleId>{5C22544A-7EE6-4342-B048-85BDC9FD1C3A}</a:tableStyleId>
              </a:tblPr>
              <a:tblGrid>
                <a:gridCol w="2687213">
                  <a:extLst>
                    <a:ext uri="{9D8B030D-6E8A-4147-A177-3AD203B41FA5}">
                      <a16:colId xmlns:a16="http://schemas.microsoft.com/office/drawing/2014/main" val="897851992"/>
                    </a:ext>
                  </a:extLst>
                </a:gridCol>
                <a:gridCol w="3040699">
                  <a:extLst>
                    <a:ext uri="{9D8B030D-6E8A-4147-A177-3AD203B41FA5}">
                      <a16:colId xmlns:a16="http://schemas.microsoft.com/office/drawing/2014/main" val="76708704"/>
                    </a:ext>
                  </a:extLst>
                </a:gridCol>
                <a:gridCol w="2863956">
                  <a:extLst>
                    <a:ext uri="{9D8B030D-6E8A-4147-A177-3AD203B41FA5}">
                      <a16:colId xmlns:a16="http://schemas.microsoft.com/office/drawing/2014/main" val="2776669430"/>
                    </a:ext>
                  </a:extLst>
                </a:gridCol>
              </a:tblGrid>
              <a:tr h="4419600">
                <a:tc>
                  <a:txBody>
                    <a:bodyPr/>
                    <a:lstStyle/>
                    <a:p>
                      <a:pPr marL="152400" indent="-15240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第五十條　投標廠商有下列情形之一，經機關於開標前發現者，其所投之標應不予開標；於開標後發現者，應不決標予該廠商：</a:t>
                      </a:r>
                    </a:p>
                    <a:p>
                      <a:pPr marL="628650" indent="-47625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一、未依招標文件之規定投標。</a:t>
                      </a:r>
                      <a:endParaRPr lang="en-US" altLang="zh-TW" sz="1800" kern="100" dirty="0">
                        <a:solidFill>
                          <a:srgbClr val="1C1C1C"/>
                        </a:solidFill>
                        <a:effectLst/>
                        <a:latin typeface="標楷體" panose="03000509000000000000" pitchFamily="65" charset="-120"/>
                        <a:ea typeface="標楷體" panose="03000509000000000000" pitchFamily="65" charset="-120"/>
                      </a:endParaRPr>
                    </a:p>
                    <a:p>
                      <a:pPr marL="628650" indent="-47625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二、投標文件內容不符合招標文件之規定。</a:t>
                      </a:r>
                      <a:endParaRPr lang="en-US" altLang="zh-TW" sz="1800" kern="100" dirty="0">
                        <a:solidFill>
                          <a:srgbClr val="1C1C1C"/>
                        </a:solidFill>
                        <a:effectLst/>
                        <a:latin typeface="標楷體" panose="03000509000000000000" pitchFamily="65" charset="-120"/>
                        <a:ea typeface="標楷體" panose="03000509000000000000" pitchFamily="65" charset="-120"/>
                      </a:endParaRPr>
                    </a:p>
                    <a:p>
                      <a:pPr marL="628650" indent="-47625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三、借用或冒用他人名義或證件投標。</a:t>
                      </a:r>
                      <a:endParaRPr lang="en-US" altLang="zh-TW" sz="1800" kern="100" dirty="0">
                        <a:solidFill>
                          <a:srgbClr val="1C1C1C"/>
                        </a:solidFill>
                        <a:effectLst/>
                        <a:latin typeface="標楷體" panose="03000509000000000000" pitchFamily="65" charset="-120"/>
                        <a:ea typeface="標楷體" panose="03000509000000000000" pitchFamily="65" charset="-120"/>
                      </a:endParaRPr>
                    </a:p>
                    <a:p>
                      <a:pPr marL="628650" indent="-476250" algn="just">
                        <a:lnSpc>
                          <a:spcPts val="2000"/>
                        </a:lnSpc>
                        <a:spcAft>
                          <a:spcPts val="0"/>
                        </a:spcAft>
                        <a:tabLst>
                          <a:tab pos="1600200" algn="l"/>
                        </a:tabLst>
                      </a:pPr>
                      <a:r>
                        <a:rPr lang="zh-TW" sz="1800" u="sng" kern="100" dirty="0">
                          <a:solidFill>
                            <a:srgbClr val="1C1C1C"/>
                          </a:solidFill>
                          <a:effectLst/>
                          <a:latin typeface="標楷體" panose="03000509000000000000" pitchFamily="65" charset="-120"/>
                          <a:ea typeface="標楷體" panose="03000509000000000000" pitchFamily="65" charset="-120"/>
                        </a:rPr>
                        <a:t>四、</a:t>
                      </a:r>
                      <a:r>
                        <a:rPr lang="zh-TW" sz="1800" u="sng" kern="100" dirty="0">
                          <a:solidFill>
                            <a:srgbClr val="0000FF"/>
                          </a:solidFill>
                          <a:effectLst/>
                          <a:latin typeface="標楷體" panose="03000509000000000000" pitchFamily="65" charset="-120"/>
                          <a:ea typeface="標楷體" panose="03000509000000000000" pitchFamily="65" charset="-120"/>
                        </a:rPr>
                        <a:t>以不實</a:t>
                      </a:r>
                      <a:r>
                        <a:rPr lang="zh-TW" sz="1800" kern="100" dirty="0">
                          <a:solidFill>
                            <a:srgbClr val="1C1C1C"/>
                          </a:solidFill>
                          <a:effectLst/>
                          <a:latin typeface="標楷體" panose="03000509000000000000" pitchFamily="65" charset="-120"/>
                          <a:ea typeface="標楷體" panose="03000509000000000000" pitchFamily="65" charset="-120"/>
                        </a:rPr>
                        <a:t>之文件投標。</a:t>
                      </a:r>
                      <a:endParaRPr lang="en-US" altLang="zh-TW" sz="1800" kern="100" dirty="0">
                        <a:solidFill>
                          <a:srgbClr val="1C1C1C"/>
                        </a:solidFill>
                        <a:effectLst/>
                        <a:latin typeface="標楷體" panose="03000509000000000000" pitchFamily="65" charset="-120"/>
                        <a:ea typeface="標楷體" panose="03000509000000000000" pitchFamily="65" charset="-120"/>
                      </a:endParaRPr>
                    </a:p>
                    <a:p>
                      <a:pPr marL="628650" indent="-47625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五、不同投標廠商間之投標文件內容有重大異常關聯。</a:t>
                      </a:r>
                      <a:endParaRPr lang="en-US" altLang="zh-TW" sz="1800" kern="100" dirty="0">
                        <a:solidFill>
                          <a:srgbClr val="1C1C1C"/>
                        </a:solidFill>
                        <a:effectLst/>
                        <a:latin typeface="標楷體" panose="03000509000000000000" pitchFamily="65" charset="-120"/>
                        <a:ea typeface="標楷體" panose="03000509000000000000" pitchFamily="65" charset="-120"/>
                      </a:endParaRPr>
                    </a:p>
                    <a:p>
                      <a:pPr marL="628650" indent="-47625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六、第一百零三條第一項不得參加投標或作為決標對象之情形。</a:t>
                      </a:r>
                      <a:endParaRPr lang="en-US" altLang="zh-TW" sz="1800" kern="100" dirty="0">
                        <a:solidFill>
                          <a:srgbClr val="1C1C1C"/>
                        </a:solidFill>
                        <a:effectLst/>
                        <a:latin typeface="標楷體" panose="03000509000000000000" pitchFamily="65" charset="-120"/>
                        <a:ea typeface="標楷體" panose="03000509000000000000" pitchFamily="65" charset="-120"/>
                      </a:endParaRPr>
                    </a:p>
                    <a:p>
                      <a:pPr marL="628650" indent="-47625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七、其他影響採購公正之違反法令行為。</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tc>
                  <a:txBody>
                    <a:bodyPr/>
                    <a:lstStyle/>
                    <a:p>
                      <a:pPr marL="152400" indent="-15240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第五十條　投標廠商有下列情形之一，經機關於開標前發現者，其所投之標應不予開標；於開標後發現者，應不決標予該廠商：</a:t>
                      </a:r>
                    </a:p>
                    <a:p>
                      <a:pPr marL="628650" indent="-47625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一、未依招標文件之規定投標。</a:t>
                      </a:r>
                      <a:endParaRPr lang="en-US" altLang="zh-TW" sz="1800" kern="100" dirty="0">
                        <a:solidFill>
                          <a:srgbClr val="1C1C1C"/>
                        </a:solidFill>
                        <a:effectLst/>
                        <a:latin typeface="標楷體" panose="03000509000000000000" pitchFamily="65" charset="-120"/>
                        <a:ea typeface="標楷體" panose="03000509000000000000" pitchFamily="65" charset="-120"/>
                      </a:endParaRPr>
                    </a:p>
                    <a:p>
                      <a:pPr marL="628650" indent="-47625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二、投標文件內容不符合招標文件之規定。</a:t>
                      </a:r>
                      <a:endParaRPr lang="en-US" altLang="zh-TW" sz="1800" kern="100" dirty="0">
                        <a:solidFill>
                          <a:srgbClr val="1C1C1C"/>
                        </a:solidFill>
                        <a:effectLst/>
                        <a:latin typeface="標楷體" panose="03000509000000000000" pitchFamily="65" charset="-120"/>
                        <a:ea typeface="標楷體" panose="03000509000000000000" pitchFamily="65" charset="-120"/>
                      </a:endParaRPr>
                    </a:p>
                    <a:p>
                      <a:pPr marL="628650" indent="-47625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三、借用或冒用他人名義或證件，或以偽造、變造之文件投標。</a:t>
                      </a:r>
                      <a:endParaRPr lang="en-US" altLang="zh-TW" sz="1800" kern="100" dirty="0">
                        <a:solidFill>
                          <a:srgbClr val="1C1C1C"/>
                        </a:solidFill>
                        <a:effectLst/>
                        <a:latin typeface="標楷體" panose="03000509000000000000" pitchFamily="65" charset="-120"/>
                        <a:ea typeface="標楷體" panose="03000509000000000000" pitchFamily="65" charset="-120"/>
                      </a:endParaRPr>
                    </a:p>
                    <a:p>
                      <a:pPr marL="628650" indent="-47625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四、</a:t>
                      </a:r>
                      <a:r>
                        <a:rPr lang="zh-TW" sz="1800" u="sng" kern="100" dirty="0">
                          <a:solidFill>
                            <a:srgbClr val="FF0000"/>
                          </a:solidFill>
                          <a:effectLst/>
                          <a:latin typeface="標楷體" panose="03000509000000000000" pitchFamily="65" charset="-120"/>
                          <a:ea typeface="標楷體" panose="03000509000000000000" pitchFamily="65" charset="-120"/>
                        </a:rPr>
                        <a:t>偽造或變造投標文件</a:t>
                      </a:r>
                      <a:r>
                        <a:rPr lang="zh-TW" sz="1800" u="sng" kern="100" dirty="0">
                          <a:solidFill>
                            <a:srgbClr val="1C1C1C"/>
                          </a:solidFill>
                          <a:effectLst/>
                          <a:latin typeface="標楷體" panose="03000509000000000000" pitchFamily="65" charset="-120"/>
                          <a:ea typeface="標楷體" panose="03000509000000000000" pitchFamily="65" charset="-120"/>
                        </a:rPr>
                        <a:t>。</a:t>
                      </a:r>
                      <a:endParaRPr lang="en-US" altLang="zh-TW" sz="1800" u="sng" kern="100" dirty="0">
                        <a:solidFill>
                          <a:srgbClr val="1C1C1C"/>
                        </a:solidFill>
                        <a:effectLst/>
                        <a:latin typeface="標楷體" panose="03000509000000000000" pitchFamily="65" charset="-120"/>
                        <a:ea typeface="標楷體" panose="03000509000000000000" pitchFamily="65" charset="-120"/>
                      </a:endParaRPr>
                    </a:p>
                    <a:p>
                      <a:pPr marL="628650" indent="-47625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五、不同投標廠商間之投標文件內容有重大異常關聯</a:t>
                      </a:r>
                      <a:r>
                        <a:rPr lang="zh-TW" sz="1800" u="sng" kern="100" dirty="0">
                          <a:solidFill>
                            <a:srgbClr val="1C1C1C"/>
                          </a:solidFill>
                          <a:effectLst/>
                          <a:latin typeface="標楷體" panose="03000509000000000000" pitchFamily="65" charset="-120"/>
                          <a:ea typeface="標楷體" panose="03000509000000000000" pitchFamily="65" charset="-120"/>
                        </a:rPr>
                        <a:t>者</a:t>
                      </a:r>
                      <a:r>
                        <a:rPr lang="zh-TW" sz="1800" kern="100" dirty="0">
                          <a:solidFill>
                            <a:srgbClr val="1C1C1C"/>
                          </a:solidFill>
                          <a:effectLst/>
                          <a:latin typeface="標楷體" panose="03000509000000000000" pitchFamily="65" charset="-120"/>
                          <a:ea typeface="標楷體" panose="03000509000000000000" pitchFamily="65" charset="-120"/>
                        </a:rPr>
                        <a:t>。</a:t>
                      </a:r>
                      <a:endParaRPr lang="en-US" altLang="zh-TW" sz="1800" kern="100" dirty="0">
                        <a:solidFill>
                          <a:srgbClr val="1C1C1C"/>
                        </a:solidFill>
                        <a:effectLst/>
                        <a:latin typeface="標楷體" panose="03000509000000000000" pitchFamily="65" charset="-120"/>
                        <a:ea typeface="標楷體" panose="03000509000000000000" pitchFamily="65" charset="-120"/>
                      </a:endParaRPr>
                    </a:p>
                    <a:p>
                      <a:pPr marL="628650" indent="-47625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六、第一百零三條第一項不得參加投標或作為決標對象之情形。</a:t>
                      </a:r>
                      <a:endParaRPr lang="en-US" altLang="zh-TW" sz="1800" kern="100" dirty="0">
                        <a:solidFill>
                          <a:srgbClr val="1C1C1C"/>
                        </a:solidFill>
                        <a:effectLst/>
                        <a:latin typeface="標楷體" panose="03000509000000000000" pitchFamily="65" charset="-120"/>
                        <a:ea typeface="標楷體" panose="03000509000000000000" pitchFamily="65" charset="-120"/>
                      </a:endParaRPr>
                    </a:p>
                    <a:p>
                      <a:pPr marL="628650" indent="-47625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七、其他影響採購公正之違反法令行為。</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tc>
                  <a:txBody>
                    <a:bodyPr/>
                    <a:lstStyle/>
                    <a:p>
                      <a:pPr marL="152400" indent="-152400" algn="just">
                        <a:lnSpc>
                          <a:spcPts val="2000"/>
                        </a:lnSpc>
                        <a:spcAft>
                          <a:spcPts val="0"/>
                        </a:spcAft>
                        <a:tabLst>
                          <a:tab pos="1600200" algn="l"/>
                        </a:tabLst>
                      </a:pPr>
                      <a:r>
                        <a:rPr lang="zh-TW" sz="1800" kern="100" dirty="0">
                          <a:solidFill>
                            <a:srgbClr val="1C1C1C"/>
                          </a:solidFill>
                          <a:effectLst/>
                          <a:latin typeface="標楷體" panose="03000509000000000000" pitchFamily="65" charset="-120"/>
                          <a:ea typeface="標楷體" panose="03000509000000000000" pitchFamily="65" charset="-120"/>
                        </a:rPr>
                        <a:t>一、修正第一項如下：</a:t>
                      </a:r>
                    </a:p>
                    <a:p>
                      <a:pPr marL="304800" indent="-304800" algn="just">
                        <a:lnSpc>
                          <a:spcPts val="2000"/>
                        </a:lnSpc>
                        <a:spcAft>
                          <a:spcPts val="0"/>
                        </a:spcAft>
                        <a:tabLst>
                          <a:tab pos="1600200" algn="l"/>
                        </a:tabLst>
                      </a:pPr>
                      <a:r>
                        <a:rPr lang="en-US" sz="1800" kern="100" dirty="0">
                          <a:solidFill>
                            <a:srgbClr val="1C1C1C"/>
                          </a:solidFill>
                          <a:effectLst/>
                          <a:latin typeface="標楷體" panose="03000509000000000000" pitchFamily="65" charset="-120"/>
                          <a:ea typeface="標楷體" panose="03000509000000000000" pitchFamily="65" charset="-120"/>
                        </a:rPr>
                        <a:t>(</a:t>
                      </a:r>
                      <a:r>
                        <a:rPr lang="zh-TW" sz="1800" kern="100" dirty="0">
                          <a:solidFill>
                            <a:srgbClr val="1C1C1C"/>
                          </a:solidFill>
                          <a:effectLst/>
                          <a:latin typeface="標楷體" panose="03000509000000000000" pitchFamily="65" charset="-120"/>
                          <a:ea typeface="標楷體" panose="03000509000000000000" pitchFamily="65" charset="-120"/>
                        </a:rPr>
                        <a:t>一</a:t>
                      </a:r>
                      <a:r>
                        <a:rPr lang="en-US" sz="1800" kern="100" dirty="0">
                          <a:solidFill>
                            <a:srgbClr val="1C1C1C"/>
                          </a:solidFill>
                          <a:effectLst/>
                          <a:latin typeface="標楷體" panose="03000509000000000000" pitchFamily="65" charset="-120"/>
                          <a:ea typeface="標楷體" panose="03000509000000000000" pitchFamily="65" charset="-120"/>
                        </a:rPr>
                        <a:t>)</a:t>
                      </a:r>
                      <a:r>
                        <a:rPr lang="zh-TW" sz="1800" kern="100" dirty="0">
                          <a:solidFill>
                            <a:srgbClr val="1C1C1C"/>
                          </a:solidFill>
                          <a:effectLst/>
                          <a:latin typeface="標楷體" panose="03000509000000000000" pitchFamily="65" charset="-120"/>
                          <a:ea typeface="標楷體" panose="03000509000000000000" pitchFamily="65" charset="-120"/>
                        </a:rPr>
                        <a:t>為維持政府採購秩序及正確性之目的，並利審標作業之執行，現行條文第三款後段所定「以偽造、變造之文件投標」，依立法原意及目的，凡</a:t>
                      </a:r>
                      <a:r>
                        <a:rPr lang="zh-TW" sz="1800" u="sng" kern="100" dirty="0">
                          <a:solidFill>
                            <a:srgbClr val="FF0000"/>
                          </a:solidFill>
                          <a:effectLst/>
                          <a:latin typeface="標楷體" panose="03000509000000000000" pitchFamily="65" charset="-120"/>
                          <a:ea typeface="標楷體" panose="03000509000000000000" pitchFamily="65" charset="-120"/>
                        </a:rPr>
                        <a:t>廠商出具之文件，其內容與真實不符，不論為何人製作或有無權限製作，均屬之；復依本條立法目的，本款不論廠商有無故意或過失均屬之</a:t>
                      </a:r>
                      <a:r>
                        <a:rPr lang="zh-TW" sz="1800" kern="100" dirty="0">
                          <a:solidFill>
                            <a:srgbClr val="1C1C1C"/>
                          </a:solidFill>
                          <a:effectLst/>
                          <a:latin typeface="標楷體" panose="03000509000000000000" pitchFamily="65" charset="-120"/>
                          <a:ea typeface="標楷體" panose="03000509000000000000" pitchFamily="65" charset="-120"/>
                        </a:rPr>
                        <a:t>，爰修正為「以不實之文件投標」，並移列為第四款。</a:t>
                      </a:r>
                    </a:p>
                    <a:p>
                      <a:pPr marL="304800" indent="-304800" algn="just">
                        <a:lnSpc>
                          <a:spcPts val="2000"/>
                        </a:lnSpc>
                        <a:spcAft>
                          <a:spcPts val="0"/>
                        </a:spcAft>
                        <a:tabLst>
                          <a:tab pos="1600200" algn="l"/>
                        </a:tabLst>
                      </a:pPr>
                      <a:r>
                        <a:rPr lang="en-US" sz="1800" kern="100" dirty="0">
                          <a:solidFill>
                            <a:srgbClr val="1C1C1C"/>
                          </a:solidFill>
                          <a:effectLst/>
                          <a:latin typeface="標楷體" panose="03000509000000000000" pitchFamily="65" charset="-120"/>
                          <a:ea typeface="標楷體" panose="03000509000000000000" pitchFamily="65" charset="-120"/>
                        </a:rPr>
                        <a:t>(</a:t>
                      </a:r>
                      <a:r>
                        <a:rPr lang="zh-TW" sz="1800" kern="100" dirty="0">
                          <a:solidFill>
                            <a:srgbClr val="1C1C1C"/>
                          </a:solidFill>
                          <a:effectLst/>
                          <a:latin typeface="標楷體" panose="03000509000000000000" pitchFamily="65" charset="-120"/>
                          <a:ea typeface="標楷體" panose="03000509000000000000" pitchFamily="65" charset="-120"/>
                        </a:rPr>
                        <a:t>二</a:t>
                      </a:r>
                      <a:r>
                        <a:rPr lang="en-US" sz="1800" kern="100" dirty="0">
                          <a:solidFill>
                            <a:srgbClr val="1C1C1C"/>
                          </a:solidFill>
                          <a:effectLst/>
                          <a:latin typeface="標楷體" panose="03000509000000000000" pitchFamily="65" charset="-120"/>
                          <a:ea typeface="標楷體" panose="03000509000000000000" pitchFamily="65" charset="-120"/>
                        </a:rPr>
                        <a:t>)</a:t>
                      </a:r>
                      <a:r>
                        <a:rPr lang="zh-TW" sz="1800" kern="100" dirty="0">
                          <a:solidFill>
                            <a:srgbClr val="1C1C1C"/>
                          </a:solidFill>
                          <a:effectLst/>
                          <a:latin typeface="標楷體" panose="03000509000000000000" pitchFamily="65" charset="-120"/>
                          <a:ea typeface="標楷體" panose="03000509000000000000" pitchFamily="65" charset="-120"/>
                        </a:rPr>
                        <a:t>考量現行條文第四款所定偽造、變造投標文件，若廠商未持以參與投標，並不影響採購公正性，爰予刪除。</a:t>
                      </a:r>
                    </a:p>
                    <a:p>
                      <a:pPr marL="304800" indent="-304800" algn="just">
                        <a:lnSpc>
                          <a:spcPts val="2000"/>
                        </a:lnSpc>
                        <a:spcAft>
                          <a:spcPts val="0"/>
                        </a:spcAft>
                        <a:tabLst>
                          <a:tab pos="1600200" algn="l"/>
                        </a:tabLst>
                      </a:pPr>
                      <a:r>
                        <a:rPr lang="en-US" sz="1800" kern="100" dirty="0">
                          <a:solidFill>
                            <a:srgbClr val="1C1C1C"/>
                          </a:solidFill>
                          <a:effectLst/>
                          <a:latin typeface="標楷體" panose="03000509000000000000" pitchFamily="65" charset="-120"/>
                          <a:ea typeface="標楷體" panose="03000509000000000000" pitchFamily="65" charset="-120"/>
                        </a:rPr>
                        <a:t>(</a:t>
                      </a:r>
                      <a:r>
                        <a:rPr lang="zh-TW" sz="1800" kern="100" dirty="0">
                          <a:solidFill>
                            <a:srgbClr val="1C1C1C"/>
                          </a:solidFill>
                          <a:effectLst/>
                          <a:latin typeface="標楷體" panose="03000509000000000000" pitchFamily="65" charset="-120"/>
                          <a:ea typeface="標楷體" panose="03000509000000000000" pitchFamily="65" charset="-120"/>
                        </a:rPr>
                        <a:t>三</a:t>
                      </a:r>
                      <a:r>
                        <a:rPr lang="en-US" sz="1800" kern="100" dirty="0">
                          <a:solidFill>
                            <a:srgbClr val="1C1C1C"/>
                          </a:solidFill>
                          <a:effectLst/>
                          <a:latin typeface="標楷體" panose="03000509000000000000" pitchFamily="65" charset="-120"/>
                          <a:ea typeface="標楷體" panose="03000509000000000000" pitchFamily="65" charset="-120"/>
                        </a:rPr>
                        <a:t>)</a:t>
                      </a:r>
                      <a:r>
                        <a:rPr lang="zh-TW" sz="1800" kern="100" dirty="0">
                          <a:solidFill>
                            <a:srgbClr val="1C1C1C"/>
                          </a:solidFill>
                          <a:effectLst/>
                          <a:latin typeface="標楷體" panose="03000509000000000000" pitchFamily="65" charset="-120"/>
                          <a:ea typeface="標楷體" panose="03000509000000000000" pitchFamily="65" charset="-120"/>
                        </a:rPr>
                        <a:t>現行條文第五款酌作文字修正。</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noFill/>
                  </a:tcPr>
                </a:tc>
                <a:extLst>
                  <a:ext uri="{0D108BD9-81ED-4DB2-BD59-A6C34878D82A}">
                    <a16:rowId xmlns:a16="http://schemas.microsoft.com/office/drawing/2014/main" val="3680981483"/>
                  </a:ext>
                </a:extLst>
              </a:tr>
            </a:tbl>
          </a:graphicData>
        </a:graphic>
      </p:graphicFrame>
    </p:spTree>
    <p:extLst>
      <p:ext uri="{BB962C8B-B14F-4D97-AF65-F5344CB8AC3E}">
        <p14:creationId xmlns:p14="http://schemas.microsoft.com/office/powerpoint/2010/main" val="24071868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55</a:t>
            </a:fld>
            <a:endParaRPr lang="en-US" altLang="zh-TW"/>
          </a:p>
        </p:txBody>
      </p:sp>
      <p:graphicFrame>
        <p:nvGraphicFramePr>
          <p:cNvPr id="6" name="表格 5">
            <a:extLst>
              <a:ext uri="{FF2B5EF4-FFF2-40B4-BE49-F238E27FC236}">
                <a16:creationId xmlns:a16="http://schemas.microsoft.com/office/drawing/2014/main" id="{D7F18388-22C4-4697-9D31-80916CD295DF}"/>
              </a:ext>
            </a:extLst>
          </p:cNvPr>
          <p:cNvGraphicFramePr>
            <a:graphicFrameLocks noGrp="1"/>
          </p:cNvGraphicFramePr>
          <p:nvPr/>
        </p:nvGraphicFramePr>
        <p:xfrm>
          <a:off x="228603" y="625201"/>
          <a:ext cx="8352927" cy="4432681"/>
        </p:xfrm>
        <a:graphic>
          <a:graphicData uri="http://schemas.openxmlformats.org/drawingml/2006/table">
            <a:tbl>
              <a:tblPr firstRow="1" firstCol="1" lastRow="1" lastCol="1" bandRow="1" bandCol="1">
                <a:tableStyleId>{5C22544A-7EE6-4342-B048-85BDC9FD1C3A}</a:tableStyleId>
              </a:tblPr>
              <a:tblGrid>
                <a:gridCol w="2784309">
                  <a:extLst>
                    <a:ext uri="{9D8B030D-6E8A-4147-A177-3AD203B41FA5}">
                      <a16:colId xmlns:a16="http://schemas.microsoft.com/office/drawing/2014/main" val="897851992"/>
                    </a:ext>
                  </a:extLst>
                </a:gridCol>
                <a:gridCol w="2784309">
                  <a:extLst>
                    <a:ext uri="{9D8B030D-6E8A-4147-A177-3AD203B41FA5}">
                      <a16:colId xmlns:a16="http://schemas.microsoft.com/office/drawing/2014/main" val="76708704"/>
                    </a:ext>
                  </a:extLst>
                </a:gridCol>
                <a:gridCol w="2784309">
                  <a:extLst>
                    <a:ext uri="{9D8B030D-6E8A-4147-A177-3AD203B41FA5}">
                      <a16:colId xmlns:a16="http://schemas.microsoft.com/office/drawing/2014/main" val="2776669430"/>
                    </a:ext>
                  </a:extLst>
                </a:gridCol>
              </a:tblGrid>
              <a:tr h="4419600">
                <a:tc>
                  <a:txBody>
                    <a:bodyPr/>
                    <a:lstStyle/>
                    <a:p>
                      <a:pPr marL="152400" indent="304800" algn="just">
                        <a:lnSpc>
                          <a:spcPts val="27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決標或簽約後發現得標廠商於決標前有</a:t>
                      </a:r>
                      <a:r>
                        <a:rPr lang="zh-TW" sz="2000" u="sng" kern="100" dirty="0">
                          <a:solidFill>
                            <a:srgbClr val="1C1C1C"/>
                          </a:solidFill>
                          <a:effectLst/>
                          <a:latin typeface="標楷體" panose="03000509000000000000" pitchFamily="65" charset="-120"/>
                          <a:ea typeface="標楷體" panose="03000509000000000000" pitchFamily="65" charset="-120"/>
                        </a:rPr>
                        <a:t>第一</a:t>
                      </a:r>
                      <a:r>
                        <a:rPr lang="zh-TW" sz="2000" kern="100" dirty="0">
                          <a:solidFill>
                            <a:srgbClr val="1C1C1C"/>
                          </a:solidFill>
                          <a:effectLst/>
                          <a:latin typeface="標楷體" panose="03000509000000000000" pitchFamily="65" charset="-120"/>
                          <a:ea typeface="標楷體" panose="03000509000000000000" pitchFamily="65" charset="-120"/>
                        </a:rPr>
                        <a:t>項情形者，應撤銷決標、終止契約或解除契約，並得追償損失。但撤銷決標、終止契約或解除契約反不符公共利益，並經上級機關核准者，不在此限。</a:t>
                      </a:r>
                    </a:p>
                    <a:p>
                      <a:pPr marL="152400" indent="266700" algn="just">
                        <a:lnSpc>
                          <a:spcPts val="27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第一項不予開標或不予決標，致採購程序無法繼續進行者，機關得宣布廢標。</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152400" indent="304800" algn="just">
                        <a:lnSpc>
                          <a:spcPts val="27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決標或簽約後發現得標廠商於決標前有前項情形者，應撤銷決標、終止契約或解除契約，並得追償損失。但撤銷決標、終止契約或解除契約反不符公共利益，並經上級機關核准者，不在此限。</a:t>
                      </a:r>
                    </a:p>
                    <a:p>
                      <a:pPr marL="152400" indent="304800" algn="just">
                        <a:lnSpc>
                          <a:spcPts val="27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第一項不予開標或不予決標，致採購程序無法繼續進行者，機關得宣布廢標。</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542925" indent="-542925" algn="just">
                        <a:lnSpc>
                          <a:spcPts val="2700"/>
                        </a:lnSpc>
                        <a:spcAft>
                          <a:spcPts val="0"/>
                        </a:spcAft>
                        <a:tabLst>
                          <a:tab pos="1600200" algn="l"/>
                        </a:tabLst>
                      </a:pPr>
                      <a:r>
                        <a:rPr lang="zh-TW" sz="2000" kern="100" spc="-40" dirty="0">
                          <a:solidFill>
                            <a:srgbClr val="1C1C1C"/>
                          </a:solidFill>
                          <a:effectLst/>
                          <a:latin typeface="標楷體" panose="03000509000000000000" pitchFamily="65" charset="-120"/>
                          <a:ea typeface="標楷體" panose="03000509000000000000" pitchFamily="65" charset="-120"/>
                        </a:rPr>
                        <a:t>二、第二項酌作文字修正。</a:t>
                      </a:r>
                      <a:endParaRPr lang="zh-TW" sz="2000" kern="100" dirty="0">
                        <a:solidFill>
                          <a:srgbClr val="1C1C1C"/>
                        </a:solidFill>
                        <a:effectLst/>
                        <a:latin typeface="標楷體" panose="03000509000000000000" pitchFamily="65" charset="-120"/>
                        <a:ea typeface="標楷體" panose="03000509000000000000" pitchFamily="65" charset="-120"/>
                      </a:endParaRPr>
                    </a:p>
                    <a:p>
                      <a:pPr marL="304800" indent="-304800" algn="just">
                        <a:lnSpc>
                          <a:spcPts val="2700"/>
                        </a:lnSpc>
                        <a:spcAft>
                          <a:spcPts val="0"/>
                        </a:spcAft>
                        <a:tabLst>
                          <a:tab pos="1600200" algn="l"/>
                        </a:tabLst>
                      </a:pPr>
                      <a:r>
                        <a:rPr lang="zh-TW" sz="2000" kern="100" dirty="0">
                          <a:solidFill>
                            <a:srgbClr val="1C1C1C"/>
                          </a:solidFill>
                          <a:effectLst/>
                          <a:latin typeface="標楷體" panose="03000509000000000000" pitchFamily="65" charset="-120"/>
                          <a:ea typeface="標楷體" panose="03000509000000000000" pitchFamily="65" charset="-120"/>
                        </a:rPr>
                        <a:t>三、第三項未修正。</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3680981483"/>
                  </a:ext>
                </a:extLst>
              </a:tr>
            </a:tbl>
          </a:graphicData>
        </a:graphic>
      </p:graphicFrame>
    </p:spTree>
    <p:extLst>
      <p:ext uri="{BB962C8B-B14F-4D97-AF65-F5344CB8AC3E}">
        <p14:creationId xmlns:p14="http://schemas.microsoft.com/office/powerpoint/2010/main" val="17631855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98E3F262-2385-4135-9DA7-53C9DEE2A177}" type="datetime1">
              <a:rPr lang="zh-TW" altLang="en-US"/>
              <a:pPr>
                <a:defRPr/>
              </a:pPr>
              <a:t>2020/9/27</a:t>
            </a:fld>
            <a:endParaRPr lang="en-US" altLang="zh-TW"/>
          </a:p>
        </p:txBody>
      </p:sp>
      <p:sp>
        <p:nvSpPr>
          <p:cNvPr id="101379" name="Rectangle 2"/>
          <p:cNvSpPr>
            <a:spLocks noGrp="1" noChangeArrowheads="1"/>
          </p:cNvSpPr>
          <p:nvPr>
            <p:ph type="title"/>
          </p:nvPr>
        </p:nvSpPr>
        <p:spPr>
          <a:xfrm>
            <a:off x="251520" y="116632"/>
            <a:ext cx="8568952" cy="1440160"/>
          </a:xfrm>
        </p:spPr>
        <p:txBody>
          <a:bodyPr/>
          <a:lstStyle/>
          <a:p>
            <a:pPr marL="1079500" indent="-1079500" algn="just">
              <a:lnSpc>
                <a:spcPts val="3000"/>
              </a:lnSpc>
              <a:tabLst>
                <a:tab pos="1079500" algn="l"/>
              </a:tabLst>
            </a:pPr>
            <a:r>
              <a:rPr lang="en-US" altLang="zh-TW" sz="4800" b="1" dirty="0">
                <a:solidFill>
                  <a:srgbClr val="000000"/>
                </a:solidFill>
                <a:effectLst/>
                <a:latin typeface="標楷體" pitchFamily="65" charset="-120"/>
                <a:ea typeface="標楷體" pitchFamily="65" charset="-120"/>
              </a:rPr>
              <a:t>55</a:t>
            </a:r>
            <a:r>
              <a:rPr lang="zh-TW" altLang="en-US" sz="3400" b="1" dirty="0">
                <a:solidFill>
                  <a:srgbClr val="000000"/>
                </a:solidFill>
                <a:effectLst/>
                <a:latin typeface="標楷體" pitchFamily="65" charset="-120"/>
                <a:ea typeface="標楷體" pitchFamily="65" charset="-120"/>
              </a:rPr>
              <a:t>、</a:t>
            </a:r>
            <a:r>
              <a:rPr lang="zh-TW" altLang="en-US" sz="2800" b="1" dirty="0">
                <a:solidFill>
                  <a:srgbClr val="000000"/>
                </a:solidFill>
                <a:effectLst/>
                <a:latin typeface="標楷體" panose="03000509000000000000" pitchFamily="65" charset="-120"/>
                <a:ea typeface="標楷體" panose="03000509000000000000" pitchFamily="65" charset="-120"/>
              </a:rPr>
              <a:t>廠商有下列情形之一者，其</a:t>
            </a:r>
            <a:r>
              <a:rPr lang="zh-TW" altLang="en-US" sz="2800" b="1" dirty="0">
                <a:solidFill>
                  <a:srgbClr val="0033CC"/>
                </a:solidFill>
                <a:effectLst/>
                <a:latin typeface="標楷體" panose="03000509000000000000" pitchFamily="65" charset="-120"/>
                <a:ea typeface="標楷體" panose="03000509000000000000" pitchFamily="65" charset="-120"/>
              </a:rPr>
              <a:t>所繳納之押標金，不予發還</a:t>
            </a:r>
            <a:r>
              <a:rPr lang="zh-TW" altLang="en-US" sz="2800" u="sng" dirty="0">
                <a:solidFill>
                  <a:srgbClr val="FF0000"/>
                </a:solidFill>
                <a:effectLst/>
                <a:latin typeface="標楷體" panose="03000509000000000000" pitchFamily="65" charset="-120"/>
                <a:ea typeface="標楷體" panose="03000509000000000000" pitchFamily="65" charset="-120"/>
              </a:rPr>
              <a:t>；其未依招標文件規定繳納或</a:t>
            </a:r>
            <a:r>
              <a:rPr lang="zh-TW" altLang="en-US" sz="2800" dirty="0">
                <a:solidFill>
                  <a:srgbClr val="000000"/>
                </a:solidFill>
                <a:effectLst/>
                <a:latin typeface="標楷體" panose="03000509000000000000" pitchFamily="65" charset="-120"/>
                <a:ea typeface="標楷體" panose="03000509000000000000" pitchFamily="65" charset="-120"/>
              </a:rPr>
              <a:t>已發還者，並予追繳： </a:t>
            </a:r>
          </a:p>
        </p:txBody>
      </p:sp>
      <p:sp>
        <p:nvSpPr>
          <p:cNvPr id="96260" name="Rectangle 3"/>
          <p:cNvSpPr>
            <a:spLocks noGrp="1" noChangeArrowheads="1"/>
          </p:cNvSpPr>
          <p:nvPr>
            <p:ph type="body" idx="1"/>
          </p:nvPr>
        </p:nvSpPr>
        <p:spPr>
          <a:xfrm>
            <a:off x="251520" y="1412776"/>
            <a:ext cx="8640960" cy="3888432"/>
          </a:xfrm>
          <a:noFill/>
          <a:ln>
            <a:solidFill>
              <a:schemeClr val="accent1"/>
            </a:solidFill>
          </a:ln>
        </p:spPr>
        <p:txBody>
          <a:bodyPr>
            <a:noAutofit/>
          </a:bodyPr>
          <a:lstStyle/>
          <a:p>
            <a:pPr marL="990600" indent="-990600" algn="just">
              <a:lnSpc>
                <a:spcPts val="2400"/>
              </a:lnSpc>
              <a:spcBef>
                <a:spcPct val="10000"/>
              </a:spcBef>
              <a:buNone/>
              <a:defRPr/>
            </a:pPr>
            <a:r>
              <a:rPr lang="en-US" altLang="zh-TW" sz="2400" dirty="0"/>
              <a:t>(</a:t>
            </a:r>
            <a:r>
              <a:rPr lang="zh-TW" altLang="en-US" sz="2400" dirty="0">
                <a:solidFill>
                  <a:srgbClr val="000000"/>
                </a:solidFill>
                <a:latin typeface="標楷體" panose="03000509000000000000" pitchFamily="65" charset="-120"/>
                <a:ea typeface="標楷體" panose="03000509000000000000" pitchFamily="65" charset="-120"/>
              </a:rPr>
              <a:t>一</a:t>
            </a:r>
            <a:r>
              <a:rPr lang="en-US" altLang="zh-TW" sz="2400" dirty="0">
                <a:solidFill>
                  <a:srgbClr val="000000"/>
                </a:solidFill>
                <a:latin typeface="標楷體" panose="03000509000000000000" pitchFamily="65" charset="-120"/>
                <a:ea typeface="標楷體" panose="03000509000000000000" pitchFamily="65" charset="-120"/>
              </a:rPr>
              <a:t>)</a:t>
            </a:r>
            <a:r>
              <a:rPr lang="zh-TW" altLang="en-US" sz="2400" dirty="0">
                <a:solidFill>
                  <a:srgbClr val="000000"/>
                </a:solidFill>
                <a:latin typeface="標楷體" panose="03000509000000000000" pitchFamily="65" charset="-120"/>
                <a:ea typeface="標楷體" panose="03000509000000000000" pitchFamily="65" charset="-120"/>
              </a:rPr>
              <a:t>以</a:t>
            </a:r>
            <a:r>
              <a:rPr lang="zh-TW" altLang="en-US" sz="2400" b="1" u="sng" dirty="0">
                <a:solidFill>
                  <a:srgbClr val="9933FF"/>
                </a:solidFill>
                <a:latin typeface="標楷體" panose="03000509000000000000" pitchFamily="65" charset="-120"/>
                <a:ea typeface="標楷體" panose="03000509000000000000" pitchFamily="65" charset="-120"/>
              </a:rPr>
              <a:t>虛偽不實</a:t>
            </a:r>
            <a:r>
              <a:rPr lang="zh-TW" altLang="en-US" sz="2400" dirty="0">
                <a:solidFill>
                  <a:srgbClr val="000000"/>
                </a:solidFill>
                <a:latin typeface="標楷體" panose="03000509000000000000" pitchFamily="65" charset="-120"/>
                <a:ea typeface="標楷體" panose="03000509000000000000" pitchFamily="65" charset="-120"/>
              </a:rPr>
              <a:t>之文件投標。</a:t>
            </a:r>
            <a:endParaRPr lang="en-US" altLang="zh-TW" sz="2400" dirty="0">
              <a:solidFill>
                <a:srgbClr val="000000"/>
              </a:solidFill>
              <a:latin typeface="標楷體" panose="03000509000000000000" pitchFamily="65" charset="-120"/>
              <a:ea typeface="標楷體" panose="03000509000000000000" pitchFamily="65" charset="-120"/>
            </a:endParaRPr>
          </a:p>
          <a:p>
            <a:pPr marL="628650" indent="-628650" algn="just">
              <a:lnSpc>
                <a:spcPts val="2400"/>
              </a:lnSpc>
              <a:spcBef>
                <a:spcPct val="10000"/>
              </a:spcBef>
              <a:buNone/>
              <a:defRPr/>
            </a:pPr>
            <a:r>
              <a:rPr lang="en-US" altLang="zh-TW" sz="2400" dirty="0">
                <a:solidFill>
                  <a:srgbClr val="000000"/>
                </a:solidFill>
                <a:latin typeface="標楷體" panose="03000509000000000000" pitchFamily="65" charset="-120"/>
                <a:ea typeface="標楷體" panose="03000509000000000000" pitchFamily="65" charset="-120"/>
              </a:rPr>
              <a:t>(</a:t>
            </a:r>
            <a:r>
              <a:rPr lang="zh-TW" altLang="en-US" sz="2400" dirty="0">
                <a:solidFill>
                  <a:srgbClr val="000000"/>
                </a:solidFill>
                <a:latin typeface="標楷體" panose="03000509000000000000" pitchFamily="65" charset="-120"/>
                <a:ea typeface="標楷體" panose="03000509000000000000" pitchFamily="65" charset="-120"/>
              </a:rPr>
              <a:t>二</a:t>
            </a:r>
            <a:r>
              <a:rPr lang="en-US" altLang="zh-TW" sz="2400" dirty="0">
                <a:solidFill>
                  <a:srgbClr val="000000"/>
                </a:solidFill>
                <a:latin typeface="標楷體" panose="03000509000000000000" pitchFamily="65" charset="-120"/>
                <a:ea typeface="標楷體" panose="03000509000000000000" pitchFamily="65" charset="-120"/>
              </a:rPr>
              <a:t>)</a:t>
            </a:r>
            <a:r>
              <a:rPr lang="zh-TW" altLang="en-US" sz="2400" dirty="0">
                <a:solidFill>
                  <a:srgbClr val="000000"/>
                </a:solidFill>
                <a:latin typeface="標楷體" panose="03000509000000000000" pitchFamily="65" charset="-120"/>
                <a:ea typeface="標楷體" panose="03000509000000000000" pitchFamily="65" charset="-120"/>
              </a:rPr>
              <a:t>借用他人名義或證件投標，</a:t>
            </a:r>
            <a:r>
              <a:rPr lang="zh-TW" altLang="en-US" sz="2400" b="1" u="sng" dirty="0">
                <a:solidFill>
                  <a:srgbClr val="9933FF"/>
                </a:solidFill>
                <a:latin typeface="標楷體" panose="03000509000000000000" pitchFamily="65" charset="-120"/>
                <a:ea typeface="標楷體" panose="03000509000000000000" pitchFamily="65" charset="-120"/>
              </a:rPr>
              <a:t>或容許他人借用本人名義或證件參加投標</a:t>
            </a:r>
            <a:r>
              <a:rPr lang="zh-TW" altLang="en-US" sz="2400" dirty="0">
                <a:solidFill>
                  <a:srgbClr val="000000"/>
                </a:solidFill>
                <a:latin typeface="標楷體" panose="03000509000000000000" pitchFamily="65" charset="-120"/>
                <a:ea typeface="標楷體" panose="03000509000000000000" pitchFamily="65" charset="-120"/>
              </a:rPr>
              <a:t>。</a:t>
            </a:r>
            <a:endParaRPr lang="en-US" altLang="zh-TW" sz="2400" dirty="0">
              <a:solidFill>
                <a:srgbClr val="000000"/>
              </a:solidFill>
              <a:latin typeface="標楷體" panose="03000509000000000000" pitchFamily="65" charset="-120"/>
              <a:ea typeface="標楷體" panose="03000509000000000000" pitchFamily="65" charset="-120"/>
            </a:endParaRPr>
          </a:p>
          <a:p>
            <a:pPr marL="990600" indent="-990600" algn="just">
              <a:lnSpc>
                <a:spcPts val="2400"/>
              </a:lnSpc>
              <a:spcBef>
                <a:spcPct val="10000"/>
              </a:spcBef>
              <a:buNone/>
              <a:defRPr/>
            </a:pPr>
            <a:r>
              <a:rPr lang="en-US" altLang="zh-TW" sz="2400" dirty="0">
                <a:solidFill>
                  <a:srgbClr val="000000"/>
                </a:solidFill>
                <a:latin typeface="標楷體" panose="03000509000000000000" pitchFamily="65" charset="-120"/>
                <a:ea typeface="標楷體" panose="03000509000000000000" pitchFamily="65" charset="-120"/>
              </a:rPr>
              <a:t>(</a:t>
            </a:r>
            <a:r>
              <a:rPr lang="zh-TW" altLang="en-US" sz="2400" dirty="0">
                <a:solidFill>
                  <a:srgbClr val="000000"/>
                </a:solidFill>
                <a:latin typeface="標楷體" panose="03000509000000000000" pitchFamily="65" charset="-120"/>
                <a:ea typeface="標楷體" panose="03000509000000000000" pitchFamily="65" charset="-120"/>
              </a:rPr>
              <a:t>三</a:t>
            </a:r>
            <a:r>
              <a:rPr lang="en-US" altLang="zh-TW" sz="2400" dirty="0">
                <a:solidFill>
                  <a:srgbClr val="000000"/>
                </a:solidFill>
                <a:latin typeface="標楷體" panose="03000509000000000000" pitchFamily="65" charset="-120"/>
                <a:ea typeface="標楷體" panose="03000509000000000000" pitchFamily="65" charset="-120"/>
              </a:rPr>
              <a:t>)</a:t>
            </a:r>
            <a:r>
              <a:rPr lang="zh-TW" altLang="en-US" sz="2400" dirty="0">
                <a:solidFill>
                  <a:srgbClr val="000000"/>
                </a:solidFill>
                <a:latin typeface="標楷體" panose="03000509000000000000" pitchFamily="65" charset="-120"/>
                <a:ea typeface="標楷體" panose="03000509000000000000" pitchFamily="65" charset="-120"/>
              </a:rPr>
              <a:t>冒用他人名義或證件投標。</a:t>
            </a:r>
            <a:endParaRPr lang="en-US" altLang="zh-TW" sz="2400" dirty="0">
              <a:solidFill>
                <a:srgbClr val="000000"/>
              </a:solidFill>
              <a:latin typeface="標楷體" panose="03000509000000000000" pitchFamily="65" charset="-120"/>
              <a:ea typeface="標楷體" panose="03000509000000000000" pitchFamily="65" charset="-120"/>
            </a:endParaRPr>
          </a:p>
          <a:p>
            <a:pPr marL="990600" indent="-990600" algn="just">
              <a:lnSpc>
                <a:spcPts val="2400"/>
              </a:lnSpc>
              <a:spcBef>
                <a:spcPct val="10000"/>
              </a:spcBef>
              <a:buNone/>
              <a:defRPr/>
            </a:pPr>
            <a:r>
              <a:rPr lang="en-US" altLang="zh-TW" sz="2400" dirty="0">
                <a:solidFill>
                  <a:srgbClr val="000000"/>
                </a:solidFill>
                <a:latin typeface="標楷體" panose="03000509000000000000" pitchFamily="65" charset="-120"/>
                <a:ea typeface="標楷體" panose="03000509000000000000" pitchFamily="65" charset="-120"/>
              </a:rPr>
              <a:t>(</a:t>
            </a:r>
            <a:r>
              <a:rPr lang="zh-TW" altLang="en-US" sz="2400" dirty="0">
                <a:solidFill>
                  <a:srgbClr val="000000"/>
                </a:solidFill>
                <a:latin typeface="標楷體" panose="03000509000000000000" pitchFamily="65" charset="-120"/>
                <a:ea typeface="標楷體" panose="03000509000000000000" pitchFamily="65" charset="-120"/>
              </a:rPr>
              <a:t>四</a:t>
            </a:r>
            <a:r>
              <a:rPr lang="en-US" altLang="zh-TW" sz="2400" dirty="0">
                <a:solidFill>
                  <a:srgbClr val="000000"/>
                </a:solidFill>
                <a:latin typeface="標楷體" panose="03000509000000000000" pitchFamily="65" charset="-120"/>
                <a:ea typeface="標楷體" panose="03000509000000000000" pitchFamily="65" charset="-120"/>
              </a:rPr>
              <a:t>)</a:t>
            </a:r>
            <a:r>
              <a:rPr lang="zh-TW" altLang="en-US" sz="2400" b="1" u="sng" dirty="0">
                <a:solidFill>
                  <a:srgbClr val="9933FF"/>
                </a:solidFill>
                <a:latin typeface="標楷體" panose="03000509000000000000" pitchFamily="65" charset="-120"/>
                <a:ea typeface="標楷體" panose="03000509000000000000" pitchFamily="65" charset="-120"/>
              </a:rPr>
              <a:t>得標後</a:t>
            </a:r>
            <a:r>
              <a:rPr lang="zh-TW" altLang="en-US" sz="2400" dirty="0">
                <a:solidFill>
                  <a:srgbClr val="000000"/>
                </a:solidFill>
                <a:latin typeface="標楷體" panose="03000509000000000000" pitchFamily="65" charset="-120"/>
                <a:ea typeface="標楷體" panose="03000509000000000000" pitchFamily="65" charset="-120"/>
              </a:rPr>
              <a:t>拒不簽約。</a:t>
            </a:r>
            <a:endParaRPr lang="en-US" altLang="zh-TW" sz="2400" dirty="0">
              <a:solidFill>
                <a:srgbClr val="000000"/>
              </a:solidFill>
              <a:latin typeface="標楷體" panose="03000509000000000000" pitchFamily="65" charset="-120"/>
              <a:ea typeface="標楷體" panose="03000509000000000000" pitchFamily="65" charset="-120"/>
            </a:endParaRPr>
          </a:p>
          <a:p>
            <a:pPr marL="990600" indent="-990600" algn="just">
              <a:lnSpc>
                <a:spcPts val="2400"/>
              </a:lnSpc>
              <a:spcBef>
                <a:spcPct val="10000"/>
              </a:spcBef>
              <a:buNone/>
              <a:defRPr/>
            </a:pPr>
            <a:r>
              <a:rPr lang="en-US" altLang="zh-TW" sz="2400" dirty="0">
                <a:solidFill>
                  <a:srgbClr val="000000"/>
                </a:solidFill>
                <a:latin typeface="標楷體" panose="03000509000000000000" pitchFamily="65" charset="-120"/>
                <a:ea typeface="標楷體" panose="03000509000000000000" pitchFamily="65" charset="-120"/>
              </a:rPr>
              <a:t>(</a:t>
            </a:r>
            <a:r>
              <a:rPr lang="zh-TW" altLang="en-US" sz="2400" dirty="0">
                <a:solidFill>
                  <a:srgbClr val="000000"/>
                </a:solidFill>
                <a:latin typeface="標楷體" panose="03000509000000000000" pitchFamily="65" charset="-120"/>
                <a:ea typeface="標楷體" panose="03000509000000000000" pitchFamily="65" charset="-120"/>
              </a:rPr>
              <a:t>五</a:t>
            </a:r>
            <a:r>
              <a:rPr lang="en-US" altLang="zh-TW" sz="2400" dirty="0">
                <a:solidFill>
                  <a:srgbClr val="000000"/>
                </a:solidFill>
                <a:latin typeface="標楷體" panose="03000509000000000000" pitchFamily="65" charset="-120"/>
                <a:ea typeface="標楷體" panose="03000509000000000000" pitchFamily="65" charset="-120"/>
              </a:rPr>
              <a:t>)</a:t>
            </a:r>
            <a:r>
              <a:rPr lang="zh-TW" altLang="en-US" sz="2400" dirty="0">
                <a:solidFill>
                  <a:srgbClr val="000000"/>
                </a:solidFill>
                <a:latin typeface="標楷體" panose="03000509000000000000" pitchFamily="65" charset="-120"/>
                <a:ea typeface="標楷體" panose="03000509000000000000" pitchFamily="65" charset="-120"/>
              </a:rPr>
              <a:t>得標後未於規定期限內，繳足履約保證金或提供擔保。</a:t>
            </a:r>
            <a:endParaRPr lang="en-US" altLang="zh-TW" sz="2400" dirty="0">
              <a:solidFill>
                <a:srgbClr val="000000"/>
              </a:solidFill>
              <a:latin typeface="標楷體" panose="03000509000000000000" pitchFamily="65" charset="-120"/>
              <a:ea typeface="標楷體" panose="03000509000000000000" pitchFamily="65" charset="-120"/>
            </a:endParaRPr>
          </a:p>
          <a:p>
            <a:pPr marL="990600" indent="-990600" algn="just">
              <a:lnSpc>
                <a:spcPts val="2400"/>
              </a:lnSpc>
              <a:spcBef>
                <a:spcPct val="10000"/>
              </a:spcBef>
              <a:buNone/>
              <a:defRPr/>
            </a:pPr>
            <a:r>
              <a:rPr lang="en-US" altLang="zh-TW" sz="2400" dirty="0">
                <a:solidFill>
                  <a:srgbClr val="000000"/>
                </a:solidFill>
                <a:latin typeface="標楷體" panose="03000509000000000000" pitchFamily="65" charset="-120"/>
                <a:ea typeface="標楷體" panose="03000509000000000000" pitchFamily="65" charset="-120"/>
              </a:rPr>
              <a:t>(</a:t>
            </a:r>
            <a:r>
              <a:rPr lang="zh-TW" altLang="en-US" sz="2400" dirty="0">
                <a:solidFill>
                  <a:srgbClr val="000000"/>
                </a:solidFill>
                <a:latin typeface="標楷體" panose="03000509000000000000" pitchFamily="65" charset="-120"/>
                <a:ea typeface="標楷體" panose="03000509000000000000" pitchFamily="65" charset="-120"/>
              </a:rPr>
              <a:t>六</a:t>
            </a:r>
            <a:r>
              <a:rPr lang="en-US" altLang="zh-TW" sz="2400" dirty="0">
                <a:solidFill>
                  <a:srgbClr val="000000"/>
                </a:solidFill>
                <a:latin typeface="標楷體" panose="03000509000000000000" pitchFamily="65" charset="-120"/>
                <a:ea typeface="標楷體" panose="03000509000000000000" pitchFamily="65" charset="-120"/>
              </a:rPr>
              <a:t>)</a:t>
            </a:r>
            <a:r>
              <a:rPr lang="zh-TW" altLang="en-US" sz="2400" b="1" u="sng" dirty="0">
                <a:solidFill>
                  <a:srgbClr val="9933FF"/>
                </a:solidFill>
                <a:latin typeface="標楷體" panose="03000509000000000000" pitchFamily="65" charset="-120"/>
                <a:ea typeface="標楷體" panose="03000509000000000000" pitchFamily="65" charset="-120"/>
              </a:rPr>
              <a:t>對採購有關人員行求、期約或交付不正利益</a:t>
            </a:r>
            <a:r>
              <a:rPr lang="zh-TW" altLang="en-US" sz="2400" dirty="0">
                <a:solidFill>
                  <a:srgbClr val="000000"/>
                </a:solidFill>
                <a:latin typeface="標楷體" panose="03000509000000000000" pitchFamily="65" charset="-120"/>
                <a:ea typeface="標楷體" panose="03000509000000000000" pitchFamily="65" charset="-120"/>
              </a:rPr>
              <a:t>。</a:t>
            </a:r>
            <a:endParaRPr lang="en-US" altLang="zh-TW" sz="2400" dirty="0">
              <a:solidFill>
                <a:srgbClr val="000000"/>
              </a:solidFill>
              <a:latin typeface="標楷體" panose="03000509000000000000" pitchFamily="65" charset="-120"/>
              <a:ea typeface="標楷體" panose="03000509000000000000" pitchFamily="65" charset="-120"/>
            </a:endParaRPr>
          </a:p>
          <a:p>
            <a:pPr marL="0" indent="0" algn="just">
              <a:lnSpc>
                <a:spcPts val="2400"/>
              </a:lnSpc>
              <a:spcBef>
                <a:spcPct val="10000"/>
              </a:spcBef>
              <a:buNone/>
              <a:defRPr/>
            </a:pPr>
            <a:r>
              <a:rPr lang="en-US" altLang="zh-TW" sz="2400" dirty="0">
                <a:solidFill>
                  <a:srgbClr val="000000"/>
                </a:solidFill>
                <a:latin typeface="標楷體" panose="03000509000000000000" pitchFamily="65" charset="-120"/>
                <a:ea typeface="標楷體" panose="03000509000000000000" pitchFamily="65" charset="-120"/>
              </a:rPr>
              <a:t>(</a:t>
            </a:r>
            <a:r>
              <a:rPr lang="zh-TW" altLang="en-US" sz="2400" dirty="0">
                <a:solidFill>
                  <a:srgbClr val="000000"/>
                </a:solidFill>
                <a:latin typeface="標楷體" panose="03000509000000000000" pitchFamily="65" charset="-120"/>
                <a:ea typeface="標楷體" panose="03000509000000000000" pitchFamily="65" charset="-120"/>
              </a:rPr>
              <a:t>七</a:t>
            </a:r>
            <a:r>
              <a:rPr lang="en-US" altLang="zh-TW" sz="2400" dirty="0">
                <a:solidFill>
                  <a:srgbClr val="000000"/>
                </a:solidFill>
                <a:latin typeface="標楷體" panose="03000509000000000000" pitchFamily="65" charset="-120"/>
                <a:ea typeface="標楷體" panose="03000509000000000000" pitchFamily="65" charset="-120"/>
              </a:rPr>
              <a:t>)</a:t>
            </a:r>
            <a:r>
              <a:rPr lang="zh-TW" altLang="en-US" sz="2400" dirty="0">
                <a:solidFill>
                  <a:srgbClr val="000000"/>
                </a:solidFill>
                <a:latin typeface="標楷體" panose="03000509000000000000" pitchFamily="65" charset="-120"/>
                <a:ea typeface="標楷體" panose="03000509000000000000" pitchFamily="65" charset="-120"/>
              </a:rPr>
              <a:t>其他經主管機關認定有影響採購公正之違反法令行為者。</a:t>
            </a:r>
            <a:endParaRPr lang="en-US" altLang="zh-TW" sz="2400" dirty="0">
              <a:solidFill>
                <a:srgbClr val="000000"/>
              </a:solidFill>
              <a:latin typeface="標楷體" panose="03000509000000000000" pitchFamily="65" charset="-120"/>
              <a:ea typeface="標楷體" panose="03000509000000000000" pitchFamily="65" charset="-120"/>
            </a:endParaRPr>
          </a:p>
          <a:p>
            <a:pPr marL="0" indent="0" algn="just">
              <a:lnSpc>
                <a:spcPts val="2400"/>
              </a:lnSpc>
              <a:spcBef>
                <a:spcPts val="600"/>
              </a:spcBef>
              <a:buNone/>
              <a:defRPr/>
            </a:pPr>
            <a:r>
              <a:rPr lang="zh-TW" altLang="en-US" sz="2400" b="1" u="sng" dirty="0">
                <a:solidFill>
                  <a:srgbClr val="9933FF"/>
                </a:solidFill>
                <a:latin typeface="標楷體" panose="03000509000000000000" pitchFamily="65" charset="-120"/>
                <a:ea typeface="標楷體" panose="03000509000000000000" pitchFamily="65" charset="-120"/>
              </a:rPr>
              <a:t>前項追繳押標金之情形，屬廠商未依招標文件規定繳納者，追繳金額依招標文件中規定之額度定之；其為標價之一定比率而無 標價可供計算者，以預算金額代之</a:t>
            </a:r>
            <a:r>
              <a:rPr lang="zh-TW" altLang="en-US" sz="2400" dirty="0">
                <a:solidFill>
                  <a:srgbClr val="000000"/>
                </a:solidFill>
                <a:latin typeface="標楷體" panose="03000509000000000000" pitchFamily="65" charset="-120"/>
                <a:ea typeface="標楷體" panose="03000509000000000000" pitchFamily="65" charset="-120"/>
              </a:rPr>
              <a:t>。</a:t>
            </a:r>
            <a:endParaRPr lang="zh-TW" altLang="en-US" sz="2600" b="1" dirty="0">
              <a:solidFill>
                <a:srgbClr val="000000"/>
              </a:solidFill>
              <a:latin typeface="標楷體" panose="03000509000000000000" pitchFamily="65" charset="-120"/>
              <a:ea typeface="標楷體" panose="03000509000000000000" pitchFamily="65" charset="-120"/>
            </a:endParaRPr>
          </a:p>
        </p:txBody>
      </p:sp>
      <p:sp>
        <p:nvSpPr>
          <p:cNvPr id="2" name="矩形 1"/>
          <p:cNvSpPr/>
          <p:nvPr/>
        </p:nvSpPr>
        <p:spPr>
          <a:xfrm>
            <a:off x="228603" y="5229200"/>
            <a:ext cx="8663877" cy="1015663"/>
          </a:xfrm>
          <a:prstGeom prst="rect">
            <a:avLst/>
          </a:prstGeom>
          <a:ln>
            <a:solidFill>
              <a:srgbClr val="000000"/>
            </a:solidFill>
          </a:ln>
        </p:spPr>
        <p:txBody>
          <a:bodyPr wrap="square">
            <a:spAutoFit/>
          </a:bodyPr>
          <a:lstStyle/>
          <a:p>
            <a:pPr marL="285750" indent="-285750">
              <a:buFont typeface="Wingdings" panose="05000000000000000000" pitchFamily="2" charset="2"/>
              <a:buChar char="l"/>
            </a:pPr>
            <a:r>
              <a:rPr lang="zh-TW" altLang="en-US" sz="2000" b="1" dirty="0">
                <a:solidFill>
                  <a:srgbClr val="000000"/>
                </a:solidFill>
                <a:latin typeface="標楷體" panose="03000509000000000000" pitchFamily="65" charset="-120"/>
                <a:ea typeface="標楷體" panose="03000509000000000000" pitchFamily="65" charset="-120"/>
              </a:rPr>
              <a:t>押標金</a:t>
            </a:r>
            <a:r>
              <a:rPr lang="zh-TW" altLang="en-US" sz="2000" b="1" u="sng" dirty="0">
                <a:solidFill>
                  <a:srgbClr val="0000FF"/>
                </a:solidFill>
                <a:latin typeface="標楷體" panose="03000509000000000000" pitchFamily="65" charset="-120"/>
                <a:ea typeface="標楷體" panose="03000509000000000000" pitchFamily="65" charset="-120"/>
              </a:rPr>
              <a:t>抬頭未填寫機關名稱</a:t>
            </a:r>
            <a:r>
              <a:rPr lang="zh-TW" altLang="en-US" sz="2000" b="1" dirty="0">
                <a:solidFill>
                  <a:srgbClr val="000000"/>
                </a:solidFill>
                <a:latin typeface="標楷體" panose="03000509000000000000" pitchFamily="65" charset="-120"/>
                <a:ea typeface="標楷體" panose="03000509000000000000" pitchFamily="65" charset="-120"/>
              </a:rPr>
              <a:t>，如係以銀行支票繳納，以執票人為受款人，</a:t>
            </a:r>
            <a:r>
              <a:rPr lang="zh-TW" altLang="en-US" sz="2000" b="1" u="sng" dirty="0">
                <a:solidFill>
                  <a:srgbClr val="0000FF"/>
                </a:solidFill>
                <a:latin typeface="標楷體" panose="03000509000000000000" pitchFamily="65" charset="-120"/>
                <a:ea typeface="標楷體" panose="03000509000000000000" pitchFamily="65" charset="-120"/>
              </a:rPr>
              <a:t>不得視為無效標</a:t>
            </a:r>
            <a:r>
              <a:rPr lang="zh-TW" altLang="en-US" sz="2000" b="1" dirty="0">
                <a:solidFill>
                  <a:srgbClr val="000000"/>
                </a:solidFill>
                <a:latin typeface="標楷體" panose="03000509000000000000" pitchFamily="65" charset="-120"/>
                <a:ea typeface="標楷體" panose="03000509000000000000" pitchFamily="65" charset="-120"/>
              </a:rPr>
              <a:t>。</a:t>
            </a:r>
            <a:r>
              <a:rPr lang="en-US" altLang="zh-TW" sz="2000" b="1" dirty="0">
                <a:solidFill>
                  <a:srgbClr val="000000"/>
                </a:solidFill>
                <a:latin typeface="標楷體" panose="03000509000000000000" pitchFamily="65" charset="-120"/>
                <a:ea typeface="標楷體" panose="03000509000000000000" pitchFamily="65" charset="-120"/>
              </a:rPr>
              <a:t>88</a:t>
            </a:r>
            <a:r>
              <a:rPr lang="zh-TW" altLang="en-US" sz="2000" b="1" dirty="0">
                <a:solidFill>
                  <a:srgbClr val="000000"/>
                </a:solidFill>
                <a:latin typeface="標楷體" panose="03000509000000000000" pitchFamily="65" charset="-120"/>
                <a:ea typeface="標楷體" panose="03000509000000000000" pitchFamily="65" charset="-120"/>
              </a:rPr>
              <a:t>年</a:t>
            </a:r>
            <a:r>
              <a:rPr lang="en-US" altLang="zh-TW" sz="2000" b="1" dirty="0">
                <a:solidFill>
                  <a:srgbClr val="000000"/>
                </a:solidFill>
                <a:latin typeface="標楷體" panose="03000509000000000000" pitchFamily="65" charset="-120"/>
                <a:ea typeface="標楷體" panose="03000509000000000000" pitchFamily="65" charset="-120"/>
              </a:rPr>
              <a:t>9</a:t>
            </a:r>
            <a:r>
              <a:rPr lang="zh-TW" altLang="en-US" sz="2000" b="1" dirty="0">
                <a:solidFill>
                  <a:srgbClr val="000000"/>
                </a:solidFill>
                <a:latin typeface="標楷體" panose="03000509000000000000" pitchFamily="65" charset="-120"/>
                <a:ea typeface="標楷體" panose="03000509000000000000" pitchFamily="65" charset="-120"/>
              </a:rPr>
              <a:t>月</a:t>
            </a:r>
            <a:r>
              <a:rPr lang="en-US" altLang="zh-TW" sz="2000" b="1" dirty="0">
                <a:solidFill>
                  <a:srgbClr val="000000"/>
                </a:solidFill>
                <a:latin typeface="標楷體" panose="03000509000000000000" pitchFamily="65" charset="-120"/>
                <a:ea typeface="標楷體" panose="03000509000000000000" pitchFamily="65" charset="-120"/>
              </a:rPr>
              <a:t>30</a:t>
            </a:r>
            <a:r>
              <a:rPr lang="zh-TW" altLang="en-US" sz="2000" b="1" dirty="0">
                <a:solidFill>
                  <a:srgbClr val="000000"/>
                </a:solidFill>
                <a:latin typeface="標楷體" panose="03000509000000000000" pitchFamily="65" charset="-120"/>
                <a:ea typeface="標楷體" panose="03000509000000000000" pitchFamily="65" charset="-120"/>
              </a:rPr>
              <a:t>日（</a:t>
            </a:r>
            <a:r>
              <a:rPr lang="en-US" altLang="zh-TW" sz="2000" b="1" dirty="0">
                <a:solidFill>
                  <a:srgbClr val="000000"/>
                </a:solidFill>
                <a:latin typeface="標楷體" panose="03000509000000000000" pitchFamily="65" charset="-120"/>
                <a:ea typeface="標楷體" panose="03000509000000000000" pitchFamily="65" charset="-120"/>
              </a:rPr>
              <a:t>88</a:t>
            </a:r>
            <a:r>
              <a:rPr lang="zh-TW" altLang="en-US" sz="2000" b="1" dirty="0">
                <a:solidFill>
                  <a:srgbClr val="000000"/>
                </a:solidFill>
                <a:latin typeface="標楷體" panose="03000509000000000000" pitchFamily="65" charset="-120"/>
                <a:ea typeface="標楷體" panose="03000509000000000000" pitchFamily="65" charset="-120"/>
              </a:rPr>
              <a:t>）工程企字第</a:t>
            </a:r>
            <a:r>
              <a:rPr lang="en-US" altLang="zh-TW" sz="2000" b="1" dirty="0">
                <a:solidFill>
                  <a:srgbClr val="000000"/>
                </a:solidFill>
                <a:latin typeface="標楷體" panose="03000509000000000000" pitchFamily="65" charset="-120"/>
                <a:ea typeface="標楷體" panose="03000509000000000000" pitchFamily="65" charset="-120"/>
              </a:rPr>
              <a:t>8814664</a:t>
            </a:r>
            <a:r>
              <a:rPr lang="zh-TW" altLang="en-US" sz="2000" b="1" dirty="0">
                <a:solidFill>
                  <a:srgbClr val="000000"/>
                </a:solidFill>
                <a:latin typeface="標楷體" panose="03000509000000000000" pitchFamily="65" charset="-120"/>
                <a:ea typeface="標楷體" panose="03000509000000000000" pitchFamily="65" charset="-120"/>
              </a:rPr>
              <a:t>號函已有釋例。</a:t>
            </a:r>
            <a:r>
              <a:rPr lang="en-US" altLang="zh-TW" sz="2000" b="1" dirty="0">
                <a:solidFill>
                  <a:srgbClr val="000000"/>
                </a:solidFill>
                <a:latin typeface="標楷體" panose="03000509000000000000" pitchFamily="65" charset="-120"/>
                <a:ea typeface="標楷體" panose="03000509000000000000" pitchFamily="65" charset="-120"/>
              </a:rPr>
              <a:t> (89)</a:t>
            </a:r>
            <a:r>
              <a:rPr lang="zh-TW" altLang="en-US" sz="2000" b="1" dirty="0">
                <a:solidFill>
                  <a:srgbClr val="000000"/>
                </a:solidFill>
                <a:latin typeface="標楷體" panose="03000509000000000000" pitchFamily="65" charset="-120"/>
                <a:ea typeface="標楷體" panose="03000509000000000000" pitchFamily="65" charset="-120"/>
              </a:rPr>
              <a:t>工程企字第</a:t>
            </a:r>
            <a:r>
              <a:rPr lang="en-US" altLang="zh-TW" sz="2000" b="1" dirty="0">
                <a:solidFill>
                  <a:srgbClr val="000000"/>
                </a:solidFill>
                <a:latin typeface="標楷體" panose="03000509000000000000" pitchFamily="65" charset="-120"/>
                <a:ea typeface="標楷體" panose="03000509000000000000" pitchFamily="65" charset="-120"/>
              </a:rPr>
              <a:t>89016670</a:t>
            </a:r>
            <a:r>
              <a:rPr lang="zh-TW" altLang="en-US" sz="2000" b="1" dirty="0">
                <a:solidFill>
                  <a:srgbClr val="000000"/>
                </a:solidFill>
                <a:latin typeface="標楷體" panose="03000509000000000000" pitchFamily="65" charset="-120"/>
                <a:ea typeface="標楷體" panose="03000509000000000000" pitchFamily="65" charset="-120"/>
              </a:rPr>
              <a:t>號</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AE5216FA-A8E2-47AE-83FB-DFC2D6352C8D}" type="datetime1">
              <a:rPr lang="zh-TW" altLang="en-US" smtClean="0"/>
              <a:t>2020/9/27</a:t>
            </a:fld>
            <a:endParaRPr lang="en-US" altLang="zh-TW"/>
          </a:p>
        </p:txBody>
      </p:sp>
      <p:sp>
        <p:nvSpPr>
          <p:cNvPr id="5" name="矩形 4"/>
          <p:cNvSpPr/>
          <p:nvPr/>
        </p:nvSpPr>
        <p:spPr>
          <a:xfrm>
            <a:off x="323528" y="260648"/>
            <a:ext cx="8496944" cy="3756093"/>
          </a:xfrm>
          <a:prstGeom prst="rect">
            <a:avLst/>
          </a:prstGeom>
          <a:ln>
            <a:solidFill>
              <a:srgbClr val="FF0000"/>
            </a:solidFill>
          </a:ln>
        </p:spPr>
        <p:txBody>
          <a:bodyPr wrap="square">
            <a:spAutoFit/>
          </a:bodyPr>
          <a:lstStyle/>
          <a:p>
            <a:pPr eaLnBrk="0">
              <a:lnSpc>
                <a:spcPts val="3600"/>
              </a:lnSpc>
            </a:pPr>
            <a:r>
              <a:rPr lang="zh-TW" altLang="zh-TW" sz="2800" dirty="0">
                <a:solidFill>
                  <a:srgbClr val="000000"/>
                </a:solidFill>
                <a:latin typeface="標楷體" panose="03000509000000000000" pitchFamily="65" charset="-120"/>
                <a:ea typeface="標楷體" panose="03000509000000000000" pitchFamily="65" charset="-120"/>
              </a:rPr>
              <a:t>附記：</a:t>
            </a:r>
            <a:endParaRPr lang="en-US" altLang="zh-TW" sz="2800" dirty="0">
              <a:solidFill>
                <a:srgbClr val="000000"/>
              </a:solidFill>
              <a:latin typeface="標楷體" panose="03000509000000000000" pitchFamily="65" charset="-120"/>
              <a:ea typeface="標楷體" panose="03000509000000000000" pitchFamily="65" charset="-120"/>
            </a:endParaRPr>
          </a:p>
          <a:p>
            <a:pPr eaLnBrk="0">
              <a:lnSpc>
                <a:spcPts val="3600"/>
              </a:lnSpc>
            </a:pPr>
            <a:r>
              <a:rPr lang="zh-TW" altLang="zh-TW" sz="2800" dirty="0">
                <a:solidFill>
                  <a:srgbClr val="000000"/>
                </a:solidFill>
                <a:latin typeface="標楷體" panose="03000509000000000000" pitchFamily="65" charset="-120"/>
                <a:ea typeface="標楷體" panose="03000509000000000000" pitchFamily="65" charset="-120"/>
              </a:rPr>
              <a:t>主管機關認定之情形如下</a:t>
            </a:r>
            <a:r>
              <a:rPr lang="en-US" altLang="zh-TW" sz="2800" dirty="0">
                <a:solidFill>
                  <a:srgbClr val="000000"/>
                </a:solidFill>
                <a:latin typeface="標楷體" panose="03000509000000000000" pitchFamily="65" charset="-120"/>
                <a:ea typeface="標楷體" panose="03000509000000000000" pitchFamily="65" charset="-120"/>
              </a:rPr>
              <a:t>(</a:t>
            </a:r>
            <a:r>
              <a:rPr lang="zh-TW" altLang="zh-TW" sz="2800" dirty="0">
                <a:solidFill>
                  <a:srgbClr val="000000"/>
                </a:solidFill>
                <a:latin typeface="標楷體" panose="03000509000000000000" pitchFamily="65" charset="-120"/>
                <a:ea typeface="標楷體" panose="03000509000000000000" pitchFamily="65" charset="-120"/>
              </a:rPr>
              <a:t>行政院公共工程委員會</a:t>
            </a:r>
            <a:r>
              <a:rPr lang="en-US" altLang="zh-TW" sz="2800" b="1" dirty="0">
                <a:solidFill>
                  <a:srgbClr val="FF0000"/>
                </a:solidFill>
                <a:latin typeface="標楷體" panose="03000509000000000000" pitchFamily="65" charset="-120"/>
                <a:ea typeface="標楷體" panose="03000509000000000000" pitchFamily="65" charset="-120"/>
              </a:rPr>
              <a:t>108</a:t>
            </a:r>
            <a:r>
              <a:rPr lang="zh-TW" altLang="zh-TW" sz="2800" b="1" dirty="0">
                <a:solidFill>
                  <a:srgbClr val="FF0000"/>
                </a:solidFill>
                <a:latin typeface="標楷體" panose="03000509000000000000" pitchFamily="65" charset="-120"/>
                <a:ea typeface="標楷體" panose="03000509000000000000" pitchFamily="65" charset="-120"/>
              </a:rPr>
              <a:t>年</a:t>
            </a:r>
            <a:r>
              <a:rPr lang="en-US" altLang="zh-TW" sz="2800" b="1" dirty="0">
                <a:solidFill>
                  <a:srgbClr val="FF0000"/>
                </a:solidFill>
                <a:latin typeface="標楷體" panose="03000509000000000000" pitchFamily="65" charset="-120"/>
                <a:ea typeface="標楷體" panose="03000509000000000000" pitchFamily="65" charset="-120"/>
              </a:rPr>
              <a:t>9</a:t>
            </a:r>
            <a:r>
              <a:rPr lang="zh-TW" altLang="zh-TW" sz="2800" b="1" dirty="0">
                <a:solidFill>
                  <a:srgbClr val="FF0000"/>
                </a:solidFill>
                <a:latin typeface="標楷體" panose="03000509000000000000" pitchFamily="65" charset="-120"/>
                <a:ea typeface="標楷體" panose="03000509000000000000" pitchFamily="65" charset="-120"/>
              </a:rPr>
              <a:t>月</a:t>
            </a:r>
            <a:r>
              <a:rPr lang="en-US" altLang="zh-TW" sz="2800" b="1" dirty="0">
                <a:solidFill>
                  <a:srgbClr val="FF0000"/>
                </a:solidFill>
                <a:latin typeface="標楷體" panose="03000509000000000000" pitchFamily="65" charset="-120"/>
                <a:ea typeface="標楷體" panose="03000509000000000000" pitchFamily="65" charset="-120"/>
              </a:rPr>
              <a:t>16</a:t>
            </a:r>
            <a:r>
              <a:rPr lang="zh-TW" altLang="zh-TW" sz="2800" b="1" dirty="0">
                <a:solidFill>
                  <a:srgbClr val="FF0000"/>
                </a:solidFill>
                <a:latin typeface="標楷體" panose="03000509000000000000" pitchFamily="65" charset="-120"/>
                <a:ea typeface="標楷體" panose="03000509000000000000" pitchFamily="65" charset="-120"/>
              </a:rPr>
              <a:t>日</a:t>
            </a:r>
            <a:r>
              <a:rPr lang="zh-TW" altLang="zh-TW" sz="2800" dirty="0">
                <a:solidFill>
                  <a:srgbClr val="000000"/>
                </a:solidFill>
                <a:latin typeface="標楷體" panose="03000509000000000000" pitchFamily="65" charset="-120"/>
                <a:ea typeface="標楷體" panose="03000509000000000000" pitchFamily="65" charset="-120"/>
              </a:rPr>
              <a:t>工程企字第</a:t>
            </a:r>
            <a:r>
              <a:rPr lang="en-US" altLang="zh-TW" sz="2800" dirty="0">
                <a:solidFill>
                  <a:srgbClr val="000000"/>
                </a:solidFill>
                <a:latin typeface="標楷體" panose="03000509000000000000" pitchFamily="65" charset="-120"/>
                <a:ea typeface="標楷體" panose="03000509000000000000" pitchFamily="65" charset="-120"/>
              </a:rPr>
              <a:t>1080100733</a:t>
            </a:r>
            <a:r>
              <a:rPr lang="zh-TW" altLang="zh-TW" sz="2800" dirty="0">
                <a:solidFill>
                  <a:srgbClr val="000000"/>
                </a:solidFill>
                <a:latin typeface="標楷體" panose="03000509000000000000" pitchFamily="65" charset="-120"/>
                <a:ea typeface="標楷體" panose="03000509000000000000" pitchFamily="65" charset="-120"/>
              </a:rPr>
              <a:t>號令</a:t>
            </a:r>
            <a:r>
              <a:rPr lang="en-US" altLang="zh-TW" sz="2800" dirty="0">
                <a:solidFill>
                  <a:srgbClr val="000000"/>
                </a:solidFill>
                <a:latin typeface="標楷體" panose="03000509000000000000" pitchFamily="65" charset="-120"/>
                <a:ea typeface="標楷體" panose="03000509000000000000" pitchFamily="65" charset="-120"/>
              </a:rPr>
              <a:t>)</a:t>
            </a:r>
            <a:r>
              <a:rPr lang="zh-TW" altLang="zh-TW" sz="2800" dirty="0">
                <a:solidFill>
                  <a:srgbClr val="000000"/>
                </a:solidFill>
                <a:latin typeface="標楷體" panose="03000509000000000000" pitchFamily="65" charset="-120"/>
                <a:ea typeface="標楷體" panose="03000509000000000000" pitchFamily="65" charset="-120"/>
              </a:rPr>
              <a:t>：</a:t>
            </a:r>
          </a:p>
          <a:p>
            <a:pPr marL="361950" indent="-361950" eaLnBrk="0">
              <a:lnSpc>
                <a:spcPts val="3600"/>
              </a:lnSpc>
            </a:pPr>
            <a:r>
              <a:rPr lang="en-US" altLang="zh-TW" sz="2800" dirty="0">
                <a:solidFill>
                  <a:srgbClr val="000000"/>
                </a:solidFill>
                <a:latin typeface="標楷體" panose="03000509000000000000" pitchFamily="65" charset="-120"/>
                <a:ea typeface="標楷體" panose="03000509000000000000" pitchFamily="65" charset="-120"/>
              </a:rPr>
              <a:t>1.</a:t>
            </a:r>
            <a:r>
              <a:rPr lang="zh-TW" altLang="zh-TW" sz="2800" dirty="0">
                <a:solidFill>
                  <a:srgbClr val="000000"/>
                </a:solidFill>
                <a:latin typeface="標楷體" panose="03000509000000000000" pitchFamily="65" charset="-120"/>
                <a:ea typeface="標楷體" panose="03000509000000000000" pitchFamily="65" charset="-120"/>
              </a:rPr>
              <a:t>有採購法</a:t>
            </a:r>
            <a:r>
              <a:rPr lang="zh-TW" altLang="zh-TW" sz="2800" b="1" u="sng" dirty="0">
                <a:solidFill>
                  <a:srgbClr val="FF0000"/>
                </a:solidFill>
                <a:latin typeface="標楷體" panose="03000509000000000000" pitchFamily="65" charset="-120"/>
                <a:ea typeface="標楷體" panose="03000509000000000000" pitchFamily="65" charset="-120"/>
              </a:rPr>
              <a:t>第</a:t>
            </a:r>
            <a:r>
              <a:rPr lang="en-US" altLang="zh-TW" sz="2800" b="1" u="sng" dirty="0">
                <a:solidFill>
                  <a:srgbClr val="FF0000"/>
                </a:solidFill>
                <a:latin typeface="標楷體" panose="03000509000000000000" pitchFamily="65" charset="-120"/>
                <a:ea typeface="標楷體" panose="03000509000000000000" pitchFamily="65" charset="-120"/>
              </a:rPr>
              <a:t>48</a:t>
            </a:r>
            <a:r>
              <a:rPr lang="zh-TW" altLang="zh-TW" sz="2800" b="1" u="sng" dirty="0">
                <a:solidFill>
                  <a:srgbClr val="FF0000"/>
                </a:solidFill>
                <a:latin typeface="標楷體" panose="03000509000000000000" pitchFamily="65" charset="-120"/>
                <a:ea typeface="標楷體" panose="03000509000000000000" pitchFamily="65" charset="-120"/>
              </a:rPr>
              <a:t>條第</a:t>
            </a:r>
            <a:r>
              <a:rPr lang="en-US" altLang="zh-TW" sz="2800" b="1" u="sng" dirty="0">
                <a:solidFill>
                  <a:srgbClr val="FF0000"/>
                </a:solidFill>
                <a:latin typeface="標楷體" panose="03000509000000000000" pitchFamily="65" charset="-120"/>
                <a:ea typeface="標楷體" panose="03000509000000000000" pitchFamily="65" charset="-120"/>
              </a:rPr>
              <a:t>1</a:t>
            </a:r>
            <a:r>
              <a:rPr lang="zh-TW" altLang="zh-TW" sz="2800" b="1" u="sng" dirty="0">
                <a:solidFill>
                  <a:srgbClr val="FF0000"/>
                </a:solidFill>
                <a:latin typeface="標楷體" panose="03000509000000000000" pitchFamily="65" charset="-120"/>
                <a:ea typeface="標楷體" panose="03000509000000000000" pitchFamily="65" charset="-120"/>
              </a:rPr>
              <a:t>項第</a:t>
            </a:r>
            <a:r>
              <a:rPr lang="en-US" altLang="zh-TW" sz="2800" b="1" u="sng" dirty="0">
                <a:solidFill>
                  <a:srgbClr val="FF0000"/>
                </a:solidFill>
                <a:latin typeface="標楷體" panose="03000509000000000000" pitchFamily="65" charset="-120"/>
                <a:ea typeface="標楷體" panose="03000509000000000000" pitchFamily="65" charset="-120"/>
              </a:rPr>
              <a:t>2</a:t>
            </a:r>
            <a:r>
              <a:rPr lang="zh-TW" altLang="zh-TW" sz="2800" b="1" u="sng" dirty="0">
                <a:solidFill>
                  <a:srgbClr val="FF0000"/>
                </a:solidFill>
                <a:latin typeface="標楷體" panose="03000509000000000000" pitchFamily="65" charset="-120"/>
                <a:ea typeface="標楷體" panose="03000509000000000000" pitchFamily="65" charset="-120"/>
              </a:rPr>
              <a:t>款</a:t>
            </a:r>
            <a:r>
              <a:rPr lang="zh-TW" altLang="zh-TW" sz="2800" dirty="0">
                <a:solidFill>
                  <a:srgbClr val="000000"/>
                </a:solidFill>
                <a:latin typeface="標楷體" panose="03000509000000000000" pitchFamily="65" charset="-120"/>
                <a:ea typeface="標楷體" panose="03000509000000000000" pitchFamily="65" charset="-120"/>
              </a:rPr>
              <a:t>之「足以影響採購公正之違法行為者」情形。</a:t>
            </a:r>
          </a:p>
          <a:p>
            <a:pPr eaLnBrk="0">
              <a:lnSpc>
                <a:spcPts val="3600"/>
              </a:lnSpc>
            </a:pPr>
            <a:r>
              <a:rPr lang="en-US" altLang="zh-TW" sz="2800" dirty="0">
                <a:solidFill>
                  <a:srgbClr val="000000"/>
                </a:solidFill>
                <a:latin typeface="標楷體" panose="03000509000000000000" pitchFamily="65" charset="-120"/>
                <a:ea typeface="標楷體" panose="03000509000000000000" pitchFamily="65" charset="-120"/>
              </a:rPr>
              <a:t>2.</a:t>
            </a:r>
            <a:r>
              <a:rPr lang="zh-TW" altLang="zh-TW" sz="2800" dirty="0">
                <a:solidFill>
                  <a:srgbClr val="000000"/>
                </a:solidFill>
                <a:latin typeface="標楷體" panose="03000509000000000000" pitchFamily="65" charset="-120"/>
                <a:ea typeface="標楷體" panose="03000509000000000000" pitchFamily="65" charset="-120"/>
              </a:rPr>
              <a:t>有採購法</a:t>
            </a:r>
            <a:r>
              <a:rPr lang="zh-TW" altLang="zh-TW" sz="2800" b="1" u="sng" dirty="0">
                <a:solidFill>
                  <a:srgbClr val="FF0000"/>
                </a:solidFill>
                <a:latin typeface="標楷體" panose="03000509000000000000" pitchFamily="65" charset="-120"/>
                <a:ea typeface="標楷體" panose="03000509000000000000" pitchFamily="65" charset="-120"/>
              </a:rPr>
              <a:t>第</a:t>
            </a:r>
            <a:r>
              <a:rPr lang="en-US" altLang="zh-TW" sz="2800" b="1" u="sng" dirty="0">
                <a:solidFill>
                  <a:srgbClr val="FF0000"/>
                </a:solidFill>
                <a:latin typeface="標楷體" panose="03000509000000000000" pitchFamily="65" charset="-120"/>
                <a:ea typeface="標楷體" panose="03000509000000000000" pitchFamily="65" charset="-120"/>
              </a:rPr>
              <a:t>50</a:t>
            </a:r>
            <a:r>
              <a:rPr lang="zh-TW" altLang="zh-TW" sz="2800" b="1" u="sng" dirty="0">
                <a:solidFill>
                  <a:srgbClr val="FF0000"/>
                </a:solidFill>
                <a:latin typeface="標楷體" panose="03000509000000000000" pitchFamily="65" charset="-120"/>
                <a:ea typeface="標楷體" panose="03000509000000000000" pitchFamily="65" charset="-120"/>
              </a:rPr>
              <a:t>條第</a:t>
            </a:r>
            <a:r>
              <a:rPr lang="en-US" altLang="zh-TW" sz="2800" b="1" u="sng" dirty="0">
                <a:solidFill>
                  <a:srgbClr val="FF0000"/>
                </a:solidFill>
                <a:latin typeface="標楷體" panose="03000509000000000000" pitchFamily="65" charset="-120"/>
                <a:ea typeface="標楷體" panose="03000509000000000000" pitchFamily="65" charset="-120"/>
              </a:rPr>
              <a:t>1</a:t>
            </a:r>
            <a:r>
              <a:rPr lang="zh-TW" altLang="zh-TW" sz="2800" b="1" u="sng" dirty="0">
                <a:solidFill>
                  <a:srgbClr val="FF0000"/>
                </a:solidFill>
                <a:latin typeface="標楷體" panose="03000509000000000000" pitchFamily="65" charset="-120"/>
                <a:ea typeface="標楷體" panose="03000509000000000000" pitchFamily="65" charset="-120"/>
              </a:rPr>
              <a:t>項第</a:t>
            </a:r>
            <a:r>
              <a:rPr lang="en-US" altLang="zh-TW" sz="2800" b="1" u="sng" dirty="0">
                <a:solidFill>
                  <a:srgbClr val="FF0000"/>
                </a:solidFill>
                <a:latin typeface="標楷體" panose="03000509000000000000" pitchFamily="65" charset="-120"/>
                <a:ea typeface="標楷體" panose="03000509000000000000" pitchFamily="65" charset="-120"/>
              </a:rPr>
              <a:t>5</a:t>
            </a:r>
            <a:r>
              <a:rPr lang="zh-TW" altLang="zh-TW" sz="2800" b="1" u="sng" dirty="0">
                <a:solidFill>
                  <a:srgbClr val="FF0000"/>
                </a:solidFill>
                <a:latin typeface="標楷體" panose="03000509000000000000" pitchFamily="65" charset="-120"/>
                <a:ea typeface="標楷體" panose="03000509000000000000" pitchFamily="65" charset="-120"/>
              </a:rPr>
              <a:t>款、第</a:t>
            </a:r>
            <a:r>
              <a:rPr lang="en-US" altLang="zh-TW" sz="2800" b="1" u="sng" dirty="0">
                <a:solidFill>
                  <a:srgbClr val="FF0000"/>
                </a:solidFill>
                <a:latin typeface="標楷體" panose="03000509000000000000" pitchFamily="65" charset="-120"/>
                <a:ea typeface="標楷體" panose="03000509000000000000" pitchFamily="65" charset="-120"/>
              </a:rPr>
              <a:t>7</a:t>
            </a:r>
            <a:r>
              <a:rPr lang="zh-TW" altLang="zh-TW" sz="2800" b="1" u="sng" dirty="0">
                <a:solidFill>
                  <a:srgbClr val="FF0000"/>
                </a:solidFill>
                <a:latin typeface="標楷體" panose="03000509000000000000" pitchFamily="65" charset="-120"/>
                <a:ea typeface="標楷體" panose="03000509000000000000" pitchFamily="65" charset="-120"/>
              </a:rPr>
              <a:t>款</a:t>
            </a:r>
            <a:r>
              <a:rPr lang="zh-TW" altLang="zh-TW" sz="2800" dirty="0">
                <a:solidFill>
                  <a:srgbClr val="000000"/>
                </a:solidFill>
                <a:latin typeface="標楷體" panose="03000509000000000000" pitchFamily="65" charset="-120"/>
                <a:ea typeface="標楷體" panose="03000509000000000000" pitchFamily="65" charset="-120"/>
              </a:rPr>
              <a:t>情形之一。</a:t>
            </a:r>
          </a:p>
          <a:p>
            <a:pPr marL="361950" indent="-361950" eaLnBrk="0">
              <a:lnSpc>
                <a:spcPts val="3600"/>
              </a:lnSpc>
            </a:pPr>
            <a:r>
              <a:rPr lang="en-US" altLang="zh-TW" sz="2800" dirty="0">
                <a:solidFill>
                  <a:srgbClr val="000000"/>
                </a:solidFill>
                <a:latin typeface="標楷體" panose="03000509000000000000" pitchFamily="65" charset="-120"/>
                <a:ea typeface="標楷體" panose="03000509000000000000" pitchFamily="65" charset="-120"/>
              </a:rPr>
              <a:t>3.</a:t>
            </a:r>
            <a:r>
              <a:rPr lang="zh-TW" altLang="zh-TW" sz="2800" dirty="0">
                <a:solidFill>
                  <a:srgbClr val="000000"/>
                </a:solidFill>
                <a:latin typeface="標楷體" panose="03000509000000000000" pitchFamily="65" charset="-120"/>
                <a:ea typeface="標楷體" panose="03000509000000000000" pitchFamily="65" charset="-120"/>
              </a:rPr>
              <a:t>廠商或其代表人、代理人、受雇人或其他從業人員有採購法第</a:t>
            </a:r>
            <a:r>
              <a:rPr lang="en-US" altLang="zh-TW" sz="2800" b="1" u="sng" dirty="0">
                <a:solidFill>
                  <a:srgbClr val="FF0000"/>
                </a:solidFill>
                <a:latin typeface="標楷體" panose="03000509000000000000" pitchFamily="65" charset="-120"/>
                <a:ea typeface="標楷體" panose="03000509000000000000" pitchFamily="65" charset="-120"/>
              </a:rPr>
              <a:t>87</a:t>
            </a:r>
            <a:r>
              <a:rPr lang="zh-TW" altLang="zh-TW" sz="2800" b="1" u="sng" dirty="0">
                <a:solidFill>
                  <a:srgbClr val="FF0000"/>
                </a:solidFill>
                <a:latin typeface="標楷體" panose="03000509000000000000" pitchFamily="65" charset="-120"/>
                <a:ea typeface="標楷體" panose="03000509000000000000" pitchFamily="65" charset="-120"/>
              </a:rPr>
              <a:t>條各項構成要件事實之一</a:t>
            </a:r>
            <a:r>
              <a:rPr lang="zh-TW" altLang="zh-TW" sz="2800" dirty="0">
                <a:solidFill>
                  <a:srgbClr val="000000"/>
                </a:solidFill>
                <a:latin typeface="標楷體" panose="03000509000000000000" pitchFamily="65" charset="-120"/>
                <a:ea typeface="標楷體" panose="03000509000000000000" pitchFamily="65" charset="-120"/>
              </a:rPr>
              <a:t>。</a:t>
            </a:r>
          </a:p>
        </p:txBody>
      </p:sp>
      <p:sp>
        <p:nvSpPr>
          <p:cNvPr id="7" name="頁尾版面配置區 6">
            <a:extLst>
              <a:ext uri="{FF2B5EF4-FFF2-40B4-BE49-F238E27FC236}">
                <a16:creationId xmlns:a16="http://schemas.microsoft.com/office/drawing/2014/main" id="{DA32A1BE-CE0A-4C11-964C-C98A09D5B2F9}"/>
              </a:ext>
            </a:extLst>
          </p:cNvPr>
          <p:cNvSpPr>
            <a:spLocks noGrp="1"/>
          </p:cNvSpPr>
          <p:nvPr>
            <p:ph type="ftr" sz="quarter" idx="12"/>
          </p:nvPr>
        </p:nvSpPr>
        <p:spPr>
          <a:xfrm>
            <a:off x="1259680" y="6553200"/>
            <a:ext cx="7162800" cy="228600"/>
          </a:xfrm>
          <a:prstGeom prst="rect">
            <a:avLst/>
          </a:prstGeom>
        </p:spPr>
        <p:txBody>
          <a:bodyPr vert="horz" lIns="91440" tIns="45720" rIns="91440" bIns="45720" rtlCol="0" anchor="ctr"/>
          <a:lstStyle>
            <a:defPPr>
              <a:defRPr lang="zh-TW"/>
            </a:defPPr>
            <a:lvl1pPr marL="0" algn="l" defTabSz="914400" rtl="0" eaLnBrk="1" latinLnBrk="0" hangingPunct="1">
              <a:defRPr sz="1200" kern="120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8" name="投影片編號版面配置區 7">
            <a:extLst>
              <a:ext uri="{FF2B5EF4-FFF2-40B4-BE49-F238E27FC236}">
                <a16:creationId xmlns:a16="http://schemas.microsoft.com/office/drawing/2014/main" id="{8153B669-458C-4CD2-813B-DD15297B8A34}"/>
              </a:ext>
            </a:extLst>
          </p:cNvPr>
          <p:cNvSpPr>
            <a:spLocks noGrp="1"/>
          </p:cNvSpPr>
          <p:nvPr>
            <p:ph type="sldNum" sz="quarter" idx="11"/>
          </p:nvPr>
        </p:nvSpPr>
        <p:spPr>
          <a:xfrm>
            <a:off x="8686800" y="5740400"/>
            <a:ext cx="381000" cy="365125"/>
          </a:xfrm>
          <a:prstGeom prst="rect">
            <a:avLst/>
          </a:prstGeom>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8E204F-CD3C-4ADB-BA98-84B59EC3AEBA}" type="slidenum">
              <a:rPr lang="zh-TW" altLang="en-US" smtClean="0"/>
              <a:pPr/>
              <a:t>57</a:t>
            </a:fld>
            <a:endParaRPr lang="zh-TW" alt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E9F92D19-EA05-4CC7-8313-8569C30B7EFA}" type="datetime1">
              <a:rPr lang="zh-TW" altLang="en-US" smtClean="0"/>
              <a:pPr>
                <a:defRPr/>
              </a:pPr>
              <a:t>2020/9/27</a:t>
            </a:fld>
            <a:endParaRPr lang="en-US" altLang="zh-TW"/>
          </a:p>
        </p:txBody>
      </p:sp>
      <p:sp>
        <p:nvSpPr>
          <p:cNvPr id="553985" name="Rectangle 1"/>
          <p:cNvSpPr>
            <a:spLocks noChangeArrowheads="1"/>
          </p:cNvSpPr>
          <p:nvPr/>
        </p:nvSpPr>
        <p:spPr bwMode="auto">
          <a:xfrm>
            <a:off x="323056" y="169932"/>
            <a:ext cx="8497888" cy="3760004"/>
          </a:xfrm>
          <a:prstGeom prst="rect">
            <a:avLst/>
          </a:prstGeom>
          <a:noFill/>
          <a:ln w="9525">
            <a:noFill/>
            <a:miter lim="800000"/>
            <a:headEnd/>
            <a:tailEnd/>
          </a:ln>
          <a:effectLst/>
        </p:spPr>
        <p:txBody>
          <a:bodyPr anchor="ctr">
            <a:spAutoFit/>
          </a:bodyPr>
          <a:lstStyle/>
          <a:p>
            <a:pPr algn="just" eaLnBrk="0" hangingPunct="0">
              <a:lnSpc>
                <a:spcPts val="2600"/>
              </a:lnSpc>
              <a:defRPr/>
            </a:pPr>
            <a:r>
              <a:rPr lang="zh-TW" altLang="en-US" sz="2400" b="1" dirty="0">
                <a:solidFill>
                  <a:srgbClr val="000000"/>
                </a:solidFill>
                <a:latin typeface="標楷體" pitchFamily="65" charset="-120"/>
                <a:ea typeface="標楷體" panose="03000509000000000000" pitchFamily="65" charset="-120"/>
                <a:cs typeface="Times New Roman" pitchFamily="18" charset="0"/>
                <a:sym typeface="Wingdings" pitchFamily="2" charset="2"/>
              </a:rPr>
              <a:t>機關辦理採購有下列情形之一者，得依採購法第</a:t>
            </a:r>
            <a:r>
              <a:rPr lang="en-US" altLang="zh-TW" sz="2400" b="1" dirty="0">
                <a:solidFill>
                  <a:srgbClr val="000000"/>
                </a:solidFill>
                <a:latin typeface="標楷體" pitchFamily="65" charset="-120"/>
                <a:ea typeface="標楷體" panose="03000509000000000000" pitchFamily="65" charset="-120"/>
                <a:cs typeface="Times New Roman" pitchFamily="18" charset="0"/>
                <a:sym typeface="Wingdings" pitchFamily="2" charset="2"/>
              </a:rPr>
              <a:t>50</a:t>
            </a:r>
            <a:r>
              <a:rPr lang="zh-TW" altLang="en-US" sz="2400" b="1" dirty="0">
                <a:solidFill>
                  <a:srgbClr val="000000"/>
                </a:solidFill>
                <a:latin typeface="標楷體" pitchFamily="65" charset="-120"/>
                <a:ea typeface="標楷體" panose="03000509000000000000" pitchFamily="65" charset="-120"/>
                <a:cs typeface="Times New Roman" pitchFamily="18" charset="0"/>
                <a:sym typeface="Wingdings" pitchFamily="2" charset="2"/>
              </a:rPr>
              <a:t>條第</a:t>
            </a:r>
            <a:r>
              <a:rPr lang="en-US" altLang="zh-TW" sz="2400" b="1" dirty="0">
                <a:solidFill>
                  <a:srgbClr val="000000"/>
                </a:solidFill>
                <a:latin typeface="標楷體" pitchFamily="65" charset="-120"/>
                <a:ea typeface="標楷體" panose="03000509000000000000" pitchFamily="65" charset="-120"/>
                <a:cs typeface="Times New Roman" pitchFamily="18" charset="0"/>
                <a:sym typeface="Wingdings" pitchFamily="2" charset="2"/>
              </a:rPr>
              <a:t>1</a:t>
            </a:r>
            <a:r>
              <a:rPr lang="zh-TW" altLang="en-US" sz="2400" b="1" dirty="0">
                <a:solidFill>
                  <a:srgbClr val="000000"/>
                </a:solidFill>
                <a:latin typeface="標楷體" pitchFamily="65" charset="-120"/>
                <a:ea typeface="標楷體" panose="03000509000000000000" pitchFamily="65" charset="-120"/>
                <a:cs typeface="Times New Roman" pitchFamily="18" charset="0"/>
                <a:sym typeface="Wingdings" pitchFamily="2" charset="2"/>
              </a:rPr>
              <a:t>項第</a:t>
            </a:r>
            <a:r>
              <a:rPr lang="en-US" altLang="zh-TW" sz="2400" b="1" dirty="0">
                <a:solidFill>
                  <a:srgbClr val="000000"/>
                </a:solidFill>
                <a:latin typeface="標楷體" pitchFamily="65" charset="-120"/>
                <a:ea typeface="標楷體" panose="03000509000000000000" pitchFamily="65" charset="-120"/>
                <a:cs typeface="Times New Roman" pitchFamily="18" charset="0"/>
                <a:sym typeface="Wingdings" pitchFamily="2" charset="2"/>
              </a:rPr>
              <a:t>5</a:t>
            </a:r>
            <a:r>
              <a:rPr lang="zh-TW" altLang="en-US" sz="2400" b="1" dirty="0">
                <a:solidFill>
                  <a:srgbClr val="000000"/>
                </a:solidFill>
                <a:latin typeface="標楷體" pitchFamily="65" charset="-120"/>
                <a:ea typeface="標楷體" panose="03000509000000000000" pitchFamily="65" charset="-120"/>
                <a:cs typeface="Times New Roman" pitchFamily="18" charset="0"/>
                <a:sym typeface="Wingdings" pitchFamily="2" charset="2"/>
              </a:rPr>
              <a:t>款「不同投標廠商間之投標文件內容有重大異常關聯者」之規定及行為事實，判斷認定是否有該款情形後處理：</a:t>
            </a:r>
            <a:r>
              <a:rPr lang="en-US" altLang="zh-TW" sz="2400" b="1" dirty="0">
                <a:solidFill>
                  <a:srgbClr val="000000"/>
                </a:solidFill>
                <a:latin typeface="標楷體" panose="03000509000000000000" pitchFamily="65" charset="-120"/>
                <a:ea typeface="標楷體" panose="03000509000000000000" pitchFamily="65" charset="-120"/>
              </a:rPr>
              <a:t> 09100516820</a:t>
            </a:r>
            <a:endParaRPr lang="zh-TW" altLang="en-US" sz="2400" b="1" dirty="0">
              <a:solidFill>
                <a:srgbClr val="000000"/>
              </a:solidFill>
              <a:latin typeface="標楷體" pitchFamily="65" charset="-120"/>
              <a:ea typeface="標楷體" pitchFamily="65" charset="-120"/>
              <a:sym typeface="Wingdings" pitchFamily="2" charset="2"/>
            </a:endParaRPr>
          </a:p>
          <a:p>
            <a:pPr algn="just" eaLnBrk="0" hangingPunct="0">
              <a:lnSpc>
                <a:spcPts val="2600"/>
              </a:lnSpc>
              <a:defRPr/>
            </a:pPr>
            <a:r>
              <a:rPr lang="zh-TW" altLang="en-US" sz="2400" b="1" dirty="0">
                <a:solidFill>
                  <a:srgbClr val="000000"/>
                </a:solidFill>
                <a:latin typeface="標楷體" pitchFamily="65" charset="-120"/>
                <a:ea typeface="標楷體" panose="03000509000000000000" pitchFamily="65" charset="-120"/>
                <a:cs typeface="Times New Roman" pitchFamily="18" charset="0"/>
                <a:sym typeface="Wingdings" pitchFamily="2" charset="2"/>
              </a:rPr>
              <a:t>一、投標文件內容由同一人或同一廠商繕寫或備具者。</a:t>
            </a:r>
            <a:endParaRPr lang="zh-TW" altLang="en-US" sz="2400" b="1" dirty="0">
              <a:solidFill>
                <a:srgbClr val="000000"/>
              </a:solidFill>
              <a:latin typeface="標楷體" panose="03000509000000000000" pitchFamily="65" charset="-120"/>
              <a:ea typeface="標楷體" panose="03000509000000000000" pitchFamily="65" charset="-120"/>
              <a:sym typeface="Wingdings" pitchFamily="2" charset="2"/>
            </a:endParaRPr>
          </a:p>
          <a:p>
            <a:pPr algn="just" eaLnBrk="0" hangingPunct="0">
              <a:lnSpc>
                <a:spcPts val="2600"/>
              </a:lnSpc>
              <a:defRPr/>
            </a:pPr>
            <a:r>
              <a:rPr lang="zh-TW" altLang="en-US" sz="2400" b="1" dirty="0">
                <a:solidFill>
                  <a:srgbClr val="000000"/>
                </a:solidFill>
                <a:latin typeface="標楷體" pitchFamily="65" charset="-120"/>
                <a:ea typeface="標楷體" panose="03000509000000000000" pitchFamily="65" charset="-120"/>
                <a:cs typeface="Times New Roman" pitchFamily="18" charset="0"/>
                <a:sym typeface="Wingdings" pitchFamily="2" charset="2"/>
              </a:rPr>
              <a:t>二、押標金由同一人或同一廠商繳納或申請退還者。</a:t>
            </a:r>
            <a:endParaRPr lang="zh-TW" altLang="en-US" sz="2400" b="1" dirty="0">
              <a:solidFill>
                <a:srgbClr val="000000"/>
              </a:solidFill>
              <a:latin typeface="標楷體" panose="03000509000000000000" pitchFamily="65" charset="-120"/>
              <a:ea typeface="標楷體" panose="03000509000000000000" pitchFamily="65" charset="-120"/>
              <a:sym typeface="Wingdings" pitchFamily="2" charset="2"/>
            </a:endParaRPr>
          </a:p>
          <a:p>
            <a:pPr marL="623888" indent="-623888" algn="just" eaLnBrk="0" hangingPunct="0">
              <a:lnSpc>
                <a:spcPts val="2600"/>
              </a:lnSpc>
              <a:defRPr/>
            </a:pPr>
            <a:r>
              <a:rPr lang="zh-TW" altLang="en-US" sz="2400" b="1" dirty="0">
                <a:solidFill>
                  <a:srgbClr val="000000"/>
                </a:solidFill>
                <a:latin typeface="標楷體" pitchFamily="65" charset="-120"/>
                <a:ea typeface="標楷體" panose="03000509000000000000" pitchFamily="65" charset="-120"/>
                <a:cs typeface="Times New Roman" pitchFamily="18" charset="0"/>
                <a:sym typeface="Wingdings" pitchFamily="2" charset="2"/>
              </a:rPr>
              <a:t>三、投標標封或通知機關信函號碼連號，顯係同一人或同一廠商所為者。</a:t>
            </a:r>
            <a:endParaRPr lang="zh-TW" altLang="en-US" sz="2400" b="1" dirty="0">
              <a:solidFill>
                <a:srgbClr val="000000"/>
              </a:solidFill>
              <a:latin typeface="標楷體" panose="03000509000000000000" pitchFamily="65" charset="-120"/>
              <a:ea typeface="標楷體" panose="03000509000000000000" pitchFamily="65" charset="-120"/>
              <a:sym typeface="Wingdings" pitchFamily="2" charset="2"/>
            </a:endParaRPr>
          </a:p>
          <a:p>
            <a:pPr marL="623888" indent="-623888" algn="just" eaLnBrk="0" hangingPunct="0">
              <a:lnSpc>
                <a:spcPts val="2600"/>
              </a:lnSpc>
              <a:defRPr/>
            </a:pPr>
            <a:r>
              <a:rPr lang="zh-TW" altLang="en-US" sz="2400" b="1" dirty="0">
                <a:solidFill>
                  <a:srgbClr val="000000"/>
                </a:solidFill>
                <a:latin typeface="標楷體" pitchFamily="65" charset="-120"/>
                <a:ea typeface="標楷體" panose="03000509000000000000" pitchFamily="65" charset="-120"/>
                <a:cs typeface="Times New Roman" pitchFamily="18" charset="0"/>
                <a:sym typeface="Wingdings" pitchFamily="2" charset="2"/>
              </a:rPr>
              <a:t>四、廠商地址、電話號碼、傳真機號碼、聯絡人或電子郵件網址相同者。</a:t>
            </a:r>
            <a:endParaRPr lang="zh-TW" altLang="en-US" sz="2400" b="1" dirty="0">
              <a:solidFill>
                <a:srgbClr val="000000"/>
              </a:solidFill>
              <a:latin typeface="標楷體" panose="03000509000000000000" pitchFamily="65" charset="-120"/>
              <a:ea typeface="標楷體" panose="03000509000000000000" pitchFamily="65" charset="-120"/>
              <a:sym typeface="Wingdings" pitchFamily="2" charset="2"/>
            </a:endParaRPr>
          </a:p>
          <a:p>
            <a:pPr algn="just" eaLnBrk="0" hangingPunct="0">
              <a:lnSpc>
                <a:spcPts val="2600"/>
              </a:lnSpc>
              <a:defRPr/>
            </a:pPr>
            <a:r>
              <a:rPr lang="zh-TW" altLang="en-US" sz="2400" b="1" dirty="0">
                <a:solidFill>
                  <a:srgbClr val="000000"/>
                </a:solidFill>
                <a:latin typeface="標楷體" pitchFamily="65" charset="-120"/>
                <a:ea typeface="標楷體" panose="03000509000000000000" pitchFamily="65" charset="-120"/>
                <a:cs typeface="Times New Roman" pitchFamily="18" charset="0"/>
                <a:sym typeface="Wingdings" pitchFamily="2" charset="2"/>
              </a:rPr>
              <a:t>五、其他顯係同一人或同一廠商所為之情形者。</a:t>
            </a:r>
          </a:p>
        </p:txBody>
      </p:sp>
      <p:sp>
        <p:nvSpPr>
          <p:cNvPr id="2" name="矩形 1"/>
          <p:cNvSpPr/>
          <p:nvPr/>
        </p:nvSpPr>
        <p:spPr>
          <a:xfrm>
            <a:off x="463658" y="4077072"/>
            <a:ext cx="8497888" cy="1384995"/>
          </a:xfrm>
          <a:prstGeom prst="rect">
            <a:avLst/>
          </a:prstGeom>
        </p:spPr>
        <p:txBody>
          <a:bodyPr wrap="square">
            <a:spAutoFit/>
          </a:bodyPr>
          <a:lstStyle/>
          <a:p>
            <a:pPr eaLnBrk="0"/>
            <a:r>
              <a:rPr lang="zh-TW" altLang="zh-TW" sz="2800" b="1" u="sng" dirty="0">
                <a:solidFill>
                  <a:srgbClr val="000000"/>
                </a:solidFill>
                <a:latin typeface="標楷體" panose="03000509000000000000" pitchFamily="65" charset="-120"/>
                <a:ea typeface="標楷體" panose="03000509000000000000" pitchFamily="65" charset="-120"/>
              </a:rPr>
              <a:t>機關辦理採購有「廠商投標文件所載負責人為同一人」之情形者，得依採購法第</a:t>
            </a:r>
            <a:r>
              <a:rPr lang="en-US" altLang="zh-TW" sz="2800" b="1" u="sng" dirty="0">
                <a:solidFill>
                  <a:srgbClr val="000000"/>
                </a:solidFill>
                <a:latin typeface="標楷體" panose="03000509000000000000" pitchFamily="65" charset="-120"/>
                <a:ea typeface="標楷體" panose="03000509000000000000" pitchFamily="65" charset="-120"/>
              </a:rPr>
              <a:t>50</a:t>
            </a:r>
            <a:r>
              <a:rPr lang="zh-TW" altLang="zh-TW" sz="2800" b="1" u="sng" dirty="0">
                <a:solidFill>
                  <a:srgbClr val="000000"/>
                </a:solidFill>
                <a:latin typeface="標楷體" panose="03000509000000000000" pitchFamily="65" charset="-120"/>
                <a:ea typeface="標楷體" panose="03000509000000000000" pitchFamily="65" charset="-120"/>
              </a:rPr>
              <a:t>條第</a:t>
            </a:r>
            <a:r>
              <a:rPr lang="en-US" altLang="zh-TW" sz="2800" b="1" u="sng" dirty="0">
                <a:solidFill>
                  <a:srgbClr val="000000"/>
                </a:solidFill>
                <a:latin typeface="標楷體" panose="03000509000000000000" pitchFamily="65" charset="-120"/>
                <a:ea typeface="標楷體" panose="03000509000000000000" pitchFamily="65" charset="-120"/>
              </a:rPr>
              <a:t>1</a:t>
            </a:r>
            <a:r>
              <a:rPr lang="zh-TW" altLang="zh-TW" sz="2800" b="1" u="sng" dirty="0">
                <a:solidFill>
                  <a:srgbClr val="000000"/>
                </a:solidFill>
                <a:latin typeface="標楷體" panose="03000509000000000000" pitchFamily="65" charset="-120"/>
                <a:ea typeface="標楷體" panose="03000509000000000000" pitchFamily="65" charset="-120"/>
              </a:rPr>
              <a:t>項第</a:t>
            </a:r>
            <a:r>
              <a:rPr lang="en-US" altLang="zh-TW" sz="2800" b="1" u="sng" dirty="0">
                <a:solidFill>
                  <a:srgbClr val="000000"/>
                </a:solidFill>
                <a:latin typeface="標楷體" panose="03000509000000000000" pitchFamily="65" charset="-120"/>
                <a:ea typeface="標楷體" panose="03000509000000000000" pitchFamily="65" charset="-120"/>
              </a:rPr>
              <a:t>5</a:t>
            </a:r>
            <a:r>
              <a:rPr lang="zh-TW" altLang="zh-TW" sz="2800" b="1" u="sng" dirty="0">
                <a:solidFill>
                  <a:srgbClr val="000000"/>
                </a:solidFill>
                <a:latin typeface="標楷體" panose="03000509000000000000" pitchFamily="65" charset="-120"/>
                <a:ea typeface="標楷體" panose="03000509000000000000" pitchFamily="65" charset="-120"/>
              </a:rPr>
              <a:t>款「不同投標廠商間之投標文件內容有重大異常關聯者」處理。</a:t>
            </a:r>
            <a:endParaRPr lang="zh-TW" altLang="zh-TW" sz="2800" b="1" dirty="0">
              <a:solidFill>
                <a:srgbClr val="00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E9F92D19-EA05-4CC7-8313-8569C30B7EFA}" type="datetime1">
              <a:rPr lang="zh-TW" altLang="en-US" smtClean="0"/>
              <a:pPr>
                <a:defRPr/>
              </a:pPr>
              <a:t>2020/9/27</a:t>
            </a:fld>
            <a:endParaRPr lang="en-US" altLang="zh-TW"/>
          </a:p>
        </p:txBody>
      </p:sp>
      <p:sp>
        <p:nvSpPr>
          <p:cNvPr id="553985" name="Rectangle 1"/>
          <p:cNvSpPr>
            <a:spLocks noChangeArrowheads="1"/>
          </p:cNvSpPr>
          <p:nvPr/>
        </p:nvSpPr>
        <p:spPr bwMode="auto">
          <a:xfrm>
            <a:off x="468064" y="188640"/>
            <a:ext cx="8280400" cy="4154984"/>
          </a:xfrm>
          <a:prstGeom prst="rect">
            <a:avLst/>
          </a:prstGeom>
          <a:noFill/>
          <a:ln w="9525">
            <a:noFill/>
            <a:miter lim="800000"/>
            <a:headEnd/>
            <a:tailEnd/>
          </a:ln>
          <a:effectLst/>
        </p:spPr>
        <p:txBody>
          <a:bodyPr anchor="ctr">
            <a:spAutoFit/>
          </a:bodyPr>
          <a:lstStyle/>
          <a:p>
            <a:pPr algn="just" eaLnBrk="0" hangingPunct="0">
              <a:defRPr/>
            </a:pPr>
            <a:r>
              <a:rPr lang="zh-TW" altLang="en-US"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機關辦理採購，有</a:t>
            </a:r>
            <a:r>
              <a:rPr lang="en-US" altLang="zh-TW"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3</a:t>
            </a:r>
            <a:r>
              <a:rPr lang="zh-TW" altLang="en-US"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家以上合格廠商投標，開標後有</a:t>
            </a:r>
            <a:r>
              <a:rPr lang="en-US" altLang="zh-TW"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2</a:t>
            </a:r>
            <a:r>
              <a:rPr lang="zh-TW" altLang="en-US"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家以上廠商有下列情形之一，致僅餘</a:t>
            </a:r>
            <a:r>
              <a:rPr lang="en-US" altLang="zh-TW"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1</a:t>
            </a:r>
            <a:r>
              <a:rPr lang="zh-TW" altLang="en-US"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家廠商符合招標文件規定者，得依採購法第</a:t>
            </a:r>
            <a:r>
              <a:rPr lang="en-US" altLang="zh-TW"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48</a:t>
            </a:r>
            <a:r>
              <a:rPr lang="zh-TW" altLang="en-US"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條第</a:t>
            </a:r>
            <a:r>
              <a:rPr lang="en-US" altLang="zh-TW"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1</a:t>
            </a:r>
            <a:r>
              <a:rPr lang="zh-TW" altLang="en-US"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項第</a:t>
            </a:r>
            <a:r>
              <a:rPr lang="en-US" altLang="zh-TW"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2</a:t>
            </a:r>
            <a:r>
              <a:rPr lang="zh-TW" altLang="en-US"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款「發現有足以影響採購公正之違法或不當行為者」或第</a:t>
            </a:r>
            <a:r>
              <a:rPr lang="en-US" altLang="zh-TW"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50</a:t>
            </a:r>
            <a:r>
              <a:rPr lang="zh-TW" altLang="en-US"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條第</a:t>
            </a:r>
            <a:r>
              <a:rPr lang="en-US" altLang="zh-TW"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1</a:t>
            </a:r>
            <a:r>
              <a:rPr lang="zh-TW" altLang="en-US"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項第</a:t>
            </a:r>
            <a:r>
              <a:rPr lang="en-US" altLang="zh-TW"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7</a:t>
            </a:r>
            <a:r>
              <a:rPr lang="zh-TW" altLang="en-US"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款「其他影響採購公正之違反法令行為」之規定及行為事實，判斷認定是否有各該款情形後處理：</a:t>
            </a:r>
            <a:r>
              <a:rPr lang="en-US" altLang="zh-TW"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09500256920</a:t>
            </a:r>
            <a:endParaRPr lang="zh-TW" altLang="en-US" sz="2400" b="1" dirty="0">
              <a:solidFill>
                <a:srgbClr val="000000"/>
              </a:solidFill>
              <a:latin typeface="標楷體" panose="03000509000000000000" pitchFamily="65" charset="-120"/>
              <a:ea typeface="標楷體" panose="03000509000000000000" pitchFamily="65" charset="-120"/>
              <a:sym typeface="Wingdings" pitchFamily="2" charset="2"/>
            </a:endParaRPr>
          </a:p>
          <a:p>
            <a:pPr algn="just" eaLnBrk="0" hangingPunct="0">
              <a:defRPr/>
            </a:pPr>
            <a:r>
              <a:rPr lang="zh-TW" altLang="en-US"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一、押標金未附或不符合規定。</a:t>
            </a:r>
            <a:endParaRPr lang="zh-TW" altLang="en-US" sz="2400" b="1" dirty="0">
              <a:solidFill>
                <a:srgbClr val="000000"/>
              </a:solidFill>
              <a:latin typeface="標楷體" panose="03000509000000000000" pitchFamily="65" charset="-120"/>
              <a:ea typeface="標楷體" panose="03000509000000000000" pitchFamily="65" charset="-120"/>
              <a:sym typeface="Wingdings" pitchFamily="2" charset="2"/>
            </a:endParaRPr>
          </a:p>
          <a:p>
            <a:pPr marL="725488" indent="-725488" algn="just" eaLnBrk="0" hangingPunct="0">
              <a:defRPr/>
            </a:pPr>
            <a:r>
              <a:rPr lang="zh-TW" altLang="en-US"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二、投標文件為空白文件、無關文件或標封內空無一物。</a:t>
            </a:r>
            <a:endParaRPr lang="zh-TW" altLang="en-US" sz="2400" b="1" dirty="0">
              <a:solidFill>
                <a:srgbClr val="000000"/>
              </a:solidFill>
              <a:latin typeface="標楷體" panose="03000509000000000000" pitchFamily="65" charset="-120"/>
              <a:ea typeface="標楷體" panose="03000509000000000000" pitchFamily="65" charset="-120"/>
              <a:sym typeface="Wingdings" pitchFamily="2" charset="2"/>
            </a:endParaRPr>
          </a:p>
          <a:p>
            <a:pPr algn="just" eaLnBrk="0" hangingPunct="0">
              <a:defRPr/>
            </a:pPr>
            <a:r>
              <a:rPr lang="zh-TW" altLang="en-US"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三、資格、規格或價格文件未附或不符合規定。</a:t>
            </a:r>
            <a:endParaRPr lang="zh-TW" altLang="en-US" sz="2400" b="1" dirty="0">
              <a:solidFill>
                <a:srgbClr val="000000"/>
              </a:solidFill>
              <a:latin typeface="標楷體" panose="03000509000000000000" pitchFamily="65" charset="-120"/>
              <a:ea typeface="標楷體" panose="03000509000000000000" pitchFamily="65" charset="-120"/>
              <a:sym typeface="Wingdings" pitchFamily="2" charset="2"/>
            </a:endParaRPr>
          </a:p>
          <a:p>
            <a:pPr algn="just" eaLnBrk="0" hangingPunct="0">
              <a:defRPr/>
            </a:pPr>
            <a:r>
              <a:rPr lang="zh-TW" altLang="en-US"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四、標價高於公告之預算或公告之底價。</a:t>
            </a:r>
            <a:endParaRPr lang="zh-TW" altLang="en-US" sz="2400" b="1" dirty="0">
              <a:solidFill>
                <a:srgbClr val="000000"/>
              </a:solidFill>
              <a:latin typeface="標楷體" panose="03000509000000000000" pitchFamily="65" charset="-120"/>
              <a:ea typeface="標楷體" panose="03000509000000000000" pitchFamily="65" charset="-120"/>
              <a:sym typeface="Wingdings" pitchFamily="2" charset="2"/>
            </a:endParaRPr>
          </a:p>
          <a:p>
            <a:pPr algn="just" eaLnBrk="0" hangingPunct="0">
              <a:defRPr/>
            </a:pPr>
            <a:r>
              <a:rPr lang="zh-TW" altLang="en-US" sz="2400" b="1" dirty="0">
                <a:solidFill>
                  <a:srgbClr val="000000"/>
                </a:solidFill>
                <a:latin typeface="標楷體" panose="03000509000000000000" pitchFamily="65" charset="-120"/>
                <a:ea typeface="標楷體" panose="03000509000000000000" pitchFamily="65" charset="-120"/>
                <a:cs typeface="Times New Roman" pitchFamily="18" charset="0"/>
                <a:sym typeface="Wingdings" pitchFamily="2" charset="2"/>
              </a:rPr>
              <a:t>五、其他疑似刻意造成不合格標之情形。</a:t>
            </a:r>
          </a:p>
        </p:txBody>
      </p:sp>
      <p:sp>
        <p:nvSpPr>
          <p:cNvPr id="2" name="矩形 1"/>
          <p:cNvSpPr/>
          <p:nvPr/>
        </p:nvSpPr>
        <p:spPr>
          <a:xfrm>
            <a:off x="468064" y="4293096"/>
            <a:ext cx="8255248" cy="1015663"/>
          </a:xfrm>
          <a:prstGeom prst="rect">
            <a:avLst/>
          </a:prstGeom>
        </p:spPr>
        <p:txBody>
          <a:bodyPr wrap="square">
            <a:spAutoFit/>
          </a:bodyPr>
          <a:lstStyle/>
          <a:p>
            <a:pPr marL="265113" indent="-265113">
              <a:lnSpc>
                <a:spcPts val="2400"/>
              </a:lnSpc>
            </a:pPr>
            <a:r>
              <a:rPr lang="en-US" altLang="zh-TW" sz="2400" b="1" dirty="0">
                <a:solidFill>
                  <a:srgbClr val="000000"/>
                </a:solidFill>
                <a:latin typeface="標楷體" panose="03000509000000000000" pitchFamily="65" charset="-120"/>
                <a:ea typeface="標楷體" panose="03000509000000000000" pitchFamily="65" charset="-120"/>
                <a:sym typeface="Wingdings"/>
              </a:rPr>
              <a:t></a:t>
            </a:r>
            <a:r>
              <a:rPr lang="zh-TW" altLang="zh-TW" sz="2200" b="1" dirty="0">
                <a:solidFill>
                  <a:srgbClr val="000000"/>
                </a:solidFill>
                <a:latin typeface="標楷體" panose="03000509000000000000" pitchFamily="65" charset="-120"/>
                <a:ea typeface="標楷體" panose="03000509000000000000" pitchFamily="65" charset="-120"/>
              </a:rPr>
              <a:t>工程採購案件，其屬營造業法所定營繕工程者，投標廠商屬營造業，可為決標對象，但決標金額高於營造業法所規定之承攬造價限額時，不決標予該廠商。</a:t>
            </a:r>
            <a:endParaRPr lang="zh-TW" altLang="en-US" sz="2200" b="1" dirty="0">
              <a:solidFill>
                <a:srgbClr val="000000"/>
              </a:solidFill>
              <a:latin typeface="標楷體" panose="03000509000000000000" pitchFamily="65" charset="-120"/>
              <a:ea typeface="標楷體" panose="03000509000000000000" pitchFamily="65" charset="-120"/>
            </a:endParaRPr>
          </a:p>
        </p:txBody>
      </p:sp>
      <p:sp>
        <p:nvSpPr>
          <p:cNvPr id="3" name="矩形 2"/>
          <p:cNvSpPr/>
          <p:nvPr/>
        </p:nvSpPr>
        <p:spPr>
          <a:xfrm>
            <a:off x="468064" y="5229200"/>
            <a:ext cx="8110240" cy="923330"/>
          </a:xfrm>
          <a:prstGeom prst="rect">
            <a:avLst/>
          </a:prstGeom>
          <a:noFill/>
          <a:ln>
            <a:solidFill>
              <a:srgbClr val="FF0000"/>
            </a:solidFill>
          </a:ln>
        </p:spPr>
        <p:txBody>
          <a:bodyPr wrap="square">
            <a:spAutoFit/>
          </a:bodyPr>
          <a:lstStyle/>
          <a:p>
            <a:pPr marL="266700" indent="-266700"/>
            <a:r>
              <a:rPr lang="en-US" altLang="zh-TW" dirty="0">
                <a:solidFill>
                  <a:srgbClr val="000000"/>
                </a:solidFill>
                <a:latin typeface="標楷體" panose="03000509000000000000" pitchFamily="65" charset="-120"/>
                <a:ea typeface="標楷體" panose="03000509000000000000" pitchFamily="65" charset="-120"/>
                <a:sym typeface="Wingdings"/>
              </a:rPr>
              <a:t></a:t>
            </a:r>
            <a:r>
              <a:rPr lang="zh-TW" altLang="zh-TW" dirty="0">
                <a:solidFill>
                  <a:srgbClr val="0000FF"/>
                </a:solidFill>
                <a:latin typeface="標楷體" panose="03000509000000000000" pitchFamily="65" charset="-120"/>
                <a:ea typeface="標楷體" panose="03000509000000000000" pitchFamily="65" charset="-120"/>
              </a:rPr>
              <a:t>工程採購案件，其屬營造業法所定營繕工程者，投標之土木包工業須登記於工程所在地區之直轄市、縣</a:t>
            </a:r>
            <a:r>
              <a:rPr lang="en-US" altLang="zh-TW" dirty="0">
                <a:solidFill>
                  <a:srgbClr val="0000FF"/>
                </a:solidFill>
                <a:latin typeface="標楷體" panose="03000509000000000000" pitchFamily="65" charset="-120"/>
                <a:ea typeface="標楷體" panose="03000509000000000000" pitchFamily="65" charset="-120"/>
              </a:rPr>
              <a:t>(</a:t>
            </a:r>
            <a:r>
              <a:rPr lang="zh-TW" altLang="zh-TW" dirty="0">
                <a:solidFill>
                  <a:srgbClr val="0000FF"/>
                </a:solidFill>
                <a:latin typeface="標楷體" panose="03000509000000000000" pitchFamily="65" charset="-120"/>
                <a:ea typeface="標楷體" panose="03000509000000000000" pitchFamily="65" charset="-120"/>
              </a:rPr>
              <a:t>市</a:t>
            </a:r>
            <a:r>
              <a:rPr lang="en-US" altLang="zh-TW" dirty="0">
                <a:solidFill>
                  <a:srgbClr val="0000FF"/>
                </a:solidFill>
                <a:latin typeface="標楷體" panose="03000509000000000000" pitchFamily="65" charset="-120"/>
                <a:ea typeface="標楷體" panose="03000509000000000000" pitchFamily="65" charset="-120"/>
              </a:rPr>
              <a:t>)</a:t>
            </a:r>
            <a:r>
              <a:rPr lang="zh-TW" altLang="zh-TW" dirty="0">
                <a:solidFill>
                  <a:srgbClr val="0000FF"/>
                </a:solidFill>
                <a:latin typeface="標楷體" panose="03000509000000000000" pitchFamily="65" charset="-120"/>
                <a:ea typeface="標楷體" panose="03000509000000000000" pitchFamily="65" charset="-120"/>
              </a:rPr>
              <a:t>或營造業法第</a:t>
            </a:r>
            <a:r>
              <a:rPr lang="en-US" altLang="zh-TW" dirty="0">
                <a:solidFill>
                  <a:srgbClr val="0000FF"/>
                </a:solidFill>
                <a:latin typeface="標楷體" panose="03000509000000000000" pitchFamily="65" charset="-120"/>
                <a:ea typeface="標楷體" panose="03000509000000000000" pitchFamily="65" charset="-120"/>
              </a:rPr>
              <a:t>11</a:t>
            </a:r>
            <a:r>
              <a:rPr lang="zh-TW" altLang="zh-TW" dirty="0">
                <a:solidFill>
                  <a:srgbClr val="0000FF"/>
                </a:solidFill>
                <a:latin typeface="標楷體" panose="03000509000000000000" pitchFamily="65" charset="-120"/>
                <a:ea typeface="標楷體" panose="03000509000000000000" pitchFamily="65" charset="-120"/>
              </a:rPr>
              <a:t>條所定毗鄰之直轄市、縣</a:t>
            </a:r>
            <a:r>
              <a:rPr lang="en-US" altLang="zh-TW" dirty="0">
                <a:solidFill>
                  <a:srgbClr val="0000FF"/>
                </a:solidFill>
                <a:latin typeface="標楷體" panose="03000509000000000000" pitchFamily="65" charset="-120"/>
                <a:ea typeface="標楷體" panose="03000509000000000000" pitchFamily="65" charset="-120"/>
              </a:rPr>
              <a:t>(</a:t>
            </a:r>
            <a:r>
              <a:rPr lang="zh-TW" altLang="zh-TW" dirty="0">
                <a:solidFill>
                  <a:srgbClr val="0000FF"/>
                </a:solidFill>
                <a:latin typeface="標楷體" panose="03000509000000000000" pitchFamily="65" charset="-120"/>
                <a:ea typeface="標楷體" panose="03000509000000000000" pitchFamily="65" charset="-120"/>
              </a:rPr>
              <a:t>市</a:t>
            </a:r>
            <a:r>
              <a:rPr lang="en-US" altLang="zh-TW" dirty="0">
                <a:solidFill>
                  <a:srgbClr val="0000FF"/>
                </a:solidFill>
                <a:latin typeface="標楷體" panose="03000509000000000000" pitchFamily="65" charset="-120"/>
                <a:ea typeface="標楷體" panose="03000509000000000000" pitchFamily="65" charset="-120"/>
              </a:rPr>
              <a:t>)</a:t>
            </a:r>
            <a:r>
              <a:rPr lang="zh-TW" altLang="zh-TW" dirty="0">
                <a:solidFill>
                  <a:srgbClr val="0000FF"/>
                </a:solidFill>
                <a:latin typeface="標楷體" panose="03000509000000000000" pitchFamily="65" charset="-120"/>
                <a:ea typeface="標楷體" panose="03000509000000000000" pitchFamily="65" charset="-120"/>
              </a:rPr>
              <a:t>。如有違反，屬投標文件內容不符合招標文件之規定。</a:t>
            </a:r>
            <a:endParaRPr lang="zh-TW" altLang="en-US" dirty="0">
              <a:solidFill>
                <a:srgbClr val="0000FF"/>
              </a:solidFill>
              <a:latin typeface="標楷體" panose="03000509000000000000" pitchFamily="65" charset="-120"/>
              <a:ea typeface="標楷體" panose="03000509000000000000" pitchFamily="65" charset="-12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60</a:t>
            </a:fld>
            <a:endParaRPr lang="en-US" altLang="zh-TW"/>
          </a:p>
        </p:txBody>
      </p:sp>
      <p:graphicFrame>
        <p:nvGraphicFramePr>
          <p:cNvPr id="6" name="表格 5">
            <a:extLst>
              <a:ext uri="{FF2B5EF4-FFF2-40B4-BE49-F238E27FC236}">
                <a16:creationId xmlns:a16="http://schemas.microsoft.com/office/drawing/2014/main" id="{D7F18388-22C4-4697-9D31-80916CD295DF}"/>
              </a:ext>
            </a:extLst>
          </p:cNvPr>
          <p:cNvGraphicFramePr>
            <a:graphicFrameLocks noGrp="1"/>
          </p:cNvGraphicFramePr>
          <p:nvPr>
            <p:extLst>
              <p:ext uri="{D42A27DB-BD31-4B8C-83A1-F6EECF244321}">
                <p14:modId xmlns:p14="http://schemas.microsoft.com/office/powerpoint/2010/main" val="2113858845"/>
              </p:ext>
            </p:extLst>
          </p:nvPr>
        </p:nvGraphicFramePr>
        <p:xfrm>
          <a:off x="395536" y="260648"/>
          <a:ext cx="8352927" cy="5921756"/>
        </p:xfrm>
        <a:graphic>
          <a:graphicData uri="http://schemas.openxmlformats.org/drawingml/2006/table">
            <a:tbl>
              <a:tblPr firstRow="1" firstCol="1" lastRow="1" lastCol="1" bandRow="1" bandCol="1">
                <a:tableStyleId>{5C22544A-7EE6-4342-B048-85BDC9FD1C3A}</a:tableStyleId>
              </a:tblPr>
              <a:tblGrid>
                <a:gridCol w="3471563">
                  <a:extLst>
                    <a:ext uri="{9D8B030D-6E8A-4147-A177-3AD203B41FA5}">
                      <a16:colId xmlns:a16="http://schemas.microsoft.com/office/drawing/2014/main" val="897851992"/>
                    </a:ext>
                  </a:extLst>
                </a:gridCol>
                <a:gridCol w="3456384">
                  <a:extLst>
                    <a:ext uri="{9D8B030D-6E8A-4147-A177-3AD203B41FA5}">
                      <a16:colId xmlns:a16="http://schemas.microsoft.com/office/drawing/2014/main" val="76708704"/>
                    </a:ext>
                  </a:extLst>
                </a:gridCol>
                <a:gridCol w="1424980">
                  <a:extLst>
                    <a:ext uri="{9D8B030D-6E8A-4147-A177-3AD203B41FA5}">
                      <a16:colId xmlns:a16="http://schemas.microsoft.com/office/drawing/2014/main" val="2776669430"/>
                    </a:ext>
                  </a:extLst>
                </a:gridCol>
              </a:tblGrid>
              <a:tr h="4419600">
                <a:tc>
                  <a:txBody>
                    <a:bodyPr/>
                    <a:lstStyle/>
                    <a:p>
                      <a:pPr>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第五十二條　機關辦理採購之決標，應依下列原則之一辦理，並應載明於招標文件中：</a:t>
                      </a:r>
                      <a:endParaRPr lang="en-US" altLang="zh-TW" sz="2000" b="1" kern="1200" dirty="0">
                        <a:solidFill>
                          <a:srgbClr val="1C1C1C"/>
                        </a:solidFill>
                        <a:effectLst/>
                        <a:latin typeface="標楷體" panose="03000509000000000000" pitchFamily="65" charset="-120"/>
                        <a:ea typeface="標楷體" panose="03000509000000000000" pitchFamily="65" charset="-120"/>
                        <a:cs typeface="+mn-cs"/>
                      </a:endParaRPr>
                    </a:p>
                    <a:p>
                      <a:pPr marL="542925" indent="-542925">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一、訂有底價之採購，以合於招標文件規定，且在底價以內之最低標為得標廠商。</a:t>
                      </a:r>
                      <a:endParaRPr lang="en-US" altLang="zh-TW" sz="2000" b="1" kern="1200" dirty="0">
                        <a:solidFill>
                          <a:srgbClr val="1C1C1C"/>
                        </a:solidFill>
                        <a:effectLst/>
                        <a:latin typeface="標楷體" panose="03000509000000000000" pitchFamily="65" charset="-120"/>
                        <a:ea typeface="標楷體" panose="03000509000000000000" pitchFamily="65" charset="-120"/>
                        <a:cs typeface="+mn-cs"/>
                      </a:endParaRPr>
                    </a:p>
                    <a:p>
                      <a:pPr marL="542925" indent="-542925">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二、未訂底價之採購，以合於招標文件規定，標價合理，且在預算數額以內之最低標為得標廠商。</a:t>
                      </a:r>
                      <a:endParaRPr lang="en-US" altLang="zh-TW" sz="2000" b="1" kern="1200" dirty="0">
                        <a:solidFill>
                          <a:srgbClr val="1C1C1C"/>
                        </a:solidFill>
                        <a:effectLst/>
                        <a:latin typeface="標楷體" panose="03000509000000000000" pitchFamily="65" charset="-120"/>
                        <a:ea typeface="標楷體" panose="03000509000000000000" pitchFamily="65" charset="-120"/>
                        <a:cs typeface="+mn-cs"/>
                      </a:endParaRPr>
                    </a:p>
                    <a:p>
                      <a:pPr marL="542925" indent="-542925">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三、以合於招標文件規定之最有利標為得標廠商。</a:t>
                      </a:r>
                      <a:endParaRPr lang="en-US" altLang="zh-TW" sz="2000" b="1" kern="1200" dirty="0">
                        <a:solidFill>
                          <a:srgbClr val="1C1C1C"/>
                        </a:solidFill>
                        <a:effectLst/>
                        <a:latin typeface="標楷體" panose="03000509000000000000" pitchFamily="65" charset="-120"/>
                        <a:ea typeface="標楷體" panose="03000509000000000000" pitchFamily="65" charset="-120"/>
                        <a:cs typeface="+mn-cs"/>
                      </a:endParaRPr>
                    </a:p>
                    <a:p>
                      <a:pPr marL="542925" indent="-542925">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四、採用複數決標之方式：機關得於招標文件中公告保留</a:t>
                      </a:r>
                      <a:r>
                        <a:rPr lang="zh-TW" altLang="zh-TW" sz="2000" b="1" u="sng" kern="1200" dirty="0">
                          <a:solidFill>
                            <a:srgbClr val="0000FF"/>
                          </a:solidFill>
                          <a:effectLst/>
                          <a:latin typeface="標楷體" panose="03000509000000000000" pitchFamily="65" charset="-120"/>
                          <a:ea typeface="標楷體" panose="03000509000000000000" pitchFamily="65" charset="-120"/>
                          <a:cs typeface="+mn-cs"/>
                        </a:rPr>
                        <a:t>之</a:t>
                      </a: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採購項目或數量選擇之組合權利，但應合於最低價格或最有利標之競標精神。</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第五十二條　機關辦理採購之決標，應依下列原則之一辦理，並應載明於招標文件中：</a:t>
                      </a:r>
                      <a:endParaRPr lang="en-US" altLang="zh-TW" sz="2000" b="1" kern="1200" dirty="0">
                        <a:solidFill>
                          <a:srgbClr val="1C1C1C"/>
                        </a:solidFill>
                        <a:effectLst/>
                        <a:latin typeface="標楷體" panose="03000509000000000000" pitchFamily="65" charset="-120"/>
                        <a:ea typeface="標楷體" panose="03000509000000000000" pitchFamily="65" charset="-120"/>
                        <a:cs typeface="+mn-cs"/>
                      </a:endParaRPr>
                    </a:p>
                    <a:p>
                      <a:pPr marL="542925" indent="-542925">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一、訂有底價之採購，以合於招標文件規定，且在底價以內之最低標為得標廠商。</a:t>
                      </a:r>
                      <a:endParaRPr lang="en-US" altLang="zh-TW" sz="2000" b="1" kern="1200" dirty="0">
                        <a:solidFill>
                          <a:srgbClr val="1C1C1C"/>
                        </a:solidFill>
                        <a:effectLst/>
                        <a:latin typeface="標楷體" panose="03000509000000000000" pitchFamily="65" charset="-120"/>
                        <a:ea typeface="標楷體" panose="03000509000000000000" pitchFamily="65" charset="-120"/>
                        <a:cs typeface="+mn-cs"/>
                      </a:endParaRPr>
                    </a:p>
                    <a:p>
                      <a:pPr marL="542925" indent="-542925">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二、未訂底價之採購，以合於招標文件規定，標價合理，且在預算數額以內之最低標為得標廠商。</a:t>
                      </a:r>
                      <a:endParaRPr lang="en-US" altLang="zh-TW" sz="2000" b="1" kern="1200" dirty="0">
                        <a:solidFill>
                          <a:srgbClr val="1C1C1C"/>
                        </a:solidFill>
                        <a:effectLst/>
                        <a:latin typeface="標楷體" panose="03000509000000000000" pitchFamily="65" charset="-120"/>
                        <a:ea typeface="標楷體" panose="03000509000000000000" pitchFamily="65" charset="-120"/>
                        <a:cs typeface="+mn-cs"/>
                      </a:endParaRPr>
                    </a:p>
                    <a:p>
                      <a:pPr marL="542925" indent="-542925">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三、以合於招標文件規定之最有利標為得標廠商。</a:t>
                      </a:r>
                      <a:endParaRPr lang="en-US" altLang="zh-TW" sz="2000" b="1" kern="1200" dirty="0">
                        <a:solidFill>
                          <a:srgbClr val="1C1C1C"/>
                        </a:solidFill>
                        <a:effectLst/>
                        <a:latin typeface="標楷體" panose="03000509000000000000" pitchFamily="65" charset="-120"/>
                        <a:ea typeface="標楷體" panose="03000509000000000000" pitchFamily="65" charset="-120"/>
                        <a:cs typeface="+mn-cs"/>
                      </a:endParaRPr>
                    </a:p>
                    <a:p>
                      <a:pPr marL="542925" indent="-542925">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四、採用複數決標之方式：機關得於招標文件中公告保留採購項目或數量選擇之組合權利，但應合於最低價格或最有利標之競標精神。</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nSpc>
                          <a:spcPts val="26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一、第一項第四款酌作文字修正。</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3680981483"/>
                  </a:ext>
                </a:extLst>
              </a:tr>
            </a:tbl>
          </a:graphicData>
        </a:graphic>
      </p:graphicFrame>
    </p:spTree>
    <p:extLst>
      <p:ext uri="{BB962C8B-B14F-4D97-AF65-F5344CB8AC3E}">
        <p14:creationId xmlns:p14="http://schemas.microsoft.com/office/powerpoint/2010/main" val="38264184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61</a:t>
            </a:fld>
            <a:endParaRPr lang="en-US" altLang="zh-TW"/>
          </a:p>
        </p:txBody>
      </p:sp>
      <p:graphicFrame>
        <p:nvGraphicFramePr>
          <p:cNvPr id="6" name="表格 5">
            <a:extLst>
              <a:ext uri="{FF2B5EF4-FFF2-40B4-BE49-F238E27FC236}">
                <a16:creationId xmlns:a16="http://schemas.microsoft.com/office/drawing/2014/main" id="{D7F18388-22C4-4697-9D31-80916CD295DF}"/>
              </a:ext>
            </a:extLst>
          </p:cNvPr>
          <p:cNvGraphicFramePr>
            <a:graphicFrameLocks noGrp="1"/>
          </p:cNvGraphicFramePr>
          <p:nvPr/>
        </p:nvGraphicFramePr>
        <p:xfrm>
          <a:off x="395536" y="260648"/>
          <a:ext cx="8352927" cy="6055106"/>
        </p:xfrm>
        <a:graphic>
          <a:graphicData uri="http://schemas.openxmlformats.org/drawingml/2006/table">
            <a:tbl>
              <a:tblPr firstRow="1" firstCol="1" lastRow="1" lastCol="1" bandRow="1" bandCol="1">
                <a:tableStyleId>{5C22544A-7EE6-4342-B048-85BDC9FD1C3A}</a:tableStyleId>
              </a:tblPr>
              <a:tblGrid>
                <a:gridCol w="1872208">
                  <a:extLst>
                    <a:ext uri="{9D8B030D-6E8A-4147-A177-3AD203B41FA5}">
                      <a16:colId xmlns:a16="http://schemas.microsoft.com/office/drawing/2014/main" val="897851992"/>
                    </a:ext>
                  </a:extLst>
                </a:gridCol>
                <a:gridCol w="2304256">
                  <a:extLst>
                    <a:ext uri="{9D8B030D-6E8A-4147-A177-3AD203B41FA5}">
                      <a16:colId xmlns:a16="http://schemas.microsoft.com/office/drawing/2014/main" val="76708704"/>
                    </a:ext>
                  </a:extLst>
                </a:gridCol>
                <a:gridCol w="4176463">
                  <a:extLst>
                    <a:ext uri="{9D8B030D-6E8A-4147-A177-3AD203B41FA5}">
                      <a16:colId xmlns:a16="http://schemas.microsoft.com/office/drawing/2014/main" val="2776669430"/>
                    </a:ext>
                  </a:extLst>
                </a:gridCol>
              </a:tblGrid>
              <a:tr h="4419600">
                <a:tc>
                  <a:txBody>
                    <a:bodyPr/>
                    <a:lstStyle/>
                    <a:p>
                      <a:pPr>
                        <a:lnSpc>
                          <a:spcPts val="32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機關辦理公告金額以上之專業服務、技術服務</a:t>
                      </a:r>
                      <a:r>
                        <a:rPr lang="zh-TW" altLang="zh-TW" sz="2000" b="1" u="sng"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資訊服務</a:t>
                      </a:r>
                      <a:r>
                        <a:rPr lang="zh-TW" altLang="zh-TW" sz="2000" b="1" u="sng" kern="1200" dirty="0">
                          <a:solidFill>
                            <a:srgbClr val="0000FF"/>
                          </a:solidFill>
                          <a:effectLst/>
                          <a:latin typeface="標楷體" panose="03000509000000000000" pitchFamily="65" charset="-120"/>
                          <a:ea typeface="標楷體" panose="03000509000000000000" pitchFamily="65" charset="-120"/>
                          <a:cs typeface="+mn-cs"/>
                        </a:rPr>
                        <a:t>、社會福利服務或文化創意服務</a:t>
                      </a: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者，</a:t>
                      </a:r>
                      <a:r>
                        <a:rPr lang="zh-TW" altLang="zh-TW" sz="2000" b="1" u="sng" kern="1200" dirty="0">
                          <a:solidFill>
                            <a:srgbClr val="00B050"/>
                          </a:solidFill>
                          <a:effectLst/>
                          <a:latin typeface="標楷體" panose="03000509000000000000" pitchFamily="65" charset="-120"/>
                          <a:ea typeface="標楷體" panose="03000509000000000000" pitchFamily="65" charset="-120"/>
                          <a:cs typeface="+mn-cs"/>
                        </a:rPr>
                        <a:t>以不訂底價之最有利標為原則</a:t>
                      </a: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a:t>
                      </a:r>
                    </a:p>
                    <a:p>
                      <a:pPr>
                        <a:lnSpc>
                          <a:spcPts val="32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決標時得不通知投標廠商到場，其結果應通知各投標廠商。</a:t>
                      </a:r>
                    </a:p>
                    <a:p>
                      <a:pPr>
                        <a:lnSpc>
                          <a:spcPts val="3200"/>
                        </a:lnSpc>
                      </a:pPr>
                      <a:endParaRPr lang="zh-TW" altLang="zh-TW" sz="2000" b="1" kern="1200" dirty="0">
                        <a:solidFill>
                          <a:srgbClr val="1C1C1C"/>
                        </a:solidFill>
                        <a:effectLst/>
                        <a:latin typeface="標楷體" panose="03000509000000000000" pitchFamily="65" charset="-120"/>
                        <a:ea typeface="標楷體" panose="03000509000000000000" pitchFamily="65" charset="-120"/>
                        <a:cs typeface="+mn-cs"/>
                      </a:endParaRP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gn="just">
                        <a:lnSpc>
                          <a:spcPts val="3200"/>
                        </a:lnSpc>
                      </a:pPr>
                      <a:r>
                        <a:rPr lang="zh-TW" altLang="zh-TW" sz="2000" b="1" u="sng" kern="1200" dirty="0">
                          <a:solidFill>
                            <a:srgbClr val="1C1C1C"/>
                          </a:solidFill>
                          <a:effectLst/>
                          <a:latin typeface="標楷體" panose="03000509000000000000" pitchFamily="65" charset="-120"/>
                          <a:ea typeface="標楷體" panose="03000509000000000000" pitchFamily="65" charset="-120"/>
                          <a:cs typeface="+mn-cs"/>
                        </a:rPr>
                        <a:t>機關採前項第三款決標者，以異質之工程、財物或勞務採購而不宜以前項第一款或第二款辦理者為限。</a:t>
                      </a:r>
                      <a:endParaRPr lang="zh-TW" altLang="zh-TW" sz="2000" b="1" kern="1200" dirty="0">
                        <a:solidFill>
                          <a:srgbClr val="1C1C1C"/>
                        </a:solidFill>
                        <a:effectLst/>
                        <a:latin typeface="標楷體" panose="03000509000000000000" pitchFamily="65" charset="-120"/>
                        <a:ea typeface="標楷體" panose="03000509000000000000" pitchFamily="65" charset="-120"/>
                        <a:cs typeface="+mn-cs"/>
                      </a:endParaRPr>
                    </a:p>
                    <a:p>
                      <a:pPr algn="just">
                        <a:lnSpc>
                          <a:spcPts val="32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機關辦理公告金額以上之專業服務、技術服務或資訊服務者，</a:t>
                      </a:r>
                      <a:r>
                        <a:rPr lang="zh-TW" altLang="zh-TW" sz="2000" b="1" u="sng" kern="1200" dirty="0">
                          <a:solidFill>
                            <a:srgbClr val="00B050"/>
                          </a:solidFill>
                          <a:effectLst/>
                          <a:latin typeface="標楷體" panose="03000509000000000000" pitchFamily="65" charset="-120"/>
                          <a:ea typeface="標楷體" panose="03000509000000000000" pitchFamily="65" charset="-120"/>
                          <a:cs typeface="+mn-cs"/>
                        </a:rPr>
                        <a:t>得採不訂底價之最有利標</a:t>
                      </a: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a:t>
                      </a:r>
                    </a:p>
                    <a:p>
                      <a:pPr algn="just">
                        <a:lnSpc>
                          <a:spcPts val="32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決標時得不通知投標廠商到場，其結果應通知各投標廠商。</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nSpc>
                          <a:spcPts val="3200"/>
                        </a:lnSpc>
                      </a:pP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二、刪除現行條文第二項規定。各機關辦理採購之目的及需求各異，欲達成之採購功能及品質之要求亦非一致，就決標原則之擇定，</a:t>
                      </a:r>
                      <a:r>
                        <a:rPr lang="zh-TW" altLang="zh-TW" sz="2000" b="1" u="sng" kern="1200" dirty="0">
                          <a:solidFill>
                            <a:srgbClr val="FF0000"/>
                          </a:solidFill>
                          <a:effectLst/>
                          <a:latin typeface="標楷體" panose="03000509000000000000" pitchFamily="65" charset="-120"/>
                          <a:ea typeface="標楷體" panose="03000509000000000000" pitchFamily="65" charset="-120"/>
                          <a:cs typeface="+mn-cs"/>
                        </a:rPr>
                        <a:t>應由各機關視個案性質及實際需要擇適當方式辦理。如機關考量不同廠商供應之工程、財物或勞務，於技術、品質、功能、效益、特性或商業條款等存有差異</a:t>
                      </a: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a:t>
                      </a:r>
                      <a:r>
                        <a:rPr lang="zh-TW" altLang="zh-TW" sz="2000" b="1" u="sng" kern="1200" dirty="0">
                          <a:solidFill>
                            <a:srgbClr val="0000FF"/>
                          </a:solidFill>
                          <a:effectLst/>
                          <a:latin typeface="標楷體" panose="03000509000000000000" pitchFamily="65" charset="-120"/>
                          <a:ea typeface="標楷體" panose="03000509000000000000" pitchFamily="65" charset="-120"/>
                          <a:cs typeface="+mn-cs"/>
                        </a:rPr>
                        <a:t>不宜以價格高低作為決定得標廠商之唯一指標，即得依第五十六條規定採綜合評選方式，以最有利標決定</a:t>
                      </a:r>
                      <a:r>
                        <a:rPr lang="zh-TW" altLang="zh-TW" sz="2000" b="1" kern="1200" dirty="0">
                          <a:solidFill>
                            <a:srgbClr val="1C1C1C"/>
                          </a:solidFill>
                          <a:effectLst/>
                          <a:latin typeface="標楷體" panose="03000509000000000000" pitchFamily="65" charset="-120"/>
                          <a:ea typeface="標楷體" panose="03000509000000000000" pitchFamily="65" charset="-120"/>
                          <a:cs typeface="+mn-cs"/>
                        </a:rPr>
                        <a:t>得標廠商。反之，倘機關認為不同廠商供應之採購標的，只要符合一定條件即可，即得採最低標決標。</a:t>
                      </a:r>
                      <a:r>
                        <a:rPr lang="zh-TW" altLang="zh-TW" sz="2000" b="1" u="sng" kern="1200" dirty="0">
                          <a:solidFill>
                            <a:srgbClr val="9933FF"/>
                          </a:solidFill>
                          <a:effectLst/>
                          <a:latin typeface="標楷體" panose="03000509000000000000" pitchFamily="65" charset="-120"/>
                          <a:ea typeface="標楷體" panose="03000509000000000000" pitchFamily="65" charset="-120"/>
                          <a:cs typeface="+mn-cs"/>
                        </a:rPr>
                        <a:t>一般實務執行，因「異質」之評估，難以訂定客觀量</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3680981483"/>
                  </a:ext>
                </a:extLst>
              </a:tr>
            </a:tbl>
          </a:graphicData>
        </a:graphic>
      </p:graphicFrame>
    </p:spTree>
    <p:extLst>
      <p:ext uri="{BB962C8B-B14F-4D97-AF65-F5344CB8AC3E}">
        <p14:creationId xmlns:p14="http://schemas.microsoft.com/office/powerpoint/2010/main" val="32001349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62</a:t>
            </a:fld>
            <a:endParaRPr lang="en-US" altLang="zh-TW"/>
          </a:p>
        </p:txBody>
      </p:sp>
      <p:graphicFrame>
        <p:nvGraphicFramePr>
          <p:cNvPr id="6" name="表格 5">
            <a:extLst>
              <a:ext uri="{FF2B5EF4-FFF2-40B4-BE49-F238E27FC236}">
                <a16:creationId xmlns:a16="http://schemas.microsoft.com/office/drawing/2014/main" id="{D7F18388-22C4-4697-9D31-80916CD295DF}"/>
              </a:ext>
            </a:extLst>
          </p:cNvPr>
          <p:cNvGraphicFramePr>
            <a:graphicFrameLocks noGrp="1"/>
          </p:cNvGraphicFramePr>
          <p:nvPr/>
        </p:nvGraphicFramePr>
        <p:xfrm>
          <a:off x="395536" y="260648"/>
          <a:ext cx="8352927" cy="4470400"/>
        </p:xfrm>
        <a:graphic>
          <a:graphicData uri="http://schemas.openxmlformats.org/drawingml/2006/table">
            <a:tbl>
              <a:tblPr firstRow="1" firstCol="1" lastRow="1" lastCol="1" bandRow="1" bandCol="1">
                <a:tableStyleId>{5C22544A-7EE6-4342-B048-85BDC9FD1C3A}</a:tableStyleId>
              </a:tblPr>
              <a:tblGrid>
                <a:gridCol w="792088">
                  <a:extLst>
                    <a:ext uri="{9D8B030D-6E8A-4147-A177-3AD203B41FA5}">
                      <a16:colId xmlns:a16="http://schemas.microsoft.com/office/drawing/2014/main" val="897851992"/>
                    </a:ext>
                  </a:extLst>
                </a:gridCol>
                <a:gridCol w="936104">
                  <a:extLst>
                    <a:ext uri="{9D8B030D-6E8A-4147-A177-3AD203B41FA5}">
                      <a16:colId xmlns:a16="http://schemas.microsoft.com/office/drawing/2014/main" val="76708704"/>
                    </a:ext>
                  </a:extLst>
                </a:gridCol>
                <a:gridCol w="6624735">
                  <a:extLst>
                    <a:ext uri="{9D8B030D-6E8A-4147-A177-3AD203B41FA5}">
                      <a16:colId xmlns:a16="http://schemas.microsoft.com/office/drawing/2014/main" val="2776669430"/>
                    </a:ext>
                  </a:extLst>
                </a:gridCol>
              </a:tblGrid>
              <a:tr h="4419600">
                <a:tc>
                  <a:txBody>
                    <a:bodyPr/>
                    <a:lstStyle/>
                    <a:p>
                      <a:pPr>
                        <a:lnSpc>
                          <a:spcPts val="3200"/>
                        </a:lnSpc>
                      </a:pPr>
                      <a:endParaRPr lang="zh-TW" altLang="zh-TW" sz="2000" b="1" kern="1200" dirty="0">
                        <a:solidFill>
                          <a:srgbClr val="1C1C1C"/>
                        </a:solidFill>
                        <a:effectLst/>
                        <a:latin typeface="標楷體" panose="03000509000000000000" pitchFamily="65" charset="-120"/>
                        <a:ea typeface="標楷體" panose="03000509000000000000" pitchFamily="65" charset="-120"/>
                        <a:cs typeface="+mn-cs"/>
                      </a:endParaRP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gn="just">
                        <a:lnSpc>
                          <a:spcPts val="3200"/>
                        </a:lnSpc>
                      </a:pPr>
                      <a:endParaRPr lang="zh-TW" altLang="zh-TW" sz="2000" b="1" kern="1200" dirty="0">
                        <a:solidFill>
                          <a:srgbClr val="1C1C1C"/>
                        </a:solidFill>
                        <a:effectLst/>
                        <a:latin typeface="標楷體" panose="03000509000000000000" pitchFamily="65" charset="-120"/>
                        <a:ea typeface="標楷體" panose="03000509000000000000" pitchFamily="65" charset="-120"/>
                        <a:cs typeface="+mn-cs"/>
                      </a:endParaRP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gn="just">
                        <a:lnSpc>
                          <a:spcPts val="3200"/>
                        </a:lnSpc>
                      </a:pPr>
                      <a:r>
                        <a:rPr lang="zh-TW" altLang="zh-TW" sz="2000" b="1" u="sng" kern="1200" dirty="0">
                          <a:solidFill>
                            <a:srgbClr val="9933FF"/>
                          </a:solidFill>
                          <a:effectLst/>
                          <a:latin typeface="標楷體" panose="03000509000000000000" pitchFamily="65" charset="-120"/>
                          <a:ea typeface="標楷體" panose="03000509000000000000" pitchFamily="65" charset="-120"/>
                          <a:cs typeface="+mn-cs"/>
                        </a:rPr>
                        <a:t>化標準可供依循</a:t>
                      </a: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且機關尚需就個案簽報為何不宜採最低標決標之理由，易造成機關捨繁就簡之保守心態，例如不同廠商供應之採購標的，雖訂有明確規格，惟不同廠商於施作或供應品質及完成履約期程等仍有差異，倘機關不考量其異質性，仍採最低標決標，恐無法選擇具有履約能力之優質廠商，影響採購品質及進度。為</a:t>
                      </a:r>
                      <a:r>
                        <a:rPr lang="zh-TW" altLang="zh-TW" sz="2000" b="1" u="sng" kern="1200" dirty="0">
                          <a:solidFill>
                            <a:srgbClr val="0000FF"/>
                          </a:solidFill>
                          <a:effectLst/>
                          <a:latin typeface="標楷體" panose="03000509000000000000" pitchFamily="65" charset="-120"/>
                          <a:ea typeface="標楷體" panose="03000509000000000000" pitchFamily="65" charset="-120"/>
                          <a:cs typeface="+mn-cs"/>
                        </a:rPr>
                        <a:t>避免實務執行困擾，並鼓勵機關靈活運用採購策略，以提升採購之效率</a:t>
                      </a: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、功能及品質，爰予刪除。</a:t>
                      </a:r>
                      <a:endParaRPr lang="en-US" altLang="zh-TW" sz="2000" b="1" kern="1200" dirty="0">
                        <a:solidFill>
                          <a:srgbClr val="000000"/>
                        </a:solidFill>
                        <a:effectLst/>
                        <a:latin typeface="標楷體" panose="03000509000000000000" pitchFamily="65" charset="-120"/>
                        <a:ea typeface="標楷體" panose="03000509000000000000" pitchFamily="65" charset="-120"/>
                        <a:cs typeface="+mn-cs"/>
                      </a:endParaRPr>
                    </a:p>
                    <a:p>
                      <a:pPr algn="just"/>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三、現行條文第三項移列第二項，基於社會福利服務及文化創意服務，依其性質亦</a:t>
                      </a:r>
                      <a:r>
                        <a:rPr lang="zh-TW" altLang="zh-TW" sz="2000" b="1" u="sng" kern="1200" dirty="0">
                          <a:solidFill>
                            <a:srgbClr val="0000FF"/>
                          </a:solidFill>
                          <a:effectLst/>
                          <a:latin typeface="標楷體" panose="03000509000000000000" pitchFamily="65" charset="-120"/>
                          <a:ea typeface="標楷體" panose="03000509000000000000" pitchFamily="65" charset="-120"/>
                          <a:cs typeface="+mn-cs"/>
                        </a:rPr>
                        <a:t>適用以不訂底價之最有利標為原則</a:t>
                      </a: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，爰增列之。</a:t>
                      </a:r>
                    </a:p>
                    <a:p>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四、現行條文第四項移列第三項，内容未修正。</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3680981483"/>
                  </a:ext>
                </a:extLst>
              </a:tr>
            </a:tbl>
          </a:graphicData>
        </a:graphic>
      </p:graphicFrame>
    </p:spTree>
    <p:extLst>
      <p:ext uri="{BB962C8B-B14F-4D97-AF65-F5344CB8AC3E}">
        <p14:creationId xmlns:p14="http://schemas.microsoft.com/office/powerpoint/2010/main" val="34961393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4DD356AB-7F91-434E-B6E2-1014F429F5A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062B842D-9523-4AC4-8860-8EDEA377C44D}"/>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63</a:t>
            </a:fld>
            <a:endParaRPr lang="en-US" altLang="zh-TW" dirty="0"/>
          </a:p>
        </p:txBody>
      </p:sp>
      <p:sp>
        <p:nvSpPr>
          <p:cNvPr id="6" name="文字方塊 5">
            <a:extLst>
              <a:ext uri="{FF2B5EF4-FFF2-40B4-BE49-F238E27FC236}">
                <a16:creationId xmlns:a16="http://schemas.microsoft.com/office/drawing/2014/main" id="{5E53222C-95F8-4290-8398-545D9BD73E11}"/>
              </a:ext>
            </a:extLst>
          </p:cNvPr>
          <p:cNvSpPr txBox="1"/>
          <p:nvPr/>
        </p:nvSpPr>
        <p:spPr>
          <a:xfrm>
            <a:off x="256556" y="100968"/>
            <a:ext cx="8352928" cy="2431435"/>
          </a:xfrm>
          <a:prstGeom prst="rect">
            <a:avLst/>
          </a:prstGeom>
          <a:noFill/>
        </p:spPr>
        <p:txBody>
          <a:bodyPr wrap="square" rtlCol="0">
            <a:spAutoFit/>
          </a:bodyPr>
          <a:lstStyle/>
          <a:p>
            <a:r>
              <a:rPr lang="zh-TW" altLang="en-US" sz="3200" b="1" u="sng" dirty="0">
                <a:solidFill>
                  <a:srgbClr val="0000FF"/>
                </a:solidFill>
                <a:latin typeface="標楷體" panose="03000509000000000000" pitchFamily="65" charset="-120"/>
                <a:ea typeface="標楷體" panose="03000509000000000000" pitchFamily="65" charset="-120"/>
              </a:rPr>
              <a:t>重點整理</a:t>
            </a:r>
            <a:endParaRPr lang="en-US" altLang="zh-TW" sz="3200" b="1" u="sng" dirty="0">
              <a:solidFill>
                <a:srgbClr val="0000FF"/>
              </a:solidFill>
              <a:latin typeface="標楷體" panose="03000509000000000000" pitchFamily="65" charset="-120"/>
              <a:ea typeface="標楷體" panose="03000509000000000000" pitchFamily="65" charset="-120"/>
            </a:endParaRPr>
          </a:p>
          <a:p>
            <a:pPr marL="457200" indent="-457200">
              <a:buFont typeface="Wingdings" panose="05000000000000000000" pitchFamily="2" charset="2"/>
              <a:buChar char="u"/>
            </a:pPr>
            <a:r>
              <a:rPr lang="zh-TW" altLang="en-US" sz="2400" b="1" dirty="0">
                <a:solidFill>
                  <a:srgbClr val="000000"/>
                </a:solidFill>
                <a:latin typeface="標楷體" panose="03000509000000000000" pitchFamily="65" charset="-120"/>
                <a:ea typeface="標楷體" panose="03000509000000000000" pitchFamily="65" charset="-120"/>
              </a:rPr>
              <a:t>勞務採購，免收押標金、保證金為原則</a:t>
            </a:r>
            <a:endParaRPr lang="en-US" altLang="zh-TW" sz="2400" b="1" dirty="0">
              <a:solidFill>
                <a:srgbClr val="000000"/>
              </a:solidFill>
              <a:latin typeface="標楷體" panose="03000509000000000000" pitchFamily="65" charset="-120"/>
              <a:ea typeface="標楷體" panose="03000509000000000000" pitchFamily="65" charset="-120"/>
            </a:endParaRPr>
          </a:p>
          <a:p>
            <a:pPr marL="457200" indent="-457200">
              <a:buFont typeface="Wingdings" panose="05000000000000000000" pitchFamily="2" charset="2"/>
              <a:buChar char="u"/>
            </a:pPr>
            <a:r>
              <a:rPr lang="zh-TW" altLang="en-US" sz="2400" b="1" dirty="0">
                <a:solidFill>
                  <a:srgbClr val="000000"/>
                </a:solidFill>
                <a:latin typeface="標楷體" panose="03000509000000000000" pitchFamily="65" charset="-120"/>
                <a:ea typeface="標楷體" panose="03000509000000000000" pitchFamily="65" charset="-120"/>
              </a:rPr>
              <a:t>無須異質性分析</a:t>
            </a:r>
            <a:endParaRPr lang="en-US" altLang="zh-TW" sz="2400" b="1" dirty="0">
              <a:solidFill>
                <a:srgbClr val="000000"/>
              </a:solidFill>
              <a:latin typeface="標楷體" panose="03000509000000000000" pitchFamily="65" charset="-120"/>
              <a:ea typeface="標楷體" panose="03000509000000000000" pitchFamily="65" charset="-120"/>
            </a:endParaRPr>
          </a:p>
          <a:p>
            <a:pPr marL="457200" indent="-457200">
              <a:buFont typeface="Wingdings" panose="05000000000000000000" pitchFamily="2" charset="2"/>
              <a:buChar char="u"/>
            </a:pPr>
            <a:r>
              <a:rPr lang="zh-TW" altLang="en-US" sz="2400" b="1" u="sng" dirty="0">
                <a:solidFill>
                  <a:srgbClr val="FF0000"/>
                </a:solidFill>
                <a:latin typeface="標楷體" panose="03000509000000000000" pitchFamily="65" charset="-120"/>
                <a:ea typeface="標楷體" panose="03000509000000000000" pitchFamily="65" charset="-120"/>
              </a:rPr>
              <a:t>不訂底價為原則</a:t>
            </a:r>
            <a:endParaRPr lang="en-US" altLang="zh-TW" sz="2400" b="1" u="sng" dirty="0">
              <a:solidFill>
                <a:srgbClr val="FF0000"/>
              </a:solidFill>
              <a:latin typeface="標楷體" panose="03000509000000000000" pitchFamily="65" charset="-120"/>
              <a:ea typeface="標楷體" panose="03000509000000000000" pitchFamily="65" charset="-120"/>
            </a:endParaRPr>
          </a:p>
          <a:p>
            <a:pPr marL="457200" indent="-457200">
              <a:buFont typeface="Wingdings" panose="05000000000000000000" pitchFamily="2" charset="2"/>
              <a:buChar char="u"/>
            </a:pPr>
            <a:r>
              <a:rPr lang="zh-TW" altLang="en-US" sz="2400" b="1" dirty="0">
                <a:solidFill>
                  <a:srgbClr val="000000"/>
                </a:solidFill>
                <a:latin typeface="標楷體" panose="03000509000000000000" pitchFamily="65" charset="-120"/>
                <a:ea typeface="標楷體" panose="03000509000000000000" pitchFamily="65" charset="-120"/>
              </a:rPr>
              <a:t>訂底價，敘明理由</a:t>
            </a:r>
            <a:r>
              <a:rPr lang="zh-TW" altLang="en-US" sz="2400" b="1" dirty="0">
                <a:solidFill>
                  <a:srgbClr val="000000"/>
                </a:solidFill>
                <a:latin typeface="PMingLiU" panose="02020500000000000000" pitchFamily="18" charset="-120"/>
                <a:ea typeface="PMingLiU" panose="02020500000000000000" pitchFamily="18" charset="-120"/>
              </a:rPr>
              <a:t>？</a:t>
            </a:r>
            <a:endParaRPr lang="en-US" altLang="zh-TW" sz="2400" b="1" dirty="0">
              <a:solidFill>
                <a:srgbClr val="000000"/>
              </a:solidFill>
              <a:latin typeface="標楷體" panose="03000509000000000000" pitchFamily="65" charset="-120"/>
              <a:ea typeface="標楷體" panose="03000509000000000000" pitchFamily="65" charset="-120"/>
            </a:endParaRPr>
          </a:p>
          <a:p>
            <a:pPr marL="457200" indent="-457200">
              <a:buFont typeface="Wingdings" panose="05000000000000000000" pitchFamily="2" charset="2"/>
              <a:buChar char="u"/>
            </a:pPr>
            <a:r>
              <a:rPr lang="zh-TW" altLang="en-US" sz="2400" b="1" dirty="0">
                <a:solidFill>
                  <a:srgbClr val="000000"/>
                </a:solidFill>
                <a:latin typeface="標楷體" panose="03000509000000000000" pitchFamily="65" charset="-120"/>
                <a:ea typeface="標楷體" panose="03000509000000000000" pitchFamily="65" charset="-120"/>
              </a:rPr>
              <a:t>專家學者</a:t>
            </a:r>
            <a:r>
              <a:rPr lang="en-US" altLang="zh-TW" sz="2400" b="1" dirty="0">
                <a:solidFill>
                  <a:srgbClr val="000000"/>
                </a:solidFill>
                <a:latin typeface="標楷體" panose="03000509000000000000" pitchFamily="65" charset="-120"/>
                <a:ea typeface="標楷體" panose="03000509000000000000" pitchFamily="65" charset="-120"/>
              </a:rPr>
              <a:t>(1/3)</a:t>
            </a:r>
            <a:r>
              <a:rPr lang="zh-TW" altLang="en-US" sz="2400" b="1" dirty="0">
                <a:solidFill>
                  <a:srgbClr val="000000"/>
                </a:solidFill>
                <a:latin typeface="標楷體" panose="03000509000000000000" pitchFamily="65" charset="-120"/>
                <a:ea typeface="標楷體" panose="03000509000000000000" pitchFamily="65" charset="-120"/>
              </a:rPr>
              <a:t>不得現職</a:t>
            </a:r>
            <a:r>
              <a:rPr lang="zh-TW" altLang="en-US" sz="2400" b="1" u="sng" dirty="0">
                <a:solidFill>
                  <a:srgbClr val="FF0000"/>
                </a:solidFill>
                <a:latin typeface="標楷體" panose="03000509000000000000" pitchFamily="65" charset="-120"/>
                <a:ea typeface="標楷體" panose="03000509000000000000" pitchFamily="65" charset="-120"/>
              </a:rPr>
              <a:t>政府機關</a:t>
            </a:r>
            <a:r>
              <a:rPr lang="zh-TW" altLang="en-US" sz="2400" b="1" dirty="0">
                <a:solidFill>
                  <a:srgbClr val="000000"/>
                </a:solidFill>
                <a:latin typeface="標楷體" panose="03000509000000000000" pitchFamily="65" charset="-120"/>
                <a:ea typeface="標楷體" panose="03000509000000000000" pitchFamily="65" charset="-120"/>
              </a:rPr>
              <a:t>人員。</a:t>
            </a:r>
            <a:r>
              <a:rPr lang="en-US" altLang="zh-TW" sz="2400" b="1" dirty="0">
                <a:solidFill>
                  <a:srgbClr val="9933FF"/>
                </a:solidFill>
                <a:latin typeface="標楷體" panose="03000509000000000000" pitchFamily="65" charset="-120"/>
                <a:ea typeface="標楷體" panose="03000509000000000000" pitchFamily="65" charset="-120"/>
              </a:rPr>
              <a:t>2/3</a:t>
            </a:r>
            <a:r>
              <a:rPr lang="zh-TW" altLang="en-US" sz="2400" b="1" dirty="0">
                <a:solidFill>
                  <a:srgbClr val="9933FF"/>
                </a:solidFill>
                <a:latin typeface="標楷體" panose="03000509000000000000" pitchFamily="65" charset="-120"/>
                <a:ea typeface="標楷體" panose="03000509000000000000" pitchFamily="65" charset="-120"/>
              </a:rPr>
              <a:t>呢？</a:t>
            </a:r>
            <a:r>
              <a:rPr lang="zh-TW" altLang="en-US" sz="2400" b="1" u="dbl" dirty="0">
                <a:solidFill>
                  <a:srgbClr val="0000FF"/>
                </a:solidFill>
                <a:latin typeface="標楷體" panose="03000509000000000000" pitchFamily="65" charset="-120"/>
                <a:ea typeface="標楷體" panose="03000509000000000000" pitchFamily="65" charset="-120"/>
              </a:rPr>
              <a:t>其他人員</a:t>
            </a:r>
          </a:p>
        </p:txBody>
      </p:sp>
      <p:sp>
        <p:nvSpPr>
          <p:cNvPr id="7" name="左大括弧 6">
            <a:extLst>
              <a:ext uri="{FF2B5EF4-FFF2-40B4-BE49-F238E27FC236}">
                <a16:creationId xmlns:a16="http://schemas.microsoft.com/office/drawing/2014/main" id="{49551A8D-CD62-4802-BEC0-A4E32AA197CF}"/>
              </a:ext>
            </a:extLst>
          </p:cNvPr>
          <p:cNvSpPr/>
          <p:nvPr/>
        </p:nvSpPr>
        <p:spPr>
          <a:xfrm>
            <a:off x="1001181" y="2568972"/>
            <a:ext cx="504056" cy="4028380"/>
          </a:xfrm>
          <a:prstGeom prst="leftBrace">
            <a:avLst/>
          </a:prstGeom>
          <a:ln w="28575">
            <a:solidFill>
              <a:srgbClr val="CC3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8" name="文字方塊 7">
            <a:extLst>
              <a:ext uri="{FF2B5EF4-FFF2-40B4-BE49-F238E27FC236}">
                <a16:creationId xmlns:a16="http://schemas.microsoft.com/office/drawing/2014/main" id="{4C9E12FA-86CD-4417-A144-2242FD0EF773}"/>
              </a:ext>
            </a:extLst>
          </p:cNvPr>
          <p:cNvSpPr txBox="1"/>
          <p:nvPr/>
        </p:nvSpPr>
        <p:spPr>
          <a:xfrm>
            <a:off x="353411" y="2606903"/>
            <a:ext cx="677108" cy="1826518"/>
          </a:xfrm>
          <a:prstGeom prst="rect">
            <a:avLst/>
          </a:prstGeo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shape">
              <a:fillToRect l="50000" t="50000" r="50000" b="50000"/>
            </a:path>
            <a:tileRect/>
          </a:gradFill>
          <a:ln w="57150">
            <a:solidFill>
              <a:srgbClr val="0000FF"/>
            </a:solidFill>
          </a:ln>
        </p:spPr>
        <p:txBody>
          <a:bodyPr vert="eaVert" wrap="square" rtlCol="0">
            <a:spAutoFit/>
          </a:bodyPr>
          <a:lstStyle/>
          <a:p>
            <a:r>
              <a:rPr lang="zh-TW" altLang="en-US" sz="3200" b="1" dirty="0">
                <a:solidFill>
                  <a:srgbClr val="FF0000"/>
                </a:solidFill>
                <a:latin typeface="標楷體" panose="03000509000000000000" pitchFamily="65" charset="-120"/>
                <a:ea typeface="標楷體" panose="03000509000000000000" pitchFamily="65" charset="-120"/>
              </a:rPr>
              <a:t>不訂底價</a:t>
            </a:r>
          </a:p>
        </p:txBody>
      </p:sp>
      <p:sp>
        <p:nvSpPr>
          <p:cNvPr id="9" name="文字方塊 8">
            <a:extLst>
              <a:ext uri="{FF2B5EF4-FFF2-40B4-BE49-F238E27FC236}">
                <a16:creationId xmlns:a16="http://schemas.microsoft.com/office/drawing/2014/main" id="{43F746BF-93AB-4A1A-9542-B3A28B459464}"/>
              </a:ext>
            </a:extLst>
          </p:cNvPr>
          <p:cNvSpPr txBox="1"/>
          <p:nvPr/>
        </p:nvSpPr>
        <p:spPr>
          <a:xfrm>
            <a:off x="1485515" y="2637284"/>
            <a:ext cx="504056" cy="1569660"/>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solidFill>
              <a:schemeClr val="accent1"/>
            </a:solidFill>
          </a:ln>
        </p:spPr>
        <p:txBody>
          <a:bodyPr wrap="square" rtlCol="0">
            <a:spAutoFit/>
          </a:bodyPr>
          <a:lstStyle/>
          <a:p>
            <a:r>
              <a:rPr lang="zh-TW" altLang="en-US" sz="2400" b="1" dirty="0">
                <a:solidFill>
                  <a:srgbClr val="000000"/>
                </a:solidFill>
                <a:latin typeface="標楷體" panose="03000509000000000000" pitchFamily="65" charset="-120"/>
                <a:ea typeface="標楷體" panose="03000509000000000000" pitchFamily="65" charset="-120"/>
              </a:rPr>
              <a:t>固</a:t>
            </a:r>
            <a:endParaRPr lang="en-US" altLang="zh-TW" sz="2400" b="1" dirty="0">
              <a:solidFill>
                <a:srgbClr val="000000"/>
              </a:solidFill>
              <a:latin typeface="標楷體" panose="03000509000000000000" pitchFamily="65" charset="-120"/>
              <a:ea typeface="標楷體" panose="03000509000000000000" pitchFamily="65" charset="-120"/>
            </a:endParaRPr>
          </a:p>
          <a:p>
            <a:r>
              <a:rPr lang="zh-TW" altLang="en-US" sz="2400" b="1" dirty="0">
                <a:solidFill>
                  <a:srgbClr val="000000"/>
                </a:solidFill>
                <a:latin typeface="標楷體" panose="03000509000000000000" pitchFamily="65" charset="-120"/>
                <a:ea typeface="標楷體" panose="03000509000000000000" pitchFamily="65" charset="-120"/>
              </a:rPr>
              <a:t>定</a:t>
            </a:r>
            <a:endParaRPr lang="en-US" altLang="zh-TW" sz="2400" b="1" dirty="0">
              <a:solidFill>
                <a:srgbClr val="000000"/>
              </a:solidFill>
              <a:latin typeface="標楷體" panose="03000509000000000000" pitchFamily="65" charset="-120"/>
              <a:ea typeface="標楷體" panose="03000509000000000000" pitchFamily="65" charset="-120"/>
            </a:endParaRPr>
          </a:p>
          <a:p>
            <a:r>
              <a:rPr lang="zh-TW" altLang="en-US" sz="2400" b="1" dirty="0">
                <a:solidFill>
                  <a:srgbClr val="000000"/>
                </a:solidFill>
                <a:latin typeface="標楷體" panose="03000509000000000000" pitchFamily="65" charset="-120"/>
                <a:ea typeface="標楷體" panose="03000509000000000000" pitchFamily="65" charset="-120"/>
              </a:rPr>
              <a:t>費</a:t>
            </a:r>
            <a:endParaRPr lang="en-US" altLang="zh-TW" sz="2400" b="1" dirty="0">
              <a:solidFill>
                <a:srgbClr val="000000"/>
              </a:solidFill>
              <a:latin typeface="標楷體" panose="03000509000000000000" pitchFamily="65" charset="-120"/>
              <a:ea typeface="標楷體" panose="03000509000000000000" pitchFamily="65" charset="-120"/>
            </a:endParaRPr>
          </a:p>
          <a:p>
            <a:r>
              <a:rPr lang="zh-TW" altLang="en-US" sz="2400" b="1" dirty="0">
                <a:solidFill>
                  <a:srgbClr val="000000"/>
                </a:solidFill>
                <a:latin typeface="標楷體" panose="03000509000000000000" pitchFamily="65" charset="-120"/>
                <a:ea typeface="標楷體" panose="03000509000000000000" pitchFamily="65" charset="-120"/>
              </a:rPr>
              <a:t>用</a:t>
            </a:r>
          </a:p>
        </p:txBody>
      </p:sp>
      <p:sp>
        <p:nvSpPr>
          <p:cNvPr id="10" name="文字方塊 9">
            <a:extLst>
              <a:ext uri="{FF2B5EF4-FFF2-40B4-BE49-F238E27FC236}">
                <a16:creationId xmlns:a16="http://schemas.microsoft.com/office/drawing/2014/main" id="{E1B276AA-55AF-4C6A-AC78-86F5F80960B7}"/>
              </a:ext>
            </a:extLst>
          </p:cNvPr>
          <p:cNvSpPr txBox="1"/>
          <p:nvPr/>
        </p:nvSpPr>
        <p:spPr>
          <a:xfrm>
            <a:off x="2277815" y="2683123"/>
            <a:ext cx="4884385" cy="400110"/>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shape">
              <a:fillToRect l="50000" t="50000" r="50000" b="50000"/>
            </a:path>
            <a:tileRect/>
          </a:gradFill>
          <a:ln>
            <a:solidFill>
              <a:srgbClr val="9933FF"/>
            </a:solidFill>
          </a:ln>
        </p:spPr>
        <p:txBody>
          <a:bodyPr wrap="square" rtlCol="0">
            <a:spAutoFit/>
          </a:bodyPr>
          <a:lstStyle/>
          <a:p>
            <a:r>
              <a:rPr lang="zh-TW" altLang="en-US" sz="2000" b="1" dirty="0">
                <a:solidFill>
                  <a:srgbClr val="000000"/>
                </a:solidFill>
                <a:latin typeface="標楷體" panose="03000509000000000000" pitchFamily="65" charset="-120"/>
                <a:ea typeface="標楷體" panose="03000509000000000000" pitchFamily="65" charset="-120"/>
              </a:rPr>
              <a:t>價格</a:t>
            </a:r>
            <a:r>
              <a:rPr lang="zh-TW" altLang="en-US" sz="2000" b="1" u="sng" dirty="0">
                <a:solidFill>
                  <a:srgbClr val="FF0000"/>
                </a:solidFill>
                <a:latin typeface="標楷體" panose="03000509000000000000" pitchFamily="65" charset="-120"/>
                <a:ea typeface="標楷體" panose="03000509000000000000" pitchFamily="65" charset="-120"/>
              </a:rPr>
              <a:t>納入</a:t>
            </a:r>
            <a:r>
              <a:rPr lang="zh-TW" altLang="en-US" sz="2000" b="1" dirty="0">
                <a:solidFill>
                  <a:srgbClr val="000000"/>
                </a:solidFill>
                <a:latin typeface="標楷體" panose="03000509000000000000" pitchFamily="65" charset="-120"/>
                <a:ea typeface="標楷體" panose="03000509000000000000" pitchFamily="65" charset="-120"/>
              </a:rPr>
              <a:t>評選項目，得占總滿分</a:t>
            </a:r>
            <a:r>
              <a:rPr lang="en-US" altLang="zh-TW" sz="2000" b="1" dirty="0">
                <a:solidFill>
                  <a:srgbClr val="000000"/>
                </a:solidFill>
                <a:latin typeface="標楷體" panose="03000509000000000000" pitchFamily="65" charset="-120"/>
                <a:ea typeface="標楷體" panose="03000509000000000000" pitchFamily="65" charset="-120"/>
              </a:rPr>
              <a:t>20</a:t>
            </a:r>
            <a:r>
              <a:rPr lang="zh-TW" altLang="en-US" sz="2000" b="1" dirty="0">
                <a:solidFill>
                  <a:srgbClr val="000000"/>
                </a:solidFill>
                <a:latin typeface="標楷體" panose="03000509000000000000" pitchFamily="65" charset="-120"/>
                <a:ea typeface="標楷體" panose="03000509000000000000" pitchFamily="65" charset="-120"/>
              </a:rPr>
              <a:t>％以下</a:t>
            </a:r>
          </a:p>
        </p:txBody>
      </p:sp>
      <p:sp>
        <p:nvSpPr>
          <p:cNvPr id="11" name="橢圓 10">
            <a:extLst>
              <a:ext uri="{FF2B5EF4-FFF2-40B4-BE49-F238E27FC236}">
                <a16:creationId xmlns:a16="http://schemas.microsoft.com/office/drawing/2014/main" id="{1E744D6F-BA88-4208-8FBC-A9A061221D22}"/>
              </a:ext>
            </a:extLst>
          </p:cNvPr>
          <p:cNvSpPr/>
          <p:nvPr/>
        </p:nvSpPr>
        <p:spPr>
          <a:xfrm>
            <a:off x="1990913" y="3122785"/>
            <a:ext cx="1190315" cy="576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rgbClr val="0000FF"/>
                </a:solidFill>
                <a:latin typeface="標楷體" panose="03000509000000000000" pitchFamily="65" charset="-120"/>
                <a:ea typeface="標楷體" panose="03000509000000000000" pitchFamily="65" charset="-120"/>
              </a:rPr>
              <a:t>成本</a:t>
            </a:r>
            <a:endParaRPr lang="en-US" altLang="zh-TW" b="1" dirty="0">
              <a:solidFill>
                <a:srgbClr val="0000FF"/>
              </a:solidFill>
              <a:latin typeface="標楷體" panose="03000509000000000000" pitchFamily="65" charset="-120"/>
              <a:ea typeface="標楷體" panose="03000509000000000000" pitchFamily="65" charset="-120"/>
            </a:endParaRPr>
          </a:p>
          <a:p>
            <a:pPr algn="ctr"/>
            <a:r>
              <a:rPr lang="zh-TW" altLang="en-US" b="1" dirty="0">
                <a:solidFill>
                  <a:srgbClr val="0000FF"/>
                </a:solidFill>
                <a:latin typeface="標楷體" panose="03000509000000000000" pitchFamily="65" charset="-120"/>
                <a:ea typeface="標楷體" panose="03000509000000000000" pitchFamily="65" charset="-120"/>
              </a:rPr>
              <a:t>分析</a:t>
            </a:r>
          </a:p>
        </p:txBody>
      </p:sp>
      <p:sp>
        <p:nvSpPr>
          <p:cNvPr id="12" name="文字方塊 11">
            <a:extLst>
              <a:ext uri="{FF2B5EF4-FFF2-40B4-BE49-F238E27FC236}">
                <a16:creationId xmlns:a16="http://schemas.microsoft.com/office/drawing/2014/main" id="{166D84F0-8055-4292-A532-03CFB8A3025D}"/>
              </a:ext>
            </a:extLst>
          </p:cNvPr>
          <p:cNvSpPr txBox="1"/>
          <p:nvPr/>
        </p:nvSpPr>
        <p:spPr>
          <a:xfrm>
            <a:off x="2277815" y="3762375"/>
            <a:ext cx="4310410" cy="400110"/>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solidFill>
              <a:srgbClr val="9933FF"/>
            </a:solidFill>
          </a:ln>
        </p:spPr>
        <p:txBody>
          <a:bodyPr wrap="square" rtlCol="0">
            <a:spAutoFit/>
          </a:bodyPr>
          <a:lstStyle/>
          <a:p>
            <a:r>
              <a:rPr lang="zh-TW" altLang="en-US" sz="2000" b="1" dirty="0">
                <a:solidFill>
                  <a:srgbClr val="0000FF"/>
                </a:solidFill>
                <a:latin typeface="標楷體" panose="03000509000000000000" pitchFamily="65" charset="-120"/>
                <a:ea typeface="標楷體" panose="03000509000000000000" pitchFamily="65" charset="-120"/>
              </a:rPr>
              <a:t>價格</a:t>
            </a:r>
            <a:r>
              <a:rPr lang="zh-TW" altLang="en-US" sz="2000" b="1" u="sng" dirty="0">
                <a:solidFill>
                  <a:srgbClr val="FF0000"/>
                </a:solidFill>
                <a:latin typeface="標楷體" panose="03000509000000000000" pitchFamily="65" charset="-120"/>
                <a:ea typeface="標楷體" panose="03000509000000000000" pitchFamily="65" charset="-120"/>
              </a:rPr>
              <a:t>不納入</a:t>
            </a:r>
            <a:r>
              <a:rPr lang="zh-TW" altLang="en-US" sz="2000" b="1" dirty="0">
                <a:solidFill>
                  <a:srgbClr val="0000FF"/>
                </a:solidFill>
                <a:latin typeface="標楷體" panose="03000509000000000000" pitchFamily="65" charset="-120"/>
                <a:ea typeface="標楷體" panose="03000509000000000000" pitchFamily="65" charset="-120"/>
              </a:rPr>
              <a:t>評選項目，廠商無須報價</a:t>
            </a:r>
          </a:p>
        </p:txBody>
      </p:sp>
      <p:sp>
        <p:nvSpPr>
          <p:cNvPr id="13" name="文字方塊 12">
            <a:extLst>
              <a:ext uri="{FF2B5EF4-FFF2-40B4-BE49-F238E27FC236}">
                <a16:creationId xmlns:a16="http://schemas.microsoft.com/office/drawing/2014/main" id="{948726ED-E2A3-4A0A-BD78-D96933264F2C}"/>
              </a:ext>
            </a:extLst>
          </p:cNvPr>
          <p:cNvSpPr txBox="1"/>
          <p:nvPr/>
        </p:nvSpPr>
        <p:spPr>
          <a:xfrm>
            <a:off x="1536840" y="4350583"/>
            <a:ext cx="504056" cy="2246769"/>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chemeClr val="accent1"/>
            </a:solidFill>
          </a:ln>
        </p:spPr>
        <p:txBody>
          <a:bodyPr wrap="square" rtlCol="0">
            <a:spAutoFit/>
          </a:bodyPr>
          <a:lstStyle/>
          <a:p>
            <a:r>
              <a:rPr lang="zh-TW" altLang="en-US" sz="2000" b="1" dirty="0">
                <a:solidFill>
                  <a:srgbClr val="000000"/>
                </a:solidFill>
                <a:latin typeface="標楷體" panose="03000509000000000000" pitchFamily="65" charset="-120"/>
                <a:ea typeface="標楷體" panose="03000509000000000000" pitchFamily="65" charset="-120"/>
              </a:rPr>
              <a:t>未載明固</a:t>
            </a:r>
            <a:endParaRPr lang="en-US" altLang="zh-TW" sz="2000" b="1" dirty="0">
              <a:solidFill>
                <a:srgbClr val="000000"/>
              </a:solidFill>
              <a:latin typeface="標楷體" panose="03000509000000000000" pitchFamily="65" charset="-120"/>
              <a:ea typeface="標楷體" panose="03000509000000000000" pitchFamily="65" charset="-120"/>
            </a:endParaRPr>
          </a:p>
          <a:p>
            <a:r>
              <a:rPr lang="zh-TW" altLang="en-US" sz="2000" b="1" dirty="0">
                <a:solidFill>
                  <a:srgbClr val="000000"/>
                </a:solidFill>
                <a:latin typeface="標楷體" panose="03000509000000000000" pitchFamily="65" charset="-120"/>
                <a:ea typeface="標楷體" panose="03000509000000000000" pitchFamily="65" charset="-120"/>
              </a:rPr>
              <a:t>定</a:t>
            </a:r>
            <a:endParaRPr lang="en-US" altLang="zh-TW" sz="2000" b="1" dirty="0">
              <a:solidFill>
                <a:srgbClr val="000000"/>
              </a:solidFill>
              <a:latin typeface="標楷體" panose="03000509000000000000" pitchFamily="65" charset="-120"/>
              <a:ea typeface="標楷體" panose="03000509000000000000" pitchFamily="65" charset="-120"/>
            </a:endParaRPr>
          </a:p>
          <a:p>
            <a:r>
              <a:rPr lang="zh-TW" altLang="en-US" sz="2000" b="1" dirty="0">
                <a:solidFill>
                  <a:srgbClr val="000000"/>
                </a:solidFill>
                <a:latin typeface="標楷體" panose="03000509000000000000" pitchFamily="65" charset="-120"/>
                <a:ea typeface="標楷體" panose="03000509000000000000" pitchFamily="65" charset="-120"/>
              </a:rPr>
              <a:t>費</a:t>
            </a:r>
            <a:endParaRPr lang="en-US" altLang="zh-TW" sz="2000" b="1" dirty="0">
              <a:solidFill>
                <a:srgbClr val="000000"/>
              </a:solidFill>
              <a:latin typeface="標楷體" panose="03000509000000000000" pitchFamily="65" charset="-120"/>
              <a:ea typeface="標楷體" panose="03000509000000000000" pitchFamily="65" charset="-120"/>
            </a:endParaRPr>
          </a:p>
          <a:p>
            <a:r>
              <a:rPr lang="zh-TW" altLang="en-US" sz="2000" b="1" dirty="0">
                <a:solidFill>
                  <a:srgbClr val="000000"/>
                </a:solidFill>
                <a:latin typeface="標楷體" panose="03000509000000000000" pitchFamily="65" charset="-120"/>
                <a:ea typeface="標楷體" panose="03000509000000000000" pitchFamily="65" charset="-120"/>
              </a:rPr>
              <a:t>用</a:t>
            </a:r>
          </a:p>
        </p:txBody>
      </p:sp>
      <p:sp>
        <p:nvSpPr>
          <p:cNvPr id="14" name="橢圓 13">
            <a:extLst>
              <a:ext uri="{FF2B5EF4-FFF2-40B4-BE49-F238E27FC236}">
                <a16:creationId xmlns:a16="http://schemas.microsoft.com/office/drawing/2014/main" id="{2EE51FAC-88A2-43BA-B62D-0A606E7B9E26}"/>
              </a:ext>
            </a:extLst>
          </p:cNvPr>
          <p:cNvSpPr/>
          <p:nvPr/>
        </p:nvSpPr>
        <p:spPr>
          <a:xfrm>
            <a:off x="1908440" y="5185935"/>
            <a:ext cx="1190315" cy="576064"/>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dirty="0">
                <a:solidFill>
                  <a:srgbClr val="0000FF"/>
                </a:solidFill>
                <a:latin typeface="標楷體" panose="03000509000000000000" pitchFamily="65" charset="-120"/>
                <a:ea typeface="標楷體" panose="03000509000000000000" pitchFamily="65" charset="-120"/>
              </a:rPr>
              <a:t>價格組成</a:t>
            </a:r>
          </a:p>
        </p:txBody>
      </p:sp>
      <p:sp>
        <p:nvSpPr>
          <p:cNvPr id="15" name="文字方塊 14">
            <a:extLst>
              <a:ext uri="{FF2B5EF4-FFF2-40B4-BE49-F238E27FC236}">
                <a16:creationId xmlns:a16="http://schemas.microsoft.com/office/drawing/2014/main" id="{0F77FA20-5604-4097-B617-47F752DEBFB3}"/>
              </a:ext>
            </a:extLst>
          </p:cNvPr>
          <p:cNvSpPr txBox="1"/>
          <p:nvPr/>
        </p:nvSpPr>
        <p:spPr>
          <a:xfrm>
            <a:off x="2277815" y="4334146"/>
            <a:ext cx="4670449" cy="400110"/>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shape">
              <a:fillToRect l="50000" t="50000" r="50000" b="50000"/>
            </a:path>
            <a:tileRect/>
          </a:gradFill>
          <a:ln>
            <a:solidFill>
              <a:srgbClr val="9933FF"/>
            </a:solidFill>
          </a:ln>
        </p:spPr>
        <p:txBody>
          <a:bodyPr wrap="square" rtlCol="0">
            <a:spAutoFit/>
          </a:bodyPr>
          <a:lstStyle/>
          <a:p>
            <a:r>
              <a:rPr lang="zh-TW" altLang="en-US" sz="2000" b="1" dirty="0">
                <a:solidFill>
                  <a:srgbClr val="000000"/>
                </a:solidFill>
                <a:latin typeface="標楷體" panose="03000509000000000000" pitchFamily="65" charset="-120"/>
                <a:ea typeface="標楷體" panose="03000509000000000000" pitchFamily="65" charset="-120"/>
              </a:rPr>
              <a:t>價格納入評選項目，占總滿分</a:t>
            </a:r>
            <a:r>
              <a:rPr lang="en-US" altLang="zh-TW" sz="2000" b="1" dirty="0">
                <a:solidFill>
                  <a:srgbClr val="000000"/>
                </a:solidFill>
                <a:latin typeface="標楷體" panose="03000509000000000000" pitchFamily="65" charset="-120"/>
                <a:ea typeface="標楷體" panose="03000509000000000000" pitchFamily="65" charset="-120"/>
              </a:rPr>
              <a:t>20</a:t>
            </a:r>
            <a:r>
              <a:rPr lang="zh-TW" altLang="en-US" sz="2000" b="1" dirty="0">
                <a:solidFill>
                  <a:srgbClr val="000000"/>
                </a:solidFill>
                <a:latin typeface="標楷體" panose="03000509000000000000" pitchFamily="65" charset="-120"/>
                <a:ea typeface="標楷體" panose="03000509000000000000" pitchFamily="65" charset="-120"/>
              </a:rPr>
              <a:t>％</a:t>
            </a:r>
            <a:r>
              <a:rPr lang="en-US" altLang="zh-TW" sz="2000" b="1" dirty="0">
                <a:solidFill>
                  <a:srgbClr val="000000"/>
                </a:solidFill>
                <a:latin typeface="標楷體" panose="03000509000000000000" pitchFamily="65" charset="-120"/>
                <a:ea typeface="標楷體" panose="03000509000000000000" pitchFamily="65" charset="-120"/>
              </a:rPr>
              <a:t>-50</a:t>
            </a:r>
            <a:r>
              <a:rPr lang="zh-TW" altLang="en-US" sz="2000" b="1" dirty="0">
                <a:solidFill>
                  <a:srgbClr val="000000"/>
                </a:solidFill>
                <a:latin typeface="PMingLiU" panose="02020500000000000000" pitchFamily="18" charset="-120"/>
                <a:ea typeface="PMingLiU" panose="02020500000000000000" pitchFamily="18" charset="-120"/>
              </a:rPr>
              <a:t>％</a:t>
            </a:r>
            <a:endParaRPr lang="zh-TW" altLang="en-US" sz="2000" b="1" dirty="0">
              <a:solidFill>
                <a:srgbClr val="000000"/>
              </a:solidFill>
              <a:latin typeface="標楷體" panose="03000509000000000000" pitchFamily="65" charset="-120"/>
              <a:ea typeface="標楷體" panose="03000509000000000000" pitchFamily="65" charset="-120"/>
            </a:endParaRPr>
          </a:p>
        </p:txBody>
      </p:sp>
      <p:sp>
        <p:nvSpPr>
          <p:cNvPr id="16" name="文字方塊 15">
            <a:extLst>
              <a:ext uri="{FF2B5EF4-FFF2-40B4-BE49-F238E27FC236}">
                <a16:creationId xmlns:a16="http://schemas.microsoft.com/office/drawing/2014/main" id="{30390BBE-2749-4748-BC94-C35C7F9BFA2D}"/>
              </a:ext>
            </a:extLst>
          </p:cNvPr>
          <p:cNvSpPr txBox="1"/>
          <p:nvPr/>
        </p:nvSpPr>
        <p:spPr>
          <a:xfrm>
            <a:off x="2277814" y="4797782"/>
            <a:ext cx="6038602" cy="40011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rgbClr val="9933FF"/>
            </a:solidFill>
          </a:ln>
        </p:spPr>
        <p:txBody>
          <a:bodyPr wrap="square" rtlCol="0">
            <a:spAutoFit/>
          </a:bodyPr>
          <a:lstStyle/>
          <a:p>
            <a:r>
              <a:rPr lang="zh-TW" altLang="en-US" sz="2000" b="1" dirty="0">
                <a:solidFill>
                  <a:srgbClr val="000000"/>
                </a:solidFill>
                <a:latin typeface="標楷體" panose="03000509000000000000" pitchFamily="65" charset="-120"/>
                <a:ea typeface="標楷體" panose="03000509000000000000" pitchFamily="65" charset="-120"/>
              </a:rPr>
              <a:t>議價前成立</a:t>
            </a:r>
            <a:r>
              <a:rPr lang="zh-TW" altLang="en-US" sz="2000" b="1" u="sng" dirty="0">
                <a:solidFill>
                  <a:srgbClr val="0000FF"/>
                </a:solidFill>
                <a:latin typeface="標楷體" panose="03000509000000000000" pitchFamily="65" charset="-120"/>
                <a:ea typeface="標楷體" panose="03000509000000000000" pitchFamily="65" charset="-120"/>
              </a:rPr>
              <a:t>評審委員會</a:t>
            </a:r>
            <a:r>
              <a:rPr lang="zh-TW" altLang="en-US" sz="2000" b="1" dirty="0">
                <a:solidFill>
                  <a:srgbClr val="000000"/>
                </a:solidFill>
                <a:latin typeface="標楷體" panose="03000509000000000000" pitchFamily="65" charset="-120"/>
                <a:ea typeface="標楷體" panose="03000509000000000000" pitchFamily="65" charset="-120"/>
              </a:rPr>
              <a:t>，參考廠商報價提出建議金額</a:t>
            </a:r>
          </a:p>
        </p:txBody>
      </p:sp>
      <p:sp>
        <p:nvSpPr>
          <p:cNvPr id="17" name="文字方塊 16">
            <a:extLst>
              <a:ext uri="{FF2B5EF4-FFF2-40B4-BE49-F238E27FC236}">
                <a16:creationId xmlns:a16="http://schemas.microsoft.com/office/drawing/2014/main" id="{827E8B97-D32A-4972-8009-FCE6F793DEB2}"/>
              </a:ext>
            </a:extLst>
          </p:cNvPr>
          <p:cNvSpPr txBox="1"/>
          <p:nvPr/>
        </p:nvSpPr>
        <p:spPr>
          <a:xfrm>
            <a:off x="2040896" y="5750042"/>
            <a:ext cx="5121304" cy="40011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solidFill>
              <a:srgbClr val="9933FF"/>
            </a:solidFill>
          </a:ln>
        </p:spPr>
        <p:txBody>
          <a:bodyPr wrap="square" rtlCol="0">
            <a:spAutoFit/>
          </a:bodyPr>
          <a:lstStyle/>
          <a:p>
            <a:r>
              <a:rPr lang="zh-TW" altLang="en-US" sz="2000" b="1" dirty="0">
                <a:solidFill>
                  <a:srgbClr val="000000"/>
                </a:solidFill>
                <a:latin typeface="標楷體" panose="03000509000000000000" pitchFamily="65" charset="-120"/>
                <a:ea typeface="標楷體" panose="03000509000000000000" pitchFamily="65" charset="-120"/>
              </a:rPr>
              <a:t>得徵求</a:t>
            </a:r>
            <a:r>
              <a:rPr lang="zh-TW" altLang="en-US" sz="2000" b="1" u="sng" dirty="0">
                <a:solidFill>
                  <a:srgbClr val="FF0000"/>
                </a:solidFill>
                <a:latin typeface="標楷體" panose="03000509000000000000" pitchFamily="65" charset="-120"/>
                <a:ea typeface="標楷體" panose="03000509000000000000" pitchFamily="65" charset="-120"/>
              </a:rPr>
              <a:t>評選委員會</a:t>
            </a:r>
            <a:r>
              <a:rPr lang="zh-TW" altLang="en-US" sz="2000" b="1" dirty="0">
                <a:solidFill>
                  <a:srgbClr val="000000"/>
                </a:solidFill>
                <a:latin typeface="標楷體" panose="03000509000000000000" pitchFamily="65" charset="-120"/>
                <a:ea typeface="標楷體" panose="03000509000000000000" pitchFamily="65" charset="-120"/>
              </a:rPr>
              <a:t>同意後，代替評審委員會</a:t>
            </a:r>
          </a:p>
        </p:txBody>
      </p:sp>
      <p:sp>
        <p:nvSpPr>
          <p:cNvPr id="18" name="流程圖: 卡片 17">
            <a:extLst>
              <a:ext uri="{FF2B5EF4-FFF2-40B4-BE49-F238E27FC236}">
                <a16:creationId xmlns:a16="http://schemas.microsoft.com/office/drawing/2014/main" id="{412A9657-F615-4F89-9B02-55064F9567E1}"/>
              </a:ext>
            </a:extLst>
          </p:cNvPr>
          <p:cNvSpPr/>
          <p:nvPr/>
        </p:nvSpPr>
        <p:spPr>
          <a:xfrm>
            <a:off x="6681415" y="3159718"/>
            <a:ext cx="1723570" cy="660167"/>
          </a:xfrm>
          <a:prstGeom prst="flowChartPunchedCar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800"/>
              </a:lnSpc>
            </a:pPr>
            <a:r>
              <a:rPr lang="zh-TW" altLang="en-US" sz="2000" b="1" dirty="0">
                <a:solidFill>
                  <a:srgbClr val="000000"/>
                </a:solidFill>
                <a:latin typeface="標楷體" panose="03000509000000000000" pitchFamily="65" charset="-120"/>
                <a:ea typeface="標楷體" panose="03000509000000000000" pitchFamily="65" charset="-120"/>
              </a:rPr>
              <a:t>得議定其他採購條件後決標</a:t>
            </a:r>
          </a:p>
        </p:txBody>
      </p:sp>
      <p:sp>
        <p:nvSpPr>
          <p:cNvPr id="19" name="左大括弧 18">
            <a:extLst>
              <a:ext uri="{FF2B5EF4-FFF2-40B4-BE49-F238E27FC236}">
                <a16:creationId xmlns:a16="http://schemas.microsoft.com/office/drawing/2014/main" id="{382E9DF7-5E4F-4FE7-8156-AD16FAEA492A}"/>
              </a:ext>
            </a:extLst>
          </p:cNvPr>
          <p:cNvSpPr/>
          <p:nvPr/>
        </p:nvSpPr>
        <p:spPr>
          <a:xfrm>
            <a:off x="7032823" y="5520505"/>
            <a:ext cx="381000" cy="907361"/>
          </a:xfrm>
          <a:prstGeom prst="leftBrace">
            <a:avLst/>
          </a:prstGeom>
          <a:ln w="28575">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0" name="文字方塊 19">
            <a:extLst>
              <a:ext uri="{FF2B5EF4-FFF2-40B4-BE49-F238E27FC236}">
                <a16:creationId xmlns:a16="http://schemas.microsoft.com/office/drawing/2014/main" id="{07AA61CC-1C2D-4B0F-B463-94AB02B4F9F6}"/>
              </a:ext>
            </a:extLst>
          </p:cNvPr>
          <p:cNvSpPr txBox="1"/>
          <p:nvPr/>
        </p:nvSpPr>
        <p:spPr>
          <a:xfrm>
            <a:off x="7294656" y="5561567"/>
            <a:ext cx="1392144" cy="369332"/>
          </a:xfrm>
          <a:prstGeom prst="rect">
            <a:avLst/>
          </a:prstGeom>
          <a:solidFill>
            <a:srgbClr val="66FFFF"/>
          </a:solidFill>
          <a:ln>
            <a:solidFill>
              <a:srgbClr val="9933FF"/>
            </a:solidFill>
          </a:ln>
        </p:spPr>
        <p:txBody>
          <a:bodyPr wrap="square" rtlCol="0">
            <a:spAutoFit/>
          </a:bodyPr>
          <a:lstStyle/>
          <a:p>
            <a:r>
              <a:rPr lang="zh-TW" altLang="en-US" b="1" dirty="0">
                <a:solidFill>
                  <a:srgbClr val="000000"/>
                </a:solidFill>
                <a:latin typeface="標楷體" panose="03000509000000000000" pitchFamily="65" charset="-120"/>
                <a:ea typeface="標楷體" panose="03000509000000000000" pitchFamily="65" charset="-120"/>
              </a:rPr>
              <a:t>評選後提出</a:t>
            </a:r>
          </a:p>
        </p:txBody>
      </p:sp>
      <p:sp>
        <p:nvSpPr>
          <p:cNvPr id="21" name="文字方塊 20">
            <a:extLst>
              <a:ext uri="{FF2B5EF4-FFF2-40B4-BE49-F238E27FC236}">
                <a16:creationId xmlns:a16="http://schemas.microsoft.com/office/drawing/2014/main" id="{A088761F-6E96-47BA-90C8-AE96D756F387}"/>
              </a:ext>
            </a:extLst>
          </p:cNvPr>
          <p:cNvSpPr txBox="1"/>
          <p:nvPr/>
        </p:nvSpPr>
        <p:spPr>
          <a:xfrm>
            <a:off x="7294655" y="6028508"/>
            <a:ext cx="1392144" cy="369332"/>
          </a:xfrm>
          <a:prstGeom prst="rect">
            <a:avLst/>
          </a:prstGeom>
          <a:solidFill>
            <a:schemeClr val="accent1">
              <a:lumMod val="20000"/>
              <a:lumOff val="80000"/>
            </a:schemeClr>
          </a:solidFill>
          <a:ln>
            <a:solidFill>
              <a:srgbClr val="9933FF"/>
            </a:solidFill>
          </a:ln>
        </p:spPr>
        <p:txBody>
          <a:bodyPr wrap="square" rtlCol="0">
            <a:spAutoFit/>
          </a:bodyPr>
          <a:lstStyle/>
          <a:p>
            <a:r>
              <a:rPr lang="zh-TW" altLang="en-US" b="1" dirty="0">
                <a:solidFill>
                  <a:srgbClr val="000000"/>
                </a:solidFill>
                <a:latin typeface="標楷體" panose="03000509000000000000" pitchFamily="65" charset="-120"/>
                <a:ea typeface="標楷體" panose="03000509000000000000" pitchFamily="65" charset="-120"/>
              </a:rPr>
              <a:t>議價前提出</a:t>
            </a:r>
          </a:p>
        </p:txBody>
      </p:sp>
      <p:sp>
        <p:nvSpPr>
          <p:cNvPr id="3" name="箭號: 上彎 2">
            <a:extLst>
              <a:ext uri="{FF2B5EF4-FFF2-40B4-BE49-F238E27FC236}">
                <a16:creationId xmlns:a16="http://schemas.microsoft.com/office/drawing/2014/main" id="{E22C0E26-6872-4768-90A8-C9A1B6469B55}"/>
              </a:ext>
            </a:extLst>
          </p:cNvPr>
          <p:cNvSpPr/>
          <p:nvPr/>
        </p:nvSpPr>
        <p:spPr>
          <a:xfrm>
            <a:off x="8384819" y="2136351"/>
            <a:ext cx="301981" cy="263093"/>
          </a:xfrm>
          <a:prstGeom prst="bentUpArrow">
            <a:avLst/>
          </a:prstGeom>
          <a:solidFill>
            <a:srgbClr val="0000FF"/>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文字方塊 21">
            <a:extLst>
              <a:ext uri="{FF2B5EF4-FFF2-40B4-BE49-F238E27FC236}">
                <a16:creationId xmlns:a16="http://schemas.microsoft.com/office/drawing/2014/main" id="{84F60727-2F56-46B9-9699-EF34327494B5}"/>
              </a:ext>
            </a:extLst>
          </p:cNvPr>
          <p:cNvSpPr txBox="1"/>
          <p:nvPr/>
        </p:nvSpPr>
        <p:spPr>
          <a:xfrm>
            <a:off x="6048189" y="850097"/>
            <a:ext cx="2731268" cy="1077218"/>
          </a:xfrm>
          <a:prstGeom prst="rect">
            <a:avLst/>
          </a:prstGeom>
          <a:noFill/>
          <a:ln>
            <a:solidFill>
              <a:schemeClr val="accent1"/>
            </a:solidFill>
          </a:ln>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TW" altLang="en-US" sz="1600" b="1" dirty="0">
                <a:solidFill>
                  <a:srgbClr val="1C1C1C"/>
                </a:solidFill>
                <a:latin typeface="標楷體" panose="03000509000000000000" pitchFamily="65" charset="-120"/>
                <a:ea typeface="標楷體" panose="03000509000000000000" pitchFamily="65" charset="-120"/>
              </a:rPr>
              <a:t>民意代表：中央、地方。</a:t>
            </a:r>
            <a:endParaRPr lang="en-US" altLang="zh-TW" sz="1600" b="1" dirty="0">
              <a:solidFill>
                <a:srgbClr val="1C1C1C"/>
              </a:solidFill>
              <a:latin typeface="標楷體" panose="03000509000000000000" pitchFamily="65" charset="-120"/>
              <a:ea typeface="標楷體" panose="03000509000000000000" pitchFamily="65" charset="-120"/>
            </a:endParaRPr>
          </a:p>
          <a:p>
            <a:pPr marL="285750" indent="-285750">
              <a:buFont typeface="Wingdings" panose="05000000000000000000" pitchFamily="2" charset="2"/>
              <a:buChar char="l"/>
            </a:pPr>
            <a:r>
              <a:rPr lang="zh-TW" altLang="en-US" sz="1600" b="1" dirty="0">
                <a:solidFill>
                  <a:srgbClr val="1C1C1C"/>
                </a:solidFill>
                <a:latin typeface="標楷體" panose="03000509000000000000" pitchFamily="65" charset="-120"/>
                <a:ea typeface="標楷體" panose="03000509000000000000" pitchFamily="65" charset="-120"/>
              </a:rPr>
              <a:t>均不可以</a:t>
            </a:r>
            <a:r>
              <a:rPr lang="en-US" altLang="zh-TW" sz="1600" b="1" dirty="0">
                <a:solidFill>
                  <a:srgbClr val="1C1C1C"/>
                </a:solidFill>
                <a:latin typeface="標楷體" panose="03000509000000000000" pitchFamily="65" charset="-120"/>
                <a:ea typeface="標楷體" panose="03000509000000000000" pitchFamily="65" charset="-120"/>
              </a:rPr>
              <a:t>(</a:t>
            </a:r>
            <a:r>
              <a:rPr lang="zh-TW" altLang="en-US" sz="1600" b="1" dirty="0">
                <a:solidFill>
                  <a:srgbClr val="1C1C1C"/>
                </a:solidFill>
                <a:latin typeface="標楷體" panose="03000509000000000000" pitchFamily="65" charset="-120"/>
                <a:ea typeface="標楷體" panose="03000509000000000000" pitchFamily="65" charset="-120"/>
              </a:rPr>
              <a:t>行政、立法</a:t>
            </a:r>
            <a:r>
              <a:rPr lang="en-US" altLang="zh-TW" sz="1600" b="1" dirty="0">
                <a:solidFill>
                  <a:srgbClr val="1C1C1C"/>
                </a:solidFill>
                <a:latin typeface="標楷體" panose="03000509000000000000" pitchFamily="65" charset="-120"/>
                <a:ea typeface="標楷體" panose="03000509000000000000" pitchFamily="65" charset="-120"/>
              </a:rPr>
              <a:t>)</a:t>
            </a:r>
            <a:r>
              <a:rPr lang="zh-TW" altLang="en-US" sz="1600" b="1" dirty="0">
                <a:solidFill>
                  <a:srgbClr val="1C1C1C"/>
                </a:solidFill>
                <a:latin typeface="標楷體" panose="03000509000000000000" pitchFamily="65" charset="-120"/>
                <a:ea typeface="標楷體" panose="03000509000000000000" pitchFamily="65" charset="-120"/>
              </a:rPr>
              <a:t>。</a:t>
            </a:r>
            <a:endParaRPr lang="en-US" altLang="zh-TW" sz="1600" b="1" dirty="0">
              <a:solidFill>
                <a:srgbClr val="1C1C1C"/>
              </a:solidFill>
              <a:latin typeface="標楷體" panose="03000509000000000000" pitchFamily="65" charset="-120"/>
              <a:ea typeface="標楷體" panose="03000509000000000000" pitchFamily="65" charset="-120"/>
            </a:endParaRPr>
          </a:p>
          <a:p>
            <a:pPr marL="285750" indent="-285750">
              <a:buFont typeface="Wingdings" panose="05000000000000000000" pitchFamily="2" charset="2"/>
              <a:buChar char="l"/>
            </a:pPr>
            <a:r>
              <a:rPr lang="zh-TW" altLang="en-US" sz="1600" b="1" u="sng" dirty="0">
                <a:solidFill>
                  <a:srgbClr val="FF0000"/>
                </a:solidFill>
                <a:latin typeface="標楷體" panose="03000509000000000000" pitchFamily="65" charset="-120"/>
                <a:ea typeface="標楷體" panose="03000509000000000000" pitchFamily="65" charset="-120"/>
              </a:rPr>
              <a:t>任職機關內派可以</a:t>
            </a:r>
            <a:endParaRPr lang="en-US" altLang="zh-TW" sz="1600" b="1" u="sng" dirty="0">
              <a:solidFill>
                <a:srgbClr val="FF0000"/>
              </a:solidFill>
              <a:latin typeface="標楷體" panose="03000509000000000000" pitchFamily="65" charset="-120"/>
              <a:ea typeface="標楷體" panose="03000509000000000000" pitchFamily="65" charset="-120"/>
            </a:endParaRPr>
          </a:p>
          <a:p>
            <a:r>
              <a:rPr lang="zh-TW" altLang="en-US" sz="1600" b="1" dirty="0">
                <a:latin typeface="標楷體" panose="03000509000000000000" pitchFamily="65" charset="-120"/>
                <a:ea typeface="標楷體" panose="03000509000000000000" pitchFamily="65" charset="-120"/>
              </a:rPr>
              <a:t>工程企字第</a:t>
            </a:r>
            <a:r>
              <a:rPr lang="en-US" altLang="zh-TW" sz="1600" b="1" dirty="0">
                <a:latin typeface="標楷體" panose="03000509000000000000" pitchFamily="65" charset="-120"/>
                <a:ea typeface="標楷體" panose="03000509000000000000" pitchFamily="65" charset="-120"/>
              </a:rPr>
              <a:t>1080013011</a:t>
            </a:r>
            <a:r>
              <a:rPr lang="zh-TW" altLang="en-US" sz="1600" b="1" dirty="0">
                <a:latin typeface="標楷體" panose="03000509000000000000" pitchFamily="65" charset="-120"/>
                <a:ea typeface="標楷體" panose="03000509000000000000" pitchFamily="65" charset="-120"/>
              </a:rPr>
              <a:t>號 </a:t>
            </a:r>
            <a:endParaRPr lang="zh-TW" altLang="en-US" sz="1600" b="1" u="sng" dirty="0">
              <a:solidFill>
                <a:srgbClr val="FF0000"/>
              </a:solidFill>
              <a:latin typeface="標楷體" panose="03000509000000000000" pitchFamily="65" charset="-120"/>
              <a:ea typeface="標楷體" panose="03000509000000000000" pitchFamily="65" charset="-120"/>
            </a:endParaRPr>
          </a:p>
        </p:txBody>
      </p:sp>
      <p:sp>
        <p:nvSpPr>
          <p:cNvPr id="23" name="文字方塊 22">
            <a:extLst>
              <a:ext uri="{FF2B5EF4-FFF2-40B4-BE49-F238E27FC236}">
                <a16:creationId xmlns:a16="http://schemas.microsoft.com/office/drawing/2014/main" id="{3D6781B4-D3F1-4D2C-8D7C-B652477BA362}"/>
              </a:ext>
            </a:extLst>
          </p:cNvPr>
          <p:cNvSpPr txBox="1"/>
          <p:nvPr/>
        </p:nvSpPr>
        <p:spPr>
          <a:xfrm>
            <a:off x="4427984" y="5229200"/>
            <a:ext cx="648072" cy="461665"/>
          </a:xfrm>
          <a:prstGeom prst="rect">
            <a:avLst/>
          </a:prstGeom>
          <a:noFill/>
        </p:spPr>
        <p:txBody>
          <a:bodyPr wrap="square" rtlCol="0">
            <a:spAutoFit/>
          </a:bodyPr>
          <a:lstStyle/>
          <a:p>
            <a:r>
              <a:rPr lang="en-US" altLang="zh-TW" sz="2400" b="1" dirty="0"/>
              <a:t>OR</a:t>
            </a:r>
            <a:endParaRPr lang="zh-TW" altLang="en-US" sz="2400" b="1" dirty="0"/>
          </a:p>
        </p:txBody>
      </p:sp>
      <p:sp>
        <p:nvSpPr>
          <p:cNvPr id="24" name="文字方塊 23">
            <a:extLst>
              <a:ext uri="{FF2B5EF4-FFF2-40B4-BE49-F238E27FC236}">
                <a16:creationId xmlns:a16="http://schemas.microsoft.com/office/drawing/2014/main" id="{B1CA4574-12EB-43FF-95DA-48F50784A48A}"/>
              </a:ext>
            </a:extLst>
          </p:cNvPr>
          <p:cNvSpPr txBox="1"/>
          <p:nvPr/>
        </p:nvSpPr>
        <p:spPr>
          <a:xfrm>
            <a:off x="120678" y="4734256"/>
            <a:ext cx="461665" cy="2022776"/>
          </a:xfrm>
          <a:prstGeom prst="rect">
            <a:avLst/>
          </a:prstGeom>
          <a:solidFill>
            <a:schemeClr val="accent1">
              <a:lumMod val="40000"/>
              <a:lumOff val="60000"/>
            </a:schemeClr>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eaVert" wrap="square" rtlCol="0">
            <a:spAutoFit/>
          </a:bodyPr>
          <a:lstStyle/>
          <a:p>
            <a:r>
              <a:rPr lang="zh-TW" altLang="en-US" b="1" dirty="0">
                <a:solidFill>
                  <a:srgbClr val="FF0000"/>
                </a:solidFill>
                <a:latin typeface="標楷體" panose="03000509000000000000" pitchFamily="65" charset="-120"/>
                <a:ea typeface="標楷體" panose="03000509000000000000" pitchFamily="65" charset="-120"/>
              </a:rPr>
              <a:t>參考</a:t>
            </a:r>
            <a:r>
              <a:rPr lang="zh-TW" altLang="en-US" b="1" dirty="0">
                <a:solidFill>
                  <a:srgbClr val="000000"/>
                </a:solidFill>
                <a:latin typeface="標楷體" panose="03000509000000000000" pitchFamily="65" charset="-120"/>
                <a:ea typeface="標楷體" panose="03000509000000000000" pitchFamily="65" charset="-120"/>
              </a:rPr>
              <a:t>最有利標精神</a:t>
            </a:r>
          </a:p>
        </p:txBody>
      </p:sp>
      <p:sp>
        <p:nvSpPr>
          <p:cNvPr id="25" name="流程圖: 卡片 24">
            <a:extLst>
              <a:ext uri="{FF2B5EF4-FFF2-40B4-BE49-F238E27FC236}">
                <a16:creationId xmlns:a16="http://schemas.microsoft.com/office/drawing/2014/main" id="{3D8C8FAD-5B26-40D4-96C8-94BC5ABEAE92}"/>
              </a:ext>
            </a:extLst>
          </p:cNvPr>
          <p:cNvSpPr/>
          <p:nvPr/>
        </p:nvSpPr>
        <p:spPr>
          <a:xfrm>
            <a:off x="2302728" y="6241694"/>
            <a:ext cx="4774134" cy="372344"/>
          </a:xfrm>
          <a:prstGeom prst="flowChartPunchedCard">
            <a:avLst/>
          </a:prstGeom>
          <a:solidFill>
            <a:srgbClr val="99FFC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800"/>
              </a:lnSpc>
            </a:pPr>
            <a:r>
              <a:rPr lang="zh-TW" altLang="en-US" b="1" dirty="0">
                <a:solidFill>
                  <a:srgbClr val="000000"/>
                </a:solidFill>
                <a:latin typeface="標楷體" panose="03000509000000000000" pitchFamily="65" charset="-120"/>
                <a:ea typeface="標楷體" panose="03000509000000000000" pitchFamily="65" charset="-120"/>
              </a:rPr>
              <a:t>得議約其他採購條件。議約後再提出建議金額</a:t>
            </a:r>
          </a:p>
        </p:txBody>
      </p:sp>
      <p:sp>
        <p:nvSpPr>
          <p:cNvPr id="26" name="橢圓 25">
            <a:extLst>
              <a:ext uri="{FF2B5EF4-FFF2-40B4-BE49-F238E27FC236}">
                <a16:creationId xmlns:a16="http://schemas.microsoft.com/office/drawing/2014/main" id="{EB984AF9-2677-4380-9A34-E3447F0A3F21}"/>
              </a:ext>
            </a:extLst>
          </p:cNvPr>
          <p:cNvSpPr/>
          <p:nvPr/>
        </p:nvSpPr>
        <p:spPr>
          <a:xfrm>
            <a:off x="107504" y="3083233"/>
            <a:ext cx="1129211" cy="1250913"/>
          </a:xfrm>
          <a:prstGeom prst="ellipse">
            <a:avLst/>
          </a:prstGeom>
          <a:noFill/>
          <a:ln w="38100">
            <a:solidFill>
              <a:srgbClr val="0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橢圓 26">
            <a:extLst>
              <a:ext uri="{FF2B5EF4-FFF2-40B4-BE49-F238E27FC236}">
                <a16:creationId xmlns:a16="http://schemas.microsoft.com/office/drawing/2014/main" id="{D53CD8A4-F8FD-4E2F-846B-E5B1FD41E935}"/>
              </a:ext>
            </a:extLst>
          </p:cNvPr>
          <p:cNvSpPr/>
          <p:nvPr/>
        </p:nvSpPr>
        <p:spPr>
          <a:xfrm>
            <a:off x="1143264" y="2883841"/>
            <a:ext cx="371600" cy="452506"/>
          </a:xfrm>
          <a:prstGeom prst="ellipse">
            <a:avLst/>
          </a:prstGeom>
          <a:solidFill>
            <a:srgbClr val="0000FF"/>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t>1</a:t>
            </a:r>
            <a:endParaRPr lang="zh-TW" altLang="en-US" sz="2400" dirty="0"/>
          </a:p>
        </p:txBody>
      </p:sp>
      <p:sp>
        <p:nvSpPr>
          <p:cNvPr id="28" name="橢圓 27">
            <a:extLst>
              <a:ext uri="{FF2B5EF4-FFF2-40B4-BE49-F238E27FC236}">
                <a16:creationId xmlns:a16="http://schemas.microsoft.com/office/drawing/2014/main" id="{E6F61435-2C5D-47BB-BDDB-FEA088C7615A}"/>
              </a:ext>
            </a:extLst>
          </p:cNvPr>
          <p:cNvSpPr/>
          <p:nvPr/>
        </p:nvSpPr>
        <p:spPr>
          <a:xfrm>
            <a:off x="150305" y="3429000"/>
            <a:ext cx="371600" cy="452506"/>
          </a:xfrm>
          <a:prstGeom prst="ellipse">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rgbClr val="0000FF"/>
                </a:solidFill>
              </a:rPr>
              <a:t>2</a:t>
            </a:r>
            <a:endParaRPr lang="zh-TW" altLang="en-US" sz="2400" dirty="0">
              <a:solidFill>
                <a:srgbClr val="0000FF"/>
              </a:solidFill>
            </a:endParaRPr>
          </a:p>
        </p:txBody>
      </p:sp>
      <p:cxnSp>
        <p:nvCxnSpPr>
          <p:cNvPr id="30" name="直線單箭頭接點 29">
            <a:extLst>
              <a:ext uri="{FF2B5EF4-FFF2-40B4-BE49-F238E27FC236}">
                <a16:creationId xmlns:a16="http://schemas.microsoft.com/office/drawing/2014/main" id="{5461FAA6-AFDC-4A9B-9A4A-B58C45ADED5C}"/>
              </a:ext>
            </a:extLst>
          </p:cNvPr>
          <p:cNvCxnSpPr/>
          <p:nvPr/>
        </p:nvCxnSpPr>
        <p:spPr>
          <a:xfrm>
            <a:off x="1143264" y="4005064"/>
            <a:ext cx="1134550" cy="329082"/>
          </a:xfrm>
          <a:prstGeom prst="straightConnector1">
            <a:avLst/>
          </a:prstGeom>
          <a:ln w="57150">
            <a:solidFill>
              <a:srgbClr val="0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 name="直線單箭頭接點 30">
            <a:extLst>
              <a:ext uri="{FF2B5EF4-FFF2-40B4-BE49-F238E27FC236}">
                <a16:creationId xmlns:a16="http://schemas.microsoft.com/office/drawing/2014/main" id="{434578D0-2982-4C7A-AE82-98BD5C6B4511}"/>
              </a:ext>
            </a:extLst>
          </p:cNvPr>
          <p:cNvCxnSpPr>
            <a:cxnSpLocks/>
          </p:cNvCxnSpPr>
          <p:nvPr/>
        </p:nvCxnSpPr>
        <p:spPr>
          <a:xfrm>
            <a:off x="937962" y="2764718"/>
            <a:ext cx="628456" cy="72182"/>
          </a:xfrm>
          <a:prstGeom prst="straightConnector1">
            <a:avLst/>
          </a:prstGeom>
          <a:ln w="57150">
            <a:solidFill>
              <a:srgbClr val="0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32">
            <a:extLst>
              <a:ext uri="{FF2B5EF4-FFF2-40B4-BE49-F238E27FC236}">
                <a16:creationId xmlns:a16="http://schemas.microsoft.com/office/drawing/2014/main" id="{B9D72A53-2132-4194-8ABC-2B4CEF1E1EFB}"/>
              </a:ext>
            </a:extLst>
          </p:cNvPr>
          <p:cNvCxnSpPr>
            <a:cxnSpLocks/>
          </p:cNvCxnSpPr>
          <p:nvPr/>
        </p:nvCxnSpPr>
        <p:spPr>
          <a:xfrm>
            <a:off x="1312662" y="4073832"/>
            <a:ext cx="304703" cy="439327"/>
          </a:xfrm>
          <a:prstGeom prst="straightConnector1">
            <a:avLst/>
          </a:prstGeom>
          <a:ln w="57150">
            <a:solidFill>
              <a:srgbClr val="0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6" name="文字方塊 35">
            <a:extLst>
              <a:ext uri="{FF2B5EF4-FFF2-40B4-BE49-F238E27FC236}">
                <a16:creationId xmlns:a16="http://schemas.microsoft.com/office/drawing/2014/main" id="{19AA3E48-6FC3-454D-8252-8CDB5E11A9B1}"/>
              </a:ext>
            </a:extLst>
          </p:cNvPr>
          <p:cNvSpPr txBox="1"/>
          <p:nvPr/>
        </p:nvSpPr>
        <p:spPr>
          <a:xfrm>
            <a:off x="630152" y="4725783"/>
            <a:ext cx="492443" cy="1589444"/>
          </a:xfrm>
          <a:prstGeom prst="rect">
            <a:avLst/>
          </a:prstGeom>
          <a:solidFill>
            <a:schemeClr val="accent1">
              <a:lumMod val="40000"/>
              <a:lumOff val="60000"/>
            </a:schemeClr>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eaVert" wrap="square" rtlCol="0">
            <a:spAutoFit/>
          </a:bodyPr>
          <a:lstStyle/>
          <a:p>
            <a:r>
              <a:rPr lang="zh-TW" altLang="en-US" sz="2000" b="1" dirty="0">
                <a:solidFill>
                  <a:srgbClr val="0000FF"/>
                </a:solidFill>
                <a:latin typeface="標楷體" panose="03000509000000000000" pitchFamily="65" charset="-120"/>
                <a:ea typeface="標楷體" panose="03000509000000000000" pitchFamily="65" charset="-120"/>
              </a:rPr>
              <a:t>準用</a:t>
            </a:r>
            <a:r>
              <a:rPr lang="zh-TW" altLang="en-US" sz="2000" b="1" dirty="0">
                <a:solidFill>
                  <a:srgbClr val="000000"/>
                </a:solidFill>
                <a:latin typeface="標楷體" panose="03000509000000000000" pitchFamily="65" charset="-120"/>
                <a:ea typeface="標楷體" panose="03000509000000000000" pitchFamily="65" charset="-120"/>
              </a:rPr>
              <a:t>最有利標</a:t>
            </a:r>
          </a:p>
        </p:txBody>
      </p:sp>
      <p:sp>
        <p:nvSpPr>
          <p:cNvPr id="2" name="矩形 1">
            <a:extLst>
              <a:ext uri="{FF2B5EF4-FFF2-40B4-BE49-F238E27FC236}">
                <a16:creationId xmlns:a16="http://schemas.microsoft.com/office/drawing/2014/main" id="{6FEB2E56-6301-4AAE-92E5-E9E6465E31F4}"/>
              </a:ext>
            </a:extLst>
          </p:cNvPr>
          <p:cNvSpPr/>
          <p:nvPr/>
        </p:nvSpPr>
        <p:spPr>
          <a:xfrm>
            <a:off x="7217339" y="2521311"/>
            <a:ext cx="1680390" cy="4001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1400" dirty="0">
                <a:solidFill>
                  <a:srgbClr val="000000"/>
                </a:solidFill>
                <a:latin typeface="標楷體" panose="03000509000000000000" pitchFamily="65" charset="-120"/>
                <a:ea typeface="標楷體" panose="03000509000000000000" pitchFamily="65" charset="-120"/>
              </a:rPr>
              <a:t>本機關、其他機關、非機關等人員</a:t>
            </a:r>
            <a:endParaRPr lang="zh-TW" altLang="en-US" sz="1400" dirty="0"/>
          </a:p>
        </p:txBody>
      </p:sp>
      <p:sp>
        <p:nvSpPr>
          <p:cNvPr id="34" name="矩形 33">
            <a:extLst>
              <a:ext uri="{FF2B5EF4-FFF2-40B4-BE49-F238E27FC236}">
                <a16:creationId xmlns:a16="http://schemas.microsoft.com/office/drawing/2014/main" id="{AD48D774-16F3-4F50-96A8-C4B261C6BB3B}"/>
              </a:ext>
            </a:extLst>
          </p:cNvPr>
          <p:cNvSpPr/>
          <p:nvPr/>
        </p:nvSpPr>
        <p:spPr>
          <a:xfrm>
            <a:off x="3727872" y="1730863"/>
            <a:ext cx="2028139" cy="400110"/>
          </a:xfrm>
          <a:prstGeom prst="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solidFill>
                  <a:srgbClr val="000000"/>
                </a:solidFill>
                <a:latin typeface="標楷體" panose="03000509000000000000" pitchFamily="65" charset="-120"/>
                <a:ea typeface="標楷體" panose="03000509000000000000" pitchFamily="65" charset="-120"/>
              </a:rPr>
              <a:t>政府機關以外人員均可</a:t>
            </a:r>
          </a:p>
        </p:txBody>
      </p:sp>
      <p:sp>
        <p:nvSpPr>
          <p:cNvPr id="37" name="橢圓 36">
            <a:extLst>
              <a:ext uri="{FF2B5EF4-FFF2-40B4-BE49-F238E27FC236}">
                <a16:creationId xmlns:a16="http://schemas.microsoft.com/office/drawing/2014/main" id="{F2D08B6A-DF1E-4747-9B0E-F216B2C7573F}"/>
              </a:ext>
            </a:extLst>
          </p:cNvPr>
          <p:cNvSpPr/>
          <p:nvPr/>
        </p:nvSpPr>
        <p:spPr>
          <a:xfrm>
            <a:off x="2862604" y="2516169"/>
            <a:ext cx="637248" cy="288968"/>
          </a:xfrm>
          <a:prstGeom prst="ellipse">
            <a:avLst/>
          </a:prstGeom>
          <a:noFill/>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400" b="1" dirty="0">
                <a:solidFill>
                  <a:srgbClr val="000000"/>
                </a:solidFill>
                <a:latin typeface="標楷體" panose="03000509000000000000" pitchFamily="65" charset="-120"/>
                <a:ea typeface="標楷體" panose="03000509000000000000" pitchFamily="65" charset="-120"/>
              </a:rPr>
              <a:t>1.1</a:t>
            </a:r>
            <a:endParaRPr lang="zh-TW" altLang="en-US" sz="1400" b="1" dirty="0">
              <a:solidFill>
                <a:srgbClr val="000000"/>
              </a:solidFill>
              <a:latin typeface="標楷體" panose="03000509000000000000" pitchFamily="65" charset="-120"/>
              <a:ea typeface="標楷體" panose="03000509000000000000" pitchFamily="65" charset="-120"/>
            </a:endParaRPr>
          </a:p>
        </p:txBody>
      </p:sp>
      <p:sp>
        <p:nvSpPr>
          <p:cNvPr id="38" name="橢圓 37">
            <a:extLst>
              <a:ext uri="{FF2B5EF4-FFF2-40B4-BE49-F238E27FC236}">
                <a16:creationId xmlns:a16="http://schemas.microsoft.com/office/drawing/2014/main" id="{BB651514-4E50-49E5-A16F-BDD18A9FA451}"/>
              </a:ext>
            </a:extLst>
          </p:cNvPr>
          <p:cNvSpPr/>
          <p:nvPr/>
        </p:nvSpPr>
        <p:spPr>
          <a:xfrm>
            <a:off x="3018698" y="3564205"/>
            <a:ext cx="637248" cy="288968"/>
          </a:xfrm>
          <a:prstGeom prst="ellipse">
            <a:avLst/>
          </a:prstGeom>
          <a:noFill/>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400" b="1" dirty="0">
                <a:solidFill>
                  <a:srgbClr val="000000"/>
                </a:solidFill>
                <a:latin typeface="標楷體" panose="03000509000000000000" pitchFamily="65" charset="-120"/>
                <a:ea typeface="標楷體" panose="03000509000000000000" pitchFamily="65" charset="-120"/>
              </a:rPr>
              <a:t>1.2</a:t>
            </a:r>
            <a:endParaRPr lang="zh-TW" altLang="en-US" sz="1400" b="1" dirty="0">
              <a:solidFill>
                <a:srgbClr val="000000"/>
              </a:solidFill>
              <a:latin typeface="標楷體" panose="03000509000000000000" pitchFamily="65" charset="-120"/>
              <a:ea typeface="標楷體" panose="03000509000000000000" pitchFamily="65" charset="-120"/>
            </a:endParaRPr>
          </a:p>
        </p:txBody>
      </p:sp>
      <p:sp>
        <p:nvSpPr>
          <p:cNvPr id="39" name="橢圓 38">
            <a:extLst>
              <a:ext uri="{FF2B5EF4-FFF2-40B4-BE49-F238E27FC236}">
                <a16:creationId xmlns:a16="http://schemas.microsoft.com/office/drawing/2014/main" id="{411A535F-99AA-43BF-AE15-E0F46E8E3D80}"/>
              </a:ext>
            </a:extLst>
          </p:cNvPr>
          <p:cNvSpPr/>
          <p:nvPr/>
        </p:nvSpPr>
        <p:spPr>
          <a:xfrm>
            <a:off x="6588230" y="4199667"/>
            <a:ext cx="637248" cy="288968"/>
          </a:xfrm>
          <a:prstGeom prst="ellipse">
            <a:avLst/>
          </a:prstGeom>
          <a:noFill/>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400" b="1" dirty="0">
                <a:solidFill>
                  <a:srgbClr val="000000"/>
                </a:solidFill>
                <a:latin typeface="標楷體" panose="03000509000000000000" pitchFamily="65" charset="-120"/>
                <a:ea typeface="標楷體" panose="03000509000000000000" pitchFamily="65" charset="-120"/>
              </a:rPr>
              <a:t>1.A</a:t>
            </a:r>
            <a:endParaRPr lang="zh-TW" altLang="en-US" sz="1400" b="1" dirty="0">
              <a:solidFill>
                <a:srgbClr val="000000"/>
              </a:solidFill>
              <a:latin typeface="標楷體" panose="03000509000000000000" pitchFamily="65" charset="-120"/>
              <a:ea typeface="標楷體" panose="03000509000000000000" pitchFamily="65" charset="-120"/>
            </a:endParaRPr>
          </a:p>
        </p:txBody>
      </p:sp>
      <p:sp>
        <p:nvSpPr>
          <p:cNvPr id="40" name="橢圓 39">
            <a:extLst>
              <a:ext uri="{FF2B5EF4-FFF2-40B4-BE49-F238E27FC236}">
                <a16:creationId xmlns:a16="http://schemas.microsoft.com/office/drawing/2014/main" id="{0A9E0CBA-EB6A-4D62-8D80-5E15CD095D35}"/>
              </a:ext>
            </a:extLst>
          </p:cNvPr>
          <p:cNvSpPr/>
          <p:nvPr/>
        </p:nvSpPr>
        <p:spPr>
          <a:xfrm>
            <a:off x="3801252" y="5162563"/>
            <a:ext cx="637248" cy="288968"/>
          </a:xfrm>
          <a:prstGeom prst="ellipse">
            <a:avLst/>
          </a:prstGeom>
          <a:noFill/>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400" dirty="0">
                <a:solidFill>
                  <a:srgbClr val="000000"/>
                </a:solidFill>
                <a:latin typeface="標楷體" panose="03000509000000000000" pitchFamily="65" charset="-120"/>
                <a:ea typeface="標楷體" panose="03000509000000000000" pitchFamily="65" charset="-120"/>
              </a:rPr>
              <a:t>1.B</a:t>
            </a:r>
            <a:endParaRPr lang="zh-TW" altLang="en-US" sz="1400" dirty="0">
              <a:solidFill>
                <a:srgbClr val="000000"/>
              </a:solidFill>
              <a:latin typeface="標楷體" panose="03000509000000000000" pitchFamily="65" charset="-120"/>
              <a:ea typeface="標楷體" panose="03000509000000000000" pitchFamily="65" charset="-120"/>
            </a:endParaRPr>
          </a:p>
        </p:txBody>
      </p:sp>
      <p:cxnSp>
        <p:nvCxnSpPr>
          <p:cNvPr id="41" name="直線單箭頭接點 40">
            <a:extLst>
              <a:ext uri="{FF2B5EF4-FFF2-40B4-BE49-F238E27FC236}">
                <a16:creationId xmlns:a16="http://schemas.microsoft.com/office/drawing/2014/main" id="{7DEF265C-CC4C-4BDF-AA52-C36F150728A5}"/>
              </a:ext>
            </a:extLst>
          </p:cNvPr>
          <p:cNvCxnSpPr>
            <a:cxnSpLocks/>
          </p:cNvCxnSpPr>
          <p:nvPr/>
        </p:nvCxnSpPr>
        <p:spPr>
          <a:xfrm flipV="1">
            <a:off x="3245579" y="5413398"/>
            <a:ext cx="553788" cy="279977"/>
          </a:xfrm>
          <a:prstGeom prst="straightConnector1">
            <a:avLst/>
          </a:prstGeom>
          <a:ln w="57150">
            <a:solidFill>
              <a:srgbClr val="0000FF"/>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5" name="矩形 44">
            <a:extLst>
              <a:ext uri="{FF2B5EF4-FFF2-40B4-BE49-F238E27FC236}">
                <a16:creationId xmlns:a16="http://schemas.microsoft.com/office/drawing/2014/main" id="{039C39BA-5386-46DD-B6D8-6588CAC607E9}"/>
              </a:ext>
            </a:extLst>
          </p:cNvPr>
          <p:cNvSpPr/>
          <p:nvPr/>
        </p:nvSpPr>
        <p:spPr>
          <a:xfrm>
            <a:off x="7950912" y="4007798"/>
            <a:ext cx="946817" cy="751417"/>
          </a:xfrm>
          <a:prstGeom prst="rect">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b="1" dirty="0">
                <a:solidFill>
                  <a:srgbClr val="000000"/>
                </a:solidFill>
                <a:latin typeface="標楷體" panose="03000509000000000000" pitchFamily="65" charset="-120"/>
                <a:ea typeface="標楷體" panose="03000509000000000000" pitchFamily="65" charset="-120"/>
              </a:rPr>
              <a:t>法</a:t>
            </a:r>
            <a:r>
              <a:rPr lang="en-US" altLang="zh-TW" sz="1400" b="1" dirty="0">
                <a:solidFill>
                  <a:srgbClr val="000000"/>
                </a:solidFill>
                <a:latin typeface="標楷體" panose="03000509000000000000" pitchFamily="65" charset="-120"/>
                <a:ea typeface="標楷體" panose="03000509000000000000" pitchFamily="65" charset="-120"/>
              </a:rPr>
              <a:t>§46</a:t>
            </a:r>
            <a:r>
              <a:rPr lang="zh-TW" altLang="en-US" sz="1400" b="1" dirty="0">
                <a:solidFill>
                  <a:srgbClr val="000000"/>
                </a:solidFill>
                <a:latin typeface="標楷體" panose="03000509000000000000" pitchFamily="65" charset="-120"/>
                <a:ea typeface="標楷體" panose="03000509000000000000" pitchFamily="65" charset="-120"/>
              </a:rPr>
              <a:t>、細則</a:t>
            </a:r>
            <a:r>
              <a:rPr lang="en-US" altLang="zh-TW" sz="1400" b="1" dirty="0">
                <a:solidFill>
                  <a:srgbClr val="000000"/>
                </a:solidFill>
                <a:latin typeface="標楷體" panose="03000509000000000000" pitchFamily="65" charset="-120"/>
                <a:ea typeface="標楷體" panose="03000509000000000000" pitchFamily="65" charset="-120"/>
              </a:rPr>
              <a:t>§53</a:t>
            </a:r>
            <a:r>
              <a:rPr lang="zh-TW" altLang="en-US" sz="1400" b="1" dirty="0">
                <a:solidFill>
                  <a:srgbClr val="000000"/>
                </a:solidFill>
                <a:latin typeface="標楷體" panose="03000509000000000000" pitchFamily="65" charset="-120"/>
                <a:ea typeface="標楷體" panose="03000509000000000000" pitchFamily="65" charset="-120"/>
              </a:rPr>
              <a:t>、</a:t>
            </a:r>
            <a:r>
              <a:rPr lang="en-US" altLang="zh-TW" sz="1400" b="1" dirty="0">
                <a:solidFill>
                  <a:srgbClr val="000000"/>
                </a:solidFill>
                <a:latin typeface="標楷體" panose="03000509000000000000" pitchFamily="65" charset="-120"/>
                <a:ea typeface="標楷體" panose="03000509000000000000" pitchFamily="65" charset="-120"/>
              </a:rPr>
              <a:t> §54</a:t>
            </a:r>
            <a:r>
              <a:rPr lang="zh-TW" altLang="en-US" sz="1400" b="1" dirty="0">
                <a:solidFill>
                  <a:srgbClr val="000000"/>
                </a:solidFill>
                <a:latin typeface="標楷體" panose="03000509000000000000" pitchFamily="65" charset="-120"/>
                <a:ea typeface="標楷體" panose="03000509000000000000" pitchFamily="65" charset="-120"/>
              </a:rPr>
              <a:t> </a:t>
            </a:r>
            <a:r>
              <a:rPr lang="en-US" altLang="zh-TW" sz="1400" b="1" dirty="0">
                <a:solidFill>
                  <a:srgbClr val="000000"/>
                </a:solidFill>
                <a:latin typeface="標楷體" panose="03000509000000000000" pitchFamily="65" charset="-120"/>
                <a:ea typeface="標楷體" panose="03000509000000000000" pitchFamily="65" charset="-120"/>
              </a:rPr>
              <a:t>Ⅲ</a:t>
            </a:r>
            <a:endParaRPr lang="zh-TW" altLang="en-US" sz="1400" b="1" dirty="0">
              <a:solidFill>
                <a:srgbClr val="000000"/>
              </a:solidFill>
              <a:latin typeface="標楷體" panose="03000509000000000000" pitchFamily="65" charset="-120"/>
              <a:ea typeface="標楷體" panose="03000509000000000000" pitchFamily="65" charset="-120"/>
            </a:endParaRPr>
          </a:p>
        </p:txBody>
      </p:sp>
      <p:sp>
        <p:nvSpPr>
          <p:cNvPr id="47" name="橢圓 46">
            <a:extLst>
              <a:ext uri="{FF2B5EF4-FFF2-40B4-BE49-F238E27FC236}">
                <a16:creationId xmlns:a16="http://schemas.microsoft.com/office/drawing/2014/main" id="{9FFF8B11-DFCD-4F88-904C-F51EFD51566C}"/>
              </a:ext>
            </a:extLst>
          </p:cNvPr>
          <p:cNvSpPr/>
          <p:nvPr/>
        </p:nvSpPr>
        <p:spPr>
          <a:xfrm>
            <a:off x="7086308" y="3941296"/>
            <a:ext cx="637248" cy="288968"/>
          </a:xfrm>
          <a:prstGeom prst="ellipse">
            <a:avLst/>
          </a:prstGeom>
          <a:solidFill>
            <a:srgbClr val="0000FF"/>
          </a:solidFill>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400" b="1" dirty="0">
                <a:solidFill>
                  <a:srgbClr val="FFFF00"/>
                </a:solidFill>
                <a:latin typeface="標楷體" panose="03000509000000000000" pitchFamily="65" charset="-120"/>
                <a:ea typeface="標楷體" panose="03000509000000000000" pitchFamily="65" charset="-120"/>
              </a:rPr>
              <a:t>1.B</a:t>
            </a:r>
            <a:r>
              <a:rPr lang="zh-TW" altLang="en-US" sz="1400" b="1" dirty="0">
                <a:solidFill>
                  <a:srgbClr val="FFFF00"/>
                </a:solidFill>
                <a:latin typeface="PMingLiU" panose="02020500000000000000" pitchFamily="18" charset="-120"/>
                <a:ea typeface="PMingLiU" panose="02020500000000000000" pitchFamily="18" charset="-120"/>
              </a:rPr>
              <a:t>？</a:t>
            </a:r>
            <a:endParaRPr lang="zh-TW" altLang="en-US" sz="1400" b="1" dirty="0">
              <a:solidFill>
                <a:srgbClr val="FFFF00"/>
              </a:solidFill>
              <a:latin typeface="標楷體" panose="03000509000000000000" pitchFamily="65" charset="-120"/>
              <a:ea typeface="標楷體" panose="03000509000000000000" pitchFamily="65" charset="-120"/>
            </a:endParaRPr>
          </a:p>
        </p:txBody>
      </p:sp>
      <p:sp>
        <p:nvSpPr>
          <p:cNvPr id="44" name="橢圓 43">
            <a:extLst>
              <a:ext uri="{FF2B5EF4-FFF2-40B4-BE49-F238E27FC236}">
                <a16:creationId xmlns:a16="http://schemas.microsoft.com/office/drawing/2014/main" id="{32D85F13-2F82-4210-89DA-3CC9E68E8164}"/>
              </a:ext>
            </a:extLst>
          </p:cNvPr>
          <p:cNvSpPr/>
          <p:nvPr/>
        </p:nvSpPr>
        <p:spPr>
          <a:xfrm>
            <a:off x="7399268" y="4424184"/>
            <a:ext cx="637248" cy="288968"/>
          </a:xfrm>
          <a:prstGeom prst="ellipse">
            <a:avLst/>
          </a:prstGeom>
          <a:solidFill>
            <a:srgbClr val="FFFF00"/>
          </a:solidFill>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400" b="1" dirty="0">
                <a:solidFill>
                  <a:srgbClr val="000000"/>
                </a:solidFill>
                <a:latin typeface="標楷體" panose="03000509000000000000" pitchFamily="65" charset="-120"/>
                <a:ea typeface="標楷體" panose="03000509000000000000" pitchFamily="65" charset="-120"/>
              </a:rPr>
              <a:t>2</a:t>
            </a:r>
            <a:endParaRPr lang="zh-TW" altLang="en-US" sz="1400" b="1"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7491290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p:cNvSpPr>
            <a:spLocks noGrp="1"/>
          </p:cNvSpPr>
          <p:nvPr>
            <p:ph type="dt" sz="quarter" idx="10"/>
          </p:nvPr>
        </p:nvSpPr>
        <p:spPr/>
        <p:txBody>
          <a:bodyPr/>
          <a:lstStyle/>
          <a:p>
            <a:pPr>
              <a:defRPr/>
            </a:pPr>
            <a:fld id="{2E032837-7FAD-4776-896F-76B31710993A}" type="datetime1">
              <a:rPr lang="zh-TW" altLang="en-US"/>
              <a:pPr>
                <a:defRPr/>
              </a:pPr>
              <a:t>2020/9/27</a:t>
            </a:fld>
            <a:endParaRPr lang="en-US" altLang="zh-TW"/>
          </a:p>
        </p:txBody>
      </p:sp>
      <p:sp>
        <p:nvSpPr>
          <p:cNvPr id="115715" name="Rectangle 2"/>
          <p:cNvSpPr>
            <a:spLocks noGrp="1" noChangeArrowheads="1"/>
          </p:cNvSpPr>
          <p:nvPr>
            <p:ph type="title"/>
          </p:nvPr>
        </p:nvSpPr>
        <p:spPr>
          <a:xfrm>
            <a:off x="251520" y="188640"/>
            <a:ext cx="7772400" cy="647353"/>
          </a:xfrm>
        </p:spPr>
        <p:txBody>
          <a:bodyPr/>
          <a:lstStyle/>
          <a:p>
            <a:pPr algn="l" eaLnBrk="1" hangingPunct="1"/>
            <a:r>
              <a:rPr lang="en-US" altLang="zh-TW" sz="2800" b="1" dirty="0">
                <a:solidFill>
                  <a:srgbClr val="000000"/>
                </a:solidFill>
                <a:effectLst/>
                <a:latin typeface="標楷體" pitchFamily="65" charset="-120"/>
                <a:ea typeface="標楷體" pitchFamily="65" charset="-120"/>
              </a:rPr>
              <a:t>57</a:t>
            </a:r>
            <a:r>
              <a:rPr lang="zh-TW" altLang="en-US" sz="2800" b="1" dirty="0">
                <a:solidFill>
                  <a:srgbClr val="000000"/>
                </a:solidFill>
                <a:effectLst/>
                <a:latin typeface="標楷體" pitchFamily="65" charset="-120"/>
                <a:ea typeface="標楷體" pitchFamily="65" charset="-120"/>
              </a:rPr>
              <a:t>、本採購：</a:t>
            </a:r>
          </a:p>
        </p:txBody>
      </p:sp>
      <p:sp>
        <p:nvSpPr>
          <p:cNvPr id="115716" name="Rectangle 3"/>
          <p:cNvSpPr>
            <a:spLocks noGrp="1" noChangeArrowheads="1"/>
          </p:cNvSpPr>
          <p:nvPr>
            <p:ph type="body" idx="1"/>
          </p:nvPr>
        </p:nvSpPr>
        <p:spPr>
          <a:xfrm>
            <a:off x="251520" y="980728"/>
            <a:ext cx="8589268" cy="4608512"/>
          </a:xfrm>
          <a:noFill/>
          <a:ln>
            <a:solidFill>
              <a:schemeClr val="accent1"/>
            </a:solidFill>
          </a:ln>
        </p:spPr>
        <p:txBody>
          <a:bodyPr>
            <a:normAutofit fontScale="85000" lnSpcReduction="10000"/>
          </a:bodyPr>
          <a:lstStyle/>
          <a:p>
            <a:pPr marL="1352550" indent="-1352550" algn="just" eaLnBrk="1" hangingPunct="1">
              <a:lnSpc>
                <a:spcPts val="5000"/>
              </a:lnSpc>
              <a:spcBef>
                <a:spcPct val="0"/>
              </a:spcBef>
              <a:buFont typeface="Wingdings" pitchFamily="2" charset="2"/>
              <a:buNone/>
            </a:pPr>
            <a:r>
              <a:rPr lang="en-US" altLang="zh-TW" sz="4000" b="1" dirty="0">
                <a:latin typeface="標楷體" pitchFamily="65" charset="-120"/>
                <a:ea typeface="標楷體" pitchFamily="65" charset="-120"/>
                <a:sym typeface="Wingdings" pitchFamily="2" charset="2"/>
              </a:rPr>
              <a:t></a:t>
            </a:r>
            <a:r>
              <a:rPr lang="en-US" altLang="zh-TW" sz="4000" b="1" dirty="0">
                <a:solidFill>
                  <a:srgbClr val="0033CC"/>
                </a:solidFill>
                <a:latin typeface="標楷體" pitchFamily="65" charset="-120"/>
                <a:ea typeface="標楷體" pitchFamily="65" charset="-120"/>
              </a:rPr>
              <a:t>(1)</a:t>
            </a:r>
            <a:r>
              <a:rPr lang="zh-TW" altLang="en-US" sz="4000" b="1" dirty="0">
                <a:latin typeface="標楷體" pitchFamily="65" charset="-120"/>
                <a:ea typeface="標楷體" pitchFamily="65" charset="-120"/>
              </a:rPr>
              <a:t>訂底價，但</a:t>
            </a:r>
            <a:r>
              <a:rPr lang="zh-TW" altLang="en-US" sz="4000" b="1" dirty="0">
                <a:solidFill>
                  <a:srgbClr val="0033CC"/>
                </a:solidFill>
                <a:latin typeface="標楷體" pitchFamily="65" charset="-120"/>
                <a:ea typeface="標楷體" pitchFamily="65" charset="-120"/>
              </a:rPr>
              <a:t>不公告</a:t>
            </a:r>
            <a:r>
              <a:rPr lang="zh-TW" altLang="en-US" sz="4000" b="1" dirty="0">
                <a:latin typeface="標楷體" pitchFamily="65" charset="-120"/>
                <a:ea typeface="標楷體" pitchFamily="65" charset="-120"/>
              </a:rPr>
              <a:t>底價。</a:t>
            </a:r>
            <a:endParaRPr lang="zh-TW" altLang="en-US" sz="4000" b="1" dirty="0">
              <a:latin typeface="標楷體" pitchFamily="65" charset="-120"/>
              <a:ea typeface="標楷體" pitchFamily="65" charset="-120"/>
              <a:sym typeface="Wingdings" pitchFamily="2" charset="2"/>
            </a:endParaRPr>
          </a:p>
          <a:p>
            <a:pPr marL="1071563" indent="-1071563" algn="just" eaLnBrk="1" hangingPunct="1">
              <a:lnSpc>
                <a:spcPts val="5000"/>
              </a:lnSpc>
              <a:spcBef>
                <a:spcPct val="0"/>
              </a:spcBef>
              <a:buFont typeface="Wingdings" pitchFamily="2" charset="2"/>
              <a:buNone/>
            </a:pPr>
            <a:r>
              <a:rPr lang="zh-TW" altLang="en-US" sz="4000" b="1" dirty="0">
                <a:latin typeface="標楷體" pitchFamily="65" charset="-120"/>
                <a:ea typeface="標楷體" pitchFamily="65" charset="-120"/>
                <a:sym typeface="Wingdings" pitchFamily="2" charset="2"/>
              </a:rPr>
              <a:t></a:t>
            </a:r>
            <a:r>
              <a:rPr lang="en-US" altLang="zh-TW" sz="4000" b="1" dirty="0">
                <a:solidFill>
                  <a:srgbClr val="0033CC"/>
                </a:solidFill>
                <a:latin typeface="標楷體" pitchFamily="65" charset="-120"/>
                <a:ea typeface="標楷體" pitchFamily="65" charset="-120"/>
              </a:rPr>
              <a:t>(2)</a:t>
            </a:r>
            <a:r>
              <a:rPr lang="zh-TW" altLang="en-US" sz="4000" b="1" dirty="0">
                <a:latin typeface="標楷體" pitchFamily="65" charset="-120"/>
                <a:ea typeface="標楷體" pitchFamily="65" charset="-120"/>
              </a:rPr>
              <a:t>訂底價，並</a:t>
            </a:r>
            <a:r>
              <a:rPr lang="zh-TW" altLang="en-US" sz="4000" b="1" dirty="0">
                <a:solidFill>
                  <a:srgbClr val="FF3300"/>
                </a:solidFill>
                <a:latin typeface="標楷體" pitchFamily="65" charset="-120"/>
                <a:ea typeface="標楷體" pitchFamily="65" charset="-120"/>
              </a:rPr>
              <a:t>公告</a:t>
            </a:r>
            <a:r>
              <a:rPr lang="zh-TW" altLang="en-US" sz="4000" b="1" dirty="0">
                <a:latin typeface="標楷體" pitchFamily="65" charset="-120"/>
                <a:ea typeface="標楷體" pitchFamily="65" charset="-120"/>
              </a:rPr>
              <a:t>底價。底價為：</a:t>
            </a:r>
            <a:r>
              <a:rPr lang="en-US" altLang="zh-TW" sz="4000" b="1" dirty="0">
                <a:latin typeface="標楷體" pitchFamily="65" charset="-120"/>
                <a:ea typeface="標楷體" pitchFamily="65" charset="-120"/>
              </a:rPr>
              <a:t>____</a:t>
            </a:r>
            <a:r>
              <a:rPr lang="zh-TW" altLang="en-US" sz="4000" b="1" dirty="0">
                <a:latin typeface="標楷體" pitchFamily="65" charset="-120"/>
                <a:ea typeface="標楷體" pitchFamily="65" charset="-120"/>
              </a:rPr>
              <a:t>元。</a:t>
            </a:r>
            <a:endParaRPr lang="zh-TW" altLang="en-US" sz="4000" b="1" dirty="0">
              <a:latin typeface="標楷體" pitchFamily="65" charset="-120"/>
              <a:ea typeface="標楷體" pitchFamily="65" charset="-120"/>
              <a:sym typeface="Wingdings" pitchFamily="2" charset="2"/>
            </a:endParaRPr>
          </a:p>
          <a:p>
            <a:pPr marL="358775" indent="-358775" algn="just">
              <a:lnSpc>
                <a:spcPts val="5000"/>
              </a:lnSpc>
              <a:spcBef>
                <a:spcPct val="0"/>
              </a:spcBef>
              <a:buNone/>
            </a:pPr>
            <a:r>
              <a:rPr lang="zh-TW" altLang="en-US" sz="4000" b="1" dirty="0">
                <a:latin typeface="標楷體" pitchFamily="65" charset="-120"/>
                <a:ea typeface="標楷體" pitchFamily="65" charset="-120"/>
                <a:sym typeface="Wingdings" pitchFamily="2" charset="2"/>
              </a:rPr>
              <a:t></a:t>
            </a:r>
            <a:r>
              <a:rPr lang="en-US" altLang="zh-TW" sz="4000" b="1" dirty="0">
                <a:solidFill>
                  <a:srgbClr val="0033CC"/>
                </a:solidFill>
                <a:latin typeface="標楷體" pitchFamily="65" charset="-120"/>
                <a:ea typeface="標楷體" pitchFamily="65" charset="-120"/>
              </a:rPr>
              <a:t>(3)</a:t>
            </a:r>
            <a:r>
              <a:rPr lang="zh-TW" altLang="en-US" sz="4000" b="1" dirty="0">
                <a:solidFill>
                  <a:srgbClr val="FF3300"/>
                </a:solidFill>
                <a:latin typeface="標楷體" pitchFamily="65" charset="-120"/>
                <a:ea typeface="標楷體" pitchFamily="65" charset="-120"/>
              </a:rPr>
              <a:t>不訂底價，理由為</a:t>
            </a:r>
            <a:r>
              <a:rPr lang="zh-TW" altLang="en-US" sz="4000" b="1" dirty="0">
                <a:latin typeface="標楷體" pitchFamily="65" charset="-120"/>
                <a:ea typeface="標楷體" pitchFamily="65" charset="-120"/>
              </a:rPr>
              <a:t>：</a:t>
            </a:r>
            <a:r>
              <a:rPr lang="zh-TW" altLang="en-US" sz="4000" b="1" dirty="0">
                <a:latin typeface="標楷體" pitchFamily="65" charset="-120"/>
                <a:ea typeface="標楷體" pitchFamily="65" charset="-120"/>
                <a:sym typeface="Wingdings" pitchFamily="2" charset="2"/>
              </a:rPr>
              <a:t></a:t>
            </a:r>
            <a:r>
              <a:rPr lang="zh-TW" altLang="en-US" sz="4000" b="1" dirty="0">
                <a:latin typeface="標楷體" pitchFamily="65" charset="-120"/>
                <a:ea typeface="標楷體" pitchFamily="65" charset="-120"/>
              </a:rPr>
              <a:t>訂定底價</a:t>
            </a:r>
            <a:r>
              <a:rPr lang="zh-TW" altLang="en-US" sz="4000" b="1" dirty="0">
                <a:solidFill>
                  <a:srgbClr val="0033CC"/>
                </a:solidFill>
                <a:latin typeface="標楷體" pitchFamily="65" charset="-120"/>
                <a:ea typeface="標楷體" pitchFamily="65" charset="-120"/>
              </a:rPr>
              <a:t>確有困難之特殊或複雜</a:t>
            </a:r>
            <a:r>
              <a:rPr lang="zh-TW" altLang="en-US" sz="4000" b="1" dirty="0">
                <a:latin typeface="標楷體" pitchFamily="65" charset="-120"/>
                <a:ea typeface="標楷體" pitchFamily="65" charset="-120"/>
              </a:rPr>
              <a:t>案件；</a:t>
            </a:r>
            <a:r>
              <a:rPr lang="zh-TW" altLang="en-US" sz="4000" b="1" dirty="0">
                <a:latin typeface="標楷體" pitchFamily="65" charset="-120"/>
                <a:ea typeface="標楷體" pitchFamily="65" charset="-120"/>
                <a:sym typeface="Wingdings" pitchFamily="2" charset="2"/>
              </a:rPr>
              <a:t></a:t>
            </a:r>
            <a:r>
              <a:rPr lang="zh-TW" altLang="en-US" sz="4000" b="1" dirty="0">
                <a:latin typeface="標楷體" pitchFamily="65" charset="-120"/>
                <a:ea typeface="標楷體" pitchFamily="65" charset="-120"/>
              </a:rPr>
              <a:t>以</a:t>
            </a:r>
            <a:r>
              <a:rPr lang="zh-TW" altLang="en-US" sz="4000" b="1" dirty="0">
                <a:solidFill>
                  <a:srgbClr val="FF3300"/>
                </a:solidFill>
                <a:latin typeface="標楷體" pitchFamily="65" charset="-120"/>
                <a:ea typeface="標楷體" pitchFamily="65" charset="-120"/>
              </a:rPr>
              <a:t>最有利標決標</a:t>
            </a:r>
            <a:r>
              <a:rPr lang="zh-TW" altLang="en-US" sz="4000" b="1" dirty="0">
                <a:latin typeface="標楷體" pitchFamily="65" charset="-120"/>
                <a:ea typeface="標楷體" pitchFamily="65" charset="-120"/>
              </a:rPr>
              <a:t>之採購；</a:t>
            </a:r>
            <a:r>
              <a:rPr lang="zh-TW" altLang="en-US" sz="3500" b="1" u="sng" dirty="0">
                <a:solidFill>
                  <a:srgbClr val="9933FF"/>
                </a:solidFill>
                <a:latin typeface="+mn-ea"/>
                <a:sym typeface="Wingdings" pitchFamily="2" charset="2"/>
              </a:rPr>
              <a:t></a:t>
            </a:r>
            <a:r>
              <a:rPr lang="zh-TW" altLang="en-US" sz="3500" b="1" u="sng" dirty="0">
                <a:solidFill>
                  <a:srgbClr val="9933FF"/>
                </a:solidFill>
                <a:latin typeface="+mn-ea"/>
              </a:rPr>
              <a:t>專業服務、技術服務、資訊服務、社會福利服務或文化創意服務採不訂底價之最 有利標</a:t>
            </a:r>
            <a:r>
              <a:rPr lang="zh-TW" altLang="en-US" sz="4000" dirty="0"/>
              <a:t>；</a:t>
            </a:r>
            <a:r>
              <a:rPr lang="zh-TW" altLang="en-US" sz="4000" b="1" dirty="0">
                <a:latin typeface="標楷體" pitchFamily="65" charset="-120"/>
                <a:ea typeface="標楷體" pitchFamily="65" charset="-120"/>
                <a:sym typeface="Wingdings" pitchFamily="2" charset="2"/>
              </a:rPr>
              <a:t></a:t>
            </a:r>
            <a:r>
              <a:rPr lang="zh-TW" altLang="en-US" sz="4000" b="1" dirty="0">
                <a:solidFill>
                  <a:srgbClr val="0033CC"/>
                </a:solidFill>
                <a:latin typeface="標楷體" pitchFamily="65" charset="-120"/>
                <a:ea typeface="標楷體" pitchFamily="65" charset="-120"/>
              </a:rPr>
              <a:t>小額採購</a:t>
            </a:r>
            <a:r>
              <a:rPr lang="zh-TW" altLang="en-US" sz="4000" b="1" dirty="0">
                <a:latin typeface="標楷體" pitchFamily="65" charset="-120"/>
                <a:ea typeface="標楷體" pitchFamily="65" charset="-120"/>
              </a:rPr>
              <a:t>。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日期版面配置區 3"/>
          <p:cNvSpPr txBox="1">
            <a:spLocks noGrp="1"/>
          </p:cNvSpPr>
          <p:nvPr/>
        </p:nvSpPr>
        <p:spPr bwMode="auto">
          <a:xfrm>
            <a:off x="301625" y="6245225"/>
            <a:ext cx="22891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fld id="{6FF2ECE1-86C3-4A22-9A77-A9664283ACEA}" type="datetime1">
              <a:rPr kumimoji="0" lang="zh-TW" altLang="en-US" sz="1400">
                <a:latin typeface="標楷體" panose="03000509000000000000" pitchFamily="65" charset="-120"/>
                <a:ea typeface="標楷體" panose="03000509000000000000" pitchFamily="65" charset="-120"/>
              </a:rPr>
              <a:pPr eaLnBrk="1" hangingPunct="1"/>
              <a:t>2020/9/27</a:t>
            </a:fld>
            <a:endParaRPr kumimoji="0" lang="en-US" altLang="zh-TW" sz="1400">
              <a:latin typeface="標楷體" panose="03000509000000000000" pitchFamily="65" charset="-120"/>
              <a:ea typeface="標楷體" panose="03000509000000000000" pitchFamily="65" charset="-120"/>
            </a:endParaRPr>
          </a:p>
        </p:txBody>
      </p:sp>
      <p:sp>
        <p:nvSpPr>
          <p:cNvPr id="125955" name="Rectangle 2"/>
          <p:cNvSpPr>
            <a:spLocks noGrp="1" noRot="1" noChangeArrowheads="1"/>
          </p:cNvSpPr>
          <p:nvPr>
            <p:ph type="title" idx="4294967295"/>
          </p:nvPr>
        </p:nvSpPr>
        <p:spPr>
          <a:xfrm>
            <a:off x="6372225" y="0"/>
            <a:ext cx="2771775" cy="675977"/>
          </a:xfrm>
          <a:solidFill>
            <a:schemeClr val="bg1"/>
          </a:solidFill>
        </p:spPr>
        <p:txBody>
          <a:bodyPr>
            <a:flatTx/>
          </a:bodyPr>
          <a:lstStyle/>
          <a:p>
            <a:pPr eaLnBrk="1" hangingPunct="1">
              <a:defRPr/>
            </a:pPr>
            <a:r>
              <a:rPr lang="zh-TW" altLang="en-US" sz="2400" b="1" u="sng" dirty="0">
                <a:solidFill>
                  <a:srgbClr val="FF0000"/>
                </a:solidFill>
                <a:effectLst/>
                <a:latin typeface="標楷體" pitchFamily="65" charset="-120"/>
                <a:ea typeface="標楷體" pitchFamily="65" charset="-120"/>
              </a:rPr>
              <a:t>評選優勝</a:t>
            </a:r>
            <a:r>
              <a:rPr lang="zh-TW" altLang="en-US" sz="2400" b="1" dirty="0">
                <a:solidFill>
                  <a:srgbClr val="0000FF"/>
                </a:solidFill>
                <a:effectLst/>
                <a:latin typeface="標楷體" pitchFamily="65" charset="-120"/>
                <a:ea typeface="標楷體" pitchFamily="65" charset="-120"/>
              </a:rPr>
              <a:t>廠商程序</a:t>
            </a:r>
            <a:r>
              <a:rPr lang="en-US" altLang="zh-TW" sz="2000" b="1" dirty="0">
                <a:solidFill>
                  <a:srgbClr val="0000FF"/>
                </a:solidFill>
                <a:effectLst/>
                <a:latin typeface="標楷體" pitchFamily="65" charset="-120"/>
                <a:ea typeface="標楷體" pitchFamily="65" charset="-120"/>
              </a:rPr>
              <a:t>(22</a:t>
            </a:r>
            <a:r>
              <a:rPr lang="zh-TW" altLang="en-US" sz="2000" b="1" dirty="0">
                <a:solidFill>
                  <a:srgbClr val="0000FF"/>
                </a:solidFill>
                <a:effectLst/>
                <a:latin typeface="標楷體" pitchFamily="65" charset="-120"/>
                <a:ea typeface="標楷體" pitchFamily="65" charset="-120"/>
              </a:rPr>
              <a:t>條第</a:t>
            </a:r>
            <a:r>
              <a:rPr lang="en-US" altLang="zh-TW" sz="2000" b="1" dirty="0">
                <a:solidFill>
                  <a:srgbClr val="0000FF"/>
                </a:solidFill>
                <a:effectLst/>
                <a:latin typeface="標楷體" pitchFamily="65" charset="-120"/>
                <a:ea typeface="標楷體" pitchFamily="65" charset="-120"/>
              </a:rPr>
              <a:t>9</a:t>
            </a:r>
            <a:r>
              <a:rPr lang="zh-TW" altLang="en-US" sz="2000" b="1" dirty="0">
                <a:solidFill>
                  <a:srgbClr val="0000FF"/>
                </a:solidFill>
                <a:effectLst/>
                <a:latin typeface="標楷體" pitchFamily="65" charset="-120"/>
                <a:ea typeface="標楷體" pitchFamily="65" charset="-120"/>
              </a:rPr>
              <a:t>、</a:t>
            </a:r>
            <a:r>
              <a:rPr lang="en-US" altLang="zh-TW" sz="2000" b="1" dirty="0">
                <a:solidFill>
                  <a:srgbClr val="0000FF"/>
                </a:solidFill>
                <a:effectLst/>
                <a:latin typeface="標楷體" pitchFamily="65" charset="-120"/>
                <a:ea typeface="標楷體" pitchFamily="65" charset="-120"/>
              </a:rPr>
              <a:t>10</a:t>
            </a:r>
            <a:r>
              <a:rPr lang="zh-TW" altLang="en-US" sz="2000" b="1" dirty="0">
                <a:solidFill>
                  <a:srgbClr val="0000FF"/>
                </a:solidFill>
                <a:effectLst/>
                <a:latin typeface="標楷體" pitchFamily="65" charset="-120"/>
                <a:ea typeface="標楷體" pitchFamily="65" charset="-120"/>
              </a:rPr>
              <a:t>、</a:t>
            </a:r>
            <a:r>
              <a:rPr lang="en-US" altLang="zh-TW" sz="2000" b="1" dirty="0">
                <a:solidFill>
                  <a:srgbClr val="FF0000"/>
                </a:solidFill>
                <a:effectLst/>
                <a:latin typeface="標楷體" pitchFamily="65" charset="-120"/>
                <a:ea typeface="標楷體" pitchFamily="65" charset="-120"/>
              </a:rPr>
              <a:t>11</a:t>
            </a:r>
            <a:r>
              <a:rPr lang="en-US" altLang="zh-TW" sz="2000" b="1" dirty="0">
                <a:solidFill>
                  <a:srgbClr val="0000FF"/>
                </a:solidFill>
                <a:effectLst/>
                <a:latin typeface="標楷體" pitchFamily="65" charset="-120"/>
                <a:ea typeface="標楷體" pitchFamily="65" charset="-120"/>
              </a:rPr>
              <a:t>)</a:t>
            </a:r>
          </a:p>
        </p:txBody>
      </p:sp>
      <p:sp>
        <p:nvSpPr>
          <p:cNvPr id="29700" name="AutoShape 3"/>
          <p:cNvSpPr>
            <a:spLocks noChangeArrowheads="1"/>
          </p:cNvSpPr>
          <p:nvPr/>
        </p:nvSpPr>
        <p:spPr bwMode="auto">
          <a:xfrm>
            <a:off x="395536" y="81756"/>
            <a:ext cx="2088232" cy="503238"/>
          </a:xfrm>
          <a:prstGeom prst="flowChartTerminator">
            <a:avLst/>
          </a:prstGeom>
          <a:solidFill>
            <a:schemeClr val="accent4">
              <a:lumMod val="20000"/>
              <a:lumOff val="80000"/>
            </a:schemeClr>
          </a:solidFill>
          <a:ln w="9525">
            <a:solidFill>
              <a:schemeClr val="tx1"/>
            </a:solidFill>
            <a:miter lim="800000"/>
            <a:headEnd/>
            <a:tailEnd/>
          </a:ln>
        </p:spPr>
        <p:txBody>
          <a:bodyPr wrap="none" anchor="ct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algn="ctr" eaLnBrk="1" hangingPunct="1"/>
            <a:r>
              <a:rPr lang="zh-TW" altLang="en-US" sz="1600" b="1" dirty="0">
                <a:solidFill>
                  <a:srgbClr val="000000"/>
                </a:solidFill>
                <a:latin typeface="標楷體" panose="03000509000000000000" pitchFamily="65" charset="-120"/>
                <a:ea typeface="標楷體" panose="03000509000000000000" pitchFamily="65" charset="-120"/>
              </a:rPr>
              <a:t>成立評選委員會</a:t>
            </a:r>
            <a:r>
              <a:rPr lang="en-US" altLang="zh-TW" sz="1600" b="1" dirty="0">
                <a:solidFill>
                  <a:srgbClr val="000000"/>
                </a:solidFill>
                <a:latin typeface="標楷體" panose="03000509000000000000" pitchFamily="65" charset="-120"/>
                <a:ea typeface="標楷體" panose="03000509000000000000" pitchFamily="65" charset="-120"/>
              </a:rPr>
              <a:t>94</a:t>
            </a:r>
          </a:p>
        </p:txBody>
      </p:sp>
      <p:sp>
        <p:nvSpPr>
          <p:cNvPr id="29701" name="Rectangle 4"/>
          <p:cNvSpPr>
            <a:spLocks noChangeArrowheads="1"/>
          </p:cNvSpPr>
          <p:nvPr/>
        </p:nvSpPr>
        <p:spPr bwMode="auto">
          <a:xfrm>
            <a:off x="3563938" y="477937"/>
            <a:ext cx="2592387" cy="358775"/>
          </a:xfrm>
          <a:prstGeom prst="rect">
            <a:avLst/>
          </a:prstGeom>
          <a:solidFill>
            <a:schemeClr val="accent1">
              <a:lumMod val="20000"/>
              <a:lumOff val="80000"/>
            </a:schemeClr>
          </a:solidFill>
          <a:ln w="9525">
            <a:solidFill>
              <a:schemeClr val="tx1"/>
            </a:solidFill>
            <a:miter lim="800000"/>
            <a:headEnd/>
            <a:tailEnd/>
          </a:ln>
        </p:spPr>
        <p:txBody>
          <a:bodyPr wrap="none" anchor="ct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algn="ctr" eaLnBrk="1" hangingPunct="1"/>
            <a:r>
              <a:rPr lang="zh-TW" altLang="en-US" sz="1400" b="1" dirty="0">
                <a:solidFill>
                  <a:srgbClr val="000000"/>
                </a:solidFill>
                <a:latin typeface="標楷體" pitchFamily="65" charset="-120"/>
                <a:ea typeface="標楷體" pitchFamily="65" charset="-120"/>
              </a:rPr>
              <a:t>訂定招標文件之評審標準</a:t>
            </a:r>
            <a:r>
              <a:rPr lang="en-US" altLang="zh-TW" sz="1400" b="1" dirty="0">
                <a:solidFill>
                  <a:srgbClr val="000000"/>
                </a:solidFill>
                <a:latin typeface="標楷體" pitchFamily="65" charset="-120"/>
                <a:ea typeface="標楷體" pitchFamily="65" charset="-120"/>
              </a:rPr>
              <a:t>22</a:t>
            </a:r>
          </a:p>
        </p:txBody>
      </p:sp>
      <p:sp>
        <p:nvSpPr>
          <p:cNvPr id="29702" name="Line 5"/>
          <p:cNvSpPr>
            <a:spLocks noChangeShapeType="1"/>
          </p:cNvSpPr>
          <p:nvPr/>
        </p:nvSpPr>
        <p:spPr bwMode="auto">
          <a:xfrm>
            <a:off x="2483768" y="342863"/>
            <a:ext cx="611523" cy="2698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latin typeface="標楷體" panose="03000509000000000000" pitchFamily="65" charset="-120"/>
              <a:ea typeface="標楷體" panose="03000509000000000000" pitchFamily="65" charset="-120"/>
            </a:endParaRPr>
          </a:p>
        </p:txBody>
      </p:sp>
      <p:sp>
        <p:nvSpPr>
          <p:cNvPr id="29703" name="Line 6"/>
          <p:cNvSpPr>
            <a:spLocks noChangeShapeType="1"/>
          </p:cNvSpPr>
          <p:nvPr/>
        </p:nvSpPr>
        <p:spPr bwMode="auto">
          <a:xfrm>
            <a:off x="4859337" y="836712"/>
            <a:ext cx="1" cy="1443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solidFill>
                <a:srgbClr val="000000"/>
              </a:solidFill>
              <a:latin typeface="標楷體" panose="03000509000000000000" pitchFamily="65" charset="-120"/>
              <a:ea typeface="標楷體" panose="03000509000000000000" pitchFamily="65" charset="-120"/>
            </a:endParaRPr>
          </a:p>
        </p:txBody>
      </p:sp>
      <p:sp>
        <p:nvSpPr>
          <p:cNvPr id="29704" name="AutoShape 7"/>
          <p:cNvSpPr>
            <a:spLocks noChangeArrowheads="1"/>
          </p:cNvSpPr>
          <p:nvPr/>
        </p:nvSpPr>
        <p:spPr bwMode="auto">
          <a:xfrm>
            <a:off x="3851275" y="981075"/>
            <a:ext cx="1871663" cy="503238"/>
          </a:xfrm>
          <a:prstGeom prst="flowChartTerminator">
            <a:avLst/>
          </a:prstGeom>
          <a:solidFill>
            <a:schemeClr val="accent1">
              <a:lumMod val="20000"/>
              <a:lumOff val="80000"/>
            </a:schemeClr>
          </a:solidFill>
          <a:ln w="9525">
            <a:solidFill>
              <a:schemeClr val="tx1"/>
            </a:solidFill>
            <a:miter lim="800000"/>
            <a:headEnd/>
            <a:tailEnd/>
          </a:ln>
        </p:spPr>
        <p:txBody>
          <a:bodyPr wrap="none" anchor="ct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algn="ctr" eaLnBrk="1" hangingPunct="1"/>
            <a:r>
              <a:rPr lang="zh-TW" altLang="en-US" sz="1400" b="1" dirty="0">
                <a:solidFill>
                  <a:srgbClr val="000000"/>
                </a:solidFill>
                <a:latin typeface="標楷體" pitchFamily="65" charset="-120"/>
                <a:ea typeface="標楷體" pitchFamily="65" charset="-120"/>
              </a:rPr>
              <a:t>刊登採購公報</a:t>
            </a:r>
            <a:r>
              <a:rPr lang="en-US" altLang="zh-TW" sz="1400" b="1" dirty="0">
                <a:solidFill>
                  <a:srgbClr val="000000"/>
                </a:solidFill>
                <a:latin typeface="標楷體" pitchFamily="65" charset="-120"/>
                <a:ea typeface="標楷體" pitchFamily="65" charset="-120"/>
              </a:rPr>
              <a:t>27</a:t>
            </a:r>
          </a:p>
        </p:txBody>
      </p:sp>
      <p:sp>
        <p:nvSpPr>
          <p:cNvPr id="29705" name="Line 8"/>
          <p:cNvSpPr>
            <a:spLocks noChangeShapeType="1"/>
          </p:cNvSpPr>
          <p:nvPr/>
        </p:nvSpPr>
        <p:spPr bwMode="auto">
          <a:xfrm>
            <a:off x="4859338" y="1484313"/>
            <a:ext cx="0" cy="2889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solidFill>
                <a:srgbClr val="000000"/>
              </a:solidFill>
              <a:latin typeface="標楷體" panose="03000509000000000000" pitchFamily="65" charset="-120"/>
              <a:ea typeface="標楷體" panose="03000509000000000000" pitchFamily="65" charset="-120"/>
            </a:endParaRPr>
          </a:p>
        </p:txBody>
      </p:sp>
      <p:sp>
        <p:nvSpPr>
          <p:cNvPr id="29706" name="Rectangle 9"/>
          <p:cNvSpPr>
            <a:spLocks noChangeArrowheads="1"/>
          </p:cNvSpPr>
          <p:nvPr/>
        </p:nvSpPr>
        <p:spPr bwMode="auto">
          <a:xfrm>
            <a:off x="3851275" y="1773238"/>
            <a:ext cx="1944688" cy="360362"/>
          </a:xfrm>
          <a:prstGeom prst="rect">
            <a:avLst/>
          </a:prstGeom>
          <a:solidFill>
            <a:schemeClr val="accent1">
              <a:lumMod val="20000"/>
              <a:lumOff val="80000"/>
            </a:schemeClr>
          </a:solidFill>
          <a:ln w="9525">
            <a:solidFill>
              <a:schemeClr val="tx1"/>
            </a:solidFill>
            <a:miter lim="800000"/>
            <a:headEnd/>
            <a:tailEnd/>
          </a:ln>
        </p:spPr>
        <p:txBody>
          <a:bodyPr wrap="none" anchor="ct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algn="ctr" eaLnBrk="1" hangingPunct="1"/>
            <a:r>
              <a:rPr lang="zh-TW" altLang="en-US" sz="1400" b="1" dirty="0">
                <a:solidFill>
                  <a:srgbClr val="000000"/>
                </a:solidFill>
                <a:latin typeface="標楷體" pitchFamily="65" charset="-120"/>
                <a:ea typeface="標楷體" pitchFamily="65" charset="-120"/>
              </a:rPr>
              <a:t>開標、審標</a:t>
            </a:r>
            <a:r>
              <a:rPr lang="en-US" altLang="zh-TW" sz="1400" b="1" dirty="0">
                <a:solidFill>
                  <a:srgbClr val="000000"/>
                </a:solidFill>
                <a:latin typeface="標楷體" pitchFamily="65" charset="-120"/>
                <a:ea typeface="標楷體" pitchFamily="65" charset="-120"/>
              </a:rPr>
              <a:t>(</a:t>
            </a:r>
            <a:r>
              <a:rPr lang="zh-TW" altLang="en-US" sz="1400" b="1" dirty="0">
                <a:solidFill>
                  <a:srgbClr val="000000"/>
                </a:solidFill>
                <a:latin typeface="標楷體" pitchFamily="65" charset="-120"/>
                <a:ea typeface="標楷體" pitchFamily="65" charset="-120"/>
              </a:rPr>
              <a:t>準用</a:t>
            </a:r>
            <a:r>
              <a:rPr lang="en-US" altLang="zh-TW" sz="1400" b="1" dirty="0">
                <a:solidFill>
                  <a:srgbClr val="000000"/>
                </a:solidFill>
                <a:latin typeface="標楷體" pitchFamily="65" charset="-120"/>
                <a:ea typeface="標楷體" pitchFamily="65" charset="-120"/>
              </a:rPr>
              <a:t>57)</a:t>
            </a:r>
          </a:p>
        </p:txBody>
      </p:sp>
      <p:sp>
        <p:nvSpPr>
          <p:cNvPr id="29707" name="Line 10"/>
          <p:cNvSpPr>
            <a:spLocks noChangeShapeType="1"/>
          </p:cNvSpPr>
          <p:nvPr/>
        </p:nvSpPr>
        <p:spPr bwMode="auto">
          <a:xfrm>
            <a:off x="4859338" y="2133600"/>
            <a:ext cx="0" cy="2889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solidFill>
                <a:srgbClr val="000000"/>
              </a:solidFill>
              <a:latin typeface="標楷體" panose="03000509000000000000" pitchFamily="65" charset="-120"/>
              <a:ea typeface="標楷體" panose="03000509000000000000" pitchFamily="65" charset="-120"/>
            </a:endParaRPr>
          </a:p>
        </p:txBody>
      </p:sp>
      <p:sp>
        <p:nvSpPr>
          <p:cNvPr id="29708" name="Rectangle 11"/>
          <p:cNvSpPr>
            <a:spLocks noChangeArrowheads="1"/>
          </p:cNvSpPr>
          <p:nvPr/>
        </p:nvSpPr>
        <p:spPr bwMode="auto">
          <a:xfrm>
            <a:off x="3635375" y="2420938"/>
            <a:ext cx="2447925" cy="936625"/>
          </a:xfrm>
          <a:prstGeom prst="rect">
            <a:avLst/>
          </a:prstGeom>
          <a:solidFill>
            <a:schemeClr val="accent1">
              <a:lumMod val="20000"/>
              <a:lumOff val="80000"/>
            </a:schemeClr>
          </a:solidFill>
          <a:ln w="9525">
            <a:solidFill>
              <a:schemeClr val="tx1"/>
            </a:solidFill>
            <a:miter lim="800000"/>
            <a:headEnd/>
            <a:tailEnd/>
          </a:ln>
        </p:spPr>
        <p:txBody>
          <a:bodyPr wrap="none" anchor="ct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algn="ctr" eaLnBrk="1" hangingPunct="1"/>
            <a:r>
              <a:rPr lang="zh-TW" altLang="en-US" sz="1400" b="1" dirty="0">
                <a:solidFill>
                  <a:srgbClr val="000000"/>
                </a:solidFill>
                <a:latin typeface="標楷體" pitchFamily="65" charset="-120"/>
                <a:ea typeface="標楷體" pitchFamily="65" charset="-120"/>
              </a:rPr>
              <a:t>綜合評選各投標廠商之技術</a:t>
            </a:r>
          </a:p>
          <a:p>
            <a:pPr algn="ctr" eaLnBrk="1" hangingPunct="1"/>
            <a:r>
              <a:rPr lang="zh-TW" altLang="en-US" sz="1400" b="1" dirty="0">
                <a:solidFill>
                  <a:srgbClr val="000000"/>
                </a:solidFill>
                <a:latin typeface="標楷體" pitchFamily="65" charset="-120"/>
                <a:ea typeface="標楷體" pitchFamily="65" charset="-120"/>
              </a:rPr>
              <a:t>、品質、功能、商業條款</a:t>
            </a:r>
          </a:p>
          <a:p>
            <a:pPr algn="ctr" eaLnBrk="1" hangingPunct="1"/>
            <a:r>
              <a:rPr lang="zh-TW" altLang="en-US" sz="1400" b="1" dirty="0">
                <a:solidFill>
                  <a:srgbClr val="000000"/>
                </a:solidFill>
                <a:latin typeface="標楷體" pitchFamily="65" charset="-120"/>
                <a:ea typeface="標楷體" pitchFamily="65" charset="-120"/>
              </a:rPr>
              <a:t>或價格等項目</a:t>
            </a:r>
          </a:p>
          <a:p>
            <a:pPr algn="ctr" eaLnBrk="1" hangingPunct="1"/>
            <a:r>
              <a:rPr lang="en-US" altLang="zh-TW" sz="1400" b="1" dirty="0">
                <a:solidFill>
                  <a:srgbClr val="000000"/>
                </a:solidFill>
                <a:latin typeface="標楷體" pitchFamily="65" charset="-120"/>
                <a:ea typeface="標楷體" pitchFamily="65" charset="-120"/>
              </a:rPr>
              <a:t>(</a:t>
            </a:r>
            <a:r>
              <a:rPr lang="zh-TW" altLang="en-US" sz="1400" b="1" dirty="0">
                <a:solidFill>
                  <a:srgbClr val="000000"/>
                </a:solidFill>
                <a:latin typeface="標楷體" pitchFamily="65" charset="-120"/>
                <a:ea typeface="標楷體" pitchFamily="65" charset="-120"/>
              </a:rPr>
              <a:t>不得逾三次；準用</a:t>
            </a:r>
            <a:r>
              <a:rPr lang="en-US" altLang="zh-TW" sz="1400" b="1" dirty="0">
                <a:solidFill>
                  <a:srgbClr val="000000"/>
                </a:solidFill>
                <a:latin typeface="標楷體" pitchFamily="65" charset="-120"/>
                <a:ea typeface="標楷體" pitchFamily="65" charset="-120"/>
              </a:rPr>
              <a:t>56)</a:t>
            </a:r>
          </a:p>
        </p:txBody>
      </p:sp>
      <p:sp>
        <p:nvSpPr>
          <p:cNvPr id="29709" name="Line 12"/>
          <p:cNvSpPr>
            <a:spLocks noChangeShapeType="1"/>
          </p:cNvSpPr>
          <p:nvPr/>
        </p:nvSpPr>
        <p:spPr bwMode="auto">
          <a:xfrm>
            <a:off x="4859338" y="3357563"/>
            <a:ext cx="0" cy="2889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latin typeface="標楷體" panose="03000509000000000000" pitchFamily="65" charset="-120"/>
              <a:ea typeface="標楷體" panose="03000509000000000000" pitchFamily="65" charset="-120"/>
            </a:endParaRPr>
          </a:p>
        </p:txBody>
      </p:sp>
      <p:sp>
        <p:nvSpPr>
          <p:cNvPr id="125966" name="AutoShape 13"/>
          <p:cNvSpPr>
            <a:spLocks noChangeArrowheads="1"/>
          </p:cNvSpPr>
          <p:nvPr/>
        </p:nvSpPr>
        <p:spPr bwMode="auto">
          <a:xfrm>
            <a:off x="3635375" y="3644900"/>
            <a:ext cx="2376488" cy="647700"/>
          </a:xfrm>
          <a:prstGeom prst="flowChartDecision">
            <a:avLst/>
          </a:prstGeom>
          <a:solidFill>
            <a:schemeClr val="bg2">
              <a:lumMod val="40000"/>
              <a:lumOff val="60000"/>
            </a:schemeClr>
          </a:solidFill>
          <a:ln w="9525">
            <a:solidFill>
              <a:schemeClr val="tx1"/>
            </a:solidFill>
            <a:miter lim="800000"/>
            <a:headEnd/>
            <a:tailEnd/>
          </a:ln>
        </p:spPr>
        <p:txBody>
          <a:bodyPr wrap="none" anchor="ct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algn="ctr" eaLnBrk="1" hangingPunct="1">
              <a:defRPr/>
            </a:pPr>
            <a:r>
              <a:rPr lang="zh-TW" altLang="en-US" sz="1400" b="1" dirty="0">
                <a:solidFill>
                  <a:srgbClr val="0000FF"/>
                </a:solidFill>
                <a:latin typeface="標楷體" pitchFamily="65" charset="-120"/>
                <a:ea typeface="標楷體" pitchFamily="65" charset="-120"/>
              </a:rPr>
              <a:t>是否通過評審標準</a:t>
            </a:r>
          </a:p>
          <a:p>
            <a:pPr algn="ctr" eaLnBrk="1" hangingPunct="1">
              <a:defRPr/>
            </a:pPr>
            <a:r>
              <a:rPr lang="en-US" altLang="zh-TW" sz="1400" b="1" dirty="0">
                <a:solidFill>
                  <a:srgbClr val="0000FF"/>
                </a:solidFill>
                <a:latin typeface="標楷體" pitchFamily="65" charset="-120"/>
                <a:ea typeface="標楷體" pitchFamily="65" charset="-120"/>
              </a:rPr>
              <a:t>(</a:t>
            </a:r>
            <a:r>
              <a:rPr lang="zh-TW" altLang="en-US" sz="1400" b="1" dirty="0">
                <a:solidFill>
                  <a:srgbClr val="0000FF"/>
                </a:solidFill>
                <a:latin typeface="標楷體" pitchFamily="65" charset="-120"/>
                <a:ea typeface="標楷體" pitchFamily="65" charset="-120"/>
              </a:rPr>
              <a:t>準用</a:t>
            </a:r>
            <a:r>
              <a:rPr lang="en-US" altLang="zh-TW" sz="1400" b="1" dirty="0">
                <a:solidFill>
                  <a:srgbClr val="0000FF"/>
                </a:solidFill>
                <a:latin typeface="標楷體" pitchFamily="65" charset="-120"/>
                <a:ea typeface="標楷體" pitchFamily="65" charset="-120"/>
              </a:rPr>
              <a:t>56)</a:t>
            </a:r>
          </a:p>
        </p:txBody>
      </p:sp>
      <p:sp>
        <p:nvSpPr>
          <p:cNvPr id="29711" name="Line 14"/>
          <p:cNvSpPr>
            <a:spLocks noChangeShapeType="1"/>
          </p:cNvSpPr>
          <p:nvPr/>
        </p:nvSpPr>
        <p:spPr bwMode="auto">
          <a:xfrm>
            <a:off x="4787900" y="4292600"/>
            <a:ext cx="0" cy="2889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latin typeface="標楷體" panose="03000509000000000000" pitchFamily="65" charset="-120"/>
              <a:ea typeface="標楷體" panose="03000509000000000000" pitchFamily="65" charset="-120"/>
            </a:endParaRPr>
          </a:p>
        </p:txBody>
      </p:sp>
      <p:sp>
        <p:nvSpPr>
          <p:cNvPr id="125968" name="AutoShape 15"/>
          <p:cNvSpPr>
            <a:spLocks noChangeArrowheads="1"/>
          </p:cNvSpPr>
          <p:nvPr/>
        </p:nvSpPr>
        <p:spPr bwMode="auto">
          <a:xfrm>
            <a:off x="3563938" y="4581525"/>
            <a:ext cx="2376487" cy="647700"/>
          </a:xfrm>
          <a:prstGeom prst="flowChartDecision">
            <a:avLst/>
          </a:prstGeom>
          <a:solidFill>
            <a:schemeClr val="bg2">
              <a:lumMod val="40000"/>
              <a:lumOff val="60000"/>
            </a:schemeClr>
          </a:solidFill>
          <a:ln w="9525">
            <a:solidFill>
              <a:schemeClr val="tx1"/>
            </a:solidFill>
            <a:miter lim="800000"/>
            <a:headEnd/>
            <a:tailEnd/>
          </a:ln>
        </p:spPr>
        <p:txBody>
          <a:bodyPr wrap="none" anchor="ct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algn="ctr" eaLnBrk="1" hangingPunct="1">
              <a:defRPr/>
            </a:pPr>
            <a:r>
              <a:rPr lang="zh-TW" altLang="en-US" sz="1400" b="1" dirty="0">
                <a:solidFill>
                  <a:srgbClr val="0000FF"/>
                </a:solidFill>
                <a:latin typeface="標楷體" pitchFamily="65" charset="-120"/>
                <a:ea typeface="標楷體" pitchFamily="65" charset="-120"/>
              </a:rPr>
              <a:t>是否可評定優勝</a:t>
            </a:r>
          </a:p>
          <a:p>
            <a:pPr algn="ctr" eaLnBrk="1" hangingPunct="1">
              <a:defRPr/>
            </a:pPr>
            <a:r>
              <a:rPr lang="zh-TW" altLang="en-US" sz="1400" b="1" dirty="0">
                <a:solidFill>
                  <a:srgbClr val="0000FF"/>
                </a:solidFill>
                <a:latin typeface="標楷體" pitchFamily="65" charset="-120"/>
                <a:ea typeface="標楷體" pitchFamily="65" charset="-120"/>
              </a:rPr>
              <a:t>廠商</a:t>
            </a:r>
            <a:r>
              <a:rPr lang="en-US" altLang="zh-TW" sz="1400" b="1" dirty="0">
                <a:solidFill>
                  <a:srgbClr val="0000FF"/>
                </a:solidFill>
                <a:latin typeface="標楷體" pitchFamily="65" charset="-120"/>
                <a:ea typeface="標楷體" pitchFamily="65" charset="-120"/>
              </a:rPr>
              <a:t>22</a:t>
            </a:r>
          </a:p>
        </p:txBody>
      </p:sp>
      <p:sp>
        <p:nvSpPr>
          <p:cNvPr id="29713" name="Line 16"/>
          <p:cNvSpPr>
            <a:spLocks noChangeShapeType="1"/>
          </p:cNvSpPr>
          <p:nvPr/>
        </p:nvSpPr>
        <p:spPr bwMode="auto">
          <a:xfrm>
            <a:off x="4787900" y="5229225"/>
            <a:ext cx="0" cy="2889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latin typeface="標楷體" panose="03000509000000000000" pitchFamily="65" charset="-120"/>
              <a:ea typeface="標楷體" panose="03000509000000000000" pitchFamily="65" charset="-120"/>
            </a:endParaRPr>
          </a:p>
        </p:txBody>
      </p:sp>
      <p:sp>
        <p:nvSpPr>
          <p:cNvPr id="29714" name="Rectangle 17"/>
          <p:cNvSpPr>
            <a:spLocks noChangeArrowheads="1"/>
          </p:cNvSpPr>
          <p:nvPr/>
        </p:nvSpPr>
        <p:spPr bwMode="auto">
          <a:xfrm>
            <a:off x="3924300" y="5516563"/>
            <a:ext cx="1727200" cy="504825"/>
          </a:xfrm>
          <a:prstGeom prst="rect">
            <a:avLst/>
          </a:prstGeom>
          <a:solidFill>
            <a:srgbClr val="99FFCC"/>
          </a:solidFill>
          <a:ln w="9525">
            <a:solidFill>
              <a:schemeClr val="tx1"/>
            </a:solidFill>
            <a:miter lim="800000"/>
            <a:headEnd/>
            <a:tailEnd/>
          </a:ln>
        </p:spPr>
        <p:txBody>
          <a:bodyPr wrap="none" anchor="ct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algn="ctr" eaLnBrk="1" hangingPunct="1"/>
            <a:r>
              <a:rPr lang="zh-TW" altLang="en-US" sz="2800" b="1" dirty="0">
                <a:solidFill>
                  <a:srgbClr val="000000"/>
                </a:solidFill>
                <a:latin typeface="標楷體" panose="03000509000000000000" pitchFamily="65" charset="-120"/>
                <a:ea typeface="標楷體" panose="03000509000000000000" pitchFamily="65" charset="-120"/>
              </a:rPr>
              <a:t>議價決標</a:t>
            </a:r>
          </a:p>
        </p:txBody>
      </p:sp>
      <p:sp>
        <p:nvSpPr>
          <p:cNvPr id="29715" name="Line 18"/>
          <p:cNvSpPr>
            <a:spLocks noChangeShapeType="1"/>
          </p:cNvSpPr>
          <p:nvPr/>
        </p:nvSpPr>
        <p:spPr bwMode="auto">
          <a:xfrm>
            <a:off x="6011863" y="3933825"/>
            <a:ext cx="1223962"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latin typeface="標楷體" panose="03000509000000000000" pitchFamily="65" charset="-120"/>
              <a:ea typeface="標楷體" panose="03000509000000000000" pitchFamily="65" charset="-120"/>
            </a:endParaRPr>
          </a:p>
        </p:txBody>
      </p:sp>
      <p:sp>
        <p:nvSpPr>
          <p:cNvPr id="29716" name="Rectangle 19"/>
          <p:cNvSpPr>
            <a:spLocks noChangeArrowheads="1"/>
          </p:cNvSpPr>
          <p:nvPr/>
        </p:nvSpPr>
        <p:spPr bwMode="auto">
          <a:xfrm>
            <a:off x="7235825" y="3716338"/>
            <a:ext cx="1295400" cy="504825"/>
          </a:xfrm>
          <a:prstGeom prst="rect">
            <a:avLst/>
          </a:prstGeom>
          <a:solidFill>
            <a:schemeClr val="accent1">
              <a:lumMod val="20000"/>
              <a:lumOff val="80000"/>
            </a:schemeClr>
          </a:solidFill>
          <a:ln w="9525">
            <a:solidFill>
              <a:schemeClr val="tx1"/>
            </a:solidFill>
            <a:miter lim="800000"/>
            <a:headEnd/>
            <a:tailEnd/>
          </a:ln>
        </p:spPr>
        <p:txBody>
          <a:bodyPr wrap="none" anchor="ct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algn="ctr" eaLnBrk="1" hangingPunct="1"/>
            <a:r>
              <a:rPr lang="zh-TW" altLang="en-US" b="1" dirty="0">
                <a:solidFill>
                  <a:srgbClr val="000000"/>
                </a:solidFill>
                <a:latin typeface="標楷體" panose="03000509000000000000" pitchFamily="65" charset="-120"/>
                <a:ea typeface="標楷體" panose="03000509000000000000" pitchFamily="65" charset="-120"/>
              </a:rPr>
              <a:t>不合格標</a:t>
            </a:r>
          </a:p>
        </p:txBody>
      </p:sp>
      <p:sp>
        <p:nvSpPr>
          <p:cNvPr id="29717" name="Line 20"/>
          <p:cNvSpPr>
            <a:spLocks noChangeShapeType="1"/>
          </p:cNvSpPr>
          <p:nvPr/>
        </p:nvSpPr>
        <p:spPr bwMode="auto">
          <a:xfrm>
            <a:off x="5940425" y="4941888"/>
            <a:ext cx="1295400"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zh-TW" altLang="en-US">
              <a:latin typeface="標楷體" panose="03000509000000000000" pitchFamily="65" charset="-120"/>
              <a:ea typeface="標楷體" panose="03000509000000000000" pitchFamily="65" charset="-120"/>
            </a:endParaRPr>
          </a:p>
        </p:txBody>
      </p:sp>
      <p:sp>
        <p:nvSpPr>
          <p:cNvPr id="29718" name="Rectangle 21"/>
          <p:cNvSpPr>
            <a:spLocks noChangeArrowheads="1"/>
          </p:cNvSpPr>
          <p:nvPr/>
        </p:nvSpPr>
        <p:spPr bwMode="auto">
          <a:xfrm>
            <a:off x="7235825" y="4652963"/>
            <a:ext cx="1295400" cy="504825"/>
          </a:xfrm>
          <a:prstGeom prst="rect">
            <a:avLst/>
          </a:prstGeom>
          <a:solidFill>
            <a:schemeClr val="accent1">
              <a:lumMod val="20000"/>
              <a:lumOff val="80000"/>
            </a:schemeClr>
          </a:solidFill>
          <a:ln w="9525">
            <a:solidFill>
              <a:schemeClr val="tx1"/>
            </a:solidFill>
            <a:miter lim="800000"/>
            <a:headEnd/>
            <a:tailEnd/>
          </a:ln>
        </p:spPr>
        <p:txBody>
          <a:bodyPr wrap="none" anchor="ct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algn="ctr" eaLnBrk="1" hangingPunct="1"/>
            <a:r>
              <a:rPr lang="zh-TW" altLang="en-US" b="1">
                <a:solidFill>
                  <a:srgbClr val="000000"/>
                </a:solidFill>
                <a:latin typeface="標楷體" panose="03000509000000000000" pitchFamily="65" charset="-120"/>
                <a:ea typeface="標楷體" panose="03000509000000000000" pitchFamily="65" charset="-120"/>
              </a:rPr>
              <a:t>廢標</a:t>
            </a:r>
          </a:p>
        </p:txBody>
      </p:sp>
      <p:sp>
        <p:nvSpPr>
          <p:cNvPr id="29719" name="Text Box 22"/>
          <p:cNvSpPr txBox="1">
            <a:spLocks noChangeArrowheads="1"/>
          </p:cNvSpPr>
          <p:nvPr/>
        </p:nvSpPr>
        <p:spPr bwMode="auto">
          <a:xfrm>
            <a:off x="6372225" y="4508500"/>
            <a:ext cx="5762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spcBef>
                <a:spcPct val="50000"/>
              </a:spcBef>
            </a:pPr>
            <a:r>
              <a:rPr lang="zh-TW" altLang="en-US" b="1">
                <a:solidFill>
                  <a:srgbClr val="000000"/>
                </a:solidFill>
                <a:latin typeface="標楷體" panose="03000509000000000000" pitchFamily="65" charset="-120"/>
                <a:ea typeface="標楷體" panose="03000509000000000000" pitchFamily="65" charset="-120"/>
              </a:rPr>
              <a:t>否</a:t>
            </a:r>
          </a:p>
        </p:txBody>
      </p:sp>
      <p:sp>
        <p:nvSpPr>
          <p:cNvPr id="29720" name="Text Box 23"/>
          <p:cNvSpPr txBox="1">
            <a:spLocks noChangeArrowheads="1"/>
          </p:cNvSpPr>
          <p:nvPr/>
        </p:nvSpPr>
        <p:spPr bwMode="auto">
          <a:xfrm>
            <a:off x="6372225" y="3500438"/>
            <a:ext cx="5762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spcBef>
                <a:spcPct val="50000"/>
              </a:spcBef>
            </a:pPr>
            <a:r>
              <a:rPr lang="zh-TW" altLang="en-US" b="1">
                <a:latin typeface="標楷體" panose="03000509000000000000" pitchFamily="65" charset="-120"/>
                <a:ea typeface="標楷體" panose="03000509000000000000" pitchFamily="65" charset="-120"/>
              </a:rPr>
              <a:t>否</a:t>
            </a:r>
          </a:p>
        </p:txBody>
      </p:sp>
      <p:sp>
        <p:nvSpPr>
          <p:cNvPr id="29721" name="Text Box 24"/>
          <p:cNvSpPr txBox="1">
            <a:spLocks noChangeArrowheads="1"/>
          </p:cNvSpPr>
          <p:nvPr/>
        </p:nvSpPr>
        <p:spPr bwMode="auto">
          <a:xfrm>
            <a:off x="4356100" y="5229225"/>
            <a:ext cx="5762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spcBef>
                <a:spcPct val="50000"/>
              </a:spcBef>
            </a:pPr>
            <a:r>
              <a:rPr lang="zh-TW" altLang="en-US" sz="1200">
                <a:latin typeface="標楷體" panose="03000509000000000000" pitchFamily="65" charset="-120"/>
                <a:ea typeface="標楷體" panose="03000509000000000000" pitchFamily="65" charset="-120"/>
              </a:rPr>
              <a:t>是</a:t>
            </a:r>
          </a:p>
        </p:txBody>
      </p:sp>
      <p:sp>
        <p:nvSpPr>
          <p:cNvPr id="29722" name="Text Box 25"/>
          <p:cNvSpPr txBox="1">
            <a:spLocks noChangeArrowheads="1"/>
          </p:cNvSpPr>
          <p:nvPr/>
        </p:nvSpPr>
        <p:spPr bwMode="auto">
          <a:xfrm>
            <a:off x="4356100" y="4292600"/>
            <a:ext cx="5762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spcBef>
                <a:spcPct val="50000"/>
              </a:spcBef>
            </a:pPr>
            <a:r>
              <a:rPr lang="zh-TW" altLang="en-US" sz="1200">
                <a:latin typeface="標楷體" panose="03000509000000000000" pitchFamily="65" charset="-120"/>
                <a:ea typeface="標楷體" panose="03000509000000000000" pitchFamily="65" charset="-120"/>
              </a:rPr>
              <a:t>是</a:t>
            </a:r>
          </a:p>
        </p:txBody>
      </p:sp>
      <p:sp>
        <p:nvSpPr>
          <p:cNvPr id="29723" name="Line 26"/>
          <p:cNvSpPr>
            <a:spLocks noChangeShapeType="1"/>
          </p:cNvSpPr>
          <p:nvPr/>
        </p:nvSpPr>
        <p:spPr bwMode="auto">
          <a:xfrm flipH="1">
            <a:off x="2195513" y="4868863"/>
            <a:ext cx="1368425"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zh-TW" altLang="en-US">
              <a:latin typeface="標楷體" panose="03000509000000000000" pitchFamily="65" charset="-120"/>
              <a:ea typeface="標楷體" panose="03000509000000000000" pitchFamily="65" charset="-120"/>
            </a:endParaRPr>
          </a:p>
        </p:txBody>
      </p:sp>
      <p:sp>
        <p:nvSpPr>
          <p:cNvPr id="29724" name="Text Box 27"/>
          <p:cNvSpPr txBox="1">
            <a:spLocks noChangeArrowheads="1"/>
          </p:cNvSpPr>
          <p:nvPr/>
        </p:nvSpPr>
        <p:spPr bwMode="auto">
          <a:xfrm>
            <a:off x="2627313" y="4437063"/>
            <a:ext cx="5762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spcBef>
                <a:spcPct val="50000"/>
              </a:spcBef>
            </a:pPr>
            <a:r>
              <a:rPr lang="zh-TW" altLang="en-US" b="1">
                <a:solidFill>
                  <a:srgbClr val="000000"/>
                </a:solidFill>
                <a:latin typeface="標楷體" panose="03000509000000000000" pitchFamily="65" charset="-120"/>
                <a:ea typeface="標楷體" panose="03000509000000000000" pitchFamily="65" charset="-120"/>
              </a:rPr>
              <a:t>否</a:t>
            </a:r>
          </a:p>
        </p:txBody>
      </p:sp>
      <p:sp>
        <p:nvSpPr>
          <p:cNvPr id="29725" name="Rectangle 28"/>
          <p:cNvSpPr>
            <a:spLocks noChangeArrowheads="1"/>
          </p:cNvSpPr>
          <p:nvPr/>
        </p:nvSpPr>
        <p:spPr bwMode="auto">
          <a:xfrm>
            <a:off x="468313" y="4437063"/>
            <a:ext cx="1655762" cy="863600"/>
          </a:xfrm>
          <a:prstGeom prst="rect">
            <a:avLst/>
          </a:prstGeom>
          <a:solidFill>
            <a:schemeClr val="accent1">
              <a:lumMod val="20000"/>
              <a:lumOff val="80000"/>
            </a:schemeClr>
          </a:solidFill>
          <a:ln w="9525">
            <a:solidFill>
              <a:schemeClr val="tx1"/>
            </a:solidFill>
            <a:miter lim="800000"/>
            <a:headEnd/>
            <a:tailEnd/>
          </a:ln>
        </p:spPr>
        <p:txBody>
          <a:bodyPr wrap="none" anchor="ct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algn="ctr" eaLnBrk="1" hangingPunct="1"/>
            <a:r>
              <a:rPr lang="zh-TW" altLang="en-US" sz="1400" b="1" dirty="0">
                <a:solidFill>
                  <a:srgbClr val="000000"/>
                </a:solidFill>
                <a:latin typeface="標楷體" pitchFamily="65" charset="-120"/>
                <a:ea typeface="標楷體" pitchFamily="65" charset="-120"/>
              </a:rPr>
              <a:t>對所有通過評審標準</a:t>
            </a:r>
          </a:p>
          <a:p>
            <a:pPr algn="ctr" eaLnBrk="1" hangingPunct="1"/>
            <a:r>
              <a:rPr lang="zh-TW" altLang="en-US" sz="1400" b="1" dirty="0">
                <a:solidFill>
                  <a:srgbClr val="000000"/>
                </a:solidFill>
                <a:latin typeface="標楷體" pitchFamily="65" charset="-120"/>
                <a:ea typeface="標楷體" pitchFamily="65" charset="-120"/>
              </a:rPr>
              <a:t>廠商採行協商措施</a:t>
            </a:r>
          </a:p>
          <a:p>
            <a:pPr algn="ctr" eaLnBrk="1" hangingPunct="1"/>
            <a:r>
              <a:rPr lang="en-US" altLang="zh-TW" sz="1400" b="1" dirty="0">
                <a:solidFill>
                  <a:srgbClr val="000000"/>
                </a:solidFill>
                <a:latin typeface="標楷體" pitchFamily="65" charset="-120"/>
                <a:ea typeface="標楷體" pitchFamily="65" charset="-120"/>
              </a:rPr>
              <a:t>(</a:t>
            </a:r>
            <a:r>
              <a:rPr lang="zh-TW" altLang="en-US" sz="1400" b="1" dirty="0">
                <a:solidFill>
                  <a:srgbClr val="000000"/>
                </a:solidFill>
                <a:latin typeface="標楷體" pitchFamily="65" charset="-120"/>
                <a:ea typeface="標楷體" pitchFamily="65" charset="-120"/>
              </a:rPr>
              <a:t>含減價；準用</a:t>
            </a:r>
            <a:r>
              <a:rPr lang="en-US" altLang="zh-TW" sz="1400" b="1" dirty="0">
                <a:solidFill>
                  <a:srgbClr val="000000"/>
                </a:solidFill>
                <a:latin typeface="標楷體" pitchFamily="65" charset="-120"/>
                <a:ea typeface="標楷體" pitchFamily="65" charset="-120"/>
              </a:rPr>
              <a:t>57)</a:t>
            </a:r>
          </a:p>
        </p:txBody>
      </p:sp>
      <p:sp>
        <p:nvSpPr>
          <p:cNvPr id="29726" name="Rectangle 29"/>
          <p:cNvSpPr>
            <a:spLocks noChangeArrowheads="1"/>
          </p:cNvSpPr>
          <p:nvPr/>
        </p:nvSpPr>
        <p:spPr bwMode="auto">
          <a:xfrm>
            <a:off x="468313" y="2889250"/>
            <a:ext cx="1655762" cy="506413"/>
          </a:xfrm>
          <a:prstGeom prst="rect">
            <a:avLst/>
          </a:prstGeom>
          <a:solidFill>
            <a:schemeClr val="accent1">
              <a:lumMod val="20000"/>
              <a:lumOff val="80000"/>
            </a:schemeClr>
          </a:solidFill>
          <a:ln w="9525">
            <a:solidFill>
              <a:schemeClr val="tx1"/>
            </a:solidFill>
            <a:miter lim="800000"/>
            <a:headEnd/>
            <a:tailEnd/>
          </a:ln>
        </p:spPr>
        <p:txBody>
          <a:bodyPr wrap="none" anchor="ct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algn="ctr" eaLnBrk="1" hangingPunct="1"/>
            <a:r>
              <a:rPr lang="zh-TW" altLang="en-US" sz="1400" b="1" dirty="0">
                <a:solidFill>
                  <a:srgbClr val="000000"/>
                </a:solidFill>
                <a:latin typeface="標楷體" pitchFamily="65" charset="-120"/>
                <a:ea typeface="標楷體" pitchFamily="65" charset="-120"/>
              </a:rPr>
              <a:t>廠商修改投標文件</a:t>
            </a:r>
          </a:p>
          <a:p>
            <a:pPr algn="ctr" eaLnBrk="1" hangingPunct="1"/>
            <a:r>
              <a:rPr lang="zh-TW" altLang="en-US" sz="1400" b="1" dirty="0">
                <a:solidFill>
                  <a:srgbClr val="000000"/>
                </a:solidFill>
                <a:latin typeface="標楷體" pitchFamily="65" charset="-120"/>
                <a:ea typeface="標楷體" pitchFamily="65" charset="-120"/>
              </a:rPr>
              <a:t>重行遞送</a:t>
            </a:r>
            <a:r>
              <a:rPr lang="en-US" altLang="zh-TW" sz="1400" b="1" dirty="0">
                <a:solidFill>
                  <a:srgbClr val="000000"/>
                </a:solidFill>
                <a:latin typeface="標楷體" pitchFamily="65" charset="-120"/>
                <a:ea typeface="標楷體" pitchFamily="65" charset="-120"/>
              </a:rPr>
              <a:t>(</a:t>
            </a:r>
            <a:r>
              <a:rPr lang="zh-TW" altLang="en-US" sz="1400" b="1" dirty="0">
                <a:solidFill>
                  <a:srgbClr val="000000"/>
                </a:solidFill>
                <a:latin typeface="標楷體" pitchFamily="65" charset="-120"/>
                <a:ea typeface="標楷體" pitchFamily="65" charset="-120"/>
              </a:rPr>
              <a:t>準用</a:t>
            </a:r>
            <a:r>
              <a:rPr lang="en-US" altLang="zh-TW" sz="1400" b="1" dirty="0">
                <a:solidFill>
                  <a:srgbClr val="000000"/>
                </a:solidFill>
                <a:latin typeface="標楷體" pitchFamily="65" charset="-120"/>
                <a:ea typeface="標楷體" pitchFamily="65" charset="-120"/>
              </a:rPr>
              <a:t>57)</a:t>
            </a:r>
          </a:p>
        </p:txBody>
      </p:sp>
      <p:sp>
        <p:nvSpPr>
          <p:cNvPr id="29727" name="Line 30"/>
          <p:cNvSpPr>
            <a:spLocks noChangeShapeType="1"/>
          </p:cNvSpPr>
          <p:nvPr/>
        </p:nvSpPr>
        <p:spPr bwMode="auto">
          <a:xfrm flipV="1">
            <a:off x="1187624" y="3501231"/>
            <a:ext cx="0" cy="86518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solidFill>
                <a:srgbClr val="000000"/>
              </a:solidFill>
              <a:latin typeface="標楷體" panose="03000509000000000000" pitchFamily="65" charset="-120"/>
              <a:ea typeface="標楷體" panose="03000509000000000000" pitchFamily="65" charset="-120"/>
            </a:endParaRPr>
          </a:p>
        </p:txBody>
      </p:sp>
      <p:sp>
        <p:nvSpPr>
          <p:cNvPr id="29728" name="Line 31"/>
          <p:cNvSpPr>
            <a:spLocks noChangeShapeType="1"/>
          </p:cNvSpPr>
          <p:nvPr/>
        </p:nvSpPr>
        <p:spPr bwMode="auto">
          <a:xfrm flipV="1">
            <a:off x="2124075" y="2924174"/>
            <a:ext cx="1511300" cy="218281"/>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latin typeface="標楷體" panose="03000509000000000000" pitchFamily="65" charset="-120"/>
              <a:ea typeface="標楷體" panose="03000509000000000000" pitchFamily="65" charset="-120"/>
            </a:endParaRPr>
          </a:p>
        </p:txBody>
      </p:sp>
      <p:sp>
        <p:nvSpPr>
          <p:cNvPr id="29729" name="Text Box 32"/>
          <p:cNvSpPr txBox="1">
            <a:spLocks noChangeArrowheads="1"/>
          </p:cNvSpPr>
          <p:nvPr/>
        </p:nvSpPr>
        <p:spPr bwMode="auto">
          <a:xfrm>
            <a:off x="2051050" y="6583363"/>
            <a:ext cx="47513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spcBef>
                <a:spcPct val="50000"/>
              </a:spcBef>
            </a:pPr>
            <a:r>
              <a:rPr lang="zh-TW" altLang="en-US" sz="1200">
                <a:latin typeface="標楷體" pitchFamily="65" charset="-120"/>
                <a:ea typeface="標楷體" pitchFamily="65" charset="-120"/>
              </a:rPr>
              <a:t>資料來源：蘇明通 游麗慧 </a:t>
            </a:r>
            <a:r>
              <a:rPr lang="en-US" altLang="zh-TW" sz="1200">
                <a:latin typeface="標楷體" pitchFamily="65" charset="-120"/>
                <a:ea typeface="標楷體" pitchFamily="65" charset="-120"/>
              </a:rPr>
              <a:t>(</a:t>
            </a:r>
            <a:r>
              <a:rPr lang="zh-TW" altLang="en-US" sz="1200">
                <a:latin typeface="標楷體" pitchFamily="65" charset="-120"/>
                <a:ea typeface="標楷體" pitchFamily="65" charset="-120"/>
              </a:rPr>
              <a:t>民</a:t>
            </a:r>
            <a:r>
              <a:rPr lang="en-US" altLang="zh-TW" sz="1200">
                <a:latin typeface="標楷體" pitchFamily="65" charset="-120"/>
                <a:ea typeface="標楷體" pitchFamily="65" charset="-120"/>
              </a:rPr>
              <a:t>90)</a:t>
            </a:r>
            <a:r>
              <a:rPr lang="zh-TW" altLang="en-US" sz="1200">
                <a:latin typeface="標楷體" pitchFamily="65" charset="-120"/>
                <a:ea typeface="標楷體" pitchFamily="65" charset="-120"/>
              </a:rPr>
              <a:t>政府採購法實務</a:t>
            </a:r>
            <a:r>
              <a:rPr lang="en-US" altLang="zh-TW" sz="1200">
                <a:latin typeface="標楷體" pitchFamily="65" charset="-120"/>
                <a:ea typeface="標楷體" pitchFamily="65" charset="-120"/>
              </a:rPr>
              <a:t>Q</a:t>
            </a:r>
            <a:r>
              <a:rPr lang="zh-TW" altLang="en-US" sz="1200">
                <a:latin typeface="標楷體" pitchFamily="65" charset="-120"/>
                <a:ea typeface="標楷體" pitchFamily="65" charset="-120"/>
              </a:rPr>
              <a:t>＆</a:t>
            </a:r>
            <a:r>
              <a:rPr lang="en-US" altLang="zh-TW" sz="1200">
                <a:latin typeface="標楷體" pitchFamily="65" charset="-120"/>
                <a:ea typeface="標楷體" pitchFamily="65" charset="-120"/>
              </a:rPr>
              <a:t>A  </a:t>
            </a:r>
            <a:r>
              <a:rPr lang="zh-TW" altLang="en-US" sz="1200">
                <a:latin typeface="標楷體" pitchFamily="65" charset="-120"/>
                <a:ea typeface="標楷體" pitchFamily="65" charset="-120"/>
              </a:rPr>
              <a:t>元照出版</a:t>
            </a:r>
          </a:p>
        </p:txBody>
      </p:sp>
      <p:sp>
        <p:nvSpPr>
          <p:cNvPr id="29730" name="Line 33"/>
          <p:cNvSpPr>
            <a:spLocks noChangeShapeType="1"/>
          </p:cNvSpPr>
          <p:nvPr/>
        </p:nvSpPr>
        <p:spPr bwMode="auto">
          <a:xfrm flipH="1" flipV="1">
            <a:off x="4932363" y="1628775"/>
            <a:ext cx="1439862" cy="0"/>
          </a:xfrm>
          <a:prstGeom prst="line">
            <a:avLst/>
          </a:prstGeom>
          <a:noFill/>
          <a:ln w="38100">
            <a:solidFill>
              <a:srgbClr val="CC330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zh-TW" altLang="en-US">
              <a:solidFill>
                <a:srgbClr val="000000"/>
              </a:solidFill>
              <a:latin typeface="標楷體" panose="03000509000000000000" pitchFamily="65" charset="-120"/>
              <a:ea typeface="標楷體" panose="03000509000000000000" pitchFamily="65" charset="-120"/>
            </a:endParaRPr>
          </a:p>
        </p:txBody>
      </p:sp>
      <p:sp>
        <p:nvSpPr>
          <p:cNvPr id="125987" name="AutoShape 34"/>
          <p:cNvSpPr>
            <a:spLocks noChangeArrowheads="1"/>
          </p:cNvSpPr>
          <p:nvPr/>
        </p:nvSpPr>
        <p:spPr bwMode="auto">
          <a:xfrm>
            <a:off x="6372225" y="1412875"/>
            <a:ext cx="2303463" cy="503238"/>
          </a:xfrm>
          <a:prstGeom prst="flowChartTerminator">
            <a:avLst/>
          </a:prstGeom>
          <a:solidFill>
            <a:schemeClr val="accent4">
              <a:lumMod val="20000"/>
              <a:lumOff val="80000"/>
            </a:schemeClr>
          </a:solidFill>
          <a:ln w="38100">
            <a:solidFill>
              <a:srgbClr val="0000FF"/>
            </a:solidFill>
            <a:prstDash val="sysDot"/>
            <a:miter lim="800000"/>
            <a:headEnd/>
            <a:tailEnd/>
          </a:ln>
        </p:spPr>
        <p:txBody>
          <a:bodyPr wrap="none" anchor="ct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algn="ctr" eaLnBrk="1" hangingPunct="1">
              <a:defRPr/>
            </a:pPr>
            <a:r>
              <a:rPr lang="zh-TW" altLang="en-US" b="1" dirty="0">
                <a:solidFill>
                  <a:srgbClr val="0000FF"/>
                </a:solidFill>
                <a:latin typeface="標楷體" panose="03000509000000000000" pitchFamily="65" charset="-120"/>
                <a:ea typeface="標楷體" panose="03000509000000000000" pitchFamily="65" charset="-120"/>
              </a:rPr>
              <a:t>成立評選委員會</a:t>
            </a:r>
            <a:r>
              <a:rPr lang="en-US" altLang="zh-TW" b="1" dirty="0">
                <a:solidFill>
                  <a:srgbClr val="0000FF"/>
                </a:solidFill>
                <a:latin typeface="標楷體" panose="03000509000000000000" pitchFamily="65" charset="-120"/>
                <a:ea typeface="標楷體" panose="03000509000000000000" pitchFamily="65" charset="-120"/>
              </a:rPr>
              <a:t>94</a:t>
            </a:r>
          </a:p>
        </p:txBody>
      </p:sp>
      <p:sp>
        <p:nvSpPr>
          <p:cNvPr id="29732" name="Line 35"/>
          <p:cNvSpPr>
            <a:spLocks noChangeShapeType="1"/>
          </p:cNvSpPr>
          <p:nvPr/>
        </p:nvSpPr>
        <p:spPr bwMode="auto">
          <a:xfrm flipV="1">
            <a:off x="7596188" y="1916113"/>
            <a:ext cx="0" cy="431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latin typeface="標楷體" panose="03000509000000000000" pitchFamily="65" charset="-120"/>
              <a:ea typeface="標楷體" panose="03000509000000000000" pitchFamily="65" charset="-120"/>
            </a:endParaRPr>
          </a:p>
        </p:txBody>
      </p:sp>
      <p:sp>
        <p:nvSpPr>
          <p:cNvPr id="125989" name="Text Box 36"/>
          <p:cNvSpPr txBox="1">
            <a:spLocks noChangeArrowheads="1"/>
          </p:cNvSpPr>
          <p:nvPr/>
        </p:nvSpPr>
        <p:spPr bwMode="auto">
          <a:xfrm>
            <a:off x="6443663" y="2349500"/>
            <a:ext cx="2341562" cy="466725"/>
          </a:xfrm>
          <a:prstGeom prst="rect">
            <a:avLst/>
          </a:prstGeom>
          <a:solidFill>
            <a:schemeClr val="accent1">
              <a:lumMod val="20000"/>
              <a:lumOff val="80000"/>
            </a:schemeClr>
          </a:solidFill>
          <a:ln w="9525">
            <a:solidFill>
              <a:srgbClr val="0000FF"/>
            </a:solidFill>
            <a:miter lim="800000"/>
            <a:headEnd/>
            <a:tailEnd/>
          </a:ln>
        </p:spPr>
        <p:txBody>
          <a:bodyPr>
            <a:spAutoFit/>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algn="ctr" eaLnBrk="1" hangingPunct="1">
              <a:spcBef>
                <a:spcPct val="50000"/>
              </a:spcBef>
              <a:defRPr/>
            </a:pPr>
            <a:r>
              <a:rPr lang="zh-TW" altLang="en-US" sz="2400" b="1" dirty="0">
                <a:solidFill>
                  <a:srgbClr val="0000FF"/>
                </a:solidFill>
                <a:latin typeface="標楷體" panose="03000509000000000000" pitchFamily="65" charset="-120"/>
                <a:ea typeface="標楷體" panose="03000509000000000000" pitchFamily="65" charset="-120"/>
              </a:rPr>
              <a:t>有前例或簡單者</a:t>
            </a:r>
          </a:p>
        </p:txBody>
      </p:sp>
      <p:sp>
        <p:nvSpPr>
          <p:cNvPr id="125990" name="Text Box 37"/>
          <p:cNvSpPr txBox="1">
            <a:spLocks noChangeArrowheads="1"/>
          </p:cNvSpPr>
          <p:nvPr/>
        </p:nvSpPr>
        <p:spPr bwMode="auto">
          <a:xfrm>
            <a:off x="468313" y="620688"/>
            <a:ext cx="2015455" cy="369332"/>
          </a:xfrm>
          <a:prstGeom prst="rect">
            <a:avLst/>
          </a:prstGeom>
          <a:solidFill>
            <a:schemeClr val="bg2">
              <a:lumMod val="40000"/>
              <a:lumOff val="60000"/>
            </a:schemeClr>
          </a:solidFill>
          <a:ln w="9525">
            <a:noFill/>
            <a:miter lim="800000"/>
            <a:headEnd/>
            <a:tailEnd/>
          </a:ln>
          <a:effectLst>
            <a:outerShdw blurRad="107950" dist="12700" dir="5400000" algn="ctr">
              <a:srgbClr val="000000"/>
            </a:outerShdw>
          </a:effectLst>
          <a:scene3d>
            <a:camera prst="orthographicFront">
              <a:rot lat="0" lon="0" rev="0"/>
            </a:camera>
            <a:lightRig rig="soft" dir="b">
              <a:rot lat="0" lon="0" rev="0"/>
            </a:lightRig>
          </a:scene3d>
          <a:sp3d contourW="44450" prstMaterial="matte">
            <a:bevelT w="63500" h="63500" prst="artDeco"/>
            <a:contourClr>
              <a:srgbClr val="FFFFFF"/>
            </a:contourClr>
          </a:sp3d>
        </p:spPr>
        <p:txBody>
          <a:bodyPr wrap="square">
            <a:spAutoFit/>
            <a:flatTx/>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algn="ctr" eaLnBrk="1" hangingPunct="1">
              <a:spcBef>
                <a:spcPct val="50000"/>
              </a:spcBef>
              <a:defRPr/>
            </a:pPr>
            <a:r>
              <a:rPr lang="zh-TW" altLang="en-US" b="1" dirty="0">
                <a:solidFill>
                  <a:srgbClr val="0000FF"/>
                </a:solidFill>
                <a:latin typeface="標楷體" panose="03000509000000000000" pitchFamily="65" charset="-120"/>
                <a:ea typeface="標楷體" panose="03000509000000000000" pitchFamily="65" charset="-120"/>
              </a:rPr>
              <a:t>工作小組</a:t>
            </a:r>
          </a:p>
        </p:txBody>
      </p:sp>
      <p:sp>
        <p:nvSpPr>
          <p:cNvPr id="125991" name="Text Box 38"/>
          <p:cNvSpPr txBox="1">
            <a:spLocks noChangeArrowheads="1"/>
          </p:cNvSpPr>
          <p:nvPr/>
        </p:nvSpPr>
        <p:spPr bwMode="auto">
          <a:xfrm>
            <a:off x="6516688" y="2852936"/>
            <a:ext cx="2232025" cy="641350"/>
          </a:xfrm>
          <a:prstGeom prst="rect">
            <a:avLst/>
          </a:prstGeom>
          <a:solidFill>
            <a:schemeClr val="bg2">
              <a:lumMod val="40000"/>
              <a:lumOff val="60000"/>
            </a:schemeClr>
          </a:solidFill>
          <a:ln>
            <a:solidFill>
              <a:srgbClr val="000000"/>
            </a:solidFill>
          </a:ln>
          <a:effectLst>
            <a:outerShdw dist="107763" dir="13500000" algn="ctr" rotWithShape="0">
              <a:schemeClr val="bg2">
                <a:alpha val="50000"/>
              </a:schemeClr>
            </a:outerShdw>
          </a:effectLst>
        </p:spPr>
        <p:txBody>
          <a:bodyPr>
            <a:spAutoFit/>
          </a:bodyPr>
          <a:lstStyle>
            <a:lvl1pPr eaLnBrk="0" hangingPunct="0">
              <a:defRPr kumimoji="1">
                <a:solidFill>
                  <a:schemeClr val="tx1"/>
                </a:solidFill>
                <a:latin typeface="Arial" charset="0"/>
                <a:ea typeface="新細明體" pitchFamily="18" charset="-120"/>
              </a:defRPr>
            </a:lvl1pPr>
            <a:lvl2pPr marL="742950" indent="-285750" eaLnBrk="0" hangingPunct="0">
              <a:defRPr kumimoji="1">
                <a:solidFill>
                  <a:schemeClr val="tx1"/>
                </a:solidFill>
                <a:latin typeface="Arial" charset="0"/>
                <a:ea typeface="新細明體" pitchFamily="18" charset="-120"/>
              </a:defRPr>
            </a:lvl2pPr>
            <a:lvl3pPr marL="1143000" indent="-228600" eaLnBrk="0" hangingPunct="0">
              <a:defRPr kumimoji="1">
                <a:solidFill>
                  <a:schemeClr val="tx1"/>
                </a:solidFill>
                <a:latin typeface="Arial" charset="0"/>
                <a:ea typeface="新細明體" pitchFamily="18" charset="-120"/>
              </a:defRPr>
            </a:lvl3pPr>
            <a:lvl4pPr marL="1600200" indent="-228600" eaLnBrk="0" hangingPunct="0">
              <a:defRPr kumimoji="1">
                <a:solidFill>
                  <a:schemeClr val="tx1"/>
                </a:solidFill>
                <a:latin typeface="Arial" charset="0"/>
                <a:ea typeface="新細明體" pitchFamily="18" charset="-120"/>
              </a:defRPr>
            </a:lvl4pPr>
            <a:lvl5pPr marL="2057400" indent="-228600" eaLnBrk="0" hangingPunct="0">
              <a:defRPr kumimoji="1">
                <a:solidFill>
                  <a:schemeClr val="tx1"/>
                </a:solidFill>
                <a:latin typeface="Arial"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charset="0"/>
                <a:ea typeface="新細明體" pitchFamily="18" charset="-120"/>
              </a:defRPr>
            </a:lvl9pPr>
          </a:lstStyle>
          <a:p>
            <a:pPr algn="ctr" eaLnBrk="1" hangingPunct="1">
              <a:spcBef>
                <a:spcPct val="50000"/>
              </a:spcBef>
              <a:defRPr/>
            </a:pPr>
            <a:r>
              <a:rPr lang="zh-TW" altLang="en-US" sz="3600" b="1" dirty="0">
                <a:solidFill>
                  <a:srgbClr val="0000FF"/>
                </a:solidFill>
                <a:latin typeface="標楷體" panose="03000509000000000000" pitchFamily="65" charset="-120"/>
                <a:ea typeface="標楷體" panose="03000509000000000000" pitchFamily="65" charset="-120"/>
              </a:rPr>
              <a:t>工作小組</a:t>
            </a:r>
          </a:p>
        </p:txBody>
      </p:sp>
      <p:sp>
        <p:nvSpPr>
          <p:cNvPr id="29738" name="文字方塊 39"/>
          <p:cNvSpPr txBox="1">
            <a:spLocks noChangeArrowheads="1"/>
          </p:cNvSpPr>
          <p:nvPr/>
        </p:nvSpPr>
        <p:spPr bwMode="auto">
          <a:xfrm>
            <a:off x="5940425" y="5373688"/>
            <a:ext cx="2952750" cy="922337"/>
          </a:xfrm>
          <a:prstGeom prst="rect">
            <a:avLst/>
          </a:prstGeom>
          <a:solidFill>
            <a:srgbClr val="FFFF00"/>
          </a:solidFill>
          <a:ln w="12700">
            <a:solidFill>
              <a:schemeClr val="tx1"/>
            </a:solidFill>
            <a:miter lim="800000"/>
            <a:headEnd/>
            <a:tailEnd/>
          </a:ln>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en-US" altLang="zh-TW" b="1" dirty="0">
                <a:solidFill>
                  <a:srgbClr val="000000"/>
                </a:solidFill>
                <a:latin typeface="標楷體" pitchFamily="65" charset="-120"/>
                <a:ea typeface="標楷體" pitchFamily="65" charset="-120"/>
              </a:rPr>
              <a:t>1.</a:t>
            </a:r>
            <a:r>
              <a:rPr lang="zh-TW" altLang="en-US" b="1" dirty="0">
                <a:solidFill>
                  <a:srgbClr val="000000"/>
                </a:solidFill>
                <a:latin typeface="標楷體" pitchFamily="65" charset="-120"/>
                <a:ea typeface="標楷體" pitchFamily="65" charset="-120"/>
              </a:rPr>
              <a:t>評選委員會決定</a:t>
            </a:r>
            <a:endParaRPr lang="en-US" altLang="zh-TW" b="1" dirty="0">
              <a:solidFill>
                <a:srgbClr val="000000"/>
              </a:solidFill>
              <a:latin typeface="標楷體" pitchFamily="65" charset="-120"/>
              <a:ea typeface="標楷體" pitchFamily="65" charset="-120"/>
            </a:endParaRPr>
          </a:p>
          <a:p>
            <a:pPr eaLnBrk="1" hangingPunct="1"/>
            <a:r>
              <a:rPr lang="en-US" altLang="zh-TW" b="1" dirty="0">
                <a:solidFill>
                  <a:srgbClr val="000000"/>
                </a:solidFill>
                <a:latin typeface="標楷體" pitchFamily="65" charset="-120"/>
                <a:ea typeface="標楷體" pitchFamily="65" charset="-120"/>
              </a:rPr>
              <a:t>2.</a:t>
            </a:r>
            <a:r>
              <a:rPr lang="zh-TW" altLang="en-US" b="1" dirty="0">
                <a:solidFill>
                  <a:srgbClr val="FF0000"/>
                </a:solidFill>
                <a:latin typeface="標楷體" pitchFamily="65" charset="-120"/>
                <a:ea typeface="標楷體" pitchFamily="65" charset="-120"/>
              </a:rPr>
              <a:t>機關首長或其授權人核定</a:t>
            </a:r>
            <a:endParaRPr lang="en-US" altLang="zh-TW" b="1" dirty="0">
              <a:solidFill>
                <a:srgbClr val="FF0000"/>
              </a:solidFill>
              <a:latin typeface="標楷體" pitchFamily="65" charset="-120"/>
              <a:ea typeface="標楷體" pitchFamily="65" charset="-120"/>
            </a:endParaRPr>
          </a:p>
          <a:p>
            <a:pPr eaLnBrk="1" hangingPunct="1"/>
            <a:r>
              <a:rPr lang="en-US" altLang="zh-TW" b="1" dirty="0">
                <a:solidFill>
                  <a:srgbClr val="000000"/>
                </a:solidFill>
                <a:latin typeface="標楷體" pitchFamily="65" charset="-120"/>
                <a:ea typeface="標楷體" pitchFamily="65" charset="-120"/>
              </a:rPr>
              <a:t>3.</a:t>
            </a:r>
            <a:r>
              <a:rPr lang="zh-TW" altLang="en-US" b="1" dirty="0">
                <a:solidFill>
                  <a:srgbClr val="000000"/>
                </a:solidFill>
                <a:latin typeface="標楷體" pitchFamily="65" charset="-120"/>
                <a:ea typeface="標楷體" pitchFamily="65" charset="-120"/>
              </a:rPr>
              <a:t>主標人主持議價</a:t>
            </a:r>
          </a:p>
        </p:txBody>
      </p:sp>
      <p:sp>
        <p:nvSpPr>
          <p:cNvPr id="29739" name="文字方塊 40"/>
          <p:cNvSpPr txBox="1">
            <a:spLocks noChangeArrowheads="1"/>
          </p:cNvSpPr>
          <p:nvPr/>
        </p:nvSpPr>
        <p:spPr bwMode="auto">
          <a:xfrm>
            <a:off x="301625" y="5373688"/>
            <a:ext cx="3549650" cy="1200150"/>
          </a:xfrm>
          <a:prstGeom prst="rect">
            <a:avLst/>
          </a:prstGeom>
          <a:solidFill>
            <a:srgbClr val="FFFF00"/>
          </a:solidFill>
          <a:ln w="12700">
            <a:solidFill>
              <a:schemeClr val="tx1"/>
            </a:solidFill>
            <a:miter lim="800000"/>
            <a:headEnd/>
            <a:tailEnd/>
          </a:ln>
        </p:spPr>
        <p:txBody>
          <a:bodyPr wrap="square">
            <a:spAutoFit/>
          </a:bodyPr>
          <a:lstStyle>
            <a:lvl1pPr marL="173038" indent="-173038"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marL="180975" indent="-180975" eaLnBrk="1" hangingPunct="1"/>
            <a:r>
              <a:rPr lang="en-US" altLang="zh-TW" b="1" dirty="0">
                <a:solidFill>
                  <a:srgbClr val="000000"/>
                </a:solidFill>
                <a:latin typeface="標楷體" pitchFamily="65" charset="-120"/>
                <a:ea typeface="標楷體" pitchFamily="65" charset="-120"/>
              </a:rPr>
              <a:t>1.</a:t>
            </a:r>
            <a:r>
              <a:rPr lang="zh-TW" altLang="en-US" b="1" dirty="0">
                <a:solidFill>
                  <a:srgbClr val="000000"/>
                </a:solidFill>
                <a:latin typeface="標楷體" pitchFamily="65" charset="-120"/>
                <a:ea typeface="標楷體" pitchFamily="65" charset="-120"/>
              </a:rPr>
              <a:t>優勝廠商</a:t>
            </a:r>
            <a:r>
              <a:rPr lang="en-US" altLang="zh-TW" b="1" dirty="0">
                <a:solidFill>
                  <a:srgbClr val="000000"/>
                </a:solidFill>
                <a:latin typeface="標楷體" pitchFamily="65" charset="-120"/>
                <a:ea typeface="標楷體" pitchFamily="65" charset="-120"/>
              </a:rPr>
              <a:t>1</a:t>
            </a:r>
            <a:r>
              <a:rPr lang="zh-TW" altLang="en-US" b="1" dirty="0">
                <a:solidFill>
                  <a:srgbClr val="000000"/>
                </a:solidFill>
                <a:latin typeface="標楷體" pitchFamily="65" charset="-120"/>
                <a:ea typeface="標楷體" pitchFamily="65" charset="-120"/>
              </a:rPr>
              <a:t>家議價。</a:t>
            </a:r>
            <a:r>
              <a:rPr lang="en-US" altLang="zh-TW" b="1" dirty="0">
                <a:solidFill>
                  <a:srgbClr val="000000"/>
                </a:solidFill>
                <a:latin typeface="標楷體" pitchFamily="65" charset="-120"/>
                <a:ea typeface="標楷體" pitchFamily="65" charset="-120"/>
              </a:rPr>
              <a:t>2</a:t>
            </a:r>
            <a:r>
              <a:rPr lang="zh-TW" altLang="en-US" b="1" dirty="0">
                <a:solidFill>
                  <a:srgbClr val="000000"/>
                </a:solidFill>
                <a:latin typeface="標楷體" pitchFamily="65" charset="-120"/>
                <a:ea typeface="標楷體" pitchFamily="65" charset="-120"/>
              </a:rPr>
              <a:t>家以上依序議價</a:t>
            </a:r>
            <a:endParaRPr lang="en-US" altLang="zh-TW" b="1" dirty="0">
              <a:solidFill>
                <a:srgbClr val="000000"/>
              </a:solidFill>
              <a:latin typeface="標楷體" pitchFamily="65" charset="-120"/>
              <a:ea typeface="標楷體" pitchFamily="65" charset="-120"/>
            </a:endParaRPr>
          </a:p>
          <a:p>
            <a:pPr eaLnBrk="1" hangingPunct="1"/>
            <a:r>
              <a:rPr lang="en-US" altLang="zh-TW" b="1" dirty="0">
                <a:solidFill>
                  <a:srgbClr val="000000"/>
                </a:solidFill>
                <a:latin typeface="標楷體" pitchFamily="65" charset="-120"/>
                <a:ea typeface="標楷體" pitchFamily="65" charset="-120"/>
              </a:rPr>
              <a:t>2.</a:t>
            </a:r>
            <a:r>
              <a:rPr lang="zh-TW" altLang="en-US" b="1" dirty="0">
                <a:solidFill>
                  <a:srgbClr val="000000"/>
                </a:solidFill>
                <a:latin typeface="標楷體" pitchFamily="65" charset="-120"/>
                <a:ea typeface="標楷體" pitchFamily="65" charset="-120"/>
              </a:rPr>
              <a:t>固定價格，議價程序不得免除，議定其他採購條件後決標</a:t>
            </a:r>
          </a:p>
        </p:txBody>
      </p:sp>
      <p:sp>
        <p:nvSpPr>
          <p:cNvPr id="42" name="橢圓 41"/>
          <p:cNvSpPr/>
          <p:nvPr/>
        </p:nvSpPr>
        <p:spPr>
          <a:xfrm>
            <a:off x="5868144" y="5661248"/>
            <a:ext cx="3096344" cy="432048"/>
          </a:xfrm>
          <a:prstGeom prst="ellipse">
            <a:avLst/>
          </a:prstGeom>
          <a:noFill/>
          <a:ln w="38100">
            <a:solidFill>
              <a:srgbClr val="0000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標楷體" panose="03000509000000000000" pitchFamily="65" charset="-120"/>
              <a:ea typeface="標楷體" panose="03000509000000000000" pitchFamily="65" charset="-120"/>
            </a:endParaRPr>
          </a:p>
        </p:txBody>
      </p:sp>
      <p:sp>
        <p:nvSpPr>
          <p:cNvPr id="43" name="Line 5"/>
          <p:cNvSpPr>
            <a:spLocks noChangeShapeType="1"/>
          </p:cNvSpPr>
          <p:nvPr/>
        </p:nvSpPr>
        <p:spPr bwMode="auto">
          <a:xfrm flipV="1">
            <a:off x="2590801" y="584993"/>
            <a:ext cx="685056" cy="36983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latin typeface="標楷體" panose="03000509000000000000" pitchFamily="65" charset="-120"/>
              <a:ea typeface="標楷體" panose="03000509000000000000" pitchFamily="65" charset="-120"/>
            </a:endParaRPr>
          </a:p>
        </p:txBody>
      </p:sp>
      <p:sp>
        <p:nvSpPr>
          <p:cNvPr id="44" name="文字方塊 43"/>
          <p:cNvSpPr txBox="1"/>
          <p:nvPr/>
        </p:nvSpPr>
        <p:spPr>
          <a:xfrm>
            <a:off x="315679" y="1124744"/>
            <a:ext cx="3176201" cy="1708160"/>
          </a:xfrm>
          <a:prstGeom prst="rect">
            <a:avLst/>
          </a:prstGeom>
          <a:noFill/>
          <a:ln>
            <a:solidFill>
              <a:srgbClr val="FF0000"/>
            </a:solidFill>
          </a:ln>
        </p:spPr>
        <p:txBody>
          <a:bodyPr wrap="square" rtlCol="0">
            <a:spAutoFit/>
          </a:bodyPr>
          <a:lstStyle/>
          <a:p>
            <a:pPr marL="180975" indent="-180975">
              <a:lnSpc>
                <a:spcPts val="1800"/>
              </a:lnSpc>
              <a:buFont typeface="Wingdings" panose="05000000000000000000" pitchFamily="2" charset="2"/>
              <a:buChar char="l"/>
            </a:pPr>
            <a:r>
              <a:rPr lang="zh-TW" altLang="en-US" sz="1600" b="1" dirty="0">
                <a:solidFill>
                  <a:srgbClr val="FF0000"/>
                </a:solidFill>
                <a:latin typeface="標楷體" panose="03000509000000000000" pitchFamily="65" charset="-120"/>
                <a:ea typeface="標楷體" panose="03000509000000000000" pitchFamily="65" charset="-120"/>
              </a:rPr>
              <a:t>限制性招標</a:t>
            </a:r>
            <a:endParaRPr lang="en-US" altLang="zh-TW" sz="1600" b="1" dirty="0">
              <a:solidFill>
                <a:srgbClr val="FF0000"/>
              </a:solidFill>
              <a:latin typeface="標楷體" panose="03000509000000000000" pitchFamily="65" charset="-120"/>
              <a:ea typeface="標楷體" panose="03000509000000000000" pitchFamily="65" charset="-120"/>
            </a:endParaRPr>
          </a:p>
          <a:p>
            <a:pPr marL="180975" indent="-180975">
              <a:lnSpc>
                <a:spcPts val="1800"/>
              </a:lnSpc>
              <a:buFont typeface="Wingdings" panose="05000000000000000000" pitchFamily="2" charset="2"/>
              <a:buChar char="l"/>
            </a:pPr>
            <a:r>
              <a:rPr lang="zh-TW" altLang="en-US" sz="1600" b="1" u="sng" dirty="0">
                <a:solidFill>
                  <a:srgbClr val="FF0000"/>
                </a:solidFill>
                <a:latin typeface="標楷體" panose="03000509000000000000" pitchFamily="65" charset="-120"/>
                <a:ea typeface="標楷體" panose="03000509000000000000" pitchFamily="65" charset="-120"/>
              </a:rPr>
              <a:t>不分段</a:t>
            </a:r>
            <a:r>
              <a:rPr lang="zh-TW" altLang="en-US" sz="1600" b="1" dirty="0">
                <a:solidFill>
                  <a:srgbClr val="000000"/>
                </a:solidFill>
                <a:latin typeface="標楷體" panose="03000509000000000000" pitchFamily="65" charset="-120"/>
                <a:ea typeface="標楷體" panose="03000509000000000000" pitchFamily="65" charset="-120"/>
              </a:rPr>
              <a:t>開標、</a:t>
            </a:r>
            <a:r>
              <a:rPr lang="zh-TW" altLang="en-US" sz="1600" b="1" u="sng" dirty="0">
                <a:solidFill>
                  <a:srgbClr val="FF0000"/>
                </a:solidFill>
                <a:latin typeface="標楷體" panose="03000509000000000000" pitchFamily="65" charset="-120"/>
                <a:ea typeface="標楷體" panose="03000509000000000000" pitchFamily="65" charset="-120"/>
              </a:rPr>
              <a:t>分段</a:t>
            </a:r>
            <a:r>
              <a:rPr lang="zh-TW" altLang="en-US" sz="1600" b="1" dirty="0">
                <a:solidFill>
                  <a:srgbClr val="000000"/>
                </a:solidFill>
                <a:latin typeface="標楷體" panose="03000509000000000000" pitchFamily="65" charset="-120"/>
                <a:ea typeface="標楷體" panose="03000509000000000000" pitchFamily="65" charset="-120"/>
              </a:rPr>
              <a:t>開標</a:t>
            </a:r>
            <a:endParaRPr lang="en-US" altLang="zh-TW" sz="1600" b="1" dirty="0">
              <a:solidFill>
                <a:srgbClr val="000000"/>
              </a:solidFill>
              <a:latin typeface="標楷體" panose="03000509000000000000" pitchFamily="65" charset="-120"/>
              <a:ea typeface="標楷體" panose="03000509000000000000" pitchFamily="65" charset="-120"/>
            </a:endParaRPr>
          </a:p>
          <a:p>
            <a:pPr marL="180975" indent="-180975">
              <a:lnSpc>
                <a:spcPts val="1800"/>
              </a:lnSpc>
              <a:buFont typeface="Wingdings" panose="05000000000000000000" pitchFamily="2" charset="2"/>
              <a:buChar char="l"/>
            </a:pPr>
            <a:r>
              <a:rPr lang="zh-TW" altLang="en-US" sz="1600" b="1" dirty="0">
                <a:solidFill>
                  <a:srgbClr val="000000"/>
                </a:solidFill>
                <a:latin typeface="標楷體" panose="03000509000000000000" pitchFamily="65" charset="-120"/>
                <a:ea typeface="標楷體" panose="03000509000000000000" pitchFamily="65" charset="-120"/>
              </a:rPr>
              <a:t>訂底價、不訂底價</a:t>
            </a:r>
            <a:r>
              <a:rPr lang="en-US" altLang="zh-TW" sz="1600" b="1" dirty="0">
                <a:solidFill>
                  <a:srgbClr val="000000"/>
                </a:solidFill>
                <a:latin typeface="標楷體" panose="03000509000000000000" pitchFamily="65" charset="-120"/>
                <a:ea typeface="標楷體" panose="03000509000000000000" pitchFamily="65" charset="-120"/>
              </a:rPr>
              <a:t>(</a:t>
            </a:r>
            <a:r>
              <a:rPr lang="zh-TW" altLang="en-US" sz="1600" b="1" dirty="0">
                <a:solidFill>
                  <a:srgbClr val="000000"/>
                </a:solidFill>
                <a:latin typeface="標楷體" panose="03000509000000000000" pitchFamily="65" charset="-120"/>
                <a:ea typeface="標楷體" panose="03000509000000000000" pitchFamily="65" charset="-120"/>
              </a:rPr>
              <a:t>含固定費用</a:t>
            </a:r>
            <a:r>
              <a:rPr lang="en-US" altLang="zh-TW" sz="1600" b="1" dirty="0">
                <a:solidFill>
                  <a:srgbClr val="000000"/>
                </a:solidFill>
                <a:latin typeface="標楷體" panose="03000509000000000000" pitchFamily="65" charset="-120"/>
                <a:ea typeface="標楷體" panose="03000509000000000000" pitchFamily="65" charset="-120"/>
              </a:rPr>
              <a:t>)</a:t>
            </a:r>
          </a:p>
          <a:p>
            <a:pPr marL="180975" indent="-180975">
              <a:lnSpc>
                <a:spcPts val="1800"/>
              </a:lnSpc>
              <a:buFont typeface="Wingdings" panose="05000000000000000000" pitchFamily="2" charset="2"/>
              <a:buChar char="l"/>
            </a:pPr>
            <a:r>
              <a:rPr lang="zh-TW" altLang="en-US" sz="1600" b="1" dirty="0">
                <a:solidFill>
                  <a:srgbClr val="FF0000"/>
                </a:solidFill>
                <a:latin typeface="標楷體" panose="03000509000000000000" pitchFamily="65" charset="-120"/>
                <a:ea typeface="標楷體" panose="03000509000000000000" pitchFamily="65" charset="-120"/>
              </a:rPr>
              <a:t>價格</a:t>
            </a:r>
            <a:r>
              <a:rPr lang="zh-TW" altLang="en-US" sz="1600" b="1" u="sng" dirty="0">
                <a:solidFill>
                  <a:srgbClr val="1C1C1C"/>
                </a:solidFill>
                <a:latin typeface="標楷體" panose="03000509000000000000" pitchFamily="65" charset="-120"/>
                <a:ea typeface="標楷體" panose="03000509000000000000" pitchFamily="65" charset="-120"/>
              </a:rPr>
              <a:t>納入評選</a:t>
            </a:r>
            <a:r>
              <a:rPr lang="zh-TW" altLang="en-US" sz="1600" b="1" dirty="0">
                <a:solidFill>
                  <a:srgbClr val="FF0000"/>
                </a:solidFill>
                <a:latin typeface="標楷體" panose="03000509000000000000" pitchFamily="65" charset="-120"/>
                <a:ea typeface="標楷體" panose="03000509000000000000" pitchFamily="65" charset="-120"/>
              </a:rPr>
              <a:t>、</a:t>
            </a:r>
            <a:r>
              <a:rPr lang="zh-TW" altLang="en-US" sz="1600" b="1" u="sng" dirty="0">
                <a:solidFill>
                  <a:srgbClr val="1C1C1C"/>
                </a:solidFill>
                <a:latin typeface="標楷體" panose="03000509000000000000" pitchFamily="65" charset="-120"/>
                <a:ea typeface="標楷體" panose="03000509000000000000" pitchFamily="65" charset="-120"/>
              </a:rPr>
              <a:t>不納入</a:t>
            </a:r>
            <a:r>
              <a:rPr lang="zh-TW" altLang="en-US" sz="1600" b="1" dirty="0">
                <a:solidFill>
                  <a:srgbClr val="FF0000"/>
                </a:solidFill>
                <a:latin typeface="標楷體" panose="03000509000000000000" pitchFamily="65" charset="-120"/>
                <a:ea typeface="標楷體" panose="03000509000000000000" pitchFamily="65" charset="-120"/>
              </a:rPr>
              <a:t>評選</a:t>
            </a:r>
            <a:endParaRPr lang="en-US" altLang="zh-TW" sz="1600" b="1" dirty="0">
              <a:solidFill>
                <a:srgbClr val="000000"/>
              </a:solidFill>
              <a:latin typeface="標楷體" panose="03000509000000000000" pitchFamily="65" charset="-120"/>
              <a:ea typeface="標楷體" panose="03000509000000000000" pitchFamily="65" charset="-120"/>
            </a:endParaRPr>
          </a:p>
          <a:p>
            <a:pPr marL="180975" indent="-180975">
              <a:lnSpc>
                <a:spcPts val="1800"/>
              </a:lnSpc>
              <a:buFont typeface="Wingdings" panose="05000000000000000000" pitchFamily="2" charset="2"/>
              <a:buChar char="l"/>
            </a:pPr>
            <a:r>
              <a:rPr lang="zh-TW" altLang="en-US" sz="1600" b="1" dirty="0">
                <a:solidFill>
                  <a:srgbClr val="000000"/>
                </a:solidFill>
                <a:latin typeface="標楷體" panose="03000509000000000000" pitchFamily="65" charset="-120"/>
                <a:ea typeface="標楷體" panose="03000509000000000000" pitchFamily="65" charset="-120"/>
              </a:rPr>
              <a:t>複數決標</a:t>
            </a:r>
            <a:endParaRPr lang="en-US" altLang="zh-TW" sz="1600" b="1" dirty="0">
              <a:solidFill>
                <a:srgbClr val="000000"/>
              </a:solidFill>
              <a:latin typeface="標楷體" panose="03000509000000000000" pitchFamily="65" charset="-120"/>
              <a:ea typeface="標楷體" panose="03000509000000000000" pitchFamily="65" charset="-120"/>
            </a:endParaRPr>
          </a:p>
          <a:p>
            <a:pPr marL="180975" indent="-180975">
              <a:lnSpc>
                <a:spcPts val="1800"/>
              </a:lnSpc>
              <a:buFont typeface="Wingdings" panose="05000000000000000000" pitchFamily="2" charset="2"/>
              <a:buChar char="l"/>
            </a:pPr>
            <a:r>
              <a:rPr lang="zh-TW" altLang="en-US" sz="1600" b="1" dirty="0">
                <a:solidFill>
                  <a:srgbClr val="000000"/>
                </a:solidFill>
                <a:latin typeface="標楷體" panose="03000509000000000000" pitchFamily="65" charset="-120"/>
                <a:ea typeface="標楷體" panose="03000509000000000000" pitchFamily="65" charset="-120"/>
              </a:rPr>
              <a:t>總價決標</a:t>
            </a:r>
            <a:endParaRPr lang="en-US" altLang="zh-TW" sz="1600" b="1" dirty="0">
              <a:solidFill>
                <a:srgbClr val="000000"/>
              </a:solidFill>
              <a:latin typeface="標楷體" panose="03000509000000000000" pitchFamily="65" charset="-120"/>
              <a:ea typeface="標楷體" panose="03000509000000000000" pitchFamily="65" charset="-120"/>
            </a:endParaRPr>
          </a:p>
          <a:p>
            <a:pPr marL="180975" indent="-180975">
              <a:lnSpc>
                <a:spcPts val="1800"/>
              </a:lnSpc>
              <a:buFont typeface="Wingdings" panose="05000000000000000000" pitchFamily="2" charset="2"/>
              <a:buChar char="l"/>
            </a:pPr>
            <a:r>
              <a:rPr lang="zh-TW" altLang="en-US" sz="1600" b="1" dirty="0">
                <a:solidFill>
                  <a:srgbClr val="000000"/>
                </a:solidFill>
                <a:latin typeface="標楷體" panose="03000509000000000000" pitchFamily="65" charset="-120"/>
                <a:ea typeface="標楷體" panose="03000509000000000000" pitchFamily="65" charset="-120"/>
              </a:rPr>
              <a:t>單價決標</a:t>
            </a:r>
            <a:r>
              <a:rPr lang="en-US" altLang="zh-TW" sz="1600" b="1" dirty="0">
                <a:solidFill>
                  <a:srgbClr val="000000"/>
                </a:solidFill>
                <a:latin typeface="標楷體" panose="03000509000000000000" pitchFamily="65" charset="-120"/>
                <a:ea typeface="標楷體" panose="03000509000000000000" pitchFamily="65" charset="-120"/>
              </a:rPr>
              <a:t>(</a:t>
            </a:r>
            <a:r>
              <a:rPr lang="zh-TW" altLang="en-US" sz="1600" b="1" dirty="0">
                <a:solidFill>
                  <a:srgbClr val="000000"/>
                </a:solidFill>
                <a:latin typeface="標楷體" panose="03000509000000000000" pitchFamily="65" charset="-120"/>
                <a:ea typeface="標楷體" panose="03000509000000000000" pitchFamily="65" charset="-120"/>
              </a:rPr>
              <a:t>細則</a:t>
            </a:r>
            <a:r>
              <a:rPr lang="en-US" altLang="zh-TW" sz="1600" b="1" dirty="0">
                <a:solidFill>
                  <a:srgbClr val="000000"/>
                </a:solidFill>
                <a:latin typeface="標楷體" panose="03000509000000000000" pitchFamily="65" charset="-120"/>
                <a:ea typeface="標楷體" panose="03000509000000000000" pitchFamily="65" charset="-120"/>
              </a:rPr>
              <a:t>64</a:t>
            </a:r>
            <a:r>
              <a:rPr lang="zh-TW" altLang="en-US" sz="1600" b="1" dirty="0">
                <a:solidFill>
                  <a:srgbClr val="000000"/>
                </a:solidFill>
                <a:latin typeface="標楷體" panose="03000509000000000000" pitchFamily="65" charset="-120"/>
                <a:ea typeface="標楷體" panose="03000509000000000000" pitchFamily="65" charset="-120"/>
              </a:rPr>
              <a:t>之</a:t>
            </a:r>
            <a:r>
              <a:rPr lang="en-US" altLang="zh-TW" sz="1600" b="1" dirty="0">
                <a:solidFill>
                  <a:srgbClr val="000000"/>
                </a:solidFill>
                <a:latin typeface="標楷體" panose="03000509000000000000" pitchFamily="65" charset="-120"/>
                <a:ea typeface="標楷體" panose="03000509000000000000" pitchFamily="65" charset="-120"/>
              </a:rPr>
              <a:t>1)</a:t>
            </a:r>
            <a:endParaRPr lang="zh-TW" altLang="en-US" sz="1600" b="1" dirty="0">
              <a:solidFill>
                <a:srgbClr val="000000"/>
              </a:solidFill>
              <a:latin typeface="標楷體" panose="03000509000000000000" pitchFamily="65" charset="-120"/>
              <a:ea typeface="標楷體" panose="03000509000000000000" pitchFamily="65" charset="-120"/>
            </a:endParaRPr>
          </a:p>
        </p:txBody>
      </p:sp>
      <p:sp>
        <p:nvSpPr>
          <p:cNvPr id="45" name="文字方塊 42"/>
          <p:cNvSpPr txBox="1">
            <a:spLocks noChangeArrowheads="1"/>
          </p:cNvSpPr>
          <p:nvPr/>
        </p:nvSpPr>
        <p:spPr bwMode="auto">
          <a:xfrm>
            <a:off x="6227638" y="657225"/>
            <a:ext cx="2736850" cy="646331"/>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r>
              <a:rPr lang="zh-TW" altLang="en-US" sz="1800" b="1" u="sng" dirty="0">
                <a:solidFill>
                  <a:srgbClr val="FF0000"/>
                </a:solidFill>
                <a:latin typeface="標楷體" panose="03000509000000000000" pitchFamily="65" charset="-120"/>
                <a:ea typeface="標楷體" panose="03000509000000000000" pitchFamily="65" charset="-120"/>
              </a:rPr>
              <a:t>自行訂定或審定</a:t>
            </a:r>
            <a:r>
              <a:rPr lang="zh-TW" altLang="en-US" sz="1800" b="1" dirty="0">
                <a:latin typeface="標楷體" pitchFamily="65" charset="-120"/>
                <a:ea typeface="標楷體" pitchFamily="65" charset="-120"/>
              </a:rPr>
              <a:t>評選項目、評審標準及評定方式</a:t>
            </a:r>
          </a:p>
        </p:txBody>
      </p:sp>
      <p:sp>
        <p:nvSpPr>
          <p:cNvPr id="46" name="文字方塊 42"/>
          <p:cNvSpPr txBox="1">
            <a:spLocks noChangeArrowheads="1"/>
          </p:cNvSpPr>
          <p:nvPr/>
        </p:nvSpPr>
        <p:spPr bwMode="auto">
          <a:xfrm>
            <a:off x="3095291" y="122460"/>
            <a:ext cx="3132348" cy="276999"/>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algn="just" eaLnBrk="1" hangingPunct="1">
              <a:spcBef>
                <a:spcPct val="0"/>
              </a:spcBef>
              <a:buFontTx/>
              <a:buNone/>
            </a:pPr>
            <a:r>
              <a:rPr lang="zh-TW" altLang="en-US" sz="1200" b="1" u="sng" dirty="0">
                <a:solidFill>
                  <a:srgbClr val="FF0000"/>
                </a:solidFill>
                <a:latin typeface="標楷體" panose="03000509000000000000" pitchFamily="65" charset="-120"/>
                <a:ea typeface="標楷體" panose="03000509000000000000" pitchFamily="65" charset="-120"/>
              </a:rPr>
              <a:t>訂定或審定</a:t>
            </a:r>
            <a:r>
              <a:rPr lang="zh-TW" altLang="en-US" sz="1200" b="1" dirty="0">
                <a:latin typeface="標楷體" pitchFamily="65" charset="-120"/>
                <a:ea typeface="標楷體" pitchFamily="65" charset="-120"/>
              </a:rPr>
              <a:t>評選項目、評審標準及評定方式</a:t>
            </a:r>
          </a:p>
        </p:txBody>
      </p:sp>
      <p:sp>
        <p:nvSpPr>
          <p:cNvPr id="47" name="橢圓形圖說文字 46"/>
          <p:cNvSpPr/>
          <p:nvPr/>
        </p:nvSpPr>
        <p:spPr>
          <a:xfrm>
            <a:off x="1619672" y="3429000"/>
            <a:ext cx="1872208" cy="863600"/>
          </a:xfrm>
          <a:prstGeom prst="wedgeEllipseCallout">
            <a:avLst>
              <a:gd name="adj1" fmla="val -58419"/>
              <a:gd name="adj2" fmla="val 75735"/>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rgbClr val="0000FF"/>
                </a:solidFill>
                <a:latin typeface="標楷體" panose="03000509000000000000" pitchFamily="65" charset="-120"/>
                <a:ea typeface="標楷體" panose="03000509000000000000" pitchFamily="65" charset="-120"/>
              </a:rPr>
              <a:t>書面或書面加會議</a:t>
            </a:r>
          </a:p>
        </p:txBody>
      </p:sp>
    </p:spTree>
    <p:extLst>
      <p:ext uri="{BB962C8B-B14F-4D97-AF65-F5344CB8AC3E}">
        <p14:creationId xmlns:p14="http://schemas.microsoft.com/office/powerpoint/2010/main" val="2482570477"/>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a:extLst>
              <a:ext uri="{FF2B5EF4-FFF2-40B4-BE49-F238E27FC236}">
                <a16:creationId xmlns:a16="http://schemas.microsoft.com/office/drawing/2014/main" id="{52C91B01-A07F-419B-9E54-EF78F178E2C2}"/>
              </a:ext>
            </a:extLst>
          </p:cNvPr>
          <p:cNvSpPr>
            <a:spLocks noGrp="1"/>
          </p:cNvSpPr>
          <p:nvPr>
            <p:ph type="dt" sz="half" idx="10"/>
          </p:nvPr>
        </p:nvSpPr>
        <p:spPr/>
        <p:txBody>
          <a:bodyPr/>
          <a:lstStyle/>
          <a:p>
            <a:fld id="{35F49936-13E1-4C72-921F-845E00F5F67D}" type="datetime1">
              <a:rPr lang="zh-TW" altLang="en-US" smtClean="0"/>
              <a:pPr/>
              <a:t>2020/9/27</a:t>
            </a:fld>
            <a:endParaRPr lang="zh-TW" altLang="en-US"/>
          </a:p>
        </p:txBody>
      </p:sp>
      <p:sp>
        <p:nvSpPr>
          <p:cNvPr id="4" name="投影片編號版面配置區 3">
            <a:extLst>
              <a:ext uri="{FF2B5EF4-FFF2-40B4-BE49-F238E27FC236}">
                <a16:creationId xmlns:a16="http://schemas.microsoft.com/office/drawing/2014/main" id="{AB90C15A-7C52-42DB-A419-920B111ECA2B}"/>
              </a:ext>
            </a:extLst>
          </p:cNvPr>
          <p:cNvSpPr>
            <a:spLocks noGrp="1"/>
          </p:cNvSpPr>
          <p:nvPr>
            <p:ph type="sldNum" sz="quarter" idx="12"/>
          </p:nvPr>
        </p:nvSpPr>
        <p:spPr>
          <a:xfrm>
            <a:off x="8686800" y="5740400"/>
            <a:ext cx="381000" cy="365125"/>
          </a:xfrm>
          <a:prstGeom prst="rect">
            <a:avLst/>
          </a:prstGeom>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8E204F-CD3C-4ADB-BA98-84B59EC3AEBA}" type="slidenum">
              <a:rPr lang="zh-TW" altLang="en-US" smtClean="0"/>
              <a:pPr/>
              <a:t>66</a:t>
            </a:fld>
            <a:endParaRPr lang="zh-TW" altLang="en-US" dirty="0"/>
          </a:p>
        </p:txBody>
      </p:sp>
      <p:sp>
        <p:nvSpPr>
          <p:cNvPr id="5" name="左大括弧 4">
            <a:extLst>
              <a:ext uri="{FF2B5EF4-FFF2-40B4-BE49-F238E27FC236}">
                <a16:creationId xmlns:a16="http://schemas.microsoft.com/office/drawing/2014/main" id="{12C6EEE5-B984-4B61-9F50-F41020E4F585}"/>
              </a:ext>
            </a:extLst>
          </p:cNvPr>
          <p:cNvSpPr/>
          <p:nvPr/>
        </p:nvSpPr>
        <p:spPr>
          <a:xfrm>
            <a:off x="827584" y="404664"/>
            <a:ext cx="648072" cy="3024336"/>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6" name="文字方塊 5">
            <a:extLst>
              <a:ext uri="{FF2B5EF4-FFF2-40B4-BE49-F238E27FC236}">
                <a16:creationId xmlns:a16="http://schemas.microsoft.com/office/drawing/2014/main" id="{A6B6A33C-07AD-4A2E-A94D-A6386523482E}"/>
              </a:ext>
            </a:extLst>
          </p:cNvPr>
          <p:cNvSpPr txBox="1"/>
          <p:nvPr/>
        </p:nvSpPr>
        <p:spPr>
          <a:xfrm>
            <a:off x="179512" y="995594"/>
            <a:ext cx="615553" cy="1857342"/>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path path="shape">
              <a:fillToRect l="50000" t="50000" r="50000" b="50000"/>
            </a:path>
            <a:tileRect/>
          </a:gradFill>
          <a:ln>
            <a:solidFill>
              <a:srgbClr val="0000FF"/>
            </a:solidFill>
          </a:ln>
        </p:spPr>
        <p:txBody>
          <a:bodyPr vert="eaVert" wrap="square" rtlCol="0">
            <a:spAutoFit/>
          </a:bodyPr>
          <a:lstStyle/>
          <a:p>
            <a:r>
              <a:rPr lang="zh-TW" altLang="en-US" sz="2800" b="1" dirty="0">
                <a:solidFill>
                  <a:srgbClr val="000000"/>
                </a:solidFill>
                <a:latin typeface="標楷體" panose="03000509000000000000" pitchFamily="65" charset="-120"/>
                <a:ea typeface="標楷體" panose="03000509000000000000" pitchFamily="65" charset="-120"/>
              </a:rPr>
              <a:t>限制性招標</a:t>
            </a:r>
          </a:p>
        </p:txBody>
      </p:sp>
      <p:sp>
        <p:nvSpPr>
          <p:cNvPr id="7" name="文字方塊 6">
            <a:extLst>
              <a:ext uri="{FF2B5EF4-FFF2-40B4-BE49-F238E27FC236}">
                <a16:creationId xmlns:a16="http://schemas.microsoft.com/office/drawing/2014/main" id="{890443F0-273F-4D52-9578-95DEB568655F}"/>
              </a:ext>
            </a:extLst>
          </p:cNvPr>
          <p:cNvSpPr txBox="1"/>
          <p:nvPr/>
        </p:nvSpPr>
        <p:spPr>
          <a:xfrm>
            <a:off x="1259632" y="520294"/>
            <a:ext cx="4752528" cy="52322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shape">
              <a:fillToRect l="50000" t="50000" r="50000" b="50000"/>
            </a:path>
            <a:tileRect/>
          </a:gradFill>
          <a:ln>
            <a:solidFill>
              <a:srgbClr val="000000"/>
            </a:solidFill>
          </a:ln>
        </p:spPr>
        <p:txBody>
          <a:bodyPr wrap="square" rtlCol="0">
            <a:spAutoFit/>
          </a:bodyPr>
          <a:lstStyle/>
          <a:p>
            <a:r>
              <a:rPr lang="zh-TW" altLang="en-US" sz="2800" b="1" dirty="0">
                <a:solidFill>
                  <a:srgbClr val="000000"/>
                </a:solidFill>
                <a:latin typeface="標楷體" panose="03000509000000000000" pitchFamily="65" charset="-120"/>
                <a:ea typeface="標楷體" panose="03000509000000000000" pitchFamily="65" charset="-120"/>
              </a:rPr>
              <a:t>比價或議價</a:t>
            </a:r>
            <a:r>
              <a:rPr lang="en-US" altLang="zh-TW" sz="2000" b="1" dirty="0">
                <a:solidFill>
                  <a:srgbClr val="000000"/>
                </a:solidFill>
                <a:latin typeface="標楷體" panose="03000509000000000000" pitchFamily="65" charset="-120"/>
                <a:ea typeface="標楷體" panose="03000509000000000000" pitchFamily="65" charset="-120"/>
              </a:rPr>
              <a:t>(</a:t>
            </a:r>
            <a:r>
              <a:rPr lang="zh-TW" altLang="en-US" sz="2000" b="1" dirty="0">
                <a:solidFill>
                  <a:srgbClr val="000000"/>
                </a:solidFill>
                <a:latin typeface="標楷體" panose="03000509000000000000" pitchFamily="65" charset="-120"/>
                <a:ea typeface="標楷體" panose="03000509000000000000" pitchFamily="65" charset="-120"/>
              </a:rPr>
              <a:t>法第</a:t>
            </a:r>
            <a:r>
              <a:rPr lang="en-US" altLang="zh-TW" sz="2000" b="1" dirty="0">
                <a:solidFill>
                  <a:srgbClr val="000000"/>
                </a:solidFill>
                <a:latin typeface="標楷體" panose="03000509000000000000" pitchFamily="65" charset="-120"/>
                <a:ea typeface="標楷體" panose="03000509000000000000" pitchFamily="65" charset="-120"/>
              </a:rPr>
              <a:t>18</a:t>
            </a:r>
            <a:r>
              <a:rPr lang="zh-TW" altLang="en-US" sz="2000" b="1" dirty="0">
                <a:solidFill>
                  <a:srgbClr val="000000"/>
                </a:solidFill>
                <a:latin typeface="標楷體" panose="03000509000000000000" pitchFamily="65" charset="-120"/>
                <a:ea typeface="標楷體" panose="03000509000000000000" pitchFamily="65" charset="-120"/>
              </a:rPr>
              <a:t>條第</a:t>
            </a:r>
            <a:r>
              <a:rPr lang="en-US" altLang="zh-TW" sz="2000" b="1" dirty="0">
                <a:solidFill>
                  <a:srgbClr val="000000"/>
                </a:solidFill>
                <a:latin typeface="標楷體" panose="03000509000000000000" pitchFamily="65" charset="-120"/>
                <a:ea typeface="標楷體" panose="03000509000000000000" pitchFamily="65" charset="-120"/>
              </a:rPr>
              <a:t>3</a:t>
            </a:r>
            <a:r>
              <a:rPr lang="zh-TW" altLang="en-US" sz="2000" b="1" dirty="0">
                <a:solidFill>
                  <a:srgbClr val="000000"/>
                </a:solidFill>
                <a:latin typeface="標楷體" panose="03000509000000000000" pitchFamily="65" charset="-120"/>
                <a:ea typeface="標楷體" panose="03000509000000000000" pitchFamily="65" charset="-120"/>
              </a:rPr>
              <a:t>項</a:t>
            </a:r>
            <a:r>
              <a:rPr lang="en-US" altLang="zh-TW" sz="2000" b="1" dirty="0">
                <a:solidFill>
                  <a:srgbClr val="000000"/>
                </a:solidFill>
                <a:latin typeface="標楷體" panose="03000509000000000000" pitchFamily="65" charset="-120"/>
                <a:ea typeface="標楷體" panose="03000509000000000000" pitchFamily="65" charset="-120"/>
              </a:rPr>
              <a:t>)</a:t>
            </a:r>
            <a:endParaRPr lang="zh-TW" altLang="en-US" sz="2000" b="1" dirty="0">
              <a:solidFill>
                <a:srgbClr val="000000"/>
              </a:solidFill>
              <a:latin typeface="標楷體" panose="03000509000000000000" pitchFamily="65" charset="-120"/>
              <a:ea typeface="標楷體" panose="03000509000000000000" pitchFamily="65" charset="-120"/>
            </a:endParaRPr>
          </a:p>
        </p:txBody>
      </p:sp>
      <p:sp>
        <p:nvSpPr>
          <p:cNvPr id="8" name="文字方塊 7">
            <a:extLst>
              <a:ext uri="{FF2B5EF4-FFF2-40B4-BE49-F238E27FC236}">
                <a16:creationId xmlns:a16="http://schemas.microsoft.com/office/drawing/2014/main" id="{E4F5879D-3B51-4626-8E4F-ED10EF9EA256}"/>
              </a:ext>
            </a:extLst>
          </p:cNvPr>
          <p:cNvSpPr txBox="1"/>
          <p:nvPr/>
        </p:nvSpPr>
        <p:spPr>
          <a:xfrm>
            <a:off x="1475656" y="1124744"/>
            <a:ext cx="4280991" cy="523220"/>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0000"/>
            </a:solidFill>
          </a:ln>
        </p:spPr>
        <p:txBody>
          <a:bodyPr wrap="square" rtlCol="0">
            <a:spAutoFit/>
          </a:bodyPr>
          <a:lstStyle/>
          <a:p>
            <a:r>
              <a:rPr lang="zh-TW" altLang="en-US" sz="2800" b="1" dirty="0">
                <a:solidFill>
                  <a:srgbClr val="0000FF"/>
                </a:solidFill>
                <a:latin typeface="標楷體" panose="03000509000000000000" pitchFamily="65" charset="-120"/>
                <a:ea typeface="標楷體" panose="03000509000000000000" pitchFamily="65" charset="-120"/>
              </a:rPr>
              <a:t>個案敘明理由</a:t>
            </a:r>
            <a:r>
              <a:rPr lang="en-US" altLang="zh-TW" sz="2000" b="1" dirty="0">
                <a:solidFill>
                  <a:srgbClr val="0000FF"/>
                </a:solidFill>
                <a:latin typeface="標楷體" panose="03000509000000000000" pitchFamily="65" charset="-120"/>
                <a:ea typeface="標楷體" panose="03000509000000000000" pitchFamily="65" charset="-120"/>
              </a:rPr>
              <a:t>(</a:t>
            </a:r>
            <a:r>
              <a:rPr lang="zh-TW" altLang="en-US" sz="2000" b="1" dirty="0">
                <a:solidFill>
                  <a:srgbClr val="0000FF"/>
                </a:solidFill>
                <a:latin typeface="標楷體" panose="03000509000000000000" pitchFamily="65" charset="-120"/>
                <a:ea typeface="標楷體" panose="03000509000000000000" pitchFamily="65" charset="-120"/>
              </a:rPr>
              <a:t>細則第</a:t>
            </a:r>
            <a:r>
              <a:rPr lang="en-US" altLang="zh-TW" sz="2000" b="1" dirty="0">
                <a:solidFill>
                  <a:srgbClr val="0000FF"/>
                </a:solidFill>
                <a:latin typeface="標楷體" panose="03000509000000000000" pitchFamily="65" charset="-120"/>
                <a:ea typeface="標楷體" panose="03000509000000000000" pitchFamily="65" charset="-120"/>
              </a:rPr>
              <a:t>23</a:t>
            </a:r>
            <a:r>
              <a:rPr lang="zh-TW" altLang="en-US" sz="2000" b="1" dirty="0">
                <a:solidFill>
                  <a:srgbClr val="0000FF"/>
                </a:solidFill>
                <a:latin typeface="標楷體" panose="03000509000000000000" pitchFamily="65" charset="-120"/>
                <a:ea typeface="標楷體" panose="03000509000000000000" pitchFamily="65" charset="-120"/>
              </a:rPr>
              <a:t>條之</a:t>
            </a:r>
            <a:r>
              <a:rPr lang="en-US" altLang="zh-TW" sz="2000" b="1" dirty="0">
                <a:solidFill>
                  <a:srgbClr val="0000FF"/>
                </a:solidFill>
                <a:latin typeface="標楷體" panose="03000509000000000000" pitchFamily="65" charset="-120"/>
                <a:ea typeface="標楷體" panose="03000509000000000000" pitchFamily="65" charset="-120"/>
              </a:rPr>
              <a:t>1)</a:t>
            </a:r>
            <a:endParaRPr lang="zh-TW" altLang="en-US" sz="2000" b="1" dirty="0">
              <a:solidFill>
                <a:srgbClr val="0000FF"/>
              </a:solidFill>
              <a:latin typeface="標楷體" panose="03000509000000000000" pitchFamily="65" charset="-120"/>
              <a:ea typeface="標楷體" panose="03000509000000000000" pitchFamily="65" charset="-120"/>
            </a:endParaRPr>
          </a:p>
        </p:txBody>
      </p:sp>
      <p:sp>
        <p:nvSpPr>
          <p:cNvPr id="9" name="左大括弧 8">
            <a:extLst>
              <a:ext uri="{FF2B5EF4-FFF2-40B4-BE49-F238E27FC236}">
                <a16:creationId xmlns:a16="http://schemas.microsoft.com/office/drawing/2014/main" id="{9426B161-0EFE-4D6F-B38A-F3A900046AAA}"/>
              </a:ext>
            </a:extLst>
          </p:cNvPr>
          <p:cNvSpPr/>
          <p:nvPr/>
        </p:nvSpPr>
        <p:spPr>
          <a:xfrm>
            <a:off x="1280570" y="1702260"/>
            <a:ext cx="432048" cy="1582724"/>
          </a:xfrm>
          <a:prstGeom prst="leftBrace">
            <a:avLst/>
          </a:prstGeom>
          <a:ln w="28575">
            <a:solidFill>
              <a:srgbClr val="1C1C1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0" name="文字方塊 9">
            <a:extLst>
              <a:ext uri="{FF2B5EF4-FFF2-40B4-BE49-F238E27FC236}">
                <a16:creationId xmlns:a16="http://schemas.microsoft.com/office/drawing/2014/main" id="{B33EF3AB-84EA-4567-9BA0-48D7B840AA66}"/>
              </a:ext>
            </a:extLst>
          </p:cNvPr>
          <p:cNvSpPr txBox="1"/>
          <p:nvPr/>
        </p:nvSpPr>
        <p:spPr>
          <a:xfrm>
            <a:off x="1594151" y="1766209"/>
            <a:ext cx="2041745" cy="461665"/>
          </a:xfrm>
          <a:prstGeom prst="rect">
            <a:avLst/>
          </a:prstGeom>
          <a:noFill/>
          <a:ln>
            <a:solidFill>
              <a:srgbClr val="0000FF"/>
            </a:solidFill>
          </a:ln>
        </p:spPr>
        <p:txBody>
          <a:bodyPr wrap="square" rtlCol="0">
            <a:spAutoFit/>
          </a:bodyPr>
          <a:lstStyle/>
          <a:p>
            <a:r>
              <a:rPr lang="zh-TW" altLang="en-US" sz="2400" b="1" dirty="0">
                <a:solidFill>
                  <a:srgbClr val="1C1C1C"/>
                </a:solidFill>
                <a:latin typeface="標楷體" panose="03000509000000000000" pitchFamily="65" charset="-120"/>
                <a:ea typeface="標楷體" panose="03000509000000000000" pitchFamily="65" charset="-120"/>
              </a:rPr>
              <a:t>不經公告程序</a:t>
            </a:r>
          </a:p>
        </p:txBody>
      </p:sp>
      <p:sp>
        <p:nvSpPr>
          <p:cNvPr id="11" name="文字方塊 10">
            <a:extLst>
              <a:ext uri="{FF2B5EF4-FFF2-40B4-BE49-F238E27FC236}">
                <a16:creationId xmlns:a16="http://schemas.microsoft.com/office/drawing/2014/main" id="{BD9CCFDD-BB92-43B1-B91A-FF0D5B3589C5}"/>
              </a:ext>
            </a:extLst>
          </p:cNvPr>
          <p:cNvSpPr txBox="1"/>
          <p:nvPr/>
        </p:nvSpPr>
        <p:spPr>
          <a:xfrm>
            <a:off x="1612854" y="2713822"/>
            <a:ext cx="1753713" cy="461665"/>
          </a:xfrm>
          <a:prstGeom prst="rect">
            <a:avLst/>
          </a:prstGeom>
          <a:noFill/>
          <a:ln>
            <a:solidFill>
              <a:srgbClr val="0000FF"/>
            </a:solidFill>
          </a:ln>
        </p:spPr>
        <p:txBody>
          <a:bodyPr wrap="square" rtlCol="0">
            <a:spAutoFit/>
          </a:bodyPr>
          <a:lstStyle/>
          <a:p>
            <a:r>
              <a:rPr lang="zh-TW" altLang="en-US" sz="2400" b="1" dirty="0">
                <a:solidFill>
                  <a:srgbClr val="FF0000"/>
                </a:solidFill>
                <a:latin typeface="標楷體" panose="03000509000000000000" pitchFamily="65" charset="-120"/>
                <a:ea typeface="標楷體" panose="03000509000000000000" pitchFamily="65" charset="-120"/>
              </a:rPr>
              <a:t>經公告程序</a:t>
            </a:r>
          </a:p>
        </p:txBody>
      </p:sp>
      <p:cxnSp>
        <p:nvCxnSpPr>
          <p:cNvPr id="13" name="直線單箭頭接點 12">
            <a:extLst>
              <a:ext uri="{FF2B5EF4-FFF2-40B4-BE49-F238E27FC236}">
                <a16:creationId xmlns:a16="http://schemas.microsoft.com/office/drawing/2014/main" id="{69703627-AB6A-4E7A-903A-A4984CA2D3C1}"/>
              </a:ext>
            </a:extLst>
          </p:cNvPr>
          <p:cNvCxnSpPr>
            <a:stCxn id="10" idx="3"/>
          </p:cNvCxnSpPr>
          <p:nvPr/>
        </p:nvCxnSpPr>
        <p:spPr>
          <a:xfrm flipV="1">
            <a:off x="3635896" y="1988840"/>
            <a:ext cx="2232248" cy="8202"/>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5" name="文字方塊 14">
            <a:extLst>
              <a:ext uri="{FF2B5EF4-FFF2-40B4-BE49-F238E27FC236}">
                <a16:creationId xmlns:a16="http://schemas.microsoft.com/office/drawing/2014/main" id="{1EF3E3C6-E0EF-429D-99C9-7FBCBCB2C8EB}"/>
              </a:ext>
            </a:extLst>
          </p:cNvPr>
          <p:cNvSpPr txBox="1"/>
          <p:nvPr/>
        </p:nvSpPr>
        <p:spPr>
          <a:xfrm>
            <a:off x="5889451" y="1772816"/>
            <a:ext cx="1418853" cy="461665"/>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shape">
              <a:fillToRect l="50000" t="50000" r="50000" b="50000"/>
            </a:path>
            <a:tileRect/>
          </a:gradFill>
        </p:spPr>
        <p:txBody>
          <a:bodyPr wrap="square" rtlCol="0">
            <a:spAutoFit/>
          </a:bodyPr>
          <a:lstStyle/>
          <a:p>
            <a:r>
              <a:rPr lang="zh-TW" altLang="en-US" sz="2400" b="1" dirty="0">
                <a:solidFill>
                  <a:srgbClr val="1C1C1C"/>
                </a:solidFill>
                <a:latin typeface="標楷體" panose="03000509000000000000" pitchFamily="65" charset="-120"/>
                <a:ea typeface="標楷體" panose="03000509000000000000" pitchFamily="65" charset="-120"/>
              </a:rPr>
              <a:t>優先比價</a:t>
            </a:r>
          </a:p>
        </p:txBody>
      </p:sp>
      <p:cxnSp>
        <p:nvCxnSpPr>
          <p:cNvPr id="17" name="直線單箭頭接點 16">
            <a:extLst>
              <a:ext uri="{FF2B5EF4-FFF2-40B4-BE49-F238E27FC236}">
                <a16:creationId xmlns:a16="http://schemas.microsoft.com/office/drawing/2014/main" id="{515D4FF5-D36B-4F08-8C2A-74958CF69791}"/>
              </a:ext>
            </a:extLst>
          </p:cNvPr>
          <p:cNvCxnSpPr>
            <a:cxnSpLocks/>
          </p:cNvCxnSpPr>
          <p:nvPr/>
        </p:nvCxnSpPr>
        <p:spPr>
          <a:xfrm>
            <a:off x="3366567" y="2948970"/>
            <a:ext cx="413345" cy="0"/>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9" name="左大括弧 18">
            <a:extLst>
              <a:ext uri="{FF2B5EF4-FFF2-40B4-BE49-F238E27FC236}">
                <a16:creationId xmlns:a16="http://schemas.microsoft.com/office/drawing/2014/main" id="{3B365993-F33C-48ED-8A64-14CED0040213}"/>
              </a:ext>
            </a:extLst>
          </p:cNvPr>
          <p:cNvSpPr/>
          <p:nvPr/>
        </p:nvSpPr>
        <p:spPr>
          <a:xfrm>
            <a:off x="3806352" y="2594545"/>
            <a:ext cx="266725" cy="906463"/>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1" name="文字方塊 20">
            <a:extLst>
              <a:ext uri="{FF2B5EF4-FFF2-40B4-BE49-F238E27FC236}">
                <a16:creationId xmlns:a16="http://schemas.microsoft.com/office/drawing/2014/main" id="{A30ACCA3-11FA-433B-AAF0-45EF32564305}"/>
              </a:ext>
            </a:extLst>
          </p:cNvPr>
          <p:cNvSpPr txBox="1"/>
          <p:nvPr/>
        </p:nvSpPr>
        <p:spPr>
          <a:xfrm>
            <a:off x="4058196" y="2564904"/>
            <a:ext cx="3610148" cy="400110"/>
          </a:xfrm>
          <a:prstGeom prst="rect">
            <a:avLst/>
          </a:prstGeom>
          <a:noFill/>
        </p:spPr>
        <p:txBody>
          <a:bodyPr wrap="square" rtlCol="0">
            <a:spAutoFit/>
          </a:bodyPr>
          <a:lstStyle/>
          <a:p>
            <a:r>
              <a:rPr lang="zh-TW" altLang="en-US" sz="2000" b="1" dirty="0">
                <a:solidFill>
                  <a:srgbClr val="1C1C1C"/>
                </a:solidFill>
                <a:latin typeface="標楷體" panose="03000509000000000000" pitchFamily="65" charset="-120"/>
                <a:ea typeface="標楷體" panose="03000509000000000000" pitchFamily="65" charset="-120"/>
              </a:rPr>
              <a:t>公告徵求廠商</a:t>
            </a:r>
            <a:r>
              <a:rPr lang="en-US" altLang="zh-TW" sz="2000" b="1" dirty="0">
                <a:solidFill>
                  <a:srgbClr val="0000FF"/>
                </a:solidFill>
                <a:latin typeface="標楷體" panose="03000509000000000000" pitchFamily="65" charset="-120"/>
                <a:ea typeface="標楷體" panose="03000509000000000000" pitchFamily="65" charset="-120"/>
              </a:rPr>
              <a:t>(</a:t>
            </a:r>
            <a:r>
              <a:rPr lang="zh-TW" altLang="en-US" sz="2000" b="1" dirty="0">
                <a:solidFill>
                  <a:srgbClr val="0000FF"/>
                </a:solidFill>
                <a:latin typeface="標楷體" panose="03000509000000000000" pitchFamily="65" charset="-120"/>
                <a:ea typeface="標楷體" panose="03000509000000000000" pitchFamily="65" charset="-120"/>
              </a:rPr>
              <a:t>細則第</a:t>
            </a:r>
            <a:r>
              <a:rPr lang="en-US" altLang="zh-TW" sz="2000" b="1" dirty="0">
                <a:solidFill>
                  <a:srgbClr val="0000FF"/>
                </a:solidFill>
                <a:latin typeface="標楷體" panose="03000509000000000000" pitchFamily="65" charset="-120"/>
                <a:ea typeface="標楷體" panose="03000509000000000000" pitchFamily="65" charset="-120"/>
              </a:rPr>
              <a:t>23</a:t>
            </a:r>
            <a:r>
              <a:rPr lang="zh-TW" altLang="en-US" sz="2000" b="1" dirty="0">
                <a:solidFill>
                  <a:srgbClr val="0000FF"/>
                </a:solidFill>
                <a:latin typeface="標楷體" panose="03000509000000000000" pitchFamily="65" charset="-120"/>
                <a:ea typeface="標楷體" panose="03000509000000000000" pitchFamily="65" charset="-120"/>
              </a:rPr>
              <a:t>條之</a:t>
            </a:r>
            <a:r>
              <a:rPr lang="en-US" altLang="zh-TW" sz="2000" b="1" dirty="0">
                <a:solidFill>
                  <a:srgbClr val="0000FF"/>
                </a:solidFill>
                <a:latin typeface="標楷體" panose="03000509000000000000" pitchFamily="65" charset="-120"/>
                <a:ea typeface="標楷體" panose="03000509000000000000" pitchFamily="65" charset="-120"/>
              </a:rPr>
              <a:t>1)</a:t>
            </a:r>
            <a:endParaRPr lang="zh-TW" altLang="en-US" sz="2000" b="1" dirty="0">
              <a:solidFill>
                <a:srgbClr val="1C1C1C"/>
              </a:solidFill>
              <a:latin typeface="標楷體" panose="03000509000000000000" pitchFamily="65" charset="-120"/>
              <a:ea typeface="標楷體" panose="03000509000000000000" pitchFamily="65" charset="-120"/>
            </a:endParaRPr>
          </a:p>
        </p:txBody>
      </p:sp>
      <p:sp>
        <p:nvSpPr>
          <p:cNvPr id="22" name="文字方塊 21">
            <a:extLst>
              <a:ext uri="{FF2B5EF4-FFF2-40B4-BE49-F238E27FC236}">
                <a16:creationId xmlns:a16="http://schemas.microsoft.com/office/drawing/2014/main" id="{38DCA4E1-417E-4CC3-9E7B-8D42AB54AEDB}"/>
              </a:ext>
            </a:extLst>
          </p:cNvPr>
          <p:cNvSpPr txBox="1"/>
          <p:nvPr/>
        </p:nvSpPr>
        <p:spPr>
          <a:xfrm>
            <a:off x="4043314" y="3100898"/>
            <a:ext cx="1968846" cy="400110"/>
          </a:xfrm>
          <a:prstGeom prst="rect">
            <a:avLst/>
          </a:prstGeom>
          <a:noFill/>
        </p:spPr>
        <p:txBody>
          <a:bodyPr wrap="square" rtlCol="0">
            <a:spAutoFit/>
          </a:bodyPr>
          <a:lstStyle/>
          <a:p>
            <a:r>
              <a:rPr lang="zh-TW" altLang="en-US" sz="2000" b="1" dirty="0">
                <a:solidFill>
                  <a:srgbClr val="0000FF"/>
                </a:solidFill>
                <a:latin typeface="標楷體" panose="03000509000000000000" pitchFamily="65" charset="-120"/>
                <a:ea typeface="標楷體" panose="03000509000000000000" pitchFamily="65" charset="-120"/>
              </a:rPr>
              <a:t>公告評選廠商</a:t>
            </a:r>
          </a:p>
        </p:txBody>
      </p:sp>
      <p:cxnSp>
        <p:nvCxnSpPr>
          <p:cNvPr id="24" name="直線單箭頭接點 23">
            <a:extLst>
              <a:ext uri="{FF2B5EF4-FFF2-40B4-BE49-F238E27FC236}">
                <a16:creationId xmlns:a16="http://schemas.microsoft.com/office/drawing/2014/main" id="{471E7AA9-BA7A-4E3E-AB4D-AFFBAF7824B3}"/>
              </a:ext>
            </a:extLst>
          </p:cNvPr>
          <p:cNvCxnSpPr>
            <a:cxnSpLocks/>
            <a:stCxn id="11" idx="0"/>
          </p:cNvCxnSpPr>
          <p:nvPr/>
        </p:nvCxnSpPr>
        <p:spPr>
          <a:xfrm flipV="1">
            <a:off x="2489711" y="2252157"/>
            <a:ext cx="0" cy="461665"/>
          </a:xfrm>
          <a:prstGeom prst="straightConnector1">
            <a:avLst/>
          </a:prstGeom>
          <a:ln w="38100">
            <a:solidFill>
              <a:srgbClr val="1C1C1C"/>
            </a:solidFill>
            <a:tailEnd type="triangle"/>
          </a:ln>
        </p:spPr>
        <p:style>
          <a:lnRef idx="1">
            <a:schemeClr val="accent1"/>
          </a:lnRef>
          <a:fillRef idx="0">
            <a:schemeClr val="accent1"/>
          </a:fillRef>
          <a:effectRef idx="0">
            <a:schemeClr val="accent1"/>
          </a:effectRef>
          <a:fontRef idx="minor">
            <a:schemeClr val="tx1"/>
          </a:fontRef>
        </p:style>
      </p:cxnSp>
      <p:sp>
        <p:nvSpPr>
          <p:cNvPr id="26" name="右大括弧 25">
            <a:extLst>
              <a:ext uri="{FF2B5EF4-FFF2-40B4-BE49-F238E27FC236}">
                <a16:creationId xmlns:a16="http://schemas.microsoft.com/office/drawing/2014/main" id="{D4A37EA5-A68D-4C65-9C51-782E9C203526}"/>
              </a:ext>
            </a:extLst>
          </p:cNvPr>
          <p:cNvSpPr/>
          <p:nvPr/>
        </p:nvSpPr>
        <p:spPr>
          <a:xfrm>
            <a:off x="7541043" y="1947022"/>
            <a:ext cx="432048" cy="1015663"/>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7" name="文字方塊 26">
            <a:extLst>
              <a:ext uri="{FF2B5EF4-FFF2-40B4-BE49-F238E27FC236}">
                <a16:creationId xmlns:a16="http://schemas.microsoft.com/office/drawing/2014/main" id="{C064F07A-1DC6-4093-BB9B-89718B4E692F}"/>
              </a:ext>
            </a:extLst>
          </p:cNvPr>
          <p:cNvSpPr txBox="1"/>
          <p:nvPr/>
        </p:nvSpPr>
        <p:spPr>
          <a:xfrm>
            <a:off x="7973924" y="1916832"/>
            <a:ext cx="714136" cy="1015663"/>
          </a:xfrm>
          <a:prstGeom prst="rect">
            <a:avLst/>
          </a:prstGeom>
          <a:solidFill>
            <a:srgbClr val="FFFF00"/>
          </a:solidFill>
          <a:ln>
            <a:solidFill>
              <a:srgbClr val="1C1C1C"/>
            </a:solidFill>
          </a:ln>
        </p:spPr>
        <p:txBody>
          <a:bodyPr wrap="square" rtlCol="0">
            <a:spAutoFit/>
          </a:bodyPr>
          <a:lstStyle/>
          <a:p>
            <a:r>
              <a:rPr lang="zh-TW" altLang="en-US" sz="2000" b="1" dirty="0">
                <a:solidFill>
                  <a:srgbClr val="0000FF"/>
                </a:solidFill>
                <a:latin typeface="標楷體" panose="03000509000000000000" pitchFamily="65" charset="-120"/>
                <a:ea typeface="標楷體" panose="03000509000000000000" pitchFamily="65" charset="-120"/>
              </a:rPr>
              <a:t>得當場改議價</a:t>
            </a:r>
          </a:p>
        </p:txBody>
      </p:sp>
      <p:sp>
        <p:nvSpPr>
          <p:cNvPr id="28" name="文字方塊 27">
            <a:extLst>
              <a:ext uri="{FF2B5EF4-FFF2-40B4-BE49-F238E27FC236}">
                <a16:creationId xmlns:a16="http://schemas.microsoft.com/office/drawing/2014/main" id="{8C74FF2A-2C6E-456C-8F6F-CB5499DAB78B}"/>
              </a:ext>
            </a:extLst>
          </p:cNvPr>
          <p:cNvSpPr txBox="1"/>
          <p:nvPr/>
        </p:nvSpPr>
        <p:spPr>
          <a:xfrm>
            <a:off x="5686462" y="3131676"/>
            <a:ext cx="1837866" cy="369332"/>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path path="shape">
              <a:fillToRect l="50000" t="50000" r="50000" b="50000"/>
            </a:path>
            <a:tileRect/>
          </a:gradFill>
          <a:ln>
            <a:solidFill>
              <a:srgbClr val="1C1C1C"/>
            </a:solidFill>
          </a:ln>
        </p:spPr>
        <p:txBody>
          <a:bodyPr wrap="square" rtlCol="0">
            <a:spAutoFit/>
          </a:bodyPr>
          <a:lstStyle/>
          <a:p>
            <a:r>
              <a:rPr lang="zh-TW" altLang="en-US" b="1" dirty="0">
                <a:solidFill>
                  <a:srgbClr val="1C1C1C"/>
                </a:solidFill>
                <a:latin typeface="標楷體" panose="03000509000000000000" pitchFamily="65" charset="-120"/>
                <a:ea typeface="標楷體" panose="03000509000000000000" pitchFamily="65" charset="-120"/>
              </a:rPr>
              <a:t>議價或依序議價</a:t>
            </a:r>
          </a:p>
        </p:txBody>
      </p:sp>
      <p:sp>
        <p:nvSpPr>
          <p:cNvPr id="29" name="文字方塊 28">
            <a:extLst>
              <a:ext uri="{FF2B5EF4-FFF2-40B4-BE49-F238E27FC236}">
                <a16:creationId xmlns:a16="http://schemas.microsoft.com/office/drawing/2014/main" id="{20F765B1-D657-438A-9ECF-2D1D37491508}"/>
              </a:ext>
            </a:extLst>
          </p:cNvPr>
          <p:cNvSpPr txBox="1"/>
          <p:nvPr/>
        </p:nvSpPr>
        <p:spPr>
          <a:xfrm>
            <a:off x="228603" y="3933056"/>
            <a:ext cx="615553" cy="1490158"/>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solidFill>
              <a:srgbClr val="0000FF"/>
            </a:solidFill>
          </a:ln>
        </p:spPr>
        <p:txBody>
          <a:bodyPr vert="eaVert" wrap="square" rtlCol="0">
            <a:spAutoFit/>
          </a:bodyPr>
          <a:lstStyle/>
          <a:p>
            <a:r>
              <a:rPr lang="zh-TW" altLang="en-US" sz="2800" b="1" dirty="0">
                <a:solidFill>
                  <a:srgbClr val="000000"/>
                </a:solidFill>
                <a:latin typeface="標楷體" panose="03000509000000000000" pitchFamily="65" charset="-120"/>
                <a:ea typeface="標楷體" panose="03000509000000000000" pitchFamily="65" charset="-120"/>
              </a:rPr>
              <a:t>法規運用</a:t>
            </a:r>
          </a:p>
        </p:txBody>
      </p:sp>
      <p:sp>
        <p:nvSpPr>
          <p:cNvPr id="30" name="左大括弧 29">
            <a:extLst>
              <a:ext uri="{FF2B5EF4-FFF2-40B4-BE49-F238E27FC236}">
                <a16:creationId xmlns:a16="http://schemas.microsoft.com/office/drawing/2014/main" id="{FADF3829-C5C3-4F10-8E7A-EEB71FC5BF35}"/>
              </a:ext>
            </a:extLst>
          </p:cNvPr>
          <p:cNvSpPr/>
          <p:nvPr/>
        </p:nvSpPr>
        <p:spPr>
          <a:xfrm>
            <a:off x="899592" y="3898661"/>
            <a:ext cx="648072" cy="1618572"/>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31" name="文字方塊 30">
            <a:extLst>
              <a:ext uri="{FF2B5EF4-FFF2-40B4-BE49-F238E27FC236}">
                <a16:creationId xmlns:a16="http://schemas.microsoft.com/office/drawing/2014/main" id="{A519C7E9-371F-46A8-839C-9C61A1905DCB}"/>
              </a:ext>
            </a:extLst>
          </p:cNvPr>
          <p:cNvSpPr txBox="1"/>
          <p:nvPr/>
        </p:nvSpPr>
        <p:spPr>
          <a:xfrm>
            <a:off x="1370646" y="4047310"/>
            <a:ext cx="2435706" cy="52322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shape">
              <a:fillToRect l="50000" t="50000" r="50000" b="50000"/>
            </a:path>
            <a:tileRect/>
          </a:gradFill>
          <a:ln>
            <a:solidFill>
              <a:srgbClr val="000000"/>
            </a:solidFill>
          </a:ln>
        </p:spPr>
        <p:txBody>
          <a:bodyPr wrap="square" rtlCol="0">
            <a:spAutoFit/>
          </a:bodyPr>
          <a:lstStyle/>
          <a:p>
            <a:r>
              <a:rPr lang="zh-TW" altLang="en-US" sz="2800" b="1" dirty="0">
                <a:solidFill>
                  <a:srgbClr val="000000"/>
                </a:solidFill>
                <a:latin typeface="標楷體" panose="03000509000000000000" pitchFamily="65" charset="-120"/>
                <a:ea typeface="標楷體" panose="03000509000000000000" pitchFamily="65" charset="-120"/>
              </a:rPr>
              <a:t>公告金額以上</a:t>
            </a:r>
            <a:endParaRPr lang="zh-TW" altLang="en-US" sz="2000" b="1" dirty="0">
              <a:solidFill>
                <a:srgbClr val="000000"/>
              </a:solidFill>
              <a:latin typeface="標楷體" panose="03000509000000000000" pitchFamily="65" charset="-120"/>
              <a:ea typeface="標楷體" panose="03000509000000000000" pitchFamily="65" charset="-120"/>
            </a:endParaRPr>
          </a:p>
        </p:txBody>
      </p:sp>
      <p:sp>
        <p:nvSpPr>
          <p:cNvPr id="32" name="文字方塊 31">
            <a:extLst>
              <a:ext uri="{FF2B5EF4-FFF2-40B4-BE49-F238E27FC236}">
                <a16:creationId xmlns:a16="http://schemas.microsoft.com/office/drawing/2014/main" id="{051AB976-95B7-48C4-8557-DE09592633D3}"/>
              </a:ext>
            </a:extLst>
          </p:cNvPr>
          <p:cNvSpPr txBox="1"/>
          <p:nvPr/>
        </p:nvSpPr>
        <p:spPr>
          <a:xfrm>
            <a:off x="1370646" y="4764090"/>
            <a:ext cx="2435706" cy="523220"/>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0000"/>
            </a:solidFill>
          </a:ln>
        </p:spPr>
        <p:txBody>
          <a:bodyPr wrap="square" rtlCol="0">
            <a:spAutoFit/>
          </a:bodyPr>
          <a:lstStyle/>
          <a:p>
            <a:r>
              <a:rPr lang="zh-TW" altLang="en-US" sz="2800" b="1" dirty="0">
                <a:solidFill>
                  <a:srgbClr val="000000"/>
                </a:solidFill>
                <a:latin typeface="標楷體" panose="03000509000000000000" pitchFamily="65" charset="-120"/>
                <a:ea typeface="標楷體" panose="03000509000000000000" pitchFamily="65" charset="-120"/>
              </a:rPr>
              <a:t>未達公告金額</a:t>
            </a:r>
            <a:endParaRPr lang="zh-TW" altLang="en-US" sz="2000" b="1" dirty="0">
              <a:solidFill>
                <a:srgbClr val="000000"/>
              </a:solidFill>
              <a:latin typeface="標楷體" panose="03000509000000000000" pitchFamily="65" charset="-120"/>
              <a:ea typeface="標楷體" panose="03000509000000000000" pitchFamily="65" charset="-120"/>
            </a:endParaRPr>
          </a:p>
        </p:txBody>
      </p:sp>
      <p:sp>
        <p:nvSpPr>
          <p:cNvPr id="33" name="文字方塊 32">
            <a:extLst>
              <a:ext uri="{FF2B5EF4-FFF2-40B4-BE49-F238E27FC236}">
                <a16:creationId xmlns:a16="http://schemas.microsoft.com/office/drawing/2014/main" id="{2EE664A8-4BEA-4D23-B650-F1F1C5CC4933}"/>
              </a:ext>
            </a:extLst>
          </p:cNvPr>
          <p:cNvSpPr txBox="1"/>
          <p:nvPr/>
        </p:nvSpPr>
        <p:spPr>
          <a:xfrm>
            <a:off x="3939713" y="4056384"/>
            <a:ext cx="4033377" cy="523220"/>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solidFill>
              <a:srgbClr val="000000"/>
            </a:solidFill>
          </a:ln>
        </p:spPr>
        <p:txBody>
          <a:bodyPr wrap="square" rtlCol="0">
            <a:spAutoFit/>
          </a:bodyPr>
          <a:lstStyle/>
          <a:p>
            <a:r>
              <a:rPr lang="zh-TW" altLang="en-US" sz="2800" b="1" dirty="0">
                <a:solidFill>
                  <a:srgbClr val="000000"/>
                </a:solidFill>
                <a:latin typeface="標楷體" panose="03000509000000000000" pitchFamily="65" charset="-120"/>
                <a:ea typeface="標楷體" panose="03000509000000000000" pitchFamily="65" charset="-120"/>
              </a:rPr>
              <a:t>採購法第</a:t>
            </a:r>
            <a:r>
              <a:rPr lang="en-US" altLang="zh-TW" sz="2800" b="1" dirty="0">
                <a:solidFill>
                  <a:srgbClr val="000000"/>
                </a:solidFill>
                <a:latin typeface="標楷體" panose="03000509000000000000" pitchFamily="65" charset="-120"/>
                <a:ea typeface="標楷體" panose="03000509000000000000" pitchFamily="65" charset="-120"/>
              </a:rPr>
              <a:t>22</a:t>
            </a:r>
            <a:r>
              <a:rPr lang="zh-TW" altLang="en-US" sz="2800" b="1" dirty="0">
                <a:solidFill>
                  <a:srgbClr val="000000"/>
                </a:solidFill>
                <a:latin typeface="標楷體" panose="03000509000000000000" pitchFamily="65" charset="-120"/>
                <a:ea typeface="標楷體" panose="03000509000000000000" pitchFamily="65" charset="-120"/>
              </a:rPr>
              <a:t>條第</a:t>
            </a:r>
            <a:r>
              <a:rPr lang="en-US" altLang="zh-TW" sz="2800" b="1" dirty="0">
                <a:solidFill>
                  <a:srgbClr val="000000"/>
                </a:solidFill>
                <a:latin typeface="標楷體" panose="03000509000000000000" pitchFamily="65" charset="-120"/>
                <a:ea typeface="標楷體" panose="03000509000000000000" pitchFamily="65" charset="-120"/>
              </a:rPr>
              <a:t>1</a:t>
            </a:r>
            <a:r>
              <a:rPr lang="zh-TW" altLang="en-US" sz="2800" b="1" dirty="0">
                <a:solidFill>
                  <a:srgbClr val="000000"/>
                </a:solidFill>
                <a:latin typeface="標楷體" panose="03000509000000000000" pitchFamily="65" charset="-120"/>
                <a:ea typeface="標楷體" panose="03000509000000000000" pitchFamily="65" charset="-120"/>
              </a:rPr>
              <a:t>項各款</a:t>
            </a:r>
            <a:endParaRPr lang="zh-TW" altLang="en-US" sz="2000" b="1" dirty="0">
              <a:solidFill>
                <a:srgbClr val="000000"/>
              </a:solidFill>
              <a:latin typeface="標楷體" panose="03000509000000000000" pitchFamily="65" charset="-120"/>
              <a:ea typeface="標楷體" panose="03000509000000000000" pitchFamily="65" charset="-120"/>
            </a:endParaRPr>
          </a:p>
        </p:txBody>
      </p:sp>
      <p:sp>
        <p:nvSpPr>
          <p:cNvPr id="34" name="文字方塊 33">
            <a:extLst>
              <a:ext uri="{FF2B5EF4-FFF2-40B4-BE49-F238E27FC236}">
                <a16:creationId xmlns:a16="http://schemas.microsoft.com/office/drawing/2014/main" id="{DD3BEB51-7198-41E9-988B-CFD5CB8A48FE}"/>
              </a:ext>
            </a:extLst>
          </p:cNvPr>
          <p:cNvSpPr txBox="1"/>
          <p:nvPr/>
        </p:nvSpPr>
        <p:spPr>
          <a:xfrm>
            <a:off x="3939713" y="4825645"/>
            <a:ext cx="4248937" cy="400110"/>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0000"/>
            </a:solidFill>
          </a:ln>
        </p:spPr>
        <p:txBody>
          <a:bodyPr wrap="square" rtlCol="0">
            <a:spAutoFit/>
          </a:bodyPr>
          <a:lstStyle/>
          <a:p>
            <a:r>
              <a:rPr lang="zh-TW" altLang="en-US" sz="2000" b="1" dirty="0">
                <a:solidFill>
                  <a:srgbClr val="000000"/>
                </a:solidFill>
                <a:latin typeface="標楷體" panose="03000509000000000000" pitchFamily="65" charset="-120"/>
                <a:ea typeface="標楷體" panose="03000509000000000000" pitchFamily="65" charset="-120"/>
              </a:rPr>
              <a:t>中央機關未達公告金額採購招標辦法</a:t>
            </a:r>
          </a:p>
        </p:txBody>
      </p:sp>
      <p:sp>
        <p:nvSpPr>
          <p:cNvPr id="35" name="文字方塊 34">
            <a:extLst>
              <a:ext uri="{FF2B5EF4-FFF2-40B4-BE49-F238E27FC236}">
                <a16:creationId xmlns:a16="http://schemas.microsoft.com/office/drawing/2014/main" id="{7A8581EA-53D6-424C-99F0-D5F3963520A4}"/>
              </a:ext>
            </a:extLst>
          </p:cNvPr>
          <p:cNvSpPr txBox="1"/>
          <p:nvPr/>
        </p:nvSpPr>
        <p:spPr>
          <a:xfrm>
            <a:off x="228603" y="5661248"/>
            <a:ext cx="8375845" cy="707886"/>
          </a:xfrm>
          <a:prstGeom prst="rect">
            <a:avLst/>
          </a:prstGeom>
          <a:noFill/>
        </p:spPr>
        <p:txBody>
          <a:bodyPr wrap="square" rtlCol="0">
            <a:spAutoFit/>
          </a:bodyPr>
          <a:lstStyle/>
          <a:p>
            <a:pPr marL="285750" indent="-285750" algn="just">
              <a:buFont typeface="Wingdings" panose="05000000000000000000" pitchFamily="2" charset="2"/>
              <a:buChar char="l"/>
            </a:pPr>
            <a:r>
              <a:rPr lang="zh-TW" altLang="en-US" sz="2000" b="1" u="sng" dirty="0">
                <a:solidFill>
                  <a:srgbClr val="0000FF"/>
                </a:solidFill>
                <a:latin typeface="標楷體" panose="03000509000000000000" pitchFamily="65" charset="-120"/>
                <a:ea typeface="標楷體" panose="03000509000000000000" pitchFamily="65" charset="-120"/>
              </a:rPr>
              <a:t>限制性議價</a:t>
            </a:r>
            <a:r>
              <a:rPr lang="zh-TW" altLang="en-US" sz="2000" b="1" dirty="0">
                <a:solidFill>
                  <a:srgbClr val="1C1C1C"/>
                </a:solidFill>
                <a:latin typeface="標楷體" panose="03000509000000000000" pitchFamily="65" charset="-120"/>
                <a:ea typeface="標楷體" panose="03000509000000000000" pitchFamily="65" charset="-120"/>
              </a:rPr>
              <a:t>或</a:t>
            </a:r>
            <a:r>
              <a:rPr lang="zh-TW" altLang="en-US" sz="2000" b="1" u="sng" dirty="0">
                <a:solidFill>
                  <a:srgbClr val="FF0000"/>
                </a:solidFill>
                <a:latin typeface="標楷體" panose="03000509000000000000" pitchFamily="65" charset="-120"/>
                <a:ea typeface="標楷體" panose="03000509000000000000" pitchFamily="65" charset="-120"/>
              </a:rPr>
              <a:t>擇符合需要者議價</a:t>
            </a:r>
            <a:r>
              <a:rPr lang="zh-TW" altLang="en-US" sz="2000" b="1" dirty="0">
                <a:solidFill>
                  <a:srgbClr val="1C1C1C"/>
                </a:solidFill>
                <a:latin typeface="標楷體" panose="03000509000000000000" pitchFamily="65" charset="-120"/>
                <a:ea typeface="標楷體" panose="03000509000000000000" pitchFamily="65" charset="-120"/>
              </a:rPr>
              <a:t>，均有採購法第</a:t>
            </a:r>
            <a:r>
              <a:rPr lang="en-US" altLang="zh-TW" sz="2000" b="1" dirty="0">
                <a:solidFill>
                  <a:srgbClr val="1C1C1C"/>
                </a:solidFill>
                <a:latin typeface="標楷體" panose="03000509000000000000" pitchFamily="65" charset="-120"/>
                <a:ea typeface="標楷體" panose="03000509000000000000" pitchFamily="65" charset="-120"/>
              </a:rPr>
              <a:t>46</a:t>
            </a:r>
            <a:r>
              <a:rPr lang="zh-TW" altLang="en-US" sz="2000" b="1" dirty="0">
                <a:solidFill>
                  <a:srgbClr val="1C1C1C"/>
                </a:solidFill>
                <a:latin typeface="標楷體" panose="03000509000000000000" pitchFamily="65" charset="-120"/>
                <a:ea typeface="標楷體" panose="03000509000000000000" pitchFamily="65" charset="-120"/>
              </a:rPr>
              <a:t>條、細則第</a:t>
            </a:r>
            <a:r>
              <a:rPr lang="en-US" altLang="zh-TW" sz="2000" b="1" dirty="0">
                <a:solidFill>
                  <a:srgbClr val="1C1C1C"/>
                </a:solidFill>
                <a:latin typeface="標楷體" panose="03000509000000000000" pitchFamily="65" charset="-120"/>
                <a:ea typeface="標楷體" panose="03000509000000000000" pitchFamily="65" charset="-120"/>
              </a:rPr>
              <a:t>52</a:t>
            </a:r>
            <a:r>
              <a:rPr lang="zh-TW" altLang="en-US" sz="2000" b="1" dirty="0">
                <a:solidFill>
                  <a:srgbClr val="1C1C1C"/>
                </a:solidFill>
                <a:latin typeface="標楷體" panose="03000509000000000000" pitchFamily="65" charset="-120"/>
                <a:ea typeface="標楷體" panose="03000509000000000000" pitchFamily="65" charset="-120"/>
              </a:rPr>
              <a:t>、</a:t>
            </a:r>
            <a:r>
              <a:rPr lang="en-US" altLang="zh-TW" sz="2000" b="1" dirty="0">
                <a:solidFill>
                  <a:srgbClr val="1C1C1C"/>
                </a:solidFill>
                <a:latin typeface="標楷體" panose="03000509000000000000" pitchFamily="65" charset="-120"/>
                <a:ea typeface="標楷體" panose="03000509000000000000" pitchFamily="65" charset="-120"/>
              </a:rPr>
              <a:t>53</a:t>
            </a:r>
            <a:r>
              <a:rPr lang="zh-TW" altLang="en-US" sz="2000" b="1" dirty="0">
                <a:solidFill>
                  <a:srgbClr val="1C1C1C"/>
                </a:solidFill>
                <a:latin typeface="標楷體" panose="03000509000000000000" pitchFamily="65" charset="-120"/>
                <a:ea typeface="標楷體" panose="03000509000000000000" pitchFamily="65" charset="-120"/>
              </a:rPr>
              <a:t>及</a:t>
            </a:r>
            <a:r>
              <a:rPr lang="en-US" altLang="zh-TW" sz="2000" b="1" dirty="0">
                <a:solidFill>
                  <a:srgbClr val="1C1C1C"/>
                </a:solidFill>
                <a:latin typeface="標楷體" panose="03000509000000000000" pitchFamily="65" charset="-120"/>
                <a:ea typeface="標楷體" panose="03000509000000000000" pitchFamily="65" charset="-120"/>
              </a:rPr>
              <a:t>54</a:t>
            </a:r>
            <a:r>
              <a:rPr lang="zh-TW" altLang="en-US" sz="2000" b="1" dirty="0">
                <a:solidFill>
                  <a:srgbClr val="1C1C1C"/>
                </a:solidFill>
                <a:latin typeface="標楷體" panose="03000509000000000000" pitchFamily="65" charset="-120"/>
                <a:ea typeface="標楷體" panose="03000509000000000000" pitchFamily="65" charset="-120"/>
              </a:rPr>
              <a:t>條第</a:t>
            </a:r>
            <a:r>
              <a:rPr lang="en-US" altLang="zh-TW" sz="2000" b="1" dirty="0">
                <a:solidFill>
                  <a:srgbClr val="1C1C1C"/>
                </a:solidFill>
                <a:latin typeface="標楷體" panose="03000509000000000000" pitchFamily="65" charset="-120"/>
                <a:ea typeface="標楷體" panose="03000509000000000000" pitchFamily="65" charset="-120"/>
              </a:rPr>
              <a:t>3</a:t>
            </a:r>
            <a:r>
              <a:rPr lang="zh-TW" altLang="en-US" sz="2000" b="1" dirty="0">
                <a:solidFill>
                  <a:srgbClr val="1C1C1C"/>
                </a:solidFill>
                <a:latin typeface="標楷體" panose="03000509000000000000" pitchFamily="65" charset="-120"/>
                <a:ea typeface="標楷體" panose="03000509000000000000" pitchFamily="65" charset="-120"/>
              </a:rPr>
              <a:t>項之適用。並非僅依據細則第</a:t>
            </a:r>
            <a:r>
              <a:rPr lang="en-US" altLang="zh-TW" sz="2000" b="1" dirty="0">
                <a:solidFill>
                  <a:srgbClr val="1C1C1C"/>
                </a:solidFill>
                <a:latin typeface="標楷體" panose="03000509000000000000" pitchFamily="65" charset="-120"/>
                <a:ea typeface="標楷體" panose="03000509000000000000" pitchFamily="65" charset="-120"/>
              </a:rPr>
              <a:t>54</a:t>
            </a:r>
            <a:r>
              <a:rPr lang="zh-TW" altLang="en-US" sz="2000" b="1" dirty="0">
                <a:solidFill>
                  <a:srgbClr val="1C1C1C"/>
                </a:solidFill>
                <a:latin typeface="標楷體" panose="03000509000000000000" pitchFamily="65" charset="-120"/>
                <a:ea typeface="標楷體" panose="03000509000000000000" pitchFamily="65" charset="-120"/>
              </a:rPr>
              <a:t>條第</a:t>
            </a:r>
            <a:r>
              <a:rPr lang="en-US" altLang="zh-TW" sz="2000" b="1" dirty="0">
                <a:solidFill>
                  <a:srgbClr val="1C1C1C"/>
                </a:solidFill>
                <a:latin typeface="標楷體" panose="03000509000000000000" pitchFamily="65" charset="-120"/>
                <a:ea typeface="標楷體" panose="03000509000000000000" pitchFamily="65" charset="-120"/>
              </a:rPr>
              <a:t>3</a:t>
            </a:r>
            <a:r>
              <a:rPr lang="zh-TW" altLang="en-US" sz="2000" b="1" dirty="0">
                <a:solidFill>
                  <a:srgbClr val="1C1C1C"/>
                </a:solidFill>
                <a:latin typeface="標楷體" panose="03000509000000000000" pitchFamily="65" charset="-120"/>
                <a:ea typeface="標楷體" panose="03000509000000000000" pitchFamily="65" charset="-120"/>
              </a:rPr>
              <a:t>項參考廠商報價訂定底價。</a:t>
            </a:r>
          </a:p>
        </p:txBody>
      </p:sp>
    </p:spTree>
    <p:extLst>
      <p:ext uri="{BB962C8B-B14F-4D97-AF65-F5344CB8AC3E}">
        <p14:creationId xmlns:p14="http://schemas.microsoft.com/office/powerpoint/2010/main" val="30918559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fld id="{35F49936-13E1-4C72-921F-845E00F5F67D}" type="datetime1">
              <a:rPr lang="zh-TW" altLang="en-US" smtClean="0"/>
              <a:pPr/>
              <a:t>2020/9/27</a:t>
            </a:fld>
            <a:endParaRPr lang="zh-TW" altLang="en-US"/>
          </a:p>
        </p:txBody>
      </p:sp>
      <p:sp>
        <p:nvSpPr>
          <p:cNvPr id="4" name="投影片編號版面配置區 3"/>
          <p:cNvSpPr>
            <a:spLocks noGrp="1"/>
          </p:cNvSpPr>
          <p:nvPr>
            <p:ph type="sldNum" sz="quarter" idx="12"/>
          </p:nvPr>
        </p:nvSpPr>
        <p:spPr>
          <a:xfrm>
            <a:off x="8686800" y="5740400"/>
            <a:ext cx="381000" cy="365125"/>
          </a:xfrm>
          <a:prstGeom prst="rect">
            <a:avLst/>
          </a:prstGeom>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8E204F-CD3C-4ADB-BA98-84B59EC3AEBA}" type="slidenum">
              <a:rPr lang="zh-TW" altLang="en-US" smtClean="0"/>
              <a:pPr/>
              <a:t>67</a:t>
            </a:fld>
            <a:endParaRPr lang="zh-TW" altLang="en-US"/>
          </a:p>
        </p:txBody>
      </p:sp>
      <p:sp>
        <p:nvSpPr>
          <p:cNvPr id="5" name="文字方塊 4"/>
          <p:cNvSpPr txBox="1"/>
          <p:nvPr/>
        </p:nvSpPr>
        <p:spPr>
          <a:xfrm>
            <a:off x="251520" y="116632"/>
            <a:ext cx="8640960" cy="6186309"/>
          </a:xfrm>
          <a:prstGeom prst="rect">
            <a:avLst/>
          </a:prstGeom>
          <a:noFill/>
        </p:spPr>
        <p:txBody>
          <a:bodyPr wrap="square" rtlCol="0">
            <a:spAutoFit/>
          </a:bodyPr>
          <a:lstStyle/>
          <a:p>
            <a:r>
              <a:rPr lang="zh-TW" altLang="en-US" sz="3200" b="1" dirty="0">
                <a:solidFill>
                  <a:srgbClr val="000000"/>
                </a:solidFill>
                <a:latin typeface="標楷體" pitchFamily="65" charset="-120"/>
                <a:ea typeface="標楷體" pitchFamily="65" charset="-120"/>
              </a:rPr>
              <a:t>限制性招標法源依據：</a:t>
            </a:r>
            <a:endParaRPr lang="en-US" altLang="zh-TW" sz="3200" b="1" dirty="0">
              <a:solidFill>
                <a:srgbClr val="000000"/>
              </a:solidFill>
              <a:latin typeface="標楷體" pitchFamily="65" charset="-120"/>
              <a:ea typeface="標楷體" pitchFamily="65" charset="-120"/>
            </a:endParaRPr>
          </a:p>
          <a:p>
            <a:pPr>
              <a:buFont typeface="Wingdings" pitchFamily="2" charset="2"/>
              <a:buChar char="l"/>
            </a:pPr>
            <a:r>
              <a:rPr lang="zh-TW" altLang="en-US" sz="2800" b="1" u="sng" dirty="0">
                <a:solidFill>
                  <a:srgbClr val="0000FF"/>
                </a:solidFill>
                <a:latin typeface="標楷體" pitchFamily="65" charset="-120"/>
                <a:ea typeface="標楷體" pitchFamily="65" charset="-120"/>
              </a:rPr>
              <a:t>法第</a:t>
            </a:r>
            <a:r>
              <a:rPr lang="en-US" altLang="zh-TW" sz="2800" b="1" u="sng" dirty="0">
                <a:solidFill>
                  <a:srgbClr val="0000FF"/>
                </a:solidFill>
                <a:latin typeface="標楷體" pitchFamily="65" charset="-120"/>
                <a:ea typeface="標楷體" pitchFamily="65" charset="-120"/>
              </a:rPr>
              <a:t>18</a:t>
            </a:r>
            <a:r>
              <a:rPr lang="zh-TW" altLang="en-US" sz="2800" b="1" u="sng" dirty="0">
                <a:solidFill>
                  <a:srgbClr val="0000FF"/>
                </a:solidFill>
                <a:latin typeface="標楷體" pitchFamily="65" charset="-120"/>
                <a:ea typeface="標楷體" pitchFamily="65" charset="-120"/>
              </a:rPr>
              <a:t>條第</a:t>
            </a:r>
            <a:r>
              <a:rPr lang="en-US" altLang="zh-TW" sz="2800" b="1" u="sng" dirty="0">
                <a:solidFill>
                  <a:srgbClr val="0000FF"/>
                </a:solidFill>
                <a:latin typeface="標楷體" pitchFamily="65" charset="-120"/>
                <a:ea typeface="標楷體" pitchFamily="65" charset="-120"/>
              </a:rPr>
              <a:t>3</a:t>
            </a:r>
            <a:r>
              <a:rPr lang="zh-TW" altLang="en-US" sz="2800" b="1" u="sng" dirty="0">
                <a:solidFill>
                  <a:srgbClr val="0000FF"/>
                </a:solidFill>
                <a:latin typeface="標楷體" pitchFamily="65" charset="-120"/>
                <a:ea typeface="標楷體" pitchFamily="65" charset="-120"/>
              </a:rPr>
              <a:t>項</a:t>
            </a:r>
            <a:r>
              <a:rPr lang="zh-TW" altLang="en-US" sz="2800" dirty="0">
                <a:solidFill>
                  <a:srgbClr val="000000"/>
                </a:solidFill>
                <a:latin typeface="標楷體" pitchFamily="65" charset="-120"/>
                <a:ea typeface="標楷體" pitchFamily="65" charset="-120"/>
              </a:rPr>
              <a:t>：定義</a:t>
            </a:r>
            <a:r>
              <a:rPr lang="en-US" altLang="zh-TW" sz="2800" dirty="0">
                <a:solidFill>
                  <a:srgbClr val="000000"/>
                </a:solidFill>
                <a:latin typeface="標楷體" pitchFamily="65" charset="-120"/>
                <a:ea typeface="標楷體" pitchFamily="65" charset="-120"/>
              </a:rPr>
              <a:t>-</a:t>
            </a:r>
            <a:r>
              <a:rPr lang="zh-TW" altLang="en-US" sz="2800" b="1" dirty="0">
                <a:solidFill>
                  <a:srgbClr val="000000"/>
                </a:solidFill>
                <a:latin typeface="標楷體" pitchFamily="65" charset="-120"/>
                <a:ea typeface="標楷體" pitchFamily="65" charset="-120"/>
              </a:rPr>
              <a:t>比價或議價</a:t>
            </a:r>
            <a:endParaRPr lang="en-US" altLang="zh-TW" sz="2800" b="1" dirty="0">
              <a:solidFill>
                <a:srgbClr val="000000"/>
              </a:solidFill>
              <a:latin typeface="標楷體" pitchFamily="65" charset="-120"/>
              <a:ea typeface="標楷體" pitchFamily="65" charset="-120"/>
            </a:endParaRPr>
          </a:p>
          <a:p>
            <a:pPr lvl="1" indent="-188913">
              <a:buFont typeface="Wingdings" pitchFamily="2" charset="2"/>
              <a:buChar char="Ø"/>
            </a:pPr>
            <a:r>
              <a:rPr lang="zh-TW" altLang="en-US" sz="2800" dirty="0">
                <a:solidFill>
                  <a:srgbClr val="000000"/>
                </a:solidFill>
                <a:latin typeface="標楷體" pitchFamily="65" charset="-120"/>
                <a:ea typeface="標楷體" pitchFamily="65" charset="-120"/>
              </a:rPr>
              <a:t>細則第</a:t>
            </a:r>
            <a:r>
              <a:rPr lang="en-US" altLang="zh-TW" sz="2800" dirty="0">
                <a:solidFill>
                  <a:srgbClr val="000000"/>
                </a:solidFill>
                <a:latin typeface="標楷體" pitchFamily="65" charset="-120"/>
                <a:ea typeface="標楷體" pitchFamily="65" charset="-120"/>
              </a:rPr>
              <a:t>19</a:t>
            </a:r>
            <a:r>
              <a:rPr lang="zh-TW" altLang="en-US" sz="2800" dirty="0">
                <a:solidFill>
                  <a:srgbClr val="000000"/>
                </a:solidFill>
                <a:latin typeface="標楷體" pitchFamily="65" charset="-120"/>
                <a:ea typeface="標楷體" pitchFamily="65" charset="-120"/>
              </a:rPr>
              <a:t>條：得當場改為議價</a:t>
            </a:r>
            <a:endParaRPr lang="en-US" altLang="zh-TW" sz="2800" dirty="0">
              <a:solidFill>
                <a:srgbClr val="000000"/>
              </a:solidFill>
              <a:latin typeface="標楷體" pitchFamily="65" charset="-120"/>
              <a:ea typeface="標楷體" pitchFamily="65" charset="-120"/>
            </a:endParaRPr>
          </a:p>
          <a:p>
            <a:pPr>
              <a:buFont typeface="Wingdings" pitchFamily="2" charset="2"/>
              <a:buChar char="l"/>
            </a:pPr>
            <a:r>
              <a:rPr lang="zh-TW" altLang="en-US" sz="3200" b="1" u="sng" dirty="0">
                <a:solidFill>
                  <a:srgbClr val="0000FF"/>
                </a:solidFill>
                <a:latin typeface="標楷體" pitchFamily="65" charset="-120"/>
                <a:ea typeface="標楷體" pitchFamily="65" charset="-120"/>
              </a:rPr>
              <a:t>法第</a:t>
            </a:r>
            <a:r>
              <a:rPr lang="en-US" altLang="zh-TW" sz="3200" b="1" u="sng" dirty="0">
                <a:solidFill>
                  <a:srgbClr val="0000FF"/>
                </a:solidFill>
                <a:latin typeface="標楷體" pitchFamily="65" charset="-120"/>
                <a:ea typeface="標楷體" pitchFamily="65" charset="-120"/>
              </a:rPr>
              <a:t>22</a:t>
            </a:r>
            <a:r>
              <a:rPr lang="zh-TW" altLang="en-US" sz="3200" b="1" u="sng" dirty="0">
                <a:solidFill>
                  <a:srgbClr val="0000FF"/>
                </a:solidFill>
                <a:latin typeface="標楷體" pitchFamily="65" charset="-120"/>
                <a:ea typeface="標楷體" pitchFamily="65" charset="-120"/>
              </a:rPr>
              <a:t>條</a:t>
            </a:r>
            <a:r>
              <a:rPr lang="zh-TW" altLang="en-US" sz="3200" dirty="0">
                <a:solidFill>
                  <a:srgbClr val="000000"/>
                </a:solidFill>
                <a:latin typeface="標楷體" pitchFamily="65" charset="-120"/>
                <a:ea typeface="標楷體" pitchFamily="65" charset="-120"/>
              </a:rPr>
              <a:t>：</a:t>
            </a:r>
            <a:r>
              <a:rPr lang="zh-TW" altLang="en-US" sz="3200" b="1" u="sng" dirty="0">
                <a:solidFill>
                  <a:srgbClr val="FF0000"/>
                </a:solidFill>
                <a:latin typeface="標楷體" pitchFamily="65" charset="-120"/>
                <a:ea typeface="標楷體" pitchFamily="65" charset="-120"/>
              </a:rPr>
              <a:t>公告金額以上</a:t>
            </a:r>
            <a:r>
              <a:rPr lang="zh-TW" altLang="en-US" sz="3200" dirty="0">
                <a:solidFill>
                  <a:srgbClr val="000000"/>
                </a:solidFill>
                <a:latin typeface="標楷體" pitchFamily="65" charset="-120"/>
                <a:ea typeface="標楷體" pitchFamily="65" charset="-120"/>
              </a:rPr>
              <a:t>，得採限制性招標</a:t>
            </a:r>
            <a:endParaRPr lang="en-US" altLang="zh-TW" sz="3200" dirty="0">
              <a:solidFill>
                <a:srgbClr val="000000"/>
              </a:solidFill>
              <a:latin typeface="標楷體" pitchFamily="65" charset="-120"/>
              <a:ea typeface="標楷體" pitchFamily="65" charset="-120"/>
            </a:endParaRPr>
          </a:p>
          <a:p>
            <a:pPr marL="536575" lvl="1" indent="-268288">
              <a:buFont typeface="Wingdings" pitchFamily="2" charset="2"/>
              <a:buChar char="Ø"/>
            </a:pPr>
            <a:r>
              <a:rPr lang="zh-TW" altLang="en-US" sz="2400" b="1" u="sng" dirty="0">
                <a:solidFill>
                  <a:srgbClr val="9933FF"/>
                </a:solidFill>
                <a:latin typeface="標楷體" pitchFamily="65" charset="-120"/>
                <a:ea typeface="標楷體" pitchFamily="65" charset="-120"/>
              </a:rPr>
              <a:t>經公開</a:t>
            </a:r>
            <a:r>
              <a:rPr lang="zh-TW" altLang="en-US" sz="2400" dirty="0">
                <a:solidFill>
                  <a:srgbClr val="000000"/>
                </a:solidFill>
                <a:latin typeface="標楷體" pitchFamily="65" charset="-120"/>
                <a:ea typeface="標楷體" pitchFamily="65" charset="-120"/>
              </a:rPr>
              <a:t>客觀</a:t>
            </a:r>
            <a:r>
              <a:rPr lang="zh-TW" altLang="en-US" sz="2400" b="1" u="sng" dirty="0">
                <a:solidFill>
                  <a:srgbClr val="000000"/>
                </a:solidFill>
                <a:latin typeface="標楷體" pitchFamily="65" charset="-120"/>
                <a:ea typeface="標楷體" pitchFamily="65" charset="-120"/>
              </a:rPr>
              <a:t>評選</a:t>
            </a:r>
            <a:r>
              <a:rPr lang="zh-TW" altLang="en-US" sz="2400" dirty="0">
                <a:solidFill>
                  <a:srgbClr val="000000"/>
                </a:solidFill>
                <a:latin typeface="標楷體" pitchFamily="65" charset="-120"/>
                <a:ea typeface="標楷體" pitchFamily="65" charset="-120"/>
              </a:rPr>
              <a:t>程序</a:t>
            </a:r>
            <a:r>
              <a:rPr lang="en-US" altLang="zh-TW" sz="2400" dirty="0">
                <a:solidFill>
                  <a:srgbClr val="000000"/>
                </a:solidFill>
                <a:latin typeface="標楷體" pitchFamily="65" charset="-120"/>
                <a:ea typeface="標楷體" pitchFamily="65" charset="-120"/>
              </a:rPr>
              <a:t>(22-1-9</a:t>
            </a:r>
            <a:r>
              <a:rPr lang="zh-TW" altLang="en-US" sz="2400" dirty="0">
                <a:solidFill>
                  <a:srgbClr val="000000"/>
                </a:solidFill>
                <a:latin typeface="標楷體" pitchFamily="65" charset="-120"/>
                <a:ea typeface="標楷體" pitchFamily="65" charset="-120"/>
              </a:rPr>
              <a:t>、</a:t>
            </a:r>
            <a:r>
              <a:rPr lang="en-US" altLang="zh-TW" sz="2400" dirty="0">
                <a:solidFill>
                  <a:srgbClr val="000000"/>
                </a:solidFill>
                <a:latin typeface="標楷體" pitchFamily="65" charset="-120"/>
                <a:ea typeface="標楷體" pitchFamily="65" charset="-120"/>
              </a:rPr>
              <a:t>10)</a:t>
            </a:r>
            <a:r>
              <a:rPr lang="zh-TW" altLang="en-US" sz="2400" dirty="0">
                <a:solidFill>
                  <a:srgbClr val="000000"/>
                </a:solidFill>
                <a:latin typeface="標楷體" pitchFamily="65" charset="-120"/>
                <a:ea typeface="標楷體" pitchFamily="65" charset="-120"/>
              </a:rPr>
              <a:t>：評選委員會＋工作小組。議價。</a:t>
            </a:r>
            <a:endParaRPr lang="en-US" altLang="zh-TW" sz="2400" dirty="0">
              <a:solidFill>
                <a:srgbClr val="000000"/>
              </a:solidFill>
              <a:latin typeface="標楷體" pitchFamily="65" charset="-120"/>
              <a:ea typeface="標楷體" pitchFamily="65" charset="-120"/>
            </a:endParaRPr>
          </a:p>
          <a:p>
            <a:pPr marL="536575" lvl="1" indent="-268288">
              <a:buFont typeface="Wingdings" pitchFamily="2" charset="2"/>
              <a:buChar char="Ø"/>
            </a:pPr>
            <a:r>
              <a:rPr lang="zh-TW" altLang="en-US" sz="2400" b="1" u="sng" dirty="0">
                <a:solidFill>
                  <a:srgbClr val="9933FF"/>
                </a:solidFill>
                <a:latin typeface="標楷體" pitchFamily="65" charset="-120"/>
                <a:ea typeface="標楷體" pitchFamily="65" charset="-120"/>
              </a:rPr>
              <a:t>經公開</a:t>
            </a:r>
            <a:r>
              <a:rPr lang="zh-TW" altLang="en-US" sz="2400" dirty="0">
                <a:solidFill>
                  <a:srgbClr val="000000"/>
                </a:solidFill>
                <a:latin typeface="標楷體" pitchFamily="65" charset="-120"/>
                <a:ea typeface="標楷體" pitchFamily="65" charset="-120"/>
              </a:rPr>
              <a:t>徵求</a:t>
            </a:r>
            <a:r>
              <a:rPr lang="zh-TW" altLang="en-US" sz="2400" b="1" u="sng" dirty="0">
                <a:solidFill>
                  <a:srgbClr val="000000"/>
                </a:solidFill>
                <a:latin typeface="標楷體" pitchFamily="65" charset="-120"/>
                <a:ea typeface="標楷體" pitchFamily="65" charset="-120"/>
              </a:rPr>
              <a:t>勘選</a:t>
            </a:r>
            <a:r>
              <a:rPr lang="zh-TW" altLang="en-US" sz="2400" dirty="0">
                <a:solidFill>
                  <a:srgbClr val="000000"/>
                </a:solidFill>
                <a:latin typeface="標楷體" pitchFamily="65" charset="-120"/>
                <a:ea typeface="標楷體" pitchFamily="65" charset="-120"/>
              </a:rPr>
              <a:t>程序</a:t>
            </a:r>
            <a:r>
              <a:rPr lang="en-US" altLang="zh-TW" sz="2400" dirty="0">
                <a:solidFill>
                  <a:srgbClr val="000000"/>
                </a:solidFill>
                <a:latin typeface="標楷體" pitchFamily="65" charset="-120"/>
                <a:ea typeface="標楷體" pitchFamily="65" charset="-120"/>
              </a:rPr>
              <a:t>(22-1-11)</a:t>
            </a:r>
            <a:r>
              <a:rPr lang="zh-TW" altLang="en-US" sz="2400" dirty="0">
                <a:solidFill>
                  <a:srgbClr val="000000"/>
                </a:solidFill>
                <a:latin typeface="標楷體" pitchFamily="65" charset="-120"/>
                <a:ea typeface="標楷體" pitchFamily="65" charset="-120"/>
              </a:rPr>
              <a:t>：免評選委員會＋工作小組。議價。</a:t>
            </a:r>
            <a:endParaRPr lang="en-US" altLang="zh-TW" sz="2400" dirty="0">
              <a:solidFill>
                <a:srgbClr val="000000"/>
              </a:solidFill>
              <a:latin typeface="標楷體" pitchFamily="65" charset="-120"/>
              <a:ea typeface="標楷體" pitchFamily="65" charset="-120"/>
            </a:endParaRPr>
          </a:p>
          <a:p>
            <a:pPr marL="536575" lvl="1" indent="-268288">
              <a:buFont typeface="Wingdings" pitchFamily="2" charset="2"/>
              <a:buChar char="Ø"/>
            </a:pPr>
            <a:r>
              <a:rPr lang="zh-TW" altLang="en-US" sz="2400" b="1" u="sng" dirty="0">
                <a:solidFill>
                  <a:srgbClr val="006600"/>
                </a:solidFill>
                <a:latin typeface="標楷體" pitchFamily="65" charset="-120"/>
                <a:ea typeface="標楷體" pitchFamily="65" charset="-120"/>
              </a:rPr>
              <a:t>不經公告</a:t>
            </a:r>
            <a:r>
              <a:rPr lang="zh-TW" altLang="en-US" sz="2400" dirty="0">
                <a:solidFill>
                  <a:srgbClr val="000000"/>
                </a:solidFill>
                <a:latin typeface="標楷體" pitchFamily="65" charset="-120"/>
                <a:ea typeface="標楷體" pitchFamily="65" charset="-120"/>
              </a:rPr>
              <a:t>程序：</a:t>
            </a:r>
            <a:r>
              <a:rPr lang="en-US" altLang="zh-TW" sz="2400" b="1" dirty="0">
                <a:solidFill>
                  <a:srgbClr val="000000"/>
                </a:solidFill>
                <a:latin typeface="標楷體" pitchFamily="65" charset="-120"/>
                <a:ea typeface="標楷體" pitchFamily="65" charset="-120"/>
              </a:rPr>
              <a:t>22-1-6</a:t>
            </a:r>
            <a:r>
              <a:rPr lang="zh-TW" altLang="en-US" sz="2400" b="1" dirty="0">
                <a:solidFill>
                  <a:srgbClr val="000000"/>
                </a:solidFill>
                <a:latin typeface="標楷體" pitchFamily="65" charset="-120"/>
                <a:ea typeface="標楷體" pitchFamily="65" charset="-120"/>
              </a:rPr>
              <a:t>、</a:t>
            </a:r>
            <a:r>
              <a:rPr lang="en-US" altLang="zh-TW" sz="2400" b="1" dirty="0">
                <a:solidFill>
                  <a:srgbClr val="000000"/>
                </a:solidFill>
                <a:latin typeface="標楷體" pitchFamily="65" charset="-120"/>
                <a:ea typeface="標楷體" pitchFamily="65" charset="-120"/>
              </a:rPr>
              <a:t>22-1-7</a:t>
            </a:r>
          </a:p>
          <a:p>
            <a:pPr marL="536575" lvl="1" indent="-268288">
              <a:buFont typeface="Wingdings" pitchFamily="2" charset="2"/>
              <a:buChar char="Ø"/>
            </a:pPr>
            <a:r>
              <a:rPr lang="zh-TW" altLang="en-US" sz="2400" b="1" u="sng" dirty="0">
                <a:solidFill>
                  <a:srgbClr val="006600"/>
                </a:solidFill>
                <a:latin typeface="標楷體" pitchFamily="65" charset="-120"/>
                <a:ea typeface="標楷體" pitchFamily="65" charset="-120"/>
              </a:rPr>
              <a:t>不經公告</a:t>
            </a:r>
            <a:r>
              <a:rPr lang="zh-TW" altLang="en-US" sz="2400" dirty="0">
                <a:solidFill>
                  <a:srgbClr val="000000"/>
                </a:solidFill>
                <a:latin typeface="標楷體" pitchFamily="65" charset="-120"/>
                <a:ea typeface="標楷體" pitchFamily="65" charset="-120"/>
              </a:rPr>
              <a:t>程序：</a:t>
            </a:r>
            <a:r>
              <a:rPr lang="en-US" altLang="zh-TW" sz="2400" dirty="0">
                <a:solidFill>
                  <a:srgbClr val="000000"/>
                </a:solidFill>
                <a:latin typeface="標楷體" pitchFamily="65" charset="-120"/>
                <a:ea typeface="標楷體" pitchFamily="65" charset="-120"/>
              </a:rPr>
              <a:t>22-1-</a:t>
            </a:r>
            <a:r>
              <a:rPr lang="en-US" altLang="zh-TW" sz="2400" b="1" dirty="0">
                <a:solidFill>
                  <a:srgbClr val="000000"/>
                </a:solidFill>
                <a:latin typeface="標楷體" pitchFamily="65" charset="-120"/>
                <a:ea typeface="標楷體" pitchFamily="65" charset="-120"/>
              </a:rPr>
              <a:t>1</a:t>
            </a:r>
            <a:r>
              <a:rPr lang="zh-TW" altLang="en-US" sz="2400" b="1" dirty="0">
                <a:solidFill>
                  <a:srgbClr val="000000"/>
                </a:solidFill>
                <a:latin typeface="標楷體" pitchFamily="65" charset="-120"/>
                <a:ea typeface="標楷體" pitchFamily="65" charset="-120"/>
              </a:rPr>
              <a:t>至</a:t>
            </a:r>
            <a:r>
              <a:rPr lang="en-US" altLang="zh-TW" sz="2400" b="1" dirty="0">
                <a:solidFill>
                  <a:srgbClr val="000000"/>
                </a:solidFill>
                <a:latin typeface="標楷體" pitchFamily="65" charset="-120"/>
                <a:ea typeface="標楷體" pitchFamily="65" charset="-120"/>
              </a:rPr>
              <a:t>5</a:t>
            </a:r>
            <a:r>
              <a:rPr lang="zh-TW" altLang="en-US" sz="2400" b="1" dirty="0">
                <a:solidFill>
                  <a:srgbClr val="000000"/>
                </a:solidFill>
                <a:latin typeface="標楷體" pitchFamily="65" charset="-120"/>
                <a:ea typeface="標楷體" pitchFamily="65" charset="-120"/>
              </a:rPr>
              <a:t>款</a:t>
            </a:r>
            <a:r>
              <a:rPr lang="zh-TW" altLang="en-US" sz="2400" dirty="0">
                <a:solidFill>
                  <a:srgbClr val="000000"/>
                </a:solidFill>
                <a:latin typeface="標楷體" pitchFamily="65" charset="-120"/>
                <a:ea typeface="標楷體" pitchFamily="65" charset="-120"/>
              </a:rPr>
              <a:t>、</a:t>
            </a:r>
            <a:r>
              <a:rPr lang="en-US" altLang="zh-TW" sz="2400" dirty="0">
                <a:solidFill>
                  <a:srgbClr val="000000"/>
                </a:solidFill>
                <a:latin typeface="標楷體" pitchFamily="65" charset="-120"/>
                <a:ea typeface="標楷體" pitchFamily="65" charset="-120"/>
              </a:rPr>
              <a:t>22-1-</a:t>
            </a:r>
            <a:r>
              <a:rPr lang="en-US" altLang="zh-TW" sz="2400" b="1" dirty="0">
                <a:solidFill>
                  <a:srgbClr val="000000"/>
                </a:solidFill>
                <a:latin typeface="標楷體" pitchFamily="65" charset="-120"/>
                <a:ea typeface="標楷體" pitchFamily="65" charset="-120"/>
              </a:rPr>
              <a:t>12</a:t>
            </a:r>
            <a:r>
              <a:rPr lang="zh-TW" altLang="en-US" sz="2400" b="1" dirty="0">
                <a:solidFill>
                  <a:srgbClr val="000000"/>
                </a:solidFill>
                <a:latin typeface="標楷體" pitchFamily="65" charset="-120"/>
                <a:ea typeface="標楷體" pitchFamily="65" charset="-120"/>
              </a:rPr>
              <a:t>至</a:t>
            </a:r>
            <a:r>
              <a:rPr lang="en-US" altLang="zh-TW" sz="2400" b="1" dirty="0">
                <a:solidFill>
                  <a:srgbClr val="000000"/>
                </a:solidFill>
                <a:latin typeface="標楷體" pitchFamily="65" charset="-120"/>
                <a:ea typeface="標楷體" pitchFamily="65" charset="-120"/>
              </a:rPr>
              <a:t>16</a:t>
            </a:r>
            <a:r>
              <a:rPr lang="zh-TW" altLang="en-US" sz="2400" b="1" dirty="0">
                <a:solidFill>
                  <a:srgbClr val="000000"/>
                </a:solidFill>
                <a:latin typeface="標楷體" pitchFamily="65" charset="-120"/>
                <a:ea typeface="標楷體" pitchFamily="65" charset="-120"/>
              </a:rPr>
              <a:t>款</a:t>
            </a:r>
            <a:endParaRPr lang="en-US" altLang="zh-TW" sz="2400" b="1" dirty="0">
              <a:solidFill>
                <a:srgbClr val="000000"/>
              </a:solidFill>
              <a:latin typeface="標楷體" pitchFamily="65" charset="-120"/>
              <a:ea typeface="標楷體" pitchFamily="65" charset="-120"/>
            </a:endParaRPr>
          </a:p>
          <a:p>
            <a:pPr marL="536575" lvl="1" indent="-268288">
              <a:buFont typeface="Wingdings" pitchFamily="2" charset="2"/>
              <a:buChar char="Ø"/>
            </a:pPr>
            <a:r>
              <a:rPr lang="zh-TW" altLang="en-US" sz="2400" b="1" u="sng" dirty="0">
                <a:solidFill>
                  <a:srgbClr val="C00000"/>
                </a:solidFill>
                <a:latin typeface="標楷體" pitchFamily="65" charset="-120"/>
                <a:ea typeface="標楷體" pitchFamily="65" charset="-120"/>
              </a:rPr>
              <a:t>經公告程序</a:t>
            </a:r>
            <a:r>
              <a:rPr lang="zh-TW" altLang="en-US" sz="2400" dirty="0">
                <a:solidFill>
                  <a:srgbClr val="000000"/>
                </a:solidFill>
                <a:latin typeface="標楷體" pitchFamily="65" charset="-120"/>
                <a:ea typeface="標楷體" pitchFamily="65" charset="-120"/>
              </a:rPr>
              <a:t>徵求受邀廠商</a:t>
            </a:r>
            <a:r>
              <a:rPr lang="en-US" altLang="zh-TW" sz="2400" dirty="0">
                <a:solidFill>
                  <a:srgbClr val="000000"/>
                </a:solidFill>
                <a:latin typeface="標楷體" pitchFamily="65" charset="-120"/>
                <a:ea typeface="標楷體" pitchFamily="65" charset="-120"/>
              </a:rPr>
              <a:t>(</a:t>
            </a:r>
            <a:r>
              <a:rPr lang="zh-TW" altLang="en-US" sz="2400" dirty="0">
                <a:solidFill>
                  <a:srgbClr val="000000"/>
                </a:solidFill>
                <a:latin typeface="標楷體" pitchFamily="65" charset="-120"/>
                <a:ea typeface="標楷體" pitchFamily="65" charset="-120"/>
              </a:rPr>
              <a:t>作為邀請</a:t>
            </a:r>
            <a:r>
              <a:rPr lang="zh-TW" altLang="en-US" sz="2400" b="1" u="sng" dirty="0">
                <a:solidFill>
                  <a:srgbClr val="0000FF"/>
                </a:solidFill>
                <a:latin typeface="標楷體" pitchFamily="65" charset="-120"/>
                <a:ea typeface="標楷體" pitchFamily="65" charset="-120"/>
              </a:rPr>
              <a:t>比</a:t>
            </a:r>
            <a:r>
              <a:rPr lang="zh-TW" altLang="en-US" sz="2400" b="1" dirty="0">
                <a:solidFill>
                  <a:srgbClr val="0000FF"/>
                </a:solidFill>
                <a:latin typeface="標楷體" pitchFamily="65" charset="-120"/>
                <a:ea typeface="標楷體" pitchFamily="65" charset="-120"/>
              </a:rPr>
              <a:t>、</a:t>
            </a:r>
            <a:r>
              <a:rPr lang="zh-TW" altLang="en-US" sz="2400" b="1" u="sng" dirty="0">
                <a:solidFill>
                  <a:srgbClr val="0000FF"/>
                </a:solidFill>
                <a:latin typeface="標楷體" pitchFamily="65" charset="-120"/>
                <a:ea typeface="標楷體" pitchFamily="65" charset="-120"/>
              </a:rPr>
              <a:t>議價之用</a:t>
            </a:r>
            <a:r>
              <a:rPr lang="en-US" altLang="zh-TW" sz="2400" dirty="0">
                <a:solidFill>
                  <a:srgbClr val="000000"/>
                </a:solidFill>
                <a:latin typeface="標楷體" pitchFamily="65" charset="-120"/>
                <a:ea typeface="標楷體" pitchFamily="65" charset="-120"/>
              </a:rPr>
              <a:t>)</a:t>
            </a:r>
            <a:r>
              <a:rPr lang="zh-TW" altLang="en-US" sz="2400" dirty="0">
                <a:solidFill>
                  <a:srgbClr val="000000"/>
                </a:solidFill>
                <a:latin typeface="標楷體" pitchFamily="65" charset="-120"/>
                <a:ea typeface="標楷體" pitchFamily="65" charset="-120"/>
              </a:rPr>
              <a:t>：</a:t>
            </a:r>
            <a:r>
              <a:rPr lang="en-US" altLang="zh-TW" sz="2400" dirty="0">
                <a:solidFill>
                  <a:srgbClr val="000000"/>
                </a:solidFill>
                <a:latin typeface="標楷體" pitchFamily="65" charset="-120"/>
                <a:ea typeface="標楷體" pitchFamily="65" charset="-120"/>
              </a:rPr>
              <a:t> 22-1-1</a:t>
            </a:r>
            <a:r>
              <a:rPr lang="zh-TW" altLang="en-US" sz="2400" dirty="0">
                <a:solidFill>
                  <a:srgbClr val="000000"/>
                </a:solidFill>
                <a:latin typeface="標楷體" pitchFamily="65" charset="-120"/>
                <a:ea typeface="標楷體" pitchFamily="65" charset="-120"/>
              </a:rPr>
              <a:t>至</a:t>
            </a:r>
            <a:r>
              <a:rPr lang="en-US" altLang="zh-TW" sz="2400" dirty="0">
                <a:solidFill>
                  <a:srgbClr val="000000"/>
                </a:solidFill>
                <a:latin typeface="標楷體" pitchFamily="65" charset="-120"/>
                <a:ea typeface="標楷體" pitchFamily="65" charset="-120"/>
              </a:rPr>
              <a:t>5</a:t>
            </a:r>
            <a:r>
              <a:rPr lang="zh-TW" altLang="en-US" sz="2400" dirty="0">
                <a:solidFill>
                  <a:srgbClr val="000000"/>
                </a:solidFill>
                <a:latin typeface="標楷體" pitchFamily="65" charset="-120"/>
                <a:ea typeface="標楷體" pitchFamily="65" charset="-120"/>
              </a:rPr>
              <a:t>款、</a:t>
            </a:r>
            <a:r>
              <a:rPr lang="en-US" altLang="zh-TW" sz="2400" dirty="0">
                <a:solidFill>
                  <a:srgbClr val="000000"/>
                </a:solidFill>
                <a:latin typeface="標楷體" pitchFamily="65" charset="-120"/>
                <a:ea typeface="標楷體" pitchFamily="65" charset="-120"/>
              </a:rPr>
              <a:t>22-1-12</a:t>
            </a:r>
            <a:r>
              <a:rPr lang="zh-TW" altLang="en-US" sz="2400" dirty="0">
                <a:solidFill>
                  <a:srgbClr val="000000"/>
                </a:solidFill>
                <a:latin typeface="標楷體" pitchFamily="65" charset="-120"/>
                <a:ea typeface="標楷體" pitchFamily="65" charset="-120"/>
              </a:rPr>
              <a:t>至</a:t>
            </a:r>
            <a:r>
              <a:rPr lang="en-US" altLang="zh-TW" sz="2400" dirty="0">
                <a:solidFill>
                  <a:srgbClr val="000000"/>
                </a:solidFill>
                <a:latin typeface="標楷體" pitchFamily="65" charset="-120"/>
                <a:ea typeface="標楷體" pitchFamily="65" charset="-120"/>
              </a:rPr>
              <a:t>16</a:t>
            </a:r>
            <a:r>
              <a:rPr lang="zh-TW" altLang="en-US" sz="2400" dirty="0">
                <a:solidFill>
                  <a:srgbClr val="000000"/>
                </a:solidFill>
                <a:latin typeface="標楷體" pitchFamily="65" charset="-120"/>
                <a:ea typeface="標楷體" pitchFamily="65" charset="-120"/>
              </a:rPr>
              <a:t>款</a:t>
            </a:r>
            <a:endParaRPr lang="en-US" altLang="zh-TW" sz="2400" dirty="0">
              <a:solidFill>
                <a:srgbClr val="000000"/>
              </a:solidFill>
              <a:latin typeface="標楷體" pitchFamily="65" charset="-120"/>
              <a:ea typeface="標楷體" pitchFamily="65" charset="-120"/>
            </a:endParaRPr>
          </a:p>
          <a:p>
            <a:pPr marL="79375" indent="-268288">
              <a:buFont typeface="Wingdings" pitchFamily="2" charset="2"/>
              <a:buChar char="l"/>
            </a:pPr>
            <a:r>
              <a:rPr lang="zh-TW" altLang="en-US" sz="3200" b="1" u="sng" dirty="0">
                <a:solidFill>
                  <a:srgbClr val="0000FF"/>
                </a:solidFill>
                <a:latin typeface="標楷體" pitchFamily="65" charset="-120"/>
                <a:ea typeface="標楷體" pitchFamily="65" charset="-120"/>
              </a:rPr>
              <a:t>法第</a:t>
            </a:r>
            <a:r>
              <a:rPr lang="en-US" altLang="zh-TW" sz="3200" b="1" u="sng" dirty="0">
                <a:solidFill>
                  <a:srgbClr val="0000FF"/>
                </a:solidFill>
                <a:latin typeface="標楷體" pitchFamily="65" charset="-120"/>
                <a:ea typeface="標楷體" pitchFamily="65" charset="-120"/>
              </a:rPr>
              <a:t>49</a:t>
            </a:r>
            <a:r>
              <a:rPr lang="zh-TW" altLang="en-US" sz="3200" b="1" u="sng" dirty="0">
                <a:solidFill>
                  <a:srgbClr val="0000FF"/>
                </a:solidFill>
                <a:latin typeface="標楷體" pitchFamily="65" charset="-120"/>
                <a:ea typeface="標楷體" pitchFamily="65" charset="-120"/>
              </a:rPr>
              <a:t>條、法第</a:t>
            </a:r>
            <a:r>
              <a:rPr lang="en-US" altLang="zh-TW" sz="3200" b="1" u="sng" dirty="0">
                <a:solidFill>
                  <a:srgbClr val="0000FF"/>
                </a:solidFill>
                <a:latin typeface="標楷體" pitchFamily="65" charset="-120"/>
                <a:ea typeface="標楷體" pitchFamily="65" charset="-120"/>
              </a:rPr>
              <a:t>23</a:t>
            </a:r>
            <a:r>
              <a:rPr lang="zh-TW" altLang="en-US" sz="3200" b="1" u="sng" dirty="0">
                <a:solidFill>
                  <a:srgbClr val="0000FF"/>
                </a:solidFill>
                <a:latin typeface="標楷體" pitchFamily="65" charset="-120"/>
                <a:ea typeface="標楷體" pitchFamily="65" charset="-120"/>
              </a:rPr>
              <a:t>條</a:t>
            </a:r>
            <a:r>
              <a:rPr lang="en-US" altLang="zh-TW" sz="3200" b="1" u="sng" dirty="0">
                <a:solidFill>
                  <a:srgbClr val="0000FF"/>
                </a:solidFill>
                <a:latin typeface="標楷體" pitchFamily="65" charset="-120"/>
                <a:ea typeface="標楷體" pitchFamily="65" charset="-120"/>
              </a:rPr>
              <a:t>(</a:t>
            </a:r>
            <a:r>
              <a:rPr lang="zh-TW" altLang="en-US" sz="3200" b="1" u="sng" dirty="0">
                <a:solidFill>
                  <a:srgbClr val="0000FF"/>
                </a:solidFill>
                <a:latin typeface="標楷體" pitchFamily="65" charset="-120"/>
                <a:ea typeface="標楷體" pitchFamily="65" charset="-120"/>
              </a:rPr>
              <a:t>子法</a:t>
            </a:r>
            <a:r>
              <a:rPr lang="en-US" altLang="zh-TW" sz="3200" b="1" u="sng" dirty="0">
                <a:solidFill>
                  <a:srgbClr val="0000FF"/>
                </a:solidFill>
                <a:latin typeface="標楷體" pitchFamily="65" charset="-120"/>
                <a:ea typeface="標楷體" pitchFamily="65" charset="-120"/>
              </a:rPr>
              <a:t>)</a:t>
            </a:r>
            <a:r>
              <a:rPr lang="zh-TW" altLang="en-US" sz="3200" dirty="0">
                <a:solidFill>
                  <a:srgbClr val="000000"/>
                </a:solidFill>
                <a:latin typeface="標楷體" pitchFamily="65" charset="-120"/>
                <a:ea typeface="標楷體" pitchFamily="65" charset="-120"/>
              </a:rPr>
              <a:t>：</a:t>
            </a:r>
            <a:r>
              <a:rPr lang="zh-TW" altLang="en-US" sz="2800" dirty="0">
                <a:solidFill>
                  <a:srgbClr val="000000"/>
                </a:solidFill>
                <a:latin typeface="標楷體" pitchFamily="65" charset="-120"/>
                <a:ea typeface="標楷體" pitchFamily="65" charset="-120"/>
              </a:rPr>
              <a:t>未達公告金額採購</a:t>
            </a:r>
            <a:endParaRPr lang="en-US" altLang="zh-TW" sz="2800" dirty="0">
              <a:solidFill>
                <a:srgbClr val="000000"/>
              </a:solidFill>
              <a:latin typeface="標楷體" pitchFamily="65" charset="-120"/>
              <a:ea typeface="標楷體" pitchFamily="65" charset="-120"/>
            </a:endParaRPr>
          </a:p>
          <a:p>
            <a:pPr marL="536575" lvl="1" indent="-268288">
              <a:buFont typeface="Wingdings" pitchFamily="2" charset="2"/>
              <a:buChar char="Ø"/>
            </a:pPr>
            <a:r>
              <a:rPr lang="zh-TW" altLang="en-US" sz="2600" dirty="0">
                <a:solidFill>
                  <a:srgbClr val="000000"/>
                </a:solidFill>
                <a:latin typeface="標楷體" pitchFamily="65" charset="-120"/>
                <a:ea typeface="標楷體" pitchFamily="65" charset="-120"/>
              </a:rPr>
              <a:t>公告程序：第</a:t>
            </a:r>
            <a:r>
              <a:rPr lang="en-US" altLang="zh-TW" sz="2600" dirty="0">
                <a:solidFill>
                  <a:srgbClr val="000000"/>
                </a:solidFill>
                <a:latin typeface="標楷體" pitchFamily="65" charset="-120"/>
                <a:ea typeface="標楷體" pitchFamily="65" charset="-120"/>
              </a:rPr>
              <a:t>1</a:t>
            </a:r>
            <a:r>
              <a:rPr lang="zh-TW" altLang="en-US" sz="2600" dirty="0">
                <a:solidFill>
                  <a:srgbClr val="000000"/>
                </a:solidFill>
                <a:latin typeface="標楷體" pitchFamily="65" charset="-120"/>
                <a:ea typeface="標楷體" pitchFamily="65" charset="-120"/>
              </a:rPr>
              <a:t>次招標，得採限制性招標</a:t>
            </a:r>
            <a:r>
              <a:rPr lang="en-US" altLang="zh-TW" sz="2600" dirty="0">
                <a:solidFill>
                  <a:srgbClr val="000000"/>
                </a:solidFill>
                <a:latin typeface="標楷體" pitchFamily="65" charset="-120"/>
                <a:ea typeface="標楷體" pitchFamily="65" charset="-120"/>
              </a:rPr>
              <a:t>(</a:t>
            </a:r>
            <a:r>
              <a:rPr lang="zh-TW" altLang="en-US" sz="2600" dirty="0">
                <a:solidFill>
                  <a:srgbClr val="000000"/>
                </a:solidFill>
                <a:latin typeface="標楷體" pitchFamily="65" charset="-120"/>
                <a:ea typeface="標楷體" pitchFamily="65" charset="-120"/>
              </a:rPr>
              <a:t>比價或議價</a:t>
            </a:r>
            <a:r>
              <a:rPr lang="en-US" altLang="zh-TW" sz="2600" dirty="0">
                <a:solidFill>
                  <a:srgbClr val="000000"/>
                </a:solidFill>
                <a:latin typeface="標楷體" pitchFamily="65" charset="-120"/>
                <a:ea typeface="標楷體" pitchFamily="65" charset="-120"/>
              </a:rPr>
              <a:t>)</a:t>
            </a:r>
          </a:p>
          <a:p>
            <a:pPr marL="536575" lvl="1" indent="-268288">
              <a:buFont typeface="Wingdings" pitchFamily="2" charset="2"/>
              <a:buChar char="Ø"/>
            </a:pPr>
            <a:r>
              <a:rPr lang="zh-TW" altLang="en-US" sz="2600" dirty="0">
                <a:solidFill>
                  <a:srgbClr val="000000"/>
                </a:solidFill>
                <a:latin typeface="標楷體" pitchFamily="65" charset="-120"/>
                <a:ea typeface="標楷體" pitchFamily="65" charset="-120"/>
              </a:rPr>
              <a:t>不經公告程序：第</a:t>
            </a:r>
            <a:r>
              <a:rPr lang="en-US" altLang="zh-TW" sz="2600" dirty="0">
                <a:solidFill>
                  <a:srgbClr val="000000"/>
                </a:solidFill>
                <a:latin typeface="標楷體" pitchFamily="65" charset="-120"/>
                <a:ea typeface="標楷體" pitchFamily="65" charset="-120"/>
              </a:rPr>
              <a:t>23</a:t>
            </a:r>
            <a:r>
              <a:rPr lang="zh-TW" altLang="en-US" sz="2600" dirty="0">
                <a:solidFill>
                  <a:srgbClr val="000000"/>
                </a:solidFill>
                <a:latin typeface="標楷體" pitchFamily="65" charset="-120"/>
                <a:ea typeface="標楷體" pitchFamily="65" charset="-120"/>
              </a:rPr>
              <a:t>條子法第</a:t>
            </a:r>
            <a:r>
              <a:rPr lang="en-US" altLang="zh-TW" sz="2600" dirty="0">
                <a:solidFill>
                  <a:srgbClr val="000000"/>
                </a:solidFill>
                <a:latin typeface="標楷體" pitchFamily="65" charset="-120"/>
                <a:ea typeface="標楷體" pitchFamily="65" charset="-120"/>
              </a:rPr>
              <a:t>2</a:t>
            </a:r>
            <a:r>
              <a:rPr lang="zh-TW" altLang="en-US" sz="2600" dirty="0">
                <a:solidFill>
                  <a:srgbClr val="000000"/>
                </a:solidFill>
                <a:latin typeface="標楷體" pitchFamily="65" charset="-120"/>
                <a:ea typeface="標楷體" pitchFamily="65" charset="-120"/>
              </a:rPr>
              <a:t>條第</a:t>
            </a:r>
            <a:r>
              <a:rPr lang="en-US" altLang="zh-TW" sz="2600" dirty="0">
                <a:solidFill>
                  <a:srgbClr val="000000"/>
                </a:solidFill>
                <a:latin typeface="標楷體" pitchFamily="65" charset="-120"/>
                <a:ea typeface="標楷體" pitchFamily="65" charset="-120"/>
              </a:rPr>
              <a:t>1</a:t>
            </a:r>
            <a:r>
              <a:rPr lang="zh-TW" altLang="en-US" sz="2600" dirty="0">
                <a:solidFill>
                  <a:srgbClr val="000000"/>
                </a:solidFill>
                <a:latin typeface="標楷體" pitchFamily="65" charset="-120"/>
                <a:ea typeface="標楷體" pitchFamily="65" charset="-120"/>
              </a:rPr>
              <a:t>項第</a:t>
            </a:r>
            <a:r>
              <a:rPr lang="en-US" altLang="zh-TW" sz="2600" dirty="0">
                <a:solidFill>
                  <a:srgbClr val="000000"/>
                </a:solidFill>
                <a:latin typeface="標楷體" pitchFamily="65" charset="-120"/>
                <a:ea typeface="標楷體" pitchFamily="65" charset="-120"/>
              </a:rPr>
              <a:t>1</a:t>
            </a:r>
            <a:r>
              <a:rPr lang="zh-TW" altLang="en-US" sz="2600" dirty="0">
                <a:solidFill>
                  <a:srgbClr val="000000"/>
                </a:solidFill>
                <a:latin typeface="標楷體" pitchFamily="65" charset="-120"/>
                <a:ea typeface="標楷體" pitchFamily="65" charset="-120"/>
              </a:rPr>
              <a:t>款、第</a:t>
            </a:r>
            <a:r>
              <a:rPr lang="en-US" altLang="zh-TW" sz="2600" dirty="0">
                <a:solidFill>
                  <a:srgbClr val="000000"/>
                </a:solidFill>
                <a:latin typeface="標楷體" pitchFamily="65" charset="-120"/>
                <a:ea typeface="標楷體" pitchFamily="65" charset="-120"/>
              </a:rPr>
              <a:t>2</a:t>
            </a:r>
            <a:r>
              <a:rPr lang="zh-TW" altLang="en-US" sz="2600" dirty="0">
                <a:solidFill>
                  <a:srgbClr val="000000"/>
                </a:solidFill>
                <a:latin typeface="標楷體" pitchFamily="65" charset="-120"/>
                <a:ea typeface="標楷體" pitchFamily="65" charset="-120"/>
              </a:rPr>
              <a:t>款。</a:t>
            </a:r>
            <a:endParaRPr lang="zh-TW" altLang="en-US" dirty="0"/>
          </a:p>
        </p:txBody>
      </p:sp>
      <p:sp>
        <p:nvSpPr>
          <p:cNvPr id="6" name="矩形 5"/>
          <p:cNvSpPr/>
          <p:nvPr/>
        </p:nvSpPr>
        <p:spPr>
          <a:xfrm>
            <a:off x="6228184" y="260648"/>
            <a:ext cx="2627784" cy="72008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a:solidFill>
                  <a:srgbClr val="000000"/>
                </a:solidFill>
                <a:latin typeface="+mn-ea"/>
              </a:rPr>
              <a:t>採購法</a:t>
            </a:r>
            <a:endParaRPr lang="en-US" altLang="zh-TW" sz="2400" b="1" dirty="0">
              <a:solidFill>
                <a:srgbClr val="000000"/>
              </a:solidFill>
              <a:latin typeface="+mn-ea"/>
            </a:endParaRPr>
          </a:p>
          <a:p>
            <a:pPr algn="ctr"/>
            <a:r>
              <a:rPr lang="zh-TW" altLang="en-US" sz="2400" b="1" dirty="0">
                <a:solidFill>
                  <a:srgbClr val="000000"/>
                </a:solidFill>
                <a:latin typeface="+mn-ea"/>
              </a:rPr>
              <a:t>第</a:t>
            </a:r>
            <a:r>
              <a:rPr lang="en-US" altLang="zh-TW" sz="2400" b="1" dirty="0">
                <a:solidFill>
                  <a:srgbClr val="000000"/>
                </a:solidFill>
                <a:latin typeface="+mn-ea"/>
              </a:rPr>
              <a:t>104</a:t>
            </a:r>
            <a:r>
              <a:rPr lang="zh-TW" altLang="en-US" sz="2400" b="1" dirty="0">
                <a:solidFill>
                  <a:srgbClr val="000000"/>
                </a:solidFill>
                <a:latin typeface="+mn-ea"/>
              </a:rPr>
              <a:t>條、第</a:t>
            </a:r>
            <a:r>
              <a:rPr lang="en-US" altLang="zh-TW" sz="2400" b="1" dirty="0">
                <a:solidFill>
                  <a:srgbClr val="000000"/>
                </a:solidFill>
                <a:latin typeface="+mn-ea"/>
              </a:rPr>
              <a:t>105</a:t>
            </a:r>
            <a:r>
              <a:rPr lang="zh-TW" altLang="en-US" sz="2400" b="1" dirty="0">
                <a:solidFill>
                  <a:srgbClr val="000000"/>
                </a:solidFill>
                <a:latin typeface="+mn-ea"/>
              </a:rPr>
              <a:t>條</a:t>
            </a:r>
          </a:p>
        </p:txBody>
      </p:sp>
      <p:sp>
        <p:nvSpPr>
          <p:cNvPr id="7" name="橢圓 6"/>
          <p:cNvSpPr/>
          <p:nvPr/>
        </p:nvSpPr>
        <p:spPr>
          <a:xfrm>
            <a:off x="4067944" y="620688"/>
            <a:ext cx="2016224" cy="504056"/>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0321154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p:txBody>
          <a:bodyPr/>
          <a:lstStyle/>
          <a:p>
            <a:fld id="{35F49936-13E1-4C72-921F-845E00F5F67D}" type="datetime1">
              <a:rPr lang="zh-TW" altLang="en-US" smtClean="0"/>
              <a:pPr/>
              <a:t>2020/9/27</a:t>
            </a:fld>
            <a:endParaRPr lang="zh-TW" altLang="en-US"/>
          </a:p>
        </p:txBody>
      </p:sp>
      <p:sp>
        <p:nvSpPr>
          <p:cNvPr id="4" name="投影片編號版面配置區 3"/>
          <p:cNvSpPr>
            <a:spLocks noGrp="1"/>
          </p:cNvSpPr>
          <p:nvPr>
            <p:ph type="sldNum" sz="quarter" idx="12"/>
          </p:nvPr>
        </p:nvSpPr>
        <p:spPr>
          <a:xfrm>
            <a:off x="8686800" y="5740400"/>
            <a:ext cx="381000" cy="365125"/>
          </a:xfrm>
          <a:prstGeom prst="rect">
            <a:avLst/>
          </a:prstGeom>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8E204F-CD3C-4ADB-BA98-84B59EC3AEBA}" type="slidenum">
              <a:rPr lang="zh-TW" altLang="en-US" smtClean="0"/>
              <a:pPr/>
              <a:t>68</a:t>
            </a:fld>
            <a:endParaRPr lang="zh-TW" altLang="en-US"/>
          </a:p>
        </p:txBody>
      </p:sp>
      <p:sp>
        <p:nvSpPr>
          <p:cNvPr id="6" name="文字方塊 5"/>
          <p:cNvSpPr txBox="1"/>
          <p:nvPr/>
        </p:nvSpPr>
        <p:spPr>
          <a:xfrm>
            <a:off x="467544" y="188640"/>
            <a:ext cx="8352928" cy="4398640"/>
          </a:xfrm>
          <a:prstGeom prst="rect">
            <a:avLst/>
          </a:prstGeom>
          <a:noFill/>
        </p:spPr>
        <p:txBody>
          <a:bodyPr wrap="square" rtlCol="0">
            <a:spAutoFit/>
          </a:bodyPr>
          <a:lstStyle/>
          <a:p>
            <a:pPr>
              <a:buFont typeface="Wingdings" pitchFamily="2" charset="2"/>
              <a:buChar char="l"/>
            </a:pPr>
            <a:r>
              <a:rPr lang="zh-TW" altLang="en-US" sz="3200" b="1" dirty="0">
                <a:solidFill>
                  <a:srgbClr val="000000"/>
                </a:solidFill>
                <a:latin typeface="標楷體" pitchFamily="65" charset="-120"/>
                <a:ea typeface="標楷體" pitchFamily="65" charset="-120"/>
              </a:rPr>
              <a:t>限制性招標</a:t>
            </a:r>
            <a:r>
              <a:rPr lang="zh-TW" altLang="en-US" sz="3200" b="1" u="sng" dirty="0">
                <a:solidFill>
                  <a:srgbClr val="0000FF"/>
                </a:solidFill>
                <a:latin typeface="標楷體" pitchFamily="65" charset="-120"/>
                <a:ea typeface="標楷體" pitchFamily="65" charset="-120"/>
              </a:rPr>
              <a:t>簽核程序</a:t>
            </a:r>
            <a:endParaRPr lang="en-US" altLang="zh-TW" sz="3200" b="1" u="sng" dirty="0">
              <a:solidFill>
                <a:srgbClr val="0000FF"/>
              </a:solidFill>
              <a:latin typeface="標楷體" pitchFamily="65" charset="-120"/>
              <a:ea typeface="標楷體" pitchFamily="65" charset="-120"/>
            </a:endParaRPr>
          </a:p>
          <a:p>
            <a:r>
              <a:rPr lang="zh-TW" altLang="en-US" sz="3200" b="1" dirty="0">
                <a:solidFill>
                  <a:srgbClr val="000000"/>
                </a:solidFill>
                <a:latin typeface="標楷體" pitchFamily="65" charset="-120"/>
                <a:ea typeface="標楷體" pitchFamily="65" charset="-120"/>
              </a:rPr>
              <a:t>細則第</a:t>
            </a:r>
            <a:r>
              <a:rPr lang="en-US" altLang="zh-TW" sz="3200" b="1" dirty="0">
                <a:solidFill>
                  <a:srgbClr val="000000"/>
                </a:solidFill>
                <a:latin typeface="標楷體" pitchFamily="65" charset="-120"/>
                <a:ea typeface="標楷體" pitchFamily="65" charset="-120"/>
              </a:rPr>
              <a:t>23</a:t>
            </a:r>
            <a:r>
              <a:rPr lang="zh-TW" altLang="en-US" sz="3200" b="1" dirty="0">
                <a:solidFill>
                  <a:srgbClr val="000000"/>
                </a:solidFill>
                <a:latin typeface="標楷體" pitchFamily="65" charset="-120"/>
                <a:ea typeface="標楷體" pitchFamily="65" charset="-120"/>
              </a:rPr>
              <a:t>條之</a:t>
            </a:r>
            <a:r>
              <a:rPr lang="en-US" altLang="zh-TW" sz="3200" b="1" dirty="0">
                <a:solidFill>
                  <a:srgbClr val="000000"/>
                </a:solidFill>
                <a:latin typeface="標楷體" pitchFamily="65" charset="-120"/>
                <a:ea typeface="標楷體" pitchFamily="65" charset="-120"/>
              </a:rPr>
              <a:t>1</a:t>
            </a:r>
          </a:p>
          <a:p>
            <a:pPr algn="just" fontAlgn="base">
              <a:lnSpc>
                <a:spcPts val="3700"/>
              </a:lnSpc>
            </a:pPr>
            <a:r>
              <a:rPr lang="zh-TW" altLang="en-US" sz="2800" dirty="0">
                <a:solidFill>
                  <a:srgbClr val="000000"/>
                </a:solidFill>
                <a:latin typeface="標楷體" pitchFamily="65" charset="-120"/>
                <a:ea typeface="標楷體" pitchFamily="65" charset="-120"/>
              </a:rPr>
              <a:t>    </a:t>
            </a:r>
            <a:r>
              <a:rPr lang="zh-TW" altLang="zh-TW" sz="2600" dirty="0">
                <a:solidFill>
                  <a:srgbClr val="000000"/>
                </a:solidFill>
                <a:latin typeface="標楷體" pitchFamily="65" charset="-120"/>
                <a:ea typeface="標楷體" pitchFamily="65" charset="-120"/>
              </a:rPr>
              <a:t>機關依本法第</a:t>
            </a:r>
            <a:r>
              <a:rPr lang="en-US" altLang="zh-TW" sz="2600" dirty="0">
                <a:solidFill>
                  <a:srgbClr val="000000"/>
                </a:solidFill>
                <a:latin typeface="標楷體" pitchFamily="65" charset="-120"/>
                <a:ea typeface="標楷體" pitchFamily="65" charset="-120"/>
              </a:rPr>
              <a:t>22</a:t>
            </a:r>
            <a:r>
              <a:rPr lang="zh-TW" altLang="zh-TW" sz="2600" dirty="0">
                <a:solidFill>
                  <a:srgbClr val="000000"/>
                </a:solidFill>
                <a:latin typeface="標楷體" pitchFamily="65" charset="-120"/>
                <a:ea typeface="標楷體" pitchFamily="65" charset="-120"/>
              </a:rPr>
              <a:t>條第</a:t>
            </a:r>
            <a:r>
              <a:rPr lang="en-US" altLang="zh-TW" sz="2600" dirty="0">
                <a:solidFill>
                  <a:srgbClr val="000000"/>
                </a:solidFill>
                <a:latin typeface="標楷體" pitchFamily="65" charset="-120"/>
                <a:ea typeface="標楷體" pitchFamily="65" charset="-120"/>
              </a:rPr>
              <a:t>1</a:t>
            </a:r>
            <a:r>
              <a:rPr lang="zh-TW" altLang="zh-TW" sz="2600" dirty="0">
                <a:solidFill>
                  <a:srgbClr val="000000"/>
                </a:solidFill>
                <a:latin typeface="標楷體" pitchFamily="65" charset="-120"/>
                <a:ea typeface="標楷體" pitchFamily="65" charset="-120"/>
              </a:rPr>
              <a:t>項規定辦理</a:t>
            </a:r>
            <a:r>
              <a:rPr lang="zh-TW" altLang="zh-TW" sz="2600" b="1" u="sng" dirty="0">
                <a:solidFill>
                  <a:srgbClr val="000000"/>
                </a:solidFill>
                <a:latin typeface="標楷體" pitchFamily="65" charset="-120"/>
                <a:ea typeface="標楷體" pitchFamily="65" charset="-120"/>
              </a:rPr>
              <a:t>限制性招標</a:t>
            </a:r>
            <a:r>
              <a:rPr lang="zh-TW" altLang="zh-TW" sz="2600" dirty="0">
                <a:solidFill>
                  <a:srgbClr val="000000"/>
                </a:solidFill>
                <a:latin typeface="標楷體" pitchFamily="65" charset="-120"/>
                <a:ea typeface="標楷體" pitchFamily="65" charset="-120"/>
              </a:rPr>
              <a:t>，</a:t>
            </a:r>
            <a:r>
              <a:rPr lang="zh-TW" altLang="zh-TW" sz="2600" b="1" u="sng" dirty="0">
                <a:solidFill>
                  <a:srgbClr val="0000FF"/>
                </a:solidFill>
                <a:latin typeface="標楷體" pitchFamily="65" charset="-120"/>
                <a:ea typeface="標楷體" pitchFamily="65" charset="-120"/>
              </a:rPr>
              <a:t>應由需求、使用或承辦採購單位</a:t>
            </a:r>
            <a:r>
              <a:rPr lang="zh-TW" altLang="zh-TW" sz="2600" dirty="0">
                <a:solidFill>
                  <a:srgbClr val="000000"/>
                </a:solidFill>
                <a:latin typeface="標楷體" pitchFamily="65" charset="-120"/>
                <a:ea typeface="標楷體" pitchFamily="65" charset="-120"/>
              </a:rPr>
              <a:t>，就</a:t>
            </a:r>
            <a:r>
              <a:rPr lang="zh-TW" altLang="zh-TW" sz="2600" b="1" u="sng" dirty="0">
                <a:solidFill>
                  <a:srgbClr val="0000FF"/>
                </a:solidFill>
                <a:latin typeface="標楷體" pitchFamily="65" charset="-120"/>
                <a:ea typeface="標楷體" pitchFamily="65" charset="-120"/>
              </a:rPr>
              <a:t>個案敘明符合</a:t>
            </a:r>
            <a:r>
              <a:rPr lang="zh-TW" altLang="zh-TW" sz="2600" dirty="0">
                <a:solidFill>
                  <a:srgbClr val="000000"/>
                </a:solidFill>
                <a:latin typeface="標楷體" pitchFamily="65" charset="-120"/>
                <a:ea typeface="標楷體" pitchFamily="65" charset="-120"/>
              </a:rPr>
              <a:t>各款之情形，簽報</a:t>
            </a:r>
            <a:r>
              <a:rPr lang="zh-TW" altLang="zh-TW" sz="2600" b="1" u="sng" dirty="0">
                <a:solidFill>
                  <a:srgbClr val="FF0000"/>
                </a:solidFill>
                <a:latin typeface="標楷體" pitchFamily="65" charset="-120"/>
                <a:ea typeface="標楷體" pitchFamily="65" charset="-120"/>
              </a:rPr>
              <a:t>機關首長或其授權人員核准</a:t>
            </a:r>
            <a:r>
              <a:rPr lang="zh-TW" altLang="zh-TW" sz="2600" dirty="0">
                <a:solidFill>
                  <a:srgbClr val="000000"/>
                </a:solidFill>
                <a:latin typeface="標楷體" pitchFamily="65" charset="-120"/>
                <a:ea typeface="標楷體" pitchFamily="65" charset="-120"/>
              </a:rPr>
              <a:t>。其得以比價方式辦理者，</a:t>
            </a:r>
            <a:r>
              <a:rPr lang="zh-TW" altLang="zh-TW" sz="2600" b="1" u="sng" dirty="0">
                <a:solidFill>
                  <a:srgbClr val="000000"/>
                </a:solidFill>
                <a:latin typeface="標楷體" pitchFamily="65" charset="-120"/>
                <a:ea typeface="標楷體" pitchFamily="65" charset="-120"/>
              </a:rPr>
              <a:t>優先以比價方式辦理</a:t>
            </a:r>
            <a:r>
              <a:rPr lang="zh-TW" altLang="zh-TW" sz="2600" dirty="0">
                <a:solidFill>
                  <a:srgbClr val="000000"/>
                </a:solidFill>
                <a:latin typeface="標楷體" pitchFamily="65" charset="-120"/>
                <a:ea typeface="標楷體" pitchFamily="65" charset="-120"/>
              </a:rPr>
              <a:t>。</a:t>
            </a:r>
          </a:p>
          <a:p>
            <a:pPr algn="just" fontAlgn="base">
              <a:lnSpc>
                <a:spcPts val="3700"/>
              </a:lnSpc>
            </a:pPr>
            <a:r>
              <a:rPr lang="zh-TW" altLang="en-US" sz="2600" dirty="0">
                <a:solidFill>
                  <a:srgbClr val="000000"/>
                </a:solidFill>
                <a:latin typeface="標楷體" pitchFamily="65" charset="-120"/>
                <a:ea typeface="標楷體" pitchFamily="65" charset="-120"/>
              </a:rPr>
              <a:t>    </a:t>
            </a:r>
            <a:r>
              <a:rPr lang="zh-TW" altLang="zh-TW" sz="2600" dirty="0">
                <a:solidFill>
                  <a:srgbClr val="000000"/>
                </a:solidFill>
                <a:latin typeface="標楷體" pitchFamily="65" charset="-120"/>
                <a:ea typeface="標楷體" pitchFamily="65" charset="-120"/>
              </a:rPr>
              <a:t>機關辦理本法第</a:t>
            </a:r>
            <a:r>
              <a:rPr lang="en-US" altLang="zh-TW" sz="2600" dirty="0">
                <a:solidFill>
                  <a:srgbClr val="000000"/>
                </a:solidFill>
                <a:latin typeface="標楷體" pitchFamily="65" charset="-120"/>
                <a:ea typeface="標楷體" pitchFamily="65" charset="-120"/>
              </a:rPr>
              <a:t>22</a:t>
            </a:r>
            <a:r>
              <a:rPr lang="zh-TW" altLang="zh-TW" sz="2600" dirty="0">
                <a:solidFill>
                  <a:srgbClr val="000000"/>
                </a:solidFill>
                <a:latin typeface="標楷體" pitchFamily="65" charset="-120"/>
                <a:ea typeface="標楷體" pitchFamily="65" charset="-120"/>
              </a:rPr>
              <a:t>條第</a:t>
            </a:r>
            <a:r>
              <a:rPr lang="en-US" altLang="zh-TW" sz="2600" dirty="0">
                <a:solidFill>
                  <a:srgbClr val="000000"/>
                </a:solidFill>
                <a:latin typeface="標楷體" pitchFamily="65" charset="-120"/>
                <a:ea typeface="標楷體" pitchFamily="65" charset="-120"/>
              </a:rPr>
              <a:t>1</a:t>
            </a:r>
            <a:r>
              <a:rPr lang="zh-TW" altLang="zh-TW" sz="2600" dirty="0">
                <a:solidFill>
                  <a:srgbClr val="000000"/>
                </a:solidFill>
                <a:latin typeface="標楷體" pitchFamily="65" charset="-120"/>
                <a:ea typeface="標楷體" pitchFamily="65" charset="-120"/>
              </a:rPr>
              <a:t>項所定限制性招標，</a:t>
            </a:r>
            <a:r>
              <a:rPr lang="zh-TW" altLang="zh-TW" sz="2600" b="1" u="sng" dirty="0">
                <a:solidFill>
                  <a:srgbClr val="000000"/>
                </a:solidFill>
                <a:latin typeface="標楷體" pitchFamily="65" charset="-120"/>
                <a:ea typeface="標楷體" pitchFamily="65" charset="-120"/>
              </a:rPr>
              <a:t>得將徵求受邀廠商之公告</a:t>
            </a:r>
            <a:r>
              <a:rPr lang="zh-TW" altLang="zh-TW" sz="2600" dirty="0">
                <a:solidFill>
                  <a:srgbClr val="000000"/>
                </a:solidFill>
                <a:latin typeface="標楷體" pitchFamily="65" charset="-120"/>
                <a:ea typeface="標楷體" pitchFamily="65" charset="-120"/>
              </a:rPr>
              <a:t>刊登</a:t>
            </a:r>
            <a:r>
              <a:rPr lang="zh-TW" altLang="zh-TW" sz="2600" b="1" u="sng" dirty="0">
                <a:solidFill>
                  <a:srgbClr val="000000"/>
                </a:solidFill>
                <a:latin typeface="標楷體" pitchFamily="65" charset="-120"/>
                <a:ea typeface="標楷體" pitchFamily="65" charset="-120"/>
              </a:rPr>
              <a:t>政府採購公報或公開於主管機關之資訊網路</a:t>
            </a:r>
            <a:r>
              <a:rPr lang="zh-TW" altLang="zh-TW" sz="2600" dirty="0">
                <a:solidFill>
                  <a:srgbClr val="000000"/>
                </a:solidFill>
                <a:latin typeface="標楷體" pitchFamily="65" charset="-120"/>
                <a:ea typeface="標楷體" pitchFamily="65" charset="-120"/>
              </a:rPr>
              <a:t>。但本法另有規定者，依其規定辦理。</a:t>
            </a:r>
            <a:endParaRPr lang="zh-TW" altLang="en-US" sz="2600" dirty="0"/>
          </a:p>
        </p:txBody>
      </p:sp>
      <p:sp>
        <p:nvSpPr>
          <p:cNvPr id="8" name="文字方塊 7"/>
          <p:cNvSpPr txBox="1"/>
          <p:nvPr/>
        </p:nvSpPr>
        <p:spPr>
          <a:xfrm>
            <a:off x="539552" y="5301208"/>
            <a:ext cx="7848872" cy="830997"/>
          </a:xfrm>
          <a:prstGeom prst="rect">
            <a:avLst/>
          </a:prstGeom>
          <a:noFill/>
          <a:ln>
            <a:solidFill>
              <a:srgbClr val="FF0000"/>
            </a:solidFill>
          </a:ln>
        </p:spPr>
        <p:txBody>
          <a:bodyPr wrap="square" rtlCol="0">
            <a:spAutoFit/>
          </a:bodyPr>
          <a:lstStyle/>
          <a:p>
            <a:r>
              <a:rPr lang="zh-TW" altLang="en-US" sz="2400" b="1" dirty="0">
                <a:solidFill>
                  <a:srgbClr val="000000"/>
                </a:solidFill>
                <a:latin typeface="標楷體" pitchFamily="65" charset="-120"/>
                <a:ea typeface="標楷體" pitchFamily="65" charset="-120"/>
              </a:rPr>
              <a:t>透過資訊蒐集：探討需求、規格、價格、商業條款等分析比較，擇定適合法源。</a:t>
            </a:r>
          </a:p>
        </p:txBody>
      </p:sp>
      <p:sp>
        <p:nvSpPr>
          <p:cNvPr id="9" name="文字方塊 8"/>
          <p:cNvSpPr txBox="1"/>
          <p:nvPr/>
        </p:nvSpPr>
        <p:spPr>
          <a:xfrm>
            <a:off x="755576" y="4581128"/>
            <a:ext cx="7416824" cy="492443"/>
          </a:xfrm>
          <a:prstGeom prst="rect">
            <a:avLst/>
          </a:prstGeom>
          <a:solidFill>
            <a:srgbClr val="FFFF00"/>
          </a:solidFill>
          <a:ln>
            <a:solidFill>
              <a:srgbClr val="0000FF"/>
            </a:solidFill>
          </a:ln>
        </p:spPr>
        <p:txBody>
          <a:bodyPr wrap="square" rtlCol="0">
            <a:spAutoFit/>
          </a:bodyPr>
          <a:lstStyle/>
          <a:p>
            <a:pPr>
              <a:buFont typeface="Wingdings" pitchFamily="2" charset="2"/>
              <a:buChar char="l"/>
            </a:pPr>
            <a:r>
              <a:rPr lang="zh-TW" altLang="en-US" sz="2600" b="1" dirty="0">
                <a:solidFill>
                  <a:srgbClr val="000000"/>
                </a:solidFill>
                <a:latin typeface="標楷體" pitchFamily="65" charset="-120"/>
                <a:ea typeface="標楷體" pitchFamily="65" charset="-120"/>
              </a:rPr>
              <a:t>採購</a:t>
            </a:r>
            <a:r>
              <a:rPr lang="zh-TW" altLang="en-US" sz="2600" b="1" u="sng" dirty="0">
                <a:solidFill>
                  <a:srgbClr val="0000FF"/>
                </a:solidFill>
                <a:latin typeface="標楷體" pitchFamily="65" charset="-120"/>
                <a:ea typeface="標楷體" pitchFamily="65" charset="-120"/>
              </a:rPr>
              <a:t>契約變更</a:t>
            </a:r>
            <a:r>
              <a:rPr lang="zh-TW" altLang="en-US" sz="2600" b="1" dirty="0">
                <a:solidFill>
                  <a:srgbClr val="000000"/>
                </a:solidFill>
                <a:latin typeface="標楷體" pitchFamily="65" charset="-120"/>
                <a:ea typeface="標楷體" pitchFamily="65" charset="-120"/>
              </a:rPr>
              <a:t>或</a:t>
            </a:r>
            <a:r>
              <a:rPr lang="zh-TW" altLang="en-US" sz="2600" b="1" u="sng" dirty="0">
                <a:solidFill>
                  <a:srgbClr val="0000FF"/>
                </a:solidFill>
                <a:latin typeface="標楷體" pitchFamily="65" charset="-120"/>
                <a:ea typeface="標楷體" pitchFamily="65" charset="-120"/>
              </a:rPr>
              <a:t>加減價</a:t>
            </a:r>
            <a:r>
              <a:rPr lang="zh-TW" altLang="en-US" sz="2600" b="1" dirty="0">
                <a:solidFill>
                  <a:srgbClr val="000000"/>
                </a:solidFill>
                <a:latin typeface="標楷體" pitchFamily="65" charset="-120"/>
                <a:ea typeface="標楷體" pitchFamily="65" charset="-120"/>
              </a:rPr>
              <a:t>核准監辦備查規定一覽表</a:t>
            </a:r>
          </a:p>
        </p:txBody>
      </p:sp>
      <p:sp>
        <p:nvSpPr>
          <p:cNvPr id="10" name="橢圓 9"/>
          <p:cNvSpPr/>
          <p:nvPr/>
        </p:nvSpPr>
        <p:spPr>
          <a:xfrm>
            <a:off x="6012160" y="3573016"/>
            <a:ext cx="360040" cy="504056"/>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橢圓 10"/>
          <p:cNvSpPr/>
          <p:nvPr/>
        </p:nvSpPr>
        <p:spPr>
          <a:xfrm>
            <a:off x="5076056" y="4437112"/>
            <a:ext cx="648072" cy="792088"/>
          </a:xfrm>
          <a:prstGeom prst="ellipse">
            <a:avLst/>
          </a:prstGeom>
          <a:noFill/>
          <a:ln>
            <a:solidFill>
              <a:srgbClr val="00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p:cNvSpPr/>
          <p:nvPr/>
        </p:nvSpPr>
        <p:spPr>
          <a:xfrm>
            <a:off x="5112151" y="2638073"/>
            <a:ext cx="3518912" cy="400110"/>
          </a:xfrm>
          <a:prstGeom prst="rect">
            <a:avLst/>
          </a:prstGeom>
          <a:solidFill>
            <a:schemeClr val="accent1">
              <a:lumMod val="20000"/>
              <a:lumOff val="80000"/>
            </a:schemeClr>
          </a:solidFill>
          <a:ln>
            <a:solidFill>
              <a:srgbClr val="FF0000"/>
            </a:solidFill>
          </a:ln>
        </p:spPr>
        <p:txBody>
          <a:bodyPr wrap="none">
            <a:spAutoFit/>
          </a:bodyPr>
          <a:lstStyle/>
          <a:p>
            <a:r>
              <a:rPr lang="en-US" altLang="zh-TW" sz="2000" b="1" dirty="0">
                <a:solidFill>
                  <a:srgbClr val="0000FF"/>
                </a:solidFill>
                <a:latin typeface="標楷體" pitchFamily="65" charset="-120"/>
                <a:ea typeface="標楷體" pitchFamily="65" charset="-120"/>
              </a:rPr>
              <a:t>22-1-1</a:t>
            </a:r>
            <a:r>
              <a:rPr lang="zh-TW" altLang="en-US" sz="2000" b="1" dirty="0">
                <a:solidFill>
                  <a:srgbClr val="0000FF"/>
                </a:solidFill>
                <a:latin typeface="標楷體" pitchFamily="65" charset="-120"/>
                <a:ea typeface="標楷體" pitchFamily="65" charset="-120"/>
              </a:rPr>
              <a:t>至</a:t>
            </a:r>
            <a:r>
              <a:rPr lang="en-US" altLang="zh-TW" sz="2000" b="1" dirty="0">
                <a:solidFill>
                  <a:srgbClr val="0000FF"/>
                </a:solidFill>
                <a:latin typeface="標楷體" pitchFamily="65" charset="-120"/>
                <a:ea typeface="標楷體" pitchFamily="65" charset="-120"/>
              </a:rPr>
              <a:t>5</a:t>
            </a:r>
            <a:r>
              <a:rPr lang="zh-TW" altLang="en-US" sz="2000" b="1" dirty="0">
                <a:solidFill>
                  <a:srgbClr val="0000FF"/>
                </a:solidFill>
                <a:latin typeface="標楷體" pitchFamily="65" charset="-120"/>
                <a:ea typeface="標楷體" pitchFamily="65" charset="-120"/>
              </a:rPr>
              <a:t>款、</a:t>
            </a:r>
            <a:r>
              <a:rPr lang="en-US" altLang="zh-TW" sz="2000" b="1" dirty="0">
                <a:solidFill>
                  <a:srgbClr val="0000FF"/>
                </a:solidFill>
                <a:latin typeface="標楷體" pitchFamily="65" charset="-120"/>
                <a:ea typeface="標楷體" pitchFamily="65" charset="-120"/>
              </a:rPr>
              <a:t>22-1-12</a:t>
            </a:r>
            <a:r>
              <a:rPr lang="zh-TW" altLang="en-US" sz="2000" b="1" dirty="0">
                <a:solidFill>
                  <a:srgbClr val="0000FF"/>
                </a:solidFill>
                <a:latin typeface="標楷體" pitchFamily="65" charset="-120"/>
                <a:ea typeface="標楷體" pitchFamily="65" charset="-120"/>
              </a:rPr>
              <a:t>至</a:t>
            </a:r>
            <a:r>
              <a:rPr lang="en-US" altLang="zh-TW" sz="2000" b="1" dirty="0">
                <a:solidFill>
                  <a:srgbClr val="0000FF"/>
                </a:solidFill>
                <a:latin typeface="標楷體" pitchFamily="65" charset="-120"/>
                <a:ea typeface="標楷體" pitchFamily="65" charset="-120"/>
              </a:rPr>
              <a:t>16</a:t>
            </a:r>
            <a:r>
              <a:rPr lang="zh-TW" altLang="en-US" sz="2000" b="1" dirty="0">
                <a:solidFill>
                  <a:srgbClr val="0000FF"/>
                </a:solidFill>
                <a:latin typeface="標楷體" pitchFamily="65" charset="-120"/>
                <a:ea typeface="標楷體" pitchFamily="65" charset="-120"/>
              </a:rPr>
              <a:t>款</a:t>
            </a:r>
            <a:endParaRPr lang="zh-TW" altLang="en-US" sz="2000" b="1" dirty="0">
              <a:solidFill>
                <a:srgbClr val="0000FF"/>
              </a:solidFill>
            </a:endParaRPr>
          </a:p>
        </p:txBody>
      </p:sp>
      <p:sp>
        <p:nvSpPr>
          <p:cNvPr id="13" name="弧形箭號 (左彎) 12"/>
          <p:cNvSpPr/>
          <p:nvPr/>
        </p:nvSpPr>
        <p:spPr>
          <a:xfrm>
            <a:off x="8631062" y="2697257"/>
            <a:ext cx="327397" cy="504056"/>
          </a:xfrm>
          <a:prstGeom prst="curvedLeftArrow">
            <a:avLst/>
          </a:prstGeom>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Tree>
    <p:extLst>
      <p:ext uri="{BB962C8B-B14F-4D97-AF65-F5344CB8AC3E}">
        <p14:creationId xmlns:p14="http://schemas.microsoft.com/office/powerpoint/2010/main" val="26250616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F26CE7C6-65D7-4FE3-A4BB-B3C8DE820462}" type="datetime1">
              <a:rPr lang="zh-TW" altLang="en-US" smtClean="0"/>
              <a:pPr/>
              <a:t>2020/9/27</a:t>
            </a:fld>
            <a:endParaRPr lang="zh-TW" altLang="en-US"/>
          </a:p>
        </p:txBody>
      </p:sp>
      <p:sp>
        <p:nvSpPr>
          <p:cNvPr id="3" name="投影片編號版面配置區 2"/>
          <p:cNvSpPr>
            <a:spLocks noGrp="1"/>
          </p:cNvSpPr>
          <p:nvPr>
            <p:ph type="sldNum" sz="quarter" idx="11"/>
          </p:nvPr>
        </p:nvSpPr>
        <p:spPr>
          <a:xfrm>
            <a:off x="8686800" y="5740400"/>
            <a:ext cx="381000" cy="365125"/>
          </a:xfrm>
          <a:prstGeom prst="rect">
            <a:avLst/>
          </a:prstGeom>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8E204F-CD3C-4ADB-BA98-84B59EC3AEBA}" type="slidenum">
              <a:rPr lang="zh-TW" altLang="en-US" smtClean="0"/>
              <a:pPr/>
              <a:t>69</a:t>
            </a:fld>
            <a:endParaRPr lang="zh-TW" altLang="en-US" dirty="0"/>
          </a:p>
        </p:txBody>
      </p:sp>
      <p:graphicFrame>
        <p:nvGraphicFramePr>
          <p:cNvPr id="4" name="表格 3"/>
          <p:cNvGraphicFramePr>
            <a:graphicFrameLocks noGrp="1"/>
          </p:cNvGraphicFramePr>
          <p:nvPr>
            <p:extLst>
              <p:ext uri="{D42A27DB-BD31-4B8C-83A1-F6EECF244321}">
                <p14:modId xmlns:p14="http://schemas.microsoft.com/office/powerpoint/2010/main" val="3352562885"/>
              </p:ext>
            </p:extLst>
          </p:nvPr>
        </p:nvGraphicFramePr>
        <p:xfrm>
          <a:off x="107504" y="399092"/>
          <a:ext cx="8856986" cy="6397724"/>
        </p:xfrm>
        <a:graphic>
          <a:graphicData uri="http://schemas.openxmlformats.org/drawingml/2006/table">
            <a:tbl>
              <a:tblPr firstRow="1" firstCol="1" bandRow="1">
                <a:tableStyleId>{5C22544A-7EE6-4342-B048-85BDC9FD1C3A}</a:tableStyleId>
              </a:tblPr>
              <a:tblGrid>
                <a:gridCol w="658786">
                  <a:extLst>
                    <a:ext uri="{9D8B030D-6E8A-4147-A177-3AD203B41FA5}">
                      <a16:colId xmlns:a16="http://schemas.microsoft.com/office/drawing/2014/main" val="20000"/>
                    </a:ext>
                  </a:extLst>
                </a:gridCol>
                <a:gridCol w="853382">
                  <a:extLst>
                    <a:ext uri="{9D8B030D-6E8A-4147-A177-3AD203B41FA5}">
                      <a16:colId xmlns:a16="http://schemas.microsoft.com/office/drawing/2014/main" val="20001"/>
                    </a:ext>
                  </a:extLst>
                </a:gridCol>
                <a:gridCol w="2592288">
                  <a:extLst>
                    <a:ext uri="{9D8B030D-6E8A-4147-A177-3AD203B41FA5}">
                      <a16:colId xmlns:a16="http://schemas.microsoft.com/office/drawing/2014/main" val="20002"/>
                    </a:ext>
                  </a:extLst>
                </a:gridCol>
                <a:gridCol w="864096">
                  <a:extLst>
                    <a:ext uri="{9D8B030D-6E8A-4147-A177-3AD203B41FA5}">
                      <a16:colId xmlns:a16="http://schemas.microsoft.com/office/drawing/2014/main" val="20003"/>
                    </a:ext>
                  </a:extLst>
                </a:gridCol>
                <a:gridCol w="864096">
                  <a:extLst>
                    <a:ext uri="{9D8B030D-6E8A-4147-A177-3AD203B41FA5}">
                      <a16:colId xmlns:a16="http://schemas.microsoft.com/office/drawing/2014/main" val="20004"/>
                    </a:ext>
                  </a:extLst>
                </a:gridCol>
                <a:gridCol w="1512168">
                  <a:extLst>
                    <a:ext uri="{9D8B030D-6E8A-4147-A177-3AD203B41FA5}">
                      <a16:colId xmlns:a16="http://schemas.microsoft.com/office/drawing/2014/main" val="20005"/>
                    </a:ext>
                  </a:extLst>
                </a:gridCol>
                <a:gridCol w="864096">
                  <a:extLst>
                    <a:ext uri="{9D8B030D-6E8A-4147-A177-3AD203B41FA5}">
                      <a16:colId xmlns:a16="http://schemas.microsoft.com/office/drawing/2014/main" val="20006"/>
                    </a:ext>
                  </a:extLst>
                </a:gridCol>
                <a:gridCol w="648074">
                  <a:extLst>
                    <a:ext uri="{9D8B030D-6E8A-4147-A177-3AD203B41FA5}">
                      <a16:colId xmlns:a16="http://schemas.microsoft.com/office/drawing/2014/main" val="20007"/>
                    </a:ext>
                  </a:extLst>
                </a:gridCol>
              </a:tblGrid>
              <a:tr h="509628">
                <a:tc gridSpan="2">
                  <a:txBody>
                    <a:bodyPr/>
                    <a:lstStyle/>
                    <a:p>
                      <a:pPr algn="ctr">
                        <a:lnSpc>
                          <a:spcPts val="20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招標方式</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TW" altLang="en-US"/>
                    </a:p>
                  </a:txBody>
                  <a:tcPr/>
                </a:tc>
                <a:tc>
                  <a:txBody>
                    <a:bodyPr/>
                    <a:lstStyle/>
                    <a:p>
                      <a:pPr algn="ctr">
                        <a:lnSpc>
                          <a:spcPts val="20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決標原則</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2000"/>
                        </a:lnSpc>
                        <a:spcAft>
                          <a:spcPts val="0"/>
                        </a:spcAft>
                      </a:pPr>
                      <a:r>
                        <a:rPr lang="zh-TW" altLang="en-US" sz="1800" kern="100" dirty="0">
                          <a:solidFill>
                            <a:srgbClr val="000000"/>
                          </a:solidFill>
                          <a:effectLst/>
                          <a:latin typeface="標楷體" panose="03000509000000000000" pitchFamily="65" charset="-120"/>
                          <a:ea typeface="標楷體" panose="03000509000000000000" pitchFamily="65" charset="-120"/>
                        </a:rPr>
                        <a:t>招標</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algn="ctr">
                        <a:lnSpc>
                          <a:spcPts val="20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刊登</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20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等標</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algn="ctr">
                        <a:lnSpc>
                          <a:spcPts val="20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期限</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20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開標</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algn="ctr">
                        <a:lnSpc>
                          <a:spcPts val="20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廠商家數</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20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無法決標公告</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20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決標公告</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826368">
                <a:tc gridSpan="2">
                  <a:txBody>
                    <a:bodyPr/>
                    <a:lstStyle/>
                    <a:p>
                      <a:pPr algn="ctr">
                        <a:lnSpc>
                          <a:spcPts val="1800"/>
                        </a:lnSpc>
                        <a:spcAft>
                          <a:spcPts val="0"/>
                        </a:spcAft>
                      </a:pPr>
                      <a:r>
                        <a:rPr lang="zh-TW" sz="1600" kern="100" dirty="0">
                          <a:solidFill>
                            <a:srgbClr val="000000"/>
                          </a:solidFill>
                          <a:effectLst/>
                          <a:latin typeface="標楷體" panose="03000509000000000000" pitchFamily="65" charset="-120"/>
                          <a:ea typeface="標楷體" panose="03000509000000000000" pitchFamily="65" charset="-120"/>
                        </a:rPr>
                        <a:t>公開招標</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zh-TW" altLang="en-US"/>
                    </a:p>
                  </a:txBody>
                  <a:tcPr/>
                </a:tc>
                <a:tc>
                  <a:txBody>
                    <a:bodyPr/>
                    <a:lstStyle/>
                    <a:p>
                      <a:pPr marL="0" lvl="0" indent="0">
                        <a:lnSpc>
                          <a:spcPts val="1800"/>
                        </a:lnSpc>
                        <a:spcAft>
                          <a:spcPts val="0"/>
                        </a:spcAft>
                        <a:buFont typeface="+mj-lt"/>
                        <a:buNone/>
                      </a:pPr>
                      <a:r>
                        <a:rPr lang="en-US" altLang="zh-TW" sz="1600" kern="100" dirty="0">
                          <a:solidFill>
                            <a:srgbClr val="000000"/>
                          </a:solidFill>
                          <a:effectLst/>
                          <a:latin typeface="標楷體" panose="03000509000000000000" pitchFamily="65" charset="-120"/>
                          <a:ea typeface="標楷體" panose="03000509000000000000" pitchFamily="65" charset="-120"/>
                        </a:rPr>
                        <a:t>1.</a:t>
                      </a:r>
                      <a:r>
                        <a:rPr lang="zh-TW" sz="1600" kern="100" dirty="0">
                          <a:solidFill>
                            <a:srgbClr val="000000"/>
                          </a:solidFill>
                          <a:effectLst/>
                          <a:latin typeface="標楷體" panose="03000509000000000000" pitchFamily="65" charset="-120"/>
                          <a:ea typeface="標楷體" panose="03000509000000000000" pitchFamily="65" charset="-120"/>
                        </a:rPr>
                        <a:t>訂底價</a:t>
                      </a:r>
                      <a:r>
                        <a:rPr lang="zh-TW" altLang="en-US" sz="1600" kern="100" dirty="0">
                          <a:solidFill>
                            <a:srgbClr val="000000"/>
                          </a:solidFill>
                          <a:effectLst/>
                          <a:latin typeface="標楷體" panose="03000509000000000000" pitchFamily="65" charset="-120"/>
                          <a:ea typeface="標楷體" panose="03000509000000000000" pitchFamily="65" charset="-120"/>
                        </a:rPr>
                        <a:t>、</a:t>
                      </a:r>
                      <a:r>
                        <a:rPr lang="en-US" altLang="zh-TW" sz="1600" kern="100" dirty="0">
                          <a:solidFill>
                            <a:srgbClr val="000000"/>
                          </a:solidFill>
                          <a:effectLst/>
                          <a:latin typeface="標楷體" panose="03000509000000000000" pitchFamily="65" charset="-120"/>
                          <a:ea typeface="標楷體" panose="03000509000000000000" pitchFamily="65" charset="-120"/>
                        </a:rPr>
                        <a:t>2.</a:t>
                      </a:r>
                      <a:r>
                        <a:rPr lang="zh-TW" sz="1600" kern="100" dirty="0">
                          <a:solidFill>
                            <a:srgbClr val="000000"/>
                          </a:solidFill>
                          <a:effectLst/>
                          <a:latin typeface="標楷體" panose="03000509000000000000" pitchFamily="65" charset="-120"/>
                          <a:ea typeface="標楷體" panose="03000509000000000000" pitchFamily="65" charset="-120"/>
                        </a:rPr>
                        <a:t>未訂底價</a:t>
                      </a:r>
                      <a:r>
                        <a:rPr lang="zh-TW" altLang="en-US" sz="1600" kern="100" dirty="0">
                          <a:solidFill>
                            <a:srgbClr val="000000"/>
                          </a:solidFill>
                          <a:effectLst/>
                          <a:latin typeface="標楷體" panose="03000509000000000000" pitchFamily="65" charset="-120"/>
                          <a:ea typeface="標楷體" panose="03000509000000000000" pitchFamily="65" charset="-120"/>
                        </a:rPr>
                        <a:t>、</a:t>
                      </a:r>
                      <a:r>
                        <a:rPr lang="en-US" altLang="zh-TW" sz="1600" kern="100" dirty="0">
                          <a:solidFill>
                            <a:srgbClr val="000000"/>
                          </a:solidFill>
                          <a:effectLst/>
                          <a:latin typeface="標楷體" panose="03000509000000000000" pitchFamily="65" charset="-120"/>
                          <a:ea typeface="標楷體" panose="03000509000000000000" pitchFamily="65" charset="-120"/>
                        </a:rPr>
                        <a:t>3.</a:t>
                      </a:r>
                      <a:r>
                        <a:rPr lang="zh-TW" sz="1600" kern="100" dirty="0">
                          <a:solidFill>
                            <a:srgbClr val="000000"/>
                          </a:solidFill>
                          <a:effectLst/>
                          <a:latin typeface="標楷體" panose="03000509000000000000" pitchFamily="65" charset="-120"/>
                          <a:ea typeface="標楷體" panose="03000509000000000000" pitchFamily="65" charset="-120"/>
                        </a:rPr>
                        <a:t>最有利標</a:t>
                      </a:r>
                      <a:r>
                        <a:rPr lang="en-US" sz="1600" kern="100" dirty="0">
                          <a:solidFill>
                            <a:srgbClr val="000000"/>
                          </a:solidFill>
                          <a:effectLst/>
                          <a:latin typeface="標楷體" panose="03000509000000000000" pitchFamily="65" charset="-120"/>
                          <a:ea typeface="標楷體" panose="03000509000000000000" pitchFamily="65" charset="-120"/>
                        </a:rPr>
                        <a:t>(</a:t>
                      </a:r>
                      <a:r>
                        <a:rPr lang="zh-TW" sz="1600" b="1" kern="100" dirty="0">
                          <a:solidFill>
                            <a:srgbClr val="FF0000"/>
                          </a:solidFill>
                          <a:effectLst/>
                          <a:latin typeface="標楷體" panose="03000509000000000000" pitchFamily="65" charset="-120"/>
                          <a:ea typeface="標楷體" panose="03000509000000000000" pitchFamily="65" charset="-120"/>
                        </a:rPr>
                        <a:t>適用</a:t>
                      </a:r>
                      <a:r>
                        <a:rPr lang="zh-TW" altLang="en-US" sz="1600" b="1" kern="100" dirty="0">
                          <a:solidFill>
                            <a:srgbClr val="FF0000"/>
                          </a:solidFill>
                          <a:effectLst/>
                          <a:latin typeface="標楷體" panose="03000509000000000000" pitchFamily="65" charset="-120"/>
                          <a:ea typeface="標楷體" panose="03000509000000000000" pitchFamily="65" charset="-120"/>
                        </a:rPr>
                        <a:t>、</a:t>
                      </a:r>
                      <a:r>
                        <a:rPr lang="zh-TW" sz="1600" b="1" kern="100" dirty="0">
                          <a:solidFill>
                            <a:srgbClr val="FF0000"/>
                          </a:solidFill>
                          <a:effectLst/>
                          <a:latin typeface="標楷體" panose="03000509000000000000" pitchFamily="65" charset="-120"/>
                          <a:ea typeface="標楷體" panose="03000509000000000000" pitchFamily="65" charset="-120"/>
                        </a:rPr>
                        <a:t>決標</a:t>
                      </a:r>
                      <a:r>
                        <a:rPr lang="en-US" sz="1600" kern="100" dirty="0">
                          <a:solidFill>
                            <a:srgbClr val="000000"/>
                          </a:solidFill>
                          <a:effectLst/>
                          <a:latin typeface="標楷體" panose="03000509000000000000" pitchFamily="65" charset="-120"/>
                          <a:ea typeface="標楷體" panose="03000509000000000000" pitchFamily="65" charset="-120"/>
                        </a:rPr>
                        <a:t>)</a:t>
                      </a:r>
                      <a:r>
                        <a:rPr lang="zh-TW" altLang="en-US" sz="1600" kern="100" dirty="0">
                          <a:solidFill>
                            <a:srgbClr val="000000"/>
                          </a:solidFill>
                          <a:effectLst/>
                          <a:latin typeface="標楷體" panose="03000509000000000000" pitchFamily="65" charset="-120"/>
                          <a:ea typeface="標楷體" panose="03000509000000000000" pitchFamily="65" charset="-120"/>
                        </a:rPr>
                        <a:t>、</a:t>
                      </a:r>
                      <a:r>
                        <a:rPr lang="en-US" altLang="zh-TW" sz="1600" kern="100" dirty="0">
                          <a:solidFill>
                            <a:srgbClr val="000000"/>
                          </a:solidFill>
                          <a:effectLst/>
                          <a:latin typeface="標楷體" panose="03000509000000000000" pitchFamily="65" charset="-120"/>
                          <a:ea typeface="標楷體" panose="03000509000000000000" pitchFamily="65" charset="-120"/>
                        </a:rPr>
                        <a:t>4.</a:t>
                      </a:r>
                      <a:r>
                        <a:rPr lang="zh-TW" sz="1600" kern="100" dirty="0">
                          <a:solidFill>
                            <a:srgbClr val="000000"/>
                          </a:solidFill>
                          <a:effectLst/>
                          <a:latin typeface="標楷體" panose="03000509000000000000" pitchFamily="65" charset="-120"/>
                          <a:ea typeface="標楷體" panose="03000509000000000000" pitchFamily="65" charset="-120"/>
                        </a:rPr>
                        <a:t>複數決標</a:t>
                      </a:r>
                      <a:r>
                        <a:rPr lang="zh-TW" altLang="en-US" sz="1600" kern="100" dirty="0">
                          <a:solidFill>
                            <a:srgbClr val="000000"/>
                          </a:solidFill>
                          <a:effectLst/>
                          <a:latin typeface="標楷體" panose="03000509000000000000" pitchFamily="65" charset="-120"/>
                          <a:ea typeface="標楷體" panose="03000509000000000000" pitchFamily="65" charset="-120"/>
                        </a:rPr>
                        <a:t>、</a:t>
                      </a:r>
                      <a:r>
                        <a:rPr lang="en-US" altLang="zh-TW" sz="1600" kern="100" dirty="0">
                          <a:solidFill>
                            <a:srgbClr val="000000"/>
                          </a:solidFill>
                          <a:effectLst/>
                          <a:latin typeface="標楷體" panose="03000509000000000000" pitchFamily="65" charset="-120"/>
                          <a:ea typeface="標楷體" panose="03000509000000000000" pitchFamily="65" charset="-120"/>
                        </a:rPr>
                        <a:t>5.</a:t>
                      </a:r>
                      <a:r>
                        <a:rPr lang="zh-TW" sz="1600" kern="100" dirty="0">
                          <a:solidFill>
                            <a:srgbClr val="000000"/>
                          </a:solidFill>
                          <a:effectLst/>
                          <a:latin typeface="標楷體" panose="03000509000000000000" pitchFamily="65" charset="-120"/>
                          <a:ea typeface="標楷體" panose="03000509000000000000" pitchFamily="65" charset="-120"/>
                        </a:rPr>
                        <a:t>最高標</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800"/>
                        </a:lnSpc>
                        <a:spcAft>
                          <a:spcPts val="0"/>
                        </a:spcAft>
                      </a:pPr>
                      <a:r>
                        <a:rPr lang="zh-TW" sz="1600" kern="100" dirty="0">
                          <a:solidFill>
                            <a:srgbClr val="000000"/>
                          </a:solidFill>
                          <a:effectLst/>
                          <a:latin typeface="標楷體" panose="03000509000000000000" pitchFamily="65" charset="-120"/>
                          <a:ea typeface="標楷體" panose="03000509000000000000" pitchFamily="65" charset="-120"/>
                        </a:rPr>
                        <a:t>網站</a:t>
                      </a:r>
                      <a:r>
                        <a:rPr lang="zh-TW" sz="1600" b="1" kern="100" dirty="0">
                          <a:solidFill>
                            <a:srgbClr val="FF0000"/>
                          </a:solidFill>
                          <a:effectLst/>
                          <a:latin typeface="標楷體" panose="03000509000000000000" pitchFamily="65" charset="-120"/>
                          <a:ea typeface="標楷體" panose="03000509000000000000" pitchFamily="65" charset="-120"/>
                        </a:rPr>
                        <a:t>及</a:t>
                      </a:r>
                      <a:r>
                        <a:rPr lang="zh-TW" sz="1600" kern="100" dirty="0">
                          <a:solidFill>
                            <a:srgbClr val="000000"/>
                          </a:solidFill>
                          <a:effectLst/>
                          <a:latin typeface="標楷體" panose="03000509000000000000" pitchFamily="65" charset="-120"/>
                          <a:ea typeface="標楷體" panose="03000509000000000000" pitchFamily="65" charset="-120"/>
                        </a:rPr>
                        <a:t>公報</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800"/>
                        </a:lnSpc>
                        <a:spcAft>
                          <a:spcPts val="0"/>
                        </a:spcAft>
                      </a:pPr>
                      <a:r>
                        <a:rPr lang="en-US" sz="1600" kern="100" dirty="0">
                          <a:solidFill>
                            <a:srgbClr val="000000"/>
                          </a:solidFill>
                          <a:effectLst/>
                          <a:latin typeface="標楷體" panose="03000509000000000000" pitchFamily="65" charset="-120"/>
                          <a:ea typeface="標楷體" panose="03000509000000000000" pitchFamily="65" charset="-120"/>
                        </a:rPr>
                        <a:t>7</a:t>
                      </a:r>
                      <a:r>
                        <a:rPr lang="zh-TW" sz="1600" kern="100" dirty="0">
                          <a:solidFill>
                            <a:srgbClr val="000000"/>
                          </a:solidFill>
                          <a:effectLst/>
                          <a:latin typeface="標楷體" panose="03000509000000000000" pitchFamily="65" charset="-120"/>
                          <a:ea typeface="標楷體" panose="03000509000000000000" pitchFamily="65" charset="-120"/>
                        </a:rPr>
                        <a:t>、</a:t>
                      </a:r>
                      <a:r>
                        <a:rPr lang="en-US" sz="1600" b="1" kern="100" dirty="0">
                          <a:solidFill>
                            <a:srgbClr val="FF0000"/>
                          </a:solidFill>
                          <a:effectLst/>
                          <a:latin typeface="標楷體" panose="03000509000000000000" pitchFamily="65" charset="-120"/>
                          <a:ea typeface="標楷體" panose="03000509000000000000" pitchFamily="65" charset="-120"/>
                        </a:rPr>
                        <a:t>14</a:t>
                      </a:r>
                      <a:r>
                        <a:rPr lang="zh-TW" sz="1600" b="1" kern="100" dirty="0">
                          <a:solidFill>
                            <a:srgbClr val="FF0000"/>
                          </a:solidFill>
                          <a:effectLst/>
                          <a:latin typeface="標楷體" panose="03000509000000000000" pitchFamily="65" charset="-120"/>
                          <a:ea typeface="標楷體" panose="03000509000000000000" pitchFamily="65" charset="-120"/>
                        </a:rPr>
                        <a:t>、</a:t>
                      </a:r>
                      <a:r>
                        <a:rPr lang="en-US" sz="1600" b="1" kern="100" dirty="0">
                          <a:solidFill>
                            <a:srgbClr val="FF0000"/>
                          </a:solidFill>
                          <a:effectLst/>
                          <a:latin typeface="標楷體" panose="03000509000000000000" pitchFamily="65" charset="-120"/>
                          <a:ea typeface="標楷體" panose="03000509000000000000" pitchFamily="65" charset="-120"/>
                        </a:rPr>
                        <a:t>21</a:t>
                      </a:r>
                      <a:r>
                        <a:rPr lang="zh-TW" sz="1600" kern="100" dirty="0">
                          <a:solidFill>
                            <a:srgbClr val="000000"/>
                          </a:solidFill>
                          <a:effectLst/>
                          <a:latin typeface="標楷體" panose="03000509000000000000" pitchFamily="65" charset="-120"/>
                          <a:ea typeface="標楷體" panose="03000509000000000000" pitchFamily="65" charset="-120"/>
                        </a:rPr>
                        <a:t>、</a:t>
                      </a:r>
                      <a:r>
                        <a:rPr lang="en-US" sz="1600" kern="100" dirty="0">
                          <a:solidFill>
                            <a:srgbClr val="000000"/>
                          </a:solidFill>
                          <a:effectLst/>
                          <a:latin typeface="標楷體" panose="03000509000000000000" pitchFamily="65" charset="-120"/>
                          <a:ea typeface="標楷體" panose="03000509000000000000" pitchFamily="65" charset="-120"/>
                        </a:rPr>
                        <a:t>28</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800"/>
                        </a:lnSpc>
                        <a:spcAft>
                          <a:spcPts val="0"/>
                        </a:spcAft>
                      </a:pPr>
                      <a:r>
                        <a:rPr lang="en-US" sz="1600" kern="100" dirty="0">
                          <a:solidFill>
                            <a:srgbClr val="000000"/>
                          </a:solidFill>
                          <a:effectLst/>
                          <a:latin typeface="標楷體" panose="03000509000000000000" pitchFamily="65" charset="-120"/>
                          <a:ea typeface="標楷體" panose="03000509000000000000" pitchFamily="65" charset="-120"/>
                        </a:rPr>
                        <a:t>3</a:t>
                      </a:r>
                      <a:r>
                        <a:rPr lang="zh-TW" sz="1600" kern="100" dirty="0">
                          <a:solidFill>
                            <a:srgbClr val="000000"/>
                          </a:solidFill>
                          <a:effectLst/>
                          <a:latin typeface="標楷體" panose="03000509000000000000" pitchFamily="65" charset="-120"/>
                          <a:ea typeface="標楷體" panose="03000509000000000000" pitchFamily="65" charset="-120"/>
                        </a:rPr>
                        <a:t>家</a:t>
                      </a:r>
                      <a:r>
                        <a:rPr lang="zh-TW" altLang="en-US" sz="1600" kern="100" dirty="0">
                          <a:solidFill>
                            <a:srgbClr val="000000"/>
                          </a:solidFill>
                          <a:effectLst/>
                          <a:latin typeface="標楷體" panose="03000509000000000000" pitchFamily="65" charset="-120"/>
                          <a:ea typeface="標楷體" panose="03000509000000000000" pitchFamily="65" charset="-120"/>
                        </a:rPr>
                        <a:t>以上</a:t>
                      </a:r>
                      <a:r>
                        <a:rPr lang="en-US" altLang="zh-TW" sz="1600" kern="100" dirty="0">
                          <a:solidFill>
                            <a:srgbClr val="000000"/>
                          </a:solidFill>
                          <a:effectLst/>
                          <a:latin typeface="標楷體" panose="03000509000000000000" pitchFamily="65" charset="-120"/>
                          <a:ea typeface="標楷體" panose="03000509000000000000" pitchFamily="65" charset="-120"/>
                        </a:rPr>
                        <a:t>(1)</a:t>
                      </a:r>
                      <a:r>
                        <a:rPr lang="zh-TW" sz="1600" kern="100" dirty="0">
                          <a:solidFill>
                            <a:srgbClr val="000000"/>
                          </a:solidFill>
                          <a:effectLst/>
                          <a:latin typeface="標楷體" panose="03000509000000000000" pitchFamily="65" charset="-120"/>
                          <a:ea typeface="標楷體" panose="03000509000000000000" pitchFamily="65" charset="-120"/>
                        </a:rPr>
                        <a:t>、</a:t>
                      </a:r>
                      <a:r>
                        <a:rPr lang="zh-TW" sz="1600" b="1" kern="100" dirty="0">
                          <a:solidFill>
                            <a:srgbClr val="0000FF"/>
                          </a:solidFill>
                          <a:effectLst/>
                          <a:latin typeface="標楷體" panose="03000509000000000000" pitchFamily="65" charset="-120"/>
                          <a:ea typeface="標楷體" panose="03000509000000000000" pitchFamily="65" charset="-120"/>
                        </a:rPr>
                        <a:t>得不受</a:t>
                      </a:r>
                      <a:r>
                        <a:rPr lang="en-US" sz="1600" b="1" kern="100" dirty="0">
                          <a:solidFill>
                            <a:srgbClr val="0000FF"/>
                          </a:solidFill>
                          <a:effectLst/>
                          <a:latin typeface="標楷體" panose="03000509000000000000" pitchFamily="65" charset="-120"/>
                          <a:ea typeface="標楷體" panose="03000509000000000000" pitchFamily="65" charset="-120"/>
                        </a:rPr>
                        <a:t>3</a:t>
                      </a:r>
                      <a:r>
                        <a:rPr lang="zh-TW" sz="1600" b="1" kern="100" dirty="0">
                          <a:solidFill>
                            <a:srgbClr val="0000FF"/>
                          </a:solidFill>
                          <a:effectLst/>
                          <a:latin typeface="標楷體" panose="03000509000000000000" pitchFamily="65" charset="-120"/>
                          <a:ea typeface="標楷體" panose="03000509000000000000" pitchFamily="65" charset="-120"/>
                        </a:rPr>
                        <a:t>家限制</a:t>
                      </a:r>
                      <a:r>
                        <a:rPr lang="en-US" altLang="zh-TW" sz="1600" b="1" kern="100" dirty="0">
                          <a:solidFill>
                            <a:srgbClr val="0000FF"/>
                          </a:solidFill>
                          <a:effectLst/>
                          <a:latin typeface="標楷體" panose="03000509000000000000" pitchFamily="65" charset="-120"/>
                          <a:ea typeface="標楷體" panose="03000509000000000000" pitchFamily="65" charset="-120"/>
                        </a:rPr>
                        <a:t>(2)</a:t>
                      </a:r>
                      <a:r>
                        <a:rPr lang="zh-TW" sz="1600" kern="100" dirty="0">
                          <a:solidFill>
                            <a:srgbClr val="000000"/>
                          </a:solidFill>
                          <a:effectLst/>
                          <a:latin typeface="標楷體" panose="03000509000000000000" pitchFamily="65" charset="-120"/>
                          <a:ea typeface="標楷體" panose="03000509000000000000" pitchFamily="65" charset="-120"/>
                        </a:rPr>
                        <a:t>、不限制</a:t>
                      </a:r>
                      <a:r>
                        <a:rPr lang="en-US" altLang="zh-TW" sz="1600" kern="100" dirty="0">
                          <a:solidFill>
                            <a:srgbClr val="000000"/>
                          </a:solidFill>
                          <a:effectLst/>
                          <a:latin typeface="標楷體" panose="03000509000000000000" pitchFamily="65" charset="-120"/>
                          <a:ea typeface="標楷體" panose="03000509000000000000" pitchFamily="65" charset="-120"/>
                        </a:rPr>
                        <a:t>(3)</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kern="100" dirty="0">
                          <a:solidFill>
                            <a:srgbClr val="000000"/>
                          </a:solidFill>
                          <a:effectLst/>
                          <a:latin typeface="標楷體" panose="03000509000000000000" pitchFamily="65" charset="-120"/>
                          <a:ea typeface="標楷體" panose="03000509000000000000" pitchFamily="65" charset="-120"/>
                        </a:rPr>
                        <a:t>Ｖ</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kern="100" dirty="0">
                          <a:solidFill>
                            <a:srgbClr val="000000"/>
                          </a:solidFill>
                          <a:effectLst/>
                          <a:latin typeface="標楷體" panose="03000509000000000000" pitchFamily="65" charset="-120"/>
                          <a:ea typeface="標楷體" panose="03000509000000000000" pitchFamily="65" charset="-120"/>
                        </a:rPr>
                        <a:t>Ｖ</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757808">
                <a:tc rowSpan="4">
                  <a:txBody>
                    <a:bodyPr/>
                    <a:lstStyle/>
                    <a:p>
                      <a:pPr algn="ctr">
                        <a:lnSpc>
                          <a:spcPts val="3000"/>
                        </a:lnSpc>
                        <a:spcAft>
                          <a:spcPts val="0"/>
                        </a:spcAft>
                      </a:pPr>
                      <a:r>
                        <a:rPr lang="zh-TW" sz="2400" kern="100" dirty="0">
                          <a:solidFill>
                            <a:srgbClr val="0000FF"/>
                          </a:solidFill>
                          <a:effectLst/>
                          <a:latin typeface="標楷體" panose="03000509000000000000" pitchFamily="65" charset="-120"/>
                          <a:ea typeface="標楷體" panose="03000509000000000000" pitchFamily="65" charset="-120"/>
                        </a:rPr>
                        <a:t>限</a:t>
                      </a:r>
                      <a:endParaRPr lang="en-US" altLang="zh-TW" sz="2400" kern="100" dirty="0">
                        <a:solidFill>
                          <a:srgbClr val="0000FF"/>
                        </a:solidFill>
                        <a:effectLst/>
                        <a:latin typeface="標楷體" panose="03000509000000000000" pitchFamily="65" charset="-120"/>
                        <a:ea typeface="標楷體" panose="03000509000000000000" pitchFamily="65" charset="-120"/>
                      </a:endParaRPr>
                    </a:p>
                    <a:p>
                      <a:pPr algn="ctr">
                        <a:lnSpc>
                          <a:spcPts val="3000"/>
                        </a:lnSpc>
                        <a:spcAft>
                          <a:spcPts val="0"/>
                        </a:spcAft>
                      </a:pPr>
                      <a:r>
                        <a:rPr lang="zh-TW" sz="2400" kern="100" dirty="0">
                          <a:solidFill>
                            <a:srgbClr val="0000FF"/>
                          </a:solidFill>
                          <a:effectLst/>
                          <a:latin typeface="標楷體" panose="03000509000000000000" pitchFamily="65" charset="-120"/>
                          <a:ea typeface="標楷體" panose="03000509000000000000" pitchFamily="65" charset="-120"/>
                        </a:rPr>
                        <a:t>制</a:t>
                      </a:r>
                      <a:endParaRPr lang="en-US" altLang="zh-TW" sz="2400" kern="100" dirty="0">
                        <a:solidFill>
                          <a:srgbClr val="0000FF"/>
                        </a:solidFill>
                        <a:effectLst/>
                        <a:latin typeface="標楷體" panose="03000509000000000000" pitchFamily="65" charset="-120"/>
                        <a:ea typeface="標楷體" panose="03000509000000000000" pitchFamily="65" charset="-120"/>
                      </a:endParaRPr>
                    </a:p>
                    <a:p>
                      <a:pPr algn="ctr">
                        <a:lnSpc>
                          <a:spcPts val="3000"/>
                        </a:lnSpc>
                        <a:spcAft>
                          <a:spcPts val="0"/>
                        </a:spcAft>
                      </a:pPr>
                      <a:r>
                        <a:rPr lang="zh-TW" sz="2400" kern="100" dirty="0">
                          <a:solidFill>
                            <a:srgbClr val="0000FF"/>
                          </a:solidFill>
                          <a:effectLst/>
                          <a:latin typeface="標楷體" panose="03000509000000000000" pitchFamily="65" charset="-120"/>
                          <a:ea typeface="標楷體" panose="03000509000000000000" pitchFamily="65" charset="-120"/>
                        </a:rPr>
                        <a:t>性</a:t>
                      </a:r>
                      <a:endParaRPr lang="en-US" altLang="zh-TW" sz="2400" kern="100" dirty="0">
                        <a:solidFill>
                          <a:srgbClr val="0000FF"/>
                        </a:solidFill>
                        <a:effectLst/>
                        <a:latin typeface="標楷體" panose="03000509000000000000" pitchFamily="65" charset="-120"/>
                        <a:ea typeface="標楷體" panose="03000509000000000000" pitchFamily="65" charset="-120"/>
                      </a:endParaRPr>
                    </a:p>
                    <a:p>
                      <a:pPr algn="ctr">
                        <a:lnSpc>
                          <a:spcPts val="3000"/>
                        </a:lnSpc>
                        <a:spcAft>
                          <a:spcPts val="0"/>
                        </a:spcAft>
                      </a:pPr>
                      <a:r>
                        <a:rPr lang="zh-TW" sz="2400" kern="100" dirty="0">
                          <a:solidFill>
                            <a:srgbClr val="0000FF"/>
                          </a:solidFill>
                          <a:effectLst/>
                          <a:latin typeface="標楷體" panose="03000509000000000000" pitchFamily="65" charset="-120"/>
                          <a:ea typeface="標楷體" panose="03000509000000000000" pitchFamily="65" charset="-120"/>
                        </a:rPr>
                        <a:t>招</a:t>
                      </a:r>
                      <a:endParaRPr lang="en-US" altLang="zh-TW" sz="2400" kern="100" dirty="0">
                        <a:solidFill>
                          <a:srgbClr val="0000FF"/>
                        </a:solidFill>
                        <a:effectLst/>
                        <a:latin typeface="標楷體" panose="03000509000000000000" pitchFamily="65" charset="-120"/>
                        <a:ea typeface="標楷體" panose="03000509000000000000" pitchFamily="65" charset="-120"/>
                      </a:endParaRPr>
                    </a:p>
                    <a:p>
                      <a:pPr algn="ctr">
                        <a:lnSpc>
                          <a:spcPts val="3000"/>
                        </a:lnSpc>
                        <a:spcAft>
                          <a:spcPts val="0"/>
                        </a:spcAft>
                      </a:pPr>
                      <a:r>
                        <a:rPr lang="zh-TW" sz="2400" kern="100" dirty="0">
                          <a:solidFill>
                            <a:srgbClr val="0000FF"/>
                          </a:solidFill>
                          <a:effectLst/>
                          <a:latin typeface="標楷體" panose="03000509000000000000" pitchFamily="65" charset="-120"/>
                          <a:ea typeface="標楷體" panose="03000509000000000000" pitchFamily="65" charset="-120"/>
                        </a:rPr>
                        <a:t>標</a:t>
                      </a:r>
                      <a:endParaRPr lang="zh-TW" sz="2400" kern="100" dirty="0">
                        <a:solidFill>
                          <a:srgbClr val="0000FF"/>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4">
                        <a:lumMod val="20000"/>
                        <a:lumOff val="80000"/>
                      </a:schemeClr>
                    </a:solidFill>
                  </a:tcPr>
                </a:tc>
                <a:tc>
                  <a:txBody>
                    <a:bodyPr/>
                    <a:lstStyle/>
                    <a:p>
                      <a:pPr>
                        <a:lnSpc>
                          <a:spcPts val="1800"/>
                        </a:lnSpc>
                        <a:spcAft>
                          <a:spcPts val="0"/>
                        </a:spcAft>
                      </a:pPr>
                      <a:r>
                        <a:rPr lang="zh-TW" sz="1700" kern="100" dirty="0">
                          <a:solidFill>
                            <a:srgbClr val="000000"/>
                          </a:solidFill>
                          <a:effectLst/>
                          <a:latin typeface="標楷體" panose="03000509000000000000" pitchFamily="65" charset="-120"/>
                          <a:ea typeface="標楷體" panose="03000509000000000000" pitchFamily="65" charset="-120"/>
                        </a:rPr>
                        <a:t>公開</a:t>
                      </a:r>
                      <a:r>
                        <a:rPr lang="zh-TW" altLang="en-US" sz="1700" kern="100" dirty="0">
                          <a:solidFill>
                            <a:srgbClr val="000000"/>
                          </a:solidFill>
                          <a:effectLst/>
                          <a:latin typeface="標楷體" panose="03000509000000000000" pitchFamily="65" charset="-120"/>
                          <a:ea typeface="標楷體" panose="03000509000000000000" pitchFamily="65" charset="-120"/>
                        </a:rPr>
                        <a:t>客觀</a:t>
                      </a:r>
                      <a:r>
                        <a:rPr lang="zh-TW" sz="1700" kern="100" dirty="0">
                          <a:solidFill>
                            <a:srgbClr val="000000"/>
                          </a:solidFill>
                          <a:effectLst/>
                          <a:latin typeface="標楷體" panose="03000509000000000000" pitchFamily="65" charset="-120"/>
                          <a:ea typeface="標楷體" panose="03000509000000000000" pitchFamily="65" charset="-120"/>
                        </a:rPr>
                        <a:t>評選</a:t>
                      </a:r>
                      <a:endParaRPr lang="zh-TW" sz="17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noFill/>
                  </a:tcPr>
                </a:tc>
                <a:tc>
                  <a:txBody>
                    <a:bodyPr/>
                    <a:lstStyle/>
                    <a:p>
                      <a:pPr>
                        <a:lnSpc>
                          <a:spcPts val="1800"/>
                        </a:lnSpc>
                        <a:spcAft>
                          <a:spcPts val="0"/>
                        </a:spcAft>
                      </a:pPr>
                      <a:r>
                        <a:rPr lang="zh-TW" sz="2000" b="1" kern="100" dirty="0">
                          <a:solidFill>
                            <a:srgbClr val="0000FF"/>
                          </a:solidFill>
                          <a:effectLst/>
                          <a:latin typeface="標楷體" panose="03000509000000000000" pitchFamily="65" charset="-120"/>
                          <a:ea typeface="標楷體" panose="03000509000000000000" pitchFamily="65" charset="-120"/>
                        </a:rPr>
                        <a:t>準用最有利標，優勝廠商</a:t>
                      </a:r>
                      <a:r>
                        <a:rPr lang="zh-TW" altLang="en-US" sz="2000" b="1" kern="100" dirty="0">
                          <a:solidFill>
                            <a:srgbClr val="0000FF"/>
                          </a:solidFill>
                          <a:effectLst/>
                          <a:latin typeface="標楷體" panose="03000509000000000000" pitchFamily="65" charset="-120"/>
                          <a:ea typeface="標楷體" panose="03000509000000000000" pitchFamily="65" charset="-120"/>
                        </a:rPr>
                        <a:t>、</a:t>
                      </a:r>
                      <a:r>
                        <a:rPr lang="zh-TW" sz="2000" b="1" kern="100" dirty="0">
                          <a:solidFill>
                            <a:srgbClr val="0000FF"/>
                          </a:solidFill>
                          <a:effectLst/>
                          <a:latin typeface="標楷體" panose="03000509000000000000" pitchFamily="65" charset="-120"/>
                          <a:ea typeface="標楷體" panose="03000509000000000000" pitchFamily="65" charset="-120"/>
                        </a:rPr>
                        <a:t>議價</a:t>
                      </a:r>
                      <a:endParaRPr lang="zh-TW" sz="2000" kern="100" dirty="0">
                        <a:solidFill>
                          <a:srgbClr val="0000FF"/>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noFill/>
                  </a:tcPr>
                </a:tc>
                <a:tc>
                  <a:txBody>
                    <a:bodyPr/>
                    <a:lstStyle/>
                    <a:p>
                      <a:pPr>
                        <a:lnSpc>
                          <a:spcPts val="1800"/>
                        </a:lnSpc>
                        <a:spcAft>
                          <a:spcPts val="0"/>
                        </a:spcAft>
                      </a:pPr>
                      <a:r>
                        <a:rPr lang="zh-TW" sz="1700" kern="100" dirty="0">
                          <a:solidFill>
                            <a:srgbClr val="000000"/>
                          </a:solidFill>
                          <a:effectLst/>
                          <a:latin typeface="標楷體" panose="03000509000000000000" pitchFamily="65" charset="-120"/>
                          <a:ea typeface="標楷體" panose="03000509000000000000" pitchFamily="65" charset="-120"/>
                        </a:rPr>
                        <a:t>網站</a:t>
                      </a:r>
                      <a:r>
                        <a:rPr lang="zh-TW" sz="1700" b="1" kern="100" dirty="0">
                          <a:solidFill>
                            <a:srgbClr val="FF0000"/>
                          </a:solidFill>
                          <a:effectLst/>
                          <a:latin typeface="標楷體" panose="03000509000000000000" pitchFamily="65" charset="-120"/>
                          <a:ea typeface="標楷體" panose="03000509000000000000" pitchFamily="65" charset="-120"/>
                        </a:rPr>
                        <a:t>及</a:t>
                      </a:r>
                      <a:r>
                        <a:rPr lang="zh-TW" sz="1700" kern="100" dirty="0">
                          <a:solidFill>
                            <a:srgbClr val="000000"/>
                          </a:solidFill>
                          <a:effectLst/>
                          <a:latin typeface="標楷體" panose="03000509000000000000" pitchFamily="65" charset="-120"/>
                          <a:ea typeface="標楷體" panose="03000509000000000000" pitchFamily="65" charset="-120"/>
                        </a:rPr>
                        <a:t>公報</a:t>
                      </a:r>
                      <a:endParaRPr lang="zh-TW" sz="17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noFill/>
                  </a:tcPr>
                </a:tc>
                <a:tc>
                  <a:txBody>
                    <a:bodyPr/>
                    <a:lstStyle/>
                    <a:p>
                      <a:pPr>
                        <a:lnSpc>
                          <a:spcPts val="1800"/>
                        </a:lnSpc>
                        <a:spcAft>
                          <a:spcPts val="0"/>
                        </a:spcAft>
                      </a:pPr>
                      <a:r>
                        <a:rPr lang="zh-TW" sz="1700" b="1" kern="100" dirty="0">
                          <a:solidFill>
                            <a:srgbClr val="0000FF"/>
                          </a:solidFill>
                          <a:effectLst/>
                          <a:latin typeface="標楷體" panose="03000509000000000000" pitchFamily="65" charset="-120"/>
                          <a:ea typeface="標楷體" panose="03000509000000000000" pitchFamily="65" charset="-120"/>
                        </a:rPr>
                        <a:t>準用</a:t>
                      </a:r>
                      <a:r>
                        <a:rPr lang="zh-TW" sz="1700" kern="100" dirty="0">
                          <a:solidFill>
                            <a:srgbClr val="000000"/>
                          </a:solidFill>
                          <a:effectLst/>
                          <a:latin typeface="標楷體" panose="03000509000000000000" pitchFamily="65" charset="-120"/>
                          <a:ea typeface="標楷體" panose="03000509000000000000" pitchFamily="65" charset="-120"/>
                        </a:rPr>
                        <a:t>公開招標</a:t>
                      </a:r>
                      <a:endParaRPr lang="zh-TW" sz="17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noFill/>
                  </a:tcPr>
                </a:tc>
                <a:tc>
                  <a:txBody>
                    <a:bodyPr/>
                    <a:lstStyle/>
                    <a:p>
                      <a:pPr>
                        <a:lnSpc>
                          <a:spcPts val="1800"/>
                        </a:lnSpc>
                        <a:spcAft>
                          <a:spcPts val="0"/>
                        </a:spcAft>
                      </a:pPr>
                      <a:r>
                        <a:rPr lang="zh-TW" sz="2000" kern="100" dirty="0">
                          <a:solidFill>
                            <a:srgbClr val="000000"/>
                          </a:solidFill>
                          <a:effectLst/>
                          <a:latin typeface="標楷體" panose="03000509000000000000" pitchFamily="65" charset="-120"/>
                          <a:ea typeface="標楷體" panose="03000509000000000000" pitchFamily="65" charset="-120"/>
                        </a:rPr>
                        <a:t>不限制</a:t>
                      </a:r>
                      <a:r>
                        <a:rPr lang="en-US" sz="2000" kern="100" dirty="0">
                          <a:solidFill>
                            <a:srgbClr val="000000"/>
                          </a:solidFill>
                          <a:effectLst/>
                          <a:latin typeface="標楷體" panose="03000509000000000000" pitchFamily="65" charset="-120"/>
                          <a:ea typeface="標楷體" panose="03000509000000000000" pitchFamily="65" charset="-120"/>
                        </a:rPr>
                        <a:t>(</a:t>
                      </a:r>
                      <a:r>
                        <a:rPr lang="zh-TW" sz="2000" kern="100" dirty="0">
                          <a:solidFill>
                            <a:srgbClr val="000000"/>
                          </a:solidFill>
                          <a:effectLst/>
                          <a:latin typeface="標楷體" panose="03000509000000000000" pitchFamily="65" charset="-120"/>
                          <a:ea typeface="標楷體" panose="03000509000000000000" pitchFamily="65" charset="-120"/>
                        </a:rPr>
                        <a:t>限制亦可</a:t>
                      </a:r>
                      <a:r>
                        <a:rPr lang="en-US" sz="2000" kern="100" dirty="0">
                          <a:solidFill>
                            <a:srgbClr val="000000"/>
                          </a:solidFill>
                          <a:effectLst/>
                          <a:latin typeface="標楷體" panose="03000509000000000000" pitchFamily="65" charset="-120"/>
                          <a:ea typeface="標楷體" panose="03000509000000000000" pitchFamily="65" charset="-120"/>
                        </a:rPr>
                        <a:t>)</a:t>
                      </a:r>
                      <a:endParaRPr lang="zh-TW" sz="20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noFill/>
                  </a:tcPr>
                </a:tc>
                <a:tc>
                  <a:txBody>
                    <a:bodyPr/>
                    <a:lstStyle/>
                    <a:p>
                      <a:pPr algn="ct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Ｖ</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noFill/>
                  </a:tcPr>
                </a:tc>
                <a:tc>
                  <a:txBody>
                    <a:bodyPr/>
                    <a:lstStyle/>
                    <a:p>
                      <a:pPr algn="ct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Ｖ</a:t>
                      </a:r>
                      <a:r>
                        <a:rPr lang="en-US" sz="1800" kern="100" dirty="0">
                          <a:solidFill>
                            <a:srgbClr val="000000"/>
                          </a:solidFill>
                          <a:effectLst/>
                          <a:latin typeface="標楷體" panose="03000509000000000000" pitchFamily="65" charset="-120"/>
                          <a:ea typeface="標楷體" panose="03000509000000000000" pitchFamily="65" charset="-120"/>
                        </a:rPr>
                        <a:t> </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noFill/>
                  </a:tcPr>
                </a:tc>
                <a:extLst>
                  <a:ext uri="{0D108BD9-81ED-4DB2-BD59-A6C34878D82A}">
                    <a16:rowId xmlns:a16="http://schemas.microsoft.com/office/drawing/2014/main" val="10002"/>
                  </a:ext>
                </a:extLst>
              </a:tr>
              <a:tr h="580492">
                <a:tc vMerge="1">
                  <a:txBody>
                    <a:bodyPr/>
                    <a:lstStyle/>
                    <a:p>
                      <a:endParaRPr lang="zh-TW" altLang="en-US"/>
                    </a:p>
                  </a:txBody>
                  <a:tcPr/>
                </a:tc>
                <a:tc>
                  <a:txBody>
                    <a:bodyPr/>
                    <a:lstStyle/>
                    <a:p>
                      <a:pPr marL="0" marR="0" lvl="0" indent="0" algn="l" defTabSz="914400" rtl="0" eaLnBrk="1" fontAlgn="auto" latinLnBrk="0" hangingPunct="1">
                        <a:lnSpc>
                          <a:spcPts val="1800"/>
                        </a:lnSpc>
                        <a:spcBef>
                          <a:spcPts val="0"/>
                        </a:spcBef>
                        <a:spcAft>
                          <a:spcPts val="0"/>
                        </a:spcAft>
                        <a:buClrTx/>
                        <a:buSzTx/>
                        <a:buFontTx/>
                        <a:buNone/>
                        <a:tabLst/>
                        <a:defRPr/>
                      </a:pPr>
                      <a:r>
                        <a:rPr lang="zh-TW" altLang="zh-TW" sz="1700" kern="100" dirty="0">
                          <a:solidFill>
                            <a:srgbClr val="000000"/>
                          </a:solidFill>
                          <a:effectLst/>
                          <a:latin typeface="標楷體" panose="03000509000000000000" pitchFamily="65" charset="-120"/>
                          <a:ea typeface="標楷體" panose="03000509000000000000" pitchFamily="65" charset="-120"/>
                        </a:rPr>
                        <a:t>公開</a:t>
                      </a:r>
                      <a:r>
                        <a:rPr lang="zh-TW" altLang="en-US" sz="1700" kern="100" dirty="0">
                          <a:solidFill>
                            <a:srgbClr val="000000"/>
                          </a:solidFill>
                          <a:effectLst/>
                          <a:latin typeface="標楷體" panose="03000509000000000000" pitchFamily="65" charset="-120"/>
                          <a:ea typeface="標楷體" panose="03000509000000000000" pitchFamily="65" charset="-120"/>
                        </a:rPr>
                        <a:t>徵求勘選</a:t>
                      </a:r>
                      <a:endParaRPr lang="zh-TW" sz="17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1">
                        <a:lumMod val="40000"/>
                        <a:lumOff val="60000"/>
                      </a:schemeClr>
                    </a:solidFill>
                  </a:tcPr>
                </a:tc>
                <a:tc>
                  <a:txBody>
                    <a:bodyPr/>
                    <a:lstStyle/>
                    <a:p>
                      <a:pPr>
                        <a:lnSpc>
                          <a:spcPts val="1800"/>
                        </a:lnSpc>
                        <a:spcAft>
                          <a:spcPts val="0"/>
                        </a:spcAft>
                      </a:pPr>
                      <a:r>
                        <a:rPr lang="zh-TW" altLang="zh-TW" sz="2000" b="1" kern="100" dirty="0">
                          <a:solidFill>
                            <a:srgbClr val="0000FF"/>
                          </a:solidFill>
                          <a:effectLst/>
                          <a:latin typeface="標楷體" panose="03000509000000000000" pitchFamily="65" charset="-120"/>
                          <a:ea typeface="標楷體" panose="03000509000000000000" pitchFamily="65" charset="-120"/>
                        </a:rPr>
                        <a:t>準用最有利標，優勝廠商</a:t>
                      </a:r>
                      <a:r>
                        <a:rPr lang="zh-TW" altLang="en-US" sz="2000" b="1" kern="100" dirty="0">
                          <a:solidFill>
                            <a:srgbClr val="0000FF"/>
                          </a:solidFill>
                          <a:effectLst/>
                          <a:latin typeface="標楷體" panose="03000509000000000000" pitchFamily="65" charset="-120"/>
                          <a:ea typeface="標楷體" panose="03000509000000000000" pitchFamily="65" charset="-120"/>
                        </a:rPr>
                        <a:t>、</a:t>
                      </a:r>
                      <a:r>
                        <a:rPr lang="zh-TW" altLang="zh-TW" sz="2000" b="1" kern="100" dirty="0">
                          <a:solidFill>
                            <a:srgbClr val="0000FF"/>
                          </a:solidFill>
                          <a:effectLst/>
                          <a:latin typeface="標楷體" panose="03000509000000000000" pitchFamily="65" charset="-120"/>
                          <a:ea typeface="標楷體" panose="03000509000000000000" pitchFamily="65" charset="-120"/>
                        </a:rPr>
                        <a:t>議價</a:t>
                      </a:r>
                      <a:endParaRPr lang="zh-TW" sz="2000" kern="100" dirty="0">
                        <a:solidFill>
                          <a:srgbClr val="0000FF"/>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1">
                        <a:lumMod val="40000"/>
                        <a:lumOff val="60000"/>
                      </a:schemeClr>
                    </a:solidFill>
                  </a:tcPr>
                </a:tc>
                <a:tc>
                  <a:txBody>
                    <a:bodyPr/>
                    <a:lstStyle/>
                    <a:p>
                      <a:pPr marL="0" marR="0" lvl="0" indent="0" algn="l" defTabSz="914400" rtl="0" eaLnBrk="1" fontAlgn="auto" latinLnBrk="0" hangingPunct="1">
                        <a:lnSpc>
                          <a:spcPts val="1800"/>
                        </a:lnSpc>
                        <a:spcBef>
                          <a:spcPts val="0"/>
                        </a:spcBef>
                        <a:spcAft>
                          <a:spcPts val="0"/>
                        </a:spcAft>
                        <a:buClrTx/>
                        <a:buSzTx/>
                        <a:buFontTx/>
                        <a:buNone/>
                        <a:tabLst/>
                        <a:defRPr/>
                      </a:pPr>
                      <a:r>
                        <a:rPr lang="zh-TW" altLang="zh-TW" sz="1700" kern="100" dirty="0">
                          <a:solidFill>
                            <a:srgbClr val="000000"/>
                          </a:solidFill>
                          <a:effectLst/>
                          <a:latin typeface="標楷體" panose="03000509000000000000" pitchFamily="65" charset="-120"/>
                          <a:ea typeface="標楷體" panose="03000509000000000000" pitchFamily="65" charset="-120"/>
                        </a:rPr>
                        <a:t>網站</a:t>
                      </a:r>
                      <a:r>
                        <a:rPr lang="zh-TW" altLang="zh-TW" sz="1700" b="1" kern="100" dirty="0">
                          <a:solidFill>
                            <a:srgbClr val="FF0000"/>
                          </a:solidFill>
                          <a:effectLst/>
                          <a:latin typeface="標楷體" panose="03000509000000000000" pitchFamily="65" charset="-120"/>
                          <a:ea typeface="標楷體" panose="03000509000000000000" pitchFamily="65" charset="-120"/>
                        </a:rPr>
                        <a:t>及</a:t>
                      </a:r>
                      <a:r>
                        <a:rPr lang="zh-TW" altLang="zh-TW" sz="1700" kern="100" dirty="0">
                          <a:solidFill>
                            <a:srgbClr val="000000"/>
                          </a:solidFill>
                          <a:effectLst/>
                          <a:latin typeface="標楷體" panose="03000509000000000000" pitchFamily="65" charset="-120"/>
                          <a:ea typeface="標楷體" panose="03000509000000000000" pitchFamily="65" charset="-120"/>
                        </a:rPr>
                        <a:t>公報</a:t>
                      </a:r>
                      <a:endParaRPr lang="zh-TW" sz="17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1">
                        <a:lumMod val="40000"/>
                        <a:lumOff val="60000"/>
                      </a:schemeClr>
                    </a:solidFill>
                  </a:tcPr>
                </a:tc>
                <a:tc>
                  <a:txBody>
                    <a:bodyPr/>
                    <a:lstStyle/>
                    <a:p>
                      <a:pPr>
                        <a:lnSpc>
                          <a:spcPts val="1800"/>
                        </a:lnSpc>
                        <a:spcAft>
                          <a:spcPts val="0"/>
                        </a:spcAft>
                      </a:pPr>
                      <a:r>
                        <a:rPr lang="zh-TW" sz="1700" b="1" kern="100" dirty="0">
                          <a:solidFill>
                            <a:srgbClr val="0000FF"/>
                          </a:solidFill>
                          <a:effectLst/>
                          <a:latin typeface="標楷體" panose="03000509000000000000" pitchFamily="65" charset="-120"/>
                          <a:ea typeface="標楷體" panose="03000509000000000000" pitchFamily="65" charset="-120"/>
                        </a:rPr>
                        <a:t>準用</a:t>
                      </a:r>
                      <a:r>
                        <a:rPr lang="zh-TW" sz="1700" kern="100" dirty="0">
                          <a:solidFill>
                            <a:srgbClr val="000000"/>
                          </a:solidFill>
                          <a:effectLst/>
                          <a:latin typeface="標楷體" panose="03000509000000000000" pitchFamily="65" charset="-120"/>
                          <a:ea typeface="標楷體" panose="03000509000000000000" pitchFamily="65" charset="-120"/>
                        </a:rPr>
                        <a:t>公開招標</a:t>
                      </a:r>
                      <a:endParaRPr lang="zh-TW" sz="17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1">
                        <a:lumMod val="40000"/>
                        <a:lumOff val="60000"/>
                      </a:schemeClr>
                    </a:solidFill>
                  </a:tcPr>
                </a:tc>
                <a:tc>
                  <a:txBody>
                    <a:bodyPr/>
                    <a:lstStyle/>
                    <a:p>
                      <a:pPr>
                        <a:lnSpc>
                          <a:spcPts val="1800"/>
                        </a:lnSpc>
                        <a:spcAft>
                          <a:spcPts val="0"/>
                        </a:spcAft>
                      </a:pPr>
                      <a:r>
                        <a:rPr lang="zh-TW" sz="2000" kern="100" dirty="0">
                          <a:solidFill>
                            <a:srgbClr val="000000"/>
                          </a:solidFill>
                          <a:effectLst/>
                          <a:latin typeface="標楷體" panose="03000509000000000000" pitchFamily="65" charset="-120"/>
                          <a:ea typeface="標楷體" panose="03000509000000000000" pitchFamily="65" charset="-120"/>
                        </a:rPr>
                        <a:t>不限制</a:t>
                      </a:r>
                      <a:r>
                        <a:rPr lang="en-US" sz="2000" kern="100" dirty="0">
                          <a:solidFill>
                            <a:srgbClr val="000000"/>
                          </a:solidFill>
                          <a:effectLst/>
                          <a:latin typeface="標楷體" panose="03000509000000000000" pitchFamily="65" charset="-120"/>
                          <a:ea typeface="標楷體" panose="03000509000000000000" pitchFamily="65" charset="-120"/>
                        </a:rPr>
                        <a:t>(</a:t>
                      </a:r>
                      <a:r>
                        <a:rPr lang="zh-TW" sz="2000" kern="100" dirty="0">
                          <a:solidFill>
                            <a:srgbClr val="000000"/>
                          </a:solidFill>
                          <a:effectLst/>
                          <a:latin typeface="標楷體" panose="03000509000000000000" pitchFamily="65" charset="-120"/>
                          <a:ea typeface="標楷體" panose="03000509000000000000" pitchFamily="65" charset="-120"/>
                        </a:rPr>
                        <a:t>限制亦可</a:t>
                      </a:r>
                      <a:r>
                        <a:rPr lang="en-US" sz="2000" kern="100" dirty="0">
                          <a:solidFill>
                            <a:srgbClr val="000000"/>
                          </a:solidFill>
                          <a:effectLst/>
                          <a:latin typeface="標楷體" panose="03000509000000000000" pitchFamily="65" charset="-120"/>
                          <a:ea typeface="標楷體" panose="03000509000000000000" pitchFamily="65" charset="-120"/>
                        </a:rPr>
                        <a:t>)</a:t>
                      </a:r>
                      <a:endParaRPr lang="zh-TW" sz="20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1">
                        <a:lumMod val="40000"/>
                        <a:lumOff val="60000"/>
                      </a:schemeClr>
                    </a:solidFill>
                  </a:tcPr>
                </a:tc>
                <a:tc>
                  <a:txBody>
                    <a:bodyPr/>
                    <a:lstStyle/>
                    <a:p>
                      <a:pPr algn="ct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Ｖ</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1">
                        <a:lumMod val="40000"/>
                        <a:lumOff val="60000"/>
                      </a:schemeClr>
                    </a:solidFill>
                  </a:tcPr>
                </a:tc>
                <a:tc>
                  <a:txBody>
                    <a:bodyPr/>
                    <a:lstStyle/>
                    <a:p>
                      <a:pPr algn="ct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Ｖ</a:t>
                      </a:r>
                      <a:r>
                        <a:rPr lang="en-US" sz="1800" kern="100" dirty="0">
                          <a:solidFill>
                            <a:srgbClr val="000000"/>
                          </a:solidFill>
                          <a:effectLst/>
                          <a:latin typeface="標楷體" panose="03000509000000000000" pitchFamily="65" charset="-120"/>
                          <a:ea typeface="標楷體" panose="03000509000000000000" pitchFamily="65" charset="-120"/>
                        </a:rPr>
                        <a:t> </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1">
                        <a:lumMod val="40000"/>
                        <a:lumOff val="60000"/>
                      </a:schemeClr>
                    </a:solidFill>
                  </a:tcPr>
                </a:tc>
                <a:extLst>
                  <a:ext uri="{0D108BD9-81ED-4DB2-BD59-A6C34878D82A}">
                    <a16:rowId xmlns:a16="http://schemas.microsoft.com/office/drawing/2014/main" val="4167532134"/>
                  </a:ext>
                </a:extLst>
              </a:tr>
              <a:tr h="494930">
                <a:tc vMerge="1">
                  <a:txBody>
                    <a:bodyPr/>
                    <a:lstStyle/>
                    <a:p>
                      <a:endParaRPr lang="zh-TW" altLang="en-US"/>
                    </a:p>
                  </a:txBody>
                  <a:tcPr/>
                </a:tc>
                <a:tc>
                  <a:txBody>
                    <a:bodyPr/>
                    <a:lstStyle/>
                    <a:p>
                      <a:pPr>
                        <a:lnSpc>
                          <a:spcPts val="1800"/>
                        </a:lnSpc>
                        <a:spcAft>
                          <a:spcPts val="0"/>
                        </a:spcAft>
                      </a:pPr>
                      <a:r>
                        <a:rPr lang="zh-TW" altLang="en-US" sz="1700" kern="100" dirty="0">
                          <a:solidFill>
                            <a:srgbClr val="000000"/>
                          </a:solidFill>
                          <a:effectLst/>
                          <a:latin typeface="標楷體" panose="03000509000000000000" pitchFamily="65" charset="-120"/>
                          <a:ea typeface="標楷體" panose="03000509000000000000" pitchFamily="65" charset="-120"/>
                          <a:cs typeface="Times New Roman"/>
                        </a:rPr>
                        <a:t>公開徵求廠商</a:t>
                      </a:r>
                      <a:endParaRPr lang="zh-TW" sz="17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FF00"/>
                    </a:solidFill>
                  </a:tcPr>
                </a:tc>
                <a:tc>
                  <a:txBody>
                    <a:bodyPr/>
                    <a:lstStyle/>
                    <a:p>
                      <a:pPr marL="0" marR="0" indent="0" algn="ctr" defTabSz="914400" rtl="0" eaLnBrk="1" fontAlgn="auto" latinLnBrk="0" hangingPunct="1">
                        <a:lnSpc>
                          <a:spcPts val="1800"/>
                        </a:lnSpc>
                        <a:spcBef>
                          <a:spcPts val="0"/>
                        </a:spcBef>
                        <a:spcAft>
                          <a:spcPts val="0"/>
                        </a:spcAft>
                        <a:buClrTx/>
                        <a:buSzTx/>
                        <a:buFontTx/>
                        <a:buNone/>
                        <a:tabLst/>
                        <a:defRPr/>
                      </a:pPr>
                      <a:r>
                        <a:rPr lang="zh-TW" altLang="zh-TW" sz="2400" kern="100" dirty="0">
                          <a:solidFill>
                            <a:srgbClr val="000000"/>
                          </a:solidFill>
                          <a:effectLst/>
                          <a:latin typeface="標楷體" panose="03000509000000000000" pitchFamily="65" charset="-120"/>
                          <a:ea typeface="標楷體" panose="03000509000000000000" pitchFamily="65" charset="-120"/>
                        </a:rPr>
                        <a:t>一般為訂底價</a:t>
                      </a:r>
                      <a:endParaRPr lang="zh-TW" sz="24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FF00"/>
                    </a:solidFill>
                  </a:tcPr>
                </a:tc>
                <a:tc>
                  <a:txBody>
                    <a:bodyPr/>
                    <a:lstStyle/>
                    <a:p>
                      <a:pPr marL="0" marR="0" indent="0" algn="l" defTabSz="914400" rtl="0" eaLnBrk="1" fontAlgn="auto" latinLnBrk="0" hangingPunct="1">
                        <a:lnSpc>
                          <a:spcPts val="1800"/>
                        </a:lnSpc>
                        <a:spcBef>
                          <a:spcPts val="0"/>
                        </a:spcBef>
                        <a:spcAft>
                          <a:spcPts val="0"/>
                        </a:spcAft>
                        <a:buClrTx/>
                        <a:buSzTx/>
                        <a:buFontTx/>
                        <a:buNone/>
                        <a:tabLst/>
                        <a:defRPr/>
                      </a:pPr>
                      <a:r>
                        <a:rPr lang="zh-TW" altLang="zh-TW" sz="1700" kern="100" dirty="0">
                          <a:solidFill>
                            <a:srgbClr val="000000"/>
                          </a:solidFill>
                          <a:effectLst/>
                          <a:latin typeface="標楷體" panose="03000509000000000000" pitchFamily="65" charset="-120"/>
                          <a:ea typeface="標楷體" panose="03000509000000000000" pitchFamily="65" charset="-120"/>
                        </a:rPr>
                        <a:t>網站</a:t>
                      </a:r>
                      <a:r>
                        <a:rPr lang="zh-TW" altLang="zh-TW" sz="1700" b="1" kern="100" dirty="0">
                          <a:solidFill>
                            <a:srgbClr val="FF0000"/>
                          </a:solidFill>
                          <a:effectLst/>
                          <a:latin typeface="標楷體" panose="03000509000000000000" pitchFamily="65" charset="-120"/>
                          <a:ea typeface="標楷體" panose="03000509000000000000" pitchFamily="65" charset="-120"/>
                        </a:rPr>
                        <a:t>及</a:t>
                      </a:r>
                      <a:r>
                        <a:rPr lang="zh-TW" altLang="zh-TW" sz="1700" kern="100" dirty="0">
                          <a:solidFill>
                            <a:srgbClr val="000000"/>
                          </a:solidFill>
                          <a:effectLst/>
                          <a:latin typeface="標楷體" panose="03000509000000000000" pitchFamily="65" charset="-120"/>
                          <a:ea typeface="標楷體" panose="03000509000000000000" pitchFamily="65" charset="-120"/>
                        </a:rPr>
                        <a:t>公報</a:t>
                      </a:r>
                      <a:endParaRPr lang="zh-TW" sz="17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FF00"/>
                    </a:solidFill>
                  </a:tcPr>
                </a:tc>
                <a:tc>
                  <a:txBody>
                    <a:bodyPr/>
                    <a:lstStyle/>
                    <a:p>
                      <a:pPr marL="0" marR="0" indent="0" algn="l" defTabSz="914400" rtl="0" eaLnBrk="1" fontAlgn="auto" latinLnBrk="0" hangingPunct="1">
                        <a:lnSpc>
                          <a:spcPts val="1800"/>
                        </a:lnSpc>
                        <a:spcBef>
                          <a:spcPts val="0"/>
                        </a:spcBef>
                        <a:spcAft>
                          <a:spcPts val="0"/>
                        </a:spcAft>
                        <a:buClrTx/>
                        <a:buSzTx/>
                        <a:buFontTx/>
                        <a:buNone/>
                        <a:tabLst/>
                        <a:defRPr/>
                      </a:pPr>
                      <a:r>
                        <a:rPr lang="zh-TW" altLang="zh-TW" sz="1700" b="1" kern="100" dirty="0">
                          <a:solidFill>
                            <a:srgbClr val="0000FF"/>
                          </a:solidFill>
                          <a:effectLst/>
                          <a:latin typeface="標楷體" panose="03000509000000000000" pitchFamily="65" charset="-120"/>
                          <a:ea typeface="標楷體" panose="03000509000000000000" pitchFamily="65" charset="-120"/>
                        </a:rPr>
                        <a:t>準用</a:t>
                      </a:r>
                      <a:r>
                        <a:rPr lang="zh-TW" altLang="zh-TW" sz="1700" kern="100" dirty="0">
                          <a:solidFill>
                            <a:srgbClr val="000000"/>
                          </a:solidFill>
                          <a:effectLst/>
                          <a:latin typeface="標楷體" panose="03000509000000000000" pitchFamily="65" charset="-120"/>
                          <a:ea typeface="標楷體" panose="03000509000000000000" pitchFamily="65" charset="-120"/>
                        </a:rPr>
                        <a:t>公開招標</a:t>
                      </a:r>
                      <a:endParaRPr lang="zh-TW" sz="17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FF00"/>
                    </a:solidFill>
                  </a:tcPr>
                </a:tc>
                <a:tc>
                  <a:txBody>
                    <a:bodyPr/>
                    <a:lstStyle/>
                    <a:p>
                      <a:pPr>
                        <a:lnSpc>
                          <a:spcPts val="1800"/>
                        </a:lnSpc>
                        <a:spcAft>
                          <a:spcPts val="0"/>
                        </a:spcAft>
                      </a:pPr>
                      <a:r>
                        <a:rPr lang="zh-TW" altLang="en-US" sz="2000" kern="100" dirty="0">
                          <a:solidFill>
                            <a:srgbClr val="000000"/>
                          </a:solidFill>
                          <a:effectLst/>
                          <a:latin typeface="標楷體" panose="03000509000000000000" pitchFamily="65" charset="-120"/>
                          <a:ea typeface="標楷體" panose="03000509000000000000" pitchFamily="65" charset="-120"/>
                          <a:cs typeface="Times New Roman"/>
                        </a:rPr>
                        <a:t>比價或議價</a:t>
                      </a:r>
                      <a:endParaRPr lang="zh-TW" sz="20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FF00"/>
                    </a:solidFill>
                  </a:tcPr>
                </a:tc>
                <a:tc>
                  <a:txBody>
                    <a:bodyPr/>
                    <a:lstStyle/>
                    <a:p>
                      <a:pPr algn="ct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Ｖ</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FF00"/>
                    </a:solidFill>
                  </a:tcPr>
                </a:tc>
                <a:tc>
                  <a:txBody>
                    <a:bodyPr/>
                    <a:lstStyle/>
                    <a:p>
                      <a:pPr algn="ct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Ｖ</a:t>
                      </a:r>
                      <a:r>
                        <a:rPr lang="en-US" sz="1800" kern="100" dirty="0">
                          <a:solidFill>
                            <a:srgbClr val="000000"/>
                          </a:solidFill>
                          <a:effectLst/>
                          <a:latin typeface="標楷體" panose="03000509000000000000" pitchFamily="65" charset="-120"/>
                          <a:ea typeface="標楷體" panose="03000509000000000000" pitchFamily="65" charset="-120"/>
                        </a:rPr>
                        <a:t> </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FFFF00"/>
                    </a:solidFill>
                  </a:tcPr>
                </a:tc>
                <a:extLst>
                  <a:ext uri="{0D108BD9-81ED-4DB2-BD59-A6C34878D82A}">
                    <a16:rowId xmlns:a16="http://schemas.microsoft.com/office/drawing/2014/main" val="10003"/>
                  </a:ext>
                </a:extLst>
              </a:tr>
              <a:tr h="485298">
                <a:tc vMerge="1">
                  <a:txBody>
                    <a:bodyPr/>
                    <a:lstStyle/>
                    <a:p>
                      <a:endParaRPr lang="zh-TW" altLang="en-US"/>
                    </a:p>
                  </a:txBody>
                  <a:tcPr/>
                </a:tc>
                <a:tc>
                  <a:txBody>
                    <a:bodyPr/>
                    <a:lstStyle/>
                    <a:p>
                      <a:pPr>
                        <a:lnSpc>
                          <a:spcPts val="1800"/>
                        </a:lnSpc>
                        <a:spcAft>
                          <a:spcPts val="0"/>
                        </a:spcAft>
                      </a:pPr>
                      <a:r>
                        <a:rPr lang="zh-TW" sz="1700" kern="100" dirty="0">
                          <a:solidFill>
                            <a:srgbClr val="000000"/>
                          </a:solidFill>
                          <a:effectLst/>
                          <a:latin typeface="標楷體" panose="03000509000000000000" pitchFamily="65" charset="-120"/>
                          <a:ea typeface="標楷體" panose="03000509000000000000" pitchFamily="65" charset="-120"/>
                        </a:rPr>
                        <a:t>比價或議價</a:t>
                      </a:r>
                      <a:endParaRPr lang="zh-TW" sz="17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CCFFCC"/>
                    </a:solidFill>
                  </a:tcPr>
                </a:tc>
                <a:tc>
                  <a:txBody>
                    <a:bodyPr/>
                    <a:lstStyle/>
                    <a:p>
                      <a:pPr algn="l">
                        <a:lnSpc>
                          <a:spcPts val="1800"/>
                        </a:lnSpc>
                        <a:spcAft>
                          <a:spcPts val="0"/>
                        </a:spcAft>
                      </a:pPr>
                      <a:r>
                        <a:rPr lang="en-US" altLang="zh-TW" sz="2000" kern="100" dirty="0">
                          <a:solidFill>
                            <a:srgbClr val="000000"/>
                          </a:solidFill>
                          <a:effectLst/>
                          <a:latin typeface="標楷體" panose="03000509000000000000" pitchFamily="65" charset="-120"/>
                          <a:ea typeface="標楷體" panose="03000509000000000000" pitchFamily="65" charset="-120"/>
                        </a:rPr>
                        <a:t>1.</a:t>
                      </a:r>
                      <a:r>
                        <a:rPr lang="zh-TW" altLang="en-US" sz="2000" b="1" kern="100" dirty="0">
                          <a:solidFill>
                            <a:srgbClr val="0000FF"/>
                          </a:solidFill>
                          <a:effectLst/>
                          <a:latin typeface="標楷體" panose="03000509000000000000" pitchFamily="65" charset="-120"/>
                          <a:ea typeface="標楷體" panose="03000509000000000000" pitchFamily="65" charset="-120"/>
                        </a:rPr>
                        <a:t>不經公告</a:t>
                      </a:r>
                      <a:r>
                        <a:rPr lang="zh-TW" altLang="en-US" sz="2000" kern="100" dirty="0">
                          <a:solidFill>
                            <a:srgbClr val="000000"/>
                          </a:solidFill>
                          <a:effectLst/>
                          <a:latin typeface="標楷體" panose="03000509000000000000" pitchFamily="65" charset="-120"/>
                          <a:ea typeface="標楷體" panose="03000509000000000000" pitchFamily="65" charset="-120"/>
                        </a:rPr>
                        <a:t>。</a:t>
                      </a:r>
                      <a:endParaRPr lang="en-US" altLang="zh-TW" sz="2000" kern="100" dirty="0">
                        <a:solidFill>
                          <a:srgbClr val="000000"/>
                        </a:solidFill>
                        <a:effectLst/>
                        <a:latin typeface="標楷體" panose="03000509000000000000" pitchFamily="65" charset="-120"/>
                        <a:ea typeface="標楷體" panose="03000509000000000000" pitchFamily="65" charset="-120"/>
                      </a:endParaRPr>
                    </a:p>
                    <a:p>
                      <a:pPr algn="l">
                        <a:lnSpc>
                          <a:spcPts val="1800"/>
                        </a:lnSpc>
                        <a:spcAft>
                          <a:spcPts val="0"/>
                        </a:spcAft>
                      </a:pPr>
                      <a:r>
                        <a:rPr lang="en-US" altLang="zh-TW" sz="2000" kern="100" dirty="0">
                          <a:solidFill>
                            <a:srgbClr val="000000"/>
                          </a:solidFill>
                          <a:effectLst/>
                          <a:latin typeface="標楷體" panose="03000509000000000000" pitchFamily="65" charset="-120"/>
                          <a:ea typeface="標楷體" panose="03000509000000000000" pitchFamily="65" charset="-120"/>
                        </a:rPr>
                        <a:t>2.</a:t>
                      </a:r>
                      <a:r>
                        <a:rPr lang="zh-TW" sz="2000" kern="100" dirty="0">
                          <a:solidFill>
                            <a:srgbClr val="000000"/>
                          </a:solidFill>
                          <a:effectLst/>
                          <a:latin typeface="標楷體" panose="03000509000000000000" pitchFamily="65" charset="-120"/>
                          <a:ea typeface="標楷體" panose="03000509000000000000" pitchFamily="65" charset="-120"/>
                        </a:rPr>
                        <a:t>一般為訂底價</a:t>
                      </a:r>
                      <a:endParaRPr lang="zh-TW" sz="20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CCFFCC"/>
                    </a:solidFill>
                  </a:tcPr>
                </a:tc>
                <a:tc>
                  <a:txBody>
                    <a:bodyPr/>
                    <a:lstStyle/>
                    <a:p>
                      <a:pPr marL="0" marR="0" indent="0" algn="ctr" defTabSz="914400" rtl="0" eaLnBrk="1" fontAlgn="auto" latinLnBrk="0" hangingPunct="1">
                        <a:lnSpc>
                          <a:spcPts val="1800"/>
                        </a:lnSpc>
                        <a:spcBef>
                          <a:spcPts val="0"/>
                        </a:spcBef>
                        <a:spcAft>
                          <a:spcPts val="0"/>
                        </a:spcAft>
                        <a:buClrTx/>
                        <a:buSzTx/>
                        <a:buFontTx/>
                        <a:buNone/>
                        <a:tabLst/>
                        <a:defRPr/>
                      </a:pPr>
                      <a:r>
                        <a:rPr lang="en-US" sz="1700" kern="100" dirty="0">
                          <a:solidFill>
                            <a:srgbClr val="000000"/>
                          </a:solidFill>
                          <a:effectLst/>
                          <a:latin typeface="標楷體" panose="03000509000000000000" pitchFamily="65" charset="-120"/>
                          <a:ea typeface="標楷體" panose="03000509000000000000" pitchFamily="65" charset="-120"/>
                        </a:rPr>
                        <a:t> </a:t>
                      </a:r>
                      <a:r>
                        <a:rPr lang="en-US" altLang="zh-TW" sz="1700" kern="100" dirty="0">
                          <a:solidFill>
                            <a:srgbClr val="000000"/>
                          </a:solidFill>
                          <a:effectLst/>
                          <a:latin typeface="標楷體" panose="03000509000000000000" pitchFamily="65" charset="-120"/>
                          <a:ea typeface="標楷體" panose="03000509000000000000" pitchFamily="65" charset="-120"/>
                        </a:rPr>
                        <a:t>X</a:t>
                      </a:r>
                      <a:endParaRPr lang="zh-TW" sz="17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CCFFCC"/>
                    </a:solidFill>
                  </a:tcPr>
                </a:tc>
                <a:tc>
                  <a:txBody>
                    <a:bodyPr/>
                    <a:lstStyle/>
                    <a:p>
                      <a:pPr algn="ctr">
                        <a:lnSpc>
                          <a:spcPts val="1800"/>
                        </a:lnSpc>
                        <a:spcAft>
                          <a:spcPts val="0"/>
                        </a:spcAft>
                      </a:pPr>
                      <a:r>
                        <a:rPr lang="zh-TW" sz="1700" kern="100" dirty="0">
                          <a:solidFill>
                            <a:srgbClr val="000000"/>
                          </a:solidFill>
                          <a:effectLst/>
                          <a:latin typeface="標楷體" panose="03000509000000000000" pitchFamily="65" charset="-120"/>
                          <a:ea typeface="標楷體" panose="03000509000000000000" pitchFamily="65" charset="-120"/>
                        </a:rPr>
                        <a:t>合理</a:t>
                      </a:r>
                      <a:endParaRPr lang="en-US" altLang="zh-TW" sz="1700" kern="100" dirty="0">
                        <a:solidFill>
                          <a:srgbClr val="000000"/>
                        </a:solidFill>
                        <a:effectLst/>
                        <a:latin typeface="標楷體" panose="03000509000000000000" pitchFamily="65" charset="-120"/>
                        <a:ea typeface="標楷體" panose="03000509000000000000" pitchFamily="65" charset="-120"/>
                      </a:endParaRPr>
                    </a:p>
                    <a:p>
                      <a:pPr algn="ctr">
                        <a:lnSpc>
                          <a:spcPts val="1800"/>
                        </a:lnSpc>
                        <a:spcAft>
                          <a:spcPts val="0"/>
                        </a:spcAft>
                      </a:pPr>
                      <a:r>
                        <a:rPr lang="zh-TW" sz="1700" kern="100" dirty="0">
                          <a:solidFill>
                            <a:srgbClr val="000000"/>
                          </a:solidFill>
                          <a:effectLst/>
                          <a:latin typeface="標楷體" panose="03000509000000000000" pitchFamily="65" charset="-120"/>
                          <a:ea typeface="標楷體" panose="03000509000000000000" pitchFamily="65" charset="-120"/>
                        </a:rPr>
                        <a:t>訂之</a:t>
                      </a:r>
                      <a:endParaRPr lang="zh-TW" sz="17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CCFFCC"/>
                    </a:solidFill>
                  </a:tcPr>
                </a:tc>
                <a:tc>
                  <a:txBody>
                    <a:bodyPr/>
                    <a:lstStyle/>
                    <a:p>
                      <a:pPr>
                        <a:lnSpc>
                          <a:spcPts val="1800"/>
                        </a:lnSpc>
                        <a:spcAft>
                          <a:spcPts val="0"/>
                        </a:spcAft>
                      </a:pPr>
                      <a:r>
                        <a:rPr lang="zh-TW" sz="2000" kern="100" dirty="0">
                          <a:solidFill>
                            <a:srgbClr val="000000"/>
                          </a:solidFill>
                          <a:effectLst/>
                          <a:latin typeface="標楷體" panose="03000509000000000000" pitchFamily="65" charset="-120"/>
                          <a:ea typeface="標楷體" panose="03000509000000000000" pitchFamily="65" charset="-120"/>
                        </a:rPr>
                        <a:t>得改議價</a:t>
                      </a:r>
                      <a:endParaRPr lang="zh-TW" sz="20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CCFFCC"/>
                    </a:solidFill>
                  </a:tcPr>
                </a:tc>
                <a:tc>
                  <a:txBody>
                    <a:bodyPr/>
                    <a:lstStyle/>
                    <a:p>
                      <a:pPr algn="ctr">
                        <a:lnSpc>
                          <a:spcPts val="1800"/>
                        </a:lnSpc>
                        <a:spcAft>
                          <a:spcPts val="0"/>
                        </a:spcAft>
                      </a:pPr>
                      <a:r>
                        <a:rPr lang="en-US" sz="1800" kern="100" dirty="0">
                          <a:solidFill>
                            <a:srgbClr val="000000"/>
                          </a:solidFill>
                          <a:effectLst/>
                          <a:latin typeface="標楷體" panose="03000509000000000000" pitchFamily="65" charset="-120"/>
                          <a:ea typeface="標楷體" panose="03000509000000000000" pitchFamily="65" charset="-120"/>
                        </a:rPr>
                        <a:t>X</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CCFFCC"/>
                    </a:solidFill>
                  </a:tcPr>
                </a:tc>
                <a:tc>
                  <a:txBody>
                    <a:bodyPr/>
                    <a:lstStyle/>
                    <a:p>
                      <a:pPr algn="ct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Ｖ</a:t>
                      </a:r>
                      <a:r>
                        <a:rPr lang="en-US" sz="1800" kern="100" dirty="0">
                          <a:solidFill>
                            <a:srgbClr val="000000"/>
                          </a:solidFill>
                          <a:effectLst/>
                          <a:latin typeface="標楷體" panose="03000509000000000000" pitchFamily="65" charset="-120"/>
                          <a:ea typeface="標楷體" panose="03000509000000000000" pitchFamily="65" charset="-120"/>
                        </a:rPr>
                        <a:t> </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CCFFCC"/>
                    </a:solidFill>
                  </a:tcPr>
                </a:tc>
                <a:extLst>
                  <a:ext uri="{0D108BD9-81ED-4DB2-BD59-A6C34878D82A}">
                    <a16:rowId xmlns:a16="http://schemas.microsoft.com/office/drawing/2014/main" val="10004"/>
                  </a:ext>
                </a:extLst>
              </a:tr>
              <a:tr h="335124">
                <a:tc rowSpan="2">
                  <a:txBody>
                    <a:bodyPr/>
                    <a:lstStyle/>
                    <a:p>
                      <a:pPr>
                        <a:lnSpc>
                          <a:spcPts val="1800"/>
                        </a:lnSpc>
                        <a:spcAft>
                          <a:spcPts val="0"/>
                        </a:spcAft>
                      </a:pPr>
                      <a:r>
                        <a:rPr lang="zh-TW" sz="1600" kern="100" dirty="0">
                          <a:solidFill>
                            <a:srgbClr val="000000"/>
                          </a:solidFill>
                          <a:effectLst/>
                          <a:latin typeface="標楷體" panose="03000509000000000000" pitchFamily="65" charset="-120"/>
                          <a:ea typeface="標楷體" panose="03000509000000000000" pitchFamily="65" charset="-120"/>
                        </a:rPr>
                        <a:t>選擇性招標</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800"/>
                        </a:lnSpc>
                        <a:spcAft>
                          <a:spcPts val="0"/>
                        </a:spcAft>
                      </a:pPr>
                      <a:r>
                        <a:rPr lang="zh-TW" sz="1600" kern="100" dirty="0">
                          <a:solidFill>
                            <a:srgbClr val="000000"/>
                          </a:solidFill>
                          <a:effectLst/>
                          <a:latin typeface="標楷體" panose="03000509000000000000" pitchFamily="65" charset="-120"/>
                          <a:ea typeface="標楷體" panose="03000509000000000000" pitchFamily="65" charset="-120"/>
                        </a:rPr>
                        <a:t>個案</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kern="100" dirty="0">
                          <a:solidFill>
                            <a:srgbClr val="000000"/>
                          </a:solidFill>
                          <a:effectLst/>
                          <a:latin typeface="標楷體" panose="03000509000000000000" pitchFamily="65" charset="-120"/>
                          <a:ea typeface="標楷體" panose="03000509000000000000" pitchFamily="65" charset="-120"/>
                        </a:rPr>
                        <a:t>同公開招標</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800"/>
                        </a:lnSpc>
                        <a:spcAft>
                          <a:spcPts val="0"/>
                        </a:spcAft>
                      </a:pPr>
                      <a:r>
                        <a:rPr lang="zh-TW" sz="1600" kern="100" dirty="0">
                          <a:solidFill>
                            <a:srgbClr val="000000"/>
                          </a:solidFill>
                          <a:effectLst/>
                          <a:latin typeface="標楷體" panose="03000509000000000000" pitchFamily="65" charset="-120"/>
                          <a:ea typeface="標楷體" panose="03000509000000000000" pitchFamily="65" charset="-120"/>
                        </a:rPr>
                        <a:t>網站</a:t>
                      </a:r>
                      <a:r>
                        <a:rPr lang="zh-TW" sz="1600" b="1" kern="100" dirty="0">
                          <a:solidFill>
                            <a:srgbClr val="FF0000"/>
                          </a:solidFill>
                          <a:effectLst/>
                          <a:latin typeface="標楷體" panose="03000509000000000000" pitchFamily="65" charset="-120"/>
                          <a:ea typeface="標楷體" panose="03000509000000000000" pitchFamily="65" charset="-120"/>
                        </a:rPr>
                        <a:t>及</a:t>
                      </a:r>
                      <a:r>
                        <a:rPr lang="zh-TW" sz="1600" kern="100" dirty="0">
                          <a:solidFill>
                            <a:srgbClr val="000000"/>
                          </a:solidFill>
                          <a:effectLst/>
                          <a:latin typeface="標楷體" panose="03000509000000000000" pitchFamily="65" charset="-120"/>
                          <a:ea typeface="標楷體" panose="03000509000000000000" pitchFamily="65" charset="-120"/>
                        </a:rPr>
                        <a:t>公報</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nSpc>
                          <a:spcPts val="1800"/>
                        </a:lnSpc>
                        <a:spcAft>
                          <a:spcPts val="0"/>
                        </a:spcAft>
                      </a:pPr>
                      <a:r>
                        <a:rPr lang="en-US" sz="1600" kern="100" dirty="0">
                          <a:solidFill>
                            <a:srgbClr val="000000"/>
                          </a:solidFill>
                          <a:effectLst/>
                          <a:latin typeface="標楷體" panose="03000509000000000000" pitchFamily="65" charset="-120"/>
                          <a:ea typeface="標楷體" panose="03000509000000000000" pitchFamily="65" charset="-120"/>
                        </a:rPr>
                        <a:t>7</a:t>
                      </a:r>
                      <a:r>
                        <a:rPr lang="zh-TW" sz="1600" kern="100" dirty="0">
                          <a:solidFill>
                            <a:srgbClr val="000000"/>
                          </a:solidFill>
                          <a:effectLst/>
                          <a:latin typeface="標楷體" panose="03000509000000000000" pitchFamily="65" charset="-120"/>
                          <a:ea typeface="標楷體" panose="03000509000000000000" pitchFamily="65" charset="-120"/>
                        </a:rPr>
                        <a:t>、</a:t>
                      </a:r>
                      <a:r>
                        <a:rPr lang="en-US" sz="1600" b="1" u="none" kern="100" dirty="0">
                          <a:solidFill>
                            <a:srgbClr val="FF0000"/>
                          </a:solidFill>
                          <a:effectLst/>
                          <a:latin typeface="標楷體" panose="03000509000000000000" pitchFamily="65" charset="-120"/>
                          <a:ea typeface="標楷體" panose="03000509000000000000" pitchFamily="65" charset="-120"/>
                        </a:rPr>
                        <a:t>10</a:t>
                      </a:r>
                      <a:r>
                        <a:rPr lang="zh-TW" sz="1600" kern="100" dirty="0">
                          <a:solidFill>
                            <a:srgbClr val="000000"/>
                          </a:solidFill>
                          <a:effectLst/>
                          <a:latin typeface="標楷體" panose="03000509000000000000" pitchFamily="65" charset="-120"/>
                          <a:ea typeface="標楷體" panose="03000509000000000000" pitchFamily="65" charset="-120"/>
                        </a:rPr>
                        <a:t>、</a:t>
                      </a:r>
                      <a:r>
                        <a:rPr lang="en-US" sz="1600" kern="100" dirty="0">
                          <a:solidFill>
                            <a:srgbClr val="000000"/>
                          </a:solidFill>
                          <a:effectLst/>
                          <a:latin typeface="標楷體" panose="03000509000000000000" pitchFamily="65" charset="-120"/>
                          <a:ea typeface="標楷體" panose="03000509000000000000" pitchFamily="65" charset="-120"/>
                        </a:rPr>
                        <a:t>14</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800"/>
                        </a:lnSpc>
                        <a:spcAft>
                          <a:spcPts val="0"/>
                        </a:spcAft>
                      </a:pPr>
                      <a:r>
                        <a:rPr lang="en-US" sz="1600" kern="100" dirty="0">
                          <a:solidFill>
                            <a:srgbClr val="000000"/>
                          </a:solidFill>
                          <a:effectLst/>
                          <a:latin typeface="標楷體" panose="03000509000000000000" pitchFamily="65" charset="-120"/>
                          <a:ea typeface="標楷體" panose="03000509000000000000" pitchFamily="65" charset="-120"/>
                        </a:rPr>
                        <a:t>1</a:t>
                      </a:r>
                      <a:r>
                        <a:rPr lang="zh-TW" sz="1600" kern="100" dirty="0">
                          <a:solidFill>
                            <a:srgbClr val="000000"/>
                          </a:solidFill>
                          <a:effectLst/>
                          <a:latin typeface="標楷體" panose="03000509000000000000" pitchFamily="65" charset="-120"/>
                          <a:ea typeface="標楷體" panose="03000509000000000000" pitchFamily="65" charset="-120"/>
                        </a:rPr>
                        <a:t>家</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kern="100" dirty="0">
                          <a:solidFill>
                            <a:srgbClr val="000000"/>
                          </a:solidFill>
                          <a:effectLst/>
                          <a:latin typeface="標楷體" panose="03000509000000000000" pitchFamily="65" charset="-120"/>
                          <a:ea typeface="標楷體" panose="03000509000000000000" pitchFamily="65" charset="-120"/>
                        </a:rPr>
                        <a:t>Ｖ</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kern="100" dirty="0">
                          <a:solidFill>
                            <a:srgbClr val="000000"/>
                          </a:solidFill>
                          <a:effectLst/>
                          <a:latin typeface="標楷體" panose="03000509000000000000" pitchFamily="65" charset="-120"/>
                          <a:ea typeface="標楷體" panose="03000509000000000000" pitchFamily="65" charset="-120"/>
                        </a:rPr>
                        <a:t>Ｖ</a:t>
                      </a:r>
                      <a:r>
                        <a:rPr lang="en-US" sz="1600" kern="100" dirty="0">
                          <a:solidFill>
                            <a:srgbClr val="000000"/>
                          </a:solidFill>
                          <a:effectLst/>
                          <a:latin typeface="標楷體" panose="03000509000000000000" pitchFamily="65" charset="-120"/>
                          <a:ea typeface="標楷體" panose="03000509000000000000" pitchFamily="65" charset="-120"/>
                        </a:rPr>
                        <a:t> </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57200">
                <a:tc vMerge="1">
                  <a:txBody>
                    <a:bodyPr/>
                    <a:lstStyle/>
                    <a:p>
                      <a:endParaRPr lang="zh-TW" altLang="en-US"/>
                    </a:p>
                  </a:txBody>
                  <a:tcPr/>
                </a:tc>
                <a:tc>
                  <a:txBody>
                    <a:bodyPr/>
                    <a:lstStyle/>
                    <a:p>
                      <a:pPr algn="ctr">
                        <a:lnSpc>
                          <a:spcPts val="1800"/>
                        </a:lnSpc>
                        <a:spcAft>
                          <a:spcPts val="0"/>
                        </a:spcAft>
                      </a:pPr>
                      <a:r>
                        <a:rPr lang="zh-TW" sz="1600" kern="100">
                          <a:solidFill>
                            <a:srgbClr val="000000"/>
                          </a:solidFill>
                          <a:effectLst/>
                          <a:latin typeface="標楷體" panose="03000509000000000000" pitchFamily="65" charset="-120"/>
                          <a:ea typeface="標楷體" panose="03000509000000000000" pitchFamily="65" charset="-120"/>
                        </a:rPr>
                        <a:t>經常性</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kern="100" dirty="0">
                          <a:solidFill>
                            <a:srgbClr val="000000"/>
                          </a:solidFill>
                          <a:effectLst/>
                          <a:latin typeface="標楷體" panose="03000509000000000000" pitchFamily="65" charset="-120"/>
                          <a:ea typeface="標楷體" panose="03000509000000000000" pitchFamily="65" charset="-120"/>
                        </a:rPr>
                        <a:t>同公開招標</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800"/>
                        </a:lnSpc>
                        <a:spcAft>
                          <a:spcPts val="0"/>
                        </a:spcAft>
                      </a:pPr>
                      <a:r>
                        <a:rPr lang="zh-TW" sz="1600" kern="100" dirty="0">
                          <a:solidFill>
                            <a:srgbClr val="000000"/>
                          </a:solidFill>
                          <a:effectLst/>
                          <a:latin typeface="標楷體" panose="03000509000000000000" pitchFamily="65" charset="-120"/>
                          <a:ea typeface="標楷體" panose="03000509000000000000" pitchFamily="65" charset="-120"/>
                        </a:rPr>
                        <a:t>網站</a:t>
                      </a:r>
                      <a:r>
                        <a:rPr lang="zh-TW" sz="1600" b="1" kern="100" dirty="0">
                          <a:solidFill>
                            <a:srgbClr val="FF0000"/>
                          </a:solidFill>
                          <a:effectLst/>
                          <a:latin typeface="標楷體" panose="03000509000000000000" pitchFamily="65" charset="-120"/>
                          <a:ea typeface="標楷體" panose="03000509000000000000" pitchFamily="65" charset="-120"/>
                        </a:rPr>
                        <a:t>及</a:t>
                      </a:r>
                      <a:r>
                        <a:rPr lang="zh-TW" sz="1600" kern="100" dirty="0">
                          <a:solidFill>
                            <a:srgbClr val="000000"/>
                          </a:solidFill>
                          <a:effectLst/>
                          <a:latin typeface="標楷體" panose="03000509000000000000" pitchFamily="65" charset="-120"/>
                          <a:ea typeface="標楷體" panose="03000509000000000000" pitchFamily="65" charset="-120"/>
                        </a:rPr>
                        <a:t>公報</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TW" altLang="en-US"/>
                    </a:p>
                  </a:txBody>
                  <a:tcPr/>
                </a:tc>
                <a:tc>
                  <a:txBody>
                    <a:bodyPr/>
                    <a:lstStyle/>
                    <a:p>
                      <a:pPr algn="ctr">
                        <a:lnSpc>
                          <a:spcPts val="1800"/>
                        </a:lnSpc>
                        <a:spcAft>
                          <a:spcPts val="0"/>
                        </a:spcAft>
                      </a:pPr>
                      <a:r>
                        <a:rPr lang="en-US" sz="1600" kern="100">
                          <a:solidFill>
                            <a:srgbClr val="000000"/>
                          </a:solidFill>
                          <a:effectLst/>
                          <a:latin typeface="標楷體" panose="03000509000000000000" pitchFamily="65" charset="-120"/>
                          <a:ea typeface="標楷體" panose="03000509000000000000" pitchFamily="65" charset="-120"/>
                        </a:rPr>
                        <a:t>6</a:t>
                      </a:r>
                      <a:r>
                        <a:rPr lang="zh-TW" sz="1600" kern="100">
                          <a:solidFill>
                            <a:srgbClr val="000000"/>
                          </a:solidFill>
                          <a:effectLst/>
                          <a:latin typeface="標楷體" panose="03000509000000000000" pitchFamily="65" charset="-120"/>
                          <a:ea typeface="標楷體" panose="03000509000000000000" pitchFamily="65" charset="-120"/>
                        </a:rPr>
                        <a:t>家</a:t>
                      </a:r>
                      <a:r>
                        <a:rPr lang="en-US" altLang="zh-TW" sz="1600" kern="100">
                          <a:solidFill>
                            <a:srgbClr val="000000"/>
                          </a:solidFill>
                          <a:effectLst/>
                          <a:latin typeface="標楷體" panose="03000509000000000000" pitchFamily="65" charset="-120"/>
                          <a:ea typeface="標楷體" panose="03000509000000000000" pitchFamily="65" charset="-120"/>
                        </a:rPr>
                        <a:t>(1)</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kern="100">
                          <a:solidFill>
                            <a:srgbClr val="000000"/>
                          </a:solidFill>
                          <a:effectLst/>
                          <a:latin typeface="標楷體" panose="03000509000000000000" pitchFamily="65" charset="-120"/>
                          <a:ea typeface="標楷體" panose="03000509000000000000" pitchFamily="65" charset="-120"/>
                        </a:rPr>
                        <a:t>Ｖ</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kern="100" dirty="0">
                          <a:solidFill>
                            <a:srgbClr val="000000"/>
                          </a:solidFill>
                          <a:effectLst/>
                          <a:latin typeface="標楷體" panose="03000509000000000000" pitchFamily="65" charset="-120"/>
                          <a:ea typeface="標楷體" panose="03000509000000000000" pitchFamily="65" charset="-120"/>
                        </a:rPr>
                        <a:t>Ｖ</a:t>
                      </a:r>
                      <a:r>
                        <a:rPr lang="en-US" sz="1600" kern="100" dirty="0">
                          <a:solidFill>
                            <a:srgbClr val="000000"/>
                          </a:solidFill>
                          <a:effectLst/>
                          <a:latin typeface="標楷體" panose="03000509000000000000" pitchFamily="65" charset="-120"/>
                          <a:ea typeface="標楷體" panose="03000509000000000000" pitchFamily="65" charset="-120"/>
                        </a:rPr>
                        <a:t> </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47747076"/>
                  </a:ext>
                </a:extLst>
              </a:tr>
              <a:tr h="486008">
                <a:tc rowSpan="2">
                  <a:txBody>
                    <a:bodyPr/>
                    <a:lstStyle/>
                    <a:p>
                      <a:pPr algn="ctr">
                        <a:lnSpc>
                          <a:spcPts val="2700"/>
                        </a:lnSpc>
                        <a:spcAft>
                          <a:spcPts val="0"/>
                        </a:spcAft>
                      </a:pPr>
                      <a:r>
                        <a:rPr lang="zh-TW" sz="2400" kern="100" dirty="0">
                          <a:solidFill>
                            <a:srgbClr val="FF0000"/>
                          </a:solidFill>
                          <a:effectLst/>
                          <a:latin typeface="標楷體" panose="03000509000000000000" pitchFamily="65" charset="-120"/>
                          <a:ea typeface="標楷體" panose="03000509000000000000" pitchFamily="65" charset="-120"/>
                        </a:rPr>
                        <a:t>公</a:t>
                      </a:r>
                      <a:endParaRPr lang="en-US" altLang="zh-TW" sz="2400" kern="100" dirty="0">
                        <a:solidFill>
                          <a:srgbClr val="FF0000"/>
                        </a:solidFill>
                        <a:effectLst/>
                        <a:latin typeface="標楷體" panose="03000509000000000000" pitchFamily="65" charset="-120"/>
                        <a:ea typeface="標楷體" panose="03000509000000000000" pitchFamily="65" charset="-120"/>
                      </a:endParaRPr>
                    </a:p>
                    <a:p>
                      <a:pPr algn="ctr">
                        <a:lnSpc>
                          <a:spcPts val="2700"/>
                        </a:lnSpc>
                        <a:spcAft>
                          <a:spcPts val="0"/>
                        </a:spcAft>
                      </a:pPr>
                      <a:r>
                        <a:rPr lang="zh-TW" sz="2400" kern="100" dirty="0">
                          <a:solidFill>
                            <a:srgbClr val="FF0000"/>
                          </a:solidFill>
                          <a:effectLst/>
                          <a:latin typeface="標楷體" panose="03000509000000000000" pitchFamily="65" charset="-120"/>
                          <a:ea typeface="標楷體" panose="03000509000000000000" pitchFamily="65" charset="-120"/>
                        </a:rPr>
                        <a:t>開</a:t>
                      </a:r>
                      <a:endParaRPr lang="en-US" altLang="zh-TW" sz="2400" kern="100" dirty="0">
                        <a:solidFill>
                          <a:srgbClr val="FF0000"/>
                        </a:solidFill>
                        <a:effectLst/>
                        <a:latin typeface="標楷體" panose="03000509000000000000" pitchFamily="65" charset="-120"/>
                        <a:ea typeface="標楷體" panose="03000509000000000000" pitchFamily="65" charset="-120"/>
                      </a:endParaRPr>
                    </a:p>
                    <a:p>
                      <a:pPr algn="ctr">
                        <a:lnSpc>
                          <a:spcPts val="2700"/>
                        </a:lnSpc>
                        <a:spcAft>
                          <a:spcPts val="0"/>
                        </a:spcAft>
                      </a:pPr>
                      <a:r>
                        <a:rPr lang="zh-TW" sz="2400" kern="100" dirty="0">
                          <a:solidFill>
                            <a:srgbClr val="FF0000"/>
                          </a:solidFill>
                          <a:effectLst/>
                          <a:latin typeface="標楷體" panose="03000509000000000000" pitchFamily="65" charset="-120"/>
                          <a:ea typeface="標楷體" panose="03000509000000000000" pitchFamily="65" charset="-120"/>
                        </a:rPr>
                        <a:t>取</a:t>
                      </a:r>
                      <a:endParaRPr lang="en-US" altLang="zh-TW" sz="2400" kern="100" dirty="0">
                        <a:solidFill>
                          <a:srgbClr val="FF0000"/>
                        </a:solidFill>
                        <a:effectLst/>
                        <a:latin typeface="標楷體" panose="03000509000000000000" pitchFamily="65" charset="-120"/>
                        <a:ea typeface="標楷體" panose="03000509000000000000" pitchFamily="65" charset="-120"/>
                      </a:endParaRPr>
                    </a:p>
                    <a:p>
                      <a:pPr algn="ctr">
                        <a:lnSpc>
                          <a:spcPts val="2700"/>
                        </a:lnSpc>
                        <a:spcAft>
                          <a:spcPts val="0"/>
                        </a:spcAft>
                      </a:pPr>
                      <a:r>
                        <a:rPr lang="zh-TW" sz="2400" kern="100" dirty="0">
                          <a:solidFill>
                            <a:srgbClr val="FF0000"/>
                          </a:solidFill>
                          <a:effectLst/>
                          <a:latin typeface="標楷體" panose="03000509000000000000" pitchFamily="65" charset="-120"/>
                          <a:ea typeface="標楷體" panose="03000509000000000000" pitchFamily="65" charset="-120"/>
                        </a:rPr>
                        <a:t>得</a:t>
                      </a:r>
                      <a:endParaRPr lang="zh-TW" sz="2400" kern="100" dirty="0">
                        <a:solidFill>
                          <a:srgbClr val="FF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solidFill>
                      <a:schemeClr val="accent1">
                        <a:lumMod val="20000"/>
                        <a:lumOff val="80000"/>
                      </a:schemeClr>
                    </a:solidFill>
                  </a:tcPr>
                </a:tc>
                <a:tc>
                  <a:txBody>
                    <a:bodyPr/>
                    <a:lstStyle/>
                    <a:p>
                      <a:pPr algn="ct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報價</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solidFill>
                      <a:srgbClr val="FFFF00"/>
                    </a:solidFill>
                  </a:tcPr>
                </a:tc>
                <a:tc>
                  <a:txBody>
                    <a:bodyPr/>
                    <a:lstStyle/>
                    <a:p>
                      <a:pPr algn="ct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一般為訂底價</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solidFill>
                      <a:srgbClr val="FFFF00"/>
                    </a:solidFill>
                  </a:tcPr>
                </a:tc>
                <a:tc>
                  <a:txBody>
                    <a:bodyPr/>
                    <a:lstStyle/>
                    <a:p>
                      <a:pP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網站</a:t>
                      </a:r>
                      <a:r>
                        <a:rPr lang="zh-TW" sz="1800" b="1" kern="100" dirty="0">
                          <a:solidFill>
                            <a:srgbClr val="0000FF"/>
                          </a:solidFill>
                          <a:effectLst/>
                          <a:latin typeface="標楷體" panose="03000509000000000000" pitchFamily="65" charset="-120"/>
                          <a:ea typeface="標楷體" panose="03000509000000000000" pitchFamily="65" charset="-120"/>
                        </a:rPr>
                        <a:t>或</a:t>
                      </a:r>
                      <a:r>
                        <a:rPr lang="zh-TW" sz="1800" kern="100" dirty="0">
                          <a:solidFill>
                            <a:srgbClr val="000000"/>
                          </a:solidFill>
                          <a:effectLst/>
                          <a:latin typeface="標楷體" panose="03000509000000000000" pitchFamily="65" charset="-120"/>
                          <a:ea typeface="標楷體" panose="03000509000000000000" pitchFamily="65" charset="-120"/>
                        </a:rPr>
                        <a:t>公報</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solidFill>
                      <a:srgbClr val="FFFF00"/>
                    </a:solidFill>
                  </a:tcPr>
                </a:tc>
                <a:tc>
                  <a:txBody>
                    <a:bodyPr/>
                    <a:lstStyle/>
                    <a:p>
                      <a:pPr algn="ctr">
                        <a:lnSpc>
                          <a:spcPts val="1800"/>
                        </a:lnSpc>
                        <a:spcAft>
                          <a:spcPts val="0"/>
                        </a:spcAft>
                      </a:pPr>
                      <a:r>
                        <a:rPr lang="en-US" sz="1800" kern="100" dirty="0">
                          <a:solidFill>
                            <a:srgbClr val="000000"/>
                          </a:solidFill>
                          <a:effectLst/>
                          <a:latin typeface="標楷體" panose="03000509000000000000" pitchFamily="65" charset="-120"/>
                          <a:ea typeface="標楷體" panose="03000509000000000000" pitchFamily="65" charset="-120"/>
                        </a:rPr>
                        <a:t>5</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solidFill>
                      <a:srgbClr val="FFFF00"/>
                    </a:solidFill>
                  </a:tcPr>
                </a:tc>
                <a:tc rowSpan="2">
                  <a:txBody>
                    <a:bodyPr/>
                    <a:lstStyle/>
                    <a:p>
                      <a:pPr>
                        <a:lnSpc>
                          <a:spcPts val="1800"/>
                        </a:lnSpc>
                        <a:spcAft>
                          <a:spcPts val="0"/>
                        </a:spcAft>
                      </a:pPr>
                      <a:r>
                        <a:rPr lang="en-US" sz="1600" kern="100" dirty="0">
                          <a:solidFill>
                            <a:srgbClr val="000000"/>
                          </a:solidFill>
                          <a:effectLst/>
                          <a:latin typeface="標楷體" panose="03000509000000000000" pitchFamily="65" charset="-120"/>
                          <a:ea typeface="標楷體" panose="03000509000000000000" pitchFamily="65" charset="-120"/>
                        </a:rPr>
                        <a:t>3</a:t>
                      </a:r>
                      <a:r>
                        <a:rPr lang="zh-TW" sz="1600" kern="100" dirty="0">
                          <a:solidFill>
                            <a:srgbClr val="000000"/>
                          </a:solidFill>
                          <a:effectLst/>
                          <a:latin typeface="標楷體" panose="03000509000000000000" pitchFamily="65" charset="-120"/>
                          <a:ea typeface="標楷體" panose="03000509000000000000" pitchFamily="65" charset="-120"/>
                        </a:rPr>
                        <a:t>家</a:t>
                      </a:r>
                      <a:r>
                        <a:rPr lang="zh-TW" altLang="en-US" sz="1600" kern="100" dirty="0">
                          <a:solidFill>
                            <a:srgbClr val="000000"/>
                          </a:solidFill>
                          <a:effectLst/>
                          <a:latin typeface="標楷體" panose="03000509000000000000" pitchFamily="65" charset="-120"/>
                          <a:ea typeface="標楷體" panose="03000509000000000000" pitchFamily="65" charset="-120"/>
                        </a:rPr>
                        <a:t>以上</a:t>
                      </a:r>
                      <a:r>
                        <a:rPr lang="en-US" sz="1600" kern="100" dirty="0">
                          <a:solidFill>
                            <a:srgbClr val="000000"/>
                          </a:solidFill>
                          <a:effectLst/>
                          <a:latin typeface="標楷體" panose="03000509000000000000" pitchFamily="65" charset="-120"/>
                          <a:ea typeface="標楷體" panose="03000509000000000000" pitchFamily="65" charset="-120"/>
                        </a:rPr>
                        <a:t>(</a:t>
                      </a:r>
                      <a:r>
                        <a:rPr lang="zh-TW" sz="1600" b="1" kern="100" dirty="0">
                          <a:solidFill>
                            <a:srgbClr val="9933FF"/>
                          </a:solidFill>
                          <a:effectLst/>
                          <a:latin typeface="標楷體" panose="03000509000000000000" pitchFamily="65" charset="-120"/>
                          <a:ea typeface="標楷體" panose="03000509000000000000" pitchFamily="65" charset="-120"/>
                        </a:rPr>
                        <a:t>得改限制性</a:t>
                      </a:r>
                      <a:r>
                        <a:rPr lang="en-US" sz="1600" kern="100" dirty="0">
                          <a:solidFill>
                            <a:srgbClr val="000000"/>
                          </a:solidFill>
                          <a:effectLst/>
                          <a:latin typeface="標楷體" panose="03000509000000000000" pitchFamily="65" charset="-120"/>
                          <a:ea typeface="標楷體" panose="03000509000000000000" pitchFamily="65" charset="-120"/>
                        </a:rPr>
                        <a:t>)</a:t>
                      </a:r>
                      <a:r>
                        <a:rPr lang="en-US" altLang="zh-TW" sz="1600" kern="100" dirty="0">
                          <a:solidFill>
                            <a:srgbClr val="000000"/>
                          </a:solidFill>
                          <a:effectLst/>
                          <a:latin typeface="標楷體" panose="03000509000000000000" pitchFamily="65" charset="-120"/>
                          <a:ea typeface="標楷體" panose="03000509000000000000" pitchFamily="65" charset="-120"/>
                        </a:rPr>
                        <a:t>(1)</a:t>
                      </a:r>
                      <a:r>
                        <a:rPr lang="zh-TW" sz="1600" kern="100" dirty="0">
                          <a:solidFill>
                            <a:srgbClr val="000000"/>
                          </a:solidFill>
                          <a:effectLst/>
                          <a:latin typeface="標楷體" panose="03000509000000000000" pitchFamily="65" charset="-120"/>
                          <a:ea typeface="標楷體" panose="03000509000000000000" pitchFamily="65" charset="-120"/>
                        </a:rPr>
                        <a:t>、</a:t>
                      </a:r>
                      <a:r>
                        <a:rPr lang="zh-TW" sz="1600" b="1" kern="100" dirty="0">
                          <a:solidFill>
                            <a:srgbClr val="0000FF"/>
                          </a:solidFill>
                          <a:effectLst/>
                          <a:latin typeface="標楷體" panose="03000509000000000000" pitchFamily="65" charset="-120"/>
                          <a:ea typeface="標楷體" panose="03000509000000000000" pitchFamily="65" charset="-120"/>
                        </a:rPr>
                        <a:t>得不受</a:t>
                      </a:r>
                      <a:r>
                        <a:rPr lang="en-US" sz="1600" b="1" kern="100" dirty="0">
                          <a:solidFill>
                            <a:srgbClr val="0000FF"/>
                          </a:solidFill>
                          <a:effectLst/>
                          <a:latin typeface="標楷體" panose="03000509000000000000" pitchFamily="65" charset="-120"/>
                          <a:ea typeface="標楷體" panose="03000509000000000000" pitchFamily="65" charset="-120"/>
                        </a:rPr>
                        <a:t>3</a:t>
                      </a:r>
                      <a:r>
                        <a:rPr lang="zh-TW" sz="1600" b="1" kern="100" dirty="0">
                          <a:solidFill>
                            <a:srgbClr val="0000FF"/>
                          </a:solidFill>
                          <a:effectLst/>
                          <a:latin typeface="標楷體" panose="03000509000000000000" pitchFamily="65" charset="-120"/>
                          <a:ea typeface="標楷體" panose="03000509000000000000" pitchFamily="65" charset="-120"/>
                        </a:rPr>
                        <a:t>家限制</a:t>
                      </a:r>
                      <a:r>
                        <a:rPr lang="en-US" altLang="zh-TW" sz="1600" b="1" kern="100" dirty="0">
                          <a:solidFill>
                            <a:srgbClr val="0000FF"/>
                          </a:solidFill>
                          <a:effectLst/>
                          <a:latin typeface="標楷體" panose="03000509000000000000" pitchFamily="65" charset="-120"/>
                          <a:ea typeface="標楷體" panose="03000509000000000000" pitchFamily="65" charset="-120"/>
                        </a:rPr>
                        <a:t>(2)</a:t>
                      </a:r>
                      <a:r>
                        <a:rPr lang="zh-TW" sz="1600" kern="100" dirty="0">
                          <a:solidFill>
                            <a:srgbClr val="000000"/>
                          </a:solidFill>
                          <a:effectLst/>
                          <a:latin typeface="標楷體" panose="03000509000000000000" pitchFamily="65" charset="-120"/>
                          <a:ea typeface="標楷體" panose="03000509000000000000" pitchFamily="65" charset="-120"/>
                        </a:rPr>
                        <a:t>、不限制</a:t>
                      </a:r>
                      <a:r>
                        <a:rPr lang="en-US" altLang="zh-TW" sz="1600" kern="100" dirty="0">
                          <a:solidFill>
                            <a:srgbClr val="000000"/>
                          </a:solidFill>
                          <a:effectLst/>
                          <a:latin typeface="標楷體" panose="03000509000000000000" pitchFamily="65" charset="-120"/>
                          <a:ea typeface="標楷體" panose="03000509000000000000" pitchFamily="65" charset="-120"/>
                        </a:rPr>
                        <a:t>(3)</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solidFill>
                      <a:srgbClr val="99FFCC"/>
                    </a:solidFill>
                  </a:tcPr>
                </a:tc>
                <a:tc>
                  <a:txBody>
                    <a:bodyPr/>
                    <a:lstStyle/>
                    <a:p>
                      <a:pPr algn="ct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Ｖ</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solidFill>
                      <a:schemeClr val="bg1"/>
                    </a:solidFill>
                  </a:tcPr>
                </a:tc>
                <a:tc>
                  <a:txBody>
                    <a:bodyPr/>
                    <a:lstStyle/>
                    <a:p>
                      <a:pPr algn="ct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Ｖ</a:t>
                      </a:r>
                      <a:r>
                        <a:rPr lang="en-US" sz="1800" kern="100" dirty="0">
                          <a:solidFill>
                            <a:srgbClr val="000000"/>
                          </a:solidFill>
                          <a:effectLst/>
                          <a:latin typeface="標楷體" panose="03000509000000000000" pitchFamily="65" charset="-120"/>
                          <a:ea typeface="標楷體" panose="03000509000000000000" pitchFamily="65" charset="-120"/>
                        </a:rPr>
                        <a:t> </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solidFill>
                      <a:schemeClr val="bg1"/>
                    </a:solidFill>
                  </a:tcPr>
                </a:tc>
                <a:extLst>
                  <a:ext uri="{0D108BD9-81ED-4DB2-BD59-A6C34878D82A}">
                    <a16:rowId xmlns:a16="http://schemas.microsoft.com/office/drawing/2014/main" val="10007"/>
                  </a:ext>
                </a:extLst>
              </a:tr>
              <a:tr h="872586">
                <a:tc vMerge="1">
                  <a:txBody>
                    <a:bodyPr/>
                    <a:lstStyle/>
                    <a:p>
                      <a:endParaRPr lang="zh-TW" altLang="en-US"/>
                    </a:p>
                  </a:txBody>
                  <a:tcPr/>
                </a:tc>
                <a:tc>
                  <a:txBody>
                    <a:bodyPr/>
                    <a:lstStyle/>
                    <a:p>
                      <a:pPr algn="ct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報價及企</a:t>
                      </a:r>
                      <a:r>
                        <a:rPr lang="zh-TW" altLang="en-US" sz="1800" kern="100" dirty="0">
                          <a:solidFill>
                            <a:srgbClr val="000000"/>
                          </a:solidFill>
                          <a:effectLst/>
                          <a:latin typeface="標楷體" panose="03000509000000000000" pitchFamily="65" charset="-120"/>
                          <a:ea typeface="標楷體" panose="03000509000000000000" pitchFamily="65" charset="-120"/>
                        </a:rPr>
                        <a:t>劃</a:t>
                      </a:r>
                      <a:r>
                        <a:rPr lang="zh-TW" sz="1800" kern="100" dirty="0">
                          <a:solidFill>
                            <a:srgbClr val="000000"/>
                          </a:solidFill>
                          <a:effectLst/>
                          <a:latin typeface="標楷體" panose="03000509000000000000" pitchFamily="65" charset="-120"/>
                          <a:ea typeface="標楷體" panose="03000509000000000000" pitchFamily="65" charset="-120"/>
                        </a:rPr>
                        <a:t>書</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solidFill>
                      <a:srgbClr val="99FFCC"/>
                    </a:solidFill>
                  </a:tcPr>
                </a:tc>
                <a:tc>
                  <a:txBody>
                    <a:bodyPr/>
                    <a:lstStyle/>
                    <a:p>
                      <a:pPr>
                        <a:lnSpc>
                          <a:spcPts val="1800"/>
                        </a:lnSpc>
                        <a:spcAft>
                          <a:spcPts val="0"/>
                        </a:spcAft>
                      </a:pPr>
                      <a:r>
                        <a:rPr lang="zh-TW" sz="1800" b="1" kern="100" dirty="0">
                          <a:solidFill>
                            <a:srgbClr val="FF0000"/>
                          </a:solidFill>
                          <a:effectLst/>
                          <a:latin typeface="標楷體" panose="03000509000000000000" pitchFamily="65" charset="-120"/>
                          <a:ea typeface="標楷體" panose="03000509000000000000" pitchFamily="65" charset="-120"/>
                        </a:rPr>
                        <a:t>參考最有利標精神，擇符合需要</a:t>
                      </a:r>
                      <a:r>
                        <a:rPr lang="zh-TW" altLang="en-US" sz="1800" b="1" kern="100" dirty="0">
                          <a:solidFill>
                            <a:srgbClr val="FF0000"/>
                          </a:solidFill>
                          <a:effectLst/>
                          <a:latin typeface="標楷體" panose="03000509000000000000" pitchFamily="65" charset="-120"/>
                          <a:ea typeface="標楷體" panose="03000509000000000000" pitchFamily="65" charset="-120"/>
                        </a:rPr>
                        <a:t>者、</a:t>
                      </a:r>
                      <a:r>
                        <a:rPr lang="zh-TW" sz="1800" b="1" kern="100" dirty="0">
                          <a:solidFill>
                            <a:srgbClr val="FF0000"/>
                          </a:solidFill>
                          <a:effectLst/>
                          <a:latin typeface="標楷體" panose="03000509000000000000" pitchFamily="65" charset="-120"/>
                          <a:ea typeface="標楷體" panose="03000509000000000000" pitchFamily="65" charset="-120"/>
                        </a:rPr>
                        <a:t>議價或比價</a:t>
                      </a:r>
                      <a:r>
                        <a:rPr lang="en-US" sz="1800" kern="100" dirty="0">
                          <a:solidFill>
                            <a:srgbClr val="000000"/>
                          </a:solidFill>
                          <a:effectLst/>
                          <a:latin typeface="標楷體" panose="03000509000000000000" pitchFamily="65" charset="-120"/>
                          <a:ea typeface="標楷體" panose="03000509000000000000" pitchFamily="65" charset="-120"/>
                        </a:rPr>
                        <a:t>)</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solidFill>
                      <a:srgbClr val="99FFCC"/>
                    </a:solidFill>
                  </a:tcPr>
                </a:tc>
                <a:tc>
                  <a:txBody>
                    <a:bodyPr/>
                    <a:lstStyle/>
                    <a:p>
                      <a:pP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網站</a:t>
                      </a:r>
                      <a:r>
                        <a:rPr lang="zh-TW" sz="1800" b="1" kern="100" dirty="0">
                          <a:solidFill>
                            <a:srgbClr val="0000FF"/>
                          </a:solidFill>
                          <a:effectLst/>
                          <a:latin typeface="標楷體" panose="03000509000000000000" pitchFamily="65" charset="-120"/>
                          <a:ea typeface="標楷體" panose="03000509000000000000" pitchFamily="65" charset="-120"/>
                        </a:rPr>
                        <a:t>或</a:t>
                      </a:r>
                      <a:r>
                        <a:rPr lang="zh-TW" sz="1800" kern="100" dirty="0">
                          <a:solidFill>
                            <a:srgbClr val="000000"/>
                          </a:solidFill>
                          <a:effectLst/>
                          <a:latin typeface="標楷體" panose="03000509000000000000" pitchFamily="65" charset="-120"/>
                          <a:ea typeface="標楷體" panose="03000509000000000000" pitchFamily="65" charset="-120"/>
                        </a:rPr>
                        <a:t>公報</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solidFill>
                      <a:srgbClr val="99FFCC"/>
                    </a:solidFill>
                  </a:tcPr>
                </a:tc>
                <a:tc>
                  <a:txBody>
                    <a:bodyPr/>
                    <a:lstStyle/>
                    <a:p>
                      <a:pPr algn="ctr">
                        <a:lnSpc>
                          <a:spcPts val="1800"/>
                        </a:lnSpc>
                        <a:spcAft>
                          <a:spcPts val="0"/>
                        </a:spcAft>
                      </a:pPr>
                      <a:r>
                        <a:rPr lang="en-US" sz="1800" kern="100" dirty="0">
                          <a:solidFill>
                            <a:srgbClr val="000000"/>
                          </a:solidFill>
                          <a:effectLst/>
                          <a:latin typeface="標楷體" panose="03000509000000000000" pitchFamily="65" charset="-120"/>
                          <a:ea typeface="標楷體" panose="03000509000000000000" pitchFamily="65" charset="-120"/>
                        </a:rPr>
                        <a:t>5</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solidFill>
                      <a:srgbClr val="99FFCC"/>
                    </a:solidFill>
                  </a:tcPr>
                </a:tc>
                <a:tc vMerge="1">
                  <a:txBody>
                    <a:bodyPr/>
                    <a:lstStyle/>
                    <a:p>
                      <a:endParaRPr lang="zh-TW" altLang="en-US"/>
                    </a:p>
                  </a:txBody>
                  <a:tcPr/>
                </a:tc>
                <a:tc>
                  <a:txBody>
                    <a:bodyPr/>
                    <a:lstStyle/>
                    <a:p>
                      <a:pPr algn="ct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Ｖ</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solidFill>
                      <a:srgbClr val="99FFCC"/>
                    </a:solidFill>
                  </a:tcPr>
                </a:tc>
                <a:tc>
                  <a:txBody>
                    <a:bodyPr/>
                    <a:lstStyle/>
                    <a:p>
                      <a:pPr algn="ctr">
                        <a:lnSpc>
                          <a:spcPts val="18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Ｖ</a:t>
                      </a:r>
                      <a:r>
                        <a:rPr lang="en-US" sz="1800" kern="100" dirty="0">
                          <a:solidFill>
                            <a:srgbClr val="000000"/>
                          </a:solidFill>
                          <a:effectLst/>
                          <a:latin typeface="標楷體" panose="03000509000000000000" pitchFamily="65" charset="-120"/>
                          <a:ea typeface="標楷體" panose="03000509000000000000" pitchFamily="65" charset="-120"/>
                        </a:rPr>
                        <a:t> </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h="50800" prst="divot"/>
                      <a:lightRig rig="flood" dir="t"/>
                    </a:cell3D>
                    <a:solidFill>
                      <a:srgbClr val="99FFCC"/>
                    </a:solidFill>
                  </a:tcPr>
                </a:tc>
                <a:extLst>
                  <a:ext uri="{0D108BD9-81ED-4DB2-BD59-A6C34878D82A}">
                    <a16:rowId xmlns:a16="http://schemas.microsoft.com/office/drawing/2014/main" val="10008"/>
                  </a:ext>
                </a:extLst>
              </a:tr>
              <a:tr h="324006">
                <a:tc>
                  <a:txBody>
                    <a:bodyPr/>
                    <a:lstStyle/>
                    <a:p>
                      <a:pPr>
                        <a:lnSpc>
                          <a:spcPts val="1800"/>
                        </a:lnSpc>
                        <a:spcAft>
                          <a:spcPts val="0"/>
                        </a:spcAft>
                      </a:pPr>
                      <a:r>
                        <a:rPr lang="zh-TW" sz="1600" kern="100" dirty="0">
                          <a:solidFill>
                            <a:srgbClr val="000000"/>
                          </a:solidFill>
                          <a:effectLst/>
                          <a:latin typeface="標楷體" panose="03000509000000000000" pitchFamily="65" charset="-120"/>
                          <a:ea typeface="標楷體" panose="03000509000000000000" pitchFamily="65" charset="-120"/>
                        </a:rPr>
                        <a:t>小額採購</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nSpc>
                          <a:spcPts val="1800"/>
                        </a:lnSpc>
                        <a:spcAft>
                          <a:spcPts val="0"/>
                        </a:spcAft>
                      </a:pPr>
                      <a:r>
                        <a:rPr lang="zh-TW" altLang="en-US" sz="1600" kern="100" dirty="0">
                          <a:solidFill>
                            <a:srgbClr val="000000"/>
                          </a:solidFill>
                          <a:effectLst/>
                          <a:latin typeface="標楷體" panose="03000509000000000000" pitchFamily="65" charset="-120"/>
                          <a:ea typeface="標楷體" panose="03000509000000000000" pitchFamily="65" charset="-120"/>
                          <a:cs typeface="+mn-cs"/>
                        </a:rPr>
                        <a:t>得逕洽廠商</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kern="100" dirty="0">
                          <a:solidFill>
                            <a:srgbClr val="000000"/>
                          </a:solidFill>
                          <a:effectLst/>
                          <a:latin typeface="標楷體" panose="03000509000000000000" pitchFamily="65" charset="-120"/>
                          <a:ea typeface="標楷體" panose="03000509000000000000" pitchFamily="65" charset="-120"/>
                        </a:rPr>
                        <a:t>一般不訂底價</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800"/>
                        </a:lnSpc>
                        <a:spcAft>
                          <a:spcPts val="0"/>
                        </a:spcAft>
                      </a:pPr>
                      <a:r>
                        <a:rPr lang="en-US" sz="1600" kern="100" dirty="0">
                          <a:solidFill>
                            <a:srgbClr val="000000"/>
                          </a:solidFill>
                          <a:effectLst/>
                          <a:latin typeface="標楷體" panose="03000509000000000000" pitchFamily="65" charset="-120"/>
                          <a:ea typeface="標楷體" panose="03000509000000000000" pitchFamily="65" charset="-120"/>
                        </a:rPr>
                        <a:t>X</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800"/>
                        </a:lnSpc>
                        <a:spcAft>
                          <a:spcPts val="0"/>
                        </a:spcAft>
                      </a:pPr>
                      <a:r>
                        <a:rPr lang="zh-TW" sz="1600" kern="100" dirty="0">
                          <a:solidFill>
                            <a:srgbClr val="000000"/>
                          </a:solidFill>
                          <a:effectLst/>
                          <a:latin typeface="標楷體" panose="03000509000000000000" pitchFamily="65" charset="-120"/>
                          <a:ea typeface="標楷體" panose="03000509000000000000" pitchFamily="65" charset="-120"/>
                        </a:rPr>
                        <a:t>通知</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800"/>
                        </a:lnSpc>
                        <a:spcAft>
                          <a:spcPts val="0"/>
                        </a:spcAft>
                      </a:pPr>
                      <a:r>
                        <a:rPr lang="zh-TW" sz="1600" kern="100" dirty="0">
                          <a:solidFill>
                            <a:srgbClr val="000000"/>
                          </a:solidFill>
                          <a:effectLst/>
                          <a:latin typeface="標楷體" panose="03000509000000000000" pitchFamily="65" charset="-120"/>
                          <a:ea typeface="標楷體" panose="03000509000000000000" pitchFamily="65" charset="-120"/>
                        </a:rPr>
                        <a:t>自訂</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800"/>
                        </a:lnSpc>
                        <a:spcAft>
                          <a:spcPts val="0"/>
                        </a:spcAft>
                      </a:pPr>
                      <a:r>
                        <a:rPr lang="en-US" sz="1600" kern="100" dirty="0">
                          <a:solidFill>
                            <a:srgbClr val="000000"/>
                          </a:solidFill>
                          <a:effectLst/>
                          <a:latin typeface="標楷體" panose="03000509000000000000" pitchFamily="65" charset="-120"/>
                          <a:ea typeface="標楷體" panose="03000509000000000000" pitchFamily="65" charset="-120"/>
                        </a:rPr>
                        <a:t>X</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ts val="1800"/>
                        </a:lnSpc>
                        <a:spcAft>
                          <a:spcPts val="0"/>
                        </a:spcAft>
                      </a:pPr>
                      <a:r>
                        <a:rPr lang="en-US" sz="1600" kern="100" dirty="0">
                          <a:solidFill>
                            <a:srgbClr val="000000"/>
                          </a:solidFill>
                          <a:effectLst/>
                          <a:latin typeface="標楷體" panose="03000509000000000000" pitchFamily="65" charset="-120"/>
                          <a:ea typeface="標楷體" panose="03000509000000000000" pitchFamily="65" charset="-120"/>
                        </a:rPr>
                        <a:t>X </a:t>
                      </a:r>
                      <a:endParaRPr lang="zh-TW" sz="16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40423" marR="4042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9"/>
                  </a:ext>
                </a:extLst>
              </a:tr>
            </a:tbl>
          </a:graphicData>
        </a:graphic>
      </p:graphicFrame>
      <p:sp>
        <p:nvSpPr>
          <p:cNvPr id="5" name="文字方塊 4"/>
          <p:cNvSpPr txBox="1"/>
          <p:nvPr/>
        </p:nvSpPr>
        <p:spPr>
          <a:xfrm>
            <a:off x="3448" y="8567"/>
            <a:ext cx="9036496" cy="369332"/>
          </a:xfrm>
          <a:prstGeom prst="rect">
            <a:avLst/>
          </a:prstGeom>
          <a:noFill/>
        </p:spPr>
        <p:txBody>
          <a:bodyPr wrap="square" rtlCol="0">
            <a:spAutoFit/>
          </a:bodyPr>
          <a:lstStyle/>
          <a:p>
            <a:pPr algn="ctr"/>
            <a:r>
              <a:rPr lang="zh-TW" altLang="en-US" b="1" dirty="0">
                <a:solidFill>
                  <a:srgbClr val="0000FF"/>
                </a:solidFill>
              </a:rPr>
              <a:t>差異簡易比較表</a:t>
            </a:r>
          </a:p>
        </p:txBody>
      </p:sp>
    </p:spTree>
    <p:extLst>
      <p:ext uri="{BB962C8B-B14F-4D97-AF65-F5344CB8AC3E}">
        <p14:creationId xmlns:p14="http://schemas.microsoft.com/office/powerpoint/2010/main" val="4458941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F26CE7C6-65D7-4FE3-A4BB-B3C8DE820462}" type="datetime1">
              <a:rPr lang="zh-TW" altLang="en-US" smtClean="0"/>
              <a:pPr/>
              <a:t>2020/9/27</a:t>
            </a:fld>
            <a:endParaRPr lang="zh-TW" altLang="en-US"/>
          </a:p>
        </p:txBody>
      </p:sp>
      <p:graphicFrame>
        <p:nvGraphicFramePr>
          <p:cNvPr id="4" name="表格 3"/>
          <p:cNvGraphicFramePr>
            <a:graphicFrameLocks noGrp="1"/>
          </p:cNvGraphicFramePr>
          <p:nvPr/>
        </p:nvGraphicFramePr>
        <p:xfrm>
          <a:off x="81913" y="369332"/>
          <a:ext cx="8856982" cy="6370320"/>
        </p:xfrm>
        <a:graphic>
          <a:graphicData uri="http://schemas.openxmlformats.org/drawingml/2006/table">
            <a:tbl>
              <a:tblPr firstRow="1" firstCol="1" bandRow="1">
                <a:tableStyleId>{5C22544A-7EE6-4342-B048-85BDC9FD1C3A}</a:tableStyleId>
              </a:tblPr>
              <a:tblGrid>
                <a:gridCol w="2016222">
                  <a:extLst>
                    <a:ext uri="{9D8B030D-6E8A-4147-A177-3AD203B41FA5}">
                      <a16:colId xmlns:a16="http://schemas.microsoft.com/office/drawing/2014/main" val="20000"/>
                    </a:ext>
                  </a:extLst>
                </a:gridCol>
                <a:gridCol w="1584176">
                  <a:extLst>
                    <a:ext uri="{9D8B030D-6E8A-4147-A177-3AD203B41FA5}">
                      <a16:colId xmlns:a16="http://schemas.microsoft.com/office/drawing/2014/main" val="20001"/>
                    </a:ext>
                  </a:extLst>
                </a:gridCol>
                <a:gridCol w="1152128">
                  <a:extLst>
                    <a:ext uri="{9D8B030D-6E8A-4147-A177-3AD203B41FA5}">
                      <a16:colId xmlns:a16="http://schemas.microsoft.com/office/drawing/2014/main" val="20002"/>
                    </a:ext>
                  </a:extLst>
                </a:gridCol>
                <a:gridCol w="1440160">
                  <a:extLst>
                    <a:ext uri="{9D8B030D-6E8A-4147-A177-3AD203B41FA5}">
                      <a16:colId xmlns:a16="http://schemas.microsoft.com/office/drawing/2014/main" val="20003"/>
                    </a:ext>
                  </a:extLst>
                </a:gridCol>
                <a:gridCol w="1152128">
                  <a:extLst>
                    <a:ext uri="{9D8B030D-6E8A-4147-A177-3AD203B41FA5}">
                      <a16:colId xmlns:a16="http://schemas.microsoft.com/office/drawing/2014/main" val="20004"/>
                    </a:ext>
                  </a:extLst>
                </a:gridCol>
                <a:gridCol w="1512168">
                  <a:extLst>
                    <a:ext uri="{9D8B030D-6E8A-4147-A177-3AD203B41FA5}">
                      <a16:colId xmlns:a16="http://schemas.microsoft.com/office/drawing/2014/main" val="20005"/>
                    </a:ext>
                  </a:extLst>
                </a:gridCol>
              </a:tblGrid>
              <a:tr h="152400">
                <a:tc rowSpan="2">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區分</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最有利標</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zh-TW" altLang="en-US"/>
                    </a:p>
                  </a:txBody>
                  <a:tcPr/>
                </a:tc>
                <a:tc hMerge="1">
                  <a:txBody>
                    <a:bodyPr/>
                    <a:lstStyle/>
                    <a:p>
                      <a:endParaRPr lang="zh-TW" altLang="en-US"/>
                    </a:p>
                  </a:txBody>
                  <a:tcPr/>
                </a:tc>
                <a:tc gridSpan="2">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最低標</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zh-TW" altLang="en-US"/>
                    </a:p>
                  </a:txBody>
                  <a:tcPr/>
                </a:tc>
                <a:extLst>
                  <a:ext uri="{0D108BD9-81ED-4DB2-BD59-A6C34878D82A}">
                    <a16:rowId xmlns:a16="http://schemas.microsoft.com/office/drawing/2014/main" val="10000"/>
                  </a:ext>
                </a:extLst>
              </a:tr>
              <a:tr h="152400">
                <a:tc vMerge="1">
                  <a:txBody>
                    <a:bodyPr/>
                    <a:lstStyle/>
                    <a:p>
                      <a:endParaRPr lang="zh-TW" altLang="en-US"/>
                    </a:p>
                  </a:txBody>
                  <a:tcPr/>
                </a:tc>
                <a:tc>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適用</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準用</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rgbClr val="00B0F0"/>
                    </a:solidFill>
                  </a:tcPr>
                </a:tc>
                <a:tc>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參考</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chemeClr val="accent6">
                        <a:lumMod val="20000"/>
                        <a:lumOff val="80000"/>
                      </a:schemeClr>
                    </a:solidFill>
                  </a:tcPr>
                </a:tc>
                <a:tc>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一般</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評分及格</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1"/>
                  </a:ext>
                </a:extLst>
              </a:tr>
              <a:tr h="304800">
                <a:tc>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法源</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a:t>
                      </a:r>
                      <a:r>
                        <a:rPr lang="en-US" sz="1800" kern="100" dirty="0">
                          <a:solidFill>
                            <a:srgbClr val="000000"/>
                          </a:solidFill>
                          <a:effectLst/>
                          <a:latin typeface="標楷體" panose="03000509000000000000" pitchFamily="65" charset="-120"/>
                          <a:ea typeface="標楷體" panose="03000509000000000000" pitchFamily="65" charset="-120"/>
                        </a:rPr>
                        <a:t>52</a:t>
                      </a:r>
                      <a:r>
                        <a:rPr lang="zh-TW" sz="1800" kern="100" dirty="0">
                          <a:solidFill>
                            <a:srgbClr val="000000"/>
                          </a:solidFill>
                          <a:effectLst/>
                          <a:latin typeface="標楷體" panose="03000509000000000000" pitchFamily="65" charset="-120"/>
                          <a:ea typeface="標楷體" panose="03000509000000000000" pitchFamily="65" charset="-120"/>
                        </a:rPr>
                        <a:t>、</a:t>
                      </a:r>
                      <a:r>
                        <a:rPr lang="en-US" sz="1800" kern="100" dirty="0">
                          <a:solidFill>
                            <a:srgbClr val="000000"/>
                          </a:solidFill>
                          <a:effectLst/>
                          <a:latin typeface="標楷體" panose="03000509000000000000" pitchFamily="65" charset="-120"/>
                          <a:ea typeface="標楷體" panose="03000509000000000000" pitchFamily="65" charset="-120"/>
                        </a:rPr>
                        <a:t>56</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a:t>
                      </a:r>
                      <a:r>
                        <a:rPr lang="en-US" sz="1800" kern="100" dirty="0">
                          <a:solidFill>
                            <a:srgbClr val="000000"/>
                          </a:solidFill>
                          <a:effectLst/>
                          <a:latin typeface="標楷體" panose="03000509000000000000" pitchFamily="65" charset="-120"/>
                          <a:ea typeface="標楷體" panose="03000509000000000000" pitchFamily="65" charset="-120"/>
                        </a:rPr>
                        <a:t>52</a:t>
                      </a:r>
                      <a:r>
                        <a:rPr lang="zh-TW" sz="1800" kern="100" dirty="0">
                          <a:solidFill>
                            <a:srgbClr val="000000"/>
                          </a:solidFill>
                          <a:effectLst/>
                          <a:latin typeface="標楷體" panose="03000509000000000000" pitchFamily="65" charset="-120"/>
                          <a:ea typeface="標楷體" panose="03000509000000000000" pitchFamily="65" charset="-120"/>
                        </a:rPr>
                        <a:t>、</a:t>
                      </a:r>
                      <a:r>
                        <a:rPr lang="en-US" sz="1800" kern="100" dirty="0">
                          <a:solidFill>
                            <a:srgbClr val="000000"/>
                          </a:solidFill>
                          <a:effectLst/>
                          <a:latin typeface="標楷體" panose="03000509000000000000" pitchFamily="65" charset="-120"/>
                          <a:ea typeface="標楷體" panose="03000509000000000000" pitchFamily="65" charset="-120"/>
                        </a:rPr>
                        <a:t>22</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1">
                        <a:lumMod val="20000"/>
                        <a:lumOff val="80000"/>
                      </a:schemeClr>
                    </a:solidFill>
                  </a:tcPr>
                </a:tc>
                <a:tc>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a:t>
                      </a:r>
                      <a:r>
                        <a:rPr lang="en-US" sz="1800" kern="100" dirty="0">
                          <a:solidFill>
                            <a:srgbClr val="000000"/>
                          </a:solidFill>
                          <a:effectLst/>
                          <a:latin typeface="標楷體" panose="03000509000000000000" pitchFamily="65" charset="-120"/>
                          <a:ea typeface="標楷體" panose="03000509000000000000" pitchFamily="65" charset="-120"/>
                        </a:rPr>
                        <a:t>52</a:t>
                      </a:r>
                      <a:r>
                        <a:rPr lang="zh-TW" sz="1800" kern="100" dirty="0">
                          <a:solidFill>
                            <a:srgbClr val="000000"/>
                          </a:solidFill>
                          <a:effectLst/>
                          <a:latin typeface="標楷體" panose="03000509000000000000" pitchFamily="65" charset="-120"/>
                          <a:ea typeface="標楷體" panose="03000509000000000000" pitchFamily="65" charset="-120"/>
                        </a:rPr>
                        <a:t>、</a:t>
                      </a:r>
                      <a:r>
                        <a:rPr lang="en-US" sz="1800" kern="100" dirty="0">
                          <a:solidFill>
                            <a:srgbClr val="000000"/>
                          </a:solidFill>
                          <a:effectLst/>
                          <a:latin typeface="標楷體" panose="03000509000000000000" pitchFamily="65" charset="-120"/>
                          <a:ea typeface="標楷體" panose="03000509000000000000" pitchFamily="65" charset="-120"/>
                        </a:rPr>
                        <a:t>49</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relaxedInset"/>
                      <a:lightRig rig="flood" dir="t"/>
                    </a:cell3D>
                    <a:solidFill>
                      <a:srgbClr val="FFFF00"/>
                    </a:solidFill>
                  </a:tcPr>
                </a:tc>
                <a:tc>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a:t>
                      </a:r>
                      <a:r>
                        <a:rPr lang="en-US" sz="1800" kern="100" dirty="0">
                          <a:solidFill>
                            <a:srgbClr val="000000"/>
                          </a:solidFill>
                          <a:effectLst/>
                          <a:latin typeface="標楷體" panose="03000509000000000000" pitchFamily="65" charset="-120"/>
                          <a:ea typeface="標楷體" panose="03000509000000000000" pitchFamily="65" charset="-120"/>
                        </a:rPr>
                        <a:t>52</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a:t>
                      </a:r>
                      <a:r>
                        <a:rPr lang="en-US" sz="1800" kern="100" dirty="0">
                          <a:solidFill>
                            <a:srgbClr val="000000"/>
                          </a:solidFill>
                          <a:effectLst/>
                          <a:latin typeface="標楷體" panose="03000509000000000000" pitchFamily="65" charset="-120"/>
                          <a:ea typeface="標楷體" panose="03000509000000000000" pitchFamily="65" charset="-120"/>
                        </a:rPr>
                        <a:t>52</a:t>
                      </a:r>
                      <a:r>
                        <a:rPr lang="zh-TW" sz="1800" kern="100" dirty="0">
                          <a:solidFill>
                            <a:srgbClr val="000000"/>
                          </a:solidFill>
                          <a:effectLst/>
                          <a:latin typeface="標楷體" panose="03000509000000000000" pitchFamily="65" charset="-120"/>
                          <a:ea typeface="標楷體" panose="03000509000000000000" pitchFamily="65" charset="-120"/>
                        </a:rPr>
                        <a:t>、細</a:t>
                      </a:r>
                      <a:r>
                        <a:rPr lang="en-US" sz="1800" kern="100" dirty="0">
                          <a:solidFill>
                            <a:srgbClr val="000000"/>
                          </a:solidFill>
                          <a:effectLst/>
                          <a:latin typeface="標楷體" panose="03000509000000000000" pitchFamily="65" charset="-120"/>
                          <a:ea typeface="標楷體" panose="03000509000000000000" pitchFamily="65" charset="-120"/>
                        </a:rPr>
                        <a:t>64</a:t>
                      </a:r>
                      <a:r>
                        <a:rPr lang="zh-TW" sz="1800" kern="100" dirty="0">
                          <a:solidFill>
                            <a:srgbClr val="000000"/>
                          </a:solidFill>
                          <a:effectLst/>
                          <a:latin typeface="標楷體" panose="03000509000000000000" pitchFamily="65" charset="-120"/>
                          <a:ea typeface="標楷體" panose="03000509000000000000" pitchFamily="65" charset="-120"/>
                        </a:rPr>
                        <a:t>之</a:t>
                      </a:r>
                      <a:r>
                        <a:rPr lang="en-US" sz="1800" kern="100" dirty="0">
                          <a:solidFill>
                            <a:srgbClr val="000000"/>
                          </a:solidFill>
                          <a:effectLst/>
                          <a:latin typeface="標楷體" panose="03000509000000000000" pitchFamily="65" charset="-120"/>
                          <a:ea typeface="標楷體" panose="03000509000000000000" pitchFamily="65" charset="-120"/>
                        </a:rPr>
                        <a:t>2</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09600">
                <a:tc>
                  <a:txBody>
                    <a:bodyPr/>
                    <a:lstStyle/>
                    <a:p>
                      <a:pPr algn="just">
                        <a:spcAft>
                          <a:spcPts val="0"/>
                        </a:spcAft>
                      </a:pPr>
                      <a:r>
                        <a:rPr lang="zh-TW" sz="1800" kern="100" dirty="0">
                          <a:solidFill>
                            <a:srgbClr val="CC3300"/>
                          </a:solidFill>
                          <a:effectLst/>
                          <a:latin typeface="標楷體" panose="03000509000000000000" pitchFamily="65" charset="-120"/>
                          <a:ea typeface="標楷體" panose="03000509000000000000" pitchFamily="65" charset="-120"/>
                        </a:rPr>
                        <a:t>評選委員會</a:t>
                      </a:r>
                      <a:r>
                        <a:rPr lang="en-US" sz="1800" kern="100" dirty="0">
                          <a:solidFill>
                            <a:srgbClr val="000000"/>
                          </a:solidFill>
                          <a:effectLst/>
                          <a:latin typeface="標楷體" panose="03000509000000000000" pitchFamily="65" charset="-120"/>
                          <a:ea typeface="標楷體" panose="03000509000000000000" pitchFamily="65" charset="-120"/>
                        </a:rPr>
                        <a:t>(5</a:t>
                      </a:r>
                      <a:r>
                        <a:rPr lang="zh-TW" sz="1800" kern="100" dirty="0">
                          <a:solidFill>
                            <a:srgbClr val="000000"/>
                          </a:solidFill>
                          <a:effectLst/>
                          <a:latin typeface="標楷體" panose="03000509000000000000" pitchFamily="65" charset="-120"/>
                          <a:ea typeface="標楷體" panose="03000509000000000000" pitchFamily="65" charset="-120"/>
                        </a:rPr>
                        <a:t>人</a:t>
                      </a:r>
                      <a:r>
                        <a:rPr lang="zh-TW" altLang="en-US" sz="1800" kern="100" dirty="0">
                          <a:solidFill>
                            <a:srgbClr val="000000"/>
                          </a:solidFill>
                          <a:effectLst/>
                          <a:latin typeface="標楷體" panose="03000509000000000000" pitchFamily="65" charset="-120"/>
                          <a:ea typeface="標楷體" panose="03000509000000000000" pitchFamily="65" charset="-120"/>
                        </a:rPr>
                        <a:t>以上</a:t>
                      </a:r>
                      <a:r>
                        <a:rPr lang="en-US" sz="1800" kern="100" dirty="0">
                          <a:solidFill>
                            <a:srgbClr val="000000"/>
                          </a:solidFill>
                          <a:effectLst/>
                          <a:latin typeface="標楷體" panose="03000509000000000000" pitchFamily="65" charset="-120"/>
                          <a:ea typeface="標楷體" panose="03000509000000000000" pitchFamily="65" charset="-120"/>
                        </a:rPr>
                        <a:t>)</a:t>
                      </a:r>
                      <a:r>
                        <a:rPr lang="zh-TW" sz="1800" kern="100" dirty="0">
                          <a:solidFill>
                            <a:srgbClr val="000000"/>
                          </a:solidFill>
                          <a:effectLst/>
                          <a:latin typeface="標楷體" panose="03000509000000000000" pitchFamily="65" charset="-120"/>
                          <a:ea typeface="標楷體" panose="03000509000000000000" pitchFamily="65" charset="-120"/>
                        </a:rPr>
                        <a:t>、工作小組</a:t>
                      </a:r>
                      <a:r>
                        <a:rPr lang="en-US" sz="1800" kern="100" dirty="0">
                          <a:solidFill>
                            <a:srgbClr val="000000"/>
                          </a:solidFill>
                          <a:effectLst/>
                          <a:latin typeface="標楷體" panose="03000509000000000000" pitchFamily="65" charset="-120"/>
                          <a:ea typeface="標楷體" panose="03000509000000000000" pitchFamily="65" charset="-120"/>
                        </a:rPr>
                        <a:t>(3</a:t>
                      </a:r>
                      <a:r>
                        <a:rPr lang="zh-TW" sz="1800" kern="100" dirty="0">
                          <a:solidFill>
                            <a:srgbClr val="000000"/>
                          </a:solidFill>
                          <a:effectLst/>
                          <a:latin typeface="標楷體" panose="03000509000000000000" pitchFamily="65" charset="-120"/>
                          <a:ea typeface="標楷體" panose="03000509000000000000" pitchFamily="65" charset="-120"/>
                        </a:rPr>
                        <a:t>人以上</a:t>
                      </a:r>
                      <a:r>
                        <a:rPr lang="en-US" sz="1800" kern="100" dirty="0">
                          <a:solidFill>
                            <a:srgbClr val="000000"/>
                          </a:solidFill>
                          <a:effectLst/>
                          <a:latin typeface="標楷體" panose="03000509000000000000" pitchFamily="65" charset="-120"/>
                          <a:ea typeface="標楷體" panose="03000509000000000000" pitchFamily="65" charset="-120"/>
                        </a:rPr>
                        <a:t>)</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just">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招標前、開標前</a:t>
                      </a:r>
                      <a:r>
                        <a:rPr lang="en-US" sz="1800" kern="100" dirty="0">
                          <a:solidFill>
                            <a:srgbClr val="000000"/>
                          </a:solidFill>
                          <a:effectLst/>
                          <a:latin typeface="標楷體" panose="03000509000000000000" pitchFamily="65" charset="-120"/>
                          <a:ea typeface="標楷體" panose="03000509000000000000" pitchFamily="65" charset="-120"/>
                        </a:rPr>
                        <a:t>(</a:t>
                      </a:r>
                      <a:r>
                        <a:rPr lang="zh-TW" sz="1800" kern="100" dirty="0">
                          <a:solidFill>
                            <a:srgbClr val="000000"/>
                          </a:solidFill>
                          <a:effectLst/>
                          <a:latin typeface="標楷體" panose="03000509000000000000" pitchFamily="65" charset="-120"/>
                          <a:ea typeface="標楷體" panose="03000509000000000000" pitchFamily="65" charset="-120"/>
                        </a:rPr>
                        <a:t>前例或條件簡單</a:t>
                      </a:r>
                      <a:r>
                        <a:rPr lang="en-US" sz="1800" kern="100" dirty="0">
                          <a:solidFill>
                            <a:srgbClr val="000000"/>
                          </a:solidFill>
                          <a:effectLst/>
                          <a:latin typeface="標楷體" panose="03000509000000000000" pitchFamily="65" charset="-120"/>
                          <a:ea typeface="標楷體" panose="03000509000000000000" pitchFamily="65" charset="-120"/>
                        </a:rPr>
                        <a:t>)</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同左</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00" dirty="0">
                          <a:solidFill>
                            <a:srgbClr val="000000"/>
                          </a:solidFill>
                          <a:effectLst/>
                          <a:latin typeface="標楷體" panose="03000509000000000000" pitchFamily="65" charset="-120"/>
                          <a:ea typeface="標楷體" panose="03000509000000000000" pitchFamily="65" charset="-120"/>
                        </a:rPr>
                        <a:t> </a:t>
                      </a:r>
                      <a:r>
                        <a:rPr lang="en-US" altLang="zh-TW" sz="1800" kern="100" dirty="0">
                          <a:solidFill>
                            <a:srgbClr val="000000"/>
                          </a:solidFill>
                          <a:effectLst/>
                          <a:latin typeface="標楷體" panose="03000509000000000000" pitchFamily="65" charset="-120"/>
                          <a:ea typeface="標楷體" panose="03000509000000000000" pitchFamily="65" charset="-120"/>
                        </a:rPr>
                        <a:t>X</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relaxedInset"/>
                      <a:lightRig rig="flood" dir="t"/>
                    </a:cell3D>
                    <a:solidFill>
                      <a:srgbClr val="FFFF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00" dirty="0">
                          <a:solidFill>
                            <a:srgbClr val="000000"/>
                          </a:solidFill>
                          <a:effectLst/>
                          <a:latin typeface="標楷體" panose="03000509000000000000" pitchFamily="65" charset="-120"/>
                          <a:ea typeface="標楷體" panose="03000509000000000000" pitchFamily="65" charset="-120"/>
                        </a:rPr>
                        <a:t> </a:t>
                      </a:r>
                      <a:r>
                        <a:rPr lang="en-US" altLang="zh-TW" sz="1800" kern="100" dirty="0">
                          <a:solidFill>
                            <a:srgbClr val="000000"/>
                          </a:solidFill>
                          <a:effectLst/>
                          <a:latin typeface="標楷體" panose="03000509000000000000" pitchFamily="65" charset="-120"/>
                          <a:ea typeface="標楷體" panose="03000509000000000000" pitchFamily="65" charset="-120"/>
                        </a:rPr>
                        <a:t>X</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00" dirty="0">
                          <a:solidFill>
                            <a:srgbClr val="000000"/>
                          </a:solidFill>
                          <a:effectLst/>
                          <a:latin typeface="標楷體" panose="03000509000000000000" pitchFamily="65" charset="-120"/>
                          <a:ea typeface="標楷體" panose="03000509000000000000" pitchFamily="65" charset="-120"/>
                        </a:rPr>
                        <a:t> </a:t>
                      </a:r>
                      <a:r>
                        <a:rPr lang="en-US" altLang="zh-TW" sz="1800" kern="100" dirty="0">
                          <a:solidFill>
                            <a:srgbClr val="000000"/>
                          </a:solidFill>
                          <a:effectLst/>
                          <a:latin typeface="標楷體" panose="03000509000000000000" pitchFamily="65" charset="-120"/>
                          <a:ea typeface="標楷體" panose="03000509000000000000" pitchFamily="65" charset="-120"/>
                        </a:rPr>
                        <a:t>X</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extLst>
                  <a:ext uri="{0D108BD9-81ED-4DB2-BD59-A6C34878D82A}">
                    <a16:rowId xmlns:a16="http://schemas.microsoft.com/office/drawing/2014/main" val="10003"/>
                  </a:ext>
                </a:extLst>
              </a:tr>
              <a:tr h="609600">
                <a:tc>
                  <a:txBody>
                    <a:bodyPr/>
                    <a:lstStyle/>
                    <a:p>
                      <a:pPr algn="just">
                        <a:spcAft>
                          <a:spcPts val="0"/>
                        </a:spcAft>
                      </a:pPr>
                      <a:r>
                        <a:rPr lang="zh-TW" sz="1800" kern="100" dirty="0">
                          <a:solidFill>
                            <a:srgbClr val="CC3300"/>
                          </a:solidFill>
                          <a:effectLst/>
                          <a:latin typeface="標楷體" panose="03000509000000000000" pitchFamily="65" charset="-120"/>
                          <a:ea typeface="標楷體" panose="03000509000000000000" pitchFamily="65" charset="-120"/>
                        </a:rPr>
                        <a:t>評審小組</a:t>
                      </a:r>
                      <a:r>
                        <a:rPr lang="en-US" sz="1800" kern="100" dirty="0">
                          <a:solidFill>
                            <a:srgbClr val="000000"/>
                          </a:solidFill>
                          <a:effectLst/>
                          <a:latin typeface="標楷體" panose="03000509000000000000" pitchFamily="65" charset="-120"/>
                          <a:ea typeface="標楷體" panose="03000509000000000000" pitchFamily="65" charset="-120"/>
                        </a:rPr>
                        <a:t>(</a:t>
                      </a:r>
                      <a:r>
                        <a:rPr lang="zh-TW" sz="1800" kern="100" dirty="0">
                          <a:solidFill>
                            <a:srgbClr val="000000"/>
                          </a:solidFill>
                          <a:effectLst/>
                          <a:latin typeface="標楷體" panose="03000509000000000000" pitchFamily="65" charset="-120"/>
                          <a:ea typeface="標楷體" panose="03000509000000000000" pitchFamily="65" charset="-120"/>
                        </a:rPr>
                        <a:t>不限人數</a:t>
                      </a:r>
                      <a:r>
                        <a:rPr lang="en-US" sz="1800" kern="100" dirty="0">
                          <a:solidFill>
                            <a:srgbClr val="000000"/>
                          </a:solidFill>
                          <a:effectLst/>
                          <a:latin typeface="標楷體" panose="03000509000000000000" pitchFamily="65" charset="-120"/>
                          <a:ea typeface="標楷體" panose="03000509000000000000" pitchFamily="65" charset="-120"/>
                        </a:rPr>
                        <a:t>)</a:t>
                      </a:r>
                      <a:r>
                        <a:rPr lang="zh-TW" sz="1800" kern="100" dirty="0">
                          <a:solidFill>
                            <a:srgbClr val="000000"/>
                          </a:solidFill>
                          <a:effectLst/>
                          <a:latin typeface="標楷體" panose="03000509000000000000" pitchFamily="65" charset="-120"/>
                          <a:ea typeface="標楷體" panose="03000509000000000000" pitchFamily="65" charset="-120"/>
                        </a:rPr>
                        <a:t>、比照</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00" dirty="0">
                          <a:solidFill>
                            <a:srgbClr val="000000"/>
                          </a:solidFill>
                          <a:effectLst/>
                          <a:latin typeface="標楷體" panose="03000509000000000000" pitchFamily="65" charset="-120"/>
                          <a:ea typeface="標楷體" panose="03000509000000000000" pitchFamily="65" charset="-120"/>
                        </a:rPr>
                        <a:t> </a:t>
                      </a:r>
                      <a:r>
                        <a:rPr lang="en-US" altLang="zh-TW" sz="1800" kern="100" dirty="0">
                          <a:solidFill>
                            <a:srgbClr val="000000"/>
                          </a:solidFill>
                          <a:effectLst/>
                          <a:latin typeface="標楷體" panose="03000509000000000000" pitchFamily="65" charset="-120"/>
                          <a:ea typeface="標楷體" panose="03000509000000000000" pitchFamily="65" charset="-120"/>
                        </a:rPr>
                        <a:t>X</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00" dirty="0">
                          <a:solidFill>
                            <a:srgbClr val="000000"/>
                          </a:solidFill>
                          <a:effectLst/>
                          <a:latin typeface="標楷體" panose="03000509000000000000" pitchFamily="65" charset="-120"/>
                          <a:ea typeface="標楷體" panose="03000509000000000000" pitchFamily="65" charset="-120"/>
                        </a:rPr>
                        <a:t> </a:t>
                      </a:r>
                      <a:r>
                        <a:rPr lang="en-US" altLang="zh-TW" sz="1800" kern="100" dirty="0">
                          <a:solidFill>
                            <a:srgbClr val="000000"/>
                          </a:solidFill>
                          <a:effectLst/>
                          <a:latin typeface="標楷體" panose="03000509000000000000" pitchFamily="65" charset="-120"/>
                          <a:ea typeface="標楷體" panose="03000509000000000000" pitchFamily="65" charset="-120"/>
                        </a:rPr>
                        <a:t>X</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1">
                        <a:lumMod val="20000"/>
                        <a:lumOff val="80000"/>
                      </a:schemeClr>
                    </a:solidFill>
                  </a:tcPr>
                </a:tc>
                <a:tc>
                  <a:txBody>
                    <a:bodyPr/>
                    <a:lstStyle/>
                    <a:p>
                      <a:pPr algn="just">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招標前、開標前</a:t>
                      </a:r>
                      <a:r>
                        <a:rPr lang="en-US" sz="1800" kern="100" dirty="0">
                          <a:solidFill>
                            <a:srgbClr val="000000"/>
                          </a:solidFill>
                          <a:effectLst/>
                          <a:latin typeface="標楷體" panose="03000509000000000000" pitchFamily="65" charset="-120"/>
                          <a:ea typeface="標楷體" panose="03000509000000000000" pitchFamily="65" charset="-120"/>
                        </a:rPr>
                        <a:t>(</a:t>
                      </a:r>
                      <a:r>
                        <a:rPr lang="zh-TW" sz="1800" kern="100" dirty="0">
                          <a:solidFill>
                            <a:srgbClr val="000000"/>
                          </a:solidFill>
                          <a:effectLst/>
                          <a:latin typeface="標楷體" panose="03000509000000000000" pitchFamily="65" charset="-120"/>
                          <a:ea typeface="標楷體" panose="03000509000000000000" pitchFamily="65" charset="-120"/>
                        </a:rPr>
                        <a:t>前例或條件簡單</a:t>
                      </a:r>
                      <a:r>
                        <a:rPr lang="en-US" sz="1800" kern="100" dirty="0">
                          <a:solidFill>
                            <a:srgbClr val="000000"/>
                          </a:solidFill>
                          <a:effectLst/>
                          <a:latin typeface="標楷體" panose="03000509000000000000" pitchFamily="65" charset="-120"/>
                          <a:ea typeface="標楷體" panose="03000509000000000000" pitchFamily="65" charset="-120"/>
                        </a:rPr>
                        <a:t>)</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relaxedInset"/>
                      <a:lightRig rig="flood" dir="t"/>
                    </a:cell3D>
                    <a:solidFill>
                      <a:srgbClr val="FFFF00"/>
                    </a:solidFill>
                  </a:tcPr>
                </a:tc>
                <a:tc>
                  <a:txBody>
                    <a:bodyPr/>
                    <a:lstStyle/>
                    <a:p>
                      <a:pPr algn="ctr">
                        <a:lnSpc>
                          <a:spcPts val="2000"/>
                        </a:lnSpc>
                        <a:spcAft>
                          <a:spcPts val="0"/>
                        </a:spcAft>
                      </a:pPr>
                      <a:r>
                        <a:rPr lang="en-US" sz="1800" kern="100" dirty="0">
                          <a:solidFill>
                            <a:srgbClr val="000000"/>
                          </a:solidFill>
                          <a:effectLst/>
                          <a:latin typeface="標楷體" panose="03000509000000000000" pitchFamily="65" charset="-120"/>
                          <a:ea typeface="標楷體" panose="03000509000000000000" pitchFamily="65" charset="-120"/>
                        </a:rPr>
                        <a:t> </a:t>
                      </a:r>
                      <a:r>
                        <a:rPr lang="en-US" altLang="zh-TW" sz="1800" kern="100" dirty="0">
                          <a:solidFill>
                            <a:srgbClr val="000000"/>
                          </a:solidFill>
                          <a:effectLst/>
                          <a:latin typeface="標楷體" panose="03000509000000000000" pitchFamily="65" charset="-120"/>
                          <a:ea typeface="標楷體" panose="03000509000000000000" pitchFamily="65" charset="-120"/>
                        </a:rPr>
                        <a:t>X</a:t>
                      </a:r>
                      <a:endParaRPr lang="zh-TW" alt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ctr">
                        <a:lnSpc>
                          <a:spcPts val="2000"/>
                        </a:lnSpc>
                        <a:spcAft>
                          <a:spcPts val="0"/>
                        </a:spcAft>
                      </a:pPr>
                      <a:r>
                        <a:rPr lang="en-US" sz="1800" kern="100" dirty="0">
                          <a:solidFill>
                            <a:srgbClr val="000000"/>
                          </a:solidFill>
                          <a:effectLst/>
                          <a:latin typeface="標楷體" panose="03000509000000000000" pitchFamily="65" charset="-120"/>
                          <a:ea typeface="標楷體" panose="03000509000000000000" pitchFamily="65" charset="-120"/>
                        </a:rPr>
                        <a:t> </a:t>
                      </a:r>
                      <a:r>
                        <a:rPr lang="en-US" altLang="zh-TW" sz="1800" kern="100" dirty="0">
                          <a:solidFill>
                            <a:srgbClr val="000000"/>
                          </a:solidFill>
                          <a:effectLst/>
                          <a:latin typeface="標楷體" panose="03000509000000000000" pitchFamily="65" charset="-120"/>
                          <a:ea typeface="標楷體" panose="03000509000000000000" pitchFamily="65" charset="-120"/>
                        </a:rPr>
                        <a:t>X</a:t>
                      </a:r>
                      <a:endParaRPr lang="zh-TW" alt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extLst>
                  <a:ext uri="{0D108BD9-81ED-4DB2-BD59-A6C34878D82A}">
                    <a16:rowId xmlns:a16="http://schemas.microsoft.com/office/drawing/2014/main" val="10004"/>
                  </a:ext>
                </a:extLst>
              </a:tr>
              <a:tr h="609600">
                <a:tc>
                  <a:txBody>
                    <a:bodyPr/>
                    <a:lstStyle/>
                    <a:p>
                      <a:pPr algn="just">
                        <a:spcAft>
                          <a:spcPts val="0"/>
                        </a:spcAft>
                      </a:pPr>
                      <a:r>
                        <a:rPr lang="zh-TW" sz="1800" kern="100" dirty="0">
                          <a:solidFill>
                            <a:srgbClr val="CC3300"/>
                          </a:solidFill>
                          <a:effectLst/>
                          <a:latin typeface="標楷體" panose="03000509000000000000" pitchFamily="65" charset="-120"/>
                          <a:ea typeface="標楷體" panose="03000509000000000000" pitchFamily="65" charset="-120"/>
                        </a:rPr>
                        <a:t>審查委員會</a:t>
                      </a:r>
                      <a:r>
                        <a:rPr lang="en-US" sz="1800" kern="100" dirty="0">
                          <a:solidFill>
                            <a:srgbClr val="000000"/>
                          </a:solidFill>
                          <a:effectLst/>
                          <a:latin typeface="標楷體" panose="03000509000000000000" pitchFamily="65" charset="-120"/>
                          <a:ea typeface="標楷體" panose="03000509000000000000" pitchFamily="65" charset="-120"/>
                        </a:rPr>
                        <a:t>(5</a:t>
                      </a:r>
                      <a:r>
                        <a:rPr lang="zh-TW" sz="1800" kern="100" dirty="0">
                          <a:solidFill>
                            <a:srgbClr val="000000"/>
                          </a:solidFill>
                          <a:effectLst/>
                          <a:latin typeface="標楷體" panose="03000509000000000000" pitchFamily="65" charset="-120"/>
                          <a:ea typeface="標楷體" panose="03000509000000000000" pitchFamily="65" charset="-120"/>
                        </a:rPr>
                        <a:t>人</a:t>
                      </a:r>
                      <a:r>
                        <a:rPr lang="zh-TW" altLang="en-US" sz="1800" kern="100" dirty="0">
                          <a:solidFill>
                            <a:srgbClr val="000000"/>
                          </a:solidFill>
                          <a:effectLst/>
                          <a:latin typeface="標楷體" panose="03000509000000000000" pitchFamily="65" charset="-120"/>
                          <a:ea typeface="標楷體" panose="03000509000000000000" pitchFamily="65" charset="-120"/>
                        </a:rPr>
                        <a:t>以上</a:t>
                      </a:r>
                      <a:r>
                        <a:rPr lang="en-US" sz="1800" kern="100" dirty="0">
                          <a:solidFill>
                            <a:srgbClr val="000000"/>
                          </a:solidFill>
                          <a:effectLst/>
                          <a:latin typeface="標楷體" panose="03000509000000000000" pitchFamily="65" charset="-120"/>
                          <a:ea typeface="標楷體" panose="03000509000000000000" pitchFamily="65" charset="-120"/>
                        </a:rPr>
                        <a:t>)</a:t>
                      </a:r>
                      <a:r>
                        <a:rPr lang="zh-TW" sz="1800" kern="100" dirty="0">
                          <a:solidFill>
                            <a:srgbClr val="000000"/>
                          </a:solidFill>
                          <a:effectLst/>
                          <a:latin typeface="標楷體" panose="03000509000000000000" pitchFamily="65" charset="-120"/>
                          <a:ea typeface="標楷體" panose="03000509000000000000" pitchFamily="65" charset="-120"/>
                        </a:rPr>
                        <a:t>、工作小組</a:t>
                      </a:r>
                      <a:r>
                        <a:rPr lang="en-US" sz="1800" kern="100" dirty="0">
                          <a:solidFill>
                            <a:srgbClr val="000000"/>
                          </a:solidFill>
                          <a:effectLst/>
                          <a:latin typeface="標楷體" panose="03000509000000000000" pitchFamily="65" charset="-120"/>
                          <a:ea typeface="標楷體" panose="03000509000000000000" pitchFamily="65" charset="-120"/>
                        </a:rPr>
                        <a:t>(3</a:t>
                      </a:r>
                      <a:r>
                        <a:rPr lang="zh-TW" sz="1800" kern="100" dirty="0">
                          <a:solidFill>
                            <a:srgbClr val="000000"/>
                          </a:solidFill>
                          <a:effectLst/>
                          <a:latin typeface="標楷體" panose="03000509000000000000" pitchFamily="65" charset="-120"/>
                          <a:ea typeface="標楷體" panose="03000509000000000000" pitchFamily="65" charset="-120"/>
                        </a:rPr>
                        <a:t>人以上</a:t>
                      </a:r>
                      <a:r>
                        <a:rPr lang="en-US" sz="1800" kern="100" dirty="0">
                          <a:solidFill>
                            <a:srgbClr val="000000"/>
                          </a:solidFill>
                          <a:effectLst/>
                          <a:latin typeface="標楷體" panose="03000509000000000000" pitchFamily="65" charset="-120"/>
                          <a:ea typeface="標楷體" panose="03000509000000000000" pitchFamily="65" charset="-120"/>
                        </a:rPr>
                        <a:t>)</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00" dirty="0">
                          <a:solidFill>
                            <a:srgbClr val="000000"/>
                          </a:solidFill>
                          <a:effectLst/>
                          <a:latin typeface="標楷體" panose="03000509000000000000" pitchFamily="65" charset="-120"/>
                          <a:ea typeface="標楷體" panose="03000509000000000000" pitchFamily="65" charset="-120"/>
                        </a:rPr>
                        <a:t> </a:t>
                      </a:r>
                      <a:r>
                        <a:rPr lang="en-US" altLang="zh-TW" sz="1800" kern="100" dirty="0">
                          <a:solidFill>
                            <a:srgbClr val="000000"/>
                          </a:solidFill>
                          <a:effectLst/>
                          <a:latin typeface="標楷體" panose="03000509000000000000" pitchFamily="65" charset="-120"/>
                          <a:ea typeface="標楷體" panose="03000509000000000000" pitchFamily="65" charset="-120"/>
                        </a:rPr>
                        <a:t>X</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ctr">
                        <a:lnSpc>
                          <a:spcPts val="2000"/>
                        </a:lnSpc>
                        <a:spcAft>
                          <a:spcPts val="0"/>
                        </a:spcAft>
                      </a:pPr>
                      <a:r>
                        <a:rPr lang="en-US" sz="1800" kern="100" dirty="0">
                          <a:solidFill>
                            <a:srgbClr val="000000"/>
                          </a:solidFill>
                          <a:effectLst/>
                          <a:latin typeface="標楷體" panose="03000509000000000000" pitchFamily="65" charset="-120"/>
                          <a:ea typeface="標楷體" panose="03000509000000000000" pitchFamily="65" charset="-120"/>
                        </a:rPr>
                        <a:t> </a:t>
                      </a:r>
                      <a:r>
                        <a:rPr lang="en-US" altLang="zh-TW" sz="1800" kern="100" dirty="0">
                          <a:solidFill>
                            <a:srgbClr val="000000"/>
                          </a:solidFill>
                          <a:effectLst/>
                          <a:latin typeface="標楷體" panose="03000509000000000000" pitchFamily="65" charset="-120"/>
                          <a:ea typeface="標楷體" panose="03000509000000000000" pitchFamily="65" charset="-120"/>
                        </a:rPr>
                        <a:t>X</a:t>
                      </a:r>
                      <a:endParaRPr lang="zh-TW" alt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1">
                        <a:lumMod val="20000"/>
                        <a:lumOff val="80000"/>
                      </a:schemeClr>
                    </a:solidFill>
                  </a:tcPr>
                </a:tc>
                <a:tc>
                  <a:txBody>
                    <a:bodyPr/>
                    <a:lstStyle/>
                    <a:p>
                      <a:pPr algn="ctr">
                        <a:lnSpc>
                          <a:spcPts val="2000"/>
                        </a:lnSpc>
                        <a:spcAft>
                          <a:spcPts val="0"/>
                        </a:spcAft>
                      </a:pPr>
                      <a:r>
                        <a:rPr lang="en-US" sz="1800" kern="100" dirty="0">
                          <a:solidFill>
                            <a:srgbClr val="000000"/>
                          </a:solidFill>
                          <a:effectLst/>
                          <a:latin typeface="標楷體" panose="03000509000000000000" pitchFamily="65" charset="-120"/>
                          <a:ea typeface="標楷體" panose="03000509000000000000" pitchFamily="65" charset="-120"/>
                        </a:rPr>
                        <a:t> </a:t>
                      </a:r>
                      <a:r>
                        <a:rPr lang="en-US" altLang="zh-TW" sz="1800" kern="100" dirty="0">
                          <a:solidFill>
                            <a:srgbClr val="000000"/>
                          </a:solidFill>
                          <a:effectLst/>
                          <a:latin typeface="標楷體" panose="03000509000000000000" pitchFamily="65" charset="-120"/>
                          <a:ea typeface="標楷體" panose="03000509000000000000" pitchFamily="65" charset="-120"/>
                        </a:rPr>
                        <a:t>X</a:t>
                      </a:r>
                      <a:endParaRPr lang="zh-TW" alt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relaxedInset"/>
                      <a:lightRig rig="flood" dir="t"/>
                    </a:cell3D>
                    <a:solidFill>
                      <a:srgbClr val="FFFF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00" dirty="0">
                          <a:solidFill>
                            <a:srgbClr val="000000"/>
                          </a:solidFill>
                          <a:effectLst/>
                          <a:latin typeface="標楷體" panose="03000509000000000000" pitchFamily="65" charset="-120"/>
                          <a:ea typeface="標楷體" panose="03000509000000000000" pitchFamily="65" charset="-120"/>
                        </a:rPr>
                        <a:t> </a:t>
                      </a:r>
                      <a:r>
                        <a:rPr lang="en-US" altLang="zh-TW" sz="1800" kern="100" dirty="0">
                          <a:solidFill>
                            <a:srgbClr val="000000"/>
                          </a:solidFill>
                          <a:effectLst/>
                          <a:latin typeface="標楷體" panose="03000509000000000000" pitchFamily="65" charset="-120"/>
                          <a:ea typeface="標楷體" panose="03000509000000000000" pitchFamily="65" charset="-120"/>
                        </a:rPr>
                        <a:t>X</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lgn="just">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招標前、開標前</a:t>
                      </a:r>
                      <a:r>
                        <a:rPr lang="en-US" sz="1800" kern="100" dirty="0">
                          <a:solidFill>
                            <a:srgbClr val="000000"/>
                          </a:solidFill>
                          <a:effectLst/>
                          <a:latin typeface="標楷體" panose="03000509000000000000" pitchFamily="65" charset="-120"/>
                          <a:ea typeface="標楷體" panose="03000509000000000000" pitchFamily="65" charset="-120"/>
                        </a:rPr>
                        <a:t>(</a:t>
                      </a:r>
                      <a:r>
                        <a:rPr lang="zh-TW" sz="1800" kern="100" dirty="0">
                          <a:solidFill>
                            <a:srgbClr val="000000"/>
                          </a:solidFill>
                          <a:effectLst/>
                          <a:latin typeface="標楷體" panose="03000509000000000000" pitchFamily="65" charset="-120"/>
                          <a:ea typeface="標楷體" panose="03000509000000000000" pitchFamily="65" charset="-120"/>
                        </a:rPr>
                        <a:t>前例或條件簡單</a:t>
                      </a:r>
                      <a:r>
                        <a:rPr lang="en-US" sz="1800" kern="100" dirty="0">
                          <a:solidFill>
                            <a:srgbClr val="000000"/>
                          </a:solidFill>
                          <a:effectLst/>
                          <a:latin typeface="標楷體" panose="03000509000000000000" pitchFamily="65" charset="-120"/>
                          <a:ea typeface="標楷體" panose="03000509000000000000" pitchFamily="65" charset="-120"/>
                        </a:rPr>
                        <a:t>)</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304800">
                <a:tc>
                  <a:txBody>
                    <a:bodyPr/>
                    <a:lstStyle/>
                    <a:p>
                      <a:pPr algn="just">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召集人、副召集人</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0"/>
                        </a:spcAft>
                      </a:pPr>
                      <a:r>
                        <a:rPr lang="zh-TW" sz="1800" kern="100">
                          <a:solidFill>
                            <a:srgbClr val="000000"/>
                          </a:solidFill>
                          <a:effectLst/>
                          <a:latin typeface="標楷體" panose="03000509000000000000" pitchFamily="65" charset="-120"/>
                          <a:ea typeface="標楷體" panose="03000509000000000000" pitchFamily="65" charset="-120"/>
                        </a:rPr>
                        <a:t>指定或互選</a:t>
                      </a:r>
                      <a:endParaRPr lang="zh-TW" sz="1800" kern="10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同左</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1">
                        <a:lumMod val="20000"/>
                        <a:lumOff val="80000"/>
                      </a:schemeClr>
                    </a:solidFill>
                  </a:tcPr>
                </a:tc>
                <a:tc>
                  <a:txBody>
                    <a:bodyPr/>
                    <a:lstStyle/>
                    <a:p>
                      <a:pP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同左</a:t>
                      </a:r>
                      <a:r>
                        <a:rPr lang="en-US" altLang="zh-TW" sz="1800" kern="100" dirty="0">
                          <a:solidFill>
                            <a:srgbClr val="000000"/>
                          </a:solidFill>
                          <a:effectLst/>
                          <a:latin typeface="標楷體" panose="03000509000000000000" pitchFamily="65" charset="-120"/>
                          <a:ea typeface="標楷體" panose="03000509000000000000" pitchFamily="65" charset="-120"/>
                        </a:rPr>
                        <a:t>(</a:t>
                      </a:r>
                      <a:r>
                        <a:rPr lang="zh-TW" sz="1800" kern="100" dirty="0">
                          <a:solidFill>
                            <a:srgbClr val="000000"/>
                          </a:solidFill>
                          <a:effectLst/>
                          <a:latin typeface="標楷體" panose="03000509000000000000" pitchFamily="65" charset="-120"/>
                          <a:ea typeface="標楷體" panose="03000509000000000000" pitchFamily="65" charset="-120"/>
                        </a:rPr>
                        <a:t>比照</a:t>
                      </a:r>
                      <a:r>
                        <a:rPr lang="en-US" altLang="zh-TW" sz="1800" kern="100" dirty="0">
                          <a:solidFill>
                            <a:srgbClr val="000000"/>
                          </a:solidFill>
                          <a:effectLst/>
                          <a:latin typeface="標楷體" panose="03000509000000000000" pitchFamily="65" charset="-120"/>
                          <a:ea typeface="標楷體" panose="03000509000000000000" pitchFamily="65" charset="-120"/>
                        </a:rPr>
                        <a:t>)</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relaxedInset"/>
                      <a:lightRig rig="flood" dir="t"/>
                    </a:cell3D>
                    <a:solidFill>
                      <a:srgbClr val="FFFF00"/>
                    </a:solidFill>
                  </a:tcPr>
                </a:tc>
                <a:tc>
                  <a:txBody>
                    <a:bodyPr/>
                    <a:lstStyle/>
                    <a:p>
                      <a:pPr algn="ctr">
                        <a:spcAft>
                          <a:spcPts val="0"/>
                        </a:spcAft>
                      </a:pPr>
                      <a:r>
                        <a:rPr lang="en-US" sz="1800" kern="100" dirty="0">
                          <a:solidFill>
                            <a:srgbClr val="000000"/>
                          </a:solidFill>
                          <a:effectLst/>
                          <a:latin typeface="標楷體" panose="03000509000000000000" pitchFamily="65" charset="-120"/>
                          <a:ea typeface="標楷體" panose="03000509000000000000" pitchFamily="65" charset="-120"/>
                        </a:rPr>
                        <a:t> </a:t>
                      </a:r>
                      <a:r>
                        <a:rPr lang="en-US" altLang="zh-TW" sz="1800" kern="100" dirty="0">
                          <a:solidFill>
                            <a:srgbClr val="000000"/>
                          </a:solidFill>
                          <a:effectLst/>
                          <a:latin typeface="標楷體" panose="03000509000000000000" pitchFamily="65" charset="-120"/>
                          <a:ea typeface="標楷體" panose="03000509000000000000" pitchFamily="65" charset="-120"/>
                        </a:rPr>
                        <a:t>X</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0"/>
                        </a:spcAft>
                      </a:pPr>
                      <a:r>
                        <a:rPr lang="zh-TW" sz="1800" kern="100">
                          <a:solidFill>
                            <a:srgbClr val="000000"/>
                          </a:solidFill>
                          <a:effectLst/>
                          <a:latin typeface="標楷體" panose="03000509000000000000" pitchFamily="65" charset="-120"/>
                          <a:ea typeface="標楷體" panose="03000509000000000000" pitchFamily="65" charset="-120"/>
                        </a:rPr>
                        <a:t>指定或互選</a:t>
                      </a:r>
                      <a:endParaRPr lang="zh-TW" sz="1800" kern="10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762000">
                <a:tc>
                  <a:txBody>
                    <a:bodyPr/>
                    <a:lstStyle/>
                    <a:p>
                      <a:pPr algn="just">
                        <a:spcAft>
                          <a:spcPts val="0"/>
                        </a:spcAft>
                      </a:pPr>
                      <a:r>
                        <a:rPr lang="zh-TW" sz="1800" kern="100" dirty="0">
                          <a:solidFill>
                            <a:srgbClr val="0000FF"/>
                          </a:solidFill>
                          <a:effectLst/>
                          <a:latin typeface="標楷體" panose="03000509000000000000" pitchFamily="65" charset="-120"/>
                          <a:ea typeface="標楷體" panose="03000509000000000000" pitchFamily="65" charset="-120"/>
                        </a:rPr>
                        <a:t>評審委員會</a:t>
                      </a:r>
                      <a:r>
                        <a:rPr lang="en-US" sz="1800" kern="100" dirty="0">
                          <a:solidFill>
                            <a:srgbClr val="000000"/>
                          </a:solidFill>
                          <a:effectLst/>
                          <a:latin typeface="標楷體" panose="03000509000000000000" pitchFamily="65" charset="-120"/>
                          <a:ea typeface="標楷體" panose="03000509000000000000" pitchFamily="65" charset="-120"/>
                        </a:rPr>
                        <a:t>(</a:t>
                      </a:r>
                      <a:r>
                        <a:rPr lang="zh-TW" sz="1800" kern="100" dirty="0">
                          <a:solidFill>
                            <a:srgbClr val="000000"/>
                          </a:solidFill>
                          <a:effectLst/>
                          <a:latin typeface="標楷體" panose="03000509000000000000" pitchFamily="65" charset="-120"/>
                          <a:ea typeface="標楷體" panose="03000509000000000000" pitchFamily="65" charset="-120"/>
                        </a:rPr>
                        <a:t>§</a:t>
                      </a:r>
                      <a:r>
                        <a:rPr lang="en-US" sz="1800" kern="100" dirty="0">
                          <a:solidFill>
                            <a:srgbClr val="000000"/>
                          </a:solidFill>
                          <a:effectLst/>
                          <a:latin typeface="標楷體" panose="03000509000000000000" pitchFamily="65" charset="-120"/>
                          <a:ea typeface="標楷體" panose="03000509000000000000" pitchFamily="65" charset="-120"/>
                        </a:rPr>
                        <a:t>47)</a:t>
                      </a:r>
                      <a:r>
                        <a:rPr lang="zh-TW" sz="1800" kern="100" dirty="0">
                          <a:solidFill>
                            <a:srgbClr val="000000"/>
                          </a:solidFill>
                          <a:effectLst/>
                          <a:latin typeface="標楷體" panose="03000509000000000000" pitchFamily="65" charset="-120"/>
                          <a:ea typeface="標楷體" panose="03000509000000000000" pitchFamily="65" charset="-120"/>
                        </a:rPr>
                        <a:t>、得由評選</a:t>
                      </a:r>
                      <a:r>
                        <a:rPr lang="en-US" sz="1800" kern="100" dirty="0">
                          <a:solidFill>
                            <a:srgbClr val="000000"/>
                          </a:solidFill>
                          <a:effectLst/>
                          <a:latin typeface="標楷體" panose="03000509000000000000" pitchFamily="65" charset="-120"/>
                          <a:ea typeface="標楷體" panose="03000509000000000000" pitchFamily="65" charset="-120"/>
                        </a:rPr>
                        <a:t>(</a:t>
                      </a:r>
                      <a:r>
                        <a:rPr lang="zh-TW" sz="1800" kern="100" dirty="0">
                          <a:solidFill>
                            <a:srgbClr val="000000"/>
                          </a:solidFill>
                          <a:effectLst/>
                          <a:latin typeface="標楷體" panose="03000509000000000000" pitchFamily="65" charset="-120"/>
                          <a:ea typeface="標楷體" panose="03000509000000000000" pitchFamily="65" charset="-120"/>
                        </a:rPr>
                        <a:t>審查</a:t>
                      </a:r>
                      <a:r>
                        <a:rPr lang="en-US" sz="1800" kern="100" dirty="0">
                          <a:solidFill>
                            <a:srgbClr val="000000"/>
                          </a:solidFill>
                          <a:effectLst/>
                          <a:latin typeface="標楷體" panose="03000509000000000000" pitchFamily="65" charset="-120"/>
                          <a:ea typeface="標楷體" panose="03000509000000000000" pitchFamily="65" charset="-120"/>
                        </a:rPr>
                        <a:t>)</a:t>
                      </a:r>
                      <a:r>
                        <a:rPr lang="zh-TW" sz="1800" kern="100" dirty="0">
                          <a:solidFill>
                            <a:srgbClr val="000000"/>
                          </a:solidFill>
                          <a:effectLst/>
                          <a:latin typeface="標楷體" panose="03000509000000000000" pitchFamily="65" charset="-120"/>
                          <a:ea typeface="標楷體" panose="03000509000000000000" pitchFamily="65" charset="-120"/>
                        </a:rPr>
                        <a:t>委員代替</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準用底價訂定時機、不限人數</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同左。</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algn="just">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議價前應參考廠商報價</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1">
                        <a:lumMod val="20000"/>
                        <a:lumOff val="80000"/>
                      </a:schemeClr>
                    </a:solidFill>
                  </a:tcPr>
                </a:tc>
                <a:tc>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同左</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relaxedInset"/>
                      <a:lightRig rig="flood" dir="t"/>
                    </a:cell3D>
                    <a:solidFill>
                      <a:srgbClr val="FFFF00"/>
                    </a:solidFill>
                  </a:tcPr>
                </a:tc>
                <a:tc>
                  <a:txBody>
                    <a:bodyPr/>
                    <a:lstStyle/>
                    <a:p>
                      <a:pPr algn="l">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準用底價訂定時機、應參考最低報價、建議金額</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同左</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152400">
                <a:tc>
                  <a:txBody>
                    <a:bodyPr/>
                    <a:lstStyle/>
                    <a:p>
                      <a:pPr algn="just">
                        <a:spcAft>
                          <a:spcPts val="0"/>
                        </a:spcAft>
                      </a:pPr>
                      <a:r>
                        <a:rPr lang="zh-TW" altLang="en-US" sz="1800" kern="100" dirty="0">
                          <a:solidFill>
                            <a:srgbClr val="000000"/>
                          </a:solidFill>
                          <a:effectLst/>
                          <a:latin typeface="標楷體" panose="03000509000000000000" pitchFamily="65" charset="-120"/>
                          <a:ea typeface="標楷體" panose="03000509000000000000" pitchFamily="65" charset="-120"/>
                        </a:rPr>
                        <a:t>委員名單</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spcAft>
                          <a:spcPts val="0"/>
                        </a:spcAft>
                      </a:pPr>
                      <a:r>
                        <a:rPr lang="zh-TW" altLang="en-US" sz="1800" kern="100" dirty="0">
                          <a:solidFill>
                            <a:srgbClr val="000000"/>
                          </a:solidFill>
                          <a:effectLst/>
                          <a:latin typeface="標楷體" panose="03000509000000000000" pitchFamily="65" charset="-120"/>
                          <a:ea typeface="標楷體" panose="03000509000000000000" pitchFamily="65" charset="-120"/>
                        </a:rPr>
                        <a:t>成立後即公開</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同左</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1">
                        <a:lumMod val="20000"/>
                        <a:lumOff val="80000"/>
                      </a:schemeClr>
                    </a:solidFill>
                  </a:tcPr>
                </a:tc>
                <a:tc>
                  <a:txBody>
                    <a:bodyPr/>
                    <a:lstStyle/>
                    <a:p>
                      <a:pPr algn="ctr">
                        <a:spcAft>
                          <a:spcPts val="0"/>
                        </a:spcAft>
                      </a:pPr>
                      <a:r>
                        <a:rPr lang="zh-TW" altLang="en-US" sz="1800" kern="100" dirty="0">
                          <a:solidFill>
                            <a:srgbClr val="000000"/>
                          </a:solidFill>
                          <a:effectLst/>
                          <a:latin typeface="標楷體" panose="03000509000000000000" pitchFamily="65" charset="-120"/>
                          <a:ea typeface="標楷體" panose="03000509000000000000" pitchFamily="65" charset="-120"/>
                          <a:cs typeface="Times New Roman"/>
                        </a:rPr>
                        <a:t>同左</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relaxedInset"/>
                      <a:lightRig rig="flood" dir="t"/>
                    </a:cell3D>
                    <a:solidFill>
                      <a:srgbClr val="FFFF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00" dirty="0">
                          <a:solidFill>
                            <a:srgbClr val="000000"/>
                          </a:solidFill>
                          <a:effectLst/>
                          <a:latin typeface="標楷體" panose="03000509000000000000" pitchFamily="65" charset="-120"/>
                          <a:ea typeface="標楷體" panose="03000509000000000000" pitchFamily="65" charset="-120"/>
                        </a:rPr>
                        <a:t> </a:t>
                      </a:r>
                      <a:r>
                        <a:rPr lang="en-US" altLang="zh-TW" sz="1800" kern="100" dirty="0">
                          <a:solidFill>
                            <a:srgbClr val="000000"/>
                          </a:solidFill>
                          <a:effectLst/>
                          <a:latin typeface="標楷體" panose="03000509000000000000" pitchFamily="65" charset="-120"/>
                          <a:ea typeface="標楷體" panose="03000509000000000000" pitchFamily="65" charset="-120"/>
                        </a:rPr>
                        <a:t>X</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spcAft>
                          <a:spcPts val="0"/>
                        </a:spcAft>
                      </a:pPr>
                      <a:r>
                        <a:rPr lang="zh-TW" altLang="en-US" sz="1800" kern="100" dirty="0">
                          <a:solidFill>
                            <a:srgbClr val="000000"/>
                          </a:solidFill>
                          <a:effectLst/>
                          <a:latin typeface="標楷體" panose="03000509000000000000" pitchFamily="65" charset="-120"/>
                          <a:ea typeface="標楷體" panose="03000509000000000000" pitchFamily="65" charset="-120"/>
                        </a:rPr>
                        <a:t>成立後即公開</a:t>
                      </a:r>
                      <a:endParaRPr lang="zh-TW" alt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8"/>
                  </a:ext>
                </a:extLst>
              </a:tr>
              <a:tr h="304800">
                <a:tc>
                  <a:txBody>
                    <a:bodyPr/>
                    <a:lstStyle/>
                    <a:p>
                      <a:pPr algn="just">
                        <a:spcAft>
                          <a:spcPts val="0"/>
                        </a:spcAft>
                      </a:pPr>
                      <a:r>
                        <a:rPr lang="zh-TW" altLang="en-US" sz="1800" kern="100" dirty="0">
                          <a:solidFill>
                            <a:srgbClr val="000000"/>
                          </a:solidFill>
                          <a:effectLst/>
                          <a:latin typeface="標楷體" panose="03000509000000000000" pitchFamily="65" charset="-120"/>
                          <a:ea typeface="標楷體" panose="03000509000000000000" pitchFamily="65" charset="-120"/>
                        </a:rPr>
                        <a:t>委員名單保</a:t>
                      </a:r>
                      <a:r>
                        <a:rPr lang="zh-TW" sz="1800" kern="100" dirty="0">
                          <a:solidFill>
                            <a:srgbClr val="000000"/>
                          </a:solidFill>
                          <a:effectLst/>
                          <a:latin typeface="標楷體" panose="03000509000000000000" pitchFamily="65" charset="-120"/>
                          <a:ea typeface="標楷體" panose="03000509000000000000" pitchFamily="65" charset="-120"/>
                        </a:rPr>
                        <a:t>密</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0"/>
                        </a:spcAft>
                      </a:pPr>
                      <a:r>
                        <a:rPr lang="zh-TW" altLang="en-US" sz="1800" kern="100" dirty="0">
                          <a:solidFill>
                            <a:srgbClr val="000000"/>
                          </a:solidFill>
                          <a:effectLst/>
                          <a:latin typeface="標楷體" panose="03000509000000000000" pitchFamily="65" charset="-120"/>
                          <a:ea typeface="標楷體" panose="03000509000000000000" pitchFamily="65" charset="-120"/>
                          <a:cs typeface="Times New Roman"/>
                        </a:rPr>
                        <a:t>未公開者，評選前保密</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zh-TW" altLang="en-US" sz="1800" kern="100" dirty="0">
                          <a:solidFill>
                            <a:srgbClr val="000000"/>
                          </a:solidFill>
                          <a:effectLst/>
                          <a:latin typeface="標楷體" panose="03000509000000000000" pitchFamily="65" charset="-120"/>
                          <a:ea typeface="標楷體" panose="03000509000000000000" pitchFamily="65" charset="-120"/>
                          <a:cs typeface="Times New Roman"/>
                        </a:rPr>
                        <a:t>同左</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1">
                        <a:lumMod val="20000"/>
                        <a:lumOff val="80000"/>
                      </a:schemeClr>
                    </a:solidFill>
                  </a:tcPr>
                </a:tc>
                <a:tc>
                  <a:txBody>
                    <a:bodyPr/>
                    <a:lstStyle/>
                    <a:p>
                      <a:pPr algn="ctr">
                        <a:spcAft>
                          <a:spcPts val="0"/>
                        </a:spcAft>
                      </a:pPr>
                      <a:r>
                        <a:rPr lang="zh-TW" altLang="en-US" sz="1800" kern="100" dirty="0">
                          <a:solidFill>
                            <a:srgbClr val="000000"/>
                          </a:solidFill>
                          <a:effectLst/>
                          <a:latin typeface="標楷體" panose="03000509000000000000" pitchFamily="65" charset="-120"/>
                          <a:ea typeface="標楷體" panose="03000509000000000000" pitchFamily="65" charset="-120"/>
                          <a:cs typeface="Times New Roman"/>
                        </a:rPr>
                        <a:t>同左</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relaxedInset"/>
                      <a:lightRig rig="flood" dir="t"/>
                    </a:cell3D>
                    <a:solidFill>
                      <a:srgbClr val="FFFF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00" dirty="0">
                          <a:solidFill>
                            <a:srgbClr val="000000"/>
                          </a:solidFill>
                          <a:effectLst/>
                          <a:latin typeface="標楷體" panose="03000509000000000000" pitchFamily="65" charset="-120"/>
                          <a:ea typeface="標楷體" panose="03000509000000000000" pitchFamily="65" charset="-120"/>
                        </a:rPr>
                        <a:t> </a:t>
                      </a:r>
                      <a:r>
                        <a:rPr lang="en-US" altLang="zh-TW" sz="1800" kern="100" dirty="0">
                          <a:solidFill>
                            <a:srgbClr val="000000"/>
                          </a:solidFill>
                          <a:effectLst/>
                          <a:latin typeface="標楷體" panose="03000509000000000000" pitchFamily="65" charset="-120"/>
                          <a:ea typeface="標楷體" panose="03000509000000000000" pitchFamily="65" charset="-120"/>
                        </a:rPr>
                        <a:t>X</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CC"/>
                    </a:solidFill>
                  </a:tcPr>
                </a:tc>
                <a:tc>
                  <a:txBody>
                    <a:bodyPr/>
                    <a:lstStyle/>
                    <a:p>
                      <a:pPr>
                        <a:spcAft>
                          <a:spcPts val="0"/>
                        </a:spcAft>
                      </a:pPr>
                      <a:r>
                        <a:rPr lang="zh-TW" altLang="en-US" sz="1800" kern="100" dirty="0">
                          <a:solidFill>
                            <a:srgbClr val="000000"/>
                          </a:solidFill>
                          <a:effectLst/>
                          <a:latin typeface="標楷體" panose="03000509000000000000" pitchFamily="65" charset="-120"/>
                          <a:ea typeface="標楷體" panose="03000509000000000000" pitchFamily="65" charset="-120"/>
                          <a:cs typeface="Times New Roman"/>
                        </a:rPr>
                        <a:t>未公開者，評選前保密</a:t>
                      </a:r>
                      <a:endParaRPr lang="zh-TW" alt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9"/>
                  </a:ext>
                </a:extLst>
              </a:tr>
              <a:tr h="457200">
                <a:tc>
                  <a:txBody>
                    <a:bodyPr/>
                    <a:lstStyle/>
                    <a:p>
                      <a:pPr algn="just">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評定方式</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0"/>
                        </a:spcAft>
                      </a:pPr>
                      <a:r>
                        <a:rPr lang="zh-TW" sz="1800" kern="100">
                          <a:solidFill>
                            <a:srgbClr val="000000"/>
                          </a:solidFill>
                          <a:effectLst/>
                          <a:latin typeface="標楷體" panose="03000509000000000000" pitchFamily="65" charset="-120"/>
                          <a:ea typeface="標楷體" panose="03000509000000000000" pitchFamily="65" charset="-120"/>
                        </a:rPr>
                        <a:t>總評分、序位、評分單價</a:t>
                      </a:r>
                      <a:endParaRPr lang="zh-TW" sz="1800" kern="10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同左</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solidFill>
                      <a:schemeClr val="accent1">
                        <a:lumMod val="20000"/>
                        <a:lumOff val="80000"/>
                      </a:schemeClr>
                    </a:solidFill>
                  </a:tcPr>
                </a:tc>
                <a:tc>
                  <a:txBody>
                    <a:bodyPr/>
                    <a:lstStyle/>
                    <a:p>
                      <a:pPr algn="ct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同左</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relaxedInset"/>
                      <a:lightRig rig="flood" dir="t"/>
                    </a:cell3D>
                    <a:solidFill>
                      <a:srgbClr val="FFFF00"/>
                    </a:solidFill>
                  </a:tcPr>
                </a:tc>
                <a:tc>
                  <a:txBody>
                    <a:bodyPr/>
                    <a:lstStyle/>
                    <a:p>
                      <a:pP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價格競爭</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審查及格廠商、價格競爭</a:t>
                      </a:r>
                      <a:endParaRPr lang="zh-TW" sz="1800" kern="100" dirty="0">
                        <a:solidFill>
                          <a:srgbClr val="000000"/>
                        </a:solidFill>
                        <a:effectLst/>
                        <a:latin typeface="標楷體" panose="03000509000000000000" pitchFamily="65" charset="-120"/>
                        <a:ea typeface="標楷體" panose="03000509000000000000" pitchFamily="65" charset="-120"/>
                        <a:cs typeface="Times New Roman"/>
                      </a:endParaRPr>
                    </a:p>
                  </a:txBody>
                  <a:tcPr marL="57150" marR="5715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bl>
          </a:graphicData>
        </a:graphic>
      </p:graphicFrame>
      <p:sp>
        <p:nvSpPr>
          <p:cNvPr id="6" name="文字方塊 5"/>
          <p:cNvSpPr txBox="1"/>
          <p:nvPr/>
        </p:nvSpPr>
        <p:spPr>
          <a:xfrm>
            <a:off x="0" y="0"/>
            <a:ext cx="9036496" cy="369332"/>
          </a:xfrm>
          <a:prstGeom prst="rect">
            <a:avLst/>
          </a:prstGeom>
          <a:noFill/>
        </p:spPr>
        <p:txBody>
          <a:bodyPr wrap="square" rtlCol="0">
            <a:spAutoFit/>
          </a:bodyPr>
          <a:lstStyle/>
          <a:p>
            <a:pPr algn="ctr"/>
            <a:r>
              <a:rPr lang="zh-TW" altLang="en-US" b="1" dirty="0">
                <a:solidFill>
                  <a:srgbClr val="0000FF"/>
                </a:solidFill>
              </a:rPr>
              <a:t>最有利標、最低標差異簡易比較表</a:t>
            </a:r>
          </a:p>
        </p:txBody>
      </p:sp>
    </p:spTree>
    <p:extLst>
      <p:ext uri="{BB962C8B-B14F-4D97-AF65-F5344CB8AC3E}">
        <p14:creationId xmlns:p14="http://schemas.microsoft.com/office/powerpoint/2010/main" val="4290855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71</a:t>
            </a:fld>
            <a:endParaRPr lang="en-US" altLang="zh-TW"/>
          </a:p>
        </p:txBody>
      </p:sp>
      <p:graphicFrame>
        <p:nvGraphicFramePr>
          <p:cNvPr id="6" name="表格 5">
            <a:extLst>
              <a:ext uri="{FF2B5EF4-FFF2-40B4-BE49-F238E27FC236}">
                <a16:creationId xmlns:a16="http://schemas.microsoft.com/office/drawing/2014/main" id="{D7F18388-22C4-4697-9D31-80916CD295DF}"/>
              </a:ext>
            </a:extLst>
          </p:cNvPr>
          <p:cNvGraphicFramePr>
            <a:graphicFrameLocks noGrp="1"/>
          </p:cNvGraphicFramePr>
          <p:nvPr>
            <p:extLst>
              <p:ext uri="{D42A27DB-BD31-4B8C-83A1-F6EECF244321}">
                <p14:modId xmlns:p14="http://schemas.microsoft.com/office/powerpoint/2010/main" val="575987399"/>
              </p:ext>
            </p:extLst>
          </p:nvPr>
        </p:nvGraphicFramePr>
        <p:xfrm>
          <a:off x="395536" y="260648"/>
          <a:ext cx="8352927" cy="5791200"/>
        </p:xfrm>
        <a:graphic>
          <a:graphicData uri="http://schemas.openxmlformats.org/drawingml/2006/table">
            <a:tbl>
              <a:tblPr firstRow="1" firstCol="1" lastRow="1" lastCol="1" bandRow="1" bandCol="1">
                <a:tableStyleId>{5C22544A-7EE6-4342-B048-85BDC9FD1C3A}</a:tableStyleId>
              </a:tblPr>
              <a:tblGrid>
                <a:gridCol w="1656184">
                  <a:extLst>
                    <a:ext uri="{9D8B030D-6E8A-4147-A177-3AD203B41FA5}">
                      <a16:colId xmlns:a16="http://schemas.microsoft.com/office/drawing/2014/main" val="897851992"/>
                    </a:ext>
                  </a:extLst>
                </a:gridCol>
                <a:gridCol w="2304256">
                  <a:extLst>
                    <a:ext uri="{9D8B030D-6E8A-4147-A177-3AD203B41FA5}">
                      <a16:colId xmlns:a16="http://schemas.microsoft.com/office/drawing/2014/main" val="76708704"/>
                    </a:ext>
                  </a:extLst>
                </a:gridCol>
                <a:gridCol w="4392487">
                  <a:extLst>
                    <a:ext uri="{9D8B030D-6E8A-4147-A177-3AD203B41FA5}">
                      <a16:colId xmlns:a16="http://schemas.microsoft.com/office/drawing/2014/main" val="2776669430"/>
                    </a:ext>
                  </a:extLst>
                </a:gridCol>
              </a:tblGrid>
              <a:tr h="4419600">
                <a:tc>
                  <a:txBody>
                    <a:bodyPr/>
                    <a:lstStyle/>
                    <a:p>
                      <a:pPr algn="just">
                        <a:lnSpc>
                          <a:spcPts val="2400"/>
                        </a:lnSpc>
                        <a:spcBef>
                          <a:spcPts val="0"/>
                        </a:spcBef>
                        <a:spcAft>
                          <a:spcPts val="0"/>
                        </a:spcAft>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第五十九條　廠商不得以支付他人佣金、比例金、仲介費、後謝金或其他</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不正</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利益為條件，促成採購契約之</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成立</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a:t>
                      </a:r>
                    </a:p>
                    <a:p>
                      <a:pPr marL="0" marR="0" lvl="0" indent="0" algn="just" defTabSz="914400" rtl="0" eaLnBrk="1" fontAlgn="auto" latinLnBrk="0" hangingPunct="1">
                        <a:lnSpc>
                          <a:spcPts val="2400"/>
                        </a:lnSpc>
                        <a:spcBef>
                          <a:spcPts val="0"/>
                        </a:spcBef>
                        <a:spcAft>
                          <a:spcPts val="0"/>
                        </a:spcAft>
                        <a:buClrTx/>
                        <a:buSzTx/>
                        <a:buFontTx/>
                        <a:buNone/>
                        <a:tabLst/>
                        <a:defRPr/>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違反前項規定者，機關得終止或解除契約</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，並</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將</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二倍之不正</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利益自契約價款中扣除。</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未能扣除者，通知廠商限期給付之。</a:t>
                      </a:r>
                      <a:endParaRPr lang="zh-TW"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a:lnSpc>
                          <a:spcPts val="2400"/>
                        </a:lnSpc>
                        <a:spcBef>
                          <a:spcPts val="0"/>
                        </a:spcBef>
                        <a:spcAft>
                          <a:spcPts val="0"/>
                        </a:spcAft>
                      </a:pPr>
                      <a:endParaRPr lang="zh-TW" altLang="zh-TW" sz="2000" b="1" kern="1200" dirty="0">
                        <a:solidFill>
                          <a:srgbClr val="000000"/>
                        </a:solidFill>
                        <a:effectLst/>
                        <a:latin typeface="標楷體" panose="03000509000000000000" pitchFamily="65" charset="-120"/>
                        <a:ea typeface="標楷體" panose="03000509000000000000" pitchFamily="65" charset="-120"/>
                        <a:cs typeface="+mn-cs"/>
                      </a:endParaRP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nSpc>
                          <a:spcPts val="2400"/>
                        </a:lnSpc>
                        <a:spcBef>
                          <a:spcPts val="0"/>
                        </a:spcBef>
                        <a:spcAft>
                          <a:spcPts val="0"/>
                        </a:spcAft>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第五十九條　</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機關以選擇性招標或限制性招標辦理採購者，採購契約之價款不得高於廠商於同樣市場條件之相同工程、財物或勞務之最低價格。</a:t>
                      </a:r>
                      <a:endParaRPr lang="zh-TW"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a:lnSpc>
                          <a:spcPts val="2400"/>
                        </a:lnSpc>
                        <a:spcBef>
                          <a:spcPts val="0"/>
                        </a:spcBef>
                        <a:spcAft>
                          <a:spcPts val="0"/>
                        </a:spcAft>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廠商</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亦</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不得以支付他人佣金、比例金、仲介費、後謝金或其他利益為條件，促成採購契約之簽訂。</a:t>
                      </a:r>
                    </a:p>
                    <a:p>
                      <a:pPr>
                        <a:lnSpc>
                          <a:spcPts val="2400"/>
                        </a:lnSpc>
                        <a:spcBef>
                          <a:spcPts val="0"/>
                        </a:spcBef>
                        <a:spcAft>
                          <a:spcPts val="0"/>
                        </a:spcAft>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違反前二項規定者，機關得終止或解除契約或將溢價及利益自契約價款中扣除。</a:t>
                      </a:r>
                    </a:p>
                    <a:p>
                      <a:pPr>
                        <a:lnSpc>
                          <a:spcPts val="2400"/>
                        </a:lnSpc>
                        <a:spcBef>
                          <a:spcPts val="0"/>
                        </a:spcBef>
                        <a:spcAft>
                          <a:spcPts val="0"/>
                        </a:spcAft>
                      </a:pP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公開招標之投標廠商未達三家者，準用前三項之規定</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a:t>
                      </a:r>
                      <a:endParaRPr lang="zh-TW" altLang="zh-TW" sz="2000" b="1" kern="1200" dirty="0">
                        <a:solidFill>
                          <a:srgbClr val="000000"/>
                        </a:solidFill>
                        <a:effectLst/>
                        <a:latin typeface="標楷體" panose="03000509000000000000" pitchFamily="65" charset="-120"/>
                        <a:ea typeface="標楷體" panose="03000509000000000000" pitchFamily="65" charset="-120"/>
                        <a:cs typeface="+mn-cs"/>
                      </a:endParaRP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444500" marR="0" lvl="0" indent="-444500" algn="just" defTabSz="914400" rtl="0" eaLnBrk="1" fontAlgn="auto" latinLnBrk="0" hangingPunct="1">
                        <a:lnSpc>
                          <a:spcPts val="2400"/>
                        </a:lnSpc>
                        <a:spcBef>
                          <a:spcPts val="0"/>
                        </a:spcBef>
                        <a:spcAft>
                          <a:spcPts val="0"/>
                        </a:spcAft>
                        <a:buClrTx/>
                        <a:buSzTx/>
                        <a:buFontTx/>
                        <a:buNone/>
                        <a:tabLst/>
                        <a:defRPr/>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一、</a:t>
                      </a:r>
                      <a:r>
                        <a:rPr lang="zh-TW" altLang="zh-TW" sz="1600" b="1" kern="1200" dirty="0">
                          <a:solidFill>
                            <a:srgbClr val="000000"/>
                          </a:solidFill>
                          <a:effectLst/>
                          <a:latin typeface="標楷體" panose="03000509000000000000" pitchFamily="65" charset="-120"/>
                          <a:ea typeface="標楷體" panose="03000509000000000000" pitchFamily="65" charset="-120"/>
                          <a:cs typeface="+mn-cs"/>
                        </a:rPr>
                        <a:t>現行條文第一項所稱「同樣市場條件」，包括採購標的之交易數量、時間、區域、押標金、保證金、付款、保固及逾期違約金等商業條件，市場供需變化亦得列入考慮，實務作業甚難認定所謂「同樣市場條件之相同工程、財物或勞務」，且不符商業模式可能採取之市場差別定價策略。鑒於本項規定造成實務執行窒礙，爰予刪除。</a:t>
                      </a:r>
                    </a:p>
                    <a:p>
                      <a:pPr marL="444500" marR="0" lvl="0" indent="-444500" algn="just" defTabSz="914400" rtl="0" eaLnBrk="1" fontAlgn="auto" latinLnBrk="0" hangingPunct="1">
                        <a:lnSpc>
                          <a:spcPts val="2400"/>
                        </a:lnSpc>
                        <a:spcBef>
                          <a:spcPts val="0"/>
                        </a:spcBef>
                        <a:spcAft>
                          <a:spcPts val="0"/>
                        </a:spcAft>
                        <a:buClrTx/>
                        <a:buSzTx/>
                        <a:buFontTx/>
                        <a:buNone/>
                        <a:tabLst/>
                        <a:defRPr/>
                      </a:pPr>
                      <a:r>
                        <a:rPr lang="zh-TW" altLang="zh-TW" sz="1600" b="1" kern="1200" dirty="0">
                          <a:solidFill>
                            <a:srgbClr val="000000"/>
                          </a:solidFill>
                          <a:effectLst/>
                          <a:latin typeface="標楷體" panose="03000509000000000000" pitchFamily="65" charset="-120"/>
                          <a:ea typeface="標楷體" panose="03000509000000000000" pitchFamily="65" charset="-120"/>
                          <a:cs typeface="+mn-cs"/>
                        </a:rPr>
                        <a:t>二、修正現行條文第二項，並移列為第一項。現行條文第二項所規範之情形，係於第一項之採購始適用之，配合現行條文第一項已刪除，且本項規定應不限於現行條文第一項之情形始適用之，爰刪除「亦」字。又本項所稱「利益」，以非正當商業行為之給付為限，爰修正為</a:t>
                      </a:r>
                      <a:r>
                        <a:rPr lang="zh-TW" altLang="zh-TW" sz="1600" b="1" u="sng" kern="1200" dirty="0">
                          <a:solidFill>
                            <a:srgbClr val="FF0000"/>
                          </a:solidFill>
                          <a:effectLst/>
                          <a:latin typeface="標楷體" panose="03000509000000000000" pitchFamily="65" charset="-120"/>
                          <a:ea typeface="標楷體" panose="03000509000000000000" pitchFamily="65" charset="-120"/>
                          <a:cs typeface="+mn-cs"/>
                        </a:rPr>
                        <a:t>「不正利益」，包括一切足以供人需要或滿足欲望之有形或無形利</a:t>
                      </a:r>
                      <a:r>
                        <a:rPr lang="zh-TW" altLang="zh-TW" sz="1600" b="1" kern="1200" dirty="0">
                          <a:solidFill>
                            <a:srgbClr val="000000"/>
                          </a:solidFill>
                          <a:effectLst/>
                          <a:latin typeface="標楷體" panose="03000509000000000000" pitchFamily="65" charset="-120"/>
                          <a:ea typeface="標楷體" panose="03000509000000000000" pitchFamily="65" charset="-120"/>
                          <a:cs typeface="+mn-cs"/>
                        </a:rPr>
                        <a:t>益。另除招標文件另有規定外，係以決標為契約成立之時點，爰將促成採購契約之「簽訂」，修正為促成採購契約之「成立」。</a:t>
                      </a: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3680981483"/>
                  </a:ext>
                </a:extLst>
              </a:tr>
            </a:tbl>
          </a:graphicData>
        </a:graphic>
      </p:graphicFrame>
    </p:spTree>
    <p:extLst>
      <p:ext uri="{BB962C8B-B14F-4D97-AF65-F5344CB8AC3E}">
        <p14:creationId xmlns:p14="http://schemas.microsoft.com/office/powerpoint/2010/main" val="22733883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72</a:t>
            </a:fld>
            <a:endParaRPr lang="en-US" altLang="zh-TW"/>
          </a:p>
        </p:txBody>
      </p:sp>
      <p:graphicFrame>
        <p:nvGraphicFramePr>
          <p:cNvPr id="6" name="表格 5">
            <a:extLst>
              <a:ext uri="{FF2B5EF4-FFF2-40B4-BE49-F238E27FC236}">
                <a16:creationId xmlns:a16="http://schemas.microsoft.com/office/drawing/2014/main" id="{D7F18388-22C4-4697-9D31-80916CD295DF}"/>
              </a:ext>
            </a:extLst>
          </p:cNvPr>
          <p:cNvGraphicFramePr>
            <a:graphicFrameLocks noGrp="1"/>
          </p:cNvGraphicFramePr>
          <p:nvPr/>
        </p:nvGraphicFramePr>
        <p:xfrm>
          <a:off x="395536" y="260648"/>
          <a:ext cx="8352927" cy="4724400"/>
        </p:xfrm>
        <a:graphic>
          <a:graphicData uri="http://schemas.openxmlformats.org/drawingml/2006/table">
            <a:tbl>
              <a:tblPr firstRow="1" firstCol="1" lastRow="1" lastCol="1" bandRow="1" bandCol="1">
                <a:tableStyleId>{5C22544A-7EE6-4342-B048-85BDC9FD1C3A}</a:tableStyleId>
              </a:tblPr>
              <a:tblGrid>
                <a:gridCol w="1296144">
                  <a:extLst>
                    <a:ext uri="{9D8B030D-6E8A-4147-A177-3AD203B41FA5}">
                      <a16:colId xmlns:a16="http://schemas.microsoft.com/office/drawing/2014/main" val="897851992"/>
                    </a:ext>
                  </a:extLst>
                </a:gridCol>
                <a:gridCol w="1800200">
                  <a:extLst>
                    <a:ext uri="{9D8B030D-6E8A-4147-A177-3AD203B41FA5}">
                      <a16:colId xmlns:a16="http://schemas.microsoft.com/office/drawing/2014/main" val="76708704"/>
                    </a:ext>
                  </a:extLst>
                </a:gridCol>
                <a:gridCol w="5256583">
                  <a:extLst>
                    <a:ext uri="{9D8B030D-6E8A-4147-A177-3AD203B41FA5}">
                      <a16:colId xmlns:a16="http://schemas.microsoft.com/office/drawing/2014/main" val="2776669430"/>
                    </a:ext>
                  </a:extLst>
                </a:gridCol>
              </a:tblGrid>
              <a:tr h="4419600">
                <a:tc>
                  <a:txBody>
                    <a:bodyPr/>
                    <a:lstStyle/>
                    <a:p>
                      <a:pPr>
                        <a:lnSpc>
                          <a:spcPts val="2200"/>
                        </a:lnSpc>
                        <a:spcBef>
                          <a:spcPts val="0"/>
                        </a:spcBef>
                        <a:spcAft>
                          <a:spcPts val="0"/>
                        </a:spcAft>
                      </a:pPr>
                      <a:endParaRPr lang="zh-TW" altLang="zh-TW" sz="2000" b="1" kern="1200" dirty="0">
                        <a:solidFill>
                          <a:srgbClr val="000000"/>
                        </a:solidFill>
                        <a:effectLst/>
                        <a:latin typeface="標楷體" panose="03000509000000000000" pitchFamily="65" charset="-120"/>
                        <a:ea typeface="標楷體" panose="03000509000000000000" pitchFamily="65" charset="-120"/>
                        <a:cs typeface="+mn-cs"/>
                      </a:endParaRP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nSpc>
                          <a:spcPts val="2200"/>
                        </a:lnSpc>
                        <a:spcBef>
                          <a:spcPts val="0"/>
                        </a:spcBef>
                        <a:spcAft>
                          <a:spcPts val="0"/>
                        </a:spcAft>
                      </a:pPr>
                      <a:endParaRPr lang="zh-TW" altLang="zh-TW" sz="2000" b="1" kern="1200" dirty="0">
                        <a:solidFill>
                          <a:srgbClr val="000000"/>
                        </a:solidFill>
                        <a:effectLst/>
                        <a:latin typeface="標楷體" panose="03000509000000000000" pitchFamily="65" charset="-120"/>
                        <a:ea typeface="標楷體" panose="03000509000000000000" pitchFamily="65" charset="-120"/>
                        <a:cs typeface="+mn-cs"/>
                      </a:endParaRP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444500" indent="-444500" algn="just">
                        <a:lnSpc>
                          <a:spcPts val="2500"/>
                        </a:lnSpc>
                        <a:spcBef>
                          <a:spcPts val="0"/>
                        </a:spcBef>
                        <a:spcAft>
                          <a:spcPts val="0"/>
                        </a:spcAft>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三、修正現行條文第三項並移列為第二項，考量違反第一項規定之廠商，原僅扣除第二項所稱不正利益，難收懲罰之效，爰將不正利益之扣除金額調高為二倍，並規定未能自契約價款中扣除時之處置。另本項所稱</a:t>
                      </a:r>
                      <a:r>
                        <a:rPr lang="zh-TW" altLang="zh-TW" sz="1800" b="1" kern="1200" dirty="0">
                          <a:solidFill>
                            <a:srgbClr val="FF0000"/>
                          </a:solidFill>
                          <a:effectLst/>
                          <a:latin typeface="標楷體" panose="03000509000000000000" pitchFamily="65" charset="-120"/>
                          <a:ea typeface="標楷體" panose="03000509000000000000" pitchFamily="65" charset="-120"/>
                          <a:cs typeface="+mn-cs"/>
                        </a:rPr>
                        <a:t>「不正利益」，係指第一項廠商以支付他人佣金、比例金、仲介費、後謝金或其他不正利益</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a:t>
                      </a:r>
                    </a:p>
                    <a:p>
                      <a:pPr marL="444500" indent="-444500" algn="just">
                        <a:lnSpc>
                          <a:spcPts val="2500"/>
                        </a:lnSpc>
                        <a:spcBef>
                          <a:spcPts val="0"/>
                        </a:spcBef>
                        <a:spcAft>
                          <a:spcPts val="0"/>
                        </a:spcAft>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四、基於公開招標，邀標對象並不特定，廠商投標時，均須考慮可能有其他廠商投標，而有競爭之機制，與選擇性招標或限制性招標之受邀廠商不一定有競爭機制有所不同，爰無準用第一項規定之必要。又</a:t>
                      </a:r>
                      <a:r>
                        <a:rPr lang="zh-TW" altLang="zh-TW" sz="1800" b="1" u="sng" kern="1200" dirty="0">
                          <a:solidFill>
                            <a:srgbClr val="FF0000"/>
                          </a:solidFill>
                          <a:effectLst/>
                          <a:latin typeface="標楷體" panose="03000509000000000000" pitchFamily="65" charset="-120"/>
                          <a:ea typeface="標楷體" panose="03000509000000000000" pitchFamily="65" charset="-120"/>
                          <a:cs typeface="+mn-cs"/>
                        </a:rPr>
                        <a:t>公開招標不論投標廠商是否達三家，廠商均應適用第二項及第三項規</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定，爰刪除現行條文第四項規定。</a:t>
                      </a:r>
                    </a:p>
                    <a:p>
                      <a:pPr>
                        <a:lnSpc>
                          <a:spcPts val="2200"/>
                        </a:lnSpc>
                        <a:spcBef>
                          <a:spcPts val="0"/>
                        </a:spcBef>
                        <a:spcAft>
                          <a:spcPts val="0"/>
                        </a:spcAft>
                      </a:pPr>
                      <a:endParaRPr lang="zh-TW" altLang="zh-TW" sz="2000" b="1" kern="1200" dirty="0">
                        <a:solidFill>
                          <a:srgbClr val="000000"/>
                        </a:solidFill>
                        <a:effectLst/>
                        <a:latin typeface="標楷體" panose="03000509000000000000" pitchFamily="65" charset="-120"/>
                        <a:ea typeface="標楷體" panose="03000509000000000000" pitchFamily="65" charset="-120"/>
                        <a:cs typeface="+mn-cs"/>
                      </a:endParaRPr>
                    </a:p>
                  </a:txBody>
                  <a:tcPr marL="37024" marR="370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3680981483"/>
                  </a:ext>
                </a:extLst>
              </a:tr>
            </a:tbl>
          </a:graphicData>
        </a:graphic>
      </p:graphicFrame>
    </p:spTree>
    <p:extLst>
      <p:ext uri="{BB962C8B-B14F-4D97-AF65-F5344CB8AC3E}">
        <p14:creationId xmlns:p14="http://schemas.microsoft.com/office/powerpoint/2010/main" val="6219104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73</a:t>
            </a:fld>
            <a:endParaRPr lang="en-US" altLang="zh-TW"/>
          </a:p>
        </p:txBody>
      </p:sp>
      <p:graphicFrame>
        <p:nvGraphicFramePr>
          <p:cNvPr id="6" name="表格 5">
            <a:extLst>
              <a:ext uri="{FF2B5EF4-FFF2-40B4-BE49-F238E27FC236}">
                <a16:creationId xmlns:a16="http://schemas.microsoft.com/office/drawing/2014/main" id="{F4E6D965-7C62-4CF2-9FBA-FB3506CE5407}"/>
              </a:ext>
            </a:extLst>
          </p:cNvPr>
          <p:cNvGraphicFramePr>
            <a:graphicFrameLocks noGrp="1"/>
          </p:cNvGraphicFramePr>
          <p:nvPr/>
        </p:nvGraphicFramePr>
        <p:xfrm>
          <a:off x="240061" y="404664"/>
          <a:ext cx="8663877" cy="4768660"/>
        </p:xfrm>
        <a:graphic>
          <a:graphicData uri="http://schemas.openxmlformats.org/drawingml/2006/table">
            <a:tbl>
              <a:tblPr firstRow="1" firstCol="1" lastRow="1" lastCol="1" bandRow="1" bandCol="1">
                <a:tableStyleId>{5C22544A-7EE6-4342-B048-85BDC9FD1C3A}</a:tableStyleId>
              </a:tblPr>
              <a:tblGrid>
                <a:gridCol w="2884739">
                  <a:extLst>
                    <a:ext uri="{9D8B030D-6E8A-4147-A177-3AD203B41FA5}">
                      <a16:colId xmlns:a16="http://schemas.microsoft.com/office/drawing/2014/main" val="797340076"/>
                    </a:ext>
                  </a:extLst>
                </a:gridCol>
                <a:gridCol w="2808312">
                  <a:extLst>
                    <a:ext uri="{9D8B030D-6E8A-4147-A177-3AD203B41FA5}">
                      <a16:colId xmlns:a16="http://schemas.microsoft.com/office/drawing/2014/main" val="1946656847"/>
                    </a:ext>
                  </a:extLst>
                </a:gridCol>
                <a:gridCol w="2970826">
                  <a:extLst>
                    <a:ext uri="{9D8B030D-6E8A-4147-A177-3AD203B41FA5}">
                      <a16:colId xmlns:a16="http://schemas.microsoft.com/office/drawing/2014/main" val="528436926"/>
                    </a:ext>
                  </a:extLst>
                </a:gridCol>
              </a:tblGrid>
              <a:tr h="0">
                <a:tc>
                  <a:txBody>
                    <a:bodyPr/>
                    <a:lstStyle/>
                    <a:p>
                      <a:pPr marL="152400" indent="-152400" algn="just">
                        <a:lnSpc>
                          <a:spcPts val="2900"/>
                        </a:lnSpc>
                        <a:spcAft>
                          <a:spcPts val="0"/>
                        </a:spcAft>
                      </a:pPr>
                      <a:r>
                        <a:rPr lang="zh-TW" sz="2400" kern="100" dirty="0">
                          <a:solidFill>
                            <a:srgbClr val="000000"/>
                          </a:solidFill>
                          <a:effectLst/>
                          <a:latin typeface="標楷體" panose="03000509000000000000" pitchFamily="65" charset="-120"/>
                          <a:ea typeface="標楷體" panose="03000509000000000000" pitchFamily="65" charset="-120"/>
                        </a:rPr>
                        <a:t>第六十三條　各類採購契約以採用主管機關訂定之範本為原則，其要項及內容由主管機關參考國際及國內慣例定之。</a:t>
                      </a:r>
                    </a:p>
                    <a:p>
                      <a:pPr marL="152400" indent="304800" algn="just">
                        <a:lnSpc>
                          <a:spcPts val="2900"/>
                        </a:lnSpc>
                        <a:spcAft>
                          <a:spcPts val="0"/>
                        </a:spcAft>
                        <a:tabLst>
                          <a:tab pos="1600200" algn="l"/>
                        </a:tabLst>
                      </a:pPr>
                      <a:r>
                        <a:rPr lang="zh-TW" sz="2400" u="sng" kern="100" dirty="0">
                          <a:solidFill>
                            <a:srgbClr val="000000"/>
                          </a:solidFill>
                          <a:effectLst/>
                          <a:latin typeface="標楷體" panose="03000509000000000000" pitchFamily="65" charset="-120"/>
                          <a:ea typeface="標楷體" panose="03000509000000000000" pitchFamily="65" charset="-120"/>
                        </a:rPr>
                        <a:t>採購</a:t>
                      </a:r>
                      <a:r>
                        <a:rPr lang="zh-TW" sz="2400" kern="100" dirty="0">
                          <a:solidFill>
                            <a:srgbClr val="000000"/>
                          </a:solidFill>
                          <a:effectLst/>
                          <a:latin typeface="標楷體" panose="03000509000000000000" pitchFamily="65" charset="-120"/>
                          <a:ea typeface="標楷體" panose="03000509000000000000" pitchFamily="65" charset="-120"/>
                        </a:rPr>
                        <a:t>契約應訂明</a:t>
                      </a:r>
                      <a:r>
                        <a:rPr lang="zh-TW" sz="2400" u="sng" kern="100" dirty="0">
                          <a:solidFill>
                            <a:srgbClr val="000000"/>
                          </a:solidFill>
                          <a:effectLst/>
                          <a:latin typeface="標楷體" panose="03000509000000000000" pitchFamily="65" charset="-120"/>
                          <a:ea typeface="標楷體" panose="03000509000000000000" pitchFamily="65" charset="-120"/>
                        </a:rPr>
                        <a:t>一方執行錯誤、</a:t>
                      </a:r>
                      <a:r>
                        <a:rPr lang="zh-TW" sz="2400" kern="100" dirty="0">
                          <a:solidFill>
                            <a:srgbClr val="000000"/>
                          </a:solidFill>
                          <a:effectLst/>
                          <a:latin typeface="標楷體" panose="03000509000000000000" pitchFamily="65" charset="-120"/>
                          <a:ea typeface="標楷體" panose="03000509000000000000" pitchFamily="65" charset="-120"/>
                        </a:rPr>
                        <a:t>不實或管理不善，致</a:t>
                      </a:r>
                      <a:r>
                        <a:rPr lang="zh-TW" sz="2400" u="sng" kern="100" dirty="0">
                          <a:solidFill>
                            <a:srgbClr val="000000"/>
                          </a:solidFill>
                          <a:effectLst/>
                          <a:latin typeface="標楷體" panose="03000509000000000000" pitchFamily="65" charset="-120"/>
                          <a:ea typeface="標楷體" panose="03000509000000000000" pitchFamily="65" charset="-120"/>
                        </a:rPr>
                        <a:t>他方</a:t>
                      </a:r>
                      <a:r>
                        <a:rPr lang="zh-TW" sz="2400" kern="100" dirty="0">
                          <a:solidFill>
                            <a:srgbClr val="000000"/>
                          </a:solidFill>
                          <a:effectLst/>
                          <a:latin typeface="標楷體" panose="03000509000000000000" pitchFamily="65" charset="-120"/>
                          <a:ea typeface="標楷體" panose="03000509000000000000" pitchFamily="65" charset="-120"/>
                        </a:rPr>
                        <a:t>遭受損害之責任。</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152400" indent="-152400" algn="just">
                        <a:lnSpc>
                          <a:spcPts val="2900"/>
                        </a:lnSpc>
                        <a:spcAft>
                          <a:spcPts val="0"/>
                        </a:spcAft>
                        <a:tabLst>
                          <a:tab pos="1600200" algn="l"/>
                        </a:tabLst>
                      </a:pPr>
                      <a:r>
                        <a:rPr lang="zh-TW" sz="2400" kern="100" dirty="0">
                          <a:solidFill>
                            <a:srgbClr val="000000"/>
                          </a:solidFill>
                          <a:effectLst/>
                          <a:latin typeface="標楷體" panose="03000509000000000000" pitchFamily="65" charset="-120"/>
                          <a:ea typeface="標楷體" panose="03000509000000000000" pitchFamily="65" charset="-120"/>
                        </a:rPr>
                        <a:t>第六十三條　各類採購契約以採用主管機關訂定之範本為原則，其要項及內容由主管機關參考國際及國內慣例定之。</a:t>
                      </a:r>
                    </a:p>
                    <a:p>
                      <a:pPr marL="152400" indent="304800" algn="just">
                        <a:lnSpc>
                          <a:spcPts val="2900"/>
                        </a:lnSpc>
                        <a:spcAft>
                          <a:spcPts val="0"/>
                        </a:spcAft>
                        <a:tabLst>
                          <a:tab pos="1600200" algn="l"/>
                        </a:tabLst>
                      </a:pPr>
                      <a:r>
                        <a:rPr lang="zh-TW" sz="2400" u="sng" kern="100" dirty="0">
                          <a:solidFill>
                            <a:srgbClr val="000000"/>
                          </a:solidFill>
                          <a:effectLst/>
                          <a:latin typeface="標楷體" panose="03000509000000000000" pitchFamily="65" charset="-120"/>
                          <a:ea typeface="標楷體" panose="03000509000000000000" pitchFamily="65" charset="-120"/>
                        </a:rPr>
                        <a:t>委託規劃、設計、監造或管理之</a:t>
                      </a:r>
                      <a:r>
                        <a:rPr lang="zh-TW" sz="2400" kern="100" dirty="0">
                          <a:solidFill>
                            <a:srgbClr val="000000"/>
                          </a:solidFill>
                          <a:effectLst/>
                          <a:latin typeface="標楷體" panose="03000509000000000000" pitchFamily="65" charset="-120"/>
                          <a:ea typeface="標楷體" panose="03000509000000000000" pitchFamily="65" charset="-120"/>
                        </a:rPr>
                        <a:t>契約</a:t>
                      </a:r>
                      <a:r>
                        <a:rPr lang="zh-TW" sz="2400" u="sng" kern="100" dirty="0">
                          <a:solidFill>
                            <a:srgbClr val="000000"/>
                          </a:solidFill>
                          <a:effectLst/>
                          <a:latin typeface="標楷體" panose="03000509000000000000" pitchFamily="65" charset="-120"/>
                          <a:ea typeface="標楷體" panose="03000509000000000000" pitchFamily="65" charset="-120"/>
                        </a:rPr>
                        <a:t>，</a:t>
                      </a:r>
                      <a:r>
                        <a:rPr lang="zh-TW" sz="2400" kern="100" dirty="0">
                          <a:solidFill>
                            <a:srgbClr val="000000"/>
                          </a:solidFill>
                          <a:effectLst/>
                          <a:latin typeface="標楷體" panose="03000509000000000000" pitchFamily="65" charset="-120"/>
                          <a:ea typeface="標楷體" panose="03000509000000000000" pitchFamily="65" charset="-120"/>
                        </a:rPr>
                        <a:t>應訂明</a:t>
                      </a:r>
                      <a:r>
                        <a:rPr lang="zh-TW" sz="2400" u="sng" kern="100" dirty="0">
                          <a:solidFill>
                            <a:srgbClr val="000000"/>
                          </a:solidFill>
                          <a:effectLst/>
                          <a:latin typeface="標楷體" panose="03000509000000000000" pitchFamily="65" charset="-120"/>
                          <a:ea typeface="標楷體" panose="03000509000000000000" pitchFamily="65" charset="-120"/>
                        </a:rPr>
                        <a:t>廠商規劃設計</a:t>
                      </a:r>
                      <a:r>
                        <a:rPr lang="zh-TW" sz="2400" kern="100" dirty="0">
                          <a:solidFill>
                            <a:srgbClr val="000000"/>
                          </a:solidFill>
                          <a:effectLst/>
                          <a:latin typeface="標楷體" panose="03000509000000000000" pitchFamily="65" charset="-120"/>
                          <a:ea typeface="標楷體" panose="03000509000000000000" pitchFamily="65" charset="-120"/>
                        </a:rPr>
                        <a:t>錯誤、</a:t>
                      </a:r>
                      <a:r>
                        <a:rPr lang="zh-TW" sz="2400" u="sng" kern="100" dirty="0">
                          <a:solidFill>
                            <a:srgbClr val="000000"/>
                          </a:solidFill>
                          <a:effectLst/>
                          <a:latin typeface="標楷體" panose="03000509000000000000" pitchFamily="65" charset="-120"/>
                          <a:ea typeface="標楷體" panose="03000509000000000000" pitchFamily="65" charset="-120"/>
                        </a:rPr>
                        <a:t>監造</a:t>
                      </a:r>
                      <a:r>
                        <a:rPr lang="zh-TW" sz="2400" kern="100" dirty="0">
                          <a:solidFill>
                            <a:srgbClr val="000000"/>
                          </a:solidFill>
                          <a:effectLst/>
                          <a:latin typeface="標楷體" panose="03000509000000000000" pitchFamily="65" charset="-120"/>
                          <a:ea typeface="標楷體" panose="03000509000000000000" pitchFamily="65" charset="-120"/>
                        </a:rPr>
                        <a:t>不實或管理不善，致</a:t>
                      </a:r>
                      <a:r>
                        <a:rPr lang="zh-TW" sz="2400" u="sng" kern="100" dirty="0">
                          <a:solidFill>
                            <a:srgbClr val="000000"/>
                          </a:solidFill>
                          <a:effectLst/>
                          <a:latin typeface="標楷體" panose="03000509000000000000" pitchFamily="65" charset="-120"/>
                          <a:ea typeface="標楷體" panose="03000509000000000000" pitchFamily="65" charset="-120"/>
                        </a:rPr>
                        <a:t>機關</a:t>
                      </a:r>
                      <a:r>
                        <a:rPr lang="zh-TW" sz="2400" kern="100" dirty="0">
                          <a:solidFill>
                            <a:srgbClr val="000000"/>
                          </a:solidFill>
                          <a:effectLst/>
                          <a:latin typeface="標楷體" panose="03000509000000000000" pitchFamily="65" charset="-120"/>
                          <a:ea typeface="標楷體" panose="03000509000000000000" pitchFamily="65" charset="-120"/>
                        </a:rPr>
                        <a:t>遭受損害之責任。</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152400" indent="-152400" algn="just">
                        <a:lnSpc>
                          <a:spcPts val="2900"/>
                        </a:lnSpc>
                        <a:spcAft>
                          <a:spcPts val="0"/>
                        </a:spcAft>
                        <a:tabLst>
                          <a:tab pos="1600200" algn="l"/>
                        </a:tabLst>
                      </a:pPr>
                      <a:r>
                        <a:rPr lang="zh-TW" sz="2400" kern="100" dirty="0">
                          <a:solidFill>
                            <a:srgbClr val="000000"/>
                          </a:solidFill>
                          <a:effectLst/>
                          <a:latin typeface="標楷體" panose="03000509000000000000" pitchFamily="65" charset="-120"/>
                          <a:ea typeface="標楷體" panose="03000509000000000000" pitchFamily="65" charset="-120"/>
                        </a:rPr>
                        <a:t>一、第一項未修正。</a:t>
                      </a:r>
                    </a:p>
                    <a:p>
                      <a:pPr marL="623888" indent="-623888" algn="just">
                        <a:lnSpc>
                          <a:spcPts val="2900"/>
                        </a:lnSpc>
                        <a:spcAft>
                          <a:spcPts val="0"/>
                        </a:spcAft>
                        <a:tabLst>
                          <a:tab pos="1600200" algn="l"/>
                        </a:tabLst>
                      </a:pPr>
                      <a:r>
                        <a:rPr lang="zh-TW" sz="2400" kern="100" dirty="0">
                          <a:solidFill>
                            <a:srgbClr val="000000"/>
                          </a:solidFill>
                          <a:effectLst/>
                          <a:latin typeface="標楷體" panose="03000509000000000000" pitchFamily="65" charset="-120"/>
                          <a:ea typeface="標楷體" panose="03000509000000000000" pitchFamily="65" charset="-120"/>
                        </a:rPr>
                        <a:t>二、修正第二項，本項之執行，不以委託規劃、設計、監造或管理之契約為限，且無論</a:t>
                      </a:r>
                      <a:r>
                        <a:rPr lang="zh-TW" sz="2400" u="sng" kern="100" dirty="0">
                          <a:solidFill>
                            <a:srgbClr val="FF0000"/>
                          </a:solidFill>
                          <a:effectLst/>
                          <a:latin typeface="標楷體" panose="03000509000000000000" pitchFamily="65" charset="-120"/>
                          <a:ea typeface="標楷體" panose="03000509000000000000" pitchFamily="65" charset="-120"/>
                        </a:rPr>
                        <a:t>契約任一方</a:t>
                      </a:r>
                      <a:r>
                        <a:rPr lang="zh-TW" sz="2400" kern="100" dirty="0">
                          <a:solidFill>
                            <a:srgbClr val="000000"/>
                          </a:solidFill>
                          <a:effectLst/>
                          <a:latin typeface="標楷體" panose="03000509000000000000" pitchFamily="65" charset="-120"/>
                          <a:ea typeface="標楷體" panose="03000509000000000000" pitchFamily="65" charset="-120"/>
                        </a:rPr>
                        <a:t>有執行錯誤、不實或管理不善，致他方遭受損害者，均應負損害賠償之契約責任。</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2231379988"/>
                  </a:ext>
                </a:extLst>
              </a:tr>
            </a:tbl>
          </a:graphicData>
        </a:graphic>
      </p:graphicFrame>
    </p:spTree>
    <p:extLst>
      <p:ext uri="{BB962C8B-B14F-4D97-AF65-F5344CB8AC3E}">
        <p14:creationId xmlns:p14="http://schemas.microsoft.com/office/powerpoint/2010/main" val="12151579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74</a:t>
            </a:fld>
            <a:endParaRPr lang="en-US" altLang="zh-TW"/>
          </a:p>
        </p:txBody>
      </p:sp>
      <p:graphicFrame>
        <p:nvGraphicFramePr>
          <p:cNvPr id="6" name="表格 5">
            <a:extLst>
              <a:ext uri="{FF2B5EF4-FFF2-40B4-BE49-F238E27FC236}">
                <a16:creationId xmlns:a16="http://schemas.microsoft.com/office/drawing/2014/main" id="{CCD0E888-83F7-4177-B6DE-0A5A41918856}"/>
              </a:ext>
            </a:extLst>
          </p:cNvPr>
          <p:cNvGraphicFramePr>
            <a:graphicFrameLocks noGrp="1"/>
          </p:cNvGraphicFramePr>
          <p:nvPr/>
        </p:nvGraphicFramePr>
        <p:xfrm>
          <a:off x="323528" y="361125"/>
          <a:ext cx="8424936" cy="5461381"/>
        </p:xfrm>
        <a:graphic>
          <a:graphicData uri="http://schemas.openxmlformats.org/drawingml/2006/table">
            <a:tbl>
              <a:tblPr firstRow="1" firstCol="1" lastRow="1" lastCol="1" bandRow="1" bandCol="1">
                <a:tableStyleId>{5C22544A-7EE6-4342-B048-85BDC9FD1C3A}</a:tableStyleId>
              </a:tblPr>
              <a:tblGrid>
                <a:gridCol w="4542139">
                  <a:extLst>
                    <a:ext uri="{9D8B030D-6E8A-4147-A177-3AD203B41FA5}">
                      <a16:colId xmlns:a16="http://schemas.microsoft.com/office/drawing/2014/main" val="3451215989"/>
                    </a:ext>
                  </a:extLst>
                </a:gridCol>
                <a:gridCol w="805864">
                  <a:extLst>
                    <a:ext uri="{9D8B030D-6E8A-4147-A177-3AD203B41FA5}">
                      <a16:colId xmlns:a16="http://schemas.microsoft.com/office/drawing/2014/main" val="569682048"/>
                    </a:ext>
                  </a:extLst>
                </a:gridCol>
                <a:gridCol w="3076933">
                  <a:extLst>
                    <a:ext uri="{9D8B030D-6E8A-4147-A177-3AD203B41FA5}">
                      <a16:colId xmlns:a16="http://schemas.microsoft.com/office/drawing/2014/main" val="3419015768"/>
                    </a:ext>
                  </a:extLst>
                </a:gridCol>
              </a:tblGrid>
              <a:tr h="4419600">
                <a:tc>
                  <a:txBody>
                    <a:bodyPr/>
                    <a:lstStyle/>
                    <a:p>
                      <a:pPr marL="152400" indent="-152400" algn="just">
                        <a:lnSpc>
                          <a:spcPts val="2700"/>
                        </a:lnSpc>
                        <a:spcAft>
                          <a:spcPts val="0"/>
                        </a:spcAft>
                        <a:tabLst>
                          <a:tab pos="1600200" algn="l"/>
                        </a:tabLst>
                      </a:pPr>
                      <a:r>
                        <a:rPr lang="zh-TW" sz="2000" kern="100" dirty="0">
                          <a:solidFill>
                            <a:srgbClr val="000000"/>
                          </a:solidFill>
                          <a:effectLst/>
                          <a:latin typeface="標楷體" panose="03000509000000000000" pitchFamily="65" charset="-120"/>
                          <a:ea typeface="標楷體" panose="03000509000000000000" pitchFamily="65" charset="-120"/>
                        </a:rPr>
                        <a:t>第七十條之一　機關辦理</a:t>
                      </a:r>
                      <a:r>
                        <a:rPr lang="zh-TW" sz="2000" u="sng" kern="100" dirty="0">
                          <a:solidFill>
                            <a:srgbClr val="0000FF"/>
                          </a:solidFill>
                          <a:effectLst/>
                          <a:latin typeface="標楷體" panose="03000509000000000000" pitchFamily="65" charset="-120"/>
                          <a:ea typeface="標楷體" panose="03000509000000000000" pitchFamily="65" charset="-120"/>
                        </a:rPr>
                        <a:t>工程規劃、設計</a:t>
                      </a:r>
                      <a:r>
                        <a:rPr lang="zh-TW" sz="2000" kern="100" dirty="0">
                          <a:solidFill>
                            <a:srgbClr val="000000"/>
                          </a:solidFill>
                          <a:effectLst/>
                          <a:latin typeface="標楷體" panose="03000509000000000000" pitchFamily="65" charset="-120"/>
                          <a:ea typeface="標楷體" panose="03000509000000000000" pitchFamily="65" charset="-120"/>
                        </a:rPr>
                        <a:t>，應依工程規模及特性，分析潛在施工危險，編製符合</a:t>
                      </a:r>
                      <a:r>
                        <a:rPr lang="zh-TW" sz="2000" u="sng" kern="100" dirty="0">
                          <a:solidFill>
                            <a:srgbClr val="0000FF"/>
                          </a:solidFill>
                          <a:effectLst/>
                          <a:latin typeface="標楷體" panose="03000509000000000000" pitchFamily="65" charset="-120"/>
                          <a:ea typeface="標楷體" panose="03000509000000000000" pitchFamily="65" charset="-120"/>
                        </a:rPr>
                        <a:t>職業安全衛生法規</a:t>
                      </a:r>
                      <a:r>
                        <a:rPr lang="zh-TW" sz="2000" kern="100" dirty="0">
                          <a:solidFill>
                            <a:srgbClr val="000000"/>
                          </a:solidFill>
                          <a:effectLst/>
                          <a:latin typeface="標楷體" panose="03000509000000000000" pitchFamily="65" charset="-120"/>
                          <a:ea typeface="標楷體" panose="03000509000000000000" pitchFamily="65" charset="-120"/>
                        </a:rPr>
                        <a:t>之安全衛生圖說及規範，並</a:t>
                      </a:r>
                      <a:r>
                        <a:rPr lang="zh-TW" sz="2000" u="sng" kern="100" dirty="0">
                          <a:solidFill>
                            <a:srgbClr val="0000FF"/>
                          </a:solidFill>
                          <a:effectLst/>
                          <a:latin typeface="標楷體" panose="03000509000000000000" pitchFamily="65" charset="-120"/>
                          <a:ea typeface="標楷體" panose="03000509000000000000" pitchFamily="65" charset="-120"/>
                        </a:rPr>
                        <a:t>量化編列安全衛生費用</a:t>
                      </a:r>
                      <a:r>
                        <a:rPr lang="zh-TW" sz="2000" kern="100" dirty="0">
                          <a:solidFill>
                            <a:srgbClr val="000000"/>
                          </a:solidFill>
                          <a:effectLst/>
                          <a:latin typeface="標楷體" panose="03000509000000000000" pitchFamily="65" charset="-120"/>
                          <a:ea typeface="標楷體" panose="03000509000000000000" pitchFamily="65" charset="-120"/>
                        </a:rPr>
                        <a:t>。</a:t>
                      </a:r>
                    </a:p>
                    <a:p>
                      <a:pPr marL="152400" indent="350520" algn="just">
                        <a:lnSpc>
                          <a:spcPts val="2700"/>
                        </a:lnSpc>
                        <a:spcAft>
                          <a:spcPts val="0"/>
                        </a:spcAft>
                        <a:tabLst>
                          <a:tab pos="1600200" algn="l"/>
                        </a:tabLst>
                      </a:pPr>
                      <a:r>
                        <a:rPr lang="zh-TW" sz="2000" kern="100" dirty="0">
                          <a:solidFill>
                            <a:srgbClr val="000000"/>
                          </a:solidFill>
                          <a:effectLst/>
                          <a:latin typeface="標楷體" panose="03000509000000000000" pitchFamily="65" charset="-120"/>
                          <a:ea typeface="標楷體" panose="03000509000000000000" pitchFamily="65" charset="-120"/>
                        </a:rPr>
                        <a:t>機關辦理</a:t>
                      </a:r>
                      <a:r>
                        <a:rPr lang="zh-TW" sz="2000" u="sng" kern="100" dirty="0">
                          <a:solidFill>
                            <a:srgbClr val="FF0000"/>
                          </a:solidFill>
                          <a:effectLst/>
                          <a:latin typeface="標楷體" panose="03000509000000000000" pitchFamily="65" charset="-120"/>
                          <a:ea typeface="標楷體" panose="03000509000000000000" pitchFamily="65" charset="-120"/>
                        </a:rPr>
                        <a:t>工程採購</a:t>
                      </a:r>
                      <a:r>
                        <a:rPr lang="zh-TW" sz="2000" kern="100" dirty="0">
                          <a:solidFill>
                            <a:srgbClr val="000000"/>
                          </a:solidFill>
                          <a:effectLst/>
                          <a:latin typeface="標楷體" panose="03000509000000000000" pitchFamily="65" charset="-120"/>
                          <a:ea typeface="標楷體" panose="03000509000000000000" pitchFamily="65" charset="-120"/>
                        </a:rPr>
                        <a:t>，應將前項設計成果</a:t>
                      </a:r>
                      <a:r>
                        <a:rPr lang="zh-TW" sz="2000" u="sng" kern="100" dirty="0">
                          <a:solidFill>
                            <a:srgbClr val="FF0000"/>
                          </a:solidFill>
                          <a:effectLst/>
                          <a:latin typeface="標楷體" panose="03000509000000000000" pitchFamily="65" charset="-120"/>
                          <a:ea typeface="標楷體" panose="03000509000000000000" pitchFamily="65" charset="-120"/>
                        </a:rPr>
                        <a:t>納入招標文件，並於招標文件規定廠商須依職業安全衛生法規</a:t>
                      </a:r>
                      <a:r>
                        <a:rPr lang="zh-TW" sz="2000" kern="100" dirty="0">
                          <a:solidFill>
                            <a:srgbClr val="000000"/>
                          </a:solidFill>
                          <a:effectLst/>
                          <a:latin typeface="標楷體" panose="03000509000000000000" pitchFamily="65" charset="-120"/>
                          <a:ea typeface="標楷體" panose="03000509000000000000" pitchFamily="65" charset="-120"/>
                        </a:rPr>
                        <a:t>，採取必要之預防設備或措施，實施安全衛生管理及訓練，使勞工免於發生職業災害，以確保施工安全。</a:t>
                      </a:r>
                    </a:p>
                    <a:p>
                      <a:pPr marL="152400" indent="350520" algn="just">
                        <a:lnSpc>
                          <a:spcPts val="2700"/>
                        </a:lnSpc>
                        <a:spcAft>
                          <a:spcPts val="0"/>
                        </a:spcAft>
                        <a:tabLst>
                          <a:tab pos="1600200" algn="l"/>
                        </a:tabLst>
                      </a:pPr>
                      <a:r>
                        <a:rPr lang="zh-TW" sz="2000" kern="100" dirty="0">
                          <a:solidFill>
                            <a:srgbClr val="000000"/>
                          </a:solidFill>
                          <a:effectLst/>
                          <a:latin typeface="標楷體" panose="03000509000000000000" pitchFamily="65" charset="-120"/>
                          <a:ea typeface="標楷體" panose="03000509000000000000" pitchFamily="65" charset="-120"/>
                        </a:rPr>
                        <a:t>廠商施工場所依法令或契約應有之安全衛生設施欠缺或不良，致發生職業災害者，除應受職業安全衛生相關法令處罰外，機關應依本法及契約規定處置。</a:t>
                      </a:r>
                    </a:p>
                  </a:txBody>
                  <a:tcPr marL="58695" marR="58695"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152400" indent="-152400" algn="just">
                        <a:lnSpc>
                          <a:spcPts val="2700"/>
                        </a:lnSpc>
                        <a:spcAft>
                          <a:spcPts val="0"/>
                        </a:spcAft>
                        <a:tabLst>
                          <a:tab pos="1600200" algn="l"/>
                        </a:tabLst>
                      </a:pPr>
                      <a:r>
                        <a:rPr lang="en-US" sz="2000" kern="100" dirty="0">
                          <a:solidFill>
                            <a:srgbClr val="000000"/>
                          </a:solidFill>
                          <a:effectLst/>
                          <a:latin typeface="標楷體" panose="03000509000000000000" pitchFamily="65" charset="-120"/>
                          <a:ea typeface="標楷體" panose="03000509000000000000" pitchFamily="65" charset="-120"/>
                        </a:rPr>
                        <a:t> </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58695" marR="58695"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320040" indent="-320040" algn="just">
                        <a:lnSpc>
                          <a:spcPts val="2700"/>
                        </a:lnSpc>
                        <a:spcAft>
                          <a:spcPts val="0"/>
                        </a:spcAft>
                        <a:tabLst>
                          <a:tab pos="1600200" algn="l"/>
                        </a:tabLst>
                      </a:pPr>
                      <a:r>
                        <a:rPr lang="zh-TW" sz="2000" kern="100" dirty="0">
                          <a:solidFill>
                            <a:srgbClr val="000000"/>
                          </a:solidFill>
                          <a:effectLst/>
                          <a:latin typeface="標楷體" panose="03000509000000000000" pitchFamily="65" charset="-120"/>
                          <a:ea typeface="標楷體" panose="03000509000000000000" pitchFamily="65" charset="-120"/>
                        </a:rPr>
                        <a:t>一、</a:t>
                      </a:r>
                      <a:r>
                        <a:rPr lang="zh-TW" sz="2000" u="sng" kern="100" dirty="0">
                          <a:solidFill>
                            <a:srgbClr val="000000"/>
                          </a:solidFill>
                          <a:effectLst/>
                          <a:latin typeface="標楷體" panose="03000509000000000000" pitchFamily="65" charset="-120"/>
                          <a:ea typeface="標楷體" panose="03000509000000000000" pitchFamily="65" charset="-120"/>
                        </a:rPr>
                        <a:t>本條新增</a:t>
                      </a:r>
                      <a:r>
                        <a:rPr lang="zh-TW" sz="2000" kern="100" dirty="0">
                          <a:solidFill>
                            <a:srgbClr val="000000"/>
                          </a:solidFill>
                          <a:effectLst/>
                          <a:latin typeface="標楷體" panose="03000509000000000000" pitchFamily="65" charset="-120"/>
                          <a:ea typeface="標楷體" panose="03000509000000000000" pitchFamily="65" charset="-120"/>
                        </a:rPr>
                        <a:t>。</a:t>
                      </a:r>
                    </a:p>
                    <a:p>
                      <a:pPr marL="538163" indent="-538163" algn="just">
                        <a:lnSpc>
                          <a:spcPts val="2700"/>
                        </a:lnSpc>
                        <a:spcAft>
                          <a:spcPts val="0"/>
                        </a:spcAft>
                        <a:tabLst>
                          <a:tab pos="1600200" algn="l"/>
                        </a:tabLst>
                      </a:pPr>
                      <a:r>
                        <a:rPr lang="zh-TW" sz="2000" kern="100" dirty="0">
                          <a:solidFill>
                            <a:srgbClr val="000000"/>
                          </a:solidFill>
                          <a:effectLst/>
                          <a:latin typeface="標楷體" panose="03000509000000000000" pitchFamily="65" charset="-120"/>
                          <a:ea typeface="標楷體" panose="03000509000000000000" pitchFamily="65" charset="-120"/>
                        </a:rPr>
                        <a:t>二、鑑於職業安全攸關勞工生命、身體、健康、財產及家庭，為強化及落實公共工程安全衛生管理機制，促使廠商對於公共工程之施工安全更善盡注意義務，機關更強化履約監督管理責任，以確保施工安全，並使勞工免於發生職業災害，爰增訂本條規定。</a:t>
                      </a:r>
                    </a:p>
                  </a:txBody>
                  <a:tcPr marL="58695" marR="58695"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3360999507"/>
                  </a:ext>
                </a:extLst>
              </a:tr>
            </a:tbl>
          </a:graphicData>
        </a:graphic>
      </p:graphicFrame>
    </p:spTree>
    <p:extLst>
      <p:ext uri="{BB962C8B-B14F-4D97-AF65-F5344CB8AC3E}">
        <p14:creationId xmlns:p14="http://schemas.microsoft.com/office/powerpoint/2010/main" val="16713945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75</a:t>
            </a:fld>
            <a:endParaRPr lang="en-US" altLang="zh-TW"/>
          </a:p>
        </p:txBody>
      </p:sp>
      <p:graphicFrame>
        <p:nvGraphicFramePr>
          <p:cNvPr id="6" name="表格 5">
            <a:extLst>
              <a:ext uri="{FF2B5EF4-FFF2-40B4-BE49-F238E27FC236}">
                <a16:creationId xmlns:a16="http://schemas.microsoft.com/office/drawing/2014/main" id="{034DFCF5-0B0A-4EA8-B9DD-9D8298DB3C9E}"/>
              </a:ext>
            </a:extLst>
          </p:cNvPr>
          <p:cNvGraphicFramePr>
            <a:graphicFrameLocks noGrp="1"/>
          </p:cNvGraphicFramePr>
          <p:nvPr/>
        </p:nvGraphicFramePr>
        <p:xfrm>
          <a:off x="228603" y="232115"/>
          <a:ext cx="8555865" cy="6604000"/>
        </p:xfrm>
        <a:graphic>
          <a:graphicData uri="http://schemas.openxmlformats.org/drawingml/2006/table">
            <a:tbl>
              <a:tblPr firstRow="1" firstCol="1" lastRow="1" lastCol="1" bandRow="1" bandCol="1">
                <a:tableStyleId>{5C22544A-7EE6-4342-B048-85BDC9FD1C3A}</a:tableStyleId>
              </a:tblPr>
              <a:tblGrid>
                <a:gridCol w="3181027">
                  <a:extLst>
                    <a:ext uri="{9D8B030D-6E8A-4147-A177-3AD203B41FA5}">
                      <a16:colId xmlns:a16="http://schemas.microsoft.com/office/drawing/2014/main" val="1963920693"/>
                    </a:ext>
                  </a:extLst>
                </a:gridCol>
                <a:gridCol w="2705701">
                  <a:extLst>
                    <a:ext uri="{9D8B030D-6E8A-4147-A177-3AD203B41FA5}">
                      <a16:colId xmlns:a16="http://schemas.microsoft.com/office/drawing/2014/main" val="2394660252"/>
                    </a:ext>
                  </a:extLst>
                </a:gridCol>
                <a:gridCol w="2669137">
                  <a:extLst>
                    <a:ext uri="{9D8B030D-6E8A-4147-A177-3AD203B41FA5}">
                      <a16:colId xmlns:a16="http://schemas.microsoft.com/office/drawing/2014/main" val="2258954143"/>
                    </a:ext>
                  </a:extLst>
                </a:gridCol>
              </a:tblGrid>
              <a:tr h="6393770">
                <a:tc>
                  <a:txBody>
                    <a:bodyPr/>
                    <a:lstStyle/>
                    <a:p>
                      <a:pPr marL="152400" indent="-152400" algn="just">
                        <a:lnSpc>
                          <a:spcPts val="20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第七十六條　廠商對於公告金額以上採購異議之處理結果不服，或招標機關逾前條第二項所定期限不為處理者，得於收受異議處理結果或期限屆滿之次日起十五日內，依其屬中央機關或地方機關辦理之採購，以書面分別向主管機關、直轄市或縣（市）政府所設之採購申訴審議委員會申訴。地方政府未設採購申訴審議委員會者，得委請中央主管機關處理。</a:t>
                      </a:r>
                    </a:p>
                    <a:p>
                      <a:pPr marL="152400" indent="304800" algn="just">
                        <a:lnSpc>
                          <a:spcPts val="20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廠商誤向該管採購申訴審議委員會以外之機關申訴者，以該機關收受之日，視為提起申訴之日。</a:t>
                      </a:r>
                    </a:p>
                    <a:p>
                      <a:pPr marL="152400" indent="304800" algn="just">
                        <a:lnSpc>
                          <a:spcPts val="2000"/>
                        </a:lnSpc>
                        <a:spcAft>
                          <a:spcPts val="0"/>
                        </a:spcAft>
                        <a:tabLst>
                          <a:tab pos="1600200" algn="l"/>
                        </a:tabLst>
                      </a:pPr>
                      <a:r>
                        <a:rPr lang="zh-TW" sz="1800" u="sng" kern="100" dirty="0">
                          <a:solidFill>
                            <a:srgbClr val="000000"/>
                          </a:solidFill>
                          <a:effectLst/>
                          <a:latin typeface="標楷體" panose="03000509000000000000" pitchFamily="65" charset="-120"/>
                          <a:ea typeface="標楷體" panose="03000509000000000000" pitchFamily="65" charset="-120"/>
                        </a:rPr>
                        <a:t>第二</a:t>
                      </a:r>
                      <a:r>
                        <a:rPr lang="zh-TW" sz="1800" kern="100" dirty="0">
                          <a:solidFill>
                            <a:srgbClr val="000000"/>
                          </a:solidFill>
                          <a:effectLst/>
                          <a:latin typeface="標楷體" panose="03000509000000000000" pitchFamily="65" charset="-120"/>
                          <a:ea typeface="標楷體" panose="03000509000000000000" pitchFamily="65" charset="-120"/>
                        </a:rPr>
                        <a:t>項收受申訴書之機關應於收受之次日起三日內將申訴書移送於該管採購申訴審議委員會，並通知申訴廠商。</a:t>
                      </a:r>
                    </a:p>
                    <a:p>
                      <a:pPr marL="152400" indent="266700" algn="just">
                        <a:lnSpc>
                          <a:spcPts val="2000"/>
                        </a:lnSpc>
                        <a:spcAft>
                          <a:spcPts val="0"/>
                        </a:spcAft>
                        <a:tabLst>
                          <a:tab pos="1600200" algn="l"/>
                        </a:tabLst>
                      </a:pPr>
                      <a:r>
                        <a:rPr lang="zh-TW" sz="1800" u="sng" kern="100" dirty="0">
                          <a:solidFill>
                            <a:srgbClr val="0000FF"/>
                          </a:solidFill>
                          <a:effectLst/>
                          <a:latin typeface="標楷體" panose="03000509000000000000" pitchFamily="65" charset="-120"/>
                          <a:ea typeface="標楷體" panose="03000509000000000000" pitchFamily="65" charset="-120"/>
                        </a:rPr>
                        <a:t>爭議屬第三十一條規定不予發還或追繳押標金者，不受第一項公告金額以上之限制。</a:t>
                      </a:r>
                      <a:endParaRPr lang="zh-TW" sz="1800" kern="100" dirty="0">
                        <a:solidFill>
                          <a:srgbClr val="0000FF"/>
                        </a:solidFill>
                        <a:effectLst/>
                        <a:latin typeface="標楷體" panose="03000509000000000000" pitchFamily="65" charset="-120"/>
                        <a:ea typeface="標楷體" panose="03000509000000000000" pitchFamily="65" charset="-120"/>
                      </a:endParaRPr>
                    </a:p>
                  </a:txBody>
                  <a:tcPr marL="46924" marR="469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152400" indent="-152400" algn="just">
                        <a:lnSpc>
                          <a:spcPts val="20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第七十六條　廠商對於公告金額以上採購異議之處理結果不服，或招標機關逾前條第二項所定期限不為處理者，得於收受異議處理結果或期限屆滿之次日起十五日內，依其屬中央機關或地方機關辦理之採購，以書面分別向主管機關、直轄市或縣（市）政府所設之採購申訴審議委員會申訴。地方政府未設採購申訴審議委員會者，得委請中央主管機關處理。</a:t>
                      </a:r>
                    </a:p>
                    <a:p>
                      <a:pPr marL="152400" indent="304800" algn="just">
                        <a:lnSpc>
                          <a:spcPts val="20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廠商誤向該管採購申訴審議委員會以外之機關申訴者，以該機關收受之日，視為提起申訴之日。</a:t>
                      </a:r>
                    </a:p>
                    <a:p>
                      <a:pPr marL="152400" indent="304800" algn="just">
                        <a:lnSpc>
                          <a:spcPts val="2000"/>
                        </a:lnSpc>
                        <a:spcAft>
                          <a:spcPts val="0"/>
                        </a:spcAft>
                        <a:tabLst>
                          <a:tab pos="1600200" algn="l"/>
                        </a:tabLst>
                      </a:pPr>
                      <a:r>
                        <a:rPr lang="zh-TW" sz="1800" u="sng" kern="100" dirty="0">
                          <a:solidFill>
                            <a:srgbClr val="000000"/>
                          </a:solidFill>
                          <a:effectLst/>
                          <a:latin typeface="標楷體" panose="03000509000000000000" pitchFamily="65" charset="-120"/>
                          <a:ea typeface="標楷體" panose="03000509000000000000" pitchFamily="65" charset="-120"/>
                        </a:rPr>
                        <a:t>前</a:t>
                      </a:r>
                      <a:r>
                        <a:rPr lang="zh-TW" sz="1800" kern="100" dirty="0">
                          <a:solidFill>
                            <a:srgbClr val="000000"/>
                          </a:solidFill>
                          <a:effectLst/>
                          <a:latin typeface="標楷體" panose="03000509000000000000" pitchFamily="65" charset="-120"/>
                          <a:ea typeface="標楷體" panose="03000509000000000000" pitchFamily="65" charset="-120"/>
                        </a:rPr>
                        <a:t>項收受申訴書之機關應於收受之次日起三日內，將申訴書移送於該管採購申訴審議委員會，並通知申訴廠商。</a:t>
                      </a:r>
                    </a:p>
                  </a:txBody>
                  <a:tcPr marL="46924" marR="469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444500" indent="-444500" algn="just">
                        <a:lnSpc>
                          <a:spcPts val="20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一、第一項及第二項未修正。</a:t>
                      </a:r>
                    </a:p>
                    <a:p>
                      <a:pPr marL="320040" indent="-320040" algn="just">
                        <a:lnSpc>
                          <a:spcPts val="20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二、第三項酌作文字修正。</a:t>
                      </a:r>
                    </a:p>
                    <a:p>
                      <a:pPr marL="444500" indent="-444500" algn="just">
                        <a:lnSpc>
                          <a:spcPts val="20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三、增訂第四項，廠商不服機關不發還或追繳押標金之爭議，依第一項規定，須該採購案為公告金額以上之採購，始得向採購申訴審議委員會申訴，否則申訴不受理。目前</a:t>
                      </a:r>
                      <a:r>
                        <a:rPr lang="zh-TW" sz="1800" u="sng" kern="100" dirty="0">
                          <a:solidFill>
                            <a:srgbClr val="FF0000"/>
                          </a:solidFill>
                          <a:effectLst/>
                          <a:latin typeface="標楷體" panose="03000509000000000000" pitchFamily="65" charset="-120"/>
                          <a:ea typeface="標楷體" panose="03000509000000000000" pitchFamily="65" charset="-120"/>
                        </a:rPr>
                        <a:t>行政法院實務見解已有認為此類案件廠商雖不得申訴，但得提起訴願</a:t>
                      </a:r>
                      <a:r>
                        <a:rPr lang="zh-TW" sz="1800" kern="100" dirty="0">
                          <a:solidFill>
                            <a:srgbClr val="000000"/>
                          </a:solidFill>
                          <a:effectLst/>
                          <a:latin typeface="標楷體" panose="03000509000000000000" pitchFamily="65" charset="-120"/>
                          <a:ea typeface="標楷體" panose="03000509000000000000" pitchFamily="65" charset="-120"/>
                        </a:rPr>
                        <a:t>。考量受理訴願機關係以處理其主管法規之訴願為主，且</a:t>
                      </a:r>
                      <a:r>
                        <a:rPr lang="zh-TW" sz="1800" kern="100" dirty="0">
                          <a:solidFill>
                            <a:srgbClr val="0000FF"/>
                          </a:solidFill>
                          <a:effectLst/>
                          <a:latin typeface="標楷體" panose="03000509000000000000" pitchFamily="65" charset="-120"/>
                          <a:ea typeface="標楷體" panose="03000509000000000000" pitchFamily="65" charset="-120"/>
                        </a:rPr>
                        <a:t>同類爭議案件因金額不同分由不同之救濟程序處理，亦不合理</a:t>
                      </a:r>
                      <a:r>
                        <a:rPr lang="zh-TW" sz="1800" kern="100" dirty="0">
                          <a:solidFill>
                            <a:srgbClr val="000000"/>
                          </a:solidFill>
                          <a:effectLst/>
                          <a:latin typeface="標楷體" panose="03000509000000000000" pitchFamily="65" charset="-120"/>
                          <a:ea typeface="標楷體" panose="03000509000000000000" pitchFamily="65" charset="-120"/>
                        </a:rPr>
                        <a:t>，爰對於不發還或追繳押標金案件，定明不受公告金額以上之限制。</a:t>
                      </a:r>
                    </a:p>
                  </a:txBody>
                  <a:tcPr marL="46924" marR="46924"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787308160"/>
                  </a:ext>
                </a:extLst>
              </a:tr>
            </a:tbl>
          </a:graphicData>
        </a:graphic>
      </p:graphicFrame>
    </p:spTree>
    <p:extLst>
      <p:ext uri="{BB962C8B-B14F-4D97-AF65-F5344CB8AC3E}">
        <p14:creationId xmlns:p14="http://schemas.microsoft.com/office/powerpoint/2010/main" val="5064050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4E5B06D5-FF4E-4648-9DE9-01005D481DE7}"/>
              </a:ext>
            </a:extLst>
          </p:cNvPr>
          <p:cNvSpPr>
            <a:spLocks noGrp="1"/>
          </p:cNvSpPr>
          <p:nvPr>
            <p:ph type="dt" sz="half" idx="10"/>
          </p:nvPr>
        </p:nvSpPr>
        <p:spPr/>
        <p:txBody>
          <a:bodyPr/>
          <a:lstStyle/>
          <a:p>
            <a:pPr>
              <a:defRPr/>
            </a:pPr>
            <a:fld id="{60D6D04F-4BC0-4E6D-9F07-8E2956C8E9D9}" type="datetime1">
              <a:rPr lang="zh-TW" altLang="en-US" smtClean="0"/>
              <a:pPr>
                <a:defRPr/>
              </a:pPr>
              <a:t>2020/9/27</a:t>
            </a:fld>
            <a:endParaRPr lang="en-US" altLang="zh-TW" dirty="0"/>
          </a:p>
        </p:txBody>
      </p:sp>
      <p:sp>
        <p:nvSpPr>
          <p:cNvPr id="5" name="Rectangle 3">
            <a:extLst>
              <a:ext uri="{FF2B5EF4-FFF2-40B4-BE49-F238E27FC236}">
                <a16:creationId xmlns:a16="http://schemas.microsoft.com/office/drawing/2014/main" id="{3E779DCF-D070-4BB5-87D7-B1DD84631916}"/>
              </a:ext>
            </a:extLst>
          </p:cNvPr>
          <p:cNvSpPr txBox="1">
            <a:spLocks noChangeArrowheads="1"/>
          </p:cNvSpPr>
          <p:nvPr/>
        </p:nvSpPr>
        <p:spPr>
          <a:xfrm>
            <a:off x="251520" y="692696"/>
            <a:ext cx="8507288" cy="2288614"/>
          </a:xfrm>
          <a:prstGeom prst="rect">
            <a:avLst/>
          </a:prstGeom>
          <a:noFill/>
          <a:ln>
            <a:solidFill>
              <a:schemeClr val="accent1"/>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a:lstStyle>
          <a:p>
            <a:pPr marL="806450" indent="-806450" algn="just">
              <a:buFont typeface="Arial" pitchFamily="34" charset="0"/>
              <a:buNone/>
            </a:pPr>
            <a:r>
              <a:rPr lang="en-US" altLang="zh-TW" sz="3200" b="1" dirty="0">
                <a:solidFill>
                  <a:srgbClr val="000000"/>
                </a:solidFill>
                <a:latin typeface="標楷體" panose="03000509000000000000" pitchFamily="65" charset="-120"/>
                <a:ea typeface="標楷體" panose="03000509000000000000" pitchFamily="65" charset="-120"/>
              </a:rPr>
              <a:t>13</a:t>
            </a:r>
            <a:r>
              <a:rPr lang="zh-TW" altLang="en-US" sz="3200"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依採購法第</a:t>
            </a:r>
            <a:r>
              <a:rPr lang="en-US" altLang="zh-TW" b="1" dirty="0">
                <a:latin typeface="標楷體" panose="03000509000000000000" pitchFamily="65" charset="-120"/>
                <a:ea typeface="標楷體" panose="03000509000000000000" pitchFamily="65" charset="-120"/>
              </a:rPr>
              <a:t>76</a:t>
            </a:r>
            <a:r>
              <a:rPr lang="zh-TW" altLang="en-US" b="1" dirty="0">
                <a:latin typeface="標楷體" panose="03000509000000000000" pitchFamily="65" charset="-120"/>
                <a:ea typeface="標楷體" panose="03000509000000000000" pitchFamily="65" charset="-120"/>
              </a:rPr>
              <a:t>條及第</a:t>
            </a:r>
            <a:r>
              <a:rPr lang="en-US" altLang="zh-TW" b="1" dirty="0">
                <a:latin typeface="標楷體" panose="03000509000000000000" pitchFamily="65" charset="-120"/>
                <a:ea typeface="標楷體" panose="03000509000000000000" pitchFamily="65" charset="-120"/>
              </a:rPr>
              <a:t>85</a:t>
            </a:r>
            <a:r>
              <a:rPr lang="zh-TW" altLang="en-US" b="1" dirty="0">
                <a:latin typeface="標楷體" panose="03000509000000000000" pitchFamily="65" charset="-120"/>
                <a:ea typeface="標楷體" panose="03000509000000000000" pitchFamily="65" charset="-120"/>
              </a:rPr>
              <a:t>條之</a:t>
            </a:r>
            <a:r>
              <a:rPr lang="en-US" altLang="zh-TW"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a:t>
            </a:r>
            <a:r>
              <a:rPr lang="zh-TW" altLang="en-US" b="1" dirty="0">
                <a:solidFill>
                  <a:srgbClr val="0033CC"/>
                </a:solidFill>
                <a:latin typeface="標楷體" panose="03000509000000000000" pitchFamily="65" charset="-120"/>
                <a:ea typeface="標楷體" panose="03000509000000000000" pitchFamily="65" charset="-120"/>
              </a:rPr>
              <a:t>受理廠商</a:t>
            </a:r>
            <a:r>
              <a:rPr lang="zh-TW" altLang="en-US" b="1" dirty="0">
                <a:solidFill>
                  <a:srgbClr val="0033CC"/>
                </a:solidFill>
                <a:uFill>
                  <a:solidFill>
                    <a:srgbClr val="FF0000"/>
                  </a:solidFill>
                </a:uFill>
                <a:latin typeface="標楷體" panose="03000509000000000000" pitchFamily="65" charset="-120"/>
                <a:ea typeface="標楷體" panose="03000509000000000000" pitchFamily="65" charset="-120"/>
              </a:rPr>
              <a:t>申訴</a:t>
            </a:r>
            <a:r>
              <a:rPr lang="en-US" altLang="zh-TW" b="1" dirty="0">
                <a:solidFill>
                  <a:srgbClr val="0033CC"/>
                </a:solidFill>
                <a:uFill>
                  <a:solidFill>
                    <a:srgbClr val="FF0000"/>
                  </a:solidFill>
                </a:uFill>
                <a:latin typeface="標楷體" panose="03000509000000000000" pitchFamily="65" charset="-120"/>
                <a:ea typeface="標楷體" panose="03000509000000000000" pitchFamily="65" charset="-120"/>
              </a:rPr>
              <a:t>(</a:t>
            </a:r>
            <a:r>
              <a:rPr lang="zh-TW" altLang="en-US" b="1" dirty="0">
                <a:solidFill>
                  <a:srgbClr val="000000"/>
                </a:solidFill>
                <a:latin typeface="標楷體" panose="03000509000000000000" pitchFamily="65" charset="-120"/>
                <a:ea typeface="標楷體" panose="03000509000000000000" pitchFamily="65" charset="-120"/>
              </a:rPr>
              <a:t>未達公告金額之採購，</a:t>
            </a:r>
            <a:r>
              <a:rPr lang="zh-TW" altLang="en-US" b="1" u="sng" dirty="0">
                <a:solidFill>
                  <a:srgbClr val="9933FF"/>
                </a:solidFill>
                <a:latin typeface="標楷體" panose="03000509000000000000" pitchFamily="65" charset="-120"/>
                <a:ea typeface="標楷體" panose="03000509000000000000" pitchFamily="65" charset="-120"/>
              </a:rPr>
              <a:t>除屬採購法第</a:t>
            </a:r>
            <a:r>
              <a:rPr lang="en-US" altLang="zh-TW" b="1" u="sng" dirty="0">
                <a:solidFill>
                  <a:srgbClr val="9933FF"/>
                </a:solidFill>
                <a:latin typeface="標楷體" panose="03000509000000000000" pitchFamily="65" charset="-120"/>
                <a:ea typeface="標楷體" panose="03000509000000000000" pitchFamily="65" charset="-120"/>
              </a:rPr>
              <a:t>31</a:t>
            </a:r>
            <a:r>
              <a:rPr lang="zh-TW" altLang="en-US" b="1" u="sng" dirty="0">
                <a:solidFill>
                  <a:srgbClr val="9933FF"/>
                </a:solidFill>
                <a:latin typeface="標楷體" panose="03000509000000000000" pitchFamily="65" charset="-120"/>
                <a:ea typeface="標楷體" panose="03000509000000000000" pitchFamily="65" charset="-120"/>
              </a:rPr>
              <a:t>條規定不予發還或追繳押標金之爭議者外</a:t>
            </a:r>
            <a:r>
              <a:rPr lang="zh-TW" altLang="en-US" b="1" dirty="0">
                <a:solidFill>
                  <a:srgbClr val="000000"/>
                </a:solidFill>
                <a:latin typeface="標楷體" panose="03000509000000000000" pitchFamily="65" charset="-120"/>
                <a:ea typeface="標楷體" panose="03000509000000000000" pitchFamily="65" charset="-120"/>
              </a:rPr>
              <a:t>，不適用申訴制度</a:t>
            </a:r>
            <a:r>
              <a:rPr lang="en-US" altLang="zh-TW"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或</a:t>
            </a:r>
            <a:r>
              <a:rPr lang="zh-TW" altLang="en-US" b="1" dirty="0">
                <a:solidFill>
                  <a:srgbClr val="0033CC"/>
                </a:solidFill>
                <a:latin typeface="標楷體" panose="03000509000000000000" pitchFamily="65" charset="-120"/>
                <a:ea typeface="標楷體" panose="03000509000000000000" pitchFamily="65" charset="-120"/>
              </a:rPr>
              <a:t>履約爭議</a:t>
            </a:r>
            <a:r>
              <a:rPr lang="zh-TW" altLang="en-US" b="1" dirty="0">
                <a:solidFill>
                  <a:srgbClr val="0033CC"/>
                </a:solidFill>
                <a:uFill>
                  <a:solidFill>
                    <a:srgbClr val="FF0000"/>
                  </a:solidFill>
                </a:uFill>
                <a:latin typeface="標楷體" panose="03000509000000000000" pitchFamily="65" charset="-120"/>
                <a:ea typeface="標楷體" panose="03000509000000000000" pitchFamily="65" charset="-120"/>
              </a:rPr>
              <a:t>調解</a:t>
            </a:r>
            <a:r>
              <a:rPr lang="en-US" altLang="zh-TW" b="1" dirty="0">
                <a:latin typeface="標楷體" panose="03000509000000000000" pitchFamily="65" charset="-120"/>
                <a:ea typeface="標楷體" panose="03000509000000000000" pitchFamily="65" charset="-120"/>
              </a:rPr>
              <a:t>(</a:t>
            </a:r>
            <a:r>
              <a:rPr lang="zh-TW" altLang="en-US" b="1" dirty="0">
                <a:solidFill>
                  <a:srgbClr val="FF3300"/>
                </a:solidFill>
                <a:latin typeface="標楷體" panose="03000509000000000000" pitchFamily="65" charset="-120"/>
                <a:ea typeface="標楷體" panose="03000509000000000000" pitchFamily="65" charset="-120"/>
              </a:rPr>
              <a:t>無金額限制</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之採購申訴審議委員會名稱、地址及電話：</a:t>
            </a:r>
          </a:p>
        </p:txBody>
      </p:sp>
    </p:spTree>
    <p:extLst>
      <p:ext uri="{BB962C8B-B14F-4D97-AF65-F5344CB8AC3E}">
        <p14:creationId xmlns:p14="http://schemas.microsoft.com/office/powerpoint/2010/main" val="40937519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77</a:t>
            </a:fld>
            <a:endParaRPr lang="en-US" altLang="zh-TW"/>
          </a:p>
        </p:txBody>
      </p:sp>
      <p:graphicFrame>
        <p:nvGraphicFramePr>
          <p:cNvPr id="6" name="表格 5">
            <a:extLst>
              <a:ext uri="{FF2B5EF4-FFF2-40B4-BE49-F238E27FC236}">
                <a16:creationId xmlns:a16="http://schemas.microsoft.com/office/drawing/2014/main" id="{F147E38E-206E-43AA-A357-ADE49CB0B454}"/>
              </a:ext>
            </a:extLst>
          </p:cNvPr>
          <p:cNvGraphicFramePr>
            <a:graphicFrameLocks noGrp="1"/>
          </p:cNvGraphicFramePr>
          <p:nvPr/>
        </p:nvGraphicFramePr>
        <p:xfrm>
          <a:off x="245840" y="173314"/>
          <a:ext cx="8568951" cy="5531485"/>
        </p:xfrm>
        <a:graphic>
          <a:graphicData uri="http://schemas.openxmlformats.org/drawingml/2006/table">
            <a:tbl>
              <a:tblPr firstRow="1" firstCol="1" lastRow="1" lastCol="1" bandRow="1" bandCol="1">
                <a:tableStyleId>{5C22544A-7EE6-4342-B048-85BDC9FD1C3A}</a:tableStyleId>
              </a:tblPr>
              <a:tblGrid>
                <a:gridCol w="3390056">
                  <a:extLst>
                    <a:ext uri="{9D8B030D-6E8A-4147-A177-3AD203B41FA5}">
                      <a16:colId xmlns:a16="http://schemas.microsoft.com/office/drawing/2014/main" val="1295017798"/>
                    </a:ext>
                  </a:extLst>
                </a:gridCol>
                <a:gridCol w="2808312">
                  <a:extLst>
                    <a:ext uri="{9D8B030D-6E8A-4147-A177-3AD203B41FA5}">
                      <a16:colId xmlns:a16="http://schemas.microsoft.com/office/drawing/2014/main" val="1899987161"/>
                    </a:ext>
                  </a:extLst>
                </a:gridCol>
                <a:gridCol w="2370583">
                  <a:extLst>
                    <a:ext uri="{9D8B030D-6E8A-4147-A177-3AD203B41FA5}">
                      <a16:colId xmlns:a16="http://schemas.microsoft.com/office/drawing/2014/main" val="2410274366"/>
                    </a:ext>
                  </a:extLst>
                </a:gridCol>
              </a:tblGrid>
              <a:tr h="4419600">
                <a:tc>
                  <a:txBody>
                    <a:bodyPr/>
                    <a:lstStyle/>
                    <a:p>
                      <a:pPr marL="152400" indent="-152400" algn="just">
                        <a:lnSpc>
                          <a:spcPts val="23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第八十五條　審議判斷指明原採購行為違反法令者，招標機關應</a:t>
                      </a:r>
                      <a:r>
                        <a:rPr lang="zh-TW" sz="1800" u="sng" kern="100" dirty="0">
                          <a:solidFill>
                            <a:srgbClr val="0000FF"/>
                          </a:solidFill>
                          <a:effectLst/>
                          <a:latin typeface="標楷體" panose="03000509000000000000" pitchFamily="65" charset="-120"/>
                          <a:ea typeface="標楷體" panose="03000509000000000000" pitchFamily="65" charset="-120"/>
                        </a:rPr>
                        <a:t>自收受審議判斷書之次日起二十日內</a:t>
                      </a:r>
                      <a:r>
                        <a:rPr lang="zh-TW" sz="1800" kern="100" dirty="0">
                          <a:solidFill>
                            <a:srgbClr val="000000"/>
                          </a:solidFill>
                          <a:effectLst/>
                          <a:latin typeface="標楷體" panose="03000509000000000000" pitchFamily="65" charset="-120"/>
                          <a:ea typeface="標楷體" panose="03000509000000000000" pitchFamily="65" charset="-120"/>
                        </a:rPr>
                        <a:t>另為適法之處置</a:t>
                      </a:r>
                      <a:r>
                        <a:rPr lang="zh-TW" sz="1800" u="sng" kern="100" dirty="0">
                          <a:solidFill>
                            <a:srgbClr val="000000"/>
                          </a:solidFill>
                          <a:effectLst/>
                          <a:latin typeface="標楷體" panose="03000509000000000000" pitchFamily="65" charset="-120"/>
                          <a:ea typeface="標楷體" panose="03000509000000000000" pitchFamily="65" charset="-120"/>
                        </a:rPr>
                        <a:t>；期限屆滿未處置者，廠商得自期限</a:t>
                      </a:r>
                      <a:r>
                        <a:rPr lang="zh-TW" sz="1800" u="sng" kern="100" dirty="0">
                          <a:solidFill>
                            <a:srgbClr val="FF0000"/>
                          </a:solidFill>
                          <a:effectLst/>
                          <a:latin typeface="標楷體" panose="03000509000000000000" pitchFamily="65" charset="-120"/>
                          <a:ea typeface="標楷體" panose="03000509000000000000" pitchFamily="65" charset="-120"/>
                        </a:rPr>
                        <a:t>屆滿之次日起十五日內</a:t>
                      </a:r>
                      <a:r>
                        <a:rPr lang="zh-TW" sz="1800" u="sng" kern="100" dirty="0">
                          <a:solidFill>
                            <a:srgbClr val="000000"/>
                          </a:solidFill>
                          <a:effectLst/>
                          <a:latin typeface="標楷體" panose="03000509000000000000" pitchFamily="65" charset="-120"/>
                          <a:ea typeface="標楷體" panose="03000509000000000000" pitchFamily="65" charset="-120"/>
                        </a:rPr>
                        <a:t>向採購申訴審議委員會申訴。</a:t>
                      </a:r>
                      <a:endParaRPr lang="zh-TW" sz="1800" kern="100" dirty="0">
                        <a:solidFill>
                          <a:srgbClr val="000000"/>
                        </a:solidFill>
                        <a:effectLst/>
                        <a:latin typeface="標楷體" panose="03000509000000000000" pitchFamily="65" charset="-120"/>
                        <a:ea typeface="標楷體" panose="03000509000000000000" pitchFamily="65" charset="-120"/>
                      </a:endParaRPr>
                    </a:p>
                    <a:p>
                      <a:pPr marL="152400" indent="304800" algn="just">
                        <a:lnSpc>
                          <a:spcPts val="23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採購申訴審議委員會於審議判斷中建議招標機關處置方式，而招標機關不依建議辦理者，應於收受判斷之次日起十五日內報請上級機關核定，並由上級機關於收受之次日起十五日內，以書面向採購申訴審議委員會及廠商說明理由。</a:t>
                      </a:r>
                    </a:p>
                    <a:p>
                      <a:pPr marL="152400" indent="304800" algn="just">
                        <a:lnSpc>
                          <a:spcPts val="2300"/>
                        </a:lnSpc>
                        <a:spcAft>
                          <a:spcPts val="0"/>
                        </a:spcAft>
                        <a:tabLst>
                          <a:tab pos="1600200" algn="l"/>
                        </a:tabLst>
                      </a:pPr>
                      <a:r>
                        <a:rPr lang="zh-TW" sz="1800" u="sng" kern="100" dirty="0">
                          <a:solidFill>
                            <a:srgbClr val="FF0000"/>
                          </a:solidFill>
                          <a:effectLst/>
                          <a:latin typeface="標楷體" panose="03000509000000000000" pitchFamily="65" charset="-120"/>
                          <a:ea typeface="標楷體" panose="03000509000000000000" pitchFamily="65" charset="-120"/>
                        </a:rPr>
                        <a:t>審議判斷指明原採購行為違反法令</a:t>
                      </a:r>
                      <a:r>
                        <a:rPr lang="zh-TW" sz="1800" u="sng" kern="100" dirty="0">
                          <a:solidFill>
                            <a:srgbClr val="000000"/>
                          </a:solidFill>
                          <a:effectLst/>
                          <a:latin typeface="標楷體" panose="03000509000000000000" pitchFamily="65" charset="-120"/>
                          <a:ea typeface="標楷體" panose="03000509000000000000" pitchFamily="65" charset="-120"/>
                        </a:rPr>
                        <a:t>，</a:t>
                      </a:r>
                      <a:r>
                        <a:rPr lang="zh-TW" sz="1800" kern="100" dirty="0">
                          <a:solidFill>
                            <a:srgbClr val="000000"/>
                          </a:solidFill>
                          <a:effectLst/>
                          <a:latin typeface="標楷體" panose="03000509000000000000" pitchFamily="65" charset="-120"/>
                          <a:ea typeface="標楷體" panose="03000509000000000000" pitchFamily="65" charset="-120"/>
                        </a:rPr>
                        <a:t>廠商得向招標機關請求償付其準備投標、異議及申訴所支出之必要費用。</a:t>
                      </a:r>
                    </a:p>
                  </a:txBody>
                  <a:tcPr marL="58695" marR="58695"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152400" indent="-152400" algn="just">
                        <a:lnSpc>
                          <a:spcPts val="23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第八十五條　審議判斷指明原採購行為違反法令者，招標機關應另為適法之處置。</a:t>
                      </a:r>
                    </a:p>
                    <a:p>
                      <a:pPr marL="152400" indent="304800" algn="just">
                        <a:lnSpc>
                          <a:spcPts val="23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採購申訴審議委員會於審議判斷中建議招標機關處置方式，而招標機關不依建議辦理者，應於收受判斷之次日起十五日內報請上級機關核定，並由上級機關於收受之次日起十五日內，以書面向採購申訴審議委員會及廠商說明理由。</a:t>
                      </a:r>
                    </a:p>
                    <a:p>
                      <a:pPr marL="152400" indent="304800" algn="just">
                        <a:lnSpc>
                          <a:spcPts val="23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第一項情形，廠商得向招標機關請求償付其準備投標、異議及申訴所支出之必要費用。</a:t>
                      </a:r>
                    </a:p>
                  </a:txBody>
                  <a:tcPr marL="58695" marR="58695"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444500" indent="-444500" algn="just">
                        <a:lnSpc>
                          <a:spcPts val="23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一、修正第一項，定明招標機關另為適法處置之期限，以免機關怠為處理，並增訂期限屆滿未處置之後續救濟程序。</a:t>
                      </a:r>
                    </a:p>
                    <a:p>
                      <a:pPr marL="304800" indent="-304800" algn="just">
                        <a:lnSpc>
                          <a:spcPts val="23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二、第二項未修正。</a:t>
                      </a:r>
                    </a:p>
                    <a:p>
                      <a:pPr marL="444500" indent="-444500" algn="just">
                        <a:lnSpc>
                          <a:spcPts val="23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三、第三項配合第一項酌作文字修正。</a:t>
                      </a:r>
                    </a:p>
                  </a:txBody>
                  <a:tcPr marL="58695" marR="58695"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3544323921"/>
                  </a:ext>
                </a:extLst>
              </a:tr>
            </a:tbl>
          </a:graphicData>
        </a:graphic>
      </p:graphicFrame>
      <p:sp>
        <p:nvSpPr>
          <p:cNvPr id="7" name="矩形 6">
            <a:extLst>
              <a:ext uri="{FF2B5EF4-FFF2-40B4-BE49-F238E27FC236}">
                <a16:creationId xmlns:a16="http://schemas.microsoft.com/office/drawing/2014/main" id="{57E141CE-9E17-4116-892E-CFE238DB2A28}"/>
              </a:ext>
            </a:extLst>
          </p:cNvPr>
          <p:cNvSpPr/>
          <p:nvPr/>
        </p:nvSpPr>
        <p:spPr>
          <a:xfrm>
            <a:off x="245840" y="5925235"/>
            <a:ext cx="8568950" cy="369332"/>
          </a:xfrm>
          <a:prstGeom prst="rect">
            <a:avLst/>
          </a:prstGeom>
        </p:spPr>
        <p:txBody>
          <a:bodyPr wrap="square">
            <a:spAutoFit/>
          </a:bodyPr>
          <a:lstStyle/>
          <a:p>
            <a:pPr algn="ctr"/>
            <a:r>
              <a:rPr lang="zh-TW" altLang="en-US" b="1" u="sng" dirty="0">
                <a:solidFill>
                  <a:srgbClr val="0000FF"/>
                </a:solidFill>
                <a:latin typeface="標楷體" panose="03000509000000000000" pitchFamily="65" charset="-120"/>
                <a:ea typeface="標楷體" panose="03000509000000000000" pitchFamily="65" charset="-120"/>
                <a:hlinkClick r:id="rId2" tooltip="「採購申訴審議規則」第二條、第十一條修正草案.pdf">
                  <a:extLst>
                    <a:ext uri="{A12FA001-AC4F-418D-AE19-62706E023703}">
                      <ahyp:hlinkClr xmlns:ahyp="http://schemas.microsoft.com/office/drawing/2018/hyperlinkcolor" val="tx"/>
                    </a:ext>
                  </a:extLst>
                </a:hlinkClick>
              </a:rPr>
              <a:t>採購申訴審議規則第二條、第十一條</a:t>
            </a:r>
            <a:endParaRPr lang="zh-TW" altLang="en-US" b="1" dirty="0">
              <a:solidFill>
                <a:srgbClr val="0000FF"/>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1903380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graphicFrame>
        <p:nvGraphicFramePr>
          <p:cNvPr id="6" name="表格 5">
            <a:extLst>
              <a:ext uri="{FF2B5EF4-FFF2-40B4-BE49-F238E27FC236}">
                <a16:creationId xmlns:a16="http://schemas.microsoft.com/office/drawing/2014/main" id="{B099FB90-F9B6-47A4-BA7F-4725D7843A67}"/>
              </a:ext>
            </a:extLst>
          </p:cNvPr>
          <p:cNvGraphicFramePr>
            <a:graphicFrameLocks noGrp="1"/>
          </p:cNvGraphicFramePr>
          <p:nvPr/>
        </p:nvGraphicFramePr>
        <p:xfrm>
          <a:off x="323528" y="412570"/>
          <a:ext cx="8363271" cy="4168585"/>
        </p:xfrm>
        <a:graphic>
          <a:graphicData uri="http://schemas.openxmlformats.org/drawingml/2006/table">
            <a:tbl>
              <a:tblPr firstRow="1" firstCol="1" lastRow="1" lastCol="1" bandRow="1" bandCol="1">
                <a:tableStyleId>{5C22544A-7EE6-4342-B048-85BDC9FD1C3A}</a:tableStyleId>
              </a:tblPr>
              <a:tblGrid>
                <a:gridCol w="2787757">
                  <a:extLst>
                    <a:ext uri="{9D8B030D-6E8A-4147-A177-3AD203B41FA5}">
                      <a16:colId xmlns:a16="http://schemas.microsoft.com/office/drawing/2014/main" val="3025694432"/>
                    </a:ext>
                  </a:extLst>
                </a:gridCol>
                <a:gridCol w="2787757">
                  <a:extLst>
                    <a:ext uri="{9D8B030D-6E8A-4147-A177-3AD203B41FA5}">
                      <a16:colId xmlns:a16="http://schemas.microsoft.com/office/drawing/2014/main" val="582702717"/>
                    </a:ext>
                  </a:extLst>
                </a:gridCol>
                <a:gridCol w="2787757">
                  <a:extLst>
                    <a:ext uri="{9D8B030D-6E8A-4147-A177-3AD203B41FA5}">
                      <a16:colId xmlns:a16="http://schemas.microsoft.com/office/drawing/2014/main" val="464849716"/>
                    </a:ext>
                  </a:extLst>
                </a:gridCol>
              </a:tblGrid>
              <a:tr h="0">
                <a:tc>
                  <a:txBody>
                    <a:bodyPr/>
                    <a:lstStyle/>
                    <a:p>
                      <a:pPr marL="152400" indent="-152400" algn="just">
                        <a:lnSpc>
                          <a:spcPts val="3000"/>
                        </a:lnSpc>
                        <a:spcAft>
                          <a:spcPts val="0"/>
                        </a:spcAft>
                        <a:tabLst>
                          <a:tab pos="1600200" algn="l"/>
                        </a:tabLst>
                      </a:pPr>
                      <a:r>
                        <a:rPr lang="zh-TW" sz="2400" kern="100" dirty="0">
                          <a:solidFill>
                            <a:srgbClr val="000000"/>
                          </a:solidFill>
                          <a:effectLst/>
                          <a:latin typeface="標楷體" panose="03000509000000000000" pitchFamily="65" charset="-120"/>
                          <a:ea typeface="標楷體" panose="03000509000000000000" pitchFamily="65" charset="-120"/>
                        </a:rPr>
                        <a:t>第九十三條　各機關得就具有共通需求特性之財物或勞務，與廠商簽訂共同供應契約。</a:t>
                      </a:r>
                    </a:p>
                    <a:p>
                      <a:pPr marL="152400" indent="304800" algn="just">
                        <a:lnSpc>
                          <a:spcPts val="3000"/>
                        </a:lnSpc>
                        <a:spcAft>
                          <a:spcPts val="0"/>
                        </a:spcAft>
                        <a:tabLst>
                          <a:tab pos="1600200" algn="l"/>
                        </a:tabLst>
                      </a:pPr>
                      <a:r>
                        <a:rPr lang="zh-TW" sz="2400" u="sng" kern="100" dirty="0">
                          <a:solidFill>
                            <a:srgbClr val="000000"/>
                          </a:solidFill>
                          <a:effectLst/>
                          <a:latin typeface="標楷體" panose="03000509000000000000" pitchFamily="65" charset="-120"/>
                          <a:ea typeface="標楷體" panose="03000509000000000000" pitchFamily="65" charset="-120"/>
                        </a:rPr>
                        <a:t>共同供應契約之採購，其招標文件與契約應記載之事項、適用機關及其他相關事項之辦法，由主管機關另定之。</a:t>
                      </a:r>
                      <a:endParaRPr lang="zh-TW" sz="24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152400" indent="-152400" algn="just">
                        <a:lnSpc>
                          <a:spcPts val="3000"/>
                        </a:lnSpc>
                        <a:spcAft>
                          <a:spcPts val="0"/>
                        </a:spcAft>
                        <a:tabLst>
                          <a:tab pos="1600200" algn="l"/>
                        </a:tabLst>
                      </a:pPr>
                      <a:r>
                        <a:rPr lang="zh-TW" sz="2400" kern="100" dirty="0">
                          <a:solidFill>
                            <a:srgbClr val="000000"/>
                          </a:solidFill>
                          <a:effectLst/>
                          <a:latin typeface="標楷體" panose="03000509000000000000" pitchFamily="65" charset="-120"/>
                          <a:ea typeface="標楷體" panose="03000509000000000000" pitchFamily="65" charset="-120"/>
                        </a:rPr>
                        <a:t>第九十三條　各機關得就具有共通需求特性之財物或勞務，與廠商簽訂共同供應契約。</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623888" indent="-623888" algn="just">
                        <a:lnSpc>
                          <a:spcPts val="3000"/>
                        </a:lnSpc>
                        <a:spcAft>
                          <a:spcPts val="0"/>
                        </a:spcAft>
                        <a:tabLst>
                          <a:tab pos="1600200" algn="l"/>
                        </a:tabLst>
                      </a:pPr>
                      <a:r>
                        <a:rPr lang="zh-TW" sz="2400" kern="100" dirty="0">
                          <a:solidFill>
                            <a:srgbClr val="000000"/>
                          </a:solidFill>
                          <a:effectLst/>
                          <a:latin typeface="標楷體" panose="03000509000000000000" pitchFamily="65" charset="-120"/>
                          <a:ea typeface="標楷體" panose="03000509000000000000" pitchFamily="65" charset="-120"/>
                        </a:rPr>
                        <a:t>一、現行條文未修正，列為第一項。</a:t>
                      </a:r>
                    </a:p>
                    <a:p>
                      <a:pPr marL="623888" indent="-623888" algn="just">
                        <a:lnSpc>
                          <a:spcPts val="3000"/>
                        </a:lnSpc>
                        <a:spcAft>
                          <a:spcPts val="0"/>
                        </a:spcAft>
                        <a:tabLst>
                          <a:tab pos="1600200" algn="l"/>
                        </a:tabLst>
                      </a:pPr>
                      <a:r>
                        <a:rPr lang="zh-TW" sz="2400" kern="100" dirty="0">
                          <a:solidFill>
                            <a:srgbClr val="000000"/>
                          </a:solidFill>
                          <a:effectLst/>
                          <a:latin typeface="標楷體" panose="03000509000000000000" pitchFamily="65" charset="-120"/>
                          <a:ea typeface="標楷體" panose="03000509000000000000" pitchFamily="65" charset="-120"/>
                        </a:rPr>
                        <a:t>二、為執行本條所定共同供應契約，爰增訂第二項，授權訂定實施辦法。</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214177176"/>
                  </a:ext>
                </a:extLst>
              </a:tr>
            </a:tbl>
          </a:graphicData>
        </a:graphic>
      </p:graphicFrame>
      <p:sp>
        <p:nvSpPr>
          <p:cNvPr id="7" name="矩形 6">
            <a:extLst>
              <a:ext uri="{FF2B5EF4-FFF2-40B4-BE49-F238E27FC236}">
                <a16:creationId xmlns:a16="http://schemas.microsoft.com/office/drawing/2014/main" id="{A0B9C986-9DB3-4247-9F28-70DD2FD12A6E}"/>
              </a:ext>
            </a:extLst>
          </p:cNvPr>
          <p:cNvSpPr/>
          <p:nvPr/>
        </p:nvSpPr>
        <p:spPr>
          <a:xfrm>
            <a:off x="323527" y="4653136"/>
            <a:ext cx="8363271" cy="369332"/>
          </a:xfrm>
          <a:prstGeom prst="rect">
            <a:avLst/>
          </a:prstGeom>
        </p:spPr>
        <p:txBody>
          <a:bodyPr wrap="square">
            <a:spAutoFit/>
          </a:bodyPr>
          <a:lstStyle/>
          <a:p>
            <a:pPr algn="ctr"/>
            <a:r>
              <a:rPr lang="zh-TW" altLang="en-US" b="1" u="sng" dirty="0">
                <a:solidFill>
                  <a:srgbClr val="0000FF"/>
                </a:solidFill>
                <a:latin typeface="標楷體" panose="03000509000000000000" pitchFamily="65" charset="-120"/>
                <a:ea typeface="標楷體" panose="03000509000000000000" pitchFamily="65" charset="-120"/>
                <a:hlinkClick r:id="rId2" tooltip="共同供應契約實施辦法修正草案.pdf">
                  <a:extLst>
                    <a:ext uri="{A12FA001-AC4F-418D-AE19-62706E023703}">
                      <ahyp:hlinkClr xmlns:ahyp="http://schemas.microsoft.com/office/drawing/2018/hyperlinkcolor" val="tx"/>
                    </a:ext>
                  </a:extLst>
                </a:hlinkClick>
              </a:rPr>
              <a:t>共同供應契約實施辦法</a:t>
            </a:r>
            <a:endParaRPr lang="zh-TW" altLang="en-US" b="1" dirty="0">
              <a:solidFill>
                <a:srgbClr val="0000FF"/>
              </a:solidFill>
              <a:latin typeface="標楷體" panose="03000509000000000000" pitchFamily="65" charset="-120"/>
              <a:ea typeface="標楷體" panose="03000509000000000000" pitchFamily="65" charset="-120"/>
            </a:endParaRPr>
          </a:p>
        </p:txBody>
      </p:sp>
      <p:graphicFrame>
        <p:nvGraphicFramePr>
          <p:cNvPr id="2" name="表格 1">
            <a:extLst>
              <a:ext uri="{FF2B5EF4-FFF2-40B4-BE49-F238E27FC236}">
                <a16:creationId xmlns:a16="http://schemas.microsoft.com/office/drawing/2014/main" id="{70B1307A-5767-4349-BABF-4591DF12F59C}"/>
              </a:ext>
            </a:extLst>
          </p:cNvPr>
          <p:cNvGraphicFramePr>
            <a:graphicFrameLocks noGrp="1"/>
          </p:cNvGraphicFramePr>
          <p:nvPr>
            <p:extLst>
              <p:ext uri="{D42A27DB-BD31-4B8C-83A1-F6EECF244321}">
                <p14:modId xmlns:p14="http://schemas.microsoft.com/office/powerpoint/2010/main" val="677351299"/>
              </p:ext>
            </p:extLst>
          </p:nvPr>
        </p:nvGraphicFramePr>
        <p:xfrm>
          <a:off x="436467" y="5269865"/>
          <a:ext cx="8229600" cy="975360"/>
        </p:xfrm>
        <a:graphic>
          <a:graphicData uri="http://schemas.openxmlformats.org/drawingml/2006/table">
            <a:tbl>
              <a:tblPr/>
              <a:tblGrid>
                <a:gridCol w="8229600">
                  <a:extLst>
                    <a:ext uri="{9D8B030D-6E8A-4147-A177-3AD203B41FA5}">
                      <a16:colId xmlns:a16="http://schemas.microsoft.com/office/drawing/2014/main" val="3291687337"/>
                    </a:ext>
                  </a:extLst>
                </a:gridCol>
              </a:tblGrid>
              <a:tr h="962025">
                <a:tc>
                  <a:txBody>
                    <a:bodyPr/>
                    <a:lstStyle/>
                    <a:p>
                      <a:pPr marL="717550" indent="-631825"/>
                      <a:r>
                        <a:rPr lang="zh-TW" altLang="en-US" sz="1600" dirty="0">
                          <a:solidFill>
                            <a:srgbClr val="000000"/>
                          </a:solidFill>
                          <a:latin typeface="標楷體" panose="03000509000000000000" pitchFamily="65" charset="-120"/>
                          <a:ea typeface="標楷體" panose="03000509000000000000" pitchFamily="65" charset="-120"/>
                        </a:rPr>
                        <a:t>主旨：「</a:t>
                      </a:r>
                      <a:r>
                        <a:rPr lang="zh-TW" altLang="en-US" sz="1600" b="1" u="sng" dirty="0">
                          <a:solidFill>
                            <a:srgbClr val="FF0000"/>
                          </a:solidFill>
                          <a:latin typeface="標楷體" panose="03000509000000000000" pitchFamily="65" charset="-120"/>
                          <a:ea typeface="標楷體" panose="03000509000000000000" pitchFamily="65" charset="-120"/>
                        </a:rPr>
                        <a:t>機關利用共同供應契約辦理採購監辦規定一覽表</a:t>
                      </a:r>
                      <a:r>
                        <a:rPr lang="zh-TW" altLang="en-US" sz="1600" dirty="0">
                          <a:solidFill>
                            <a:srgbClr val="000000"/>
                          </a:solidFill>
                          <a:latin typeface="標楷體" panose="03000509000000000000" pitchFamily="65" charset="-120"/>
                          <a:ea typeface="標楷體" panose="03000509000000000000" pitchFamily="65" charset="-120"/>
                        </a:rPr>
                        <a:t>」，業經本會於中華民國</a:t>
                      </a:r>
                      <a:r>
                        <a:rPr lang="en-US" altLang="zh-TW" sz="1600" dirty="0">
                          <a:solidFill>
                            <a:srgbClr val="000000"/>
                          </a:solidFill>
                          <a:latin typeface="標楷體" panose="03000509000000000000" pitchFamily="65" charset="-120"/>
                          <a:ea typeface="標楷體" panose="03000509000000000000" pitchFamily="65" charset="-120"/>
                        </a:rPr>
                        <a:t>109</a:t>
                      </a:r>
                      <a:r>
                        <a:rPr lang="zh-TW" altLang="en-US" sz="1600" dirty="0">
                          <a:solidFill>
                            <a:srgbClr val="000000"/>
                          </a:solidFill>
                          <a:latin typeface="標楷體" panose="03000509000000000000" pitchFamily="65" charset="-120"/>
                          <a:ea typeface="標楷體" panose="03000509000000000000" pitchFamily="65" charset="-120"/>
                        </a:rPr>
                        <a:t>年</a:t>
                      </a:r>
                      <a:r>
                        <a:rPr lang="en-US" altLang="zh-TW" sz="1600" dirty="0">
                          <a:solidFill>
                            <a:srgbClr val="000000"/>
                          </a:solidFill>
                          <a:latin typeface="標楷體" panose="03000509000000000000" pitchFamily="65" charset="-120"/>
                          <a:ea typeface="標楷體" panose="03000509000000000000" pitchFamily="65" charset="-120"/>
                        </a:rPr>
                        <a:t>9</a:t>
                      </a:r>
                      <a:r>
                        <a:rPr lang="zh-TW" altLang="en-US" sz="1600" dirty="0">
                          <a:solidFill>
                            <a:srgbClr val="000000"/>
                          </a:solidFill>
                          <a:latin typeface="標楷體" panose="03000509000000000000" pitchFamily="65" charset="-120"/>
                          <a:ea typeface="標楷體" panose="03000509000000000000" pitchFamily="65" charset="-120"/>
                        </a:rPr>
                        <a:t>月</a:t>
                      </a:r>
                      <a:r>
                        <a:rPr lang="en-US" altLang="zh-TW" sz="1600" dirty="0">
                          <a:solidFill>
                            <a:srgbClr val="000000"/>
                          </a:solidFill>
                          <a:latin typeface="標楷體" panose="03000509000000000000" pitchFamily="65" charset="-120"/>
                          <a:ea typeface="標楷體" panose="03000509000000000000" pitchFamily="65" charset="-120"/>
                        </a:rPr>
                        <a:t>11</a:t>
                      </a:r>
                      <a:r>
                        <a:rPr lang="zh-TW" altLang="en-US" sz="1600" dirty="0">
                          <a:solidFill>
                            <a:srgbClr val="000000"/>
                          </a:solidFill>
                          <a:latin typeface="標楷體" panose="03000509000000000000" pitchFamily="65" charset="-120"/>
                          <a:ea typeface="標楷體" panose="03000509000000000000" pitchFamily="65" charset="-120"/>
                        </a:rPr>
                        <a:t>日以工程企字第</a:t>
                      </a:r>
                      <a:r>
                        <a:rPr lang="en-US" altLang="zh-TW" sz="1600" dirty="0">
                          <a:solidFill>
                            <a:srgbClr val="000000"/>
                          </a:solidFill>
                          <a:latin typeface="標楷體" panose="03000509000000000000" pitchFamily="65" charset="-120"/>
                          <a:ea typeface="標楷體" panose="03000509000000000000" pitchFamily="65" charset="-120"/>
                        </a:rPr>
                        <a:t>1090100662</a:t>
                      </a:r>
                      <a:r>
                        <a:rPr lang="zh-TW" altLang="en-US" sz="1600" dirty="0">
                          <a:solidFill>
                            <a:srgbClr val="000000"/>
                          </a:solidFill>
                          <a:latin typeface="標楷體" panose="03000509000000000000" pitchFamily="65" charset="-120"/>
                          <a:ea typeface="標楷體" panose="03000509000000000000" pitchFamily="65" charset="-120"/>
                        </a:rPr>
                        <a:t>號令廢止，檢附發布令影本</a:t>
                      </a:r>
                      <a:r>
                        <a:rPr lang="en-US" altLang="zh-TW" sz="1600" dirty="0">
                          <a:solidFill>
                            <a:srgbClr val="000000"/>
                          </a:solidFill>
                          <a:latin typeface="標楷體" panose="03000509000000000000" pitchFamily="65" charset="-120"/>
                          <a:ea typeface="標楷體" panose="03000509000000000000" pitchFamily="65" charset="-120"/>
                        </a:rPr>
                        <a:t>1</a:t>
                      </a:r>
                      <a:r>
                        <a:rPr lang="zh-TW" altLang="en-US" sz="1600" dirty="0">
                          <a:solidFill>
                            <a:srgbClr val="000000"/>
                          </a:solidFill>
                          <a:latin typeface="標楷體" panose="03000509000000000000" pitchFamily="65" charset="-120"/>
                          <a:ea typeface="標楷體" panose="03000509000000000000" pitchFamily="65" charset="-120"/>
                        </a:rPr>
                        <a:t>份，請查照並轉知所屬</a:t>
                      </a:r>
                      <a:r>
                        <a:rPr lang="en-US" altLang="zh-TW" sz="1600" dirty="0">
                          <a:solidFill>
                            <a:srgbClr val="000000"/>
                          </a:solidFill>
                          <a:latin typeface="標楷體" panose="03000509000000000000" pitchFamily="65" charset="-120"/>
                          <a:ea typeface="標楷體" panose="03000509000000000000" pitchFamily="65" charset="-120"/>
                        </a:rPr>
                        <a:t>(</a:t>
                      </a:r>
                      <a:r>
                        <a:rPr lang="zh-TW" altLang="en-US" sz="1600" dirty="0">
                          <a:solidFill>
                            <a:srgbClr val="000000"/>
                          </a:solidFill>
                          <a:latin typeface="標楷體" panose="03000509000000000000" pitchFamily="65" charset="-120"/>
                          <a:ea typeface="標楷體" panose="03000509000000000000" pitchFamily="65" charset="-120"/>
                        </a:rPr>
                        <a:t>轄</a:t>
                      </a:r>
                      <a:r>
                        <a:rPr lang="en-US" altLang="zh-TW" sz="1600" dirty="0">
                          <a:solidFill>
                            <a:srgbClr val="000000"/>
                          </a:solidFill>
                          <a:latin typeface="標楷體" panose="03000509000000000000" pitchFamily="65" charset="-120"/>
                          <a:ea typeface="標楷體" panose="03000509000000000000" pitchFamily="65" charset="-120"/>
                        </a:rPr>
                        <a:t>)</a:t>
                      </a:r>
                      <a:r>
                        <a:rPr lang="zh-TW" altLang="en-US" sz="1600" dirty="0">
                          <a:solidFill>
                            <a:srgbClr val="000000"/>
                          </a:solidFill>
                          <a:latin typeface="標楷體" panose="03000509000000000000" pitchFamily="65" charset="-120"/>
                          <a:ea typeface="標楷體" panose="03000509000000000000" pitchFamily="65" charset="-120"/>
                        </a:rPr>
                        <a:t>機關。說明：目前共同供應契約採購，已無訂定大量訂購優惠條款之規定，爰「機關利用共同供應契約辦理採購監辦規定一覽表」予以廢止。</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671135208"/>
                  </a:ext>
                </a:extLst>
              </a:tr>
            </a:tbl>
          </a:graphicData>
        </a:graphic>
      </p:graphicFrame>
      <p:sp>
        <p:nvSpPr>
          <p:cNvPr id="3" name="Rectangle 1">
            <a:extLst>
              <a:ext uri="{FF2B5EF4-FFF2-40B4-BE49-F238E27FC236}">
                <a16:creationId xmlns:a16="http://schemas.microsoft.com/office/drawing/2014/main" id="{3456D752-BAAA-4DC6-AA97-0D8F89142321}"/>
              </a:ext>
            </a:extLst>
          </p:cNvPr>
          <p:cNvSpPr>
            <a:spLocks noChangeArrowheads="1"/>
          </p:cNvSpPr>
          <p:nvPr/>
        </p:nvSpPr>
        <p:spPr bwMode="auto">
          <a:xfrm>
            <a:off x="436467" y="5013176"/>
            <a:ext cx="822960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r>
              <a:rPr kumimoji="0" lang="zh-TW" altLang="zh-TW" sz="14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行政院公共工程委員會109年9月11日工程企字第10901006623號</a:t>
            </a:r>
            <a:r>
              <a:rPr kumimoji="0" lang="zh-TW" altLang="zh-TW" sz="1400" b="1"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函</a:t>
            </a:r>
            <a:r>
              <a:rPr kumimoji="0" lang="zh-TW" altLang="zh-TW" sz="14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hlinkClick r:id="rId3">
                  <a:extLst>
                    <a:ext uri="{A12FA001-AC4F-418D-AE19-62706E023703}">
                      <ahyp:hlinkClr xmlns:ahyp="http://schemas.microsoft.com/office/drawing/2018/hyperlinkcolor" val="tx"/>
                    </a:ext>
                  </a:extLst>
                </a:hlinkClick>
              </a:rPr>
              <a:t>附件：檔名為10901006623.pdf</a:t>
            </a:r>
            <a:endParaRPr kumimoji="0" lang="zh-TW" altLang="zh-TW" sz="1400" b="1"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3560503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graphicFrame>
        <p:nvGraphicFramePr>
          <p:cNvPr id="6" name="表格 5">
            <a:extLst>
              <a:ext uri="{FF2B5EF4-FFF2-40B4-BE49-F238E27FC236}">
                <a16:creationId xmlns:a16="http://schemas.microsoft.com/office/drawing/2014/main" id="{E5D74A12-2407-4BAA-88A3-ACE2BDED0D35}"/>
              </a:ext>
            </a:extLst>
          </p:cNvPr>
          <p:cNvGraphicFramePr>
            <a:graphicFrameLocks noGrp="1"/>
          </p:cNvGraphicFramePr>
          <p:nvPr/>
        </p:nvGraphicFramePr>
        <p:xfrm>
          <a:off x="244578" y="188640"/>
          <a:ext cx="8496945" cy="5118481"/>
        </p:xfrm>
        <a:graphic>
          <a:graphicData uri="http://schemas.openxmlformats.org/drawingml/2006/table">
            <a:tbl>
              <a:tblPr firstRow="1" firstCol="1" lastRow="1" lastCol="1" bandRow="1" bandCol="1">
                <a:tableStyleId>{5C22544A-7EE6-4342-B048-85BDC9FD1C3A}</a:tableStyleId>
              </a:tblPr>
              <a:tblGrid>
                <a:gridCol w="2399181">
                  <a:extLst>
                    <a:ext uri="{9D8B030D-6E8A-4147-A177-3AD203B41FA5}">
                      <a16:colId xmlns:a16="http://schemas.microsoft.com/office/drawing/2014/main" val="3739281490"/>
                    </a:ext>
                  </a:extLst>
                </a:gridCol>
                <a:gridCol w="2304256">
                  <a:extLst>
                    <a:ext uri="{9D8B030D-6E8A-4147-A177-3AD203B41FA5}">
                      <a16:colId xmlns:a16="http://schemas.microsoft.com/office/drawing/2014/main" val="3296216938"/>
                    </a:ext>
                  </a:extLst>
                </a:gridCol>
                <a:gridCol w="3793508">
                  <a:extLst>
                    <a:ext uri="{9D8B030D-6E8A-4147-A177-3AD203B41FA5}">
                      <a16:colId xmlns:a16="http://schemas.microsoft.com/office/drawing/2014/main" val="2617269004"/>
                    </a:ext>
                  </a:extLst>
                </a:gridCol>
              </a:tblGrid>
              <a:tr h="0">
                <a:tc>
                  <a:txBody>
                    <a:bodyPr/>
                    <a:lstStyle/>
                    <a:p>
                      <a:pPr marL="152400" indent="-152400" algn="just">
                        <a:lnSpc>
                          <a:spcPts val="2700"/>
                        </a:lnSpc>
                        <a:spcAft>
                          <a:spcPts val="0"/>
                        </a:spcAft>
                        <a:tabLst>
                          <a:tab pos="1600200" algn="l"/>
                        </a:tabLst>
                      </a:pPr>
                      <a:r>
                        <a:rPr lang="zh-TW" sz="2000" kern="100" dirty="0">
                          <a:solidFill>
                            <a:srgbClr val="000000"/>
                          </a:solidFill>
                          <a:effectLst/>
                          <a:latin typeface="標楷體" panose="03000509000000000000" pitchFamily="65" charset="-120"/>
                          <a:ea typeface="標楷體" panose="03000509000000000000" pitchFamily="65" charset="-120"/>
                        </a:rPr>
                        <a:t>第九十四條　機關辦理評選，應成立五人</a:t>
                      </a:r>
                      <a:r>
                        <a:rPr lang="zh-TW" sz="2000" u="sng" kern="100" dirty="0">
                          <a:solidFill>
                            <a:srgbClr val="0000FF"/>
                          </a:solidFill>
                          <a:effectLst/>
                          <a:latin typeface="標楷體" panose="03000509000000000000" pitchFamily="65" charset="-120"/>
                          <a:ea typeface="標楷體" panose="03000509000000000000" pitchFamily="65" charset="-120"/>
                        </a:rPr>
                        <a:t>以上</a:t>
                      </a:r>
                      <a:r>
                        <a:rPr lang="zh-TW" sz="2000" u="sng" kern="100" dirty="0">
                          <a:solidFill>
                            <a:srgbClr val="000000"/>
                          </a:solidFill>
                          <a:effectLst/>
                          <a:latin typeface="標楷體" panose="03000509000000000000" pitchFamily="65" charset="-120"/>
                          <a:ea typeface="標楷體" panose="03000509000000000000" pitchFamily="65" charset="-120"/>
                        </a:rPr>
                        <a:t>之</a:t>
                      </a:r>
                      <a:r>
                        <a:rPr lang="zh-TW" sz="2000" kern="100" dirty="0">
                          <a:solidFill>
                            <a:srgbClr val="000000"/>
                          </a:solidFill>
                          <a:effectLst/>
                          <a:latin typeface="標楷體" panose="03000509000000000000" pitchFamily="65" charset="-120"/>
                          <a:ea typeface="標楷體" panose="03000509000000000000" pitchFamily="65" charset="-120"/>
                        </a:rPr>
                        <a:t>評選委員會，專家學者人數不得少於三分之一，其名單由主管機關會同教育部、考選部及其他相關機關建議之。</a:t>
                      </a:r>
                    </a:p>
                    <a:p>
                      <a:pPr marL="152400" indent="304800" algn="just">
                        <a:lnSpc>
                          <a:spcPts val="2700"/>
                        </a:lnSpc>
                        <a:spcAft>
                          <a:spcPts val="0"/>
                        </a:spcAft>
                        <a:tabLst>
                          <a:tab pos="1600200" algn="l"/>
                        </a:tabLst>
                      </a:pPr>
                      <a:r>
                        <a:rPr lang="zh-TW" sz="2000" u="sng" kern="100" dirty="0">
                          <a:solidFill>
                            <a:srgbClr val="0000FF"/>
                          </a:solidFill>
                          <a:effectLst/>
                          <a:latin typeface="標楷體" panose="03000509000000000000" pitchFamily="65" charset="-120"/>
                          <a:ea typeface="標楷體" panose="03000509000000000000" pitchFamily="65" charset="-120"/>
                        </a:rPr>
                        <a:t>前項所稱專家學者，不得為政府機關之現職人員</a:t>
                      </a:r>
                      <a:r>
                        <a:rPr lang="zh-TW" sz="2000" u="sng" kern="100" dirty="0">
                          <a:solidFill>
                            <a:srgbClr val="000000"/>
                          </a:solidFill>
                          <a:effectLst/>
                          <a:latin typeface="標楷體" panose="03000509000000000000" pitchFamily="65" charset="-120"/>
                          <a:ea typeface="標楷體" panose="03000509000000000000" pitchFamily="65" charset="-120"/>
                        </a:rPr>
                        <a:t>。</a:t>
                      </a:r>
                      <a:endParaRPr lang="zh-TW" sz="2000" kern="100" dirty="0">
                        <a:solidFill>
                          <a:srgbClr val="000000"/>
                        </a:solidFill>
                        <a:effectLst/>
                        <a:latin typeface="標楷體" panose="03000509000000000000" pitchFamily="65" charset="-120"/>
                        <a:ea typeface="標楷體" panose="03000509000000000000" pitchFamily="65" charset="-120"/>
                      </a:endParaRPr>
                    </a:p>
                    <a:p>
                      <a:pPr marL="152400" indent="304800" algn="just">
                        <a:lnSpc>
                          <a:spcPts val="2700"/>
                        </a:lnSpc>
                        <a:spcAft>
                          <a:spcPts val="0"/>
                        </a:spcAft>
                        <a:tabLst>
                          <a:tab pos="1600200" algn="l"/>
                        </a:tabLst>
                      </a:pPr>
                      <a:r>
                        <a:rPr lang="zh-TW" sz="2000" kern="100" dirty="0">
                          <a:solidFill>
                            <a:srgbClr val="000000"/>
                          </a:solidFill>
                          <a:effectLst/>
                          <a:latin typeface="標楷體" panose="03000509000000000000" pitchFamily="65" charset="-120"/>
                          <a:ea typeface="標楷體" panose="03000509000000000000" pitchFamily="65" charset="-120"/>
                        </a:rPr>
                        <a:t>評選委員會組織準則及審議規則，由主管機關定之。</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152400" indent="-152400" algn="just">
                        <a:lnSpc>
                          <a:spcPts val="2700"/>
                        </a:lnSpc>
                        <a:spcAft>
                          <a:spcPts val="0"/>
                        </a:spcAft>
                        <a:tabLst>
                          <a:tab pos="1600200" algn="l"/>
                        </a:tabLst>
                      </a:pPr>
                      <a:r>
                        <a:rPr lang="zh-TW" sz="2000" kern="100" dirty="0">
                          <a:solidFill>
                            <a:srgbClr val="000000"/>
                          </a:solidFill>
                          <a:effectLst/>
                          <a:latin typeface="標楷體" panose="03000509000000000000" pitchFamily="65" charset="-120"/>
                          <a:ea typeface="標楷體" panose="03000509000000000000" pitchFamily="65" charset="-120"/>
                        </a:rPr>
                        <a:t>第九十四條　機關辦理評選，應成立五人</a:t>
                      </a:r>
                      <a:r>
                        <a:rPr lang="zh-TW" sz="2000" u="sng" kern="100" dirty="0">
                          <a:solidFill>
                            <a:srgbClr val="000000"/>
                          </a:solidFill>
                          <a:effectLst/>
                          <a:latin typeface="標楷體" panose="03000509000000000000" pitchFamily="65" charset="-120"/>
                          <a:ea typeface="標楷體" panose="03000509000000000000" pitchFamily="65" charset="-120"/>
                        </a:rPr>
                        <a:t>至十七人</a:t>
                      </a:r>
                      <a:r>
                        <a:rPr lang="zh-TW" sz="2000" kern="100" dirty="0">
                          <a:solidFill>
                            <a:srgbClr val="000000"/>
                          </a:solidFill>
                          <a:effectLst/>
                          <a:latin typeface="標楷體" panose="03000509000000000000" pitchFamily="65" charset="-120"/>
                          <a:ea typeface="標楷體" panose="03000509000000000000" pitchFamily="65" charset="-120"/>
                        </a:rPr>
                        <a:t>評選委員會，專家學者人數不得少於三分之一，其名單由主管機關會同教育部、考選部及其他相關機關建議之。</a:t>
                      </a:r>
                    </a:p>
                    <a:p>
                      <a:pPr marL="152400" indent="304800" algn="just">
                        <a:lnSpc>
                          <a:spcPts val="2700"/>
                        </a:lnSpc>
                        <a:spcAft>
                          <a:spcPts val="0"/>
                        </a:spcAft>
                        <a:tabLst>
                          <a:tab pos="1600200" algn="l"/>
                        </a:tabLst>
                      </a:pPr>
                      <a:r>
                        <a:rPr lang="zh-TW" sz="2000" kern="100" dirty="0">
                          <a:solidFill>
                            <a:srgbClr val="000000"/>
                          </a:solidFill>
                          <a:effectLst/>
                          <a:latin typeface="標楷體" panose="03000509000000000000" pitchFamily="65" charset="-120"/>
                          <a:ea typeface="標楷體" panose="03000509000000000000" pitchFamily="65" charset="-120"/>
                        </a:rPr>
                        <a:t>評選委員會組織準則及審議規則，由主管機關定之。</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538163" indent="-538163" algn="just">
                        <a:lnSpc>
                          <a:spcPts val="2700"/>
                        </a:lnSpc>
                        <a:spcAft>
                          <a:spcPts val="0"/>
                        </a:spcAft>
                        <a:tabLst>
                          <a:tab pos="1600200" algn="l"/>
                        </a:tabLst>
                      </a:pPr>
                      <a:r>
                        <a:rPr lang="zh-TW" sz="2000" kern="100" dirty="0">
                          <a:solidFill>
                            <a:srgbClr val="000000"/>
                          </a:solidFill>
                          <a:effectLst/>
                          <a:latin typeface="標楷體" panose="03000509000000000000" pitchFamily="65" charset="-120"/>
                          <a:ea typeface="標楷體" panose="03000509000000000000" pitchFamily="65" charset="-120"/>
                        </a:rPr>
                        <a:t>一、修正第一項，刪除評選委員會組成人數之上限規定，以增加機關評選作業彈性。</a:t>
                      </a:r>
                      <a:endParaRPr lang="en-US" altLang="zh-TW" sz="2000" kern="100" dirty="0">
                        <a:solidFill>
                          <a:srgbClr val="000000"/>
                        </a:solidFill>
                        <a:effectLst/>
                        <a:latin typeface="標楷體" panose="03000509000000000000" pitchFamily="65" charset="-120"/>
                        <a:ea typeface="標楷體" panose="03000509000000000000" pitchFamily="65" charset="-120"/>
                      </a:endParaRPr>
                    </a:p>
                    <a:p>
                      <a:pPr marL="538163" indent="-538163" algn="just">
                        <a:lnSpc>
                          <a:spcPts val="2700"/>
                        </a:lnSpc>
                        <a:spcAft>
                          <a:spcPts val="0"/>
                        </a:spcAft>
                        <a:tabLst>
                          <a:tab pos="1600200" algn="l"/>
                        </a:tabLst>
                      </a:pPr>
                      <a:r>
                        <a:rPr lang="zh-TW" sz="2000" kern="100" dirty="0">
                          <a:solidFill>
                            <a:srgbClr val="000000"/>
                          </a:solidFill>
                          <a:effectLst/>
                          <a:latin typeface="標楷體" panose="03000509000000000000" pitchFamily="65" charset="-120"/>
                          <a:ea typeface="標楷體" panose="03000509000000000000" pitchFamily="65" charset="-120"/>
                        </a:rPr>
                        <a:t>二、增訂第二項，現行實務作業，機關遴聘</a:t>
                      </a:r>
                      <a:r>
                        <a:rPr lang="zh-TW" sz="2000" kern="100" dirty="0">
                          <a:solidFill>
                            <a:srgbClr val="FF0000"/>
                          </a:solidFill>
                          <a:effectLst/>
                          <a:latin typeface="標楷體" panose="03000509000000000000" pitchFamily="65" charset="-120"/>
                          <a:ea typeface="標楷體" panose="03000509000000000000" pitchFamily="65" charset="-120"/>
                        </a:rPr>
                        <a:t>所屬機關、平行機關或對機關具有指揮監督關係之機關現職人員，易衍生所聘專家學者得否獨立公正評選之疑慮</a:t>
                      </a:r>
                      <a:r>
                        <a:rPr lang="zh-TW" sz="2000" kern="100" dirty="0">
                          <a:solidFill>
                            <a:srgbClr val="000000"/>
                          </a:solidFill>
                          <a:effectLst/>
                          <a:latin typeface="標楷體" panose="03000509000000000000" pitchFamily="65" charset="-120"/>
                          <a:ea typeface="標楷體" panose="03000509000000000000" pitchFamily="65" charset="-120"/>
                        </a:rPr>
                        <a:t>，爰增訂遴聘專家學者之限制範圍。另所稱「政府機關之現職人員」，</a:t>
                      </a:r>
                      <a:r>
                        <a:rPr lang="zh-TW" sz="2000" kern="100" dirty="0">
                          <a:solidFill>
                            <a:srgbClr val="0000FF"/>
                          </a:solidFill>
                          <a:effectLst/>
                          <a:latin typeface="標楷體" panose="03000509000000000000" pitchFamily="65" charset="-120"/>
                          <a:ea typeface="標楷體" panose="03000509000000000000" pitchFamily="65" charset="-120"/>
                        </a:rPr>
                        <a:t>不包括公立學校及公營事業之現職人員</a:t>
                      </a:r>
                      <a:r>
                        <a:rPr lang="zh-TW" sz="2000" kern="100" dirty="0">
                          <a:solidFill>
                            <a:srgbClr val="000000"/>
                          </a:solidFill>
                          <a:effectLst/>
                          <a:latin typeface="標楷體" panose="03000509000000000000" pitchFamily="65" charset="-120"/>
                          <a:ea typeface="標楷體" panose="03000509000000000000" pitchFamily="65" charset="-120"/>
                        </a:rPr>
                        <a:t>。</a:t>
                      </a:r>
                      <a:endParaRPr lang="en-US" altLang="zh-TW" sz="2000" kern="100" dirty="0">
                        <a:solidFill>
                          <a:srgbClr val="000000"/>
                        </a:solidFill>
                        <a:effectLst/>
                        <a:latin typeface="標楷體" panose="03000509000000000000" pitchFamily="65" charset="-120"/>
                        <a:ea typeface="標楷體" panose="03000509000000000000" pitchFamily="65" charset="-120"/>
                      </a:endParaRPr>
                    </a:p>
                    <a:p>
                      <a:pPr marL="538163" indent="-538163" algn="just">
                        <a:lnSpc>
                          <a:spcPts val="2700"/>
                        </a:lnSpc>
                        <a:spcAft>
                          <a:spcPts val="0"/>
                        </a:spcAft>
                        <a:tabLst>
                          <a:tab pos="1600200" algn="l"/>
                        </a:tabLst>
                      </a:pPr>
                      <a:r>
                        <a:rPr lang="zh-TW" sz="2000" kern="100" dirty="0">
                          <a:solidFill>
                            <a:srgbClr val="000000"/>
                          </a:solidFill>
                          <a:effectLst/>
                          <a:latin typeface="標楷體" panose="03000509000000000000" pitchFamily="65" charset="-120"/>
                          <a:ea typeface="標楷體" panose="03000509000000000000" pitchFamily="65" charset="-120"/>
                        </a:rPr>
                        <a:t>三、現行條文第二項移列第三項，內容未修正。</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488883457"/>
                  </a:ext>
                </a:extLst>
              </a:tr>
            </a:tbl>
          </a:graphicData>
        </a:graphic>
      </p:graphicFrame>
      <p:sp>
        <p:nvSpPr>
          <p:cNvPr id="7" name="矩形 6">
            <a:extLst>
              <a:ext uri="{FF2B5EF4-FFF2-40B4-BE49-F238E27FC236}">
                <a16:creationId xmlns:a16="http://schemas.microsoft.com/office/drawing/2014/main" id="{7B94312F-2D69-414B-AAB6-42BBFCBF87BE}"/>
              </a:ext>
            </a:extLst>
          </p:cNvPr>
          <p:cNvSpPr/>
          <p:nvPr/>
        </p:nvSpPr>
        <p:spPr>
          <a:xfrm>
            <a:off x="244578" y="5307121"/>
            <a:ext cx="8496945" cy="369332"/>
          </a:xfrm>
          <a:prstGeom prst="rect">
            <a:avLst/>
          </a:prstGeom>
        </p:spPr>
        <p:txBody>
          <a:bodyPr wrap="square">
            <a:spAutoFit/>
          </a:bodyPr>
          <a:lstStyle/>
          <a:p>
            <a:r>
              <a:rPr lang="zh-TW" altLang="en-US" b="1" u="sng" dirty="0">
                <a:solidFill>
                  <a:srgbClr val="0000FF"/>
                </a:solidFill>
                <a:latin typeface="標楷體" panose="03000509000000000000" pitchFamily="65" charset="-120"/>
                <a:ea typeface="標楷體" panose="03000509000000000000" pitchFamily="65" charset="-120"/>
                <a:hlinkClick r:id="rId2" tooltip="採購評選委員會組織準則第一條、第四條、第七條修正草案.pdf">
                  <a:extLst>
                    <a:ext uri="{A12FA001-AC4F-418D-AE19-62706E023703}">
                      <ahyp:hlinkClr xmlns:ahyp="http://schemas.microsoft.com/office/drawing/2018/hyperlinkcolor" val="tx"/>
                    </a:ext>
                  </a:extLst>
                </a:hlinkClick>
              </a:rPr>
              <a:t>採購評選委員會組織準則第一條、第四條、第七條</a:t>
            </a:r>
            <a:endParaRPr lang="zh-TW" altLang="en-US" b="1" dirty="0">
              <a:solidFill>
                <a:srgbClr val="0000FF"/>
              </a:solidFill>
              <a:latin typeface="標楷體" panose="03000509000000000000" pitchFamily="65" charset="-120"/>
              <a:ea typeface="標楷體" panose="03000509000000000000" pitchFamily="65" charset="-120"/>
            </a:endParaRPr>
          </a:p>
        </p:txBody>
      </p:sp>
      <p:sp>
        <p:nvSpPr>
          <p:cNvPr id="8" name="矩形 7">
            <a:extLst>
              <a:ext uri="{FF2B5EF4-FFF2-40B4-BE49-F238E27FC236}">
                <a16:creationId xmlns:a16="http://schemas.microsoft.com/office/drawing/2014/main" id="{CD02C978-1BAF-4DFB-B95D-53ADA23AE67A}"/>
              </a:ext>
            </a:extLst>
          </p:cNvPr>
          <p:cNvSpPr/>
          <p:nvPr/>
        </p:nvSpPr>
        <p:spPr>
          <a:xfrm>
            <a:off x="228603" y="5691227"/>
            <a:ext cx="8512920" cy="369332"/>
          </a:xfrm>
          <a:prstGeom prst="rect">
            <a:avLst/>
          </a:prstGeom>
        </p:spPr>
        <p:txBody>
          <a:bodyPr wrap="square">
            <a:spAutoFit/>
          </a:bodyPr>
          <a:lstStyle/>
          <a:p>
            <a:r>
              <a:rPr lang="zh-TW" altLang="en-US" b="1" u="sng" dirty="0">
                <a:solidFill>
                  <a:srgbClr val="FF0000"/>
                </a:solidFill>
                <a:latin typeface="標楷體" panose="03000509000000000000" pitchFamily="65" charset="-120"/>
                <a:ea typeface="標楷體" panose="03000509000000000000" pitchFamily="65" charset="-120"/>
                <a:hlinkClick r:id="rId3" tooltip="採購評選委員會審議規則第一條、第九條、第十四條修正草案.pdf">
                  <a:extLst>
                    <a:ext uri="{A12FA001-AC4F-418D-AE19-62706E023703}">
                      <ahyp:hlinkClr xmlns:ahyp="http://schemas.microsoft.com/office/drawing/2018/hyperlinkcolor" val="tx"/>
                    </a:ext>
                  </a:extLst>
                </a:hlinkClick>
              </a:rPr>
              <a:t>採購評選委員會審議規則第一條、第九條、第十四條</a:t>
            </a:r>
            <a:endParaRPr lang="zh-TW" altLang="en-US" b="1" dirty="0">
              <a:solidFill>
                <a:srgbClr val="FF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5624032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graphicFrame>
        <p:nvGraphicFramePr>
          <p:cNvPr id="6" name="表格 5">
            <a:extLst>
              <a:ext uri="{FF2B5EF4-FFF2-40B4-BE49-F238E27FC236}">
                <a16:creationId xmlns:a16="http://schemas.microsoft.com/office/drawing/2014/main" id="{1BD054FE-D9CA-46E7-8446-0D804E37604F}"/>
              </a:ext>
            </a:extLst>
          </p:cNvPr>
          <p:cNvGraphicFramePr>
            <a:graphicFrameLocks noGrp="1"/>
          </p:cNvGraphicFramePr>
          <p:nvPr/>
        </p:nvGraphicFramePr>
        <p:xfrm>
          <a:off x="296096" y="332656"/>
          <a:ext cx="8524376" cy="4114800"/>
        </p:xfrm>
        <a:graphic>
          <a:graphicData uri="http://schemas.openxmlformats.org/drawingml/2006/table">
            <a:tbl>
              <a:tblPr firstRow="1" firstCol="1" lastRow="1" lastCol="1" bandRow="1" bandCol="1">
                <a:tableStyleId>{5C22544A-7EE6-4342-B048-85BDC9FD1C3A}</a:tableStyleId>
              </a:tblPr>
              <a:tblGrid>
                <a:gridCol w="2841459">
                  <a:extLst>
                    <a:ext uri="{9D8B030D-6E8A-4147-A177-3AD203B41FA5}">
                      <a16:colId xmlns:a16="http://schemas.microsoft.com/office/drawing/2014/main" val="1804974175"/>
                    </a:ext>
                  </a:extLst>
                </a:gridCol>
                <a:gridCol w="2477529">
                  <a:extLst>
                    <a:ext uri="{9D8B030D-6E8A-4147-A177-3AD203B41FA5}">
                      <a16:colId xmlns:a16="http://schemas.microsoft.com/office/drawing/2014/main" val="2630233468"/>
                    </a:ext>
                  </a:extLst>
                </a:gridCol>
                <a:gridCol w="3205388">
                  <a:extLst>
                    <a:ext uri="{9D8B030D-6E8A-4147-A177-3AD203B41FA5}">
                      <a16:colId xmlns:a16="http://schemas.microsoft.com/office/drawing/2014/main" val="4129158043"/>
                    </a:ext>
                  </a:extLst>
                </a:gridCol>
              </a:tblGrid>
              <a:tr h="4024837">
                <a:tc>
                  <a:txBody>
                    <a:bodyPr/>
                    <a:lstStyle/>
                    <a:p>
                      <a:pPr marL="152400" indent="-152400" algn="just">
                        <a:lnSpc>
                          <a:spcPts val="2700"/>
                        </a:lnSpc>
                        <a:spcAft>
                          <a:spcPts val="0"/>
                        </a:spcAft>
                        <a:tabLst>
                          <a:tab pos="1600200" algn="l"/>
                        </a:tabLst>
                      </a:pPr>
                      <a:r>
                        <a:rPr lang="zh-TW" sz="2400" kern="100" dirty="0">
                          <a:solidFill>
                            <a:srgbClr val="000000"/>
                          </a:solidFill>
                          <a:effectLst/>
                          <a:latin typeface="標楷體" panose="03000509000000000000" pitchFamily="65" charset="-120"/>
                          <a:ea typeface="標楷體" panose="03000509000000000000" pitchFamily="65" charset="-120"/>
                        </a:rPr>
                        <a:t>第九十五條　機關辦理採購宜由採購專業人員為之。</a:t>
                      </a:r>
                      <a:r>
                        <a:rPr lang="zh-TW" sz="2400" u="sng" kern="100" dirty="0">
                          <a:solidFill>
                            <a:srgbClr val="000000"/>
                          </a:solidFill>
                          <a:effectLst/>
                          <a:latin typeface="標楷體" panose="03000509000000000000" pitchFamily="65" charset="-120"/>
                          <a:ea typeface="標楷體" panose="03000509000000000000" pitchFamily="65" charset="-120"/>
                        </a:rPr>
                        <a:t>但</a:t>
                      </a:r>
                      <a:r>
                        <a:rPr lang="zh-TW" sz="2400" u="sng" kern="100" dirty="0">
                          <a:solidFill>
                            <a:srgbClr val="0000FF"/>
                          </a:solidFill>
                          <a:effectLst/>
                          <a:latin typeface="標楷體" panose="03000509000000000000" pitchFamily="65" charset="-120"/>
                          <a:ea typeface="標楷體" panose="03000509000000000000" pitchFamily="65" charset="-120"/>
                        </a:rPr>
                        <a:t>一定金額</a:t>
                      </a:r>
                      <a:r>
                        <a:rPr lang="zh-TW" sz="2400" u="sng" kern="100" dirty="0">
                          <a:solidFill>
                            <a:srgbClr val="000000"/>
                          </a:solidFill>
                          <a:effectLst/>
                          <a:latin typeface="標楷體" panose="03000509000000000000" pitchFamily="65" charset="-120"/>
                          <a:ea typeface="標楷體" panose="03000509000000000000" pitchFamily="65" charset="-120"/>
                        </a:rPr>
                        <a:t>之採購，應由採購專業人員為之。</a:t>
                      </a:r>
                      <a:endParaRPr lang="zh-TW" sz="2400" kern="100" dirty="0">
                        <a:solidFill>
                          <a:srgbClr val="000000"/>
                        </a:solidFill>
                        <a:effectLst/>
                        <a:latin typeface="標楷體" panose="03000509000000000000" pitchFamily="65" charset="-120"/>
                        <a:ea typeface="標楷體" panose="03000509000000000000" pitchFamily="65" charset="-120"/>
                      </a:endParaRPr>
                    </a:p>
                    <a:p>
                      <a:pPr marL="152400" indent="304800" algn="just">
                        <a:lnSpc>
                          <a:spcPts val="2700"/>
                        </a:lnSpc>
                        <a:spcAft>
                          <a:spcPts val="0"/>
                        </a:spcAft>
                        <a:tabLst>
                          <a:tab pos="1600200" algn="l"/>
                        </a:tabLst>
                      </a:pPr>
                      <a:r>
                        <a:rPr lang="zh-TW" sz="2400" kern="100" dirty="0">
                          <a:solidFill>
                            <a:srgbClr val="000000"/>
                          </a:solidFill>
                          <a:effectLst/>
                          <a:latin typeface="標楷體" panose="03000509000000000000" pitchFamily="65" charset="-120"/>
                          <a:ea typeface="標楷體" panose="03000509000000000000" pitchFamily="65" charset="-120"/>
                        </a:rPr>
                        <a:t>前項採購專業人員之資格、考試、訓練、發證</a:t>
                      </a:r>
                      <a:r>
                        <a:rPr lang="zh-TW" sz="2400" u="sng" kern="100" dirty="0">
                          <a:solidFill>
                            <a:srgbClr val="000000"/>
                          </a:solidFill>
                          <a:effectLst/>
                          <a:latin typeface="標楷體" panose="03000509000000000000" pitchFamily="65" charset="-120"/>
                          <a:ea typeface="標楷體" panose="03000509000000000000" pitchFamily="65" charset="-120"/>
                        </a:rPr>
                        <a:t>、</a:t>
                      </a:r>
                      <a:r>
                        <a:rPr lang="zh-TW" sz="2400" kern="100" dirty="0">
                          <a:solidFill>
                            <a:srgbClr val="000000"/>
                          </a:solidFill>
                          <a:effectLst/>
                          <a:latin typeface="標楷體" panose="03000509000000000000" pitchFamily="65" charset="-120"/>
                          <a:ea typeface="標楷體" panose="03000509000000000000" pitchFamily="65" charset="-120"/>
                        </a:rPr>
                        <a:t>管理辦法</a:t>
                      </a:r>
                      <a:r>
                        <a:rPr lang="zh-TW" sz="2400" u="sng" kern="100" dirty="0">
                          <a:solidFill>
                            <a:srgbClr val="000000"/>
                          </a:solidFill>
                          <a:effectLst/>
                          <a:latin typeface="標楷體" panose="03000509000000000000" pitchFamily="65" charset="-120"/>
                          <a:ea typeface="標楷體" panose="03000509000000000000" pitchFamily="65" charset="-120"/>
                        </a:rPr>
                        <a:t>及一定金額</a:t>
                      </a:r>
                      <a:r>
                        <a:rPr lang="zh-TW" sz="2400" kern="100" dirty="0">
                          <a:solidFill>
                            <a:srgbClr val="000000"/>
                          </a:solidFill>
                          <a:effectLst/>
                          <a:latin typeface="標楷體" panose="03000509000000000000" pitchFamily="65" charset="-120"/>
                          <a:ea typeface="標楷體" panose="03000509000000000000" pitchFamily="65" charset="-120"/>
                        </a:rPr>
                        <a:t>，由主管機關會</a:t>
                      </a:r>
                      <a:r>
                        <a:rPr lang="zh-TW" sz="2400" u="sng" kern="100" dirty="0">
                          <a:solidFill>
                            <a:srgbClr val="000000"/>
                          </a:solidFill>
                          <a:effectLst/>
                          <a:latin typeface="標楷體" panose="03000509000000000000" pitchFamily="65" charset="-120"/>
                          <a:ea typeface="標楷體" panose="03000509000000000000" pitchFamily="65" charset="-120"/>
                        </a:rPr>
                        <a:t>商</a:t>
                      </a:r>
                      <a:r>
                        <a:rPr lang="zh-TW" sz="2400" kern="100" dirty="0">
                          <a:solidFill>
                            <a:srgbClr val="000000"/>
                          </a:solidFill>
                          <a:effectLst/>
                          <a:latin typeface="標楷體" panose="03000509000000000000" pitchFamily="65" charset="-120"/>
                          <a:ea typeface="標楷體" panose="03000509000000000000" pitchFamily="65" charset="-120"/>
                        </a:rPr>
                        <a:t>相關機關定之。</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152400" indent="-152400" algn="just">
                        <a:lnSpc>
                          <a:spcPts val="2700"/>
                        </a:lnSpc>
                        <a:spcAft>
                          <a:spcPts val="0"/>
                        </a:spcAft>
                        <a:tabLst>
                          <a:tab pos="1600200" algn="l"/>
                        </a:tabLst>
                      </a:pPr>
                      <a:r>
                        <a:rPr lang="zh-TW" sz="2400" kern="100" dirty="0">
                          <a:solidFill>
                            <a:srgbClr val="000000"/>
                          </a:solidFill>
                          <a:effectLst/>
                          <a:latin typeface="標楷體" panose="03000509000000000000" pitchFamily="65" charset="-120"/>
                          <a:ea typeface="標楷體" panose="03000509000000000000" pitchFamily="65" charset="-120"/>
                        </a:rPr>
                        <a:t>第九十五條　機關辦理採購宜由採購專業人員為之。</a:t>
                      </a:r>
                    </a:p>
                    <a:p>
                      <a:pPr marL="186055" indent="304800" algn="just">
                        <a:lnSpc>
                          <a:spcPts val="2700"/>
                        </a:lnSpc>
                        <a:spcAft>
                          <a:spcPts val="0"/>
                        </a:spcAft>
                        <a:tabLst>
                          <a:tab pos="1600200" algn="l"/>
                        </a:tabLst>
                      </a:pPr>
                      <a:r>
                        <a:rPr lang="zh-TW" sz="2400" kern="100" dirty="0">
                          <a:solidFill>
                            <a:srgbClr val="000000"/>
                          </a:solidFill>
                          <a:effectLst/>
                          <a:latin typeface="標楷體" panose="03000509000000000000" pitchFamily="65" charset="-120"/>
                          <a:ea typeface="標楷體" panose="03000509000000000000" pitchFamily="65" charset="-120"/>
                        </a:rPr>
                        <a:t>前項採購專業人員之資格、考試、訓練、發證</a:t>
                      </a:r>
                      <a:r>
                        <a:rPr lang="zh-TW" sz="2400" u="sng" kern="100" dirty="0">
                          <a:solidFill>
                            <a:srgbClr val="000000"/>
                          </a:solidFill>
                          <a:effectLst/>
                          <a:latin typeface="標楷體" panose="03000509000000000000" pitchFamily="65" charset="-120"/>
                          <a:ea typeface="標楷體" panose="03000509000000000000" pitchFamily="65" charset="-120"/>
                        </a:rPr>
                        <a:t>及</a:t>
                      </a:r>
                      <a:r>
                        <a:rPr lang="zh-TW" sz="2400" kern="100" dirty="0">
                          <a:solidFill>
                            <a:srgbClr val="000000"/>
                          </a:solidFill>
                          <a:effectLst/>
                          <a:latin typeface="標楷體" panose="03000509000000000000" pitchFamily="65" charset="-120"/>
                          <a:ea typeface="標楷體" panose="03000509000000000000" pitchFamily="65" charset="-120"/>
                        </a:rPr>
                        <a:t>管理辦法，由主管機關會同相關機關定之。</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623888" indent="-623888" algn="just">
                        <a:lnSpc>
                          <a:spcPts val="2700"/>
                        </a:lnSpc>
                        <a:spcAft>
                          <a:spcPts val="0"/>
                        </a:spcAft>
                        <a:tabLst>
                          <a:tab pos="1600200" algn="l"/>
                        </a:tabLst>
                      </a:pPr>
                      <a:r>
                        <a:rPr lang="zh-TW" sz="2400" kern="100" dirty="0">
                          <a:solidFill>
                            <a:srgbClr val="000000"/>
                          </a:solidFill>
                          <a:effectLst/>
                          <a:latin typeface="標楷體" panose="03000509000000000000" pitchFamily="65" charset="-120"/>
                          <a:ea typeface="標楷體" panose="03000509000000000000" pitchFamily="65" charset="-120"/>
                        </a:rPr>
                        <a:t>一、修正第一項，增列一定金額之採購，應由受過採購專業人員訓練之採購專業人員為之，以保障採購之效率、品質及功能，避免採購缺失之發生。</a:t>
                      </a:r>
                    </a:p>
                    <a:p>
                      <a:pPr marL="623888" indent="-623888" algn="just">
                        <a:lnSpc>
                          <a:spcPts val="2700"/>
                        </a:lnSpc>
                        <a:spcAft>
                          <a:spcPts val="0"/>
                        </a:spcAft>
                        <a:tabLst>
                          <a:tab pos="1600200" algn="l"/>
                        </a:tabLst>
                      </a:pPr>
                      <a:r>
                        <a:rPr lang="zh-TW" sz="2400" kern="100" dirty="0">
                          <a:solidFill>
                            <a:srgbClr val="000000"/>
                          </a:solidFill>
                          <a:effectLst/>
                          <a:latin typeface="標楷體" panose="03000509000000000000" pitchFamily="65" charset="-120"/>
                          <a:ea typeface="標楷體" panose="03000509000000000000" pitchFamily="65" charset="-120"/>
                        </a:rPr>
                        <a:t>二、修正第二項，授權訂定一定金額，並酌作文字修正。</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490512277"/>
                  </a:ext>
                </a:extLst>
              </a:tr>
            </a:tbl>
          </a:graphicData>
        </a:graphic>
      </p:graphicFrame>
      <p:sp>
        <p:nvSpPr>
          <p:cNvPr id="7" name="矩形 6">
            <a:extLst>
              <a:ext uri="{FF2B5EF4-FFF2-40B4-BE49-F238E27FC236}">
                <a16:creationId xmlns:a16="http://schemas.microsoft.com/office/drawing/2014/main" id="{8882D8D4-638F-483D-B099-92B59EC990F2}"/>
              </a:ext>
            </a:extLst>
          </p:cNvPr>
          <p:cNvSpPr/>
          <p:nvPr/>
        </p:nvSpPr>
        <p:spPr>
          <a:xfrm>
            <a:off x="296096" y="4612250"/>
            <a:ext cx="8524376" cy="369332"/>
          </a:xfrm>
          <a:prstGeom prst="rect">
            <a:avLst/>
          </a:prstGeom>
        </p:spPr>
        <p:txBody>
          <a:bodyPr wrap="square">
            <a:spAutoFit/>
          </a:bodyPr>
          <a:lstStyle/>
          <a:p>
            <a:pPr algn="ctr"/>
            <a:r>
              <a:rPr lang="zh-TW" altLang="en-US" b="1" u="sng" dirty="0">
                <a:solidFill>
                  <a:srgbClr val="0000FF"/>
                </a:solidFill>
                <a:latin typeface="標楷體" panose="03000509000000000000" pitchFamily="65" charset="-120"/>
                <a:ea typeface="標楷體" panose="03000509000000000000" pitchFamily="65" charset="-120"/>
                <a:hlinkClick r:id="rId2" tooltip="「政府採購法第九十五條所定一定金額」草案.pdf">
                  <a:extLst>
                    <a:ext uri="{A12FA001-AC4F-418D-AE19-62706E023703}">
                      <ahyp:hlinkClr xmlns:ahyp="http://schemas.microsoft.com/office/drawing/2018/hyperlinkcolor" val="tx"/>
                    </a:ext>
                  </a:extLst>
                </a:hlinkClick>
              </a:rPr>
              <a:t>政府採購法第九十五條所定一定金額</a:t>
            </a:r>
            <a:endParaRPr lang="zh-TW" altLang="en-US" b="1" dirty="0">
              <a:solidFill>
                <a:srgbClr val="0000FF"/>
              </a:solidFill>
              <a:latin typeface="標楷體" panose="03000509000000000000" pitchFamily="65" charset="-120"/>
              <a:ea typeface="標楷體" panose="03000509000000000000" pitchFamily="65" charset="-120"/>
            </a:endParaRPr>
          </a:p>
        </p:txBody>
      </p:sp>
      <p:sp>
        <p:nvSpPr>
          <p:cNvPr id="8" name="矩形 7">
            <a:extLst>
              <a:ext uri="{FF2B5EF4-FFF2-40B4-BE49-F238E27FC236}">
                <a16:creationId xmlns:a16="http://schemas.microsoft.com/office/drawing/2014/main" id="{5707E87E-839B-4630-AA7F-C0569B405381}"/>
              </a:ext>
            </a:extLst>
          </p:cNvPr>
          <p:cNvSpPr/>
          <p:nvPr/>
        </p:nvSpPr>
        <p:spPr>
          <a:xfrm>
            <a:off x="352924" y="4981582"/>
            <a:ext cx="8524376" cy="369332"/>
          </a:xfrm>
          <a:prstGeom prst="rect">
            <a:avLst/>
          </a:prstGeom>
        </p:spPr>
        <p:txBody>
          <a:bodyPr wrap="square">
            <a:spAutoFit/>
          </a:bodyPr>
          <a:lstStyle/>
          <a:p>
            <a:pPr algn="ctr"/>
            <a:r>
              <a:rPr lang="zh-TW" altLang="en-US" b="1" u="sng" dirty="0">
                <a:solidFill>
                  <a:srgbClr val="0000FF"/>
                </a:solidFill>
                <a:latin typeface="標楷體" panose="03000509000000000000" pitchFamily="65" charset="-120"/>
                <a:ea typeface="標楷體" panose="03000509000000000000" pitchFamily="65" charset="-120"/>
                <a:hlinkClick r:id="rId3" tooltip="修正對照表.pdf">
                  <a:extLst>
                    <a:ext uri="{A12FA001-AC4F-418D-AE19-62706E023703}">
                      <ahyp:hlinkClr xmlns:ahyp="http://schemas.microsoft.com/office/drawing/2018/hyperlinkcolor" val="tx"/>
                    </a:ext>
                  </a:extLst>
                </a:hlinkClick>
              </a:rPr>
              <a:t>採購專業人員資格考試訓練發證及管理辦法</a:t>
            </a:r>
            <a:endParaRPr lang="zh-TW" altLang="en-US" b="1" dirty="0">
              <a:solidFill>
                <a:srgbClr val="0000FF"/>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3855590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30438B77-D995-457E-B4D8-58A0D720B7BD}"/>
              </a:ext>
            </a:extLst>
          </p:cNvPr>
          <p:cNvSpPr>
            <a:spLocks noGrp="1"/>
          </p:cNvSpPr>
          <p:nvPr>
            <p:ph type="dt" sz="half" idx="10"/>
          </p:nvPr>
        </p:nvSpPr>
        <p:spPr/>
        <p:txBody>
          <a:bodyPr/>
          <a:lstStyle/>
          <a:p>
            <a:pPr>
              <a:defRPr/>
            </a:pPr>
            <a:fld id="{60D6D04F-4BC0-4E6D-9F07-8E2956C8E9D9}" type="datetime1">
              <a:rPr lang="zh-TW" altLang="en-US" smtClean="0"/>
              <a:pPr>
                <a:defRPr/>
              </a:pPr>
              <a:t>2020/9/27</a:t>
            </a:fld>
            <a:endParaRPr lang="en-US" altLang="zh-TW" dirty="0"/>
          </a:p>
        </p:txBody>
      </p:sp>
      <p:graphicFrame>
        <p:nvGraphicFramePr>
          <p:cNvPr id="5" name="表格 4">
            <a:extLst>
              <a:ext uri="{FF2B5EF4-FFF2-40B4-BE49-F238E27FC236}">
                <a16:creationId xmlns:a16="http://schemas.microsoft.com/office/drawing/2014/main" id="{BE7FD342-26CF-4B2C-936B-22ED6CEDA018}"/>
              </a:ext>
            </a:extLst>
          </p:cNvPr>
          <p:cNvGraphicFramePr>
            <a:graphicFrameLocks noGrp="1"/>
          </p:cNvGraphicFramePr>
          <p:nvPr>
            <p:extLst>
              <p:ext uri="{D42A27DB-BD31-4B8C-83A1-F6EECF244321}">
                <p14:modId xmlns:p14="http://schemas.microsoft.com/office/powerpoint/2010/main" val="2304594548"/>
              </p:ext>
            </p:extLst>
          </p:nvPr>
        </p:nvGraphicFramePr>
        <p:xfrm>
          <a:off x="315567" y="166370"/>
          <a:ext cx="8576913" cy="5883380"/>
        </p:xfrm>
        <a:graphic>
          <a:graphicData uri="http://schemas.openxmlformats.org/drawingml/2006/table">
            <a:tbl>
              <a:tblPr>
                <a:tableStyleId>{5C22544A-7EE6-4342-B048-85BDC9FD1C3A}</a:tableStyleId>
              </a:tblPr>
              <a:tblGrid>
                <a:gridCol w="2598619">
                  <a:extLst>
                    <a:ext uri="{9D8B030D-6E8A-4147-A177-3AD203B41FA5}">
                      <a16:colId xmlns:a16="http://schemas.microsoft.com/office/drawing/2014/main" val="2316138320"/>
                    </a:ext>
                  </a:extLst>
                </a:gridCol>
                <a:gridCol w="1110187">
                  <a:extLst>
                    <a:ext uri="{9D8B030D-6E8A-4147-A177-3AD203B41FA5}">
                      <a16:colId xmlns:a16="http://schemas.microsoft.com/office/drawing/2014/main" val="2258082730"/>
                    </a:ext>
                  </a:extLst>
                </a:gridCol>
                <a:gridCol w="4868107">
                  <a:extLst>
                    <a:ext uri="{9D8B030D-6E8A-4147-A177-3AD203B41FA5}">
                      <a16:colId xmlns:a16="http://schemas.microsoft.com/office/drawing/2014/main" val="402014822"/>
                    </a:ext>
                  </a:extLst>
                </a:gridCol>
              </a:tblGrid>
              <a:tr h="310302">
                <a:tc>
                  <a:txBody>
                    <a:bodyPr/>
                    <a:lstStyle/>
                    <a:p>
                      <a:pPr algn="ctr">
                        <a:spcBef>
                          <a:spcPts val="1400"/>
                        </a:spcBef>
                        <a:spcAft>
                          <a:spcPts val="0"/>
                        </a:spcAft>
                      </a:pPr>
                      <a:r>
                        <a:rPr lang="zh-TW" sz="1600" kern="150" dirty="0">
                          <a:effectLst/>
                          <a:latin typeface="標楷體" panose="03000509000000000000" pitchFamily="65" charset="-120"/>
                          <a:ea typeface="標楷體" panose="03000509000000000000" pitchFamily="65" charset="-120"/>
                        </a:rPr>
                        <a:t>修正條文</a:t>
                      </a:r>
                      <a:endParaRPr lang="zh-TW" sz="1600" kern="150" dirty="0">
                        <a:effectLst/>
                        <a:latin typeface="標楷體" panose="03000509000000000000" pitchFamily="65" charset="-120"/>
                        <a:ea typeface="標楷體" panose="03000509000000000000" pitchFamily="65" charset="-120"/>
                        <a:cs typeface="新細明體, PMingLiU"/>
                      </a:endParaRPr>
                    </a:p>
                  </a:txBody>
                  <a:tcPr marL="20470" marR="204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1400"/>
                        </a:spcBef>
                        <a:spcAft>
                          <a:spcPts val="0"/>
                        </a:spcAft>
                      </a:pPr>
                      <a:r>
                        <a:rPr lang="zh-TW" sz="1600" kern="150" dirty="0">
                          <a:effectLst/>
                          <a:latin typeface="標楷體" panose="03000509000000000000" pitchFamily="65" charset="-120"/>
                          <a:ea typeface="標楷體" panose="03000509000000000000" pitchFamily="65" charset="-120"/>
                        </a:rPr>
                        <a:t>現行條文</a:t>
                      </a:r>
                      <a:endParaRPr lang="zh-TW" sz="1600" kern="150" dirty="0">
                        <a:effectLst/>
                        <a:latin typeface="標楷體" panose="03000509000000000000" pitchFamily="65" charset="-120"/>
                        <a:ea typeface="標楷體" panose="03000509000000000000" pitchFamily="65" charset="-120"/>
                        <a:cs typeface="新細明體, PMingLiU"/>
                      </a:endParaRPr>
                    </a:p>
                  </a:txBody>
                  <a:tcPr marL="20470" marR="204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1400"/>
                        </a:spcBef>
                        <a:spcAft>
                          <a:spcPts val="0"/>
                        </a:spcAft>
                      </a:pPr>
                      <a:r>
                        <a:rPr lang="zh-TW" sz="1600" kern="150" dirty="0">
                          <a:effectLst/>
                          <a:latin typeface="標楷體" panose="03000509000000000000" pitchFamily="65" charset="-120"/>
                          <a:ea typeface="標楷體" panose="03000509000000000000" pitchFamily="65" charset="-120"/>
                        </a:rPr>
                        <a:t>說明</a:t>
                      </a:r>
                      <a:endParaRPr lang="zh-TW" sz="1600" kern="150" dirty="0">
                        <a:effectLst/>
                        <a:latin typeface="標楷體" panose="03000509000000000000" pitchFamily="65" charset="-120"/>
                        <a:ea typeface="標楷體" panose="03000509000000000000" pitchFamily="65" charset="-120"/>
                        <a:cs typeface="新細明體, PMingLiU"/>
                      </a:endParaRPr>
                    </a:p>
                  </a:txBody>
                  <a:tcPr marL="20470" marR="204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26828845"/>
                  </a:ext>
                </a:extLst>
              </a:tr>
              <a:tr h="3484055">
                <a:tc>
                  <a:txBody>
                    <a:bodyPr/>
                    <a:lstStyle/>
                    <a:p>
                      <a:pPr marL="152400" indent="-152400" algn="just">
                        <a:lnSpc>
                          <a:spcPts val="2000"/>
                        </a:lnSpc>
                        <a:spcBef>
                          <a:spcPts val="0"/>
                        </a:spcBef>
                        <a:spcAft>
                          <a:spcPts val="0"/>
                        </a:spcAft>
                      </a:pPr>
                      <a:r>
                        <a:rPr lang="zh-TW" sz="1600" kern="150" dirty="0">
                          <a:effectLst/>
                          <a:latin typeface="標楷體" panose="03000509000000000000" pitchFamily="65" charset="-120"/>
                          <a:ea typeface="標楷體" panose="03000509000000000000" pitchFamily="65" charset="-120"/>
                        </a:rPr>
                        <a:t>第二條</a:t>
                      </a:r>
                      <a:r>
                        <a:rPr lang="en-US" sz="1600" kern="150" dirty="0">
                          <a:effectLst/>
                          <a:latin typeface="標楷體" panose="03000509000000000000" pitchFamily="65" charset="-120"/>
                          <a:ea typeface="標楷體" panose="03000509000000000000" pitchFamily="65" charset="-120"/>
                        </a:rPr>
                        <a:t>  </a:t>
                      </a:r>
                      <a:r>
                        <a:rPr lang="zh-TW" sz="1600" kern="150" dirty="0">
                          <a:effectLst/>
                          <a:latin typeface="標楷體" panose="03000509000000000000" pitchFamily="65" charset="-120"/>
                          <a:ea typeface="標楷體" panose="03000509000000000000" pitchFamily="65" charset="-120"/>
                        </a:rPr>
                        <a:t>機關辦理採購，其訂定招標文件、招標、決標、訂約、履約管理、驗收及爭議處理，宜由採購專業人員承辦或經採購專業人員審核、協辦或會辦。</a:t>
                      </a:r>
                      <a:r>
                        <a:rPr lang="zh-TW" sz="1600" u="sng" kern="150" dirty="0">
                          <a:effectLst/>
                          <a:latin typeface="標楷體" panose="03000509000000000000" pitchFamily="65" charset="-120"/>
                          <a:ea typeface="標楷體" panose="03000509000000000000" pitchFamily="65" charset="-120"/>
                        </a:rPr>
                        <a:t>但</a:t>
                      </a:r>
                      <a:r>
                        <a:rPr lang="zh-TW" sz="1600" b="1" u="sng" kern="150" dirty="0">
                          <a:solidFill>
                            <a:srgbClr val="FF0000"/>
                          </a:solidFill>
                          <a:effectLst/>
                          <a:latin typeface="標楷體" panose="03000509000000000000" pitchFamily="65" charset="-120"/>
                          <a:ea typeface="標楷體" panose="03000509000000000000" pitchFamily="65" charset="-120"/>
                        </a:rPr>
                        <a:t>一定金額之採購，應由採購專業人員承辦或經採購專業人員審核、協辦或會辦</a:t>
                      </a:r>
                      <a:r>
                        <a:rPr lang="zh-TW" sz="1600" u="sng" kern="150" dirty="0">
                          <a:effectLst/>
                          <a:latin typeface="標楷體" panose="03000509000000000000" pitchFamily="65" charset="-120"/>
                          <a:ea typeface="標楷體" panose="03000509000000000000" pitchFamily="65" charset="-120"/>
                        </a:rPr>
                        <a:t>。</a:t>
                      </a:r>
                      <a:endParaRPr lang="zh-TW" sz="1600" kern="150" dirty="0">
                        <a:effectLst/>
                        <a:latin typeface="標楷體" panose="03000509000000000000" pitchFamily="65" charset="-120"/>
                        <a:ea typeface="標楷體" panose="03000509000000000000" pitchFamily="65" charset="-120"/>
                      </a:endParaRPr>
                    </a:p>
                    <a:p>
                      <a:pPr marL="152400" indent="304800" algn="just">
                        <a:lnSpc>
                          <a:spcPts val="2000"/>
                        </a:lnSpc>
                        <a:spcBef>
                          <a:spcPts val="0"/>
                        </a:spcBef>
                        <a:spcAft>
                          <a:spcPts val="0"/>
                        </a:spcAft>
                      </a:pPr>
                      <a:r>
                        <a:rPr lang="zh-TW" sz="1600" u="sng" kern="150" dirty="0">
                          <a:effectLst/>
                          <a:latin typeface="標楷體" panose="03000509000000000000" pitchFamily="65" charset="-120"/>
                          <a:ea typeface="標楷體" panose="03000509000000000000" pitchFamily="65" charset="-120"/>
                        </a:rPr>
                        <a:t>前項由採購專業人員承辦或經採購專業人員審核、協辦或會辦之事項，</a:t>
                      </a:r>
                      <a:r>
                        <a:rPr lang="zh-TW" sz="1600" b="1" u="sng" kern="150" dirty="0">
                          <a:solidFill>
                            <a:srgbClr val="FF0000"/>
                          </a:solidFill>
                          <a:effectLst/>
                          <a:latin typeface="標楷體" panose="03000509000000000000" pitchFamily="65" charset="-120"/>
                          <a:ea typeface="標楷體" panose="03000509000000000000" pitchFamily="65" charset="-120"/>
                        </a:rPr>
                        <a:t>不包括涉及技術規格及查驗等實質或技術事項，但</a:t>
                      </a:r>
                      <a:r>
                        <a:rPr lang="zh-TW" sz="1600" u="sng" kern="150" dirty="0">
                          <a:effectLst/>
                          <a:latin typeface="標楷體" panose="03000509000000000000" pitchFamily="65" charset="-120"/>
                          <a:ea typeface="標楷體" panose="03000509000000000000" pitchFamily="65" charset="-120"/>
                        </a:rPr>
                        <a:t>採購專業人員發現該等事項有違反法令情形，</a:t>
                      </a:r>
                      <a:r>
                        <a:rPr lang="zh-TW" sz="1600" b="1" u="sng" kern="150" dirty="0">
                          <a:solidFill>
                            <a:srgbClr val="000000"/>
                          </a:solidFill>
                          <a:effectLst/>
                          <a:latin typeface="標楷體" panose="03000509000000000000" pitchFamily="65" charset="-120"/>
                          <a:ea typeface="標楷體" panose="03000509000000000000" pitchFamily="65" charset="-120"/>
                        </a:rPr>
                        <a:t>仍得提出意見</a:t>
                      </a:r>
                      <a:r>
                        <a:rPr lang="zh-TW" sz="1600" u="sng" kern="150" dirty="0">
                          <a:effectLst/>
                          <a:latin typeface="標楷體" panose="03000509000000000000" pitchFamily="65" charset="-120"/>
                          <a:ea typeface="標楷體" panose="03000509000000000000" pitchFamily="65" charset="-120"/>
                        </a:rPr>
                        <a:t>。</a:t>
                      </a:r>
                      <a:endParaRPr lang="zh-TW" sz="1600" kern="150" dirty="0">
                        <a:effectLst/>
                        <a:latin typeface="標楷體" panose="03000509000000000000" pitchFamily="65" charset="-120"/>
                        <a:ea typeface="標楷體" panose="03000509000000000000" pitchFamily="65" charset="-120"/>
                      </a:endParaRPr>
                    </a:p>
                    <a:p>
                      <a:pPr marL="152400" indent="304800" algn="just">
                        <a:lnSpc>
                          <a:spcPts val="2000"/>
                        </a:lnSpc>
                        <a:spcBef>
                          <a:spcPts val="0"/>
                        </a:spcBef>
                        <a:spcAft>
                          <a:spcPts val="0"/>
                        </a:spcAft>
                      </a:pPr>
                      <a:r>
                        <a:rPr lang="zh-TW" sz="1600" u="sng" kern="150" dirty="0">
                          <a:effectLst/>
                          <a:latin typeface="標楷體" panose="03000509000000000000" pitchFamily="65" charset="-120"/>
                          <a:ea typeface="標楷體" panose="03000509000000000000" pitchFamily="65" charset="-120"/>
                        </a:rPr>
                        <a:t>第一項所定一定金額為公告金額以上。但駐國外機構為新臺幣三百萬元以上。</a:t>
                      </a:r>
                      <a:endParaRPr lang="zh-TW" sz="1600" kern="150" dirty="0">
                        <a:solidFill>
                          <a:srgbClr val="000000"/>
                        </a:solidFill>
                        <a:effectLst/>
                        <a:latin typeface="標楷體" panose="03000509000000000000" pitchFamily="65" charset="-120"/>
                        <a:ea typeface="標楷體" panose="03000509000000000000" pitchFamily="65" charset="-120"/>
                        <a:cs typeface="新細明體, PMingLiU"/>
                      </a:endParaRPr>
                    </a:p>
                  </a:txBody>
                  <a:tcPr marL="20470" marR="204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52400" indent="-152400" algn="just">
                        <a:lnSpc>
                          <a:spcPts val="2000"/>
                        </a:lnSpc>
                        <a:spcBef>
                          <a:spcPts val="1400"/>
                        </a:spcBef>
                        <a:spcAft>
                          <a:spcPts val="0"/>
                        </a:spcAft>
                      </a:pPr>
                      <a:r>
                        <a:rPr lang="zh-TW" sz="1600" kern="150" dirty="0">
                          <a:effectLst/>
                          <a:latin typeface="標楷體" panose="03000509000000000000" pitchFamily="65" charset="-120"/>
                          <a:ea typeface="標楷體" panose="03000509000000000000" pitchFamily="65" charset="-120"/>
                        </a:rPr>
                        <a:t>第二條</a:t>
                      </a:r>
                      <a:r>
                        <a:rPr lang="en-US" sz="1600" kern="150" dirty="0">
                          <a:effectLst/>
                          <a:latin typeface="標楷體" panose="03000509000000000000" pitchFamily="65" charset="-120"/>
                          <a:ea typeface="標楷體" panose="03000509000000000000" pitchFamily="65" charset="-120"/>
                        </a:rPr>
                        <a:t>  </a:t>
                      </a:r>
                      <a:r>
                        <a:rPr lang="zh-TW" sz="1600" kern="150" dirty="0">
                          <a:effectLst/>
                          <a:latin typeface="標楷體" panose="03000509000000000000" pitchFamily="65" charset="-120"/>
                          <a:ea typeface="標楷體" panose="03000509000000000000" pitchFamily="65" charset="-120"/>
                        </a:rPr>
                        <a:t>機關辦理採購，其訂定招標文件、招標、決標、訂約、履約管理、驗收及爭議處理，宜由採購專業人員承辦或經採購專業人員審核、協辦或會辦。</a:t>
                      </a:r>
                    </a:p>
                    <a:p>
                      <a:pPr marL="152400" indent="304800" algn="just">
                        <a:lnSpc>
                          <a:spcPts val="2000"/>
                        </a:lnSpc>
                        <a:spcBef>
                          <a:spcPts val="1400"/>
                        </a:spcBef>
                        <a:spcAft>
                          <a:spcPts val="0"/>
                        </a:spcAft>
                      </a:pPr>
                      <a:r>
                        <a:rPr lang="en-US" sz="1600" kern="150" dirty="0">
                          <a:effectLst/>
                          <a:latin typeface="標楷體" panose="03000509000000000000" pitchFamily="65" charset="-120"/>
                          <a:ea typeface="標楷體" panose="03000509000000000000" pitchFamily="65" charset="-120"/>
                        </a:rPr>
                        <a:t> </a:t>
                      </a:r>
                      <a:endParaRPr lang="zh-TW" sz="1600" kern="150" dirty="0">
                        <a:solidFill>
                          <a:srgbClr val="000000"/>
                        </a:solidFill>
                        <a:effectLst/>
                        <a:latin typeface="標楷體" panose="03000509000000000000" pitchFamily="65" charset="-120"/>
                        <a:ea typeface="標楷體" panose="03000509000000000000" pitchFamily="65" charset="-120"/>
                        <a:cs typeface="新細明體, PMingLiU"/>
                      </a:endParaRPr>
                    </a:p>
                  </a:txBody>
                  <a:tcPr marL="20470" marR="204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79388" lvl="0" indent="-179388" algn="just">
                        <a:lnSpc>
                          <a:spcPts val="2000"/>
                        </a:lnSpc>
                        <a:spcBef>
                          <a:spcPts val="0"/>
                        </a:spcBef>
                        <a:spcAft>
                          <a:spcPts val="0"/>
                        </a:spcAft>
                        <a:buFont typeface="+mj-ea"/>
                        <a:buNone/>
                      </a:pPr>
                      <a:r>
                        <a:rPr lang="en-US" altLang="zh-TW" sz="1600" u="none" strike="noStrike" kern="150" dirty="0">
                          <a:effectLst/>
                          <a:uFill>
                            <a:solidFill>
                              <a:srgbClr val="000000"/>
                            </a:solidFill>
                          </a:uFill>
                          <a:latin typeface="標楷體" panose="03000509000000000000" pitchFamily="65" charset="-120"/>
                          <a:ea typeface="標楷體" panose="03000509000000000000" pitchFamily="65" charset="-120"/>
                        </a:rPr>
                        <a:t>1.</a:t>
                      </a:r>
                      <a:r>
                        <a:rPr lang="zh-TW" sz="1600" u="none" strike="noStrike" kern="150" dirty="0">
                          <a:effectLst/>
                          <a:uFill>
                            <a:solidFill>
                              <a:srgbClr val="000000"/>
                            </a:solidFill>
                          </a:uFill>
                          <a:latin typeface="標楷體" panose="03000509000000000000" pitchFamily="65" charset="-120"/>
                          <a:ea typeface="標楷體" panose="03000509000000000000" pitchFamily="65" charset="-120"/>
                        </a:rPr>
                        <a:t>現行條文列為第一項。配合一百零八年五月二十二日修正政府採購法第九十五條，增訂一定金額之採購，應由採購專業人員為之的方式。</a:t>
                      </a:r>
                      <a:endParaRPr lang="en-US" altLang="zh-TW" sz="1600" u="none" strike="noStrike" kern="150" dirty="0">
                        <a:effectLst/>
                        <a:uFill>
                          <a:solidFill>
                            <a:srgbClr val="000000"/>
                          </a:solidFill>
                        </a:uFill>
                        <a:latin typeface="標楷體" panose="03000509000000000000" pitchFamily="65" charset="-120"/>
                        <a:ea typeface="標楷體" panose="03000509000000000000" pitchFamily="65" charset="-120"/>
                      </a:endParaRPr>
                    </a:p>
                    <a:p>
                      <a:pPr marL="179388" lvl="0" indent="-179388" algn="just">
                        <a:lnSpc>
                          <a:spcPts val="2000"/>
                        </a:lnSpc>
                        <a:spcBef>
                          <a:spcPts val="0"/>
                        </a:spcBef>
                        <a:spcAft>
                          <a:spcPts val="0"/>
                        </a:spcAft>
                        <a:buFont typeface="+mj-ea"/>
                        <a:buNone/>
                      </a:pPr>
                      <a:r>
                        <a:rPr lang="en-US" altLang="zh-TW" sz="1600" u="none" strike="noStrike" kern="150" dirty="0">
                          <a:effectLst/>
                          <a:uFill>
                            <a:solidFill>
                              <a:srgbClr val="000000"/>
                            </a:solidFill>
                          </a:uFill>
                          <a:latin typeface="標楷體" panose="03000509000000000000" pitchFamily="65" charset="-120"/>
                          <a:ea typeface="標楷體" panose="03000509000000000000" pitchFamily="65" charset="-120"/>
                        </a:rPr>
                        <a:t>2.</a:t>
                      </a:r>
                      <a:r>
                        <a:rPr lang="zh-TW" sz="1600" u="none" strike="noStrike" kern="150" dirty="0">
                          <a:effectLst/>
                          <a:uFill>
                            <a:solidFill>
                              <a:srgbClr val="000000"/>
                            </a:solidFill>
                          </a:uFill>
                          <a:latin typeface="標楷體" panose="03000509000000000000" pitchFamily="65" charset="-120"/>
                          <a:ea typeface="標楷體" panose="03000509000000000000" pitchFamily="65" charset="-120"/>
                        </a:rPr>
                        <a:t>增訂第二項，定明採購專業人員之權責，不包括非屬採購程序之涉及技術規格及查驗等實質或技術之事項，例如藥品採購案，針對該藥品之規格訂定因涉及功能、療效等技術規格事項，並非採購程序，故明文排除為採購專業人員為之的範圍。另為發揮採購專業人員積極功能，達到降低採購缺失發生之目的，參考機關主會計及有關單位會同監辦採購辦法第四條第二項但書之規定，增訂採購專業人員於承辦、審核、協辦或會辦採購程序中，發現前揭非屬採購專業人員為之的事項有違反法令情形，仍可提出意見。</a:t>
                      </a:r>
                      <a:endParaRPr lang="en-US" altLang="zh-TW" sz="1600" u="none" strike="noStrike" kern="150" dirty="0">
                        <a:effectLst/>
                        <a:uFill>
                          <a:solidFill>
                            <a:srgbClr val="000000"/>
                          </a:solidFill>
                        </a:uFill>
                        <a:latin typeface="標楷體" panose="03000509000000000000" pitchFamily="65" charset="-120"/>
                        <a:ea typeface="標楷體" panose="03000509000000000000" pitchFamily="65" charset="-120"/>
                      </a:endParaRPr>
                    </a:p>
                    <a:p>
                      <a:pPr marL="179388" lvl="0" indent="-179388" algn="just">
                        <a:lnSpc>
                          <a:spcPts val="2000"/>
                        </a:lnSpc>
                        <a:spcBef>
                          <a:spcPts val="0"/>
                        </a:spcBef>
                        <a:spcAft>
                          <a:spcPts val="0"/>
                        </a:spcAft>
                        <a:buFont typeface="+mj-ea"/>
                        <a:buNone/>
                      </a:pPr>
                      <a:r>
                        <a:rPr lang="en-US" altLang="zh-TW" sz="1600" u="none" strike="noStrike" kern="150" dirty="0">
                          <a:effectLst/>
                          <a:uFill>
                            <a:solidFill>
                              <a:srgbClr val="000000"/>
                            </a:solidFill>
                          </a:uFill>
                          <a:latin typeface="標楷體" panose="03000509000000000000" pitchFamily="65" charset="-120"/>
                          <a:ea typeface="標楷體" panose="03000509000000000000" pitchFamily="65" charset="-120"/>
                        </a:rPr>
                        <a:t>3.</a:t>
                      </a:r>
                      <a:r>
                        <a:rPr lang="zh-TW" sz="1600" u="none" strike="noStrike" kern="150" dirty="0">
                          <a:effectLst/>
                          <a:uFill>
                            <a:solidFill>
                              <a:srgbClr val="000000"/>
                            </a:solidFill>
                          </a:uFill>
                          <a:latin typeface="標楷體" panose="03000509000000000000" pitchFamily="65" charset="-120"/>
                          <a:ea typeface="標楷體" panose="03000509000000000000" pitchFamily="65" charset="-120"/>
                        </a:rPr>
                        <a:t>增訂第三項，定明一定金額之額度。鑒於政府採購法對於公告金額以上採購之招標、決標、監辦等事項，訂有較嚴謹，且有別於未達公告金額之作業規範，爰訂定「一定金額」額度為公告金額以上；另考量駐國外機構之特性，訂定其適用之「一定金額」為新臺幣三百萬元以上。</a:t>
                      </a:r>
                      <a:endParaRPr lang="zh-TW" sz="1600" u="none" strike="noStrike" kern="150" dirty="0">
                        <a:solidFill>
                          <a:srgbClr val="000000"/>
                        </a:solidFill>
                        <a:effectLst/>
                        <a:uFill>
                          <a:solidFill>
                            <a:srgbClr val="000000"/>
                          </a:solidFill>
                        </a:uFill>
                        <a:latin typeface="標楷體" panose="03000509000000000000" pitchFamily="65" charset="-120"/>
                        <a:ea typeface="標楷體" panose="03000509000000000000" pitchFamily="65" charset="-120"/>
                        <a:cs typeface="新細明體, PMingLiU"/>
                      </a:endParaRPr>
                    </a:p>
                  </a:txBody>
                  <a:tcPr marL="20470" marR="204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5527730"/>
                  </a:ext>
                </a:extLst>
              </a:tr>
            </a:tbl>
          </a:graphicData>
        </a:graphic>
      </p:graphicFrame>
    </p:spTree>
    <p:extLst>
      <p:ext uri="{BB962C8B-B14F-4D97-AF65-F5344CB8AC3E}">
        <p14:creationId xmlns:p14="http://schemas.microsoft.com/office/powerpoint/2010/main" val="4027016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30438B77-D995-457E-B4D8-58A0D720B7BD}"/>
              </a:ext>
            </a:extLst>
          </p:cNvPr>
          <p:cNvSpPr>
            <a:spLocks noGrp="1"/>
          </p:cNvSpPr>
          <p:nvPr>
            <p:ph type="dt" sz="half" idx="10"/>
          </p:nvPr>
        </p:nvSpPr>
        <p:spPr/>
        <p:txBody>
          <a:bodyPr/>
          <a:lstStyle/>
          <a:p>
            <a:pPr>
              <a:defRPr/>
            </a:pPr>
            <a:fld id="{60D6D04F-4BC0-4E6D-9F07-8E2956C8E9D9}" type="datetime1">
              <a:rPr lang="zh-TW" altLang="en-US" smtClean="0"/>
              <a:pPr>
                <a:defRPr/>
              </a:pPr>
              <a:t>2020/9/27</a:t>
            </a:fld>
            <a:endParaRPr lang="en-US" altLang="zh-TW" dirty="0"/>
          </a:p>
        </p:txBody>
      </p:sp>
      <p:graphicFrame>
        <p:nvGraphicFramePr>
          <p:cNvPr id="5" name="表格 4">
            <a:extLst>
              <a:ext uri="{FF2B5EF4-FFF2-40B4-BE49-F238E27FC236}">
                <a16:creationId xmlns:a16="http://schemas.microsoft.com/office/drawing/2014/main" id="{BE7FD342-26CF-4B2C-936B-22ED6CEDA018}"/>
              </a:ext>
            </a:extLst>
          </p:cNvPr>
          <p:cNvGraphicFramePr>
            <a:graphicFrameLocks noGrp="1"/>
          </p:cNvGraphicFramePr>
          <p:nvPr>
            <p:extLst>
              <p:ext uri="{D42A27DB-BD31-4B8C-83A1-F6EECF244321}">
                <p14:modId xmlns:p14="http://schemas.microsoft.com/office/powerpoint/2010/main" val="3816319669"/>
              </p:ext>
            </p:extLst>
          </p:nvPr>
        </p:nvGraphicFramePr>
        <p:xfrm>
          <a:off x="342175" y="332656"/>
          <a:ext cx="8344625" cy="3955202"/>
        </p:xfrm>
        <a:graphic>
          <a:graphicData uri="http://schemas.openxmlformats.org/drawingml/2006/table">
            <a:tbl>
              <a:tblPr>
                <a:tableStyleId>{5C22544A-7EE6-4342-B048-85BDC9FD1C3A}</a:tableStyleId>
              </a:tblPr>
              <a:tblGrid>
                <a:gridCol w="2528241">
                  <a:extLst>
                    <a:ext uri="{9D8B030D-6E8A-4147-A177-3AD203B41FA5}">
                      <a16:colId xmlns:a16="http://schemas.microsoft.com/office/drawing/2014/main" val="2316138320"/>
                    </a:ext>
                  </a:extLst>
                </a:gridCol>
                <a:gridCol w="1080120">
                  <a:extLst>
                    <a:ext uri="{9D8B030D-6E8A-4147-A177-3AD203B41FA5}">
                      <a16:colId xmlns:a16="http://schemas.microsoft.com/office/drawing/2014/main" val="2258082730"/>
                    </a:ext>
                  </a:extLst>
                </a:gridCol>
                <a:gridCol w="4736264">
                  <a:extLst>
                    <a:ext uri="{9D8B030D-6E8A-4147-A177-3AD203B41FA5}">
                      <a16:colId xmlns:a16="http://schemas.microsoft.com/office/drawing/2014/main" val="402014822"/>
                    </a:ext>
                  </a:extLst>
                </a:gridCol>
              </a:tblGrid>
              <a:tr h="310302">
                <a:tc>
                  <a:txBody>
                    <a:bodyPr/>
                    <a:lstStyle/>
                    <a:p>
                      <a:pPr algn="ctr">
                        <a:spcBef>
                          <a:spcPts val="1400"/>
                        </a:spcBef>
                        <a:spcAft>
                          <a:spcPts val="0"/>
                        </a:spcAft>
                      </a:pPr>
                      <a:r>
                        <a:rPr lang="zh-TW" sz="1600" kern="150" dirty="0">
                          <a:effectLst/>
                          <a:latin typeface="標楷體" panose="03000509000000000000" pitchFamily="65" charset="-120"/>
                          <a:ea typeface="標楷體" panose="03000509000000000000" pitchFamily="65" charset="-120"/>
                        </a:rPr>
                        <a:t>修正條文</a:t>
                      </a:r>
                      <a:endParaRPr lang="zh-TW" sz="1600" kern="150" dirty="0">
                        <a:effectLst/>
                        <a:latin typeface="標楷體" panose="03000509000000000000" pitchFamily="65" charset="-120"/>
                        <a:ea typeface="標楷體" panose="03000509000000000000" pitchFamily="65" charset="-120"/>
                        <a:cs typeface="新細明體, PMingLiU"/>
                      </a:endParaRPr>
                    </a:p>
                  </a:txBody>
                  <a:tcPr marL="20470" marR="204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1400"/>
                        </a:spcBef>
                        <a:spcAft>
                          <a:spcPts val="0"/>
                        </a:spcAft>
                      </a:pPr>
                      <a:r>
                        <a:rPr lang="zh-TW" sz="1600" kern="150" dirty="0">
                          <a:effectLst/>
                          <a:latin typeface="標楷體" panose="03000509000000000000" pitchFamily="65" charset="-120"/>
                          <a:ea typeface="標楷體" panose="03000509000000000000" pitchFamily="65" charset="-120"/>
                        </a:rPr>
                        <a:t>現行條文</a:t>
                      </a:r>
                      <a:endParaRPr lang="zh-TW" sz="1600" kern="150" dirty="0">
                        <a:effectLst/>
                        <a:latin typeface="標楷體" panose="03000509000000000000" pitchFamily="65" charset="-120"/>
                        <a:ea typeface="標楷體" panose="03000509000000000000" pitchFamily="65" charset="-120"/>
                        <a:cs typeface="新細明體, PMingLiU"/>
                      </a:endParaRPr>
                    </a:p>
                  </a:txBody>
                  <a:tcPr marL="20470" marR="204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Bef>
                          <a:spcPts val="1400"/>
                        </a:spcBef>
                        <a:spcAft>
                          <a:spcPts val="0"/>
                        </a:spcAft>
                      </a:pPr>
                      <a:r>
                        <a:rPr lang="zh-TW" sz="1600" kern="150" dirty="0">
                          <a:effectLst/>
                          <a:latin typeface="標楷體" panose="03000509000000000000" pitchFamily="65" charset="-120"/>
                          <a:ea typeface="標楷體" panose="03000509000000000000" pitchFamily="65" charset="-120"/>
                        </a:rPr>
                        <a:t>說明</a:t>
                      </a:r>
                      <a:endParaRPr lang="zh-TW" sz="1600" kern="150" dirty="0">
                        <a:effectLst/>
                        <a:latin typeface="標楷體" panose="03000509000000000000" pitchFamily="65" charset="-120"/>
                        <a:ea typeface="標楷體" panose="03000509000000000000" pitchFamily="65" charset="-120"/>
                        <a:cs typeface="新細明體, PMingLiU"/>
                      </a:endParaRPr>
                    </a:p>
                  </a:txBody>
                  <a:tcPr marL="20470" marR="204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26828845"/>
                  </a:ext>
                </a:extLst>
              </a:tr>
              <a:tr h="982204">
                <a:tc>
                  <a:txBody>
                    <a:bodyPr/>
                    <a:lstStyle/>
                    <a:p>
                      <a:pPr marL="152400" indent="-152400" algn="just">
                        <a:lnSpc>
                          <a:spcPts val="2100"/>
                        </a:lnSpc>
                        <a:spcBef>
                          <a:spcPts val="1400"/>
                        </a:spcBef>
                        <a:spcAft>
                          <a:spcPts val="0"/>
                        </a:spcAft>
                      </a:pPr>
                      <a:r>
                        <a:rPr lang="zh-TW" sz="1800" kern="150" dirty="0">
                          <a:effectLst/>
                          <a:latin typeface="標楷體" panose="03000509000000000000" pitchFamily="65" charset="-120"/>
                          <a:ea typeface="標楷體" panose="03000509000000000000" pitchFamily="65" charset="-120"/>
                        </a:rPr>
                        <a:t>第二條之一</a:t>
                      </a:r>
                      <a:r>
                        <a:rPr lang="en-US" sz="1800" kern="150" dirty="0">
                          <a:effectLst/>
                          <a:latin typeface="標楷體" panose="03000509000000000000" pitchFamily="65" charset="-120"/>
                          <a:ea typeface="標楷體" panose="03000509000000000000" pitchFamily="65" charset="-120"/>
                        </a:rPr>
                        <a:t>  </a:t>
                      </a:r>
                      <a:r>
                        <a:rPr lang="zh-TW" sz="1800" kern="150" dirty="0">
                          <a:effectLst/>
                          <a:latin typeface="標楷體" panose="03000509000000000000" pitchFamily="65" charset="-120"/>
                          <a:ea typeface="標楷體" panose="03000509000000000000" pitchFamily="65" charset="-120"/>
                        </a:rPr>
                        <a:t>駐國外機構辦理前條一定金額之採購，其</a:t>
                      </a:r>
                      <a:r>
                        <a:rPr lang="zh-TW" sz="1800" b="1" kern="150" dirty="0">
                          <a:solidFill>
                            <a:srgbClr val="FF0000"/>
                          </a:solidFill>
                          <a:effectLst/>
                          <a:latin typeface="標楷體" panose="03000509000000000000" pitchFamily="65" charset="-120"/>
                          <a:ea typeface="標楷體" panose="03000509000000000000" pitchFamily="65" charset="-120"/>
                        </a:rPr>
                        <a:t>無採購專業人員者，應由國內機關或其他駐國外機構之採購專業人員承辦、審核、協辦或會辦代之</a:t>
                      </a:r>
                      <a:r>
                        <a:rPr lang="zh-TW" sz="1800" kern="150" dirty="0">
                          <a:effectLst/>
                          <a:latin typeface="標楷體" panose="03000509000000000000" pitchFamily="65" charset="-120"/>
                          <a:ea typeface="標楷體" panose="03000509000000000000" pitchFamily="65" charset="-120"/>
                        </a:rPr>
                        <a:t>。</a:t>
                      </a:r>
                    </a:p>
                    <a:p>
                      <a:pPr marL="152400" indent="304800" algn="just">
                        <a:lnSpc>
                          <a:spcPts val="2100"/>
                        </a:lnSpc>
                        <a:spcBef>
                          <a:spcPts val="1400"/>
                        </a:spcBef>
                        <a:spcAft>
                          <a:spcPts val="0"/>
                        </a:spcAft>
                      </a:pPr>
                      <a:r>
                        <a:rPr lang="zh-TW" sz="1800" kern="150" dirty="0">
                          <a:effectLst/>
                          <a:latin typeface="標楷體" panose="03000509000000000000" pitchFamily="65" charset="-120"/>
                          <a:ea typeface="標楷體" panose="03000509000000000000" pitchFamily="65" charset="-120"/>
                        </a:rPr>
                        <a:t>前項洽由國內機關或其他駐國外機構之採購專業人員承辦、審核、協辦或會辦代之者，得以</a:t>
                      </a:r>
                      <a:r>
                        <a:rPr lang="zh-TW" sz="1800" b="1" kern="150" dirty="0">
                          <a:solidFill>
                            <a:srgbClr val="FF0000"/>
                          </a:solidFill>
                          <a:effectLst/>
                          <a:latin typeface="標楷體" panose="03000509000000000000" pitchFamily="65" charset="-120"/>
                          <a:ea typeface="標楷體" panose="03000509000000000000" pitchFamily="65" charset="-120"/>
                        </a:rPr>
                        <a:t>書面、電子化或人員支援方式</a:t>
                      </a:r>
                      <a:r>
                        <a:rPr lang="zh-TW" sz="1800" kern="150" dirty="0">
                          <a:effectLst/>
                          <a:latin typeface="標楷體" panose="03000509000000000000" pitchFamily="65" charset="-120"/>
                          <a:ea typeface="標楷體" panose="03000509000000000000" pitchFamily="65" charset="-120"/>
                        </a:rPr>
                        <a:t>辦理。</a:t>
                      </a:r>
                      <a:endParaRPr lang="zh-TW" sz="1800" kern="150" dirty="0">
                        <a:solidFill>
                          <a:srgbClr val="000000"/>
                        </a:solidFill>
                        <a:effectLst/>
                        <a:latin typeface="標楷體" panose="03000509000000000000" pitchFamily="65" charset="-120"/>
                        <a:ea typeface="標楷體" panose="03000509000000000000" pitchFamily="65" charset="-120"/>
                        <a:cs typeface="新細明體, PMingLiU"/>
                      </a:endParaRPr>
                    </a:p>
                  </a:txBody>
                  <a:tcPr marL="20470" marR="204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52400" indent="304800" algn="just">
                        <a:lnSpc>
                          <a:spcPts val="2100"/>
                        </a:lnSpc>
                        <a:spcBef>
                          <a:spcPts val="1400"/>
                        </a:spcBef>
                        <a:spcAft>
                          <a:spcPts val="0"/>
                        </a:spcAft>
                      </a:pPr>
                      <a:r>
                        <a:rPr lang="en-US" sz="1800" kern="150" dirty="0">
                          <a:effectLst/>
                          <a:latin typeface="標楷體" panose="03000509000000000000" pitchFamily="65" charset="-120"/>
                          <a:ea typeface="標楷體" panose="03000509000000000000" pitchFamily="65" charset="-120"/>
                        </a:rPr>
                        <a:t> </a:t>
                      </a:r>
                      <a:endParaRPr lang="zh-TW" sz="1800" kern="150" dirty="0">
                        <a:solidFill>
                          <a:srgbClr val="000000"/>
                        </a:solidFill>
                        <a:effectLst/>
                        <a:latin typeface="標楷體" panose="03000509000000000000" pitchFamily="65" charset="-120"/>
                        <a:ea typeface="標楷體" panose="03000509000000000000" pitchFamily="65" charset="-120"/>
                        <a:cs typeface="新細明體, PMingLiU"/>
                      </a:endParaRPr>
                    </a:p>
                  </a:txBody>
                  <a:tcPr marL="20470" marR="204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04800" indent="-304800" algn="just">
                        <a:lnSpc>
                          <a:spcPts val="2100"/>
                        </a:lnSpc>
                        <a:spcBef>
                          <a:spcPts val="1400"/>
                        </a:spcBef>
                        <a:spcAft>
                          <a:spcPts val="0"/>
                        </a:spcAft>
                      </a:pPr>
                      <a:r>
                        <a:rPr lang="zh-TW" sz="1800" kern="150" dirty="0">
                          <a:effectLst/>
                          <a:latin typeface="標楷體" panose="03000509000000000000" pitchFamily="65" charset="-120"/>
                          <a:ea typeface="標楷體" panose="03000509000000000000" pitchFamily="65" charset="-120"/>
                        </a:rPr>
                        <a:t>一、</a:t>
                      </a:r>
                      <a:r>
                        <a:rPr lang="zh-TW" sz="1800" u="sng" kern="150" dirty="0">
                          <a:effectLst/>
                          <a:latin typeface="標楷體" panose="03000509000000000000" pitchFamily="65" charset="-120"/>
                          <a:ea typeface="標楷體" panose="03000509000000000000" pitchFamily="65" charset="-120"/>
                        </a:rPr>
                        <a:t>本條新增。</a:t>
                      </a:r>
                      <a:endParaRPr lang="zh-TW" sz="1800" kern="150" dirty="0">
                        <a:effectLst/>
                        <a:latin typeface="標楷體" panose="03000509000000000000" pitchFamily="65" charset="-120"/>
                        <a:ea typeface="標楷體" panose="03000509000000000000" pitchFamily="65" charset="-120"/>
                      </a:endParaRPr>
                    </a:p>
                    <a:p>
                      <a:pPr marL="304800" indent="-304800" algn="just">
                        <a:lnSpc>
                          <a:spcPts val="2100"/>
                        </a:lnSpc>
                        <a:spcBef>
                          <a:spcPts val="1400"/>
                        </a:spcBef>
                        <a:spcAft>
                          <a:spcPts val="0"/>
                        </a:spcAft>
                      </a:pPr>
                      <a:r>
                        <a:rPr lang="zh-TW" sz="1800" kern="150" dirty="0">
                          <a:effectLst/>
                          <a:latin typeface="標楷體" panose="03000509000000000000" pitchFamily="65" charset="-120"/>
                          <a:ea typeface="標楷體" panose="03000509000000000000" pitchFamily="65" charset="-120"/>
                        </a:rPr>
                        <a:t>二</a:t>
                      </a:r>
                      <a:r>
                        <a:rPr lang="zh-TW" sz="1800" kern="150" spc="50" dirty="0">
                          <a:effectLst/>
                          <a:latin typeface="標楷體" panose="03000509000000000000" pitchFamily="65" charset="-120"/>
                          <a:ea typeface="標楷體" panose="03000509000000000000" pitchFamily="65" charset="-120"/>
                        </a:rPr>
                        <a:t>、</a:t>
                      </a:r>
                      <a:r>
                        <a:rPr lang="zh-TW" sz="1800" kern="150" dirty="0">
                          <a:effectLst/>
                          <a:latin typeface="標楷體" panose="03000509000000000000" pitchFamily="65" charset="-120"/>
                          <a:ea typeface="標楷體" panose="03000509000000000000" pitchFamily="65" charset="-120"/>
                        </a:rPr>
                        <a:t>定明無採購專業人員之駐國外機構辦理一定金額採購之方式。</a:t>
                      </a:r>
                      <a:endParaRPr lang="zh-TW" sz="1800" kern="150" dirty="0">
                        <a:solidFill>
                          <a:srgbClr val="000000"/>
                        </a:solidFill>
                        <a:effectLst/>
                        <a:latin typeface="標楷體" panose="03000509000000000000" pitchFamily="65" charset="-120"/>
                        <a:ea typeface="標楷體" panose="03000509000000000000" pitchFamily="65" charset="-120"/>
                        <a:cs typeface="新細明體, PMingLiU"/>
                      </a:endParaRPr>
                    </a:p>
                  </a:txBody>
                  <a:tcPr marL="20470" marR="2047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6364920"/>
                  </a:ext>
                </a:extLst>
              </a:tr>
            </a:tbl>
          </a:graphicData>
        </a:graphic>
      </p:graphicFrame>
    </p:spTree>
    <p:extLst>
      <p:ext uri="{BB962C8B-B14F-4D97-AF65-F5344CB8AC3E}">
        <p14:creationId xmlns:p14="http://schemas.microsoft.com/office/powerpoint/2010/main" val="15474004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graphicFrame>
        <p:nvGraphicFramePr>
          <p:cNvPr id="6" name="表格 5">
            <a:extLst>
              <a:ext uri="{FF2B5EF4-FFF2-40B4-BE49-F238E27FC236}">
                <a16:creationId xmlns:a16="http://schemas.microsoft.com/office/drawing/2014/main" id="{1BD054FE-D9CA-46E7-8446-0D804E37604F}"/>
              </a:ext>
            </a:extLst>
          </p:cNvPr>
          <p:cNvGraphicFramePr>
            <a:graphicFrameLocks noGrp="1"/>
          </p:cNvGraphicFramePr>
          <p:nvPr>
            <p:extLst>
              <p:ext uri="{D42A27DB-BD31-4B8C-83A1-F6EECF244321}">
                <p14:modId xmlns:p14="http://schemas.microsoft.com/office/powerpoint/2010/main" val="3740685759"/>
              </p:ext>
            </p:extLst>
          </p:nvPr>
        </p:nvGraphicFramePr>
        <p:xfrm>
          <a:off x="251520" y="332656"/>
          <a:ext cx="8524376" cy="5852160"/>
        </p:xfrm>
        <a:graphic>
          <a:graphicData uri="http://schemas.openxmlformats.org/drawingml/2006/table">
            <a:tbl>
              <a:tblPr firstRow="1" firstCol="1" lastRow="1" lastCol="1" bandRow="1" bandCol="1">
                <a:tableStyleId>{5C22544A-7EE6-4342-B048-85BDC9FD1C3A}</a:tableStyleId>
              </a:tblPr>
              <a:tblGrid>
                <a:gridCol w="2979760">
                  <a:extLst>
                    <a:ext uri="{9D8B030D-6E8A-4147-A177-3AD203B41FA5}">
                      <a16:colId xmlns:a16="http://schemas.microsoft.com/office/drawing/2014/main" val="1804974175"/>
                    </a:ext>
                  </a:extLst>
                </a:gridCol>
                <a:gridCol w="2808312">
                  <a:extLst>
                    <a:ext uri="{9D8B030D-6E8A-4147-A177-3AD203B41FA5}">
                      <a16:colId xmlns:a16="http://schemas.microsoft.com/office/drawing/2014/main" val="2630233468"/>
                    </a:ext>
                  </a:extLst>
                </a:gridCol>
                <a:gridCol w="2736304">
                  <a:extLst>
                    <a:ext uri="{9D8B030D-6E8A-4147-A177-3AD203B41FA5}">
                      <a16:colId xmlns:a16="http://schemas.microsoft.com/office/drawing/2014/main" val="4129158043"/>
                    </a:ext>
                  </a:extLst>
                </a:gridCol>
              </a:tblGrid>
              <a:tr h="4024837">
                <a:tc>
                  <a:txBody>
                    <a:bodyPr/>
                    <a:lstStyle/>
                    <a:p>
                      <a:pPr marL="228600" indent="-2286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第一百零一條　機關辦理採購，發現廠商有下列情形之一，應將其事實、理由</a:t>
                      </a:r>
                      <a:r>
                        <a:rPr lang="zh-TW" sz="1800" u="sng" kern="100" dirty="0">
                          <a:solidFill>
                            <a:srgbClr val="000000"/>
                          </a:solidFill>
                          <a:effectLst/>
                          <a:latin typeface="標楷體" panose="03000509000000000000" pitchFamily="65" charset="-120"/>
                          <a:ea typeface="標楷體" panose="03000509000000000000" pitchFamily="65" charset="-120"/>
                        </a:rPr>
                        <a:t>及</a:t>
                      </a:r>
                      <a:r>
                        <a:rPr lang="zh-TW" sz="1800" u="sng" kern="100" dirty="0">
                          <a:solidFill>
                            <a:srgbClr val="0000FF"/>
                          </a:solidFill>
                          <a:effectLst/>
                          <a:latin typeface="標楷體" panose="03000509000000000000" pitchFamily="65" charset="-120"/>
                          <a:ea typeface="標楷體" panose="03000509000000000000" pitchFamily="65" charset="-120"/>
                        </a:rPr>
                        <a:t>依第一百零三條第一項所定期間</a:t>
                      </a:r>
                      <a:r>
                        <a:rPr lang="zh-TW" sz="1800" kern="100" dirty="0">
                          <a:solidFill>
                            <a:srgbClr val="000000"/>
                          </a:solidFill>
                          <a:effectLst/>
                          <a:latin typeface="標楷體" panose="03000509000000000000" pitchFamily="65" charset="-120"/>
                          <a:ea typeface="標楷體" panose="03000509000000000000" pitchFamily="65" charset="-120"/>
                        </a:rPr>
                        <a:t>通知廠商，並附記如未提出異議者，將刊登政府採購公報：</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一、容許他人借用本人名義或證件參加投標者。</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二、借用或冒用他人名義或證件投標者。</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三、擅自減省工料</a:t>
                      </a:r>
                      <a:r>
                        <a:rPr lang="zh-TW" sz="1800" u="sng" kern="100" dirty="0">
                          <a:solidFill>
                            <a:srgbClr val="000000"/>
                          </a:solidFill>
                          <a:effectLst/>
                          <a:latin typeface="標楷體" panose="03000509000000000000" pitchFamily="65" charset="-120"/>
                          <a:ea typeface="標楷體" panose="03000509000000000000" pitchFamily="65" charset="-120"/>
                        </a:rPr>
                        <a:t>，</a:t>
                      </a:r>
                      <a:r>
                        <a:rPr lang="zh-TW" sz="1800" kern="100" dirty="0">
                          <a:solidFill>
                            <a:srgbClr val="000000"/>
                          </a:solidFill>
                          <a:effectLst/>
                          <a:latin typeface="標楷體" panose="03000509000000000000" pitchFamily="65" charset="-120"/>
                          <a:ea typeface="標楷體" panose="03000509000000000000" pitchFamily="65" charset="-120"/>
                        </a:rPr>
                        <a:t>情節重大者。</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u="sng" kern="100" dirty="0">
                          <a:solidFill>
                            <a:srgbClr val="000000"/>
                          </a:solidFill>
                          <a:effectLst/>
                          <a:latin typeface="標楷體" panose="03000509000000000000" pitchFamily="65" charset="-120"/>
                          <a:ea typeface="標楷體" panose="03000509000000000000" pitchFamily="65" charset="-120"/>
                        </a:rPr>
                        <a:t>四、</a:t>
                      </a:r>
                      <a:r>
                        <a:rPr lang="zh-TW" sz="1800" kern="100" dirty="0">
                          <a:solidFill>
                            <a:srgbClr val="000000"/>
                          </a:solidFill>
                          <a:effectLst/>
                          <a:latin typeface="標楷體" panose="03000509000000000000" pitchFamily="65" charset="-120"/>
                          <a:ea typeface="標楷體" panose="03000509000000000000" pitchFamily="65" charset="-120"/>
                        </a:rPr>
                        <a:t>以</a:t>
                      </a:r>
                      <a:r>
                        <a:rPr lang="zh-TW" sz="1800" u="sng" kern="100" dirty="0">
                          <a:solidFill>
                            <a:srgbClr val="000000"/>
                          </a:solidFill>
                          <a:effectLst/>
                          <a:latin typeface="標楷體" panose="03000509000000000000" pitchFamily="65" charset="-120"/>
                          <a:ea typeface="標楷體" panose="03000509000000000000" pitchFamily="65" charset="-120"/>
                        </a:rPr>
                        <a:t>虛偽不實</a:t>
                      </a:r>
                      <a:r>
                        <a:rPr lang="zh-TW" sz="1800" kern="100" dirty="0">
                          <a:solidFill>
                            <a:srgbClr val="000000"/>
                          </a:solidFill>
                          <a:effectLst/>
                          <a:latin typeface="標楷體" panose="03000509000000000000" pitchFamily="65" charset="-120"/>
                          <a:ea typeface="標楷體" panose="03000509000000000000" pitchFamily="65" charset="-120"/>
                        </a:rPr>
                        <a:t>之文件投標、訂約或履約</a:t>
                      </a:r>
                      <a:r>
                        <a:rPr lang="zh-TW" sz="1800" u="sng" kern="100" dirty="0">
                          <a:solidFill>
                            <a:srgbClr val="000000"/>
                          </a:solidFill>
                          <a:effectLst/>
                          <a:latin typeface="標楷體" panose="03000509000000000000" pitchFamily="65" charset="-120"/>
                          <a:ea typeface="標楷體" panose="03000509000000000000" pitchFamily="65" charset="-120"/>
                        </a:rPr>
                        <a:t>，</a:t>
                      </a:r>
                      <a:r>
                        <a:rPr lang="zh-TW" sz="1800" u="sng" kern="100" dirty="0">
                          <a:solidFill>
                            <a:srgbClr val="0000FF"/>
                          </a:solidFill>
                          <a:effectLst/>
                          <a:latin typeface="標楷體" panose="03000509000000000000" pitchFamily="65" charset="-120"/>
                          <a:ea typeface="標楷體" panose="03000509000000000000" pitchFamily="65" charset="-120"/>
                        </a:rPr>
                        <a:t>情節重大者</a:t>
                      </a:r>
                      <a:r>
                        <a:rPr lang="zh-TW" sz="1800" kern="100" dirty="0">
                          <a:solidFill>
                            <a:srgbClr val="000000"/>
                          </a:solidFill>
                          <a:effectLst/>
                          <a:latin typeface="標楷體" panose="03000509000000000000" pitchFamily="65" charset="-120"/>
                          <a:ea typeface="標楷體" panose="03000509000000000000" pitchFamily="65" charset="-120"/>
                        </a:rPr>
                        <a:t>。</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五、受停業處分期間仍參加投標者。</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六、犯第八十七條至第九十二條之罪，經第一審為有罪判決者。</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第一百零一條　機關辦理採購，發現廠商有下列情形之一，應將其事實及理由通知廠商，並附記如未提出異議者，將刊登政府採購公報：</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一、容許他人借用本人名義或證件參加投標者。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二、借用或冒用他人名義或證件</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，或</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以</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偽造、變造</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之文件</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參加</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投標、訂約或履約者。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三、擅自減省工料情節重大者。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四、</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偽造、變造投標、契約或履約相關文件者。</a:t>
                      </a:r>
                      <a:endParaRPr lang="en-US" altLang="zh-TW" sz="1800" b="1" u="sng"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五、受停業處分期間仍參加投標者。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六、犯第八十七條至第九十二條之罪，經第一審為有罪判決者。</a:t>
                      </a: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444500" indent="-444500" algn="just">
                        <a:lnSpc>
                          <a:spcPts val="22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一、為符合本條立法目的，係為杜不良廠商之「違法」或「重大違約」行為，避免其再危害其他機關，並利建立廠商間之良性競爭環境，爰修正第一項如下：</a:t>
                      </a:r>
                    </a:p>
                    <a:p>
                      <a:pPr marL="444500" indent="-444500" algn="just" eaLnBrk="1" hangingPunct="0">
                        <a:lnSpc>
                          <a:spcPts val="22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一</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配合本法第一百零三條，</a:t>
                      </a:r>
                      <a:r>
                        <a:rPr lang="zh-TW" sz="1800" u="sng"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部分停權期間採累計加重處罰</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，為使廠商明確瞭解被刊登政府採購公報之停權期間，爰第一項序文增訂機關通知事項包含及依第一百零三條第一項所定期間。</a:t>
                      </a:r>
                      <a:endParaRPr lang="en-US" alt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p>
                      <a:pPr marL="538163" indent="-538163" algn="just" eaLnBrk="1" hangingPunct="0">
                        <a:lnSpc>
                          <a:spcPts val="22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二</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第三款增列標點符號。</a:t>
                      </a: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490512277"/>
                  </a:ext>
                </a:extLst>
              </a:tr>
            </a:tbl>
          </a:graphicData>
        </a:graphic>
      </p:graphicFrame>
    </p:spTree>
    <p:extLst>
      <p:ext uri="{BB962C8B-B14F-4D97-AF65-F5344CB8AC3E}">
        <p14:creationId xmlns:p14="http://schemas.microsoft.com/office/powerpoint/2010/main" val="39642954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graphicFrame>
        <p:nvGraphicFramePr>
          <p:cNvPr id="6" name="表格 5">
            <a:extLst>
              <a:ext uri="{FF2B5EF4-FFF2-40B4-BE49-F238E27FC236}">
                <a16:creationId xmlns:a16="http://schemas.microsoft.com/office/drawing/2014/main" id="{1BD054FE-D9CA-46E7-8446-0D804E37604F}"/>
              </a:ext>
            </a:extLst>
          </p:cNvPr>
          <p:cNvGraphicFramePr>
            <a:graphicFrameLocks noGrp="1"/>
          </p:cNvGraphicFramePr>
          <p:nvPr>
            <p:extLst>
              <p:ext uri="{D42A27DB-BD31-4B8C-83A1-F6EECF244321}">
                <p14:modId xmlns:p14="http://schemas.microsoft.com/office/powerpoint/2010/main" val="2819309795"/>
              </p:ext>
            </p:extLst>
          </p:nvPr>
        </p:nvGraphicFramePr>
        <p:xfrm>
          <a:off x="309812" y="393065"/>
          <a:ext cx="8524376" cy="5852160"/>
        </p:xfrm>
        <a:graphic>
          <a:graphicData uri="http://schemas.openxmlformats.org/drawingml/2006/table">
            <a:tbl>
              <a:tblPr firstRow="1" firstCol="1" lastRow="1" lastCol="1" bandRow="1" bandCol="1">
                <a:tableStyleId>{5C22544A-7EE6-4342-B048-85BDC9FD1C3A}</a:tableStyleId>
              </a:tblPr>
              <a:tblGrid>
                <a:gridCol w="2691728">
                  <a:extLst>
                    <a:ext uri="{9D8B030D-6E8A-4147-A177-3AD203B41FA5}">
                      <a16:colId xmlns:a16="http://schemas.microsoft.com/office/drawing/2014/main" val="1804974175"/>
                    </a:ext>
                  </a:extLst>
                </a:gridCol>
                <a:gridCol w="2376264">
                  <a:extLst>
                    <a:ext uri="{9D8B030D-6E8A-4147-A177-3AD203B41FA5}">
                      <a16:colId xmlns:a16="http://schemas.microsoft.com/office/drawing/2014/main" val="2630233468"/>
                    </a:ext>
                  </a:extLst>
                </a:gridCol>
                <a:gridCol w="3456384">
                  <a:extLst>
                    <a:ext uri="{9D8B030D-6E8A-4147-A177-3AD203B41FA5}">
                      <a16:colId xmlns:a16="http://schemas.microsoft.com/office/drawing/2014/main" val="4129158043"/>
                    </a:ext>
                  </a:extLst>
                </a:gridCol>
              </a:tblGrid>
              <a:tr h="4024837">
                <a:tc>
                  <a:txBody>
                    <a:bodyPr/>
                    <a:lstStyle/>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七、得標後無正當理由而不訂約者。</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八、查驗或驗收不合格，</a:t>
                      </a:r>
                      <a:r>
                        <a:rPr lang="zh-TW" sz="1800" kern="100" dirty="0">
                          <a:solidFill>
                            <a:srgbClr val="FF0000"/>
                          </a:solidFill>
                          <a:effectLst/>
                          <a:latin typeface="標楷體" panose="03000509000000000000" pitchFamily="65" charset="-120"/>
                          <a:ea typeface="標楷體" panose="03000509000000000000" pitchFamily="65" charset="-120"/>
                        </a:rPr>
                        <a:t>情節重大者</a:t>
                      </a:r>
                      <a:r>
                        <a:rPr lang="zh-TW" sz="1800" kern="100" dirty="0">
                          <a:solidFill>
                            <a:srgbClr val="000000"/>
                          </a:solidFill>
                          <a:effectLst/>
                          <a:latin typeface="標楷體" panose="03000509000000000000" pitchFamily="65" charset="-120"/>
                          <a:ea typeface="標楷體" panose="03000509000000000000" pitchFamily="65" charset="-120"/>
                        </a:rPr>
                        <a:t>。</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九、驗收後不履行保固責任</a:t>
                      </a:r>
                      <a:r>
                        <a:rPr lang="zh-TW" sz="1800" u="sng" kern="100" dirty="0">
                          <a:solidFill>
                            <a:srgbClr val="000000"/>
                          </a:solidFill>
                          <a:effectLst/>
                          <a:latin typeface="標楷體" panose="03000509000000000000" pitchFamily="65" charset="-120"/>
                          <a:ea typeface="標楷體" panose="03000509000000000000" pitchFamily="65" charset="-120"/>
                        </a:rPr>
                        <a:t>，</a:t>
                      </a:r>
                      <a:r>
                        <a:rPr lang="zh-TW" sz="1800" u="sng" kern="100" dirty="0">
                          <a:solidFill>
                            <a:srgbClr val="0000FF"/>
                          </a:solidFill>
                          <a:effectLst/>
                          <a:latin typeface="標楷體" panose="03000509000000000000" pitchFamily="65" charset="-120"/>
                          <a:ea typeface="標楷體" panose="03000509000000000000" pitchFamily="65" charset="-120"/>
                        </a:rPr>
                        <a:t>情節重大</a:t>
                      </a:r>
                      <a:r>
                        <a:rPr lang="zh-TW" sz="1800" kern="100" dirty="0">
                          <a:solidFill>
                            <a:srgbClr val="0000FF"/>
                          </a:solidFill>
                          <a:effectLst/>
                          <a:latin typeface="標楷體" panose="03000509000000000000" pitchFamily="65" charset="-120"/>
                          <a:ea typeface="標楷體" panose="03000509000000000000" pitchFamily="65" charset="-120"/>
                        </a:rPr>
                        <a:t>者</a:t>
                      </a:r>
                      <a:r>
                        <a:rPr lang="zh-TW" sz="1800" kern="100" dirty="0">
                          <a:solidFill>
                            <a:srgbClr val="000000"/>
                          </a:solidFill>
                          <a:effectLst/>
                          <a:latin typeface="標楷體" panose="03000509000000000000" pitchFamily="65" charset="-120"/>
                          <a:ea typeface="標楷體" panose="03000509000000000000" pitchFamily="65" charset="-120"/>
                        </a:rPr>
                        <a:t>。</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十、因可歸責於廠商之事由，致延誤履約期限，</a:t>
                      </a:r>
                      <a:r>
                        <a:rPr lang="zh-TW" sz="1800" kern="100" dirty="0">
                          <a:solidFill>
                            <a:srgbClr val="FF0000"/>
                          </a:solidFill>
                          <a:effectLst/>
                          <a:latin typeface="標楷體" panose="03000509000000000000" pitchFamily="65" charset="-120"/>
                          <a:ea typeface="標楷體" panose="03000509000000000000" pitchFamily="65" charset="-120"/>
                        </a:rPr>
                        <a:t>情節重大者</a:t>
                      </a:r>
                      <a:r>
                        <a:rPr lang="zh-TW" sz="1800" kern="100" dirty="0">
                          <a:solidFill>
                            <a:srgbClr val="000000"/>
                          </a:solidFill>
                          <a:effectLst/>
                          <a:latin typeface="標楷體" panose="03000509000000000000" pitchFamily="65" charset="-120"/>
                          <a:ea typeface="標楷體" panose="03000509000000000000" pitchFamily="65" charset="-120"/>
                        </a:rPr>
                        <a:t>。</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十一、違反第六十五條規定轉包者。</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十二、因可歸責於廠商之事由，致解除或終止契約</a:t>
                      </a:r>
                      <a:r>
                        <a:rPr lang="zh-TW" sz="1800" u="sng" kern="100" dirty="0">
                          <a:solidFill>
                            <a:srgbClr val="000000"/>
                          </a:solidFill>
                          <a:effectLst/>
                          <a:latin typeface="標楷體" panose="03000509000000000000" pitchFamily="65" charset="-120"/>
                          <a:ea typeface="標楷體" panose="03000509000000000000" pitchFamily="65" charset="-120"/>
                        </a:rPr>
                        <a:t>，</a:t>
                      </a:r>
                      <a:r>
                        <a:rPr lang="zh-TW" sz="1800" u="sng" kern="100" dirty="0">
                          <a:solidFill>
                            <a:srgbClr val="0000FF"/>
                          </a:solidFill>
                          <a:effectLst/>
                          <a:latin typeface="標楷體" panose="03000509000000000000" pitchFamily="65" charset="-120"/>
                          <a:ea typeface="標楷體" panose="03000509000000000000" pitchFamily="65" charset="-120"/>
                        </a:rPr>
                        <a:t>情節重大</a:t>
                      </a:r>
                      <a:r>
                        <a:rPr lang="zh-TW" sz="1800" kern="100" dirty="0">
                          <a:solidFill>
                            <a:srgbClr val="0000FF"/>
                          </a:solidFill>
                          <a:effectLst/>
                          <a:latin typeface="標楷體" panose="03000509000000000000" pitchFamily="65" charset="-120"/>
                          <a:ea typeface="標楷體" panose="03000509000000000000" pitchFamily="65" charset="-120"/>
                        </a:rPr>
                        <a:t>者</a:t>
                      </a:r>
                      <a:r>
                        <a:rPr lang="zh-TW" sz="1800" kern="100" dirty="0">
                          <a:solidFill>
                            <a:srgbClr val="000000"/>
                          </a:solidFill>
                          <a:effectLst/>
                          <a:latin typeface="標楷體" panose="03000509000000000000" pitchFamily="65" charset="-120"/>
                          <a:ea typeface="標楷體" panose="03000509000000000000" pitchFamily="65" charset="-120"/>
                        </a:rPr>
                        <a:t>。</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十三、破產程序中之廠商。</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444500" indent="-444500" algn="just">
                        <a:lnSpc>
                          <a:spcPts val="22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十四、歧視</a:t>
                      </a:r>
                      <a:r>
                        <a:rPr lang="zh-TW" sz="1800" u="sng" kern="100" dirty="0">
                          <a:solidFill>
                            <a:srgbClr val="0000FF"/>
                          </a:solidFill>
                          <a:effectLst/>
                          <a:latin typeface="標楷體" panose="03000509000000000000" pitchFamily="65" charset="-120"/>
                          <a:ea typeface="標楷體" panose="03000509000000000000" pitchFamily="65" charset="-120"/>
                        </a:rPr>
                        <a:t>性別</a:t>
                      </a:r>
                      <a:r>
                        <a:rPr lang="zh-TW" sz="1800" kern="100" dirty="0">
                          <a:solidFill>
                            <a:srgbClr val="000000"/>
                          </a:solidFill>
                          <a:effectLst/>
                          <a:latin typeface="標楷體" panose="03000509000000000000" pitchFamily="65" charset="-120"/>
                          <a:ea typeface="標楷體" panose="03000509000000000000" pitchFamily="65" charset="-120"/>
                        </a:rPr>
                        <a:t>、原住民</a:t>
                      </a:r>
                      <a:r>
                        <a:rPr lang="zh-TW" sz="1800" u="sng" kern="100" dirty="0">
                          <a:solidFill>
                            <a:srgbClr val="000000"/>
                          </a:solidFill>
                          <a:effectLst/>
                          <a:latin typeface="標楷體" panose="03000509000000000000" pitchFamily="65" charset="-120"/>
                          <a:ea typeface="標楷體" panose="03000509000000000000" pitchFamily="65" charset="-120"/>
                        </a:rPr>
                        <a:t>、身心障礙</a:t>
                      </a:r>
                      <a:r>
                        <a:rPr lang="zh-TW" sz="1800" kern="100" dirty="0">
                          <a:solidFill>
                            <a:srgbClr val="000000"/>
                          </a:solidFill>
                          <a:effectLst/>
                          <a:latin typeface="標楷體" panose="03000509000000000000" pitchFamily="65" charset="-120"/>
                          <a:ea typeface="標楷體" panose="03000509000000000000" pitchFamily="65" charset="-120"/>
                        </a:rPr>
                        <a:t>或弱勢團體人士，</a:t>
                      </a:r>
                      <a:r>
                        <a:rPr lang="zh-TW" sz="1800" kern="100" dirty="0">
                          <a:solidFill>
                            <a:srgbClr val="FF0000"/>
                          </a:solidFill>
                          <a:effectLst/>
                          <a:latin typeface="標楷體" panose="03000509000000000000" pitchFamily="65" charset="-120"/>
                          <a:ea typeface="標楷體" panose="03000509000000000000" pitchFamily="65" charset="-120"/>
                        </a:rPr>
                        <a:t>情節重大者</a:t>
                      </a:r>
                      <a:r>
                        <a:rPr lang="zh-TW" sz="1800" kern="100" dirty="0">
                          <a:solidFill>
                            <a:srgbClr val="000000"/>
                          </a:solidFill>
                          <a:effectLst/>
                          <a:latin typeface="標楷體" panose="03000509000000000000" pitchFamily="65" charset="-120"/>
                          <a:ea typeface="標楷體" panose="03000509000000000000" pitchFamily="65" charset="-120"/>
                        </a:rPr>
                        <a:t>。</a:t>
                      </a:r>
                      <a:r>
                        <a:rPr lang="zh-TW" sz="1800" u="sng" kern="100" dirty="0">
                          <a:solidFill>
                            <a:srgbClr val="000000"/>
                          </a:solidFill>
                          <a:effectLst/>
                          <a:latin typeface="標楷體" panose="03000509000000000000" pitchFamily="65" charset="-120"/>
                          <a:ea typeface="標楷體" panose="03000509000000000000" pitchFamily="65" charset="-120"/>
                        </a:rPr>
                        <a:t>。</a:t>
                      </a: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七、得標後無正當理由而不訂約者。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八、查驗或驗收不合格，情節重大者。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九、驗收後不履行保固責任者。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十、因可歸責於廠商之事由，致延誤履約期限，情節重大者。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十一、違反第六十五條</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之</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規定轉包者。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十二、因可歸責於廠商之事由，致解除或終止契約者。</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十三、破產程序中之廠商。</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444500" indent="-444500">
                        <a:lnSpc>
                          <a:spcPts val="22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十四、歧視婦女、原住民或弱勢團體人士，情節重大者。</a:t>
                      </a: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444500" indent="-444500" algn="just" eaLnBrk="1" hangingPunct="0">
                        <a:lnSpc>
                          <a:spcPts val="22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三</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現行條文第二款後段「以偽造、變造之文件」參加投標、訂約或履約，依立法原意，凡廠商出具之文件，其內容為虛偽不實，不論為何人製作或有無權限製作者，均屬之，爰修正為「以虛偽不實之文件」投標、訂約或履約，以資明確，並移列第四款。另基於</a:t>
                      </a:r>
                      <a:r>
                        <a:rPr lang="zh-TW" sz="1800" u="sng"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第四款規範之目的，廠商應有可歸責性，方有本款之適用</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。此外，第四款增列「情節重大」之要件，以更</a:t>
                      </a:r>
                      <a:r>
                        <a:rPr lang="zh-TW" sz="1800" u="sng"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符合比例原則</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p>
                    <a:p>
                      <a:pPr marL="444500" indent="-444500" algn="just" eaLnBrk="1" hangingPunct="0">
                        <a:lnSpc>
                          <a:spcPts val="22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四</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考量現行條文第四款所定「偽造、變造」相關文件，若廠商未持以參與投標或履約者，並不影響採購公正性及履約結果，爰予刪除。</a:t>
                      </a: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490512277"/>
                  </a:ext>
                </a:extLst>
              </a:tr>
            </a:tbl>
          </a:graphicData>
        </a:graphic>
      </p:graphicFrame>
    </p:spTree>
    <p:extLst>
      <p:ext uri="{BB962C8B-B14F-4D97-AF65-F5344CB8AC3E}">
        <p14:creationId xmlns:p14="http://schemas.microsoft.com/office/powerpoint/2010/main" val="39931532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graphicFrame>
        <p:nvGraphicFramePr>
          <p:cNvPr id="6" name="表格 5">
            <a:extLst>
              <a:ext uri="{FF2B5EF4-FFF2-40B4-BE49-F238E27FC236}">
                <a16:creationId xmlns:a16="http://schemas.microsoft.com/office/drawing/2014/main" id="{1BD054FE-D9CA-46E7-8446-0D804E37604F}"/>
              </a:ext>
            </a:extLst>
          </p:cNvPr>
          <p:cNvGraphicFramePr>
            <a:graphicFrameLocks noGrp="1"/>
          </p:cNvGraphicFramePr>
          <p:nvPr>
            <p:extLst>
              <p:ext uri="{D42A27DB-BD31-4B8C-83A1-F6EECF244321}">
                <p14:modId xmlns:p14="http://schemas.microsoft.com/office/powerpoint/2010/main" val="969135290"/>
              </p:ext>
            </p:extLst>
          </p:nvPr>
        </p:nvGraphicFramePr>
        <p:xfrm>
          <a:off x="179512" y="332656"/>
          <a:ext cx="8524376" cy="5769610"/>
        </p:xfrm>
        <a:graphic>
          <a:graphicData uri="http://schemas.openxmlformats.org/drawingml/2006/table">
            <a:tbl>
              <a:tblPr firstRow="1" firstCol="1" lastRow="1" lastCol="1" bandRow="1" bandCol="1">
                <a:tableStyleId>{5C22544A-7EE6-4342-B048-85BDC9FD1C3A}</a:tableStyleId>
              </a:tblPr>
              <a:tblGrid>
                <a:gridCol w="2841459">
                  <a:extLst>
                    <a:ext uri="{9D8B030D-6E8A-4147-A177-3AD203B41FA5}">
                      <a16:colId xmlns:a16="http://schemas.microsoft.com/office/drawing/2014/main" val="1804974175"/>
                    </a:ext>
                  </a:extLst>
                </a:gridCol>
                <a:gridCol w="1146413">
                  <a:extLst>
                    <a:ext uri="{9D8B030D-6E8A-4147-A177-3AD203B41FA5}">
                      <a16:colId xmlns:a16="http://schemas.microsoft.com/office/drawing/2014/main" val="2630233468"/>
                    </a:ext>
                  </a:extLst>
                </a:gridCol>
                <a:gridCol w="4536504">
                  <a:extLst>
                    <a:ext uri="{9D8B030D-6E8A-4147-A177-3AD203B41FA5}">
                      <a16:colId xmlns:a16="http://schemas.microsoft.com/office/drawing/2014/main" val="4129158043"/>
                    </a:ext>
                  </a:extLst>
                </a:gridCol>
              </a:tblGrid>
              <a:tr h="4024837">
                <a:tc>
                  <a:txBody>
                    <a:bodyPr/>
                    <a:lstStyle/>
                    <a:p>
                      <a:pPr marL="444500" indent="-444500" algn="just">
                        <a:lnSpc>
                          <a:spcPts val="2400"/>
                        </a:lnSpc>
                        <a:spcAft>
                          <a:spcPts val="0"/>
                        </a:spcAft>
                        <a:tabLst>
                          <a:tab pos="1600200" algn="l"/>
                        </a:tabLst>
                      </a:pPr>
                      <a:r>
                        <a:rPr lang="zh-TW" sz="1800" u="sng" kern="100" dirty="0">
                          <a:solidFill>
                            <a:srgbClr val="000000"/>
                          </a:solidFill>
                          <a:effectLst/>
                          <a:latin typeface="標楷體" panose="03000509000000000000" pitchFamily="65" charset="-120"/>
                          <a:ea typeface="標楷體" panose="03000509000000000000" pitchFamily="65" charset="-120"/>
                        </a:rPr>
                        <a:t>十五、對採購有關人員行求、期約或交付不正利益者。</a:t>
                      </a:r>
                      <a:endParaRPr lang="zh-TW" sz="1800" kern="100" dirty="0">
                        <a:solidFill>
                          <a:srgbClr val="000000"/>
                        </a:solidFill>
                        <a:effectLst/>
                        <a:latin typeface="標楷體" panose="03000509000000000000" pitchFamily="65" charset="-120"/>
                        <a:ea typeface="標楷體" panose="03000509000000000000" pitchFamily="65" charset="-120"/>
                      </a:endParaRPr>
                    </a:p>
                    <a:p>
                      <a:pPr marL="152400" indent="304800" algn="just">
                        <a:lnSpc>
                          <a:spcPts val="24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廠商之履約連帶保證廠商經機關通知履行連帶保證責任者，適用前項規定。</a:t>
                      </a:r>
                    </a:p>
                    <a:p>
                      <a:pPr marL="152400" indent="304800" algn="just">
                        <a:lnSpc>
                          <a:spcPts val="2400"/>
                        </a:lnSpc>
                        <a:spcAft>
                          <a:spcPts val="0"/>
                        </a:spcAft>
                        <a:tabLst>
                          <a:tab pos="1600200" algn="l"/>
                        </a:tabLst>
                      </a:pPr>
                      <a:r>
                        <a:rPr lang="zh-TW" sz="1800" u="sng" kern="100" dirty="0">
                          <a:solidFill>
                            <a:srgbClr val="000000"/>
                          </a:solidFill>
                          <a:effectLst/>
                          <a:latin typeface="標楷體" panose="03000509000000000000" pitchFamily="65" charset="-120"/>
                          <a:ea typeface="標楷體" panose="03000509000000000000" pitchFamily="65" charset="-120"/>
                        </a:rPr>
                        <a:t>機關為第一項通知前，</a:t>
                      </a:r>
                      <a:r>
                        <a:rPr lang="zh-TW" sz="1800" u="sng" kern="100" dirty="0">
                          <a:solidFill>
                            <a:srgbClr val="0000FF"/>
                          </a:solidFill>
                          <a:effectLst/>
                          <a:latin typeface="標楷體" panose="03000509000000000000" pitchFamily="65" charset="-120"/>
                          <a:ea typeface="標楷體" panose="03000509000000000000" pitchFamily="65" charset="-120"/>
                        </a:rPr>
                        <a:t>應給予廠商口頭或書面陳述意見</a:t>
                      </a:r>
                      <a:r>
                        <a:rPr lang="zh-TW" sz="1800" u="sng" kern="100" dirty="0">
                          <a:solidFill>
                            <a:srgbClr val="000000"/>
                          </a:solidFill>
                          <a:effectLst/>
                          <a:latin typeface="標楷體" panose="03000509000000000000" pitchFamily="65" charset="-120"/>
                          <a:ea typeface="標楷體" panose="03000509000000000000" pitchFamily="65" charset="-120"/>
                        </a:rPr>
                        <a:t>之機會，機關並</a:t>
                      </a:r>
                      <a:r>
                        <a:rPr lang="zh-TW" sz="1800" u="sng" kern="100" dirty="0">
                          <a:solidFill>
                            <a:srgbClr val="0000FF"/>
                          </a:solidFill>
                          <a:effectLst/>
                          <a:latin typeface="標楷體" panose="03000509000000000000" pitchFamily="65" charset="-120"/>
                          <a:ea typeface="標楷體" panose="03000509000000000000" pitchFamily="65" charset="-120"/>
                        </a:rPr>
                        <a:t>應成立採購工作及審查小組認定</a:t>
                      </a:r>
                      <a:r>
                        <a:rPr lang="zh-TW" sz="1800" u="sng" kern="100" dirty="0">
                          <a:solidFill>
                            <a:srgbClr val="000000"/>
                          </a:solidFill>
                          <a:effectLst/>
                          <a:latin typeface="標楷體" panose="03000509000000000000" pitchFamily="65" charset="-120"/>
                          <a:ea typeface="標楷體" panose="03000509000000000000" pitchFamily="65" charset="-120"/>
                        </a:rPr>
                        <a:t>廠商是否該當第一項各款情形之一。</a:t>
                      </a:r>
                      <a:endParaRPr lang="zh-TW" sz="1800" kern="100" dirty="0">
                        <a:solidFill>
                          <a:srgbClr val="000000"/>
                        </a:solidFill>
                        <a:effectLst/>
                        <a:latin typeface="標楷體" panose="03000509000000000000" pitchFamily="65" charset="-120"/>
                        <a:ea typeface="標楷體" panose="03000509000000000000" pitchFamily="65" charset="-120"/>
                      </a:endParaRPr>
                    </a:p>
                    <a:p>
                      <a:pPr marL="152400" indent="304800" algn="just">
                        <a:lnSpc>
                          <a:spcPts val="2400"/>
                        </a:lnSpc>
                        <a:spcAft>
                          <a:spcPts val="0"/>
                        </a:spcAft>
                        <a:tabLst>
                          <a:tab pos="1600200" algn="l"/>
                        </a:tabLst>
                      </a:pPr>
                      <a:r>
                        <a:rPr lang="zh-TW" sz="1800" u="sng" kern="100" dirty="0">
                          <a:solidFill>
                            <a:srgbClr val="000000"/>
                          </a:solidFill>
                          <a:effectLst/>
                          <a:latin typeface="標楷體" panose="03000509000000000000" pitchFamily="65" charset="-120"/>
                          <a:ea typeface="標楷體" panose="03000509000000000000" pitchFamily="65" charset="-120"/>
                        </a:rPr>
                        <a:t>機關審酌第一項所定</a:t>
                      </a:r>
                      <a:r>
                        <a:rPr lang="zh-TW" sz="1800" u="sng" kern="100" dirty="0">
                          <a:solidFill>
                            <a:srgbClr val="0000FF"/>
                          </a:solidFill>
                          <a:effectLst/>
                          <a:latin typeface="標楷體" panose="03000509000000000000" pitchFamily="65" charset="-120"/>
                          <a:ea typeface="標楷體" panose="03000509000000000000" pitchFamily="65" charset="-120"/>
                        </a:rPr>
                        <a:t>情節重大</a:t>
                      </a:r>
                      <a:r>
                        <a:rPr lang="zh-TW" sz="1800" u="sng" kern="100" dirty="0">
                          <a:solidFill>
                            <a:srgbClr val="000000"/>
                          </a:solidFill>
                          <a:effectLst/>
                          <a:latin typeface="標楷體" panose="03000509000000000000" pitchFamily="65" charset="-120"/>
                          <a:ea typeface="標楷體" panose="03000509000000000000" pitchFamily="65" charset="-120"/>
                        </a:rPr>
                        <a:t>，</a:t>
                      </a:r>
                      <a:r>
                        <a:rPr lang="zh-TW" sz="1800" u="sng" kern="100" dirty="0">
                          <a:solidFill>
                            <a:srgbClr val="FF0000"/>
                          </a:solidFill>
                          <a:effectLst/>
                          <a:latin typeface="標楷體" panose="03000509000000000000" pitchFamily="65" charset="-120"/>
                          <a:ea typeface="標楷體" panose="03000509000000000000" pitchFamily="65" charset="-120"/>
                        </a:rPr>
                        <a:t>應考量</a:t>
                      </a:r>
                      <a:r>
                        <a:rPr lang="zh-TW" sz="1800" u="sng" kern="100" dirty="0">
                          <a:solidFill>
                            <a:srgbClr val="000000"/>
                          </a:solidFill>
                          <a:effectLst/>
                          <a:latin typeface="標楷體" panose="03000509000000000000" pitchFamily="65" charset="-120"/>
                          <a:ea typeface="標楷體" panose="03000509000000000000" pitchFamily="65" charset="-120"/>
                        </a:rPr>
                        <a:t>機關所受損害之輕重、廠商可歸責之程度、廠商之實際補救或賠償措施等情形。</a:t>
                      </a: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nSpc>
                          <a:spcPts val="24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廠商之履約連帶保證廠商經機關通知履行連帶保證責任者，適用前項</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之</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規定。</a:t>
                      </a: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444500" indent="-444500" algn="just" eaLnBrk="1" hangingPunct="0">
                        <a:lnSpc>
                          <a:spcPts val="24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五</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第一項各款屬違約情形者，其中第三款、第八款、第十款及第十四款情形均以「情節重大」為構成要件；第七款情形須為「無正當理由」；第十三款屬廠商無履約能力者，爰就第九款及第十二款之違約情形，增列「情節重大」之要件，以更符合本條立法精神。</a:t>
                      </a:r>
                    </a:p>
                    <a:p>
                      <a:pPr marL="444500" indent="-444500" algn="just" eaLnBrk="1" hangingPunct="0">
                        <a:lnSpc>
                          <a:spcPts val="24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六</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第十一款酌作文字修正，刪除「之」字，以符體例。</a:t>
                      </a:r>
                    </a:p>
                    <a:p>
                      <a:pPr marL="444500" indent="-444500" algn="just" eaLnBrk="1" hangingPunct="0">
                        <a:lnSpc>
                          <a:spcPts val="24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七</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現行條文第十四款所稱「婦女」，基於性別平等不以歧視婦女為限，爰修正為「性別」。所稱「弱勢團體人士」之適用包含「身心障礙人士」，為本法施行細則第一百十二條所明定。為符合身心障礙者權利公約第二條不應對身心障礙區別對待及第三條不歧視原則之精神，不應將身心障礙者列屬為「弱勢」，爰將「身心障礙」定明於本款規定中，上開修正不影響現行條文適用範圍。</a:t>
                      </a: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490512277"/>
                  </a:ext>
                </a:extLst>
              </a:tr>
            </a:tbl>
          </a:graphicData>
        </a:graphic>
      </p:graphicFrame>
    </p:spTree>
    <p:extLst>
      <p:ext uri="{BB962C8B-B14F-4D97-AF65-F5344CB8AC3E}">
        <p14:creationId xmlns:p14="http://schemas.microsoft.com/office/powerpoint/2010/main" val="33346720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graphicFrame>
        <p:nvGraphicFramePr>
          <p:cNvPr id="6" name="表格 5">
            <a:extLst>
              <a:ext uri="{FF2B5EF4-FFF2-40B4-BE49-F238E27FC236}">
                <a16:creationId xmlns:a16="http://schemas.microsoft.com/office/drawing/2014/main" id="{1BD054FE-D9CA-46E7-8446-0D804E37604F}"/>
              </a:ext>
            </a:extLst>
          </p:cNvPr>
          <p:cNvGraphicFramePr>
            <a:graphicFrameLocks noGrp="1"/>
          </p:cNvGraphicFramePr>
          <p:nvPr>
            <p:extLst>
              <p:ext uri="{D42A27DB-BD31-4B8C-83A1-F6EECF244321}">
                <p14:modId xmlns:p14="http://schemas.microsoft.com/office/powerpoint/2010/main" val="2597057196"/>
              </p:ext>
            </p:extLst>
          </p:nvPr>
        </p:nvGraphicFramePr>
        <p:xfrm>
          <a:off x="296096" y="332656"/>
          <a:ext cx="8524376" cy="5239385"/>
        </p:xfrm>
        <a:graphic>
          <a:graphicData uri="http://schemas.openxmlformats.org/drawingml/2006/table">
            <a:tbl>
              <a:tblPr firstRow="1" firstCol="1" lastRow="1" lastCol="1" bandRow="1" bandCol="1">
                <a:tableStyleId>{5C22544A-7EE6-4342-B048-85BDC9FD1C3A}</a:tableStyleId>
              </a:tblPr>
              <a:tblGrid>
                <a:gridCol w="531488">
                  <a:extLst>
                    <a:ext uri="{9D8B030D-6E8A-4147-A177-3AD203B41FA5}">
                      <a16:colId xmlns:a16="http://schemas.microsoft.com/office/drawing/2014/main" val="1804974175"/>
                    </a:ext>
                  </a:extLst>
                </a:gridCol>
                <a:gridCol w="720080">
                  <a:extLst>
                    <a:ext uri="{9D8B030D-6E8A-4147-A177-3AD203B41FA5}">
                      <a16:colId xmlns:a16="http://schemas.microsoft.com/office/drawing/2014/main" val="2630233468"/>
                    </a:ext>
                  </a:extLst>
                </a:gridCol>
                <a:gridCol w="7272808">
                  <a:extLst>
                    <a:ext uri="{9D8B030D-6E8A-4147-A177-3AD203B41FA5}">
                      <a16:colId xmlns:a16="http://schemas.microsoft.com/office/drawing/2014/main" val="4129158043"/>
                    </a:ext>
                  </a:extLst>
                </a:gridCol>
              </a:tblGrid>
              <a:tr h="4024837">
                <a:tc>
                  <a:txBody>
                    <a:bodyPr/>
                    <a:lstStyle/>
                    <a:p>
                      <a:pPr marL="444500" indent="-444500" algn="just">
                        <a:lnSpc>
                          <a:spcPts val="2300"/>
                        </a:lnSpc>
                        <a:spcAft>
                          <a:spcPts val="0"/>
                        </a:spcAft>
                        <a:tabLst>
                          <a:tab pos="1600200" algn="l"/>
                        </a:tabLst>
                      </a:pP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nSpc>
                          <a:spcPts val="2300"/>
                        </a:lnSpc>
                      </a:pP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444500" indent="-444500" algn="just" eaLnBrk="1" hangingPunct="0">
                        <a:lnSpc>
                          <a:spcPts val="23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八</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增訂第十五款，參考世界貿易組織政府採購協定（</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GPA</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）第四條第四項第</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c</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款規定：「採購機關應以下述透明中立之方式，進行適用本協定之採購：……（</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c</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防止貪污行為。」及修正條文第五十九條之規定，增訂廠商對採購有關人員行求、期約或交付不正利益者，亦有本項之適用。不正利益之情形包括修正條文第五十九條第一項所列，亦包括契約成立前或成立後之就採購相關事項之不正金錢、財物餽贈，或其他一切足以供人需要或滿足欲望之有形或無形之不正利益而言。另其若符合採購人員倫理準則所定一般社會禮儀或習俗等情形，則不在本款規範範圍，併予敘明。</a:t>
                      </a:r>
                    </a:p>
                    <a:p>
                      <a:pPr marL="444500" indent="-444500" algn="just">
                        <a:lnSpc>
                          <a:spcPts val="23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二、第二項酌作文字修正，刪除「之」字，以符體例。</a:t>
                      </a:r>
                    </a:p>
                    <a:p>
                      <a:pPr marL="444500" indent="-444500" algn="just">
                        <a:lnSpc>
                          <a:spcPts val="23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三、增訂第三項，第一項所定</a:t>
                      </a:r>
                      <a:r>
                        <a:rPr lang="zh-TW" sz="1800" u="sng" kern="100" dirty="0">
                          <a:solidFill>
                            <a:srgbClr val="0000FF"/>
                          </a:solidFill>
                          <a:effectLst/>
                          <a:latin typeface="標楷體" panose="03000509000000000000" pitchFamily="65" charset="-120"/>
                          <a:ea typeface="標楷體" panose="03000509000000000000" pitchFamily="65" charset="-120"/>
                        </a:rPr>
                        <a:t>通知廠商將刊登政府採購公報</a:t>
                      </a:r>
                      <a:r>
                        <a:rPr lang="zh-TW" sz="1800" kern="100" dirty="0">
                          <a:solidFill>
                            <a:srgbClr val="000000"/>
                          </a:solidFill>
                          <a:effectLst/>
                          <a:latin typeface="標楷體" panose="03000509000000000000" pitchFamily="65" charset="-120"/>
                          <a:ea typeface="標楷體" panose="03000509000000000000" pitchFamily="65" charset="-120"/>
                        </a:rPr>
                        <a:t>，其性質屬限制或剝奪廠商權利之行政處分，為利機關作成通知之決定前，能完整掌握個案實際情形，</a:t>
                      </a:r>
                      <a:r>
                        <a:rPr lang="zh-TW" sz="1800" u="sng" kern="100" dirty="0">
                          <a:solidFill>
                            <a:srgbClr val="0000FF"/>
                          </a:solidFill>
                          <a:effectLst/>
                          <a:latin typeface="標楷體" panose="03000509000000000000" pitchFamily="65" charset="-120"/>
                          <a:ea typeface="標楷體" panose="03000509000000000000" pitchFamily="65" charset="-120"/>
                        </a:rPr>
                        <a:t>對廠商有利及不利之情形均予考量</a:t>
                      </a:r>
                      <a:r>
                        <a:rPr lang="zh-TW" sz="1800" kern="100" dirty="0">
                          <a:solidFill>
                            <a:srgbClr val="000000"/>
                          </a:solidFill>
                          <a:effectLst/>
                          <a:latin typeface="標楷體" panose="03000509000000000000" pitchFamily="65" charset="-120"/>
                          <a:ea typeface="標楷體" panose="03000509000000000000" pitchFamily="65" charset="-120"/>
                        </a:rPr>
                        <a:t>，爰定明</a:t>
                      </a:r>
                      <a:r>
                        <a:rPr lang="zh-TW" sz="1800" u="sng" kern="100" dirty="0">
                          <a:solidFill>
                            <a:srgbClr val="0000FF"/>
                          </a:solidFill>
                          <a:effectLst/>
                          <a:latin typeface="標楷體" panose="03000509000000000000" pitchFamily="65" charset="-120"/>
                          <a:ea typeface="標楷體" panose="03000509000000000000" pitchFamily="65" charset="-120"/>
                        </a:rPr>
                        <a:t>應給予廠商口頭或書面陳述意見之機會</a:t>
                      </a:r>
                      <a:r>
                        <a:rPr lang="zh-TW" sz="1800" kern="100" dirty="0">
                          <a:solidFill>
                            <a:srgbClr val="000000"/>
                          </a:solidFill>
                          <a:effectLst/>
                          <a:latin typeface="標楷體" panose="03000509000000000000" pitchFamily="65" charset="-120"/>
                          <a:ea typeface="標楷體" panose="03000509000000000000" pitchFamily="65" charset="-120"/>
                        </a:rPr>
                        <a:t>，機關並</a:t>
                      </a:r>
                      <a:r>
                        <a:rPr lang="zh-TW" sz="1800" u="sng" kern="100" dirty="0">
                          <a:solidFill>
                            <a:srgbClr val="FF0000"/>
                          </a:solidFill>
                          <a:effectLst/>
                          <a:latin typeface="標楷體" panose="03000509000000000000" pitchFamily="65" charset="-120"/>
                          <a:ea typeface="標楷體" panose="03000509000000000000" pitchFamily="65" charset="-120"/>
                        </a:rPr>
                        <a:t>應成立採購工作及審查小組認定</a:t>
                      </a:r>
                      <a:r>
                        <a:rPr lang="zh-TW" sz="1800" kern="100" dirty="0">
                          <a:solidFill>
                            <a:srgbClr val="000000"/>
                          </a:solidFill>
                          <a:effectLst/>
                          <a:latin typeface="標楷體" panose="03000509000000000000" pitchFamily="65" charset="-120"/>
                          <a:ea typeface="標楷體" panose="03000509000000000000" pitchFamily="65" charset="-120"/>
                        </a:rPr>
                        <a:t>廠商</a:t>
                      </a:r>
                      <a:r>
                        <a:rPr lang="zh-TW" sz="1800" u="sng" kern="100" dirty="0">
                          <a:solidFill>
                            <a:srgbClr val="FF0000"/>
                          </a:solidFill>
                          <a:effectLst/>
                          <a:latin typeface="標楷體" panose="03000509000000000000" pitchFamily="65" charset="-120"/>
                          <a:ea typeface="標楷體" panose="03000509000000000000" pitchFamily="65" charset="-120"/>
                        </a:rPr>
                        <a:t>是否該當停權事由</a:t>
                      </a:r>
                      <a:r>
                        <a:rPr lang="zh-TW" sz="1800" kern="100" dirty="0">
                          <a:solidFill>
                            <a:srgbClr val="000000"/>
                          </a:solidFill>
                          <a:effectLst/>
                          <a:latin typeface="標楷體" panose="03000509000000000000" pitchFamily="65" charset="-120"/>
                          <a:ea typeface="標楷體" panose="03000509000000000000" pitchFamily="65" charset="-120"/>
                        </a:rPr>
                        <a:t>，據以作成是否依第一項規定通知之決定。</a:t>
                      </a:r>
                    </a:p>
                    <a:p>
                      <a:pPr marL="444500" indent="-444500" algn="just">
                        <a:lnSpc>
                          <a:spcPts val="2300"/>
                        </a:lnSpc>
                        <a:spcAft>
                          <a:spcPts val="0"/>
                        </a:spcAft>
                        <a:tabLst>
                          <a:tab pos="1600200" algn="l"/>
                        </a:tabLst>
                      </a:pPr>
                      <a:r>
                        <a:rPr lang="zh-TW" sz="1800" kern="100" dirty="0">
                          <a:solidFill>
                            <a:srgbClr val="000000"/>
                          </a:solidFill>
                          <a:effectLst/>
                          <a:latin typeface="標楷體" panose="03000509000000000000" pitchFamily="65" charset="-120"/>
                          <a:ea typeface="標楷體" panose="03000509000000000000" pitchFamily="65" charset="-120"/>
                        </a:rPr>
                        <a:t>四、增訂第四項，定明第一項「情節重大」應考量之因素，俾供機關審酌時有所依循。</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490512277"/>
                  </a:ext>
                </a:extLst>
              </a:tr>
            </a:tbl>
          </a:graphicData>
        </a:graphic>
      </p:graphicFrame>
      <p:sp>
        <p:nvSpPr>
          <p:cNvPr id="2" name="矩形 1">
            <a:extLst>
              <a:ext uri="{FF2B5EF4-FFF2-40B4-BE49-F238E27FC236}">
                <a16:creationId xmlns:a16="http://schemas.microsoft.com/office/drawing/2014/main" id="{C1291617-9930-46EE-8162-540FEE6C6D46}"/>
              </a:ext>
            </a:extLst>
          </p:cNvPr>
          <p:cNvSpPr/>
          <p:nvPr/>
        </p:nvSpPr>
        <p:spPr>
          <a:xfrm>
            <a:off x="2806132" y="5840343"/>
            <a:ext cx="4647426" cy="461665"/>
          </a:xfrm>
          <a:prstGeom prst="rect">
            <a:avLst/>
          </a:prstGeom>
        </p:spPr>
        <p:txBody>
          <a:bodyPr wrap="none">
            <a:spAutoFit/>
          </a:bodyPr>
          <a:lstStyle/>
          <a:p>
            <a:r>
              <a:rPr lang="zh-TW" altLang="en-US" sz="2400" b="1" dirty="0">
                <a:solidFill>
                  <a:srgbClr val="000000"/>
                </a:solidFill>
                <a:latin typeface="標楷體" panose="03000509000000000000" pitchFamily="65" charset="-120"/>
                <a:ea typeface="標楷體" panose="03000509000000000000" pitchFamily="65" charset="-120"/>
              </a:rPr>
              <a:t>政府採購法第</a:t>
            </a:r>
            <a:r>
              <a:rPr lang="en-US" altLang="zh-TW" sz="2400" b="1" dirty="0">
                <a:solidFill>
                  <a:srgbClr val="000000"/>
                </a:solidFill>
                <a:latin typeface="標楷體" panose="03000509000000000000" pitchFamily="65" charset="-120"/>
                <a:ea typeface="標楷體" panose="03000509000000000000" pitchFamily="65" charset="-120"/>
              </a:rPr>
              <a:t>101</a:t>
            </a:r>
            <a:r>
              <a:rPr lang="zh-TW" altLang="en-US" sz="2400" b="1" dirty="0">
                <a:solidFill>
                  <a:srgbClr val="000000"/>
                </a:solidFill>
                <a:latin typeface="標楷體" panose="03000509000000000000" pitchFamily="65" charset="-120"/>
                <a:ea typeface="標楷體" panose="03000509000000000000" pitchFamily="65" charset="-120"/>
              </a:rPr>
              <a:t>條執行注意事項</a:t>
            </a:r>
            <a:endParaRPr lang="zh-TW" altLang="en-US" sz="2400" b="1"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11331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sp>
        <p:nvSpPr>
          <p:cNvPr id="5" name="投影片編號版面配置區 4">
            <a:extLst>
              <a:ext uri="{FF2B5EF4-FFF2-40B4-BE49-F238E27FC236}">
                <a16:creationId xmlns:a16="http://schemas.microsoft.com/office/drawing/2014/main" id="{7E014D62-C9D0-49DC-8456-A5472D0760A9}"/>
              </a:ext>
            </a:extLst>
          </p:cNvPr>
          <p:cNvSpPr>
            <a:spLocks noGrp="1"/>
          </p:cNvSpPr>
          <p:nvPr>
            <p:ph type="sldNum" sz="quarter" idx="12"/>
          </p:nvPr>
        </p:nvSpPr>
        <p:spPr>
          <a:xfrm>
            <a:off x="8686800" y="5740400"/>
            <a:ext cx="381000" cy="365125"/>
          </a:xfrm>
          <a:prstGeom prst="rect">
            <a:avLst/>
          </a:prstGeom>
          <a:ln/>
        </p:spPr>
        <p:txBody>
          <a:bodyPr vert="horz" lIns="91440" tIns="45720" rIns="91440" bIns="45720" rtlCol="0" anchor="ctr"/>
          <a:lstStyle>
            <a:defPPr>
              <a:defRPr lang="zh-TW"/>
            </a:defPPr>
            <a:lvl1pPr marL="0" algn="l" defTabSz="914400" rtl="0" eaLnBrk="1" latinLnBrk="0" hangingPunct="1">
              <a:defRPr sz="1200" b="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D4759E8-9421-4F8D-8D93-0A79BCF34276}" type="slidenum">
              <a:rPr lang="en-US" altLang="zh-TW" smtClean="0"/>
              <a:pPr>
                <a:defRPr/>
              </a:pPr>
              <a:t>87</a:t>
            </a:fld>
            <a:endParaRPr lang="en-US" altLang="zh-TW"/>
          </a:p>
        </p:txBody>
      </p:sp>
      <p:graphicFrame>
        <p:nvGraphicFramePr>
          <p:cNvPr id="6" name="表格 5">
            <a:extLst>
              <a:ext uri="{FF2B5EF4-FFF2-40B4-BE49-F238E27FC236}">
                <a16:creationId xmlns:a16="http://schemas.microsoft.com/office/drawing/2014/main" id="{1BD054FE-D9CA-46E7-8446-0D804E37604F}"/>
              </a:ext>
            </a:extLst>
          </p:cNvPr>
          <p:cNvGraphicFramePr>
            <a:graphicFrameLocks noGrp="1"/>
          </p:cNvGraphicFramePr>
          <p:nvPr/>
        </p:nvGraphicFramePr>
        <p:xfrm>
          <a:off x="296096" y="332656"/>
          <a:ext cx="8524376" cy="6400800"/>
        </p:xfrm>
        <a:graphic>
          <a:graphicData uri="http://schemas.openxmlformats.org/drawingml/2006/table">
            <a:tbl>
              <a:tblPr firstRow="1" firstCol="1" lastRow="1" lastCol="1" bandRow="1" bandCol="1">
                <a:tableStyleId>{5C22544A-7EE6-4342-B048-85BDC9FD1C3A}</a:tableStyleId>
              </a:tblPr>
              <a:tblGrid>
                <a:gridCol w="2841459">
                  <a:extLst>
                    <a:ext uri="{9D8B030D-6E8A-4147-A177-3AD203B41FA5}">
                      <a16:colId xmlns:a16="http://schemas.microsoft.com/office/drawing/2014/main" val="1804974175"/>
                    </a:ext>
                  </a:extLst>
                </a:gridCol>
                <a:gridCol w="2477529">
                  <a:extLst>
                    <a:ext uri="{9D8B030D-6E8A-4147-A177-3AD203B41FA5}">
                      <a16:colId xmlns:a16="http://schemas.microsoft.com/office/drawing/2014/main" val="2630233468"/>
                    </a:ext>
                  </a:extLst>
                </a:gridCol>
                <a:gridCol w="3205388">
                  <a:extLst>
                    <a:ext uri="{9D8B030D-6E8A-4147-A177-3AD203B41FA5}">
                      <a16:colId xmlns:a16="http://schemas.microsoft.com/office/drawing/2014/main" val="4129158043"/>
                    </a:ext>
                  </a:extLst>
                </a:gridCol>
              </a:tblGrid>
              <a:tr h="4024837">
                <a:tc>
                  <a:txBody>
                    <a:bodyPr/>
                    <a:lstStyle/>
                    <a:p>
                      <a:pPr>
                        <a:lnSpc>
                          <a:spcPts val="2100"/>
                        </a:lnSpc>
                      </a:pP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第一百零三條　依前條第三項規定刊登於政府採購公報之廠商，於下列期間內，不得參加投標或作為決標對象或分包廠商：</a:t>
                      </a:r>
                      <a:endParaRPr lang="en-US" altLang="zh-TW" sz="2000" b="1" kern="1200" dirty="0">
                        <a:solidFill>
                          <a:srgbClr val="000000"/>
                        </a:solidFill>
                        <a:effectLst/>
                        <a:latin typeface="標楷體" panose="03000509000000000000" pitchFamily="65" charset="-120"/>
                        <a:ea typeface="標楷體" panose="03000509000000000000" pitchFamily="65" charset="-120"/>
                        <a:cs typeface="+mn-cs"/>
                      </a:endParaRPr>
                    </a:p>
                    <a:p>
                      <a:pPr marL="538163" indent="-538163">
                        <a:lnSpc>
                          <a:spcPts val="2100"/>
                        </a:lnSpc>
                      </a:pP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一、有第一百零一條</a:t>
                      </a: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第一項</a:t>
                      </a: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第一款至第五款</a:t>
                      </a: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、第十五款情形</a:t>
                      </a: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或第六款判處有期徒刑者，</a:t>
                      </a:r>
                      <a:r>
                        <a:rPr lang="zh-TW" altLang="zh-TW" sz="2000" b="1" kern="1200" dirty="0">
                          <a:solidFill>
                            <a:srgbClr val="FF0000"/>
                          </a:solidFill>
                          <a:effectLst/>
                          <a:latin typeface="標楷體" panose="03000509000000000000" pitchFamily="65" charset="-120"/>
                          <a:ea typeface="標楷體" panose="03000509000000000000" pitchFamily="65" charset="-120"/>
                          <a:cs typeface="+mn-cs"/>
                        </a:rPr>
                        <a:t>自刊登之次日起三年</a:t>
                      </a: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。但經判決撤銷原處分或無罪確定者，應註銷之。</a:t>
                      </a:r>
                      <a:endParaRPr lang="en-US" altLang="zh-TW" sz="2000" b="1" kern="1200" dirty="0">
                        <a:solidFill>
                          <a:srgbClr val="000000"/>
                        </a:solidFill>
                        <a:effectLst/>
                        <a:latin typeface="標楷體" panose="03000509000000000000" pitchFamily="65" charset="-120"/>
                        <a:ea typeface="標楷體" panose="03000509000000000000" pitchFamily="65" charset="-120"/>
                        <a:cs typeface="+mn-cs"/>
                      </a:endParaRPr>
                    </a:p>
                    <a:p>
                      <a:pPr marL="538163" indent="-538163">
                        <a:lnSpc>
                          <a:spcPts val="2100"/>
                        </a:lnSpc>
                      </a:pP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二、有第一百零一條第一項第十三款</a:t>
                      </a: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a:t>
                      </a: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第十四款情形或第六款判處拘役、罰金或緩刑者，</a:t>
                      </a:r>
                      <a:r>
                        <a:rPr lang="zh-TW" altLang="zh-TW" sz="2000" b="1" kern="1200" dirty="0">
                          <a:solidFill>
                            <a:srgbClr val="FF0000"/>
                          </a:solidFill>
                          <a:effectLst/>
                          <a:latin typeface="標楷體" panose="03000509000000000000" pitchFamily="65" charset="-120"/>
                          <a:ea typeface="標楷體" panose="03000509000000000000" pitchFamily="65" charset="-120"/>
                          <a:cs typeface="+mn-cs"/>
                        </a:rPr>
                        <a:t>自刊登之次日起一年</a:t>
                      </a: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。但經判決撤銷原處分或無罪確定者，應註銷之。</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nSpc>
                          <a:spcPts val="21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第一百零三條　依前條第三項規定刊登於政府採購公報之廠商，於下列期間內，不得參加投標或作為決標對象或分包廠商。</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538163" indent="-538163">
                        <a:lnSpc>
                          <a:spcPts val="21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一、有第一百零一條第一款至第五款情形或第六款判處有期徒刑者，自刊登之次日起三年。但經判決撤銷原處分或無罪確定者，應註銷之。</a:t>
                      </a:r>
                      <a:endParaRPr lang="en-US" altLang="zh-TW" sz="1800" b="1" kern="1200" dirty="0">
                        <a:solidFill>
                          <a:srgbClr val="000000"/>
                        </a:solidFill>
                        <a:effectLst/>
                        <a:latin typeface="標楷體" panose="03000509000000000000" pitchFamily="65" charset="-120"/>
                        <a:ea typeface="標楷體" panose="03000509000000000000" pitchFamily="65" charset="-120"/>
                        <a:cs typeface="+mn-cs"/>
                      </a:endParaRPr>
                    </a:p>
                    <a:p>
                      <a:pPr marL="538163" indent="-538163">
                        <a:lnSpc>
                          <a:spcPts val="2100"/>
                        </a:lnSpc>
                      </a:pP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二、有第一百零一條第</a:t>
                      </a:r>
                      <a:r>
                        <a:rPr lang="zh-TW" altLang="zh-TW" sz="1800" b="1" u="sng" kern="1200" dirty="0">
                          <a:solidFill>
                            <a:srgbClr val="000000"/>
                          </a:solidFill>
                          <a:effectLst/>
                          <a:latin typeface="標楷體" panose="03000509000000000000" pitchFamily="65" charset="-120"/>
                          <a:ea typeface="標楷體" panose="03000509000000000000" pitchFamily="65" charset="-120"/>
                          <a:cs typeface="+mn-cs"/>
                        </a:rPr>
                        <a:t>七款至</a:t>
                      </a:r>
                      <a:r>
                        <a:rPr lang="zh-TW" altLang="zh-TW" sz="1800" b="1" kern="1200" dirty="0">
                          <a:solidFill>
                            <a:srgbClr val="000000"/>
                          </a:solidFill>
                          <a:effectLst/>
                          <a:latin typeface="標楷體" panose="03000509000000000000" pitchFamily="65" charset="-120"/>
                          <a:ea typeface="標楷體" panose="03000509000000000000" pitchFamily="65" charset="-120"/>
                          <a:cs typeface="+mn-cs"/>
                        </a:rPr>
                        <a:t>第十四款情形或第六款判處拘役、罰金或緩刑者，自刊登之次日起一年。但經判決撤銷原處分或無罪確定者，應註銷之。</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152400" indent="-152400" algn="just">
                        <a:lnSpc>
                          <a:spcPts val="2100"/>
                        </a:lnSpc>
                        <a:spcAft>
                          <a:spcPts val="0"/>
                        </a:spcAft>
                      </a:pPr>
                      <a:r>
                        <a:rPr lang="zh-TW" sz="1800" kern="100" dirty="0">
                          <a:solidFill>
                            <a:srgbClr val="000000"/>
                          </a:solidFill>
                          <a:effectLst/>
                          <a:latin typeface="標楷體" panose="03000509000000000000" pitchFamily="65" charset="-120"/>
                          <a:ea typeface="標楷體" panose="03000509000000000000" pitchFamily="65" charset="-120"/>
                        </a:rPr>
                        <a:t>一、修正第一項如下：</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538163" indent="-538163" algn="just">
                        <a:lnSpc>
                          <a:spcPts val="21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一</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各款引述修正條文第一百零一條之款次，係指其第一項之款次，爰增列「第一項」之文字。</a:t>
                      </a:r>
                      <a:endParaRPr lang="en-US" alt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p>
                      <a:pPr marL="538163" indent="-538163" algn="just">
                        <a:lnSpc>
                          <a:spcPts val="2100"/>
                        </a:lnSpc>
                        <a:spcAft>
                          <a:spcPts val="0"/>
                        </a:spcAft>
                      </a:pP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二</a:t>
                      </a:r>
                      <a:r>
                        <a:rPr lang="en-US"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各款所定拒絕往來期間，酌作調整：</a:t>
                      </a:r>
                      <a:endParaRPr lang="en-US" altLang="zh-TW" sz="18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p>
                      <a:pPr marL="265113" indent="-265113" algn="just">
                        <a:lnSpc>
                          <a:spcPts val="2100"/>
                        </a:lnSpc>
                        <a:spcAft>
                          <a:spcPts val="0"/>
                        </a:spcAft>
                      </a:pPr>
                      <a:r>
                        <a:rPr lang="en-US" sz="1800" kern="100" dirty="0">
                          <a:solidFill>
                            <a:srgbClr val="000000"/>
                          </a:solidFill>
                          <a:effectLst/>
                          <a:latin typeface="標楷體" panose="03000509000000000000" pitchFamily="65" charset="-120"/>
                          <a:ea typeface="標楷體" panose="03000509000000000000" pitchFamily="65" charset="-120"/>
                        </a:rPr>
                        <a:t>1.</a:t>
                      </a:r>
                      <a:r>
                        <a:rPr lang="zh-TW" sz="1800" kern="100" dirty="0">
                          <a:solidFill>
                            <a:srgbClr val="000000"/>
                          </a:solidFill>
                          <a:effectLst/>
                          <a:latin typeface="標楷體" panose="03000509000000000000" pitchFamily="65" charset="-120"/>
                          <a:ea typeface="標楷體" panose="03000509000000000000" pitchFamily="65" charset="-120"/>
                        </a:rPr>
                        <a:t>修正第一款，增訂修正條文第一百零一條第一項第十五款情形，為本款拒絕往來三年之適用情形。</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265113" indent="-265113" algn="just">
                        <a:lnSpc>
                          <a:spcPts val="2100"/>
                        </a:lnSpc>
                        <a:spcAft>
                          <a:spcPts val="0"/>
                        </a:spcAft>
                      </a:pPr>
                      <a:r>
                        <a:rPr lang="en-US" sz="1800" kern="100" dirty="0">
                          <a:solidFill>
                            <a:srgbClr val="000000"/>
                          </a:solidFill>
                          <a:effectLst/>
                          <a:latin typeface="標楷體" panose="03000509000000000000" pitchFamily="65" charset="-120"/>
                          <a:ea typeface="標楷體" panose="03000509000000000000" pitchFamily="65" charset="-120"/>
                        </a:rPr>
                        <a:t>2.</a:t>
                      </a:r>
                      <a:r>
                        <a:rPr lang="zh-TW" sz="1800" kern="100" dirty="0">
                          <a:solidFill>
                            <a:srgbClr val="000000"/>
                          </a:solidFill>
                          <a:effectLst/>
                          <a:latin typeface="標楷體" panose="03000509000000000000" pitchFamily="65" charset="-120"/>
                          <a:ea typeface="標楷體" panose="03000509000000000000" pitchFamily="65" charset="-120"/>
                        </a:rPr>
                        <a:t>修正第二款，將第一百零一條第一項第七款至第十二款移列增訂之第三款，並酌作標點符號修正。</a:t>
                      </a:r>
                      <a:endParaRPr lang="en-US" altLang="zh-TW" sz="1800" kern="100" dirty="0">
                        <a:solidFill>
                          <a:srgbClr val="000000"/>
                        </a:solidFill>
                        <a:effectLst/>
                        <a:latin typeface="標楷體" panose="03000509000000000000" pitchFamily="65" charset="-120"/>
                        <a:ea typeface="標楷體" panose="03000509000000000000" pitchFamily="65" charset="-120"/>
                      </a:endParaRPr>
                    </a:p>
                    <a:p>
                      <a:pPr marL="265113" indent="-265113" algn="just">
                        <a:lnSpc>
                          <a:spcPts val="2100"/>
                        </a:lnSpc>
                        <a:spcAft>
                          <a:spcPts val="0"/>
                        </a:spcAft>
                      </a:pPr>
                      <a:r>
                        <a:rPr lang="en-US" sz="1800" kern="100" dirty="0">
                          <a:solidFill>
                            <a:srgbClr val="000000"/>
                          </a:solidFill>
                          <a:effectLst/>
                          <a:latin typeface="標楷體" panose="03000509000000000000" pitchFamily="65" charset="-120"/>
                          <a:ea typeface="標楷體" panose="03000509000000000000" pitchFamily="65" charset="-120"/>
                        </a:rPr>
                        <a:t>3.</a:t>
                      </a:r>
                      <a:r>
                        <a:rPr lang="zh-TW" sz="1800" kern="100" dirty="0">
                          <a:solidFill>
                            <a:srgbClr val="000000"/>
                          </a:solidFill>
                          <a:effectLst/>
                          <a:latin typeface="標楷體" panose="03000509000000000000" pitchFamily="65" charset="-120"/>
                          <a:ea typeface="標楷體" panose="03000509000000000000" pitchFamily="65" charset="-120"/>
                        </a:rPr>
                        <a:t>增訂第三款，屬第一百零一條第一項第七款至第十二款違約情形者，其停權期間採累計加重處罰之方式，以更符合比例原則。</a:t>
                      </a:r>
                    </a:p>
                    <a:p>
                      <a:pPr marL="538163" indent="-538163" algn="just">
                        <a:lnSpc>
                          <a:spcPts val="2100"/>
                        </a:lnSpc>
                        <a:spcAft>
                          <a:spcPts val="0"/>
                        </a:spcAft>
                      </a:pPr>
                      <a:r>
                        <a:rPr lang="zh-TW" sz="1800" kern="100" spc="20" dirty="0">
                          <a:solidFill>
                            <a:srgbClr val="000000"/>
                          </a:solidFill>
                          <a:effectLst/>
                          <a:latin typeface="標楷體" panose="03000509000000000000" pitchFamily="65" charset="-120"/>
                          <a:ea typeface="標楷體" panose="03000509000000000000" pitchFamily="65" charset="-120"/>
                        </a:rPr>
                        <a:t>二、第二項酌作文字修正，以資明確。</a:t>
                      </a:r>
                      <a:endParaRPr lang="zh-TW" sz="18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490512277"/>
                  </a:ext>
                </a:extLst>
              </a:tr>
            </a:tbl>
          </a:graphicData>
        </a:graphic>
      </p:graphicFrame>
    </p:spTree>
    <p:extLst>
      <p:ext uri="{BB962C8B-B14F-4D97-AF65-F5344CB8AC3E}">
        <p14:creationId xmlns:p14="http://schemas.microsoft.com/office/powerpoint/2010/main" val="24785996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E8B86A5E-C218-40A0-95AB-1900E5A2A3F1}"/>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graphicFrame>
        <p:nvGraphicFramePr>
          <p:cNvPr id="6" name="表格 5">
            <a:extLst>
              <a:ext uri="{FF2B5EF4-FFF2-40B4-BE49-F238E27FC236}">
                <a16:creationId xmlns:a16="http://schemas.microsoft.com/office/drawing/2014/main" id="{1BD054FE-D9CA-46E7-8446-0D804E37604F}"/>
              </a:ext>
            </a:extLst>
          </p:cNvPr>
          <p:cNvGraphicFramePr>
            <a:graphicFrameLocks noGrp="1"/>
          </p:cNvGraphicFramePr>
          <p:nvPr>
            <p:extLst>
              <p:ext uri="{D42A27DB-BD31-4B8C-83A1-F6EECF244321}">
                <p14:modId xmlns:p14="http://schemas.microsoft.com/office/powerpoint/2010/main" val="1236007675"/>
              </p:ext>
            </p:extLst>
          </p:nvPr>
        </p:nvGraphicFramePr>
        <p:xfrm>
          <a:off x="309812" y="332656"/>
          <a:ext cx="8524376" cy="5791200"/>
        </p:xfrm>
        <a:graphic>
          <a:graphicData uri="http://schemas.openxmlformats.org/drawingml/2006/table">
            <a:tbl>
              <a:tblPr firstRow="1" firstCol="1" lastRow="1" lastCol="1" bandRow="1" bandCol="1">
                <a:tableStyleId>{5C22544A-7EE6-4342-B048-85BDC9FD1C3A}</a:tableStyleId>
              </a:tblPr>
              <a:tblGrid>
                <a:gridCol w="3555824">
                  <a:extLst>
                    <a:ext uri="{9D8B030D-6E8A-4147-A177-3AD203B41FA5}">
                      <a16:colId xmlns:a16="http://schemas.microsoft.com/office/drawing/2014/main" val="1804974175"/>
                    </a:ext>
                  </a:extLst>
                </a:gridCol>
                <a:gridCol w="1763164">
                  <a:extLst>
                    <a:ext uri="{9D8B030D-6E8A-4147-A177-3AD203B41FA5}">
                      <a16:colId xmlns:a16="http://schemas.microsoft.com/office/drawing/2014/main" val="2630233468"/>
                    </a:ext>
                  </a:extLst>
                </a:gridCol>
                <a:gridCol w="3205388">
                  <a:extLst>
                    <a:ext uri="{9D8B030D-6E8A-4147-A177-3AD203B41FA5}">
                      <a16:colId xmlns:a16="http://schemas.microsoft.com/office/drawing/2014/main" val="4129158043"/>
                    </a:ext>
                  </a:extLst>
                </a:gridCol>
              </a:tblGrid>
              <a:tr h="4024837">
                <a:tc>
                  <a:txBody>
                    <a:bodyPr/>
                    <a:lstStyle/>
                    <a:p>
                      <a:pPr marL="538163" indent="-538163">
                        <a:lnSpc>
                          <a:spcPts val="2400"/>
                        </a:lnSpc>
                      </a:pP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三、有</a:t>
                      </a:r>
                      <a:r>
                        <a:rPr lang="zh-TW" altLang="zh-TW" sz="2000" b="1" u="sng" kern="1200" dirty="0">
                          <a:solidFill>
                            <a:srgbClr val="0000FF"/>
                          </a:solidFill>
                          <a:effectLst/>
                          <a:latin typeface="標楷體" panose="03000509000000000000" pitchFamily="65" charset="-120"/>
                          <a:ea typeface="標楷體" panose="03000509000000000000" pitchFamily="65" charset="-120"/>
                          <a:cs typeface="+mn-cs"/>
                        </a:rPr>
                        <a:t>第一百零一條第一項第七款至第十二款情形者</a:t>
                      </a: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，於</a:t>
                      </a:r>
                      <a:r>
                        <a:rPr lang="zh-TW" altLang="zh-TW" sz="2000" b="1" u="sng" kern="1200" dirty="0">
                          <a:solidFill>
                            <a:srgbClr val="FF0000"/>
                          </a:solidFill>
                          <a:effectLst/>
                          <a:latin typeface="標楷體" panose="03000509000000000000" pitchFamily="65" charset="-120"/>
                          <a:ea typeface="標楷體" panose="03000509000000000000" pitchFamily="65" charset="-120"/>
                          <a:cs typeface="+mn-cs"/>
                        </a:rPr>
                        <a:t>通知日起前五年內</a:t>
                      </a: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未被任一機關刊登者，自刊登之次日起</a:t>
                      </a:r>
                      <a:r>
                        <a:rPr lang="zh-TW" altLang="zh-TW" sz="2000" b="1" u="sng" kern="1200" dirty="0">
                          <a:solidFill>
                            <a:srgbClr val="FF0000"/>
                          </a:solidFill>
                          <a:effectLst/>
                          <a:latin typeface="標楷體" panose="03000509000000000000" pitchFamily="65" charset="-120"/>
                          <a:ea typeface="標楷體" panose="03000509000000000000" pitchFamily="65" charset="-120"/>
                          <a:cs typeface="+mn-cs"/>
                        </a:rPr>
                        <a:t>三個月</a:t>
                      </a: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；已被任一機關刊登一次者，自刊登之次日起</a:t>
                      </a:r>
                      <a:r>
                        <a:rPr lang="zh-TW" altLang="zh-TW" sz="2000" b="1" u="sng" kern="1200" dirty="0">
                          <a:solidFill>
                            <a:srgbClr val="FF0000"/>
                          </a:solidFill>
                          <a:effectLst/>
                          <a:latin typeface="標楷體" panose="03000509000000000000" pitchFamily="65" charset="-120"/>
                          <a:ea typeface="標楷體" panose="03000509000000000000" pitchFamily="65" charset="-120"/>
                          <a:cs typeface="+mn-cs"/>
                        </a:rPr>
                        <a:t>六個月</a:t>
                      </a: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；已被任一機關刊登累計二次以上者，自刊登之次日起</a:t>
                      </a:r>
                      <a:r>
                        <a:rPr lang="zh-TW" altLang="zh-TW" sz="2000" b="1" u="sng" kern="1200" dirty="0">
                          <a:solidFill>
                            <a:srgbClr val="FF0000"/>
                          </a:solidFill>
                          <a:effectLst/>
                          <a:latin typeface="標楷體" panose="03000509000000000000" pitchFamily="65" charset="-120"/>
                          <a:ea typeface="標楷體" panose="03000509000000000000" pitchFamily="65" charset="-120"/>
                          <a:cs typeface="+mn-cs"/>
                        </a:rPr>
                        <a:t>一年</a:t>
                      </a: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。但經判決撤銷原處分者，應註銷之。</a:t>
                      </a:r>
                      <a:endParaRPr lang="zh-TW" altLang="zh-TW" sz="2000" b="1" kern="1200" dirty="0">
                        <a:solidFill>
                          <a:srgbClr val="000000"/>
                        </a:solidFill>
                        <a:effectLst/>
                        <a:latin typeface="標楷體" panose="03000509000000000000" pitchFamily="65" charset="-120"/>
                        <a:ea typeface="標楷體" panose="03000509000000000000" pitchFamily="65" charset="-120"/>
                        <a:cs typeface="+mn-cs"/>
                      </a:endParaRPr>
                    </a:p>
                    <a:p>
                      <a:pPr>
                        <a:lnSpc>
                          <a:spcPts val="2400"/>
                        </a:lnSpc>
                      </a:pP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機關因特殊需要</a:t>
                      </a: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，而有向前項廠商採購之必要，</a:t>
                      </a: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經上級機關核准者，不適用前項規定。</a:t>
                      </a:r>
                    </a:p>
                    <a:p>
                      <a:pPr>
                        <a:lnSpc>
                          <a:spcPts val="2400"/>
                        </a:lnSpc>
                      </a:pPr>
                      <a:r>
                        <a:rPr lang="zh-TW" altLang="zh-TW" sz="2000" b="1" u="sng" kern="1200" dirty="0">
                          <a:solidFill>
                            <a:srgbClr val="000000"/>
                          </a:solidFill>
                          <a:effectLst/>
                          <a:latin typeface="標楷體" panose="03000509000000000000" pitchFamily="65" charset="-120"/>
                          <a:ea typeface="標楷體" panose="03000509000000000000" pitchFamily="65" charset="-120"/>
                          <a:cs typeface="+mn-cs"/>
                        </a:rPr>
                        <a:t>本法中華民國一百零八年四月三十日修正之條文施行前，已依第一百零一條第一項規定通知，但處分尚未確定者，適用修正後之規定。</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a:lnSpc>
                          <a:spcPts val="2400"/>
                        </a:lnSpc>
                      </a:pPr>
                      <a:r>
                        <a:rPr lang="zh-TW" altLang="zh-TW" sz="2000" b="1" kern="1200" dirty="0">
                          <a:solidFill>
                            <a:srgbClr val="000000"/>
                          </a:solidFill>
                          <a:effectLst/>
                          <a:latin typeface="標楷體" panose="03000509000000000000" pitchFamily="65" charset="-120"/>
                          <a:ea typeface="標楷體" panose="03000509000000000000" pitchFamily="65" charset="-120"/>
                          <a:cs typeface="+mn-cs"/>
                        </a:rPr>
                        <a:t>機關採購因特殊需要，經上級機關核准者，不適用前項之規定。</a:t>
                      </a:r>
                      <a:endParaRPr lang="zh-TW" sz="2000" kern="100" dirty="0">
                        <a:solidFill>
                          <a:srgbClr val="000000"/>
                        </a:solidFill>
                        <a:effectLst/>
                        <a:latin typeface="標楷體" panose="03000509000000000000" pitchFamily="65" charset="-120"/>
                        <a:ea typeface="標楷體" panose="03000509000000000000" pitchFamily="65" charset="-120"/>
                      </a:endParaRP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tc>
                  <a:txBody>
                    <a:bodyPr/>
                    <a:lstStyle/>
                    <a:p>
                      <a:pPr marL="538163" indent="-538163" algn="just">
                        <a:lnSpc>
                          <a:spcPts val="2400"/>
                        </a:lnSpc>
                        <a:spcAft>
                          <a:spcPts val="0"/>
                        </a:spcAft>
                      </a:pPr>
                      <a:r>
                        <a:rPr lang="zh-TW" sz="2000" kern="100" dirty="0">
                          <a:solidFill>
                            <a:srgbClr val="000000"/>
                          </a:solidFill>
                          <a:effectLst/>
                          <a:latin typeface="標楷體" panose="03000509000000000000" pitchFamily="65" charset="-120"/>
                          <a:ea typeface="標楷體" panose="03000509000000000000" pitchFamily="65" charset="-120"/>
                        </a:rPr>
                        <a:t>三、增訂第三項，為兼顧法安定性及廠商權益，定明本次修正條文施行前，已依現行條文第一百零一條第一項規定通知，但</a:t>
                      </a:r>
                      <a:r>
                        <a:rPr lang="zh-TW" sz="2000" kern="100" dirty="0">
                          <a:solidFill>
                            <a:srgbClr val="FF0000"/>
                          </a:solidFill>
                          <a:effectLst/>
                          <a:latin typeface="標楷體" panose="03000509000000000000" pitchFamily="65" charset="-120"/>
                          <a:ea typeface="標楷體" panose="03000509000000000000" pitchFamily="65" charset="-120"/>
                        </a:rPr>
                        <a:t>處分尚未確定者，適用修正後之規定</a:t>
                      </a:r>
                      <a:r>
                        <a:rPr lang="zh-TW" sz="2000" kern="100" dirty="0">
                          <a:solidFill>
                            <a:srgbClr val="000000"/>
                          </a:solidFill>
                          <a:effectLst/>
                          <a:latin typeface="標楷體" panose="03000509000000000000" pitchFamily="65" charset="-120"/>
                          <a:ea typeface="標楷體" panose="03000509000000000000" pitchFamily="65" charset="-120"/>
                        </a:rPr>
                        <a:t>。</a:t>
                      </a:r>
                    </a:p>
                  </a:txBody>
                  <a:tcPr marL="68580" marR="68580" marT="0" marB="0">
                    <a:lnL w="12700" cap="flat" cmpd="sng" algn="ctr">
                      <a:solidFill>
                        <a:srgbClr val="1C1C1C"/>
                      </a:solidFill>
                      <a:prstDash val="solid"/>
                      <a:round/>
                      <a:headEnd type="none" w="med" len="med"/>
                      <a:tailEnd type="none" w="med" len="med"/>
                    </a:lnL>
                    <a:lnR w="12700" cap="flat" cmpd="sng" algn="ctr">
                      <a:solidFill>
                        <a:srgbClr val="1C1C1C"/>
                      </a:solidFill>
                      <a:prstDash val="solid"/>
                      <a:round/>
                      <a:headEnd type="none" w="med" len="med"/>
                      <a:tailEnd type="none" w="med" len="med"/>
                    </a:lnR>
                    <a:lnT w="12700" cap="flat" cmpd="sng" algn="ctr">
                      <a:solidFill>
                        <a:srgbClr val="1C1C1C"/>
                      </a:solidFill>
                      <a:prstDash val="solid"/>
                      <a:round/>
                      <a:headEnd type="none" w="med" len="med"/>
                      <a:tailEnd type="none" w="med" len="med"/>
                    </a:lnT>
                    <a:lnB w="12700" cap="flat" cmpd="sng" algn="ctr">
                      <a:solidFill>
                        <a:srgbClr val="1C1C1C"/>
                      </a:solidFill>
                      <a:prstDash val="solid"/>
                      <a:round/>
                      <a:headEnd type="none" w="med" len="med"/>
                      <a:tailEnd type="none" w="med" len="med"/>
                    </a:lnB>
                    <a:solidFill>
                      <a:schemeClr val="bg1"/>
                    </a:solidFill>
                  </a:tcPr>
                </a:tc>
                <a:extLst>
                  <a:ext uri="{0D108BD9-81ED-4DB2-BD59-A6C34878D82A}">
                    <a16:rowId xmlns:a16="http://schemas.microsoft.com/office/drawing/2014/main" val="490512277"/>
                  </a:ext>
                </a:extLst>
              </a:tr>
            </a:tbl>
          </a:graphicData>
        </a:graphic>
      </p:graphicFrame>
    </p:spTree>
    <p:extLst>
      <p:ext uri="{BB962C8B-B14F-4D97-AF65-F5344CB8AC3E}">
        <p14:creationId xmlns:p14="http://schemas.microsoft.com/office/powerpoint/2010/main" val="4952370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87C4E19C-EC6B-4F8F-ABE5-118E65C33398}"/>
              </a:ext>
            </a:extLst>
          </p:cNvPr>
          <p:cNvSpPr>
            <a:spLocks noGrp="1"/>
          </p:cNvSpPr>
          <p:nvPr>
            <p:ph type="dt" sz="half" idx="10"/>
          </p:nvPr>
        </p:nvSpPr>
        <p:spPr/>
        <p:txBody>
          <a:bodyPr/>
          <a:lstStyle/>
          <a:p>
            <a:pPr>
              <a:defRPr/>
            </a:pPr>
            <a:fld id="{60D6D04F-4BC0-4E6D-9F07-8E2956C8E9D9}" type="datetime1">
              <a:rPr lang="zh-TW" altLang="en-US" smtClean="0"/>
              <a:pPr>
                <a:defRPr/>
              </a:pPr>
              <a:t>2020/9/27</a:t>
            </a:fld>
            <a:endParaRPr lang="en-US" altLang="zh-TW" dirty="0"/>
          </a:p>
        </p:txBody>
      </p:sp>
      <p:graphicFrame>
        <p:nvGraphicFramePr>
          <p:cNvPr id="5" name="表格 4">
            <a:extLst>
              <a:ext uri="{FF2B5EF4-FFF2-40B4-BE49-F238E27FC236}">
                <a16:creationId xmlns:a16="http://schemas.microsoft.com/office/drawing/2014/main" id="{ADF60B29-02B1-4F90-934F-BE62816B31DC}"/>
              </a:ext>
            </a:extLst>
          </p:cNvPr>
          <p:cNvGraphicFramePr>
            <a:graphicFrameLocks noGrp="1"/>
          </p:cNvGraphicFramePr>
          <p:nvPr>
            <p:extLst>
              <p:ext uri="{D42A27DB-BD31-4B8C-83A1-F6EECF244321}">
                <p14:modId xmlns:p14="http://schemas.microsoft.com/office/powerpoint/2010/main" val="3010762970"/>
              </p:ext>
            </p:extLst>
          </p:nvPr>
        </p:nvGraphicFramePr>
        <p:xfrm>
          <a:off x="323528" y="862976"/>
          <a:ext cx="8568952" cy="5397500"/>
        </p:xfrm>
        <a:graphic>
          <a:graphicData uri="http://schemas.openxmlformats.org/drawingml/2006/table">
            <a:tbl>
              <a:tblPr/>
              <a:tblGrid>
                <a:gridCol w="8568952">
                  <a:extLst>
                    <a:ext uri="{9D8B030D-6E8A-4147-A177-3AD203B41FA5}">
                      <a16:colId xmlns:a16="http://schemas.microsoft.com/office/drawing/2014/main" val="2661007985"/>
                    </a:ext>
                  </a:extLst>
                </a:gridCol>
              </a:tblGrid>
              <a:tr h="962025">
                <a:tc>
                  <a:txBody>
                    <a:bodyPr/>
                    <a:lstStyle/>
                    <a:p>
                      <a:pPr marL="806450" indent="-806450" algn="just">
                        <a:lnSpc>
                          <a:spcPts val="2500"/>
                        </a:lnSpc>
                      </a:pPr>
                      <a:r>
                        <a:rPr lang="zh-TW" altLang="en-US" sz="2200" dirty="0">
                          <a:latin typeface="標楷體" panose="03000509000000000000" pitchFamily="65" charset="-120"/>
                          <a:ea typeface="標楷體" panose="03000509000000000000" pitchFamily="65" charset="-120"/>
                        </a:rPr>
                        <a:t>主旨：有關政府採購法</a:t>
                      </a:r>
                      <a:r>
                        <a:rPr lang="en-US" altLang="zh-TW" sz="2200" dirty="0">
                          <a:latin typeface="標楷體" panose="03000509000000000000" pitchFamily="65" charset="-120"/>
                          <a:ea typeface="標楷體" panose="03000509000000000000" pitchFamily="65" charset="-120"/>
                        </a:rPr>
                        <a:t>(</a:t>
                      </a:r>
                      <a:r>
                        <a:rPr lang="zh-TW" altLang="en-US" sz="2200" dirty="0">
                          <a:latin typeface="標楷體" panose="03000509000000000000" pitchFamily="65" charset="-120"/>
                          <a:ea typeface="標楷體" panose="03000509000000000000" pitchFamily="65" charset="-120"/>
                        </a:rPr>
                        <a:t>下稱採購法</a:t>
                      </a:r>
                      <a:r>
                        <a:rPr lang="en-US" altLang="zh-TW" sz="2200" dirty="0">
                          <a:latin typeface="標楷體" panose="03000509000000000000" pitchFamily="65" charset="-120"/>
                          <a:ea typeface="標楷體" panose="03000509000000000000" pitchFamily="65" charset="-120"/>
                        </a:rPr>
                        <a:t>)</a:t>
                      </a:r>
                      <a:r>
                        <a:rPr lang="zh-TW" altLang="en-US" sz="2200" dirty="0">
                          <a:latin typeface="標楷體" panose="03000509000000000000" pitchFamily="65" charset="-120"/>
                          <a:ea typeface="標楷體" panose="03000509000000000000" pitchFamily="65" charset="-120"/>
                        </a:rPr>
                        <a:t>第</a:t>
                      </a:r>
                      <a:r>
                        <a:rPr lang="en-US" altLang="zh-TW" sz="2200" dirty="0">
                          <a:latin typeface="標楷體" panose="03000509000000000000" pitchFamily="65" charset="-120"/>
                          <a:ea typeface="標楷體" panose="03000509000000000000" pitchFamily="65" charset="-120"/>
                        </a:rPr>
                        <a:t>103</a:t>
                      </a:r>
                      <a:r>
                        <a:rPr lang="zh-TW" altLang="en-US" sz="2200" dirty="0">
                          <a:latin typeface="標楷體" panose="03000509000000000000" pitchFamily="65" charset="-120"/>
                          <a:ea typeface="標楷體" panose="03000509000000000000" pitchFamily="65" charset="-120"/>
                        </a:rPr>
                        <a:t>條第</a:t>
                      </a:r>
                      <a:r>
                        <a:rPr lang="en-US" altLang="zh-TW" sz="2200" dirty="0">
                          <a:latin typeface="標楷體" panose="03000509000000000000" pitchFamily="65" charset="-120"/>
                          <a:ea typeface="標楷體" panose="03000509000000000000" pitchFamily="65" charset="-120"/>
                        </a:rPr>
                        <a:t>3</a:t>
                      </a:r>
                      <a:r>
                        <a:rPr lang="zh-TW" altLang="en-US" sz="2200" dirty="0">
                          <a:latin typeface="標楷體" panose="03000509000000000000" pitchFamily="65" charset="-120"/>
                          <a:ea typeface="標楷體" panose="03000509000000000000" pitchFamily="65" charset="-120"/>
                        </a:rPr>
                        <a:t>項規定之適用原則如說明，請查照並轉知所屬機關。</a:t>
                      </a:r>
                      <a:endParaRPr lang="en-US" altLang="zh-TW" sz="2200" dirty="0">
                        <a:latin typeface="標楷體" panose="03000509000000000000" pitchFamily="65" charset="-120"/>
                        <a:ea typeface="標楷體" panose="03000509000000000000" pitchFamily="65" charset="-120"/>
                      </a:endParaRPr>
                    </a:p>
                    <a:p>
                      <a:pPr algn="just">
                        <a:lnSpc>
                          <a:spcPts val="2500"/>
                        </a:lnSpc>
                      </a:pPr>
                      <a:r>
                        <a:rPr lang="zh-TW" altLang="en-US" sz="2200" dirty="0">
                          <a:latin typeface="標楷體" panose="03000509000000000000" pitchFamily="65" charset="-120"/>
                          <a:ea typeface="標楷體" panose="03000509000000000000" pitchFamily="65" charset="-120"/>
                        </a:rPr>
                        <a:t>說明：</a:t>
                      </a:r>
                    </a:p>
                    <a:p>
                      <a:pPr marL="541338" indent="-541338" algn="just">
                        <a:lnSpc>
                          <a:spcPts val="2500"/>
                        </a:lnSpc>
                      </a:pPr>
                      <a:r>
                        <a:rPr lang="zh-TW" altLang="en-US" sz="2200" dirty="0">
                          <a:latin typeface="標楷體" panose="03000509000000000000" pitchFamily="65" charset="-120"/>
                          <a:ea typeface="標楷體" panose="03000509000000000000" pitchFamily="65" charset="-120"/>
                        </a:rPr>
                        <a:t>一、採購法第</a:t>
                      </a:r>
                      <a:r>
                        <a:rPr lang="en-US" altLang="zh-TW" sz="2200" dirty="0">
                          <a:latin typeface="標楷體" panose="03000509000000000000" pitchFamily="65" charset="-120"/>
                          <a:ea typeface="標楷體" panose="03000509000000000000" pitchFamily="65" charset="-120"/>
                        </a:rPr>
                        <a:t>101</a:t>
                      </a:r>
                      <a:r>
                        <a:rPr lang="zh-TW" altLang="en-US" sz="2200" dirty="0">
                          <a:latin typeface="標楷體" panose="03000509000000000000" pitchFamily="65" charset="-120"/>
                          <a:ea typeface="標楷體" panose="03000509000000000000" pitchFamily="65" charset="-120"/>
                        </a:rPr>
                        <a:t>條至第</a:t>
                      </a:r>
                      <a:r>
                        <a:rPr lang="en-US" altLang="zh-TW" sz="2200" dirty="0">
                          <a:latin typeface="標楷體" panose="03000509000000000000" pitchFamily="65" charset="-120"/>
                          <a:ea typeface="標楷體" panose="03000509000000000000" pitchFamily="65" charset="-120"/>
                        </a:rPr>
                        <a:t>103</a:t>
                      </a:r>
                      <a:r>
                        <a:rPr lang="zh-TW" altLang="en-US" sz="2200" dirty="0">
                          <a:latin typeface="標楷體" panose="03000509000000000000" pitchFamily="65" charset="-120"/>
                          <a:ea typeface="標楷體" panose="03000509000000000000" pitchFamily="65" charset="-120"/>
                        </a:rPr>
                        <a:t>條之立法架構，第</a:t>
                      </a:r>
                      <a:r>
                        <a:rPr lang="en-US" altLang="zh-TW" sz="2200" dirty="0">
                          <a:latin typeface="標楷體" panose="03000509000000000000" pitchFamily="65" charset="-120"/>
                          <a:ea typeface="標楷體" panose="03000509000000000000" pitchFamily="65" charset="-120"/>
                        </a:rPr>
                        <a:t>101</a:t>
                      </a:r>
                      <a:r>
                        <a:rPr lang="zh-TW" altLang="en-US" sz="2200" dirty="0">
                          <a:latin typeface="標楷體" panose="03000509000000000000" pitchFamily="65" charset="-120"/>
                          <a:ea typeface="標楷體" panose="03000509000000000000" pitchFamily="65" charset="-120"/>
                        </a:rPr>
                        <a:t>條為刊登政府採購公報構成要件及裁處程序，第</a:t>
                      </a:r>
                      <a:r>
                        <a:rPr lang="en-US" altLang="zh-TW" sz="2200" dirty="0">
                          <a:latin typeface="標楷體" panose="03000509000000000000" pitchFamily="65" charset="-120"/>
                          <a:ea typeface="標楷體" panose="03000509000000000000" pitchFamily="65" charset="-120"/>
                        </a:rPr>
                        <a:t>102</a:t>
                      </a:r>
                      <a:r>
                        <a:rPr lang="zh-TW" altLang="en-US" sz="2200" dirty="0">
                          <a:latin typeface="標楷體" panose="03000509000000000000" pitchFamily="65" charset="-120"/>
                          <a:ea typeface="標楷體" panose="03000509000000000000" pitchFamily="65" charset="-120"/>
                        </a:rPr>
                        <a:t>條為救濟及刊登程序，第</a:t>
                      </a:r>
                      <a:r>
                        <a:rPr lang="en-US" altLang="zh-TW" sz="2200" dirty="0">
                          <a:latin typeface="標楷體" panose="03000509000000000000" pitchFamily="65" charset="-120"/>
                          <a:ea typeface="標楷體" panose="03000509000000000000" pitchFamily="65" charset="-120"/>
                        </a:rPr>
                        <a:t>103</a:t>
                      </a:r>
                      <a:r>
                        <a:rPr lang="zh-TW" altLang="en-US" sz="2200" dirty="0">
                          <a:latin typeface="標楷體" panose="03000509000000000000" pitchFamily="65" charset="-120"/>
                          <a:ea typeface="標楷體" panose="03000509000000000000" pitchFamily="65" charset="-120"/>
                        </a:rPr>
                        <a:t>條為刊登效果，先予敘明。</a:t>
                      </a:r>
                    </a:p>
                    <a:p>
                      <a:pPr marL="541338" indent="-541338" algn="just">
                        <a:lnSpc>
                          <a:spcPts val="2500"/>
                        </a:lnSpc>
                      </a:pPr>
                      <a:r>
                        <a:rPr lang="zh-TW" altLang="en-US" sz="2200" dirty="0">
                          <a:latin typeface="標楷體" panose="03000509000000000000" pitchFamily="65" charset="-120"/>
                          <a:ea typeface="標楷體" panose="03000509000000000000" pitchFamily="65" charset="-120"/>
                        </a:rPr>
                        <a:t>二、總統於</a:t>
                      </a:r>
                      <a:r>
                        <a:rPr lang="en-US" altLang="zh-TW" sz="2200" dirty="0">
                          <a:latin typeface="標楷體" panose="03000509000000000000" pitchFamily="65" charset="-120"/>
                          <a:ea typeface="標楷體" panose="03000509000000000000" pitchFamily="65" charset="-120"/>
                        </a:rPr>
                        <a:t>108</a:t>
                      </a:r>
                      <a:r>
                        <a:rPr lang="zh-TW" altLang="en-US" sz="2200" dirty="0">
                          <a:latin typeface="標楷體" panose="03000509000000000000" pitchFamily="65" charset="-120"/>
                          <a:ea typeface="標楷體" panose="03000509000000000000" pitchFamily="65" charset="-120"/>
                        </a:rPr>
                        <a:t>年</a:t>
                      </a:r>
                      <a:r>
                        <a:rPr lang="en-US" altLang="zh-TW" sz="2200" dirty="0">
                          <a:latin typeface="標楷體" panose="03000509000000000000" pitchFamily="65" charset="-120"/>
                          <a:ea typeface="標楷體" panose="03000509000000000000" pitchFamily="65" charset="-120"/>
                        </a:rPr>
                        <a:t>5</a:t>
                      </a:r>
                      <a:r>
                        <a:rPr lang="zh-TW" altLang="en-US" sz="2200" dirty="0">
                          <a:latin typeface="標楷體" panose="03000509000000000000" pitchFamily="65" charset="-120"/>
                          <a:ea typeface="標楷體" panose="03000509000000000000" pitchFamily="65" charset="-120"/>
                        </a:rPr>
                        <a:t>月</a:t>
                      </a:r>
                      <a:r>
                        <a:rPr lang="en-US" altLang="zh-TW" sz="2200" dirty="0">
                          <a:latin typeface="標楷體" panose="03000509000000000000" pitchFamily="65" charset="-120"/>
                          <a:ea typeface="標楷體" panose="03000509000000000000" pitchFamily="65" charset="-120"/>
                        </a:rPr>
                        <a:t>22</a:t>
                      </a:r>
                      <a:r>
                        <a:rPr lang="zh-TW" altLang="en-US" sz="2200" dirty="0">
                          <a:latin typeface="標楷體" panose="03000509000000000000" pitchFamily="65" charset="-120"/>
                          <a:ea typeface="標楷體" panose="03000509000000000000" pitchFamily="65" charset="-120"/>
                        </a:rPr>
                        <a:t>日公布採購法部分修正條文，其中第</a:t>
                      </a:r>
                      <a:r>
                        <a:rPr lang="en-US" altLang="zh-TW" sz="2200" dirty="0">
                          <a:latin typeface="標楷體" panose="03000509000000000000" pitchFamily="65" charset="-120"/>
                          <a:ea typeface="標楷體" panose="03000509000000000000" pitchFamily="65" charset="-120"/>
                        </a:rPr>
                        <a:t>103</a:t>
                      </a:r>
                      <a:r>
                        <a:rPr lang="zh-TW" altLang="en-US" sz="2200" dirty="0">
                          <a:latin typeface="標楷體" panose="03000509000000000000" pitchFamily="65" charset="-120"/>
                          <a:ea typeface="標楷體" panose="03000509000000000000" pitchFamily="65" charset="-120"/>
                        </a:rPr>
                        <a:t>條增訂第</a:t>
                      </a:r>
                      <a:r>
                        <a:rPr lang="en-US" altLang="zh-TW" sz="2200" dirty="0">
                          <a:latin typeface="標楷體" panose="03000509000000000000" pitchFamily="65" charset="-120"/>
                          <a:ea typeface="標楷體" panose="03000509000000000000" pitchFamily="65" charset="-120"/>
                        </a:rPr>
                        <a:t>3</a:t>
                      </a:r>
                      <a:r>
                        <a:rPr lang="zh-TW" altLang="en-US" sz="2200" dirty="0">
                          <a:latin typeface="標楷體" panose="03000509000000000000" pitchFamily="65" charset="-120"/>
                          <a:ea typeface="標楷體" panose="03000509000000000000" pitchFamily="65" charset="-120"/>
                        </a:rPr>
                        <a:t>項，明定「本法中華民國</a:t>
                      </a:r>
                      <a:r>
                        <a:rPr lang="en-US" altLang="zh-TW" sz="2200" b="1" dirty="0">
                          <a:solidFill>
                            <a:srgbClr val="FF0000"/>
                          </a:solidFill>
                          <a:latin typeface="標楷體" panose="03000509000000000000" pitchFamily="65" charset="-120"/>
                          <a:ea typeface="標楷體" panose="03000509000000000000" pitchFamily="65" charset="-120"/>
                        </a:rPr>
                        <a:t>108</a:t>
                      </a:r>
                      <a:r>
                        <a:rPr lang="zh-TW" altLang="en-US" sz="2200" b="1" dirty="0">
                          <a:solidFill>
                            <a:srgbClr val="FF0000"/>
                          </a:solidFill>
                          <a:latin typeface="標楷體" panose="03000509000000000000" pitchFamily="65" charset="-120"/>
                          <a:ea typeface="標楷體" panose="03000509000000000000" pitchFamily="65" charset="-120"/>
                        </a:rPr>
                        <a:t>年</a:t>
                      </a:r>
                      <a:r>
                        <a:rPr lang="en-US" altLang="zh-TW" sz="2200" b="1" dirty="0">
                          <a:solidFill>
                            <a:srgbClr val="FF0000"/>
                          </a:solidFill>
                          <a:latin typeface="標楷體" panose="03000509000000000000" pitchFamily="65" charset="-120"/>
                          <a:ea typeface="標楷體" panose="03000509000000000000" pitchFamily="65" charset="-120"/>
                        </a:rPr>
                        <a:t>4</a:t>
                      </a:r>
                      <a:r>
                        <a:rPr lang="zh-TW" altLang="en-US" sz="2200" b="1" dirty="0">
                          <a:solidFill>
                            <a:srgbClr val="FF0000"/>
                          </a:solidFill>
                          <a:latin typeface="標楷體" panose="03000509000000000000" pitchFamily="65" charset="-120"/>
                          <a:ea typeface="標楷體" panose="03000509000000000000" pitchFamily="65" charset="-120"/>
                        </a:rPr>
                        <a:t>月</a:t>
                      </a:r>
                      <a:r>
                        <a:rPr lang="en-US" altLang="zh-TW" sz="2200" b="1" dirty="0">
                          <a:solidFill>
                            <a:srgbClr val="FF0000"/>
                          </a:solidFill>
                          <a:latin typeface="標楷體" panose="03000509000000000000" pitchFamily="65" charset="-120"/>
                          <a:ea typeface="標楷體" panose="03000509000000000000" pitchFamily="65" charset="-120"/>
                        </a:rPr>
                        <a:t>30</a:t>
                      </a:r>
                      <a:r>
                        <a:rPr lang="zh-TW" altLang="en-US" sz="2200" b="1" dirty="0">
                          <a:solidFill>
                            <a:srgbClr val="FF0000"/>
                          </a:solidFill>
                          <a:latin typeface="標楷體" panose="03000509000000000000" pitchFamily="65" charset="-120"/>
                          <a:ea typeface="標楷體" panose="03000509000000000000" pitchFamily="65" charset="-120"/>
                        </a:rPr>
                        <a:t>日修正之條文施行前，已依第</a:t>
                      </a:r>
                      <a:r>
                        <a:rPr lang="en-US" altLang="zh-TW" sz="2200" b="1" dirty="0">
                          <a:solidFill>
                            <a:srgbClr val="FF0000"/>
                          </a:solidFill>
                          <a:latin typeface="標楷體" panose="03000509000000000000" pitchFamily="65" charset="-120"/>
                          <a:ea typeface="標楷體" panose="03000509000000000000" pitchFamily="65" charset="-120"/>
                        </a:rPr>
                        <a:t>101</a:t>
                      </a:r>
                      <a:r>
                        <a:rPr lang="zh-TW" altLang="en-US" sz="2200" b="1" dirty="0">
                          <a:solidFill>
                            <a:srgbClr val="FF0000"/>
                          </a:solidFill>
                          <a:latin typeface="標楷體" panose="03000509000000000000" pitchFamily="65" charset="-120"/>
                          <a:ea typeface="標楷體" panose="03000509000000000000" pitchFamily="65" charset="-120"/>
                        </a:rPr>
                        <a:t>條第</a:t>
                      </a:r>
                      <a:r>
                        <a:rPr lang="en-US" altLang="zh-TW" sz="2200" b="1" dirty="0">
                          <a:solidFill>
                            <a:srgbClr val="FF0000"/>
                          </a:solidFill>
                          <a:latin typeface="標楷體" panose="03000509000000000000" pitchFamily="65" charset="-120"/>
                          <a:ea typeface="標楷體" panose="03000509000000000000" pitchFamily="65" charset="-120"/>
                        </a:rPr>
                        <a:t>1</a:t>
                      </a:r>
                      <a:r>
                        <a:rPr lang="zh-TW" altLang="en-US" sz="2200" b="1" dirty="0">
                          <a:solidFill>
                            <a:srgbClr val="FF0000"/>
                          </a:solidFill>
                          <a:latin typeface="標楷體" panose="03000509000000000000" pitchFamily="65" charset="-120"/>
                          <a:ea typeface="標楷體" panose="03000509000000000000" pitchFamily="65" charset="-120"/>
                        </a:rPr>
                        <a:t>項規定通知，但處分尚未確定者，適用修正後之規定</a:t>
                      </a:r>
                      <a:r>
                        <a:rPr lang="zh-TW" altLang="en-US" sz="2200" dirty="0">
                          <a:latin typeface="標楷體" panose="03000509000000000000" pitchFamily="65" charset="-120"/>
                          <a:ea typeface="標楷體" panose="03000509000000000000" pitchFamily="65" charset="-120"/>
                        </a:rPr>
                        <a:t>。」上開條項所稱「適用修正後之規定」，未定明適用前二條，爰僅適用第</a:t>
                      </a:r>
                      <a:r>
                        <a:rPr lang="en-US" altLang="zh-TW" sz="2200" dirty="0">
                          <a:latin typeface="標楷體" panose="03000509000000000000" pitchFamily="65" charset="-120"/>
                          <a:ea typeface="標楷體" panose="03000509000000000000" pitchFamily="65" charset="-120"/>
                        </a:rPr>
                        <a:t>103</a:t>
                      </a:r>
                      <a:r>
                        <a:rPr lang="zh-TW" altLang="en-US" sz="2200" dirty="0">
                          <a:latin typeface="標楷體" panose="03000509000000000000" pitchFamily="65" charset="-120"/>
                          <a:ea typeface="標楷體" panose="03000509000000000000" pitchFamily="65" charset="-120"/>
                        </a:rPr>
                        <a:t>條規定，而未及於第</a:t>
                      </a:r>
                      <a:r>
                        <a:rPr lang="en-US" altLang="zh-TW" sz="2200" dirty="0">
                          <a:latin typeface="標楷體" panose="03000509000000000000" pitchFamily="65" charset="-120"/>
                          <a:ea typeface="標楷體" panose="03000509000000000000" pitchFamily="65" charset="-120"/>
                        </a:rPr>
                        <a:t>101</a:t>
                      </a:r>
                      <a:r>
                        <a:rPr lang="zh-TW" altLang="en-US" sz="2200" dirty="0">
                          <a:latin typeface="標楷體" panose="03000509000000000000" pitchFamily="65" charset="-120"/>
                          <a:ea typeface="標楷體" panose="03000509000000000000" pitchFamily="65" charset="-120"/>
                        </a:rPr>
                        <a:t>條及第</a:t>
                      </a:r>
                      <a:r>
                        <a:rPr lang="en-US" altLang="zh-TW" sz="2200" dirty="0">
                          <a:latin typeface="標楷體" panose="03000509000000000000" pitchFamily="65" charset="-120"/>
                          <a:ea typeface="標楷體" panose="03000509000000000000" pitchFamily="65" charset="-120"/>
                        </a:rPr>
                        <a:t>102</a:t>
                      </a:r>
                      <a:r>
                        <a:rPr lang="zh-TW" altLang="en-US" sz="2200" dirty="0">
                          <a:latin typeface="標楷體" panose="03000509000000000000" pitchFamily="65" charset="-120"/>
                          <a:ea typeface="標楷體" panose="03000509000000000000" pitchFamily="65" charset="-120"/>
                        </a:rPr>
                        <a:t>條規定，依其修法理由，係為兼顧法安定性。</a:t>
                      </a:r>
                      <a:endParaRPr lang="en-US" altLang="zh-TW" sz="2200" dirty="0">
                        <a:latin typeface="標楷體" panose="03000509000000000000" pitchFamily="65" charset="-120"/>
                        <a:ea typeface="標楷體" panose="03000509000000000000" pitchFamily="65" charset="-120"/>
                      </a:endParaRPr>
                    </a:p>
                    <a:p>
                      <a:pPr marL="541338" indent="-541338" algn="just">
                        <a:lnSpc>
                          <a:spcPts val="2500"/>
                        </a:lnSpc>
                      </a:pPr>
                      <a:r>
                        <a:rPr lang="zh-TW" altLang="en-US" sz="2200" dirty="0">
                          <a:latin typeface="標楷體" panose="03000509000000000000" pitchFamily="65" charset="-120"/>
                          <a:ea typeface="標楷體" panose="03000509000000000000" pitchFamily="65" charset="-120"/>
                        </a:rPr>
                        <a:t>三、此外，採購法修法後第</a:t>
                      </a:r>
                      <a:r>
                        <a:rPr lang="en-US" altLang="zh-TW" sz="2200" dirty="0">
                          <a:latin typeface="標楷體" panose="03000509000000000000" pitchFamily="65" charset="-120"/>
                          <a:ea typeface="標楷體" panose="03000509000000000000" pitchFamily="65" charset="-120"/>
                        </a:rPr>
                        <a:t>101</a:t>
                      </a:r>
                      <a:r>
                        <a:rPr lang="zh-TW" altLang="en-US" sz="2200" dirty="0">
                          <a:latin typeface="標楷體" panose="03000509000000000000" pitchFamily="65" charset="-120"/>
                          <a:ea typeface="標楷體" panose="03000509000000000000" pitchFamily="65" charset="-120"/>
                        </a:rPr>
                        <a:t>條增訂「陳述意見」、「成立採購工作及審查小組」等係</a:t>
                      </a:r>
                      <a:r>
                        <a:rPr lang="zh-TW" altLang="en-US" sz="2200" b="1" dirty="0">
                          <a:solidFill>
                            <a:srgbClr val="FF0000"/>
                          </a:solidFill>
                          <a:latin typeface="標楷體" panose="03000509000000000000" pitchFamily="65" charset="-120"/>
                          <a:ea typeface="標楷體" panose="03000509000000000000" pitchFamily="65" charset="-120"/>
                        </a:rPr>
                        <a:t>裁處程序之規定，縱依程序從新原則，係指該事件刻正進行該程序或尚未經該程序階段，始適用之</a:t>
                      </a:r>
                      <a:r>
                        <a:rPr lang="zh-TW" altLang="en-US" sz="2200" dirty="0">
                          <a:latin typeface="標楷體" panose="03000509000000000000" pitchFamily="65" charset="-120"/>
                          <a:ea typeface="標楷體" panose="03000509000000000000" pitchFamily="65" charset="-120"/>
                        </a:rPr>
                        <a:t>，非就已經過之程序重新進行；若裁處</a:t>
                      </a:r>
                      <a:r>
                        <a:rPr lang="en-US" altLang="zh-TW" sz="2200" dirty="0">
                          <a:latin typeface="標楷體" panose="03000509000000000000" pitchFamily="65" charset="-120"/>
                          <a:ea typeface="標楷體" panose="03000509000000000000" pitchFamily="65" charset="-120"/>
                        </a:rPr>
                        <a:t>(</a:t>
                      </a:r>
                      <a:r>
                        <a:rPr lang="zh-TW" altLang="en-US" sz="2200" dirty="0">
                          <a:latin typeface="標楷體" panose="03000509000000000000" pitchFamily="65" charset="-120"/>
                          <a:ea typeface="標楷體" panose="03000509000000000000" pitchFamily="65" charset="-120"/>
                        </a:rPr>
                        <a:t>通知</a:t>
                      </a:r>
                      <a:r>
                        <a:rPr lang="en-US" altLang="zh-TW" sz="2200" dirty="0">
                          <a:latin typeface="標楷體" panose="03000509000000000000" pitchFamily="65" charset="-120"/>
                          <a:ea typeface="標楷體" panose="03000509000000000000" pitchFamily="65" charset="-120"/>
                        </a:rPr>
                        <a:t>)</a:t>
                      </a:r>
                      <a:r>
                        <a:rPr lang="zh-TW" altLang="en-US" sz="2200" dirty="0">
                          <a:latin typeface="標楷體" panose="03000509000000000000" pitchFamily="65" charset="-120"/>
                          <a:ea typeface="標楷體" panose="03000509000000000000" pitchFamily="65" charset="-120"/>
                        </a:rPr>
                        <a:t>程序已完成，則既無從進行該程序，爰亦無程序從新之適用。</a:t>
                      </a:r>
                    </a:p>
                  </a:txBody>
                  <a:tcPr marL="0" marR="0" marT="0" marB="0" anchor="ctr">
                    <a:lnL>
                      <a:noFill/>
                    </a:lnL>
                    <a:lnR>
                      <a:noFill/>
                    </a:lnR>
                    <a:lnT>
                      <a:noFill/>
                    </a:lnT>
                    <a:lnB>
                      <a:noFill/>
                    </a:lnB>
                    <a:noFill/>
                  </a:tcPr>
                </a:tc>
                <a:extLst>
                  <a:ext uri="{0D108BD9-81ED-4DB2-BD59-A6C34878D82A}">
                    <a16:rowId xmlns:a16="http://schemas.microsoft.com/office/drawing/2014/main" val="2236822069"/>
                  </a:ext>
                </a:extLst>
              </a:tr>
            </a:tbl>
          </a:graphicData>
        </a:graphic>
      </p:graphicFrame>
      <p:sp>
        <p:nvSpPr>
          <p:cNvPr id="6" name="Rectangle 1">
            <a:extLst>
              <a:ext uri="{FF2B5EF4-FFF2-40B4-BE49-F238E27FC236}">
                <a16:creationId xmlns:a16="http://schemas.microsoft.com/office/drawing/2014/main" id="{A6DCC3C2-FD8A-4985-B076-B630727646FB}"/>
              </a:ext>
            </a:extLst>
          </p:cNvPr>
          <p:cNvSpPr>
            <a:spLocks noChangeArrowheads="1"/>
          </p:cNvSpPr>
          <p:nvPr/>
        </p:nvSpPr>
        <p:spPr bwMode="auto">
          <a:xfrm>
            <a:off x="107504" y="155090"/>
            <a:ext cx="871296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行政院公共工程委員會108年7月12日工程企字第1080100588號</a:t>
            </a: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函</a:t>
            </a:r>
            <a:br>
              <a:rPr kumimoji="0" lang="zh-TW"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br>
            <a:r>
              <a:rPr kumimoji="0" lang="zh-TW"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根據政府採購法　第一百零一條　第一百零二條　第一百零三條</a:t>
            </a:r>
            <a:endParaRPr kumimoji="0" lang="zh-TW" altLang="zh-TW" sz="1800" b="0" i="0" u="none" strike="noStrike" cap="none" normalizeH="0" baseline="0" dirty="0">
              <a:ln>
                <a:noFill/>
              </a:ln>
              <a:solidFill>
                <a:srgbClr val="000000"/>
              </a:solidFill>
              <a:effectLst/>
            </a:endParaRPr>
          </a:p>
        </p:txBody>
      </p:sp>
    </p:spTree>
    <p:extLst>
      <p:ext uri="{BB962C8B-B14F-4D97-AF65-F5344CB8AC3E}">
        <p14:creationId xmlns:p14="http://schemas.microsoft.com/office/powerpoint/2010/main" val="175581933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D15DE0F6-7AF9-4F88-8D46-2444738C41A7}"/>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pic>
        <p:nvPicPr>
          <p:cNvPr id="6" name="圖片 5">
            <a:extLst>
              <a:ext uri="{FF2B5EF4-FFF2-40B4-BE49-F238E27FC236}">
                <a16:creationId xmlns:a16="http://schemas.microsoft.com/office/drawing/2014/main" id="{6CD01711-3A00-499D-A234-C464A88FC3B5}"/>
              </a:ext>
            </a:extLst>
          </p:cNvPr>
          <p:cNvPicPr>
            <a:picLocks noChangeAspect="1"/>
          </p:cNvPicPr>
          <p:nvPr/>
        </p:nvPicPr>
        <p:blipFill rotWithShape="1">
          <a:blip r:embed="rId2"/>
          <a:srcRect l="6688" t="22000" r="64962" b="6601"/>
          <a:stretch/>
        </p:blipFill>
        <p:spPr>
          <a:xfrm>
            <a:off x="611560" y="116632"/>
            <a:ext cx="8075240" cy="6552728"/>
          </a:xfrm>
          <a:prstGeom prst="rect">
            <a:avLst/>
          </a:prstGeom>
          <a:ln>
            <a:solidFill>
              <a:schemeClr val="accent1"/>
            </a:solidFill>
          </a:ln>
        </p:spPr>
      </p:pic>
      <p:sp>
        <p:nvSpPr>
          <p:cNvPr id="2" name="文字方塊 1">
            <a:extLst>
              <a:ext uri="{FF2B5EF4-FFF2-40B4-BE49-F238E27FC236}">
                <a16:creationId xmlns:a16="http://schemas.microsoft.com/office/drawing/2014/main" id="{742EF820-3D5B-453C-A00E-4A8C2DDF0436}"/>
              </a:ext>
            </a:extLst>
          </p:cNvPr>
          <p:cNvSpPr txBox="1"/>
          <p:nvPr/>
        </p:nvSpPr>
        <p:spPr>
          <a:xfrm>
            <a:off x="611560" y="6033482"/>
            <a:ext cx="8075240" cy="707886"/>
          </a:xfrm>
          <a:prstGeom prst="rect">
            <a:avLst/>
          </a:prstGeom>
          <a:solidFill>
            <a:srgbClr val="FFFF00"/>
          </a:solidFill>
          <a:ln>
            <a:solidFill>
              <a:srgbClr val="FF0000"/>
            </a:solidFill>
          </a:ln>
        </p:spPr>
        <p:txBody>
          <a:bodyPr wrap="square" rtlCol="0">
            <a:spAutoFit/>
          </a:bodyPr>
          <a:lstStyle/>
          <a:p>
            <a:r>
              <a:rPr lang="en-US" altLang="zh-TW" sz="2000" b="1" dirty="0">
                <a:latin typeface="標楷體" panose="03000509000000000000" pitchFamily="65" charset="-120"/>
                <a:ea typeface="標楷體" panose="03000509000000000000" pitchFamily="65" charset="-120"/>
              </a:rPr>
              <a:t>1.</a:t>
            </a:r>
            <a:r>
              <a:rPr lang="zh-TW" altLang="en-US" sz="2000" b="1" dirty="0">
                <a:latin typeface="標楷體" panose="03000509000000000000" pitchFamily="65" charset="-120"/>
                <a:ea typeface="標楷體" panose="03000509000000000000" pitchFamily="65" charset="-120"/>
              </a:rPr>
              <a:t>某工程進度落後案。</a:t>
            </a:r>
            <a:r>
              <a:rPr lang="en-US" altLang="zh-TW" sz="2000" b="1" dirty="0">
                <a:latin typeface="標楷體" panose="03000509000000000000" pitchFamily="65" charset="-120"/>
                <a:ea typeface="標楷體" panose="03000509000000000000" pitchFamily="65" charset="-120"/>
              </a:rPr>
              <a:t>2.</a:t>
            </a:r>
            <a:r>
              <a:rPr lang="zh-TW" altLang="en-US" sz="2000" b="1" dirty="0">
                <a:latin typeface="標楷體" panose="03000509000000000000" pitchFamily="65" charset="-120"/>
                <a:ea typeface="標楷體" panose="03000509000000000000" pitchFamily="65" charset="-120"/>
              </a:rPr>
              <a:t>某資訊勞務進度落後。</a:t>
            </a:r>
            <a:r>
              <a:rPr lang="en-US" altLang="zh-TW" sz="2000" b="1" dirty="0">
                <a:latin typeface="標楷體" panose="03000509000000000000" pitchFamily="65" charset="-120"/>
                <a:ea typeface="標楷體" panose="03000509000000000000" pitchFamily="65" charset="-120"/>
              </a:rPr>
              <a:t>3.</a:t>
            </a:r>
            <a:r>
              <a:rPr lang="zh-TW" altLang="en-US" sz="2000" b="1" dirty="0">
                <a:latin typeface="標楷體" panose="03000509000000000000" pitchFamily="65" charset="-120"/>
                <a:ea typeface="標楷體" panose="03000509000000000000" pitchFamily="65" charset="-120"/>
              </a:rPr>
              <a:t>某案開標前。</a:t>
            </a:r>
            <a:r>
              <a:rPr lang="en-US" altLang="zh-TW" sz="2000" b="1" dirty="0">
                <a:latin typeface="標楷體" panose="03000509000000000000" pitchFamily="65" charset="-120"/>
                <a:ea typeface="標楷體" panose="03000509000000000000" pitchFamily="65" charset="-120"/>
              </a:rPr>
              <a:t>4.</a:t>
            </a:r>
            <a:r>
              <a:rPr lang="zh-TW" altLang="en-US" sz="2000" b="1" dirty="0">
                <a:latin typeface="標楷體" panose="03000509000000000000" pitchFamily="65" charset="-120"/>
                <a:ea typeface="標楷體" panose="03000509000000000000" pitchFamily="65" charset="-120"/>
              </a:rPr>
              <a:t>某財物安裝案。</a:t>
            </a:r>
            <a:r>
              <a:rPr lang="en-US" altLang="zh-TW" sz="2000" b="1" dirty="0">
                <a:latin typeface="標楷體" panose="03000509000000000000" pitchFamily="65" charset="-120"/>
                <a:ea typeface="標楷體" panose="03000509000000000000" pitchFamily="65" charset="-120"/>
              </a:rPr>
              <a:t>5.</a:t>
            </a:r>
            <a:r>
              <a:rPr lang="zh-TW" altLang="en-US" sz="2000" b="1" dirty="0">
                <a:latin typeface="標楷體" panose="03000509000000000000" pitchFamily="65" charset="-120"/>
                <a:ea typeface="標楷體" panose="03000509000000000000" pitchFamily="65" charset="-120"/>
              </a:rPr>
              <a:t>某料料供應案。</a:t>
            </a:r>
          </a:p>
        </p:txBody>
      </p:sp>
      <p:cxnSp>
        <p:nvCxnSpPr>
          <p:cNvPr id="7" name="直線接點 6">
            <a:extLst>
              <a:ext uri="{FF2B5EF4-FFF2-40B4-BE49-F238E27FC236}">
                <a16:creationId xmlns:a16="http://schemas.microsoft.com/office/drawing/2014/main" id="{F82A689A-A56C-4FDD-803B-4B632D9C0ED8}"/>
              </a:ext>
            </a:extLst>
          </p:cNvPr>
          <p:cNvCxnSpPr/>
          <p:nvPr/>
        </p:nvCxnSpPr>
        <p:spPr>
          <a:xfrm>
            <a:off x="5220072" y="2852936"/>
            <a:ext cx="2736304"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線接點 7">
            <a:extLst>
              <a:ext uri="{FF2B5EF4-FFF2-40B4-BE49-F238E27FC236}">
                <a16:creationId xmlns:a16="http://schemas.microsoft.com/office/drawing/2014/main" id="{7C4EFDC4-7DA3-450C-8BBA-902118207298}"/>
              </a:ext>
            </a:extLst>
          </p:cNvPr>
          <p:cNvCxnSpPr>
            <a:cxnSpLocks/>
          </p:cNvCxnSpPr>
          <p:nvPr/>
        </p:nvCxnSpPr>
        <p:spPr>
          <a:xfrm>
            <a:off x="5364088" y="5085184"/>
            <a:ext cx="259228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接點 9">
            <a:extLst>
              <a:ext uri="{FF2B5EF4-FFF2-40B4-BE49-F238E27FC236}">
                <a16:creationId xmlns:a16="http://schemas.microsoft.com/office/drawing/2014/main" id="{7C25D949-128D-437A-ABA4-0A84357F4CFC}"/>
              </a:ext>
            </a:extLst>
          </p:cNvPr>
          <p:cNvCxnSpPr>
            <a:cxnSpLocks/>
          </p:cNvCxnSpPr>
          <p:nvPr/>
        </p:nvCxnSpPr>
        <p:spPr>
          <a:xfrm>
            <a:off x="1979712" y="5229200"/>
            <a:ext cx="244827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61413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D15DE0F6-7AF9-4F88-8D46-2444738C41A7}"/>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pic>
        <p:nvPicPr>
          <p:cNvPr id="6" name="圖片 5">
            <a:extLst>
              <a:ext uri="{FF2B5EF4-FFF2-40B4-BE49-F238E27FC236}">
                <a16:creationId xmlns:a16="http://schemas.microsoft.com/office/drawing/2014/main" id="{6CD01711-3A00-499D-A234-C464A88FC3B5}"/>
              </a:ext>
            </a:extLst>
          </p:cNvPr>
          <p:cNvPicPr>
            <a:picLocks noChangeAspect="1"/>
          </p:cNvPicPr>
          <p:nvPr/>
        </p:nvPicPr>
        <p:blipFill rotWithShape="1">
          <a:blip r:embed="rId2"/>
          <a:srcRect l="35825" t="23400" r="35825" b="10801"/>
          <a:stretch/>
        </p:blipFill>
        <p:spPr>
          <a:xfrm>
            <a:off x="539552" y="116632"/>
            <a:ext cx="7920880" cy="6624736"/>
          </a:xfrm>
          <a:prstGeom prst="rect">
            <a:avLst/>
          </a:prstGeom>
          <a:ln>
            <a:solidFill>
              <a:schemeClr val="accent1"/>
            </a:solidFill>
          </a:ln>
        </p:spPr>
      </p:pic>
      <p:cxnSp>
        <p:nvCxnSpPr>
          <p:cNvPr id="7" name="直線接點 6">
            <a:extLst>
              <a:ext uri="{FF2B5EF4-FFF2-40B4-BE49-F238E27FC236}">
                <a16:creationId xmlns:a16="http://schemas.microsoft.com/office/drawing/2014/main" id="{87539486-629D-4F69-A018-7E99CA292E7A}"/>
              </a:ext>
            </a:extLst>
          </p:cNvPr>
          <p:cNvCxnSpPr>
            <a:cxnSpLocks/>
          </p:cNvCxnSpPr>
          <p:nvPr/>
        </p:nvCxnSpPr>
        <p:spPr>
          <a:xfrm>
            <a:off x="2123728" y="5445224"/>
            <a:ext cx="467072"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77773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版面配置區 3">
            <a:extLst>
              <a:ext uri="{FF2B5EF4-FFF2-40B4-BE49-F238E27FC236}">
                <a16:creationId xmlns:a16="http://schemas.microsoft.com/office/drawing/2014/main" id="{D15DE0F6-7AF9-4F88-8D46-2444738C41A7}"/>
              </a:ext>
            </a:extLst>
          </p:cNvPr>
          <p:cNvSpPr>
            <a:spLocks noGrp="1"/>
          </p:cNvSpPr>
          <p:nvPr>
            <p:ph type="dt" sz="half" idx="10"/>
          </p:nvPr>
        </p:nvSpPr>
        <p:spPr/>
        <p:txBody>
          <a:bodyPr/>
          <a:lstStyle/>
          <a:p>
            <a:pPr>
              <a:defRPr/>
            </a:pPr>
            <a:fld id="{37589A65-F6F5-4916-A050-5CEA0761EA69}" type="datetime1">
              <a:rPr lang="zh-TW" altLang="en-US" smtClean="0"/>
              <a:pPr>
                <a:defRPr/>
              </a:pPr>
              <a:t>2020/9/27</a:t>
            </a:fld>
            <a:endParaRPr lang="en-US" altLang="zh-TW"/>
          </a:p>
        </p:txBody>
      </p:sp>
      <p:pic>
        <p:nvPicPr>
          <p:cNvPr id="6" name="圖片 5">
            <a:extLst>
              <a:ext uri="{FF2B5EF4-FFF2-40B4-BE49-F238E27FC236}">
                <a16:creationId xmlns:a16="http://schemas.microsoft.com/office/drawing/2014/main" id="{6CD01711-3A00-499D-A234-C464A88FC3B5}"/>
              </a:ext>
            </a:extLst>
          </p:cNvPr>
          <p:cNvPicPr>
            <a:picLocks noChangeAspect="1"/>
          </p:cNvPicPr>
          <p:nvPr/>
        </p:nvPicPr>
        <p:blipFill rotWithShape="1">
          <a:blip r:embed="rId2"/>
          <a:srcRect l="65750" t="20601" r="6688" b="10801"/>
          <a:stretch/>
        </p:blipFill>
        <p:spPr>
          <a:xfrm>
            <a:off x="1403648" y="188640"/>
            <a:ext cx="6840760" cy="6192688"/>
          </a:xfrm>
          <a:prstGeom prst="rect">
            <a:avLst/>
          </a:prstGeom>
          <a:ln>
            <a:solidFill>
              <a:schemeClr val="accent1"/>
            </a:solidFill>
          </a:ln>
        </p:spPr>
      </p:pic>
      <p:cxnSp>
        <p:nvCxnSpPr>
          <p:cNvPr id="7" name="直線接點 6">
            <a:extLst>
              <a:ext uri="{FF2B5EF4-FFF2-40B4-BE49-F238E27FC236}">
                <a16:creationId xmlns:a16="http://schemas.microsoft.com/office/drawing/2014/main" id="{C0FB26D6-59BF-4C4B-84B9-791B534811F0}"/>
              </a:ext>
            </a:extLst>
          </p:cNvPr>
          <p:cNvCxnSpPr>
            <a:cxnSpLocks/>
          </p:cNvCxnSpPr>
          <p:nvPr/>
        </p:nvCxnSpPr>
        <p:spPr>
          <a:xfrm>
            <a:off x="3059832" y="5157192"/>
            <a:ext cx="864096"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413239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日期版面配置區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eaLnBrk="1" hangingPunct="1">
              <a:spcBef>
                <a:spcPct val="0"/>
              </a:spcBef>
              <a:buFontTx/>
              <a:buNone/>
            </a:pPr>
            <a:fld id="{935F1B84-F8D4-4CE0-B97E-DF3A06DCD075}" type="datetime1">
              <a:rPr lang="zh-TW" altLang="en-US" sz="1400" smtClean="0"/>
              <a:pPr eaLnBrk="1" hangingPunct="1">
                <a:spcBef>
                  <a:spcPct val="0"/>
                </a:spcBef>
                <a:buFontTx/>
                <a:buNone/>
              </a:pPr>
              <a:t>2020/9/27</a:t>
            </a:fld>
            <a:endParaRPr lang="en-US" altLang="zh-TW" sz="1400"/>
          </a:p>
        </p:txBody>
      </p:sp>
      <p:sp>
        <p:nvSpPr>
          <p:cNvPr id="173059" name="Rectangle 5"/>
          <p:cNvSpPr>
            <a:spLocks noChangeArrowheads="1"/>
          </p:cNvSpPr>
          <p:nvPr/>
        </p:nvSpPr>
        <p:spPr bwMode="auto">
          <a:xfrm>
            <a:off x="683568" y="1700808"/>
            <a:ext cx="741680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algn="ctr" eaLnBrk="1" hangingPunct="1">
              <a:lnSpc>
                <a:spcPct val="150000"/>
              </a:lnSpc>
              <a:spcBef>
                <a:spcPct val="0"/>
              </a:spcBef>
              <a:buFontTx/>
              <a:buNone/>
            </a:pPr>
            <a:r>
              <a:rPr lang="zh-TW" altLang="en-US" sz="4000" b="1" dirty="0">
                <a:latin typeface="微軟正黑體" pitchFamily="34" charset="-120"/>
                <a:ea typeface="微軟正黑體" pitchFamily="34" charset="-120"/>
              </a:rPr>
              <a:t>簡報完畢</a:t>
            </a:r>
          </a:p>
          <a:p>
            <a:pPr algn="ctr" eaLnBrk="1" hangingPunct="1">
              <a:lnSpc>
                <a:spcPct val="150000"/>
              </a:lnSpc>
              <a:spcBef>
                <a:spcPct val="0"/>
              </a:spcBef>
              <a:buFontTx/>
              <a:buNone/>
            </a:pPr>
            <a:r>
              <a:rPr lang="zh-TW" altLang="en-US" sz="4000" b="1" dirty="0">
                <a:latin typeface="微軟正黑體" pitchFamily="34" charset="-120"/>
                <a:ea typeface="微軟正黑體" pitchFamily="34" charset="-120"/>
              </a:rPr>
              <a:t>敬請指導</a:t>
            </a:r>
            <a:endParaRPr lang="en-US" altLang="zh-TW" sz="4000" b="1" u="sng" dirty="0">
              <a:latin typeface="微軟正黑體" pitchFamily="34" charset="-120"/>
              <a:ea typeface="微軟正黑體" pitchFamily="34" charset="-120"/>
            </a:endParaRPr>
          </a:p>
          <a:p>
            <a:pPr algn="ctr" eaLnBrk="1" hangingPunct="1">
              <a:lnSpc>
                <a:spcPct val="150000"/>
              </a:lnSpc>
              <a:spcBef>
                <a:spcPct val="0"/>
              </a:spcBef>
              <a:buFontTx/>
              <a:buNone/>
            </a:pPr>
            <a:r>
              <a:rPr kumimoji="0" lang="en-US" altLang="zh-TW" sz="2400" b="1" dirty="0">
                <a:latin typeface="微軟正黑體" pitchFamily="34" charset="-120"/>
                <a:ea typeface="微軟正黑體" pitchFamily="34" charset="-120"/>
              </a:rPr>
              <a:t>jawjeong@yahoo.com.tw</a:t>
            </a:r>
          </a:p>
        </p:txBody>
      </p:sp>
    </p:spTree>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有機">
  <a:themeElements>
    <a:clrScheme name="有機">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有機">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有機">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29342</TotalTime>
  <Words>23231</Words>
  <Application>Microsoft Office PowerPoint</Application>
  <PresentationFormat>如螢幕大小 (4:3)</PresentationFormat>
  <Paragraphs>1103</Paragraphs>
  <Slides>94</Slides>
  <Notes>35</Notes>
  <HiddenSlides>0</HiddenSlides>
  <MMClips>0</MMClips>
  <ScaleCrop>false</ScaleCrop>
  <HeadingPairs>
    <vt:vector size="6" baseType="variant">
      <vt:variant>
        <vt:lpstr>使用字型</vt:lpstr>
      </vt:variant>
      <vt:variant>
        <vt:i4>8</vt:i4>
      </vt:variant>
      <vt:variant>
        <vt:lpstr>佈景主題</vt:lpstr>
      </vt:variant>
      <vt:variant>
        <vt:i4>2</vt:i4>
      </vt:variant>
      <vt:variant>
        <vt:lpstr>投影片標題</vt:lpstr>
      </vt:variant>
      <vt:variant>
        <vt:i4>94</vt:i4>
      </vt:variant>
    </vt:vector>
  </HeadingPairs>
  <TitlesOfParts>
    <vt:vector size="104" baseType="lpstr">
      <vt:lpstr>微軟正黑體</vt:lpstr>
      <vt:lpstr>新細明體</vt:lpstr>
      <vt:lpstr>新細明體</vt:lpstr>
      <vt:lpstr>標楷體</vt:lpstr>
      <vt:lpstr>Arial</vt:lpstr>
      <vt:lpstr>Garamond</vt:lpstr>
      <vt:lpstr>Times New Roman</vt:lpstr>
      <vt:lpstr>Wingdings</vt:lpstr>
      <vt:lpstr>預設簡報設計</vt:lpstr>
      <vt:lpstr>有機</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15、招標方式為：</vt:lpstr>
      <vt:lpstr>15、招標方式為：</vt:lpstr>
      <vt:lpstr>PowerPoint 簡報</vt:lpstr>
      <vt:lpstr>PowerPoint 簡報</vt:lpstr>
      <vt:lpstr>PowerPoint 簡報</vt:lpstr>
      <vt:lpstr>PowerPoint 簡報</vt:lpstr>
      <vt:lpstr>PowerPoint 簡報</vt:lpstr>
      <vt:lpstr>PowerPoint 簡報</vt:lpstr>
      <vt:lpstr>18、本採購：</vt:lpstr>
      <vt:lpstr>PowerPoint 簡報</vt:lpstr>
      <vt:lpstr>PowerPoint 簡報</vt:lpstr>
      <vt:lpstr>確認技術規格</vt:lpstr>
      <vt:lpstr>PowerPoint 簡報</vt:lpstr>
      <vt:lpstr>PowerPoint 簡報</vt:lpstr>
      <vt:lpstr>PowerPoint 簡報</vt:lpstr>
      <vt:lpstr>72、招標文件如有要求或提及特定之商標或商名、專利、設計或型式、特定來源地、生產者或供應者之情形，允許投標廠商提出同等品，其提出同等品之時機為：(由機關於招標時擇一勾選；未勾選者，為選項(2))</vt:lpstr>
      <vt:lpstr>77、全份招標文件包括（可複選；刊登於政府電子採購網之本案招標公告為招標文件之一部分，不另檢附）</vt:lpstr>
      <vt:lpstr>77、全份招標文件包括(可複選）</vt:lpstr>
      <vt:lpstr>PowerPoint 簡報</vt:lpstr>
      <vt:lpstr>PowerPoint 簡報</vt:lpstr>
      <vt:lpstr>32、押標金金額(無押標金者免填，有押標金者不得逾新臺幣5千萬元 )：  </vt:lpstr>
      <vt:lpstr>PowerPoint 簡報</vt:lpstr>
      <vt:lpstr>38、無押標金之理由為： </vt:lpstr>
      <vt:lpstr>PowerPoint 簡報</vt:lpstr>
      <vt:lpstr>PowerPoint 簡報</vt:lpstr>
      <vt:lpstr>PowerPoint 簡報</vt:lpstr>
      <vt:lpstr>44、無履約保證金之理由為：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55、廠商有下列情形之一者，其所繳納之押標金，不予發還；其未依招標文件規定繳納或已發還者，並予追繳： </vt:lpstr>
      <vt:lpstr>PowerPoint 簡報</vt:lpstr>
      <vt:lpstr>PowerPoint 簡報</vt:lpstr>
      <vt:lpstr>PowerPoint 簡報</vt:lpstr>
      <vt:lpstr>PowerPoint 簡報</vt:lpstr>
      <vt:lpstr>PowerPoint 簡報</vt:lpstr>
      <vt:lpstr>PowerPoint 簡報</vt:lpstr>
      <vt:lpstr>PowerPoint 簡報</vt:lpstr>
      <vt:lpstr>57、本採購：</vt:lpstr>
      <vt:lpstr>評選優勝廠商程序(22條第9、10、11)</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採購基礎教材</dc:title>
  <dc:creator>jawjeong</dc:creator>
  <cp:lastModifiedBy>user</cp:lastModifiedBy>
  <cp:revision>1156</cp:revision>
  <dcterms:created xsi:type="dcterms:W3CDTF">2006-11-21T01:01:47Z</dcterms:created>
  <dcterms:modified xsi:type="dcterms:W3CDTF">2020-09-27T03:21:36Z</dcterms:modified>
</cp:coreProperties>
</file>