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5" r:id="rId1"/>
  </p:sldMasterIdLst>
  <p:notesMasterIdLst>
    <p:notesMasterId r:id="rId11"/>
  </p:notesMasterIdLst>
  <p:handoutMasterIdLst>
    <p:handoutMasterId r:id="rId12"/>
  </p:handoutMasterIdLst>
  <p:sldIdLst>
    <p:sldId id="256" r:id="rId2"/>
    <p:sldId id="599" r:id="rId3"/>
    <p:sldId id="606" r:id="rId4"/>
    <p:sldId id="597" r:id="rId5"/>
    <p:sldId id="604" r:id="rId6"/>
    <p:sldId id="605" r:id="rId7"/>
    <p:sldId id="582" r:id="rId8"/>
    <p:sldId id="587" r:id="rId9"/>
    <p:sldId id="588" r:id="rId10"/>
  </p:sldIdLst>
  <p:sldSz cx="9144000" cy="6858000" type="screen4x3"/>
  <p:notesSz cx="6735763" cy="986948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EFEE6"/>
    <a:srgbClr val="FF3300"/>
    <a:srgbClr val="C3917F"/>
    <a:srgbClr val="F89606"/>
    <a:srgbClr val="F4BE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8" autoAdjust="0"/>
    <p:restoredTop sz="93114" autoAdjust="0"/>
  </p:normalViewPr>
  <p:slideViewPr>
    <p:cSldViewPr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2024/8/3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7" tIns="45377" rIns="90757" bIns="45377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264" y="4688562"/>
            <a:ext cx="5389240" cy="4440796"/>
          </a:xfrm>
          <a:prstGeom prst="rect">
            <a:avLst/>
          </a:prstGeom>
        </p:spPr>
        <p:txBody>
          <a:bodyPr vert="horz" lIns="90757" tIns="45377" rIns="90757" bIns="45377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B42730AA-599F-4A3C-8311-1D25E5B1449C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269BB-04DA-4CEE-A239-E600EB262C95}" type="datetimeFigureOut">
              <a:rPr lang="zh-TW" altLang="en-US" smtClean="0"/>
              <a:pPr>
                <a:defRPr/>
              </a:pPr>
              <a:t>2024/8/3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8/3/2024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AC0D-8D49-4E4B-9B4C-E5F0528970EB}" type="datetimeFigureOut">
              <a:rPr lang="zh-TW" altLang="en-US" smtClean="0"/>
              <a:pPr>
                <a:defRPr/>
              </a:pPr>
              <a:t>2024/8/3</a:t>
            </a:fld>
            <a:endParaRPr lang="zh-TW" alt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3B157-6189-4BD1-9FC4-20EBE5D4DBBA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6FCA77-4A94-4AD6-AE6A-B596350FA88B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7A9AA-B410-439D-B24B-8FCA8FB63953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3902EB-FA7F-4B4F-BA7C-41BE9DC826C1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6F9520-E648-449D-BBC6-78A471986D74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ADCA26-327F-4F59-AE77-958392C057AA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BD8B7-D945-4B13-A00B-A6421657DE6C}" type="datetimeFigureOut">
              <a:rPr lang="zh-TW" altLang="en-US" smtClean="0"/>
              <a:pPr>
                <a:defRPr/>
              </a:pPr>
              <a:t>2024/8/3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8/3/2024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橢圓 10"/>
          <p:cNvSpPr/>
          <p:nvPr userDrawn="1"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pic>
        <p:nvPicPr>
          <p:cNvPr id="12" name="圖片 11" descr="mark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jpeg"/><Relationship Id="rId4" Type="http://schemas.openxmlformats.org/officeDocument/2006/relationships/package" Target="../embeddings/Microsoft_Office_Excel____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jpeg"/><Relationship Id="rId5" Type="http://schemas.openxmlformats.org/officeDocument/2006/relationships/image" Target="../media/image7.jpeg"/><Relationship Id="rId4" Type="http://schemas.openxmlformats.org/officeDocument/2006/relationships/package" Target="../embeddings/Microsoft_Office_Excel____2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4" y="1124744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</a:t>
            </a: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113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公務統計研討會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39552" y="3573016"/>
            <a:ext cx="6400800" cy="18002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zh-TW" dirty="0" smtClean="0">
              <a:cs typeface="+mn-cs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報告人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主任許志敬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湖西鄉公所主計室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6146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4664"/>
            <a:ext cx="1440160" cy="2363156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3275856" y="5157192"/>
            <a:ext cx="2520280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r>
              <a:rPr lang="en-US" altLang="zh-TW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113.08.09</a:t>
            </a:r>
            <a:endParaRPr lang="en-US" altLang="zh-TW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endParaRPr lang="zh-TW" alt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148" name="Picture 4" descr="C:\Users\Kx89870\Downloads\S__6783020_0.jpg"/>
          <p:cNvPicPr>
            <a:picLocks noChangeAspect="1" noChangeArrowheads="1"/>
          </p:cNvPicPr>
          <p:nvPr/>
        </p:nvPicPr>
        <p:blipFill>
          <a:blip r:embed="rId5" cstate="print"/>
          <a:srcRect l="10345" t="43103" r="8621" b="17242"/>
          <a:stretch>
            <a:fillRect/>
          </a:stretch>
        </p:blipFill>
        <p:spPr bwMode="auto">
          <a:xfrm>
            <a:off x="6516216" y="2834551"/>
            <a:ext cx="1656184" cy="8104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35496" y="980728"/>
            <a:ext cx="9073008" cy="5269182"/>
          </a:xfrm>
          <a:prstGeom prst="roundRect">
            <a:avLst>
              <a:gd name="adj" fmla="val 0"/>
            </a:avLst>
          </a:prstGeom>
          <a:blipFill>
            <a:blip r:embed="rId3" cstate="print">
              <a:lum bright="1000"/>
            </a:blip>
            <a:stretch>
              <a:fillRect/>
            </a:stretch>
          </a:blipFill>
          <a:ln>
            <a:noFill/>
          </a:ln>
          <a:effectLst>
            <a:outerShdw blurRad="50800" dist="50800" dir="5400000" sx="1000" sy="1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5" y="160609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15391" cy="172819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鄉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公所：由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（市）長核定實施；若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修訂相關作業時，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長核定實施。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3022600" y="3213100"/>
            <a:ext cx="6121400" cy="1287463"/>
          </a:xfrm>
          <a:prstGeom prst="rect">
            <a:avLst/>
          </a:prstGeo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報表程式表數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（表）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en-US" altLang="zh-TW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表以上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完成核定程序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辦理時間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1.5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827584" y="2996952"/>
            <a:ext cx="432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檢附之表件</a:t>
            </a:r>
          </a:p>
        </p:txBody>
      </p:sp>
      <p:sp>
        <p:nvSpPr>
          <p:cNvPr id="9" name="等腰三角形 8"/>
          <p:cNvSpPr/>
          <p:nvPr/>
        </p:nvSpPr>
        <p:spPr>
          <a:xfrm>
            <a:off x="395536" y="1556792"/>
            <a:ext cx="144016" cy="144016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097" name="Picture 1" descr="C:\Users\Kx89870\Downloads\S__6783009.jpg"/>
          <p:cNvPicPr>
            <a:picLocks noChangeAspect="1" noChangeArrowheads="1"/>
          </p:cNvPicPr>
          <p:nvPr/>
        </p:nvPicPr>
        <p:blipFill>
          <a:blip r:embed="rId4" cstate="print"/>
          <a:srcRect l="32206" t="34175" r="42115" b="25766"/>
          <a:stretch>
            <a:fillRect/>
          </a:stretch>
        </p:blipFill>
        <p:spPr bwMode="auto">
          <a:xfrm rot="21172982">
            <a:off x="7427423" y="145035"/>
            <a:ext cx="507748" cy="7920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8160"/>
            <a:ext cx="8229600" cy="990600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ctr"/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修訂報表範例</a:t>
            </a:r>
            <a:r>
              <a:rPr lang="en-US" altLang="zh-TW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社會處 </a:t>
            </a:r>
            <a:r>
              <a:rPr lang="zh-TW" altLang="en-US" b="1" dirty="0" smtClean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zh-TW" altLang="en-US" b="1" dirty="0" smtClean="0">
                <a:ln w="1270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zh-TW" altLang="en-US" b="1" dirty="0">
              <a:ln w="12700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2771800" cy="41044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b="42105"/>
          <a:stretch>
            <a:fillRect/>
          </a:stretch>
        </p:blipFill>
        <p:spPr bwMode="auto">
          <a:xfrm>
            <a:off x="2843808" y="980728"/>
            <a:ext cx="3024336" cy="41044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8707" y="980728"/>
            <a:ext cx="3185293" cy="410445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5301208"/>
            <a:ext cx="6264696" cy="140106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96752"/>
          <a:ext cx="8718580" cy="5454368"/>
        </p:xfrm>
        <a:graphic>
          <a:graphicData uri="http://schemas.openxmlformats.org/presentationml/2006/ole">
            <p:oleObj spid="_x0000_s1029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655408" y="1057296"/>
            <a:ext cx="1356752" cy="57150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1057296"/>
            <a:ext cx="1283034" cy="49949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88774"/>
            <a:ext cx="1143008" cy="500066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705368"/>
            <a:ext cx="1235536" cy="49949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48" y="3786190"/>
            <a:ext cx="857256" cy="1357322"/>
          </a:xfrm>
          <a:prstGeom prst="down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4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170286435"/>
              </p:ext>
            </p:extLst>
          </p:nvPr>
        </p:nvGraphicFramePr>
        <p:xfrm>
          <a:off x="1115616" y="4509120"/>
          <a:ext cx="6480720" cy="720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96144"/>
                <a:gridCol w="1296144"/>
                <a:gridCol w="1296144"/>
                <a:gridCol w="1296144"/>
                <a:gridCol w="1296144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機關</a:t>
                      </a:r>
                      <a:r>
                        <a:rPr lang="en-US" altLang="zh-TW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/</a:t>
                      </a:r>
                      <a:r>
                        <a:rPr lang="zh-TW" altLang="en-US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欄位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審核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業務主管人員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主辦統計人員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 smtClean="0">
                          <a:latin typeface="微軟正黑體" pitchFamily="34" charset="-120"/>
                          <a:ea typeface="微軟正黑體" pitchFamily="34" charset="-120"/>
                        </a:rPr>
                        <a:t>機關首長</a:t>
                      </a:r>
                      <a:endParaRPr lang="zh-TW" altLang="en-US" sz="1400" b="1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鄉</a:t>
                      </a:r>
                      <a:r>
                        <a:rPr kumimoji="0" lang="en-US" altLang="zh-TW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市</a:t>
                      </a:r>
                      <a:r>
                        <a:rPr kumimoji="0" lang="en-US" altLang="zh-TW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公所</a:t>
                      </a:r>
                      <a:endParaRPr kumimoji="0" lang="zh-TW" altLang="en-US" sz="1600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dirty="0" smtClean="0">
                          <a:latin typeface="微軟正黑體" pitchFamily="34" charset="-120"/>
                          <a:ea typeface="微軟正黑體" pitchFamily="34" charset="-120"/>
                        </a:rPr>
                        <a:t>課長</a:t>
                      </a:r>
                      <a:endParaRPr lang="zh-TW" altLang="en-US" sz="16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課長</a:t>
                      </a:r>
                      <a:endParaRPr kumimoji="0" lang="zh-TW" altLang="en-US" sz="1600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主計室主任</a:t>
                      </a:r>
                      <a:endParaRPr kumimoji="0" lang="zh-TW" altLang="en-US" sz="1600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鄉</a:t>
                      </a:r>
                      <a:r>
                        <a:rPr kumimoji="0" lang="en-US" altLang="zh-TW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市</a:t>
                      </a:r>
                      <a:r>
                        <a:rPr kumimoji="0" lang="en-US" altLang="zh-TW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  <a:r>
                        <a:rPr kumimoji="0" lang="zh-TW" altLang="en-US" sz="1600" kern="1200" dirty="0" smtClean="0">
                          <a:solidFill>
                            <a:schemeClr val="dk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長</a:t>
                      </a:r>
                      <a:endParaRPr kumimoji="0" lang="zh-TW" altLang="en-US" sz="1600" kern="1200" dirty="0">
                        <a:solidFill>
                          <a:schemeClr val="dk1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2910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無數值或數值無統計，以「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c.0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表示有數值，但數值不及半單位。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  <p:pic>
        <p:nvPicPr>
          <p:cNvPr id="16" name="Picture 1" descr="C:\Users\Kx89870\Downloads\S__6783009.jpg"/>
          <p:cNvPicPr>
            <a:picLocks noChangeAspect="1" noChangeArrowheads="1"/>
          </p:cNvPicPr>
          <p:nvPr/>
        </p:nvPicPr>
        <p:blipFill>
          <a:blip r:embed="rId5" cstate="print"/>
          <a:srcRect l="32206" t="34175" r="42115" b="25766"/>
          <a:stretch>
            <a:fillRect/>
          </a:stretch>
        </p:blipFill>
        <p:spPr bwMode="auto">
          <a:xfrm rot="21172982">
            <a:off x="7427423" y="145035"/>
            <a:ext cx="507748" cy="7920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980728"/>
          <a:ext cx="8715405" cy="5544616"/>
        </p:xfrm>
        <a:graphic>
          <a:graphicData uri="http://schemas.openxmlformats.org/presentationml/2006/ole">
            <p:oleObj spid="_x0000_s29698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68" y="501317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4" y="515719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82"/>
            <a:ext cx="2373984" cy="12572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6" y="4500570"/>
            <a:ext cx="3174052" cy="697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6" cy="841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3" name="Picture 1" descr="C:\Users\Kx89870\Downloads\S__6783009.jpg"/>
          <p:cNvPicPr>
            <a:picLocks noChangeAspect="1" noChangeArrowheads="1"/>
          </p:cNvPicPr>
          <p:nvPr/>
        </p:nvPicPr>
        <p:blipFill>
          <a:blip r:embed="rId5" cstate="print"/>
          <a:srcRect l="32206" t="34175" r="42115" b="25766"/>
          <a:stretch>
            <a:fillRect/>
          </a:stretch>
        </p:blipFill>
        <p:spPr bwMode="auto">
          <a:xfrm rot="21172982">
            <a:off x="7571440" y="145035"/>
            <a:ext cx="507748" cy="792087"/>
          </a:xfrm>
          <a:prstGeom prst="rect">
            <a:avLst/>
          </a:prstGeom>
          <a:noFill/>
        </p:spPr>
      </p:pic>
      <p:pic>
        <p:nvPicPr>
          <p:cNvPr id="14" name="Picture 1" descr="C:\Users\Kx89870\Downloads\S__6783014.jpg"/>
          <p:cNvPicPr>
            <a:picLocks noChangeAspect="1" noChangeArrowheads="1"/>
          </p:cNvPicPr>
          <p:nvPr/>
        </p:nvPicPr>
        <p:blipFill>
          <a:blip r:embed="rId6" cstate="print"/>
          <a:srcRect t="36253" r="10"/>
          <a:stretch>
            <a:fillRect/>
          </a:stretch>
        </p:blipFill>
        <p:spPr bwMode="auto">
          <a:xfrm>
            <a:off x="7236296" y="6093296"/>
            <a:ext cx="1872208" cy="764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編報範例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無事實填報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59296" y="620688"/>
            <a:ext cx="7829128" cy="5616624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 w="9525">
            <a:solidFill>
              <a:schemeClr val="accent1">
                <a:lumMod val="20000"/>
                <a:lumOff val="80000"/>
                <a:alpha val="37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7052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113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(1/3)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052736"/>
          <a:ext cx="8568953" cy="4968551"/>
        </p:xfrm>
        <a:graphic>
          <a:graphicData uri="http://schemas.openxmlformats.org/drawingml/2006/table">
            <a:tbl>
              <a:tblPr/>
              <a:tblGrid>
                <a:gridCol w="606497"/>
                <a:gridCol w="3049874"/>
                <a:gridCol w="4912582"/>
              </a:tblGrid>
              <a:tr h="66449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</a:tr>
              <a:tr h="1120693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</a:tr>
              <a:tr h="1524601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</a:tr>
              <a:tr h="1658766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3"/>
                      <a:srcRect/>
                      <a:tile tx="-635000" ty="-762000" sx="100000" sy="100000" flip="none" algn="tl"/>
                    </a:blipFill>
                  </a:tcPr>
                </a:tc>
              </a:tr>
            </a:tbl>
          </a:graphicData>
        </a:graphic>
      </p:graphicFrame>
      <p:pic>
        <p:nvPicPr>
          <p:cNvPr id="32770" name="Picture 2" descr="C:\Users\Kx89870\Downloads\S__6783019_0.jpg"/>
          <p:cNvPicPr>
            <a:picLocks noChangeAspect="1" noChangeArrowheads="1"/>
          </p:cNvPicPr>
          <p:nvPr/>
        </p:nvPicPr>
        <p:blipFill>
          <a:blip r:embed="rId4" cstate="print"/>
          <a:srcRect l="24676" t="20114" r="22066" b="16643"/>
          <a:stretch>
            <a:fillRect/>
          </a:stretch>
        </p:blipFill>
        <p:spPr bwMode="auto">
          <a:xfrm>
            <a:off x="7740352" y="5831886"/>
            <a:ext cx="864096" cy="102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alphaModFix amt="3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113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(2/3)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3091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5584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360689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028306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5420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1746" name="Picture 2" descr="C:\Users\Kx89870\Downloads\S__6783017_0.jpg"/>
          <p:cNvPicPr>
            <a:picLocks noChangeAspect="1" noChangeArrowheads="1"/>
          </p:cNvPicPr>
          <p:nvPr/>
        </p:nvPicPr>
        <p:blipFill>
          <a:blip r:embed="rId5" cstate="print"/>
          <a:srcRect l="6838" t="17585" r="7763" b="11450"/>
          <a:stretch>
            <a:fillRect/>
          </a:stretch>
        </p:blipFill>
        <p:spPr bwMode="auto">
          <a:xfrm>
            <a:off x="251520" y="188640"/>
            <a:ext cx="953191" cy="7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4712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 cstate="print"/>
          <a:tile tx="-666750" ty="-9525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179512" y="908720"/>
            <a:ext cx="8784976" cy="583264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72008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113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年</a:t>
            </a:r>
            <a:r>
              <a:rPr lang="zh-TW" altLang="en-US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公所應辦統計業務</a:t>
            </a:r>
            <a:r>
              <a:rPr lang="en-US" altLang="zh-TW" sz="4000" b="1" dirty="0" smtClean="0">
                <a:ln w="12700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Microsoft JhengHei UI" pitchFamily="34" charset="-120"/>
                <a:ea typeface="Microsoft JhengHei UI" pitchFamily="34" charset="-120"/>
                <a:cs typeface="Times New Roman" pitchFamily="18" charset="0"/>
              </a:rPr>
              <a:t>(3/3)</a:t>
            </a:r>
            <a:endParaRPr lang="zh-TW" altLang="en-US" sz="4000" b="1" dirty="0" smtClean="0">
              <a:ln w="12700">
                <a:solidFill>
                  <a:schemeClr val="accent1">
                    <a:lumMod val="75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Microsoft JhengHei UI" pitchFamily="34" charset="-120"/>
              <a:ea typeface="Microsoft JhengHei UI" pitchFamily="34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980728"/>
          <a:ext cx="8572560" cy="5672731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</a:tr>
              <a:tr h="1747905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</a:tr>
              <a:tr h="12276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統計資訊專區應包含以下項目：公務統計方案、統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計書刊專區、統計分析、統計通報及公務統計教育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</a:tr>
              <a:tr h="1104064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endParaRPr kumimoji="0" lang="en-US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dpi="0" rotWithShape="1">
                      <a:blip r:embed="rId5">
                        <a:alphaModFix amt="84000"/>
                      </a:blip>
                      <a:srcRect/>
                      <a:tile tx="-723900" ty="-25400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原創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原創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夏至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26218</TotalTime>
  <Words>1023</Words>
  <Application>Microsoft Office PowerPoint</Application>
  <PresentationFormat>如螢幕大小 (4:3)</PresentationFormat>
  <Paragraphs>157</Paragraphs>
  <Slides>9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原創</vt:lpstr>
      <vt:lpstr>工作表</vt:lpstr>
      <vt:lpstr>湖西鄉公所 113年公務統計研討會</vt:lpstr>
      <vt:lpstr>公務統計報表增刪修訂注意事項</vt:lpstr>
      <vt:lpstr>修訂報表範例-社會處  </vt:lpstr>
      <vt:lpstr>公務統計報表編審作業注意事項</vt:lpstr>
      <vt:lpstr>公務統計報表修正表編製注意事項</vt:lpstr>
      <vt:lpstr>編報範例-無事實填報  </vt:lpstr>
      <vt:lpstr>113年公所應辦統計業務(1/3)</vt:lpstr>
      <vt:lpstr>113年公所應辦統計業務(2/3)</vt:lpstr>
      <vt:lpstr>113年公所應辦統計業務(3/3)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kx02400</cp:lastModifiedBy>
  <cp:revision>1672</cp:revision>
  <cp:lastPrinted>2017-08-15T01:34:23Z</cp:lastPrinted>
  <dcterms:modified xsi:type="dcterms:W3CDTF">2024-08-03T01:08:33Z</dcterms:modified>
</cp:coreProperties>
</file>