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7" r:id="rId1"/>
  </p:sldMasterIdLst>
  <p:notesMasterIdLst>
    <p:notesMasterId r:id="rId11"/>
  </p:notesMasterIdLst>
  <p:handoutMasterIdLst>
    <p:handoutMasterId r:id="rId12"/>
  </p:handoutMasterIdLst>
  <p:sldIdLst>
    <p:sldId id="256" r:id="rId2"/>
    <p:sldId id="599" r:id="rId3"/>
    <p:sldId id="606" r:id="rId4"/>
    <p:sldId id="597" r:id="rId5"/>
    <p:sldId id="604" r:id="rId6"/>
    <p:sldId id="605" r:id="rId7"/>
    <p:sldId id="582" r:id="rId8"/>
    <p:sldId id="587" r:id="rId9"/>
    <p:sldId id="588" r:id="rId10"/>
  </p:sldIdLst>
  <p:sldSz cx="9144000" cy="6858000" type="screen4x3"/>
  <p:notesSz cx="6735763" cy="9869488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3917F"/>
    <a:srgbClr val="F89606"/>
    <a:srgbClr val="F4BEE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無樣式、無格線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38" autoAdjust="0"/>
    <p:restoredTop sz="93114" autoAdjust="0"/>
  </p:normalViewPr>
  <p:slideViewPr>
    <p:cSldViewPr>
      <p:cViewPr>
        <p:scale>
          <a:sx n="100" d="100"/>
          <a:sy n="100" d="100"/>
        </p:scale>
        <p:origin x="-1944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-4044" y="-84"/>
      </p:cViewPr>
      <p:guideLst>
        <p:guide orient="horz" pos="3109"/>
        <p:guide pos="212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>
              <a:defRPr sz="1200"/>
            </a:lvl1pPr>
          </a:lstStyle>
          <a:p>
            <a:fld id="{D4D4B123-BD9E-44A7-B454-FEB8966ED8EE}" type="datetimeFigureOut">
              <a:rPr lang="zh-TW" altLang="en-US" smtClean="0"/>
              <a:pPr/>
              <a:t>2023/8/13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>
              <a:defRPr sz="1200"/>
            </a:lvl1pPr>
          </a:lstStyle>
          <a:p>
            <a:fld id="{4899FBBF-EAEC-495E-9A78-F4F4CBA5B45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8881162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14627" y="0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ACEDD18-CF0C-471F-8E21-D05CA1CEA60E}" type="datetimeFigureOut">
              <a:rPr lang="zh-TW" altLang="en-US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57" tIns="45377" rIns="90757" bIns="45377" rtlCol="0" anchor="ctr"/>
          <a:lstStyle/>
          <a:p>
            <a:pPr lvl="0"/>
            <a:endParaRPr lang="zh-TW" altLang="en-US" noProof="0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3264" y="4688562"/>
            <a:ext cx="5389240" cy="4440796"/>
          </a:xfrm>
          <a:prstGeom prst="rect">
            <a:avLst/>
          </a:prstGeom>
        </p:spPr>
        <p:txBody>
          <a:bodyPr vert="horz" lIns="90757" tIns="45377" rIns="90757" bIns="45377" rtlCol="0"/>
          <a:lstStyle/>
          <a:p>
            <a:pPr lvl="0"/>
            <a:r>
              <a:rPr lang="zh-TW" altLang="en-US" noProof="0" smtClean="0"/>
              <a:t>按一下以編輯母片文字樣式</a:t>
            </a:r>
          </a:p>
          <a:p>
            <a:pPr lvl="1"/>
            <a:r>
              <a:rPr lang="zh-TW" altLang="en-US" noProof="0" smtClean="0"/>
              <a:t>第二層</a:t>
            </a:r>
          </a:p>
          <a:p>
            <a:pPr lvl="2"/>
            <a:r>
              <a:rPr lang="zh-TW" altLang="en-US" noProof="0" smtClean="0"/>
              <a:t>第三層</a:t>
            </a:r>
          </a:p>
          <a:p>
            <a:pPr lvl="3"/>
            <a:r>
              <a:rPr lang="zh-TW" altLang="en-US" noProof="0" smtClean="0"/>
              <a:t>第四層</a:t>
            </a:r>
          </a:p>
          <a:p>
            <a:pPr lvl="4"/>
            <a:r>
              <a:rPr lang="zh-TW" altLang="en-US" noProof="0" smtClean="0"/>
              <a:t>第五層</a:t>
            </a:r>
            <a:endParaRPr lang="zh-TW" altLang="en-US" noProof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14627" y="9373962"/>
            <a:ext cx="2919565" cy="493948"/>
          </a:xfrm>
          <a:prstGeom prst="rect">
            <a:avLst/>
          </a:prstGeom>
        </p:spPr>
        <p:txBody>
          <a:bodyPr vert="horz" lIns="90757" tIns="45377" rIns="90757" bIns="453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F4EC28C1-2457-4D8E-9C3C-6F25FB0A42A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639862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15363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0D9D040-1F2E-4053-A9BF-D0DF68AE2A0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備忘稿版面配置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TW" altLang="en-US" dirty="0" smtClean="0"/>
          </a:p>
        </p:txBody>
      </p:sp>
      <p:sp>
        <p:nvSpPr>
          <p:cNvPr id="44035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CA4631-547B-4C90-9031-5FF7670B68B9}" type="slidenum">
              <a:rPr lang="zh-TW" altLang="en-US">
                <a:cs typeface="微軟正黑體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 altLang="zh-TW">
              <a:cs typeface="微軟正黑體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B42730AA-599F-4A3C-8311-1D25E5B1449C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10" name="矩形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矩形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矩形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直線接點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直線接點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矩形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橢圓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橢圓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橢圓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FB7B2141-E3CD-456B-8E0F-8D4A24F60E3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703269BB-04DA-4CEE-A239-E600EB262C95}" type="datetimeFigureOut">
              <a:rPr lang="zh-TW" altLang="en-US" smtClean="0"/>
              <a:pPr>
                <a:defRPr/>
              </a:pPr>
              <a:t>2023/8/13</a:t>
            </a:fld>
            <a:endParaRPr lang="zh-TW" altLang="en-US" dirty="0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294C92D-0306-4E69-9CD3-20855E84965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zh-TW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4AB02A5-4FE5-49D9-9E24-09F23B90C450}" type="datetimeFigureOut">
              <a:rPr lang="en-US" smtClean="0"/>
              <a:pPr/>
              <a:t>8/13/2023</a:t>
            </a:fld>
            <a:endParaRPr 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矩形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直線接點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直線接點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直線接點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矩形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橢圓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橢圓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橢圓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橢圓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橢圓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直線接點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67AC0D-8D49-4E4B-9B4C-E5F0528970EB}" type="datetimeFigureOut">
              <a:rPr lang="zh-TW" altLang="en-US" smtClean="0"/>
              <a:pPr>
                <a:defRPr/>
              </a:pPr>
              <a:t>2023/8/13</a:t>
            </a:fld>
            <a:endParaRPr lang="zh-TW" altLang="en-US" dirty="0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87D4A5-803E-4510-A85A-8FD4E594D3C9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33B157-6189-4BD1-9FC4-20EBE5D4DBBA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8CEA2-54EB-4215-BBEC-BF9986A29B52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12" name="文字版面配置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4" name="文字版面配置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6" name="日期版面配置區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2B6FCA77-4A94-4AD6-AE6A-B596350FA88B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41ABB6AA-A976-488E-825F-08CFB8EE595B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6F7A9AA-B410-439D-B24B-8FCA8FB63953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4F6021-4505-446A-8AB7-AEE9156CCCA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8" name="直線接點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矩形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直線接點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橢圓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內容版面配置區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21" name="日期版面配置區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803902EB-FA7F-4B4F-BA7C-41BE9DC826C1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A4B4703-A956-4CDB-BA8F-7A1ADFCD39A1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3" name="頁尾版面配置區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橢圓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10" name="直線接點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直線接點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直線接點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日期版面配置區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026F9520-E648-449D-BBC6-78A471986D74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18" name="投影片編號版面配置區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794F55BE-70CA-42B2-BA06-A015C5089963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21" name="頁尾版面配置區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ADCA26-327F-4F59-AE77-958392C057AA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1B47E5-6047-49C7-AB17-514C621375DD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E7BD8B7-D945-4B13-A00B-A6421657DE6C}" type="datetimeFigureOut">
              <a:rPr lang="zh-TW" altLang="en-US" smtClean="0"/>
              <a:pPr>
                <a:defRPr/>
              </a:pPr>
              <a:t>2023/8/13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4084578-2527-4B43-8B2B-A49805160166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直線接點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4AB02A5-4FE5-49D9-9E24-09F23B90C450}" type="datetimeFigureOut">
              <a:rPr lang="en-US" smtClean="0"/>
              <a:pPr algn="r" eaLnBrk="1" latinLnBrk="0" hangingPunct="1"/>
              <a:t>8/13/2023</a:t>
            </a:fld>
            <a:endParaRPr lang="en-US" sz="120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矩形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直線接點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橢圓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EC839BF-D2EC-48AC-B006-4DB837CD2DC7}" type="slidenum">
              <a:rPr lang="zh-TW" altLang="en-US" smtClean="0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5" name="橢圓 14"/>
          <p:cNvSpPr/>
          <p:nvPr userDrawn="1"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/>
          </a:p>
        </p:txBody>
      </p:sp>
      <p:pic>
        <p:nvPicPr>
          <p:cNvPr id="17" name="圖片 16" descr="mark"/>
          <p:cNvPicPr/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786578" y="6429396"/>
            <a:ext cx="224266" cy="23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Microsoft_Office_Excel____1.xlsx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package" Target="../embeddings/Microsoft_Office_Excel____2.xls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標題 1"/>
          <p:cNvSpPr>
            <a:spLocks noGrp="1"/>
          </p:cNvSpPr>
          <p:nvPr>
            <p:ph type="ctrTitle"/>
          </p:nvPr>
        </p:nvSpPr>
        <p:spPr>
          <a:xfrm>
            <a:off x="467544" y="1196752"/>
            <a:ext cx="8424936" cy="1440160"/>
          </a:xfrm>
        </p:spPr>
        <p:txBody>
          <a:bodyPr>
            <a:normAutofit/>
          </a:bodyPr>
          <a:lstStyle/>
          <a:p>
            <a:pPr algn="ctr"/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</a:t>
            </a: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en-US" altLang="zh-TW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112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</a:t>
            </a:r>
            <a:r>
              <a:rPr lang="zh-TW" altLang="en-US" sz="40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公務統計研討會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4000504"/>
            <a:ext cx="6400800" cy="1895484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en-US" altLang="zh-TW" dirty="0" smtClean="0">
              <a:cs typeface="+mn-cs"/>
            </a:endParaRPr>
          </a:p>
          <a:p>
            <a:pPr lvl="0" algn="ctr" fontAlgn="auto">
              <a:spcAft>
                <a:spcPts val="0"/>
              </a:spcAft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報告人</a:t>
            </a: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主任許志敬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湖西鄉公所主計室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112.08.22</a:t>
            </a:r>
            <a:endParaRPr lang="en-US" altLang="zh-TW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301625" y="160609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公務統計報表增刪修訂注意事項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32" name="內容版面配置區 3"/>
          <p:cNvSpPr>
            <a:spLocks noGrp="1"/>
          </p:cNvSpPr>
          <p:nvPr>
            <p:ph sz="quarter" idx="1"/>
          </p:nvPr>
        </p:nvSpPr>
        <p:spPr>
          <a:xfrm>
            <a:off x="214327" y="1412776"/>
            <a:ext cx="8715391" cy="1728192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鄉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市</a:t>
            </a:r>
            <a:r>
              <a:rPr lang="en-US" altLang="zh-TW" sz="2000" u="sng" dirty="0" smtClean="0">
                <a:latin typeface="標楷體" pitchFamily="65" charset="-120"/>
                <a:ea typeface="標楷體" pitchFamily="65" charset="-120"/>
              </a:rPr>
              <a:t>)</a:t>
            </a:r>
            <a:r>
              <a:rPr lang="zh-TW" altLang="en-US" sz="2000" u="sng" dirty="0" smtClean="0">
                <a:latin typeface="標楷體" pitchFamily="65" charset="-120"/>
                <a:ea typeface="標楷體" pitchFamily="65" charset="-120"/>
              </a:rPr>
              <a:t>公所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：由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編製單位簽請主計室辦理核定事宜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，再由主計室陳送鄉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（市）長核定實施；若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編製單位無法配合辦理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報表程式增刪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修訂相關作業時，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得由主計室簽會編製單位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後，陳送鄉（市）</a:t>
            </a:r>
            <a:endParaRPr lang="en-US" altLang="zh-TW" sz="2000" dirty="0" smtClean="0">
              <a:latin typeface="標楷體" pitchFamily="65" charset="-120"/>
              <a:ea typeface="標楷體" pitchFamily="65" charset="-120"/>
            </a:endParaRPr>
          </a:p>
          <a:p>
            <a:pPr>
              <a:buNone/>
            </a:pP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               長核定實施。</a:t>
            </a:r>
            <a:r>
              <a:rPr lang="zh-TW" altLang="en-US" sz="2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</a:t>
            </a:r>
            <a:r>
              <a:rPr lang="zh-TW" altLang="en-US" sz="18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   </a:t>
            </a:r>
            <a:endParaRPr lang="en-US" altLang="zh-TW" sz="1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內容版面配置區 2"/>
          <p:cNvSpPr>
            <a:spLocks noGrp="1"/>
          </p:cNvSpPr>
          <p:nvPr>
            <p:ph sz="quarter" idx="4294967295"/>
          </p:nvPr>
        </p:nvSpPr>
        <p:spPr bwMode="auto">
          <a:xfrm>
            <a:off x="1547664" y="3212976"/>
            <a:ext cx="6121400" cy="1287462"/>
          </a:xfrm>
          <a:prstGeom prst="rect">
            <a:avLst/>
          </a:prstGeo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增刪修訂明細表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修訂之表名及修訂原因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報表程式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表式及編製說明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</a:p>
          <a:p>
            <a:pPr eaLnBrk="1" hangingPunct="1">
              <a:buFont typeface="Wingdings" pitchFamily="2" charset="2"/>
              <a:buChar char="Ø"/>
            </a:pPr>
            <a:r>
              <a:rPr altLang="en-US" sz="2000" dirty="0" smtClean="0">
                <a:latin typeface="標楷體" pitchFamily="65" charset="-120"/>
                <a:ea typeface="標楷體" pitchFamily="65" charset="-120"/>
              </a:rPr>
              <a:t>表冊細部權責區分表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(</a:t>
            </a:r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報表填報權責單位</a:t>
            </a:r>
            <a:r>
              <a:rPr lang="en-US" altLang="zh-TW" sz="2000" dirty="0" smtClean="0">
                <a:latin typeface="標楷體" pitchFamily="65" charset="-120"/>
                <a:ea typeface="標楷體" pitchFamily="65" charset="-120"/>
              </a:rPr>
              <a:t>)</a:t>
            </a:r>
            <a:endParaRPr altLang="en-US" sz="2000" dirty="0" smtClean="0">
              <a:latin typeface="標楷體" pitchFamily="65" charset="-120"/>
              <a:ea typeface="標楷體" pitchFamily="65" charset="-120"/>
            </a:endParaRPr>
          </a:p>
        </p:txBody>
      </p:sp>
      <p:graphicFrame>
        <p:nvGraphicFramePr>
          <p:cNvPr id="33" name="表格 32"/>
          <p:cNvGraphicFramePr>
            <a:graphicFrameLocks noGrp="1"/>
          </p:cNvGraphicFramePr>
          <p:nvPr/>
        </p:nvGraphicFramePr>
        <p:xfrm>
          <a:off x="1547664" y="4653136"/>
          <a:ext cx="5976664" cy="1235536"/>
        </p:xfrm>
        <a:graphic>
          <a:graphicData uri="http://schemas.openxmlformats.org/drawingml/2006/table">
            <a:tbl>
              <a:tblPr/>
              <a:tblGrid>
                <a:gridCol w="1960550"/>
                <a:gridCol w="1336871"/>
                <a:gridCol w="1336871"/>
                <a:gridCol w="1342372"/>
              </a:tblGrid>
              <a:tr h="615161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報表程式表數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（表）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en-US" altLang="zh-TW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</a:t>
                      </a:r>
                      <a:r>
                        <a:rPr lang="zh-TW" sz="1600" kern="1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至</a:t>
                      </a: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40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41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表以上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0375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完成核定程序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辦理時間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1.5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2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3</a:t>
                      </a:r>
                      <a:r>
                        <a:rPr lang="zh-TW" sz="1600" kern="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標楷體" pitchFamily="65" charset="-120"/>
                          <a:cs typeface="Times New Roman" pitchFamily="18" charset="0"/>
                        </a:rPr>
                        <a:t>個月內</a:t>
                      </a:r>
                      <a:endParaRPr lang="zh-TW" sz="1400" kern="100" dirty="0">
                        <a:latin typeface="Times New Roman" pitchFamily="18" charset="0"/>
                        <a:ea typeface="標楷體" pitchFamily="65" charset="-12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6" name="文字方塊 35"/>
          <p:cNvSpPr txBox="1"/>
          <p:nvPr/>
        </p:nvSpPr>
        <p:spPr>
          <a:xfrm>
            <a:off x="827584" y="2996952"/>
            <a:ext cx="432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 dirty="0" smtClean="0">
                <a:latin typeface="標楷體" pitchFamily="65" charset="-120"/>
                <a:ea typeface="標楷體" pitchFamily="65" charset="-120"/>
              </a:rPr>
              <a:t>檢附之表件</a:t>
            </a:r>
          </a:p>
        </p:txBody>
      </p:sp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修訂報表範例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社會處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277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2771800" cy="410445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 cstate="print"/>
          <a:srcRect b="42105"/>
          <a:stretch>
            <a:fillRect/>
          </a:stretch>
        </p:blipFill>
        <p:spPr bwMode="auto">
          <a:xfrm>
            <a:off x="2843808" y="980728"/>
            <a:ext cx="3024336" cy="4104456"/>
          </a:xfrm>
          <a:prstGeom prst="rect">
            <a:avLst/>
          </a:prstGeom>
          <a:noFill/>
          <a:ln w="9525">
            <a:solidFill>
              <a:srgbClr val="92D050"/>
            </a:solidFill>
            <a:miter lim="800000"/>
            <a:headEnd/>
            <a:tailEnd/>
          </a:ln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8707" y="980728"/>
            <a:ext cx="3185293" cy="4104456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</p:spPr>
      </p:pic>
      <p:pic>
        <p:nvPicPr>
          <p:cNvPr id="3277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5301208"/>
            <a:ext cx="5662240" cy="140106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11138" y="1142984"/>
          <a:ext cx="8718580" cy="5214974"/>
        </p:xfrm>
        <a:graphic>
          <a:graphicData uri="http://schemas.openxmlformats.org/presentationml/2006/ole">
            <p:oleObj spid="_x0000_s1029" name="工作表" r:id="rId4" imgW="8029702" imgH="7553250" progId="Excel.Sheet.12">
              <p:embed/>
            </p:oleObj>
          </a:graphicData>
        </a:graphic>
      </p:graphicFrame>
      <p:sp>
        <p:nvSpPr>
          <p:cNvPr id="12" name="向右箭號 11"/>
          <p:cNvSpPr/>
          <p:nvPr/>
        </p:nvSpPr>
        <p:spPr>
          <a:xfrm>
            <a:off x="4500562" y="928670"/>
            <a:ext cx="1428760" cy="5715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編制機關</a:t>
            </a:r>
          </a:p>
        </p:txBody>
      </p:sp>
      <p:sp>
        <p:nvSpPr>
          <p:cNvPr id="14" name="向左箭號 13"/>
          <p:cNvSpPr/>
          <p:nvPr/>
        </p:nvSpPr>
        <p:spPr>
          <a:xfrm>
            <a:off x="2928926" y="92867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編製期限</a:t>
            </a:r>
          </a:p>
        </p:txBody>
      </p:sp>
      <p:sp>
        <p:nvSpPr>
          <p:cNvPr id="15" name="向右箭號 14"/>
          <p:cNvSpPr/>
          <p:nvPr/>
        </p:nvSpPr>
        <p:spPr>
          <a:xfrm>
            <a:off x="1000100" y="1428736"/>
            <a:ext cx="1143008" cy="500066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3.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表名</a:t>
            </a:r>
          </a:p>
        </p:txBody>
      </p:sp>
      <p:sp>
        <p:nvSpPr>
          <p:cNvPr id="17" name="向左箭號 16"/>
          <p:cNvSpPr/>
          <p:nvPr/>
        </p:nvSpPr>
        <p:spPr>
          <a:xfrm>
            <a:off x="6000760" y="1643050"/>
            <a:ext cx="1285884" cy="571504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altLang="zh-TW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4.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資料期間</a:t>
            </a:r>
          </a:p>
        </p:txBody>
      </p:sp>
      <p:sp>
        <p:nvSpPr>
          <p:cNvPr id="26" name="向下箭號 25"/>
          <p:cNvSpPr/>
          <p:nvPr/>
        </p:nvSpPr>
        <p:spPr>
          <a:xfrm>
            <a:off x="7858148" y="3786190"/>
            <a:ext cx="857256" cy="135732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en-US" altLang="zh-TW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6.</a:t>
            </a:r>
            <a:r>
              <a:rPr lang="zh-TW" altLang="en-US" sz="12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編製日期</a:t>
            </a:r>
          </a:p>
        </p:txBody>
      </p:sp>
      <p:sp>
        <p:nvSpPr>
          <p:cNvPr id="27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公務統計報表編審作業注意事項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graphicFrame>
        <p:nvGraphicFramePr>
          <p:cNvPr id="28" name="內容版面配置區 6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="" xmlns:p14="http://schemas.microsoft.com/office/powerpoint/2010/main" val="1170286435"/>
              </p:ext>
            </p:extLst>
          </p:nvPr>
        </p:nvGraphicFramePr>
        <p:xfrm>
          <a:off x="1043608" y="4221088"/>
          <a:ext cx="6552730" cy="79208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10546"/>
                <a:gridCol w="1310546"/>
                <a:gridCol w="1310546"/>
                <a:gridCol w="1310546"/>
                <a:gridCol w="1310546"/>
              </a:tblGrid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/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欄位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審核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業務主管人員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主辦統計人員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機關首長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rgbClr val="C00000"/>
                    </a:solidFill>
                  </a:tcPr>
                </a:tc>
              </a:tr>
              <a:tr h="39604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公所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課長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主計室主任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鄉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(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市</a:t>
                      </a:r>
                      <a:r>
                        <a:rPr lang="en-US" altLang="zh-TW" sz="1400" dirty="0" smtClean="0">
                          <a:latin typeface="標楷體" pitchFamily="65" charset="-120"/>
                          <a:ea typeface="標楷體" pitchFamily="65" charset="-120"/>
                        </a:rPr>
                        <a:t>)</a:t>
                      </a:r>
                      <a:r>
                        <a:rPr lang="zh-TW" altLang="en-US" sz="1400" dirty="0" smtClean="0">
                          <a:latin typeface="標楷體" pitchFamily="65" charset="-120"/>
                          <a:ea typeface="標楷體" pitchFamily="65" charset="-120"/>
                        </a:rPr>
                        <a:t>長</a:t>
                      </a:r>
                      <a:endParaRPr lang="zh-TW" altLang="en-US" sz="1400" dirty="0">
                        <a:latin typeface="標楷體" pitchFamily="65" charset="-120"/>
                        <a:ea typeface="標楷體" pitchFamily="65" charset="-120"/>
                      </a:endParaRPr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圓角矩形 12"/>
          <p:cNvSpPr/>
          <p:nvPr/>
        </p:nvSpPr>
        <p:spPr>
          <a:xfrm>
            <a:off x="2214546" y="2786058"/>
            <a:ext cx="4286280" cy="129101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5.</a:t>
            </a: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無數值或數值無統計，以「</a:t>
            </a:r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」表示。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b.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該資料期間皆無數值，以「無事實填報」表示；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尚需報送。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c.0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表示有數值，但數值不及半單位。</a:t>
            </a:r>
            <a:endParaRPr lang="en-US" altLang="zh-TW" sz="14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14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</a:endParaRPr>
          </a:p>
          <a:p>
            <a:pPr algn="ctr"/>
            <a:endParaRPr lang="zh-TW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graphicFrame>
        <p:nvGraphicFramePr>
          <p:cNvPr id="1029" name="Object 5"/>
          <p:cNvGraphicFramePr>
            <a:graphicFrameLocks noChangeAspect="1"/>
          </p:cNvGraphicFramePr>
          <p:nvPr/>
        </p:nvGraphicFramePr>
        <p:xfrm>
          <a:off x="251520" y="1196752"/>
          <a:ext cx="8715405" cy="5256584"/>
        </p:xfrm>
        <a:graphic>
          <a:graphicData uri="http://schemas.openxmlformats.org/presentationml/2006/ole">
            <p:oleObj spid="_x0000_s29698" name="工作表" r:id="rId4" imgW="8182057" imgH="7553250" progId="Excel.Sheet.12">
              <p:embed/>
            </p:oleObj>
          </a:graphicData>
        </a:graphic>
      </p:graphicFrame>
      <p:sp>
        <p:nvSpPr>
          <p:cNvPr id="27" name="文字方塊 26"/>
          <p:cNvSpPr txBox="1"/>
          <p:nvPr/>
        </p:nvSpPr>
        <p:spPr>
          <a:xfrm>
            <a:off x="6804248" y="148478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修正表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6660232" y="177281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a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9" name="文字方塊 28"/>
          <p:cNvSpPr txBox="1"/>
          <p:nvPr/>
        </p:nvSpPr>
        <p:spPr>
          <a:xfrm>
            <a:off x="683568" y="5013176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b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6588224" y="5157192"/>
            <a:ext cx="428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c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1" name="直線單箭頭接點 30"/>
          <p:cNvCxnSpPr>
            <a:stCxn id="19" idx="0"/>
            <a:endCxn id="28" idx="1"/>
          </p:cNvCxnSpPr>
          <p:nvPr/>
        </p:nvCxnSpPr>
        <p:spPr>
          <a:xfrm flipV="1">
            <a:off x="4286248" y="1957482"/>
            <a:ext cx="2373984" cy="12572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線單箭頭接點 33"/>
          <p:cNvCxnSpPr>
            <a:stCxn id="19" idx="2"/>
            <a:endCxn id="29" idx="3"/>
          </p:cNvCxnSpPr>
          <p:nvPr/>
        </p:nvCxnSpPr>
        <p:spPr>
          <a:xfrm flipH="1">
            <a:off x="1112196" y="4500570"/>
            <a:ext cx="3174052" cy="697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線單箭頭接點 36"/>
          <p:cNvCxnSpPr>
            <a:stCxn id="19" idx="2"/>
            <a:endCxn id="30" idx="1"/>
          </p:cNvCxnSpPr>
          <p:nvPr/>
        </p:nvCxnSpPr>
        <p:spPr>
          <a:xfrm>
            <a:off x="4286248" y="4500570"/>
            <a:ext cx="2301976" cy="8412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標題 1"/>
          <p:cNvSpPr>
            <a:spLocks noGrp="1"/>
          </p:cNvSpPr>
          <p:nvPr>
            <p:ph type="title"/>
          </p:nvPr>
        </p:nvSpPr>
        <p:spPr>
          <a:xfrm>
            <a:off x="301625" y="142852"/>
            <a:ext cx="8534400" cy="758825"/>
          </a:xfrm>
        </p:spPr>
        <p:txBody>
          <a:bodyPr>
            <a:normAutofit/>
          </a:bodyPr>
          <a:lstStyle/>
          <a:p>
            <a:pPr algn="ctr"/>
            <a:r>
              <a:rPr lang="zh-TW" altLang="en-US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公務統計報表修正表編製注意事項</a:t>
            </a:r>
            <a:endParaRPr lang="zh-TW" altLang="en-US" dirty="0" smtClean="0">
              <a:solidFill>
                <a:srgbClr val="88A44D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2285984" y="3214686"/>
            <a:ext cx="4000528" cy="1285884"/>
          </a:xfrm>
          <a:prstGeom prst="roundRect">
            <a:avLst/>
          </a:prstGeom>
          <a:solidFill>
            <a:srgbClr val="FFFF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/>
          <a:lstStyle/>
          <a:p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若報送後資料需修正，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依原報送流程重新報送</a:t>
            </a:r>
            <a:endParaRPr lang="en-US" altLang="zh-TW" sz="1400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a.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於表名後加註「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修正表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b.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備註</a:t>
            </a:r>
            <a:r>
              <a:rPr lang="zh-TW" altLang="en-US" sz="14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修正原因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en-US" altLang="zh-TW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c.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填寫修正表</a:t>
            </a:r>
            <a:r>
              <a:rPr lang="zh-TW" altLang="en-US" sz="1400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編製日期</a:t>
            </a:r>
            <a:r>
              <a:rPr lang="zh-TW" altLang="en-US" sz="1400" dirty="0" smtClean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en-US" altLang="zh-TW" sz="1400" dirty="0" smtClean="0">
              <a:solidFill>
                <a:schemeClr val="tx1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編報範例</a:t>
            </a:r>
            <a:r>
              <a:rPr lang="en-US" altLang="zh-TW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4000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無事實填報 </a:t>
            </a:r>
            <a:r>
              <a:rPr lang="zh-TW" altLang="en-US" dirty="0" smtClean="0"/>
              <a:t/>
            </a:r>
            <a:br>
              <a:rPr lang="zh-TW" altLang="en-US" dirty="0" smtClean="0"/>
            </a:br>
            <a:endParaRPr lang="zh-TW" altLang="en-US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9552" y="980728"/>
            <a:ext cx="7829128" cy="4536504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9512" y="980728"/>
            <a:ext cx="8794800" cy="5269182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112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(1/3)</a:t>
            </a:r>
            <a:endParaRPr lang="zh-TW" altLang="en-US" sz="4000" dirty="0" smtClean="0">
              <a:solidFill>
                <a:srgbClr val="88A44D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052736"/>
          <a:ext cx="8568953" cy="4968551"/>
        </p:xfrm>
        <a:graphic>
          <a:graphicData uri="http://schemas.openxmlformats.org/drawingml/2006/table">
            <a:tbl>
              <a:tblPr/>
              <a:tblGrid>
                <a:gridCol w="606497"/>
                <a:gridCol w="3049874"/>
                <a:gridCol w="4912582"/>
              </a:tblGrid>
              <a:tr h="66449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693">
                <a:tc rowSpan="2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lang="zh-TW" sz="14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公務統計方案管理</a:t>
                      </a:r>
                      <a:endParaRPr lang="zh-TW" sz="14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lang="en-US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lang="zh-TW" sz="1600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辦理機關或公所公務統計方案增刪修之核定</a:t>
                      </a:r>
                      <a:r>
                        <a:rPr lang="zh-TW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作業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依核定情形修正公務統計報表程式清單。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601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indent="-118745" algn="l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依公所公務統計方案最新核定內容辦理更新作業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方案核定後，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</a:t>
                      </a: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週內至網站更新公務統計方案，並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將方案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Mail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至主計處信箱。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8766">
                <a:tc grid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公務統計報表之編審管理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平時依報表審核登記冊，詳實記錄內部單位報表之 報送日期及相關審核結果。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0" lvl="0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若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資料修正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應請編製單位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重新報送修正表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，以及註明修正原因。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112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(2/3)</a:t>
            </a:r>
            <a:endParaRPr lang="zh-TW" altLang="en-US" sz="4000" dirty="0" smtClean="0">
              <a:solidFill>
                <a:srgbClr val="88A44D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51520" y="1124743"/>
          <a:ext cx="8572561" cy="5278540"/>
        </p:xfrm>
        <a:graphic>
          <a:graphicData uri="http://schemas.openxmlformats.org/drawingml/2006/table">
            <a:tbl>
              <a:tblPr/>
              <a:tblGrid>
                <a:gridCol w="621082"/>
                <a:gridCol w="3111350"/>
                <a:gridCol w="4840129"/>
              </a:tblGrid>
              <a:tr h="31947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1600">
                <a:tc rowSpan="2"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應用統計分析</a:t>
                      </a:r>
                      <a:endParaRPr kumimoji="0" lang="zh-TW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規劃及簽陳公所辦理應用統計分析實施計畫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u="none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與業務單位合作</a:t>
                      </a:r>
                      <a:r>
                        <a:rPr kumimoji="0" lang="zh-TW" altLang="en-US" sz="1600" u="none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規劃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統計通報或專題統計分析之研撰主題、探討面向及辦理時程，並納入應用統計分析實施計畫中。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前完成當年之統計通報或應用統計分析實施計畫，並簽陳機關首長核閱。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53338">
                <a:tc vMerge="1">
                  <a:txBody>
                    <a:bodyPr/>
                    <a:lstStyle/>
                    <a:p>
                      <a:pPr marL="269240" marR="71755" indent="-285750" algn="ctr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endParaRPr lang="zh-TW" sz="12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辦理公所統計通報或專題統計分析推動作業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依公所推動統計通報或應用統計分析實施計畫之規劃期程，研撰統計通報，並簽陳機關首長核閱。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依實施計畫研撰統計通報，並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視需要與業務單位研 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討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將統計通報簽陳機關首長核閱後，依期發布並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提供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業務單位或相關機關應用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，且需追蹤應用情形，以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確實掌握應用成效。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34123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內部統計稽核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辦理公所內部統計報表稽核作業</a:t>
                      </a:r>
                    </a:p>
                    <a:p>
                      <a:pPr marL="133985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133985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研擬及簽陳內部統計報表稽核實施計畫。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辦理內部統計報表實地稽核作業。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3.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依稽核結果研擬建議意見，並簽陳機關首長核可後，請各單位檢討改進。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圓角矩形 24"/>
          <p:cNvSpPr/>
          <p:nvPr/>
        </p:nvSpPr>
        <p:spPr>
          <a:xfrm>
            <a:off x="170844" y="1000108"/>
            <a:ext cx="8794800" cy="5393818"/>
          </a:xfrm>
          <a:prstGeom prst="roundRect">
            <a:avLst>
              <a:gd name="adj" fmla="val 0"/>
            </a:avLst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endParaRPr lang="en-US" altLang="zh-TW" sz="1400" dirty="0" smtClean="0">
              <a:solidFill>
                <a:schemeClr val="tx1"/>
              </a:solidFill>
            </a:endParaRPr>
          </a:p>
        </p:txBody>
      </p:sp>
      <p:sp>
        <p:nvSpPr>
          <p:cNvPr id="43009" name="標題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686800" cy="838200"/>
          </a:xfrm>
        </p:spPr>
        <p:txBody>
          <a:bodyPr>
            <a:normAutofit/>
          </a:bodyPr>
          <a:lstStyle/>
          <a:p>
            <a:pPr algn="ctr"/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112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</a:t>
            </a:r>
            <a:r>
              <a:rPr lang="zh-TW" altLang="en-US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公所應辦統計業務</a:t>
            </a:r>
            <a:r>
              <a:rPr lang="en-US" altLang="zh-TW" sz="4000" dirty="0" smtClean="0">
                <a:solidFill>
                  <a:srgbClr val="88A44D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(3/3)</a:t>
            </a:r>
            <a:endParaRPr lang="zh-TW" altLang="en-US" sz="4000" dirty="0" smtClean="0">
              <a:solidFill>
                <a:srgbClr val="88A44D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31" name="表格 30"/>
          <p:cNvGraphicFramePr>
            <a:graphicFrameLocks noGrp="1"/>
          </p:cNvGraphicFramePr>
          <p:nvPr/>
        </p:nvGraphicFramePr>
        <p:xfrm>
          <a:off x="285720" y="1052736"/>
          <a:ext cx="8572560" cy="5256584"/>
        </p:xfrm>
        <a:graphic>
          <a:graphicData uri="http://schemas.openxmlformats.org/drawingml/2006/table">
            <a:tbl>
              <a:tblPr/>
              <a:tblGrid>
                <a:gridCol w="714380"/>
                <a:gridCol w="2990709"/>
                <a:gridCol w="4867471"/>
              </a:tblGrid>
              <a:tr h="391212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zh-TW" sz="1600" b="1" kern="0" dirty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應辦業務項目</a:t>
                      </a:r>
                      <a:endParaRPr lang="zh-TW" sz="1600" kern="100" dirty="0">
                        <a:latin typeface="Times New Roman"/>
                        <a:ea typeface="新細明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b="1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注意事項</a:t>
                      </a:r>
                      <a:endParaRPr kumimoji="0" lang="zh-TW" altLang="en-US" sz="1600" b="1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7905">
                <a:tc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業務檢討或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教育訓練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辦理公所內部單位之公務統計工作檢討或教育訓練</a:t>
                      </a:r>
                    </a:p>
                    <a:p>
                      <a:pPr marL="0" marR="71755" indent="-118745" algn="l" rtl="0" eaLnBrk="1" latinLnBrk="0" hangingPunct="1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indent="-10160" algn="just">
                        <a:lnSpc>
                          <a:spcPts val="18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請於每年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8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月底前依統計工作辦理成效，規劃公所內部單位之公務統計工作檢討或教育訓練，內容包含</a:t>
                      </a: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(1)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議程擬訂。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(2)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講義研編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內容包括編報注意事項、增刪修訂作業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  等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編製單位、主計室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5719">
                <a:tc rowSpan="2">
                  <a:txBody>
                    <a:bodyPr/>
                    <a:lstStyle/>
                    <a:p>
                      <a:pPr marL="269240" marR="71755" indent="-285750" algn="ctr" defTabSz="914400" rtl="0" eaLnBrk="1" fontAlgn="auto" latinLnBrk="0" hangingPunct="1">
                        <a:lnSpc>
                          <a:spcPts val="1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業務資訊化</a:t>
                      </a: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建置或精進公所公務統計業務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相關資訊系統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建置公務統計業務相關資訊系統。</a:t>
                      </a:r>
                    </a:p>
                    <a:p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維護及精進已建置之公務統計業務相關資訊系統。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研考、主計室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27684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建置及維護更新公所「統計資</a:t>
                      </a:r>
                      <a:endParaRPr kumimoji="0" lang="en-US" altLang="zh-TW" sz="1600" kern="0" dirty="0" smtClean="0">
                        <a:solidFill>
                          <a:schemeClr val="tx1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71755" indent="-118745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訊專區」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公所統計資訊專區建立路徑：首頁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政府資訊公開</a:t>
                      </a:r>
                      <a:r>
                        <a:rPr kumimoji="0" lang="en-US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-</a:t>
                      </a: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統計資訊專區。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統計資訊專區應包含以下項目：公務統計方案、統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計書刊專區、統計分析、統計通報及公務統計教育</a:t>
                      </a:r>
                      <a:endParaRPr kumimoji="0" lang="en-US" altLang="zh-TW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48260" marR="0" indent="-10160" algn="l" defTabSz="9144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600" kern="0" dirty="0" smtClean="0">
                          <a:solidFill>
                            <a:srgbClr val="FF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    訓練等</a:t>
                      </a: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4064">
                <a:tc>
                  <a:txBody>
                    <a:bodyPr/>
                    <a:lstStyle/>
                    <a:p>
                      <a:pPr marL="269240" marR="71755" indent="-285750" algn="ctr" rtl="0" eaLnBrk="1" latinLnBrk="0" hangingPunct="1">
                        <a:lnSpc>
                          <a:spcPts val="1700"/>
                        </a:lnSpc>
                        <a:spcAft>
                          <a:spcPts val="0"/>
                        </a:spcAft>
                      </a:pP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創新及精進</a:t>
                      </a:r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 vert="eaVert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辦理公所創新及精進之公務統計工作項目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含公務統計、統計業務資訊化及其他</a:t>
                      </a:r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1.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檢討公務統計工作之推動現況並研擬精進作業。</a:t>
                      </a:r>
                    </a:p>
                    <a:p>
                      <a:pPr marL="0" algn="l" rtl="0" eaLnBrk="1" latinLnBrk="0" hangingPunct="1"/>
                      <a:r>
                        <a:rPr kumimoji="0" lang="en-US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2.</a:t>
                      </a:r>
                      <a:r>
                        <a:rPr kumimoji="0" lang="zh-TW" altLang="en-US" sz="1600" kern="0" dirty="0" smtClean="0">
                          <a:solidFill>
                            <a:srgbClr val="000000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依施政需求，規劃創新相關公務統計業務。</a:t>
                      </a:r>
                      <a:endParaRPr kumimoji="0" lang="en-US" altLang="zh-TW" sz="1600" kern="0" dirty="0" smtClean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(</a:t>
                      </a:r>
                      <a:r>
                        <a:rPr kumimoji="0" lang="zh-TW" altLang="en-US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業務單位、主計室</a:t>
                      </a:r>
                      <a:r>
                        <a:rPr kumimoji="0" lang="en-US" altLang="zh-TW" sz="1600" kern="0" dirty="0" smtClean="0">
                          <a:solidFill>
                            <a:schemeClr val="tx1"/>
                          </a:solidFill>
                          <a:latin typeface="Times New Roman"/>
                          <a:ea typeface="標楷體"/>
                          <a:cs typeface="Times New Roman"/>
                        </a:rPr>
                        <a:t>)</a:t>
                      </a:r>
                      <a:endParaRPr kumimoji="0" lang="zh-TW" altLang="en-US" sz="1600" kern="0" dirty="0" smtClean="0">
                        <a:solidFill>
                          <a:srgbClr val="FF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  <a:p>
                      <a:pPr marL="0" algn="l" rtl="0" eaLnBrk="1" latinLnBrk="0" hangingPunct="1"/>
                      <a:endParaRPr kumimoji="0" lang="zh-TW" altLang="en-US" sz="1600" kern="0" dirty="0">
                        <a:solidFill>
                          <a:srgbClr val="000000"/>
                        </a:solidFill>
                        <a:latin typeface="Times New Roman"/>
                        <a:ea typeface="標楷體"/>
                        <a:cs typeface="Times New Roman"/>
                      </a:endParaRPr>
                    </a:p>
                  </a:txBody>
                  <a:tcPr marL="17412" marR="174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034712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壁窗">
  <a:themeElements>
    <a:clrScheme name="壁窗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壁窗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壁窗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26140</TotalTime>
  <Words>1022</Words>
  <Application>Microsoft Office PowerPoint</Application>
  <PresentationFormat>如螢幕大小 (4:3)</PresentationFormat>
  <Paragraphs>129</Paragraphs>
  <Slides>9</Slides>
  <Notes>7</Notes>
  <HiddenSlides>0</HiddenSlides>
  <MMClips>0</MMClips>
  <ScaleCrop>false</ScaleCrop>
  <HeadingPairs>
    <vt:vector size="6" baseType="variant"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1" baseType="lpstr">
      <vt:lpstr>壁窗</vt:lpstr>
      <vt:lpstr>工作表</vt:lpstr>
      <vt:lpstr>湖西鄉公所 112年公務統計研討會</vt:lpstr>
      <vt:lpstr>公務統計報表增刪修訂注意事項</vt:lpstr>
      <vt:lpstr>修訂報表範例-社會處  </vt:lpstr>
      <vt:lpstr>公務統計報表編審作業注意事項</vt:lpstr>
      <vt:lpstr>公務統計報表修正表編製注意事項</vt:lpstr>
      <vt:lpstr>編報範例-無事實填報  </vt:lpstr>
      <vt:lpstr>112年公所應辦統計業務(1/3)</vt:lpstr>
      <vt:lpstr>112年公所應辦統計業務(2/3)</vt:lpstr>
      <vt:lpstr>112年公所應辦統計業務(3/3)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羅珮玲</dc:creator>
  <cp:lastModifiedBy>kx02400</cp:lastModifiedBy>
  <cp:revision>1662</cp:revision>
  <cp:lastPrinted>2017-08-15T01:34:23Z</cp:lastPrinted>
  <dcterms:modified xsi:type="dcterms:W3CDTF">2023-08-13T08:04:07Z</dcterms:modified>
</cp:coreProperties>
</file>