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12801600" cy="96012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032" userDrawn="1">
          <p15:clr>
            <a:srgbClr val="A4A3A4"/>
          </p15:clr>
        </p15:guide>
        <p15:guide id="2" pos="3047" userDrawn="1">
          <p15:clr>
            <a:srgbClr val="A4A3A4"/>
          </p15:clr>
        </p15:guide>
        <p15:guide id="3" orient="horz" pos="3024">
          <p15:clr>
            <a:srgbClr val="A4A3A4"/>
          </p15:clr>
        </p15:guide>
        <p15:guide id="4" pos="406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>
        <p:scale>
          <a:sx n="150" d="100"/>
          <a:sy n="150" d="100"/>
        </p:scale>
        <p:origin x="156" y="-72"/>
      </p:cViewPr>
      <p:guideLst>
        <p:guide orient="horz" pos="4032"/>
        <p:guide orient="horz" pos="3024"/>
        <p:guide pos="3047"/>
        <p:guide pos="40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1439C6-CC61-4531-A59B-7A0E14746795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788D52-F008-4BE5-ABD8-52BC9369D90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242340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0745-1F74-4CC1-B0F8-E042CC71F041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0393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9"/>
            <a:ext cx="10881360" cy="3342640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235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369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6"/>
            <a:ext cx="11041380" cy="3993832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457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1" y="2555875"/>
            <a:ext cx="5440680" cy="6091874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1" y="2555875"/>
            <a:ext cx="5440680" cy="6091874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9216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511178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9"/>
            <a:ext cx="5415676" cy="1153477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4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9"/>
            <a:ext cx="5442348" cy="1153477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8" cy="5158424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728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937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518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1" cy="6823075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08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1" cy="6823075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751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8597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535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1" y="511178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1" y="2555875"/>
            <a:ext cx="11041380" cy="60918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1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1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1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420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jpe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17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jpe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56" t="9533" r="5496" b="8402"/>
          <a:stretch/>
        </p:blipFill>
        <p:spPr bwMode="auto">
          <a:xfrm>
            <a:off x="2324100" y="631065"/>
            <a:ext cx="10484612" cy="7383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3572929"/>
              </p:ext>
            </p:extLst>
          </p:nvPr>
        </p:nvGraphicFramePr>
        <p:xfrm>
          <a:off x="0" y="636441"/>
          <a:ext cx="2316480" cy="89715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2282">
                  <a:extLst>
                    <a:ext uri="{9D8B030D-6E8A-4147-A177-3AD203B41FA5}">
                      <a16:colId xmlns:a16="http://schemas.microsoft.com/office/drawing/2014/main" xmlns="" val="2771925903"/>
                    </a:ext>
                  </a:extLst>
                </a:gridCol>
                <a:gridCol w="964198">
                  <a:extLst>
                    <a:ext uri="{9D8B030D-6E8A-4147-A177-3AD203B41FA5}">
                      <a16:colId xmlns:a16="http://schemas.microsoft.com/office/drawing/2014/main" xmlns="" val="2531947968"/>
                    </a:ext>
                  </a:extLst>
                </a:gridCol>
              </a:tblGrid>
              <a:tr h="312275"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987479861"/>
                  </a:ext>
                </a:extLst>
              </a:tr>
              <a:tr h="204092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中興里基本資料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959288590"/>
                  </a:ext>
                </a:extLst>
              </a:tr>
              <a:tr h="216842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</a:t>
                      </a: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lang="en-US" altLang="zh-TW" sz="1400" b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881</a:t>
                      </a:r>
                      <a:r>
                        <a:rPr kumimoji="0" lang="zh-TW" altLang="en-US" sz="140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人</a:t>
                      </a:r>
                      <a:endParaRPr lang="zh-TW" altLang="en-US" sz="14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56286254"/>
                  </a:ext>
                </a:extLst>
              </a:tr>
              <a:tr h="202186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44348864"/>
                  </a:ext>
                </a:extLst>
              </a:tr>
              <a:tr h="1340781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05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澎湖縣災害應變中心</a:t>
                      </a:r>
                      <a:r>
                        <a:rPr lang="en-US" altLang="zh-TW" sz="105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altLang="zh-TW" sz="105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lang="zh-TW" altLang="en-US" sz="105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05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:06-9277619</a:t>
                      </a:r>
                    </a:p>
                    <a:p>
                      <a:pPr marL="128588" indent="-128588" algn="l" ea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05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馬公市災害應變中心</a:t>
                      </a:r>
                      <a:r>
                        <a:rPr lang="en-US" altLang="zh-TW" sz="105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altLang="zh-TW" sz="105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lang="zh-TW" altLang="en-US" sz="105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05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:06-9272173 </a:t>
                      </a:r>
                    </a:p>
                    <a:p>
                      <a:pPr marL="128588" marR="0" indent="-128588" algn="l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zh-TW" altLang="en-US" sz="105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中興里里長</a:t>
                      </a:r>
                      <a:r>
                        <a:rPr lang="en-US" altLang="zh-TW" sz="105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黃永安</a:t>
                      </a:r>
                      <a:endParaRPr lang="en-US" altLang="zh-TW" sz="105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050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lang="zh-TW" altLang="en-US" sz="105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05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en-US" altLang="zh-TW" sz="10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0911-595-208</a:t>
                      </a:r>
                    </a:p>
                    <a:p>
                      <a:pPr marL="0" marR="0" indent="0" algn="l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0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電話</a:t>
                      </a:r>
                      <a:r>
                        <a:rPr lang="en-US" altLang="zh-TW" sz="105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en-US" altLang="zh-TW" sz="10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06-9273297</a:t>
                      </a:r>
                      <a:r>
                        <a:rPr lang="en-US" altLang="zh-TW" sz="105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altLang="zh-TW" sz="105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05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4.</a:t>
                      </a:r>
                      <a:r>
                        <a:rPr lang="zh-TW" altLang="en-US" sz="105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啟明派出所，電話</a:t>
                      </a:r>
                      <a:r>
                        <a:rPr lang="en-US" altLang="zh-TW" sz="105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:06-9272541</a:t>
                      </a:r>
                    </a:p>
                    <a:p>
                      <a:pPr marL="0" indent="0" algn="l" ea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altLang="zh-TW" sz="105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5.</a:t>
                      </a:r>
                      <a:r>
                        <a:rPr lang="zh-TW" altLang="en-US" sz="105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馬公消防分隊，電話</a:t>
                      </a:r>
                      <a:r>
                        <a:rPr lang="en-US" altLang="zh-TW" sz="105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:06-9272137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27692927"/>
                  </a:ext>
                </a:extLst>
              </a:tr>
              <a:tr h="205374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83388407"/>
                  </a:ext>
                </a:extLst>
              </a:tr>
              <a:tr h="842279">
                <a:tc gridSpan="2">
                  <a:txBody>
                    <a:bodyPr/>
                    <a:lstStyle/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地震</a:t>
                      </a:r>
                      <a:r>
                        <a:rPr lang="en-US" altLang="zh-TW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1838798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669325541"/>
                  </a:ext>
                </a:extLst>
              </a:tr>
              <a:tr h="1398692">
                <a:tc>
                  <a:txBody>
                    <a:bodyPr/>
                    <a:lstStyle/>
                    <a:p>
                      <a:pPr algn="just">
                        <a:lnSpc>
                          <a:spcPct val="8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TW" altLang="en-US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lang="en-US" altLang="zh-TW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kumimoji="0" lang="zh-TW" altLang="en-US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中正國小</a:t>
                      </a:r>
                    </a:p>
                    <a:p>
                      <a:pPr algn="just">
                        <a:lnSpc>
                          <a:spcPct val="8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TW" altLang="en-US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適合災害類別</a:t>
                      </a:r>
                      <a:r>
                        <a:rPr lang="en-US" altLang="zh-TW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水災、地震、海嘯</a:t>
                      </a:r>
                      <a:endParaRPr lang="en-US" altLang="zh-TW" sz="105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8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TW" altLang="en-US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樓層</a:t>
                      </a:r>
                      <a:r>
                        <a:rPr lang="en-US" altLang="zh-TW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:2</a:t>
                      </a:r>
                      <a:r>
                        <a:rPr lang="zh-TW" altLang="en-US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層樓</a:t>
                      </a:r>
                    </a:p>
                    <a:p>
                      <a:pPr algn="just">
                        <a:lnSpc>
                          <a:spcPct val="8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TW" altLang="en-US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lang="en-US" altLang="zh-TW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:600</a:t>
                      </a:r>
                      <a:r>
                        <a:rPr lang="zh-TW" altLang="en-US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8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TW" altLang="en-US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lang="en-US" altLang="zh-TW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:150</a:t>
                      </a:r>
                      <a:r>
                        <a:rPr lang="zh-TW" altLang="en-US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en-US" altLang="zh-TW" sz="105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8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TW" altLang="en-US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中長期收容</a:t>
                      </a:r>
                      <a:r>
                        <a:rPr lang="en-US" altLang="zh-TW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:100</a:t>
                      </a:r>
                      <a:r>
                        <a:rPr lang="zh-TW" altLang="en-US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>
                        <a:lnSpc>
                          <a:spcPct val="8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TW" altLang="en-US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地址</a:t>
                      </a:r>
                      <a:r>
                        <a:rPr lang="en-US" altLang="zh-TW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馬公市民生路</a:t>
                      </a:r>
                      <a:r>
                        <a:rPr lang="en-US" altLang="zh-TW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38</a:t>
                      </a:r>
                      <a:r>
                        <a:rPr lang="zh-TW" altLang="en-US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號</a:t>
                      </a:r>
                      <a:endParaRPr lang="en-US" altLang="zh-TW" sz="105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8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TW" altLang="en-US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:06-9272758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41406391"/>
                  </a:ext>
                </a:extLst>
              </a:tr>
              <a:tr h="1348142">
                <a:tc>
                  <a:txBody>
                    <a:bodyPr/>
                    <a:lstStyle/>
                    <a:p>
                      <a:pPr algn="just">
                        <a:lnSpc>
                          <a:spcPct val="8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TW" altLang="en-US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lang="en-US" altLang="zh-TW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澎湖縣政府</a:t>
                      </a:r>
                      <a:endParaRPr lang="en-US" altLang="zh-TW" sz="105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8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TW" altLang="en-US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適合災害類別</a:t>
                      </a:r>
                      <a:r>
                        <a:rPr lang="en-US" altLang="zh-TW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水災、地震、海嘯</a:t>
                      </a:r>
                      <a:endParaRPr lang="en-US" altLang="zh-TW" sz="105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8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TW" altLang="en-US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樓層</a:t>
                      </a:r>
                      <a:r>
                        <a:rPr lang="en-US" altLang="zh-TW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:2</a:t>
                      </a:r>
                      <a:r>
                        <a:rPr lang="zh-TW" altLang="en-US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層樓</a:t>
                      </a:r>
                    </a:p>
                    <a:p>
                      <a:pPr algn="just">
                        <a:lnSpc>
                          <a:spcPct val="8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TW" altLang="en-US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lang="en-US" altLang="zh-TW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:400</a:t>
                      </a:r>
                      <a:r>
                        <a:rPr lang="zh-TW" altLang="en-US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8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TW" altLang="en-US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容納</a:t>
                      </a:r>
                      <a:r>
                        <a:rPr lang="en-US" altLang="zh-TW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:100</a:t>
                      </a:r>
                      <a:r>
                        <a:rPr lang="zh-TW" altLang="en-US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en-US" altLang="zh-TW" sz="105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8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TW" altLang="en-US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中長期收容</a:t>
                      </a:r>
                      <a:r>
                        <a:rPr lang="en-US" altLang="zh-TW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:65</a:t>
                      </a:r>
                      <a:r>
                        <a:rPr lang="zh-TW" altLang="en-US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>
                        <a:lnSpc>
                          <a:spcPct val="8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TW" altLang="en-US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地址</a:t>
                      </a:r>
                      <a:r>
                        <a:rPr lang="en-US" altLang="zh-TW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馬公市治平路</a:t>
                      </a:r>
                      <a:r>
                        <a:rPr lang="en-US" altLang="zh-TW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32</a:t>
                      </a:r>
                      <a:r>
                        <a:rPr lang="zh-TW" altLang="en-US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號</a:t>
                      </a:r>
                      <a:endParaRPr lang="en-US" altLang="zh-TW" sz="105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8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TW" altLang="en-US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:06-9274400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22171000"/>
                  </a:ext>
                </a:extLst>
              </a:tr>
              <a:tr h="1442649"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8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zh-TW" altLang="en-US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lang="en-US" altLang="zh-TW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澎湖縣政府警察局</a:t>
                      </a:r>
                      <a:endParaRPr lang="en-US" altLang="zh-TW" sz="105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 eaLnBrk="1" hangingPunct="1">
                        <a:lnSpc>
                          <a:spcPct val="8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zh-TW" altLang="en-US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適合災害類別</a:t>
                      </a:r>
                      <a:r>
                        <a:rPr lang="en-US" altLang="zh-TW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水災、地震、海嘯</a:t>
                      </a:r>
                      <a:endParaRPr lang="en-US" altLang="zh-TW" sz="105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 eaLnBrk="1" hangingPunct="1">
                        <a:lnSpc>
                          <a:spcPct val="8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zh-TW" altLang="en-US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樓層</a:t>
                      </a:r>
                      <a:r>
                        <a:rPr lang="en-US" altLang="zh-TW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:3</a:t>
                      </a:r>
                      <a:r>
                        <a:rPr lang="zh-TW" altLang="en-US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層樓</a:t>
                      </a:r>
                    </a:p>
                    <a:p>
                      <a:pPr algn="just" eaLnBrk="1" hangingPunct="1">
                        <a:lnSpc>
                          <a:spcPct val="8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zh-TW" altLang="en-US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lang="en-US" altLang="zh-TW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:400</a:t>
                      </a:r>
                      <a:r>
                        <a:rPr lang="zh-TW" altLang="en-US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algn="just" eaLnBrk="1" hangingPunct="1">
                        <a:lnSpc>
                          <a:spcPct val="8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zh-TW" altLang="en-US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lang="en-US" altLang="zh-TW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:100</a:t>
                      </a:r>
                      <a:r>
                        <a:rPr lang="zh-TW" altLang="en-US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en-US" altLang="zh-TW" sz="105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 eaLnBrk="1" hangingPunct="1">
                        <a:lnSpc>
                          <a:spcPct val="8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zh-TW" altLang="en-US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中長期收容</a:t>
                      </a:r>
                      <a:r>
                        <a:rPr lang="en-US" altLang="zh-TW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:65</a:t>
                      </a:r>
                      <a:r>
                        <a:rPr lang="zh-TW" altLang="en-US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 eaLnBrk="1" hangingPunct="1">
                        <a:lnSpc>
                          <a:spcPct val="8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zh-TW" altLang="en-US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地址</a:t>
                      </a:r>
                      <a:r>
                        <a:rPr lang="en-US" altLang="zh-TW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馬公市治平路</a:t>
                      </a:r>
                      <a:r>
                        <a:rPr lang="en-US" altLang="zh-TW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36</a:t>
                      </a:r>
                      <a:r>
                        <a:rPr lang="zh-TW" altLang="en-US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號</a:t>
                      </a:r>
                      <a:endParaRPr lang="en-US" altLang="zh-TW" sz="105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 eaLnBrk="1" hangingPunct="1">
                        <a:lnSpc>
                          <a:spcPct val="8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zh-TW" altLang="en-US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0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:06-9272105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349816705"/>
                  </a:ext>
                </a:extLst>
              </a:tr>
              <a:tr h="187316"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馬公市公所</a:t>
                      </a:r>
                      <a:r>
                        <a:rPr lang="en-US" altLang="zh-TW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110</a:t>
                      </a:r>
                      <a:r>
                        <a:rPr lang="zh-TW" altLang="en-US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03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984369675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6947785"/>
              </p:ext>
            </p:extLst>
          </p:nvPr>
        </p:nvGraphicFramePr>
        <p:xfrm>
          <a:off x="2316481" y="7983988"/>
          <a:ext cx="10485123" cy="1615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519">
                  <a:extLst>
                    <a:ext uri="{9D8B030D-6E8A-4147-A177-3AD203B41FA5}">
                      <a16:colId xmlns:a16="http://schemas.microsoft.com/office/drawing/2014/main" xmlns="" val="118639200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34912503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2551702372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3991666799"/>
                    </a:ext>
                  </a:extLst>
                </a:gridCol>
              </a:tblGrid>
              <a:tr h="374446">
                <a:tc rowSpan="4">
                  <a:txBody>
                    <a:bodyPr/>
                    <a:lstStyle/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例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70614378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108223644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40163275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05998066"/>
                  </a:ext>
                </a:extLst>
              </a:tr>
            </a:tbl>
          </a:graphicData>
        </a:graphic>
      </p:graphicFrame>
      <p:sp>
        <p:nvSpPr>
          <p:cNvPr id="36" name="矩形 2"/>
          <p:cNvSpPr>
            <a:spLocks noChangeArrowheads="1"/>
          </p:cNvSpPr>
          <p:nvPr/>
        </p:nvSpPr>
        <p:spPr bwMode="auto">
          <a:xfrm>
            <a:off x="6142315" y="1706574"/>
            <a:ext cx="1217373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TW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中興里</a:t>
            </a:r>
            <a:endParaRPr lang="zh-TW" altLang="en-US" sz="2500" b="1" dirty="0">
              <a:solidFill>
                <a:srgbClr val="0000FF"/>
              </a:solidFill>
            </a:endParaRPr>
          </a:p>
        </p:txBody>
      </p:sp>
      <p:sp>
        <p:nvSpPr>
          <p:cNvPr id="40" name="圓形圖 151"/>
          <p:cNvSpPr/>
          <p:nvPr/>
        </p:nvSpPr>
        <p:spPr bwMode="auto">
          <a:xfrm>
            <a:off x="5724582" y="9368052"/>
            <a:ext cx="133568" cy="162599"/>
          </a:xfrm>
          <a:prstGeom prst="pie">
            <a:avLst>
              <a:gd name="adj1" fmla="val 10672745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black"/>
              </a:solidFill>
            </a:endParaRPr>
          </a:p>
        </p:txBody>
      </p:sp>
      <p:sp>
        <p:nvSpPr>
          <p:cNvPr id="42" name="向右箭號 140"/>
          <p:cNvSpPr>
            <a:spLocks noChangeAspect="1"/>
          </p:cNvSpPr>
          <p:nvPr/>
        </p:nvSpPr>
        <p:spPr bwMode="auto">
          <a:xfrm>
            <a:off x="3136259" y="8445480"/>
            <a:ext cx="356400" cy="240706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/>
          <p:cNvSpPr>
            <a:spLocks noChangeShapeType="1"/>
          </p:cNvSpPr>
          <p:nvPr/>
        </p:nvSpPr>
        <p:spPr bwMode="auto">
          <a:xfrm>
            <a:off x="3144947" y="9386401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/>
          <p:cNvSpPr>
            <a:spLocks noChangeShapeType="1"/>
          </p:cNvSpPr>
          <p:nvPr/>
        </p:nvSpPr>
        <p:spPr bwMode="auto">
          <a:xfrm>
            <a:off x="3149120" y="8990232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44" name="圖片 65" descr="澎湖456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423311" y="747756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1626939"/>
              </p:ext>
            </p:extLst>
          </p:nvPr>
        </p:nvGraphicFramePr>
        <p:xfrm>
          <a:off x="0" y="0"/>
          <a:ext cx="128016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xmlns="" val="1146758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6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澎湖縣馬公市中興里簡易疏散避難圖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11938284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0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5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686" y="8407660"/>
            <a:ext cx="316833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3" descr="描述: C:\Users\user\Desktop\防災圖示-室外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3776" y="8815478"/>
            <a:ext cx="321158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250px-Star_of_life2_sv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4285" y="8396519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圖形1"/>
          <p:cNvPicPr preferRelativeResize="0"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3970" y="9252782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警察"/>
          <p:cNvPicPr preferRelativeResize="0"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706" y="8828232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圖示-直升機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1486" y="9314651"/>
            <a:ext cx="420000" cy="2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 descr="公園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3970" y="8420896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文字方塊 60"/>
          <p:cNvSpPr txBox="1">
            <a:spLocks noChangeArrowheads="1"/>
          </p:cNvSpPr>
          <p:nvPr/>
        </p:nvSpPr>
        <p:spPr bwMode="auto">
          <a:xfrm>
            <a:off x="7244576" y="4888346"/>
            <a:ext cx="2359375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中正國小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kumimoji="0"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31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0540" y="5628131"/>
            <a:ext cx="452331" cy="4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文字方塊 31"/>
          <p:cNvSpPr txBox="1"/>
          <p:nvPr/>
        </p:nvSpPr>
        <p:spPr>
          <a:xfrm>
            <a:off x="6025115" y="4117173"/>
            <a:ext cx="1200550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相對公園</a:t>
            </a:r>
          </a:p>
        </p:txBody>
      </p:sp>
      <p:pic>
        <p:nvPicPr>
          <p:cNvPr id="33" name="Picture 8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6591" y="4082278"/>
            <a:ext cx="46990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4" name="文字方塊 60"/>
          <p:cNvSpPr txBox="1">
            <a:spLocks noChangeArrowheads="1"/>
          </p:cNvSpPr>
          <p:nvPr/>
        </p:nvSpPr>
        <p:spPr bwMode="auto">
          <a:xfrm>
            <a:off x="6062238" y="2910522"/>
            <a:ext cx="2357839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澎湖縣政府警察局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kumimoji="0"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35" name="文字方塊 60"/>
          <p:cNvSpPr txBox="1">
            <a:spLocks noChangeArrowheads="1"/>
          </p:cNvSpPr>
          <p:nvPr/>
        </p:nvSpPr>
        <p:spPr bwMode="auto">
          <a:xfrm>
            <a:off x="9992601" y="2297077"/>
            <a:ext cx="2360942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澎湖縣政府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kumimoji="0"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</a:p>
        </p:txBody>
      </p:sp>
      <p:cxnSp>
        <p:nvCxnSpPr>
          <p:cNvPr id="37" name="直線單箭頭接點 36"/>
          <p:cNvCxnSpPr>
            <a:stCxn id="35" idx="1"/>
            <a:endCxn id="39" idx="0"/>
          </p:cNvCxnSpPr>
          <p:nvPr/>
        </p:nvCxnSpPr>
        <p:spPr>
          <a:xfrm flipH="1">
            <a:off x="9708346" y="2651020"/>
            <a:ext cx="284255" cy="36457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9010" y="3012115"/>
            <a:ext cx="452331" cy="464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2180" y="3015596"/>
            <a:ext cx="452331" cy="464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文字方塊 44"/>
          <p:cNvSpPr txBox="1"/>
          <p:nvPr/>
        </p:nvSpPr>
        <p:spPr>
          <a:xfrm>
            <a:off x="9294058" y="3779975"/>
            <a:ext cx="2264734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馬公市第一衛生所</a:t>
            </a:r>
          </a:p>
        </p:txBody>
      </p:sp>
      <p:pic>
        <p:nvPicPr>
          <p:cNvPr id="48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2339" y="4217953"/>
            <a:ext cx="464400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" name="Picture 5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5793" y="3012115"/>
            <a:ext cx="532694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0" name="向右箭號 58"/>
          <p:cNvSpPr>
            <a:spLocks noChangeAspect="1"/>
          </p:cNvSpPr>
          <p:nvPr/>
        </p:nvSpPr>
        <p:spPr bwMode="auto">
          <a:xfrm rot="17956555">
            <a:off x="5971878" y="6781092"/>
            <a:ext cx="910801" cy="232952"/>
          </a:xfrm>
          <a:prstGeom prst="rightArrow">
            <a:avLst>
              <a:gd name="adj1" fmla="val 32704"/>
              <a:gd name="adj2" fmla="val 154301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51" name="Picture 3" descr="C:\Users\tiit\Desktop\1060315-0317簡易避難地圖確認\01馬公市\中正國小\DSC05704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8906" y="5184386"/>
            <a:ext cx="864000" cy="648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4" descr="C:\Users\tiit\Desktop\1060315-0317簡易避難地圖確認\01馬公市\澎湖縣政府\DSC05714.JP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8906" y="6667138"/>
            <a:ext cx="864000" cy="6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5" descr="C:\Users\tiit\Desktop\1060315-0317簡易避難地圖確認\01馬公市\澎湖縣警察局\DSC05717.JP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8906" y="8262247"/>
            <a:ext cx="864000" cy="648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45275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180</TotalTime>
  <Words>269</Words>
  <Application>Microsoft Office PowerPoint</Application>
  <PresentationFormat>A3 紙張 (297x420 公釐)</PresentationFormat>
  <Paragraphs>65</Paragraphs>
  <Slides>1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43</cp:revision>
  <dcterms:created xsi:type="dcterms:W3CDTF">2017-01-19T20:47:16Z</dcterms:created>
  <dcterms:modified xsi:type="dcterms:W3CDTF">2022-02-23T02:28:24Z</dcterms:modified>
</cp:coreProperties>
</file>