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66" r:id="rId13"/>
    <p:sldId id="268" r:id="rId14"/>
    <p:sldId id="265" r:id="rId15"/>
  </p:sldIdLst>
  <p:sldSz cx="9144000" cy="5143500" type="screen16x9"/>
  <p:notesSz cx="6735763" cy="98663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087" autoAdjust="0"/>
  </p:normalViewPr>
  <p:slideViewPr>
    <p:cSldViewPr snapToGrid="0" snapToObjects="1">
      <p:cViewPr varScale="1">
        <p:scale>
          <a:sx n="119" d="100"/>
          <a:sy n="119" d="100"/>
        </p:scale>
        <p:origin x="45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E4420-5CD4-438E-B74D-6E9F109925B1}" type="datetimeFigureOut">
              <a:rPr lang="zh-TW" altLang="en-US" smtClean="0"/>
              <a:t>2026/4/8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37C4F-7807-464B-86A1-485EBFF383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4248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018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各位長官、各位同仁，大家好。今天我將為大家介紹「離島綜合建設實施方案提案注意事項」。這份簡報的核心目標，是協助我們掌握中央審查的邏輯，進而有效提高計畫的通過率，確保離島建設資源能夠被最有效率地運用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zh-TW" altLang="zh-TW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首先，我們來談談為什麼了解提案重點如此重要。這主要有三大好處：</a:t>
            </a:r>
          </a:p>
          <a:p>
            <a:r>
              <a:rPr lang="zh-TW" altLang="zh-TW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第一，</a:t>
            </a:r>
            <a:r>
              <a:rPr lang="zh-TW" altLang="zh-TW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提升計畫核定率</a:t>
            </a:r>
            <a:r>
              <a:rPr lang="zh-TW" altLang="zh-TW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。透過精準對接中央政策導向，掌握審查委員關注的焦點，我們可以有效降低計畫被退回或要求補件的風險。</a:t>
            </a:r>
          </a:p>
          <a:p>
            <a:r>
              <a:rPr lang="zh-TW" altLang="zh-TW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第二，</a:t>
            </a:r>
            <a:r>
              <a:rPr lang="zh-TW" altLang="zh-TW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縮短行政流程</a:t>
            </a:r>
            <a:r>
              <a:rPr lang="zh-TW" altLang="zh-TW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。當我們按照標準化的撰寫架構來準備提案時，可以大幅減少因資料不齊或內容不清而導致的補件與反覆修正時間，讓計畫能夠更快速地進入實質討論階段。</a:t>
            </a:r>
          </a:p>
          <a:p>
            <a:r>
              <a:rPr lang="zh-TW" altLang="zh-TW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第三，</a:t>
            </a:r>
            <a:r>
              <a:rPr lang="zh-TW" altLang="zh-TW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資源精準投入</a:t>
            </a:r>
            <a:r>
              <a:rPr lang="zh-TW" altLang="zh-TW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。最終目標是確保每一分經費都能花在刀口上，精準解決離島地區的發展痛點，從而發揮公共建設的最大社會效益，真正回應地方的需求。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12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26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65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55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1154" y="1612385"/>
            <a:ext cx="7883434" cy="191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從構想到核定</a:t>
            </a:r>
            <a:r>
              <a:rPr lang="en-US" altLang="zh-TW" sz="3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zh-TW" alt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離島建設基金補助計畫撰提重點指南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4300"/>
              </a:lnSpc>
              <a:buNone/>
            </a:pPr>
            <a:endParaRPr lang="en-US" sz="3504" dirty="0"/>
          </a:p>
        </p:txBody>
      </p:sp>
      <p:sp>
        <p:nvSpPr>
          <p:cNvPr id="4" name="Text 1"/>
          <p:cNvSpPr/>
          <p:nvPr/>
        </p:nvSpPr>
        <p:spPr>
          <a:xfrm>
            <a:off x="2070377" y="3788862"/>
            <a:ext cx="4493795" cy="2852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500" kern="0" spc="3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掌握審查邏輯・提高計畫通過率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3264" y="856106"/>
            <a:ext cx="7617471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為什麼要了解撰提重點？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526294" y="1466897"/>
            <a:ext cx="6091411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提升計畫核定率，讓資源精準投入地方需求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531" y="2461664"/>
            <a:ext cx="342900" cy="3429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7763" y="3018876"/>
            <a:ext cx="2154436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提升計畫核定率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04831" y="3395709"/>
            <a:ext cx="2400300" cy="820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6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精準對接中央政策導向，掌握審查委員關注焦點，有效降低退件風險，確保計畫順利通過審議。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522" y="2461664"/>
            <a:ext cx="342900" cy="3429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648642" y="3018876"/>
            <a:ext cx="1846659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縮短行政流程</a:t>
            </a:r>
            <a:endParaRPr lang="en-US" sz="2400" dirty="0"/>
          </a:p>
        </p:txBody>
      </p:sp>
      <p:sp>
        <p:nvSpPr>
          <p:cNvPr id="10" name="Text 5"/>
          <p:cNvSpPr/>
          <p:nvPr/>
        </p:nvSpPr>
        <p:spPr>
          <a:xfrm>
            <a:off x="3371822" y="3395709"/>
            <a:ext cx="2400300" cy="820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6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透過標準化的撰寫架構，減少補件與反覆修正的時間成本，讓計畫能儘早進入執行階段。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7513" y="2461664"/>
            <a:ext cx="342900" cy="3429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15633" y="3018876"/>
            <a:ext cx="1846659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資源精準投入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6038812" y="3377181"/>
            <a:ext cx="2400300" cy="820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6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確保經費花在刀口上，精準解決離島地區的發展痛點，發揮公共建設的最大社會效益。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48259" y="856106"/>
            <a:ext cx="4847481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緣起與法源依據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808697" y="1466897"/>
            <a:ext cx="3526606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促進離島發展與區域均衡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14375" y="2458092"/>
            <a:ext cx="3471863" cy="293285"/>
          </a:xfrm>
          <a:prstGeom prst="rect">
            <a:avLst/>
          </a:prstGeom>
          <a:noFill/>
          <a:ln/>
        </p:spPr>
        <p:txBody>
          <a:bodyPr wrap="square" lIns="0" tIns="0" rIns="0" bIns="68072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背景挑戰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14375" y="2942081"/>
            <a:ext cx="3471863" cy="461665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地理區位隔離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：離島地區面臨交通運輸成本較高、資源可近性低等先天限制。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14375" y="3519274"/>
            <a:ext cx="3471863" cy="461665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b="1" dirty="0" err="1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建設資源不足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長期面臨公共建設資源相對匱乏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，影響居民生活品質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14375" y="4096466"/>
            <a:ext cx="3471863" cy="461665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產業發展受限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：受限於市場規模與基礎設施，產業轉型與升級面臨較大挑戰。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14375" y="2942081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714375" y="3519274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1" name="Text 8"/>
          <p:cNvSpPr/>
          <p:nvPr/>
        </p:nvSpPr>
        <p:spPr>
          <a:xfrm>
            <a:off x="714375" y="4096466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2" name="Text 9"/>
          <p:cNvSpPr/>
          <p:nvPr/>
        </p:nvSpPr>
        <p:spPr>
          <a:xfrm>
            <a:off x="4957763" y="2458092"/>
            <a:ext cx="3471863" cy="293285"/>
          </a:xfrm>
          <a:prstGeom prst="rect">
            <a:avLst/>
          </a:prstGeom>
          <a:noFill/>
          <a:ln/>
        </p:spPr>
        <p:txBody>
          <a:bodyPr wrap="square" lIns="0" tIns="0" rIns="0" bIns="68072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法源與功能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957763" y="2816613"/>
            <a:ext cx="3471863" cy="692497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法源依據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：依據《離島建設條例》第5條，縣政府每四年編擬「離島綜合建設實施方案」。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957763" y="3519274"/>
            <a:ext cx="3471863" cy="692497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整合與爭取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：整合地方建設需求，積極爭取中央建設資源與離島建設基金補助。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957763" y="4156685"/>
            <a:ext cx="3471863" cy="462893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b="1" dirty="0" err="1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永續發展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：促進離島地區之永續發展與區域均衡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957763" y="2806449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7" name="Text 14"/>
          <p:cNvSpPr/>
          <p:nvPr/>
        </p:nvSpPr>
        <p:spPr>
          <a:xfrm>
            <a:off x="4957763" y="3519274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8" name="Text 15"/>
          <p:cNvSpPr/>
          <p:nvPr/>
        </p:nvSpPr>
        <p:spPr>
          <a:xfrm>
            <a:off x="4962177" y="4122770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87008" y="856106"/>
            <a:ext cx="2769989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zh-TW" alt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基金概況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327797" y="1466897"/>
            <a:ext cx="4488409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zh-TW" alt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資源有限，提案品質乃決勝關鍵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14375" y="2458092"/>
            <a:ext cx="3471863" cy="293285"/>
          </a:xfrm>
          <a:prstGeom prst="rect">
            <a:avLst/>
          </a:prstGeom>
          <a:noFill/>
          <a:ln/>
        </p:spPr>
        <p:txBody>
          <a:bodyPr wrap="square" lIns="0" tIns="0" rIns="0" bIns="68072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zh-TW" alt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基金設立與規模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14375" y="2942081"/>
            <a:ext cx="3471863" cy="692497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zh-TW" alt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法源依據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依據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《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離島建設條例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》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第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16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條，為加速離島建設，由行政院設置「離島建設基金」。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14373" y="3695962"/>
            <a:ext cx="3471863" cy="461665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zh-TW" alt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基金總額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至少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億元（分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年編列完成），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年成立，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99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年已達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億元。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14374" y="4348917"/>
            <a:ext cx="3471863" cy="461665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zh-TW" alt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基金水位警戒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年底基金餘額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6.87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億元。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14375" y="2942081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714375" y="3685035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1" name="Text 8"/>
          <p:cNvSpPr/>
          <p:nvPr/>
        </p:nvSpPr>
        <p:spPr>
          <a:xfrm>
            <a:off x="714375" y="4344382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2" name="Text 9"/>
          <p:cNvSpPr/>
          <p:nvPr/>
        </p:nvSpPr>
        <p:spPr>
          <a:xfrm>
            <a:off x="4957763" y="2458092"/>
            <a:ext cx="3471863" cy="293285"/>
          </a:xfrm>
          <a:prstGeom prst="rect">
            <a:avLst/>
          </a:prstGeom>
          <a:noFill/>
          <a:ln/>
        </p:spPr>
        <p:txBody>
          <a:bodyPr wrap="square" lIns="0" tIns="0" rIns="0" bIns="68072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zh-TW" alt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基金運作現況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957763" y="2816613"/>
            <a:ext cx="3471863" cy="692497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zh-TW" alt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中央持續挹注機制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行政院前於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111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月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26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日指示，自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112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年起逐年編列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9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億元公務預算撥補本基金。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957762" y="3570204"/>
            <a:ext cx="3471863" cy="1154162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zh-TW" alt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中央撥補預算調整情形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</a:t>
            </a:r>
          </a:p>
          <a:p>
            <a:pPr marL="0" indent="0" algn="just">
              <a:lnSpc>
                <a:spcPts val="1800"/>
              </a:lnSpc>
              <a:buNone/>
            </a:pP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112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年實際：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8.46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億元（刪減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6%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）</a:t>
            </a:r>
            <a:endParaRPr lang="en-US" altLang="zh-TW" sz="1500" dirty="0">
              <a:solidFill>
                <a:srgbClr val="3F525D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ontserrat" pitchFamily="34" charset="-120"/>
            </a:endParaRPr>
          </a:p>
          <a:p>
            <a:pPr marL="0" indent="0" algn="just">
              <a:lnSpc>
                <a:spcPts val="1800"/>
              </a:lnSpc>
              <a:buNone/>
            </a:pP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113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年實際：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8.66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億元（刪減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3.8%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）</a:t>
            </a:r>
            <a:endParaRPr lang="en-US" altLang="zh-TW" sz="1500" dirty="0">
              <a:solidFill>
                <a:srgbClr val="3F525D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ontserrat" pitchFamily="34" charset="-120"/>
            </a:endParaRPr>
          </a:p>
          <a:p>
            <a:pPr algn="just">
              <a:lnSpc>
                <a:spcPts val="1800"/>
              </a:lnSpc>
            </a:pP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114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年實際：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8.46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億元（刪減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6%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）</a:t>
            </a:r>
            <a:endParaRPr lang="en-US" altLang="zh-TW" sz="1500" dirty="0">
              <a:solidFill>
                <a:srgbClr val="3F525D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ontserrat" pitchFamily="34" charset="-120"/>
            </a:endParaRPr>
          </a:p>
          <a:p>
            <a:pPr marL="0" indent="0" algn="just">
              <a:lnSpc>
                <a:spcPts val="1800"/>
              </a:lnSpc>
              <a:buNone/>
            </a:pP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985891" y="4493534"/>
            <a:ext cx="3471863" cy="462893"/>
          </a:xfrm>
          <a:prstGeom prst="rect">
            <a:avLst/>
          </a:prstGeom>
          <a:noFill/>
          <a:ln/>
        </p:spPr>
        <p:txBody>
          <a:bodyPr wrap="square" lIns="204089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zh-TW" alt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基金餘額現況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：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截至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114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12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月底，基金餘額為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9.08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億元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957763" y="2806449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7" name="Text 14"/>
          <p:cNvSpPr/>
          <p:nvPr/>
        </p:nvSpPr>
        <p:spPr>
          <a:xfrm>
            <a:off x="4957763" y="3519274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  <p:sp>
        <p:nvSpPr>
          <p:cNvPr id="18" name="Text 15"/>
          <p:cNvSpPr/>
          <p:nvPr/>
        </p:nvSpPr>
        <p:spPr>
          <a:xfrm>
            <a:off x="4976515" y="4470776"/>
            <a:ext cx="37505" cy="231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885" b="1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5" dirty="0"/>
          </a:p>
        </p:txBody>
      </p:sp>
    </p:spTree>
    <p:extLst>
      <p:ext uri="{BB962C8B-B14F-4D97-AF65-F5344CB8AC3E}">
        <p14:creationId xmlns:p14="http://schemas.microsoft.com/office/powerpoint/2010/main" val="2770392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75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09513" y="713231"/>
            <a:ext cx="6924973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本縣歷期方案執行概況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167496" y="1281159"/>
            <a:ext cx="4809009" cy="2178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穩定爭取建設資源，推動地方轉型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71500" y="1865161"/>
            <a:ext cx="744150" cy="335756"/>
          </a:xfrm>
          <a:prstGeom prst="rect">
            <a:avLst/>
          </a:prstGeom>
          <a:solidFill>
            <a:srgbClr val="2B3A42"/>
          </a:solidFill>
          <a:ln/>
        </p:spPr>
      </p:sp>
      <p:sp>
        <p:nvSpPr>
          <p:cNvPr id="6" name="Text 3"/>
          <p:cNvSpPr/>
          <p:nvPr/>
        </p:nvSpPr>
        <p:spPr>
          <a:xfrm>
            <a:off x="571500" y="1893128"/>
            <a:ext cx="744150" cy="35612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FDFBF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期數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315650" y="1865161"/>
            <a:ext cx="1031435" cy="335756"/>
          </a:xfrm>
          <a:prstGeom prst="rect">
            <a:avLst/>
          </a:prstGeom>
          <a:solidFill>
            <a:srgbClr val="2B3A42"/>
          </a:solidFill>
          <a:ln/>
        </p:spPr>
      </p:sp>
      <p:sp>
        <p:nvSpPr>
          <p:cNvPr id="8" name="Text 5"/>
          <p:cNvSpPr/>
          <p:nvPr/>
        </p:nvSpPr>
        <p:spPr>
          <a:xfrm>
            <a:off x="1315649" y="1905254"/>
            <a:ext cx="1031435" cy="35612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FDFBF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年度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347085" y="1865161"/>
            <a:ext cx="1824865" cy="335756"/>
          </a:xfrm>
          <a:prstGeom prst="rect">
            <a:avLst/>
          </a:prstGeom>
          <a:solidFill>
            <a:srgbClr val="2B3A42"/>
          </a:solidFill>
          <a:ln/>
        </p:spPr>
      </p:sp>
      <p:sp>
        <p:nvSpPr>
          <p:cNvPr id="10" name="Text 7"/>
          <p:cNvSpPr/>
          <p:nvPr/>
        </p:nvSpPr>
        <p:spPr>
          <a:xfrm>
            <a:off x="2347084" y="1900198"/>
            <a:ext cx="1904875" cy="356123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FDFBF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基金補助金額 (仟元)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71498" y="2234914"/>
            <a:ext cx="744150" cy="321755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第一期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315650" y="2227146"/>
            <a:ext cx="103143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92-95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371725" y="2235241"/>
            <a:ext cx="182486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3,517,689</a:t>
            </a:r>
          </a:p>
        </p:txBody>
      </p:sp>
      <p:sp>
        <p:nvSpPr>
          <p:cNvPr id="14" name="Text 11"/>
          <p:cNvSpPr/>
          <p:nvPr/>
        </p:nvSpPr>
        <p:spPr>
          <a:xfrm>
            <a:off x="571496" y="2547379"/>
            <a:ext cx="744150" cy="321755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第二期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315646" y="2552996"/>
            <a:ext cx="103143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96-99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2387087" y="2544854"/>
            <a:ext cx="182486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1,393,082</a:t>
            </a:r>
          </a:p>
        </p:txBody>
      </p:sp>
      <p:sp>
        <p:nvSpPr>
          <p:cNvPr id="17" name="Text 14"/>
          <p:cNvSpPr/>
          <p:nvPr/>
        </p:nvSpPr>
        <p:spPr>
          <a:xfrm>
            <a:off x="571500" y="2861778"/>
            <a:ext cx="744150" cy="321755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第三期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298542" y="2861778"/>
            <a:ext cx="1107510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100-103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390652" y="2865393"/>
            <a:ext cx="182486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1,152,293</a:t>
            </a:r>
          </a:p>
        </p:txBody>
      </p:sp>
      <p:sp>
        <p:nvSpPr>
          <p:cNvPr id="20" name="Text 17"/>
          <p:cNvSpPr/>
          <p:nvPr/>
        </p:nvSpPr>
        <p:spPr>
          <a:xfrm>
            <a:off x="571500" y="3169894"/>
            <a:ext cx="744150" cy="321755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第四期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315650" y="3176897"/>
            <a:ext cx="1107510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104-107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2371725" y="3179718"/>
            <a:ext cx="182486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1,307,268</a:t>
            </a:r>
          </a:p>
        </p:txBody>
      </p:sp>
      <p:sp>
        <p:nvSpPr>
          <p:cNvPr id="23" name="Text 20"/>
          <p:cNvSpPr/>
          <p:nvPr/>
        </p:nvSpPr>
        <p:spPr>
          <a:xfrm>
            <a:off x="571496" y="3495037"/>
            <a:ext cx="744150" cy="321755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第五期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1307946" y="3488401"/>
            <a:ext cx="1090402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108-111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2347085" y="3502559"/>
            <a:ext cx="182486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707,120</a:t>
            </a:r>
          </a:p>
        </p:txBody>
      </p:sp>
      <p:sp>
        <p:nvSpPr>
          <p:cNvPr id="26" name="Text 23"/>
          <p:cNvSpPr/>
          <p:nvPr/>
        </p:nvSpPr>
        <p:spPr>
          <a:xfrm>
            <a:off x="571500" y="3816792"/>
            <a:ext cx="744150" cy="321755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第六期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1315650" y="3798114"/>
            <a:ext cx="1090402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112-115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2347085" y="3798114"/>
            <a:ext cx="1824865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801,760</a:t>
            </a:r>
          </a:p>
        </p:txBody>
      </p:sp>
      <p:sp>
        <p:nvSpPr>
          <p:cNvPr id="29" name="Shape 26"/>
          <p:cNvSpPr/>
          <p:nvPr/>
        </p:nvSpPr>
        <p:spPr>
          <a:xfrm>
            <a:off x="571500" y="4083295"/>
            <a:ext cx="3600450" cy="314325"/>
          </a:xfrm>
          <a:prstGeom prst="rect">
            <a:avLst/>
          </a:prstGeom>
          <a:noFill/>
          <a:ln/>
        </p:spPr>
      </p:sp>
      <p:sp>
        <p:nvSpPr>
          <p:cNvPr id="30" name="Text 27"/>
          <p:cNvSpPr/>
          <p:nvPr/>
        </p:nvSpPr>
        <p:spPr>
          <a:xfrm>
            <a:off x="571499" y="4116485"/>
            <a:ext cx="835819" cy="312906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500" b="1" dirty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第七期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31" name="Text 28"/>
          <p:cNvSpPr/>
          <p:nvPr/>
        </p:nvSpPr>
        <p:spPr>
          <a:xfrm>
            <a:off x="1321016" y="4109240"/>
            <a:ext cx="1075002" cy="335348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116-119</a:t>
            </a:r>
            <a:r>
              <a:rPr lang="en-US" sz="1500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年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2358584" y="4101843"/>
            <a:ext cx="1824865" cy="327397"/>
          </a:xfrm>
          <a:prstGeom prst="rect">
            <a:avLst/>
          </a:prstGeom>
          <a:noFill/>
          <a:ln/>
        </p:spPr>
        <p:txBody>
          <a:bodyPr wrap="square" lIns="85090" tIns="85090" rIns="85090" bIns="85090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5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積極爭取中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65161"/>
            <a:ext cx="4000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94508" y="856106"/>
            <a:ext cx="4154984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提案核心原則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488096" y="1466897"/>
            <a:ext cx="4167808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符合政策導向，強化部會共識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25" y="2467022"/>
            <a:ext cx="400050" cy="400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30449" y="3102815"/>
            <a:ext cx="128240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500" dirty="0">
                <a:solidFill>
                  <a:srgbClr val="2B3A4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政策對接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71500" y="3515367"/>
            <a:ext cx="2400300" cy="1154162"/>
          </a:xfrm>
          <a:prstGeom prst="rect">
            <a:avLst/>
          </a:prstGeom>
          <a:noFill/>
          <a:ln/>
        </p:spPr>
        <p:txBody>
          <a:bodyPr wrap="square" lIns="85090" tIns="0" rIns="8509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提案內容應嚴格符合</a:t>
            </a:r>
            <a:r>
              <a:rPr lang="en-US" sz="15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「臺灣永續發展目標」</a:t>
            </a:r>
            <a:r>
              <a:rPr lang="en-US" sz="1500" dirty="0"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、</a:t>
            </a:r>
            <a:r>
              <a:rPr lang="en-US" sz="15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「</a:t>
            </a:r>
            <a:r>
              <a:rPr lang="en-US" sz="1500" b="1" dirty="0" err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促進離島永續發展方針」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及相關補助原則，確保計畫方向與國家政策同步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969" y="2467022"/>
            <a:ext cx="500063" cy="4000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930799" y="3102815"/>
            <a:ext cx="128240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500" dirty="0">
                <a:solidFill>
                  <a:srgbClr val="2B3A4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財源分工</a:t>
            </a:r>
            <a:endParaRPr lang="en-US" sz="2500" dirty="0"/>
          </a:p>
        </p:txBody>
      </p:sp>
      <p:sp>
        <p:nvSpPr>
          <p:cNvPr id="10" name="Text 5"/>
          <p:cNvSpPr/>
          <p:nvPr/>
        </p:nvSpPr>
        <p:spPr>
          <a:xfrm>
            <a:off x="3371850" y="3515367"/>
            <a:ext cx="2400300" cy="1154162"/>
          </a:xfrm>
          <a:prstGeom prst="rect">
            <a:avLst/>
          </a:prstGeom>
          <a:noFill/>
          <a:ln/>
        </p:spPr>
        <p:txBody>
          <a:bodyPr wrap="square" lIns="85090" tIns="0" rIns="8509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秉持</a:t>
            </a:r>
            <a:r>
              <a:rPr lang="en-US" sz="15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「公務預算為主、離島建設基金為輔」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之精神。優先爭取公務預算支持，基金則用於補強預算不足之處。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2319" y="2467022"/>
            <a:ext cx="500063" cy="40005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731149" y="3102815"/>
            <a:ext cx="128240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500" dirty="0">
                <a:solidFill>
                  <a:srgbClr val="2B3A4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部會共識</a:t>
            </a:r>
            <a:endParaRPr lang="en-US" sz="2500" dirty="0"/>
          </a:p>
        </p:txBody>
      </p:sp>
      <p:sp>
        <p:nvSpPr>
          <p:cNvPr id="13" name="Text 7"/>
          <p:cNvSpPr/>
          <p:nvPr/>
        </p:nvSpPr>
        <p:spPr>
          <a:xfrm>
            <a:off x="6172200" y="3515367"/>
            <a:ext cx="2400300" cy="1154162"/>
          </a:xfrm>
          <a:prstGeom prst="rect">
            <a:avLst/>
          </a:prstGeom>
          <a:noFill/>
          <a:ln/>
        </p:spPr>
        <p:txBody>
          <a:bodyPr wrap="square" lIns="85090" tIns="0" rIns="8509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工作項目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、績效指標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及經費需求應預先與</a:t>
            </a:r>
            <a:r>
              <a:rPr lang="en-US" sz="1500" b="1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中央主管部會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溝通並獲致共識，以大幅提高計畫可行性及後續審議效率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5762" y="856106"/>
            <a:ext cx="6232475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基金補助的核心精神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488096" y="1466897"/>
            <a:ext cx="4167808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補強預算不足，強化生活品質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106" y="2650973"/>
            <a:ext cx="285750" cy="2857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81666" y="3386779"/>
            <a:ext cx="1846659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支持基礎建設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3"/>
          <p:cNvSpPr/>
          <p:nvPr/>
        </p:nvSpPr>
        <p:spPr>
          <a:xfrm>
            <a:off x="784864" y="3777900"/>
            <a:ext cx="2240263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聚焦離島特有的基礎與公共建設需求，解決因地理隔離導致的建設落差，奠定發展基石。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097" y="2650973"/>
            <a:ext cx="285750" cy="2857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648656" y="3386779"/>
            <a:ext cx="1846659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強化生活品質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3451854" y="3777900"/>
            <a:ext cx="2240263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改善離島居民的生活條件與發展環境，提升公共服務的可近性，縮減城鄉生活差距。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6088" y="2650973"/>
            <a:ext cx="285750" cy="28575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15647" y="3386779"/>
            <a:ext cx="1846659" cy="2245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補強預算缺口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6118845" y="3777900"/>
            <a:ext cx="2240263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針對一般公務預算難以覆蓋或優先順位較後的離島需求，進行精準補強與資源挹注。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02011" y="856106"/>
            <a:ext cx="5539978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提案撰寫標準架構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488096" y="1466897"/>
            <a:ext cx="4167808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結構清晰、論述嚴謹的計畫書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40" y="2322863"/>
            <a:ext cx="248091" cy="33078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07256" y="2458092"/>
            <a:ext cx="2649764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01. 計畫緣起與目標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3"/>
          <p:cNvSpPr/>
          <p:nvPr/>
        </p:nvSpPr>
        <p:spPr>
          <a:xfrm>
            <a:off x="714375" y="2820637"/>
            <a:ext cx="3714750" cy="538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清楚說明「</a:t>
            </a:r>
            <a:r>
              <a:rPr lang="en-US" sz="1500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為什麼要做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」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、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「</a:t>
            </a:r>
            <a:r>
              <a:rPr lang="en-US" sz="1500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要達成什麼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」。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包含現況分析、問題診斷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，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問題解決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並設定具體、可達成且具挑戰性的計畫目標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357" y="2379195"/>
            <a:ext cx="253960" cy="25396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943475" y="2458092"/>
            <a:ext cx="2710678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02. 執行策略與方法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4714875" y="2820637"/>
            <a:ext cx="3714750" cy="5434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詳述</a:t>
            </a:r>
            <a:r>
              <a:rPr lang="en-US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具體的工作項目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、</a:t>
            </a:r>
            <a:r>
              <a:rPr lang="en-US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執行步驟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與</a:t>
            </a:r>
            <a:r>
              <a:rPr lang="en-US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技術路徑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。設定關鍵績效指標 (KPI)，確保計畫執行過程</a:t>
            </a:r>
            <a:r>
              <a:rPr lang="en-US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可受監督與評估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317" y="3773930"/>
            <a:ext cx="282074" cy="32236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5116" y="3900739"/>
            <a:ext cx="2712281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03. 期程與經費需求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714375" y="4263284"/>
            <a:ext cx="3714750" cy="5434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規劃合理的執行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期程，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編列詳實的經費預算，並明確劃分公務預算與離島建設基金之財源比例</a:t>
            </a:r>
            <a:r>
              <a:rPr lang="en-US" altLang="zh-TW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(</a:t>
            </a:r>
            <a:r>
              <a:rPr lang="zh-TW" altLang="en-US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地方配合款至少</a:t>
            </a:r>
            <a:r>
              <a:rPr lang="en-US" altLang="zh-TW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10%)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7415" y="3804627"/>
            <a:ext cx="285703" cy="25395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961334" y="3900739"/>
            <a:ext cx="2433358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04. 預期效益分析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9"/>
          <p:cNvSpPr/>
          <p:nvPr/>
        </p:nvSpPr>
        <p:spPr>
          <a:xfrm>
            <a:off x="4714875" y="4263284"/>
            <a:ext cx="3714750" cy="5434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包含</a:t>
            </a:r>
            <a:r>
              <a:rPr lang="en-US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可量化效益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（如產值、人數）與</a:t>
            </a:r>
            <a:r>
              <a:rPr lang="en-US" sz="1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不可量化效益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（如生活品質提升、環境永續）。評估計畫對地方發展的長遠貢獻。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94508" y="856106"/>
            <a:ext cx="4154984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中央審查重點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648396" y="1466897"/>
            <a:ext cx="3847208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審查委員最在意的四個維度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94" y="2070543"/>
            <a:ext cx="200025" cy="2000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28700" y="2143767"/>
            <a:ext cx="1231106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補助範疇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3"/>
          <p:cNvSpPr/>
          <p:nvPr/>
        </p:nvSpPr>
        <p:spPr>
          <a:xfrm>
            <a:off x="714375" y="2570606"/>
            <a:ext cx="3057119" cy="193643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是否符合離島建設基金補助原則</a:t>
            </a:r>
            <a:r>
              <a:rPr lang="en-US" sz="1500" dirty="0">
                <a:solidFill>
                  <a:srgbClr val="3F52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？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714375" y="2822060"/>
            <a:ext cx="3249479" cy="193643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是否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與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中央部會核心政策方向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一致</a:t>
            </a:r>
            <a:r>
              <a:rPr lang="en-US" sz="1500" dirty="0">
                <a:solidFill>
                  <a:srgbClr val="3F52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？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714375" y="3073515"/>
            <a:ext cx="3057119" cy="193643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是否與地方公務預算有明確分工</a:t>
            </a:r>
            <a:r>
              <a:rPr lang="en-US" sz="1500" dirty="0">
                <a:solidFill>
                  <a:srgbClr val="3F52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？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714375" y="2570606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sp>
        <p:nvSpPr>
          <p:cNvPr id="11" name="Text 7"/>
          <p:cNvSpPr/>
          <p:nvPr/>
        </p:nvSpPr>
        <p:spPr>
          <a:xfrm>
            <a:off x="714375" y="2822060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sp>
        <p:nvSpPr>
          <p:cNvPr id="12" name="Text 8"/>
          <p:cNvSpPr/>
          <p:nvPr/>
        </p:nvSpPr>
        <p:spPr>
          <a:xfrm>
            <a:off x="714375" y="3073515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881" y="2070543"/>
            <a:ext cx="200025" cy="20002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029200" y="2143767"/>
            <a:ext cx="1231106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具體可行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4714875" y="2570606"/>
            <a:ext cx="3105209" cy="193643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計畫內容是否詳實且具備執行力</a:t>
            </a:r>
            <a:r>
              <a:rPr lang="en-US" altLang="zh-TW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4714875" y="2822060"/>
            <a:ext cx="3057119" cy="19236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土地取得</a:t>
            </a:r>
            <a:r>
              <a:rPr lang="zh-TW" alt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、環評</a:t>
            </a:r>
            <a:r>
              <a:rPr lang="en-US" sz="15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等前置作業進度</a:t>
            </a: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4714875" y="3073515"/>
            <a:ext cx="3057119" cy="194027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預算編列是否合理且具市場行情？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4714875" y="2570606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sp>
        <p:nvSpPr>
          <p:cNvPr id="19" name="Text 14"/>
          <p:cNvSpPr/>
          <p:nvPr/>
        </p:nvSpPr>
        <p:spPr>
          <a:xfrm>
            <a:off x="4714875" y="2822060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sp>
        <p:nvSpPr>
          <p:cNvPr id="20" name="Text 15"/>
          <p:cNvSpPr/>
          <p:nvPr/>
        </p:nvSpPr>
        <p:spPr>
          <a:xfrm>
            <a:off x="4714875" y="3073515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66" y="3616522"/>
            <a:ext cx="225028" cy="20002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53703" y="3667869"/>
            <a:ext cx="1231106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政策效益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14375" y="4094708"/>
            <a:ext cx="3441840" cy="193643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對離島居民生活品質是否有顯著提升？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714375" y="4346163"/>
            <a:ext cx="3246273" cy="194027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KPI 指標是否可量化且具備挑戰性？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714375" y="4597617"/>
            <a:ext cx="3249479" cy="194027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是否具備跨域整合或示範推廣價值？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714375" y="4094708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sp>
        <p:nvSpPr>
          <p:cNvPr id="27" name="Text 21"/>
          <p:cNvSpPr/>
          <p:nvPr/>
        </p:nvSpPr>
        <p:spPr>
          <a:xfrm>
            <a:off x="714375" y="4346163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sp>
        <p:nvSpPr>
          <p:cNvPr id="28" name="Text 22"/>
          <p:cNvSpPr/>
          <p:nvPr/>
        </p:nvSpPr>
        <p:spPr>
          <a:xfrm>
            <a:off x="714375" y="4597617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4881" y="3643116"/>
            <a:ext cx="200025" cy="200025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029200" y="3667869"/>
            <a:ext cx="1538883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自償性評估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Text 24"/>
          <p:cNvSpPr/>
          <p:nvPr/>
        </p:nvSpPr>
        <p:spPr>
          <a:xfrm>
            <a:off x="4714875" y="4094708"/>
            <a:ext cx="171778" cy="19236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Text 25"/>
          <p:cNvSpPr/>
          <p:nvPr/>
        </p:nvSpPr>
        <p:spPr>
          <a:xfrm>
            <a:off x="4714875" y="4191971"/>
            <a:ext cx="3057119" cy="194027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後續維護管理經費是否已有著落？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Text 26"/>
          <p:cNvSpPr/>
          <p:nvPr/>
        </p:nvSpPr>
        <p:spPr>
          <a:xfrm>
            <a:off x="4714875" y="4443426"/>
            <a:ext cx="3441840" cy="194027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是否能帶動民間投資或地方產業發展？</a:t>
            </a:r>
            <a:endParaRPr lang="en-US" sz="1500" dirty="0"/>
          </a:p>
        </p:txBody>
      </p:sp>
      <p:sp>
        <p:nvSpPr>
          <p:cNvPr id="34" name="Text 27"/>
          <p:cNvSpPr/>
          <p:nvPr/>
        </p:nvSpPr>
        <p:spPr>
          <a:xfrm>
            <a:off x="4714875" y="4094708"/>
            <a:ext cx="65" cy="17434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endParaRPr lang="en-US" sz="888" dirty="0"/>
          </a:p>
        </p:txBody>
      </p:sp>
      <p:sp>
        <p:nvSpPr>
          <p:cNvPr id="35" name="Text 28"/>
          <p:cNvSpPr/>
          <p:nvPr/>
        </p:nvSpPr>
        <p:spPr>
          <a:xfrm>
            <a:off x="4714940" y="4178135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  <p:sp>
        <p:nvSpPr>
          <p:cNvPr id="36" name="Text 29"/>
          <p:cNvSpPr/>
          <p:nvPr/>
        </p:nvSpPr>
        <p:spPr>
          <a:xfrm>
            <a:off x="4711669" y="4435228"/>
            <a:ext cx="35719" cy="1942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88" dirty="0">
                <a:solidFill>
                  <a:srgbClr val="8F9A9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</a:t>
            </a:r>
            <a:endParaRPr lang="en-US" sz="8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02011" y="856106"/>
            <a:ext cx="5539978" cy="4666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5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layfair Display" pitchFamily="34" charset="-120"/>
              </a:rPr>
              <a:t>未來提案方向建議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167496" y="1466897"/>
            <a:ext cx="4809009" cy="2274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5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邁向智慧、淨零、韌性的永續離島</a:t>
            </a:r>
            <a:endParaRPr lang="en-US" sz="25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681" y="2465236"/>
            <a:ext cx="228600" cy="228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35554" y="3043879"/>
            <a:ext cx="1538883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智慧化治理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3"/>
          <p:cNvSpPr/>
          <p:nvPr/>
        </p:nvSpPr>
        <p:spPr>
          <a:xfrm>
            <a:off x="784864" y="3406425"/>
            <a:ext cx="2240263" cy="723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導入數位科技提升行政效率，推動智慧交通、智慧醫療與大數據決策，建構數位孿生離島。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672" y="2465236"/>
            <a:ext cx="228600" cy="2286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956432" y="3043879"/>
            <a:ext cx="1231106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淨零排放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3451854" y="3406425"/>
            <a:ext cx="2240263" cy="723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發展再生能源與微電網系統，推動低碳運輸與循環經濟，達成離島能源自給與環境永續。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4663" y="2465236"/>
            <a:ext cx="228600" cy="2286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623423" y="3043879"/>
            <a:ext cx="1231106" cy="2334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2400" b="1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環境韌性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6118845" y="3406425"/>
            <a:ext cx="2240263" cy="723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15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強化極端氣候下的調適能力，優化水資源管理與防災體系，確保離島在變動環境下的生存力。</a:t>
            </a:r>
            <a:endParaRPr lang="en-US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684630" y="4464821"/>
            <a:ext cx="7715250" cy="40540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zh-TW" altLang="en-US" dirty="0"/>
          </a:p>
        </p:txBody>
      </p:sp>
      <p:sp>
        <p:nvSpPr>
          <p:cNvPr id="15" name="Shape 9"/>
          <p:cNvSpPr/>
          <p:nvPr/>
        </p:nvSpPr>
        <p:spPr>
          <a:xfrm>
            <a:off x="714375" y="4497939"/>
            <a:ext cx="7715250" cy="3572"/>
          </a:xfrm>
          <a:prstGeom prst="rect">
            <a:avLst/>
          </a:prstGeom>
          <a:solidFill>
            <a:srgbClr val="8F9A9C"/>
          </a:solidFill>
          <a:ln/>
        </p:spPr>
      </p:sp>
      <p:sp>
        <p:nvSpPr>
          <p:cNvPr id="16" name="Text 10"/>
          <p:cNvSpPr/>
          <p:nvPr/>
        </p:nvSpPr>
        <p:spPr>
          <a:xfrm>
            <a:off x="504186" y="4662243"/>
            <a:ext cx="1025922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2000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硬體導向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7595" y="4513481"/>
            <a:ext cx="391835" cy="39183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2034405" y="4665976"/>
            <a:ext cx="1025922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2000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治理導向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 12"/>
          <p:cNvSpPr/>
          <p:nvPr/>
        </p:nvSpPr>
        <p:spPr>
          <a:xfrm>
            <a:off x="3359703" y="4665976"/>
            <a:ext cx="1025922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2000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補助導向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0600" y="4539731"/>
            <a:ext cx="338614" cy="338614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915026" y="4662243"/>
            <a:ext cx="1025922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2000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成效導向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6227666" y="4693299"/>
            <a:ext cx="1025922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2000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單一建設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8563" y="4533122"/>
            <a:ext cx="338614" cy="338614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7742152" y="4693299"/>
            <a:ext cx="1025922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2000" dirty="0">
                <a:solidFill>
                  <a:srgbClr val="2B3A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系統整合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" y="449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07197" y="1705766"/>
            <a:ext cx="5129609" cy="8136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400"/>
              </a:lnSpc>
              <a:buNone/>
            </a:pPr>
            <a:r>
              <a:rPr lang="zh-TW" altLang="en-US" sz="10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範例參考</a:t>
            </a:r>
            <a:endParaRPr lang="en-US" sz="10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658983" y="2941634"/>
            <a:ext cx="5688873" cy="328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500"/>
              </a:lnSpc>
              <a:spcBef>
                <a:spcPts val="600"/>
              </a:spcBef>
              <a:buNone/>
            </a:pPr>
            <a:endParaRPr lang="en-US" sz="3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571972" y="4168214"/>
            <a:ext cx="64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endParaRPr lang="en-US" sz="2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1" name="物件 10">
            <a:extLst>
              <a:ext uri="{FF2B5EF4-FFF2-40B4-BE49-F238E27FC236}">
                <a16:creationId xmlns="" xmlns:a16="http://schemas.microsoft.com/office/drawing/2014/main" id="{671DDF2A-6CEA-C63E-F417-8B5555E701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0434594"/>
              </p:ext>
            </p:extLst>
          </p:nvPr>
        </p:nvGraphicFramePr>
        <p:xfrm>
          <a:off x="1468913" y="3122979"/>
          <a:ext cx="1696637" cy="143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showAsIcon="1" r:id="rId5" imgW="914400" imgH="771525" progId="Acrobat.Document.DC">
                  <p:embed/>
                </p:oleObj>
              </mc:Choice>
              <mc:Fallback>
                <p:oleObj name="Acrobat Document" showAsIcon="1" r:id="rId5" imgW="914400" imgH="77152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68913" y="3122979"/>
                        <a:ext cx="1696637" cy="1431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物件 11">
            <a:extLst>
              <a:ext uri="{FF2B5EF4-FFF2-40B4-BE49-F238E27FC236}">
                <a16:creationId xmlns="" xmlns:a16="http://schemas.microsoft.com/office/drawing/2014/main" id="{2EB7045B-272B-30D6-3871-5D9538071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1487810"/>
              </p:ext>
            </p:extLst>
          </p:nvPr>
        </p:nvGraphicFramePr>
        <p:xfrm>
          <a:off x="5852739" y="3106006"/>
          <a:ext cx="1685187" cy="1421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showAsIcon="1" r:id="rId7" imgW="914400" imgH="771525" progId="Acrobat.Document.DC">
                  <p:embed/>
                </p:oleObj>
              </mc:Choice>
              <mc:Fallback>
                <p:oleObj name="Acrobat Document" showAsIcon="1" r:id="rId7" imgW="914400" imgH="77152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52739" y="3106006"/>
                        <a:ext cx="1685187" cy="14218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8025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1176" y="812797"/>
            <a:ext cx="1807291" cy="8475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10000" b="1" kern="0" spc="6" dirty="0">
                <a:solidFill>
                  <a:srgbClr val="2B3A42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Q </a:t>
            </a:r>
            <a:r>
              <a:rPr lang="en-US" altLang="zh-TW" sz="10000" b="1" kern="0" spc="6" dirty="0">
                <a:solidFill>
                  <a:srgbClr val="2B3A42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1</a:t>
            </a:r>
            <a:endParaRPr lang="en-US" sz="10000" b="1" dirty="0"/>
          </a:p>
        </p:txBody>
      </p:sp>
      <p:sp>
        <p:nvSpPr>
          <p:cNvPr id="4" name="Text 1"/>
          <p:cNvSpPr/>
          <p:nvPr/>
        </p:nvSpPr>
        <p:spPr>
          <a:xfrm>
            <a:off x="1025562" y="2243006"/>
            <a:ext cx="7419575" cy="334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500"/>
              </a:lnSpc>
              <a:spcBef>
                <a:spcPts val="600"/>
              </a:spcBef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下列何者最符合離島建設基金的補助精神？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571972" y="4168214"/>
            <a:ext cx="64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endParaRPr lang="en-US" sz="2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284BB2B2-0A87-4C05-7891-ACA9AEB95470}"/>
              </a:ext>
            </a:extLst>
          </p:cNvPr>
          <p:cNvSpPr txBox="1"/>
          <p:nvPr/>
        </p:nvSpPr>
        <p:spPr>
          <a:xfrm>
            <a:off x="568219" y="3073223"/>
            <a:ext cx="4362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全額補助地方所有建設需求。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BC5DF052-79E9-945C-070D-66E8B088FDEC}"/>
              </a:ext>
            </a:extLst>
          </p:cNvPr>
          <p:cNvSpPr txBox="1"/>
          <p:nvPr/>
        </p:nvSpPr>
        <p:spPr>
          <a:xfrm>
            <a:off x="4958086" y="3073222"/>
            <a:ext cx="3906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補強一般預算不足之處。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3A67B112-9C57-2A33-7463-030C7DED85F0}"/>
              </a:ext>
            </a:extLst>
          </p:cNvPr>
          <p:cNvSpPr txBox="1"/>
          <p:nvPr/>
        </p:nvSpPr>
        <p:spPr>
          <a:xfrm>
            <a:off x="568219" y="3635794"/>
            <a:ext cx="3922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取代地方公務預算支出。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8F0F59AB-3410-E905-F69C-729482076614}"/>
              </a:ext>
            </a:extLst>
          </p:cNvPr>
          <p:cNvSpPr txBox="1"/>
          <p:nvPr/>
        </p:nvSpPr>
        <p:spPr>
          <a:xfrm>
            <a:off x="4958086" y="3638006"/>
            <a:ext cx="3621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僅補助觀光相關建設。</a:t>
            </a:r>
          </a:p>
        </p:txBody>
      </p:sp>
    </p:spTree>
    <p:extLst>
      <p:ext uri="{BB962C8B-B14F-4D97-AF65-F5344CB8AC3E}">
        <p14:creationId xmlns:p14="http://schemas.microsoft.com/office/powerpoint/2010/main" val="610255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1407" y="812797"/>
            <a:ext cx="1986827" cy="8475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10000" b="1" kern="0" spc="6" dirty="0">
                <a:solidFill>
                  <a:srgbClr val="2B3A42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Q </a:t>
            </a:r>
            <a:r>
              <a:rPr lang="en-US" altLang="zh-TW" sz="10000" b="1" kern="0" spc="6" dirty="0">
                <a:solidFill>
                  <a:srgbClr val="2B3A42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2</a:t>
            </a:r>
            <a:endParaRPr lang="en-US" sz="10000" b="1" dirty="0"/>
          </a:p>
        </p:txBody>
      </p:sp>
      <p:sp>
        <p:nvSpPr>
          <p:cNvPr id="4" name="Text 1"/>
          <p:cNvSpPr/>
          <p:nvPr/>
        </p:nvSpPr>
        <p:spPr>
          <a:xfrm>
            <a:off x="1293351" y="2243006"/>
            <a:ext cx="6485580" cy="334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500"/>
              </a:lnSpc>
              <a:spcBef>
                <a:spcPts val="600"/>
              </a:spcBef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下列何者最有助於提高計畫通過率？</a:t>
            </a:r>
            <a:endParaRPr 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571972" y="4168214"/>
            <a:ext cx="64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endParaRPr lang="en-US" sz="2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E382E915-7F25-2CAB-5C81-8161230F18BB}"/>
              </a:ext>
            </a:extLst>
          </p:cNvPr>
          <p:cNvSpPr txBox="1"/>
          <p:nvPr/>
        </p:nvSpPr>
        <p:spPr>
          <a:xfrm>
            <a:off x="399784" y="3181062"/>
            <a:ext cx="3315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計畫內容越多越好。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19E89150-6180-C65D-2BC4-E3D7C7A03492}"/>
              </a:ext>
            </a:extLst>
          </p:cNvPr>
          <p:cNvSpPr txBox="1"/>
          <p:nvPr/>
        </p:nvSpPr>
        <p:spPr>
          <a:xfrm>
            <a:off x="4365644" y="3171086"/>
            <a:ext cx="4214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完全依地方需求規劃即可。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219BD85C-D1F8-F6A2-6FE8-541899315D5E}"/>
              </a:ext>
            </a:extLst>
          </p:cNvPr>
          <p:cNvSpPr txBox="1"/>
          <p:nvPr/>
        </p:nvSpPr>
        <p:spPr>
          <a:xfrm>
            <a:off x="399784" y="3852143"/>
            <a:ext cx="3922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與中央部會事前溝通取得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共識。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1A8A0CB7-1BFD-0351-CF80-65112C70381D}"/>
              </a:ext>
            </a:extLst>
          </p:cNvPr>
          <p:cNvSpPr txBox="1"/>
          <p:nvPr/>
        </p:nvSpPr>
        <p:spPr>
          <a:xfrm>
            <a:off x="4365644" y="3823459"/>
            <a:ext cx="423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經費編列越高越容易通過。</a:t>
            </a:r>
          </a:p>
        </p:txBody>
      </p:sp>
    </p:spTree>
    <p:extLst>
      <p:ext uri="{BB962C8B-B14F-4D97-AF65-F5344CB8AC3E}">
        <p14:creationId xmlns:p14="http://schemas.microsoft.com/office/powerpoint/2010/main" val="2561472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34826" y="1705766"/>
            <a:ext cx="3474349" cy="8475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10000" kern="0" spc="6" dirty="0">
                <a:solidFill>
                  <a:srgbClr val="2B3A42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Q &amp; A</a:t>
            </a:r>
            <a:endParaRPr lang="en-US" sz="10000" dirty="0"/>
          </a:p>
        </p:txBody>
      </p:sp>
      <p:sp>
        <p:nvSpPr>
          <p:cNvPr id="4" name="Text 1"/>
          <p:cNvSpPr/>
          <p:nvPr/>
        </p:nvSpPr>
        <p:spPr>
          <a:xfrm>
            <a:off x="1658983" y="2941634"/>
            <a:ext cx="5688873" cy="7375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500"/>
              </a:lnSpc>
              <a:spcBef>
                <a:spcPts val="600"/>
              </a:spcBef>
              <a:buNone/>
            </a:pPr>
            <a:r>
              <a:rPr lang="en-US" sz="30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攜手打造永續發展的</a:t>
            </a:r>
            <a:r>
              <a:rPr lang="zh-TW" altLang="en-US" sz="30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澎湖</a:t>
            </a:r>
            <a:r>
              <a:rPr lang="en-US" sz="3000" dirty="0" err="1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新未來</a:t>
            </a:r>
            <a:r>
              <a:rPr lang="en-US" sz="3000" dirty="0">
                <a:solidFill>
                  <a:srgbClr val="3F52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
感謝您的參與與聆聽</a:t>
            </a:r>
            <a:endParaRPr lang="en-US" sz="3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821" y="4004861"/>
            <a:ext cx="343717" cy="34371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58546" y="4168214"/>
            <a:ext cx="5826916" cy="1742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2000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歡迎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與我們行政處綜合規劃科</a:t>
            </a:r>
            <a:r>
              <a:rPr lang="en-US" sz="2000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聯繫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，分機</a:t>
            </a:r>
            <a:r>
              <a:rPr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:649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、</a:t>
            </a:r>
            <a:r>
              <a:rPr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 pitchFamily="34" charset="-120"/>
              </a:rPr>
              <a:t>651</a:t>
            </a:r>
            <a:endParaRPr lang="en-US" sz="2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形 7" descr="接收器 以實心填滿">
            <a:extLst>
              <a:ext uri="{FF2B5EF4-FFF2-40B4-BE49-F238E27FC236}">
                <a16:creationId xmlns="" xmlns:a16="http://schemas.microsoft.com/office/drawing/2014/main" id="{C85987CC-F876-DE39-B992-354B572E9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5462" y="3965449"/>
            <a:ext cx="422539" cy="4225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880</Words>
  <Application>Microsoft Office PowerPoint</Application>
  <PresentationFormat>如螢幕大小 (16:9)</PresentationFormat>
  <Paragraphs>176</Paragraphs>
  <Slides>14</Slides>
  <Notes>14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5" baseType="lpstr">
      <vt:lpstr>Aptos</vt:lpstr>
      <vt:lpstr>Montserrat</vt:lpstr>
      <vt:lpstr>Playfair Display</vt:lpstr>
      <vt:lpstr>微軟正黑體</vt:lpstr>
      <vt:lpstr>新細明體</vt:lpstr>
      <vt:lpstr>Amiri</vt:lpstr>
      <vt:lpstr>Arial</vt:lpstr>
      <vt:lpstr>Calibri</vt:lpstr>
      <vt:lpstr>Wingdings</vt:lpstr>
      <vt:lpstr>Office Theme</vt:lpstr>
      <vt:lpstr>Acrobat 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余姵陵</cp:lastModifiedBy>
  <cp:revision>21</cp:revision>
  <cp:lastPrinted>2026-03-24T02:02:49Z</cp:lastPrinted>
  <dcterms:created xsi:type="dcterms:W3CDTF">2026-03-23T09:01:25Z</dcterms:created>
  <dcterms:modified xsi:type="dcterms:W3CDTF">2026-04-08T00:22:04Z</dcterms:modified>
</cp:coreProperties>
</file>