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aveSubsetFonts="1">
  <p:sldMasterIdLst>
    <p:sldMasterId id="2147483648" r:id="rId1"/>
    <p:sldMasterId id="2147494097" r:id="rId2"/>
  </p:sldMasterIdLst>
  <p:notesMasterIdLst>
    <p:notesMasterId r:id="rId144"/>
  </p:notesMasterIdLst>
  <p:handoutMasterIdLst>
    <p:handoutMasterId r:id="rId145"/>
  </p:handoutMasterIdLst>
  <p:sldIdLst>
    <p:sldId id="2451" r:id="rId3"/>
    <p:sldId id="2574" r:id="rId4"/>
    <p:sldId id="2575" r:id="rId5"/>
    <p:sldId id="3007" r:id="rId6"/>
    <p:sldId id="1040" r:id="rId7"/>
    <p:sldId id="1041" r:id="rId8"/>
    <p:sldId id="1042" r:id="rId9"/>
    <p:sldId id="1043" r:id="rId10"/>
    <p:sldId id="1044" r:id="rId11"/>
    <p:sldId id="1045" r:id="rId12"/>
    <p:sldId id="1046" r:id="rId13"/>
    <p:sldId id="1047" r:id="rId14"/>
    <p:sldId id="1048" r:id="rId15"/>
    <p:sldId id="1049" r:id="rId16"/>
    <p:sldId id="1050" r:id="rId17"/>
    <p:sldId id="1051" r:id="rId18"/>
    <p:sldId id="1052" r:id="rId19"/>
    <p:sldId id="1053" r:id="rId20"/>
    <p:sldId id="1084" r:id="rId21"/>
    <p:sldId id="1055" r:id="rId22"/>
    <p:sldId id="1056" r:id="rId23"/>
    <p:sldId id="1057" r:id="rId24"/>
    <p:sldId id="1058" r:id="rId25"/>
    <p:sldId id="1059" r:id="rId26"/>
    <p:sldId id="1060" r:id="rId27"/>
    <p:sldId id="1061" r:id="rId28"/>
    <p:sldId id="1062" r:id="rId29"/>
    <p:sldId id="1039" r:id="rId30"/>
    <p:sldId id="1032" r:id="rId31"/>
    <p:sldId id="1063" r:id="rId32"/>
    <p:sldId id="1064" r:id="rId33"/>
    <p:sldId id="1065" r:id="rId34"/>
    <p:sldId id="2503" r:id="rId35"/>
    <p:sldId id="1066" r:id="rId36"/>
    <p:sldId id="1067" r:id="rId37"/>
    <p:sldId id="1068" r:id="rId38"/>
    <p:sldId id="1069" r:id="rId39"/>
    <p:sldId id="1070" r:id="rId40"/>
    <p:sldId id="1071" r:id="rId41"/>
    <p:sldId id="1072" r:id="rId42"/>
    <p:sldId id="1073" r:id="rId43"/>
    <p:sldId id="1074" r:id="rId44"/>
    <p:sldId id="1075" r:id="rId45"/>
    <p:sldId id="1076" r:id="rId46"/>
    <p:sldId id="1077" r:id="rId47"/>
    <p:sldId id="1078" r:id="rId48"/>
    <p:sldId id="1079" r:id="rId49"/>
    <p:sldId id="1080" r:id="rId50"/>
    <p:sldId id="1081" r:id="rId51"/>
    <p:sldId id="1082" r:id="rId52"/>
    <p:sldId id="1083" r:id="rId53"/>
    <p:sldId id="3000" r:id="rId54"/>
    <p:sldId id="3006" r:id="rId55"/>
    <p:sldId id="2965" r:id="rId56"/>
    <p:sldId id="953" r:id="rId57"/>
    <p:sldId id="954" r:id="rId58"/>
    <p:sldId id="1031" r:id="rId59"/>
    <p:sldId id="1033" r:id="rId60"/>
    <p:sldId id="911" r:id="rId61"/>
    <p:sldId id="912" r:id="rId62"/>
    <p:sldId id="913" r:id="rId63"/>
    <p:sldId id="813" r:id="rId64"/>
    <p:sldId id="814" r:id="rId65"/>
    <p:sldId id="815" r:id="rId66"/>
    <p:sldId id="816" r:id="rId67"/>
    <p:sldId id="817" r:id="rId68"/>
    <p:sldId id="973" r:id="rId69"/>
    <p:sldId id="974" r:id="rId70"/>
    <p:sldId id="975" r:id="rId71"/>
    <p:sldId id="976" r:id="rId72"/>
    <p:sldId id="963" r:id="rId73"/>
    <p:sldId id="964" r:id="rId74"/>
    <p:sldId id="965" r:id="rId75"/>
    <p:sldId id="966" r:id="rId76"/>
    <p:sldId id="967" r:id="rId77"/>
    <p:sldId id="968" r:id="rId78"/>
    <p:sldId id="969" r:id="rId79"/>
    <p:sldId id="970" r:id="rId80"/>
    <p:sldId id="971" r:id="rId81"/>
    <p:sldId id="972" r:id="rId82"/>
    <p:sldId id="3005" r:id="rId83"/>
    <p:sldId id="1009" r:id="rId84"/>
    <p:sldId id="978" r:id="rId85"/>
    <p:sldId id="979" r:id="rId86"/>
    <p:sldId id="980" r:id="rId87"/>
    <p:sldId id="994" r:id="rId88"/>
    <p:sldId id="981" r:id="rId89"/>
    <p:sldId id="982" r:id="rId90"/>
    <p:sldId id="995" r:id="rId91"/>
    <p:sldId id="983" r:id="rId92"/>
    <p:sldId id="984" r:id="rId93"/>
    <p:sldId id="985" r:id="rId94"/>
    <p:sldId id="986" r:id="rId95"/>
    <p:sldId id="987" r:id="rId96"/>
    <p:sldId id="988" r:id="rId97"/>
    <p:sldId id="1015" r:id="rId98"/>
    <p:sldId id="997" r:id="rId99"/>
    <p:sldId id="998" r:id="rId100"/>
    <p:sldId id="1016" r:id="rId101"/>
    <p:sldId id="989" r:id="rId102"/>
    <p:sldId id="990" r:id="rId103"/>
    <p:sldId id="1024" r:id="rId104"/>
    <p:sldId id="1025" r:id="rId105"/>
    <p:sldId id="1026" r:id="rId106"/>
    <p:sldId id="1027" r:id="rId107"/>
    <p:sldId id="1028" r:id="rId108"/>
    <p:sldId id="991" r:id="rId109"/>
    <p:sldId id="992" r:id="rId110"/>
    <p:sldId id="888" r:id="rId111"/>
    <p:sldId id="889" r:id="rId112"/>
    <p:sldId id="890" r:id="rId113"/>
    <p:sldId id="891" r:id="rId114"/>
    <p:sldId id="3004" r:id="rId115"/>
    <p:sldId id="1518" r:id="rId116"/>
    <p:sldId id="2716" r:id="rId117"/>
    <p:sldId id="2729" r:id="rId118"/>
    <p:sldId id="874" r:id="rId119"/>
    <p:sldId id="1003" r:id="rId120"/>
    <p:sldId id="1029" r:id="rId121"/>
    <p:sldId id="3003" r:id="rId122"/>
    <p:sldId id="1005" r:id="rId123"/>
    <p:sldId id="1008" r:id="rId124"/>
    <p:sldId id="1036" r:id="rId125"/>
    <p:sldId id="1006" r:id="rId126"/>
    <p:sldId id="1007" r:id="rId127"/>
    <p:sldId id="3002" r:id="rId128"/>
    <p:sldId id="955" r:id="rId129"/>
    <p:sldId id="956" r:id="rId130"/>
    <p:sldId id="957" r:id="rId131"/>
    <p:sldId id="3001" r:id="rId132"/>
    <p:sldId id="2922" r:id="rId133"/>
    <p:sldId id="2976" r:id="rId134"/>
    <p:sldId id="2977" r:id="rId135"/>
    <p:sldId id="2978" r:id="rId136"/>
    <p:sldId id="2924" r:id="rId137"/>
    <p:sldId id="2979" r:id="rId138"/>
    <p:sldId id="2999" r:id="rId139"/>
    <p:sldId id="2980" r:id="rId140"/>
    <p:sldId id="2981" r:id="rId141"/>
    <p:sldId id="2982" r:id="rId142"/>
    <p:sldId id="2258" r:id="rId143"/>
  </p:sldIdLst>
  <p:sldSz cx="9144000" cy="6858000" type="screen4x3"/>
  <p:notesSz cx="9979025" cy="6834188"/>
  <p:defaultTextStyle>
    <a:defPPr>
      <a:defRPr lang="zh-TW"/>
    </a:defPPr>
    <a:lvl1pPr algn="l" rtl="0" fontAlgn="base">
      <a:spcBef>
        <a:spcPct val="0"/>
      </a:spcBef>
      <a:spcAft>
        <a:spcPct val="0"/>
      </a:spcAft>
      <a:defRPr kumimoji="1" kern="1200">
        <a:solidFill>
          <a:schemeClr val="tx1"/>
        </a:solidFill>
        <a:latin typeface="Arial" pitchFamily="34" charset="0"/>
        <a:ea typeface="新細明體" pitchFamily="18" charset="-120"/>
        <a:cs typeface="+mn-cs"/>
      </a:defRPr>
    </a:lvl1pPr>
    <a:lvl2pPr marL="457200" algn="l" rtl="0" fontAlgn="base">
      <a:spcBef>
        <a:spcPct val="0"/>
      </a:spcBef>
      <a:spcAft>
        <a:spcPct val="0"/>
      </a:spcAft>
      <a:defRPr kumimoji="1" kern="1200">
        <a:solidFill>
          <a:schemeClr val="tx1"/>
        </a:solidFill>
        <a:latin typeface="Arial" pitchFamily="34" charset="0"/>
        <a:ea typeface="新細明體" pitchFamily="18" charset="-120"/>
        <a:cs typeface="+mn-cs"/>
      </a:defRPr>
    </a:lvl2pPr>
    <a:lvl3pPr marL="914400" algn="l" rtl="0" fontAlgn="base">
      <a:spcBef>
        <a:spcPct val="0"/>
      </a:spcBef>
      <a:spcAft>
        <a:spcPct val="0"/>
      </a:spcAft>
      <a:defRPr kumimoji="1" kern="1200">
        <a:solidFill>
          <a:schemeClr val="tx1"/>
        </a:solidFill>
        <a:latin typeface="Arial" pitchFamily="34" charset="0"/>
        <a:ea typeface="新細明體" pitchFamily="18" charset="-120"/>
        <a:cs typeface="+mn-cs"/>
      </a:defRPr>
    </a:lvl3pPr>
    <a:lvl4pPr marL="1371600" algn="l" rtl="0" fontAlgn="base">
      <a:spcBef>
        <a:spcPct val="0"/>
      </a:spcBef>
      <a:spcAft>
        <a:spcPct val="0"/>
      </a:spcAft>
      <a:defRPr kumimoji="1" kern="1200">
        <a:solidFill>
          <a:schemeClr val="tx1"/>
        </a:solidFill>
        <a:latin typeface="Arial" pitchFamily="34" charset="0"/>
        <a:ea typeface="新細明體" pitchFamily="18" charset="-120"/>
        <a:cs typeface="+mn-cs"/>
      </a:defRPr>
    </a:lvl4pPr>
    <a:lvl5pPr marL="1828800" algn="l" rtl="0" fontAlgn="base">
      <a:spcBef>
        <a:spcPct val="0"/>
      </a:spcBef>
      <a:spcAft>
        <a:spcPct val="0"/>
      </a:spcAft>
      <a:defRPr kumimoji="1" kern="1200">
        <a:solidFill>
          <a:schemeClr val="tx1"/>
        </a:solidFill>
        <a:latin typeface="Arial" pitchFamily="34" charset="0"/>
        <a:ea typeface="新細明體" pitchFamily="18" charset="-120"/>
        <a:cs typeface="+mn-cs"/>
      </a:defRPr>
    </a:lvl5pPr>
    <a:lvl6pPr marL="2286000" algn="l" defTabSz="914400" rtl="0" eaLnBrk="1" latinLnBrk="0" hangingPunct="1">
      <a:defRPr kumimoji="1" kern="1200">
        <a:solidFill>
          <a:schemeClr val="tx1"/>
        </a:solidFill>
        <a:latin typeface="Arial" pitchFamily="34" charset="0"/>
        <a:ea typeface="新細明體" pitchFamily="18" charset="-120"/>
        <a:cs typeface="+mn-cs"/>
      </a:defRPr>
    </a:lvl6pPr>
    <a:lvl7pPr marL="2743200" algn="l" defTabSz="914400" rtl="0" eaLnBrk="1" latinLnBrk="0" hangingPunct="1">
      <a:defRPr kumimoji="1" kern="1200">
        <a:solidFill>
          <a:schemeClr val="tx1"/>
        </a:solidFill>
        <a:latin typeface="Arial" pitchFamily="34" charset="0"/>
        <a:ea typeface="新細明體" pitchFamily="18" charset="-120"/>
        <a:cs typeface="+mn-cs"/>
      </a:defRPr>
    </a:lvl7pPr>
    <a:lvl8pPr marL="3200400" algn="l" defTabSz="914400" rtl="0" eaLnBrk="1" latinLnBrk="0" hangingPunct="1">
      <a:defRPr kumimoji="1" kern="1200">
        <a:solidFill>
          <a:schemeClr val="tx1"/>
        </a:solidFill>
        <a:latin typeface="Arial" pitchFamily="34" charset="0"/>
        <a:ea typeface="新細明體" pitchFamily="18" charset="-120"/>
        <a:cs typeface="+mn-cs"/>
      </a:defRPr>
    </a:lvl8pPr>
    <a:lvl9pPr marL="3657600" algn="l" defTabSz="914400" rtl="0" eaLnBrk="1" latinLnBrk="0" hangingPunct="1">
      <a:defRPr kumimoji="1" kern="1200">
        <a:solidFill>
          <a:schemeClr val="tx1"/>
        </a:solidFill>
        <a:latin typeface="Arial" pitchFamily="34" charset="0"/>
        <a:ea typeface="新細明體" pitchFamily="18" charset="-120"/>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user" initials="u" lastIdx="2" clrIdx="0">
    <p:extLst>
      <p:ext uri="{19B8F6BF-5375-455C-9EA6-DF929625EA0E}">
        <p15:presenceInfo xmlns:p15="http://schemas.microsoft.com/office/powerpoint/2012/main" userId="user"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000000"/>
    <a:srgbClr val="FF0000"/>
    <a:srgbClr val="0000FF"/>
    <a:srgbClr val="BBE0E3"/>
    <a:srgbClr val="FFFF00"/>
    <a:srgbClr val="CCFFCC"/>
    <a:srgbClr val="FFCCCC"/>
    <a:srgbClr val="99FFCC"/>
    <a:srgbClr val="FF00FF"/>
    <a:srgbClr val="3366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等深淺樣式 2 - 輔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696" autoAdjust="0"/>
    <p:restoredTop sz="94411" autoAdjust="0"/>
  </p:normalViewPr>
  <p:slideViewPr>
    <p:cSldViewPr>
      <p:cViewPr varScale="1">
        <p:scale>
          <a:sx n="112" d="100"/>
          <a:sy n="112" d="100"/>
        </p:scale>
        <p:origin x="636" y="102"/>
      </p:cViewPr>
      <p:guideLst>
        <p:guide orient="horz" pos="2160"/>
        <p:guide pos="2880"/>
      </p:guideLst>
    </p:cSldViewPr>
  </p:slideViewPr>
  <p:notesTextViewPr>
    <p:cViewPr>
      <p:scale>
        <a:sx n="100" d="100"/>
        <a:sy n="100" d="100"/>
      </p:scale>
      <p:origin x="0" y="0"/>
    </p:cViewPr>
  </p:notesTextViewPr>
  <p:sorterViewPr>
    <p:cViewPr varScale="1">
      <p:scale>
        <a:sx n="100" d="100"/>
        <a:sy n="100" d="100"/>
      </p:scale>
      <p:origin x="0" y="-11094"/>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117" Type="http://schemas.openxmlformats.org/officeDocument/2006/relationships/slide" Target="slides/slide115.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slide" Target="slides/slide82.xml"/><Relationship Id="rId89" Type="http://schemas.openxmlformats.org/officeDocument/2006/relationships/slide" Target="slides/slide87.xml"/><Relationship Id="rId112" Type="http://schemas.openxmlformats.org/officeDocument/2006/relationships/slide" Target="slides/slide110.xml"/><Relationship Id="rId133" Type="http://schemas.openxmlformats.org/officeDocument/2006/relationships/slide" Target="slides/slide131.xml"/><Relationship Id="rId138" Type="http://schemas.openxmlformats.org/officeDocument/2006/relationships/slide" Target="slides/slide136.xml"/><Relationship Id="rId16" Type="http://schemas.openxmlformats.org/officeDocument/2006/relationships/slide" Target="slides/slide14.xml"/><Relationship Id="rId107" Type="http://schemas.openxmlformats.org/officeDocument/2006/relationships/slide" Target="slides/slide105.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102" Type="http://schemas.openxmlformats.org/officeDocument/2006/relationships/slide" Target="slides/slide100.xml"/><Relationship Id="rId123" Type="http://schemas.openxmlformats.org/officeDocument/2006/relationships/slide" Target="slides/slide121.xml"/><Relationship Id="rId128" Type="http://schemas.openxmlformats.org/officeDocument/2006/relationships/slide" Target="slides/slide126.xml"/><Relationship Id="rId144" Type="http://schemas.openxmlformats.org/officeDocument/2006/relationships/notesMaster" Target="notesMasters/notesMaster1.xml"/><Relationship Id="rId149" Type="http://schemas.openxmlformats.org/officeDocument/2006/relationships/theme" Target="theme/theme1.xml"/><Relationship Id="rId5" Type="http://schemas.openxmlformats.org/officeDocument/2006/relationships/slide" Target="slides/slide3.xml"/><Relationship Id="rId90" Type="http://schemas.openxmlformats.org/officeDocument/2006/relationships/slide" Target="slides/slide88.xml"/><Relationship Id="rId95" Type="http://schemas.openxmlformats.org/officeDocument/2006/relationships/slide" Target="slides/slide93.xml"/><Relationship Id="rId22" Type="http://schemas.openxmlformats.org/officeDocument/2006/relationships/slide" Target="slides/slide20.xml"/><Relationship Id="rId27" Type="http://schemas.openxmlformats.org/officeDocument/2006/relationships/slide" Target="slides/slide25.xml"/><Relationship Id="rId43" Type="http://schemas.openxmlformats.org/officeDocument/2006/relationships/slide" Target="slides/slide41.xml"/><Relationship Id="rId48" Type="http://schemas.openxmlformats.org/officeDocument/2006/relationships/slide" Target="slides/slide46.xml"/><Relationship Id="rId64" Type="http://schemas.openxmlformats.org/officeDocument/2006/relationships/slide" Target="slides/slide62.xml"/><Relationship Id="rId69" Type="http://schemas.openxmlformats.org/officeDocument/2006/relationships/slide" Target="slides/slide67.xml"/><Relationship Id="rId113" Type="http://schemas.openxmlformats.org/officeDocument/2006/relationships/slide" Target="slides/slide111.xml"/><Relationship Id="rId118" Type="http://schemas.openxmlformats.org/officeDocument/2006/relationships/slide" Target="slides/slide116.xml"/><Relationship Id="rId134" Type="http://schemas.openxmlformats.org/officeDocument/2006/relationships/slide" Target="slides/slide132.xml"/><Relationship Id="rId139" Type="http://schemas.openxmlformats.org/officeDocument/2006/relationships/slide" Target="slides/slide137.xml"/><Relationship Id="rId80" Type="http://schemas.openxmlformats.org/officeDocument/2006/relationships/slide" Target="slides/slide78.xml"/><Relationship Id="rId85" Type="http://schemas.openxmlformats.org/officeDocument/2006/relationships/slide" Target="slides/slide83.xml"/><Relationship Id="rId150" Type="http://schemas.openxmlformats.org/officeDocument/2006/relationships/tableStyles" Target="tableStyles.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103" Type="http://schemas.openxmlformats.org/officeDocument/2006/relationships/slide" Target="slides/slide101.xml"/><Relationship Id="rId108" Type="http://schemas.openxmlformats.org/officeDocument/2006/relationships/slide" Target="slides/slide106.xml"/><Relationship Id="rId116" Type="http://schemas.openxmlformats.org/officeDocument/2006/relationships/slide" Target="slides/slide114.xml"/><Relationship Id="rId124" Type="http://schemas.openxmlformats.org/officeDocument/2006/relationships/slide" Target="slides/slide122.xml"/><Relationship Id="rId129" Type="http://schemas.openxmlformats.org/officeDocument/2006/relationships/slide" Target="slides/slide127.xml"/><Relationship Id="rId137" Type="http://schemas.openxmlformats.org/officeDocument/2006/relationships/slide" Target="slides/slide13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slide" Target="slides/slide81.xml"/><Relationship Id="rId88" Type="http://schemas.openxmlformats.org/officeDocument/2006/relationships/slide" Target="slides/slide86.xml"/><Relationship Id="rId91" Type="http://schemas.openxmlformats.org/officeDocument/2006/relationships/slide" Target="slides/slide89.xml"/><Relationship Id="rId96" Type="http://schemas.openxmlformats.org/officeDocument/2006/relationships/slide" Target="slides/slide94.xml"/><Relationship Id="rId111" Type="http://schemas.openxmlformats.org/officeDocument/2006/relationships/slide" Target="slides/slide109.xml"/><Relationship Id="rId132" Type="http://schemas.openxmlformats.org/officeDocument/2006/relationships/slide" Target="slides/slide130.xml"/><Relationship Id="rId140" Type="http://schemas.openxmlformats.org/officeDocument/2006/relationships/slide" Target="slides/slide138.xml"/><Relationship Id="rId145"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6" Type="http://schemas.openxmlformats.org/officeDocument/2006/relationships/slide" Target="slides/slide104.xml"/><Relationship Id="rId114" Type="http://schemas.openxmlformats.org/officeDocument/2006/relationships/slide" Target="slides/slide112.xml"/><Relationship Id="rId119" Type="http://schemas.openxmlformats.org/officeDocument/2006/relationships/slide" Target="slides/slide117.xml"/><Relationship Id="rId127" Type="http://schemas.openxmlformats.org/officeDocument/2006/relationships/slide" Target="slides/slide12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slide" Target="slides/slide84.xml"/><Relationship Id="rId94" Type="http://schemas.openxmlformats.org/officeDocument/2006/relationships/slide" Target="slides/slide92.xml"/><Relationship Id="rId99" Type="http://schemas.openxmlformats.org/officeDocument/2006/relationships/slide" Target="slides/slide97.xml"/><Relationship Id="rId101" Type="http://schemas.openxmlformats.org/officeDocument/2006/relationships/slide" Target="slides/slide99.xml"/><Relationship Id="rId122" Type="http://schemas.openxmlformats.org/officeDocument/2006/relationships/slide" Target="slides/slide120.xml"/><Relationship Id="rId130" Type="http://schemas.openxmlformats.org/officeDocument/2006/relationships/slide" Target="slides/slide128.xml"/><Relationship Id="rId135" Type="http://schemas.openxmlformats.org/officeDocument/2006/relationships/slide" Target="slides/slide133.xml"/><Relationship Id="rId143" Type="http://schemas.openxmlformats.org/officeDocument/2006/relationships/slide" Target="slides/slide141.xml"/><Relationship Id="rId148"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109" Type="http://schemas.openxmlformats.org/officeDocument/2006/relationships/slide" Target="slides/slide10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slide" Target="slides/slide95.xml"/><Relationship Id="rId104" Type="http://schemas.openxmlformats.org/officeDocument/2006/relationships/slide" Target="slides/slide102.xml"/><Relationship Id="rId120" Type="http://schemas.openxmlformats.org/officeDocument/2006/relationships/slide" Target="slides/slide118.xml"/><Relationship Id="rId125" Type="http://schemas.openxmlformats.org/officeDocument/2006/relationships/slide" Target="slides/slide123.xml"/><Relationship Id="rId141" Type="http://schemas.openxmlformats.org/officeDocument/2006/relationships/slide" Target="slides/slide139.xml"/><Relationship Id="rId146" Type="http://schemas.openxmlformats.org/officeDocument/2006/relationships/commentAuthors" Target="commentAuthors.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110" Type="http://schemas.openxmlformats.org/officeDocument/2006/relationships/slide" Target="slides/slide108.xml"/><Relationship Id="rId115" Type="http://schemas.openxmlformats.org/officeDocument/2006/relationships/slide" Target="slides/slide113.xml"/><Relationship Id="rId131" Type="http://schemas.openxmlformats.org/officeDocument/2006/relationships/slide" Target="slides/slide129.xml"/><Relationship Id="rId136" Type="http://schemas.openxmlformats.org/officeDocument/2006/relationships/slide" Target="slides/slide134.xml"/><Relationship Id="rId61" Type="http://schemas.openxmlformats.org/officeDocument/2006/relationships/slide" Target="slides/slide59.xml"/><Relationship Id="rId82" Type="http://schemas.openxmlformats.org/officeDocument/2006/relationships/slide" Target="slides/slide80.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100" Type="http://schemas.openxmlformats.org/officeDocument/2006/relationships/slide" Target="slides/slide98.xml"/><Relationship Id="rId105" Type="http://schemas.openxmlformats.org/officeDocument/2006/relationships/slide" Target="slides/slide103.xml"/><Relationship Id="rId126" Type="http://schemas.openxmlformats.org/officeDocument/2006/relationships/slide" Target="slides/slide124.xml"/><Relationship Id="rId147" Type="http://schemas.openxmlformats.org/officeDocument/2006/relationships/presProps" Target="presProps.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slide" Target="slides/slide91.xml"/><Relationship Id="rId98" Type="http://schemas.openxmlformats.org/officeDocument/2006/relationships/slide" Target="slides/slide96.xml"/><Relationship Id="rId121" Type="http://schemas.openxmlformats.org/officeDocument/2006/relationships/slide" Target="slides/slide119.xml"/><Relationship Id="rId142" Type="http://schemas.openxmlformats.org/officeDocument/2006/relationships/slide" Target="slides/slide140.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87074" name="Rectangle 2"/>
          <p:cNvSpPr>
            <a:spLocks noGrp="1" noChangeArrowheads="1"/>
          </p:cNvSpPr>
          <p:nvPr>
            <p:ph type="hdr" sz="quarter"/>
          </p:nvPr>
        </p:nvSpPr>
        <p:spPr bwMode="auto">
          <a:xfrm>
            <a:off x="0" y="0"/>
            <a:ext cx="4324350" cy="342900"/>
          </a:xfrm>
          <a:prstGeom prst="rect">
            <a:avLst/>
          </a:prstGeom>
          <a:noFill/>
          <a:ln w="9525">
            <a:noFill/>
            <a:miter lim="800000"/>
            <a:headEnd/>
            <a:tailEnd/>
          </a:ln>
        </p:spPr>
        <p:txBody>
          <a:bodyPr vert="horz" wrap="square" lIns="92106" tIns="46053" rIns="92106" bIns="46053" numCol="1" anchor="t" anchorCtr="0" compatLnSpc="1">
            <a:prstTxWarp prst="textNoShape">
              <a:avLst/>
            </a:prstTxWarp>
          </a:bodyPr>
          <a:lstStyle>
            <a:lvl1pPr defTabSz="922338">
              <a:defRPr sz="1200">
                <a:latin typeface="Arial" charset="0"/>
                <a:ea typeface="新細明體" pitchFamily="18" charset="-120"/>
              </a:defRPr>
            </a:lvl1pPr>
          </a:lstStyle>
          <a:p>
            <a:pPr>
              <a:defRPr/>
            </a:pPr>
            <a:endParaRPr lang="en-US" altLang="zh-TW"/>
          </a:p>
        </p:txBody>
      </p:sp>
      <p:sp>
        <p:nvSpPr>
          <p:cNvPr id="387075" name="Rectangle 3"/>
          <p:cNvSpPr>
            <a:spLocks noGrp="1" noChangeArrowheads="1"/>
          </p:cNvSpPr>
          <p:nvPr>
            <p:ph type="dt" sz="quarter" idx="1"/>
          </p:nvPr>
        </p:nvSpPr>
        <p:spPr bwMode="auto">
          <a:xfrm>
            <a:off x="5653088" y="0"/>
            <a:ext cx="4324350" cy="342900"/>
          </a:xfrm>
          <a:prstGeom prst="rect">
            <a:avLst/>
          </a:prstGeom>
          <a:noFill/>
          <a:ln w="9525">
            <a:noFill/>
            <a:miter lim="800000"/>
            <a:headEnd/>
            <a:tailEnd/>
          </a:ln>
        </p:spPr>
        <p:txBody>
          <a:bodyPr vert="horz" wrap="square" lIns="92106" tIns="46053" rIns="92106" bIns="46053" numCol="1" anchor="t" anchorCtr="0" compatLnSpc="1">
            <a:prstTxWarp prst="textNoShape">
              <a:avLst/>
            </a:prstTxWarp>
          </a:bodyPr>
          <a:lstStyle>
            <a:lvl1pPr algn="r" defTabSz="922338">
              <a:defRPr sz="1200">
                <a:latin typeface="Arial" charset="0"/>
                <a:ea typeface="新細明體" pitchFamily="18" charset="-120"/>
              </a:defRPr>
            </a:lvl1pPr>
          </a:lstStyle>
          <a:p>
            <a:pPr>
              <a:defRPr/>
            </a:pPr>
            <a:endParaRPr lang="en-US" altLang="zh-TW"/>
          </a:p>
        </p:txBody>
      </p:sp>
      <p:sp>
        <p:nvSpPr>
          <p:cNvPr id="387076" name="Rectangle 4"/>
          <p:cNvSpPr>
            <a:spLocks noGrp="1" noChangeArrowheads="1"/>
          </p:cNvSpPr>
          <p:nvPr>
            <p:ph type="ftr" sz="quarter" idx="2"/>
          </p:nvPr>
        </p:nvSpPr>
        <p:spPr bwMode="auto">
          <a:xfrm>
            <a:off x="0" y="6491288"/>
            <a:ext cx="4324350" cy="341312"/>
          </a:xfrm>
          <a:prstGeom prst="rect">
            <a:avLst/>
          </a:prstGeom>
          <a:noFill/>
          <a:ln w="9525">
            <a:noFill/>
            <a:miter lim="800000"/>
            <a:headEnd/>
            <a:tailEnd/>
          </a:ln>
        </p:spPr>
        <p:txBody>
          <a:bodyPr vert="horz" wrap="square" lIns="92106" tIns="46053" rIns="92106" bIns="46053" numCol="1" anchor="b" anchorCtr="0" compatLnSpc="1">
            <a:prstTxWarp prst="textNoShape">
              <a:avLst/>
            </a:prstTxWarp>
          </a:bodyPr>
          <a:lstStyle>
            <a:lvl1pPr defTabSz="922338">
              <a:defRPr sz="1200">
                <a:latin typeface="Arial" charset="0"/>
                <a:ea typeface="新細明體" pitchFamily="18" charset="-120"/>
              </a:defRPr>
            </a:lvl1pPr>
          </a:lstStyle>
          <a:p>
            <a:pPr>
              <a:defRPr/>
            </a:pPr>
            <a:endParaRPr lang="en-US" altLang="zh-TW"/>
          </a:p>
        </p:txBody>
      </p:sp>
      <p:sp>
        <p:nvSpPr>
          <p:cNvPr id="387077" name="Rectangle 5"/>
          <p:cNvSpPr>
            <a:spLocks noGrp="1" noChangeArrowheads="1"/>
          </p:cNvSpPr>
          <p:nvPr>
            <p:ph type="sldNum" sz="quarter" idx="3"/>
          </p:nvPr>
        </p:nvSpPr>
        <p:spPr bwMode="auto">
          <a:xfrm>
            <a:off x="5653088" y="6491288"/>
            <a:ext cx="4324350" cy="341312"/>
          </a:xfrm>
          <a:prstGeom prst="rect">
            <a:avLst/>
          </a:prstGeom>
          <a:noFill/>
          <a:ln w="9525">
            <a:noFill/>
            <a:miter lim="800000"/>
            <a:headEnd/>
            <a:tailEnd/>
          </a:ln>
        </p:spPr>
        <p:txBody>
          <a:bodyPr vert="horz" wrap="square" lIns="92106" tIns="46053" rIns="92106" bIns="46053" numCol="1" anchor="b" anchorCtr="0" compatLnSpc="1">
            <a:prstTxWarp prst="textNoShape">
              <a:avLst/>
            </a:prstTxWarp>
          </a:bodyPr>
          <a:lstStyle>
            <a:lvl1pPr algn="r" defTabSz="922338">
              <a:defRPr sz="1200">
                <a:latin typeface="Arial" charset="0"/>
                <a:ea typeface="新細明體" pitchFamily="18" charset="-120"/>
              </a:defRPr>
            </a:lvl1pPr>
          </a:lstStyle>
          <a:p>
            <a:pPr>
              <a:defRPr/>
            </a:pPr>
            <a:fld id="{F5E917B5-9406-496A-9B79-3EFDD13BCAE1}" type="slidenum">
              <a:rPr lang="en-US" altLang="zh-TW"/>
              <a:pPr>
                <a:defRPr/>
              </a:pPr>
              <a:t>‹#›</a:t>
            </a:fld>
            <a:endParaRPr lang="en-US" altLang="zh-TW"/>
          </a:p>
        </p:txBody>
      </p:sp>
    </p:spTree>
    <p:extLst>
      <p:ext uri="{BB962C8B-B14F-4D97-AF65-F5344CB8AC3E}">
        <p14:creationId xmlns:p14="http://schemas.microsoft.com/office/powerpoint/2010/main" val="239588519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7826" name="Rectangle 2"/>
          <p:cNvSpPr>
            <a:spLocks noGrp="1" noChangeArrowheads="1"/>
          </p:cNvSpPr>
          <p:nvPr>
            <p:ph type="hdr" sz="quarter"/>
          </p:nvPr>
        </p:nvSpPr>
        <p:spPr bwMode="auto">
          <a:xfrm>
            <a:off x="0" y="0"/>
            <a:ext cx="4324350" cy="342900"/>
          </a:xfrm>
          <a:prstGeom prst="rect">
            <a:avLst/>
          </a:prstGeom>
          <a:noFill/>
          <a:ln w="9525">
            <a:noFill/>
            <a:miter lim="800000"/>
            <a:headEnd/>
            <a:tailEnd/>
          </a:ln>
        </p:spPr>
        <p:txBody>
          <a:bodyPr vert="horz" wrap="square" lIns="92106" tIns="46053" rIns="92106" bIns="46053" numCol="1" anchor="t" anchorCtr="0" compatLnSpc="1">
            <a:prstTxWarp prst="textNoShape">
              <a:avLst/>
            </a:prstTxWarp>
          </a:bodyPr>
          <a:lstStyle>
            <a:lvl1pPr defTabSz="922338">
              <a:defRPr sz="1200">
                <a:latin typeface="Arial" charset="0"/>
                <a:ea typeface="新細明體" pitchFamily="18" charset="-120"/>
              </a:defRPr>
            </a:lvl1pPr>
          </a:lstStyle>
          <a:p>
            <a:pPr>
              <a:defRPr/>
            </a:pPr>
            <a:endParaRPr lang="en-US" altLang="zh-TW"/>
          </a:p>
        </p:txBody>
      </p:sp>
      <p:sp>
        <p:nvSpPr>
          <p:cNvPr id="77827" name="Rectangle 3"/>
          <p:cNvSpPr>
            <a:spLocks noGrp="1" noChangeArrowheads="1"/>
          </p:cNvSpPr>
          <p:nvPr>
            <p:ph type="dt" idx="1"/>
          </p:nvPr>
        </p:nvSpPr>
        <p:spPr bwMode="auto">
          <a:xfrm>
            <a:off x="5653088" y="0"/>
            <a:ext cx="4324350" cy="342900"/>
          </a:xfrm>
          <a:prstGeom prst="rect">
            <a:avLst/>
          </a:prstGeom>
          <a:noFill/>
          <a:ln w="9525">
            <a:noFill/>
            <a:miter lim="800000"/>
            <a:headEnd/>
            <a:tailEnd/>
          </a:ln>
        </p:spPr>
        <p:txBody>
          <a:bodyPr vert="horz" wrap="square" lIns="92106" tIns="46053" rIns="92106" bIns="46053" numCol="1" anchor="t" anchorCtr="0" compatLnSpc="1">
            <a:prstTxWarp prst="textNoShape">
              <a:avLst/>
            </a:prstTxWarp>
          </a:bodyPr>
          <a:lstStyle>
            <a:lvl1pPr algn="r" defTabSz="922338">
              <a:defRPr sz="1200">
                <a:latin typeface="Arial" charset="0"/>
                <a:ea typeface="新細明體" pitchFamily="18" charset="-120"/>
              </a:defRPr>
            </a:lvl1pPr>
          </a:lstStyle>
          <a:p>
            <a:pPr>
              <a:defRPr/>
            </a:pPr>
            <a:endParaRPr lang="en-US" altLang="zh-TW"/>
          </a:p>
        </p:txBody>
      </p:sp>
      <p:sp>
        <p:nvSpPr>
          <p:cNvPr id="174084" name="Rectangle 4"/>
          <p:cNvSpPr>
            <a:spLocks noGrp="1" noRot="1" noChangeAspect="1" noChangeArrowheads="1" noTextEdit="1"/>
          </p:cNvSpPr>
          <p:nvPr>
            <p:ph type="sldImg" idx="2"/>
          </p:nvPr>
        </p:nvSpPr>
        <p:spPr bwMode="auto">
          <a:xfrm>
            <a:off x="3279775" y="512763"/>
            <a:ext cx="3417888" cy="2563812"/>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7829" name="Rectangle 5"/>
          <p:cNvSpPr>
            <a:spLocks noGrp="1" noChangeArrowheads="1"/>
          </p:cNvSpPr>
          <p:nvPr>
            <p:ph type="body" sz="quarter" idx="3"/>
          </p:nvPr>
        </p:nvSpPr>
        <p:spPr bwMode="auto">
          <a:xfrm>
            <a:off x="996950" y="3244850"/>
            <a:ext cx="7985125" cy="3076575"/>
          </a:xfrm>
          <a:prstGeom prst="rect">
            <a:avLst/>
          </a:prstGeom>
          <a:noFill/>
          <a:ln w="9525">
            <a:noFill/>
            <a:miter lim="800000"/>
            <a:headEnd/>
            <a:tailEnd/>
          </a:ln>
        </p:spPr>
        <p:txBody>
          <a:bodyPr vert="horz" wrap="square" lIns="92106" tIns="46053" rIns="92106" bIns="46053" numCol="1" anchor="t" anchorCtr="0" compatLnSpc="1">
            <a:prstTxWarp prst="textNoShape">
              <a:avLst/>
            </a:prstTxWarp>
          </a:bodyPr>
          <a:lstStyle/>
          <a:p>
            <a:pPr lvl="0"/>
            <a:r>
              <a:rPr lang="zh-TW" altLang="en-US" noProof="0"/>
              <a:t>按一下以編輯母片</a:t>
            </a:r>
          </a:p>
          <a:p>
            <a:pPr lvl="1"/>
            <a:r>
              <a:rPr lang="zh-TW" altLang="en-US" noProof="0"/>
              <a:t>第二層</a:t>
            </a:r>
          </a:p>
          <a:p>
            <a:pPr lvl="2"/>
            <a:r>
              <a:rPr lang="zh-TW" altLang="en-US" noProof="0"/>
              <a:t>第三層</a:t>
            </a:r>
          </a:p>
          <a:p>
            <a:pPr lvl="3"/>
            <a:r>
              <a:rPr lang="zh-TW" altLang="en-US" noProof="0"/>
              <a:t>第四層</a:t>
            </a:r>
          </a:p>
          <a:p>
            <a:pPr lvl="4"/>
            <a:r>
              <a:rPr lang="zh-TW" altLang="en-US" noProof="0"/>
              <a:t>第五層</a:t>
            </a:r>
          </a:p>
        </p:txBody>
      </p:sp>
      <p:sp>
        <p:nvSpPr>
          <p:cNvPr id="77830" name="Rectangle 6"/>
          <p:cNvSpPr>
            <a:spLocks noGrp="1" noChangeArrowheads="1"/>
          </p:cNvSpPr>
          <p:nvPr>
            <p:ph type="ftr" sz="quarter" idx="4"/>
          </p:nvPr>
        </p:nvSpPr>
        <p:spPr bwMode="auto">
          <a:xfrm>
            <a:off x="0" y="6491288"/>
            <a:ext cx="4324350" cy="341312"/>
          </a:xfrm>
          <a:prstGeom prst="rect">
            <a:avLst/>
          </a:prstGeom>
          <a:noFill/>
          <a:ln w="9525">
            <a:noFill/>
            <a:miter lim="800000"/>
            <a:headEnd/>
            <a:tailEnd/>
          </a:ln>
        </p:spPr>
        <p:txBody>
          <a:bodyPr vert="horz" wrap="square" lIns="92106" tIns="46053" rIns="92106" bIns="46053" numCol="1" anchor="b" anchorCtr="0" compatLnSpc="1">
            <a:prstTxWarp prst="textNoShape">
              <a:avLst/>
            </a:prstTxWarp>
          </a:bodyPr>
          <a:lstStyle>
            <a:lvl1pPr defTabSz="922338">
              <a:defRPr sz="1200">
                <a:latin typeface="Arial" charset="0"/>
                <a:ea typeface="新細明體" pitchFamily="18" charset="-120"/>
              </a:defRPr>
            </a:lvl1pPr>
          </a:lstStyle>
          <a:p>
            <a:pPr>
              <a:defRPr/>
            </a:pPr>
            <a:endParaRPr lang="en-US" altLang="zh-TW"/>
          </a:p>
        </p:txBody>
      </p:sp>
      <p:sp>
        <p:nvSpPr>
          <p:cNvPr id="77831" name="Rectangle 7"/>
          <p:cNvSpPr>
            <a:spLocks noGrp="1" noChangeArrowheads="1"/>
          </p:cNvSpPr>
          <p:nvPr>
            <p:ph type="sldNum" sz="quarter" idx="5"/>
          </p:nvPr>
        </p:nvSpPr>
        <p:spPr bwMode="auto">
          <a:xfrm>
            <a:off x="5653088" y="6491288"/>
            <a:ext cx="4324350" cy="341312"/>
          </a:xfrm>
          <a:prstGeom prst="rect">
            <a:avLst/>
          </a:prstGeom>
          <a:noFill/>
          <a:ln w="9525">
            <a:noFill/>
            <a:miter lim="800000"/>
            <a:headEnd/>
            <a:tailEnd/>
          </a:ln>
        </p:spPr>
        <p:txBody>
          <a:bodyPr vert="horz" wrap="square" lIns="92106" tIns="46053" rIns="92106" bIns="46053" numCol="1" anchor="b" anchorCtr="0" compatLnSpc="1">
            <a:prstTxWarp prst="textNoShape">
              <a:avLst/>
            </a:prstTxWarp>
          </a:bodyPr>
          <a:lstStyle>
            <a:lvl1pPr algn="r" defTabSz="922338">
              <a:defRPr sz="1200">
                <a:latin typeface="Arial" charset="0"/>
                <a:ea typeface="新細明體" pitchFamily="18" charset="-120"/>
              </a:defRPr>
            </a:lvl1pPr>
          </a:lstStyle>
          <a:p>
            <a:pPr>
              <a:defRPr/>
            </a:pPr>
            <a:fld id="{2F666080-634E-45FE-B51C-FB65F6FA8931}" type="slidenum">
              <a:rPr lang="en-US" altLang="zh-TW"/>
              <a:pPr>
                <a:defRPr/>
              </a:pPr>
              <a:t>‹#›</a:t>
            </a:fld>
            <a:endParaRPr lang="en-US" altLang="zh-TW"/>
          </a:p>
        </p:txBody>
      </p:sp>
    </p:spTree>
    <p:extLst>
      <p:ext uri="{BB962C8B-B14F-4D97-AF65-F5344CB8AC3E}">
        <p14:creationId xmlns:p14="http://schemas.microsoft.com/office/powerpoint/2010/main" val="381225443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kumimoji="1" sz="1200" kern="1200">
        <a:solidFill>
          <a:schemeClr val="tx1"/>
        </a:solidFill>
        <a:latin typeface="Arial" pitchFamily="34" charset="0"/>
        <a:ea typeface="新細明體" pitchFamily="18" charset="-120"/>
        <a:cs typeface="+mn-cs"/>
      </a:defRPr>
    </a:lvl1pPr>
    <a:lvl2pPr marL="457200" algn="l" rtl="0" eaLnBrk="0" fontAlgn="base" hangingPunct="0">
      <a:spcBef>
        <a:spcPct val="30000"/>
      </a:spcBef>
      <a:spcAft>
        <a:spcPct val="0"/>
      </a:spcAft>
      <a:defRPr kumimoji="1" sz="1200" kern="1200">
        <a:solidFill>
          <a:schemeClr val="tx1"/>
        </a:solidFill>
        <a:latin typeface="Arial" pitchFamily="34" charset="0"/>
        <a:ea typeface="新細明體" pitchFamily="18" charset="-120"/>
        <a:cs typeface="+mn-cs"/>
      </a:defRPr>
    </a:lvl2pPr>
    <a:lvl3pPr marL="914400" algn="l" rtl="0" eaLnBrk="0" fontAlgn="base" hangingPunct="0">
      <a:spcBef>
        <a:spcPct val="30000"/>
      </a:spcBef>
      <a:spcAft>
        <a:spcPct val="0"/>
      </a:spcAft>
      <a:defRPr kumimoji="1" sz="1200" kern="1200">
        <a:solidFill>
          <a:schemeClr val="tx1"/>
        </a:solidFill>
        <a:latin typeface="Arial" pitchFamily="34" charset="0"/>
        <a:ea typeface="新細明體" pitchFamily="18" charset="-120"/>
        <a:cs typeface="+mn-cs"/>
      </a:defRPr>
    </a:lvl3pPr>
    <a:lvl4pPr marL="1371600" algn="l" rtl="0" eaLnBrk="0" fontAlgn="base" hangingPunct="0">
      <a:spcBef>
        <a:spcPct val="30000"/>
      </a:spcBef>
      <a:spcAft>
        <a:spcPct val="0"/>
      </a:spcAft>
      <a:defRPr kumimoji="1" sz="1200" kern="1200">
        <a:solidFill>
          <a:schemeClr val="tx1"/>
        </a:solidFill>
        <a:latin typeface="Arial" pitchFamily="34" charset="0"/>
        <a:ea typeface="新細明體" pitchFamily="18" charset="-120"/>
        <a:cs typeface="+mn-cs"/>
      </a:defRPr>
    </a:lvl4pPr>
    <a:lvl5pPr marL="1828800" algn="l" rtl="0" eaLnBrk="0" fontAlgn="base" hangingPunct="0">
      <a:spcBef>
        <a:spcPct val="30000"/>
      </a:spcBef>
      <a:spcAft>
        <a:spcPct val="0"/>
      </a:spcAft>
      <a:defRPr kumimoji="1" sz="1200" kern="1200">
        <a:solidFill>
          <a:schemeClr val="tx1"/>
        </a:solidFill>
        <a:latin typeface="Arial" pitchFamily="34" charset="0"/>
        <a:ea typeface="新細明體" pitchFamily="18" charset="-120"/>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7"/>
          <p:cNvSpPr txBox="1">
            <a:spLocks noGrp="1" noChangeArrowheads="1"/>
          </p:cNvSpPr>
          <p:nvPr/>
        </p:nvSpPr>
        <p:spPr bwMode="auto">
          <a:xfrm>
            <a:off x="5653088" y="6491288"/>
            <a:ext cx="4324350" cy="341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106" tIns="46053" rIns="92106" bIns="46053" anchor="b"/>
          <a:lstStyle>
            <a:lvl1pPr defTabSz="922338" eaLnBrk="0" hangingPunct="0">
              <a:spcBef>
                <a:spcPct val="30000"/>
              </a:spcBef>
              <a:defRPr kumimoji="1" sz="1200">
                <a:solidFill>
                  <a:schemeClr val="tx1"/>
                </a:solidFill>
                <a:latin typeface="Arial" pitchFamily="34" charset="0"/>
                <a:ea typeface="新細明體" pitchFamily="18" charset="-120"/>
              </a:defRPr>
            </a:lvl1pPr>
            <a:lvl2pPr marL="742950" indent="-285750" defTabSz="922338" eaLnBrk="0" hangingPunct="0">
              <a:spcBef>
                <a:spcPct val="30000"/>
              </a:spcBef>
              <a:defRPr kumimoji="1" sz="1200">
                <a:solidFill>
                  <a:schemeClr val="tx1"/>
                </a:solidFill>
                <a:latin typeface="Arial" pitchFamily="34" charset="0"/>
                <a:ea typeface="新細明體" pitchFamily="18" charset="-120"/>
              </a:defRPr>
            </a:lvl2pPr>
            <a:lvl3pPr marL="1143000" indent="-228600" defTabSz="922338" eaLnBrk="0" hangingPunct="0">
              <a:spcBef>
                <a:spcPct val="30000"/>
              </a:spcBef>
              <a:defRPr kumimoji="1" sz="1200">
                <a:solidFill>
                  <a:schemeClr val="tx1"/>
                </a:solidFill>
                <a:latin typeface="Arial" pitchFamily="34" charset="0"/>
                <a:ea typeface="新細明體" pitchFamily="18" charset="-120"/>
              </a:defRPr>
            </a:lvl3pPr>
            <a:lvl4pPr marL="1600200" indent="-228600" defTabSz="922338" eaLnBrk="0" hangingPunct="0">
              <a:spcBef>
                <a:spcPct val="30000"/>
              </a:spcBef>
              <a:defRPr kumimoji="1" sz="1200">
                <a:solidFill>
                  <a:schemeClr val="tx1"/>
                </a:solidFill>
                <a:latin typeface="Arial" pitchFamily="34" charset="0"/>
                <a:ea typeface="新細明體" pitchFamily="18" charset="-120"/>
              </a:defRPr>
            </a:lvl4pPr>
            <a:lvl5pPr marL="2057400" indent="-228600" defTabSz="922338" eaLnBrk="0" hangingPunct="0">
              <a:spcBef>
                <a:spcPct val="30000"/>
              </a:spcBef>
              <a:defRPr kumimoji="1" sz="1200">
                <a:solidFill>
                  <a:schemeClr val="tx1"/>
                </a:solidFill>
                <a:latin typeface="Arial" pitchFamily="34" charset="0"/>
                <a:ea typeface="新細明體" pitchFamily="18" charset="-120"/>
              </a:defRPr>
            </a:lvl5pPr>
            <a:lvl6pPr marL="2514600" indent="-228600" defTabSz="922338" eaLnBrk="0" fontAlgn="base" hangingPunct="0">
              <a:spcBef>
                <a:spcPct val="30000"/>
              </a:spcBef>
              <a:spcAft>
                <a:spcPct val="0"/>
              </a:spcAft>
              <a:defRPr kumimoji="1" sz="1200">
                <a:solidFill>
                  <a:schemeClr val="tx1"/>
                </a:solidFill>
                <a:latin typeface="Arial" pitchFamily="34" charset="0"/>
                <a:ea typeface="新細明體" pitchFamily="18" charset="-120"/>
              </a:defRPr>
            </a:lvl6pPr>
            <a:lvl7pPr marL="2971800" indent="-228600" defTabSz="922338" eaLnBrk="0" fontAlgn="base" hangingPunct="0">
              <a:spcBef>
                <a:spcPct val="30000"/>
              </a:spcBef>
              <a:spcAft>
                <a:spcPct val="0"/>
              </a:spcAft>
              <a:defRPr kumimoji="1" sz="1200">
                <a:solidFill>
                  <a:schemeClr val="tx1"/>
                </a:solidFill>
                <a:latin typeface="Arial" pitchFamily="34" charset="0"/>
                <a:ea typeface="新細明體" pitchFamily="18" charset="-120"/>
              </a:defRPr>
            </a:lvl7pPr>
            <a:lvl8pPr marL="3429000" indent="-228600" defTabSz="922338" eaLnBrk="0" fontAlgn="base" hangingPunct="0">
              <a:spcBef>
                <a:spcPct val="30000"/>
              </a:spcBef>
              <a:spcAft>
                <a:spcPct val="0"/>
              </a:spcAft>
              <a:defRPr kumimoji="1" sz="1200">
                <a:solidFill>
                  <a:schemeClr val="tx1"/>
                </a:solidFill>
                <a:latin typeface="Arial" pitchFamily="34" charset="0"/>
                <a:ea typeface="新細明體" pitchFamily="18" charset="-120"/>
              </a:defRPr>
            </a:lvl8pPr>
            <a:lvl9pPr marL="3886200" indent="-228600" defTabSz="922338" eaLnBrk="0" fontAlgn="base" hangingPunct="0">
              <a:spcBef>
                <a:spcPct val="30000"/>
              </a:spcBef>
              <a:spcAft>
                <a:spcPct val="0"/>
              </a:spcAft>
              <a:defRPr kumimoji="1" sz="1200">
                <a:solidFill>
                  <a:schemeClr val="tx1"/>
                </a:solidFill>
                <a:latin typeface="Arial" pitchFamily="34" charset="0"/>
                <a:ea typeface="新細明體" pitchFamily="18" charset="-120"/>
              </a:defRPr>
            </a:lvl9pPr>
          </a:lstStyle>
          <a:p>
            <a:pPr algn="r" eaLnBrk="1" hangingPunct="1">
              <a:spcBef>
                <a:spcPct val="0"/>
              </a:spcBef>
            </a:pPr>
            <a:fld id="{29BC822F-F1AE-44FB-88FB-756328B3C421}" type="slidenum">
              <a:rPr lang="en-US" altLang="zh-TW"/>
              <a:pPr algn="r" eaLnBrk="1" hangingPunct="1">
                <a:spcBef>
                  <a:spcPct val="0"/>
                </a:spcBef>
              </a:pPr>
              <a:t>0</a:t>
            </a:fld>
            <a:endParaRPr lang="en-US" altLang="zh-TW"/>
          </a:p>
        </p:txBody>
      </p:sp>
      <p:sp>
        <p:nvSpPr>
          <p:cNvPr id="175107" name="Rectangle 2"/>
          <p:cNvSpPr>
            <a:spLocks noGrp="1" noRot="1" noChangeAspect="1" noChangeArrowheads="1" noTextEdit="1"/>
          </p:cNvSpPr>
          <p:nvPr>
            <p:ph type="sldImg"/>
          </p:nvPr>
        </p:nvSpPr>
        <p:spPr>
          <a:ln/>
        </p:spPr>
      </p:sp>
      <p:sp>
        <p:nvSpPr>
          <p:cNvPr id="1751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zh-TW" altLang="zh-TW"/>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50882" name="Rectangle 7"/>
          <p:cNvSpPr txBox="1">
            <a:spLocks noGrp="1" noChangeArrowheads="1"/>
          </p:cNvSpPr>
          <p:nvPr/>
        </p:nvSpPr>
        <p:spPr bwMode="auto">
          <a:xfrm>
            <a:off x="3885036" y="8685207"/>
            <a:ext cx="2971873" cy="4566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106" tIns="46053" rIns="92106" bIns="46053" anchor="b"/>
          <a:lstStyle>
            <a:lvl1pPr defTabSz="922338" eaLnBrk="0" hangingPunct="0">
              <a:defRPr kumimoji="1">
                <a:solidFill>
                  <a:schemeClr val="tx1"/>
                </a:solidFill>
                <a:latin typeface="Arial" pitchFamily="34" charset="0"/>
                <a:ea typeface="新細明體" pitchFamily="18" charset="-120"/>
              </a:defRPr>
            </a:lvl1pPr>
            <a:lvl2pPr marL="742950" indent="-285750" defTabSz="922338" eaLnBrk="0" hangingPunct="0">
              <a:defRPr kumimoji="1">
                <a:solidFill>
                  <a:schemeClr val="tx1"/>
                </a:solidFill>
                <a:latin typeface="Arial" pitchFamily="34" charset="0"/>
                <a:ea typeface="新細明體" pitchFamily="18" charset="-120"/>
              </a:defRPr>
            </a:lvl2pPr>
            <a:lvl3pPr marL="1143000" indent="-228600" defTabSz="922338" eaLnBrk="0" hangingPunct="0">
              <a:defRPr kumimoji="1">
                <a:solidFill>
                  <a:schemeClr val="tx1"/>
                </a:solidFill>
                <a:latin typeface="Arial" pitchFamily="34" charset="0"/>
                <a:ea typeface="新細明體" pitchFamily="18" charset="-120"/>
              </a:defRPr>
            </a:lvl3pPr>
            <a:lvl4pPr marL="1600200" indent="-228600" defTabSz="922338" eaLnBrk="0" hangingPunct="0">
              <a:defRPr kumimoji="1">
                <a:solidFill>
                  <a:schemeClr val="tx1"/>
                </a:solidFill>
                <a:latin typeface="Arial" pitchFamily="34" charset="0"/>
                <a:ea typeface="新細明體" pitchFamily="18" charset="-120"/>
              </a:defRPr>
            </a:lvl4pPr>
            <a:lvl5pPr marL="2057400" indent="-228600" defTabSz="922338" eaLnBrk="0" hangingPunct="0">
              <a:defRPr kumimoji="1">
                <a:solidFill>
                  <a:schemeClr val="tx1"/>
                </a:solidFill>
                <a:latin typeface="Arial" pitchFamily="34" charset="0"/>
                <a:ea typeface="新細明體" pitchFamily="18" charset="-120"/>
              </a:defRPr>
            </a:lvl5pPr>
            <a:lvl6pPr marL="2514600" indent="-228600" defTabSz="922338" eaLnBrk="0" fontAlgn="base" hangingPunct="0">
              <a:spcBef>
                <a:spcPct val="0"/>
              </a:spcBef>
              <a:spcAft>
                <a:spcPct val="0"/>
              </a:spcAft>
              <a:defRPr kumimoji="1">
                <a:solidFill>
                  <a:schemeClr val="tx1"/>
                </a:solidFill>
                <a:latin typeface="Arial" pitchFamily="34" charset="0"/>
                <a:ea typeface="新細明體" pitchFamily="18" charset="-120"/>
              </a:defRPr>
            </a:lvl6pPr>
            <a:lvl7pPr marL="2971800" indent="-228600" defTabSz="922338" eaLnBrk="0" fontAlgn="base" hangingPunct="0">
              <a:spcBef>
                <a:spcPct val="0"/>
              </a:spcBef>
              <a:spcAft>
                <a:spcPct val="0"/>
              </a:spcAft>
              <a:defRPr kumimoji="1">
                <a:solidFill>
                  <a:schemeClr val="tx1"/>
                </a:solidFill>
                <a:latin typeface="Arial" pitchFamily="34" charset="0"/>
                <a:ea typeface="新細明體" pitchFamily="18" charset="-120"/>
              </a:defRPr>
            </a:lvl7pPr>
            <a:lvl8pPr marL="3429000" indent="-228600" defTabSz="922338" eaLnBrk="0" fontAlgn="base" hangingPunct="0">
              <a:spcBef>
                <a:spcPct val="0"/>
              </a:spcBef>
              <a:spcAft>
                <a:spcPct val="0"/>
              </a:spcAft>
              <a:defRPr kumimoji="1">
                <a:solidFill>
                  <a:schemeClr val="tx1"/>
                </a:solidFill>
                <a:latin typeface="Arial" pitchFamily="34" charset="0"/>
                <a:ea typeface="新細明體" pitchFamily="18" charset="-120"/>
              </a:defRPr>
            </a:lvl8pPr>
            <a:lvl9pPr marL="3886200" indent="-228600" defTabSz="922338" eaLnBrk="0" fontAlgn="base" hangingPunct="0">
              <a:spcBef>
                <a:spcPct val="0"/>
              </a:spcBef>
              <a:spcAft>
                <a:spcPct val="0"/>
              </a:spcAft>
              <a:defRPr kumimoji="1">
                <a:solidFill>
                  <a:schemeClr val="tx1"/>
                </a:solidFill>
                <a:latin typeface="Arial" pitchFamily="34" charset="0"/>
                <a:ea typeface="新細明體" pitchFamily="18" charset="-120"/>
              </a:defRPr>
            </a:lvl9pPr>
          </a:lstStyle>
          <a:p>
            <a:pPr algn="r" eaLnBrk="1" hangingPunct="1"/>
            <a:fld id="{20930788-4A38-41CF-8010-DAD200DA34F1}" type="slidenum">
              <a:rPr lang="en-US" altLang="zh-TW" sz="1200"/>
              <a:pPr algn="r" eaLnBrk="1" hangingPunct="1"/>
              <a:t>54</a:t>
            </a:fld>
            <a:endParaRPr lang="en-US" altLang="zh-TW" sz="1200"/>
          </a:p>
        </p:txBody>
      </p:sp>
      <p:sp>
        <p:nvSpPr>
          <p:cNvPr id="250883" name="Rectangle 2"/>
          <p:cNvSpPr>
            <a:spLocks noGrp="1" noRot="1" noChangeAspect="1" noChangeArrowheads="1" noTextEdit="1"/>
          </p:cNvSpPr>
          <p:nvPr>
            <p:ph type="sldImg"/>
          </p:nvPr>
        </p:nvSpPr>
        <p:spPr>
          <a:xfrm>
            <a:off x="1144588" y="685800"/>
            <a:ext cx="4572000" cy="3430588"/>
          </a:xfrm>
          <a:ln/>
        </p:spPr>
      </p:sp>
      <p:sp>
        <p:nvSpPr>
          <p:cNvPr id="250884" name="Rectangle 3"/>
          <p:cNvSpPr>
            <a:spLocks noGrp="1" noChangeArrowheads="1"/>
          </p:cNvSpPr>
          <p:nvPr>
            <p:ph type="body" idx="1"/>
          </p:nvPr>
        </p:nvSpPr>
        <p:spPr>
          <a:xfrm>
            <a:off x="685146" y="4343666"/>
            <a:ext cx="5487709" cy="411639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defTabSz="449263" eaLnBrk="1" hangingPunct="1"/>
            <a:endParaRPr lang="zh-TW" altLang="zh-TW"/>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62146" name="Rectangle 7"/>
          <p:cNvSpPr txBox="1">
            <a:spLocks noGrp="1" noChangeArrowheads="1"/>
          </p:cNvSpPr>
          <p:nvPr/>
        </p:nvSpPr>
        <p:spPr bwMode="auto">
          <a:xfrm>
            <a:off x="3885036" y="8685207"/>
            <a:ext cx="2971873" cy="4566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106" tIns="46053" rIns="92106" bIns="46053" anchor="b"/>
          <a:lstStyle>
            <a:lvl1pPr defTabSz="922338" eaLnBrk="0" hangingPunct="0">
              <a:defRPr kumimoji="1">
                <a:solidFill>
                  <a:schemeClr val="tx1"/>
                </a:solidFill>
                <a:latin typeface="Arial" pitchFamily="34" charset="0"/>
                <a:ea typeface="新細明體" pitchFamily="18" charset="-120"/>
              </a:defRPr>
            </a:lvl1pPr>
            <a:lvl2pPr marL="742950" indent="-285750" defTabSz="922338" eaLnBrk="0" hangingPunct="0">
              <a:defRPr kumimoji="1">
                <a:solidFill>
                  <a:schemeClr val="tx1"/>
                </a:solidFill>
                <a:latin typeface="Arial" pitchFamily="34" charset="0"/>
                <a:ea typeface="新細明體" pitchFamily="18" charset="-120"/>
              </a:defRPr>
            </a:lvl2pPr>
            <a:lvl3pPr marL="1143000" indent="-228600" defTabSz="922338" eaLnBrk="0" hangingPunct="0">
              <a:defRPr kumimoji="1">
                <a:solidFill>
                  <a:schemeClr val="tx1"/>
                </a:solidFill>
                <a:latin typeface="Arial" pitchFamily="34" charset="0"/>
                <a:ea typeface="新細明體" pitchFamily="18" charset="-120"/>
              </a:defRPr>
            </a:lvl3pPr>
            <a:lvl4pPr marL="1600200" indent="-228600" defTabSz="922338" eaLnBrk="0" hangingPunct="0">
              <a:defRPr kumimoji="1">
                <a:solidFill>
                  <a:schemeClr val="tx1"/>
                </a:solidFill>
                <a:latin typeface="Arial" pitchFamily="34" charset="0"/>
                <a:ea typeface="新細明體" pitchFamily="18" charset="-120"/>
              </a:defRPr>
            </a:lvl4pPr>
            <a:lvl5pPr marL="2057400" indent="-228600" defTabSz="922338" eaLnBrk="0" hangingPunct="0">
              <a:defRPr kumimoji="1">
                <a:solidFill>
                  <a:schemeClr val="tx1"/>
                </a:solidFill>
                <a:latin typeface="Arial" pitchFamily="34" charset="0"/>
                <a:ea typeface="新細明體" pitchFamily="18" charset="-120"/>
              </a:defRPr>
            </a:lvl5pPr>
            <a:lvl6pPr marL="2514600" indent="-228600" defTabSz="922338" eaLnBrk="0" fontAlgn="base" hangingPunct="0">
              <a:spcBef>
                <a:spcPct val="0"/>
              </a:spcBef>
              <a:spcAft>
                <a:spcPct val="0"/>
              </a:spcAft>
              <a:defRPr kumimoji="1">
                <a:solidFill>
                  <a:schemeClr val="tx1"/>
                </a:solidFill>
                <a:latin typeface="Arial" pitchFamily="34" charset="0"/>
                <a:ea typeface="新細明體" pitchFamily="18" charset="-120"/>
              </a:defRPr>
            </a:lvl6pPr>
            <a:lvl7pPr marL="2971800" indent="-228600" defTabSz="922338" eaLnBrk="0" fontAlgn="base" hangingPunct="0">
              <a:spcBef>
                <a:spcPct val="0"/>
              </a:spcBef>
              <a:spcAft>
                <a:spcPct val="0"/>
              </a:spcAft>
              <a:defRPr kumimoji="1">
                <a:solidFill>
                  <a:schemeClr val="tx1"/>
                </a:solidFill>
                <a:latin typeface="Arial" pitchFamily="34" charset="0"/>
                <a:ea typeface="新細明體" pitchFamily="18" charset="-120"/>
              </a:defRPr>
            </a:lvl7pPr>
            <a:lvl8pPr marL="3429000" indent="-228600" defTabSz="922338" eaLnBrk="0" fontAlgn="base" hangingPunct="0">
              <a:spcBef>
                <a:spcPct val="0"/>
              </a:spcBef>
              <a:spcAft>
                <a:spcPct val="0"/>
              </a:spcAft>
              <a:defRPr kumimoji="1">
                <a:solidFill>
                  <a:schemeClr val="tx1"/>
                </a:solidFill>
                <a:latin typeface="Arial" pitchFamily="34" charset="0"/>
                <a:ea typeface="新細明體" pitchFamily="18" charset="-120"/>
              </a:defRPr>
            </a:lvl8pPr>
            <a:lvl9pPr marL="3886200" indent="-228600" defTabSz="922338" eaLnBrk="0" fontAlgn="base" hangingPunct="0">
              <a:spcBef>
                <a:spcPct val="0"/>
              </a:spcBef>
              <a:spcAft>
                <a:spcPct val="0"/>
              </a:spcAft>
              <a:defRPr kumimoji="1">
                <a:solidFill>
                  <a:schemeClr val="tx1"/>
                </a:solidFill>
                <a:latin typeface="Arial" pitchFamily="34" charset="0"/>
                <a:ea typeface="新細明體" pitchFamily="18" charset="-120"/>
              </a:defRPr>
            </a:lvl9pPr>
          </a:lstStyle>
          <a:p>
            <a:pPr algn="r" eaLnBrk="1" hangingPunct="1"/>
            <a:fld id="{BCF1C843-7C16-41DF-802A-9B4B69DD4370}" type="slidenum">
              <a:rPr lang="en-US" altLang="zh-TW" sz="1200"/>
              <a:pPr algn="r" eaLnBrk="1" hangingPunct="1"/>
              <a:t>55</a:t>
            </a:fld>
            <a:endParaRPr lang="en-US" altLang="zh-TW" sz="1200"/>
          </a:p>
        </p:txBody>
      </p:sp>
      <p:sp>
        <p:nvSpPr>
          <p:cNvPr id="262147" name="Rectangle 2"/>
          <p:cNvSpPr>
            <a:spLocks noGrp="1" noRot="1" noChangeAspect="1" noChangeArrowheads="1" noTextEdit="1"/>
          </p:cNvSpPr>
          <p:nvPr>
            <p:ph type="sldImg"/>
          </p:nvPr>
        </p:nvSpPr>
        <p:spPr>
          <a:xfrm>
            <a:off x="1144588" y="685800"/>
            <a:ext cx="4572000" cy="3430588"/>
          </a:xfrm>
          <a:ln/>
        </p:spPr>
      </p:sp>
      <p:sp>
        <p:nvSpPr>
          <p:cNvPr id="262148" name="Rectangle 3"/>
          <p:cNvSpPr>
            <a:spLocks noGrp="1" noChangeArrowheads="1"/>
          </p:cNvSpPr>
          <p:nvPr>
            <p:ph type="body" idx="1"/>
          </p:nvPr>
        </p:nvSpPr>
        <p:spPr>
          <a:xfrm>
            <a:off x="685146" y="4343666"/>
            <a:ext cx="5487709" cy="411639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defTabSz="449263" eaLnBrk="1" hangingPunct="1"/>
            <a:endParaRPr lang="zh-TW" altLang="zh-TW"/>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8818" name="投影片圖像版面配置區 1"/>
          <p:cNvSpPr>
            <a:spLocks noGrp="1" noRot="1" noChangeAspect="1" noTextEdit="1"/>
          </p:cNvSpPr>
          <p:nvPr>
            <p:ph type="sldImg"/>
          </p:nvPr>
        </p:nvSpPr>
        <p:spPr>
          <a:ln/>
        </p:spPr>
      </p:sp>
      <p:sp>
        <p:nvSpPr>
          <p:cNvPr id="418819" name="備忘稿版面配置區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zh-TW" altLang="en-US">
              <a:latin typeface="Arial" charset="0"/>
              <a:ea typeface="新細明體" charset="-120"/>
            </a:endParaRPr>
          </a:p>
        </p:txBody>
      </p:sp>
      <p:sp>
        <p:nvSpPr>
          <p:cNvPr id="418820" name="投影片編號版面配置區 3"/>
          <p:cNvSpPr txBox="1">
            <a:spLocks noGrp="1"/>
          </p:cNvSpPr>
          <p:nvPr/>
        </p:nvSpPr>
        <p:spPr bwMode="auto">
          <a:xfrm>
            <a:off x="3885036" y="8685207"/>
            <a:ext cx="2971873" cy="4566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106" tIns="46053" rIns="92106" bIns="46053" anchor="b"/>
          <a:lstStyle>
            <a:lvl1pPr defTabSz="922338" eaLnBrk="0" hangingPunct="0">
              <a:defRPr kumimoji="1">
                <a:solidFill>
                  <a:schemeClr val="tx1"/>
                </a:solidFill>
                <a:latin typeface="Arial" charset="0"/>
                <a:ea typeface="新細明體" charset="-120"/>
              </a:defRPr>
            </a:lvl1pPr>
            <a:lvl2pPr marL="742950" indent="-285750" defTabSz="922338" eaLnBrk="0" hangingPunct="0">
              <a:defRPr kumimoji="1">
                <a:solidFill>
                  <a:schemeClr val="tx1"/>
                </a:solidFill>
                <a:latin typeface="Arial" charset="0"/>
                <a:ea typeface="新細明體" charset="-120"/>
              </a:defRPr>
            </a:lvl2pPr>
            <a:lvl3pPr marL="1143000" indent="-228600" defTabSz="922338" eaLnBrk="0" hangingPunct="0">
              <a:defRPr kumimoji="1">
                <a:solidFill>
                  <a:schemeClr val="tx1"/>
                </a:solidFill>
                <a:latin typeface="Arial" charset="0"/>
                <a:ea typeface="新細明體" charset="-120"/>
              </a:defRPr>
            </a:lvl3pPr>
            <a:lvl4pPr marL="1600200" indent="-228600" defTabSz="922338" eaLnBrk="0" hangingPunct="0">
              <a:defRPr kumimoji="1">
                <a:solidFill>
                  <a:schemeClr val="tx1"/>
                </a:solidFill>
                <a:latin typeface="Arial" charset="0"/>
                <a:ea typeface="新細明體" charset="-120"/>
              </a:defRPr>
            </a:lvl4pPr>
            <a:lvl5pPr marL="2057400" indent="-228600" defTabSz="922338" eaLnBrk="0" hangingPunct="0">
              <a:defRPr kumimoji="1">
                <a:solidFill>
                  <a:schemeClr val="tx1"/>
                </a:solidFill>
                <a:latin typeface="Arial" charset="0"/>
                <a:ea typeface="新細明體" charset="-120"/>
              </a:defRPr>
            </a:lvl5pPr>
            <a:lvl6pPr marL="2514600" indent="-228600" defTabSz="922338" eaLnBrk="0" fontAlgn="base" hangingPunct="0">
              <a:spcBef>
                <a:spcPct val="0"/>
              </a:spcBef>
              <a:spcAft>
                <a:spcPct val="0"/>
              </a:spcAft>
              <a:defRPr kumimoji="1">
                <a:solidFill>
                  <a:schemeClr val="tx1"/>
                </a:solidFill>
                <a:latin typeface="Arial" charset="0"/>
                <a:ea typeface="新細明體" charset="-120"/>
              </a:defRPr>
            </a:lvl6pPr>
            <a:lvl7pPr marL="2971800" indent="-228600" defTabSz="922338" eaLnBrk="0" fontAlgn="base" hangingPunct="0">
              <a:spcBef>
                <a:spcPct val="0"/>
              </a:spcBef>
              <a:spcAft>
                <a:spcPct val="0"/>
              </a:spcAft>
              <a:defRPr kumimoji="1">
                <a:solidFill>
                  <a:schemeClr val="tx1"/>
                </a:solidFill>
                <a:latin typeface="Arial" charset="0"/>
                <a:ea typeface="新細明體" charset="-120"/>
              </a:defRPr>
            </a:lvl7pPr>
            <a:lvl8pPr marL="3429000" indent="-228600" defTabSz="922338" eaLnBrk="0" fontAlgn="base" hangingPunct="0">
              <a:spcBef>
                <a:spcPct val="0"/>
              </a:spcBef>
              <a:spcAft>
                <a:spcPct val="0"/>
              </a:spcAft>
              <a:defRPr kumimoji="1">
                <a:solidFill>
                  <a:schemeClr val="tx1"/>
                </a:solidFill>
                <a:latin typeface="Arial" charset="0"/>
                <a:ea typeface="新細明體" charset="-120"/>
              </a:defRPr>
            </a:lvl8pPr>
            <a:lvl9pPr marL="3886200" indent="-228600" defTabSz="922338" eaLnBrk="0" fontAlgn="base" hangingPunct="0">
              <a:spcBef>
                <a:spcPct val="0"/>
              </a:spcBef>
              <a:spcAft>
                <a:spcPct val="0"/>
              </a:spcAft>
              <a:defRPr kumimoji="1">
                <a:solidFill>
                  <a:schemeClr val="tx1"/>
                </a:solidFill>
                <a:latin typeface="Arial" charset="0"/>
                <a:ea typeface="新細明體" charset="-120"/>
              </a:defRPr>
            </a:lvl9pPr>
          </a:lstStyle>
          <a:p>
            <a:pPr algn="r" eaLnBrk="1" hangingPunct="1"/>
            <a:fld id="{77117C70-9706-490C-9826-34476273F926}" type="slidenum">
              <a:rPr lang="en-US" altLang="zh-TW" sz="1200"/>
              <a:pPr algn="r" eaLnBrk="1" hangingPunct="1"/>
              <a:t>58</a:t>
            </a:fld>
            <a:endParaRPr lang="en-US" altLang="zh-TW" sz="120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42" name="投影片圖像版面配置區 1"/>
          <p:cNvSpPr>
            <a:spLocks noGrp="1" noRot="1" noChangeAspect="1" noTextEdit="1"/>
          </p:cNvSpPr>
          <p:nvPr>
            <p:ph type="sldImg"/>
          </p:nvPr>
        </p:nvSpPr>
        <p:spPr>
          <a:ln/>
        </p:spPr>
      </p:sp>
      <p:sp>
        <p:nvSpPr>
          <p:cNvPr id="419843" name="備忘稿版面配置區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zh-TW" altLang="en-US">
              <a:latin typeface="Arial" charset="0"/>
              <a:ea typeface="新細明體" charset="-120"/>
            </a:endParaRPr>
          </a:p>
        </p:txBody>
      </p:sp>
      <p:sp>
        <p:nvSpPr>
          <p:cNvPr id="419844" name="投影片編號版面配置區 3"/>
          <p:cNvSpPr txBox="1">
            <a:spLocks noGrp="1"/>
          </p:cNvSpPr>
          <p:nvPr/>
        </p:nvSpPr>
        <p:spPr bwMode="auto">
          <a:xfrm>
            <a:off x="3885036" y="8685207"/>
            <a:ext cx="2971873" cy="4566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106" tIns="46053" rIns="92106" bIns="46053" anchor="b"/>
          <a:lstStyle>
            <a:lvl1pPr defTabSz="922338" eaLnBrk="0" hangingPunct="0">
              <a:defRPr kumimoji="1">
                <a:solidFill>
                  <a:schemeClr val="tx1"/>
                </a:solidFill>
                <a:latin typeface="Arial" charset="0"/>
                <a:ea typeface="新細明體" charset="-120"/>
              </a:defRPr>
            </a:lvl1pPr>
            <a:lvl2pPr marL="742950" indent="-285750" defTabSz="922338" eaLnBrk="0" hangingPunct="0">
              <a:defRPr kumimoji="1">
                <a:solidFill>
                  <a:schemeClr val="tx1"/>
                </a:solidFill>
                <a:latin typeface="Arial" charset="0"/>
                <a:ea typeface="新細明體" charset="-120"/>
              </a:defRPr>
            </a:lvl2pPr>
            <a:lvl3pPr marL="1143000" indent="-228600" defTabSz="922338" eaLnBrk="0" hangingPunct="0">
              <a:defRPr kumimoji="1">
                <a:solidFill>
                  <a:schemeClr val="tx1"/>
                </a:solidFill>
                <a:latin typeface="Arial" charset="0"/>
                <a:ea typeface="新細明體" charset="-120"/>
              </a:defRPr>
            </a:lvl3pPr>
            <a:lvl4pPr marL="1600200" indent="-228600" defTabSz="922338" eaLnBrk="0" hangingPunct="0">
              <a:defRPr kumimoji="1">
                <a:solidFill>
                  <a:schemeClr val="tx1"/>
                </a:solidFill>
                <a:latin typeface="Arial" charset="0"/>
                <a:ea typeface="新細明體" charset="-120"/>
              </a:defRPr>
            </a:lvl4pPr>
            <a:lvl5pPr marL="2057400" indent="-228600" defTabSz="922338" eaLnBrk="0" hangingPunct="0">
              <a:defRPr kumimoji="1">
                <a:solidFill>
                  <a:schemeClr val="tx1"/>
                </a:solidFill>
                <a:latin typeface="Arial" charset="0"/>
                <a:ea typeface="新細明體" charset="-120"/>
              </a:defRPr>
            </a:lvl5pPr>
            <a:lvl6pPr marL="2514600" indent="-228600" defTabSz="922338" eaLnBrk="0" fontAlgn="base" hangingPunct="0">
              <a:spcBef>
                <a:spcPct val="0"/>
              </a:spcBef>
              <a:spcAft>
                <a:spcPct val="0"/>
              </a:spcAft>
              <a:defRPr kumimoji="1">
                <a:solidFill>
                  <a:schemeClr val="tx1"/>
                </a:solidFill>
                <a:latin typeface="Arial" charset="0"/>
                <a:ea typeface="新細明體" charset="-120"/>
              </a:defRPr>
            </a:lvl6pPr>
            <a:lvl7pPr marL="2971800" indent="-228600" defTabSz="922338" eaLnBrk="0" fontAlgn="base" hangingPunct="0">
              <a:spcBef>
                <a:spcPct val="0"/>
              </a:spcBef>
              <a:spcAft>
                <a:spcPct val="0"/>
              </a:spcAft>
              <a:defRPr kumimoji="1">
                <a:solidFill>
                  <a:schemeClr val="tx1"/>
                </a:solidFill>
                <a:latin typeface="Arial" charset="0"/>
                <a:ea typeface="新細明體" charset="-120"/>
              </a:defRPr>
            </a:lvl7pPr>
            <a:lvl8pPr marL="3429000" indent="-228600" defTabSz="922338" eaLnBrk="0" fontAlgn="base" hangingPunct="0">
              <a:spcBef>
                <a:spcPct val="0"/>
              </a:spcBef>
              <a:spcAft>
                <a:spcPct val="0"/>
              </a:spcAft>
              <a:defRPr kumimoji="1">
                <a:solidFill>
                  <a:schemeClr val="tx1"/>
                </a:solidFill>
                <a:latin typeface="Arial" charset="0"/>
                <a:ea typeface="新細明體" charset="-120"/>
              </a:defRPr>
            </a:lvl8pPr>
            <a:lvl9pPr marL="3886200" indent="-228600" defTabSz="922338" eaLnBrk="0" fontAlgn="base" hangingPunct="0">
              <a:spcBef>
                <a:spcPct val="0"/>
              </a:spcBef>
              <a:spcAft>
                <a:spcPct val="0"/>
              </a:spcAft>
              <a:defRPr kumimoji="1">
                <a:solidFill>
                  <a:schemeClr val="tx1"/>
                </a:solidFill>
                <a:latin typeface="Arial" charset="0"/>
                <a:ea typeface="新細明體" charset="-120"/>
              </a:defRPr>
            </a:lvl9pPr>
          </a:lstStyle>
          <a:p>
            <a:pPr algn="r" eaLnBrk="1" hangingPunct="1"/>
            <a:fld id="{DEC4EDD5-3AA5-4C20-8384-254C4058CD70}" type="slidenum">
              <a:rPr lang="en-US" altLang="zh-TW" sz="1200"/>
              <a:pPr algn="r" eaLnBrk="1" hangingPunct="1"/>
              <a:t>59</a:t>
            </a:fld>
            <a:endParaRPr lang="en-US" altLang="zh-TW" sz="120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0866" name="投影片圖像版面配置區 1"/>
          <p:cNvSpPr>
            <a:spLocks noGrp="1" noRot="1" noChangeAspect="1" noTextEdit="1"/>
          </p:cNvSpPr>
          <p:nvPr>
            <p:ph type="sldImg"/>
          </p:nvPr>
        </p:nvSpPr>
        <p:spPr>
          <a:ln/>
        </p:spPr>
      </p:sp>
      <p:sp>
        <p:nvSpPr>
          <p:cNvPr id="420867" name="備忘稿版面配置區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zh-TW" altLang="en-US">
              <a:latin typeface="Arial" charset="0"/>
              <a:ea typeface="新細明體" charset="-120"/>
            </a:endParaRPr>
          </a:p>
        </p:txBody>
      </p:sp>
      <p:sp>
        <p:nvSpPr>
          <p:cNvPr id="420868" name="投影片編號版面配置區 3"/>
          <p:cNvSpPr txBox="1">
            <a:spLocks noGrp="1"/>
          </p:cNvSpPr>
          <p:nvPr/>
        </p:nvSpPr>
        <p:spPr bwMode="auto">
          <a:xfrm>
            <a:off x="3885036" y="8685207"/>
            <a:ext cx="2971873" cy="4566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106" tIns="46053" rIns="92106" bIns="46053" anchor="b"/>
          <a:lstStyle>
            <a:lvl1pPr defTabSz="922338" eaLnBrk="0" hangingPunct="0">
              <a:defRPr kumimoji="1">
                <a:solidFill>
                  <a:schemeClr val="tx1"/>
                </a:solidFill>
                <a:latin typeface="Arial" charset="0"/>
                <a:ea typeface="新細明體" charset="-120"/>
              </a:defRPr>
            </a:lvl1pPr>
            <a:lvl2pPr marL="742950" indent="-285750" defTabSz="922338" eaLnBrk="0" hangingPunct="0">
              <a:defRPr kumimoji="1">
                <a:solidFill>
                  <a:schemeClr val="tx1"/>
                </a:solidFill>
                <a:latin typeface="Arial" charset="0"/>
                <a:ea typeface="新細明體" charset="-120"/>
              </a:defRPr>
            </a:lvl2pPr>
            <a:lvl3pPr marL="1143000" indent="-228600" defTabSz="922338" eaLnBrk="0" hangingPunct="0">
              <a:defRPr kumimoji="1">
                <a:solidFill>
                  <a:schemeClr val="tx1"/>
                </a:solidFill>
                <a:latin typeface="Arial" charset="0"/>
                <a:ea typeface="新細明體" charset="-120"/>
              </a:defRPr>
            </a:lvl3pPr>
            <a:lvl4pPr marL="1600200" indent="-228600" defTabSz="922338" eaLnBrk="0" hangingPunct="0">
              <a:defRPr kumimoji="1">
                <a:solidFill>
                  <a:schemeClr val="tx1"/>
                </a:solidFill>
                <a:latin typeface="Arial" charset="0"/>
                <a:ea typeface="新細明體" charset="-120"/>
              </a:defRPr>
            </a:lvl4pPr>
            <a:lvl5pPr marL="2057400" indent="-228600" defTabSz="922338" eaLnBrk="0" hangingPunct="0">
              <a:defRPr kumimoji="1">
                <a:solidFill>
                  <a:schemeClr val="tx1"/>
                </a:solidFill>
                <a:latin typeface="Arial" charset="0"/>
                <a:ea typeface="新細明體" charset="-120"/>
              </a:defRPr>
            </a:lvl5pPr>
            <a:lvl6pPr marL="2514600" indent="-228600" defTabSz="922338" eaLnBrk="0" fontAlgn="base" hangingPunct="0">
              <a:spcBef>
                <a:spcPct val="0"/>
              </a:spcBef>
              <a:spcAft>
                <a:spcPct val="0"/>
              </a:spcAft>
              <a:defRPr kumimoji="1">
                <a:solidFill>
                  <a:schemeClr val="tx1"/>
                </a:solidFill>
                <a:latin typeface="Arial" charset="0"/>
                <a:ea typeface="新細明體" charset="-120"/>
              </a:defRPr>
            </a:lvl6pPr>
            <a:lvl7pPr marL="2971800" indent="-228600" defTabSz="922338" eaLnBrk="0" fontAlgn="base" hangingPunct="0">
              <a:spcBef>
                <a:spcPct val="0"/>
              </a:spcBef>
              <a:spcAft>
                <a:spcPct val="0"/>
              </a:spcAft>
              <a:defRPr kumimoji="1">
                <a:solidFill>
                  <a:schemeClr val="tx1"/>
                </a:solidFill>
                <a:latin typeface="Arial" charset="0"/>
                <a:ea typeface="新細明體" charset="-120"/>
              </a:defRPr>
            </a:lvl7pPr>
            <a:lvl8pPr marL="3429000" indent="-228600" defTabSz="922338" eaLnBrk="0" fontAlgn="base" hangingPunct="0">
              <a:spcBef>
                <a:spcPct val="0"/>
              </a:spcBef>
              <a:spcAft>
                <a:spcPct val="0"/>
              </a:spcAft>
              <a:defRPr kumimoji="1">
                <a:solidFill>
                  <a:schemeClr val="tx1"/>
                </a:solidFill>
                <a:latin typeface="Arial" charset="0"/>
                <a:ea typeface="新細明體" charset="-120"/>
              </a:defRPr>
            </a:lvl8pPr>
            <a:lvl9pPr marL="3886200" indent="-228600" defTabSz="922338" eaLnBrk="0" fontAlgn="base" hangingPunct="0">
              <a:spcBef>
                <a:spcPct val="0"/>
              </a:spcBef>
              <a:spcAft>
                <a:spcPct val="0"/>
              </a:spcAft>
              <a:defRPr kumimoji="1">
                <a:solidFill>
                  <a:schemeClr val="tx1"/>
                </a:solidFill>
                <a:latin typeface="Arial" charset="0"/>
                <a:ea typeface="新細明體" charset="-120"/>
              </a:defRPr>
            </a:lvl9pPr>
          </a:lstStyle>
          <a:p>
            <a:pPr algn="r" eaLnBrk="1" hangingPunct="1"/>
            <a:fld id="{0EB3583D-A524-484E-AF02-857DD40D2D67}" type="slidenum">
              <a:rPr lang="en-US" altLang="zh-TW" sz="1200"/>
              <a:pPr algn="r" eaLnBrk="1" hangingPunct="1"/>
              <a:t>60</a:t>
            </a:fld>
            <a:endParaRPr lang="en-US" altLang="zh-TW" sz="120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10210" name="Rectangle 2"/>
          <p:cNvSpPr>
            <a:spLocks noGrp="1" noRot="1" noChangeAspect="1" noChangeArrowheads="1" noTextEdit="1"/>
          </p:cNvSpPr>
          <p:nvPr>
            <p:ph type="sldImg"/>
          </p:nvPr>
        </p:nvSpPr>
        <p:spPr>
          <a:ln/>
        </p:spPr>
      </p:sp>
      <p:sp>
        <p:nvSpPr>
          <p:cNvPr id="2910211" name="Rectangle 3"/>
          <p:cNvSpPr>
            <a:spLocks noGrp="1" noChangeArrowheads="1"/>
          </p:cNvSpPr>
          <p:nvPr>
            <p:ph type="body" idx="1"/>
          </p:nvPr>
        </p:nvSpPr>
        <p:spPr/>
        <p:txBody>
          <a:bodyPr/>
          <a:lstStyle/>
          <a:p>
            <a:endParaRPr lang="zh-TW" altLang="en-US">
              <a:latin typeface="Arial" charset="0"/>
              <a:ea typeface="新細明體" charset="-12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2338" eaLnBrk="0" hangingPunct="0">
              <a:spcBef>
                <a:spcPct val="30000"/>
              </a:spcBef>
              <a:defRPr kumimoji="1" sz="1200">
                <a:solidFill>
                  <a:schemeClr val="tx1"/>
                </a:solidFill>
                <a:latin typeface="Arial" pitchFamily="34" charset="0"/>
                <a:ea typeface="新細明體" pitchFamily="18" charset="-120"/>
              </a:defRPr>
            </a:lvl1pPr>
            <a:lvl2pPr marL="742950" indent="-285750" defTabSz="922338" eaLnBrk="0" hangingPunct="0">
              <a:spcBef>
                <a:spcPct val="30000"/>
              </a:spcBef>
              <a:defRPr kumimoji="1" sz="1200">
                <a:solidFill>
                  <a:schemeClr val="tx1"/>
                </a:solidFill>
                <a:latin typeface="Arial" pitchFamily="34" charset="0"/>
                <a:ea typeface="新細明體" pitchFamily="18" charset="-120"/>
              </a:defRPr>
            </a:lvl2pPr>
            <a:lvl3pPr marL="1143000" indent="-228600" defTabSz="922338" eaLnBrk="0" hangingPunct="0">
              <a:spcBef>
                <a:spcPct val="30000"/>
              </a:spcBef>
              <a:defRPr kumimoji="1" sz="1200">
                <a:solidFill>
                  <a:schemeClr val="tx1"/>
                </a:solidFill>
                <a:latin typeface="Arial" pitchFamily="34" charset="0"/>
                <a:ea typeface="新細明體" pitchFamily="18" charset="-120"/>
              </a:defRPr>
            </a:lvl3pPr>
            <a:lvl4pPr marL="1600200" indent="-228600" defTabSz="922338" eaLnBrk="0" hangingPunct="0">
              <a:spcBef>
                <a:spcPct val="30000"/>
              </a:spcBef>
              <a:defRPr kumimoji="1" sz="1200">
                <a:solidFill>
                  <a:schemeClr val="tx1"/>
                </a:solidFill>
                <a:latin typeface="Arial" pitchFamily="34" charset="0"/>
                <a:ea typeface="新細明體" pitchFamily="18" charset="-120"/>
              </a:defRPr>
            </a:lvl4pPr>
            <a:lvl5pPr marL="2057400" indent="-228600" defTabSz="922338" eaLnBrk="0" hangingPunct="0">
              <a:spcBef>
                <a:spcPct val="30000"/>
              </a:spcBef>
              <a:defRPr kumimoji="1" sz="1200">
                <a:solidFill>
                  <a:schemeClr val="tx1"/>
                </a:solidFill>
                <a:latin typeface="Arial" pitchFamily="34" charset="0"/>
                <a:ea typeface="新細明體" pitchFamily="18" charset="-120"/>
              </a:defRPr>
            </a:lvl5pPr>
            <a:lvl6pPr marL="2514600" indent="-228600" defTabSz="922338" eaLnBrk="0" fontAlgn="base" hangingPunct="0">
              <a:spcBef>
                <a:spcPct val="30000"/>
              </a:spcBef>
              <a:spcAft>
                <a:spcPct val="0"/>
              </a:spcAft>
              <a:defRPr kumimoji="1" sz="1200">
                <a:solidFill>
                  <a:schemeClr val="tx1"/>
                </a:solidFill>
                <a:latin typeface="Arial" pitchFamily="34" charset="0"/>
                <a:ea typeface="新細明體" pitchFamily="18" charset="-120"/>
              </a:defRPr>
            </a:lvl6pPr>
            <a:lvl7pPr marL="2971800" indent="-228600" defTabSz="922338" eaLnBrk="0" fontAlgn="base" hangingPunct="0">
              <a:spcBef>
                <a:spcPct val="30000"/>
              </a:spcBef>
              <a:spcAft>
                <a:spcPct val="0"/>
              </a:spcAft>
              <a:defRPr kumimoji="1" sz="1200">
                <a:solidFill>
                  <a:schemeClr val="tx1"/>
                </a:solidFill>
                <a:latin typeface="Arial" pitchFamily="34" charset="0"/>
                <a:ea typeface="新細明體" pitchFamily="18" charset="-120"/>
              </a:defRPr>
            </a:lvl7pPr>
            <a:lvl8pPr marL="3429000" indent="-228600" defTabSz="922338" eaLnBrk="0" fontAlgn="base" hangingPunct="0">
              <a:spcBef>
                <a:spcPct val="30000"/>
              </a:spcBef>
              <a:spcAft>
                <a:spcPct val="0"/>
              </a:spcAft>
              <a:defRPr kumimoji="1" sz="1200">
                <a:solidFill>
                  <a:schemeClr val="tx1"/>
                </a:solidFill>
                <a:latin typeface="Arial" pitchFamily="34" charset="0"/>
                <a:ea typeface="新細明體" pitchFamily="18" charset="-120"/>
              </a:defRPr>
            </a:lvl8pPr>
            <a:lvl9pPr marL="3886200" indent="-228600" defTabSz="922338" eaLnBrk="0" fontAlgn="base" hangingPunct="0">
              <a:spcBef>
                <a:spcPct val="30000"/>
              </a:spcBef>
              <a:spcAft>
                <a:spcPct val="0"/>
              </a:spcAft>
              <a:defRPr kumimoji="1" sz="1200">
                <a:solidFill>
                  <a:schemeClr val="tx1"/>
                </a:solidFill>
                <a:latin typeface="Arial" pitchFamily="34" charset="0"/>
                <a:ea typeface="新細明體" pitchFamily="18" charset="-120"/>
              </a:defRPr>
            </a:lvl9pPr>
          </a:lstStyle>
          <a:p>
            <a:pPr eaLnBrk="1" hangingPunct="1">
              <a:spcBef>
                <a:spcPct val="0"/>
              </a:spcBef>
            </a:pPr>
            <a:fld id="{3B5EA855-4A5C-47A4-8EDE-D97CA378A955}" type="slidenum">
              <a:rPr lang="en-US" altLang="zh-TW" smtClean="0"/>
              <a:pPr eaLnBrk="1" hangingPunct="1">
                <a:spcBef>
                  <a:spcPct val="0"/>
                </a:spcBef>
              </a:pPr>
              <a:t>140</a:t>
            </a:fld>
            <a:endParaRPr lang="en-US" altLang="zh-TW"/>
          </a:p>
        </p:txBody>
      </p:sp>
      <p:sp>
        <p:nvSpPr>
          <p:cNvPr id="207875" name="Rectangle 2"/>
          <p:cNvSpPr>
            <a:spLocks noGrp="1" noRot="1" noChangeAspect="1" noChangeArrowheads="1" noTextEdit="1"/>
          </p:cNvSpPr>
          <p:nvPr>
            <p:ph type="sldImg"/>
          </p:nvPr>
        </p:nvSpPr>
        <p:spPr>
          <a:ln/>
        </p:spPr>
      </p:sp>
      <p:sp>
        <p:nvSpPr>
          <p:cNvPr id="2078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zh-TW" altLang="zh-TW"/>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685800" y="2130425"/>
            <a:ext cx="7772400" cy="1470025"/>
          </a:xfrm>
        </p:spPr>
        <p:txBody>
          <a:bodyPr/>
          <a:lstStyle/>
          <a:p>
            <a:r>
              <a:rPr lang="zh-TW" altLang="en-US"/>
              <a:t>按一下以編輯母片標題樣式</a:t>
            </a:r>
          </a:p>
        </p:txBody>
      </p:sp>
      <p:sp>
        <p:nvSpPr>
          <p:cNvPr id="3" name="副標題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TW" altLang="en-US"/>
              <a:t>按一下以編輯母片副標題樣式</a:t>
            </a:r>
          </a:p>
        </p:txBody>
      </p:sp>
      <p:sp>
        <p:nvSpPr>
          <p:cNvPr id="4" name="Rectangle 4"/>
          <p:cNvSpPr>
            <a:spLocks noGrp="1" noChangeArrowheads="1"/>
          </p:cNvSpPr>
          <p:nvPr>
            <p:ph type="dt" sz="half" idx="10"/>
          </p:nvPr>
        </p:nvSpPr>
        <p:spPr>
          <a:ln/>
        </p:spPr>
        <p:txBody>
          <a:bodyPr/>
          <a:lstStyle>
            <a:lvl1pPr>
              <a:defRPr/>
            </a:lvl1pPr>
          </a:lstStyle>
          <a:p>
            <a:pPr>
              <a:defRPr/>
            </a:pPr>
            <a:fld id="{50B2A527-32C5-40C4-B795-A395CE6F9FEB}" type="datetime1">
              <a:rPr lang="zh-TW" altLang="en-US"/>
              <a:pPr>
                <a:defRPr/>
              </a:pPr>
              <a:t>2020/9/27</a:t>
            </a:fld>
            <a:endParaRPr lang="en-US" altLang="zh-TW" dirty="0"/>
          </a:p>
        </p:txBody>
      </p:sp>
    </p:spTree>
    <p:extLst>
      <p:ext uri="{BB962C8B-B14F-4D97-AF65-F5344CB8AC3E}">
        <p14:creationId xmlns:p14="http://schemas.microsoft.com/office/powerpoint/2010/main" val="82906153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內容版面配置區 2"/>
          <p:cNvSpPr>
            <a:spLocks noGrp="1"/>
          </p:cNvSpPr>
          <p:nvPr>
            <p:ph idx="1"/>
          </p:nvPr>
        </p:nvSpPr>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Rectangle 4"/>
          <p:cNvSpPr>
            <a:spLocks noGrp="1" noChangeArrowheads="1"/>
          </p:cNvSpPr>
          <p:nvPr>
            <p:ph type="dt" sz="half" idx="10"/>
          </p:nvPr>
        </p:nvSpPr>
        <p:spPr>
          <a:ln/>
        </p:spPr>
        <p:txBody>
          <a:bodyPr/>
          <a:lstStyle>
            <a:lvl1pPr>
              <a:defRPr/>
            </a:lvl1pPr>
          </a:lstStyle>
          <a:p>
            <a:pPr>
              <a:defRPr/>
            </a:pPr>
            <a:fld id="{8B242F9B-5847-47C1-B72C-F5DE4B292661}" type="datetime1">
              <a:rPr lang="zh-TW" altLang="en-US"/>
              <a:pPr>
                <a:defRPr/>
              </a:pPr>
              <a:t>2020/9/27</a:t>
            </a:fld>
            <a:endParaRPr lang="en-US" altLang="zh-TW" dirty="0"/>
          </a:p>
        </p:txBody>
      </p:sp>
    </p:spTree>
    <p:extLst>
      <p:ext uri="{BB962C8B-B14F-4D97-AF65-F5344CB8AC3E}">
        <p14:creationId xmlns:p14="http://schemas.microsoft.com/office/powerpoint/2010/main" val="36328003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區段標題">
    <p:spTree>
      <p:nvGrpSpPr>
        <p:cNvPr id="1" name=""/>
        <p:cNvGrpSpPr/>
        <p:nvPr/>
      </p:nvGrpSpPr>
      <p:grpSpPr>
        <a:xfrm>
          <a:off x="0" y="0"/>
          <a:ext cx="0" cy="0"/>
          <a:chOff x="0" y="0"/>
          <a:chExt cx="0" cy="0"/>
        </a:xfrm>
      </p:grpSpPr>
      <p:sp>
        <p:nvSpPr>
          <p:cNvPr id="2" name="標題 1"/>
          <p:cNvSpPr>
            <a:spLocks noGrp="1"/>
          </p:cNvSpPr>
          <p:nvPr>
            <p:ph type="title"/>
          </p:nvPr>
        </p:nvSpPr>
        <p:spPr>
          <a:xfrm>
            <a:off x="722313" y="4406900"/>
            <a:ext cx="7772400" cy="1362075"/>
          </a:xfrm>
        </p:spPr>
        <p:txBody>
          <a:bodyPr anchor="t"/>
          <a:lstStyle>
            <a:lvl1pPr algn="l">
              <a:defRPr sz="4000" b="1" cap="all"/>
            </a:lvl1pPr>
          </a:lstStyle>
          <a:p>
            <a:r>
              <a:rPr lang="zh-TW" altLang="en-US"/>
              <a:t>按一下以編輯母片標題樣式</a:t>
            </a:r>
          </a:p>
        </p:txBody>
      </p:sp>
      <p:sp>
        <p:nvSpPr>
          <p:cNvPr id="3" name="文字版面配置區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TW" altLang="en-US"/>
              <a:t>按一下以編輯母片文字樣式</a:t>
            </a:r>
          </a:p>
        </p:txBody>
      </p:sp>
      <p:sp>
        <p:nvSpPr>
          <p:cNvPr id="4" name="Rectangle 4"/>
          <p:cNvSpPr>
            <a:spLocks noGrp="1" noChangeArrowheads="1"/>
          </p:cNvSpPr>
          <p:nvPr>
            <p:ph type="dt" sz="half" idx="10"/>
          </p:nvPr>
        </p:nvSpPr>
        <p:spPr>
          <a:ln/>
        </p:spPr>
        <p:txBody>
          <a:bodyPr/>
          <a:lstStyle>
            <a:lvl1pPr>
              <a:defRPr/>
            </a:lvl1pPr>
          </a:lstStyle>
          <a:p>
            <a:pPr>
              <a:defRPr/>
            </a:pPr>
            <a:fld id="{6C1637C4-92B2-4248-B1B9-DF031351D80E}" type="datetime1">
              <a:rPr lang="zh-TW" altLang="en-US"/>
              <a:pPr>
                <a:defRPr/>
              </a:pPr>
              <a:t>2020/9/27</a:t>
            </a:fld>
            <a:endParaRPr lang="en-US" altLang="zh-TW" dirty="0"/>
          </a:p>
        </p:txBody>
      </p:sp>
    </p:spTree>
    <p:extLst>
      <p:ext uri="{BB962C8B-B14F-4D97-AF65-F5344CB8AC3E}">
        <p14:creationId xmlns:p14="http://schemas.microsoft.com/office/powerpoint/2010/main" val="40082643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內容版面配置區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內容版面配置區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5" name="Rectangle 4"/>
          <p:cNvSpPr>
            <a:spLocks noGrp="1" noChangeArrowheads="1"/>
          </p:cNvSpPr>
          <p:nvPr>
            <p:ph type="dt" sz="half" idx="10"/>
          </p:nvPr>
        </p:nvSpPr>
        <p:spPr>
          <a:ln/>
        </p:spPr>
        <p:txBody>
          <a:bodyPr/>
          <a:lstStyle>
            <a:lvl1pPr>
              <a:defRPr/>
            </a:lvl1pPr>
          </a:lstStyle>
          <a:p>
            <a:pPr>
              <a:defRPr/>
            </a:pPr>
            <a:fld id="{3E8E2E1B-FA86-48E6-937C-D656FB199922}" type="datetime1">
              <a:rPr lang="zh-TW" altLang="en-US"/>
              <a:pPr>
                <a:defRPr/>
              </a:pPr>
              <a:t>2020/9/27</a:t>
            </a:fld>
            <a:endParaRPr lang="en-US" altLang="zh-TW" dirty="0"/>
          </a:p>
        </p:txBody>
      </p:sp>
    </p:spTree>
    <p:extLst>
      <p:ext uri="{BB962C8B-B14F-4D97-AF65-F5344CB8AC3E}">
        <p14:creationId xmlns:p14="http://schemas.microsoft.com/office/powerpoint/2010/main" val="30910722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lvl1pPr>
              <a:defRPr/>
            </a:lvl1pPr>
          </a:lstStyle>
          <a:p>
            <a:r>
              <a:rPr lang="zh-TW" altLang="en-US"/>
              <a:t>按一下以編輯母片標題樣式</a:t>
            </a:r>
          </a:p>
        </p:txBody>
      </p:sp>
      <p:sp>
        <p:nvSpPr>
          <p:cNvPr id="3" name="文字版面配置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按一下以編輯母片文字樣式</a:t>
            </a:r>
          </a:p>
        </p:txBody>
      </p:sp>
      <p:sp>
        <p:nvSpPr>
          <p:cNvPr id="4" name="內容版面配置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5" name="文字版面配置區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按一下以編輯母片文字樣式</a:t>
            </a:r>
          </a:p>
        </p:txBody>
      </p:sp>
      <p:sp>
        <p:nvSpPr>
          <p:cNvPr id="6" name="內容版面配置區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7" name="Rectangle 4"/>
          <p:cNvSpPr>
            <a:spLocks noGrp="1" noChangeArrowheads="1"/>
          </p:cNvSpPr>
          <p:nvPr>
            <p:ph type="dt" sz="half" idx="10"/>
          </p:nvPr>
        </p:nvSpPr>
        <p:spPr>
          <a:ln/>
        </p:spPr>
        <p:txBody>
          <a:bodyPr/>
          <a:lstStyle>
            <a:lvl1pPr>
              <a:defRPr/>
            </a:lvl1pPr>
          </a:lstStyle>
          <a:p>
            <a:pPr>
              <a:defRPr/>
            </a:pPr>
            <a:fld id="{0A8C916A-541D-421D-81B5-B32A00C3414D}" type="datetime1">
              <a:rPr lang="zh-TW" altLang="en-US"/>
              <a:pPr>
                <a:defRPr/>
              </a:pPr>
              <a:t>2020/9/27</a:t>
            </a:fld>
            <a:endParaRPr lang="en-US" altLang="zh-TW" dirty="0"/>
          </a:p>
        </p:txBody>
      </p:sp>
    </p:spTree>
    <p:extLst>
      <p:ext uri="{BB962C8B-B14F-4D97-AF65-F5344CB8AC3E}">
        <p14:creationId xmlns:p14="http://schemas.microsoft.com/office/powerpoint/2010/main" val="6428404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Rectangle 4"/>
          <p:cNvSpPr>
            <a:spLocks noGrp="1" noChangeArrowheads="1"/>
          </p:cNvSpPr>
          <p:nvPr>
            <p:ph type="dt" sz="half" idx="10"/>
          </p:nvPr>
        </p:nvSpPr>
        <p:spPr>
          <a:ln/>
        </p:spPr>
        <p:txBody>
          <a:bodyPr/>
          <a:lstStyle>
            <a:lvl1pPr>
              <a:defRPr/>
            </a:lvl1pPr>
          </a:lstStyle>
          <a:p>
            <a:pPr>
              <a:defRPr/>
            </a:pPr>
            <a:fld id="{2472B585-75C6-464B-8056-2666A67EB91F}" type="datetime1">
              <a:rPr lang="zh-TW" altLang="en-US"/>
              <a:pPr>
                <a:defRPr/>
              </a:pPr>
              <a:t>2020/9/27</a:t>
            </a:fld>
            <a:endParaRPr lang="en-US" altLang="zh-TW" dirty="0"/>
          </a:p>
        </p:txBody>
      </p:sp>
    </p:spTree>
    <p:extLst>
      <p:ext uri="{BB962C8B-B14F-4D97-AF65-F5344CB8AC3E}">
        <p14:creationId xmlns:p14="http://schemas.microsoft.com/office/powerpoint/2010/main" val="17554489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fld id="{6B931E27-34E1-4A42-A3FB-3963CC51E774}" type="datetime1">
              <a:rPr lang="zh-TW" altLang="en-US"/>
              <a:pPr>
                <a:defRPr/>
              </a:pPr>
              <a:t>2020/9/27</a:t>
            </a:fld>
            <a:endParaRPr lang="en-US" altLang="zh-TW" dirty="0"/>
          </a:p>
        </p:txBody>
      </p:sp>
    </p:spTree>
    <p:extLst>
      <p:ext uri="{BB962C8B-B14F-4D97-AF65-F5344CB8AC3E}">
        <p14:creationId xmlns:p14="http://schemas.microsoft.com/office/powerpoint/2010/main" val="17713844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457200" y="273050"/>
            <a:ext cx="3008313" cy="1162050"/>
          </a:xfrm>
        </p:spPr>
        <p:txBody>
          <a:bodyPr anchor="b"/>
          <a:lstStyle>
            <a:lvl1pPr algn="l">
              <a:defRPr sz="2000" b="1"/>
            </a:lvl1pPr>
          </a:lstStyle>
          <a:p>
            <a:r>
              <a:rPr lang="zh-TW" altLang="en-US"/>
              <a:t>按一下以編輯母片標題樣式</a:t>
            </a:r>
          </a:p>
        </p:txBody>
      </p:sp>
      <p:sp>
        <p:nvSpPr>
          <p:cNvPr id="3" name="內容版面配置區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文字版面配置區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a:t>按一下以編輯母片文字樣式</a:t>
            </a:r>
          </a:p>
        </p:txBody>
      </p:sp>
      <p:sp>
        <p:nvSpPr>
          <p:cNvPr id="5" name="Rectangle 4"/>
          <p:cNvSpPr>
            <a:spLocks noGrp="1" noChangeArrowheads="1"/>
          </p:cNvSpPr>
          <p:nvPr>
            <p:ph type="dt" sz="half" idx="10"/>
          </p:nvPr>
        </p:nvSpPr>
        <p:spPr>
          <a:ln/>
        </p:spPr>
        <p:txBody>
          <a:bodyPr/>
          <a:lstStyle>
            <a:lvl1pPr>
              <a:defRPr/>
            </a:lvl1pPr>
          </a:lstStyle>
          <a:p>
            <a:pPr>
              <a:defRPr/>
            </a:pPr>
            <a:fld id="{87A1C3A1-E4F8-44FA-B952-DBACD9CFDEBA}" type="datetime1">
              <a:rPr lang="zh-TW" altLang="en-US"/>
              <a:pPr>
                <a:defRPr/>
              </a:pPr>
              <a:t>2020/9/27</a:t>
            </a:fld>
            <a:endParaRPr lang="en-US" altLang="zh-TW" dirty="0"/>
          </a:p>
        </p:txBody>
      </p:sp>
    </p:spTree>
    <p:extLst>
      <p:ext uri="{BB962C8B-B14F-4D97-AF65-F5344CB8AC3E}">
        <p14:creationId xmlns:p14="http://schemas.microsoft.com/office/powerpoint/2010/main" val="4139123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1792288" y="4800600"/>
            <a:ext cx="5486400" cy="566738"/>
          </a:xfrm>
        </p:spPr>
        <p:txBody>
          <a:bodyPr anchor="b"/>
          <a:lstStyle>
            <a:lvl1pPr algn="l">
              <a:defRPr sz="2000" b="1"/>
            </a:lvl1pPr>
          </a:lstStyle>
          <a:p>
            <a:r>
              <a:rPr lang="zh-TW" altLang="en-US"/>
              <a:t>按一下以編輯母片標題樣式</a:t>
            </a:r>
          </a:p>
        </p:txBody>
      </p:sp>
      <p:sp>
        <p:nvSpPr>
          <p:cNvPr id="3" name="圖片版面配置區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TW" altLang="en-US" noProof="0"/>
          </a:p>
        </p:txBody>
      </p:sp>
      <p:sp>
        <p:nvSpPr>
          <p:cNvPr id="4" name="文字版面配置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a:t>按一下以編輯母片文字樣式</a:t>
            </a:r>
          </a:p>
        </p:txBody>
      </p:sp>
      <p:sp>
        <p:nvSpPr>
          <p:cNvPr id="5" name="Rectangle 4"/>
          <p:cNvSpPr>
            <a:spLocks noGrp="1" noChangeArrowheads="1"/>
          </p:cNvSpPr>
          <p:nvPr>
            <p:ph type="dt" sz="half" idx="10"/>
          </p:nvPr>
        </p:nvSpPr>
        <p:spPr>
          <a:ln/>
        </p:spPr>
        <p:txBody>
          <a:bodyPr/>
          <a:lstStyle>
            <a:lvl1pPr>
              <a:defRPr/>
            </a:lvl1pPr>
          </a:lstStyle>
          <a:p>
            <a:pPr>
              <a:defRPr/>
            </a:pPr>
            <a:fld id="{DF087017-E26E-4F35-B4A2-A7F1EDE12DF5}" type="datetime1">
              <a:rPr lang="zh-TW" altLang="en-US"/>
              <a:pPr>
                <a:defRPr/>
              </a:pPr>
              <a:t>2020/9/27</a:t>
            </a:fld>
            <a:endParaRPr lang="en-US" altLang="zh-TW" dirty="0"/>
          </a:p>
        </p:txBody>
      </p:sp>
    </p:spTree>
    <p:extLst>
      <p:ext uri="{BB962C8B-B14F-4D97-AF65-F5344CB8AC3E}">
        <p14:creationId xmlns:p14="http://schemas.microsoft.com/office/powerpoint/2010/main" val="33686560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直排文字版面配置區 2"/>
          <p:cNvSpPr>
            <a:spLocks noGrp="1"/>
          </p:cNvSpPr>
          <p:nvPr>
            <p:ph type="body" orient="vert" idx="1"/>
          </p:nvPr>
        </p:nvSpPr>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Rectangle 4"/>
          <p:cNvSpPr>
            <a:spLocks noGrp="1" noChangeArrowheads="1"/>
          </p:cNvSpPr>
          <p:nvPr>
            <p:ph type="dt" sz="half" idx="10"/>
          </p:nvPr>
        </p:nvSpPr>
        <p:spPr>
          <a:ln/>
        </p:spPr>
        <p:txBody>
          <a:bodyPr/>
          <a:lstStyle>
            <a:lvl1pPr>
              <a:defRPr/>
            </a:lvl1pPr>
          </a:lstStyle>
          <a:p>
            <a:pPr>
              <a:defRPr/>
            </a:pPr>
            <a:fld id="{D4808B1A-1D03-4F4F-9AE1-51903CF0C549}" type="datetime1">
              <a:rPr lang="zh-TW" altLang="en-US"/>
              <a:pPr>
                <a:defRPr/>
              </a:pPr>
              <a:t>2020/9/27</a:t>
            </a:fld>
            <a:endParaRPr lang="en-US" altLang="zh-TW" dirty="0"/>
          </a:p>
        </p:txBody>
      </p:sp>
    </p:spTree>
    <p:extLst>
      <p:ext uri="{BB962C8B-B14F-4D97-AF65-F5344CB8AC3E}">
        <p14:creationId xmlns:p14="http://schemas.microsoft.com/office/powerpoint/2010/main" val="39591550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6629400" y="274638"/>
            <a:ext cx="2057400" cy="5851525"/>
          </a:xfrm>
        </p:spPr>
        <p:txBody>
          <a:bodyPr vert="eaVert"/>
          <a:lstStyle/>
          <a:p>
            <a:r>
              <a:rPr lang="zh-TW" altLang="en-US"/>
              <a:t>按一下以編輯母片標題樣式</a:t>
            </a:r>
          </a:p>
        </p:txBody>
      </p:sp>
      <p:sp>
        <p:nvSpPr>
          <p:cNvPr id="3" name="直排文字版面配置區 2"/>
          <p:cNvSpPr>
            <a:spLocks noGrp="1"/>
          </p:cNvSpPr>
          <p:nvPr>
            <p:ph type="body" orient="vert" idx="1"/>
          </p:nvPr>
        </p:nvSpPr>
        <p:spPr>
          <a:xfrm>
            <a:off x="457200" y="274638"/>
            <a:ext cx="6019800" cy="5851525"/>
          </a:xfrm>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Rectangle 4"/>
          <p:cNvSpPr>
            <a:spLocks noGrp="1" noChangeArrowheads="1"/>
          </p:cNvSpPr>
          <p:nvPr>
            <p:ph type="dt" sz="half" idx="10"/>
          </p:nvPr>
        </p:nvSpPr>
        <p:spPr>
          <a:ln/>
        </p:spPr>
        <p:txBody>
          <a:bodyPr/>
          <a:lstStyle>
            <a:lvl1pPr>
              <a:defRPr/>
            </a:lvl1pPr>
          </a:lstStyle>
          <a:p>
            <a:pPr>
              <a:defRPr/>
            </a:pPr>
            <a:fld id="{BECE29B0-9909-4119-9246-26E0986C2448}" type="datetime1">
              <a:rPr lang="zh-TW" altLang="en-US"/>
              <a:pPr>
                <a:defRPr/>
              </a:pPr>
              <a:t>2020/9/27</a:t>
            </a:fld>
            <a:endParaRPr lang="en-US" altLang="zh-TW" dirty="0"/>
          </a:p>
        </p:txBody>
      </p:sp>
    </p:spTree>
    <p:extLst>
      <p:ext uri="{BB962C8B-B14F-4D97-AF65-F5344CB8AC3E}">
        <p14:creationId xmlns:p14="http://schemas.microsoft.com/office/powerpoint/2010/main" val="82619366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reserve="1">
  <p:cSld name="標題及表格">
    <p:spTree>
      <p:nvGrpSpPr>
        <p:cNvPr id="1" name=""/>
        <p:cNvGrpSpPr/>
        <p:nvPr/>
      </p:nvGrpSpPr>
      <p:grpSpPr>
        <a:xfrm>
          <a:off x="0" y="0"/>
          <a:ext cx="0" cy="0"/>
          <a:chOff x="0" y="0"/>
          <a:chExt cx="0" cy="0"/>
        </a:xfrm>
      </p:grpSpPr>
      <p:sp>
        <p:nvSpPr>
          <p:cNvPr id="2" name="標題 1"/>
          <p:cNvSpPr>
            <a:spLocks noGrp="1"/>
          </p:cNvSpPr>
          <p:nvPr>
            <p:ph type="title"/>
          </p:nvPr>
        </p:nvSpPr>
        <p:spPr>
          <a:xfrm>
            <a:off x="457200" y="274638"/>
            <a:ext cx="8229600" cy="1143000"/>
          </a:xfrm>
        </p:spPr>
        <p:txBody>
          <a:bodyPr/>
          <a:lstStyle/>
          <a:p>
            <a:r>
              <a:rPr lang="zh-TW" altLang="en-US"/>
              <a:t>按一下以編輯母片標題樣式</a:t>
            </a:r>
          </a:p>
        </p:txBody>
      </p:sp>
      <p:sp>
        <p:nvSpPr>
          <p:cNvPr id="3" name="表格版面配置區 2"/>
          <p:cNvSpPr>
            <a:spLocks noGrp="1"/>
          </p:cNvSpPr>
          <p:nvPr>
            <p:ph type="tbl" idx="1"/>
          </p:nvPr>
        </p:nvSpPr>
        <p:spPr>
          <a:xfrm>
            <a:off x="457200" y="1600200"/>
            <a:ext cx="8229600" cy="4525963"/>
          </a:xfrm>
        </p:spPr>
        <p:txBody>
          <a:bodyPr/>
          <a:lstStyle/>
          <a:p>
            <a:pPr lvl="0"/>
            <a:endParaRPr lang="zh-TW" altLang="en-US" noProof="0"/>
          </a:p>
        </p:txBody>
      </p:sp>
      <p:sp>
        <p:nvSpPr>
          <p:cNvPr id="4" name="Rectangle 4"/>
          <p:cNvSpPr>
            <a:spLocks noGrp="1" noChangeArrowheads="1"/>
          </p:cNvSpPr>
          <p:nvPr>
            <p:ph type="dt" sz="half" idx="10"/>
          </p:nvPr>
        </p:nvSpPr>
        <p:spPr>
          <a:ln/>
        </p:spPr>
        <p:txBody>
          <a:bodyPr/>
          <a:lstStyle>
            <a:lvl1pPr>
              <a:defRPr/>
            </a:lvl1pPr>
          </a:lstStyle>
          <a:p>
            <a:pPr>
              <a:defRPr/>
            </a:pPr>
            <a:fld id="{60D6D04F-4BC0-4E6D-9F07-8E2956C8E9D9}" type="datetime1">
              <a:rPr lang="zh-TW" altLang="en-US"/>
              <a:pPr>
                <a:defRPr/>
              </a:pPr>
              <a:t>2020/9/27</a:t>
            </a:fld>
            <a:endParaRPr lang="en-US" altLang="zh-TW" dirty="0"/>
          </a:p>
        </p:txBody>
      </p:sp>
    </p:spTree>
    <p:extLst>
      <p:ext uri="{BB962C8B-B14F-4D97-AF65-F5344CB8AC3E}">
        <p14:creationId xmlns:p14="http://schemas.microsoft.com/office/powerpoint/2010/main" val="86311123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grpSp>
        <p:nvGrpSpPr>
          <p:cNvPr id="18" name="Group 17"/>
          <p:cNvGrpSpPr/>
          <p:nvPr/>
        </p:nvGrpSpPr>
        <p:grpSpPr>
          <a:xfrm>
            <a:off x="0" y="0"/>
            <a:ext cx="9144677" cy="6858000"/>
            <a:chOff x="0" y="0"/>
            <a:chExt cx="9144677" cy="6858000"/>
          </a:xfrm>
        </p:grpSpPr>
        <p:pic>
          <p:nvPicPr>
            <p:cNvPr id="8" name="Picture 7" descr="S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11" name="Rectangle 10"/>
            <p:cNvSpPr/>
            <p:nvPr/>
          </p:nvSpPr>
          <p:spPr>
            <a:xfrm>
              <a:off x="1515532" y="1520422"/>
              <a:ext cx="6112935" cy="3818468"/>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2" name="Picture 11"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l="-2" r="47959"/>
            <a:stretch/>
          </p:blipFill>
          <p:spPr>
            <a:xfrm>
              <a:off x="0" y="3128434"/>
              <a:ext cx="1664208" cy="612648"/>
            </a:xfrm>
            <a:prstGeom prst="rect">
              <a:avLst/>
            </a:prstGeom>
          </p:spPr>
        </p:pic>
        <p:pic>
          <p:nvPicPr>
            <p:cNvPr id="13" name="Picture 12"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l="-2" r="47959"/>
            <a:stretch/>
          </p:blipFill>
          <p:spPr>
            <a:xfrm>
              <a:off x="7480469" y="3128434"/>
              <a:ext cx="1664208" cy="612648"/>
            </a:xfrm>
            <a:prstGeom prst="rect">
              <a:avLst/>
            </a:prstGeom>
          </p:spPr>
        </p:pic>
      </p:grpSp>
      <p:sp>
        <p:nvSpPr>
          <p:cNvPr id="2" name="Title 1"/>
          <p:cNvSpPr>
            <a:spLocks noGrp="1"/>
          </p:cNvSpPr>
          <p:nvPr>
            <p:ph type="ctrTitle"/>
          </p:nvPr>
        </p:nvSpPr>
        <p:spPr>
          <a:xfrm>
            <a:off x="1921934" y="1811863"/>
            <a:ext cx="5308866" cy="1515533"/>
          </a:xfrm>
        </p:spPr>
        <p:txBody>
          <a:bodyPr anchor="b">
            <a:noAutofit/>
          </a:bodyPr>
          <a:lstStyle>
            <a:lvl1pPr algn="ctr">
              <a:defRPr sz="4800">
                <a:effectLst/>
              </a:defRPr>
            </a:lvl1pPr>
          </a:lstStyle>
          <a:p>
            <a:r>
              <a:rPr lang="zh-TW" altLang="en-US"/>
              <a:t>按一下以編輯母片標題樣式</a:t>
            </a:r>
            <a:endParaRPr lang="en-US" dirty="0"/>
          </a:p>
        </p:txBody>
      </p:sp>
      <p:sp>
        <p:nvSpPr>
          <p:cNvPr id="3" name="Subtitle 2"/>
          <p:cNvSpPr>
            <a:spLocks noGrp="1"/>
          </p:cNvSpPr>
          <p:nvPr>
            <p:ph type="subTitle" idx="1"/>
          </p:nvPr>
        </p:nvSpPr>
        <p:spPr>
          <a:xfrm>
            <a:off x="1921934" y="3598327"/>
            <a:ext cx="5308866" cy="1377651"/>
          </a:xfrm>
        </p:spPr>
        <p:txBody>
          <a:bodyPr anchor="t">
            <a:normAutofit/>
          </a:bodyPr>
          <a:lstStyle>
            <a:lvl1pPr marL="0" indent="0" algn="ctr">
              <a:buNone/>
              <a:defRPr sz="20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TW" altLang="en-US"/>
              <a:t>按一下以編輯母片子標題樣式</a:t>
            </a:r>
            <a:endParaRPr lang="en-US" dirty="0"/>
          </a:p>
        </p:txBody>
      </p:sp>
      <p:sp>
        <p:nvSpPr>
          <p:cNvPr id="4" name="Date Placeholder 3"/>
          <p:cNvSpPr>
            <a:spLocks noGrp="1"/>
          </p:cNvSpPr>
          <p:nvPr>
            <p:ph type="dt" sz="half" idx="10"/>
          </p:nvPr>
        </p:nvSpPr>
        <p:spPr>
          <a:xfrm>
            <a:off x="6065417" y="5054602"/>
            <a:ext cx="673276" cy="279400"/>
          </a:xfrm>
        </p:spPr>
        <p:txBody>
          <a:bodyPr/>
          <a:lstStyle/>
          <a:p>
            <a:pPr>
              <a:defRPr/>
            </a:pPr>
            <a:fld id="{0BD1B88F-A2D7-46E1-A321-3BE26FFC9E47}" type="datetime1">
              <a:rPr lang="zh-TW" altLang="en-US" smtClean="0"/>
              <a:pPr>
                <a:defRPr/>
              </a:pPr>
              <a:t>2020/9/27</a:t>
            </a:fld>
            <a:endParaRPr lang="en-US" altLang="zh-TW"/>
          </a:p>
        </p:txBody>
      </p:sp>
      <p:sp>
        <p:nvSpPr>
          <p:cNvPr id="5" name="Footer Placeholder 4"/>
          <p:cNvSpPr>
            <a:spLocks noGrp="1"/>
          </p:cNvSpPr>
          <p:nvPr>
            <p:ph type="ftr" sz="quarter" idx="11"/>
          </p:nvPr>
        </p:nvSpPr>
        <p:spPr>
          <a:xfrm>
            <a:off x="1921934" y="5054602"/>
            <a:ext cx="4064860" cy="279400"/>
          </a:xfrm>
        </p:spPr>
        <p:txBody>
          <a:bodyPr/>
          <a:lstStyle/>
          <a:p>
            <a:pPr>
              <a:defRPr/>
            </a:pPr>
            <a:endParaRPr lang="en-US" altLang="zh-TW"/>
          </a:p>
        </p:txBody>
      </p:sp>
      <p:sp>
        <p:nvSpPr>
          <p:cNvPr id="6" name="Slide Number Placeholder 5"/>
          <p:cNvSpPr>
            <a:spLocks noGrp="1"/>
          </p:cNvSpPr>
          <p:nvPr>
            <p:ph type="sldNum" sz="quarter" idx="12"/>
          </p:nvPr>
        </p:nvSpPr>
        <p:spPr>
          <a:xfrm>
            <a:off x="6817317" y="5054602"/>
            <a:ext cx="413483" cy="279400"/>
          </a:xfrm>
        </p:spPr>
        <p:txBody>
          <a:bodyPr/>
          <a:lstStyle/>
          <a:p>
            <a:pPr>
              <a:defRPr/>
            </a:pPr>
            <a:fld id="{921FC3F6-62BF-4D66-ADCD-0B9896C3F9B5}" type="slidenum">
              <a:rPr lang="zh-TW" altLang="en-US" smtClean="0"/>
              <a:pPr>
                <a:defRPr/>
              </a:pPr>
              <a:t>‹#›</a:t>
            </a:fld>
            <a:endParaRPr lang="en-US" altLang="zh-TW"/>
          </a:p>
        </p:txBody>
      </p:sp>
      <p:cxnSp>
        <p:nvCxnSpPr>
          <p:cNvPr id="15" name="Straight Connector 14"/>
          <p:cNvCxnSpPr/>
          <p:nvPr/>
        </p:nvCxnSpPr>
        <p:spPr>
          <a:xfrm>
            <a:off x="2019825" y="3471329"/>
            <a:ext cx="5113083"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14" name="Rectangle 7">
            <a:extLst>
              <a:ext uri="{FF2B5EF4-FFF2-40B4-BE49-F238E27FC236}">
                <a16:creationId xmlns:a16="http://schemas.microsoft.com/office/drawing/2014/main" id="{130B7D0C-B9AF-4153-BFFB-B4E0753925AC}"/>
              </a:ext>
            </a:extLst>
          </p:cNvPr>
          <p:cNvSpPr>
            <a:spLocks noChangeArrowheads="1"/>
          </p:cNvSpPr>
          <p:nvPr userDrawn="1"/>
        </p:nvSpPr>
        <p:spPr bwMode="auto">
          <a:xfrm>
            <a:off x="4211638" y="5516563"/>
            <a:ext cx="2133600" cy="476250"/>
          </a:xfrm>
          <a:prstGeom prst="rect">
            <a:avLst/>
          </a:prstGeom>
          <a:noFill/>
          <a:ln>
            <a:noFill/>
          </a:ln>
        </p:spPr>
        <p:txBody>
          <a:bodyPr/>
          <a:lstStyle>
            <a:lvl1pPr eaLnBrk="0" hangingPunct="0">
              <a:defRPr kumimoji="1">
                <a:solidFill>
                  <a:schemeClr val="tx1"/>
                </a:solidFill>
                <a:latin typeface="Arial" charset="0"/>
                <a:ea typeface="新細明體" pitchFamily="18" charset="-120"/>
              </a:defRPr>
            </a:lvl1pPr>
            <a:lvl2pPr marL="742950" indent="-285750" eaLnBrk="0" hangingPunct="0">
              <a:defRPr kumimoji="1">
                <a:solidFill>
                  <a:schemeClr val="tx1"/>
                </a:solidFill>
                <a:latin typeface="Arial" charset="0"/>
                <a:ea typeface="新細明體" pitchFamily="18" charset="-120"/>
              </a:defRPr>
            </a:lvl2pPr>
            <a:lvl3pPr marL="1143000" indent="-228600" eaLnBrk="0" hangingPunct="0">
              <a:defRPr kumimoji="1">
                <a:solidFill>
                  <a:schemeClr val="tx1"/>
                </a:solidFill>
                <a:latin typeface="Arial" charset="0"/>
                <a:ea typeface="新細明體" pitchFamily="18" charset="-120"/>
              </a:defRPr>
            </a:lvl3pPr>
            <a:lvl4pPr marL="1600200" indent="-228600" eaLnBrk="0" hangingPunct="0">
              <a:defRPr kumimoji="1">
                <a:solidFill>
                  <a:schemeClr val="tx1"/>
                </a:solidFill>
                <a:latin typeface="Arial" charset="0"/>
                <a:ea typeface="新細明體" pitchFamily="18" charset="-120"/>
              </a:defRPr>
            </a:lvl4pPr>
            <a:lvl5pPr marL="2057400" indent="-228600" eaLnBrk="0" hangingPunct="0">
              <a:defRPr kumimoji="1">
                <a:solidFill>
                  <a:schemeClr val="tx1"/>
                </a:solidFill>
                <a:latin typeface="Arial" charset="0"/>
                <a:ea typeface="新細明體" pitchFamily="18" charset="-120"/>
              </a:defRPr>
            </a:lvl5pPr>
            <a:lvl6pPr marL="2514600" indent="-228600" eaLnBrk="0" fontAlgn="base" hangingPunct="0">
              <a:spcBef>
                <a:spcPct val="0"/>
              </a:spcBef>
              <a:spcAft>
                <a:spcPct val="0"/>
              </a:spcAft>
              <a:defRPr kumimoji="1">
                <a:solidFill>
                  <a:schemeClr val="tx1"/>
                </a:solidFill>
                <a:latin typeface="Arial" charset="0"/>
                <a:ea typeface="新細明體" pitchFamily="18" charset="-120"/>
              </a:defRPr>
            </a:lvl6pPr>
            <a:lvl7pPr marL="2971800" indent="-228600" eaLnBrk="0" fontAlgn="base" hangingPunct="0">
              <a:spcBef>
                <a:spcPct val="0"/>
              </a:spcBef>
              <a:spcAft>
                <a:spcPct val="0"/>
              </a:spcAft>
              <a:defRPr kumimoji="1">
                <a:solidFill>
                  <a:schemeClr val="tx1"/>
                </a:solidFill>
                <a:latin typeface="Arial" charset="0"/>
                <a:ea typeface="新細明體" pitchFamily="18" charset="-120"/>
              </a:defRPr>
            </a:lvl7pPr>
            <a:lvl8pPr marL="3429000" indent="-228600" eaLnBrk="0" fontAlgn="base" hangingPunct="0">
              <a:spcBef>
                <a:spcPct val="0"/>
              </a:spcBef>
              <a:spcAft>
                <a:spcPct val="0"/>
              </a:spcAft>
              <a:defRPr kumimoji="1">
                <a:solidFill>
                  <a:schemeClr val="tx1"/>
                </a:solidFill>
                <a:latin typeface="Arial" charset="0"/>
                <a:ea typeface="新細明體" pitchFamily="18" charset="-120"/>
              </a:defRPr>
            </a:lvl8pPr>
            <a:lvl9pPr marL="3886200" indent="-228600" eaLnBrk="0" fontAlgn="base" hangingPunct="0">
              <a:spcBef>
                <a:spcPct val="0"/>
              </a:spcBef>
              <a:spcAft>
                <a:spcPct val="0"/>
              </a:spcAft>
              <a:defRPr kumimoji="1">
                <a:solidFill>
                  <a:schemeClr val="tx1"/>
                </a:solidFill>
                <a:latin typeface="Arial" charset="0"/>
                <a:ea typeface="新細明體" pitchFamily="18" charset="-120"/>
              </a:defRPr>
            </a:lvl9pPr>
          </a:lstStyle>
          <a:p>
            <a:pPr algn="ctr" eaLnBrk="1" hangingPunct="1">
              <a:defRPr/>
            </a:pPr>
            <a:endParaRPr lang="zh-TW" altLang="zh-TW" sz="1400">
              <a:latin typeface="標楷體" pitchFamily="65" charset="-120"/>
              <a:ea typeface="標楷體" pitchFamily="65" charset="-120"/>
            </a:endParaRPr>
          </a:p>
        </p:txBody>
      </p:sp>
      <p:sp>
        <p:nvSpPr>
          <p:cNvPr id="16" name="Rectangle 7">
            <a:extLst>
              <a:ext uri="{FF2B5EF4-FFF2-40B4-BE49-F238E27FC236}">
                <a16:creationId xmlns:a16="http://schemas.microsoft.com/office/drawing/2014/main" id="{3ACE34AF-6D0D-416F-9829-8226C451B270}"/>
              </a:ext>
            </a:extLst>
          </p:cNvPr>
          <p:cNvSpPr>
            <a:spLocks noChangeArrowheads="1"/>
          </p:cNvSpPr>
          <p:nvPr userDrawn="1"/>
        </p:nvSpPr>
        <p:spPr bwMode="auto">
          <a:xfrm>
            <a:off x="3995738" y="6381750"/>
            <a:ext cx="2133600" cy="287338"/>
          </a:xfrm>
          <a:prstGeom prst="rect">
            <a:avLst/>
          </a:prstGeom>
          <a:noFill/>
          <a:ln>
            <a:noFill/>
          </a:ln>
        </p:spPr>
        <p:txBody>
          <a:bodyPr/>
          <a:lstStyle>
            <a:lvl1pPr eaLnBrk="0" hangingPunct="0">
              <a:defRPr kumimoji="1">
                <a:solidFill>
                  <a:schemeClr val="tx1"/>
                </a:solidFill>
                <a:latin typeface="Arial" charset="0"/>
                <a:ea typeface="新細明體" pitchFamily="18" charset="-120"/>
              </a:defRPr>
            </a:lvl1pPr>
            <a:lvl2pPr marL="742950" indent="-285750" eaLnBrk="0" hangingPunct="0">
              <a:defRPr kumimoji="1">
                <a:solidFill>
                  <a:schemeClr val="tx1"/>
                </a:solidFill>
                <a:latin typeface="Arial" charset="0"/>
                <a:ea typeface="新細明體" pitchFamily="18" charset="-120"/>
              </a:defRPr>
            </a:lvl2pPr>
            <a:lvl3pPr marL="1143000" indent="-228600" eaLnBrk="0" hangingPunct="0">
              <a:defRPr kumimoji="1">
                <a:solidFill>
                  <a:schemeClr val="tx1"/>
                </a:solidFill>
                <a:latin typeface="Arial" charset="0"/>
                <a:ea typeface="新細明體" pitchFamily="18" charset="-120"/>
              </a:defRPr>
            </a:lvl3pPr>
            <a:lvl4pPr marL="1600200" indent="-228600" eaLnBrk="0" hangingPunct="0">
              <a:defRPr kumimoji="1">
                <a:solidFill>
                  <a:schemeClr val="tx1"/>
                </a:solidFill>
                <a:latin typeface="Arial" charset="0"/>
                <a:ea typeface="新細明體" pitchFamily="18" charset="-120"/>
              </a:defRPr>
            </a:lvl4pPr>
            <a:lvl5pPr marL="2057400" indent="-228600" eaLnBrk="0" hangingPunct="0">
              <a:defRPr kumimoji="1">
                <a:solidFill>
                  <a:schemeClr val="tx1"/>
                </a:solidFill>
                <a:latin typeface="Arial" charset="0"/>
                <a:ea typeface="新細明體" pitchFamily="18" charset="-120"/>
              </a:defRPr>
            </a:lvl5pPr>
            <a:lvl6pPr marL="2514600" indent="-228600" eaLnBrk="0" fontAlgn="base" hangingPunct="0">
              <a:spcBef>
                <a:spcPct val="0"/>
              </a:spcBef>
              <a:spcAft>
                <a:spcPct val="0"/>
              </a:spcAft>
              <a:defRPr kumimoji="1">
                <a:solidFill>
                  <a:schemeClr val="tx1"/>
                </a:solidFill>
                <a:latin typeface="Arial" charset="0"/>
                <a:ea typeface="新細明體" pitchFamily="18" charset="-120"/>
              </a:defRPr>
            </a:lvl6pPr>
            <a:lvl7pPr marL="2971800" indent="-228600" eaLnBrk="0" fontAlgn="base" hangingPunct="0">
              <a:spcBef>
                <a:spcPct val="0"/>
              </a:spcBef>
              <a:spcAft>
                <a:spcPct val="0"/>
              </a:spcAft>
              <a:defRPr kumimoji="1">
                <a:solidFill>
                  <a:schemeClr val="tx1"/>
                </a:solidFill>
                <a:latin typeface="Arial" charset="0"/>
                <a:ea typeface="新細明體" pitchFamily="18" charset="-120"/>
              </a:defRPr>
            </a:lvl7pPr>
            <a:lvl8pPr marL="3429000" indent="-228600" eaLnBrk="0" fontAlgn="base" hangingPunct="0">
              <a:spcBef>
                <a:spcPct val="0"/>
              </a:spcBef>
              <a:spcAft>
                <a:spcPct val="0"/>
              </a:spcAft>
              <a:defRPr kumimoji="1">
                <a:solidFill>
                  <a:schemeClr val="tx1"/>
                </a:solidFill>
                <a:latin typeface="Arial" charset="0"/>
                <a:ea typeface="新細明體" pitchFamily="18" charset="-120"/>
              </a:defRPr>
            </a:lvl8pPr>
            <a:lvl9pPr marL="3886200" indent="-228600" eaLnBrk="0" fontAlgn="base" hangingPunct="0">
              <a:spcBef>
                <a:spcPct val="0"/>
              </a:spcBef>
              <a:spcAft>
                <a:spcPct val="0"/>
              </a:spcAft>
              <a:defRPr kumimoji="1">
                <a:solidFill>
                  <a:schemeClr val="tx1"/>
                </a:solidFill>
                <a:latin typeface="Arial" charset="0"/>
                <a:ea typeface="新細明體" pitchFamily="18" charset="-120"/>
              </a:defRPr>
            </a:lvl9pPr>
          </a:lstStyle>
          <a:p>
            <a:pPr algn="ctr" eaLnBrk="1" hangingPunct="1">
              <a:defRPr/>
            </a:pPr>
            <a:r>
              <a:rPr lang="zh-TW" altLang="en-US" sz="1400" dirty="0">
                <a:latin typeface="標楷體" pitchFamily="65" charset="-120"/>
                <a:ea typeface="標楷體" pitchFamily="65" charset="-120"/>
              </a:rPr>
              <a:t>第</a:t>
            </a:r>
            <a:fld id="{C184BC3D-B993-4A59-A16B-F1660160ED8B}" type="slidenum">
              <a:rPr lang="zh-TW" altLang="en-US" sz="1400" smtClean="0">
                <a:latin typeface="標楷體" pitchFamily="65" charset="-120"/>
                <a:ea typeface="標楷體" pitchFamily="65" charset="-120"/>
              </a:rPr>
              <a:pPr algn="ctr" eaLnBrk="1" hangingPunct="1">
                <a:defRPr/>
              </a:pPr>
              <a:t>‹#›</a:t>
            </a:fld>
            <a:r>
              <a:rPr lang="zh-TW" altLang="en-US" sz="1400" dirty="0">
                <a:latin typeface="標楷體" pitchFamily="65" charset="-120"/>
                <a:ea typeface="標楷體" pitchFamily="65" charset="-120"/>
              </a:rPr>
              <a:t>頁</a:t>
            </a:r>
            <a:r>
              <a:rPr lang="en-US" altLang="zh-TW" sz="1400" dirty="0">
                <a:latin typeface="標楷體" pitchFamily="65" charset="-120"/>
                <a:ea typeface="標楷體" pitchFamily="65" charset="-120"/>
              </a:rPr>
              <a:t>,</a:t>
            </a:r>
            <a:r>
              <a:rPr lang="zh-TW" altLang="en-US" sz="1400" dirty="0">
                <a:latin typeface="標楷體" pitchFamily="65" charset="-120"/>
                <a:ea typeface="標楷體" pitchFamily="65" charset="-120"/>
              </a:rPr>
              <a:t>共</a:t>
            </a:r>
            <a:r>
              <a:rPr lang="en-US" altLang="zh-TW" sz="1400" dirty="0">
                <a:latin typeface="標楷體" pitchFamily="65" charset="-120"/>
                <a:ea typeface="標楷體" pitchFamily="65" charset="-120"/>
              </a:rPr>
              <a:t>140</a:t>
            </a:r>
            <a:r>
              <a:rPr lang="zh-TW" altLang="en-US" sz="1400" dirty="0">
                <a:latin typeface="標楷體" pitchFamily="65" charset="-120"/>
                <a:ea typeface="標楷體" pitchFamily="65" charset="-120"/>
              </a:rPr>
              <a:t>頁</a:t>
            </a:r>
          </a:p>
        </p:txBody>
      </p:sp>
    </p:spTree>
    <p:extLst>
      <p:ext uri="{BB962C8B-B14F-4D97-AF65-F5344CB8AC3E}">
        <p14:creationId xmlns:p14="http://schemas.microsoft.com/office/powerpoint/2010/main" val="248558062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標題及內容">
    <p:spTree>
      <p:nvGrpSpPr>
        <p:cNvPr id="1" name=""/>
        <p:cNvGrpSpPr/>
        <p:nvPr/>
      </p:nvGrpSpPr>
      <p:grpSpPr>
        <a:xfrm>
          <a:off x="0" y="0"/>
          <a:ext cx="0" cy="0"/>
          <a:chOff x="0" y="0"/>
          <a:chExt cx="0" cy="0"/>
        </a:xfrm>
      </p:grpSpPr>
      <p:cxnSp>
        <p:nvCxnSpPr>
          <p:cNvPr id="7" name="Straight Connector 6"/>
          <p:cNvCxnSpPr/>
          <p:nvPr/>
        </p:nvCxnSpPr>
        <p:spPr>
          <a:xfrm>
            <a:off x="1278465" y="2356260"/>
            <a:ext cx="6595534"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zh-TW" altLang="en-US"/>
              <a:t>按一下以編輯母片標題樣式</a:t>
            </a:r>
            <a:endParaRPr lang="en-US" dirty="0"/>
          </a:p>
        </p:txBody>
      </p:sp>
      <p:sp>
        <p:nvSpPr>
          <p:cNvPr id="3" name="Content Placeholder 2"/>
          <p:cNvSpPr>
            <a:spLocks noGrp="1"/>
          </p:cNvSpPr>
          <p:nvPr>
            <p:ph idx="1"/>
          </p:nvPr>
        </p:nvSpPr>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Date Placeholder 3"/>
          <p:cNvSpPr>
            <a:spLocks noGrp="1"/>
          </p:cNvSpPr>
          <p:nvPr>
            <p:ph type="dt" sz="half" idx="10"/>
          </p:nvPr>
        </p:nvSpPr>
        <p:spPr/>
        <p:txBody>
          <a:bodyPr/>
          <a:lstStyle/>
          <a:p>
            <a:pPr>
              <a:defRPr/>
            </a:pPr>
            <a:fld id="{E0262EA3-3AA3-4480-82E4-552266C15200}" type="datetime1">
              <a:rPr lang="zh-TW" altLang="en-US" smtClean="0"/>
              <a:pPr>
                <a:defRPr/>
              </a:pPr>
              <a:t>2020/9/27</a:t>
            </a:fld>
            <a:endParaRPr lang="en-US" altLang="zh-TW"/>
          </a:p>
        </p:txBody>
      </p:sp>
      <p:sp>
        <p:nvSpPr>
          <p:cNvPr id="5" name="Footer Placeholder 4"/>
          <p:cNvSpPr>
            <a:spLocks noGrp="1"/>
          </p:cNvSpPr>
          <p:nvPr>
            <p:ph type="ftr" sz="quarter" idx="11"/>
          </p:nvPr>
        </p:nvSpPr>
        <p:spPr/>
        <p:txBody>
          <a:bodyPr/>
          <a:lstStyle/>
          <a:p>
            <a:pPr>
              <a:defRPr/>
            </a:pPr>
            <a:endParaRPr lang="en-US" altLang="zh-TW"/>
          </a:p>
        </p:txBody>
      </p:sp>
      <p:sp>
        <p:nvSpPr>
          <p:cNvPr id="6" name="Slide Number Placeholder 5"/>
          <p:cNvSpPr>
            <a:spLocks noGrp="1"/>
          </p:cNvSpPr>
          <p:nvPr>
            <p:ph type="sldNum" sz="quarter" idx="12"/>
          </p:nvPr>
        </p:nvSpPr>
        <p:spPr/>
        <p:txBody>
          <a:bodyPr/>
          <a:lstStyle/>
          <a:p>
            <a:pPr>
              <a:defRPr/>
            </a:pPr>
            <a:fld id="{CA6CD755-B672-4E13-BD2E-1D1729D65885}" type="slidenum">
              <a:rPr lang="zh-TW" altLang="en-US" smtClean="0"/>
              <a:pPr>
                <a:defRPr/>
              </a:pPr>
              <a:t>‹#›</a:t>
            </a:fld>
            <a:endParaRPr lang="en-US" altLang="zh-TW"/>
          </a:p>
        </p:txBody>
      </p:sp>
    </p:spTree>
    <p:extLst>
      <p:ext uri="{BB962C8B-B14F-4D97-AF65-F5344CB8AC3E}">
        <p14:creationId xmlns:p14="http://schemas.microsoft.com/office/powerpoint/2010/main" val="2466003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1278465" y="1641413"/>
            <a:ext cx="6595534" cy="1822514"/>
          </a:xfrm>
        </p:spPr>
        <p:txBody>
          <a:bodyPr anchor="b">
            <a:normAutofit/>
          </a:bodyPr>
          <a:lstStyle>
            <a:lvl1pPr algn="ctr">
              <a:defRPr sz="4000" b="0" cap="none"/>
            </a:lvl1pPr>
          </a:lstStyle>
          <a:p>
            <a:r>
              <a:rPr lang="zh-TW" altLang="en-US"/>
              <a:t>按一下以編輯母片標題樣式</a:t>
            </a:r>
            <a:endParaRPr lang="en-US" dirty="0"/>
          </a:p>
        </p:txBody>
      </p:sp>
      <p:sp>
        <p:nvSpPr>
          <p:cNvPr id="3" name="Text Placeholder 2"/>
          <p:cNvSpPr>
            <a:spLocks noGrp="1"/>
          </p:cNvSpPr>
          <p:nvPr>
            <p:ph type="body" idx="1"/>
          </p:nvPr>
        </p:nvSpPr>
        <p:spPr>
          <a:xfrm>
            <a:off x="1278465" y="3734859"/>
            <a:ext cx="6595534" cy="1090015"/>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TW" altLang="en-US"/>
              <a:t>按一下以編輯母片文字樣式</a:t>
            </a:r>
          </a:p>
        </p:txBody>
      </p:sp>
      <p:sp>
        <p:nvSpPr>
          <p:cNvPr id="4" name="Date Placeholder 3"/>
          <p:cNvSpPr>
            <a:spLocks noGrp="1"/>
          </p:cNvSpPr>
          <p:nvPr>
            <p:ph type="dt" sz="half" idx="10"/>
          </p:nvPr>
        </p:nvSpPr>
        <p:spPr/>
        <p:txBody>
          <a:bodyPr/>
          <a:lstStyle/>
          <a:p>
            <a:pPr>
              <a:defRPr/>
            </a:pPr>
            <a:fld id="{E0262EA3-3AA3-4480-82E4-552266C15200}" type="datetime1">
              <a:rPr lang="zh-TW" altLang="en-US" smtClean="0"/>
              <a:pPr>
                <a:defRPr/>
              </a:pPr>
              <a:t>2020/9/27</a:t>
            </a:fld>
            <a:endParaRPr lang="en-US" altLang="zh-TW"/>
          </a:p>
        </p:txBody>
      </p:sp>
      <p:sp>
        <p:nvSpPr>
          <p:cNvPr id="5" name="Footer Placeholder 4"/>
          <p:cNvSpPr>
            <a:spLocks noGrp="1"/>
          </p:cNvSpPr>
          <p:nvPr>
            <p:ph type="ftr" sz="quarter" idx="11"/>
          </p:nvPr>
        </p:nvSpPr>
        <p:spPr/>
        <p:txBody>
          <a:bodyPr/>
          <a:lstStyle/>
          <a:p>
            <a:pPr>
              <a:defRPr/>
            </a:pPr>
            <a:endParaRPr lang="en-US" altLang="zh-TW"/>
          </a:p>
        </p:txBody>
      </p:sp>
      <p:sp>
        <p:nvSpPr>
          <p:cNvPr id="6" name="Slide Number Placeholder 5"/>
          <p:cNvSpPr>
            <a:spLocks noGrp="1"/>
          </p:cNvSpPr>
          <p:nvPr>
            <p:ph type="sldNum" sz="quarter" idx="12"/>
          </p:nvPr>
        </p:nvSpPr>
        <p:spPr/>
        <p:txBody>
          <a:bodyPr/>
          <a:lstStyle/>
          <a:p>
            <a:pPr>
              <a:defRPr/>
            </a:pPr>
            <a:fld id="{CA6CD755-B672-4E13-BD2E-1D1729D65885}" type="slidenum">
              <a:rPr lang="zh-TW" altLang="en-US" smtClean="0"/>
              <a:pPr>
                <a:defRPr/>
              </a:pPr>
              <a:t>‹#›</a:t>
            </a:fld>
            <a:endParaRPr lang="en-US" altLang="zh-TW"/>
          </a:p>
        </p:txBody>
      </p:sp>
      <p:cxnSp>
        <p:nvCxnSpPr>
          <p:cNvPr id="31" name="Straight Connector 30"/>
          <p:cNvCxnSpPr/>
          <p:nvPr/>
        </p:nvCxnSpPr>
        <p:spPr>
          <a:xfrm>
            <a:off x="1278466" y="3599392"/>
            <a:ext cx="6595533"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68060841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兩個內容">
    <p:spTree>
      <p:nvGrpSpPr>
        <p:cNvPr id="1" name=""/>
        <p:cNvGrpSpPr/>
        <p:nvPr/>
      </p:nvGrpSpPr>
      <p:grpSpPr>
        <a:xfrm>
          <a:off x="0" y="0"/>
          <a:ext cx="0" cy="0"/>
          <a:chOff x="0" y="0"/>
          <a:chExt cx="0" cy="0"/>
        </a:xfrm>
      </p:grpSpPr>
      <p:cxnSp>
        <p:nvCxnSpPr>
          <p:cNvPr id="8" name="Straight Connector 7"/>
          <p:cNvCxnSpPr/>
          <p:nvPr/>
        </p:nvCxnSpPr>
        <p:spPr>
          <a:xfrm>
            <a:off x="1278465" y="2356260"/>
            <a:ext cx="6595534"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a:xfrm>
            <a:off x="1176866" y="915337"/>
            <a:ext cx="6798734" cy="1303867"/>
          </a:xfrm>
        </p:spPr>
        <p:txBody>
          <a:bodyPr/>
          <a:lstStyle/>
          <a:p>
            <a:r>
              <a:rPr lang="zh-TW" altLang="en-US"/>
              <a:t>按一下以編輯母片標題樣式</a:t>
            </a:r>
            <a:endParaRPr lang="en-US" dirty="0"/>
          </a:p>
        </p:txBody>
      </p:sp>
      <p:sp>
        <p:nvSpPr>
          <p:cNvPr id="3" name="Content Placeholder 2"/>
          <p:cNvSpPr>
            <a:spLocks noGrp="1"/>
          </p:cNvSpPr>
          <p:nvPr>
            <p:ph sz="half" idx="1"/>
          </p:nvPr>
        </p:nvSpPr>
        <p:spPr>
          <a:xfrm>
            <a:off x="1176866" y="2487168"/>
            <a:ext cx="3337560" cy="3447288"/>
          </a:xfrm>
        </p:spPr>
        <p:txBody>
          <a:bodyPr>
            <a:normAutofit/>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Content Placeholder 3"/>
          <p:cNvSpPr>
            <a:spLocks noGrp="1"/>
          </p:cNvSpPr>
          <p:nvPr>
            <p:ph sz="half" idx="2"/>
          </p:nvPr>
        </p:nvSpPr>
        <p:spPr>
          <a:xfrm>
            <a:off x="4645152" y="2487168"/>
            <a:ext cx="3337560" cy="3447288"/>
          </a:xfrm>
        </p:spPr>
        <p:txBody>
          <a:bodyPr>
            <a:normAutofit/>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5" name="Date Placeholder 4"/>
          <p:cNvSpPr>
            <a:spLocks noGrp="1"/>
          </p:cNvSpPr>
          <p:nvPr>
            <p:ph type="dt" sz="half" idx="10"/>
          </p:nvPr>
        </p:nvSpPr>
        <p:spPr/>
        <p:txBody>
          <a:bodyPr/>
          <a:lstStyle/>
          <a:p>
            <a:pPr>
              <a:defRPr/>
            </a:pPr>
            <a:fld id="{E0262EA3-3AA3-4480-82E4-552266C15200}" type="datetime1">
              <a:rPr lang="zh-TW" altLang="en-US" smtClean="0"/>
              <a:pPr>
                <a:defRPr/>
              </a:pPr>
              <a:t>2020/9/27</a:t>
            </a:fld>
            <a:endParaRPr lang="en-US" altLang="zh-TW"/>
          </a:p>
        </p:txBody>
      </p:sp>
      <p:sp>
        <p:nvSpPr>
          <p:cNvPr id="6" name="Footer Placeholder 5"/>
          <p:cNvSpPr>
            <a:spLocks noGrp="1"/>
          </p:cNvSpPr>
          <p:nvPr>
            <p:ph type="ftr" sz="quarter" idx="11"/>
          </p:nvPr>
        </p:nvSpPr>
        <p:spPr/>
        <p:txBody>
          <a:bodyPr/>
          <a:lstStyle/>
          <a:p>
            <a:pPr>
              <a:defRPr/>
            </a:pPr>
            <a:endParaRPr lang="en-US" altLang="zh-TW"/>
          </a:p>
        </p:txBody>
      </p:sp>
      <p:sp>
        <p:nvSpPr>
          <p:cNvPr id="7" name="Slide Number Placeholder 6"/>
          <p:cNvSpPr>
            <a:spLocks noGrp="1"/>
          </p:cNvSpPr>
          <p:nvPr>
            <p:ph type="sldNum" sz="quarter" idx="12"/>
          </p:nvPr>
        </p:nvSpPr>
        <p:spPr/>
        <p:txBody>
          <a:bodyPr/>
          <a:lstStyle/>
          <a:p>
            <a:pPr>
              <a:defRPr/>
            </a:pPr>
            <a:fld id="{CA6CD755-B672-4E13-BD2E-1D1729D65885}" type="slidenum">
              <a:rPr lang="zh-TW" altLang="en-US" smtClean="0"/>
              <a:pPr>
                <a:defRPr/>
              </a:pPr>
              <a:t>‹#›</a:t>
            </a:fld>
            <a:endParaRPr lang="en-US" altLang="zh-TW"/>
          </a:p>
        </p:txBody>
      </p:sp>
    </p:spTree>
    <p:extLst>
      <p:ext uri="{BB962C8B-B14F-4D97-AF65-F5344CB8AC3E}">
        <p14:creationId xmlns:p14="http://schemas.microsoft.com/office/powerpoint/2010/main" val="220261633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zh-TW" altLang="en-US"/>
              <a:t>按一下以編輯母片標題樣式</a:t>
            </a:r>
            <a:endParaRPr lang="en-US" dirty="0"/>
          </a:p>
        </p:txBody>
      </p:sp>
      <p:sp>
        <p:nvSpPr>
          <p:cNvPr id="3" name="Text Placeholder 2"/>
          <p:cNvSpPr>
            <a:spLocks noGrp="1"/>
          </p:cNvSpPr>
          <p:nvPr>
            <p:ph type="body" idx="1"/>
          </p:nvPr>
        </p:nvSpPr>
        <p:spPr>
          <a:xfrm>
            <a:off x="1176868" y="2658533"/>
            <a:ext cx="3337560"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按一下以編輯母片文字樣式</a:t>
            </a:r>
          </a:p>
        </p:txBody>
      </p:sp>
      <p:sp>
        <p:nvSpPr>
          <p:cNvPr id="4" name="Content Placeholder 3"/>
          <p:cNvSpPr>
            <a:spLocks noGrp="1"/>
          </p:cNvSpPr>
          <p:nvPr>
            <p:ph sz="half" idx="2"/>
          </p:nvPr>
        </p:nvSpPr>
        <p:spPr>
          <a:xfrm>
            <a:off x="1176868" y="3243263"/>
            <a:ext cx="3337560" cy="2706624"/>
          </a:xfrm>
        </p:spPr>
        <p:txBody>
          <a:bodyPr>
            <a:normAutofit/>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5" name="Text Placeholder 4"/>
          <p:cNvSpPr>
            <a:spLocks noGrp="1"/>
          </p:cNvSpPr>
          <p:nvPr>
            <p:ph type="body" sz="quarter" idx="3"/>
          </p:nvPr>
        </p:nvSpPr>
        <p:spPr>
          <a:xfrm>
            <a:off x="4641832" y="2658533"/>
            <a:ext cx="3337560"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按一下以編輯母片文字樣式</a:t>
            </a:r>
          </a:p>
        </p:txBody>
      </p:sp>
      <p:sp>
        <p:nvSpPr>
          <p:cNvPr id="6" name="Content Placeholder 5"/>
          <p:cNvSpPr>
            <a:spLocks noGrp="1"/>
          </p:cNvSpPr>
          <p:nvPr>
            <p:ph sz="quarter" idx="4"/>
          </p:nvPr>
        </p:nvSpPr>
        <p:spPr>
          <a:xfrm>
            <a:off x="4641832" y="3243263"/>
            <a:ext cx="3337560" cy="2706624"/>
          </a:xfrm>
        </p:spPr>
        <p:txBody>
          <a:bodyPr>
            <a:normAutofit/>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7" name="Date Placeholder 6"/>
          <p:cNvSpPr>
            <a:spLocks noGrp="1"/>
          </p:cNvSpPr>
          <p:nvPr>
            <p:ph type="dt" sz="half" idx="10"/>
          </p:nvPr>
        </p:nvSpPr>
        <p:spPr/>
        <p:txBody>
          <a:bodyPr/>
          <a:lstStyle/>
          <a:p>
            <a:pPr>
              <a:defRPr/>
            </a:pPr>
            <a:fld id="{E0262EA3-3AA3-4480-82E4-552266C15200}" type="datetime1">
              <a:rPr lang="zh-TW" altLang="en-US" smtClean="0"/>
              <a:pPr>
                <a:defRPr/>
              </a:pPr>
              <a:t>2020/9/27</a:t>
            </a:fld>
            <a:endParaRPr lang="en-US" altLang="zh-TW"/>
          </a:p>
        </p:txBody>
      </p:sp>
      <p:sp>
        <p:nvSpPr>
          <p:cNvPr id="8" name="Footer Placeholder 7"/>
          <p:cNvSpPr>
            <a:spLocks noGrp="1"/>
          </p:cNvSpPr>
          <p:nvPr>
            <p:ph type="ftr" sz="quarter" idx="11"/>
          </p:nvPr>
        </p:nvSpPr>
        <p:spPr/>
        <p:txBody>
          <a:bodyPr/>
          <a:lstStyle/>
          <a:p>
            <a:pPr>
              <a:defRPr/>
            </a:pPr>
            <a:endParaRPr lang="en-US" altLang="zh-TW"/>
          </a:p>
        </p:txBody>
      </p:sp>
      <p:sp>
        <p:nvSpPr>
          <p:cNvPr id="9" name="Slide Number Placeholder 8"/>
          <p:cNvSpPr>
            <a:spLocks noGrp="1"/>
          </p:cNvSpPr>
          <p:nvPr>
            <p:ph type="sldNum" sz="quarter" idx="12"/>
          </p:nvPr>
        </p:nvSpPr>
        <p:spPr/>
        <p:txBody>
          <a:bodyPr/>
          <a:lstStyle/>
          <a:p>
            <a:pPr>
              <a:defRPr/>
            </a:pPr>
            <a:fld id="{CA6CD755-B672-4E13-BD2E-1D1729D65885}" type="slidenum">
              <a:rPr lang="zh-TW" altLang="en-US" smtClean="0"/>
              <a:pPr>
                <a:defRPr/>
              </a:pPr>
              <a:t>‹#›</a:t>
            </a:fld>
            <a:endParaRPr lang="en-US" altLang="zh-TW"/>
          </a:p>
        </p:txBody>
      </p:sp>
      <p:cxnSp>
        <p:nvCxnSpPr>
          <p:cNvPr id="41" name="Straight Connector 40"/>
          <p:cNvCxnSpPr/>
          <p:nvPr/>
        </p:nvCxnSpPr>
        <p:spPr>
          <a:xfrm>
            <a:off x="1278466" y="2354670"/>
            <a:ext cx="659553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65751125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a:xfrm>
            <a:off x="1176865" y="915337"/>
            <a:ext cx="6798735" cy="1303867"/>
          </a:xfrm>
        </p:spPr>
        <p:txBody>
          <a:bodyPr/>
          <a:lstStyle/>
          <a:p>
            <a:r>
              <a:rPr lang="zh-TW" altLang="en-US"/>
              <a:t>按一下以編輯母片標題樣式</a:t>
            </a:r>
            <a:endParaRPr lang="en-US" dirty="0"/>
          </a:p>
        </p:txBody>
      </p:sp>
      <p:sp>
        <p:nvSpPr>
          <p:cNvPr id="3" name="Date Placeholder 2"/>
          <p:cNvSpPr>
            <a:spLocks noGrp="1"/>
          </p:cNvSpPr>
          <p:nvPr>
            <p:ph type="dt" sz="half" idx="10"/>
          </p:nvPr>
        </p:nvSpPr>
        <p:spPr/>
        <p:txBody>
          <a:bodyPr/>
          <a:lstStyle/>
          <a:p>
            <a:pPr>
              <a:defRPr/>
            </a:pPr>
            <a:fld id="{F0E508F9-FFAD-4D3A-BE87-DABCE66282F0}" type="datetime1">
              <a:rPr lang="zh-TW" altLang="en-US" smtClean="0"/>
              <a:pPr>
                <a:defRPr/>
              </a:pPr>
              <a:t>2020/9/27</a:t>
            </a:fld>
            <a:endParaRPr lang="en-US" altLang="zh-TW"/>
          </a:p>
        </p:txBody>
      </p:sp>
      <p:sp>
        <p:nvSpPr>
          <p:cNvPr id="4" name="Footer Placeholder 3"/>
          <p:cNvSpPr>
            <a:spLocks noGrp="1"/>
          </p:cNvSpPr>
          <p:nvPr>
            <p:ph type="ftr" sz="quarter" idx="11"/>
          </p:nvPr>
        </p:nvSpPr>
        <p:spPr/>
        <p:txBody>
          <a:bodyPr/>
          <a:lstStyle/>
          <a:p>
            <a:pPr>
              <a:defRPr/>
            </a:pPr>
            <a:endParaRPr lang="en-US" altLang="zh-TW"/>
          </a:p>
        </p:txBody>
      </p:sp>
      <p:sp>
        <p:nvSpPr>
          <p:cNvPr id="5" name="Slide Number Placeholder 4"/>
          <p:cNvSpPr>
            <a:spLocks noGrp="1"/>
          </p:cNvSpPr>
          <p:nvPr>
            <p:ph type="sldNum" sz="quarter" idx="12"/>
          </p:nvPr>
        </p:nvSpPr>
        <p:spPr/>
        <p:txBody>
          <a:bodyPr/>
          <a:lstStyle/>
          <a:p>
            <a:pPr>
              <a:defRPr/>
            </a:pPr>
            <a:fld id="{F74B31D4-50A3-4F32-96ED-2D883AE27B98}" type="slidenum">
              <a:rPr lang="zh-TW" altLang="en-US" smtClean="0"/>
              <a:pPr>
                <a:defRPr/>
              </a:pPr>
              <a:t>‹#›</a:t>
            </a:fld>
            <a:endParaRPr lang="en-US" altLang="zh-TW"/>
          </a:p>
        </p:txBody>
      </p:sp>
      <p:cxnSp>
        <p:nvCxnSpPr>
          <p:cNvPr id="14" name="Straight Connector 13"/>
          <p:cNvCxnSpPr/>
          <p:nvPr/>
        </p:nvCxnSpPr>
        <p:spPr>
          <a:xfrm>
            <a:off x="1278466" y="2354670"/>
            <a:ext cx="659553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42489806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DA234F42-9959-433D-BB06-BFCFDAD9E788}" type="datetime1">
              <a:rPr lang="zh-TW" altLang="en-US" smtClean="0"/>
              <a:pPr>
                <a:defRPr/>
              </a:pPr>
              <a:t>2020/9/27</a:t>
            </a:fld>
            <a:endParaRPr lang="en-US" altLang="zh-TW"/>
          </a:p>
        </p:txBody>
      </p:sp>
      <p:sp>
        <p:nvSpPr>
          <p:cNvPr id="3" name="Footer Placeholder 2"/>
          <p:cNvSpPr>
            <a:spLocks noGrp="1"/>
          </p:cNvSpPr>
          <p:nvPr>
            <p:ph type="ftr" sz="quarter" idx="11"/>
          </p:nvPr>
        </p:nvSpPr>
        <p:spPr/>
        <p:txBody>
          <a:bodyPr/>
          <a:lstStyle/>
          <a:p>
            <a:pPr>
              <a:defRPr/>
            </a:pPr>
            <a:endParaRPr lang="en-US" altLang="zh-TW"/>
          </a:p>
        </p:txBody>
      </p:sp>
      <p:sp>
        <p:nvSpPr>
          <p:cNvPr id="4" name="Slide Number Placeholder 3"/>
          <p:cNvSpPr>
            <a:spLocks noGrp="1"/>
          </p:cNvSpPr>
          <p:nvPr>
            <p:ph type="sldNum" sz="quarter" idx="12"/>
          </p:nvPr>
        </p:nvSpPr>
        <p:spPr/>
        <p:txBody>
          <a:bodyPr/>
          <a:lstStyle/>
          <a:p>
            <a:pPr>
              <a:defRPr/>
            </a:pPr>
            <a:fld id="{AEF938A5-064E-45BA-A5F1-2F5BCFAD6E70}" type="slidenum">
              <a:rPr lang="zh-TW" altLang="en-US" smtClean="0"/>
              <a:pPr>
                <a:defRPr/>
              </a:pPr>
              <a:t>‹#›</a:t>
            </a:fld>
            <a:endParaRPr lang="en-US" altLang="zh-TW"/>
          </a:p>
        </p:txBody>
      </p:sp>
    </p:spTree>
    <p:extLst>
      <p:ext uri="{BB962C8B-B14F-4D97-AF65-F5344CB8AC3E}">
        <p14:creationId xmlns:p14="http://schemas.microsoft.com/office/powerpoint/2010/main" val="96197353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含輔助字幕的內容">
    <p:spTree>
      <p:nvGrpSpPr>
        <p:cNvPr id="1" name=""/>
        <p:cNvGrpSpPr/>
        <p:nvPr/>
      </p:nvGrpSpPr>
      <p:grpSpPr>
        <a:xfrm>
          <a:off x="0" y="0"/>
          <a:ext cx="0" cy="0"/>
          <a:chOff x="0" y="0"/>
          <a:chExt cx="0" cy="0"/>
        </a:xfrm>
      </p:grpSpPr>
      <p:sp>
        <p:nvSpPr>
          <p:cNvPr id="2" name="Title 1"/>
          <p:cNvSpPr>
            <a:spLocks noGrp="1"/>
          </p:cNvSpPr>
          <p:nvPr>
            <p:ph type="title"/>
          </p:nvPr>
        </p:nvSpPr>
        <p:spPr>
          <a:xfrm>
            <a:off x="1176865" y="1388534"/>
            <a:ext cx="2536798" cy="1371600"/>
          </a:xfrm>
        </p:spPr>
        <p:txBody>
          <a:bodyPr anchor="b">
            <a:normAutofit/>
          </a:bodyPr>
          <a:lstStyle>
            <a:lvl1pPr algn="ctr">
              <a:defRPr sz="2400" b="0"/>
            </a:lvl1pPr>
          </a:lstStyle>
          <a:p>
            <a:r>
              <a:rPr lang="zh-TW" altLang="en-US"/>
              <a:t>按一下以編輯母片標題樣式</a:t>
            </a:r>
            <a:endParaRPr lang="en-US" dirty="0"/>
          </a:p>
        </p:txBody>
      </p:sp>
      <p:sp>
        <p:nvSpPr>
          <p:cNvPr id="3" name="Content Placeholder 2"/>
          <p:cNvSpPr>
            <a:spLocks noGrp="1"/>
          </p:cNvSpPr>
          <p:nvPr>
            <p:ph idx="1"/>
          </p:nvPr>
        </p:nvSpPr>
        <p:spPr>
          <a:xfrm>
            <a:off x="4120062" y="982132"/>
            <a:ext cx="3855539" cy="4893735"/>
          </a:xfrm>
        </p:spPr>
        <p:txBody>
          <a:bodyPr anchor="ctr">
            <a:normAutofit/>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Text Placeholder 3"/>
          <p:cNvSpPr>
            <a:spLocks noGrp="1"/>
          </p:cNvSpPr>
          <p:nvPr>
            <p:ph type="body" sz="half" idx="2"/>
          </p:nvPr>
        </p:nvSpPr>
        <p:spPr>
          <a:xfrm>
            <a:off x="1176865" y="3031065"/>
            <a:ext cx="2536798"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a:t>按一下以編輯母片文字樣式</a:t>
            </a:r>
          </a:p>
        </p:txBody>
      </p:sp>
      <p:sp>
        <p:nvSpPr>
          <p:cNvPr id="5" name="Date Placeholder 4"/>
          <p:cNvSpPr>
            <a:spLocks noGrp="1"/>
          </p:cNvSpPr>
          <p:nvPr>
            <p:ph type="dt" sz="half" idx="10"/>
          </p:nvPr>
        </p:nvSpPr>
        <p:spPr/>
        <p:txBody>
          <a:bodyPr/>
          <a:lstStyle/>
          <a:p>
            <a:pPr>
              <a:defRPr/>
            </a:pPr>
            <a:fld id="{E0262EA3-3AA3-4480-82E4-552266C15200}" type="datetime1">
              <a:rPr lang="zh-TW" altLang="en-US" smtClean="0"/>
              <a:pPr>
                <a:defRPr/>
              </a:pPr>
              <a:t>2020/9/27</a:t>
            </a:fld>
            <a:endParaRPr lang="en-US" altLang="zh-TW"/>
          </a:p>
        </p:txBody>
      </p:sp>
      <p:sp>
        <p:nvSpPr>
          <p:cNvPr id="6" name="Footer Placeholder 5"/>
          <p:cNvSpPr>
            <a:spLocks noGrp="1"/>
          </p:cNvSpPr>
          <p:nvPr>
            <p:ph type="ftr" sz="quarter" idx="11"/>
          </p:nvPr>
        </p:nvSpPr>
        <p:spPr/>
        <p:txBody>
          <a:bodyPr/>
          <a:lstStyle/>
          <a:p>
            <a:pPr>
              <a:defRPr/>
            </a:pPr>
            <a:endParaRPr lang="en-US" altLang="zh-TW"/>
          </a:p>
        </p:txBody>
      </p:sp>
      <p:sp>
        <p:nvSpPr>
          <p:cNvPr id="7" name="Slide Number Placeholder 6"/>
          <p:cNvSpPr>
            <a:spLocks noGrp="1"/>
          </p:cNvSpPr>
          <p:nvPr>
            <p:ph type="sldNum" sz="quarter" idx="12"/>
          </p:nvPr>
        </p:nvSpPr>
        <p:spPr/>
        <p:txBody>
          <a:bodyPr/>
          <a:lstStyle/>
          <a:p>
            <a:pPr>
              <a:defRPr/>
            </a:pPr>
            <a:fld id="{CA6CD755-B672-4E13-BD2E-1D1729D65885}" type="slidenum">
              <a:rPr lang="zh-TW" altLang="en-US" smtClean="0"/>
              <a:pPr>
                <a:defRPr/>
              </a:pPr>
              <a:t>‹#›</a:t>
            </a:fld>
            <a:endParaRPr lang="en-US" altLang="zh-TW"/>
          </a:p>
        </p:txBody>
      </p:sp>
      <p:cxnSp>
        <p:nvCxnSpPr>
          <p:cNvPr id="16" name="Straight Connector 15"/>
          <p:cNvCxnSpPr/>
          <p:nvPr/>
        </p:nvCxnSpPr>
        <p:spPr>
          <a:xfrm>
            <a:off x="1278466" y="2912533"/>
            <a:ext cx="233359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68469542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含輔助字幕的圖片">
    <p:spTree>
      <p:nvGrpSpPr>
        <p:cNvPr id="1" name=""/>
        <p:cNvGrpSpPr/>
        <p:nvPr/>
      </p:nvGrpSpPr>
      <p:grpSpPr>
        <a:xfrm>
          <a:off x="0" y="0"/>
          <a:ext cx="0" cy="0"/>
          <a:chOff x="0" y="0"/>
          <a:chExt cx="0" cy="0"/>
        </a:xfrm>
      </p:grpSpPr>
      <p:sp>
        <p:nvSpPr>
          <p:cNvPr id="2" name="Title 1"/>
          <p:cNvSpPr>
            <a:spLocks noGrp="1"/>
          </p:cNvSpPr>
          <p:nvPr>
            <p:ph type="title"/>
          </p:nvPr>
        </p:nvSpPr>
        <p:spPr>
          <a:xfrm>
            <a:off x="1176865" y="1883832"/>
            <a:ext cx="3632202" cy="1371600"/>
          </a:xfrm>
        </p:spPr>
        <p:txBody>
          <a:bodyPr anchor="b">
            <a:normAutofit/>
          </a:bodyPr>
          <a:lstStyle>
            <a:lvl1pPr algn="ctr">
              <a:defRPr sz="2400" b="0"/>
            </a:lvl1pPr>
          </a:lstStyle>
          <a:p>
            <a:r>
              <a:rPr lang="zh-TW" altLang="en-US"/>
              <a:t>按一下以編輯母片標題樣式</a:t>
            </a:r>
            <a:endParaRPr lang="en-US" dirty="0"/>
          </a:p>
        </p:txBody>
      </p:sp>
      <p:sp>
        <p:nvSpPr>
          <p:cNvPr id="17" name="Picture Placeholder 2"/>
          <p:cNvSpPr>
            <a:spLocks noGrp="1" noChangeAspect="1"/>
          </p:cNvSpPr>
          <p:nvPr>
            <p:ph type="pic" idx="1"/>
          </p:nvPr>
        </p:nvSpPr>
        <p:spPr>
          <a:xfrm>
            <a:off x="5183069" y="1032933"/>
            <a:ext cx="2929463" cy="4792136"/>
          </a:xfrm>
          <a:prstGeom prst="roundRect">
            <a:avLst>
              <a:gd name="adj" fmla="val 0"/>
            </a:avLst>
          </a:prstGeom>
          <a:ln w="57150" cmpd="thickThin">
            <a:solidFill>
              <a:schemeClr val="tx1">
                <a:lumMod val="50000"/>
                <a:lumOff val="5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zh-TW" altLang="en-US"/>
              <a:t>按一下圖示以新增圖片</a:t>
            </a:r>
            <a:endParaRPr lang="en-US" dirty="0"/>
          </a:p>
        </p:txBody>
      </p:sp>
      <p:sp>
        <p:nvSpPr>
          <p:cNvPr id="4" name="Text Placeholder 3"/>
          <p:cNvSpPr>
            <a:spLocks noGrp="1"/>
          </p:cNvSpPr>
          <p:nvPr>
            <p:ph type="body" sz="half" idx="2"/>
          </p:nvPr>
        </p:nvSpPr>
        <p:spPr>
          <a:xfrm>
            <a:off x="1176865" y="3255432"/>
            <a:ext cx="3632201" cy="1828800"/>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a:t>按一下以編輯母片文字樣式</a:t>
            </a:r>
          </a:p>
        </p:txBody>
      </p:sp>
      <p:sp>
        <p:nvSpPr>
          <p:cNvPr id="5" name="Date Placeholder 4"/>
          <p:cNvSpPr>
            <a:spLocks noGrp="1"/>
          </p:cNvSpPr>
          <p:nvPr>
            <p:ph type="dt" sz="half" idx="10"/>
          </p:nvPr>
        </p:nvSpPr>
        <p:spPr/>
        <p:txBody>
          <a:bodyPr/>
          <a:lstStyle/>
          <a:p>
            <a:pPr>
              <a:defRPr/>
            </a:pPr>
            <a:fld id="{E0262EA3-3AA3-4480-82E4-552266C15200}" type="datetime1">
              <a:rPr lang="zh-TW" altLang="en-US" smtClean="0"/>
              <a:pPr>
                <a:defRPr/>
              </a:pPr>
              <a:t>2020/9/27</a:t>
            </a:fld>
            <a:endParaRPr lang="en-US" altLang="zh-TW"/>
          </a:p>
        </p:txBody>
      </p:sp>
      <p:sp>
        <p:nvSpPr>
          <p:cNvPr id="6" name="Footer Placeholder 5"/>
          <p:cNvSpPr>
            <a:spLocks noGrp="1"/>
          </p:cNvSpPr>
          <p:nvPr>
            <p:ph type="ftr" sz="quarter" idx="11"/>
          </p:nvPr>
        </p:nvSpPr>
        <p:spPr/>
        <p:txBody>
          <a:bodyPr/>
          <a:lstStyle/>
          <a:p>
            <a:pPr>
              <a:defRPr/>
            </a:pPr>
            <a:endParaRPr lang="en-US" altLang="zh-TW"/>
          </a:p>
        </p:txBody>
      </p:sp>
      <p:sp>
        <p:nvSpPr>
          <p:cNvPr id="7" name="Slide Number Placeholder 6"/>
          <p:cNvSpPr>
            <a:spLocks noGrp="1"/>
          </p:cNvSpPr>
          <p:nvPr>
            <p:ph type="sldNum" sz="quarter" idx="12"/>
          </p:nvPr>
        </p:nvSpPr>
        <p:spPr/>
        <p:txBody>
          <a:bodyPr/>
          <a:lstStyle/>
          <a:p>
            <a:pPr>
              <a:defRPr/>
            </a:pPr>
            <a:fld id="{CA6CD755-B672-4E13-BD2E-1D1729D65885}" type="slidenum">
              <a:rPr lang="zh-TW" altLang="en-US" smtClean="0"/>
              <a:pPr>
                <a:defRPr/>
              </a:pPr>
              <a:t>‹#›</a:t>
            </a:fld>
            <a:endParaRPr lang="en-US" altLang="zh-TW"/>
          </a:p>
        </p:txBody>
      </p:sp>
    </p:spTree>
    <p:extLst>
      <p:ext uri="{BB962C8B-B14F-4D97-AF65-F5344CB8AC3E}">
        <p14:creationId xmlns:p14="http://schemas.microsoft.com/office/powerpoint/2010/main" val="202117355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全景圖片 (含輔助字幕)">
    <p:spTree>
      <p:nvGrpSpPr>
        <p:cNvPr id="1" name=""/>
        <p:cNvGrpSpPr/>
        <p:nvPr/>
      </p:nvGrpSpPr>
      <p:grpSpPr>
        <a:xfrm>
          <a:off x="0" y="0"/>
          <a:ext cx="0" cy="0"/>
          <a:chOff x="0" y="0"/>
          <a:chExt cx="0" cy="0"/>
        </a:xfrm>
      </p:grpSpPr>
      <p:sp>
        <p:nvSpPr>
          <p:cNvPr id="2" name="Title 1"/>
          <p:cNvSpPr>
            <a:spLocks noGrp="1"/>
          </p:cNvSpPr>
          <p:nvPr>
            <p:ph type="title"/>
          </p:nvPr>
        </p:nvSpPr>
        <p:spPr>
          <a:xfrm>
            <a:off x="1176866" y="4815415"/>
            <a:ext cx="6798734" cy="566738"/>
          </a:xfrm>
        </p:spPr>
        <p:txBody>
          <a:bodyPr anchor="b">
            <a:normAutofit/>
          </a:bodyPr>
          <a:lstStyle>
            <a:lvl1pPr algn="ctr">
              <a:defRPr sz="2400" b="0"/>
            </a:lvl1pPr>
          </a:lstStyle>
          <a:p>
            <a:r>
              <a:rPr lang="zh-TW" altLang="en-US"/>
              <a:t>按一下以編輯母片標題樣式</a:t>
            </a:r>
            <a:endParaRPr lang="en-US" dirty="0"/>
          </a:p>
        </p:txBody>
      </p:sp>
      <p:sp>
        <p:nvSpPr>
          <p:cNvPr id="3" name="Picture Placeholder 2"/>
          <p:cNvSpPr>
            <a:spLocks noGrp="1" noChangeAspect="1"/>
          </p:cNvSpPr>
          <p:nvPr>
            <p:ph type="pic" idx="1"/>
          </p:nvPr>
        </p:nvSpPr>
        <p:spPr>
          <a:xfrm>
            <a:off x="1026260" y="1032933"/>
            <a:ext cx="7091482" cy="3361269"/>
          </a:xfrm>
          <a:prstGeom prst="roundRect">
            <a:avLst>
              <a:gd name="adj" fmla="val 0"/>
            </a:avLst>
          </a:prstGeom>
          <a:ln w="57150" cmpd="thickThin">
            <a:solidFill>
              <a:schemeClr val="tx1">
                <a:lumMod val="50000"/>
                <a:lumOff val="5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zh-TW" altLang="en-US"/>
              <a:t>按一下圖示以新增圖片</a:t>
            </a:r>
            <a:endParaRPr lang="en-US" dirty="0"/>
          </a:p>
        </p:txBody>
      </p:sp>
      <p:sp>
        <p:nvSpPr>
          <p:cNvPr id="4" name="Text Placeholder 3"/>
          <p:cNvSpPr>
            <a:spLocks noGrp="1"/>
          </p:cNvSpPr>
          <p:nvPr>
            <p:ph type="body" sz="half" idx="2"/>
          </p:nvPr>
        </p:nvSpPr>
        <p:spPr>
          <a:xfrm>
            <a:off x="1176866" y="5382153"/>
            <a:ext cx="6798734" cy="493712"/>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a:t>按一下以編輯母片文字樣式</a:t>
            </a:r>
          </a:p>
        </p:txBody>
      </p:sp>
      <p:sp>
        <p:nvSpPr>
          <p:cNvPr id="5" name="Date Placeholder 4"/>
          <p:cNvSpPr>
            <a:spLocks noGrp="1"/>
          </p:cNvSpPr>
          <p:nvPr>
            <p:ph type="dt" sz="half" idx="10"/>
          </p:nvPr>
        </p:nvSpPr>
        <p:spPr/>
        <p:txBody>
          <a:bodyPr/>
          <a:lstStyle/>
          <a:p>
            <a:pPr>
              <a:defRPr/>
            </a:pPr>
            <a:fld id="{E0262EA3-3AA3-4480-82E4-552266C15200}" type="datetime1">
              <a:rPr lang="zh-TW" altLang="en-US" smtClean="0"/>
              <a:pPr>
                <a:defRPr/>
              </a:pPr>
              <a:t>2020/9/27</a:t>
            </a:fld>
            <a:endParaRPr lang="en-US" altLang="zh-TW"/>
          </a:p>
        </p:txBody>
      </p:sp>
      <p:sp>
        <p:nvSpPr>
          <p:cNvPr id="6" name="Footer Placeholder 5"/>
          <p:cNvSpPr>
            <a:spLocks noGrp="1"/>
          </p:cNvSpPr>
          <p:nvPr>
            <p:ph type="ftr" sz="quarter" idx="11"/>
          </p:nvPr>
        </p:nvSpPr>
        <p:spPr/>
        <p:txBody>
          <a:bodyPr/>
          <a:lstStyle/>
          <a:p>
            <a:pPr>
              <a:defRPr/>
            </a:pPr>
            <a:endParaRPr lang="en-US" altLang="zh-TW"/>
          </a:p>
        </p:txBody>
      </p:sp>
      <p:sp>
        <p:nvSpPr>
          <p:cNvPr id="7" name="Slide Number Placeholder 6"/>
          <p:cNvSpPr>
            <a:spLocks noGrp="1"/>
          </p:cNvSpPr>
          <p:nvPr>
            <p:ph type="sldNum" sz="quarter" idx="12"/>
          </p:nvPr>
        </p:nvSpPr>
        <p:spPr/>
        <p:txBody>
          <a:bodyPr/>
          <a:lstStyle/>
          <a:p>
            <a:pPr>
              <a:defRPr/>
            </a:pPr>
            <a:fld id="{CA6CD755-B672-4E13-BD2E-1D1729D65885}" type="slidenum">
              <a:rPr lang="zh-TW" altLang="en-US" smtClean="0"/>
              <a:pPr>
                <a:defRPr/>
              </a:pPr>
              <a:t>‹#›</a:t>
            </a:fld>
            <a:endParaRPr lang="en-US" altLang="zh-TW"/>
          </a:p>
        </p:txBody>
      </p:sp>
    </p:spTree>
    <p:extLst>
      <p:ext uri="{BB962C8B-B14F-4D97-AF65-F5344CB8AC3E}">
        <p14:creationId xmlns:p14="http://schemas.microsoft.com/office/powerpoint/2010/main" val="239418461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標題與輔助字幕">
    <p:spTree>
      <p:nvGrpSpPr>
        <p:cNvPr id="1" name=""/>
        <p:cNvGrpSpPr/>
        <p:nvPr/>
      </p:nvGrpSpPr>
      <p:grpSpPr>
        <a:xfrm>
          <a:off x="0" y="0"/>
          <a:ext cx="0" cy="0"/>
          <a:chOff x="0" y="0"/>
          <a:chExt cx="0" cy="0"/>
        </a:xfrm>
      </p:grpSpPr>
      <p:sp>
        <p:nvSpPr>
          <p:cNvPr id="2" name="Title 1"/>
          <p:cNvSpPr>
            <a:spLocks noGrp="1"/>
          </p:cNvSpPr>
          <p:nvPr>
            <p:ph type="title"/>
          </p:nvPr>
        </p:nvSpPr>
        <p:spPr>
          <a:xfrm>
            <a:off x="1176866" y="906873"/>
            <a:ext cx="6798734" cy="3097860"/>
          </a:xfrm>
        </p:spPr>
        <p:txBody>
          <a:bodyPr anchor="ctr">
            <a:normAutofit/>
          </a:bodyPr>
          <a:lstStyle>
            <a:lvl1pPr algn="ctr">
              <a:defRPr sz="3200" b="0" cap="none"/>
            </a:lvl1pPr>
          </a:lstStyle>
          <a:p>
            <a:r>
              <a:rPr lang="zh-TW" altLang="en-US"/>
              <a:t>按一下以編輯母片標題樣式</a:t>
            </a:r>
            <a:endParaRPr lang="en-US" dirty="0"/>
          </a:p>
        </p:txBody>
      </p:sp>
      <p:sp>
        <p:nvSpPr>
          <p:cNvPr id="3" name="Text Placeholder 2"/>
          <p:cNvSpPr>
            <a:spLocks noGrp="1"/>
          </p:cNvSpPr>
          <p:nvPr>
            <p:ph type="body" idx="1"/>
          </p:nvPr>
        </p:nvSpPr>
        <p:spPr>
          <a:xfrm>
            <a:off x="1176865" y="4275666"/>
            <a:ext cx="6798736" cy="1600202"/>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TW" altLang="en-US"/>
              <a:t>按一下以編輯母片文字樣式</a:t>
            </a:r>
          </a:p>
        </p:txBody>
      </p:sp>
      <p:sp>
        <p:nvSpPr>
          <p:cNvPr id="4" name="Date Placeholder 3"/>
          <p:cNvSpPr>
            <a:spLocks noGrp="1"/>
          </p:cNvSpPr>
          <p:nvPr>
            <p:ph type="dt" sz="half" idx="10"/>
          </p:nvPr>
        </p:nvSpPr>
        <p:spPr/>
        <p:txBody>
          <a:bodyPr/>
          <a:lstStyle/>
          <a:p>
            <a:pPr>
              <a:defRPr/>
            </a:pPr>
            <a:fld id="{E0262EA3-3AA3-4480-82E4-552266C15200}" type="datetime1">
              <a:rPr lang="zh-TW" altLang="en-US" smtClean="0"/>
              <a:pPr>
                <a:defRPr/>
              </a:pPr>
              <a:t>2020/9/27</a:t>
            </a:fld>
            <a:endParaRPr lang="en-US" altLang="zh-TW"/>
          </a:p>
        </p:txBody>
      </p:sp>
      <p:sp>
        <p:nvSpPr>
          <p:cNvPr id="5" name="Footer Placeholder 4"/>
          <p:cNvSpPr>
            <a:spLocks noGrp="1"/>
          </p:cNvSpPr>
          <p:nvPr>
            <p:ph type="ftr" sz="quarter" idx="11"/>
          </p:nvPr>
        </p:nvSpPr>
        <p:spPr/>
        <p:txBody>
          <a:bodyPr/>
          <a:lstStyle/>
          <a:p>
            <a:pPr>
              <a:defRPr/>
            </a:pPr>
            <a:endParaRPr lang="en-US" altLang="zh-TW"/>
          </a:p>
        </p:txBody>
      </p:sp>
      <p:sp>
        <p:nvSpPr>
          <p:cNvPr id="6" name="Slide Number Placeholder 5"/>
          <p:cNvSpPr>
            <a:spLocks noGrp="1"/>
          </p:cNvSpPr>
          <p:nvPr>
            <p:ph type="sldNum" sz="quarter" idx="12"/>
          </p:nvPr>
        </p:nvSpPr>
        <p:spPr/>
        <p:txBody>
          <a:bodyPr/>
          <a:lstStyle/>
          <a:p>
            <a:pPr>
              <a:defRPr/>
            </a:pPr>
            <a:fld id="{CA6CD755-B672-4E13-BD2E-1D1729D65885}" type="slidenum">
              <a:rPr lang="zh-TW" altLang="en-US" smtClean="0"/>
              <a:pPr>
                <a:defRPr/>
              </a:pPr>
              <a:t>‹#›</a:t>
            </a:fld>
            <a:endParaRPr lang="en-US" altLang="zh-TW"/>
          </a:p>
        </p:txBody>
      </p:sp>
      <p:cxnSp>
        <p:nvCxnSpPr>
          <p:cNvPr id="15" name="Straight Connector 14"/>
          <p:cNvCxnSpPr/>
          <p:nvPr/>
        </p:nvCxnSpPr>
        <p:spPr>
          <a:xfrm>
            <a:off x="1278465" y="4140199"/>
            <a:ext cx="6606425"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55222604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引述 (含輔助字幕)">
    <p:spTree>
      <p:nvGrpSpPr>
        <p:cNvPr id="1" name=""/>
        <p:cNvGrpSpPr/>
        <p:nvPr/>
      </p:nvGrpSpPr>
      <p:grpSpPr>
        <a:xfrm>
          <a:off x="0" y="0"/>
          <a:ext cx="0" cy="0"/>
          <a:chOff x="0" y="0"/>
          <a:chExt cx="0" cy="0"/>
        </a:xfrm>
      </p:grpSpPr>
      <p:sp>
        <p:nvSpPr>
          <p:cNvPr id="2" name="Title 1"/>
          <p:cNvSpPr>
            <a:spLocks noGrp="1"/>
          </p:cNvSpPr>
          <p:nvPr>
            <p:ph type="title"/>
          </p:nvPr>
        </p:nvSpPr>
        <p:spPr>
          <a:xfrm>
            <a:off x="1334333" y="982132"/>
            <a:ext cx="6400250" cy="2370668"/>
          </a:xfrm>
        </p:spPr>
        <p:txBody>
          <a:bodyPr anchor="ctr">
            <a:normAutofit/>
          </a:bodyPr>
          <a:lstStyle>
            <a:lvl1pPr algn="ctr">
              <a:defRPr sz="3200" b="0" cap="none">
                <a:solidFill>
                  <a:schemeClr val="tx1"/>
                </a:solidFill>
              </a:defRPr>
            </a:lvl1pPr>
          </a:lstStyle>
          <a:p>
            <a:r>
              <a:rPr lang="zh-TW" altLang="en-US"/>
              <a:t>按一下以編輯母片標題樣式</a:t>
            </a:r>
            <a:endParaRPr lang="en-US" dirty="0"/>
          </a:p>
        </p:txBody>
      </p:sp>
      <p:sp>
        <p:nvSpPr>
          <p:cNvPr id="10" name="Text Placeholder 9"/>
          <p:cNvSpPr>
            <a:spLocks noGrp="1"/>
          </p:cNvSpPr>
          <p:nvPr>
            <p:ph type="body" sz="quarter" idx="13"/>
          </p:nvPr>
        </p:nvSpPr>
        <p:spPr>
          <a:xfrm>
            <a:off x="1600200" y="3352799"/>
            <a:ext cx="5892798" cy="651933"/>
          </a:xfrm>
        </p:spPr>
        <p:txBody>
          <a:bodyPr anchor="ctr">
            <a:normAutofit/>
          </a:bodyPr>
          <a:lstStyle>
            <a:lvl1pPr marL="0" indent="0" algn="r">
              <a:buFontTx/>
              <a:buNone/>
              <a:defRPr sz="18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zh-TW" altLang="en-US"/>
              <a:t>按一下以編輯母片文字樣式</a:t>
            </a:r>
          </a:p>
        </p:txBody>
      </p:sp>
      <p:sp>
        <p:nvSpPr>
          <p:cNvPr id="3" name="Text Placeholder 2"/>
          <p:cNvSpPr>
            <a:spLocks noGrp="1"/>
          </p:cNvSpPr>
          <p:nvPr>
            <p:ph type="body" idx="1"/>
          </p:nvPr>
        </p:nvSpPr>
        <p:spPr>
          <a:xfrm>
            <a:off x="1176863" y="4343400"/>
            <a:ext cx="6798738"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TW" altLang="en-US"/>
              <a:t>按一下以編輯母片文字樣式</a:t>
            </a:r>
          </a:p>
        </p:txBody>
      </p:sp>
      <p:sp>
        <p:nvSpPr>
          <p:cNvPr id="4" name="Date Placeholder 3"/>
          <p:cNvSpPr>
            <a:spLocks noGrp="1"/>
          </p:cNvSpPr>
          <p:nvPr>
            <p:ph type="dt" sz="half" idx="10"/>
          </p:nvPr>
        </p:nvSpPr>
        <p:spPr/>
        <p:txBody>
          <a:bodyPr/>
          <a:lstStyle/>
          <a:p>
            <a:pPr>
              <a:defRPr/>
            </a:pPr>
            <a:fld id="{E0262EA3-3AA3-4480-82E4-552266C15200}" type="datetime1">
              <a:rPr lang="zh-TW" altLang="en-US" smtClean="0"/>
              <a:pPr>
                <a:defRPr/>
              </a:pPr>
              <a:t>2020/9/27</a:t>
            </a:fld>
            <a:endParaRPr lang="en-US" altLang="zh-TW"/>
          </a:p>
        </p:txBody>
      </p:sp>
      <p:sp>
        <p:nvSpPr>
          <p:cNvPr id="5" name="Footer Placeholder 4"/>
          <p:cNvSpPr>
            <a:spLocks noGrp="1"/>
          </p:cNvSpPr>
          <p:nvPr>
            <p:ph type="ftr" sz="quarter" idx="11"/>
          </p:nvPr>
        </p:nvSpPr>
        <p:spPr/>
        <p:txBody>
          <a:bodyPr/>
          <a:lstStyle/>
          <a:p>
            <a:pPr>
              <a:defRPr/>
            </a:pPr>
            <a:endParaRPr lang="en-US" altLang="zh-TW"/>
          </a:p>
        </p:txBody>
      </p:sp>
      <p:sp>
        <p:nvSpPr>
          <p:cNvPr id="6" name="Slide Number Placeholder 5"/>
          <p:cNvSpPr>
            <a:spLocks noGrp="1"/>
          </p:cNvSpPr>
          <p:nvPr>
            <p:ph type="sldNum" sz="quarter" idx="12"/>
          </p:nvPr>
        </p:nvSpPr>
        <p:spPr/>
        <p:txBody>
          <a:bodyPr/>
          <a:lstStyle/>
          <a:p>
            <a:pPr>
              <a:defRPr/>
            </a:pPr>
            <a:fld id="{CA6CD755-B672-4E13-BD2E-1D1729D65885}" type="slidenum">
              <a:rPr lang="zh-TW" altLang="en-US" smtClean="0"/>
              <a:pPr>
                <a:defRPr/>
              </a:pPr>
              <a:t>‹#›</a:t>
            </a:fld>
            <a:endParaRPr lang="en-US" altLang="zh-TW"/>
          </a:p>
        </p:txBody>
      </p:sp>
      <p:sp>
        <p:nvSpPr>
          <p:cNvPr id="14" name="TextBox 13"/>
          <p:cNvSpPr txBox="1"/>
          <p:nvPr/>
        </p:nvSpPr>
        <p:spPr>
          <a:xfrm>
            <a:off x="849969" y="905362"/>
            <a:ext cx="457319" cy="584776"/>
          </a:xfrm>
          <a:prstGeom prst="rect">
            <a:avLst/>
          </a:prstGeom>
        </p:spPr>
        <p:txBody>
          <a:bodyPr vert="horz" lIns="91440" tIns="45720" rIns="91440" bIns="45720" rtlCol="0" anchor="ctr">
            <a:noAutofit/>
          </a:bodyPr>
          <a:lstStyle/>
          <a:p>
            <a:pPr lvl="0"/>
            <a:r>
              <a:rPr lang="en-US" sz="7200" dirty="0">
                <a:solidFill>
                  <a:schemeClr val="tx1"/>
                </a:solidFill>
                <a:effectLst/>
              </a:rPr>
              <a:t>“</a:t>
            </a:r>
          </a:p>
        </p:txBody>
      </p:sp>
      <p:sp>
        <p:nvSpPr>
          <p:cNvPr id="15" name="TextBox 14"/>
          <p:cNvSpPr txBox="1"/>
          <p:nvPr/>
        </p:nvSpPr>
        <p:spPr>
          <a:xfrm>
            <a:off x="7633503" y="2827870"/>
            <a:ext cx="457319" cy="584776"/>
          </a:xfrm>
          <a:prstGeom prst="rect">
            <a:avLst/>
          </a:prstGeom>
        </p:spPr>
        <p:txBody>
          <a:bodyPr vert="horz" lIns="91440" tIns="45720" rIns="91440" bIns="45720" rtlCol="0" anchor="ctr">
            <a:noAutofit/>
          </a:bodyPr>
          <a:lstStyle/>
          <a:p>
            <a:pPr lvl="0" algn="r"/>
            <a:r>
              <a:rPr lang="en-US" sz="7200" dirty="0">
                <a:solidFill>
                  <a:schemeClr val="tx1"/>
                </a:solidFill>
                <a:effectLst/>
              </a:rPr>
              <a:t>”</a:t>
            </a:r>
          </a:p>
        </p:txBody>
      </p:sp>
      <p:cxnSp>
        <p:nvCxnSpPr>
          <p:cNvPr id="19" name="Straight Connector 18"/>
          <p:cNvCxnSpPr/>
          <p:nvPr/>
        </p:nvCxnSpPr>
        <p:spPr>
          <a:xfrm>
            <a:off x="1278466" y="4140199"/>
            <a:ext cx="659553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19918617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名片">
    <p:spTree>
      <p:nvGrpSpPr>
        <p:cNvPr id="1" name=""/>
        <p:cNvGrpSpPr/>
        <p:nvPr/>
      </p:nvGrpSpPr>
      <p:grpSpPr>
        <a:xfrm>
          <a:off x="0" y="0"/>
          <a:ext cx="0" cy="0"/>
          <a:chOff x="0" y="0"/>
          <a:chExt cx="0" cy="0"/>
        </a:xfrm>
      </p:grpSpPr>
      <p:sp>
        <p:nvSpPr>
          <p:cNvPr id="2" name="Title 1"/>
          <p:cNvSpPr>
            <a:spLocks noGrp="1"/>
          </p:cNvSpPr>
          <p:nvPr>
            <p:ph type="title"/>
          </p:nvPr>
        </p:nvSpPr>
        <p:spPr>
          <a:xfrm>
            <a:off x="1176869" y="3308581"/>
            <a:ext cx="6798728" cy="1468800"/>
          </a:xfrm>
        </p:spPr>
        <p:txBody>
          <a:bodyPr anchor="b">
            <a:normAutofit/>
          </a:bodyPr>
          <a:lstStyle>
            <a:lvl1pPr algn="l">
              <a:defRPr sz="3200" b="0" cap="none"/>
            </a:lvl1pPr>
          </a:lstStyle>
          <a:p>
            <a:r>
              <a:rPr lang="zh-TW" altLang="en-US"/>
              <a:t>按一下以編輯母片標題樣式</a:t>
            </a:r>
            <a:endParaRPr lang="en-US" dirty="0"/>
          </a:p>
        </p:txBody>
      </p:sp>
      <p:sp>
        <p:nvSpPr>
          <p:cNvPr id="3" name="Text Placeholder 2"/>
          <p:cNvSpPr>
            <a:spLocks noGrp="1"/>
          </p:cNvSpPr>
          <p:nvPr>
            <p:ph type="body" idx="1"/>
          </p:nvPr>
        </p:nvSpPr>
        <p:spPr>
          <a:xfrm>
            <a:off x="1176868" y="4777381"/>
            <a:ext cx="6798730" cy="8604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TW" altLang="en-US"/>
              <a:t>按一下以編輯母片文字樣式</a:t>
            </a:r>
          </a:p>
        </p:txBody>
      </p:sp>
      <p:sp>
        <p:nvSpPr>
          <p:cNvPr id="4" name="Date Placeholder 3"/>
          <p:cNvSpPr>
            <a:spLocks noGrp="1"/>
          </p:cNvSpPr>
          <p:nvPr>
            <p:ph type="dt" sz="half" idx="10"/>
          </p:nvPr>
        </p:nvSpPr>
        <p:spPr/>
        <p:txBody>
          <a:bodyPr/>
          <a:lstStyle/>
          <a:p>
            <a:pPr>
              <a:defRPr/>
            </a:pPr>
            <a:fld id="{E0262EA3-3AA3-4480-82E4-552266C15200}" type="datetime1">
              <a:rPr lang="zh-TW" altLang="en-US" smtClean="0"/>
              <a:pPr>
                <a:defRPr/>
              </a:pPr>
              <a:t>2020/9/27</a:t>
            </a:fld>
            <a:endParaRPr lang="en-US" altLang="zh-TW"/>
          </a:p>
        </p:txBody>
      </p:sp>
      <p:sp>
        <p:nvSpPr>
          <p:cNvPr id="5" name="Footer Placeholder 4"/>
          <p:cNvSpPr>
            <a:spLocks noGrp="1"/>
          </p:cNvSpPr>
          <p:nvPr>
            <p:ph type="ftr" sz="quarter" idx="11"/>
          </p:nvPr>
        </p:nvSpPr>
        <p:spPr/>
        <p:txBody>
          <a:bodyPr/>
          <a:lstStyle/>
          <a:p>
            <a:pPr>
              <a:defRPr/>
            </a:pPr>
            <a:endParaRPr lang="en-US" altLang="zh-TW"/>
          </a:p>
        </p:txBody>
      </p:sp>
      <p:sp>
        <p:nvSpPr>
          <p:cNvPr id="6" name="Slide Number Placeholder 5"/>
          <p:cNvSpPr>
            <a:spLocks noGrp="1"/>
          </p:cNvSpPr>
          <p:nvPr>
            <p:ph type="sldNum" sz="quarter" idx="12"/>
          </p:nvPr>
        </p:nvSpPr>
        <p:spPr/>
        <p:txBody>
          <a:bodyPr/>
          <a:lstStyle/>
          <a:p>
            <a:pPr>
              <a:defRPr/>
            </a:pPr>
            <a:fld id="{CA6CD755-B672-4E13-BD2E-1D1729D65885}" type="slidenum">
              <a:rPr lang="zh-TW" altLang="en-US" smtClean="0"/>
              <a:pPr>
                <a:defRPr/>
              </a:pPr>
              <a:t>‹#›</a:t>
            </a:fld>
            <a:endParaRPr lang="en-US" altLang="zh-TW"/>
          </a:p>
        </p:txBody>
      </p:sp>
    </p:spTree>
    <p:extLst>
      <p:ext uri="{BB962C8B-B14F-4D97-AF65-F5344CB8AC3E}">
        <p14:creationId xmlns:p14="http://schemas.microsoft.com/office/powerpoint/2010/main" val="346188075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引述名片">
    <p:spTree>
      <p:nvGrpSpPr>
        <p:cNvPr id="1" name=""/>
        <p:cNvGrpSpPr/>
        <p:nvPr/>
      </p:nvGrpSpPr>
      <p:grpSpPr>
        <a:xfrm>
          <a:off x="0" y="0"/>
          <a:ext cx="0" cy="0"/>
          <a:chOff x="0" y="0"/>
          <a:chExt cx="0" cy="0"/>
        </a:xfrm>
      </p:grpSpPr>
      <p:sp>
        <p:nvSpPr>
          <p:cNvPr id="2" name="Title 1"/>
          <p:cNvSpPr>
            <a:spLocks noGrp="1"/>
          </p:cNvSpPr>
          <p:nvPr>
            <p:ph type="title"/>
          </p:nvPr>
        </p:nvSpPr>
        <p:spPr>
          <a:xfrm>
            <a:off x="1409416" y="982132"/>
            <a:ext cx="6325168" cy="2243668"/>
          </a:xfrm>
        </p:spPr>
        <p:txBody>
          <a:bodyPr anchor="ctr">
            <a:normAutofit/>
          </a:bodyPr>
          <a:lstStyle>
            <a:lvl1pPr algn="ctr">
              <a:defRPr sz="3200" b="0" cap="none">
                <a:solidFill>
                  <a:schemeClr val="tx1"/>
                </a:solidFill>
              </a:defRPr>
            </a:lvl1pPr>
          </a:lstStyle>
          <a:p>
            <a:r>
              <a:rPr lang="zh-TW" altLang="en-US"/>
              <a:t>按一下以編輯母片標題樣式</a:t>
            </a:r>
            <a:endParaRPr lang="en-US" dirty="0"/>
          </a:p>
        </p:txBody>
      </p:sp>
      <p:sp>
        <p:nvSpPr>
          <p:cNvPr id="18" name="Text Placeholder 2"/>
          <p:cNvSpPr>
            <a:spLocks noGrp="1"/>
          </p:cNvSpPr>
          <p:nvPr>
            <p:ph type="body" idx="13"/>
          </p:nvPr>
        </p:nvSpPr>
        <p:spPr>
          <a:xfrm>
            <a:off x="1176868" y="3639312"/>
            <a:ext cx="6798730" cy="886968"/>
          </a:xfrm>
        </p:spPr>
        <p:txBody>
          <a:bodyPr anchor="b">
            <a:normAutofit/>
          </a:bodyPr>
          <a:lstStyle>
            <a:lvl1pPr marL="0" indent="0" algn="l">
              <a:spcBef>
                <a:spcPts val="0"/>
              </a:spcBef>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TW" altLang="en-US"/>
              <a:t>按一下以編輯母片文字樣式</a:t>
            </a:r>
          </a:p>
        </p:txBody>
      </p:sp>
      <p:sp>
        <p:nvSpPr>
          <p:cNvPr id="3" name="Text Placeholder 2"/>
          <p:cNvSpPr>
            <a:spLocks noGrp="1"/>
          </p:cNvSpPr>
          <p:nvPr>
            <p:ph type="body" idx="1"/>
          </p:nvPr>
        </p:nvSpPr>
        <p:spPr>
          <a:xfrm>
            <a:off x="1176865" y="4529667"/>
            <a:ext cx="6798736" cy="1346200"/>
          </a:xfrm>
        </p:spPr>
        <p:txBody>
          <a:bodyPr anchor="t">
            <a:normAutofit/>
          </a:bodyPr>
          <a:lstStyle>
            <a:lvl1pPr marL="0" indent="0" algn="l">
              <a:buNone/>
              <a:defRPr sz="1600">
                <a:solidFill>
                  <a:schemeClr val="tx1"/>
                </a:solidFill>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TW" altLang="en-US"/>
              <a:t>按一下以編輯母片文字樣式</a:t>
            </a:r>
          </a:p>
        </p:txBody>
      </p:sp>
      <p:sp>
        <p:nvSpPr>
          <p:cNvPr id="4" name="Date Placeholder 3"/>
          <p:cNvSpPr>
            <a:spLocks noGrp="1"/>
          </p:cNvSpPr>
          <p:nvPr>
            <p:ph type="dt" sz="half" idx="10"/>
          </p:nvPr>
        </p:nvSpPr>
        <p:spPr/>
        <p:txBody>
          <a:bodyPr/>
          <a:lstStyle/>
          <a:p>
            <a:pPr>
              <a:defRPr/>
            </a:pPr>
            <a:fld id="{E0262EA3-3AA3-4480-82E4-552266C15200}" type="datetime1">
              <a:rPr lang="zh-TW" altLang="en-US" smtClean="0"/>
              <a:pPr>
                <a:defRPr/>
              </a:pPr>
              <a:t>2020/9/27</a:t>
            </a:fld>
            <a:endParaRPr lang="en-US" altLang="zh-TW"/>
          </a:p>
        </p:txBody>
      </p:sp>
      <p:sp>
        <p:nvSpPr>
          <p:cNvPr id="5" name="Footer Placeholder 4"/>
          <p:cNvSpPr>
            <a:spLocks noGrp="1"/>
          </p:cNvSpPr>
          <p:nvPr>
            <p:ph type="ftr" sz="quarter" idx="11"/>
          </p:nvPr>
        </p:nvSpPr>
        <p:spPr/>
        <p:txBody>
          <a:bodyPr/>
          <a:lstStyle/>
          <a:p>
            <a:pPr>
              <a:defRPr/>
            </a:pPr>
            <a:endParaRPr lang="en-US" altLang="zh-TW"/>
          </a:p>
        </p:txBody>
      </p:sp>
      <p:sp>
        <p:nvSpPr>
          <p:cNvPr id="6" name="Slide Number Placeholder 5"/>
          <p:cNvSpPr>
            <a:spLocks noGrp="1"/>
          </p:cNvSpPr>
          <p:nvPr>
            <p:ph type="sldNum" sz="quarter" idx="12"/>
          </p:nvPr>
        </p:nvSpPr>
        <p:spPr/>
        <p:txBody>
          <a:bodyPr/>
          <a:lstStyle/>
          <a:p>
            <a:pPr>
              <a:defRPr/>
            </a:pPr>
            <a:fld id="{CA6CD755-B672-4E13-BD2E-1D1729D65885}" type="slidenum">
              <a:rPr lang="zh-TW" altLang="en-US" smtClean="0"/>
              <a:pPr>
                <a:defRPr/>
              </a:pPr>
              <a:t>‹#›</a:t>
            </a:fld>
            <a:endParaRPr lang="en-US" altLang="zh-TW"/>
          </a:p>
        </p:txBody>
      </p:sp>
      <p:sp>
        <p:nvSpPr>
          <p:cNvPr id="12" name="TextBox 11"/>
          <p:cNvSpPr txBox="1"/>
          <p:nvPr/>
        </p:nvSpPr>
        <p:spPr>
          <a:xfrm>
            <a:off x="878060" y="896895"/>
            <a:ext cx="457319"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7649796" y="2607728"/>
            <a:ext cx="457319"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278466" y="3429000"/>
            <a:ext cx="659553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71074796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是非題">
    <p:spTree>
      <p:nvGrpSpPr>
        <p:cNvPr id="1" name=""/>
        <p:cNvGrpSpPr/>
        <p:nvPr/>
      </p:nvGrpSpPr>
      <p:grpSpPr>
        <a:xfrm>
          <a:off x="0" y="0"/>
          <a:ext cx="0" cy="0"/>
          <a:chOff x="0" y="0"/>
          <a:chExt cx="0" cy="0"/>
        </a:xfrm>
      </p:grpSpPr>
      <p:sp>
        <p:nvSpPr>
          <p:cNvPr id="2" name="Title 1"/>
          <p:cNvSpPr>
            <a:spLocks noGrp="1"/>
          </p:cNvSpPr>
          <p:nvPr>
            <p:ph type="title"/>
          </p:nvPr>
        </p:nvSpPr>
        <p:spPr>
          <a:xfrm>
            <a:off x="1176865" y="982131"/>
            <a:ext cx="6798734" cy="2294467"/>
          </a:xfrm>
        </p:spPr>
        <p:txBody>
          <a:bodyPr vert="horz" lIns="91440" tIns="45720" rIns="91440" bIns="45720" rtlCol="0" anchor="ctr">
            <a:normAutofit/>
          </a:bodyPr>
          <a:lstStyle>
            <a:lvl1pPr>
              <a:defRPr lang="en-US" sz="3200" b="0" dirty="0"/>
            </a:lvl1pPr>
          </a:lstStyle>
          <a:p>
            <a:pPr marL="0" lvl="0"/>
            <a:r>
              <a:rPr lang="zh-TW" altLang="en-US"/>
              <a:t>按一下以編輯母片標題樣式</a:t>
            </a:r>
            <a:endParaRPr lang="en-US" dirty="0"/>
          </a:p>
        </p:txBody>
      </p:sp>
      <p:sp>
        <p:nvSpPr>
          <p:cNvPr id="14" name="Text Placeholder 2"/>
          <p:cNvSpPr>
            <a:spLocks noGrp="1"/>
          </p:cNvSpPr>
          <p:nvPr>
            <p:ph type="body" idx="13"/>
          </p:nvPr>
        </p:nvSpPr>
        <p:spPr>
          <a:xfrm>
            <a:off x="1176868" y="3566160"/>
            <a:ext cx="6798730" cy="905256"/>
          </a:xfrm>
        </p:spPr>
        <p:txBody>
          <a:bodyPr anchor="b">
            <a:normAutofit/>
          </a:bodyPr>
          <a:lstStyle>
            <a:lvl1pPr marL="0" indent="0" algn="l">
              <a:spcBef>
                <a:spcPts val="0"/>
              </a:spcBef>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TW" altLang="en-US"/>
              <a:t>按一下以編輯母片文字樣式</a:t>
            </a:r>
          </a:p>
        </p:txBody>
      </p:sp>
      <p:sp>
        <p:nvSpPr>
          <p:cNvPr id="3" name="Text Placeholder 2"/>
          <p:cNvSpPr>
            <a:spLocks noGrp="1"/>
          </p:cNvSpPr>
          <p:nvPr>
            <p:ph type="body" idx="1"/>
          </p:nvPr>
        </p:nvSpPr>
        <p:spPr>
          <a:xfrm>
            <a:off x="1176866" y="4470400"/>
            <a:ext cx="6798734" cy="1405467"/>
          </a:xfrm>
        </p:spPr>
        <p:txBody>
          <a:bodyPr anchor="t">
            <a:normAutofit/>
          </a:bodyPr>
          <a:lstStyle>
            <a:lvl1pPr marL="0" indent="0" algn="l">
              <a:buNone/>
              <a:defRPr sz="1600">
                <a:solidFill>
                  <a:schemeClr val="tx1"/>
                </a:solidFill>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TW" altLang="en-US"/>
              <a:t>按一下以編輯母片文字樣式</a:t>
            </a:r>
          </a:p>
        </p:txBody>
      </p:sp>
      <p:sp>
        <p:nvSpPr>
          <p:cNvPr id="4" name="Date Placeholder 3"/>
          <p:cNvSpPr>
            <a:spLocks noGrp="1"/>
          </p:cNvSpPr>
          <p:nvPr>
            <p:ph type="dt" sz="half" idx="10"/>
          </p:nvPr>
        </p:nvSpPr>
        <p:spPr/>
        <p:txBody>
          <a:bodyPr/>
          <a:lstStyle/>
          <a:p>
            <a:pPr>
              <a:defRPr/>
            </a:pPr>
            <a:fld id="{E0262EA3-3AA3-4480-82E4-552266C15200}" type="datetime1">
              <a:rPr lang="zh-TW" altLang="en-US" smtClean="0"/>
              <a:pPr>
                <a:defRPr/>
              </a:pPr>
              <a:t>2020/9/27</a:t>
            </a:fld>
            <a:endParaRPr lang="en-US" altLang="zh-TW"/>
          </a:p>
        </p:txBody>
      </p:sp>
      <p:sp>
        <p:nvSpPr>
          <p:cNvPr id="5" name="Footer Placeholder 4"/>
          <p:cNvSpPr>
            <a:spLocks noGrp="1"/>
          </p:cNvSpPr>
          <p:nvPr>
            <p:ph type="ftr" sz="quarter" idx="11"/>
          </p:nvPr>
        </p:nvSpPr>
        <p:spPr/>
        <p:txBody>
          <a:bodyPr/>
          <a:lstStyle/>
          <a:p>
            <a:pPr>
              <a:defRPr/>
            </a:pPr>
            <a:endParaRPr lang="en-US" altLang="zh-TW"/>
          </a:p>
        </p:txBody>
      </p:sp>
      <p:sp>
        <p:nvSpPr>
          <p:cNvPr id="6" name="Slide Number Placeholder 5"/>
          <p:cNvSpPr>
            <a:spLocks noGrp="1"/>
          </p:cNvSpPr>
          <p:nvPr>
            <p:ph type="sldNum" sz="quarter" idx="12"/>
          </p:nvPr>
        </p:nvSpPr>
        <p:spPr/>
        <p:txBody>
          <a:bodyPr/>
          <a:lstStyle/>
          <a:p>
            <a:pPr>
              <a:defRPr/>
            </a:pPr>
            <a:fld id="{CA6CD755-B672-4E13-BD2E-1D1729D65885}" type="slidenum">
              <a:rPr lang="zh-TW" altLang="en-US" smtClean="0"/>
              <a:pPr>
                <a:defRPr/>
              </a:pPr>
              <a:t>‹#›</a:t>
            </a:fld>
            <a:endParaRPr lang="en-US" altLang="zh-TW"/>
          </a:p>
        </p:txBody>
      </p:sp>
      <p:cxnSp>
        <p:nvCxnSpPr>
          <p:cNvPr id="15" name="Straight Connector 14"/>
          <p:cNvCxnSpPr/>
          <p:nvPr/>
        </p:nvCxnSpPr>
        <p:spPr>
          <a:xfrm>
            <a:off x="1278469" y="3429000"/>
            <a:ext cx="6606421"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53729118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zh-TW" altLang="en-US"/>
              <a:t>按一下以編輯母片標題樣式</a:t>
            </a:r>
            <a:endParaRPr lang="en-US" dirty="0"/>
          </a:p>
        </p:txBody>
      </p:sp>
      <p:sp>
        <p:nvSpPr>
          <p:cNvPr id="3" name="Vertical Text Placeholder 2"/>
          <p:cNvSpPr>
            <a:spLocks noGrp="1"/>
          </p:cNvSpPr>
          <p:nvPr>
            <p:ph type="body" orient="vert" idx="1"/>
          </p:nvPr>
        </p:nvSpPr>
        <p:spPr>
          <a:xfrm>
            <a:off x="1176865" y="2490135"/>
            <a:ext cx="6798736" cy="3385733"/>
          </a:xfrm>
        </p:spPr>
        <p:txBody>
          <a:bodyPr vert="eaVert" ancho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Date Placeholder 3"/>
          <p:cNvSpPr>
            <a:spLocks noGrp="1"/>
          </p:cNvSpPr>
          <p:nvPr>
            <p:ph type="dt" sz="half" idx="10"/>
          </p:nvPr>
        </p:nvSpPr>
        <p:spPr/>
        <p:txBody>
          <a:bodyPr/>
          <a:lstStyle/>
          <a:p>
            <a:pPr>
              <a:defRPr/>
            </a:pPr>
            <a:fld id="{9EA9B586-769F-4C61-88E5-F8B89EFABF65}" type="datetime1">
              <a:rPr lang="zh-TW" altLang="en-US" smtClean="0"/>
              <a:pPr>
                <a:defRPr/>
              </a:pPr>
              <a:t>2020/9/27</a:t>
            </a:fld>
            <a:endParaRPr lang="en-US" altLang="zh-TW"/>
          </a:p>
        </p:txBody>
      </p:sp>
      <p:sp>
        <p:nvSpPr>
          <p:cNvPr id="5" name="Footer Placeholder 4"/>
          <p:cNvSpPr>
            <a:spLocks noGrp="1"/>
          </p:cNvSpPr>
          <p:nvPr>
            <p:ph type="ftr" sz="quarter" idx="11"/>
          </p:nvPr>
        </p:nvSpPr>
        <p:spPr/>
        <p:txBody>
          <a:bodyPr/>
          <a:lstStyle/>
          <a:p>
            <a:pPr>
              <a:defRPr/>
            </a:pPr>
            <a:endParaRPr lang="en-US" altLang="zh-TW"/>
          </a:p>
        </p:txBody>
      </p:sp>
      <p:sp>
        <p:nvSpPr>
          <p:cNvPr id="6" name="Slide Number Placeholder 5"/>
          <p:cNvSpPr>
            <a:spLocks noGrp="1"/>
          </p:cNvSpPr>
          <p:nvPr>
            <p:ph type="sldNum" sz="quarter" idx="12"/>
          </p:nvPr>
        </p:nvSpPr>
        <p:spPr/>
        <p:txBody>
          <a:bodyPr/>
          <a:lstStyle/>
          <a:p>
            <a:pPr>
              <a:defRPr/>
            </a:pPr>
            <a:fld id="{27F28836-2B3D-461F-868A-749E713BE5EE}" type="slidenum">
              <a:rPr lang="zh-TW" altLang="en-US" smtClean="0"/>
              <a:pPr>
                <a:defRPr/>
              </a:pPr>
              <a:t>‹#›</a:t>
            </a:fld>
            <a:endParaRPr lang="en-US" altLang="zh-TW"/>
          </a:p>
        </p:txBody>
      </p:sp>
      <p:cxnSp>
        <p:nvCxnSpPr>
          <p:cNvPr id="14" name="Straight Connector 13"/>
          <p:cNvCxnSpPr/>
          <p:nvPr/>
        </p:nvCxnSpPr>
        <p:spPr>
          <a:xfrm>
            <a:off x="1278466" y="2354670"/>
            <a:ext cx="660642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84508793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356667" y="906873"/>
            <a:ext cx="1618930" cy="4968995"/>
          </a:xfrm>
        </p:spPr>
        <p:txBody>
          <a:bodyPr vert="eaVert"/>
          <a:lstStyle/>
          <a:p>
            <a:r>
              <a:rPr lang="zh-TW" altLang="en-US"/>
              <a:t>按一下以編輯母片標題樣式</a:t>
            </a:r>
            <a:endParaRPr lang="en-US" dirty="0"/>
          </a:p>
        </p:txBody>
      </p:sp>
      <p:sp>
        <p:nvSpPr>
          <p:cNvPr id="3" name="Vertical Text Placeholder 2"/>
          <p:cNvSpPr>
            <a:spLocks noGrp="1"/>
          </p:cNvSpPr>
          <p:nvPr>
            <p:ph type="body" orient="vert" idx="1"/>
          </p:nvPr>
        </p:nvSpPr>
        <p:spPr>
          <a:xfrm>
            <a:off x="1176867" y="906873"/>
            <a:ext cx="4915509" cy="4968993"/>
          </a:xfrm>
        </p:spPr>
        <p:txBody>
          <a:bodyPr vert="eaVert" ancho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Date Placeholder 3"/>
          <p:cNvSpPr>
            <a:spLocks noGrp="1"/>
          </p:cNvSpPr>
          <p:nvPr>
            <p:ph type="dt" sz="half" idx="10"/>
          </p:nvPr>
        </p:nvSpPr>
        <p:spPr/>
        <p:txBody>
          <a:bodyPr/>
          <a:lstStyle/>
          <a:p>
            <a:pPr>
              <a:defRPr/>
            </a:pPr>
            <a:fld id="{025DF643-C92A-4A37-88D2-A9E74CAFF18D}" type="datetime1">
              <a:rPr lang="zh-TW" altLang="en-US" smtClean="0"/>
              <a:pPr>
                <a:defRPr/>
              </a:pPr>
              <a:t>2020/9/27</a:t>
            </a:fld>
            <a:endParaRPr lang="en-US" altLang="zh-TW"/>
          </a:p>
        </p:txBody>
      </p:sp>
      <p:sp>
        <p:nvSpPr>
          <p:cNvPr id="5" name="Footer Placeholder 4"/>
          <p:cNvSpPr>
            <a:spLocks noGrp="1"/>
          </p:cNvSpPr>
          <p:nvPr>
            <p:ph type="ftr" sz="quarter" idx="11"/>
          </p:nvPr>
        </p:nvSpPr>
        <p:spPr/>
        <p:txBody>
          <a:bodyPr/>
          <a:lstStyle/>
          <a:p>
            <a:pPr>
              <a:defRPr/>
            </a:pPr>
            <a:endParaRPr lang="en-US" altLang="zh-TW"/>
          </a:p>
        </p:txBody>
      </p:sp>
      <p:sp>
        <p:nvSpPr>
          <p:cNvPr id="6" name="Slide Number Placeholder 5"/>
          <p:cNvSpPr>
            <a:spLocks noGrp="1"/>
          </p:cNvSpPr>
          <p:nvPr>
            <p:ph type="sldNum" sz="quarter" idx="12"/>
          </p:nvPr>
        </p:nvSpPr>
        <p:spPr/>
        <p:txBody>
          <a:bodyPr/>
          <a:lstStyle/>
          <a:p>
            <a:pPr>
              <a:defRPr/>
            </a:pPr>
            <a:fld id="{0FAB9873-629A-44E7-89A1-95566B8143C1}" type="slidenum">
              <a:rPr lang="zh-TW" altLang="en-US" smtClean="0"/>
              <a:pPr>
                <a:defRPr/>
              </a:pPr>
              <a:t>‹#›</a:t>
            </a:fld>
            <a:endParaRPr lang="en-US" altLang="zh-TW"/>
          </a:p>
        </p:txBody>
      </p:sp>
      <p:cxnSp>
        <p:nvCxnSpPr>
          <p:cNvPr id="14" name="Straight Connector 13"/>
          <p:cNvCxnSpPr/>
          <p:nvPr/>
        </p:nvCxnSpPr>
        <p:spPr>
          <a:xfrm>
            <a:off x="6245512" y="906873"/>
            <a:ext cx="0" cy="4968993"/>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0636342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type="tbl">
  <p:cSld name="標題及表格">
    <p:spTree>
      <p:nvGrpSpPr>
        <p:cNvPr id="1" name=""/>
        <p:cNvGrpSpPr/>
        <p:nvPr/>
      </p:nvGrpSpPr>
      <p:grpSpPr>
        <a:xfrm>
          <a:off x="0" y="0"/>
          <a:ext cx="0" cy="0"/>
          <a:chOff x="0" y="0"/>
          <a:chExt cx="0" cy="0"/>
        </a:xfrm>
      </p:grpSpPr>
      <p:sp>
        <p:nvSpPr>
          <p:cNvPr id="2" name="標題 1"/>
          <p:cNvSpPr>
            <a:spLocks noGrp="1"/>
          </p:cNvSpPr>
          <p:nvPr>
            <p:ph type="title"/>
          </p:nvPr>
        </p:nvSpPr>
        <p:spPr>
          <a:xfrm>
            <a:off x="457200" y="274638"/>
            <a:ext cx="8229600" cy="1143000"/>
          </a:xfrm>
        </p:spPr>
        <p:txBody>
          <a:bodyPr/>
          <a:lstStyle/>
          <a:p>
            <a:r>
              <a:rPr lang="zh-TW" altLang="en-US"/>
              <a:t>按一下以編輯母片標題樣式</a:t>
            </a:r>
          </a:p>
        </p:txBody>
      </p:sp>
      <p:sp>
        <p:nvSpPr>
          <p:cNvPr id="3" name="表格版面配置區 2"/>
          <p:cNvSpPr>
            <a:spLocks noGrp="1"/>
          </p:cNvSpPr>
          <p:nvPr>
            <p:ph type="tbl" idx="1"/>
          </p:nvPr>
        </p:nvSpPr>
        <p:spPr>
          <a:xfrm>
            <a:off x="457200" y="1600200"/>
            <a:ext cx="8229600" cy="4530725"/>
          </a:xfrm>
        </p:spPr>
        <p:txBody>
          <a:bodyPr/>
          <a:lstStyle/>
          <a:p>
            <a:pPr lvl="0"/>
            <a:endParaRPr lang="zh-TW" altLang="en-US" noProof="0"/>
          </a:p>
        </p:txBody>
      </p:sp>
      <p:sp>
        <p:nvSpPr>
          <p:cNvPr id="4" name="Rectangle 9"/>
          <p:cNvSpPr>
            <a:spLocks noGrp="1" noChangeArrowheads="1"/>
          </p:cNvSpPr>
          <p:nvPr>
            <p:ph type="dt" sz="half" idx="10"/>
          </p:nvPr>
        </p:nvSpPr>
        <p:spPr>
          <a:ln/>
        </p:spPr>
        <p:txBody>
          <a:bodyPr/>
          <a:lstStyle>
            <a:lvl1pPr>
              <a:defRPr/>
            </a:lvl1pPr>
          </a:lstStyle>
          <a:p>
            <a:pPr>
              <a:defRPr/>
            </a:pPr>
            <a:fld id="{17AE984B-65CC-4514-91A9-713BA8634B1E}" type="datetime1">
              <a:rPr lang="zh-TW" altLang="en-US" smtClean="0"/>
              <a:t>2020/9/27</a:t>
            </a:fld>
            <a:endParaRPr lang="en-US" altLang="zh-TW"/>
          </a:p>
        </p:txBody>
      </p:sp>
      <p:sp>
        <p:nvSpPr>
          <p:cNvPr id="5" name="Rectangle 10"/>
          <p:cNvSpPr>
            <a:spLocks noGrp="1" noChangeArrowheads="1"/>
          </p:cNvSpPr>
          <p:nvPr>
            <p:ph type="ftr" sz="quarter" idx="11"/>
          </p:nvPr>
        </p:nvSpPr>
        <p:spPr>
          <a:ln/>
        </p:spPr>
        <p:txBody>
          <a:bodyPr/>
          <a:lstStyle>
            <a:lvl1pPr>
              <a:defRPr/>
            </a:lvl1pPr>
          </a:lstStyle>
          <a:p>
            <a:pPr>
              <a:defRPr/>
            </a:pPr>
            <a:endParaRPr lang="en-US" altLang="zh-TW"/>
          </a:p>
        </p:txBody>
      </p:sp>
      <p:sp>
        <p:nvSpPr>
          <p:cNvPr id="6" name="Rectangle 11"/>
          <p:cNvSpPr>
            <a:spLocks noGrp="1" noChangeArrowheads="1"/>
          </p:cNvSpPr>
          <p:nvPr>
            <p:ph type="sldNum" sz="quarter" idx="12"/>
          </p:nvPr>
        </p:nvSpPr>
        <p:spPr>
          <a:ln/>
        </p:spPr>
        <p:txBody>
          <a:bodyPr/>
          <a:lstStyle>
            <a:lvl1pPr>
              <a:defRPr/>
            </a:lvl1pPr>
          </a:lstStyle>
          <a:p>
            <a:pPr>
              <a:defRPr/>
            </a:pPr>
            <a:fld id="{FD4759E8-9421-4F8D-8D93-0A79BCF34276}" type="slidenum">
              <a:rPr lang="en-US" altLang="zh-TW"/>
              <a:pPr>
                <a:defRPr/>
              </a:pPr>
              <a:t>‹#›</a:t>
            </a:fld>
            <a:endParaRPr lang="en-US" altLang="zh-TW"/>
          </a:p>
        </p:txBody>
      </p:sp>
    </p:spTree>
    <p:extLst>
      <p:ext uri="{BB962C8B-B14F-4D97-AF65-F5344CB8AC3E}">
        <p14:creationId xmlns:p14="http://schemas.microsoft.com/office/powerpoint/2010/main" val="202180604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Only">
  <p:cSld name="物件">
    <p:spTree>
      <p:nvGrpSpPr>
        <p:cNvPr id="1" name=""/>
        <p:cNvGrpSpPr/>
        <p:nvPr/>
      </p:nvGrpSpPr>
      <p:grpSpPr>
        <a:xfrm>
          <a:off x="0" y="0"/>
          <a:ext cx="0" cy="0"/>
          <a:chOff x="0" y="0"/>
          <a:chExt cx="0" cy="0"/>
        </a:xfrm>
      </p:grpSpPr>
      <p:sp>
        <p:nvSpPr>
          <p:cNvPr id="2" name="內容版面配置區 1"/>
          <p:cNvSpPr>
            <a:spLocks noGrp="1"/>
          </p:cNvSpPr>
          <p:nvPr>
            <p:ph/>
          </p:nvPr>
        </p:nvSpPr>
        <p:spPr>
          <a:xfrm>
            <a:off x="457200" y="274638"/>
            <a:ext cx="8229600" cy="5851525"/>
          </a:xfrm>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3" name="Rectangle 4"/>
          <p:cNvSpPr>
            <a:spLocks noGrp="1" noChangeArrowheads="1"/>
          </p:cNvSpPr>
          <p:nvPr>
            <p:ph type="dt" sz="half" idx="10"/>
          </p:nvPr>
        </p:nvSpPr>
        <p:spPr>
          <a:ln/>
        </p:spPr>
        <p:txBody>
          <a:bodyPr/>
          <a:lstStyle>
            <a:lvl1pPr>
              <a:defRPr/>
            </a:lvl1pPr>
          </a:lstStyle>
          <a:p>
            <a:pPr>
              <a:defRPr/>
            </a:pPr>
            <a:fld id="{C3523ADE-4B93-4D8F-9229-0A9E2021CA1A}" type="datetime1">
              <a:rPr lang="zh-TW" altLang="en-US" smtClean="0"/>
              <a:t>2020/9/27</a:t>
            </a:fld>
            <a:endParaRPr lang="en-US" altLang="zh-TW"/>
          </a:p>
        </p:txBody>
      </p:sp>
      <p:sp>
        <p:nvSpPr>
          <p:cNvPr id="4" name="Rectangle 5"/>
          <p:cNvSpPr>
            <a:spLocks noGrp="1" noChangeArrowheads="1"/>
          </p:cNvSpPr>
          <p:nvPr>
            <p:ph type="ftr" sz="quarter" idx="11"/>
          </p:nvPr>
        </p:nvSpPr>
        <p:spPr>
          <a:ln/>
        </p:spPr>
        <p:txBody>
          <a:bodyPr/>
          <a:lstStyle>
            <a:lvl1pPr>
              <a:defRPr/>
            </a:lvl1pPr>
          </a:lstStyle>
          <a:p>
            <a:pPr>
              <a:defRPr/>
            </a:pPr>
            <a:endParaRPr lang="en-US" altLang="zh-TW"/>
          </a:p>
        </p:txBody>
      </p:sp>
      <p:sp>
        <p:nvSpPr>
          <p:cNvPr id="5" name="Rectangle 6"/>
          <p:cNvSpPr>
            <a:spLocks noGrp="1" noChangeArrowheads="1"/>
          </p:cNvSpPr>
          <p:nvPr>
            <p:ph type="sldNum" sz="quarter" idx="12"/>
          </p:nvPr>
        </p:nvSpPr>
        <p:spPr>
          <a:ln/>
        </p:spPr>
        <p:txBody>
          <a:bodyPr/>
          <a:lstStyle>
            <a:lvl1pPr>
              <a:defRPr/>
            </a:lvl1pPr>
          </a:lstStyle>
          <a:p>
            <a:pPr>
              <a:defRPr/>
            </a:pPr>
            <a:fld id="{399B2442-8894-4227-829A-D6C725EEFB51}" type="slidenum">
              <a:rPr lang="zh-TW" altLang="en-US"/>
              <a:pPr>
                <a:defRPr/>
              </a:pPr>
              <a:t>‹#›</a:t>
            </a:fld>
            <a:endParaRPr lang="en-US" altLang="zh-TW"/>
          </a:p>
        </p:txBody>
      </p:sp>
    </p:spTree>
    <p:extLst>
      <p:ext uri="{BB962C8B-B14F-4D97-AF65-F5344CB8AC3E}">
        <p14:creationId xmlns:p14="http://schemas.microsoft.com/office/powerpoint/2010/main" val="2656674971"/>
      </p:ext>
    </p:extLst>
  </p:cSld>
  <p:clrMapOvr>
    <a:masterClrMapping/>
  </p:clrMapOvr>
  <p:transition spd="slow">
    <p:zoom/>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slideLayout" Target="../slideLayouts/slideLayout25.xml"/><Relationship Id="rId18" Type="http://schemas.openxmlformats.org/officeDocument/2006/relationships/slideLayout" Target="../slideLayouts/slideLayout30.xml"/><Relationship Id="rId3" Type="http://schemas.openxmlformats.org/officeDocument/2006/relationships/slideLayout" Target="../slideLayouts/slideLayout15.xml"/><Relationship Id="rId21" Type="http://schemas.openxmlformats.org/officeDocument/2006/relationships/image" Target="../media/image3.png"/><Relationship Id="rId7" Type="http://schemas.openxmlformats.org/officeDocument/2006/relationships/slideLayout" Target="../slideLayouts/slideLayout19.xml"/><Relationship Id="rId12" Type="http://schemas.openxmlformats.org/officeDocument/2006/relationships/slideLayout" Target="../slideLayouts/slideLayout24.xml"/><Relationship Id="rId17" Type="http://schemas.openxmlformats.org/officeDocument/2006/relationships/slideLayout" Target="../slideLayouts/slideLayout29.xml"/><Relationship Id="rId2" Type="http://schemas.openxmlformats.org/officeDocument/2006/relationships/slideLayout" Target="../slideLayouts/slideLayout14.xml"/><Relationship Id="rId16" Type="http://schemas.openxmlformats.org/officeDocument/2006/relationships/slideLayout" Target="../slideLayouts/slideLayout28.xml"/><Relationship Id="rId20" Type="http://schemas.openxmlformats.org/officeDocument/2006/relationships/theme" Target="../theme/theme2.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slideLayout" Target="../slideLayouts/slideLayout27.xml"/><Relationship Id="rId10" Type="http://schemas.openxmlformats.org/officeDocument/2006/relationships/slideLayout" Target="../slideLayouts/slideLayout22.xml"/><Relationship Id="rId19" Type="http://schemas.openxmlformats.org/officeDocument/2006/relationships/slideLayout" Target="../slideLayouts/slideLayout31.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slideLayout" Target="../slideLayouts/slideLayout26.xml"/><Relationship Id="rId22" Type="http://schemas.openxmlformats.org/officeDocument/2006/relationships/image" Target="../media/image4.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TW" altLang="en-US"/>
              <a:t>按一下以編輯母片標題樣式</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TW" altLang="en-US" dirty="0"/>
              <a:t>按一下以編輯母片</a:t>
            </a:r>
          </a:p>
          <a:p>
            <a:pPr lvl="1"/>
            <a:r>
              <a:rPr lang="zh-TW" altLang="en-US" dirty="0"/>
              <a:t>第二層</a:t>
            </a:r>
          </a:p>
          <a:p>
            <a:pPr lvl="2"/>
            <a:r>
              <a:rPr lang="zh-TW" altLang="en-US" dirty="0"/>
              <a:t>第三層</a:t>
            </a:r>
          </a:p>
          <a:p>
            <a:pPr lvl="3"/>
            <a:r>
              <a:rPr lang="zh-TW" altLang="en-US" dirty="0"/>
              <a:t>第四層</a:t>
            </a:r>
          </a:p>
          <a:p>
            <a:pPr lvl="4"/>
            <a:r>
              <a:rPr lang="zh-TW" altLang="en-US" dirty="0"/>
              <a:t>第五層</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Arial" pitchFamily="34" charset="0"/>
                <a:ea typeface="新細明體" pitchFamily="18" charset="-120"/>
              </a:defRPr>
            </a:lvl1pPr>
          </a:lstStyle>
          <a:p>
            <a:pPr>
              <a:defRPr/>
            </a:pPr>
            <a:fld id="{62AE1CD7-225C-49D9-A51E-349E6E2ABF0A}" type="datetime1">
              <a:rPr lang="zh-TW" altLang="en-US"/>
              <a:pPr>
                <a:defRPr/>
              </a:pPr>
              <a:t>2020/9/27</a:t>
            </a:fld>
            <a:endParaRPr lang="en-US" altLang="zh-TW" dirty="0"/>
          </a:p>
        </p:txBody>
      </p:sp>
      <p:sp>
        <p:nvSpPr>
          <p:cNvPr id="1029" name="Rectangle 7"/>
          <p:cNvSpPr>
            <a:spLocks noChangeArrowheads="1"/>
          </p:cNvSpPr>
          <p:nvPr userDrawn="1"/>
        </p:nvSpPr>
        <p:spPr bwMode="auto">
          <a:xfrm>
            <a:off x="3995738" y="6381750"/>
            <a:ext cx="2133600" cy="287338"/>
          </a:xfrm>
          <a:prstGeom prst="rect">
            <a:avLst/>
          </a:prstGeom>
          <a:noFill/>
          <a:ln>
            <a:noFill/>
          </a:ln>
        </p:spPr>
        <p:txBody>
          <a:bodyPr/>
          <a:lstStyle>
            <a:lvl1pPr eaLnBrk="0" hangingPunct="0">
              <a:defRPr kumimoji="1">
                <a:solidFill>
                  <a:schemeClr val="tx1"/>
                </a:solidFill>
                <a:latin typeface="Arial" charset="0"/>
                <a:ea typeface="新細明體" pitchFamily="18" charset="-120"/>
              </a:defRPr>
            </a:lvl1pPr>
            <a:lvl2pPr marL="742950" indent="-285750" eaLnBrk="0" hangingPunct="0">
              <a:defRPr kumimoji="1">
                <a:solidFill>
                  <a:schemeClr val="tx1"/>
                </a:solidFill>
                <a:latin typeface="Arial" charset="0"/>
                <a:ea typeface="新細明體" pitchFamily="18" charset="-120"/>
              </a:defRPr>
            </a:lvl2pPr>
            <a:lvl3pPr marL="1143000" indent="-228600" eaLnBrk="0" hangingPunct="0">
              <a:defRPr kumimoji="1">
                <a:solidFill>
                  <a:schemeClr val="tx1"/>
                </a:solidFill>
                <a:latin typeface="Arial" charset="0"/>
                <a:ea typeface="新細明體" pitchFamily="18" charset="-120"/>
              </a:defRPr>
            </a:lvl3pPr>
            <a:lvl4pPr marL="1600200" indent="-228600" eaLnBrk="0" hangingPunct="0">
              <a:defRPr kumimoji="1">
                <a:solidFill>
                  <a:schemeClr val="tx1"/>
                </a:solidFill>
                <a:latin typeface="Arial" charset="0"/>
                <a:ea typeface="新細明體" pitchFamily="18" charset="-120"/>
              </a:defRPr>
            </a:lvl4pPr>
            <a:lvl5pPr marL="2057400" indent="-228600" eaLnBrk="0" hangingPunct="0">
              <a:defRPr kumimoji="1">
                <a:solidFill>
                  <a:schemeClr val="tx1"/>
                </a:solidFill>
                <a:latin typeface="Arial" charset="0"/>
                <a:ea typeface="新細明體" pitchFamily="18" charset="-120"/>
              </a:defRPr>
            </a:lvl5pPr>
            <a:lvl6pPr marL="2514600" indent="-228600" eaLnBrk="0" fontAlgn="base" hangingPunct="0">
              <a:spcBef>
                <a:spcPct val="0"/>
              </a:spcBef>
              <a:spcAft>
                <a:spcPct val="0"/>
              </a:spcAft>
              <a:defRPr kumimoji="1">
                <a:solidFill>
                  <a:schemeClr val="tx1"/>
                </a:solidFill>
                <a:latin typeface="Arial" charset="0"/>
                <a:ea typeface="新細明體" pitchFamily="18" charset="-120"/>
              </a:defRPr>
            </a:lvl6pPr>
            <a:lvl7pPr marL="2971800" indent="-228600" eaLnBrk="0" fontAlgn="base" hangingPunct="0">
              <a:spcBef>
                <a:spcPct val="0"/>
              </a:spcBef>
              <a:spcAft>
                <a:spcPct val="0"/>
              </a:spcAft>
              <a:defRPr kumimoji="1">
                <a:solidFill>
                  <a:schemeClr val="tx1"/>
                </a:solidFill>
                <a:latin typeface="Arial" charset="0"/>
                <a:ea typeface="新細明體" pitchFamily="18" charset="-120"/>
              </a:defRPr>
            </a:lvl7pPr>
            <a:lvl8pPr marL="3429000" indent="-228600" eaLnBrk="0" fontAlgn="base" hangingPunct="0">
              <a:spcBef>
                <a:spcPct val="0"/>
              </a:spcBef>
              <a:spcAft>
                <a:spcPct val="0"/>
              </a:spcAft>
              <a:defRPr kumimoji="1">
                <a:solidFill>
                  <a:schemeClr val="tx1"/>
                </a:solidFill>
                <a:latin typeface="Arial" charset="0"/>
                <a:ea typeface="新細明體" pitchFamily="18" charset="-120"/>
              </a:defRPr>
            </a:lvl8pPr>
            <a:lvl9pPr marL="3886200" indent="-228600" eaLnBrk="0" fontAlgn="base" hangingPunct="0">
              <a:spcBef>
                <a:spcPct val="0"/>
              </a:spcBef>
              <a:spcAft>
                <a:spcPct val="0"/>
              </a:spcAft>
              <a:defRPr kumimoji="1">
                <a:solidFill>
                  <a:schemeClr val="tx1"/>
                </a:solidFill>
                <a:latin typeface="Arial" charset="0"/>
                <a:ea typeface="新細明體" pitchFamily="18" charset="-120"/>
              </a:defRPr>
            </a:lvl9pPr>
          </a:lstStyle>
          <a:p>
            <a:pPr algn="ctr" eaLnBrk="1" hangingPunct="1">
              <a:defRPr/>
            </a:pPr>
            <a:r>
              <a:rPr lang="zh-TW" altLang="en-US" sz="1400" dirty="0">
                <a:latin typeface="標楷體" pitchFamily="65" charset="-120"/>
                <a:ea typeface="標楷體" pitchFamily="65" charset="-120"/>
              </a:rPr>
              <a:t>第</a:t>
            </a:r>
            <a:fld id="{EA683941-C79E-4947-963C-F0496451CC47}" type="slidenum">
              <a:rPr lang="zh-TW" altLang="en-US" sz="1400" smtClean="0">
                <a:latin typeface="標楷體" pitchFamily="65" charset="-120"/>
                <a:ea typeface="標楷體" pitchFamily="65" charset="-120"/>
              </a:rPr>
              <a:pPr algn="ctr" eaLnBrk="1" hangingPunct="1">
                <a:defRPr/>
              </a:pPr>
              <a:t>‹#›</a:t>
            </a:fld>
            <a:r>
              <a:rPr lang="zh-TW" altLang="en-US" sz="1400" dirty="0">
                <a:latin typeface="標楷體" pitchFamily="65" charset="-120"/>
                <a:ea typeface="標楷體" pitchFamily="65" charset="-120"/>
              </a:rPr>
              <a:t>頁</a:t>
            </a:r>
            <a:r>
              <a:rPr lang="en-US" altLang="zh-TW" sz="1400" dirty="0">
                <a:latin typeface="標楷體" pitchFamily="65" charset="-120"/>
                <a:ea typeface="標楷體" pitchFamily="65" charset="-120"/>
              </a:rPr>
              <a:t>,</a:t>
            </a:r>
            <a:r>
              <a:rPr lang="zh-TW" altLang="en-US" sz="1400" dirty="0">
                <a:latin typeface="標楷體" pitchFamily="65" charset="-120"/>
                <a:ea typeface="標楷體" pitchFamily="65" charset="-120"/>
              </a:rPr>
              <a:t>共</a:t>
            </a:r>
            <a:r>
              <a:rPr lang="en-US" altLang="zh-TW" sz="1400" dirty="0">
                <a:latin typeface="標楷體" pitchFamily="65" charset="-120"/>
                <a:ea typeface="標楷體" pitchFamily="65" charset="-120"/>
              </a:rPr>
              <a:t>140</a:t>
            </a:r>
            <a:r>
              <a:rPr lang="zh-TW" altLang="en-US" sz="1400" dirty="0">
                <a:latin typeface="標楷體" pitchFamily="65" charset="-120"/>
                <a:ea typeface="標楷體" pitchFamily="65" charset="-120"/>
              </a:rPr>
              <a:t>頁</a:t>
            </a:r>
          </a:p>
        </p:txBody>
      </p:sp>
    </p:spTree>
  </p:cSld>
  <p:clrMap bg1="lt1" tx1="dk1" bg2="lt2" tx2="dk2" accent1="accent1" accent2="accent2" accent3="accent3" accent4="accent4" accent5="accent5" accent6="accent6" hlink="hlink" folHlink="folHlink"/>
  <p:sldLayoutIdLst>
    <p:sldLayoutId id="2147493979" r:id="rId1"/>
    <p:sldLayoutId id="2147493980" r:id="rId2"/>
    <p:sldLayoutId id="2147493981" r:id="rId3"/>
    <p:sldLayoutId id="2147493982" r:id="rId4"/>
    <p:sldLayoutId id="2147493983" r:id="rId5"/>
    <p:sldLayoutId id="2147493984" r:id="rId6"/>
    <p:sldLayoutId id="2147493985" r:id="rId7"/>
    <p:sldLayoutId id="2147493986" r:id="rId8"/>
    <p:sldLayoutId id="2147493987" r:id="rId9"/>
    <p:sldLayoutId id="2147493988" r:id="rId10"/>
    <p:sldLayoutId id="2147493989" r:id="rId11"/>
    <p:sldLayoutId id="2147493990" r:id="rId12"/>
  </p:sldLayoutIdLst>
  <p:hf sldNum="0" hdr="0" ftr="0"/>
  <p:txStyles>
    <p:titleStyle>
      <a:lvl1pPr algn="ctr" rtl="0" eaLnBrk="0" fontAlgn="base" hangingPunct="0">
        <a:spcBef>
          <a:spcPct val="0"/>
        </a:spcBef>
        <a:spcAft>
          <a:spcPct val="0"/>
        </a:spcAft>
        <a:defRPr kumimoji="1" sz="4400">
          <a:solidFill>
            <a:schemeClr val="tx2"/>
          </a:solidFill>
          <a:latin typeface="+mj-lt"/>
          <a:ea typeface="+mj-ea"/>
          <a:cs typeface="+mj-cs"/>
        </a:defRPr>
      </a:lvl1pPr>
      <a:lvl2pPr algn="ctr" rtl="0" eaLnBrk="0" fontAlgn="base" hangingPunct="0">
        <a:spcBef>
          <a:spcPct val="0"/>
        </a:spcBef>
        <a:spcAft>
          <a:spcPct val="0"/>
        </a:spcAft>
        <a:defRPr kumimoji="1" sz="4400">
          <a:solidFill>
            <a:schemeClr val="tx2"/>
          </a:solidFill>
          <a:latin typeface="Arial" pitchFamily="34" charset="0"/>
          <a:ea typeface="新細明體" pitchFamily="18" charset="-120"/>
        </a:defRPr>
      </a:lvl2pPr>
      <a:lvl3pPr algn="ctr" rtl="0" eaLnBrk="0" fontAlgn="base" hangingPunct="0">
        <a:spcBef>
          <a:spcPct val="0"/>
        </a:spcBef>
        <a:spcAft>
          <a:spcPct val="0"/>
        </a:spcAft>
        <a:defRPr kumimoji="1" sz="4400">
          <a:solidFill>
            <a:schemeClr val="tx2"/>
          </a:solidFill>
          <a:latin typeface="Arial" pitchFamily="34" charset="0"/>
          <a:ea typeface="新細明體" pitchFamily="18" charset="-120"/>
        </a:defRPr>
      </a:lvl3pPr>
      <a:lvl4pPr algn="ctr" rtl="0" eaLnBrk="0" fontAlgn="base" hangingPunct="0">
        <a:spcBef>
          <a:spcPct val="0"/>
        </a:spcBef>
        <a:spcAft>
          <a:spcPct val="0"/>
        </a:spcAft>
        <a:defRPr kumimoji="1" sz="4400">
          <a:solidFill>
            <a:schemeClr val="tx2"/>
          </a:solidFill>
          <a:latin typeface="Arial" pitchFamily="34" charset="0"/>
          <a:ea typeface="新細明體" pitchFamily="18" charset="-120"/>
        </a:defRPr>
      </a:lvl4pPr>
      <a:lvl5pPr algn="ctr" rtl="0" eaLnBrk="0" fontAlgn="base" hangingPunct="0">
        <a:spcBef>
          <a:spcPct val="0"/>
        </a:spcBef>
        <a:spcAft>
          <a:spcPct val="0"/>
        </a:spcAft>
        <a:defRPr kumimoji="1" sz="4400">
          <a:solidFill>
            <a:schemeClr val="tx2"/>
          </a:solidFill>
          <a:latin typeface="Arial" pitchFamily="34" charset="0"/>
          <a:ea typeface="新細明體" pitchFamily="18" charset="-120"/>
        </a:defRPr>
      </a:lvl5pPr>
      <a:lvl6pPr marL="457200" algn="ctr" rtl="0" fontAlgn="base">
        <a:spcBef>
          <a:spcPct val="0"/>
        </a:spcBef>
        <a:spcAft>
          <a:spcPct val="0"/>
        </a:spcAft>
        <a:defRPr kumimoji="1" sz="4400">
          <a:solidFill>
            <a:schemeClr val="tx2"/>
          </a:solidFill>
          <a:latin typeface="Arial" pitchFamily="34" charset="0"/>
          <a:ea typeface="新細明體" pitchFamily="18" charset="-120"/>
        </a:defRPr>
      </a:lvl6pPr>
      <a:lvl7pPr marL="914400" algn="ctr" rtl="0" fontAlgn="base">
        <a:spcBef>
          <a:spcPct val="0"/>
        </a:spcBef>
        <a:spcAft>
          <a:spcPct val="0"/>
        </a:spcAft>
        <a:defRPr kumimoji="1" sz="4400">
          <a:solidFill>
            <a:schemeClr val="tx2"/>
          </a:solidFill>
          <a:latin typeface="Arial" pitchFamily="34" charset="0"/>
          <a:ea typeface="新細明體" pitchFamily="18" charset="-120"/>
        </a:defRPr>
      </a:lvl7pPr>
      <a:lvl8pPr marL="1371600" algn="ctr" rtl="0" fontAlgn="base">
        <a:spcBef>
          <a:spcPct val="0"/>
        </a:spcBef>
        <a:spcAft>
          <a:spcPct val="0"/>
        </a:spcAft>
        <a:defRPr kumimoji="1" sz="4400">
          <a:solidFill>
            <a:schemeClr val="tx2"/>
          </a:solidFill>
          <a:latin typeface="Arial" pitchFamily="34" charset="0"/>
          <a:ea typeface="新細明體" pitchFamily="18" charset="-120"/>
        </a:defRPr>
      </a:lvl8pPr>
      <a:lvl9pPr marL="1828800" algn="ctr" rtl="0" fontAlgn="base">
        <a:spcBef>
          <a:spcPct val="0"/>
        </a:spcBef>
        <a:spcAft>
          <a:spcPct val="0"/>
        </a:spcAft>
        <a:defRPr kumimoji="1" sz="4400">
          <a:solidFill>
            <a:schemeClr val="tx2"/>
          </a:solidFill>
          <a:latin typeface="Arial" pitchFamily="34" charset="0"/>
          <a:ea typeface="新細明體" pitchFamily="18" charset="-120"/>
        </a:defRPr>
      </a:lvl9pPr>
    </p:titleStyle>
    <p:bodyStyle>
      <a:lvl1pPr marL="342900" indent="-342900" algn="l" rtl="0" eaLnBrk="0" fontAlgn="base" hangingPunct="0">
        <a:spcBef>
          <a:spcPct val="20000"/>
        </a:spcBef>
        <a:spcAft>
          <a:spcPct val="0"/>
        </a:spcAft>
        <a:buChar char="•"/>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kumimoji="1" sz="2800">
          <a:solidFill>
            <a:schemeClr val="tx1"/>
          </a:solidFill>
          <a:latin typeface="+mn-lt"/>
          <a:ea typeface="+mn-ea"/>
        </a:defRPr>
      </a:lvl2pPr>
      <a:lvl3pPr marL="1143000" indent="-228600" algn="l" rtl="0" eaLnBrk="0" fontAlgn="base" hangingPunct="0">
        <a:spcBef>
          <a:spcPct val="20000"/>
        </a:spcBef>
        <a:spcAft>
          <a:spcPct val="0"/>
        </a:spcAft>
        <a:buChar char="•"/>
        <a:defRPr kumimoji="1" sz="2400">
          <a:solidFill>
            <a:schemeClr val="tx1"/>
          </a:solidFill>
          <a:latin typeface="+mn-lt"/>
          <a:ea typeface="+mn-ea"/>
        </a:defRPr>
      </a:lvl3pPr>
      <a:lvl4pPr marL="1600200" indent="-228600" algn="l" rtl="0" eaLnBrk="0" fontAlgn="base" hangingPunct="0">
        <a:spcBef>
          <a:spcPct val="20000"/>
        </a:spcBef>
        <a:spcAft>
          <a:spcPct val="0"/>
        </a:spcAft>
        <a:buChar char="–"/>
        <a:defRPr kumimoji="1" sz="2000">
          <a:solidFill>
            <a:schemeClr val="tx1"/>
          </a:solidFill>
          <a:latin typeface="+mn-lt"/>
          <a:ea typeface="+mn-ea"/>
        </a:defRPr>
      </a:lvl4pPr>
      <a:lvl5pPr marL="2057400" indent="-228600" algn="l" rtl="0" eaLnBrk="0" fontAlgn="base" hangingPunct="0">
        <a:spcBef>
          <a:spcPct val="20000"/>
        </a:spcBef>
        <a:spcAft>
          <a:spcPct val="0"/>
        </a:spcAft>
        <a:buChar char="»"/>
        <a:defRPr kumimoji="1" sz="2000">
          <a:solidFill>
            <a:schemeClr val="tx1"/>
          </a:solidFill>
          <a:latin typeface="+mn-lt"/>
          <a:ea typeface="+mn-ea"/>
        </a:defRPr>
      </a:lvl5pPr>
      <a:lvl6pPr marL="2514600" indent="-228600" algn="l" rtl="0" fontAlgn="base">
        <a:spcBef>
          <a:spcPct val="20000"/>
        </a:spcBef>
        <a:spcAft>
          <a:spcPct val="0"/>
        </a:spcAft>
        <a:buChar char="»"/>
        <a:defRPr kumimoji="1" sz="2000">
          <a:solidFill>
            <a:schemeClr val="tx1"/>
          </a:solidFill>
          <a:latin typeface="+mn-lt"/>
          <a:ea typeface="+mn-ea"/>
        </a:defRPr>
      </a:lvl6pPr>
      <a:lvl7pPr marL="2971800" indent="-228600" algn="l" rtl="0" fontAlgn="base">
        <a:spcBef>
          <a:spcPct val="20000"/>
        </a:spcBef>
        <a:spcAft>
          <a:spcPct val="0"/>
        </a:spcAft>
        <a:buChar char="»"/>
        <a:defRPr kumimoji="1" sz="2000">
          <a:solidFill>
            <a:schemeClr val="tx1"/>
          </a:solidFill>
          <a:latin typeface="+mn-lt"/>
          <a:ea typeface="+mn-ea"/>
        </a:defRPr>
      </a:lvl7pPr>
      <a:lvl8pPr marL="3429000" indent="-228600" algn="l" rtl="0" fontAlgn="base">
        <a:spcBef>
          <a:spcPct val="20000"/>
        </a:spcBef>
        <a:spcAft>
          <a:spcPct val="0"/>
        </a:spcAft>
        <a:buChar char="»"/>
        <a:defRPr kumimoji="1" sz="2000">
          <a:solidFill>
            <a:schemeClr val="tx1"/>
          </a:solidFill>
          <a:latin typeface="+mn-lt"/>
          <a:ea typeface="+mn-ea"/>
        </a:defRPr>
      </a:lvl8pPr>
      <a:lvl9pPr marL="3886200" indent="-228600" algn="l" rtl="0" fontAlgn="base">
        <a:spcBef>
          <a:spcPct val="20000"/>
        </a:spcBef>
        <a:spcAft>
          <a:spcPct val="0"/>
        </a:spcAft>
        <a:buChar char="»"/>
        <a:defRPr kumimoji="1" sz="2000">
          <a:solidFill>
            <a:schemeClr val="tx1"/>
          </a:solidFill>
          <a:latin typeface="+mn-lt"/>
          <a:ea typeface="+mn-ea"/>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0" y="0"/>
            <a:ext cx="9152467" cy="6858000"/>
            <a:chOff x="0" y="0"/>
            <a:chExt cx="9152467" cy="6858000"/>
          </a:xfrm>
        </p:grpSpPr>
        <p:pic>
          <p:nvPicPr>
            <p:cNvPr id="8" name="Picture 7" descr="SD-PanelContent.png"/>
            <p:cNvPicPr>
              <a:picLocks noChangeAspect="1"/>
            </p:cNvPicPr>
            <p:nvPr/>
          </p:nvPicPr>
          <p:blipFill>
            <a:blip r:embed="rId21">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9" name="Rectangle 8"/>
            <p:cNvSpPr/>
            <p:nvPr/>
          </p:nvSpPr>
          <p:spPr>
            <a:xfrm>
              <a:off x="553888" y="542807"/>
              <a:ext cx="8039776" cy="5756392"/>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2">
              <a:extLst>
                <a:ext uri="{28A0092B-C50C-407E-A947-70E740481C1C}">
                  <a14:useLocalDpi xmlns:a14="http://schemas.microsoft.com/office/drawing/2010/main" val="0"/>
                </a:ext>
              </a:extLst>
            </a:blip>
            <a:srcRect l="1" r="14240"/>
            <a:stretch/>
          </p:blipFill>
          <p:spPr>
            <a:xfrm>
              <a:off x="0" y="3128434"/>
              <a:ext cx="685800" cy="606425"/>
            </a:xfrm>
            <a:prstGeom prst="rect">
              <a:avLst/>
            </a:prstGeom>
          </p:spPr>
        </p:pic>
        <p:pic>
          <p:nvPicPr>
            <p:cNvPr id="11" name="Picture 10" descr="HDRibbonContent-UniformTrim.png"/>
            <p:cNvPicPr>
              <a:picLocks noChangeAspect="1"/>
            </p:cNvPicPr>
            <p:nvPr/>
          </p:nvPicPr>
          <p:blipFill rotWithShape="1">
            <a:blip r:embed="rId22">
              <a:extLst>
                <a:ext uri="{28A0092B-C50C-407E-A947-70E740481C1C}">
                  <a14:useLocalDpi xmlns:a14="http://schemas.microsoft.com/office/drawing/2010/main" val="0"/>
                </a:ext>
              </a:extLst>
            </a:blip>
            <a:srcRect l="1" r="14240"/>
            <a:stretch/>
          </p:blipFill>
          <p:spPr>
            <a:xfrm>
              <a:off x="8466667" y="3128434"/>
              <a:ext cx="685800" cy="606425"/>
            </a:xfrm>
            <a:prstGeom prst="rect">
              <a:avLst/>
            </a:prstGeom>
          </p:spPr>
        </p:pic>
      </p:grpSp>
      <p:sp>
        <p:nvSpPr>
          <p:cNvPr id="2" name="Title Placeholder 1"/>
          <p:cNvSpPr>
            <a:spLocks noGrp="1"/>
          </p:cNvSpPr>
          <p:nvPr>
            <p:ph type="title"/>
          </p:nvPr>
        </p:nvSpPr>
        <p:spPr>
          <a:xfrm>
            <a:off x="1176866" y="915337"/>
            <a:ext cx="6798734" cy="1303867"/>
          </a:xfrm>
          <a:prstGeom prst="rect">
            <a:avLst/>
          </a:prstGeom>
          <a:effectLst/>
        </p:spPr>
        <p:txBody>
          <a:bodyPr vert="horz" lIns="91440" tIns="45720" rIns="91440" bIns="45720" rtlCol="0" anchor="ctr">
            <a:normAutofit/>
          </a:bodyPr>
          <a:lstStyle/>
          <a:p>
            <a:r>
              <a:rPr lang="zh-TW" altLang="en-US"/>
              <a:t>按一下以編輯母片標題樣式</a:t>
            </a:r>
            <a:endParaRPr lang="en-US" dirty="0"/>
          </a:p>
        </p:txBody>
      </p:sp>
      <p:sp>
        <p:nvSpPr>
          <p:cNvPr id="3" name="Text Placeholder 2"/>
          <p:cNvSpPr>
            <a:spLocks noGrp="1"/>
          </p:cNvSpPr>
          <p:nvPr>
            <p:ph type="body" idx="1"/>
          </p:nvPr>
        </p:nvSpPr>
        <p:spPr>
          <a:xfrm>
            <a:off x="1176865" y="2490135"/>
            <a:ext cx="6798736" cy="3444997"/>
          </a:xfrm>
          <a:prstGeom prst="rect">
            <a:avLst/>
          </a:prstGeom>
        </p:spPr>
        <p:txBody>
          <a:bodyPr vert="horz" lIns="91440" tIns="45720" rIns="91440" bIns="45720" rtlCol="0" anchor="t">
            <a:normAutofit/>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Date Placeholder 3"/>
          <p:cNvSpPr>
            <a:spLocks noGrp="1"/>
          </p:cNvSpPr>
          <p:nvPr>
            <p:ph type="dt" sz="half" idx="2"/>
          </p:nvPr>
        </p:nvSpPr>
        <p:spPr>
          <a:xfrm>
            <a:off x="6356670" y="5960533"/>
            <a:ext cx="1148283"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pPr>
              <a:defRPr/>
            </a:pPr>
            <a:fld id="{62AE1CD7-225C-49D9-A51E-349E6E2ABF0A}" type="datetime1">
              <a:rPr lang="zh-TW" altLang="en-US" smtClean="0"/>
              <a:pPr>
                <a:defRPr/>
              </a:pPr>
              <a:t>2020/9/27</a:t>
            </a:fld>
            <a:endParaRPr lang="en-US" altLang="zh-TW" dirty="0"/>
          </a:p>
        </p:txBody>
      </p:sp>
      <p:sp>
        <p:nvSpPr>
          <p:cNvPr id="5" name="Footer Placeholder 4"/>
          <p:cNvSpPr>
            <a:spLocks noGrp="1"/>
          </p:cNvSpPr>
          <p:nvPr>
            <p:ph type="ftr" sz="quarter" idx="3"/>
          </p:nvPr>
        </p:nvSpPr>
        <p:spPr>
          <a:xfrm>
            <a:off x="1176865" y="5960533"/>
            <a:ext cx="5104667"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dirty="0"/>
          </a:p>
        </p:txBody>
      </p:sp>
      <p:sp>
        <p:nvSpPr>
          <p:cNvPr id="6" name="Slide Number Placeholder 5"/>
          <p:cNvSpPr>
            <a:spLocks noGrp="1"/>
          </p:cNvSpPr>
          <p:nvPr>
            <p:ph type="sldNum" sz="quarter" idx="4"/>
          </p:nvPr>
        </p:nvSpPr>
        <p:spPr>
          <a:xfrm>
            <a:off x="7580091" y="5960533"/>
            <a:ext cx="39551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D57F1E4F-1CFF-5643-939E-217C01CDF565}" type="slidenum">
              <a:rPr lang="en-US" dirty="0"/>
              <a:pPr/>
              <a:t>‹#›</a:t>
            </a:fld>
            <a:endParaRPr lang="en-US" dirty="0"/>
          </a:p>
        </p:txBody>
      </p:sp>
      <p:sp>
        <p:nvSpPr>
          <p:cNvPr id="12" name="Rectangle 7">
            <a:extLst>
              <a:ext uri="{FF2B5EF4-FFF2-40B4-BE49-F238E27FC236}">
                <a16:creationId xmlns:a16="http://schemas.microsoft.com/office/drawing/2014/main" id="{14C9D054-7348-4394-AF95-86C59B654E51}"/>
              </a:ext>
            </a:extLst>
          </p:cNvPr>
          <p:cNvSpPr>
            <a:spLocks noChangeArrowheads="1"/>
          </p:cNvSpPr>
          <p:nvPr userDrawn="1"/>
        </p:nvSpPr>
        <p:spPr bwMode="auto">
          <a:xfrm>
            <a:off x="3995738" y="6381750"/>
            <a:ext cx="2133600" cy="476250"/>
          </a:xfrm>
          <a:prstGeom prst="rect">
            <a:avLst/>
          </a:prstGeom>
          <a:noFill/>
          <a:ln>
            <a:noFill/>
          </a:ln>
        </p:spPr>
        <p:txBody>
          <a:bodyPr/>
          <a:lstStyle>
            <a:lvl1pPr eaLnBrk="0" hangingPunct="0">
              <a:defRPr kumimoji="1">
                <a:solidFill>
                  <a:schemeClr val="tx1"/>
                </a:solidFill>
                <a:latin typeface="Arial" charset="0"/>
                <a:ea typeface="新細明體" pitchFamily="18" charset="-120"/>
              </a:defRPr>
            </a:lvl1pPr>
            <a:lvl2pPr marL="742950" indent="-285750" eaLnBrk="0" hangingPunct="0">
              <a:defRPr kumimoji="1">
                <a:solidFill>
                  <a:schemeClr val="tx1"/>
                </a:solidFill>
                <a:latin typeface="Arial" charset="0"/>
                <a:ea typeface="新細明體" pitchFamily="18" charset="-120"/>
              </a:defRPr>
            </a:lvl2pPr>
            <a:lvl3pPr marL="1143000" indent="-228600" eaLnBrk="0" hangingPunct="0">
              <a:defRPr kumimoji="1">
                <a:solidFill>
                  <a:schemeClr val="tx1"/>
                </a:solidFill>
                <a:latin typeface="Arial" charset="0"/>
                <a:ea typeface="新細明體" pitchFamily="18" charset="-120"/>
              </a:defRPr>
            </a:lvl3pPr>
            <a:lvl4pPr marL="1600200" indent="-228600" eaLnBrk="0" hangingPunct="0">
              <a:defRPr kumimoji="1">
                <a:solidFill>
                  <a:schemeClr val="tx1"/>
                </a:solidFill>
                <a:latin typeface="Arial" charset="0"/>
                <a:ea typeface="新細明體" pitchFamily="18" charset="-120"/>
              </a:defRPr>
            </a:lvl4pPr>
            <a:lvl5pPr marL="2057400" indent="-228600" eaLnBrk="0" hangingPunct="0">
              <a:defRPr kumimoji="1">
                <a:solidFill>
                  <a:schemeClr val="tx1"/>
                </a:solidFill>
                <a:latin typeface="Arial" charset="0"/>
                <a:ea typeface="新細明體" pitchFamily="18" charset="-120"/>
              </a:defRPr>
            </a:lvl5pPr>
            <a:lvl6pPr marL="2514600" indent="-228600" eaLnBrk="0" fontAlgn="base" hangingPunct="0">
              <a:spcBef>
                <a:spcPct val="0"/>
              </a:spcBef>
              <a:spcAft>
                <a:spcPct val="0"/>
              </a:spcAft>
              <a:defRPr kumimoji="1">
                <a:solidFill>
                  <a:schemeClr val="tx1"/>
                </a:solidFill>
                <a:latin typeface="Arial" charset="0"/>
                <a:ea typeface="新細明體" pitchFamily="18" charset="-120"/>
              </a:defRPr>
            </a:lvl6pPr>
            <a:lvl7pPr marL="2971800" indent="-228600" eaLnBrk="0" fontAlgn="base" hangingPunct="0">
              <a:spcBef>
                <a:spcPct val="0"/>
              </a:spcBef>
              <a:spcAft>
                <a:spcPct val="0"/>
              </a:spcAft>
              <a:defRPr kumimoji="1">
                <a:solidFill>
                  <a:schemeClr val="tx1"/>
                </a:solidFill>
                <a:latin typeface="Arial" charset="0"/>
                <a:ea typeface="新細明體" pitchFamily="18" charset="-120"/>
              </a:defRPr>
            </a:lvl7pPr>
            <a:lvl8pPr marL="3429000" indent="-228600" eaLnBrk="0" fontAlgn="base" hangingPunct="0">
              <a:spcBef>
                <a:spcPct val="0"/>
              </a:spcBef>
              <a:spcAft>
                <a:spcPct val="0"/>
              </a:spcAft>
              <a:defRPr kumimoji="1">
                <a:solidFill>
                  <a:schemeClr val="tx1"/>
                </a:solidFill>
                <a:latin typeface="Arial" charset="0"/>
                <a:ea typeface="新細明體" pitchFamily="18" charset="-120"/>
              </a:defRPr>
            </a:lvl8pPr>
            <a:lvl9pPr marL="3886200" indent="-228600" eaLnBrk="0" fontAlgn="base" hangingPunct="0">
              <a:spcBef>
                <a:spcPct val="0"/>
              </a:spcBef>
              <a:spcAft>
                <a:spcPct val="0"/>
              </a:spcAft>
              <a:defRPr kumimoji="1">
                <a:solidFill>
                  <a:schemeClr val="tx1"/>
                </a:solidFill>
                <a:latin typeface="Arial" charset="0"/>
                <a:ea typeface="新細明體" pitchFamily="18" charset="-120"/>
              </a:defRPr>
            </a:lvl9pPr>
          </a:lstStyle>
          <a:p>
            <a:pPr algn="ctr" eaLnBrk="1" hangingPunct="1">
              <a:defRPr/>
            </a:pPr>
            <a:endParaRPr lang="zh-TW" altLang="zh-TW" sz="1400">
              <a:latin typeface="標楷體" pitchFamily="65" charset="-120"/>
              <a:ea typeface="標楷體" pitchFamily="65" charset="-120"/>
            </a:endParaRPr>
          </a:p>
        </p:txBody>
      </p:sp>
    </p:spTree>
    <p:extLst>
      <p:ext uri="{BB962C8B-B14F-4D97-AF65-F5344CB8AC3E}">
        <p14:creationId xmlns:p14="http://schemas.microsoft.com/office/powerpoint/2010/main" val="531906248"/>
      </p:ext>
    </p:extLst>
  </p:cSld>
  <p:clrMap bg1="lt1" tx1="dk1" bg2="lt2" tx2="dk2" accent1="accent1" accent2="accent2" accent3="accent3" accent4="accent4" accent5="accent5" accent6="accent6" hlink="hlink" folHlink="folHlink"/>
  <p:sldLayoutIdLst>
    <p:sldLayoutId id="2147494098" r:id="rId1"/>
    <p:sldLayoutId id="2147494099" r:id="rId2"/>
    <p:sldLayoutId id="2147494100" r:id="rId3"/>
    <p:sldLayoutId id="2147494101" r:id="rId4"/>
    <p:sldLayoutId id="2147494102" r:id="rId5"/>
    <p:sldLayoutId id="2147494103" r:id="rId6"/>
    <p:sldLayoutId id="2147494104" r:id="rId7"/>
    <p:sldLayoutId id="2147494105" r:id="rId8"/>
    <p:sldLayoutId id="2147494106" r:id="rId9"/>
    <p:sldLayoutId id="2147494107" r:id="rId10"/>
    <p:sldLayoutId id="2147494108" r:id="rId11"/>
    <p:sldLayoutId id="2147494109" r:id="rId12"/>
    <p:sldLayoutId id="2147494110" r:id="rId13"/>
    <p:sldLayoutId id="2147494111" r:id="rId14"/>
    <p:sldLayoutId id="2147494112" r:id="rId15"/>
    <p:sldLayoutId id="2147494113" r:id="rId16"/>
    <p:sldLayoutId id="2147494114" r:id="rId17"/>
    <p:sldLayoutId id="2147494115" r:id="rId18"/>
    <p:sldLayoutId id="2147494116" r:id="rId19"/>
  </p:sldLayoutIdLst>
  <p:hf sldNum="0" hdr="0" ftr="0"/>
  <p:txStyles>
    <p:titleStyle>
      <a:lvl1pPr algn="ctr" defTabSz="457200" rtl="0" eaLnBrk="1" latinLnBrk="0" hangingPunct="1">
        <a:spcBef>
          <a:spcPct val="0"/>
        </a:spcBef>
        <a:buNone/>
        <a:defRPr sz="40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19.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4.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4.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4.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4.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117.xml.rels><?xml version="1.0" encoding="UTF-8" standalone="yes"?>
<Relationships xmlns="http://schemas.openxmlformats.org/package/2006/relationships"><Relationship Id="rId2" Type="http://schemas.openxmlformats.org/officeDocument/2006/relationships/hyperlink" Target="http://plan3.pcc.gov.tw/gpletf/8707201A.html" TargetMode="External"/><Relationship Id="rId1" Type="http://schemas.openxmlformats.org/officeDocument/2006/relationships/slideLayout" Target="../slideLayouts/slideLayout14.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3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2.xml"/></Relationships>
</file>

<file path=ppt/slides/_rels/slide13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2.xml"/></Relationships>
</file>

<file path=ppt/slides/_rels/slide14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2.xml"/></Relationships>
</file>

<file path=ppt/slides/_rels/slide14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path path="circle">
            <a:fillToRect l="100000" t="100000"/>
          </a:path>
          <a:tileRect r="-100000" b="-100000"/>
        </a:gradFill>
        <a:effectLst/>
      </p:bgPr>
    </p:bg>
    <p:spTree>
      <p:nvGrpSpPr>
        <p:cNvPr id="1" name=""/>
        <p:cNvGrpSpPr/>
        <p:nvPr/>
      </p:nvGrpSpPr>
      <p:grpSpPr>
        <a:xfrm>
          <a:off x="0" y="0"/>
          <a:ext cx="0" cy="0"/>
          <a:chOff x="0" y="0"/>
          <a:chExt cx="0" cy="0"/>
        </a:xfrm>
      </p:grpSpPr>
      <p:sp>
        <p:nvSpPr>
          <p:cNvPr id="23554" name="Rectangle 4"/>
          <p:cNvSpPr txBox="1">
            <a:spLocks noGrp="1" noChangeArrowheads="1"/>
          </p:cNvSpPr>
          <p:nvPr/>
        </p:nvSpPr>
        <p:spPr bwMode="auto">
          <a:xfrm>
            <a:off x="301625" y="6245225"/>
            <a:ext cx="2289175"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folHlink"/>
              </a:buClr>
              <a:buSzPct val="85000"/>
              <a:buFont typeface="Wingdings" pitchFamily="2" charset="2"/>
              <a:buChar char="u"/>
              <a:defRPr kumimoji="1" sz="2400">
                <a:solidFill>
                  <a:schemeClr val="tx1"/>
                </a:solidFill>
                <a:latin typeface="Times New Roman" pitchFamily="18" charset="0"/>
                <a:ea typeface="新細明體" pitchFamily="18" charset="-120"/>
              </a:defRPr>
            </a:lvl1pPr>
            <a:lvl2pPr marL="742950" indent="-285750" eaLnBrk="0" hangingPunct="0">
              <a:spcBef>
                <a:spcPct val="20000"/>
              </a:spcBef>
              <a:buClr>
                <a:schemeClr val="folHlink"/>
              </a:buClr>
              <a:buSzPct val="85000"/>
              <a:buFont typeface="Wingdings" pitchFamily="2" charset="2"/>
              <a:buChar char="n"/>
              <a:defRPr kumimoji="1" sz="2000">
                <a:solidFill>
                  <a:schemeClr val="tx1"/>
                </a:solidFill>
                <a:latin typeface="Times New Roman" pitchFamily="18" charset="0"/>
                <a:ea typeface="新細明體" pitchFamily="18" charset="-120"/>
              </a:defRPr>
            </a:lvl2pPr>
            <a:lvl3pPr marL="1143000" indent="-228600" eaLnBrk="0" hangingPunct="0">
              <a:spcBef>
                <a:spcPct val="20000"/>
              </a:spcBef>
              <a:buClr>
                <a:schemeClr val="folHlink"/>
              </a:buClr>
              <a:buSzPct val="80000"/>
              <a:buFont typeface="Wingdings" pitchFamily="2" charset="2"/>
              <a:buChar char="l"/>
              <a:defRPr kumimoji="1">
                <a:solidFill>
                  <a:schemeClr val="tx1"/>
                </a:solidFill>
                <a:latin typeface="Times New Roman" pitchFamily="18" charset="0"/>
                <a:ea typeface="新細明體" pitchFamily="18" charset="-120"/>
              </a:defRPr>
            </a:lvl3pPr>
            <a:lvl4pPr marL="1600200" indent="-228600" eaLnBrk="0" hangingPunct="0">
              <a:spcBef>
                <a:spcPct val="20000"/>
              </a:spcBef>
              <a:buClr>
                <a:schemeClr val="folHlink"/>
              </a:buClr>
              <a:buSzPct val="80000"/>
              <a:buFont typeface="Wingdings" pitchFamily="2" charset="2"/>
              <a:buChar char="n"/>
              <a:defRPr kumimoji="1" sz="1600">
                <a:solidFill>
                  <a:schemeClr val="tx1"/>
                </a:solidFill>
                <a:latin typeface="Times New Roman" pitchFamily="18" charset="0"/>
                <a:ea typeface="新細明體" pitchFamily="18" charset="-120"/>
              </a:defRPr>
            </a:lvl4pPr>
            <a:lvl5pPr marL="2057400" indent="-228600" eaLnBrk="0" hangingPunct="0">
              <a:spcBef>
                <a:spcPct val="20000"/>
              </a:spcBef>
              <a:buClr>
                <a:schemeClr val="folHlink"/>
              </a:buClr>
              <a:buSzPct val="70000"/>
              <a:buFont typeface="Wingdings" pitchFamily="2" charset="2"/>
              <a:buChar char="l"/>
              <a:defRPr kumimoji="1" sz="16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lr>
                <a:schemeClr val="folHlink"/>
              </a:buClr>
              <a:buSzPct val="70000"/>
              <a:buFont typeface="Wingdings" pitchFamily="2" charset="2"/>
              <a:buChar char="l"/>
              <a:defRPr kumimoji="1" sz="16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lr>
                <a:schemeClr val="folHlink"/>
              </a:buClr>
              <a:buSzPct val="70000"/>
              <a:buFont typeface="Wingdings" pitchFamily="2" charset="2"/>
              <a:buChar char="l"/>
              <a:defRPr kumimoji="1" sz="16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lr>
                <a:schemeClr val="folHlink"/>
              </a:buClr>
              <a:buSzPct val="70000"/>
              <a:buFont typeface="Wingdings" pitchFamily="2" charset="2"/>
              <a:buChar char="l"/>
              <a:defRPr kumimoji="1" sz="16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lr>
                <a:schemeClr val="folHlink"/>
              </a:buClr>
              <a:buSzPct val="70000"/>
              <a:buFont typeface="Wingdings" pitchFamily="2" charset="2"/>
              <a:buChar char="l"/>
              <a:defRPr kumimoji="1" sz="1600">
                <a:solidFill>
                  <a:schemeClr val="tx1"/>
                </a:solidFill>
                <a:latin typeface="Times New Roman" pitchFamily="18" charset="0"/>
                <a:ea typeface="新細明體" pitchFamily="18" charset="-120"/>
              </a:defRPr>
            </a:lvl9pPr>
          </a:lstStyle>
          <a:p>
            <a:pPr eaLnBrk="1" hangingPunct="1">
              <a:spcBef>
                <a:spcPct val="0"/>
              </a:spcBef>
              <a:buClrTx/>
              <a:buSzTx/>
              <a:buFontTx/>
              <a:buNone/>
            </a:pPr>
            <a:fld id="{46D9C85A-E13A-4E9C-956E-5F51B37D6246}" type="datetime1">
              <a:rPr kumimoji="0" lang="zh-TW" altLang="en-US" sz="1400">
                <a:latin typeface="Arial" pitchFamily="34" charset="0"/>
              </a:rPr>
              <a:pPr eaLnBrk="1" hangingPunct="1">
                <a:spcBef>
                  <a:spcPct val="0"/>
                </a:spcBef>
                <a:buClrTx/>
                <a:buSzTx/>
                <a:buFontTx/>
                <a:buNone/>
              </a:pPr>
              <a:t>2020/9/27</a:t>
            </a:fld>
            <a:endParaRPr kumimoji="0" lang="en-US" altLang="zh-TW" sz="1400">
              <a:latin typeface="Arial" pitchFamily="34" charset="0"/>
            </a:endParaRPr>
          </a:p>
        </p:txBody>
      </p:sp>
      <p:sp>
        <p:nvSpPr>
          <p:cNvPr id="23555" name="Text Box 4"/>
          <p:cNvSpPr txBox="1">
            <a:spLocks noChangeArrowheads="1"/>
          </p:cNvSpPr>
          <p:nvPr/>
        </p:nvSpPr>
        <p:spPr bwMode="auto">
          <a:xfrm>
            <a:off x="8028384" y="6268351"/>
            <a:ext cx="1115616" cy="5896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folHlink"/>
              </a:buClr>
              <a:buSzPct val="85000"/>
              <a:buFont typeface="Wingdings" pitchFamily="2" charset="2"/>
              <a:buChar char="u"/>
              <a:defRPr kumimoji="1" sz="2400">
                <a:solidFill>
                  <a:schemeClr val="tx1"/>
                </a:solidFill>
                <a:latin typeface="Times New Roman" pitchFamily="18" charset="0"/>
                <a:ea typeface="新細明體" pitchFamily="18" charset="-120"/>
              </a:defRPr>
            </a:lvl1pPr>
            <a:lvl2pPr marL="742950" indent="-285750" eaLnBrk="0" hangingPunct="0">
              <a:spcBef>
                <a:spcPct val="20000"/>
              </a:spcBef>
              <a:buClr>
                <a:schemeClr val="folHlink"/>
              </a:buClr>
              <a:buSzPct val="85000"/>
              <a:buFont typeface="Wingdings" pitchFamily="2" charset="2"/>
              <a:buChar char="n"/>
              <a:defRPr kumimoji="1" sz="2000">
                <a:solidFill>
                  <a:schemeClr val="tx1"/>
                </a:solidFill>
                <a:latin typeface="Times New Roman" pitchFamily="18" charset="0"/>
                <a:ea typeface="新細明體" pitchFamily="18" charset="-120"/>
              </a:defRPr>
            </a:lvl2pPr>
            <a:lvl3pPr marL="1143000" indent="-228600" eaLnBrk="0" hangingPunct="0">
              <a:spcBef>
                <a:spcPct val="20000"/>
              </a:spcBef>
              <a:buClr>
                <a:schemeClr val="folHlink"/>
              </a:buClr>
              <a:buSzPct val="80000"/>
              <a:buFont typeface="Wingdings" pitchFamily="2" charset="2"/>
              <a:buChar char="l"/>
              <a:defRPr kumimoji="1">
                <a:solidFill>
                  <a:schemeClr val="tx1"/>
                </a:solidFill>
                <a:latin typeface="Times New Roman" pitchFamily="18" charset="0"/>
                <a:ea typeface="新細明體" pitchFamily="18" charset="-120"/>
              </a:defRPr>
            </a:lvl3pPr>
            <a:lvl4pPr marL="1600200" indent="-228600" eaLnBrk="0" hangingPunct="0">
              <a:spcBef>
                <a:spcPct val="20000"/>
              </a:spcBef>
              <a:buClr>
                <a:schemeClr val="folHlink"/>
              </a:buClr>
              <a:buSzPct val="80000"/>
              <a:buFont typeface="Wingdings" pitchFamily="2" charset="2"/>
              <a:buChar char="n"/>
              <a:defRPr kumimoji="1" sz="1600">
                <a:solidFill>
                  <a:schemeClr val="tx1"/>
                </a:solidFill>
                <a:latin typeface="Times New Roman" pitchFamily="18" charset="0"/>
                <a:ea typeface="新細明體" pitchFamily="18" charset="-120"/>
              </a:defRPr>
            </a:lvl4pPr>
            <a:lvl5pPr marL="2057400" indent="-228600" eaLnBrk="0" hangingPunct="0">
              <a:spcBef>
                <a:spcPct val="20000"/>
              </a:spcBef>
              <a:buClr>
                <a:schemeClr val="folHlink"/>
              </a:buClr>
              <a:buSzPct val="70000"/>
              <a:buFont typeface="Wingdings" pitchFamily="2" charset="2"/>
              <a:buChar char="l"/>
              <a:defRPr kumimoji="1" sz="16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lr>
                <a:schemeClr val="folHlink"/>
              </a:buClr>
              <a:buSzPct val="70000"/>
              <a:buFont typeface="Wingdings" pitchFamily="2" charset="2"/>
              <a:buChar char="l"/>
              <a:defRPr kumimoji="1" sz="16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lr>
                <a:schemeClr val="folHlink"/>
              </a:buClr>
              <a:buSzPct val="70000"/>
              <a:buFont typeface="Wingdings" pitchFamily="2" charset="2"/>
              <a:buChar char="l"/>
              <a:defRPr kumimoji="1" sz="16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lr>
                <a:schemeClr val="folHlink"/>
              </a:buClr>
              <a:buSzPct val="70000"/>
              <a:buFont typeface="Wingdings" pitchFamily="2" charset="2"/>
              <a:buChar char="l"/>
              <a:defRPr kumimoji="1" sz="16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lr>
                <a:schemeClr val="folHlink"/>
              </a:buClr>
              <a:buSzPct val="70000"/>
              <a:buFont typeface="Wingdings" pitchFamily="2" charset="2"/>
              <a:buChar char="l"/>
              <a:defRPr kumimoji="1" sz="1600">
                <a:solidFill>
                  <a:schemeClr val="tx1"/>
                </a:solidFill>
                <a:latin typeface="Times New Roman" pitchFamily="18" charset="0"/>
                <a:ea typeface="新細明體" pitchFamily="18" charset="-120"/>
              </a:defRPr>
            </a:lvl9pPr>
          </a:lstStyle>
          <a:p>
            <a:pPr algn="ctr" eaLnBrk="1" hangingPunct="1">
              <a:lnSpc>
                <a:spcPts val="1600"/>
              </a:lnSpc>
              <a:spcBef>
                <a:spcPct val="30000"/>
              </a:spcBef>
              <a:buClrTx/>
              <a:buSzTx/>
              <a:buFontTx/>
              <a:buNone/>
            </a:pPr>
            <a:r>
              <a:rPr lang="zh-TW" altLang="en-US" sz="1800" b="1" dirty="0">
                <a:solidFill>
                  <a:schemeClr val="tx2"/>
                </a:solidFill>
                <a:latin typeface="標楷體" pitchFamily="65" charset="-120"/>
                <a:ea typeface="標楷體" pitchFamily="65" charset="-120"/>
              </a:rPr>
              <a:t>陳照烱</a:t>
            </a:r>
            <a:endParaRPr lang="en-US" altLang="zh-TW" sz="1800" b="1" dirty="0">
              <a:solidFill>
                <a:schemeClr val="tx2"/>
              </a:solidFill>
              <a:latin typeface="標楷體" pitchFamily="65" charset="-120"/>
              <a:ea typeface="標楷體" pitchFamily="65" charset="-120"/>
            </a:endParaRPr>
          </a:p>
          <a:p>
            <a:pPr algn="ctr" eaLnBrk="1" hangingPunct="1">
              <a:lnSpc>
                <a:spcPts val="1600"/>
              </a:lnSpc>
              <a:spcBef>
                <a:spcPct val="30000"/>
              </a:spcBef>
              <a:buClrTx/>
              <a:buSzTx/>
              <a:buFontTx/>
              <a:buNone/>
            </a:pPr>
            <a:r>
              <a:rPr lang="en-US" altLang="zh-TW" sz="1800" b="1" dirty="0">
                <a:solidFill>
                  <a:schemeClr val="tx2"/>
                </a:solidFill>
                <a:latin typeface="標楷體" pitchFamily="65" charset="-120"/>
                <a:ea typeface="標楷體" pitchFamily="65" charset="-120"/>
              </a:rPr>
              <a:t>109.10.6</a:t>
            </a:r>
            <a:endParaRPr lang="zh-TW" altLang="en-US" sz="1800" b="1" dirty="0">
              <a:solidFill>
                <a:schemeClr val="tx2"/>
              </a:solidFill>
              <a:latin typeface="標楷體" pitchFamily="65" charset="-120"/>
              <a:ea typeface="標楷體" pitchFamily="65" charset="-120"/>
            </a:endParaRPr>
          </a:p>
        </p:txBody>
      </p:sp>
      <p:sp>
        <p:nvSpPr>
          <p:cNvPr id="23557" name="矩形 1"/>
          <p:cNvSpPr>
            <a:spLocks noChangeArrowheads="1"/>
          </p:cNvSpPr>
          <p:nvPr/>
        </p:nvSpPr>
        <p:spPr bwMode="auto">
          <a:xfrm>
            <a:off x="1402141" y="541592"/>
            <a:ext cx="7202307" cy="888256"/>
          </a:xfrm>
          <a:prstGeom prst="rect">
            <a:avLst/>
          </a:prstGeom>
          <a:gradFill flip="none" rotWithShape="1">
            <a:gsLst>
              <a:gs pos="0">
                <a:srgbClr val="FFC000"/>
              </a:gs>
              <a:gs pos="100000">
                <a:schemeClr val="accent6">
                  <a:lumMod val="60000"/>
                  <a:lumOff val="40000"/>
                </a:schemeClr>
              </a:gs>
              <a:gs pos="83000">
                <a:schemeClr val="accent6">
                  <a:lumMod val="60000"/>
                  <a:lumOff val="40000"/>
                </a:schemeClr>
              </a:gs>
              <a:gs pos="100000">
                <a:schemeClr val="accent3">
                  <a:lumMod val="30000"/>
                  <a:lumOff val="70000"/>
                </a:schemeClr>
              </a:gs>
            </a:gsLst>
            <a:path path="shape">
              <a:fillToRect l="50000" t="50000" r="50000" b="50000"/>
            </a:path>
            <a:tileRect/>
          </a:gradFill>
          <a:ln>
            <a:noFill/>
          </a:ln>
        </p:spPr>
        <p:txBody>
          <a:bodyPr wrap="square">
            <a:spAutoFit/>
          </a:bodyPr>
          <a:lstStyle>
            <a:lvl1pPr eaLnBrk="0" hangingPunct="0">
              <a:spcBef>
                <a:spcPct val="20000"/>
              </a:spcBef>
              <a:buClr>
                <a:schemeClr val="folHlink"/>
              </a:buClr>
              <a:buSzPct val="85000"/>
              <a:buFont typeface="Wingdings" pitchFamily="2" charset="2"/>
              <a:buChar char="u"/>
              <a:defRPr kumimoji="1" sz="2400">
                <a:solidFill>
                  <a:schemeClr val="tx1"/>
                </a:solidFill>
                <a:latin typeface="Times New Roman" pitchFamily="18" charset="0"/>
                <a:ea typeface="新細明體" pitchFamily="18" charset="-120"/>
              </a:defRPr>
            </a:lvl1pPr>
            <a:lvl2pPr marL="742950" indent="-285750" eaLnBrk="0" hangingPunct="0">
              <a:spcBef>
                <a:spcPct val="20000"/>
              </a:spcBef>
              <a:buClr>
                <a:schemeClr val="folHlink"/>
              </a:buClr>
              <a:buSzPct val="85000"/>
              <a:buFont typeface="Wingdings" pitchFamily="2" charset="2"/>
              <a:buChar char="n"/>
              <a:defRPr kumimoji="1" sz="2000">
                <a:solidFill>
                  <a:schemeClr val="tx1"/>
                </a:solidFill>
                <a:latin typeface="Times New Roman" pitchFamily="18" charset="0"/>
                <a:ea typeface="新細明體" pitchFamily="18" charset="-120"/>
              </a:defRPr>
            </a:lvl2pPr>
            <a:lvl3pPr marL="1143000" indent="-228600" eaLnBrk="0" hangingPunct="0">
              <a:spcBef>
                <a:spcPct val="20000"/>
              </a:spcBef>
              <a:buClr>
                <a:schemeClr val="folHlink"/>
              </a:buClr>
              <a:buSzPct val="80000"/>
              <a:buFont typeface="Wingdings" pitchFamily="2" charset="2"/>
              <a:buChar char="l"/>
              <a:defRPr kumimoji="1">
                <a:solidFill>
                  <a:schemeClr val="tx1"/>
                </a:solidFill>
                <a:latin typeface="Times New Roman" pitchFamily="18" charset="0"/>
                <a:ea typeface="新細明體" pitchFamily="18" charset="-120"/>
              </a:defRPr>
            </a:lvl3pPr>
            <a:lvl4pPr marL="1600200" indent="-228600" eaLnBrk="0" hangingPunct="0">
              <a:spcBef>
                <a:spcPct val="20000"/>
              </a:spcBef>
              <a:buClr>
                <a:schemeClr val="folHlink"/>
              </a:buClr>
              <a:buSzPct val="80000"/>
              <a:buFont typeface="Wingdings" pitchFamily="2" charset="2"/>
              <a:buChar char="n"/>
              <a:defRPr kumimoji="1" sz="1600">
                <a:solidFill>
                  <a:schemeClr val="tx1"/>
                </a:solidFill>
                <a:latin typeface="Times New Roman" pitchFamily="18" charset="0"/>
                <a:ea typeface="新細明體" pitchFamily="18" charset="-120"/>
              </a:defRPr>
            </a:lvl4pPr>
            <a:lvl5pPr marL="2057400" indent="-228600" eaLnBrk="0" hangingPunct="0">
              <a:spcBef>
                <a:spcPct val="20000"/>
              </a:spcBef>
              <a:buClr>
                <a:schemeClr val="folHlink"/>
              </a:buClr>
              <a:buSzPct val="70000"/>
              <a:buFont typeface="Wingdings" pitchFamily="2" charset="2"/>
              <a:buChar char="l"/>
              <a:defRPr kumimoji="1" sz="16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lr>
                <a:schemeClr val="folHlink"/>
              </a:buClr>
              <a:buSzPct val="70000"/>
              <a:buFont typeface="Wingdings" pitchFamily="2" charset="2"/>
              <a:buChar char="l"/>
              <a:defRPr kumimoji="1" sz="16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lr>
                <a:schemeClr val="folHlink"/>
              </a:buClr>
              <a:buSzPct val="70000"/>
              <a:buFont typeface="Wingdings" pitchFamily="2" charset="2"/>
              <a:buChar char="l"/>
              <a:defRPr kumimoji="1" sz="16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lr>
                <a:schemeClr val="folHlink"/>
              </a:buClr>
              <a:buSzPct val="70000"/>
              <a:buFont typeface="Wingdings" pitchFamily="2" charset="2"/>
              <a:buChar char="l"/>
              <a:defRPr kumimoji="1" sz="16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lr>
                <a:schemeClr val="folHlink"/>
              </a:buClr>
              <a:buSzPct val="70000"/>
              <a:buFont typeface="Wingdings" pitchFamily="2" charset="2"/>
              <a:buChar char="l"/>
              <a:defRPr kumimoji="1" sz="1600">
                <a:solidFill>
                  <a:schemeClr val="tx1"/>
                </a:solidFill>
                <a:latin typeface="Times New Roman" pitchFamily="18" charset="0"/>
                <a:ea typeface="新細明體" pitchFamily="18" charset="-120"/>
              </a:defRPr>
            </a:lvl9pPr>
          </a:lstStyle>
          <a:p>
            <a:pPr algn="ctr" eaLnBrk="1" hangingPunct="1">
              <a:lnSpc>
                <a:spcPts val="7000"/>
              </a:lnSpc>
              <a:spcBef>
                <a:spcPct val="0"/>
              </a:spcBef>
              <a:spcAft>
                <a:spcPts val="1800"/>
              </a:spcAft>
              <a:buClrTx/>
              <a:buSzTx/>
              <a:buFontTx/>
              <a:buNone/>
            </a:pPr>
            <a:r>
              <a:rPr lang="zh-TW" altLang="en-US" sz="4000" b="1" dirty="0">
                <a:latin typeface="標楷體" panose="03000509000000000000" pitchFamily="65" charset="-120"/>
                <a:ea typeface="標楷體" panose="03000509000000000000" pitchFamily="65" charset="-120"/>
              </a:rPr>
              <a:t>澎湖縣政府</a:t>
            </a:r>
            <a:r>
              <a:rPr lang="en-US" altLang="zh-TW" sz="4000" b="1" dirty="0">
                <a:latin typeface="標楷體" panose="03000509000000000000" pitchFamily="65" charset="-120"/>
                <a:ea typeface="標楷體" panose="03000509000000000000" pitchFamily="65" charset="-120"/>
              </a:rPr>
              <a:t>109</a:t>
            </a:r>
            <a:r>
              <a:rPr lang="zh-TW" altLang="en-US" sz="4000" b="1" dirty="0">
                <a:latin typeface="標楷體" panose="03000509000000000000" pitchFamily="65" charset="-120"/>
                <a:ea typeface="標楷體" panose="03000509000000000000" pitchFamily="65" charset="-120"/>
              </a:rPr>
              <a:t>年度採購研習</a:t>
            </a:r>
            <a:endParaRPr lang="zh-TW" altLang="en-US" sz="4000" b="1" dirty="0">
              <a:solidFill>
                <a:srgbClr val="FFFF00"/>
              </a:solidFill>
              <a:latin typeface="標楷體" panose="03000509000000000000" pitchFamily="65" charset="-120"/>
              <a:ea typeface="標楷體" panose="03000509000000000000" pitchFamily="65" charset="-120"/>
            </a:endParaRPr>
          </a:p>
        </p:txBody>
      </p:sp>
      <p:sp>
        <p:nvSpPr>
          <p:cNvPr id="4" name="文字方塊 3">
            <a:extLst>
              <a:ext uri="{FF2B5EF4-FFF2-40B4-BE49-F238E27FC236}">
                <a16:creationId xmlns:a16="http://schemas.microsoft.com/office/drawing/2014/main" id="{1A331E02-C70A-47DE-853D-3669D276B001}"/>
              </a:ext>
            </a:extLst>
          </p:cNvPr>
          <p:cNvSpPr txBox="1"/>
          <p:nvPr/>
        </p:nvSpPr>
        <p:spPr>
          <a:xfrm>
            <a:off x="683568" y="2822981"/>
            <a:ext cx="7776864" cy="1143198"/>
          </a:xfrm>
          <a:prstGeom prst="rect">
            <a:avLst/>
          </a:prstGeom>
          <a:noFill/>
        </p:spPr>
        <p:txBody>
          <a:bodyPr wrap="square" rtlCol="0">
            <a:spAutoFit/>
          </a:bodyPr>
          <a:lstStyle/>
          <a:p>
            <a:pPr algn="ctr">
              <a:lnSpc>
                <a:spcPts val="4300"/>
              </a:lnSpc>
            </a:pPr>
            <a:r>
              <a:rPr lang="zh-TW" altLang="zh-TW" sz="3200" b="1" dirty="0">
                <a:latin typeface="標楷體" panose="03000509000000000000" pitchFamily="65" charset="-120"/>
                <a:ea typeface="標楷體" panose="03000509000000000000" pitchFamily="65" charset="-120"/>
              </a:rPr>
              <a:t>採購錯誤態樣解析</a:t>
            </a:r>
            <a:r>
              <a:rPr lang="en-US" altLang="zh-TW" sz="3200" b="1" dirty="0">
                <a:latin typeface="標楷體" panose="03000509000000000000" pitchFamily="65" charset="-120"/>
                <a:ea typeface="標楷體" panose="03000509000000000000" pitchFamily="65" charset="-120"/>
              </a:rPr>
              <a:t>/</a:t>
            </a:r>
          </a:p>
          <a:p>
            <a:pPr algn="ctr">
              <a:lnSpc>
                <a:spcPts val="4300"/>
              </a:lnSpc>
            </a:pPr>
            <a:r>
              <a:rPr lang="zh-TW" altLang="zh-TW" sz="2800" b="1" dirty="0">
                <a:latin typeface="標楷體" panose="03000509000000000000" pitchFamily="65" charset="-120"/>
                <a:ea typeface="標楷體" panose="03000509000000000000" pitchFamily="65" charset="-120"/>
              </a:rPr>
              <a:t>履約管理及驗收爭議處理常見問題之處理方式</a:t>
            </a:r>
            <a:endParaRPr lang="en-US" altLang="zh-TW" sz="2800" b="1" dirty="0">
              <a:latin typeface="標楷體" panose="03000509000000000000" pitchFamily="65" charset="-120"/>
              <a:ea typeface="標楷體" panose="03000509000000000000" pitchFamily="65" charset="-120"/>
            </a:endParaRPr>
          </a:p>
        </p:txBody>
      </p:sp>
      <p:pic>
        <p:nvPicPr>
          <p:cNvPr id="2" name="圖片 1">
            <a:extLst>
              <a:ext uri="{FF2B5EF4-FFF2-40B4-BE49-F238E27FC236}">
                <a16:creationId xmlns:a16="http://schemas.microsoft.com/office/drawing/2014/main" id="{BCFCE280-20EE-4CC1-96FD-8C5354B2BE89}"/>
              </a:ext>
            </a:extLst>
          </p:cNvPr>
          <p:cNvPicPr>
            <a:picLocks noChangeAspect="1"/>
          </p:cNvPicPr>
          <p:nvPr/>
        </p:nvPicPr>
        <p:blipFill rotWithShape="1">
          <a:blip r:embed="rId3"/>
          <a:srcRect l="51575" t="24801" r="41338" b="65399"/>
          <a:stretch/>
        </p:blipFill>
        <p:spPr>
          <a:xfrm>
            <a:off x="539552" y="548680"/>
            <a:ext cx="1224136" cy="881168"/>
          </a:xfrm>
          <a:prstGeom prst="rect">
            <a:avLst/>
          </a:prstGeom>
        </p:spPr>
      </p:pic>
      <p:cxnSp>
        <p:nvCxnSpPr>
          <p:cNvPr id="5" name="直線接點 4">
            <a:extLst>
              <a:ext uri="{FF2B5EF4-FFF2-40B4-BE49-F238E27FC236}">
                <a16:creationId xmlns:a16="http://schemas.microsoft.com/office/drawing/2014/main" id="{678839B1-BD84-425D-BB4E-847CBB266CF0}"/>
              </a:ext>
            </a:extLst>
          </p:cNvPr>
          <p:cNvCxnSpPr/>
          <p:nvPr/>
        </p:nvCxnSpPr>
        <p:spPr>
          <a:xfrm>
            <a:off x="574959" y="1429848"/>
            <a:ext cx="8029489" cy="7088"/>
          </a:xfrm>
          <a:prstGeom prst="line">
            <a:avLst/>
          </a:prstGeom>
          <a:ln w="76200">
            <a:solidFill>
              <a:srgbClr val="FF0000"/>
            </a:solidFill>
            <a:prstDash val="sysDot"/>
          </a:ln>
        </p:spPr>
        <p:style>
          <a:lnRef idx="1">
            <a:schemeClr val="accent1"/>
          </a:lnRef>
          <a:fillRef idx="0">
            <a:schemeClr val="accent1"/>
          </a:fillRef>
          <a:effectRef idx="0">
            <a:schemeClr val="accent1"/>
          </a:effectRef>
          <a:fontRef idx="minor">
            <a:schemeClr val="tx1"/>
          </a:fontRef>
        </p:style>
      </p:cxnSp>
      <p:cxnSp>
        <p:nvCxnSpPr>
          <p:cNvPr id="11" name="直線接點 10">
            <a:extLst>
              <a:ext uri="{FF2B5EF4-FFF2-40B4-BE49-F238E27FC236}">
                <a16:creationId xmlns:a16="http://schemas.microsoft.com/office/drawing/2014/main" id="{8BB5845D-5349-4314-AE3B-B1766BD15762}"/>
              </a:ext>
            </a:extLst>
          </p:cNvPr>
          <p:cNvCxnSpPr/>
          <p:nvPr/>
        </p:nvCxnSpPr>
        <p:spPr>
          <a:xfrm>
            <a:off x="574959" y="548680"/>
            <a:ext cx="8029489" cy="7088"/>
          </a:xfrm>
          <a:prstGeom prst="line">
            <a:avLst/>
          </a:prstGeom>
          <a:ln w="76200">
            <a:solidFill>
              <a:srgbClr val="FF0000"/>
            </a:solidFill>
            <a:prstDash val="sysDot"/>
          </a:ln>
        </p:spPr>
        <p:style>
          <a:lnRef idx="1">
            <a:schemeClr val="accent1"/>
          </a:lnRef>
          <a:fillRef idx="0">
            <a:schemeClr val="accent1"/>
          </a:fillRef>
          <a:effectRef idx="0">
            <a:schemeClr val="accent1"/>
          </a:effectRef>
          <a:fontRef idx="minor">
            <a:schemeClr val="tx1"/>
          </a:fontRef>
        </p:style>
      </p:cxnSp>
      <p:cxnSp>
        <p:nvCxnSpPr>
          <p:cNvPr id="9" name="直線接點 8">
            <a:extLst>
              <a:ext uri="{FF2B5EF4-FFF2-40B4-BE49-F238E27FC236}">
                <a16:creationId xmlns:a16="http://schemas.microsoft.com/office/drawing/2014/main" id="{9EF5DC8D-8715-4413-8966-4395639A0914}"/>
              </a:ext>
            </a:extLst>
          </p:cNvPr>
          <p:cNvCxnSpPr/>
          <p:nvPr/>
        </p:nvCxnSpPr>
        <p:spPr>
          <a:xfrm>
            <a:off x="574959" y="548680"/>
            <a:ext cx="0" cy="888256"/>
          </a:xfrm>
          <a:prstGeom prst="line">
            <a:avLst/>
          </a:prstGeom>
          <a:ln w="76200">
            <a:solidFill>
              <a:srgbClr val="FF0000"/>
            </a:solidFill>
            <a:prstDash val="sysDot"/>
          </a:ln>
        </p:spPr>
        <p:style>
          <a:lnRef idx="1">
            <a:schemeClr val="accent1"/>
          </a:lnRef>
          <a:fillRef idx="0">
            <a:schemeClr val="accent1"/>
          </a:fillRef>
          <a:effectRef idx="0">
            <a:schemeClr val="accent1"/>
          </a:effectRef>
          <a:fontRef idx="minor">
            <a:schemeClr val="tx1"/>
          </a:fontRef>
        </p:style>
      </p:cxnSp>
      <p:cxnSp>
        <p:nvCxnSpPr>
          <p:cNvPr id="14" name="直線接點 13">
            <a:extLst>
              <a:ext uri="{FF2B5EF4-FFF2-40B4-BE49-F238E27FC236}">
                <a16:creationId xmlns:a16="http://schemas.microsoft.com/office/drawing/2014/main" id="{706E59D0-4BF1-4AEA-AC58-43AAF6EA5C90}"/>
              </a:ext>
            </a:extLst>
          </p:cNvPr>
          <p:cNvCxnSpPr/>
          <p:nvPr/>
        </p:nvCxnSpPr>
        <p:spPr>
          <a:xfrm>
            <a:off x="8585932" y="555768"/>
            <a:ext cx="0" cy="888256"/>
          </a:xfrm>
          <a:prstGeom prst="line">
            <a:avLst/>
          </a:prstGeom>
          <a:ln w="76200">
            <a:solidFill>
              <a:srgbClr val="FF0000"/>
            </a:solidFill>
            <a:prstDash val="sysDot"/>
          </a:ln>
        </p:spPr>
        <p:style>
          <a:lnRef idx="1">
            <a:schemeClr val="accent1"/>
          </a:lnRef>
          <a:fillRef idx="0">
            <a:schemeClr val="accent1"/>
          </a:fillRef>
          <a:effectRef idx="0">
            <a:schemeClr val="accent1"/>
          </a:effectRef>
          <a:fontRef idx="minor">
            <a:schemeClr val="tx1"/>
          </a:fontRef>
        </p:style>
      </p:cxnSp>
    </p:spTree>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0">
              <a:schemeClr val="accent5">
                <a:lumMod val="40000"/>
                <a:lumOff val="60000"/>
              </a:schemeClr>
            </a:gs>
            <a:gs pos="46000">
              <a:schemeClr val="accent5">
                <a:lumMod val="95000"/>
                <a:lumOff val="5000"/>
              </a:schemeClr>
            </a:gs>
            <a:gs pos="100000">
              <a:schemeClr val="accent5">
                <a:lumMod val="60000"/>
              </a:schemeClr>
            </a:gs>
          </a:gsLst>
          <a:path path="shape">
            <a:fillToRect l="50000" t="50000" r="50000" b="50000"/>
          </a:path>
          <a:tileRect/>
        </a:gradFill>
        <a:effectLst/>
      </p:bgPr>
    </p:bg>
    <p:spTree>
      <p:nvGrpSpPr>
        <p:cNvPr id="1" name=""/>
        <p:cNvGrpSpPr/>
        <p:nvPr/>
      </p:nvGrpSpPr>
      <p:grpSpPr>
        <a:xfrm>
          <a:off x="0" y="0"/>
          <a:ext cx="0" cy="0"/>
          <a:chOff x="0" y="0"/>
          <a:chExt cx="0" cy="0"/>
        </a:xfrm>
      </p:grpSpPr>
      <p:sp>
        <p:nvSpPr>
          <p:cNvPr id="7" name="矩形 6"/>
          <p:cNvSpPr/>
          <p:nvPr/>
        </p:nvSpPr>
        <p:spPr>
          <a:xfrm>
            <a:off x="0" y="2924944"/>
            <a:ext cx="9144000" cy="792076"/>
          </a:xfrm>
          <a:prstGeom prst="rect">
            <a:avLst/>
          </a:prstGeom>
        </p:spPr>
        <p:txBody>
          <a:bodyPr wrap="square">
            <a:spAutoFit/>
          </a:bodyPr>
          <a:lstStyle/>
          <a:p>
            <a:pPr lvl="0" algn="ctr">
              <a:lnSpc>
                <a:spcPts val="6000"/>
              </a:lnSpc>
            </a:pPr>
            <a:r>
              <a:rPr lang="zh-TW" altLang="en-US" sz="4000" b="1" dirty="0">
                <a:solidFill>
                  <a:srgbClr val="000000"/>
                </a:solidFill>
                <a:latin typeface="標楷體" pitchFamily="65" charset="-120"/>
                <a:ea typeface="標楷體" pitchFamily="65" charset="-120"/>
              </a:rPr>
              <a:t>採購</a:t>
            </a:r>
            <a:r>
              <a:rPr lang="zh-TW" altLang="zh-TW" sz="4000" b="1" dirty="0">
                <a:solidFill>
                  <a:srgbClr val="000000"/>
                </a:solidFill>
                <a:latin typeface="標楷體" pitchFamily="65" charset="-120"/>
                <a:ea typeface="標楷體" pitchFamily="65" charset="-120"/>
              </a:rPr>
              <a:t>錯誤態樣</a:t>
            </a:r>
            <a:r>
              <a:rPr lang="zh-TW" altLang="en-US" sz="4000" b="1" dirty="0">
                <a:solidFill>
                  <a:srgbClr val="000000"/>
                </a:solidFill>
                <a:latin typeface="標楷體" pitchFamily="65" charset="-120"/>
                <a:ea typeface="標楷體" pitchFamily="65" charset="-120"/>
              </a:rPr>
              <a:t>解析</a:t>
            </a:r>
            <a:endParaRPr lang="en-US" altLang="zh-TW" sz="4000" b="1" dirty="0">
              <a:solidFill>
                <a:srgbClr val="000000"/>
              </a:solidFill>
              <a:latin typeface="標楷體" pitchFamily="65" charset="-120"/>
              <a:ea typeface="標楷體" pitchFamily="65" charset="-120"/>
            </a:endParaRPr>
          </a:p>
        </p:txBody>
      </p:sp>
    </p:spTree>
    <p:extLst>
      <p:ext uri="{BB962C8B-B14F-4D97-AF65-F5344CB8AC3E}">
        <p14:creationId xmlns:p14="http://schemas.microsoft.com/office/powerpoint/2010/main" val="13266852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pic>
        <p:nvPicPr>
          <p:cNvPr id="2" name="圖片 1">
            <a:extLst>
              <a:ext uri="{FF2B5EF4-FFF2-40B4-BE49-F238E27FC236}">
                <a16:creationId xmlns:a16="http://schemas.microsoft.com/office/drawing/2014/main" id="{7BD66C5E-204A-416D-BAA3-BA800566F5D8}"/>
              </a:ext>
            </a:extLst>
          </p:cNvPr>
          <p:cNvPicPr>
            <a:picLocks noChangeAspect="1"/>
          </p:cNvPicPr>
          <p:nvPr/>
        </p:nvPicPr>
        <p:blipFill rotWithShape="1">
          <a:blip r:embed="rId2"/>
          <a:srcRect l="24013" t="12200" r="24801" b="6601"/>
          <a:stretch/>
        </p:blipFill>
        <p:spPr>
          <a:xfrm>
            <a:off x="107504" y="332656"/>
            <a:ext cx="4259105" cy="6192688"/>
          </a:xfrm>
          <a:prstGeom prst="rect">
            <a:avLst/>
          </a:prstGeom>
          <a:ln w="57150">
            <a:solidFill>
              <a:schemeClr val="tx1"/>
            </a:solidFill>
          </a:ln>
        </p:spPr>
      </p:pic>
      <p:pic>
        <p:nvPicPr>
          <p:cNvPr id="3" name="圖片 2">
            <a:extLst>
              <a:ext uri="{FF2B5EF4-FFF2-40B4-BE49-F238E27FC236}">
                <a16:creationId xmlns:a16="http://schemas.microsoft.com/office/drawing/2014/main" id="{A706FC0D-F14C-4CAA-A616-0C83DCCB6C05}"/>
              </a:ext>
            </a:extLst>
          </p:cNvPr>
          <p:cNvPicPr>
            <a:picLocks noChangeAspect="1"/>
          </p:cNvPicPr>
          <p:nvPr/>
        </p:nvPicPr>
        <p:blipFill rotWithShape="1">
          <a:blip r:embed="rId3"/>
          <a:srcRect l="35825" t="29000" r="25588" b="20601"/>
          <a:stretch/>
        </p:blipFill>
        <p:spPr>
          <a:xfrm>
            <a:off x="4860032" y="332656"/>
            <a:ext cx="3888432" cy="3096344"/>
          </a:xfrm>
          <a:prstGeom prst="rect">
            <a:avLst/>
          </a:prstGeom>
          <a:ln w="57150">
            <a:solidFill>
              <a:schemeClr val="tx1"/>
            </a:solidFill>
          </a:ln>
        </p:spPr>
      </p:pic>
      <p:sp>
        <p:nvSpPr>
          <p:cNvPr id="6" name="文字方塊 5">
            <a:extLst>
              <a:ext uri="{FF2B5EF4-FFF2-40B4-BE49-F238E27FC236}">
                <a16:creationId xmlns:a16="http://schemas.microsoft.com/office/drawing/2014/main" id="{51307CB1-8EC4-46C3-A983-129C53C47593}"/>
              </a:ext>
            </a:extLst>
          </p:cNvPr>
          <p:cNvSpPr txBox="1"/>
          <p:nvPr/>
        </p:nvSpPr>
        <p:spPr>
          <a:xfrm>
            <a:off x="1115616" y="1628800"/>
            <a:ext cx="3168353" cy="648072"/>
          </a:xfrm>
          <a:prstGeom prst="rect">
            <a:avLst/>
          </a:prstGeom>
          <a:noFill/>
          <a:ln w="57150">
            <a:solidFill>
              <a:srgbClr val="FF0000"/>
            </a:solidFill>
          </a:ln>
        </p:spPr>
        <p:txBody>
          <a:bodyPr wrap="square" rtlCol="0">
            <a:spAutoFit/>
          </a:bodyPr>
          <a:lstStyle/>
          <a:p>
            <a:endParaRPr lang="zh-TW" altLang="en-US" dirty="0"/>
          </a:p>
        </p:txBody>
      </p:sp>
      <p:sp>
        <p:nvSpPr>
          <p:cNvPr id="8" name="文字方塊 7">
            <a:extLst>
              <a:ext uri="{FF2B5EF4-FFF2-40B4-BE49-F238E27FC236}">
                <a16:creationId xmlns:a16="http://schemas.microsoft.com/office/drawing/2014/main" id="{BD6321D4-7E01-4623-BE5C-1926FADD0671}"/>
              </a:ext>
            </a:extLst>
          </p:cNvPr>
          <p:cNvSpPr txBox="1"/>
          <p:nvPr/>
        </p:nvSpPr>
        <p:spPr>
          <a:xfrm>
            <a:off x="1097700" y="3440540"/>
            <a:ext cx="3168353" cy="648072"/>
          </a:xfrm>
          <a:prstGeom prst="rect">
            <a:avLst/>
          </a:prstGeom>
          <a:noFill/>
          <a:ln w="57150">
            <a:solidFill>
              <a:srgbClr val="FF0000"/>
            </a:solidFill>
          </a:ln>
        </p:spPr>
        <p:txBody>
          <a:bodyPr wrap="square" rtlCol="0">
            <a:spAutoFit/>
          </a:bodyPr>
          <a:lstStyle/>
          <a:p>
            <a:endParaRPr lang="zh-TW" altLang="en-US" dirty="0"/>
          </a:p>
        </p:txBody>
      </p:sp>
    </p:spTree>
    <p:extLst>
      <p:ext uri="{BB962C8B-B14F-4D97-AF65-F5344CB8AC3E}">
        <p14:creationId xmlns:p14="http://schemas.microsoft.com/office/powerpoint/2010/main" val="275687363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3" name="五邊形 4"/>
          <p:cNvSpPr/>
          <p:nvPr/>
        </p:nvSpPr>
        <p:spPr>
          <a:xfrm>
            <a:off x="395536" y="332656"/>
            <a:ext cx="1405350" cy="930841"/>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180"/>
              <a:gd name="f11" fmla="abs f4"/>
              <a:gd name="f12" fmla="abs f5"/>
              <a:gd name="f13" fmla="abs f6"/>
              <a:gd name="f14" fmla="val f7"/>
              <a:gd name="f15" fmla="val f8"/>
              <a:gd name="f16" fmla="*/ f9 f1 1"/>
              <a:gd name="f17" fmla="*/ f10 f1 1"/>
              <a:gd name="f18" fmla="?: f11 f4 1"/>
              <a:gd name="f19" fmla="?: f12 f5 1"/>
              <a:gd name="f20" fmla="?: f13 f6 1"/>
              <a:gd name="f21" fmla="*/ f16 1 f3"/>
              <a:gd name="f22" fmla="*/ f17 1 f3"/>
              <a:gd name="f23" fmla="*/ f18 1 21600"/>
              <a:gd name="f24" fmla="*/ f19 1 21600"/>
              <a:gd name="f25" fmla="*/ 21600 f18 1"/>
              <a:gd name="f26" fmla="*/ 21600 f19 1"/>
              <a:gd name="f27" fmla="+- f21 0 f2"/>
              <a:gd name="f28" fmla="+- f22 0 f2"/>
              <a:gd name="f29" fmla="min f24 f23"/>
              <a:gd name="f30" fmla="*/ f25 1 f20"/>
              <a:gd name="f31" fmla="*/ f26 1 f20"/>
              <a:gd name="f32" fmla="val f30"/>
              <a:gd name="f33" fmla="val f31"/>
              <a:gd name="f34" fmla="*/ f14 f29 1"/>
              <a:gd name="f35" fmla="+- f33 0 f14"/>
              <a:gd name="f36" fmla="+- f32 0 f14"/>
              <a:gd name="f37" fmla="*/ f33 f29 1"/>
              <a:gd name="f38" fmla="*/ f32 f29 1"/>
              <a:gd name="f39" fmla="*/ f35 1 2"/>
              <a:gd name="f40" fmla="min f36 f35"/>
              <a:gd name="f41" fmla="+- f14 f39 0"/>
              <a:gd name="f42" fmla="*/ f40 f15 1"/>
              <a:gd name="f43" fmla="*/ f42 1 100000"/>
              <a:gd name="f44" fmla="*/ f41 f29 1"/>
              <a:gd name="f45" fmla="+- f32 0 f43"/>
              <a:gd name="f46" fmla="+- f45 f32 0"/>
              <a:gd name="f47" fmla="*/ f45 1 2"/>
              <a:gd name="f48" fmla="*/ f45 f29 1"/>
              <a:gd name="f49" fmla="*/ f46 1 2"/>
              <a:gd name="f50" fmla="*/ f47 f29 1"/>
              <a:gd name="f51" fmla="*/ f49 f29 1"/>
            </a:gdLst>
            <a:ahLst/>
            <a:cxnLst>
              <a:cxn ang="3cd4">
                <a:pos x="hc" y="t"/>
              </a:cxn>
              <a:cxn ang="0">
                <a:pos x="r" y="vc"/>
              </a:cxn>
              <a:cxn ang="cd4">
                <a:pos x="hc" y="b"/>
              </a:cxn>
              <a:cxn ang="cd2">
                <a:pos x="l" y="vc"/>
              </a:cxn>
              <a:cxn ang="f27">
                <a:pos x="f50" y="f34"/>
              </a:cxn>
              <a:cxn ang="f28">
                <a:pos x="f50" y="f37"/>
              </a:cxn>
            </a:cxnLst>
            <a:rect l="f34" t="f34" r="f51" b="f37"/>
            <a:pathLst>
              <a:path>
                <a:moveTo>
                  <a:pt x="f34" y="f34"/>
                </a:moveTo>
                <a:lnTo>
                  <a:pt x="f48" y="f34"/>
                </a:lnTo>
                <a:lnTo>
                  <a:pt x="f38" y="f44"/>
                </a:lnTo>
                <a:lnTo>
                  <a:pt x="f48" y="f37"/>
                </a:lnTo>
                <a:lnTo>
                  <a:pt x="f34" y="f37"/>
                </a:lnTo>
                <a:close/>
              </a:path>
            </a:pathLst>
          </a:custGeom>
          <a:gradFill flip="none" rotWithShape="1">
            <a:gsLst>
              <a:gs pos="0">
                <a:srgbClr val="00B0F0">
                  <a:tint val="66000"/>
                  <a:satMod val="160000"/>
                </a:srgbClr>
              </a:gs>
              <a:gs pos="50000">
                <a:srgbClr val="00B0F0">
                  <a:tint val="44500"/>
                  <a:satMod val="160000"/>
                </a:srgbClr>
              </a:gs>
              <a:gs pos="100000">
                <a:srgbClr val="00B0F0">
                  <a:tint val="23500"/>
                  <a:satMod val="160000"/>
                </a:srgbClr>
              </a:gs>
            </a:gsLst>
            <a:lin ang="5400000" scaled="1"/>
            <a:tileRect/>
          </a:gradFill>
          <a:ln w="57150">
            <a:solidFill>
              <a:srgbClr val="000000"/>
            </a:solidFill>
            <a:prstDash val="solid"/>
          </a:ln>
        </p:spPr>
        <p:txBody>
          <a:bodyPr vert="horz" wrap="square" lIns="91440" tIns="45720" rIns="91440" bIns="45720" anchor="ctr" anchorCtr="1" compatLnSpc="1"/>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zh-TW" sz="3200" b="1" i="0" u="none" strike="noStrike" kern="1200" cap="none" spc="0" baseline="0" dirty="0">
                <a:solidFill>
                  <a:srgbClr val="000000"/>
                </a:solidFill>
                <a:uFillTx/>
                <a:latin typeface="標楷體" panose="03000509000000000000" pitchFamily="65" charset="-120"/>
                <a:ea typeface="標楷體" panose="03000509000000000000" pitchFamily="65" charset="-120"/>
              </a:rPr>
              <a:t>招標</a:t>
            </a:r>
          </a:p>
        </p:txBody>
      </p:sp>
      <p:sp>
        <p:nvSpPr>
          <p:cNvPr id="4" name="五邊形 5"/>
          <p:cNvSpPr/>
          <p:nvPr/>
        </p:nvSpPr>
        <p:spPr>
          <a:xfrm>
            <a:off x="1475656" y="332656"/>
            <a:ext cx="1405350" cy="944666"/>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180"/>
              <a:gd name="f11" fmla="abs f4"/>
              <a:gd name="f12" fmla="abs f5"/>
              <a:gd name="f13" fmla="abs f6"/>
              <a:gd name="f14" fmla="val f7"/>
              <a:gd name="f15" fmla="val f8"/>
              <a:gd name="f16" fmla="*/ f9 f1 1"/>
              <a:gd name="f17" fmla="*/ f10 f1 1"/>
              <a:gd name="f18" fmla="?: f11 f4 1"/>
              <a:gd name="f19" fmla="?: f12 f5 1"/>
              <a:gd name="f20" fmla="?: f13 f6 1"/>
              <a:gd name="f21" fmla="*/ f16 1 f3"/>
              <a:gd name="f22" fmla="*/ f17 1 f3"/>
              <a:gd name="f23" fmla="*/ f18 1 21600"/>
              <a:gd name="f24" fmla="*/ f19 1 21600"/>
              <a:gd name="f25" fmla="*/ 21600 f18 1"/>
              <a:gd name="f26" fmla="*/ 21600 f19 1"/>
              <a:gd name="f27" fmla="+- f21 0 f2"/>
              <a:gd name="f28" fmla="+- f22 0 f2"/>
              <a:gd name="f29" fmla="min f24 f23"/>
              <a:gd name="f30" fmla="*/ f25 1 f20"/>
              <a:gd name="f31" fmla="*/ f26 1 f20"/>
              <a:gd name="f32" fmla="val f30"/>
              <a:gd name="f33" fmla="val f31"/>
              <a:gd name="f34" fmla="*/ f14 f29 1"/>
              <a:gd name="f35" fmla="+- f33 0 f14"/>
              <a:gd name="f36" fmla="+- f32 0 f14"/>
              <a:gd name="f37" fmla="*/ f33 f29 1"/>
              <a:gd name="f38" fmla="*/ f32 f29 1"/>
              <a:gd name="f39" fmla="*/ f35 1 2"/>
              <a:gd name="f40" fmla="min f36 f35"/>
              <a:gd name="f41" fmla="+- f14 f39 0"/>
              <a:gd name="f42" fmla="*/ f40 f15 1"/>
              <a:gd name="f43" fmla="*/ f42 1 100000"/>
              <a:gd name="f44" fmla="*/ f41 f29 1"/>
              <a:gd name="f45" fmla="+- f32 0 f43"/>
              <a:gd name="f46" fmla="+- f45 f32 0"/>
              <a:gd name="f47" fmla="*/ f45 1 2"/>
              <a:gd name="f48" fmla="*/ f45 f29 1"/>
              <a:gd name="f49" fmla="*/ f46 1 2"/>
              <a:gd name="f50" fmla="*/ f47 f29 1"/>
              <a:gd name="f51" fmla="*/ f49 f29 1"/>
            </a:gdLst>
            <a:ahLst/>
            <a:cxnLst>
              <a:cxn ang="3cd4">
                <a:pos x="hc" y="t"/>
              </a:cxn>
              <a:cxn ang="0">
                <a:pos x="r" y="vc"/>
              </a:cxn>
              <a:cxn ang="cd4">
                <a:pos x="hc" y="b"/>
              </a:cxn>
              <a:cxn ang="cd2">
                <a:pos x="l" y="vc"/>
              </a:cxn>
              <a:cxn ang="f27">
                <a:pos x="f50" y="f34"/>
              </a:cxn>
              <a:cxn ang="f28">
                <a:pos x="f50" y="f37"/>
              </a:cxn>
            </a:cxnLst>
            <a:rect l="f34" t="f34" r="f51" b="f37"/>
            <a:pathLst>
              <a:path>
                <a:moveTo>
                  <a:pt x="f34" y="f34"/>
                </a:moveTo>
                <a:lnTo>
                  <a:pt x="f48" y="f34"/>
                </a:lnTo>
                <a:lnTo>
                  <a:pt x="f38" y="f44"/>
                </a:lnTo>
                <a:lnTo>
                  <a:pt x="f48" y="f37"/>
                </a:lnTo>
                <a:lnTo>
                  <a:pt x="f34" y="f37"/>
                </a:lnTo>
                <a:close/>
              </a:path>
            </a:pathLst>
          </a:custGeom>
          <a:solidFill>
            <a:schemeClr val="bg1"/>
          </a:solidFill>
          <a:ln w="28575">
            <a:solidFill>
              <a:schemeClr val="tx1"/>
            </a:solidFill>
            <a:prstDash val="solid"/>
          </a:ln>
        </p:spPr>
        <p:txBody>
          <a:bodyPr vert="horz" wrap="square" lIns="91440" tIns="45720" rIns="91440" bIns="45720" anchor="ctr" anchorCtr="1" compatLnSpc="1"/>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zh-TW" sz="3200" b="1" i="0" u="none" strike="noStrike" kern="1200" cap="none" spc="0" baseline="0" dirty="0">
                <a:solidFill>
                  <a:srgbClr val="000000"/>
                </a:solidFill>
                <a:uFillTx/>
                <a:latin typeface="標楷體" panose="03000509000000000000" pitchFamily="65" charset="-120"/>
                <a:ea typeface="標楷體" panose="03000509000000000000" pitchFamily="65" charset="-120"/>
              </a:rPr>
              <a:t>開標</a:t>
            </a:r>
          </a:p>
        </p:txBody>
      </p:sp>
      <p:sp>
        <p:nvSpPr>
          <p:cNvPr id="5" name="五邊形 6"/>
          <p:cNvSpPr/>
          <p:nvPr/>
        </p:nvSpPr>
        <p:spPr>
          <a:xfrm>
            <a:off x="2573181" y="332656"/>
            <a:ext cx="1405350" cy="944666"/>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180"/>
              <a:gd name="f11" fmla="abs f4"/>
              <a:gd name="f12" fmla="abs f5"/>
              <a:gd name="f13" fmla="abs f6"/>
              <a:gd name="f14" fmla="val f7"/>
              <a:gd name="f15" fmla="val f8"/>
              <a:gd name="f16" fmla="*/ f9 f1 1"/>
              <a:gd name="f17" fmla="*/ f10 f1 1"/>
              <a:gd name="f18" fmla="?: f11 f4 1"/>
              <a:gd name="f19" fmla="?: f12 f5 1"/>
              <a:gd name="f20" fmla="?: f13 f6 1"/>
              <a:gd name="f21" fmla="*/ f16 1 f3"/>
              <a:gd name="f22" fmla="*/ f17 1 f3"/>
              <a:gd name="f23" fmla="*/ f18 1 21600"/>
              <a:gd name="f24" fmla="*/ f19 1 21600"/>
              <a:gd name="f25" fmla="*/ 21600 f18 1"/>
              <a:gd name="f26" fmla="*/ 21600 f19 1"/>
              <a:gd name="f27" fmla="+- f21 0 f2"/>
              <a:gd name="f28" fmla="+- f22 0 f2"/>
              <a:gd name="f29" fmla="min f24 f23"/>
              <a:gd name="f30" fmla="*/ f25 1 f20"/>
              <a:gd name="f31" fmla="*/ f26 1 f20"/>
              <a:gd name="f32" fmla="val f30"/>
              <a:gd name="f33" fmla="val f31"/>
              <a:gd name="f34" fmla="*/ f14 f29 1"/>
              <a:gd name="f35" fmla="+- f33 0 f14"/>
              <a:gd name="f36" fmla="+- f32 0 f14"/>
              <a:gd name="f37" fmla="*/ f33 f29 1"/>
              <a:gd name="f38" fmla="*/ f32 f29 1"/>
              <a:gd name="f39" fmla="*/ f35 1 2"/>
              <a:gd name="f40" fmla="min f36 f35"/>
              <a:gd name="f41" fmla="+- f14 f39 0"/>
              <a:gd name="f42" fmla="*/ f40 f15 1"/>
              <a:gd name="f43" fmla="*/ f42 1 100000"/>
              <a:gd name="f44" fmla="*/ f41 f29 1"/>
              <a:gd name="f45" fmla="+- f32 0 f43"/>
              <a:gd name="f46" fmla="+- f45 f32 0"/>
              <a:gd name="f47" fmla="*/ f45 1 2"/>
              <a:gd name="f48" fmla="*/ f45 f29 1"/>
              <a:gd name="f49" fmla="*/ f46 1 2"/>
              <a:gd name="f50" fmla="*/ f47 f29 1"/>
              <a:gd name="f51" fmla="*/ f49 f29 1"/>
            </a:gdLst>
            <a:ahLst/>
            <a:cxnLst>
              <a:cxn ang="3cd4">
                <a:pos x="hc" y="t"/>
              </a:cxn>
              <a:cxn ang="0">
                <a:pos x="r" y="vc"/>
              </a:cxn>
              <a:cxn ang="cd4">
                <a:pos x="hc" y="b"/>
              </a:cxn>
              <a:cxn ang="cd2">
                <a:pos x="l" y="vc"/>
              </a:cxn>
              <a:cxn ang="f27">
                <a:pos x="f50" y="f34"/>
              </a:cxn>
              <a:cxn ang="f28">
                <a:pos x="f50" y="f37"/>
              </a:cxn>
            </a:cxnLst>
            <a:rect l="f34" t="f34" r="f51" b="f37"/>
            <a:pathLst>
              <a:path>
                <a:moveTo>
                  <a:pt x="f34" y="f34"/>
                </a:moveTo>
                <a:lnTo>
                  <a:pt x="f48" y="f34"/>
                </a:lnTo>
                <a:lnTo>
                  <a:pt x="f38" y="f44"/>
                </a:lnTo>
                <a:lnTo>
                  <a:pt x="f48" y="f37"/>
                </a:lnTo>
                <a:lnTo>
                  <a:pt x="f34" y="f37"/>
                </a:lnTo>
                <a:close/>
              </a:path>
            </a:pathLst>
          </a:custGeom>
          <a:solidFill>
            <a:schemeClr val="bg1"/>
          </a:solidFill>
          <a:ln w="28575">
            <a:solidFill>
              <a:schemeClr val="tx1"/>
            </a:solidFill>
            <a:prstDash val="solid"/>
          </a:ln>
        </p:spPr>
        <p:txBody>
          <a:bodyPr vert="horz" wrap="square" lIns="91440" tIns="45720" rIns="91440" bIns="45720" anchor="ctr" anchorCtr="1" compatLnSpc="1"/>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zh-TW" sz="3200" b="1" i="0" u="none" strike="noStrike" kern="1200" cap="none" spc="0" baseline="0" dirty="0">
                <a:solidFill>
                  <a:srgbClr val="000000"/>
                </a:solidFill>
                <a:uFillTx/>
                <a:latin typeface="標楷體" panose="03000509000000000000" pitchFamily="65" charset="-120"/>
                <a:ea typeface="標楷體" panose="03000509000000000000" pitchFamily="65" charset="-120"/>
              </a:rPr>
              <a:t>審標</a:t>
            </a:r>
          </a:p>
        </p:txBody>
      </p:sp>
      <p:sp>
        <p:nvSpPr>
          <p:cNvPr id="6" name="五邊形 9"/>
          <p:cNvSpPr/>
          <p:nvPr/>
        </p:nvSpPr>
        <p:spPr>
          <a:xfrm>
            <a:off x="3635896" y="332656"/>
            <a:ext cx="1405350" cy="944666"/>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180"/>
              <a:gd name="f11" fmla="abs f4"/>
              <a:gd name="f12" fmla="abs f5"/>
              <a:gd name="f13" fmla="abs f6"/>
              <a:gd name="f14" fmla="val f7"/>
              <a:gd name="f15" fmla="val f8"/>
              <a:gd name="f16" fmla="*/ f9 f1 1"/>
              <a:gd name="f17" fmla="*/ f10 f1 1"/>
              <a:gd name="f18" fmla="?: f11 f4 1"/>
              <a:gd name="f19" fmla="?: f12 f5 1"/>
              <a:gd name="f20" fmla="?: f13 f6 1"/>
              <a:gd name="f21" fmla="*/ f16 1 f3"/>
              <a:gd name="f22" fmla="*/ f17 1 f3"/>
              <a:gd name="f23" fmla="*/ f18 1 21600"/>
              <a:gd name="f24" fmla="*/ f19 1 21600"/>
              <a:gd name="f25" fmla="*/ 21600 f18 1"/>
              <a:gd name="f26" fmla="*/ 21600 f19 1"/>
              <a:gd name="f27" fmla="+- f21 0 f2"/>
              <a:gd name="f28" fmla="+- f22 0 f2"/>
              <a:gd name="f29" fmla="min f24 f23"/>
              <a:gd name="f30" fmla="*/ f25 1 f20"/>
              <a:gd name="f31" fmla="*/ f26 1 f20"/>
              <a:gd name="f32" fmla="val f30"/>
              <a:gd name="f33" fmla="val f31"/>
              <a:gd name="f34" fmla="*/ f14 f29 1"/>
              <a:gd name="f35" fmla="+- f33 0 f14"/>
              <a:gd name="f36" fmla="+- f32 0 f14"/>
              <a:gd name="f37" fmla="*/ f33 f29 1"/>
              <a:gd name="f38" fmla="*/ f32 f29 1"/>
              <a:gd name="f39" fmla="*/ f35 1 2"/>
              <a:gd name="f40" fmla="min f36 f35"/>
              <a:gd name="f41" fmla="+- f14 f39 0"/>
              <a:gd name="f42" fmla="*/ f40 f15 1"/>
              <a:gd name="f43" fmla="*/ f42 1 100000"/>
              <a:gd name="f44" fmla="*/ f41 f29 1"/>
              <a:gd name="f45" fmla="+- f32 0 f43"/>
              <a:gd name="f46" fmla="+- f45 f32 0"/>
              <a:gd name="f47" fmla="*/ f45 1 2"/>
              <a:gd name="f48" fmla="*/ f45 f29 1"/>
              <a:gd name="f49" fmla="*/ f46 1 2"/>
              <a:gd name="f50" fmla="*/ f47 f29 1"/>
              <a:gd name="f51" fmla="*/ f49 f29 1"/>
            </a:gdLst>
            <a:ahLst/>
            <a:cxnLst>
              <a:cxn ang="3cd4">
                <a:pos x="hc" y="t"/>
              </a:cxn>
              <a:cxn ang="0">
                <a:pos x="r" y="vc"/>
              </a:cxn>
              <a:cxn ang="cd4">
                <a:pos x="hc" y="b"/>
              </a:cxn>
              <a:cxn ang="cd2">
                <a:pos x="l" y="vc"/>
              </a:cxn>
              <a:cxn ang="f27">
                <a:pos x="f50" y="f34"/>
              </a:cxn>
              <a:cxn ang="f28">
                <a:pos x="f50" y="f37"/>
              </a:cxn>
            </a:cxnLst>
            <a:rect l="f34" t="f34" r="f51" b="f37"/>
            <a:pathLst>
              <a:path>
                <a:moveTo>
                  <a:pt x="f34" y="f34"/>
                </a:moveTo>
                <a:lnTo>
                  <a:pt x="f48" y="f34"/>
                </a:lnTo>
                <a:lnTo>
                  <a:pt x="f38" y="f44"/>
                </a:lnTo>
                <a:lnTo>
                  <a:pt x="f48" y="f37"/>
                </a:lnTo>
                <a:lnTo>
                  <a:pt x="f34" y="f37"/>
                </a:lnTo>
                <a:close/>
              </a:path>
            </a:pathLst>
          </a:custGeom>
          <a:solidFill>
            <a:schemeClr val="bg1"/>
          </a:solidFill>
          <a:ln w="76200">
            <a:solidFill>
              <a:srgbClr val="FF0000"/>
            </a:solidFill>
            <a:prstDash val="sysDot"/>
          </a:ln>
        </p:spPr>
        <p:txBody>
          <a:bodyPr vert="horz" wrap="square" lIns="91440" tIns="45720" rIns="91440" bIns="45720" anchor="ctr" anchorCtr="1" compatLnSpc="1"/>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zh-TW" sz="3200" b="1" i="0" u="none" strike="noStrike" kern="1200" cap="none" spc="0" baseline="0" dirty="0">
                <a:solidFill>
                  <a:srgbClr val="000000"/>
                </a:solidFill>
                <a:uFillTx/>
                <a:latin typeface="標楷體" panose="03000509000000000000" pitchFamily="65" charset="-120"/>
                <a:ea typeface="標楷體" panose="03000509000000000000" pitchFamily="65" charset="-120"/>
              </a:rPr>
              <a:t>決標</a:t>
            </a:r>
          </a:p>
        </p:txBody>
      </p:sp>
      <p:sp>
        <p:nvSpPr>
          <p:cNvPr id="7" name="五邊形 10"/>
          <p:cNvSpPr/>
          <p:nvPr/>
        </p:nvSpPr>
        <p:spPr>
          <a:xfrm>
            <a:off x="4871162" y="371061"/>
            <a:ext cx="1213006" cy="906261"/>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180"/>
              <a:gd name="f11" fmla="abs f4"/>
              <a:gd name="f12" fmla="abs f5"/>
              <a:gd name="f13" fmla="abs f6"/>
              <a:gd name="f14" fmla="val f7"/>
              <a:gd name="f15" fmla="val f8"/>
              <a:gd name="f16" fmla="*/ f9 f1 1"/>
              <a:gd name="f17" fmla="*/ f10 f1 1"/>
              <a:gd name="f18" fmla="?: f11 f4 1"/>
              <a:gd name="f19" fmla="?: f12 f5 1"/>
              <a:gd name="f20" fmla="?: f13 f6 1"/>
              <a:gd name="f21" fmla="*/ f16 1 f3"/>
              <a:gd name="f22" fmla="*/ f17 1 f3"/>
              <a:gd name="f23" fmla="*/ f18 1 21600"/>
              <a:gd name="f24" fmla="*/ f19 1 21600"/>
              <a:gd name="f25" fmla="*/ 21600 f18 1"/>
              <a:gd name="f26" fmla="*/ 21600 f19 1"/>
              <a:gd name="f27" fmla="+- f21 0 f2"/>
              <a:gd name="f28" fmla="+- f22 0 f2"/>
              <a:gd name="f29" fmla="min f24 f23"/>
              <a:gd name="f30" fmla="*/ f25 1 f20"/>
              <a:gd name="f31" fmla="*/ f26 1 f20"/>
              <a:gd name="f32" fmla="val f30"/>
              <a:gd name="f33" fmla="val f31"/>
              <a:gd name="f34" fmla="*/ f14 f29 1"/>
              <a:gd name="f35" fmla="+- f33 0 f14"/>
              <a:gd name="f36" fmla="+- f32 0 f14"/>
              <a:gd name="f37" fmla="*/ f33 f29 1"/>
              <a:gd name="f38" fmla="*/ f32 f29 1"/>
              <a:gd name="f39" fmla="*/ f35 1 2"/>
              <a:gd name="f40" fmla="min f36 f35"/>
              <a:gd name="f41" fmla="+- f14 f39 0"/>
              <a:gd name="f42" fmla="*/ f40 f15 1"/>
              <a:gd name="f43" fmla="*/ f42 1 100000"/>
              <a:gd name="f44" fmla="*/ f41 f29 1"/>
              <a:gd name="f45" fmla="+- f32 0 f43"/>
              <a:gd name="f46" fmla="+- f45 f32 0"/>
              <a:gd name="f47" fmla="*/ f45 1 2"/>
              <a:gd name="f48" fmla="*/ f45 f29 1"/>
              <a:gd name="f49" fmla="*/ f46 1 2"/>
              <a:gd name="f50" fmla="*/ f47 f29 1"/>
              <a:gd name="f51" fmla="*/ f49 f29 1"/>
            </a:gdLst>
            <a:ahLst/>
            <a:cxnLst>
              <a:cxn ang="3cd4">
                <a:pos x="hc" y="t"/>
              </a:cxn>
              <a:cxn ang="0">
                <a:pos x="r" y="vc"/>
              </a:cxn>
              <a:cxn ang="cd4">
                <a:pos x="hc" y="b"/>
              </a:cxn>
              <a:cxn ang="cd2">
                <a:pos x="l" y="vc"/>
              </a:cxn>
              <a:cxn ang="f27">
                <a:pos x="f50" y="f34"/>
              </a:cxn>
              <a:cxn ang="f28">
                <a:pos x="f50" y="f37"/>
              </a:cxn>
            </a:cxnLst>
            <a:rect l="f34" t="f34" r="f51" b="f37"/>
            <a:pathLst>
              <a:path>
                <a:moveTo>
                  <a:pt x="f34" y="f34"/>
                </a:moveTo>
                <a:lnTo>
                  <a:pt x="f48" y="f34"/>
                </a:lnTo>
                <a:lnTo>
                  <a:pt x="f38" y="f44"/>
                </a:lnTo>
                <a:lnTo>
                  <a:pt x="f48" y="f37"/>
                </a:lnTo>
                <a:lnTo>
                  <a:pt x="f34" y="f37"/>
                </a:lnTo>
                <a:close/>
              </a:path>
            </a:pathLst>
          </a:custGeom>
          <a:solidFill>
            <a:schemeClr val="bg1"/>
          </a:solidFill>
          <a:ln w="28575">
            <a:solidFill>
              <a:schemeClr val="tx1"/>
            </a:solidFill>
            <a:prstDash val="solid"/>
          </a:ln>
        </p:spPr>
        <p:txBody>
          <a:bodyPr vert="horz" wrap="square" lIns="91440" tIns="45720" rIns="91440" bIns="45720" anchor="ctr" anchorCtr="1" compatLnSpc="1"/>
          <a:lstStyle/>
          <a:p>
            <a:pPr marL="0" marR="0" lvl="0" indent="0"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zh-TW" sz="2800" b="1" i="0" u="none" strike="noStrike" kern="1200" cap="none" spc="0" baseline="0" dirty="0">
                <a:solidFill>
                  <a:srgbClr val="000000"/>
                </a:solidFill>
                <a:uFillTx/>
                <a:latin typeface="標楷體" panose="03000509000000000000" pitchFamily="65" charset="-120"/>
                <a:ea typeface="標楷體" panose="03000509000000000000" pitchFamily="65" charset="-120"/>
              </a:rPr>
              <a:t>訂約</a:t>
            </a:r>
          </a:p>
        </p:txBody>
      </p:sp>
      <p:sp>
        <p:nvSpPr>
          <p:cNvPr id="8" name="五邊形 11"/>
          <p:cNvSpPr/>
          <p:nvPr/>
        </p:nvSpPr>
        <p:spPr>
          <a:xfrm>
            <a:off x="5750118" y="362500"/>
            <a:ext cx="1126138" cy="900998"/>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180"/>
              <a:gd name="f11" fmla="abs f4"/>
              <a:gd name="f12" fmla="abs f5"/>
              <a:gd name="f13" fmla="abs f6"/>
              <a:gd name="f14" fmla="val f7"/>
              <a:gd name="f15" fmla="val f8"/>
              <a:gd name="f16" fmla="*/ f9 f1 1"/>
              <a:gd name="f17" fmla="*/ f10 f1 1"/>
              <a:gd name="f18" fmla="?: f11 f4 1"/>
              <a:gd name="f19" fmla="?: f12 f5 1"/>
              <a:gd name="f20" fmla="?: f13 f6 1"/>
              <a:gd name="f21" fmla="*/ f16 1 f3"/>
              <a:gd name="f22" fmla="*/ f17 1 f3"/>
              <a:gd name="f23" fmla="*/ f18 1 21600"/>
              <a:gd name="f24" fmla="*/ f19 1 21600"/>
              <a:gd name="f25" fmla="*/ 21600 f18 1"/>
              <a:gd name="f26" fmla="*/ 21600 f19 1"/>
              <a:gd name="f27" fmla="+- f21 0 f2"/>
              <a:gd name="f28" fmla="+- f22 0 f2"/>
              <a:gd name="f29" fmla="min f24 f23"/>
              <a:gd name="f30" fmla="*/ f25 1 f20"/>
              <a:gd name="f31" fmla="*/ f26 1 f20"/>
              <a:gd name="f32" fmla="val f30"/>
              <a:gd name="f33" fmla="val f31"/>
              <a:gd name="f34" fmla="*/ f14 f29 1"/>
              <a:gd name="f35" fmla="+- f33 0 f14"/>
              <a:gd name="f36" fmla="+- f32 0 f14"/>
              <a:gd name="f37" fmla="*/ f33 f29 1"/>
              <a:gd name="f38" fmla="*/ f32 f29 1"/>
              <a:gd name="f39" fmla="*/ f35 1 2"/>
              <a:gd name="f40" fmla="min f36 f35"/>
              <a:gd name="f41" fmla="+- f14 f39 0"/>
              <a:gd name="f42" fmla="*/ f40 f15 1"/>
              <a:gd name="f43" fmla="*/ f42 1 100000"/>
              <a:gd name="f44" fmla="*/ f41 f29 1"/>
              <a:gd name="f45" fmla="+- f32 0 f43"/>
              <a:gd name="f46" fmla="+- f45 f32 0"/>
              <a:gd name="f47" fmla="*/ f45 1 2"/>
              <a:gd name="f48" fmla="*/ f45 f29 1"/>
              <a:gd name="f49" fmla="*/ f46 1 2"/>
              <a:gd name="f50" fmla="*/ f47 f29 1"/>
              <a:gd name="f51" fmla="*/ f49 f29 1"/>
            </a:gdLst>
            <a:ahLst/>
            <a:cxnLst>
              <a:cxn ang="3cd4">
                <a:pos x="hc" y="t"/>
              </a:cxn>
              <a:cxn ang="0">
                <a:pos x="r" y="vc"/>
              </a:cxn>
              <a:cxn ang="cd4">
                <a:pos x="hc" y="b"/>
              </a:cxn>
              <a:cxn ang="cd2">
                <a:pos x="l" y="vc"/>
              </a:cxn>
              <a:cxn ang="f27">
                <a:pos x="f50" y="f34"/>
              </a:cxn>
              <a:cxn ang="f28">
                <a:pos x="f50" y="f37"/>
              </a:cxn>
            </a:cxnLst>
            <a:rect l="f34" t="f34" r="f51" b="f37"/>
            <a:pathLst>
              <a:path>
                <a:moveTo>
                  <a:pt x="f34" y="f34"/>
                </a:moveTo>
                <a:lnTo>
                  <a:pt x="f48" y="f34"/>
                </a:lnTo>
                <a:lnTo>
                  <a:pt x="f38" y="f44"/>
                </a:lnTo>
                <a:lnTo>
                  <a:pt x="f48" y="f37"/>
                </a:lnTo>
                <a:lnTo>
                  <a:pt x="f34" y="f37"/>
                </a:lnTo>
                <a:close/>
              </a:path>
            </a:pathLst>
          </a:custGeom>
          <a:solidFill>
            <a:schemeClr val="bg1"/>
          </a:solidFill>
          <a:ln w="28575">
            <a:solidFill>
              <a:schemeClr val="tx1"/>
            </a:solidFill>
            <a:prstDash val="solid"/>
          </a:ln>
        </p:spPr>
        <p:txBody>
          <a:bodyPr vert="horz" wrap="square" lIns="91440" tIns="45720" rIns="91440" bIns="45720" anchor="ctr" anchorCtr="1" compatLnSpc="1"/>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zh-TW" sz="2800" b="1" i="0" u="none" strike="noStrike" kern="1200" cap="none" spc="0" baseline="0" dirty="0">
                <a:solidFill>
                  <a:srgbClr val="000000"/>
                </a:solidFill>
                <a:uFillTx/>
                <a:latin typeface="標楷體" panose="03000509000000000000" pitchFamily="65" charset="-120"/>
                <a:ea typeface="標楷體" panose="03000509000000000000" pitchFamily="65" charset="-120"/>
              </a:rPr>
              <a:t>履約</a:t>
            </a:r>
          </a:p>
        </p:txBody>
      </p:sp>
      <p:sp>
        <p:nvSpPr>
          <p:cNvPr id="9" name="五邊形 12"/>
          <p:cNvSpPr/>
          <p:nvPr/>
        </p:nvSpPr>
        <p:spPr>
          <a:xfrm>
            <a:off x="6602590" y="371061"/>
            <a:ext cx="1281778" cy="892436"/>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180"/>
              <a:gd name="f11" fmla="abs f4"/>
              <a:gd name="f12" fmla="abs f5"/>
              <a:gd name="f13" fmla="abs f6"/>
              <a:gd name="f14" fmla="val f7"/>
              <a:gd name="f15" fmla="val f8"/>
              <a:gd name="f16" fmla="*/ f9 f1 1"/>
              <a:gd name="f17" fmla="*/ f10 f1 1"/>
              <a:gd name="f18" fmla="?: f11 f4 1"/>
              <a:gd name="f19" fmla="?: f12 f5 1"/>
              <a:gd name="f20" fmla="?: f13 f6 1"/>
              <a:gd name="f21" fmla="*/ f16 1 f3"/>
              <a:gd name="f22" fmla="*/ f17 1 f3"/>
              <a:gd name="f23" fmla="*/ f18 1 21600"/>
              <a:gd name="f24" fmla="*/ f19 1 21600"/>
              <a:gd name="f25" fmla="*/ 21600 f18 1"/>
              <a:gd name="f26" fmla="*/ 21600 f19 1"/>
              <a:gd name="f27" fmla="+- f21 0 f2"/>
              <a:gd name="f28" fmla="+- f22 0 f2"/>
              <a:gd name="f29" fmla="min f24 f23"/>
              <a:gd name="f30" fmla="*/ f25 1 f20"/>
              <a:gd name="f31" fmla="*/ f26 1 f20"/>
              <a:gd name="f32" fmla="val f30"/>
              <a:gd name="f33" fmla="val f31"/>
              <a:gd name="f34" fmla="*/ f14 f29 1"/>
              <a:gd name="f35" fmla="+- f33 0 f14"/>
              <a:gd name="f36" fmla="+- f32 0 f14"/>
              <a:gd name="f37" fmla="*/ f33 f29 1"/>
              <a:gd name="f38" fmla="*/ f32 f29 1"/>
              <a:gd name="f39" fmla="*/ f35 1 2"/>
              <a:gd name="f40" fmla="min f36 f35"/>
              <a:gd name="f41" fmla="+- f14 f39 0"/>
              <a:gd name="f42" fmla="*/ f40 f15 1"/>
              <a:gd name="f43" fmla="*/ f42 1 100000"/>
              <a:gd name="f44" fmla="*/ f41 f29 1"/>
              <a:gd name="f45" fmla="+- f32 0 f43"/>
              <a:gd name="f46" fmla="+- f45 f32 0"/>
              <a:gd name="f47" fmla="*/ f45 1 2"/>
              <a:gd name="f48" fmla="*/ f45 f29 1"/>
              <a:gd name="f49" fmla="*/ f46 1 2"/>
              <a:gd name="f50" fmla="*/ f47 f29 1"/>
              <a:gd name="f51" fmla="*/ f49 f29 1"/>
            </a:gdLst>
            <a:ahLst/>
            <a:cxnLst>
              <a:cxn ang="3cd4">
                <a:pos x="hc" y="t"/>
              </a:cxn>
              <a:cxn ang="0">
                <a:pos x="r" y="vc"/>
              </a:cxn>
              <a:cxn ang="cd4">
                <a:pos x="hc" y="b"/>
              </a:cxn>
              <a:cxn ang="cd2">
                <a:pos x="l" y="vc"/>
              </a:cxn>
              <a:cxn ang="f27">
                <a:pos x="f50" y="f34"/>
              </a:cxn>
              <a:cxn ang="f28">
                <a:pos x="f50" y="f37"/>
              </a:cxn>
            </a:cxnLst>
            <a:rect l="f34" t="f34" r="f51" b="f37"/>
            <a:pathLst>
              <a:path>
                <a:moveTo>
                  <a:pt x="f34" y="f34"/>
                </a:moveTo>
                <a:lnTo>
                  <a:pt x="f48" y="f34"/>
                </a:lnTo>
                <a:lnTo>
                  <a:pt x="f38" y="f44"/>
                </a:lnTo>
                <a:lnTo>
                  <a:pt x="f48" y="f37"/>
                </a:lnTo>
                <a:lnTo>
                  <a:pt x="f34" y="f37"/>
                </a:lnTo>
                <a:close/>
              </a:path>
            </a:pathLst>
          </a:custGeom>
          <a:solidFill>
            <a:schemeClr val="bg1"/>
          </a:solidFill>
          <a:ln w="28575">
            <a:solidFill>
              <a:schemeClr val="tx1"/>
            </a:solidFill>
            <a:prstDash val="solid"/>
          </a:ln>
        </p:spPr>
        <p:txBody>
          <a:bodyPr vert="horz" wrap="square" lIns="91440" tIns="45720" rIns="91440" bIns="45720" anchor="ctr" anchorCtr="1" compatLnSpc="1"/>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zh-TW" sz="2800" b="1" i="0" u="none" strike="noStrike" kern="1200" cap="none" spc="0" baseline="0" dirty="0">
                <a:solidFill>
                  <a:srgbClr val="000000"/>
                </a:solidFill>
                <a:uFillTx/>
                <a:latin typeface="標楷體" panose="03000509000000000000" pitchFamily="65" charset="-120"/>
                <a:ea typeface="標楷體" panose="03000509000000000000" pitchFamily="65" charset="-120"/>
              </a:rPr>
              <a:t>驗收</a:t>
            </a:r>
          </a:p>
        </p:txBody>
      </p:sp>
      <p:sp>
        <p:nvSpPr>
          <p:cNvPr id="10" name="五邊形 28"/>
          <p:cNvSpPr/>
          <p:nvPr/>
        </p:nvSpPr>
        <p:spPr>
          <a:xfrm>
            <a:off x="7620505" y="393212"/>
            <a:ext cx="1199967" cy="870286"/>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180"/>
              <a:gd name="f11" fmla="abs f4"/>
              <a:gd name="f12" fmla="abs f5"/>
              <a:gd name="f13" fmla="abs f6"/>
              <a:gd name="f14" fmla="val f7"/>
              <a:gd name="f15" fmla="val f8"/>
              <a:gd name="f16" fmla="*/ f9 f1 1"/>
              <a:gd name="f17" fmla="*/ f10 f1 1"/>
              <a:gd name="f18" fmla="?: f11 f4 1"/>
              <a:gd name="f19" fmla="?: f12 f5 1"/>
              <a:gd name="f20" fmla="?: f13 f6 1"/>
              <a:gd name="f21" fmla="*/ f16 1 f3"/>
              <a:gd name="f22" fmla="*/ f17 1 f3"/>
              <a:gd name="f23" fmla="*/ f18 1 21600"/>
              <a:gd name="f24" fmla="*/ f19 1 21600"/>
              <a:gd name="f25" fmla="*/ 21600 f18 1"/>
              <a:gd name="f26" fmla="*/ 21600 f19 1"/>
              <a:gd name="f27" fmla="+- f21 0 f2"/>
              <a:gd name="f28" fmla="+- f22 0 f2"/>
              <a:gd name="f29" fmla="min f24 f23"/>
              <a:gd name="f30" fmla="*/ f25 1 f20"/>
              <a:gd name="f31" fmla="*/ f26 1 f20"/>
              <a:gd name="f32" fmla="val f30"/>
              <a:gd name="f33" fmla="val f31"/>
              <a:gd name="f34" fmla="*/ f14 f29 1"/>
              <a:gd name="f35" fmla="+- f33 0 f14"/>
              <a:gd name="f36" fmla="+- f32 0 f14"/>
              <a:gd name="f37" fmla="*/ f33 f29 1"/>
              <a:gd name="f38" fmla="*/ f32 f29 1"/>
              <a:gd name="f39" fmla="*/ f35 1 2"/>
              <a:gd name="f40" fmla="min f36 f35"/>
              <a:gd name="f41" fmla="+- f14 f39 0"/>
              <a:gd name="f42" fmla="*/ f40 f15 1"/>
              <a:gd name="f43" fmla="*/ f42 1 100000"/>
              <a:gd name="f44" fmla="*/ f41 f29 1"/>
              <a:gd name="f45" fmla="+- f32 0 f43"/>
              <a:gd name="f46" fmla="+- f45 f32 0"/>
              <a:gd name="f47" fmla="*/ f45 1 2"/>
              <a:gd name="f48" fmla="*/ f45 f29 1"/>
              <a:gd name="f49" fmla="*/ f46 1 2"/>
              <a:gd name="f50" fmla="*/ f47 f29 1"/>
              <a:gd name="f51" fmla="*/ f49 f29 1"/>
            </a:gdLst>
            <a:ahLst/>
            <a:cxnLst>
              <a:cxn ang="3cd4">
                <a:pos x="hc" y="t"/>
              </a:cxn>
              <a:cxn ang="0">
                <a:pos x="r" y="vc"/>
              </a:cxn>
              <a:cxn ang="cd4">
                <a:pos x="hc" y="b"/>
              </a:cxn>
              <a:cxn ang="cd2">
                <a:pos x="l" y="vc"/>
              </a:cxn>
              <a:cxn ang="f27">
                <a:pos x="f50" y="f34"/>
              </a:cxn>
              <a:cxn ang="f28">
                <a:pos x="f50" y="f37"/>
              </a:cxn>
            </a:cxnLst>
            <a:rect l="f34" t="f34" r="f51" b="f37"/>
            <a:pathLst>
              <a:path>
                <a:moveTo>
                  <a:pt x="f34" y="f34"/>
                </a:moveTo>
                <a:lnTo>
                  <a:pt x="f48" y="f34"/>
                </a:lnTo>
                <a:lnTo>
                  <a:pt x="f38" y="f44"/>
                </a:lnTo>
                <a:lnTo>
                  <a:pt x="f48" y="f37"/>
                </a:lnTo>
                <a:lnTo>
                  <a:pt x="f34" y="f37"/>
                </a:lnTo>
                <a:close/>
              </a:path>
            </a:pathLst>
          </a:custGeom>
          <a:solidFill>
            <a:schemeClr val="bg1"/>
          </a:solidFill>
          <a:ln w="28575">
            <a:solidFill>
              <a:schemeClr val="tx1"/>
            </a:solidFill>
            <a:prstDash val="solid"/>
          </a:ln>
        </p:spPr>
        <p:txBody>
          <a:bodyPr vert="horz" wrap="square" lIns="91440" tIns="45720" rIns="91440" bIns="45720" anchor="ctr" anchorCtr="1" compatLnSpc="1"/>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zh-TW" sz="2800" b="1" i="0" u="none" strike="noStrike" kern="1200" cap="none" spc="0" baseline="0" dirty="0">
                <a:solidFill>
                  <a:srgbClr val="000000"/>
                </a:solidFill>
                <a:uFillTx/>
                <a:latin typeface="標楷體" panose="03000509000000000000" pitchFamily="65" charset="-120"/>
                <a:ea typeface="標楷體" panose="03000509000000000000" pitchFamily="65" charset="-120"/>
              </a:rPr>
              <a:t>保固</a:t>
            </a:r>
          </a:p>
        </p:txBody>
      </p:sp>
      <p:sp>
        <p:nvSpPr>
          <p:cNvPr id="12" name="文字方塊 11"/>
          <p:cNvSpPr txBox="1"/>
          <p:nvPr/>
        </p:nvSpPr>
        <p:spPr>
          <a:xfrm>
            <a:off x="368385" y="1383158"/>
            <a:ext cx="8352928" cy="461665"/>
          </a:xfrm>
          <a:prstGeom prst="rect">
            <a:avLst/>
          </a:prstGeom>
          <a:noFill/>
          <a:ln w="57150">
            <a:solidFill>
              <a:schemeClr val="tx1"/>
            </a:solidFill>
          </a:ln>
        </p:spPr>
        <p:txBody>
          <a:bodyPr wrap="square" rtlCol="0">
            <a:spAutoFit/>
          </a:bodyPr>
          <a:lstStyle/>
          <a:p>
            <a:r>
              <a:rPr lang="zh-TW" altLang="en-US" sz="2400" b="1" dirty="0">
                <a:solidFill>
                  <a:srgbClr val="FF0000"/>
                </a:solidFill>
                <a:latin typeface="標楷體" panose="03000509000000000000" pitchFamily="65" charset="-120"/>
                <a:ea typeface="標楷體" panose="03000509000000000000" pitchFamily="65" charset="-120"/>
              </a:rPr>
              <a:t>     一、準備招標文件 </a:t>
            </a:r>
          </a:p>
        </p:txBody>
      </p:sp>
      <p:cxnSp>
        <p:nvCxnSpPr>
          <p:cNvPr id="15" name="直線接點 14"/>
          <p:cNvCxnSpPr/>
          <p:nvPr/>
        </p:nvCxnSpPr>
        <p:spPr>
          <a:xfrm>
            <a:off x="4758825" y="332656"/>
            <a:ext cx="29199" cy="1512168"/>
          </a:xfrm>
          <a:prstGeom prst="line">
            <a:avLst/>
          </a:prstGeom>
          <a:ln w="57150"/>
        </p:spPr>
        <p:style>
          <a:lnRef idx="1">
            <a:schemeClr val="accent1"/>
          </a:lnRef>
          <a:fillRef idx="0">
            <a:schemeClr val="accent1"/>
          </a:fillRef>
          <a:effectRef idx="0">
            <a:schemeClr val="accent1"/>
          </a:effectRef>
          <a:fontRef idx="minor">
            <a:schemeClr val="tx1"/>
          </a:fontRef>
        </p:style>
      </p:cxnSp>
      <p:sp>
        <p:nvSpPr>
          <p:cNvPr id="11" name="文字方塊 10"/>
          <p:cNvSpPr txBox="1"/>
          <p:nvPr/>
        </p:nvSpPr>
        <p:spPr>
          <a:xfrm>
            <a:off x="4788024" y="1383159"/>
            <a:ext cx="3960440" cy="461665"/>
          </a:xfrm>
          <a:prstGeom prst="rect">
            <a:avLst/>
          </a:prstGeom>
          <a:noFill/>
        </p:spPr>
        <p:txBody>
          <a:bodyPr wrap="square" rtlCol="0">
            <a:spAutoFit/>
          </a:bodyPr>
          <a:lstStyle/>
          <a:p>
            <a:pPr algn="ctr"/>
            <a:r>
              <a:rPr lang="zh-TW" altLang="en-US" sz="2400" b="1" dirty="0">
                <a:solidFill>
                  <a:srgbClr val="FF0000"/>
                </a:solidFill>
                <a:latin typeface="標楷體" panose="03000509000000000000" pitchFamily="65" charset="-120"/>
                <a:ea typeface="標楷體" panose="03000509000000000000" pitchFamily="65" charset="-120"/>
              </a:rPr>
              <a:t>                </a:t>
            </a:r>
            <a:r>
              <a:rPr lang="zh-TW" altLang="en-US" sz="2400" b="1" dirty="0">
                <a:solidFill>
                  <a:srgbClr val="000000"/>
                </a:solidFill>
                <a:latin typeface="標楷體" panose="03000509000000000000" pitchFamily="65" charset="-120"/>
                <a:ea typeface="標楷體" panose="03000509000000000000" pitchFamily="65" charset="-120"/>
              </a:rPr>
              <a:t>契約爭議</a:t>
            </a:r>
          </a:p>
        </p:txBody>
      </p:sp>
      <p:sp>
        <p:nvSpPr>
          <p:cNvPr id="18" name="向下箭號 17"/>
          <p:cNvSpPr/>
          <p:nvPr/>
        </p:nvSpPr>
        <p:spPr>
          <a:xfrm>
            <a:off x="683568" y="1088741"/>
            <a:ext cx="282698" cy="972107"/>
          </a:xfrm>
          <a:prstGeom prst="down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0" name="文字方塊 19"/>
          <p:cNvSpPr txBox="1"/>
          <p:nvPr/>
        </p:nvSpPr>
        <p:spPr>
          <a:xfrm>
            <a:off x="251520" y="1986247"/>
            <a:ext cx="8387441" cy="4517262"/>
          </a:xfrm>
          <a:prstGeom prst="rect">
            <a:avLst/>
          </a:prstGeom>
          <a:noFill/>
        </p:spPr>
        <p:txBody>
          <a:bodyPr wrap="square" rtlCol="0">
            <a:spAutoFit/>
          </a:bodyPr>
          <a:lstStyle/>
          <a:p>
            <a:pPr marL="361950" indent="-361950" algn="just">
              <a:lnSpc>
                <a:spcPts val="2900"/>
              </a:lnSpc>
            </a:pPr>
            <a:r>
              <a:rPr lang="en-US" altLang="zh-TW" sz="2400" b="1" dirty="0">
                <a:solidFill>
                  <a:srgbClr val="000000"/>
                </a:solidFill>
                <a:latin typeface="標楷體" panose="03000509000000000000" pitchFamily="65" charset="-120"/>
                <a:ea typeface="標楷體" panose="03000509000000000000" pitchFamily="65" charset="-120"/>
              </a:rPr>
              <a:t>1.</a:t>
            </a:r>
            <a:r>
              <a:rPr lang="zh-TW" altLang="zh-TW" sz="2400" b="1" u="sng" kern="0" dirty="0">
                <a:solidFill>
                  <a:srgbClr val="0000FF"/>
                </a:solidFill>
                <a:latin typeface="標楷體" pitchFamily="65" charset="-120"/>
                <a:ea typeface="標楷體" pitchFamily="65" charset="-120"/>
                <a:cs typeface="新細明體"/>
              </a:rPr>
              <a:t>擅改法律文字</a:t>
            </a:r>
            <a:r>
              <a:rPr lang="zh-TW" altLang="zh-TW" sz="2400" b="1" kern="0" dirty="0">
                <a:solidFill>
                  <a:srgbClr val="000000"/>
                </a:solidFill>
                <a:latin typeface="標楷體" pitchFamily="65" charset="-120"/>
                <a:ea typeface="標楷體" pitchFamily="65" charset="-120"/>
                <a:cs typeface="新細明體"/>
              </a:rPr>
              <a:t>，例如：</a:t>
            </a:r>
            <a:r>
              <a:rPr lang="zh-TW" altLang="zh-TW" sz="2200" b="1" u="sng" kern="0" dirty="0">
                <a:solidFill>
                  <a:srgbClr val="FF0000"/>
                </a:solidFill>
                <a:latin typeface="標楷體" pitchFamily="65" charset="-120"/>
                <a:ea typeface="標楷體" pitchFamily="65" charset="-120"/>
                <a:cs typeface="新細明體"/>
              </a:rPr>
              <a:t>更改</a:t>
            </a:r>
            <a:r>
              <a:rPr lang="zh-TW" altLang="zh-TW" sz="2200" b="1" kern="0" dirty="0">
                <a:solidFill>
                  <a:srgbClr val="000000"/>
                </a:solidFill>
                <a:latin typeface="標楷體" pitchFamily="65" charset="-120"/>
                <a:ea typeface="標楷體" pitchFamily="65" charset="-120"/>
                <a:cs typeface="新細明體"/>
              </a:rPr>
              <a:t>或增列政府採購法</a:t>
            </a:r>
            <a:r>
              <a:rPr lang="en-US" altLang="zh-TW" sz="2200" b="1" kern="0" dirty="0">
                <a:solidFill>
                  <a:srgbClr val="000000"/>
                </a:solidFill>
                <a:latin typeface="標楷體" pitchFamily="65" charset="-120"/>
                <a:ea typeface="標楷體" pitchFamily="65" charset="-120"/>
                <a:cs typeface="新細明體"/>
              </a:rPr>
              <a:t>(</a:t>
            </a:r>
            <a:r>
              <a:rPr lang="zh-TW" altLang="zh-TW" sz="2200" b="1" kern="0" dirty="0">
                <a:solidFill>
                  <a:srgbClr val="000000"/>
                </a:solidFill>
                <a:latin typeface="標楷體" pitchFamily="65" charset="-120"/>
                <a:ea typeface="標楷體" pitchFamily="65" charset="-120"/>
                <a:cs typeface="新細明體"/>
              </a:rPr>
              <a:t>簡稱採購法</a:t>
            </a:r>
            <a:r>
              <a:rPr lang="en-US" altLang="zh-TW" sz="2200" b="1" kern="0" dirty="0">
                <a:solidFill>
                  <a:srgbClr val="000000"/>
                </a:solidFill>
                <a:latin typeface="標楷體" pitchFamily="65" charset="-120"/>
                <a:ea typeface="標楷體" pitchFamily="65" charset="-120"/>
                <a:cs typeface="新細明體"/>
              </a:rPr>
              <a:t>)</a:t>
            </a:r>
            <a:r>
              <a:rPr lang="zh-TW" altLang="zh-TW" sz="2200" b="1" kern="0" dirty="0">
                <a:solidFill>
                  <a:srgbClr val="000000"/>
                </a:solidFill>
                <a:latin typeface="標楷體" pitchFamily="65" charset="-120"/>
                <a:ea typeface="標楷體" pitchFamily="65" charset="-120"/>
                <a:cs typeface="新細明體"/>
              </a:rPr>
              <a:t>第</a:t>
            </a:r>
            <a:r>
              <a:rPr lang="en-US" altLang="zh-TW" sz="2200" b="1" kern="0" dirty="0">
                <a:solidFill>
                  <a:srgbClr val="000000"/>
                </a:solidFill>
                <a:latin typeface="標楷體" pitchFamily="65" charset="-120"/>
                <a:ea typeface="標楷體" pitchFamily="65" charset="-120"/>
                <a:cs typeface="新細明體"/>
              </a:rPr>
              <a:t>31</a:t>
            </a:r>
            <a:r>
              <a:rPr lang="zh-TW" altLang="zh-TW" sz="2200" b="1" kern="0" dirty="0">
                <a:solidFill>
                  <a:srgbClr val="000000"/>
                </a:solidFill>
                <a:latin typeface="標楷體" pitchFamily="65" charset="-120"/>
                <a:ea typeface="標楷體" pitchFamily="65" charset="-120"/>
                <a:cs typeface="新細明體"/>
              </a:rPr>
              <a:t>條第</a:t>
            </a:r>
            <a:r>
              <a:rPr lang="en-US" altLang="zh-TW" sz="2200" b="1" kern="0" dirty="0">
                <a:solidFill>
                  <a:srgbClr val="000000"/>
                </a:solidFill>
                <a:latin typeface="標楷體" pitchFamily="65" charset="-120"/>
                <a:ea typeface="標楷體" pitchFamily="65" charset="-120"/>
                <a:cs typeface="新細明體"/>
              </a:rPr>
              <a:t>2</a:t>
            </a:r>
            <a:r>
              <a:rPr lang="zh-TW" altLang="zh-TW" sz="2200" b="1" kern="0" dirty="0">
                <a:solidFill>
                  <a:srgbClr val="000000"/>
                </a:solidFill>
                <a:latin typeface="標楷體" pitchFamily="65" charset="-120"/>
                <a:ea typeface="標楷體" pitchFamily="65" charset="-120"/>
                <a:cs typeface="新細明體"/>
              </a:rPr>
              <a:t>項、第</a:t>
            </a:r>
            <a:r>
              <a:rPr lang="en-US" altLang="zh-TW" sz="2200" b="1" kern="0" dirty="0">
                <a:solidFill>
                  <a:srgbClr val="000000"/>
                </a:solidFill>
                <a:latin typeface="標楷體" pitchFamily="65" charset="-120"/>
                <a:ea typeface="標楷體" pitchFamily="65" charset="-120"/>
                <a:cs typeface="新細明體"/>
              </a:rPr>
              <a:t>101</a:t>
            </a:r>
            <a:r>
              <a:rPr lang="zh-TW" altLang="zh-TW" sz="2200" b="1" kern="0" dirty="0">
                <a:solidFill>
                  <a:srgbClr val="000000"/>
                </a:solidFill>
                <a:latin typeface="標楷體" pitchFamily="65" charset="-120"/>
                <a:ea typeface="標楷體" pitchFamily="65" charset="-120"/>
                <a:cs typeface="新細明體"/>
              </a:rPr>
              <a:t>條、第</a:t>
            </a:r>
            <a:r>
              <a:rPr lang="en-US" altLang="zh-TW" sz="2200" b="1" kern="0" dirty="0">
                <a:solidFill>
                  <a:srgbClr val="000000"/>
                </a:solidFill>
                <a:latin typeface="標楷體" pitchFamily="65" charset="-120"/>
                <a:ea typeface="標楷體" pitchFamily="65" charset="-120"/>
                <a:cs typeface="新細明體"/>
              </a:rPr>
              <a:t>103</a:t>
            </a:r>
            <a:r>
              <a:rPr lang="zh-TW" altLang="zh-TW" sz="2200" b="1" kern="0" dirty="0">
                <a:solidFill>
                  <a:srgbClr val="000000"/>
                </a:solidFill>
                <a:latin typeface="標楷體" pitchFamily="65" charset="-120"/>
                <a:ea typeface="標楷體" pitchFamily="65" charset="-120"/>
                <a:cs typeface="新細明體"/>
              </a:rPr>
              <a:t>條之文字。</a:t>
            </a:r>
            <a:endParaRPr lang="zh-TW" altLang="zh-TW" sz="2200" b="1" kern="100" dirty="0">
              <a:solidFill>
                <a:srgbClr val="000000"/>
              </a:solidFill>
              <a:latin typeface="標楷體" pitchFamily="65" charset="-120"/>
              <a:ea typeface="標楷體" pitchFamily="65" charset="-120"/>
              <a:cs typeface="Times New Roman"/>
            </a:endParaRPr>
          </a:p>
          <a:p>
            <a:pPr marL="361950" indent="-361950" algn="just">
              <a:lnSpc>
                <a:spcPts val="2900"/>
              </a:lnSpc>
            </a:pPr>
            <a:r>
              <a:rPr lang="en-US" altLang="zh-TW" sz="2400" b="1" dirty="0">
                <a:solidFill>
                  <a:srgbClr val="000000"/>
                </a:solidFill>
                <a:latin typeface="標楷體" panose="03000509000000000000" pitchFamily="65" charset="-120"/>
                <a:ea typeface="標楷體" panose="03000509000000000000" pitchFamily="65" charset="-120"/>
              </a:rPr>
              <a:t>2.</a:t>
            </a:r>
            <a:r>
              <a:rPr lang="zh-TW" altLang="zh-TW" sz="2400" b="1" u="sng" kern="0" dirty="0">
                <a:solidFill>
                  <a:srgbClr val="0000FF"/>
                </a:solidFill>
                <a:latin typeface="標楷體" pitchFamily="65" charset="-120"/>
                <a:ea typeface="標楷體" pitchFamily="65" charset="-120"/>
                <a:cs typeface="新細明體"/>
              </a:rPr>
              <a:t>漏記法規規定</a:t>
            </a:r>
            <a:r>
              <a:rPr lang="zh-TW" altLang="zh-TW" sz="2400" b="1" kern="0" dirty="0">
                <a:solidFill>
                  <a:srgbClr val="000000"/>
                </a:solidFill>
                <a:latin typeface="標楷體" pitchFamily="65" charset="-120"/>
                <a:ea typeface="標楷體" pitchFamily="65" charset="-120"/>
                <a:cs typeface="新細明體"/>
              </a:rPr>
              <a:t>，例如：</a:t>
            </a:r>
            <a:r>
              <a:rPr lang="zh-TW" altLang="zh-TW" sz="2100" b="1" kern="0" dirty="0">
                <a:solidFill>
                  <a:srgbClr val="000000"/>
                </a:solidFill>
                <a:latin typeface="標楷體" pitchFamily="65" charset="-120"/>
                <a:ea typeface="標楷體" pitchFamily="65" charset="-120"/>
                <a:cs typeface="新細明體"/>
              </a:rPr>
              <a:t>漏記採購法第</a:t>
            </a:r>
            <a:r>
              <a:rPr lang="en-US" altLang="zh-TW" sz="2100" b="1" kern="0" dirty="0">
                <a:solidFill>
                  <a:srgbClr val="000000"/>
                </a:solidFill>
                <a:latin typeface="標楷體" pitchFamily="65" charset="-120"/>
                <a:ea typeface="標楷體" pitchFamily="65" charset="-120"/>
                <a:cs typeface="新細明體"/>
              </a:rPr>
              <a:t>63</a:t>
            </a:r>
            <a:r>
              <a:rPr lang="zh-TW" altLang="zh-TW" sz="2100" b="1" kern="0" dirty="0">
                <a:solidFill>
                  <a:srgbClr val="000000"/>
                </a:solidFill>
                <a:latin typeface="標楷體" pitchFamily="65" charset="-120"/>
                <a:ea typeface="標楷體" pitchFamily="65" charset="-120"/>
                <a:cs typeface="新細明體"/>
              </a:rPr>
              <a:t>條第</a:t>
            </a:r>
            <a:r>
              <a:rPr lang="en-US" altLang="zh-TW" sz="2100" b="1" kern="0" dirty="0">
                <a:solidFill>
                  <a:srgbClr val="000000"/>
                </a:solidFill>
                <a:latin typeface="標楷體" pitchFamily="65" charset="-120"/>
                <a:ea typeface="標楷體" pitchFamily="65" charset="-120"/>
                <a:cs typeface="新細明體"/>
              </a:rPr>
              <a:t>2</a:t>
            </a:r>
            <a:r>
              <a:rPr lang="zh-TW" altLang="zh-TW" sz="2100" b="1" kern="0" dirty="0">
                <a:solidFill>
                  <a:srgbClr val="000000"/>
                </a:solidFill>
                <a:latin typeface="標楷體" pitchFamily="65" charset="-120"/>
                <a:ea typeface="標楷體" pitchFamily="65" charset="-120"/>
                <a:cs typeface="新細明體"/>
              </a:rPr>
              <a:t>項、第</a:t>
            </a:r>
            <a:r>
              <a:rPr lang="en-US" altLang="zh-TW" sz="2100" b="1" kern="0" dirty="0">
                <a:solidFill>
                  <a:srgbClr val="000000"/>
                </a:solidFill>
                <a:latin typeface="標楷體" pitchFamily="65" charset="-120"/>
                <a:ea typeface="標楷體" pitchFamily="65" charset="-120"/>
                <a:cs typeface="新細明體"/>
              </a:rPr>
              <a:t>70</a:t>
            </a:r>
            <a:r>
              <a:rPr lang="zh-TW" altLang="zh-TW" sz="2100" b="1" kern="0" dirty="0">
                <a:solidFill>
                  <a:srgbClr val="000000"/>
                </a:solidFill>
                <a:latin typeface="標楷體" pitchFamily="65" charset="-120"/>
                <a:ea typeface="標楷體" pitchFamily="65" charset="-120"/>
                <a:cs typeface="新細明體"/>
              </a:rPr>
              <a:t>條第</a:t>
            </a:r>
            <a:r>
              <a:rPr lang="en-US" altLang="zh-TW" sz="2100" b="1" kern="0" dirty="0">
                <a:solidFill>
                  <a:srgbClr val="000000"/>
                </a:solidFill>
                <a:latin typeface="標楷體" pitchFamily="65" charset="-120"/>
                <a:ea typeface="標楷體" pitchFamily="65" charset="-120"/>
                <a:cs typeface="新細明體"/>
              </a:rPr>
              <a:t>1</a:t>
            </a:r>
            <a:r>
              <a:rPr lang="zh-TW" altLang="zh-TW" sz="2100" b="1" kern="0" dirty="0">
                <a:solidFill>
                  <a:srgbClr val="000000"/>
                </a:solidFill>
                <a:latin typeface="標楷體" pitchFamily="65" charset="-120"/>
                <a:ea typeface="標楷體" pitchFamily="65" charset="-120"/>
                <a:cs typeface="新細明體"/>
              </a:rPr>
              <a:t>項、採購法施行細則</a:t>
            </a:r>
            <a:r>
              <a:rPr lang="en-US" altLang="zh-TW" sz="2100" b="1" kern="0" dirty="0">
                <a:solidFill>
                  <a:srgbClr val="000000"/>
                </a:solidFill>
                <a:latin typeface="標楷體" pitchFamily="65" charset="-120"/>
                <a:ea typeface="標楷體" pitchFamily="65" charset="-120"/>
                <a:cs typeface="新細明體"/>
              </a:rPr>
              <a:t>(</a:t>
            </a:r>
            <a:r>
              <a:rPr lang="zh-TW" altLang="zh-TW" sz="2100" b="1" kern="0" dirty="0">
                <a:solidFill>
                  <a:srgbClr val="000000"/>
                </a:solidFill>
                <a:latin typeface="標楷體" pitchFamily="65" charset="-120"/>
                <a:ea typeface="標楷體" pitchFamily="65" charset="-120"/>
                <a:cs typeface="新細明體"/>
              </a:rPr>
              <a:t>簡稱施行細則</a:t>
            </a:r>
            <a:r>
              <a:rPr lang="en-US" altLang="zh-TW" sz="2100" b="1" kern="0" dirty="0">
                <a:solidFill>
                  <a:srgbClr val="000000"/>
                </a:solidFill>
                <a:latin typeface="標楷體" pitchFamily="65" charset="-120"/>
                <a:ea typeface="標楷體" pitchFamily="65" charset="-120"/>
                <a:cs typeface="新細明體"/>
              </a:rPr>
              <a:t>)</a:t>
            </a:r>
            <a:r>
              <a:rPr lang="zh-TW" altLang="zh-TW" sz="2100" b="1" kern="0" dirty="0">
                <a:solidFill>
                  <a:srgbClr val="000000"/>
                </a:solidFill>
                <a:latin typeface="標楷體" pitchFamily="65" charset="-120"/>
                <a:ea typeface="標楷體" pitchFamily="65" charset="-120"/>
                <a:cs typeface="新細明體"/>
              </a:rPr>
              <a:t>第</a:t>
            </a:r>
            <a:r>
              <a:rPr lang="en-US" altLang="zh-TW" sz="2100" b="1" kern="0" dirty="0">
                <a:solidFill>
                  <a:srgbClr val="000000"/>
                </a:solidFill>
                <a:latin typeface="標楷體" pitchFamily="65" charset="-120"/>
                <a:ea typeface="標楷體" pitchFamily="65" charset="-120"/>
                <a:cs typeface="新細明體"/>
              </a:rPr>
              <a:t>38</a:t>
            </a:r>
            <a:r>
              <a:rPr lang="zh-TW" altLang="zh-TW" sz="2100" b="1" kern="0" dirty="0">
                <a:solidFill>
                  <a:srgbClr val="000000"/>
                </a:solidFill>
                <a:latin typeface="標楷體" pitchFamily="65" charset="-120"/>
                <a:ea typeface="標楷體" pitchFamily="65" charset="-120"/>
                <a:cs typeface="新細明體"/>
              </a:rPr>
              <a:t>條等</a:t>
            </a:r>
            <a:r>
              <a:rPr lang="zh-TW" altLang="zh-TW" sz="2100" b="1" u="sng" kern="0" dirty="0">
                <a:solidFill>
                  <a:srgbClr val="FF0000"/>
                </a:solidFill>
                <a:latin typeface="標楷體" pitchFamily="65" charset="-120"/>
                <a:ea typeface="標楷體" pitchFamily="65" charset="-120"/>
                <a:cs typeface="新細明體"/>
              </a:rPr>
              <a:t>應於招標文件載明之規定</a:t>
            </a:r>
            <a:r>
              <a:rPr lang="zh-TW" altLang="en-US" sz="2100" b="1" kern="0" dirty="0">
                <a:solidFill>
                  <a:srgbClr val="000000"/>
                </a:solidFill>
                <a:latin typeface="標楷體" pitchFamily="65" charset="-120"/>
                <a:ea typeface="標楷體" pitchFamily="65" charset="-120"/>
                <a:cs typeface="新細明體"/>
              </a:rPr>
              <a:t>。</a:t>
            </a:r>
            <a:endParaRPr lang="zh-TW" altLang="zh-TW" sz="2100" b="1" kern="100" dirty="0">
              <a:solidFill>
                <a:srgbClr val="000000"/>
              </a:solidFill>
              <a:latin typeface="標楷體" pitchFamily="65" charset="-120"/>
              <a:ea typeface="標楷體" pitchFamily="65" charset="-120"/>
              <a:cs typeface="Times New Roman"/>
            </a:endParaRPr>
          </a:p>
          <a:p>
            <a:pPr marL="361950" indent="-361950" algn="just">
              <a:lnSpc>
                <a:spcPts val="2900"/>
              </a:lnSpc>
            </a:pPr>
            <a:r>
              <a:rPr lang="en-US" altLang="zh-TW" sz="2400" b="1" dirty="0">
                <a:solidFill>
                  <a:srgbClr val="000000"/>
                </a:solidFill>
                <a:latin typeface="標楷體" panose="03000509000000000000" pitchFamily="65" charset="-120"/>
                <a:ea typeface="標楷體" panose="03000509000000000000" pitchFamily="65" charset="-120"/>
              </a:rPr>
              <a:t>3.</a:t>
            </a:r>
            <a:r>
              <a:rPr lang="zh-TW" altLang="zh-TW" sz="2400" b="1" u="sng" kern="0" dirty="0">
                <a:solidFill>
                  <a:srgbClr val="0000FF"/>
                </a:solidFill>
                <a:latin typeface="標楷體" pitchFamily="65" charset="-120"/>
                <a:ea typeface="標楷體" pitchFamily="65" charset="-120"/>
                <a:cs typeface="新細明體"/>
              </a:rPr>
              <a:t>曲解法規規定</a:t>
            </a:r>
            <a:r>
              <a:rPr lang="zh-TW" altLang="zh-TW" sz="2400" b="1" kern="0" dirty="0">
                <a:solidFill>
                  <a:srgbClr val="000000"/>
                </a:solidFill>
                <a:latin typeface="標楷體" pitchFamily="65" charset="-120"/>
                <a:ea typeface="標楷體" pitchFamily="65" charset="-120"/>
                <a:cs typeface="新細明體"/>
              </a:rPr>
              <a:t>，例如：</a:t>
            </a:r>
            <a:r>
              <a:rPr lang="zh-TW" altLang="zh-TW" sz="2200" b="1" kern="0" dirty="0">
                <a:solidFill>
                  <a:srgbClr val="000000"/>
                </a:solidFill>
                <a:latin typeface="標楷體" pitchFamily="65" charset="-120"/>
                <a:ea typeface="標楷體" pitchFamily="65" charset="-120"/>
                <a:cs typeface="新細明體"/>
              </a:rPr>
              <a:t>曲解採購法</a:t>
            </a:r>
            <a:r>
              <a:rPr lang="zh-TW" altLang="zh-TW" sz="2200" b="1" u="sng" kern="0" dirty="0">
                <a:solidFill>
                  <a:srgbClr val="FF0000"/>
                </a:solidFill>
                <a:latin typeface="標楷體" pitchFamily="65" charset="-120"/>
                <a:ea typeface="標楷體" pitchFamily="65" charset="-120"/>
                <a:cs typeface="新細明體"/>
              </a:rPr>
              <a:t>第</a:t>
            </a:r>
            <a:r>
              <a:rPr lang="en-US" altLang="zh-TW" sz="2200" b="1" u="sng" kern="0" dirty="0">
                <a:solidFill>
                  <a:srgbClr val="FF0000"/>
                </a:solidFill>
                <a:latin typeface="標楷體" pitchFamily="65" charset="-120"/>
                <a:ea typeface="標楷體" pitchFamily="65" charset="-120"/>
                <a:cs typeface="新細明體"/>
              </a:rPr>
              <a:t>58</a:t>
            </a:r>
            <a:r>
              <a:rPr lang="zh-TW" altLang="zh-TW" sz="2200" b="1" u="sng" kern="0" dirty="0">
                <a:solidFill>
                  <a:srgbClr val="FF0000"/>
                </a:solidFill>
                <a:latin typeface="標楷體" pitchFamily="65" charset="-120"/>
                <a:ea typeface="標楷體" pitchFamily="65" charset="-120"/>
                <a:cs typeface="新細明體"/>
              </a:rPr>
              <a:t>條之執行程序</a:t>
            </a:r>
            <a:r>
              <a:rPr lang="zh-TW" altLang="zh-TW" sz="2200" b="1" kern="0" dirty="0">
                <a:solidFill>
                  <a:srgbClr val="000000"/>
                </a:solidFill>
                <a:latin typeface="標楷體" pitchFamily="65" charset="-120"/>
                <a:ea typeface="標楷體" pitchFamily="65" charset="-120"/>
                <a:cs typeface="新細明體"/>
              </a:rPr>
              <a:t>。</a:t>
            </a:r>
            <a:endParaRPr lang="zh-TW" altLang="zh-TW" sz="2200" b="1" kern="100" dirty="0">
              <a:solidFill>
                <a:srgbClr val="000000"/>
              </a:solidFill>
              <a:latin typeface="標楷體" pitchFamily="65" charset="-120"/>
              <a:ea typeface="標楷體" pitchFamily="65" charset="-120"/>
              <a:cs typeface="Times New Roman"/>
            </a:endParaRPr>
          </a:p>
          <a:p>
            <a:pPr marL="361950" indent="-361950" algn="just">
              <a:lnSpc>
                <a:spcPts val="2900"/>
              </a:lnSpc>
            </a:pPr>
            <a:r>
              <a:rPr lang="en-US" altLang="zh-TW" sz="2400" b="1" dirty="0">
                <a:solidFill>
                  <a:srgbClr val="000000"/>
                </a:solidFill>
                <a:latin typeface="標楷體" panose="03000509000000000000" pitchFamily="65" charset="-120"/>
                <a:ea typeface="標楷體" panose="03000509000000000000" pitchFamily="65" charset="-120"/>
              </a:rPr>
              <a:t>4.</a:t>
            </a:r>
            <a:r>
              <a:rPr lang="zh-TW" altLang="zh-TW" sz="2400" b="1" u="sng" kern="0" dirty="0">
                <a:solidFill>
                  <a:srgbClr val="0000FF"/>
                </a:solidFill>
                <a:latin typeface="標楷體" pitchFamily="65" charset="-120"/>
                <a:ea typeface="標楷體" pitchFamily="65" charset="-120"/>
                <a:cs typeface="新細明體"/>
              </a:rPr>
              <a:t>違反法規規定</a:t>
            </a:r>
            <a:r>
              <a:rPr lang="zh-TW" altLang="zh-TW" sz="2400" b="1" kern="0" dirty="0">
                <a:solidFill>
                  <a:srgbClr val="000000"/>
                </a:solidFill>
                <a:latin typeface="標楷體" pitchFamily="65" charset="-120"/>
                <a:ea typeface="標楷體" pitchFamily="65" charset="-120"/>
                <a:cs typeface="新細明體"/>
              </a:rPr>
              <a:t>，例如：</a:t>
            </a:r>
            <a:r>
              <a:rPr lang="zh-TW" altLang="zh-TW" sz="2200" b="1" kern="0" dirty="0">
                <a:solidFill>
                  <a:srgbClr val="000000"/>
                </a:solidFill>
                <a:latin typeface="標楷體" pitchFamily="65" charset="-120"/>
                <a:ea typeface="標楷體" pitchFamily="65" charset="-120"/>
                <a:cs typeface="新細明體"/>
              </a:rPr>
              <a:t>對於機關之決定</a:t>
            </a:r>
            <a:r>
              <a:rPr lang="zh-TW" altLang="zh-TW" sz="2200" b="1" u="sng" kern="0" dirty="0">
                <a:solidFill>
                  <a:srgbClr val="FF0000"/>
                </a:solidFill>
                <a:latin typeface="標楷體" pitchFamily="65" charset="-120"/>
                <a:ea typeface="標楷體" pitchFamily="65" charset="-120"/>
                <a:cs typeface="新細明體"/>
              </a:rPr>
              <a:t>不得異議</a:t>
            </a:r>
            <a:r>
              <a:rPr lang="zh-TW" altLang="zh-TW" sz="2200" b="1" kern="0" dirty="0">
                <a:solidFill>
                  <a:srgbClr val="000000"/>
                </a:solidFill>
                <a:latin typeface="標楷體" pitchFamily="65" charset="-120"/>
                <a:ea typeface="標楷體" pitchFamily="65" charset="-120"/>
                <a:cs typeface="新細明體"/>
              </a:rPr>
              <a:t>。</a:t>
            </a:r>
            <a:endParaRPr lang="en-US" altLang="zh-TW" sz="2200" b="1" dirty="0">
              <a:solidFill>
                <a:srgbClr val="000000"/>
              </a:solidFill>
              <a:latin typeface="標楷體" panose="03000509000000000000" pitchFamily="65" charset="-120"/>
              <a:ea typeface="標楷體" panose="03000509000000000000" pitchFamily="65" charset="-120"/>
            </a:endParaRPr>
          </a:p>
          <a:p>
            <a:pPr marL="361950" indent="-361950" algn="just">
              <a:lnSpc>
                <a:spcPts val="2900"/>
              </a:lnSpc>
            </a:pPr>
            <a:r>
              <a:rPr lang="en-US" altLang="zh-TW" sz="2400" b="1" kern="0" dirty="0">
                <a:solidFill>
                  <a:srgbClr val="000000"/>
                </a:solidFill>
                <a:latin typeface="標楷體" pitchFamily="65" charset="-120"/>
                <a:ea typeface="標楷體" pitchFamily="65" charset="-120"/>
                <a:cs typeface="新細明體"/>
              </a:rPr>
              <a:t>5.</a:t>
            </a:r>
            <a:r>
              <a:rPr lang="zh-TW" altLang="zh-TW" sz="2400" b="1" u="sng" kern="0" dirty="0">
                <a:solidFill>
                  <a:srgbClr val="0000FF"/>
                </a:solidFill>
                <a:latin typeface="標楷體" pitchFamily="65" charset="-120"/>
                <a:ea typeface="標楷體" pitchFamily="65" charset="-120"/>
                <a:cs typeface="新細明體"/>
              </a:rPr>
              <a:t>不當增列法規所無之規定</a:t>
            </a:r>
            <a:r>
              <a:rPr lang="zh-TW" altLang="zh-TW" sz="2400" b="1" kern="0" dirty="0">
                <a:solidFill>
                  <a:srgbClr val="000000"/>
                </a:solidFill>
                <a:latin typeface="標楷體" pitchFamily="65" charset="-120"/>
                <a:ea typeface="標楷體" pitchFamily="65" charset="-120"/>
                <a:cs typeface="新細明體"/>
              </a:rPr>
              <a:t>，</a:t>
            </a:r>
            <a:r>
              <a:rPr lang="zh-TW" altLang="zh-TW" sz="2200" b="1" kern="0" dirty="0">
                <a:solidFill>
                  <a:srgbClr val="000000"/>
                </a:solidFill>
                <a:latin typeface="標楷體" pitchFamily="65" charset="-120"/>
                <a:ea typeface="標楷體" pitchFamily="65" charset="-120"/>
                <a:cs typeface="新細明體"/>
              </a:rPr>
              <a:t>例如</a:t>
            </a:r>
            <a:r>
              <a:rPr lang="zh-TW" altLang="en-US" sz="2200" b="1" kern="0" dirty="0">
                <a:solidFill>
                  <a:srgbClr val="000000"/>
                </a:solidFill>
                <a:latin typeface="標楷體" panose="03000509000000000000" pitchFamily="65" charset="-120"/>
                <a:ea typeface="標楷體" panose="03000509000000000000" pitchFamily="65" charset="-120"/>
                <a:cs typeface="新細明體"/>
              </a:rPr>
              <a:t>於招標文件</a:t>
            </a:r>
            <a:r>
              <a:rPr lang="zh-TW" altLang="zh-TW" sz="2200" b="1" kern="0" dirty="0">
                <a:solidFill>
                  <a:srgbClr val="000000"/>
                </a:solidFill>
                <a:latin typeface="標楷體" panose="03000509000000000000" pitchFamily="65" charset="-120"/>
                <a:ea typeface="標楷體" panose="03000509000000000000" pitchFamily="65" charset="-120"/>
                <a:cs typeface="新細明體"/>
              </a:rPr>
              <a:t>規定</a:t>
            </a:r>
            <a:r>
              <a:rPr lang="zh-TW" altLang="en-US" sz="2200" b="1" kern="0" dirty="0">
                <a:solidFill>
                  <a:srgbClr val="000000"/>
                </a:solidFill>
                <a:latin typeface="標楷體" panose="03000509000000000000" pitchFamily="65" charset="-120"/>
                <a:ea typeface="標楷體" panose="03000509000000000000" pitchFamily="65" charset="-120"/>
                <a:cs typeface="新細明體"/>
              </a:rPr>
              <a:t>廠商之投標文件有下列情形之一者，為不合格標：</a:t>
            </a:r>
            <a:r>
              <a:rPr lang="zh-TW" altLang="zh-TW" sz="2200" b="1" kern="0" dirty="0">
                <a:solidFill>
                  <a:srgbClr val="000000"/>
                </a:solidFill>
                <a:latin typeface="標楷體" panose="03000509000000000000" pitchFamily="65" charset="-120"/>
                <a:ea typeface="標楷體" panose="03000509000000000000" pitchFamily="65" charset="-120"/>
                <a:cs typeface="新細明體"/>
              </a:rPr>
              <a:t>標封封口蓋騎縫章</a:t>
            </a:r>
            <a:r>
              <a:rPr lang="zh-TW" altLang="en-US" sz="2200" b="1" kern="0" dirty="0">
                <a:solidFill>
                  <a:srgbClr val="000000"/>
                </a:solidFill>
                <a:latin typeface="標楷體" panose="03000509000000000000" pitchFamily="65" charset="-120"/>
                <a:ea typeface="標楷體" panose="03000509000000000000" pitchFamily="65" charset="-120"/>
                <a:cs typeface="新細明體"/>
              </a:rPr>
              <a:t>；投標文件為逐頁蓋章；投標文件未檢附電子領標憑據；投標文件之編排、字體大小、裝訂方式、或份數與招標文件規定不符</a:t>
            </a:r>
            <a:r>
              <a:rPr lang="zh-TW" altLang="en-US" sz="2200" b="1" dirty="0">
                <a:solidFill>
                  <a:srgbClr val="000000"/>
                </a:solidFill>
                <a:latin typeface="標楷體" panose="03000509000000000000" pitchFamily="65" charset="-120"/>
                <a:ea typeface="標楷體" panose="03000509000000000000" pitchFamily="65" charset="-120"/>
              </a:rPr>
              <a:t>；</a:t>
            </a:r>
            <a:r>
              <a:rPr lang="zh-TW" altLang="en-US" sz="2200" b="1" u="sng" dirty="0">
                <a:solidFill>
                  <a:srgbClr val="FF0000"/>
                </a:solidFill>
                <a:latin typeface="標楷體" panose="03000509000000000000" pitchFamily="65" charset="-120"/>
                <a:ea typeface="標楷體" panose="03000509000000000000" pitchFamily="65" charset="-120"/>
              </a:rPr>
              <a:t>標單未蓋與招標文件所附印模單相符之印章</a:t>
            </a:r>
            <a:r>
              <a:rPr lang="zh-TW" altLang="en-US" sz="2200" b="1" dirty="0">
                <a:solidFill>
                  <a:srgbClr val="000000"/>
                </a:solidFill>
                <a:latin typeface="標楷體" panose="03000509000000000000" pitchFamily="65" charset="-120"/>
                <a:ea typeface="標楷體" panose="03000509000000000000" pitchFamily="65" charset="-120"/>
              </a:rPr>
              <a:t>。</a:t>
            </a:r>
            <a:r>
              <a:rPr lang="en-US" altLang="zh-TW" b="1" dirty="0">
                <a:solidFill>
                  <a:srgbClr val="000000"/>
                </a:solidFill>
                <a:latin typeface="標楷體" panose="03000509000000000000" pitchFamily="65" charset="-120"/>
                <a:ea typeface="標楷體" panose="03000509000000000000" pitchFamily="65" charset="-120"/>
              </a:rPr>
              <a:t>(</a:t>
            </a:r>
            <a:r>
              <a:rPr lang="zh-TW" altLang="en-US" b="1" dirty="0">
                <a:solidFill>
                  <a:srgbClr val="000000"/>
                </a:solidFill>
                <a:latin typeface="標楷體" panose="03000509000000000000" pitchFamily="65" charset="-120"/>
                <a:ea typeface="標楷體" panose="03000509000000000000" pitchFamily="65" charset="-120"/>
              </a:rPr>
              <a:t>工程會</a:t>
            </a:r>
            <a:r>
              <a:rPr lang="en-US" altLang="zh-TW" b="1" dirty="0">
                <a:solidFill>
                  <a:srgbClr val="000000"/>
                </a:solidFill>
                <a:latin typeface="標楷體" panose="03000509000000000000" pitchFamily="65" charset="-120"/>
                <a:ea typeface="標楷體" panose="03000509000000000000" pitchFamily="65" charset="-120"/>
              </a:rPr>
              <a:t>96</a:t>
            </a:r>
            <a:r>
              <a:rPr lang="zh-TW" altLang="en-US" b="1" dirty="0">
                <a:solidFill>
                  <a:srgbClr val="000000"/>
                </a:solidFill>
                <a:latin typeface="標楷體" panose="03000509000000000000" pitchFamily="65" charset="-120"/>
                <a:ea typeface="標楷體" panose="03000509000000000000" pitchFamily="65" charset="-120"/>
              </a:rPr>
              <a:t>年</a:t>
            </a:r>
            <a:r>
              <a:rPr lang="en-US" altLang="zh-TW" b="1" dirty="0">
                <a:solidFill>
                  <a:srgbClr val="000000"/>
                </a:solidFill>
                <a:latin typeface="標楷體" panose="03000509000000000000" pitchFamily="65" charset="-120"/>
                <a:ea typeface="標楷體" panose="03000509000000000000" pitchFamily="65" charset="-120"/>
              </a:rPr>
              <a:t>5</a:t>
            </a:r>
            <a:r>
              <a:rPr lang="zh-TW" altLang="en-US" b="1" dirty="0">
                <a:solidFill>
                  <a:srgbClr val="000000"/>
                </a:solidFill>
                <a:latin typeface="標楷體" panose="03000509000000000000" pitchFamily="65" charset="-120"/>
                <a:ea typeface="標楷體" panose="03000509000000000000" pitchFamily="65" charset="-120"/>
              </a:rPr>
              <a:t>月</a:t>
            </a:r>
            <a:r>
              <a:rPr lang="en-US" altLang="zh-TW" b="1" dirty="0">
                <a:solidFill>
                  <a:srgbClr val="000000"/>
                </a:solidFill>
                <a:latin typeface="標楷體" panose="03000509000000000000" pitchFamily="65" charset="-120"/>
                <a:ea typeface="標楷體" panose="03000509000000000000" pitchFamily="65" charset="-120"/>
              </a:rPr>
              <a:t>8</a:t>
            </a:r>
            <a:r>
              <a:rPr lang="zh-TW" altLang="en-US" b="1" dirty="0">
                <a:solidFill>
                  <a:srgbClr val="000000"/>
                </a:solidFill>
                <a:latin typeface="標楷體" panose="03000509000000000000" pitchFamily="65" charset="-120"/>
                <a:ea typeface="標楷體" panose="03000509000000000000" pitchFamily="65" charset="-120"/>
              </a:rPr>
              <a:t>日工程企字第 </a:t>
            </a:r>
            <a:r>
              <a:rPr lang="en-US" altLang="zh-TW" b="1" dirty="0">
                <a:solidFill>
                  <a:srgbClr val="000000"/>
                </a:solidFill>
                <a:latin typeface="標楷體" panose="03000509000000000000" pitchFamily="65" charset="-120"/>
                <a:ea typeface="標楷體" panose="03000509000000000000" pitchFamily="65" charset="-120"/>
              </a:rPr>
              <a:t>09600182560</a:t>
            </a:r>
            <a:r>
              <a:rPr lang="zh-TW" altLang="en-US" b="1" dirty="0">
                <a:solidFill>
                  <a:srgbClr val="000000"/>
                </a:solidFill>
                <a:latin typeface="標楷體" panose="03000509000000000000" pitchFamily="65" charset="-120"/>
                <a:ea typeface="標楷體" panose="03000509000000000000" pitchFamily="65" charset="-120"/>
              </a:rPr>
              <a:t>號令</a:t>
            </a:r>
            <a:r>
              <a:rPr lang="en-US" altLang="zh-TW" b="1" dirty="0">
                <a:solidFill>
                  <a:srgbClr val="000000"/>
                </a:solidFill>
                <a:latin typeface="標楷體" panose="03000509000000000000" pitchFamily="65" charset="-120"/>
                <a:ea typeface="標楷體" panose="03000509000000000000" pitchFamily="65" charset="-120"/>
              </a:rPr>
              <a:t>)</a:t>
            </a:r>
            <a:endParaRPr lang="zh-TW" altLang="en-US" b="1" dirty="0">
              <a:solidFill>
                <a:srgbClr val="000000"/>
              </a:solidFill>
              <a:latin typeface="標楷體" panose="03000509000000000000" pitchFamily="65" charset="-120"/>
              <a:ea typeface="標楷體" panose="03000509000000000000" pitchFamily="65" charset="-120"/>
            </a:endParaRPr>
          </a:p>
        </p:txBody>
      </p:sp>
      <p:sp>
        <p:nvSpPr>
          <p:cNvPr id="21" name="爆炸 1 20"/>
          <p:cNvSpPr/>
          <p:nvPr/>
        </p:nvSpPr>
        <p:spPr>
          <a:xfrm>
            <a:off x="4962780" y="1196752"/>
            <a:ext cx="2525473" cy="749697"/>
          </a:xfrm>
          <a:prstGeom prst="irregularSeal1">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2400" b="1" dirty="0">
                <a:solidFill>
                  <a:srgbClr val="000000"/>
                </a:solidFill>
                <a:latin typeface="標楷體" panose="03000509000000000000" pitchFamily="65" charset="-120"/>
                <a:ea typeface="標楷體" panose="03000509000000000000" pitchFamily="65" charset="-120"/>
              </a:rPr>
              <a:t>履約程序</a:t>
            </a:r>
          </a:p>
        </p:txBody>
      </p:sp>
    </p:spTree>
    <p:extLst>
      <p:ext uri="{BB962C8B-B14F-4D97-AF65-F5344CB8AC3E}">
        <p14:creationId xmlns:p14="http://schemas.microsoft.com/office/powerpoint/2010/main" val="17233488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3" name="五邊形 4"/>
          <p:cNvSpPr/>
          <p:nvPr/>
        </p:nvSpPr>
        <p:spPr>
          <a:xfrm>
            <a:off x="395536" y="332656"/>
            <a:ext cx="1405350" cy="930841"/>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180"/>
              <a:gd name="f11" fmla="abs f4"/>
              <a:gd name="f12" fmla="abs f5"/>
              <a:gd name="f13" fmla="abs f6"/>
              <a:gd name="f14" fmla="val f7"/>
              <a:gd name="f15" fmla="val f8"/>
              <a:gd name="f16" fmla="*/ f9 f1 1"/>
              <a:gd name="f17" fmla="*/ f10 f1 1"/>
              <a:gd name="f18" fmla="?: f11 f4 1"/>
              <a:gd name="f19" fmla="?: f12 f5 1"/>
              <a:gd name="f20" fmla="?: f13 f6 1"/>
              <a:gd name="f21" fmla="*/ f16 1 f3"/>
              <a:gd name="f22" fmla="*/ f17 1 f3"/>
              <a:gd name="f23" fmla="*/ f18 1 21600"/>
              <a:gd name="f24" fmla="*/ f19 1 21600"/>
              <a:gd name="f25" fmla="*/ 21600 f18 1"/>
              <a:gd name="f26" fmla="*/ 21600 f19 1"/>
              <a:gd name="f27" fmla="+- f21 0 f2"/>
              <a:gd name="f28" fmla="+- f22 0 f2"/>
              <a:gd name="f29" fmla="min f24 f23"/>
              <a:gd name="f30" fmla="*/ f25 1 f20"/>
              <a:gd name="f31" fmla="*/ f26 1 f20"/>
              <a:gd name="f32" fmla="val f30"/>
              <a:gd name="f33" fmla="val f31"/>
              <a:gd name="f34" fmla="*/ f14 f29 1"/>
              <a:gd name="f35" fmla="+- f33 0 f14"/>
              <a:gd name="f36" fmla="+- f32 0 f14"/>
              <a:gd name="f37" fmla="*/ f33 f29 1"/>
              <a:gd name="f38" fmla="*/ f32 f29 1"/>
              <a:gd name="f39" fmla="*/ f35 1 2"/>
              <a:gd name="f40" fmla="min f36 f35"/>
              <a:gd name="f41" fmla="+- f14 f39 0"/>
              <a:gd name="f42" fmla="*/ f40 f15 1"/>
              <a:gd name="f43" fmla="*/ f42 1 100000"/>
              <a:gd name="f44" fmla="*/ f41 f29 1"/>
              <a:gd name="f45" fmla="+- f32 0 f43"/>
              <a:gd name="f46" fmla="+- f45 f32 0"/>
              <a:gd name="f47" fmla="*/ f45 1 2"/>
              <a:gd name="f48" fmla="*/ f45 f29 1"/>
              <a:gd name="f49" fmla="*/ f46 1 2"/>
              <a:gd name="f50" fmla="*/ f47 f29 1"/>
              <a:gd name="f51" fmla="*/ f49 f29 1"/>
            </a:gdLst>
            <a:ahLst/>
            <a:cxnLst>
              <a:cxn ang="3cd4">
                <a:pos x="hc" y="t"/>
              </a:cxn>
              <a:cxn ang="0">
                <a:pos x="r" y="vc"/>
              </a:cxn>
              <a:cxn ang="cd4">
                <a:pos x="hc" y="b"/>
              </a:cxn>
              <a:cxn ang="cd2">
                <a:pos x="l" y="vc"/>
              </a:cxn>
              <a:cxn ang="f27">
                <a:pos x="f50" y="f34"/>
              </a:cxn>
              <a:cxn ang="f28">
                <a:pos x="f50" y="f37"/>
              </a:cxn>
            </a:cxnLst>
            <a:rect l="f34" t="f34" r="f51" b="f37"/>
            <a:pathLst>
              <a:path>
                <a:moveTo>
                  <a:pt x="f34" y="f34"/>
                </a:moveTo>
                <a:lnTo>
                  <a:pt x="f48" y="f34"/>
                </a:lnTo>
                <a:lnTo>
                  <a:pt x="f38" y="f44"/>
                </a:lnTo>
                <a:lnTo>
                  <a:pt x="f48" y="f37"/>
                </a:lnTo>
                <a:lnTo>
                  <a:pt x="f34" y="f37"/>
                </a:lnTo>
                <a:close/>
              </a:path>
            </a:pathLst>
          </a:custGeom>
          <a:gradFill flip="none" rotWithShape="1">
            <a:gsLst>
              <a:gs pos="0">
                <a:srgbClr val="00B0F0">
                  <a:tint val="66000"/>
                  <a:satMod val="160000"/>
                </a:srgbClr>
              </a:gs>
              <a:gs pos="50000">
                <a:srgbClr val="00B0F0">
                  <a:tint val="44500"/>
                  <a:satMod val="160000"/>
                </a:srgbClr>
              </a:gs>
              <a:gs pos="100000">
                <a:srgbClr val="00B0F0">
                  <a:tint val="23500"/>
                  <a:satMod val="160000"/>
                </a:srgbClr>
              </a:gs>
            </a:gsLst>
            <a:lin ang="5400000" scaled="1"/>
            <a:tileRect/>
          </a:gradFill>
          <a:ln w="57150">
            <a:solidFill>
              <a:srgbClr val="000000"/>
            </a:solidFill>
            <a:prstDash val="solid"/>
          </a:ln>
        </p:spPr>
        <p:txBody>
          <a:bodyPr vert="horz" wrap="square" lIns="91440" tIns="45720" rIns="91440" bIns="45720" anchor="ctr" anchorCtr="1" compatLnSpc="1"/>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zh-TW" sz="3200" b="1" i="0" u="none" strike="noStrike" kern="1200" cap="none" spc="0" baseline="0" dirty="0">
                <a:solidFill>
                  <a:srgbClr val="000000"/>
                </a:solidFill>
                <a:uFillTx/>
                <a:latin typeface="標楷體" panose="03000509000000000000" pitchFamily="65" charset="-120"/>
                <a:ea typeface="標楷體" panose="03000509000000000000" pitchFamily="65" charset="-120"/>
              </a:rPr>
              <a:t>招標</a:t>
            </a:r>
          </a:p>
        </p:txBody>
      </p:sp>
      <p:sp>
        <p:nvSpPr>
          <p:cNvPr id="4" name="五邊形 5"/>
          <p:cNvSpPr/>
          <p:nvPr/>
        </p:nvSpPr>
        <p:spPr>
          <a:xfrm>
            <a:off x="1475656" y="332656"/>
            <a:ext cx="1405350" cy="944666"/>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180"/>
              <a:gd name="f11" fmla="abs f4"/>
              <a:gd name="f12" fmla="abs f5"/>
              <a:gd name="f13" fmla="abs f6"/>
              <a:gd name="f14" fmla="val f7"/>
              <a:gd name="f15" fmla="val f8"/>
              <a:gd name="f16" fmla="*/ f9 f1 1"/>
              <a:gd name="f17" fmla="*/ f10 f1 1"/>
              <a:gd name="f18" fmla="?: f11 f4 1"/>
              <a:gd name="f19" fmla="?: f12 f5 1"/>
              <a:gd name="f20" fmla="?: f13 f6 1"/>
              <a:gd name="f21" fmla="*/ f16 1 f3"/>
              <a:gd name="f22" fmla="*/ f17 1 f3"/>
              <a:gd name="f23" fmla="*/ f18 1 21600"/>
              <a:gd name="f24" fmla="*/ f19 1 21600"/>
              <a:gd name="f25" fmla="*/ 21600 f18 1"/>
              <a:gd name="f26" fmla="*/ 21600 f19 1"/>
              <a:gd name="f27" fmla="+- f21 0 f2"/>
              <a:gd name="f28" fmla="+- f22 0 f2"/>
              <a:gd name="f29" fmla="min f24 f23"/>
              <a:gd name="f30" fmla="*/ f25 1 f20"/>
              <a:gd name="f31" fmla="*/ f26 1 f20"/>
              <a:gd name="f32" fmla="val f30"/>
              <a:gd name="f33" fmla="val f31"/>
              <a:gd name="f34" fmla="*/ f14 f29 1"/>
              <a:gd name="f35" fmla="+- f33 0 f14"/>
              <a:gd name="f36" fmla="+- f32 0 f14"/>
              <a:gd name="f37" fmla="*/ f33 f29 1"/>
              <a:gd name="f38" fmla="*/ f32 f29 1"/>
              <a:gd name="f39" fmla="*/ f35 1 2"/>
              <a:gd name="f40" fmla="min f36 f35"/>
              <a:gd name="f41" fmla="+- f14 f39 0"/>
              <a:gd name="f42" fmla="*/ f40 f15 1"/>
              <a:gd name="f43" fmla="*/ f42 1 100000"/>
              <a:gd name="f44" fmla="*/ f41 f29 1"/>
              <a:gd name="f45" fmla="+- f32 0 f43"/>
              <a:gd name="f46" fmla="+- f45 f32 0"/>
              <a:gd name="f47" fmla="*/ f45 1 2"/>
              <a:gd name="f48" fmla="*/ f45 f29 1"/>
              <a:gd name="f49" fmla="*/ f46 1 2"/>
              <a:gd name="f50" fmla="*/ f47 f29 1"/>
              <a:gd name="f51" fmla="*/ f49 f29 1"/>
            </a:gdLst>
            <a:ahLst/>
            <a:cxnLst>
              <a:cxn ang="3cd4">
                <a:pos x="hc" y="t"/>
              </a:cxn>
              <a:cxn ang="0">
                <a:pos x="r" y="vc"/>
              </a:cxn>
              <a:cxn ang="cd4">
                <a:pos x="hc" y="b"/>
              </a:cxn>
              <a:cxn ang="cd2">
                <a:pos x="l" y="vc"/>
              </a:cxn>
              <a:cxn ang="f27">
                <a:pos x="f50" y="f34"/>
              </a:cxn>
              <a:cxn ang="f28">
                <a:pos x="f50" y="f37"/>
              </a:cxn>
            </a:cxnLst>
            <a:rect l="f34" t="f34" r="f51" b="f37"/>
            <a:pathLst>
              <a:path>
                <a:moveTo>
                  <a:pt x="f34" y="f34"/>
                </a:moveTo>
                <a:lnTo>
                  <a:pt x="f48" y="f34"/>
                </a:lnTo>
                <a:lnTo>
                  <a:pt x="f38" y="f44"/>
                </a:lnTo>
                <a:lnTo>
                  <a:pt x="f48" y="f37"/>
                </a:lnTo>
                <a:lnTo>
                  <a:pt x="f34" y="f37"/>
                </a:lnTo>
                <a:close/>
              </a:path>
            </a:pathLst>
          </a:custGeom>
          <a:solidFill>
            <a:schemeClr val="bg1"/>
          </a:solidFill>
          <a:ln w="28575">
            <a:solidFill>
              <a:schemeClr val="tx1"/>
            </a:solidFill>
            <a:prstDash val="solid"/>
          </a:ln>
        </p:spPr>
        <p:txBody>
          <a:bodyPr vert="horz" wrap="square" lIns="91440" tIns="45720" rIns="91440" bIns="45720" anchor="ctr" anchorCtr="1" compatLnSpc="1"/>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zh-TW" sz="3200" b="1" i="0" u="none" strike="noStrike" kern="1200" cap="none" spc="0" baseline="0" dirty="0">
                <a:solidFill>
                  <a:srgbClr val="000000"/>
                </a:solidFill>
                <a:uFillTx/>
                <a:latin typeface="標楷體" panose="03000509000000000000" pitchFamily="65" charset="-120"/>
                <a:ea typeface="標楷體" panose="03000509000000000000" pitchFamily="65" charset="-120"/>
              </a:rPr>
              <a:t>開標</a:t>
            </a:r>
          </a:p>
        </p:txBody>
      </p:sp>
      <p:sp>
        <p:nvSpPr>
          <p:cNvPr id="5" name="五邊形 6"/>
          <p:cNvSpPr/>
          <p:nvPr/>
        </p:nvSpPr>
        <p:spPr>
          <a:xfrm>
            <a:off x="2573181" y="332656"/>
            <a:ext cx="1405350" cy="944666"/>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180"/>
              <a:gd name="f11" fmla="abs f4"/>
              <a:gd name="f12" fmla="abs f5"/>
              <a:gd name="f13" fmla="abs f6"/>
              <a:gd name="f14" fmla="val f7"/>
              <a:gd name="f15" fmla="val f8"/>
              <a:gd name="f16" fmla="*/ f9 f1 1"/>
              <a:gd name="f17" fmla="*/ f10 f1 1"/>
              <a:gd name="f18" fmla="?: f11 f4 1"/>
              <a:gd name="f19" fmla="?: f12 f5 1"/>
              <a:gd name="f20" fmla="?: f13 f6 1"/>
              <a:gd name="f21" fmla="*/ f16 1 f3"/>
              <a:gd name="f22" fmla="*/ f17 1 f3"/>
              <a:gd name="f23" fmla="*/ f18 1 21600"/>
              <a:gd name="f24" fmla="*/ f19 1 21600"/>
              <a:gd name="f25" fmla="*/ 21600 f18 1"/>
              <a:gd name="f26" fmla="*/ 21600 f19 1"/>
              <a:gd name="f27" fmla="+- f21 0 f2"/>
              <a:gd name="f28" fmla="+- f22 0 f2"/>
              <a:gd name="f29" fmla="min f24 f23"/>
              <a:gd name="f30" fmla="*/ f25 1 f20"/>
              <a:gd name="f31" fmla="*/ f26 1 f20"/>
              <a:gd name="f32" fmla="val f30"/>
              <a:gd name="f33" fmla="val f31"/>
              <a:gd name="f34" fmla="*/ f14 f29 1"/>
              <a:gd name="f35" fmla="+- f33 0 f14"/>
              <a:gd name="f36" fmla="+- f32 0 f14"/>
              <a:gd name="f37" fmla="*/ f33 f29 1"/>
              <a:gd name="f38" fmla="*/ f32 f29 1"/>
              <a:gd name="f39" fmla="*/ f35 1 2"/>
              <a:gd name="f40" fmla="min f36 f35"/>
              <a:gd name="f41" fmla="+- f14 f39 0"/>
              <a:gd name="f42" fmla="*/ f40 f15 1"/>
              <a:gd name="f43" fmla="*/ f42 1 100000"/>
              <a:gd name="f44" fmla="*/ f41 f29 1"/>
              <a:gd name="f45" fmla="+- f32 0 f43"/>
              <a:gd name="f46" fmla="+- f45 f32 0"/>
              <a:gd name="f47" fmla="*/ f45 1 2"/>
              <a:gd name="f48" fmla="*/ f45 f29 1"/>
              <a:gd name="f49" fmla="*/ f46 1 2"/>
              <a:gd name="f50" fmla="*/ f47 f29 1"/>
              <a:gd name="f51" fmla="*/ f49 f29 1"/>
            </a:gdLst>
            <a:ahLst/>
            <a:cxnLst>
              <a:cxn ang="3cd4">
                <a:pos x="hc" y="t"/>
              </a:cxn>
              <a:cxn ang="0">
                <a:pos x="r" y="vc"/>
              </a:cxn>
              <a:cxn ang="cd4">
                <a:pos x="hc" y="b"/>
              </a:cxn>
              <a:cxn ang="cd2">
                <a:pos x="l" y="vc"/>
              </a:cxn>
              <a:cxn ang="f27">
                <a:pos x="f50" y="f34"/>
              </a:cxn>
              <a:cxn ang="f28">
                <a:pos x="f50" y="f37"/>
              </a:cxn>
            </a:cxnLst>
            <a:rect l="f34" t="f34" r="f51" b="f37"/>
            <a:pathLst>
              <a:path>
                <a:moveTo>
                  <a:pt x="f34" y="f34"/>
                </a:moveTo>
                <a:lnTo>
                  <a:pt x="f48" y="f34"/>
                </a:lnTo>
                <a:lnTo>
                  <a:pt x="f38" y="f44"/>
                </a:lnTo>
                <a:lnTo>
                  <a:pt x="f48" y="f37"/>
                </a:lnTo>
                <a:lnTo>
                  <a:pt x="f34" y="f37"/>
                </a:lnTo>
                <a:close/>
              </a:path>
            </a:pathLst>
          </a:custGeom>
          <a:solidFill>
            <a:schemeClr val="bg1"/>
          </a:solidFill>
          <a:ln w="28575">
            <a:solidFill>
              <a:schemeClr val="tx1"/>
            </a:solidFill>
            <a:prstDash val="solid"/>
          </a:ln>
        </p:spPr>
        <p:txBody>
          <a:bodyPr vert="horz" wrap="square" lIns="91440" tIns="45720" rIns="91440" bIns="45720" anchor="ctr" anchorCtr="1" compatLnSpc="1"/>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zh-TW" sz="3200" b="1" i="0" u="none" strike="noStrike" kern="1200" cap="none" spc="0" baseline="0" dirty="0">
                <a:solidFill>
                  <a:srgbClr val="000000"/>
                </a:solidFill>
                <a:uFillTx/>
                <a:latin typeface="標楷體" panose="03000509000000000000" pitchFamily="65" charset="-120"/>
                <a:ea typeface="標楷體" panose="03000509000000000000" pitchFamily="65" charset="-120"/>
              </a:rPr>
              <a:t>審標</a:t>
            </a:r>
          </a:p>
        </p:txBody>
      </p:sp>
      <p:sp>
        <p:nvSpPr>
          <p:cNvPr id="6" name="五邊形 9"/>
          <p:cNvSpPr/>
          <p:nvPr/>
        </p:nvSpPr>
        <p:spPr>
          <a:xfrm>
            <a:off x="3635896" y="332656"/>
            <a:ext cx="1405350" cy="944666"/>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180"/>
              <a:gd name="f11" fmla="abs f4"/>
              <a:gd name="f12" fmla="abs f5"/>
              <a:gd name="f13" fmla="abs f6"/>
              <a:gd name="f14" fmla="val f7"/>
              <a:gd name="f15" fmla="val f8"/>
              <a:gd name="f16" fmla="*/ f9 f1 1"/>
              <a:gd name="f17" fmla="*/ f10 f1 1"/>
              <a:gd name="f18" fmla="?: f11 f4 1"/>
              <a:gd name="f19" fmla="?: f12 f5 1"/>
              <a:gd name="f20" fmla="?: f13 f6 1"/>
              <a:gd name="f21" fmla="*/ f16 1 f3"/>
              <a:gd name="f22" fmla="*/ f17 1 f3"/>
              <a:gd name="f23" fmla="*/ f18 1 21600"/>
              <a:gd name="f24" fmla="*/ f19 1 21600"/>
              <a:gd name="f25" fmla="*/ 21600 f18 1"/>
              <a:gd name="f26" fmla="*/ 21600 f19 1"/>
              <a:gd name="f27" fmla="+- f21 0 f2"/>
              <a:gd name="f28" fmla="+- f22 0 f2"/>
              <a:gd name="f29" fmla="min f24 f23"/>
              <a:gd name="f30" fmla="*/ f25 1 f20"/>
              <a:gd name="f31" fmla="*/ f26 1 f20"/>
              <a:gd name="f32" fmla="val f30"/>
              <a:gd name="f33" fmla="val f31"/>
              <a:gd name="f34" fmla="*/ f14 f29 1"/>
              <a:gd name="f35" fmla="+- f33 0 f14"/>
              <a:gd name="f36" fmla="+- f32 0 f14"/>
              <a:gd name="f37" fmla="*/ f33 f29 1"/>
              <a:gd name="f38" fmla="*/ f32 f29 1"/>
              <a:gd name="f39" fmla="*/ f35 1 2"/>
              <a:gd name="f40" fmla="min f36 f35"/>
              <a:gd name="f41" fmla="+- f14 f39 0"/>
              <a:gd name="f42" fmla="*/ f40 f15 1"/>
              <a:gd name="f43" fmla="*/ f42 1 100000"/>
              <a:gd name="f44" fmla="*/ f41 f29 1"/>
              <a:gd name="f45" fmla="+- f32 0 f43"/>
              <a:gd name="f46" fmla="+- f45 f32 0"/>
              <a:gd name="f47" fmla="*/ f45 1 2"/>
              <a:gd name="f48" fmla="*/ f45 f29 1"/>
              <a:gd name="f49" fmla="*/ f46 1 2"/>
              <a:gd name="f50" fmla="*/ f47 f29 1"/>
              <a:gd name="f51" fmla="*/ f49 f29 1"/>
            </a:gdLst>
            <a:ahLst/>
            <a:cxnLst>
              <a:cxn ang="3cd4">
                <a:pos x="hc" y="t"/>
              </a:cxn>
              <a:cxn ang="0">
                <a:pos x="r" y="vc"/>
              </a:cxn>
              <a:cxn ang="cd4">
                <a:pos x="hc" y="b"/>
              </a:cxn>
              <a:cxn ang="cd2">
                <a:pos x="l" y="vc"/>
              </a:cxn>
              <a:cxn ang="f27">
                <a:pos x="f50" y="f34"/>
              </a:cxn>
              <a:cxn ang="f28">
                <a:pos x="f50" y="f37"/>
              </a:cxn>
            </a:cxnLst>
            <a:rect l="f34" t="f34" r="f51" b="f37"/>
            <a:pathLst>
              <a:path>
                <a:moveTo>
                  <a:pt x="f34" y="f34"/>
                </a:moveTo>
                <a:lnTo>
                  <a:pt x="f48" y="f34"/>
                </a:lnTo>
                <a:lnTo>
                  <a:pt x="f38" y="f44"/>
                </a:lnTo>
                <a:lnTo>
                  <a:pt x="f48" y="f37"/>
                </a:lnTo>
                <a:lnTo>
                  <a:pt x="f34" y="f37"/>
                </a:lnTo>
                <a:close/>
              </a:path>
            </a:pathLst>
          </a:custGeom>
          <a:solidFill>
            <a:schemeClr val="bg1"/>
          </a:solidFill>
          <a:ln w="76200">
            <a:solidFill>
              <a:srgbClr val="FF0000"/>
            </a:solidFill>
            <a:prstDash val="sysDot"/>
          </a:ln>
        </p:spPr>
        <p:txBody>
          <a:bodyPr vert="horz" wrap="square" lIns="91440" tIns="45720" rIns="91440" bIns="45720" anchor="ctr" anchorCtr="1" compatLnSpc="1"/>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zh-TW" sz="3200" b="1" i="0" u="none" strike="noStrike" kern="1200" cap="none" spc="0" baseline="0" dirty="0">
                <a:solidFill>
                  <a:srgbClr val="000000"/>
                </a:solidFill>
                <a:uFillTx/>
                <a:latin typeface="標楷體" panose="03000509000000000000" pitchFamily="65" charset="-120"/>
                <a:ea typeface="標楷體" panose="03000509000000000000" pitchFamily="65" charset="-120"/>
              </a:rPr>
              <a:t>決標</a:t>
            </a:r>
          </a:p>
        </p:txBody>
      </p:sp>
      <p:sp>
        <p:nvSpPr>
          <p:cNvPr id="7" name="五邊形 10"/>
          <p:cNvSpPr/>
          <p:nvPr/>
        </p:nvSpPr>
        <p:spPr>
          <a:xfrm>
            <a:off x="4871162" y="371061"/>
            <a:ext cx="1213006" cy="906261"/>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180"/>
              <a:gd name="f11" fmla="abs f4"/>
              <a:gd name="f12" fmla="abs f5"/>
              <a:gd name="f13" fmla="abs f6"/>
              <a:gd name="f14" fmla="val f7"/>
              <a:gd name="f15" fmla="val f8"/>
              <a:gd name="f16" fmla="*/ f9 f1 1"/>
              <a:gd name="f17" fmla="*/ f10 f1 1"/>
              <a:gd name="f18" fmla="?: f11 f4 1"/>
              <a:gd name="f19" fmla="?: f12 f5 1"/>
              <a:gd name="f20" fmla="?: f13 f6 1"/>
              <a:gd name="f21" fmla="*/ f16 1 f3"/>
              <a:gd name="f22" fmla="*/ f17 1 f3"/>
              <a:gd name="f23" fmla="*/ f18 1 21600"/>
              <a:gd name="f24" fmla="*/ f19 1 21600"/>
              <a:gd name="f25" fmla="*/ 21600 f18 1"/>
              <a:gd name="f26" fmla="*/ 21600 f19 1"/>
              <a:gd name="f27" fmla="+- f21 0 f2"/>
              <a:gd name="f28" fmla="+- f22 0 f2"/>
              <a:gd name="f29" fmla="min f24 f23"/>
              <a:gd name="f30" fmla="*/ f25 1 f20"/>
              <a:gd name="f31" fmla="*/ f26 1 f20"/>
              <a:gd name="f32" fmla="val f30"/>
              <a:gd name="f33" fmla="val f31"/>
              <a:gd name="f34" fmla="*/ f14 f29 1"/>
              <a:gd name="f35" fmla="+- f33 0 f14"/>
              <a:gd name="f36" fmla="+- f32 0 f14"/>
              <a:gd name="f37" fmla="*/ f33 f29 1"/>
              <a:gd name="f38" fmla="*/ f32 f29 1"/>
              <a:gd name="f39" fmla="*/ f35 1 2"/>
              <a:gd name="f40" fmla="min f36 f35"/>
              <a:gd name="f41" fmla="+- f14 f39 0"/>
              <a:gd name="f42" fmla="*/ f40 f15 1"/>
              <a:gd name="f43" fmla="*/ f42 1 100000"/>
              <a:gd name="f44" fmla="*/ f41 f29 1"/>
              <a:gd name="f45" fmla="+- f32 0 f43"/>
              <a:gd name="f46" fmla="+- f45 f32 0"/>
              <a:gd name="f47" fmla="*/ f45 1 2"/>
              <a:gd name="f48" fmla="*/ f45 f29 1"/>
              <a:gd name="f49" fmla="*/ f46 1 2"/>
              <a:gd name="f50" fmla="*/ f47 f29 1"/>
              <a:gd name="f51" fmla="*/ f49 f29 1"/>
            </a:gdLst>
            <a:ahLst/>
            <a:cxnLst>
              <a:cxn ang="3cd4">
                <a:pos x="hc" y="t"/>
              </a:cxn>
              <a:cxn ang="0">
                <a:pos x="r" y="vc"/>
              </a:cxn>
              <a:cxn ang="cd4">
                <a:pos x="hc" y="b"/>
              </a:cxn>
              <a:cxn ang="cd2">
                <a:pos x="l" y="vc"/>
              </a:cxn>
              <a:cxn ang="f27">
                <a:pos x="f50" y="f34"/>
              </a:cxn>
              <a:cxn ang="f28">
                <a:pos x="f50" y="f37"/>
              </a:cxn>
            </a:cxnLst>
            <a:rect l="f34" t="f34" r="f51" b="f37"/>
            <a:pathLst>
              <a:path>
                <a:moveTo>
                  <a:pt x="f34" y="f34"/>
                </a:moveTo>
                <a:lnTo>
                  <a:pt x="f48" y="f34"/>
                </a:lnTo>
                <a:lnTo>
                  <a:pt x="f38" y="f44"/>
                </a:lnTo>
                <a:lnTo>
                  <a:pt x="f48" y="f37"/>
                </a:lnTo>
                <a:lnTo>
                  <a:pt x="f34" y="f37"/>
                </a:lnTo>
                <a:close/>
              </a:path>
            </a:pathLst>
          </a:custGeom>
          <a:solidFill>
            <a:schemeClr val="bg1"/>
          </a:solidFill>
          <a:ln w="28575">
            <a:solidFill>
              <a:schemeClr val="tx1"/>
            </a:solidFill>
            <a:prstDash val="solid"/>
          </a:ln>
        </p:spPr>
        <p:txBody>
          <a:bodyPr vert="horz" wrap="square" lIns="91440" tIns="45720" rIns="91440" bIns="45720" anchor="ctr" anchorCtr="1" compatLnSpc="1"/>
          <a:lstStyle/>
          <a:p>
            <a:pPr marL="0" marR="0" lvl="0" indent="0"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zh-TW" sz="2800" b="1" i="0" u="none" strike="noStrike" kern="1200" cap="none" spc="0" baseline="0" dirty="0">
                <a:solidFill>
                  <a:srgbClr val="000000"/>
                </a:solidFill>
                <a:uFillTx/>
                <a:latin typeface="標楷體" panose="03000509000000000000" pitchFamily="65" charset="-120"/>
                <a:ea typeface="標楷體" panose="03000509000000000000" pitchFamily="65" charset="-120"/>
              </a:rPr>
              <a:t>訂約</a:t>
            </a:r>
          </a:p>
        </p:txBody>
      </p:sp>
      <p:sp>
        <p:nvSpPr>
          <p:cNvPr id="8" name="五邊形 11"/>
          <p:cNvSpPr/>
          <p:nvPr/>
        </p:nvSpPr>
        <p:spPr>
          <a:xfrm>
            <a:off x="5750118" y="362500"/>
            <a:ext cx="1126138" cy="900998"/>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180"/>
              <a:gd name="f11" fmla="abs f4"/>
              <a:gd name="f12" fmla="abs f5"/>
              <a:gd name="f13" fmla="abs f6"/>
              <a:gd name="f14" fmla="val f7"/>
              <a:gd name="f15" fmla="val f8"/>
              <a:gd name="f16" fmla="*/ f9 f1 1"/>
              <a:gd name="f17" fmla="*/ f10 f1 1"/>
              <a:gd name="f18" fmla="?: f11 f4 1"/>
              <a:gd name="f19" fmla="?: f12 f5 1"/>
              <a:gd name="f20" fmla="?: f13 f6 1"/>
              <a:gd name="f21" fmla="*/ f16 1 f3"/>
              <a:gd name="f22" fmla="*/ f17 1 f3"/>
              <a:gd name="f23" fmla="*/ f18 1 21600"/>
              <a:gd name="f24" fmla="*/ f19 1 21600"/>
              <a:gd name="f25" fmla="*/ 21600 f18 1"/>
              <a:gd name="f26" fmla="*/ 21600 f19 1"/>
              <a:gd name="f27" fmla="+- f21 0 f2"/>
              <a:gd name="f28" fmla="+- f22 0 f2"/>
              <a:gd name="f29" fmla="min f24 f23"/>
              <a:gd name="f30" fmla="*/ f25 1 f20"/>
              <a:gd name="f31" fmla="*/ f26 1 f20"/>
              <a:gd name="f32" fmla="val f30"/>
              <a:gd name="f33" fmla="val f31"/>
              <a:gd name="f34" fmla="*/ f14 f29 1"/>
              <a:gd name="f35" fmla="+- f33 0 f14"/>
              <a:gd name="f36" fmla="+- f32 0 f14"/>
              <a:gd name="f37" fmla="*/ f33 f29 1"/>
              <a:gd name="f38" fmla="*/ f32 f29 1"/>
              <a:gd name="f39" fmla="*/ f35 1 2"/>
              <a:gd name="f40" fmla="min f36 f35"/>
              <a:gd name="f41" fmla="+- f14 f39 0"/>
              <a:gd name="f42" fmla="*/ f40 f15 1"/>
              <a:gd name="f43" fmla="*/ f42 1 100000"/>
              <a:gd name="f44" fmla="*/ f41 f29 1"/>
              <a:gd name="f45" fmla="+- f32 0 f43"/>
              <a:gd name="f46" fmla="+- f45 f32 0"/>
              <a:gd name="f47" fmla="*/ f45 1 2"/>
              <a:gd name="f48" fmla="*/ f45 f29 1"/>
              <a:gd name="f49" fmla="*/ f46 1 2"/>
              <a:gd name="f50" fmla="*/ f47 f29 1"/>
              <a:gd name="f51" fmla="*/ f49 f29 1"/>
            </a:gdLst>
            <a:ahLst/>
            <a:cxnLst>
              <a:cxn ang="3cd4">
                <a:pos x="hc" y="t"/>
              </a:cxn>
              <a:cxn ang="0">
                <a:pos x="r" y="vc"/>
              </a:cxn>
              <a:cxn ang="cd4">
                <a:pos x="hc" y="b"/>
              </a:cxn>
              <a:cxn ang="cd2">
                <a:pos x="l" y="vc"/>
              </a:cxn>
              <a:cxn ang="f27">
                <a:pos x="f50" y="f34"/>
              </a:cxn>
              <a:cxn ang="f28">
                <a:pos x="f50" y="f37"/>
              </a:cxn>
            </a:cxnLst>
            <a:rect l="f34" t="f34" r="f51" b="f37"/>
            <a:pathLst>
              <a:path>
                <a:moveTo>
                  <a:pt x="f34" y="f34"/>
                </a:moveTo>
                <a:lnTo>
                  <a:pt x="f48" y="f34"/>
                </a:lnTo>
                <a:lnTo>
                  <a:pt x="f38" y="f44"/>
                </a:lnTo>
                <a:lnTo>
                  <a:pt x="f48" y="f37"/>
                </a:lnTo>
                <a:lnTo>
                  <a:pt x="f34" y="f37"/>
                </a:lnTo>
                <a:close/>
              </a:path>
            </a:pathLst>
          </a:custGeom>
          <a:solidFill>
            <a:schemeClr val="bg1"/>
          </a:solidFill>
          <a:ln w="28575">
            <a:solidFill>
              <a:schemeClr val="tx1"/>
            </a:solidFill>
            <a:prstDash val="solid"/>
          </a:ln>
        </p:spPr>
        <p:txBody>
          <a:bodyPr vert="horz" wrap="square" lIns="91440" tIns="45720" rIns="91440" bIns="45720" anchor="ctr" anchorCtr="1" compatLnSpc="1"/>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zh-TW" sz="2800" b="1" i="0" u="none" strike="noStrike" kern="1200" cap="none" spc="0" baseline="0" dirty="0">
                <a:solidFill>
                  <a:srgbClr val="000000"/>
                </a:solidFill>
                <a:uFillTx/>
                <a:latin typeface="標楷體" panose="03000509000000000000" pitchFamily="65" charset="-120"/>
                <a:ea typeface="標楷體" panose="03000509000000000000" pitchFamily="65" charset="-120"/>
              </a:rPr>
              <a:t>履約</a:t>
            </a:r>
          </a:p>
        </p:txBody>
      </p:sp>
      <p:sp>
        <p:nvSpPr>
          <p:cNvPr id="9" name="五邊形 12"/>
          <p:cNvSpPr/>
          <p:nvPr/>
        </p:nvSpPr>
        <p:spPr>
          <a:xfrm>
            <a:off x="6602590" y="371061"/>
            <a:ext cx="1281778" cy="892436"/>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180"/>
              <a:gd name="f11" fmla="abs f4"/>
              <a:gd name="f12" fmla="abs f5"/>
              <a:gd name="f13" fmla="abs f6"/>
              <a:gd name="f14" fmla="val f7"/>
              <a:gd name="f15" fmla="val f8"/>
              <a:gd name="f16" fmla="*/ f9 f1 1"/>
              <a:gd name="f17" fmla="*/ f10 f1 1"/>
              <a:gd name="f18" fmla="?: f11 f4 1"/>
              <a:gd name="f19" fmla="?: f12 f5 1"/>
              <a:gd name="f20" fmla="?: f13 f6 1"/>
              <a:gd name="f21" fmla="*/ f16 1 f3"/>
              <a:gd name="f22" fmla="*/ f17 1 f3"/>
              <a:gd name="f23" fmla="*/ f18 1 21600"/>
              <a:gd name="f24" fmla="*/ f19 1 21600"/>
              <a:gd name="f25" fmla="*/ 21600 f18 1"/>
              <a:gd name="f26" fmla="*/ 21600 f19 1"/>
              <a:gd name="f27" fmla="+- f21 0 f2"/>
              <a:gd name="f28" fmla="+- f22 0 f2"/>
              <a:gd name="f29" fmla="min f24 f23"/>
              <a:gd name="f30" fmla="*/ f25 1 f20"/>
              <a:gd name="f31" fmla="*/ f26 1 f20"/>
              <a:gd name="f32" fmla="val f30"/>
              <a:gd name="f33" fmla="val f31"/>
              <a:gd name="f34" fmla="*/ f14 f29 1"/>
              <a:gd name="f35" fmla="+- f33 0 f14"/>
              <a:gd name="f36" fmla="+- f32 0 f14"/>
              <a:gd name="f37" fmla="*/ f33 f29 1"/>
              <a:gd name="f38" fmla="*/ f32 f29 1"/>
              <a:gd name="f39" fmla="*/ f35 1 2"/>
              <a:gd name="f40" fmla="min f36 f35"/>
              <a:gd name="f41" fmla="+- f14 f39 0"/>
              <a:gd name="f42" fmla="*/ f40 f15 1"/>
              <a:gd name="f43" fmla="*/ f42 1 100000"/>
              <a:gd name="f44" fmla="*/ f41 f29 1"/>
              <a:gd name="f45" fmla="+- f32 0 f43"/>
              <a:gd name="f46" fmla="+- f45 f32 0"/>
              <a:gd name="f47" fmla="*/ f45 1 2"/>
              <a:gd name="f48" fmla="*/ f45 f29 1"/>
              <a:gd name="f49" fmla="*/ f46 1 2"/>
              <a:gd name="f50" fmla="*/ f47 f29 1"/>
              <a:gd name="f51" fmla="*/ f49 f29 1"/>
            </a:gdLst>
            <a:ahLst/>
            <a:cxnLst>
              <a:cxn ang="3cd4">
                <a:pos x="hc" y="t"/>
              </a:cxn>
              <a:cxn ang="0">
                <a:pos x="r" y="vc"/>
              </a:cxn>
              <a:cxn ang="cd4">
                <a:pos x="hc" y="b"/>
              </a:cxn>
              <a:cxn ang="cd2">
                <a:pos x="l" y="vc"/>
              </a:cxn>
              <a:cxn ang="f27">
                <a:pos x="f50" y="f34"/>
              </a:cxn>
              <a:cxn ang="f28">
                <a:pos x="f50" y="f37"/>
              </a:cxn>
            </a:cxnLst>
            <a:rect l="f34" t="f34" r="f51" b="f37"/>
            <a:pathLst>
              <a:path>
                <a:moveTo>
                  <a:pt x="f34" y="f34"/>
                </a:moveTo>
                <a:lnTo>
                  <a:pt x="f48" y="f34"/>
                </a:lnTo>
                <a:lnTo>
                  <a:pt x="f38" y="f44"/>
                </a:lnTo>
                <a:lnTo>
                  <a:pt x="f48" y="f37"/>
                </a:lnTo>
                <a:lnTo>
                  <a:pt x="f34" y="f37"/>
                </a:lnTo>
                <a:close/>
              </a:path>
            </a:pathLst>
          </a:custGeom>
          <a:solidFill>
            <a:schemeClr val="bg1"/>
          </a:solidFill>
          <a:ln w="28575">
            <a:solidFill>
              <a:schemeClr val="tx1"/>
            </a:solidFill>
            <a:prstDash val="solid"/>
          </a:ln>
        </p:spPr>
        <p:txBody>
          <a:bodyPr vert="horz" wrap="square" lIns="91440" tIns="45720" rIns="91440" bIns="45720" anchor="ctr" anchorCtr="1" compatLnSpc="1"/>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zh-TW" sz="2800" b="1" i="0" u="none" strike="noStrike" kern="1200" cap="none" spc="0" baseline="0" dirty="0">
                <a:solidFill>
                  <a:srgbClr val="000000"/>
                </a:solidFill>
                <a:uFillTx/>
                <a:latin typeface="標楷體" panose="03000509000000000000" pitchFamily="65" charset="-120"/>
                <a:ea typeface="標楷體" panose="03000509000000000000" pitchFamily="65" charset="-120"/>
              </a:rPr>
              <a:t>驗收</a:t>
            </a:r>
          </a:p>
        </p:txBody>
      </p:sp>
      <p:sp>
        <p:nvSpPr>
          <p:cNvPr id="10" name="五邊形 28"/>
          <p:cNvSpPr/>
          <p:nvPr/>
        </p:nvSpPr>
        <p:spPr>
          <a:xfrm>
            <a:off x="7620505" y="393212"/>
            <a:ext cx="1199967" cy="870286"/>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180"/>
              <a:gd name="f11" fmla="abs f4"/>
              <a:gd name="f12" fmla="abs f5"/>
              <a:gd name="f13" fmla="abs f6"/>
              <a:gd name="f14" fmla="val f7"/>
              <a:gd name="f15" fmla="val f8"/>
              <a:gd name="f16" fmla="*/ f9 f1 1"/>
              <a:gd name="f17" fmla="*/ f10 f1 1"/>
              <a:gd name="f18" fmla="?: f11 f4 1"/>
              <a:gd name="f19" fmla="?: f12 f5 1"/>
              <a:gd name="f20" fmla="?: f13 f6 1"/>
              <a:gd name="f21" fmla="*/ f16 1 f3"/>
              <a:gd name="f22" fmla="*/ f17 1 f3"/>
              <a:gd name="f23" fmla="*/ f18 1 21600"/>
              <a:gd name="f24" fmla="*/ f19 1 21600"/>
              <a:gd name="f25" fmla="*/ 21600 f18 1"/>
              <a:gd name="f26" fmla="*/ 21600 f19 1"/>
              <a:gd name="f27" fmla="+- f21 0 f2"/>
              <a:gd name="f28" fmla="+- f22 0 f2"/>
              <a:gd name="f29" fmla="min f24 f23"/>
              <a:gd name="f30" fmla="*/ f25 1 f20"/>
              <a:gd name="f31" fmla="*/ f26 1 f20"/>
              <a:gd name="f32" fmla="val f30"/>
              <a:gd name="f33" fmla="val f31"/>
              <a:gd name="f34" fmla="*/ f14 f29 1"/>
              <a:gd name="f35" fmla="+- f33 0 f14"/>
              <a:gd name="f36" fmla="+- f32 0 f14"/>
              <a:gd name="f37" fmla="*/ f33 f29 1"/>
              <a:gd name="f38" fmla="*/ f32 f29 1"/>
              <a:gd name="f39" fmla="*/ f35 1 2"/>
              <a:gd name="f40" fmla="min f36 f35"/>
              <a:gd name="f41" fmla="+- f14 f39 0"/>
              <a:gd name="f42" fmla="*/ f40 f15 1"/>
              <a:gd name="f43" fmla="*/ f42 1 100000"/>
              <a:gd name="f44" fmla="*/ f41 f29 1"/>
              <a:gd name="f45" fmla="+- f32 0 f43"/>
              <a:gd name="f46" fmla="+- f45 f32 0"/>
              <a:gd name="f47" fmla="*/ f45 1 2"/>
              <a:gd name="f48" fmla="*/ f45 f29 1"/>
              <a:gd name="f49" fmla="*/ f46 1 2"/>
              <a:gd name="f50" fmla="*/ f47 f29 1"/>
              <a:gd name="f51" fmla="*/ f49 f29 1"/>
            </a:gdLst>
            <a:ahLst/>
            <a:cxnLst>
              <a:cxn ang="3cd4">
                <a:pos x="hc" y="t"/>
              </a:cxn>
              <a:cxn ang="0">
                <a:pos x="r" y="vc"/>
              </a:cxn>
              <a:cxn ang="cd4">
                <a:pos x="hc" y="b"/>
              </a:cxn>
              <a:cxn ang="cd2">
                <a:pos x="l" y="vc"/>
              </a:cxn>
              <a:cxn ang="f27">
                <a:pos x="f50" y="f34"/>
              </a:cxn>
              <a:cxn ang="f28">
                <a:pos x="f50" y="f37"/>
              </a:cxn>
            </a:cxnLst>
            <a:rect l="f34" t="f34" r="f51" b="f37"/>
            <a:pathLst>
              <a:path>
                <a:moveTo>
                  <a:pt x="f34" y="f34"/>
                </a:moveTo>
                <a:lnTo>
                  <a:pt x="f48" y="f34"/>
                </a:lnTo>
                <a:lnTo>
                  <a:pt x="f38" y="f44"/>
                </a:lnTo>
                <a:lnTo>
                  <a:pt x="f48" y="f37"/>
                </a:lnTo>
                <a:lnTo>
                  <a:pt x="f34" y="f37"/>
                </a:lnTo>
                <a:close/>
              </a:path>
            </a:pathLst>
          </a:custGeom>
          <a:solidFill>
            <a:schemeClr val="bg1"/>
          </a:solidFill>
          <a:ln w="28575">
            <a:solidFill>
              <a:schemeClr val="tx1"/>
            </a:solidFill>
            <a:prstDash val="solid"/>
          </a:ln>
        </p:spPr>
        <p:txBody>
          <a:bodyPr vert="horz" wrap="square" lIns="91440" tIns="45720" rIns="91440" bIns="45720" anchor="ctr" anchorCtr="1" compatLnSpc="1"/>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zh-TW" sz="2800" b="1" i="0" u="none" strike="noStrike" kern="1200" cap="none" spc="0" baseline="0" dirty="0">
                <a:solidFill>
                  <a:srgbClr val="000000"/>
                </a:solidFill>
                <a:uFillTx/>
                <a:latin typeface="標楷體" panose="03000509000000000000" pitchFamily="65" charset="-120"/>
                <a:ea typeface="標楷體" panose="03000509000000000000" pitchFamily="65" charset="-120"/>
              </a:rPr>
              <a:t>保固</a:t>
            </a:r>
          </a:p>
        </p:txBody>
      </p:sp>
      <p:sp>
        <p:nvSpPr>
          <p:cNvPr id="12" name="文字方塊 11"/>
          <p:cNvSpPr txBox="1"/>
          <p:nvPr/>
        </p:nvSpPr>
        <p:spPr>
          <a:xfrm>
            <a:off x="368385" y="1383158"/>
            <a:ext cx="8352928" cy="461665"/>
          </a:xfrm>
          <a:prstGeom prst="rect">
            <a:avLst/>
          </a:prstGeom>
          <a:noFill/>
          <a:ln w="57150">
            <a:solidFill>
              <a:schemeClr val="tx1"/>
            </a:solidFill>
          </a:ln>
        </p:spPr>
        <p:txBody>
          <a:bodyPr wrap="square" rtlCol="0">
            <a:spAutoFit/>
          </a:bodyPr>
          <a:lstStyle/>
          <a:p>
            <a:r>
              <a:rPr lang="zh-TW" altLang="en-US" sz="2400" b="1" dirty="0">
                <a:solidFill>
                  <a:srgbClr val="FF0000"/>
                </a:solidFill>
                <a:latin typeface="標楷體" panose="03000509000000000000" pitchFamily="65" charset="-120"/>
                <a:ea typeface="標楷體" panose="03000509000000000000" pitchFamily="65" charset="-120"/>
              </a:rPr>
              <a:t>     一、準備招標文件 </a:t>
            </a:r>
          </a:p>
        </p:txBody>
      </p:sp>
      <p:cxnSp>
        <p:nvCxnSpPr>
          <p:cNvPr id="15" name="直線接點 14"/>
          <p:cNvCxnSpPr/>
          <p:nvPr/>
        </p:nvCxnSpPr>
        <p:spPr>
          <a:xfrm>
            <a:off x="4758825" y="332656"/>
            <a:ext cx="29199" cy="1512168"/>
          </a:xfrm>
          <a:prstGeom prst="line">
            <a:avLst/>
          </a:prstGeom>
          <a:ln w="57150"/>
        </p:spPr>
        <p:style>
          <a:lnRef idx="1">
            <a:schemeClr val="accent1"/>
          </a:lnRef>
          <a:fillRef idx="0">
            <a:schemeClr val="accent1"/>
          </a:fillRef>
          <a:effectRef idx="0">
            <a:schemeClr val="accent1"/>
          </a:effectRef>
          <a:fontRef idx="minor">
            <a:schemeClr val="tx1"/>
          </a:fontRef>
        </p:style>
      </p:cxnSp>
      <p:sp>
        <p:nvSpPr>
          <p:cNvPr id="11" name="文字方塊 10"/>
          <p:cNvSpPr txBox="1"/>
          <p:nvPr/>
        </p:nvSpPr>
        <p:spPr>
          <a:xfrm>
            <a:off x="4788024" y="1383159"/>
            <a:ext cx="3960440" cy="461665"/>
          </a:xfrm>
          <a:prstGeom prst="rect">
            <a:avLst/>
          </a:prstGeom>
          <a:noFill/>
        </p:spPr>
        <p:txBody>
          <a:bodyPr wrap="square" rtlCol="0">
            <a:spAutoFit/>
          </a:bodyPr>
          <a:lstStyle/>
          <a:p>
            <a:pPr algn="ctr"/>
            <a:r>
              <a:rPr lang="zh-TW" altLang="en-US" sz="2400" b="1" dirty="0">
                <a:solidFill>
                  <a:srgbClr val="FF0000"/>
                </a:solidFill>
                <a:latin typeface="標楷體" panose="03000509000000000000" pitchFamily="65" charset="-120"/>
                <a:ea typeface="標楷體" panose="03000509000000000000" pitchFamily="65" charset="-120"/>
              </a:rPr>
              <a:t>                </a:t>
            </a:r>
            <a:r>
              <a:rPr lang="zh-TW" altLang="en-US" sz="2400" b="1" dirty="0">
                <a:solidFill>
                  <a:srgbClr val="000000"/>
                </a:solidFill>
                <a:latin typeface="標楷體" panose="03000509000000000000" pitchFamily="65" charset="-120"/>
                <a:ea typeface="標楷體" panose="03000509000000000000" pitchFamily="65" charset="-120"/>
              </a:rPr>
              <a:t>契約爭議</a:t>
            </a:r>
          </a:p>
        </p:txBody>
      </p:sp>
      <p:sp>
        <p:nvSpPr>
          <p:cNvPr id="18" name="向下箭號 17"/>
          <p:cNvSpPr/>
          <p:nvPr/>
        </p:nvSpPr>
        <p:spPr>
          <a:xfrm>
            <a:off x="683568" y="1088741"/>
            <a:ext cx="282698" cy="1044115"/>
          </a:xfrm>
          <a:prstGeom prst="down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0" name="文字方塊 19"/>
          <p:cNvSpPr txBox="1"/>
          <p:nvPr/>
        </p:nvSpPr>
        <p:spPr>
          <a:xfrm>
            <a:off x="395536" y="2058952"/>
            <a:ext cx="8352928" cy="4378891"/>
          </a:xfrm>
          <a:prstGeom prst="rect">
            <a:avLst/>
          </a:prstGeom>
          <a:noFill/>
        </p:spPr>
        <p:txBody>
          <a:bodyPr wrap="square" rtlCol="0">
            <a:spAutoFit/>
          </a:bodyPr>
          <a:lstStyle/>
          <a:p>
            <a:pPr marL="265113" indent="-265113" algn="just">
              <a:lnSpc>
                <a:spcPts val="2800"/>
              </a:lnSpc>
              <a:spcAft>
                <a:spcPts val="0"/>
              </a:spcAft>
            </a:pPr>
            <a:r>
              <a:rPr lang="en-US" altLang="zh-TW" sz="2400" b="1" kern="0" dirty="0">
                <a:solidFill>
                  <a:srgbClr val="000000"/>
                </a:solidFill>
                <a:latin typeface="標楷體" pitchFamily="65" charset="-120"/>
                <a:ea typeface="標楷體" pitchFamily="65" charset="-120"/>
                <a:cs typeface="新細明體"/>
              </a:rPr>
              <a:t>6.</a:t>
            </a:r>
            <a:r>
              <a:rPr lang="zh-TW" altLang="zh-TW" sz="2400" b="1" kern="0" dirty="0">
                <a:solidFill>
                  <a:srgbClr val="000000"/>
                </a:solidFill>
                <a:latin typeface="標楷體" pitchFamily="65" charset="-120"/>
                <a:ea typeface="標楷體" pitchFamily="65" charset="-120"/>
                <a:cs typeface="新細明體"/>
              </a:rPr>
              <a:t>依採購法第</a:t>
            </a:r>
            <a:r>
              <a:rPr lang="en-US" altLang="zh-TW" sz="2400" b="1" kern="0" dirty="0">
                <a:solidFill>
                  <a:srgbClr val="000000"/>
                </a:solidFill>
                <a:latin typeface="標楷體" pitchFamily="65" charset="-120"/>
                <a:ea typeface="標楷體" pitchFamily="65" charset="-120"/>
                <a:cs typeface="新細明體"/>
              </a:rPr>
              <a:t>22</a:t>
            </a:r>
            <a:r>
              <a:rPr lang="zh-TW" altLang="zh-TW" sz="2400" b="1" kern="0" dirty="0">
                <a:solidFill>
                  <a:srgbClr val="000000"/>
                </a:solidFill>
                <a:latin typeface="標楷體" pitchFamily="65" charset="-120"/>
                <a:ea typeface="標楷體" pitchFamily="65" charset="-120"/>
                <a:cs typeface="新細明體"/>
              </a:rPr>
              <a:t>條第</a:t>
            </a:r>
            <a:r>
              <a:rPr lang="en-US" altLang="zh-TW" sz="2400" b="1" kern="0" dirty="0">
                <a:solidFill>
                  <a:srgbClr val="000000"/>
                </a:solidFill>
                <a:latin typeface="標楷體" pitchFamily="65" charset="-120"/>
                <a:ea typeface="標楷體" pitchFamily="65" charset="-120"/>
                <a:cs typeface="新細明體"/>
              </a:rPr>
              <a:t>1</a:t>
            </a:r>
            <a:r>
              <a:rPr lang="zh-TW" altLang="zh-TW" sz="2400" b="1" kern="0" dirty="0">
                <a:solidFill>
                  <a:srgbClr val="000000"/>
                </a:solidFill>
                <a:latin typeface="標楷體" pitchFamily="65" charset="-120"/>
                <a:ea typeface="標楷體" pitchFamily="65" charset="-120"/>
                <a:cs typeface="新細明體"/>
              </a:rPr>
              <a:t>項第</a:t>
            </a:r>
            <a:r>
              <a:rPr lang="en-US" altLang="zh-TW" sz="2400" b="1" kern="0" dirty="0">
                <a:solidFill>
                  <a:srgbClr val="000000"/>
                </a:solidFill>
                <a:latin typeface="標楷體" pitchFamily="65" charset="-120"/>
                <a:ea typeface="標楷體" pitchFamily="65" charset="-120"/>
                <a:cs typeface="新細明體"/>
              </a:rPr>
              <a:t>9</a:t>
            </a:r>
            <a:r>
              <a:rPr lang="zh-TW" altLang="zh-TW" sz="2400" b="1" kern="0" dirty="0">
                <a:solidFill>
                  <a:srgbClr val="000000"/>
                </a:solidFill>
                <a:latin typeface="標楷體" pitchFamily="65" charset="-120"/>
                <a:ea typeface="標楷體" pitchFamily="65" charset="-120"/>
                <a:cs typeface="新細明體"/>
              </a:rPr>
              <a:t>款、第</a:t>
            </a:r>
            <a:r>
              <a:rPr lang="en-US" altLang="zh-TW" sz="2400" b="1" kern="0" dirty="0">
                <a:solidFill>
                  <a:srgbClr val="000000"/>
                </a:solidFill>
                <a:latin typeface="標楷體" pitchFamily="65" charset="-120"/>
                <a:ea typeface="標楷體" pitchFamily="65" charset="-120"/>
                <a:cs typeface="新細明體"/>
              </a:rPr>
              <a:t>10</a:t>
            </a:r>
            <a:r>
              <a:rPr lang="zh-TW" altLang="zh-TW" sz="2400" b="1" kern="0" dirty="0">
                <a:solidFill>
                  <a:srgbClr val="000000"/>
                </a:solidFill>
                <a:latin typeface="標楷體" pitchFamily="65" charset="-120"/>
                <a:ea typeface="標楷體" pitchFamily="65" charset="-120"/>
                <a:cs typeface="新細明體"/>
              </a:rPr>
              <a:t>款及第</a:t>
            </a:r>
            <a:r>
              <a:rPr lang="en-US" altLang="zh-TW" sz="2400" b="1" kern="0" dirty="0">
                <a:solidFill>
                  <a:srgbClr val="000000"/>
                </a:solidFill>
                <a:latin typeface="標楷體" pitchFamily="65" charset="-120"/>
                <a:ea typeface="標楷體" pitchFamily="65" charset="-120"/>
                <a:cs typeface="新細明體"/>
              </a:rPr>
              <a:t>56</a:t>
            </a:r>
            <a:r>
              <a:rPr lang="zh-TW" altLang="zh-TW" sz="2400" b="1" kern="0" dirty="0">
                <a:solidFill>
                  <a:srgbClr val="000000"/>
                </a:solidFill>
                <a:latin typeface="標楷體" pitchFamily="65" charset="-120"/>
                <a:ea typeface="標楷體" pitchFamily="65" charset="-120"/>
                <a:cs typeface="新細明體"/>
              </a:rPr>
              <a:t>條辦理評選</a:t>
            </a:r>
            <a:r>
              <a:rPr lang="en-US" altLang="zh-TW" sz="2400" b="1" kern="0" dirty="0">
                <a:solidFill>
                  <a:srgbClr val="000000"/>
                </a:solidFill>
                <a:latin typeface="標楷體" pitchFamily="65" charset="-120"/>
                <a:ea typeface="標楷體" pitchFamily="65" charset="-120"/>
                <a:cs typeface="新細明體"/>
              </a:rPr>
              <a:t>(</a:t>
            </a:r>
            <a:r>
              <a:rPr lang="zh-TW" altLang="zh-TW" sz="2400" b="1" u="sng" kern="0" dirty="0">
                <a:solidFill>
                  <a:srgbClr val="FF0000"/>
                </a:solidFill>
                <a:latin typeface="標楷體" pitchFamily="65" charset="-120"/>
                <a:ea typeface="標楷體" pitchFamily="65" charset="-120"/>
                <a:cs typeface="新細明體"/>
              </a:rPr>
              <a:t>不論金額大小</a:t>
            </a:r>
            <a:r>
              <a:rPr lang="en-US" altLang="zh-TW" sz="2400" b="1" kern="0" dirty="0">
                <a:solidFill>
                  <a:srgbClr val="000000"/>
                </a:solidFill>
                <a:latin typeface="標楷體" pitchFamily="65" charset="-120"/>
                <a:ea typeface="標楷體" pitchFamily="65" charset="-120"/>
                <a:cs typeface="新細明體"/>
              </a:rPr>
              <a:t>)</a:t>
            </a:r>
            <a:r>
              <a:rPr lang="zh-TW" altLang="zh-TW" sz="2400" b="1" kern="0" dirty="0">
                <a:solidFill>
                  <a:srgbClr val="000000"/>
                </a:solidFill>
                <a:latin typeface="標楷體" pitchFamily="65" charset="-120"/>
                <a:ea typeface="標楷體" pitchFamily="65" charset="-120"/>
                <a:cs typeface="新細明體"/>
              </a:rPr>
              <a:t>，</a:t>
            </a:r>
            <a:r>
              <a:rPr lang="zh-TW" altLang="zh-TW" sz="2400" b="1" u="sng" kern="0" dirty="0">
                <a:solidFill>
                  <a:srgbClr val="0000FF"/>
                </a:solidFill>
                <a:latin typeface="標楷體" pitchFamily="65" charset="-120"/>
                <a:ea typeface="標楷體" pitchFamily="65" charset="-120"/>
                <a:cs typeface="新細明體"/>
              </a:rPr>
              <a:t>未於開標前成立評選委員會</a:t>
            </a:r>
            <a:r>
              <a:rPr lang="zh-TW" altLang="zh-TW" sz="2400" b="1" kern="0" dirty="0">
                <a:solidFill>
                  <a:srgbClr val="000000"/>
                </a:solidFill>
                <a:latin typeface="標楷體" pitchFamily="65" charset="-120"/>
                <a:ea typeface="標楷體" pitchFamily="65" charset="-120"/>
                <a:cs typeface="新細明體"/>
              </a:rPr>
              <a:t>。</a:t>
            </a:r>
            <a:r>
              <a:rPr lang="zh-TW" altLang="zh-TW" sz="2400" b="1" u="sng" kern="0" dirty="0">
                <a:solidFill>
                  <a:srgbClr val="0000FF"/>
                </a:solidFill>
                <a:latin typeface="標楷體" pitchFamily="65" charset="-120"/>
                <a:ea typeface="標楷體" pitchFamily="65" charset="-120"/>
                <a:cs typeface="新細明體"/>
              </a:rPr>
              <a:t>評選委員由代理人出席會議</a:t>
            </a:r>
            <a:r>
              <a:rPr lang="zh-TW" altLang="en-US" sz="2400" b="1" kern="0" dirty="0">
                <a:solidFill>
                  <a:srgbClr val="000000"/>
                </a:solidFill>
                <a:latin typeface="標楷體" pitchFamily="65" charset="-120"/>
                <a:ea typeface="標楷體" pitchFamily="65" charset="-120"/>
                <a:cs typeface="新細明體"/>
              </a:rPr>
              <a:t>。</a:t>
            </a:r>
            <a:endParaRPr lang="en-US" altLang="zh-TW" sz="2400" b="1" kern="0" dirty="0">
              <a:solidFill>
                <a:srgbClr val="000000"/>
              </a:solidFill>
              <a:latin typeface="標楷體" pitchFamily="65" charset="-120"/>
              <a:ea typeface="標楷體" pitchFamily="65" charset="-120"/>
              <a:cs typeface="新細明體"/>
            </a:endParaRPr>
          </a:p>
          <a:p>
            <a:pPr marL="266700" indent="-266700" algn="just">
              <a:lnSpc>
                <a:spcPts val="2800"/>
              </a:lnSpc>
            </a:pPr>
            <a:r>
              <a:rPr lang="en-US" altLang="zh-TW" sz="2400" b="1" kern="0" dirty="0">
                <a:solidFill>
                  <a:srgbClr val="000000"/>
                </a:solidFill>
                <a:latin typeface="標楷體" pitchFamily="65" charset="-120"/>
                <a:ea typeface="標楷體" pitchFamily="65" charset="-120"/>
                <a:cs typeface="Times New Roman"/>
              </a:rPr>
              <a:t>7.</a:t>
            </a:r>
            <a:r>
              <a:rPr lang="zh-TW" altLang="zh-TW" sz="2400" b="1" kern="0" dirty="0">
                <a:solidFill>
                  <a:srgbClr val="000000"/>
                </a:solidFill>
                <a:latin typeface="標楷體" pitchFamily="65" charset="-120"/>
                <a:ea typeface="標楷體" pitchFamily="65" charset="-120"/>
                <a:cs typeface="新細明體"/>
              </a:rPr>
              <a:t>評選優勝者或評定最有利標之評審項目，</a:t>
            </a:r>
            <a:r>
              <a:rPr lang="zh-TW" altLang="zh-TW" sz="2400" b="1" u="sng" kern="0" dirty="0">
                <a:solidFill>
                  <a:srgbClr val="0000FF"/>
                </a:solidFill>
                <a:latin typeface="標楷體" pitchFamily="65" charset="-120"/>
                <a:ea typeface="標楷體" pitchFamily="65" charset="-120"/>
                <a:cs typeface="新細明體"/>
              </a:rPr>
              <a:t>除非是固定費率或公布決標價格者外</a:t>
            </a:r>
            <a:r>
              <a:rPr lang="zh-TW" altLang="zh-TW" sz="2400" b="1" kern="0" dirty="0">
                <a:solidFill>
                  <a:srgbClr val="0000FF"/>
                </a:solidFill>
                <a:latin typeface="標楷體" pitchFamily="65" charset="-120"/>
                <a:ea typeface="標楷體" pitchFamily="65" charset="-120"/>
                <a:cs typeface="新細明體"/>
              </a:rPr>
              <a:t>，</a:t>
            </a:r>
            <a:r>
              <a:rPr lang="zh-TW" altLang="zh-TW" sz="2400" b="1" u="sng" kern="0" dirty="0">
                <a:solidFill>
                  <a:srgbClr val="0000FF"/>
                </a:solidFill>
                <a:latin typeface="標楷體" pitchFamily="65" charset="-120"/>
                <a:ea typeface="標楷體" pitchFamily="65" charset="-120"/>
                <a:cs typeface="新細明體"/>
              </a:rPr>
              <a:t>未將價格納入</a:t>
            </a:r>
            <a:r>
              <a:rPr lang="zh-TW" altLang="zh-TW" sz="2400" b="1" kern="0" dirty="0">
                <a:solidFill>
                  <a:srgbClr val="000000"/>
                </a:solidFill>
                <a:latin typeface="標楷體" pitchFamily="65" charset="-120"/>
                <a:ea typeface="標楷體" pitchFamily="65" charset="-120"/>
                <a:cs typeface="新細明體"/>
              </a:rPr>
              <a:t>；或雖將價格納入，但卻</a:t>
            </a:r>
            <a:r>
              <a:rPr lang="zh-TW" altLang="zh-TW" sz="2400" b="1" kern="0" dirty="0">
                <a:solidFill>
                  <a:srgbClr val="0000FF"/>
                </a:solidFill>
                <a:latin typeface="標楷體" pitchFamily="65" charset="-120"/>
                <a:ea typeface="標楷體" pitchFamily="65" charset="-120"/>
                <a:cs typeface="新細明體"/>
              </a:rPr>
              <a:t>單</a:t>
            </a:r>
            <a:r>
              <a:rPr lang="zh-TW" altLang="zh-TW" sz="2400" b="1" u="sng" kern="0" dirty="0">
                <a:solidFill>
                  <a:srgbClr val="0000FF"/>
                </a:solidFill>
                <a:latin typeface="標楷體" pitchFamily="65" charset="-120"/>
                <a:ea typeface="標楷體" pitchFamily="65" charset="-120"/>
                <a:cs typeface="新細明體"/>
              </a:rPr>
              <a:t>以比較入圍廠商標價之高低</a:t>
            </a:r>
            <a:r>
              <a:rPr lang="zh-TW" altLang="zh-TW" sz="2400" b="1" u="sng" kern="0" dirty="0">
                <a:solidFill>
                  <a:srgbClr val="FF0000"/>
                </a:solidFill>
                <a:latin typeface="標楷體" pitchFamily="65" charset="-120"/>
                <a:ea typeface="標楷體" pitchFamily="65" charset="-120"/>
                <a:cs typeface="新細明體"/>
              </a:rPr>
              <a:t>為評分基礎</a:t>
            </a:r>
            <a:r>
              <a:rPr lang="zh-TW" altLang="zh-TW" sz="2400" b="1" kern="0" dirty="0">
                <a:solidFill>
                  <a:srgbClr val="000000"/>
                </a:solidFill>
                <a:latin typeface="標楷體" pitchFamily="65" charset="-120"/>
                <a:ea typeface="標楷體" pitchFamily="65" charset="-120"/>
                <a:cs typeface="新細明體"/>
              </a:rPr>
              <a:t>，</a:t>
            </a:r>
            <a:r>
              <a:rPr lang="zh-TW" altLang="zh-TW" sz="2400" b="1" u="sng" kern="0" dirty="0">
                <a:solidFill>
                  <a:srgbClr val="0000FF"/>
                </a:solidFill>
                <a:latin typeface="標楷體" pitchFamily="65" charset="-120"/>
                <a:ea typeface="標楷體" pitchFamily="65" charset="-120"/>
                <a:cs typeface="新細明體"/>
              </a:rPr>
              <a:t>未分析各該廠商標價相對於其他項目評分之合理性</a:t>
            </a:r>
            <a:r>
              <a:rPr lang="zh-TW" altLang="zh-TW" sz="2400" b="1" kern="0" dirty="0">
                <a:solidFill>
                  <a:srgbClr val="000000"/>
                </a:solidFill>
                <a:latin typeface="標楷體" pitchFamily="65" charset="-120"/>
                <a:ea typeface="標楷體" pitchFamily="65" charset="-120"/>
                <a:cs typeface="新細明體"/>
              </a:rPr>
              <a:t>。</a:t>
            </a:r>
            <a:endParaRPr lang="zh-TW" altLang="zh-TW" sz="2400" b="1" kern="100" dirty="0">
              <a:solidFill>
                <a:srgbClr val="000000"/>
              </a:solidFill>
              <a:latin typeface="標楷體" pitchFamily="65" charset="-120"/>
              <a:ea typeface="標楷體" pitchFamily="65" charset="-120"/>
              <a:cs typeface="Times New Roman"/>
            </a:endParaRPr>
          </a:p>
          <a:p>
            <a:pPr marL="266700" indent="-266700" algn="just">
              <a:lnSpc>
                <a:spcPts val="2800"/>
              </a:lnSpc>
            </a:pPr>
            <a:r>
              <a:rPr lang="en-US" altLang="zh-TW" sz="2400" b="1" kern="100" dirty="0">
                <a:solidFill>
                  <a:srgbClr val="000000"/>
                </a:solidFill>
                <a:latin typeface="標楷體" pitchFamily="65" charset="-120"/>
                <a:ea typeface="標楷體" pitchFamily="65" charset="-120"/>
                <a:cs typeface="Times New Roman"/>
              </a:rPr>
              <a:t>8.</a:t>
            </a:r>
            <a:r>
              <a:rPr lang="zh-TW" altLang="zh-TW" sz="2400" b="1" kern="0" dirty="0">
                <a:solidFill>
                  <a:srgbClr val="000000"/>
                </a:solidFill>
                <a:latin typeface="標楷體" pitchFamily="65" charset="-120"/>
                <a:ea typeface="標楷體" pitchFamily="65" charset="-120"/>
                <a:cs typeface="新細明體"/>
              </a:rPr>
              <a:t>評選優勝者或評定最有利標之</a:t>
            </a:r>
            <a:r>
              <a:rPr lang="zh-TW" altLang="zh-TW" sz="2400" b="1" u="sng" kern="0" dirty="0">
                <a:solidFill>
                  <a:srgbClr val="0000FF"/>
                </a:solidFill>
                <a:latin typeface="標楷體" pitchFamily="65" charset="-120"/>
                <a:ea typeface="標楷體" pitchFamily="65" charset="-120"/>
                <a:cs typeface="新細明體"/>
              </a:rPr>
              <a:t>評審項目不當或配分與重要性不平衡</a:t>
            </a:r>
            <a:r>
              <a:rPr lang="zh-TW" altLang="zh-TW" sz="2400" b="1" kern="0" dirty="0">
                <a:solidFill>
                  <a:srgbClr val="000000"/>
                </a:solidFill>
                <a:latin typeface="標楷體" pitchFamily="65" charset="-120"/>
                <a:ea typeface="標楷體" pitchFamily="65" charset="-120"/>
                <a:cs typeface="新細明體"/>
              </a:rPr>
              <a:t>，例如：規定廠商簡報，</a:t>
            </a:r>
            <a:r>
              <a:rPr lang="en-US" altLang="zh-TW" sz="2400" b="1" u="sng" kern="0" dirty="0">
                <a:solidFill>
                  <a:srgbClr val="FF0000"/>
                </a:solidFill>
                <a:latin typeface="標楷體" pitchFamily="65" charset="-120"/>
                <a:ea typeface="標楷體" pitchFamily="65" charset="-120"/>
                <a:cs typeface="新細明體"/>
              </a:rPr>
              <a:t>10</a:t>
            </a:r>
            <a:r>
              <a:rPr lang="zh-TW" altLang="zh-TW" sz="2400" b="1" u="sng" kern="0" dirty="0">
                <a:solidFill>
                  <a:srgbClr val="FF0000"/>
                </a:solidFill>
                <a:latin typeface="標楷體" pitchFamily="65" charset="-120"/>
                <a:ea typeface="標楷體" pitchFamily="65" charset="-120"/>
                <a:cs typeface="新細明體"/>
              </a:rPr>
              <a:t>分鐘之簡報</a:t>
            </a:r>
            <a:r>
              <a:rPr lang="zh-TW" altLang="zh-TW" sz="2400" b="1" kern="0" dirty="0">
                <a:solidFill>
                  <a:srgbClr val="FF0000"/>
                </a:solidFill>
                <a:latin typeface="標楷體" pitchFamily="65" charset="-120"/>
                <a:ea typeface="標楷體" pitchFamily="65" charset="-120"/>
                <a:cs typeface="新細明體"/>
              </a:rPr>
              <a:t>，</a:t>
            </a:r>
            <a:r>
              <a:rPr lang="zh-TW" altLang="zh-TW" sz="2400" b="1" u="sng" kern="0" dirty="0">
                <a:solidFill>
                  <a:srgbClr val="FF0000"/>
                </a:solidFill>
                <a:latin typeface="標楷體" pitchFamily="65" charset="-120"/>
                <a:ea typeface="標楷體" pitchFamily="65" charset="-120"/>
                <a:cs typeface="新細明體"/>
              </a:rPr>
              <a:t>其配分即占</a:t>
            </a:r>
            <a:r>
              <a:rPr lang="en-US" altLang="zh-TW" sz="2400" b="1" u="sng" kern="0" dirty="0">
                <a:solidFill>
                  <a:srgbClr val="FF0000"/>
                </a:solidFill>
                <a:latin typeface="標楷體" pitchFamily="65" charset="-120"/>
                <a:ea typeface="標楷體" pitchFamily="65" charset="-120"/>
                <a:cs typeface="新細明體"/>
              </a:rPr>
              <a:t>20%</a:t>
            </a:r>
            <a:r>
              <a:rPr lang="zh-TW" altLang="zh-TW" sz="2400" b="1" kern="0" dirty="0">
                <a:solidFill>
                  <a:srgbClr val="000000"/>
                </a:solidFill>
                <a:latin typeface="標楷體" pitchFamily="65" charset="-120"/>
                <a:ea typeface="標楷體" pitchFamily="65" charset="-120"/>
                <a:cs typeface="新細明體"/>
              </a:rPr>
              <a:t>。</a:t>
            </a:r>
            <a:endParaRPr lang="en-US" altLang="zh-TW" sz="2400" b="1" kern="0" dirty="0">
              <a:solidFill>
                <a:srgbClr val="000000"/>
              </a:solidFill>
              <a:latin typeface="標楷體" pitchFamily="65" charset="-120"/>
              <a:ea typeface="標楷體" pitchFamily="65" charset="-120"/>
              <a:cs typeface="新細明體"/>
            </a:endParaRPr>
          </a:p>
          <a:p>
            <a:pPr marL="266700" indent="-266700" algn="just">
              <a:lnSpc>
                <a:spcPts val="2800"/>
              </a:lnSpc>
            </a:pPr>
            <a:r>
              <a:rPr lang="en-US" altLang="zh-TW" sz="2400" b="1" kern="0" dirty="0">
                <a:solidFill>
                  <a:srgbClr val="000000"/>
                </a:solidFill>
                <a:latin typeface="標楷體" pitchFamily="65" charset="-120"/>
                <a:ea typeface="標楷體" pitchFamily="65" charset="-120"/>
                <a:cs typeface="新細明體"/>
              </a:rPr>
              <a:t>9.</a:t>
            </a:r>
            <a:r>
              <a:rPr lang="zh-TW" altLang="zh-TW" sz="2400" b="1" u="sng" kern="0" dirty="0">
                <a:solidFill>
                  <a:srgbClr val="0000FF"/>
                </a:solidFill>
                <a:latin typeface="標楷體" pitchFamily="65" charset="-120"/>
                <a:ea typeface="標楷體" pitchFamily="65" charset="-120"/>
                <a:cs typeface="新細明體"/>
              </a:rPr>
              <a:t>招標文件中之資料錯誤</a:t>
            </a:r>
            <a:r>
              <a:rPr lang="zh-TW" altLang="zh-TW" sz="2800" b="1" kern="0" dirty="0">
                <a:solidFill>
                  <a:srgbClr val="000000"/>
                </a:solidFill>
                <a:latin typeface="標楷體" pitchFamily="65" charset="-120"/>
                <a:ea typeface="標楷體" pitchFamily="65" charset="-120"/>
                <a:cs typeface="新細明體"/>
              </a:rPr>
              <a:t>，</a:t>
            </a:r>
            <a:r>
              <a:rPr lang="zh-TW" altLang="zh-TW" sz="2200" b="1" kern="0" dirty="0">
                <a:solidFill>
                  <a:srgbClr val="000000"/>
                </a:solidFill>
                <a:latin typeface="標楷體" pitchFamily="65" charset="-120"/>
                <a:ea typeface="標楷體" pitchFamily="65" charset="-120"/>
                <a:cs typeface="新細明體"/>
              </a:rPr>
              <a:t>例如：數量或數據有誤；前後矛盾；引用過時或失效之資料。</a:t>
            </a:r>
            <a:r>
              <a:rPr lang="en-US" altLang="zh-TW" sz="2000" b="1" kern="0" dirty="0">
                <a:solidFill>
                  <a:srgbClr val="000000"/>
                </a:solidFill>
                <a:latin typeface="標楷體" pitchFamily="65" charset="-120"/>
                <a:ea typeface="標楷體" pitchFamily="65" charset="-120"/>
                <a:cs typeface="新細明體"/>
              </a:rPr>
              <a:t>(</a:t>
            </a:r>
            <a:r>
              <a:rPr lang="zh-TW" altLang="en-US" sz="2000" b="1" u="sng" kern="0" dirty="0">
                <a:solidFill>
                  <a:srgbClr val="FF0000"/>
                </a:solidFill>
                <a:latin typeface="標楷體" pitchFamily="65" charset="-120"/>
                <a:ea typeface="標楷體" pitchFamily="65" charset="-120"/>
                <a:cs typeface="新細明體"/>
              </a:rPr>
              <a:t>行政疏失</a:t>
            </a:r>
            <a:r>
              <a:rPr lang="en-US" altLang="zh-TW" sz="2000" b="1" kern="0" dirty="0">
                <a:solidFill>
                  <a:srgbClr val="000000"/>
                </a:solidFill>
                <a:latin typeface="標楷體" pitchFamily="65" charset="-120"/>
                <a:ea typeface="標楷體" pitchFamily="65" charset="-120"/>
                <a:cs typeface="新細明體"/>
              </a:rPr>
              <a:t>)</a:t>
            </a:r>
            <a:endParaRPr lang="zh-TW" altLang="zh-TW" sz="2400" b="1" kern="100" dirty="0">
              <a:solidFill>
                <a:srgbClr val="000000"/>
              </a:solidFill>
              <a:latin typeface="標楷體" pitchFamily="65" charset="-120"/>
              <a:ea typeface="標楷體" pitchFamily="65" charset="-120"/>
              <a:cs typeface="Times New Roman"/>
            </a:endParaRPr>
          </a:p>
        </p:txBody>
      </p:sp>
      <p:sp>
        <p:nvSpPr>
          <p:cNvPr id="21" name="爆炸 1 20"/>
          <p:cNvSpPr/>
          <p:nvPr/>
        </p:nvSpPr>
        <p:spPr>
          <a:xfrm>
            <a:off x="4962780" y="1196752"/>
            <a:ext cx="2525473" cy="749697"/>
          </a:xfrm>
          <a:prstGeom prst="irregularSeal1">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2400" b="1" dirty="0">
                <a:solidFill>
                  <a:srgbClr val="000000"/>
                </a:solidFill>
                <a:latin typeface="標楷體" panose="03000509000000000000" pitchFamily="65" charset="-120"/>
                <a:ea typeface="標楷體" panose="03000509000000000000" pitchFamily="65" charset="-120"/>
              </a:rPr>
              <a:t>履約程序</a:t>
            </a:r>
          </a:p>
        </p:txBody>
      </p:sp>
    </p:spTree>
    <p:extLst>
      <p:ext uri="{BB962C8B-B14F-4D97-AF65-F5344CB8AC3E}">
        <p14:creationId xmlns:p14="http://schemas.microsoft.com/office/powerpoint/2010/main" val="382068118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3" name="五邊形 4"/>
          <p:cNvSpPr/>
          <p:nvPr/>
        </p:nvSpPr>
        <p:spPr>
          <a:xfrm>
            <a:off x="395536" y="332656"/>
            <a:ext cx="1405350" cy="930841"/>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180"/>
              <a:gd name="f11" fmla="abs f4"/>
              <a:gd name="f12" fmla="abs f5"/>
              <a:gd name="f13" fmla="abs f6"/>
              <a:gd name="f14" fmla="val f7"/>
              <a:gd name="f15" fmla="val f8"/>
              <a:gd name="f16" fmla="*/ f9 f1 1"/>
              <a:gd name="f17" fmla="*/ f10 f1 1"/>
              <a:gd name="f18" fmla="?: f11 f4 1"/>
              <a:gd name="f19" fmla="?: f12 f5 1"/>
              <a:gd name="f20" fmla="?: f13 f6 1"/>
              <a:gd name="f21" fmla="*/ f16 1 f3"/>
              <a:gd name="f22" fmla="*/ f17 1 f3"/>
              <a:gd name="f23" fmla="*/ f18 1 21600"/>
              <a:gd name="f24" fmla="*/ f19 1 21600"/>
              <a:gd name="f25" fmla="*/ 21600 f18 1"/>
              <a:gd name="f26" fmla="*/ 21600 f19 1"/>
              <a:gd name="f27" fmla="+- f21 0 f2"/>
              <a:gd name="f28" fmla="+- f22 0 f2"/>
              <a:gd name="f29" fmla="min f24 f23"/>
              <a:gd name="f30" fmla="*/ f25 1 f20"/>
              <a:gd name="f31" fmla="*/ f26 1 f20"/>
              <a:gd name="f32" fmla="val f30"/>
              <a:gd name="f33" fmla="val f31"/>
              <a:gd name="f34" fmla="*/ f14 f29 1"/>
              <a:gd name="f35" fmla="+- f33 0 f14"/>
              <a:gd name="f36" fmla="+- f32 0 f14"/>
              <a:gd name="f37" fmla="*/ f33 f29 1"/>
              <a:gd name="f38" fmla="*/ f32 f29 1"/>
              <a:gd name="f39" fmla="*/ f35 1 2"/>
              <a:gd name="f40" fmla="min f36 f35"/>
              <a:gd name="f41" fmla="+- f14 f39 0"/>
              <a:gd name="f42" fmla="*/ f40 f15 1"/>
              <a:gd name="f43" fmla="*/ f42 1 100000"/>
              <a:gd name="f44" fmla="*/ f41 f29 1"/>
              <a:gd name="f45" fmla="+- f32 0 f43"/>
              <a:gd name="f46" fmla="+- f45 f32 0"/>
              <a:gd name="f47" fmla="*/ f45 1 2"/>
              <a:gd name="f48" fmla="*/ f45 f29 1"/>
              <a:gd name="f49" fmla="*/ f46 1 2"/>
              <a:gd name="f50" fmla="*/ f47 f29 1"/>
              <a:gd name="f51" fmla="*/ f49 f29 1"/>
            </a:gdLst>
            <a:ahLst/>
            <a:cxnLst>
              <a:cxn ang="3cd4">
                <a:pos x="hc" y="t"/>
              </a:cxn>
              <a:cxn ang="0">
                <a:pos x="r" y="vc"/>
              </a:cxn>
              <a:cxn ang="cd4">
                <a:pos x="hc" y="b"/>
              </a:cxn>
              <a:cxn ang="cd2">
                <a:pos x="l" y="vc"/>
              </a:cxn>
              <a:cxn ang="f27">
                <a:pos x="f50" y="f34"/>
              </a:cxn>
              <a:cxn ang="f28">
                <a:pos x="f50" y="f37"/>
              </a:cxn>
            </a:cxnLst>
            <a:rect l="f34" t="f34" r="f51" b="f37"/>
            <a:pathLst>
              <a:path>
                <a:moveTo>
                  <a:pt x="f34" y="f34"/>
                </a:moveTo>
                <a:lnTo>
                  <a:pt x="f48" y="f34"/>
                </a:lnTo>
                <a:lnTo>
                  <a:pt x="f38" y="f44"/>
                </a:lnTo>
                <a:lnTo>
                  <a:pt x="f48" y="f37"/>
                </a:lnTo>
                <a:lnTo>
                  <a:pt x="f34" y="f37"/>
                </a:lnTo>
                <a:close/>
              </a:path>
            </a:pathLst>
          </a:custGeom>
          <a:gradFill flip="none" rotWithShape="1">
            <a:gsLst>
              <a:gs pos="0">
                <a:srgbClr val="00B0F0">
                  <a:tint val="66000"/>
                  <a:satMod val="160000"/>
                </a:srgbClr>
              </a:gs>
              <a:gs pos="50000">
                <a:srgbClr val="00B0F0">
                  <a:tint val="44500"/>
                  <a:satMod val="160000"/>
                </a:srgbClr>
              </a:gs>
              <a:gs pos="100000">
                <a:srgbClr val="00B0F0">
                  <a:tint val="23500"/>
                  <a:satMod val="160000"/>
                </a:srgbClr>
              </a:gs>
            </a:gsLst>
            <a:lin ang="5400000" scaled="1"/>
            <a:tileRect/>
          </a:gradFill>
          <a:ln w="57150">
            <a:solidFill>
              <a:srgbClr val="000000"/>
            </a:solidFill>
            <a:prstDash val="solid"/>
          </a:ln>
        </p:spPr>
        <p:txBody>
          <a:bodyPr vert="horz" wrap="square" lIns="91440" tIns="45720" rIns="91440" bIns="45720" anchor="ctr" anchorCtr="1" compatLnSpc="1"/>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zh-TW" sz="3200" b="1" i="0" u="none" strike="noStrike" kern="1200" cap="none" spc="0" baseline="0" dirty="0">
                <a:solidFill>
                  <a:srgbClr val="000000"/>
                </a:solidFill>
                <a:uFillTx/>
                <a:latin typeface="標楷體" panose="03000509000000000000" pitchFamily="65" charset="-120"/>
                <a:ea typeface="標楷體" panose="03000509000000000000" pitchFamily="65" charset="-120"/>
              </a:rPr>
              <a:t>招標</a:t>
            </a:r>
          </a:p>
        </p:txBody>
      </p:sp>
      <p:sp>
        <p:nvSpPr>
          <p:cNvPr id="4" name="五邊形 5"/>
          <p:cNvSpPr/>
          <p:nvPr/>
        </p:nvSpPr>
        <p:spPr>
          <a:xfrm>
            <a:off x="1475656" y="332656"/>
            <a:ext cx="1405350" cy="944666"/>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180"/>
              <a:gd name="f11" fmla="abs f4"/>
              <a:gd name="f12" fmla="abs f5"/>
              <a:gd name="f13" fmla="abs f6"/>
              <a:gd name="f14" fmla="val f7"/>
              <a:gd name="f15" fmla="val f8"/>
              <a:gd name="f16" fmla="*/ f9 f1 1"/>
              <a:gd name="f17" fmla="*/ f10 f1 1"/>
              <a:gd name="f18" fmla="?: f11 f4 1"/>
              <a:gd name="f19" fmla="?: f12 f5 1"/>
              <a:gd name="f20" fmla="?: f13 f6 1"/>
              <a:gd name="f21" fmla="*/ f16 1 f3"/>
              <a:gd name="f22" fmla="*/ f17 1 f3"/>
              <a:gd name="f23" fmla="*/ f18 1 21600"/>
              <a:gd name="f24" fmla="*/ f19 1 21600"/>
              <a:gd name="f25" fmla="*/ 21600 f18 1"/>
              <a:gd name="f26" fmla="*/ 21600 f19 1"/>
              <a:gd name="f27" fmla="+- f21 0 f2"/>
              <a:gd name="f28" fmla="+- f22 0 f2"/>
              <a:gd name="f29" fmla="min f24 f23"/>
              <a:gd name="f30" fmla="*/ f25 1 f20"/>
              <a:gd name="f31" fmla="*/ f26 1 f20"/>
              <a:gd name="f32" fmla="val f30"/>
              <a:gd name="f33" fmla="val f31"/>
              <a:gd name="f34" fmla="*/ f14 f29 1"/>
              <a:gd name="f35" fmla="+- f33 0 f14"/>
              <a:gd name="f36" fmla="+- f32 0 f14"/>
              <a:gd name="f37" fmla="*/ f33 f29 1"/>
              <a:gd name="f38" fmla="*/ f32 f29 1"/>
              <a:gd name="f39" fmla="*/ f35 1 2"/>
              <a:gd name="f40" fmla="min f36 f35"/>
              <a:gd name="f41" fmla="+- f14 f39 0"/>
              <a:gd name="f42" fmla="*/ f40 f15 1"/>
              <a:gd name="f43" fmla="*/ f42 1 100000"/>
              <a:gd name="f44" fmla="*/ f41 f29 1"/>
              <a:gd name="f45" fmla="+- f32 0 f43"/>
              <a:gd name="f46" fmla="+- f45 f32 0"/>
              <a:gd name="f47" fmla="*/ f45 1 2"/>
              <a:gd name="f48" fmla="*/ f45 f29 1"/>
              <a:gd name="f49" fmla="*/ f46 1 2"/>
              <a:gd name="f50" fmla="*/ f47 f29 1"/>
              <a:gd name="f51" fmla="*/ f49 f29 1"/>
            </a:gdLst>
            <a:ahLst/>
            <a:cxnLst>
              <a:cxn ang="3cd4">
                <a:pos x="hc" y="t"/>
              </a:cxn>
              <a:cxn ang="0">
                <a:pos x="r" y="vc"/>
              </a:cxn>
              <a:cxn ang="cd4">
                <a:pos x="hc" y="b"/>
              </a:cxn>
              <a:cxn ang="cd2">
                <a:pos x="l" y="vc"/>
              </a:cxn>
              <a:cxn ang="f27">
                <a:pos x="f50" y="f34"/>
              </a:cxn>
              <a:cxn ang="f28">
                <a:pos x="f50" y="f37"/>
              </a:cxn>
            </a:cxnLst>
            <a:rect l="f34" t="f34" r="f51" b="f37"/>
            <a:pathLst>
              <a:path>
                <a:moveTo>
                  <a:pt x="f34" y="f34"/>
                </a:moveTo>
                <a:lnTo>
                  <a:pt x="f48" y="f34"/>
                </a:lnTo>
                <a:lnTo>
                  <a:pt x="f38" y="f44"/>
                </a:lnTo>
                <a:lnTo>
                  <a:pt x="f48" y="f37"/>
                </a:lnTo>
                <a:lnTo>
                  <a:pt x="f34" y="f37"/>
                </a:lnTo>
                <a:close/>
              </a:path>
            </a:pathLst>
          </a:custGeom>
          <a:solidFill>
            <a:schemeClr val="bg1"/>
          </a:solidFill>
          <a:ln w="28575">
            <a:solidFill>
              <a:schemeClr val="tx1"/>
            </a:solidFill>
            <a:prstDash val="solid"/>
          </a:ln>
        </p:spPr>
        <p:txBody>
          <a:bodyPr vert="horz" wrap="square" lIns="91440" tIns="45720" rIns="91440" bIns="45720" anchor="ctr" anchorCtr="1" compatLnSpc="1"/>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zh-TW" sz="3200" b="1" i="0" u="none" strike="noStrike" kern="1200" cap="none" spc="0" baseline="0" dirty="0">
                <a:solidFill>
                  <a:srgbClr val="000000"/>
                </a:solidFill>
                <a:uFillTx/>
                <a:latin typeface="標楷體" panose="03000509000000000000" pitchFamily="65" charset="-120"/>
                <a:ea typeface="標楷體" panose="03000509000000000000" pitchFamily="65" charset="-120"/>
              </a:rPr>
              <a:t>開標</a:t>
            </a:r>
          </a:p>
        </p:txBody>
      </p:sp>
      <p:sp>
        <p:nvSpPr>
          <p:cNvPr id="5" name="五邊形 6"/>
          <p:cNvSpPr/>
          <p:nvPr/>
        </p:nvSpPr>
        <p:spPr>
          <a:xfrm>
            <a:off x="2573181" y="332656"/>
            <a:ext cx="1405350" cy="944666"/>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180"/>
              <a:gd name="f11" fmla="abs f4"/>
              <a:gd name="f12" fmla="abs f5"/>
              <a:gd name="f13" fmla="abs f6"/>
              <a:gd name="f14" fmla="val f7"/>
              <a:gd name="f15" fmla="val f8"/>
              <a:gd name="f16" fmla="*/ f9 f1 1"/>
              <a:gd name="f17" fmla="*/ f10 f1 1"/>
              <a:gd name="f18" fmla="?: f11 f4 1"/>
              <a:gd name="f19" fmla="?: f12 f5 1"/>
              <a:gd name="f20" fmla="?: f13 f6 1"/>
              <a:gd name="f21" fmla="*/ f16 1 f3"/>
              <a:gd name="f22" fmla="*/ f17 1 f3"/>
              <a:gd name="f23" fmla="*/ f18 1 21600"/>
              <a:gd name="f24" fmla="*/ f19 1 21600"/>
              <a:gd name="f25" fmla="*/ 21600 f18 1"/>
              <a:gd name="f26" fmla="*/ 21600 f19 1"/>
              <a:gd name="f27" fmla="+- f21 0 f2"/>
              <a:gd name="f28" fmla="+- f22 0 f2"/>
              <a:gd name="f29" fmla="min f24 f23"/>
              <a:gd name="f30" fmla="*/ f25 1 f20"/>
              <a:gd name="f31" fmla="*/ f26 1 f20"/>
              <a:gd name="f32" fmla="val f30"/>
              <a:gd name="f33" fmla="val f31"/>
              <a:gd name="f34" fmla="*/ f14 f29 1"/>
              <a:gd name="f35" fmla="+- f33 0 f14"/>
              <a:gd name="f36" fmla="+- f32 0 f14"/>
              <a:gd name="f37" fmla="*/ f33 f29 1"/>
              <a:gd name="f38" fmla="*/ f32 f29 1"/>
              <a:gd name="f39" fmla="*/ f35 1 2"/>
              <a:gd name="f40" fmla="min f36 f35"/>
              <a:gd name="f41" fmla="+- f14 f39 0"/>
              <a:gd name="f42" fmla="*/ f40 f15 1"/>
              <a:gd name="f43" fmla="*/ f42 1 100000"/>
              <a:gd name="f44" fmla="*/ f41 f29 1"/>
              <a:gd name="f45" fmla="+- f32 0 f43"/>
              <a:gd name="f46" fmla="+- f45 f32 0"/>
              <a:gd name="f47" fmla="*/ f45 1 2"/>
              <a:gd name="f48" fmla="*/ f45 f29 1"/>
              <a:gd name="f49" fmla="*/ f46 1 2"/>
              <a:gd name="f50" fmla="*/ f47 f29 1"/>
              <a:gd name="f51" fmla="*/ f49 f29 1"/>
            </a:gdLst>
            <a:ahLst/>
            <a:cxnLst>
              <a:cxn ang="3cd4">
                <a:pos x="hc" y="t"/>
              </a:cxn>
              <a:cxn ang="0">
                <a:pos x="r" y="vc"/>
              </a:cxn>
              <a:cxn ang="cd4">
                <a:pos x="hc" y="b"/>
              </a:cxn>
              <a:cxn ang="cd2">
                <a:pos x="l" y="vc"/>
              </a:cxn>
              <a:cxn ang="f27">
                <a:pos x="f50" y="f34"/>
              </a:cxn>
              <a:cxn ang="f28">
                <a:pos x="f50" y="f37"/>
              </a:cxn>
            </a:cxnLst>
            <a:rect l="f34" t="f34" r="f51" b="f37"/>
            <a:pathLst>
              <a:path>
                <a:moveTo>
                  <a:pt x="f34" y="f34"/>
                </a:moveTo>
                <a:lnTo>
                  <a:pt x="f48" y="f34"/>
                </a:lnTo>
                <a:lnTo>
                  <a:pt x="f38" y="f44"/>
                </a:lnTo>
                <a:lnTo>
                  <a:pt x="f48" y="f37"/>
                </a:lnTo>
                <a:lnTo>
                  <a:pt x="f34" y="f37"/>
                </a:lnTo>
                <a:close/>
              </a:path>
            </a:pathLst>
          </a:custGeom>
          <a:solidFill>
            <a:schemeClr val="bg1"/>
          </a:solidFill>
          <a:ln w="28575">
            <a:solidFill>
              <a:schemeClr val="tx1"/>
            </a:solidFill>
            <a:prstDash val="solid"/>
          </a:ln>
        </p:spPr>
        <p:txBody>
          <a:bodyPr vert="horz" wrap="square" lIns="91440" tIns="45720" rIns="91440" bIns="45720" anchor="ctr" anchorCtr="1" compatLnSpc="1"/>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zh-TW" sz="3200" b="1" i="0" u="none" strike="noStrike" kern="1200" cap="none" spc="0" baseline="0" dirty="0">
                <a:solidFill>
                  <a:srgbClr val="000000"/>
                </a:solidFill>
                <a:uFillTx/>
                <a:latin typeface="標楷體" panose="03000509000000000000" pitchFamily="65" charset="-120"/>
                <a:ea typeface="標楷體" panose="03000509000000000000" pitchFamily="65" charset="-120"/>
              </a:rPr>
              <a:t>審標</a:t>
            </a:r>
          </a:p>
        </p:txBody>
      </p:sp>
      <p:sp>
        <p:nvSpPr>
          <p:cNvPr id="6" name="五邊形 9"/>
          <p:cNvSpPr/>
          <p:nvPr/>
        </p:nvSpPr>
        <p:spPr>
          <a:xfrm>
            <a:off x="3635896" y="332656"/>
            <a:ext cx="1405350" cy="944666"/>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180"/>
              <a:gd name="f11" fmla="abs f4"/>
              <a:gd name="f12" fmla="abs f5"/>
              <a:gd name="f13" fmla="abs f6"/>
              <a:gd name="f14" fmla="val f7"/>
              <a:gd name="f15" fmla="val f8"/>
              <a:gd name="f16" fmla="*/ f9 f1 1"/>
              <a:gd name="f17" fmla="*/ f10 f1 1"/>
              <a:gd name="f18" fmla="?: f11 f4 1"/>
              <a:gd name="f19" fmla="?: f12 f5 1"/>
              <a:gd name="f20" fmla="?: f13 f6 1"/>
              <a:gd name="f21" fmla="*/ f16 1 f3"/>
              <a:gd name="f22" fmla="*/ f17 1 f3"/>
              <a:gd name="f23" fmla="*/ f18 1 21600"/>
              <a:gd name="f24" fmla="*/ f19 1 21600"/>
              <a:gd name="f25" fmla="*/ 21600 f18 1"/>
              <a:gd name="f26" fmla="*/ 21600 f19 1"/>
              <a:gd name="f27" fmla="+- f21 0 f2"/>
              <a:gd name="f28" fmla="+- f22 0 f2"/>
              <a:gd name="f29" fmla="min f24 f23"/>
              <a:gd name="f30" fmla="*/ f25 1 f20"/>
              <a:gd name="f31" fmla="*/ f26 1 f20"/>
              <a:gd name="f32" fmla="val f30"/>
              <a:gd name="f33" fmla="val f31"/>
              <a:gd name="f34" fmla="*/ f14 f29 1"/>
              <a:gd name="f35" fmla="+- f33 0 f14"/>
              <a:gd name="f36" fmla="+- f32 0 f14"/>
              <a:gd name="f37" fmla="*/ f33 f29 1"/>
              <a:gd name="f38" fmla="*/ f32 f29 1"/>
              <a:gd name="f39" fmla="*/ f35 1 2"/>
              <a:gd name="f40" fmla="min f36 f35"/>
              <a:gd name="f41" fmla="+- f14 f39 0"/>
              <a:gd name="f42" fmla="*/ f40 f15 1"/>
              <a:gd name="f43" fmla="*/ f42 1 100000"/>
              <a:gd name="f44" fmla="*/ f41 f29 1"/>
              <a:gd name="f45" fmla="+- f32 0 f43"/>
              <a:gd name="f46" fmla="+- f45 f32 0"/>
              <a:gd name="f47" fmla="*/ f45 1 2"/>
              <a:gd name="f48" fmla="*/ f45 f29 1"/>
              <a:gd name="f49" fmla="*/ f46 1 2"/>
              <a:gd name="f50" fmla="*/ f47 f29 1"/>
              <a:gd name="f51" fmla="*/ f49 f29 1"/>
            </a:gdLst>
            <a:ahLst/>
            <a:cxnLst>
              <a:cxn ang="3cd4">
                <a:pos x="hc" y="t"/>
              </a:cxn>
              <a:cxn ang="0">
                <a:pos x="r" y="vc"/>
              </a:cxn>
              <a:cxn ang="cd4">
                <a:pos x="hc" y="b"/>
              </a:cxn>
              <a:cxn ang="cd2">
                <a:pos x="l" y="vc"/>
              </a:cxn>
              <a:cxn ang="f27">
                <a:pos x="f50" y="f34"/>
              </a:cxn>
              <a:cxn ang="f28">
                <a:pos x="f50" y="f37"/>
              </a:cxn>
            </a:cxnLst>
            <a:rect l="f34" t="f34" r="f51" b="f37"/>
            <a:pathLst>
              <a:path>
                <a:moveTo>
                  <a:pt x="f34" y="f34"/>
                </a:moveTo>
                <a:lnTo>
                  <a:pt x="f48" y="f34"/>
                </a:lnTo>
                <a:lnTo>
                  <a:pt x="f38" y="f44"/>
                </a:lnTo>
                <a:lnTo>
                  <a:pt x="f48" y="f37"/>
                </a:lnTo>
                <a:lnTo>
                  <a:pt x="f34" y="f37"/>
                </a:lnTo>
                <a:close/>
              </a:path>
            </a:pathLst>
          </a:custGeom>
          <a:solidFill>
            <a:schemeClr val="bg1"/>
          </a:solidFill>
          <a:ln w="76200">
            <a:solidFill>
              <a:srgbClr val="FF0000"/>
            </a:solidFill>
            <a:prstDash val="sysDot"/>
          </a:ln>
        </p:spPr>
        <p:txBody>
          <a:bodyPr vert="horz" wrap="square" lIns="91440" tIns="45720" rIns="91440" bIns="45720" anchor="ctr" anchorCtr="1" compatLnSpc="1"/>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zh-TW" sz="3200" b="1" i="0" u="none" strike="noStrike" kern="1200" cap="none" spc="0" baseline="0" dirty="0">
                <a:solidFill>
                  <a:srgbClr val="000000"/>
                </a:solidFill>
                <a:uFillTx/>
                <a:latin typeface="標楷體" panose="03000509000000000000" pitchFamily="65" charset="-120"/>
                <a:ea typeface="標楷體" panose="03000509000000000000" pitchFamily="65" charset="-120"/>
              </a:rPr>
              <a:t>決標</a:t>
            </a:r>
          </a:p>
        </p:txBody>
      </p:sp>
      <p:sp>
        <p:nvSpPr>
          <p:cNvPr id="7" name="五邊形 10"/>
          <p:cNvSpPr/>
          <p:nvPr/>
        </p:nvSpPr>
        <p:spPr>
          <a:xfrm>
            <a:off x="4871162" y="371061"/>
            <a:ext cx="1213006" cy="906261"/>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180"/>
              <a:gd name="f11" fmla="abs f4"/>
              <a:gd name="f12" fmla="abs f5"/>
              <a:gd name="f13" fmla="abs f6"/>
              <a:gd name="f14" fmla="val f7"/>
              <a:gd name="f15" fmla="val f8"/>
              <a:gd name="f16" fmla="*/ f9 f1 1"/>
              <a:gd name="f17" fmla="*/ f10 f1 1"/>
              <a:gd name="f18" fmla="?: f11 f4 1"/>
              <a:gd name="f19" fmla="?: f12 f5 1"/>
              <a:gd name="f20" fmla="?: f13 f6 1"/>
              <a:gd name="f21" fmla="*/ f16 1 f3"/>
              <a:gd name="f22" fmla="*/ f17 1 f3"/>
              <a:gd name="f23" fmla="*/ f18 1 21600"/>
              <a:gd name="f24" fmla="*/ f19 1 21600"/>
              <a:gd name="f25" fmla="*/ 21600 f18 1"/>
              <a:gd name="f26" fmla="*/ 21600 f19 1"/>
              <a:gd name="f27" fmla="+- f21 0 f2"/>
              <a:gd name="f28" fmla="+- f22 0 f2"/>
              <a:gd name="f29" fmla="min f24 f23"/>
              <a:gd name="f30" fmla="*/ f25 1 f20"/>
              <a:gd name="f31" fmla="*/ f26 1 f20"/>
              <a:gd name="f32" fmla="val f30"/>
              <a:gd name="f33" fmla="val f31"/>
              <a:gd name="f34" fmla="*/ f14 f29 1"/>
              <a:gd name="f35" fmla="+- f33 0 f14"/>
              <a:gd name="f36" fmla="+- f32 0 f14"/>
              <a:gd name="f37" fmla="*/ f33 f29 1"/>
              <a:gd name="f38" fmla="*/ f32 f29 1"/>
              <a:gd name="f39" fmla="*/ f35 1 2"/>
              <a:gd name="f40" fmla="min f36 f35"/>
              <a:gd name="f41" fmla="+- f14 f39 0"/>
              <a:gd name="f42" fmla="*/ f40 f15 1"/>
              <a:gd name="f43" fmla="*/ f42 1 100000"/>
              <a:gd name="f44" fmla="*/ f41 f29 1"/>
              <a:gd name="f45" fmla="+- f32 0 f43"/>
              <a:gd name="f46" fmla="+- f45 f32 0"/>
              <a:gd name="f47" fmla="*/ f45 1 2"/>
              <a:gd name="f48" fmla="*/ f45 f29 1"/>
              <a:gd name="f49" fmla="*/ f46 1 2"/>
              <a:gd name="f50" fmla="*/ f47 f29 1"/>
              <a:gd name="f51" fmla="*/ f49 f29 1"/>
            </a:gdLst>
            <a:ahLst/>
            <a:cxnLst>
              <a:cxn ang="3cd4">
                <a:pos x="hc" y="t"/>
              </a:cxn>
              <a:cxn ang="0">
                <a:pos x="r" y="vc"/>
              </a:cxn>
              <a:cxn ang="cd4">
                <a:pos x="hc" y="b"/>
              </a:cxn>
              <a:cxn ang="cd2">
                <a:pos x="l" y="vc"/>
              </a:cxn>
              <a:cxn ang="f27">
                <a:pos x="f50" y="f34"/>
              </a:cxn>
              <a:cxn ang="f28">
                <a:pos x="f50" y="f37"/>
              </a:cxn>
            </a:cxnLst>
            <a:rect l="f34" t="f34" r="f51" b="f37"/>
            <a:pathLst>
              <a:path>
                <a:moveTo>
                  <a:pt x="f34" y="f34"/>
                </a:moveTo>
                <a:lnTo>
                  <a:pt x="f48" y="f34"/>
                </a:lnTo>
                <a:lnTo>
                  <a:pt x="f38" y="f44"/>
                </a:lnTo>
                <a:lnTo>
                  <a:pt x="f48" y="f37"/>
                </a:lnTo>
                <a:lnTo>
                  <a:pt x="f34" y="f37"/>
                </a:lnTo>
                <a:close/>
              </a:path>
            </a:pathLst>
          </a:custGeom>
          <a:solidFill>
            <a:schemeClr val="bg1"/>
          </a:solidFill>
          <a:ln w="28575">
            <a:solidFill>
              <a:schemeClr val="tx1"/>
            </a:solidFill>
            <a:prstDash val="solid"/>
          </a:ln>
        </p:spPr>
        <p:txBody>
          <a:bodyPr vert="horz" wrap="square" lIns="91440" tIns="45720" rIns="91440" bIns="45720" anchor="ctr" anchorCtr="1" compatLnSpc="1"/>
          <a:lstStyle/>
          <a:p>
            <a:pPr marL="0" marR="0" lvl="0" indent="0"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zh-TW" sz="2800" b="1" i="0" u="none" strike="noStrike" kern="1200" cap="none" spc="0" baseline="0" dirty="0">
                <a:solidFill>
                  <a:srgbClr val="000000"/>
                </a:solidFill>
                <a:uFillTx/>
                <a:latin typeface="標楷體" panose="03000509000000000000" pitchFamily="65" charset="-120"/>
                <a:ea typeface="標楷體" panose="03000509000000000000" pitchFamily="65" charset="-120"/>
              </a:rPr>
              <a:t>訂約</a:t>
            </a:r>
          </a:p>
        </p:txBody>
      </p:sp>
      <p:sp>
        <p:nvSpPr>
          <p:cNvPr id="8" name="五邊形 11"/>
          <p:cNvSpPr/>
          <p:nvPr/>
        </p:nvSpPr>
        <p:spPr>
          <a:xfrm>
            <a:off x="5750118" y="362500"/>
            <a:ext cx="1126138" cy="900998"/>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180"/>
              <a:gd name="f11" fmla="abs f4"/>
              <a:gd name="f12" fmla="abs f5"/>
              <a:gd name="f13" fmla="abs f6"/>
              <a:gd name="f14" fmla="val f7"/>
              <a:gd name="f15" fmla="val f8"/>
              <a:gd name="f16" fmla="*/ f9 f1 1"/>
              <a:gd name="f17" fmla="*/ f10 f1 1"/>
              <a:gd name="f18" fmla="?: f11 f4 1"/>
              <a:gd name="f19" fmla="?: f12 f5 1"/>
              <a:gd name="f20" fmla="?: f13 f6 1"/>
              <a:gd name="f21" fmla="*/ f16 1 f3"/>
              <a:gd name="f22" fmla="*/ f17 1 f3"/>
              <a:gd name="f23" fmla="*/ f18 1 21600"/>
              <a:gd name="f24" fmla="*/ f19 1 21600"/>
              <a:gd name="f25" fmla="*/ 21600 f18 1"/>
              <a:gd name="f26" fmla="*/ 21600 f19 1"/>
              <a:gd name="f27" fmla="+- f21 0 f2"/>
              <a:gd name="f28" fmla="+- f22 0 f2"/>
              <a:gd name="f29" fmla="min f24 f23"/>
              <a:gd name="f30" fmla="*/ f25 1 f20"/>
              <a:gd name="f31" fmla="*/ f26 1 f20"/>
              <a:gd name="f32" fmla="val f30"/>
              <a:gd name="f33" fmla="val f31"/>
              <a:gd name="f34" fmla="*/ f14 f29 1"/>
              <a:gd name="f35" fmla="+- f33 0 f14"/>
              <a:gd name="f36" fmla="+- f32 0 f14"/>
              <a:gd name="f37" fmla="*/ f33 f29 1"/>
              <a:gd name="f38" fmla="*/ f32 f29 1"/>
              <a:gd name="f39" fmla="*/ f35 1 2"/>
              <a:gd name="f40" fmla="min f36 f35"/>
              <a:gd name="f41" fmla="+- f14 f39 0"/>
              <a:gd name="f42" fmla="*/ f40 f15 1"/>
              <a:gd name="f43" fmla="*/ f42 1 100000"/>
              <a:gd name="f44" fmla="*/ f41 f29 1"/>
              <a:gd name="f45" fmla="+- f32 0 f43"/>
              <a:gd name="f46" fmla="+- f45 f32 0"/>
              <a:gd name="f47" fmla="*/ f45 1 2"/>
              <a:gd name="f48" fmla="*/ f45 f29 1"/>
              <a:gd name="f49" fmla="*/ f46 1 2"/>
              <a:gd name="f50" fmla="*/ f47 f29 1"/>
              <a:gd name="f51" fmla="*/ f49 f29 1"/>
            </a:gdLst>
            <a:ahLst/>
            <a:cxnLst>
              <a:cxn ang="3cd4">
                <a:pos x="hc" y="t"/>
              </a:cxn>
              <a:cxn ang="0">
                <a:pos x="r" y="vc"/>
              </a:cxn>
              <a:cxn ang="cd4">
                <a:pos x="hc" y="b"/>
              </a:cxn>
              <a:cxn ang="cd2">
                <a:pos x="l" y="vc"/>
              </a:cxn>
              <a:cxn ang="f27">
                <a:pos x="f50" y="f34"/>
              </a:cxn>
              <a:cxn ang="f28">
                <a:pos x="f50" y="f37"/>
              </a:cxn>
            </a:cxnLst>
            <a:rect l="f34" t="f34" r="f51" b="f37"/>
            <a:pathLst>
              <a:path>
                <a:moveTo>
                  <a:pt x="f34" y="f34"/>
                </a:moveTo>
                <a:lnTo>
                  <a:pt x="f48" y="f34"/>
                </a:lnTo>
                <a:lnTo>
                  <a:pt x="f38" y="f44"/>
                </a:lnTo>
                <a:lnTo>
                  <a:pt x="f48" y="f37"/>
                </a:lnTo>
                <a:lnTo>
                  <a:pt x="f34" y="f37"/>
                </a:lnTo>
                <a:close/>
              </a:path>
            </a:pathLst>
          </a:custGeom>
          <a:solidFill>
            <a:schemeClr val="bg1"/>
          </a:solidFill>
          <a:ln w="28575">
            <a:solidFill>
              <a:schemeClr val="tx1"/>
            </a:solidFill>
            <a:prstDash val="solid"/>
          </a:ln>
        </p:spPr>
        <p:txBody>
          <a:bodyPr vert="horz" wrap="square" lIns="91440" tIns="45720" rIns="91440" bIns="45720" anchor="ctr" anchorCtr="1" compatLnSpc="1"/>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zh-TW" sz="2800" b="1" i="0" u="none" strike="noStrike" kern="1200" cap="none" spc="0" baseline="0" dirty="0">
                <a:solidFill>
                  <a:srgbClr val="000000"/>
                </a:solidFill>
                <a:uFillTx/>
                <a:latin typeface="標楷體" panose="03000509000000000000" pitchFamily="65" charset="-120"/>
                <a:ea typeface="標楷體" panose="03000509000000000000" pitchFamily="65" charset="-120"/>
              </a:rPr>
              <a:t>履約</a:t>
            </a:r>
          </a:p>
        </p:txBody>
      </p:sp>
      <p:sp>
        <p:nvSpPr>
          <p:cNvPr id="9" name="五邊形 12"/>
          <p:cNvSpPr/>
          <p:nvPr/>
        </p:nvSpPr>
        <p:spPr>
          <a:xfrm>
            <a:off x="6602590" y="371061"/>
            <a:ext cx="1281778" cy="892436"/>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180"/>
              <a:gd name="f11" fmla="abs f4"/>
              <a:gd name="f12" fmla="abs f5"/>
              <a:gd name="f13" fmla="abs f6"/>
              <a:gd name="f14" fmla="val f7"/>
              <a:gd name="f15" fmla="val f8"/>
              <a:gd name="f16" fmla="*/ f9 f1 1"/>
              <a:gd name="f17" fmla="*/ f10 f1 1"/>
              <a:gd name="f18" fmla="?: f11 f4 1"/>
              <a:gd name="f19" fmla="?: f12 f5 1"/>
              <a:gd name="f20" fmla="?: f13 f6 1"/>
              <a:gd name="f21" fmla="*/ f16 1 f3"/>
              <a:gd name="f22" fmla="*/ f17 1 f3"/>
              <a:gd name="f23" fmla="*/ f18 1 21600"/>
              <a:gd name="f24" fmla="*/ f19 1 21600"/>
              <a:gd name="f25" fmla="*/ 21600 f18 1"/>
              <a:gd name="f26" fmla="*/ 21600 f19 1"/>
              <a:gd name="f27" fmla="+- f21 0 f2"/>
              <a:gd name="f28" fmla="+- f22 0 f2"/>
              <a:gd name="f29" fmla="min f24 f23"/>
              <a:gd name="f30" fmla="*/ f25 1 f20"/>
              <a:gd name="f31" fmla="*/ f26 1 f20"/>
              <a:gd name="f32" fmla="val f30"/>
              <a:gd name="f33" fmla="val f31"/>
              <a:gd name="f34" fmla="*/ f14 f29 1"/>
              <a:gd name="f35" fmla="+- f33 0 f14"/>
              <a:gd name="f36" fmla="+- f32 0 f14"/>
              <a:gd name="f37" fmla="*/ f33 f29 1"/>
              <a:gd name="f38" fmla="*/ f32 f29 1"/>
              <a:gd name="f39" fmla="*/ f35 1 2"/>
              <a:gd name="f40" fmla="min f36 f35"/>
              <a:gd name="f41" fmla="+- f14 f39 0"/>
              <a:gd name="f42" fmla="*/ f40 f15 1"/>
              <a:gd name="f43" fmla="*/ f42 1 100000"/>
              <a:gd name="f44" fmla="*/ f41 f29 1"/>
              <a:gd name="f45" fmla="+- f32 0 f43"/>
              <a:gd name="f46" fmla="+- f45 f32 0"/>
              <a:gd name="f47" fmla="*/ f45 1 2"/>
              <a:gd name="f48" fmla="*/ f45 f29 1"/>
              <a:gd name="f49" fmla="*/ f46 1 2"/>
              <a:gd name="f50" fmla="*/ f47 f29 1"/>
              <a:gd name="f51" fmla="*/ f49 f29 1"/>
            </a:gdLst>
            <a:ahLst/>
            <a:cxnLst>
              <a:cxn ang="3cd4">
                <a:pos x="hc" y="t"/>
              </a:cxn>
              <a:cxn ang="0">
                <a:pos x="r" y="vc"/>
              </a:cxn>
              <a:cxn ang="cd4">
                <a:pos x="hc" y="b"/>
              </a:cxn>
              <a:cxn ang="cd2">
                <a:pos x="l" y="vc"/>
              </a:cxn>
              <a:cxn ang="f27">
                <a:pos x="f50" y="f34"/>
              </a:cxn>
              <a:cxn ang="f28">
                <a:pos x="f50" y="f37"/>
              </a:cxn>
            </a:cxnLst>
            <a:rect l="f34" t="f34" r="f51" b="f37"/>
            <a:pathLst>
              <a:path>
                <a:moveTo>
                  <a:pt x="f34" y="f34"/>
                </a:moveTo>
                <a:lnTo>
                  <a:pt x="f48" y="f34"/>
                </a:lnTo>
                <a:lnTo>
                  <a:pt x="f38" y="f44"/>
                </a:lnTo>
                <a:lnTo>
                  <a:pt x="f48" y="f37"/>
                </a:lnTo>
                <a:lnTo>
                  <a:pt x="f34" y="f37"/>
                </a:lnTo>
                <a:close/>
              </a:path>
            </a:pathLst>
          </a:custGeom>
          <a:solidFill>
            <a:schemeClr val="bg1"/>
          </a:solidFill>
          <a:ln w="28575">
            <a:solidFill>
              <a:schemeClr val="tx1"/>
            </a:solidFill>
            <a:prstDash val="solid"/>
          </a:ln>
        </p:spPr>
        <p:txBody>
          <a:bodyPr vert="horz" wrap="square" lIns="91440" tIns="45720" rIns="91440" bIns="45720" anchor="ctr" anchorCtr="1" compatLnSpc="1"/>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zh-TW" sz="2800" b="1" i="0" u="none" strike="noStrike" kern="1200" cap="none" spc="0" baseline="0" dirty="0">
                <a:solidFill>
                  <a:srgbClr val="000000"/>
                </a:solidFill>
                <a:uFillTx/>
                <a:latin typeface="標楷體" panose="03000509000000000000" pitchFamily="65" charset="-120"/>
                <a:ea typeface="標楷體" panose="03000509000000000000" pitchFamily="65" charset="-120"/>
              </a:rPr>
              <a:t>驗收</a:t>
            </a:r>
          </a:p>
        </p:txBody>
      </p:sp>
      <p:sp>
        <p:nvSpPr>
          <p:cNvPr id="10" name="五邊形 28"/>
          <p:cNvSpPr/>
          <p:nvPr/>
        </p:nvSpPr>
        <p:spPr>
          <a:xfrm>
            <a:off x="7620505" y="393212"/>
            <a:ext cx="1199967" cy="870286"/>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180"/>
              <a:gd name="f11" fmla="abs f4"/>
              <a:gd name="f12" fmla="abs f5"/>
              <a:gd name="f13" fmla="abs f6"/>
              <a:gd name="f14" fmla="val f7"/>
              <a:gd name="f15" fmla="val f8"/>
              <a:gd name="f16" fmla="*/ f9 f1 1"/>
              <a:gd name="f17" fmla="*/ f10 f1 1"/>
              <a:gd name="f18" fmla="?: f11 f4 1"/>
              <a:gd name="f19" fmla="?: f12 f5 1"/>
              <a:gd name="f20" fmla="?: f13 f6 1"/>
              <a:gd name="f21" fmla="*/ f16 1 f3"/>
              <a:gd name="f22" fmla="*/ f17 1 f3"/>
              <a:gd name="f23" fmla="*/ f18 1 21600"/>
              <a:gd name="f24" fmla="*/ f19 1 21600"/>
              <a:gd name="f25" fmla="*/ 21600 f18 1"/>
              <a:gd name="f26" fmla="*/ 21600 f19 1"/>
              <a:gd name="f27" fmla="+- f21 0 f2"/>
              <a:gd name="f28" fmla="+- f22 0 f2"/>
              <a:gd name="f29" fmla="min f24 f23"/>
              <a:gd name="f30" fmla="*/ f25 1 f20"/>
              <a:gd name="f31" fmla="*/ f26 1 f20"/>
              <a:gd name="f32" fmla="val f30"/>
              <a:gd name="f33" fmla="val f31"/>
              <a:gd name="f34" fmla="*/ f14 f29 1"/>
              <a:gd name="f35" fmla="+- f33 0 f14"/>
              <a:gd name="f36" fmla="+- f32 0 f14"/>
              <a:gd name="f37" fmla="*/ f33 f29 1"/>
              <a:gd name="f38" fmla="*/ f32 f29 1"/>
              <a:gd name="f39" fmla="*/ f35 1 2"/>
              <a:gd name="f40" fmla="min f36 f35"/>
              <a:gd name="f41" fmla="+- f14 f39 0"/>
              <a:gd name="f42" fmla="*/ f40 f15 1"/>
              <a:gd name="f43" fmla="*/ f42 1 100000"/>
              <a:gd name="f44" fmla="*/ f41 f29 1"/>
              <a:gd name="f45" fmla="+- f32 0 f43"/>
              <a:gd name="f46" fmla="+- f45 f32 0"/>
              <a:gd name="f47" fmla="*/ f45 1 2"/>
              <a:gd name="f48" fmla="*/ f45 f29 1"/>
              <a:gd name="f49" fmla="*/ f46 1 2"/>
              <a:gd name="f50" fmla="*/ f47 f29 1"/>
              <a:gd name="f51" fmla="*/ f49 f29 1"/>
            </a:gdLst>
            <a:ahLst/>
            <a:cxnLst>
              <a:cxn ang="3cd4">
                <a:pos x="hc" y="t"/>
              </a:cxn>
              <a:cxn ang="0">
                <a:pos x="r" y="vc"/>
              </a:cxn>
              <a:cxn ang="cd4">
                <a:pos x="hc" y="b"/>
              </a:cxn>
              <a:cxn ang="cd2">
                <a:pos x="l" y="vc"/>
              </a:cxn>
              <a:cxn ang="f27">
                <a:pos x="f50" y="f34"/>
              </a:cxn>
              <a:cxn ang="f28">
                <a:pos x="f50" y="f37"/>
              </a:cxn>
            </a:cxnLst>
            <a:rect l="f34" t="f34" r="f51" b="f37"/>
            <a:pathLst>
              <a:path>
                <a:moveTo>
                  <a:pt x="f34" y="f34"/>
                </a:moveTo>
                <a:lnTo>
                  <a:pt x="f48" y="f34"/>
                </a:lnTo>
                <a:lnTo>
                  <a:pt x="f38" y="f44"/>
                </a:lnTo>
                <a:lnTo>
                  <a:pt x="f48" y="f37"/>
                </a:lnTo>
                <a:lnTo>
                  <a:pt x="f34" y="f37"/>
                </a:lnTo>
                <a:close/>
              </a:path>
            </a:pathLst>
          </a:custGeom>
          <a:solidFill>
            <a:schemeClr val="bg1"/>
          </a:solidFill>
          <a:ln w="28575">
            <a:solidFill>
              <a:schemeClr val="tx1"/>
            </a:solidFill>
            <a:prstDash val="solid"/>
          </a:ln>
        </p:spPr>
        <p:txBody>
          <a:bodyPr vert="horz" wrap="square" lIns="91440" tIns="45720" rIns="91440" bIns="45720" anchor="ctr" anchorCtr="1" compatLnSpc="1"/>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zh-TW" sz="2800" b="1" i="0" u="none" strike="noStrike" kern="1200" cap="none" spc="0" baseline="0" dirty="0">
                <a:solidFill>
                  <a:srgbClr val="000000"/>
                </a:solidFill>
                <a:uFillTx/>
                <a:latin typeface="標楷體" panose="03000509000000000000" pitchFamily="65" charset="-120"/>
                <a:ea typeface="標楷體" panose="03000509000000000000" pitchFamily="65" charset="-120"/>
              </a:rPr>
              <a:t>保固</a:t>
            </a:r>
          </a:p>
        </p:txBody>
      </p:sp>
      <p:sp>
        <p:nvSpPr>
          <p:cNvPr id="12" name="文字方塊 11"/>
          <p:cNvSpPr txBox="1"/>
          <p:nvPr/>
        </p:nvSpPr>
        <p:spPr>
          <a:xfrm>
            <a:off x="368385" y="1383158"/>
            <a:ext cx="8352928" cy="461665"/>
          </a:xfrm>
          <a:prstGeom prst="rect">
            <a:avLst/>
          </a:prstGeom>
          <a:noFill/>
          <a:ln w="57150">
            <a:solidFill>
              <a:schemeClr val="tx1"/>
            </a:solidFill>
          </a:ln>
        </p:spPr>
        <p:txBody>
          <a:bodyPr wrap="square" rtlCol="0">
            <a:spAutoFit/>
          </a:bodyPr>
          <a:lstStyle/>
          <a:p>
            <a:r>
              <a:rPr lang="zh-TW" altLang="en-US" sz="2400" b="1" dirty="0">
                <a:solidFill>
                  <a:srgbClr val="FF0000"/>
                </a:solidFill>
                <a:latin typeface="標楷體" panose="03000509000000000000" pitchFamily="65" charset="-120"/>
                <a:ea typeface="標楷體" panose="03000509000000000000" pitchFamily="65" charset="-120"/>
              </a:rPr>
              <a:t>     一、準備招標文件 </a:t>
            </a:r>
          </a:p>
        </p:txBody>
      </p:sp>
      <p:cxnSp>
        <p:nvCxnSpPr>
          <p:cNvPr id="15" name="直線接點 14"/>
          <p:cNvCxnSpPr/>
          <p:nvPr/>
        </p:nvCxnSpPr>
        <p:spPr>
          <a:xfrm>
            <a:off x="4758825" y="332656"/>
            <a:ext cx="29199" cy="1512168"/>
          </a:xfrm>
          <a:prstGeom prst="line">
            <a:avLst/>
          </a:prstGeom>
          <a:ln w="57150"/>
        </p:spPr>
        <p:style>
          <a:lnRef idx="1">
            <a:schemeClr val="accent1"/>
          </a:lnRef>
          <a:fillRef idx="0">
            <a:schemeClr val="accent1"/>
          </a:fillRef>
          <a:effectRef idx="0">
            <a:schemeClr val="accent1"/>
          </a:effectRef>
          <a:fontRef idx="minor">
            <a:schemeClr val="tx1"/>
          </a:fontRef>
        </p:style>
      </p:cxnSp>
      <p:sp>
        <p:nvSpPr>
          <p:cNvPr id="11" name="文字方塊 10"/>
          <p:cNvSpPr txBox="1"/>
          <p:nvPr/>
        </p:nvSpPr>
        <p:spPr>
          <a:xfrm>
            <a:off x="4788024" y="1383159"/>
            <a:ext cx="3960440" cy="461665"/>
          </a:xfrm>
          <a:prstGeom prst="rect">
            <a:avLst/>
          </a:prstGeom>
          <a:noFill/>
        </p:spPr>
        <p:txBody>
          <a:bodyPr wrap="square" rtlCol="0">
            <a:spAutoFit/>
          </a:bodyPr>
          <a:lstStyle/>
          <a:p>
            <a:pPr algn="ctr"/>
            <a:r>
              <a:rPr lang="zh-TW" altLang="en-US" sz="2400" b="1" dirty="0">
                <a:solidFill>
                  <a:srgbClr val="FF0000"/>
                </a:solidFill>
                <a:latin typeface="標楷體" panose="03000509000000000000" pitchFamily="65" charset="-120"/>
                <a:ea typeface="標楷體" panose="03000509000000000000" pitchFamily="65" charset="-120"/>
              </a:rPr>
              <a:t>                </a:t>
            </a:r>
            <a:r>
              <a:rPr lang="zh-TW" altLang="en-US" sz="2400" b="1" dirty="0">
                <a:solidFill>
                  <a:srgbClr val="000000"/>
                </a:solidFill>
                <a:latin typeface="標楷體" panose="03000509000000000000" pitchFamily="65" charset="-120"/>
                <a:ea typeface="標楷體" panose="03000509000000000000" pitchFamily="65" charset="-120"/>
              </a:rPr>
              <a:t>契約爭議</a:t>
            </a:r>
          </a:p>
        </p:txBody>
      </p:sp>
      <p:sp>
        <p:nvSpPr>
          <p:cNvPr id="18" name="向下箭號 17"/>
          <p:cNvSpPr/>
          <p:nvPr/>
        </p:nvSpPr>
        <p:spPr>
          <a:xfrm>
            <a:off x="683568" y="1088741"/>
            <a:ext cx="282698" cy="972107"/>
          </a:xfrm>
          <a:prstGeom prst="down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0" name="文字方塊 19"/>
          <p:cNvSpPr txBox="1"/>
          <p:nvPr/>
        </p:nvSpPr>
        <p:spPr>
          <a:xfrm>
            <a:off x="395536" y="2180509"/>
            <a:ext cx="8352928" cy="4157677"/>
          </a:xfrm>
          <a:prstGeom prst="rect">
            <a:avLst/>
          </a:prstGeom>
          <a:noFill/>
        </p:spPr>
        <p:txBody>
          <a:bodyPr wrap="square" rtlCol="0">
            <a:spAutoFit/>
          </a:bodyPr>
          <a:lstStyle/>
          <a:p>
            <a:pPr marL="355600" indent="-355600" algn="just">
              <a:lnSpc>
                <a:spcPts val="2900"/>
              </a:lnSpc>
            </a:pPr>
            <a:r>
              <a:rPr lang="en-US" altLang="zh-TW" sz="2400" b="1" kern="100" dirty="0">
                <a:solidFill>
                  <a:srgbClr val="000000"/>
                </a:solidFill>
                <a:latin typeface="標楷體" pitchFamily="65" charset="-120"/>
                <a:ea typeface="標楷體" pitchFamily="65" charset="-120"/>
                <a:cs typeface="Times New Roman"/>
              </a:rPr>
              <a:t>10.</a:t>
            </a:r>
            <a:r>
              <a:rPr lang="zh-TW" altLang="zh-TW" sz="2400" b="1" kern="0" dirty="0">
                <a:solidFill>
                  <a:srgbClr val="000000"/>
                </a:solidFill>
                <a:latin typeface="標楷體" pitchFamily="65" charset="-120"/>
                <a:ea typeface="標楷體" pitchFamily="65" charset="-120"/>
                <a:cs typeface="新細明體"/>
              </a:rPr>
              <a:t>招標文件中之</a:t>
            </a:r>
            <a:r>
              <a:rPr lang="zh-TW" altLang="zh-TW" sz="2400" b="1" u="sng" kern="0" dirty="0">
                <a:solidFill>
                  <a:srgbClr val="0000FF"/>
                </a:solidFill>
                <a:latin typeface="標楷體" pitchFamily="65" charset="-120"/>
                <a:ea typeface="標楷體" pitchFamily="65" charset="-120"/>
                <a:cs typeface="新細明體"/>
              </a:rPr>
              <a:t>履約條款違反公平合理原則</a:t>
            </a:r>
            <a:r>
              <a:rPr lang="zh-TW" altLang="zh-TW" sz="2400" b="1" kern="0" dirty="0">
                <a:solidFill>
                  <a:srgbClr val="000000"/>
                </a:solidFill>
                <a:latin typeface="標楷體" pitchFamily="65" charset="-120"/>
                <a:ea typeface="標楷體" pitchFamily="65" charset="-120"/>
                <a:cs typeface="新細明體"/>
              </a:rPr>
              <a:t>，</a:t>
            </a:r>
            <a:r>
              <a:rPr lang="zh-TW" altLang="zh-TW" sz="2200" b="1" kern="0" dirty="0">
                <a:solidFill>
                  <a:srgbClr val="000000"/>
                </a:solidFill>
                <a:latin typeface="標楷體" pitchFamily="65" charset="-120"/>
                <a:ea typeface="標楷體" pitchFamily="65" charset="-120"/>
                <a:cs typeface="新細明體"/>
              </a:rPr>
              <a:t>例如：履約期限過短；</a:t>
            </a:r>
            <a:r>
              <a:rPr lang="zh-TW" altLang="zh-TW" sz="2200" b="1" u="sng" kern="0" dirty="0">
                <a:solidFill>
                  <a:srgbClr val="0000FF"/>
                </a:solidFill>
                <a:latin typeface="標楷體" pitchFamily="65" charset="-120"/>
                <a:ea typeface="標楷體" pitchFamily="65" charset="-120"/>
                <a:cs typeface="新細明體"/>
              </a:rPr>
              <a:t>逾期違約金過高</a:t>
            </a:r>
            <a:r>
              <a:rPr lang="zh-TW" altLang="zh-TW" sz="2200" b="1" kern="0" dirty="0">
                <a:solidFill>
                  <a:srgbClr val="000000"/>
                </a:solidFill>
                <a:latin typeface="標楷體" pitchFamily="65" charset="-120"/>
                <a:ea typeface="標楷體" pitchFamily="65" charset="-120"/>
                <a:cs typeface="新細明體"/>
              </a:rPr>
              <a:t>。</a:t>
            </a:r>
            <a:endParaRPr lang="zh-TW" altLang="zh-TW" sz="2200" b="1" kern="100" dirty="0">
              <a:solidFill>
                <a:srgbClr val="000000"/>
              </a:solidFill>
              <a:latin typeface="標楷體" pitchFamily="65" charset="-120"/>
              <a:ea typeface="標楷體" pitchFamily="65" charset="-120"/>
              <a:cs typeface="Times New Roman"/>
            </a:endParaRPr>
          </a:p>
          <a:p>
            <a:pPr marL="444500" indent="-444500" algn="just">
              <a:lnSpc>
                <a:spcPts val="2900"/>
              </a:lnSpc>
            </a:pPr>
            <a:r>
              <a:rPr lang="en-US" altLang="zh-TW" sz="2400" b="1" kern="100" dirty="0">
                <a:solidFill>
                  <a:srgbClr val="000000"/>
                </a:solidFill>
                <a:latin typeface="標楷體" pitchFamily="65" charset="-120"/>
                <a:ea typeface="標楷體" pitchFamily="65" charset="-120"/>
                <a:cs typeface="Times New Roman"/>
              </a:rPr>
              <a:t>11.</a:t>
            </a:r>
            <a:r>
              <a:rPr lang="zh-TW" altLang="zh-TW" sz="2400" b="1" u="sng" kern="0" dirty="0">
                <a:solidFill>
                  <a:srgbClr val="0000FF"/>
                </a:solidFill>
                <a:latin typeface="標楷體" pitchFamily="65" charset="-120"/>
                <a:ea typeface="標楷體" pitchFamily="65" charset="-120"/>
                <a:cs typeface="新細明體"/>
              </a:rPr>
              <a:t>招標文件過簡</a:t>
            </a:r>
            <a:r>
              <a:rPr lang="zh-TW" altLang="zh-TW" sz="2400" b="1" kern="0" dirty="0">
                <a:solidFill>
                  <a:srgbClr val="000000"/>
                </a:solidFill>
                <a:latin typeface="標楷體" pitchFamily="65" charset="-120"/>
                <a:ea typeface="標楷體" pitchFamily="65" charset="-120"/>
                <a:cs typeface="新細明體"/>
              </a:rPr>
              <a:t>，</a:t>
            </a:r>
            <a:r>
              <a:rPr lang="zh-TW" altLang="zh-TW" sz="2000" b="1" kern="0" dirty="0">
                <a:solidFill>
                  <a:srgbClr val="000000"/>
                </a:solidFill>
                <a:latin typeface="標楷體" pitchFamily="65" charset="-120"/>
                <a:ea typeface="標楷體" pitchFamily="65" charset="-120"/>
                <a:cs typeface="新細明體"/>
              </a:rPr>
              <a:t>例如：未載明終止或解除契約條件、查驗或驗收條件；未載明依政府採購法令辦理</a:t>
            </a:r>
            <a:r>
              <a:rPr lang="zh-TW" altLang="en-US" sz="2000" b="1" kern="0" dirty="0">
                <a:solidFill>
                  <a:srgbClr val="000000"/>
                </a:solidFill>
                <a:latin typeface="標楷體" pitchFamily="65" charset="-120"/>
                <a:ea typeface="標楷體" pitchFamily="65" charset="-120"/>
                <a:cs typeface="新細明體"/>
              </a:rPr>
              <a:t>。</a:t>
            </a:r>
            <a:r>
              <a:rPr lang="en-US" altLang="zh-TW" sz="2000" b="1" kern="0" dirty="0">
                <a:solidFill>
                  <a:srgbClr val="000000"/>
                </a:solidFill>
                <a:latin typeface="標楷體" pitchFamily="65" charset="-120"/>
                <a:ea typeface="標楷體" pitchFamily="65" charset="-120"/>
                <a:cs typeface="新細明體"/>
              </a:rPr>
              <a:t>(</a:t>
            </a:r>
            <a:r>
              <a:rPr lang="zh-TW" altLang="en-US" sz="2000" b="1" u="sng" kern="0" dirty="0">
                <a:solidFill>
                  <a:srgbClr val="FF0000"/>
                </a:solidFill>
                <a:latin typeface="標楷體" pitchFamily="65" charset="-120"/>
                <a:ea typeface="標楷體" pitchFamily="65" charset="-120"/>
                <a:cs typeface="新細明體"/>
              </a:rPr>
              <a:t>採購法第</a:t>
            </a:r>
            <a:r>
              <a:rPr lang="en-US" altLang="zh-TW" sz="2000" b="1" u="sng" kern="0" dirty="0">
                <a:solidFill>
                  <a:srgbClr val="FF0000"/>
                </a:solidFill>
                <a:latin typeface="標楷體" pitchFamily="65" charset="-120"/>
                <a:ea typeface="標楷體" pitchFamily="65" charset="-120"/>
                <a:cs typeface="新細明體"/>
              </a:rPr>
              <a:t>29</a:t>
            </a:r>
            <a:r>
              <a:rPr lang="zh-TW" altLang="en-US" sz="2000" b="1" u="sng" kern="0" dirty="0">
                <a:solidFill>
                  <a:srgbClr val="FF0000"/>
                </a:solidFill>
                <a:latin typeface="標楷體" pitchFamily="65" charset="-120"/>
                <a:ea typeface="標楷體" pitchFamily="65" charset="-120"/>
                <a:cs typeface="新細明體"/>
              </a:rPr>
              <a:t>條第</a:t>
            </a:r>
            <a:r>
              <a:rPr lang="en-US" altLang="zh-TW" sz="2000" b="1" u="sng" kern="0" dirty="0">
                <a:solidFill>
                  <a:srgbClr val="FF0000"/>
                </a:solidFill>
                <a:latin typeface="標楷體" pitchFamily="65" charset="-120"/>
                <a:ea typeface="標楷體" pitchFamily="65" charset="-120"/>
                <a:cs typeface="新細明體"/>
              </a:rPr>
              <a:t>3</a:t>
            </a:r>
            <a:r>
              <a:rPr lang="zh-TW" altLang="en-US" sz="2000" b="1" u="sng" kern="0" dirty="0">
                <a:solidFill>
                  <a:srgbClr val="FF0000"/>
                </a:solidFill>
                <a:latin typeface="標楷體" pitchFamily="65" charset="-120"/>
                <a:ea typeface="標楷體" pitchFamily="65" charset="-120"/>
                <a:cs typeface="新細明體"/>
              </a:rPr>
              <a:t>項</a:t>
            </a:r>
            <a:r>
              <a:rPr lang="en-US" altLang="zh-TW" sz="2000" b="1" kern="0" dirty="0">
                <a:solidFill>
                  <a:srgbClr val="000000"/>
                </a:solidFill>
                <a:latin typeface="標楷體" pitchFamily="65" charset="-120"/>
                <a:ea typeface="標楷體" pitchFamily="65" charset="-120"/>
                <a:cs typeface="新細明體"/>
              </a:rPr>
              <a:t>)</a:t>
            </a:r>
            <a:endParaRPr lang="zh-TW" altLang="zh-TW" sz="2000" b="1" kern="100" dirty="0">
              <a:solidFill>
                <a:srgbClr val="000000"/>
              </a:solidFill>
              <a:latin typeface="標楷體" pitchFamily="65" charset="-120"/>
              <a:ea typeface="標楷體" pitchFamily="65" charset="-120"/>
              <a:cs typeface="Times New Roman"/>
            </a:endParaRPr>
          </a:p>
          <a:p>
            <a:pPr marL="444500" indent="-444500" algn="just">
              <a:lnSpc>
                <a:spcPts val="2900"/>
              </a:lnSpc>
            </a:pPr>
            <a:r>
              <a:rPr lang="en-US" altLang="zh-TW" sz="2400" b="1" kern="100" dirty="0">
                <a:solidFill>
                  <a:srgbClr val="000000"/>
                </a:solidFill>
                <a:latin typeface="標楷體" pitchFamily="65" charset="-120"/>
                <a:ea typeface="標楷體" pitchFamily="65" charset="-120"/>
                <a:cs typeface="Times New Roman"/>
              </a:rPr>
              <a:t>12.</a:t>
            </a:r>
            <a:r>
              <a:rPr lang="zh-TW" altLang="zh-TW" sz="2400" b="1" u="sng" kern="0" dirty="0">
                <a:solidFill>
                  <a:srgbClr val="0000FF"/>
                </a:solidFill>
                <a:latin typeface="標楷體" pitchFamily="65" charset="-120"/>
                <a:ea typeface="標楷體" pitchFamily="65" charset="-120"/>
                <a:cs typeface="新細明體"/>
              </a:rPr>
              <a:t>未預為防範問題之發生</a:t>
            </a:r>
            <a:r>
              <a:rPr lang="zh-TW" altLang="zh-TW" sz="2400" b="1" kern="0" dirty="0">
                <a:solidFill>
                  <a:srgbClr val="000000"/>
                </a:solidFill>
                <a:latin typeface="標楷體" pitchFamily="65" charset="-120"/>
                <a:ea typeface="標楷體" pitchFamily="65" charset="-120"/>
                <a:cs typeface="新細明體"/>
              </a:rPr>
              <a:t>，</a:t>
            </a:r>
            <a:r>
              <a:rPr lang="zh-TW" altLang="zh-TW" sz="2000" b="1" kern="0" dirty="0">
                <a:solidFill>
                  <a:srgbClr val="000000"/>
                </a:solidFill>
                <a:latin typeface="標楷體" pitchFamily="65" charset="-120"/>
                <a:ea typeface="標楷體" pitchFamily="65" charset="-120"/>
                <a:cs typeface="新細明體"/>
              </a:rPr>
              <a:t>例如：履約期限為日曆天者未載明特定假日是否計入；未規定廠商投保必要之保險。</a:t>
            </a:r>
            <a:r>
              <a:rPr lang="en-US" altLang="zh-TW" sz="2000" b="1" kern="0" dirty="0">
                <a:solidFill>
                  <a:srgbClr val="000000"/>
                </a:solidFill>
                <a:latin typeface="標楷體" pitchFamily="65" charset="-120"/>
                <a:ea typeface="標楷體" pitchFamily="65" charset="-120"/>
                <a:cs typeface="新細明體"/>
              </a:rPr>
              <a:t>(</a:t>
            </a:r>
            <a:r>
              <a:rPr lang="zh-TW" altLang="en-US" sz="2000" b="1" u="sng" kern="0" dirty="0">
                <a:solidFill>
                  <a:srgbClr val="FF0000"/>
                </a:solidFill>
                <a:latin typeface="標楷體" pitchFamily="65" charset="-120"/>
                <a:ea typeface="標楷體" pitchFamily="65" charset="-120"/>
                <a:cs typeface="新細明體"/>
              </a:rPr>
              <a:t>行政疏失</a:t>
            </a:r>
            <a:r>
              <a:rPr lang="en-US" altLang="zh-TW" sz="2000" b="1" kern="0" dirty="0">
                <a:solidFill>
                  <a:srgbClr val="000000"/>
                </a:solidFill>
                <a:latin typeface="標楷體" pitchFamily="65" charset="-120"/>
                <a:ea typeface="標楷體" pitchFamily="65" charset="-120"/>
                <a:cs typeface="新細明體"/>
              </a:rPr>
              <a:t>)</a:t>
            </a:r>
            <a:endParaRPr lang="zh-TW" altLang="zh-TW" sz="2000" b="1" kern="100" dirty="0">
              <a:solidFill>
                <a:srgbClr val="000000"/>
              </a:solidFill>
              <a:latin typeface="標楷體" pitchFamily="65" charset="-120"/>
              <a:ea typeface="標楷體" pitchFamily="65" charset="-120"/>
              <a:cs typeface="Times New Roman"/>
            </a:endParaRPr>
          </a:p>
          <a:p>
            <a:pPr algn="just">
              <a:lnSpc>
                <a:spcPts val="2900"/>
              </a:lnSpc>
            </a:pPr>
            <a:r>
              <a:rPr lang="en-US" altLang="zh-TW" sz="2400" b="1" kern="100" dirty="0">
                <a:solidFill>
                  <a:srgbClr val="000000"/>
                </a:solidFill>
                <a:latin typeface="標楷體" pitchFamily="65" charset="-120"/>
                <a:ea typeface="標楷體" pitchFamily="65" charset="-120"/>
                <a:cs typeface="Times New Roman"/>
              </a:rPr>
              <a:t>13.</a:t>
            </a:r>
            <a:r>
              <a:rPr lang="zh-TW" altLang="zh-TW" sz="2400" b="1" u="sng" kern="0" dirty="0">
                <a:solidFill>
                  <a:srgbClr val="0000FF"/>
                </a:solidFill>
                <a:latin typeface="標楷體" pitchFamily="65" charset="-120"/>
                <a:ea typeface="標楷體" pitchFamily="65" charset="-120"/>
                <a:cs typeface="新細明體"/>
              </a:rPr>
              <a:t>意圖規避法規之適用而將案件化整為零招標</a:t>
            </a:r>
            <a:r>
              <a:rPr lang="zh-TW" altLang="zh-TW" sz="2400" b="1" kern="0" dirty="0">
                <a:solidFill>
                  <a:srgbClr val="000000"/>
                </a:solidFill>
                <a:latin typeface="標楷體" pitchFamily="65" charset="-120"/>
                <a:ea typeface="標楷體" pitchFamily="65" charset="-120"/>
                <a:cs typeface="新細明體"/>
              </a:rPr>
              <a:t>。</a:t>
            </a:r>
            <a:endParaRPr lang="en-US" altLang="zh-TW" sz="2400" b="1" kern="0" dirty="0">
              <a:solidFill>
                <a:srgbClr val="000000"/>
              </a:solidFill>
              <a:latin typeface="標楷體" pitchFamily="65" charset="-120"/>
              <a:ea typeface="標楷體" pitchFamily="65" charset="-120"/>
              <a:cs typeface="新細明體"/>
            </a:endParaRPr>
          </a:p>
          <a:p>
            <a:pPr marL="444500" indent="-444500" algn="just">
              <a:lnSpc>
                <a:spcPts val="2900"/>
              </a:lnSpc>
            </a:pPr>
            <a:r>
              <a:rPr lang="en-US" altLang="zh-TW" sz="2400" b="1" kern="0" dirty="0">
                <a:solidFill>
                  <a:srgbClr val="000000"/>
                </a:solidFill>
                <a:latin typeface="標楷體" pitchFamily="65" charset="-120"/>
                <a:ea typeface="標楷體" pitchFamily="65" charset="-120"/>
                <a:cs typeface="Times New Roman"/>
              </a:rPr>
              <a:t>14.</a:t>
            </a:r>
            <a:r>
              <a:rPr lang="zh-TW" altLang="zh-TW" sz="2400" b="1" u="sng" kern="0" dirty="0">
                <a:solidFill>
                  <a:srgbClr val="0000FF"/>
                </a:solidFill>
                <a:latin typeface="標楷體" pitchFamily="65" charset="-120"/>
                <a:ea typeface="標楷體" pitchFamily="65" charset="-120"/>
                <a:cs typeface="新細明體"/>
              </a:rPr>
              <a:t>認定採購金額之方式錯誤</a:t>
            </a:r>
            <a:r>
              <a:rPr lang="zh-TW" altLang="zh-TW" sz="2400" b="1" kern="0" dirty="0">
                <a:solidFill>
                  <a:srgbClr val="000000"/>
                </a:solidFill>
                <a:latin typeface="標楷體" pitchFamily="65" charset="-120"/>
                <a:ea typeface="標楷體" pitchFamily="65" charset="-120"/>
                <a:cs typeface="新細明體"/>
              </a:rPr>
              <a:t>，</a:t>
            </a:r>
            <a:r>
              <a:rPr lang="zh-TW" altLang="zh-TW" sz="2000" b="1" kern="0" dirty="0">
                <a:solidFill>
                  <a:srgbClr val="000000"/>
                </a:solidFill>
                <a:latin typeface="標楷體" pitchFamily="65" charset="-120"/>
                <a:ea typeface="標楷體" pitchFamily="65" charset="-120"/>
                <a:cs typeface="新細明體"/>
              </a:rPr>
              <a:t>例如：分批辦理採購，未依各批合計總金額認定其採購金額；未將含有選購或後續擴充項目金額計入。</a:t>
            </a:r>
            <a:endParaRPr lang="en-US" altLang="zh-TW" sz="2000" b="1" kern="0" dirty="0">
              <a:solidFill>
                <a:srgbClr val="000000"/>
              </a:solidFill>
              <a:latin typeface="標楷體" pitchFamily="65" charset="-120"/>
              <a:ea typeface="標楷體" pitchFamily="65" charset="-120"/>
              <a:cs typeface="新細明體"/>
            </a:endParaRPr>
          </a:p>
          <a:p>
            <a:pPr marL="444500" indent="-444500" algn="just">
              <a:lnSpc>
                <a:spcPts val="2900"/>
              </a:lnSpc>
            </a:pPr>
            <a:r>
              <a:rPr lang="en-US" altLang="zh-TW" sz="2200" b="1" kern="100" dirty="0">
                <a:solidFill>
                  <a:srgbClr val="000000"/>
                </a:solidFill>
                <a:latin typeface="標楷體" pitchFamily="65" charset="-120"/>
                <a:ea typeface="標楷體" pitchFamily="65" charset="-120"/>
                <a:cs typeface="Times New Roman"/>
              </a:rPr>
              <a:t>15.</a:t>
            </a:r>
            <a:r>
              <a:rPr lang="zh-TW" altLang="zh-TW" sz="2400" b="1" u="sng" kern="0" dirty="0">
                <a:solidFill>
                  <a:srgbClr val="0000FF"/>
                </a:solidFill>
                <a:latin typeface="標楷體" pitchFamily="65" charset="-120"/>
                <a:ea typeface="標楷體" pitchFamily="65" charset="-120"/>
                <a:cs typeface="新細明體"/>
              </a:rPr>
              <a:t>不當限制競爭</a:t>
            </a:r>
            <a:r>
              <a:rPr lang="zh-TW" altLang="zh-TW" sz="2400" b="1" kern="0" dirty="0">
                <a:solidFill>
                  <a:srgbClr val="000000"/>
                </a:solidFill>
                <a:latin typeface="標楷體" pitchFamily="65" charset="-120"/>
                <a:ea typeface="標楷體" pitchFamily="65" charset="-120"/>
                <a:cs typeface="新細明體"/>
              </a:rPr>
              <a:t>，</a:t>
            </a:r>
            <a:r>
              <a:rPr lang="zh-TW" altLang="zh-TW" sz="2000" b="1" kern="0" dirty="0">
                <a:solidFill>
                  <a:srgbClr val="000000"/>
                </a:solidFill>
                <a:latin typeface="標楷體" pitchFamily="65" charset="-120"/>
                <a:ea typeface="標楷體" pitchFamily="65" charset="-120"/>
                <a:cs typeface="新細明體"/>
              </a:rPr>
              <a:t>例如：限廠商代表於開標當時必須攜帶與投標文件所用相同之印鑑，否則無權出席。</a:t>
            </a:r>
            <a:endParaRPr lang="zh-TW" altLang="zh-TW" sz="2000" b="1" kern="100" dirty="0">
              <a:solidFill>
                <a:srgbClr val="000000"/>
              </a:solidFill>
              <a:latin typeface="標楷體" pitchFamily="65" charset="-120"/>
              <a:ea typeface="標楷體" pitchFamily="65" charset="-120"/>
              <a:cs typeface="Times New Roman"/>
            </a:endParaRPr>
          </a:p>
        </p:txBody>
      </p:sp>
      <p:sp>
        <p:nvSpPr>
          <p:cNvPr id="21" name="爆炸 1 20"/>
          <p:cNvSpPr/>
          <p:nvPr/>
        </p:nvSpPr>
        <p:spPr>
          <a:xfrm>
            <a:off x="4962780" y="1196752"/>
            <a:ext cx="2525473" cy="749697"/>
          </a:xfrm>
          <a:prstGeom prst="irregularSeal1">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2400" b="1" dirty="0">
                <a:solidFill>
                  <a:srgbClr val="000000"/>
                </a:solidFill>
                <a:latin typeface="標楷體" panose="03000509000000000000" pitchFamily="65" charset="-120"/>
                <a:ea typeface="標楷體" panose="03000509000000000000" pitchFamily="65" charset="-120"/>
              </a:rPr>
              <a:t>履約程序</a:t>
            </a:r>
          </a:p>
        </p:txBody>
      </p:sp>
    </p:spTree>
    <p:extLst>
      <p:ext uri="{BB962C8B-B14F-4D97-AF65-F5344CB8AC3E}">
        <p14:creationId xmlns:p14="http://schemas.microsoft.com/office/powerpoint/2010/main" val="147340479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3" name="五邊形 4"/>
          <p:cNvSpPr/>
          <p:nvPr/>
        </p:nvSpPr>
        <p:spPr>
          <a:xfrm>
            <a:off x="395536" y="332656"/>
            <a:ext cx="1405350" cy="930841"/>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180"/>
              <a:gd name="f11" fmla="abs f4"/>
              <a:gd name="f12" fmla="abs f5"/>
              <a:gd name="f13" fmla="abs f6"/>
              <a:gd name="f14" fmla="val f7"/>
              <a:gd name="f15" fmla="val f8"/>
              <a:gd name="f16" fmla="*/ f9 f1 1"/>
              <a:gd name="f17" fmla="*/ f10 f1 1"/>
              <a:gd name="f18" fmla="?: f11 f4 1"/>
              <a:gd name="f19" fmla="?: f12 f5 1"/>
              <a:gd name="f20" fmla="?: f13 f6 1"/>
              <a:gd name="f21" fmla="*/ f16 1 f3"/>
              <a:gd name="f22" fmla="*/ f17 1 f3"/>
              <a:gd name="f23" fmla="*/ f18 1 21600"/>
              <a:gd name="f24" fmla="*/ f19 1 21600"/>
              <a:gd name="f25" fmla="*/ 21600 f18 1"/>
              <a:gd name="f26" fmla="*/ 21600 f19 1"/>
              <a:gd name="f27" fmla="+- f21 0 f2"/>
              <a:gd name="f28" fmla="+- f22 0 f2"/>
              <a:gd name="f29" fmla="min f24 f23"/>
              <a:gd name="f30" fmla="*/ f25 1 f20"/>
              <a:gd name="f31" fmla="*/ f26 1 f20"/>
              <a:gd name="f32" fmla="val f30"/>
              <a:gd name="f33" fmla="val f31"/>
              <a:gd name="f34" fmla="*/ f14 f29 1"/>
              <a:gd name="f35" fmla="+- f33 0 f14"/>
              <a:gd name="f36" fmla="+- f32 0 f14"/>
              <a:gd name="f37" fmla="*/ f33 f29 1"/>
              <a:gd name="f38" fmla="*/ f32 f29 1"/>
              <a:gd name="f39" fmla="*/ f35 1 2"/>
              <a:gd name="f40" fmla="min f36 f35"/>
              <a:gd name="f41" fmla="+- f14 f39 0"/>
              <a:gd name="f42" fmla="*/ f40 f15 1"/>
              <a:gd name="f43" fmla="*/ f42 1 100000"/>
              <a:gd name="f44" fmla="*/ f41 f29 1"/>
              <a:gd name="f45" fmla="+- f32 0 f43"/>
              <a:gd name="f46" fmla="+- f45 f32 0"/>
              <a:gd name="f47" fmla="*/ f45 1 2"/>
              <a:gd name="f48" fmla="*/ f45 f29 1"/>
              <a:gd name="f49" fmla="*/ f46 1 2"/>
              <a:gd name="f50" fmla="*/ f47 f29 1"/>
              <a:gd name="f51" fmla="*/ f49 f29 1"/>
            </a:gdLst>
            <a:ahLst/>
            <a:cxnLst>
              <a:cxn ang="3cd4">
                <a:pos x="hc" y="t"/>
              </a:cxn>
              <a:cxn ang="0">
                <a:pos x="r" y="vc"/>
              </a:cxn>
              <a:cxn ang="cd4">
                <a:pos x="hc" y="b"/>
              </a:cxn>
              <a:cxn ang="cd2">
                <a:pos x="l" y="vc"/>
              </a:cxn>
              <a:cxn ang="f27">
                <a:pos x="f50" y="f34"/>
              </a:cxn>
              <a:cxn ang="f28">
                <a:pos x="f50" y="f37"/>
              </a:cxn>
            </a:cxnLst>
            <a:rect l="f34" t="f34" r="f51" b="f37"/>
            <a:pathLst>
              <a:path>
                <a:moveTo>
                  <a:pt x="f34" y="f34"/>
                </a:moveTo>
                <a:lnTo>
                  <a:pt x="f48" y="f34"/>
                </a:lnTo>
                <a:lnTo>
                  <a:pt x="f38" y="f44"/>
                </a:lnTo>
                <a:lnTo>
                  <a:pt x="f48" y="f37"/>
                </a:lnTo>
                <a:lnTo>
                  <a:pt x="f34" y="f37"/>
                </a:lnTo>
                <a:close/>
              </a:path>
            </a:pathLst>
          </a:custGeom>
          <a:gradFill flip="none" rotWithShape="1">
            <a:gsLst>
              <a:gs pos="0">
                <a:srgbClr val="00B0F0">
                  <a:tint val="66000"/>
                  <a:satMod val="160000"/>
                </a:srgbClr>
              </a:gs>
              <a:gs pos="50000">
                <a:srgbClr val="00B0F0">
                  <a:tint val="44500"/>
                  <a:satMod val="160000"/>
                </a:srgbClr>
              </a:gs>
              <a:gs pos="100000">
                <a:srgbClr val="00B0F0">
                  <a:tint val="23500"/>
                  <a:satMod val="160000"/>
                </a:srgbClr>
              </a:gs>
            </a:gsLst>
            <a:lin ang="5400000" scaled="1"/>
            <a:tileRect/>
          </a:gradFill>
          <a:ln w="57150">
            <a:solidFill>
              <a:srgbClr val="000000"/>
            </a:solidFill>
            <a:prstDash val="solid"/>
          </a:ln>
        </p:spPr>
        <p:txBody>
          <a:bodyPr vert="horz" wrap="square" lIns="91440" tIns="45720" rIns="91440" bIns="45720" anchor="ctr" anchorCtr="1" compatLnSpc="1"/>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zh-TW" sz="3200" b="1" i="0" u="none" strike="noStrike" kern="1200" cap="none" spc="0" baseline="0" dirty="0">
                <a:solidFill>
                  <a:srgbClr val="000000"/>
                </a:solidFill>
                <a:uFillTx/>
                <a:latin typeface="標楷體" panose="03000509000000000000" pitchFamily="65" charset="-120"/>
                <a:ea typeface="標楷體" panose="03000509000000000000" pitchFamily="65" charset="-120"/>
              </a:rPr>
              <a:t>招標</a:t>
            </a:r>
          </a:p>
        </p:txBody>
      </p:sp>
      <p:sp>
        <p:nvSpPr>
          <p:cNvPr id="4" name="五邊形 5"/>
          <p:cNvSpPr/>
          <p:nvPr/>
        </p:nvSpPr>
        <p:spPr>
          <a:xfrm>
            <a:off x="1475656" y="332656"/>
            <a:ext cx="1405350" cy="944666"/>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180"/>
              <a:gd name="f11" fmla="abs f4"/>
              <a:gd name="f12" fmla="abs f5"/>
              <a:gd name="f13" fmla="abs f6"/>
              <a:gd name="f14" fmla="val f7"/>
              <a:gd name="f15" fmla="val f8"/>
              <a:gd name="f16" fmla="*/ f9 f1 1"/>
              <a:gd name="f17" fmla="*/ f10 f1 1"/>
              <a:gd name="f18" fmla="?: f11 f4 1"/>
              <a:gd name="f19" fmla="?: f12 f5 1"/>
              <a:gd name="f20" fmla="?: f13 f6 1"/>
              <a:gd name="f21" fmla="*/ f16 1 f3"/>
              <a:gd name="f22" fmla="*/ f17 1 f3"/>
              <a:gd name="f23" fmla="*/ f18 1 21600"/>
              <a:gd name="f24" fmla="*/ f19 1 21600"/>
              <a:gd name="f25" fmla="*/ 21600 f18 1"/>
              <a:gd name="f26" fmla="*/ 21600 f19 1"/>
              <a:gd name="f27" fmla="+- f21 0 f2"/>
              <a:gd name="f28" fmla="+- f22 0 f2"/>
              <a:gd name="f29" fmla="min f24 f23"/>
              <a:gd name="f30" fmla="*/ f25 1 f20"/>
              <a:gd name="f31" fmla="*/ f26 1 f20"/>
              <a:gd name="f32" fmla="val f30"/>
              <a:gd name="f33" fmla="val f31"/>
              <a:gd name="f34" fmla="*/ f14 f29 1"/>
              <a:gd name="f35" fmla="+- f33 0 f14"/>
              <a:gd name="f36" fmla="+- f32 0 f14"/>
              <a:gd name="f37" fmla="*/ f33 f29 1"/>
              <a:gd name="f38" fmla="*/ f32 f29 1"/>
              <a:gd name="f39" fmla="*/ f35 1 2"/>
              <a:gd name="f40" fmla="min f36 f35"/>
              <a:gd name="f41" fmla="+- f14 f39 0"/>
              <a:gd name="f42" fmla="*/ f40 f15 1"/>
              <a:gd name="f43" fmla="*/ f42 1 100000"/>
              <a:gd name="f44" fmla="*/ f41 f29 1"/>
              <a:gd name="f45" fmla="+- f32 0 f43"/>
              <a:gd name="f46" fmla="+- f45 f32 0"/>
              <a:gd name="f47" fmla="*/ f45 1 2"/>
              <a:gd name="f48" fmla="*/ f45 f29 1"/>
              <a:gd name="f49" fmla="*/ f46 1 2"/>
              <a:gd name="f50" fmla="*/ f47 f29 1"/>
              <a:gd name="f51" fmla="*/ f49 f29 1"/>
            </a:gdLst>
            <a:ahLst/>
            <a:cxnLst>
              <a:cxn ang="3cd4">
                <a:pos x="hc" y="t"/>
              </a:cxn>
              <a:cxn ang="0">
                <a:pos x="r" y="vc"/>
              </a:cxn>
              <a:cxn ang="cd4">
                <a:pos x="hc" y="b"/>
              </a:cxn>
              <a:cxn ang="cd2">
                <a:pos x="l" y="vc"/>
              </a:cxn>
              <a:cxn ang="f27">
                <a:pos x="f50" y="f34"/>
              </a:cxn>
              <a:cxn ang="f28">
                <a:pos x="f50" y="f37"/>
              </a:cxn>
            </a:cxnLst>
            <a:rect l="f34" t="f34" r="f51" b="f37"/>
            <a:pathLst>
              <a:path>
                <a:moveTo>
                  <a:pt x="f34" y="f34"/>
                </a:moveTo>
                <a:lnTo>
                  <a:pt x="f48" y="f34"/>
                </a:lnTo>
                <a:lnTo>
                  <a:pt x="f38" y="f44"/>
                </a:lnTo>
                <a:lnTo>
                  <a:pt x="f48" y="f37"/>
                </a:lnTo>
                <a:lnTo>
                  <a:pt x="f34" y="f37"/>
                </a:lnTo>
                <a:close/>
              </a:path>
            </a:pathLst>
          </a:custGeom>
          <a:solidFill>
            <a:schemeClr val="bg1"/>
          </a:solidFill>
          <a:ln w="28575">
            <a:solidFill>
              <a:schemeClr val="tx1"/>
            </a:solidFill>
            <a:prstDash val="solid"/>
          </a:ln>
        </p:spPr>
        <p:txBody>
          <a:bodyPr vert="horz" wrap="square" lIns="91440" tIns="45720" rIns="91440" bIns="45720" anchor="ctr" anchorCtr="1" compatLnSpc="1"/>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zh-TW" sz="3200" b="1" i="0" u="none" strike="noStrike" kern="1200" cap="none" spc="0" baseline="0" dirty="0">
                <a:solidFill>
                  <a:srgbClr val="000000"/>
                </a:solidFill>
                <a:uFillTx/>
                <a:latin typeface="標楷體" panose="03000509000000000000" pitchFamily="65" charset="-120"/>
                <a:ea typeface="標楷體" panose="03000509000000000000" pitchFamily="65" charset="-120"/>
              </a:rPr>
              <a:t>開標</a:t>
            </a:r>
          </a:p>
        </p:txBody>
      </p:sp>
      <p:sp>
        <p:nvSpPr>
          <p:cNvPr id="5" name="五邊形 6"/>
          <p:cNvSpPr/>
          <p:nvPr/>
        </p:nvSpPr>
        <p:spPr>
          <a:xfrm>
            <a:off x="2573181" y="332656"/>
            <a:ext cx="1405350" cy="944666"/>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180"/>
              <a:gd name="f11" fmla="abs f4"/>
              <a:gd name="f12" fmla="abs f5"/>
              <a:gd name="f13" fmla="abs f6"/>
              <a:gd name="f14" fmla="val f7"/>
              <a:gd name="f15" fmla="val f8"/>
              <a:gd name="f16" fmla="*/ f9 f1 1"/>
              <a:gd name="f17" fmla="*/ f10 f1 1"/>
              <a:gd name="f18" fmla="?: f11 f4 1"/>
              <a:gd name="f19" fmla="?: f12 f5 1"/>
              <a:gd name="f20" fmla="?: f13 f6 1"/>
              <a:gd name="f21" fmla="*/ f16 1 f3"/>
              <a:gd name="f22" fmla="*/ f17 1 f3"/>
              <a:gd name="f23" fmla="*/ f18 1 21600"/>
              <a:gd name="f24" fmla="*/ f19 1 21600"/>
              <a:gd name="f25" fmla="*/ 21600 f18 1"/>
              <a:gd name="f26" fmla="*/ 21600 f19 1"/>
              <a:gd name="f27" fmla="+- f21 0 f2"/>
              <a:gd name="f28" fmla="+- f22 0 f2"/>
              <a:gd name="f29" fmla="min f24 f23"/>
              <a:gd name="f30" fmla="*/ f25 1 f20"/>
              <a:gd name="f31" fmla="*/ f26 1 f20"/>
              <a:gd name="f32" fmla="val f30"/>
              <a:gd name="f33" fmla="val f31"/>
              <a:gd name="f34" fmla="*/ f14 f29 1"/>
              <a:gd name="f35" fmla="+- f33 0 f14"/>
              <a:gd name="f36" fmla="+- f32 0 f14"/>
              <a:gd name="f37" fmla="*/ f33 f29 1"/>
              <a:gd name="f38" fmla="*/ f32 f29 1"/>
              <a:gd name="f39" fmla="*/ f35 1 2"/>
              <a:gd name="f40" fmla="min f36 f35"/>
              <a:gd name="f41" fmla="+- f14 f39 0"/>
              <a:gd name="f42" fmla="*/ f40 f15 1"/>
              <a:gd name="f43" fmla="*/ f42 1 100000"/>
              <a:gd name="f44" fmla="*/ f41 f29 1"/>
              <a:gd name="f45" fmla="+- f32 0 f43"/>
              <a:gd name="f46" fmla="+- f45 f32 0"/>
              <a:gd name="f47" fmla="*/ f45 1 2"/>
              <a:gd name="f48" fmla="*/ f45 f29 1"/>
              <a:gd name="f49" fmla="*/ f46 1 2"/>
              <a:gd name="f50" fmla="*/ f47 f29 1"/>
              <a:gd name="f51" fmla="*/ f49 f29 1"/>
            </a:gdLst>
            <a:ahLst/>
            <a:cxnLst>
              <a:cxn ang="3cd4">
                <a:pos x="hc" y="t"/>
              </a:cxn>
              <a:cxn ang="0">
                <a:pos x="r" y="vc"/>
              </a:cxn>
              <a:cxn ang="cd4">
                <a:pos x="hc" y="b"/>
              </a:cxn>
              <a:cxn ang="cd2">
                <a:pos x="l" y="vc"/>
              </a:cxn>
              <a:cxn ang="f27">
                <a:pos x="f50" y="f34"/>
              </a:cxn>
              <a:cxn ang="f28">
                <a:pos x="f50" y="f37"/>
              </a:cxn>
            </a:cxnLst>
            <a:rect l="f34" t="f34" r="f51" b="f37"/>
            <a:pathLst>
              <a:path>
                <a:moveTo>
                  <a:pt x="f34" y="f34"/>
                </a:moveTo>
                <a:lnTo>
                  <a:pt x="f48" y="f34"/>
                </a:lnTo>
                <a:lnTo>
                  <a:pt x="f38" y="f44"/>
                </a:lnTo>
                <a:lnTo>
                  <a:pt x="f48" y="f37"/>
                </a:lnTo>
                <a:lnTo>
                  <a:pt x="f34" y="f37"/>
                </a:lnTo>
                <a:close/>
              </a:path>
            </a:pathLst>
          </a:custGeom>
          <a:solidFill>
            <a:schemeClr val="bg1"/>
          </a:solidFill>
          <a:ln w="28575">
            <a:solidFill>
              <a:schemeClr val="tx1"/>
            </a:solidFill>
            <a:prstDash val="solid"/>
          </a:ln>
        </p:spPr>
        <p:txBody>
          <a:bodyPr vert="horz" wrap="square" lIns="91440" tIns="45720" rIns="91440" bIns="45720" anchor="ctr" anchorCtr="1" compatLnSpc="1"/>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zh-TW" sz="3200" b="1" i="0" u="none" strike="noStrike" kern="1200" cap="none" spc="0" baseline="0" dirty="0">
                <a:solidFill>
                  <a:srgbClr val="000000"/>
                </a:solidFill>
                <a:uFillTx/>
                <a:latin typeface="標楷體" panose="03000509000000000000" pitchFamily="65" charset="-120"/>
                <a:ea typeface="標楷體" panose="03000509000000000000" pitchFamily="65" charset="-120"/>
              </a:rPr>
              <a:t>審標</a:t>
            </a:r>
          </a:p>
        </p:txBody>
      </p:sp>
      <p:sp>
        <p:nvSpPr>
          <p:cNvPr id="6" name="五邊形 9"/>
          <p:cNvSpPr/>
          <p:nvPr/>
        </p:nvSpPr>
        <p:spPr>
          <a:xfrm>
            <a:off x="3635896" y="332656"/>
            <a:ext cx="1405350" cy="944666"/>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180"/>
              <a:gd name="f11" fmla="abs f4"/>
              <a:gd name="f12" fmla="abs f5"/>
              <a:gd name="f13" fmla="abs f6"/>
              <a:gd name="f14" fmla="val f7"/>
              <a:gd name="f15" fmla="val f8"/>
              <a:gd name="f16" fmla="*/ f9 f1 1"/>
              <a:gd name="f17" fmla="*/ f10 f1 1"/>
              <a:gd name="f18" fmla="?: f11 f4 1"/>
              <a:gd name="f19" fmla="?: f12 f5 1"/>
              <a:gd name="f20" fmla="?: f13 f6 1"/>
              <a:gd name="f21" fmla="*/ f16 1 f3"/>
              <a:gd name="f22" fmla="*/ f17 1 f3"/>
              <a:gd name="f23" fmla="*/ f18 1 21600"/>
              <a:gd name="f24" fmla="*/ f19 1 21600"/>
              <a:gd name="f25" fmla="*/ 21600 f18 1"/>
              <a:gd name="f26" fmla="*/ 21600 f19 1"/>
              <a:gd name="f27" fmla="+- f21 0 f2"/>
              <a:gd name="f28" fmla="+- f22 0 f2"/>
              <a:gd name="f29" fmla="min f24 f23"/>
              <a:gd name="f30" fmla="*/ f25 1 f20"/>
              <a:gd name="f31" fmla="*/ f26 1 f20"/>
              <a:gd name="f32" fmla="val f30"/>
              <a:gd name="f33" fmla="val f31"/>
              <a:gd name="f34" fmla="*/ f14 f29 1"/>
              <a:gd name="f35" fmla="+- f33 0 f14"/>
              <a:gd name="f36" fmla="+- f32 0 f14"/>
              <a:gd name="f37" fmla="*/ f33 f29 1"/>
              <a:gd name="f38" fmla="*/ f32 f29 1"/>
              <a:gd name="f39" fmla="*/ f35 1 2"/>
              <a:gd name="f40" fmla="min f36 f35"/>
              <a:gd name="f41" fmla="+- f14 f39 0"/>
              <a:gd name="f42" fmla="*/ f40 f15 1"/>
              <a:gd name="f43" fmla="*/ f42 1 100000"/>
              <a:gd name="f44" fmla="*/ f41 f29 1"/>
              <a:gd name="f45" fmla="+- f32 0 f43"/>
              <a:gd name="f46" fmla="+- f45 f32 0"/>
              <a:gd name="f47" fmla="*/ f45 1 2"/>
              <a:gd name="f48" fmla="*/ f45 f29 1"/>
              <a:gd name="f49" fmla="*/ f46 1 2"/>
              <a:gd name="f50" fmla="*/ f47 f29 1"/>
              <a:gd name="f51" fmla="*/ f49 f29 1"/>
            </a:gdLst>
            <a:ahLst/>
            <a:cxnLst>
              <a:cxn ang="3cd4">
                <a:pos x="hc" y="t"/>
              </a:cxn>
              <a:cxn ang="0">
                <a:pos x="r" y="vc"/>
              </a:cxn>
              <a:cxn ang="cd4">
                <a:pos x="hc" y="b"/>
              </a:cxn>
              <a:cxn ang="cd2">
                <a:pos x="l" y="vc"/>
              </a:cxn>
              <a:cxn ang="f27">
                <a:pos x="f50" y="f34"/>
              </a:cxn>
              <a:cxn ang="f28">
                <a:pos x="f50" y="f37"/>
              </a:cxn>
            </a:cxnLst>
            <a:rect l="f34" t="f34" r="f51" b="f37"/>
            <a:pathLst>
              <a:path>
                <a:moveTo>
                  <a:pt x="f34" y="f34"/>
                </a:moveTo>
                <a:lnTo>
                  <a:pt x="f48" y="f34"/>
                </a:lnTo>
                <a:lnTo>
                  <a:pt x="f38" y="f44"/>
                </a:lnTo>
                <a:lnTo>
                  <a:pt x="f48" y="f37"/>
                </a:lnTo>
                <a:lnTo>
                  <a:pt x="f34" y="f37"/>
                </a:lnTo>
                <a:close/>
              </a:path>
            </a:pathLst>
          </a:custGeom>
          <a:solidFill>
            <a:schemeClr val="bg1"/>
          </a:solidFill>
          <a:ln w="76200">
            <a:solidFill>
              <a:srgbClr val="FF0000"/>
            </a:solidFill>
            <a:prstDash val="sysDot"/>
          </a:ln>
        </p:spPr>
        <p:txBody>
          <a:bodyPr vert="horz" wrap="square" lIns="91440" tIns="45720" rIns="91440" bIns="45720" anchor="ctr" anchorCtr="1" compatLnSpc="1"/>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zh-TW" sz="3200" b="1" i="0" u="none" strike="noStrike" kern="1200" cap="none" spc="0" baseline="0" dirty="0">
                <a:solidFill>
                  <a:srgbClr val="000000"/>
                </a:solidFill>
                <a:uFillTx/>
                <a:latin typeface="標楷體" panose="03000509000000000000" pitchFamily="65" charset="-120"/>
                <a:ea typeface="標楷體" panose="03000509000000000000" pitchFamily="65" charset="-120"/>
              </a:rPr>
              <a:t>決標</a:t>
            </a:r>
          </a:p>
        </p:txBody>
      </p:sp>
      <p:sp>
        <p:nvSpPr>
          <p:cNvPr id="7" name="五邊形 10"/>
          <p:cNvSpPr/>
          <p:nvPr/>
        </p:nvSpPr>
        <p:spPr>
          <a:xfrm>
            <a:off x="4871162" y="371061"/>
            <a:ext cx="1213006" cy="906261"/>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180"/>
              <a:gd name="f11" fmla="abs f4"/>
              <a:gd name="f12" fmla="abs f5"/>
              <a:gd name="f13" fmla="abs f6"/>
              <a:gd name="f14" fmla="val f7"/>
              <a:gd name="f15" fmla="val f8"/>
              <a:gd name="f16" fmla="*/ f9 f1 1"/>
              <a:gd name="f17" fmla="*/ f10 f1 1"/>
              <a:gd name="f18" fmla="?: f11 f4 1"/>
              <a:gd name="f19" fmla="?: f12 f5 1"/>
              <a:gd name="f20" fmla="?: f13 f6 1"/>
              <a:gd name="f21" fmla="*/ f16 1 f3"/>
              <a:gd name="f22" fmla="*/ f17 1 f3"/>
              <a:gd name="f23" fmla="*/ f18 1 21600"/>
              <a:gd name="f24" fmla="*/ f19 1 21600"/>
              <a:gd name="f25" fmla="*/ 21600 f18 1"/>
              <a:gd name="f26" fmla="*/ 21600 f19 1"/>
              <a:gd name="f27" fmla="+- f21 0 f2"/>
              <a:gd name="f28" fmla="+- f22 0 f2"/>
              <a:gd name="f29" fmla="min f24 f23"/>
              <a:gd name="f30" fmla="*/ f25 1 f20"/>
              <a:gd name="f31" fmla="*/ f26 1 f20"/>
              <a:gd name="f32" fmla="val f30"/>
              <a:gd name="f33" fmla="val f31"/>
              <a:gd name="f34" fmla="*/ f14 f29 1"/>
              <a:gd name="f35" fmla="+- f33 0 f14"/>
              <a:gd name="f36" fmla="+- f32 0 f14"/>
              <a:gd name="f37" fmla="*/ f33 f29 1"/>
              <a:gd name="f38" fmla="*/ f32 f29 1"/>
              <a:gd name="f39" fmla="*/ f35 1 2"/>
              <a:gd name="f40" fmla="min f36 f35"/>
              <a:gd name="f41" fmla="+- f14 f39 0"/>
              <a:gd name="f42" fmla="*/ f40 f15 1"/>
              <a:gd name="f43" fmla="*/ f42 1 100000"/>
              <a:gd name="f44" fmla="*/ f41 f29 1"/>
              <a:gd name="f45" fmla="+- f32 0 f43"/>
              <a:gd name="f46" fmla="+- f45 f32 0"/>
              <a:gd name="f47" fmla="*/ f45 1 2"/>
              <a:gd name="f48" fmla="*/ f45 f29 1"/>
              <a:gd name="f49" fmla="*/ f46 1 2"/>
              <a:gd name="f50" fmla="*/ f47 f29 1"/>
              <a:gd name="f51" fmla="*/ f49 f29 1"/>
            </a:gdLst>
            <a:ahLst/>
            <a:cxnLst>
              <a:cxn ang="3cd4">
                <a:pos x="hc" y="t"/>
              </a:cxn>
              <a:cxn ang="0">
                <a:pos x="r" y="vc"/>
              </a:cxn>
              <a:cxn ang="cd4">
                <a:pos x="hc" y="b"/>
              </a:cxn>
              <a:cxn ang="cd2">
                <a:pos x="l" y="vc"/>
              </a:cxn>
              <a:cxn ang="f27">
                <a:pos x="f50" y="f34"/>
              </a:cxn>
              <a:cxn ang="f28">
                <a:pos x="f50" y="f37"/>
              </a:cxn>
            </a:cxnLst>
            <a:rect l="f34" t="f34" r="f51" b="f37"/>
            <a:pathLst>
              <a:path>
                <a:moveTo>
                  <a:pt x="f34" y="f34"/>
                </a:moveTo>
                <a:lnTo>
                  <a:pt x="f48" y="f34"/>
                </a:lnTo>
                <a:lnTo>
                  <a:pt x="f38" y="f44"/>
                </a:lnTo>
                <a:lnTo>
                  <a:pt x="f48" y="f37"/>
                </a:lnTo>
                <a:lnTo>
                  <a:pt x="f34" y="f37"/>
                </a:lnTo>
                <a:close/>
              </a:path>
            </a:pathLst>
          </a:custGeom>
          <a:solidFill>
            <a:schemeClr val="bg1"/>
          </a:solidFill>
          <a:ln w="28575">
            <a:solidFill>
              <a:schemeClr val="tx1"/>
            </a:solidFill>
            <a:prstDash val="solid"/>
          </a:ln>
        </p:spPr>
        <p:txBody>
          <a:bodyPr vert="horz" wrap="square" lIns="91440" tIns="45720" rIns="91440" bIns="45720" anchor="ctr" anchorCtr="1" compatLnSpc="1"/>
          <a:lstStyle/>
          <a:p>
            <a:pPr marL="0" marR="0" lvl="0" indent="0"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zh-TW" sz="2800" b="1" i="0" u="none" strike="noStrike" kern="1200" cap="none" spc="0" baseline="0" dirty="0">
                <a:solidFill>
                  <a:srgbClr val="000000"/>
                </a:solidFill>
                <a:uFillTx/>
                <a:latin typeface="標楷體" panose="03000509000000000000" pitchFamily="65" charset="-120"/>
                <a:ea typeface="標楷體" panose="03000509000000000000" pitchFamily="65" charset="-120"/>
              </a:rPr>
              <a:t>訂約</a:t>
            </a:r>
          </a:p>
        </p:txBody>
      </p:sp>
      <p:sp>
        <p:nvSpPr>
          <p:cNvPr id="8" name="五邊形 11"/>
          <p:cNvSpPr/>
          <p:nvPr/>
        </p:nvSpPr>
        <p:spPr>
          <a:xfrm>
            <a:off x="5750118" y="362500"/>
            <a:ext cx="1126138" cy="900998"/>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180"/>
              <a:gd name="f11" fmla="abs f4"/>
              <a:gd name="f12" fmla="abs f5"/>
              <a:gd name="f13" fmla="abs f6"/>
              <a:gd name="f14" fmla="val f7"/>
              <a:gd name="f15" fmla="val f8"/>
              <a:gd name="f16" fmla="*/ f9 f1 1"/>
              <a:gd name="f17" fmla="*/ f10 f1 1"/>
              <a:gd name="f18" fmla="?: f11 f4 1"/>
              <a:gd name="f19" fmla="?: f12 f5 1"/>
              <a:gd name="f20" fmla="?: f13 f6 1"/>
              <a:gd name="f21" fmla="*/ f16 1 f3"/>
              <a:gd name="f22" fmla="*/ f17 1 f3"/>
              <a:gd name="f23" fmla="*/ f18 1 21600"/>
              <a:gd name="f24" fmla="*/ f19 1 21600"/>
              <a:gd name="f25" fmla="*/ 21600 f18 1"/>
              <a:gd name="f26" fmla="*/ 21600 f19 1"/>
              <a:gd name="f27" fmla="+- f21 0 f2"/>
              <a:gd name="f28" fmla="+- f22 0 f2"/>
              <a:gd name="f29" fmla="min f24 f23"/>
              <a:gd name="f30" fmla="*/ f25 1 f20"/>
              <a:gd name="f31" fmla="*/ f26 1 f20"/>
              <a:gd name="f32" fmla="val f30"/>
              <a:gd name="f33" fmla="val f31"/>
              <a:gd name="f34" fmla="*/ f14 f29 1"/>
              <a:gd name="f35" fmla="+- f33 0 f14"/>
              <a:gd name="f36" fmla="+- f32 0 f14"/>
              <a:gd name="f37" fmla="*/ f33 f29 1"/>
              <a:gd name="f38" fmla="*/ f32 f29 1"/>
              <a:gd name="f39" fmla="*/ f35 1 2"/>
              <a:gd name="f40" fmla="min f36 f35"/>
              <a:gd name="f41" fmla="+- f14 f39 0"/>
              <a:gd name="f42" fmla="*/ f40 f15 1"/>
              <a:gd name="f43" fmla="*/ f42 1 100000"/>
              <a:gd name="f44" fmla="*/ f41 f29 1"/>
              <a:gd name="f45" fmla="+- f32 0 f43"/>
              <a:gd name="f46" fmla="+- f45 f32 0"/>
              <a:gd name="f47" fmla="*/ f45 1 2"/>
              <a:gd name="f48" fmla="*/ f45 f29 1"/>
              <a:gd name="f49" fmla="*/ f46 1 2"/>
              <a:gd name="f50" fmla="*/ f47 f29 1"/>
              <a:gd name="f51" fmla="*/ f49 f29 1"/>
            </a:gdLst>
            <a:ahLst/>
            <a:cxnLst>
              <a:cxn ang="3cd4">
                <a:pos x="hc" y="t"/>
              </a:cxn>
              <a:cxn ang="0">
                <a:pos x="r" y="vc"/>
              </a:cxn>
              <a:cxn ang="cd4">
                <a:pos x="hc" y="b"/>
              </a:cxn>
              <a:cxn ang="cd2">
                <a:pos x="l" y="vc"/>
              </a:cxn>
              <a:cxn ang="f27">
                <a:pos x="f50" y="f34"/>
              </a:cxn>
              <a:cxn ang="f28">
                <a:pos x="f50" y="f37"/>
              </a:cxn>
            </a:cxnLst>
            <a:rect l="f34" t="f34" r="f51" b="f37"/>
            <a:pathLst>
              <a:path>
                <a:moveTo>
                  <a:pt x="f34" y="f34"/>
                </a:moveTo>
                <a:lnTo>
                  <a:pt x="f48" y="f34"/>
                </a:lnTo>
                <a:lnTo>
                  <a:pt x="f38" y="f44"/>
                </a:lnTo>
                <a:lnTo>
                  <a:pt x="f48" y="f37"/>
                </a:lnTo>
                <a:lnTo>
                  <a:pt x="f34" y="f37"/>
                </a:lnTo>
                <a:close/>
              </a:path>
            </a:pathLst>
          </a:custGeom>
          <a:solidFill>
            <a:schemeClr val="bg1"/>
          </a:solidFill>
          <a:ln w="28575">
            <a:solidFill>
              <a:schemeClr val="tx1"/>
            </a:solidFill>
            <a:prstDash val="solid"/>
          </a:ln>
        </p:spPr>
        <p:txBody>
          <a:bodyPr vert="horz" wrap="square" lIns="91440" tIns="45720" rIns="91440" bIns="45720" anchor="ctr" anchorCtr="1" compatLnSpc="1"/>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zh-TW" sz="2800" b="1" i="0" u="none" strike="noStrike" kern="1200" cap="none" spc="0" baseline="0" dirty="0">
                <a:solidFill>
                  <a:srgbClr val="000000"/>
                </a:solidFill>
                <a:uFillTx/>
                <a:latin typeface="標楷體" panose="03000509000000000000" pitchFamily="65" charset="-120"/>
                <a:ea typeface="標楷體" panose="03000509000000000000" pitchFamily="65" charset="-120"/>
              </a:rPr>
              <a:t>履約</a:t>
            </a:r>
          </a:p>
        </p:txBody>
      </p:sp>
      <p:sp>
        <p:nvSpPr>
          <p:cNvPr id="9" name="五邊形 12"/>
          <p:cNvSpPr/>
          <p:nvPr/>
        </p:nvSpPr>
        <p:spPr>
          <a:xfrm>
            <a:off x="6602590" y="371061"/>
            <a:ext cx="1281778" cy="892436"/>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180"/>
              <a:gd name="f11" fmla="abs f4"/>
              <a:gd name="f12" fmla="abs f5"/>
              <a:gd name="f13" fmla="abs f6"/>
              <a:gd name="f14" fmla="val f7"/>
              <a:gd name="f15" fmla="val f8"/>
              <a:gd name="f16" fmla="*/ f9 f1 1"/>
              <a:gd name="f17" fmla="*/ f10 f1 1"/>
              <a:gd name="f18" fmla="?: f11 f4 1"/>
              <a:gd name="f19" fmla="?: f12 f5 1"/>
              <a:gd name="f20" fmla="?: f13 f6 1"/>
              <a:gd name="f21" fmla="*/ f16 1 f3"/>
              <a:gd name="f22" fmla="*/ f17 1 f3"/>
              <a:gd name="f23" fmla="*/ f18 1 21600"/>
              <a:gd name="f24" fmla="*/ f19 1 21600"/>
              <a:gd name="f25" fmla="*/ 21600 f18 1"/>
              <a:gd name="f26" fmla="*/ 21600 f19 1"/>
              <a:gd name="f27" fmla="+- f21 0 f2"/>
              <a:gd name="f28" fmla="+- f22 0 f2"/>
              <a:gd name="f29" fmla="min f24 f23"/>
              <a:gd name="f30" fmla="*/ f25 1 f20"/>
              <a:gd name="f31" fmla="*/ f26 1 f20"/>
              <a:gd name="f32" fmla="val f30"/>
              <a:gd name="f33" fmla="val f31"/>
              <a:gd name="f34" fmla="*/ f14 f29 1"/>
              <a:gd name="f35" fmla="+- f33 0 f14"/>
              <a:gd name="f36" fmla="+- f32 0 f14"/>
              <a:gd name="f37" fmla="*/ f33 f29 1"/>
              <a:gd name="f38" fmla="*/ f32 f29 1"/>
              <a:gd name="f39" fmla="*/ f35 1 2"/>
              <a:gd name="f40" fmla="min f36 f35"/>
              <a:gd name="f41" fmla="+- f14 f39 0"/>
              <a:gd name="f42" fmla="*/ f40 f15 1"/>
              <a:gd name="f43" fmla="*/ f42 1 100000"/>
              <a:gd name="f44" fmla="*/ f41 f29 1"/>
              <a:gd name="f45" fmla="+- f32 0 f43"/>
              <a:gd name="f46" fmla="+- f45 f32 0"/>
              <a:gd name="f47" fmla="*/ f45 1 2"/>
              <a:gd name="f48" fmla="*/ f45 f29 1"/>
              <a:gd name="f49" fmla="*/ f46 1 2"/>
              <a:gd name="f50" fmla="*/ f47 f29 1"/>
              <a:gd name="f51" fmla="*/ f49 f29 1"/>
            </a:gdLst>
            <a:ahLst/>
            <a:cxnLst>
              <a:cxn ang="3cd4">
                <a:pos x="hc" y="t"/>
              </a:cxn>
              <a:cxn ang="0">
                <a:pos x="r" y="vc"/>
              </a:cxn>
              <a:cxn ang="cd4">
                <a:pos x="hc" y="b"/>
              </a:cxn>
              <a:cxn ang="cd2">
                <a:pos x="l" y="vc"/>
              </a:cxn>
              <a:cxn ang="f27">
                <a:pos x="f50" y="f34"/>
              </a:cxn>
              <a:cxn ang="f28">
                <a:pos x="f50" y="f37"/>
              </a:cxn>
            </a:cxnLst>
            <a:rect l="f34" t="f34" r="f51" b="f37"/>
            <a:pathLst>
              <a:path>
                <a:moveTo>
                  <a:pt x="f34" y="f34"/>
                </a:moveTo>
                <a:lnTo>
                  <a:pt x="f48" y="f34"/>
                </a:lnTo>
                <a:lnTo>
                  <a:pt x="f38" y="f44"/>
                </a:lnTo>
                <a:lnTo>
                  <a:pt x="f48" y="f37"/>
                </a:lnTo>
                <a:lnTo>
                  <a:pt x="f34" y="f37"/>
                </a:lnTo>
                <a:close/>
              </a:path>
            </a:pathLst>
          </a:custGeom>
          <a:solidFill>
            <a:schemeClr val="bg1"/>
          </a:solidFill>
          <a:ln w="28575">
            <a:solidFill>
              <a:schemeClr val="tx1"/>
            </a:solidFill>
            <a:prstDash val="solid"/>
          </a:ln>
        </p:spPr>
        <p:txBody>
          <a:bodyPr vert="horz" wrap="square" lIns="91440" tIns="45720" rIns="91440" bIns="45720" anchor="ctr" anchorCtr="1" compatLnSpc="1"/>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zh-TW" sz="2800" b="1" i="0" u="none" strike="noStrike" kern="1200" cap="none" spc="0" baseline="0" dirty="0">
                <a:solidFill>
                  <a:srgbClr val="000000"/>
                </a:solidFill>
                <a:uFillTx/>
                <a:latin typeface="標楷體" panose="03000509000000000000" pitchFamily="65" charset="-120"/>
                <a:ea typeface="標楷體" panose="03000509000000000000" pitchFamily="65" charset="-120"/>
              </a:rPr>
              <a:t>驗收</a:t>
            </a:r>
          </a:p>
        </p:txBody>
      </p:sp>
      <p:sp>
        <p:nvSpPr>
          <p:cNvPr id="10" name="五邊形 28"/>
          <p:cNvSpPr/>
          <p:nvPr/>
        </p:nvSpPr>
        <p:spPr>
          <a:xfrm>
            <a:off x="7620505" y="393212"/>
            <a:ext cx="1199967" cy="870286"/>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180"/>
              <a:gd name="f11" fmla="abs f4"/>
              <a:gd name="f12" fmla="abs f5"/>
              <a:gd name="f13" fmla="abs f6"/>
              <a:gd name="f14" fmla="val f7"/>
              <a:gd name="f15" fmla="val f8"/>
              <a:gd name="f16" fmla="*/ f9 f1 1"/>
              <a:gd name="f17" fmla="*/ f10 f1 1"/>
              <a:gd name="f18" fmla="?: f11 f4 1"/>
              <a:gd name="f19" fmla="?: f12 f5 1"/>
              <a:gd name="f20" fmla="?: f13 f6 1"/>
              <a:gd name="f21" fmla="*/ f16 1 f3"/>
              <a:gd name="f22" fmla="*/ f17 1 f3"/>
              <a:gd name="f23" fmla="*/ f18 1 21600"/>
              <a:gd name="f24" fmla="*/ f19 1 21600"/>
              <a:gd name="f25" fmla="*/ 21600 f18 1"/>
              <a:gd name="f26" fmla="*/ 21600 f19 1"/>
              <a:gd name="f27" fmla="+- f21 0 f2"/>
              <a:gd name="f28" fmla="+- f22 0 f2"/>
              <a:gd name="f29" fmla="min f24 f23"/>
              <a:gd name="f30" fmla="*/ f25 1 f20"/>
              <a:gd name="f31" fmla="*/ f26 1 f20"/>
              <a:gd name="f32" fmla="val f30"/>
              <a:gd name="f33" fmla="val f31"/>
              <a:gd name="f34" fmla="*/ f14 f29 1"/>
              <a:gd name="f35" fmla="+- f33 0 f14"/>
              <a:gd name="f36" fmla="+- f32 0 f14"/>
              <a:gd name="f37" fmla="*/ f33 f29 1"/>
              <a:gd name="f38" fmla="*/ f32 f29 1"/>
              <a:gd name="f39" fmla="*/ f35 1 2"/>
              <a:gd name="f40" fmla="min f36 f35"/>
              <a:gd name="f41" fmla="+- f14 f39 0"/>
              <a:gd name="f42" fmla="*/ f40 f15 1"/>
              <a:gd name="f43" fmla="*/ f42 1 100000"/>
              <a:gd name="f44" fmla="*/ f41 f29 1"/>
              <a:gd name="f45" fmla="+- f32 0 f43"/>
              <a:gd name="f46" fmla="+- f45 f32 0"/>
              <a:gd name="f47" fmla="*/ f45 1 2"/>
              <a:gd name="f48" fmla="*/ f45 f29 1"/>
              <a:gd name="f49" fmla="*/ f46 1 2"/>
              <a:gd name="f50" fmla="*/ f47 f29 1"/>
              <a:gd name="f51" fmla="*/ f49 f29 1"/>
            </a:gdLst>
            <a:ahLst/>
            <a:cxnLst>
              <a:cxn ang="3cd4">
                <a:pos x="hc" y="t"/>
              </a:cxn>
              <a:cxn ang="0">
                <a:pos x="r" y="vc"/>
              </a:cxn>
              <a:cxn ang="cd4">
                <a:pos x="hc" y="b"/>
              </a:cxn>
              <a:cxn ang="cd2">
                <a:pos x="l" y="vc"/>
              </a:cxn>
              <a:cxn ang="f27">
                <a:pos x="f50" y="f34"/>
              </a:cxn>
              <a:cxn ang="f28">
                <a:pos x="f50" y="f37"/>
              </a:cxn>
            </a:cxnLst>
            <a:rect l="f34" t="f34" r="f51" b="f37"/>
            <a:pathLst>
              <a:path>
                <a:moveTo>
                  <a:pt x="f34" y="f34"/>
                </a:moveTo>
                <a:lnTo>
                  <a:pt x="f48" y="f34"/>
                </a:lnTo>
                <a:lnTo>
                  <a:pt x="f38" y="f44"/>
                </a:lnTo>
                <a:lnTo>
                  <a:pt x="f48" y="f37"/>
                </a:lnTo>
                <a:lnTo>
                  <a:pt x="f34" y="f37"/>
                </a:lnTo>
                <a:close/>
              </a:path>
            </a:pathLst>
          </a:custGeom>
          <a:solidFill>
            <a:schemeClr val="bg1"/>
          </a:solidFill>
          <a:ln w="28575">
            <a:solidFill>
              <a:schemeClr val="tx1"/>
            </a:solidFill>
            <a:prstDash val="solid"/>
          </a:ln>
        </p:spPr>
        <p:txBody>
          <a:bodyPr vert="horz" wrap="square" lIns="91440" tIns="45720" rIns="91440" bIns="45720" anchor="ctr" anchorCtr="1" compatLnSpc="1"/>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zh-TW" sz="2800" b="1" i="0" u="none" strike="noStrike" kern="1200" cap="none" spc="0" baseline="0" dirty="0">
                <a:solidFill>
                  <a:srgbClr val="000000"/>
                </a:solidFill>
                <a:uFillTx/>
                <a:latin typeface="標楷體" panose="03000509000000000000" pitchFamily="65" charset="-120"/>
                <a:ea typeface="標楷體" panose="03000509000000000000" pitchFamily="65" charset="-120"/>
              </a:rPr>
              <a:t>保固</a:t>
            </a:r>
          </a:p>
        </p:txBody>
      </p:sp>
      <p:sp>
        <p:nvSpPr>
          <p:cNvPr id="12" name="文字方塊 11"/>
          <p:cNvSpPr txBox="1"/>
          <p:nvPr/>
        </p:nvSpPr>
        <p:spPr>
          <a:xfrm>
            <a:off x="368385" y="1383158"/>
            <a:ext cx="8352928" cy="461665"/>
          </a:xfrm>
          <a:prstGeom prst="rect">
            <a:avLst/>
          </a:prstGeom>
          <a:noFill/>
          <a:ln w="57150">
            <a:solidFill>
              <a:schemeClr val="tx1"/>
            </a:solidFill>
          </a:ln>
        </p:spPr>
        <p:txBody>
          <a:bodyPr wrap="square" rtlCol="0">
            <a:spAutoFit/>
          </a:bodyPr>
          <a:lstStyle/>
          <a:p>
            <a:r>
              <a:rPr lang="zh-TW" altLang="en-US" sz="2400" b="1" dirty="0">
                <a:solidFill>
                  <a:srgbClr val="FF0000"/>
                </a:solidFill>
                <a:latin typeface="標楷體" panose="03000509000000000000" pitchFamily="65" charset="-120"/>
                <a:ea typeface="標楷體" panose="03000509000000000000" pitchFamily="65" charset="-120"/>
              </a:rPr>
              <a:t>     一、準備招標文件 </a:t>
            </a:r>
          </a:p>
        </p:txBody>
      </p:sp>
      <p:cxnSp>
        <p:nvCxnSpPr>
          <p:cNvPr id="15" name="直線接點 14"/>
          <p:cNvCxnSpPr/>
          <p:nvPr/>
        </p:nvCxnSpPr>
        <p:spPr>
          <a:xfrm>
            <a:off x="4758825" y="332656"/>
            <a:ext cx="29199" cy="1512168"/>
          </a:xfrm>
          <a:prstGeom prst="line">
            <a:avLst/>
          </a:prstGeom>
          <a:ln w="57150"/>
        </p:spPr>
        <p:style>
          <a:lnRef idx="1">
            <a:schemeClr val="accent1"/>
          </a:lnRef>
          <a:fillRef idx="0">
            <a:schemeClr val="accent1"/>
          </a:fillRef>
          <a:effectRef idx="0">
            <a:schemeClr val="accent1"/>
          </a:effectRef>
          <a:fontRef idx="minor">
            <a:schemeClr val="tx1"/>
          </a:fontRef>
        </p:style>
      </p:cxnSp>
      <p:sp>
        <p:nvSpPr>
          <p:cNvPr id="11" name="文字方塊 10"/>
          <p:cNvSpPr txBox="1"/>
          <p:nvPr/>
        </p:nvSpPr>
        <p:spPr>
          <a:xfrm>
            <a:off x="4788024" y="1383159"/>
            <a:ext cx="3960440" cy="461665"/>
          </a:xfrm>
          <a:prstGeom prst="rect">
            <a:avLst/>
          </a:prstGeom>
          <a:noFill/>
        </p:spPr>
        <p:txBody>
          <a:bodyPr wrap="square" rtlCol="0">
            <a:spAutoFit/>
          </a:bodyPr>
          <a:lstStyle/>
          <a:p>
            <a:pPr algn="ctr"/>
            <a:r>
              <a:rPr lang="zh-TW" altLang="en-US" sz="2400" b="1" dirty="0">
                <a:solidFill>
                  <a:srgbClr val="FF0000"/>
                </a:solidFill>
                <a:latin typeface="標楷體" panose="03000509000000000000" pitchFamily="65" charset="-120"/>
                <a:ea typeface="標楷體" panose="03000509000000000000" pitchFamily="65" charset="-120"/>
              </a:rPr>
              <a:t>                </a:t>
            </a:r>
            <a:r>
              <a:rPr lang="zh-TW" altLang="en-US" sz="2400" b="1" dirty="0">
                <a:solidFill>
                  <a:srgbClr val="000000"/>
                </a:solidFill>
                <a:latin typeface="標楷體" panose="03000509000000000000" pitchFamily="65" charset="-120"/>
                <a:ea typeface="標楷體" panose="03000509000000000000" pitchFamily="65" charset="-120"/>
              </a:rPr>
              <a:t>契約爭議</a:t>
            </a:r>
          </a:p>
        </p:txBody>
      </p:sp>
      <p:sp>
        <p:nvSpPr>
          <p:cNvPr id="18" name="向下箭號 17"/>
          <p:cNvSpPr/>
          <p:nvPr/>
        </p:nvSpPr>
        <p:spPr>
          <a:xfrm>
            <a:off x="683568" y="1088741"/>
            <a:ext cx="282698" cy="1044115"/>
          </a:xfrm>
          <a:prstGeom prst="down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0" name="文字方塊 19"/>
          <p:cNvSpPr txBox="1"/>
          <p:nvPr/>
        </p:nvSpPr>
        <p:spPr>
          <a:xfrm>
            <a:off x="433816" y="2235965"/>
            <a:ext cx="8352928" cy="4289379"/>
          </a:xfrm>
          <a:prstGeom prst="rect">
            <a:avLst/>
          </a:prstGeom>
          <a:noFill/>
        </p:spPr>
        <p:txBody>
          <a:bodyPr wrap="square" rtlCol="0">
            <a:spAutoFit/>
          </a:bodyPr>
          <a:lstStyle/>
          <a:p>
            <a:pPr marL="444500" indent="-444500" algn="just">
              <a:lnSpc>
                <a:spcPts val="3000"/>
              </a:lnSpc>
            </a:pPr>
            <a:r>
              <a:rPr lang="en-US" altLang="zh-TW" sz="2400" b="1" kern="100" dirty="0">
                <a:solidFill>
                  <a:srgbClr val="000000"/>
                </a:solidFill>
                <a:latin typeface="標楷體" pitchFamily="65" charset="-120"/>
                <a:ea typeface="標楷體" pitchFamily="65" charset="-120"/>
                <a:cs typeface="Times New Roman"/>
              </a:rPr>
              <a:t>16.</a:t>
            </a:r>
            <a:r>
              <a:rPr lang="zh-TW" altLang="zh-TW" sz="2400" b="1" u="sng" kern="0" dirty="0">
                <a:solidFill>
                  <a:srgbClr val="0000FF"/>
                </a:solidFill>
                <a:latin typeface="標楷體" pitchFamily="65" charset="-120"/>
                <a:ea typeface="標楷體" pitchFamily="65" charset="-120"/>
                <a:cs typeface="新細明體"/>
              </a:rPr>
              <a:t>製造不必要之陷阱</a:t>
            </a:r>
            <a:r>
              <a:rPr lang="zh-TW" altLang="zh-TW" sz="2400" b="1" kern="0" dirty="0">
                <a:solidFill>
                  <a:srgbClr val="000000"/>
                </a:solidFill>
                <a:latin typeface="標楷體" pitchFamily="65" charset="-120"/>
                <a:ea typeface="標楷體" pitchFamily="65" charset="-120"/>
                <a:cs typeface="新細明體"/>
              </a:rPr>
              <a:t>，</a:t>
            </a:r>
            <a:r>
              <a:rPr lang="zh-TW" altLang="zh-TW" sz="2000" b="1" kern="0" dirty="0">
                <a:solidFill>
                  <a:srgbClr val="000000"/>
                </a:solidFill>
                <a:latin typeface="標楷體" pitchFamily="65" charset="-120"/>
                <a:ea typeface="標楷體" pitchFamily="65" charset="-120"/>
                <a:cs typeface="新細明體"/>
              </a:rPr>
              <a:t>例如：可在標價欄位印上「整」字卻不印，而規定廠商未寫「整」字即為無效標。</a:t>
            </a:r>
            <a:endParaRPr lang="zh-TW" altLang="zh-TW" sz="2000" b="1" kern="100" dirty="0">
              <a:solidFill>
                <a:srgbClr val="000000"/>
              </a:solidFill>
              <a:latin typeface="標楷體" pitchFamily="65" charset="-120"/>
              <a:ea typeface="標楷體" pitchFamily="65" charset="-120"/>
              <a:cs typeface="Times New Roman"/>
            </a:endParaRPr>
          </a:p>
          <a:p>
            <a:pPr algn="just">
              <a:lnSpc>
                <a:spcPts val="3000"/>
              </a:lnSpc>
            </a:pPr>
            <a:r>
              <a:rPr lang="en-US" altLang="zh-TW" sz="2400" b="1" kern="100" dirty="0">
                <a:solidFill>
                  <a:srgbClr val="000000"/>
                </a:solidFill>
                <a:latin typeface="標楷體" pitchFamily="65" charset="-120"/>
                <a:ea typeface="標楷體" pitchFamily="65" charset="-120"/>
                <a:cs typeface="Times New Roman"/>
              </a:rPr>
              <a:t>17.</a:t>
            </a:r>
            <a:r>
              <a:rPr lang="zh-TW" altLang="zh-TW" sz="2400" b="1" u="sng" kern="0" dirty="0">
                <a:solidFill>
                  <a:srgbClr val="0000FF"/>
                </a:solidFill>
                <a:latin typeface="標楷體" pitchFamily="65" charset="-120"/>
                <a:ea typeface="標楷體" pitchFamily="65" charset="-120"/>
                <a:cs typeface="新細明體"/>
              </a:rPr>
              <a:t>未使用工程會之範本</a:t>
            </a:r>
            <a:r>
              <a:rPr lang="zh-TW" altLang="zh-TW" sz="2400" b="1" kern="0" dirty="0">
                <a:solidFill>
                  <a:srgbClr val="0000FF"/>
                </a:solidFill>
                <a:latin typeface="標楷體" pitchFamily="65" charset="-120"/>
                <a:ea typeface="標楷體" pitchFamily="65" charset="-120"/>
                <a:cs typeface="新細明體"/>
              </a:rPr>
              <a:t>，</a:t>
            </a:r>
            <a:r>
              <a:rPr lang="zh-TW" altLang="zh-TW" sz="2400" b="1" u="sng" kern="0" dirty="0">
                <a:solidFill>
                  <a:srgbClr val="0000FF"/>
                </a:solidFill>
                <a:latin typeface="標楷體" pitchFamily="65" charset="-120"/>
                <a:ea typeface="標楷體" pitchFamily="65" charset="-120"/>
                <a:cs typeface="新細明體"/>
              </a:rPr>
              <a:t>致錯漏頻生</a:t>
            </a:r>
            <a:r>
              <a:rPr lang="zh-TW" altLang="zh-TW" sz="2400" b="1" kern="0" dirty="0">
                <a:solidFill>
                  <a:srgbClr val="000000"/>
                </a:solidFill>
                <a:latin typeface="標楷體" pitchFamily="65" charset="-120"/>
                <a:ea typeface="標楷體" pitchFamily="65" charset="-120"/>
                <a:cs typeface="新細明體"/>
              </a:rPr>
              <a:t>。</a:t>
            </a:r>
            <a:endParaRPr lang="zh-TW" altLang="zh-TW" sz="2400" b="1" kern="100" dirty="0">
              <a:solidFill>
                <a:srgbClr val="000000"/>
              </a:solidFill>
              <a:latin typeface="標楷體" pitchFamily="65" charset="-120"/>
              <a:ea typeface="標楷體" pitchFamily="65" charset="-120"/>
              <a:cs typeface="Times New Roman"/>
            </a:endParaRPr>
          </a:p>
          <a:p>
            <a:pPr marL="444500" indent="-444500" algn="just">
              <a:lnSpc>
                <a:spcPts val="3000"/>
              </a:lnSpc>
            </a:pPr>
            <a:r>
              <a:rPr lang="en-US" altLang="zh-TW" sz="2400" b="1" kern="100" dirty="0">
                <a:solidFill>
                  <a:srgbClr val="000000"/>
                </a:solidFill>
                <a:latin typeface="標楷體" pitchFamily="65" charset="-120"/>
                <a:ea typeface="標楷體" pitchFamily="65" charset="-120"/>
                <a:cs typeface="Times New Roman"/>
              </a:rPr>
              <a:t>18.</a:t>
            </a:r>
            <a:r>
              <a:rPr lang="zh-TW" altLang="zh-TW" sz="2400" b="1" u="sng" kern="0" dirty="0">
                <a:solidFill>
                  <a:srgbClr val="0000FF"/>
                </a:solidFill>
                <a:latin typeface="標楷體" pitchFamily="65" charset="-120"/>
                <a:ea typeface="標楷體" pitchFamily="65" charset="-120"/>
                <a:cs typeface="新細明體"/>
              </a:rPr>
              <a:t>以單價決標者</a:t>
            </a:r>
            <a:r>
              <a:rPr lang="zh-TW" altLang="zh-TW" sz="2400" b="1" kern="0" dirty="0">
                <a:solidFill>
                  <a:srgbClr val="0000FF"/>
                </a:solidFill>
                <a:latin typeface="標楷體" pitchFamily="65" charset="-120"/>
                <a:ea typeface="標楷體" pitchFamily="65" charset="-120"/>
                <a:cs typeface="新細明體"/>
              </a:rPr>
              <a:t>，</a:t>
            </a:r>
            <a:r>
              <a:rPr lang="zh-TW" altLang="zh-TW" sz="2400" b="1" u="sng" kern="0" dirty="0">
                <a:solidFill>
                  <a:srgbClr val="0000FF"/>
                </a:solidFill>
                <a:latin typeface="標楷體" pitchFamily="65" charset="-120"/>
                <a:ea typeface="標楷體" pitchFamily="65" charset="-120"/>
                <a:cs typeface="新細明體"/>
              </a:rPr>
              <a:t>未載明預估數量或採購金額上限</a:t>
            </a:r>
            <a:r>
              <a:rPr lang="zh-TW" altLang="en-US" sz="2400" b="1" kern="0" dirty="0">
                <a:solidFill>
                  <a:srgbClr val="000000"/>
                </a:solidFill>
                <a:latin typeface="標楷體" pitchFamily="65" charset="-120"/>
                <a:ea typeface="標楷體" pitchFamily="65" charset="-120"/>
                <a:cs typeface="新細明體"/>
              </a:rPr>
              <a:t>；</a:t>
            </a:r>
            <a:r>
              <a:rPr lang="zh-TW" altLang="en-US" sz="2400" b="1" u="sng" kern="0" dirty="0">
                <a:solidFill>
                  <a:srgbClr val="FF0000"/>
                </a:solidFill>
                <a:latin typeface="標楷體" pitchFamily="65" charset="-120"/>
                <a:ea typeface="標楷體" pitchFamily="65" charset="-120"/>
                <a:cs typeface="新細明體"/>
              </a:rPr>
              <a:t>標的二項以上未採分項決標者</a:t>
            </a:r>
            <a:r>
              <a:rPr lang="zh-TW" altLang="en-US" sz="2400" b="1" kern="0" dirty="0">
                <a:solidFill>
                  <a:srgbClr val="FF0000"/>
                </a:solidFill>
                <a:latin typeface="標楷體" pitchFamily="65" charset="-120"/>
                <a:ea typeface="標楷體" pitchFamily="65" charset="-120"/>
                <a:cs typeface="新細明體"/>
              </a:rPr>
              <a:t>，</a:t>
            </a:r>
            <a:r>
              <a:rPr lang="zh-TW" altLang="en-US" sz="2400" b="1" u="sng" kern="0" dirty="0">
                <a:solidFill>
                  <a:srgbClr val="0000FF"/>
                </a:solidFill>
                <a:latin typeface="標楷體" pitchFamily="65" charset="-120"/>
                <a:ea typeface="標楷體" pitchFamily="65" charset="-120"/>
                <a:cs typeface="新細明體"/>
              </a:rPr>
              <a:t>未依分項單價乘以預估數量後</a:t>
            </a:r>
            <a:r>
              <a:rPr lang="zh-TW" altLang="en-US" sz="2400" b="1" u="sng" kern="0" dirty="0">
                <a:solidFill>
                  <a:srgbClr val="FF0000"/>
                </a:solidFill>
                <a:latin typeface="標楷體" pitchFamily="65" charset="-120"/>
                <a:ea typeface="標楷體" pitchFamily="65" charset="-120"/>
                <a:cs typeface="新細明體"/>
              </a:rPr>
              <a:t>之總和決定最低標</a:t>
            </a:r>
            <a:r>
              <a:rPr lang="zh-TW" altLang="en-US" sz="2400" b="1" kern="0" dirty="0">
                <a:solidFill>
                  <a:srgbClr val="000000"/>
                </a:solidFill>
                <a:latin typeface="標楷體" pitchFamily="65" charset="-120"/>
                <a:ea typeface="標楷體" pitchFamily="65" charset="-120"/>
                <a:cs typeface="新細明體"/>
              </a:rPr>
              <a:t>。</a:t>
            </a:r>
            <a:endParaRPr lang="zh-TW" altLang="zh-TW" sz="2400" b="1" kern="100" dirty="0">
              <a:solidFill>
                <a:srgbClr val="000000"/>
              </a:solidFill>
              <a:latin typeface="標楷體" pitchFamily="65" charset="-120"/>
              <a:ea typeface="標楷體" pitchFamily="65" charset="-120"/>
              <a:cs typeface="Times New Roman"/>
            </a:endParaRPr>
          </a:p>
          <a:p>
            <a:pPr marL="444500" indent="-444500" algn="just">
              <a:lnSpc>
                <a:spcPts val="3000"/>
              </a:lnSpc>
            </a:pPr>
            <a:r>
              <a:rPr lang="en-US" altLang="zh-TW" sz="2400" b="1" kern="100" dirty="0">
                <a:solidFill>
                  <a:srgbClr val="000000"/>
                </a:solidFill>
                <a:latin typeface="標楷體" pitchFamily="65" charset="-120"/>
                <a:ea typeface="標楷體" pitchFamily="65" charset="-120"/>
                <a:cs typeface="Times New Roman"/>
              </a:rPr>
              <a:t>19.</a:t>
            </a:r>
            <a:r>
              <a:rPr lang="zh-TW" altLang="en-US" sz="2400" b="1" u="sng" kern="0" dirty="0">
                <a:solidFill>
                  <a:srgbClr val="0000FF"/>
                </a:solidFill>
                <a:latin typeface="標楷體" pitchFamily="65" charset="-120"/>
                <a:ea typeface="標楷體" pitchFamily="65" charset="-120"/>
                <a:cs typeface="Times New Roman"/>
              </a:rPr>
              <a:t>辦理巨額採購</a:t>
            </a:r>
            <a:r>
              <a:rPr lang="zh-TW" altLang="en-US" sz="2400" b="1" kern="0" dirty="0">
                <a:solidFill>
                  <a:srgbClr val="0000FF"/>
                </a:solidFill>
                <a:latin typeface="標楷體" pitchFamily="65" charset="-120"/>
                <a:ea typeface="標楷體" pitchFamily="65" charset="-120"/>
                <a:cs typeface="Times New Roman"/>
              </a:rPr>
              <a:t>，</a:t>
            </a:r>
            <a:r>
              <a:rPr lang="zh-TW" altLang="en-US" sz="2400" b="1" u="sng" kern="0" dirty="0">
                <a:solidFill>
                  <a:srgbClr val="0000FF"/>
                </a:solidFill>
                <a:latin typeface="標楷體" pitchFamily="65" charset="-120"/>
                <a:ea typeface="標楷體" pitchFamily="65" charset="-120"/>
                <a:cs typeface="Times New Roman"/>
              </a:rPr>
              <a:t>招標前未</a:t>
            </a:r>
            <a:r>
              <a:rPr lang="zh-TW" altLang="en-US" sz="2400" b="1" u="sng" kern="0" dirty="0">
                <a:solidFill>
                  <a:srgbClr val="FF0000"/>
                </a:solidFill>
                <a:latin typeface="標楷體" pitchFamily="65" charset="-120"/>
                <a:ea typeface="標楷體" pitchFamily="65" charset="-120"/>
                <a:cs typeface="Times New Roman"/>
              </a:rPr>
              <a:t>簽准預期使用情形</a:t>
            </a:r>
            <a:r>
              <a:rPr lang="zh-TW" altLang="en-US" sz="2400" b="1" kern="0" dirty="0">
                <a:solidFill>
                  <a:srgbClr val="FF0000"/>
                </a:solidFill>
                <a:latin typeface="標楷體" pitchFamily="65" charset="-120"/>
                <a:ea typeface="標楷體" pitchFamily="65" charset="-120"/>
                <a:cs typeface="Times New Roman"/>
              </a:rPr>
              <a:t>、</a:t>
            </a:r>
            <a:r>
              <a:rPr lang="zh-TW" altLang="en-US" sz="2400" b="1" u="sng" kern="0" dirty="0">
                <a:solidFill>
                  <a:srgbClr val="FF0000"/>
                </a:solidFill>
                <a:latin typeface="標楷體" pitchFamily="65" charset="-120"/>
                <a:ea typeface="標楷體" pitchFamily="65" charset="-120"/>
                <a:cs typeface="Times New Roman"/>
              </a:rPr>
              <a:t>效益目標及效益分析指標</a:t>
            </a:r>
            <a:r>
              <a:rPr lang="zh-TW" altLang="en-US" sz="2400" b="1" kern="0" dirty="0">
                <a:solidFill>
                  <a:srgbClr val="FF0000"/>
                </a:solidFill>
                <a:latin typeface="標楷體" pitchFamily="65" charset="-120"/>
                <a:ea typeface="標楷體" pitchFamily="65" charset="-120"/>
                <a:cs typeface="Times New Roman"/>
              </a:rPr>
              <a:t>、</a:t>
            </a:r>
            <a:r>
              <a:rPr lang="zh-TW" altLang="en-US" sz="2400" b="1" u="sng" kern="0" dirty="0">
                <a:solidFill>
                  <a:srgbClr val="FF0000"/>
                </a:solidFill>
                <a:latin typeface="標楷體" pitchFamily="65" charset="-120"/>
                <a:ea typeface="標楷體" pitchFamily="65" charset="-120"/>
                <a:cs typeface="Times New Roman"/>
              </a:rPr>
              <a:t>預計採購期程</a:t>
            </a:r>
            <a:r>
              <a:rPr lang="zh-TW" altLang="en-US" sz="2400" b="1" kern="0" dirty="0">
                <a:solidFill>
                  <a:srgbClr val="FF0000"/>
                </a:solidFill>
                <a:latin typeface="標楷體" pitchFamily="65" charset="-120"/>
                <a:ea typeface="標楷體" pitchFamily="65" charset="-120"/>
                <a:cs typeface="Times New Roman"/>
              </a:rPr>
              <a:t>、</a:t>
            </a:r>
            <a:r>
              <a:rPr lang="zh-TW" altLang="en-US" sz="2400" b="1" u="sng" kern="0" dirty="0">
                <a:solidFill>
                  <a:srgbClr val="FF0000"/>
                </a:solidFill>
                <a:latin typeface="標楷體" pitchFamily="65" charset="-120"/>
                <a:ea typeface="標楷體" pitchFamily="65" charset="-120"/>
                <a:cs typeface="Times New Roman"/>
              </a:rPr>
              <a:t>開始使用日期及使用年限</a:t>
            </a:r>
            <a:r>
              <a:rPr lang="zh-TW" altLang="en-US" sz="2400" b="1" kern="0" dirty="0">
                <a:solidFill>
                  <a:srgbClr val="FF0000"/>
                </a:solidFill>
                <a:latin typeface="標楷體" pitchFamily="65" charset="-120"/>
                <a:ea typeface="標楷體" pitchFamily="65" charset="-120"/>
                <a:cs typeface="Times New Roman"/>
              </a:rPr>
              <a:t>。</a:t>
            </a:r>
            <a:endParaRPr lang="en-US" altLang="zh-TW" sz="2400" b="1" kern="0" dirty="0">
              <a:solidFill>
                <a:srgbClr val="FF0000"/>
              </a:solidFill>
              <a:latin typeface="標楷體" pitchFamily="65" charset="-120"/>
              <a:ea typeface="標楷體" pitchFamily="65" charset="-120"/>
              <a:cs typeface="Times New Roman"/>
            </a:endParaRPr>
          </a:p>
          <a:p>
            <a:pPr marL="444500" indent="-444500" algn="just">
              <a:lnSpc>
                <a:spcPts val="3000"/>
              </a:lnSpc>
            </a:pPr>
            <a:r>
              <a:rPr lang="en-US" altLang="zh-TW" sz="2400" b="1" kern="0" dirty="0">
                <a:solidFill>
                  <a:srgbClr val="000000"/>
                </a:solidFill>
                <a:latin typeface="標楷體" panose="03000509000000000000" pitchFamily="65" charset="-120"/>
                <a:ea typeface="標楷體" panose="03000509000000000000" pitchFamily="65" charset="-120"/>
                <a:cs typeface="Times New Roman"/>
              </a:rPr>
              <a:t>20.</a:t>
            </a:r>
            <a:r>
              <a:rPr lang="zh-TW" altLang="en-US" sz="2400" b="1" dirty="0">
                <a:solidFill>
                  <a:srgbClr val="000000"/>
                </a:solidFill>
                <a:latin typeface="標楷體" panose="03000509000000000000" pitchFamily="65" charset="-120"/>
                <a:ea typeface="標楷體" panose="03000509000000000000" pitchFamily="65" charset="-120"/>
              </a:rPr>
              <a:t>機關辦理</a:t>
            </a:r>
            <a:r>
              <a:rPr lang="zh-TW" altLang="en-US" sz="2400" b="1" u="sng" dirty="0">
                <a:solidFill>
                  <a:srgbClr val="0000FF"/>
                </a:solidFill>
                <a:latin typeface="標楷體" panose="03000509000000000000" pitchFamily="65" charset="-120"/>
                <a:ea typeface="標楷體" panose="03000509000000000000" pitchFamily="65" charset="-120"/>
              </a:rPr>
              <a:t>巨額工程採購</a:t>
            </a:r>
            <a:r>
              <a:rPr lang="zh-TW" altLang="en-US" sz="2400" b="1" dirty="0">
                <a:solidFill>
                  <a:srgbClr val="000000"/>
                </a:solidFill>
                <a:latin typeface="標楷體" panose="03000509000000000000" pitchFamily="65" charset="-120"/>
                <a:ea typeface="標楷體" panose="03000509000000000000" pitchFamily="65" charset="-120"/>
              </a:rPr>
              <a:t>，未成立採購工作及審查小組，協助審查採購需求與經費、採購策略 及招標文件等事項</a:t>
            </a:r>
            <a:r>
              <a:rPr lang="zh-TW" altLang="en-US" sz="2400" dirty="0">
                <a:latin typeface="標楷體" panose="03000509000000000000" pitchFamily="65" charset="-120"/>
                <a:ea typeface="標楷體" panose="03000509000000000000" pitchFamily="65" charset="-120"/>
              </a:rPr>
              <a:t>。</a:t>
            </a:r>
            <a:r>
              <a:rPr lang="en-US" altLang="zh-TW" sz="2000" b="1" dirty="0">
                <a:solidFill>
                  <a:srgbClr val="000000"/>
                </a:solidFill>
                <a:latin typeface="標楷體" panose="03000509000000000000" pitchFamily="65" charset="-120"/>
                <a:ea typeface="標楷體" panose="03000509000000000000" pitchFamily="65" charset="-120"/>
              </a:rPr>
              <a:t>(</a:t>
            </a:r>
            <a:r>
              <a:rPr lang="zh-TW" altLang="en-US" sz="2000" b="1" dirty="0">
                <a:solidFill>
                  <a:srgbClr val="FF0000"/>
                </a:solidFill>
                <a:latin typeface="標楷體" panose="03000509000000000000" pitchFamily="65" charset="-120"/>
                <a:ea typeface="標楷體" panose="03000509000000000000" pitchFamily="65" charset="-120"/>
              </a:rPr>
              <a:t>採購法第</a:t>
            </a:r>
            <a:r>
              <a:rPr lang="en-US" altLang="zh-TW" sz="2000" b="1" dirty="0">
                <a:solidFill>
                  <a:srgbClr val="FF0000"/>
                </a:solidFill>
                <a:latin typeface="標楷體" panose="03000509000000000000" pitchFamily="65" charset="-120"/>
                <a:ea typeface="標楷體" panose="03000509000000000000" pitchFamily="65" charset="-120"/>
              </a:rPr>
              <a:t>11</a:t>
            </a:r>
            <a:r>
              <a:rPr lang="zh-TW" altLang="en-US" sz="2000" b="1" dirty="0">
                <a:solidFill>
                  <a:srgbClr val="FF0000"/>
                </a:solidFill>
                <a:latin typeface="標楷體" panose="03000509000000000000" pitchFamily="65" charset="-120"/>
                <a:ea typeface="標楷體" panose="03000509000000000000" pitchFamily="65" charset="-120"/>
              </a:rPr>
              <a:t>條之</a:t>
            </a:r>
            <a:r>
              <a:rPr lang="en-US" altLang="zh-TW" sz="2000" b="1" dirty="0">
                <a:solidFill>
                  <a:srgbClr val="FF0000"/>
                </a:solidFill>
                <a:latin typeface="標楷體" panose="03000509000000000000" pitchFamily="65" charset="-120"/>
                <a:ea typeface="標楷體" panose="03000509000000000000" pitchFamily="65" charset="-120"/>
              </a:rPr>
              <a:t>1</a:t>
            </a:r>
            <a:r>
              <a:rPr lang="en-US" altLang="zh-TW" sz="2000" b="1" dirty="0">
                <a:solidFill>
                  <a:srgbClr val="000000"/>
                </a:solidFill>
                <a:latin typeface="標楷體" panose="03000509000000000000" pitchFamily="65" charset="-120"/>
                <a:ea typeface="標楷體" panose="03000509000000000000" pitchFamily="65" charset="-120"/>
              </a:rPr>
              <a:t>)</a:t>
            </a:r>
            <a:endParaRPr lang="zh-TW" altLang="zh-TW" sz="2000" b="1" kern="100" dirty="0">
              <a:solidFill>
                <a:srgbClr val="000000"/>
              </a:solidFill>
              <a:latin typeface="標楷體" panose="03000509000000000000" pitchFamily="65" charset="-120"/>
              <a:ea typeface="標楷體" panose="03000509000000000000" pitchFamily="65" charset="-120"/>
              <a:cs typeface="Times New Roman"/>
            </a:endParaRPr>
          </a:p>
        </p:txBody>
      </p:sp>
      <p:sp>
        <p:nvSpPr>
          <p:cNvPr id="21" name="爆炸 1 20"/>
          <p:cNvSpPr/>
          <p:nvPr/>
        </p:nvSpPr>
        <p:spPr>
          <a:xfrm>
            <a:off x="4962780" y="1196752"/>
            <a:ext cx="2525473" cy="749697"/>
          </a:xfrm>
          <a:prstGeom prst="irregularSeal1">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2400" b="1" dirty="0">
                <a:solidFill>
                  <a:srgbClr val="000000"/>
                </a:solidFill>
                <a:latin typeface="標楷體" panose="03000509000000000000" pitchFamily="65" charset="-120"/>
                <a:ea typeface="標楷體" panose="03000509000000000000" pitchFamily="65" charset="-120"/>
              </a:rPr>
              <a:t>履約程序</a:t>
            </a:r>
          </a:p>
        </p:txBody>
      </p:sp>
    </p:spTree>
    <p:extLst>
      <p:ext uri="{BB962C8B-B14F-4D97-AF65-F5344CB8AC3E}">
        <p14:creationId xmlns:p14="http://schemas.microsoft.com/office/powerpoint/2010/main" val="233273572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3" name="五邊形 4"/>
          <p:cNvSpPr/>
          <p:nvPr/>
        </p:nvSpPr>
        <p:spPr>
          <a:xfrm>
            <a:off x="395536" y="332656"/>
            <a:ext cx="1405350" cy="930841"/>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180"/>
              <a:gd name="f11" fmla="abs f4"/>
              <a:gd name="f12" fmla="abs f5"/>
              <a:gd name="f13" fmla="abs f6"/>
              <a:gd name="f14" fmla="val f7"/>
              <a:gd name="f15" fmla="val f8"/>
              <a:gd name="f16" fmla="*/ f9 f1 1"/>
              <a:gd name="f17" fmla="*/ f10 f1 1"/>
              <a:gd name="f18" fmla="?: f11 f4 1"/>
              <a:gd name="f19" fmla="?: f12 f5 1"/>
              <a:gd name="f20" fmla="?: f13 f6 1"/>
              <a:gd name="f21" fmla="*/ f16 1 f3"/>
              <a:gd name="f22" fmla="*/ f17 1 f3"/>
              <a:gd name="f23" fmla="*/ f18 1 21600"/>
              <a:gd name="f24" fmla="*/ f19 1 21600"/>
              <a:gd name="f25" fmla="*/ 21600 f18 1"/>
              <a:gd name="f26" fmla="*/ 21600 f19 1"/>
              <a:gd name="f27" fmla="+- f21 0 f2"/>
              <a:gd name="f28" fmla="+- f22 0 f2"/>
              <a:gd name="f29" fmla="min f24 f23"/>
              <a:gd name="f30" fmla="*/ f25 1 f20"/>
              <a:gd name="f31" fmla="*/ f26 1 f20"/>
              <a:gd name="f32" fmla="val f30"/>
              <a:gd name="f33" fmla="val f31"/>
              <a:gd name="f34" fmla="*/ f14 f29 1"/>
              <a:gd name="f35" fmla="+- f33 0 f14"/>
              <a:gd name="f36" fmla="+- f32 0 f14"/>
              <a:gd name="f37" fmla="*/ f33 f29 1"/>
              <a:gd name="f38" fmla="*/ f32 f29 1"/>
              <a:gd name="f39" fmla="*/ f35 1 2"/>
              <a:gd name="f40" fmla="min f36 f35"/>
              <a:gd name="f41" fmla="+- f14 f39 0"/>
              <a:gd name="f42" fmla="*/ f40 f15 1"/>
              <a:gd name="f43" fmla="*/ f42 1 100000"/>
              <a:gd name="f44" fmla="*/ f41 f29 1"/>
              <a:gd name="f45" fmla="+- f32 0 f43"/>
              <a:gd name="f46" fmla="+- f45 f32 0"/>
              <a:gd name="f47" fmla="*/ f45 1 2"/>
              <a:gd name="f48" fmla="*/ f45 f29 1"/>
              <a:gd name="f49" fmla="*/ f46 1 2"/>
              <a:gd name="f50" fmla="*/ f47 f29 1"/>
              <a:gd name="f51" fmla="*/ f49 f29 1"/>
            </a:gdLst>
            <a:ahLst/>
            <a:cxnLst>
              <a:cxn ang="3cd4">
                <a:pos x="hc" y="t"/>
              </a:cxn>
              <a:cxn ang="0">
                <a:pos x="r" y="vc"/>
              </a:cxn>
              <a:cxn ang="cd4">
                <a:pos x="hc" y="b"/>
              </a:cxn>
              <a:cxn ang="cd2">
                <a:pos x="l" y="vc"/>
              </a:cxn>
              <a:cxn ang="f27">
                <a:pos x="f50" y="f34"/>
              </a:cxn>
              <a:cxn ang="f28">
                <a:pos x="f50" y="f37"/>
              </a:cxn>
            </a:cxnLst>
            <a:rect l="f34" t="f34" r="f51" b="f37"/>
            <a:pathLst>
              <a:path>
                <a:moveTo>
                  <a:pt x="f34" y="f34"/>
                </a:moveTo>
                <a:lnTo>
                  <a:pt x="f48" y="f34"/>
                </a:lnTo>
                <a:lnTo>
                  <a:pt x="f38" y="f44"/>
                </a:lnTo>
                <a:lnTo>
                  <a:pt x="f48" y="f37"/>
                </a:lnTo>
                <a:lnTo>
                  <a:pt x="f34" y="f37"/>
                </a:lnTo>
                <a:close/>
              </a:path>
            </a:pathLst>
          </a:custGeom>
          <a:gradFill flip="none" rotWithShape="1">
            <a:gsLst>
              <a:gs pos="0">
                <a:srgbClr val="00B0F0">
                  <a:tint val="66000"/>
                  <a:satMod val="160000"/>
                </a:srgbClr>
              </a:gs>
              <a:gs pos="50000">
                <a:srgbClr val="00B0F0">
                  <a:tint val="44500"/>
                  <a:satMod val="160000"/>
                </a:srgbClr>
              </a:gs>
              <a:gs pos="100000">
                <a:srgbClr val="00B0F0">
                  <a:tint val="23500"/>
                  <a:satMod val="160000"/>
                </a:srgbClr>
              </a:gs>
            </a:gsLst>
            <a:lin ang="5400000" scaled="1"/>
            <a:tileRect/>
          </a:gradFill>
          <a:ln w="57150">
            <a:solidFill>
              <a:srgbClr val="000000"/>
            </a:solidFill>
            <a:prstDash val="solid"/>
          </a:ln>
        </p:spPr>
        <p:txBody>
          <a:bodyPr vert="horz" wrap="square" lIns="91440" tIns="45720" rIns="91440" bIns="45720" anchor="ctr" anchorCtr="1" compatLnSpc="1"/>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zh-TW" sz="3200" b="1" i="0" u="none" strike="noStrike" kern="1200" cap="none" spc="0" baseline="0" dirty="0">
                <a:solidFill>
                  <a:srgbClr val="000000"/>
                </a:solidFill>
                <a:uFillTx/>
                <a:latin typeface="標楷體" panose="03000509000000000000" pitchFamily="65" charset="-120"/>
                <a:ea typeface="標楷體" panose="03000509000000000000" pitchFamily="65" charset="-120"/>
              </a:rPr>
              <a:t>招標</a:t>
            </a:r>
          </a:p>
        </p:txBody>
      </p:sp>
      <p:sp>
        <p:nvSpPr>
          <p:cNvPr id="4" name="五邊形 5"/>
          <p:cNvSpPr/>
          <p:nvPr/>
        </p:nvSpPr>
        <p:spPr>
          <a:xfrm>
            <a:off x="1475656" y="332656"/>
            <a:ext cx="1405350" cy="944666"/>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180"/>
              <a:gd name="f11" fmla="abs f4"/>
              <a:gd name="f12" fmla="abs f5"/>
              <a:gd name="f13" fmla="abs f6"/>
              <a:gd name="f14" fmla="val f7"/>
              <a:gd name="f15" fmla="val f8"/>
              <a:gd name="f16" fmla="*/ f9 f1 1"/>
              <a:gd name="f17" fmla="*/ f10 f1 1"/>
              <a:gd name="f18" fmla="?: f11 f4 1"/>
              <a:gd name="f19" fmla="?: f12 f5 1"/>
              <a:gd name="f20" fmla="?: f13 f6 1"/>
              <a:gd name="f21" fmla="*/ f16 1 f3"/>
              <a:gd name="f22" fmla="*/ f17 1 f3"/>
              <a:gd name="f23" fmla="*/ f18 1 21600"/>
              <a:gd name="f24" fmla="*/ f19 1 21600"/>
              <a:gd name="f25" fmla="*/ 21600 f18 1"/>
              <a:gd name="f26" fmla="*/ 21600 f19 1"/>
              <a:gd name="f27" fmla="+- f21 0 f2"/>
              <a:gd name="f28" fmla="+- f22 0 f2"/>
              <a:gd name="f29" fmla="min f24 f23"/>
              <a:gd name="f30" fmla="*/ f25 1 f20"/>
              <a:gd name="f31" fmla="*/ f26 1 f20"/>
              <a:gd name="f32" fmla="val f30"/>
              <a:gd name="f33" fmla="val f31"/>
              <a:gd name="f34" fmla="*/ f14 f29 1"/>
              <a:gd name="f35" fmla="+- f33 0 f14"/>
              <a:gd name="f36" fmla="+- f32 0 f14"/>
              <a:gd name="f37" fmla="*/ f33 f29 1"/>
              <a:gd name="f38" fmla="*/ f32 f29 1"/>
              <a:gd name="f39" fmla="*/ f35 1 2"/>
              <a:gd name="f40" fmla="min f36 f35"/>
              <a:gd name="f41" fmla="+- f14 f39 0"/>
              <a:gd name="f42" fmla="*/ f40 f15 1"/>
              <a:gd name="f43" fmla="*/ f42 1 100000"/>
              <a:gd name="f44" fmla="*/ f41 f29 1"/>
              <a:gd name="f45" fmla="+- f32 0 f43"/>
              <a:gd name="f46" fmla="+- f45 f32 0"/>
              <a:gd name="f47" fmla="*/ f45 1 2"/>
              <a:gd name="f48" fmla="*/ f45 f29 1"/>
              <a:gd name="f49" fmla="*/ f46 1 2"/>
              <a:gd name="f50" fmla="*/ f47 f29 1"/>
              <a:gd name="f51" fmla="*/ f49 f29 1"/>
            </a:gdLst>
            <a:ahLst/>
            <a:cxnLst>
              <a:cxn ang="3cd4">
                <a:pos x="hc" y="t"/>
              </a:cxn>
              <a:cxn ang="0">
                <a:pos x="r" y="vc"/>
              </a:cxn>
              <a:cxn ang="cd4">
                <a:pos x="hc" y="b"/>
              </a:cxn>
              <a:cxn ang="cd2">
                <a:pos x="l" y="vc"/>
              </a:cxn>
              <a:cxn ang="f27">
                <a:pos x="f50" y="f34"/>
              </a:cxn>
              <a:cxn ang="f28">
                <a:pos x="f50" y="f37"/>
              </a:cxn>
            </a:cxnLst>
            <a:rect l="f34" t="f34" r="f51" b="f37"/>
            <a:pathLst>
              <a:path>
                <a:moveTo>
                  <a:pt x="f34" y="f34"/>
                </a:moveTo>
                <a:lnTo>
                  <a:pt x="f48" y="f34"/>
                </a:lnTo>
                <a:lnTo>
                  <a:pt x="f38" y="f44"/>
                </a:lnTo>
                <a:lnTo>
                  <a:pt x="f48" y="f37"/>
                </a:lnTo>
                <a:lnTo>
                  <a:pt x="f34" y="f37"/>
                </a:lnTo>
                <a:close/>
              </a:path>
            </a:pathLst>
          </a:custGeom>
          <a:solidFill>
            <a:schemeClr val="bg1"/>
          </a:solidFill>
          <a:ln w="28575">
            <a:solidFill>
              <a:schemeClr val="tx1"/>
            </a:solidFill>
            <a:prstDash val="solid"/>
          </a:ln>
        </p:spPr>
        <p:txBody>
          <a:bodyPr vert="horz" wrap="square" lIns="91440" tIns="45720" rIns="91440" bIns="45720" anchor="ctr" anchorCtr="1" compatLnSpc="1"/>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zh-TW" sz="3200" b="1" i="0" u="none" strike="noStrike" kern="1200" cap="none" spc="0" baseline="0" dirty="0">
                <a:solidFill>
                  <a:srgbClr val="000000"/>
                </a:solidFill>
                <a:uFillTx/>
                <a:latin typeface="標楷體" panose="03000509000000000000" pitchFamily="65" charset="-120"/>
                <a:ea typeface="標楷體" panose="03000509000000000000" pitchFamily="65" charset="-120"/>
              </a:rPr>
              <a:t>開標</a:t>
            </a:r>
          </a:p>
        </p:txBody>
      </p:sp>
      <p:sp>
        <p:nvSpPr>
          <p:cNvPr id="5" name="五邊形 6"/>
          <p:cNvSpPr/>
          <p:nvPr/>
        </p:nvSpPr>
        <p:spPr>
          <a:xfrm>
            <a:off x="2573181" y="332656"/>
            <a:ext cx="1405350" cy="944666"/>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180"/>
              <a:gd name="f11" fmla="abs f4"/>
              <a:gd name="f12" fmla="abs f5"/>
              <a:gd name="f13" fmla="abs f6"/>
              <a:gd name="f14" fmla="val f7"/>
              <a:gd name="f15" fmla="val f8"/>
              <a:gd name="f16" fmla="*/ f9 f1 1"/>
              <a:gd name="f17" fmla="*/ f10 f1 1"/>
              <a:gd name="f18" fmla="?: f11 f4 1"/>
              <a:gd name="f19" fmla="?: f12 f5 1"/>
              <a:gd name="f20" fmla="?: f13 f6 1"/>
              <a:gd name="f21" fmla="*/ f16 1 f3"/>
              <a:gd name="f22" fmla="*/ f17 1 f3"/>
              <a:gd name="f23" fmla="*/ f18 1 21600"/>
              <a:gd name="f24" fmla="*/ f19 1 21600"/>
              <a:gd name="f25" fmla="*/ 21600 f18 1"/>
              <a:gd name="f26" fmla="*/ 21600 f19 1"/>
              <a:gd name="f27" fmla="+- f21 0 f2"/>
              <a:gd name="f28" fmla="+- f22 0 f2"/>
              <a:gd name="f29" fmla="min f24 f23"/>
              <a:gd name="f30" fmla="*/ f25 1 f20"/>
              <a:gd name="f31" fmla="*/ f26 1 f20"/>
              <a:gd name="f32" fmla="val f30"/>
              <a:gd name="f33" fmla="val f31"/>
              <a:gd name="f34" fmla="*/ f14 f29 1"/>
              <a:gd name="f35" fmla="+- f33 0 f14"/>
              <a:gd name="f36" fmla="+- f32 0 f14"/>
              <a:gd name="f37" fmla="*/ f33 f29 1"/>
              <a:gd name="f38" fmla="*/ f32 f29 1"/>
              <a:gd name="f39" fmla="*/ f35 1 2"/>
              <a:gd name="f40" fmla="min f36 f35"/>
              <a:gd name="f41" fmla="+- f14 f39 0"/>
              <a:gd name="f42" fmla="*/ f40 f15 1"/>
              <a:gd name="f43" fmla="*/ f42 1 100000"/>
              <a:gd name="f44" fmla="*/ f41 f29 1"/>
              <a:gd name="f45" fmla="+- f32 0 f43"/>
              <a:gd name="f46" fmla="+- f45 f32 0"/>
              <a:gd name="f47" fmla="*/ f45 1 2"/>
              <a:gd name="f48" fmla="*/ f45 f29 1"/>
              <a:gd name="f49" fmla="*/ f46 1 2"/>
              <a:gd name="f50" fmla="*/ f47 f29 1"/>
              <a:gd name="f51" fmla="*/ f49 f29 1"/>
            </a:gdLst>
            <a:ahLst/>
            <a:cxnLst>
              <a:cxn ang="3cd4">
                <a:pos x="hc" y="t"/>
              </a:cxn>
              <a:cxn ang="0">
                <a:pos x="r" y="vc"/>
              </a:cxn>
              <a:cxn ang="cd4">
                <a:pos x="hc" y="b"/>
              </a:cxn>
              <a:cxn ang="cd2">
                <a:pos x="l" y="vc"/>
              </a:cxn>
              <a:cxn ang="f27">
                <a:pos x="f50" y="f34"/>
              </a:cxn>
              <a:cxn ang="f28">
                <a:pos x="f50" y="f37"/>
              </a:cxn>
            </a:cxnLst>
            <a:rect l="f34" t="f34" r="f51" b="f37"/>
            <a:pathLst>
              <a:path>
                <a:moveTo>
                  <a:pt x="f34" y="f34"/>
                </a:moveTo>
                <a:lnTo>
                  <a:pt x="f48" y="f34"/>
                </a:lnTo>
                <a:lnTo>
                  <a:pt x="f38" y="f44"/>
                </a:lnTo>
                <a:lnTo>
                  <a:pt x="f48" y="f37"/>
                </a:lnTo>
                <a:lnTo>
                  <a:pt x="f34" y="f37"/>
                </a:lnTo>
                <a:close/>
              </a:path>
            </a:pathLst>
          </a:custGeom>
          <a:solidFill>
            <a:schemeClr val="bg1"/>
          </a:solidFill>
          <a:ln w="28575">
            <a:solidFill>
              <a:schemeClr val="tx1"/>
            </a:solidFill>
            <a:prstDash val="solid"/>
          </a:ln>
        </p:spPr>
        <p:txBody>
          <a:bodyPr vert="horz" wrap="square" lIns="91440" tIns="45720" rIns="91440" bIns="45720" anchor="ctr" anchorCtr="1" compatLnSpc="1"/>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zh-TW" sz="3200" b="1" i="0" u="none" strike="noStrike" kern="1200" cap="none" spc="0" baseline="0" dirty="0">
                <a:solidFill>
                  <a:srgbClr val="000000"/>
                </a:solidFill>
                <a:uFillTx/>
                <a:latin typeface="標楷體" panose="03000509000000000000" pitchFamily="65" charset="-120"/>
                <a:ea typeface="標楷體" panose="03000509000000000000" pitchFamily="65" charset="-120"/>
              </a:rPr>
              <a:t>審標</a:t>
            </a:r>
          </a:p>
        </p:txBody>
      </p:sp>
      <p:sp>
        <p:nvSpPr>
          <p:cNvPr id="6" name="五邊形 9"/>
          <p:cNvSpPr/>
          <p:nvPr/>
        </p:nvSpPr>
        <p:spPr>
          <a:xfrm>
            <a:off x="3635896" y="332656"/>
            <a:ext cx="1405350" cy="944666"/>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180"/>
              <a:gd name="f11" fmla="abs f4"/>
              <a:gd name="f12" fmla="abs f5"/>
              <a:gd name="f13" fmla="abs f6"/>
              <a:gd name="f14" fmla="val f7"/>
              <a:gd name="f15" fmla="val f8"/>
              <a:gd name="f16" fmla="*/ f9 f1 1"/>
              <a:gd name="f17" fmla="*/ f10 f1 1"/>
              <a:gd name="f18" fmla="?: f11 f4 1"/>
              <a:gd name="f19" fmla="?: f12 f5 1"/>
              <a:gd name="f20" fmla="?: f13 f6 1"/>
              <a:gd name="f21" fmla="*/ f16 1 f3"/>
              <a:gd name="f22" fmla="*/ f17 1 f3"/>
              <a:gd name="f23" fmla="*/ f18 1 21600"/>
              <a:gd name="f24" fmla="*/ f19 1 21600"/>
              <a:gd name="f25" fmla="*/ 21600 f18 1"/>
              <a:gd name="f26" fmla="*/ 21600 f19 1"/>
              <a:gd name="f27" fmla="+- f21 0 f2"/>
              <a:gd name="f28" fmla="+- f22 0 f2"/>
              <a:gd name="f29" fmla="min f24 f23"/>
              <a:gd name="f30" fmla="*/ f25 1 f20"/>
              <a:gd name="f31" fmla="*/ f26 1 f20"/>
              <a:gd name="f32" fmla="val f30"/>
              <a:gd name="f33" fmla="val f31"/>
              <a:gd name="f34" fmla="*/ f14 f29 1"/>
              <a:gd name="f35" fmla="+- f33 0 f14"/>
              <a:gd name="f36" fmla="+- f32 0 f14"/>
              <a:gd name="f37" fmla="*/ f33 f29 1"/>
              <a:gd name="f38" fmla="*/ f32 f29 1"/>
              <a:gd name="f39" fmla="*/ f35 1 2"/>
              <a:gd name="f40" fmla="min f36 f35"/>
              <a:gd name="f41" fmla="+- f14 f39 0"/>
              <a:gd name="f42" fmla="*/ f40 f15 1"/>
              <a:gd name="f43" fmla="*/ f42 1 100000"/>
              <a:gd name="f44" fmla="*/ f41 f29 1"/>
              <a:gd name="f45" fmla="+- f32 0 f43"/>
              <a:gd name="f46" fmla="+- f45 f32 0"/>
              <a:gd name="f47" fmla="*/ f45 1 2"/>
              <a:gd name="f48" fmla="*/ f45 f29 1"/>
              <a:gd name="f49" fmla="*/ f46 1 2"/>
              <a:gd name="f50" fmla="*/ f47 f29 1"/>
              <a:gd name="f51" fmla="*/ f49 f29 1"/>
            </a:gdLst>
            <a:ahLst/>
            <a:cxnLst>
              <a:cxn ang="3cd4">
                <a:pos x="hc" y="t"/>
              </a:cxn>
              <a:cxn ang="0">
                <a:pos x="r" y="vc"/>
              </a:cxn>
              <a:cxn ang="cd4">
                <a:pos x="hc" y="b"/>
              </a:cxn>
              <a:cxn ang="cd2">
                <a:pos x="l" y="vc"/>
              </a:cxn>
              <a:cxn ang="f27">
                <a:pos x="f50" y="f34"/>
              </a:cxn>
              <a:cxn ang="f28">
                <a:pos x="f50" y="f37"/>
              </a:cxn>
            </a:cxnLst>
            <a:rect l="f34" t="f34" r="f51" b="f37"/>
            <a:pathLst>
              <a:path>
                <a:moveTo>
                  <a:pt x="f34" y="f34"/>
                </a:moveTo>
                <a:lnTo>
                  <a:pt x="f48" y="f34"/>
                </a:lnTo>
                <a:lnTo>
                  <a:pt x="f38" y="f44"/>
                </a:lnTo>
                <a:lnTo>
                  <a:pt x="f48" y="f37"/>
                </a:lnTo>
                <a:lnTo>
                  <a:pt x="f34" y="f37"/>
                </a:lnTo>
                <a:close/>
              </a:path>
            </a:pathLst>
          </a:custGeom>
          <a:solidFill>
            <a:schemeClr val="bg1"/>
          </a:solidFill>
          <a:ln w="76200">
            <a:solidFill>
              <a:srgbClr val="FF0000"/>
            </a:solidFill>
            <a:prstDash val="sysDot"/>
          </a:ln>
        </p:spPr>
        <p:txBody>
          <a:bodyPr vert="horz" wrap="square" lIns="91440" tIns="45720" rIns="91440" bIns="45720" anchor="ctr" anchorCtr="1" compatLnSpc="1"/>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zh-TW" sz="3200" b="1" i="0" u="none" strike="noStrike" kern="1200" cap="none" spc="0" baseline="0" dirty="0">
                <a:solidFill>
                  <a:srgbClr val="000000"/>
                </a:solidFill>
                <a:uFillTx/>
                <a:latin typeface="標楷體" panose="03000509000000000000" pitchFamily="65" charset="-120"/>
                <a:ea typeface="標楷體" panose="03000509000000000000" pitchFamily="65" charset="-120"/>
              </a:rPr>
              <a:t>決標</a:t>
            </a:r>
          </a:p>
        </p:txBody>
      </p:sp>
      <p:sp>
        <p:nvSpPr>
          <p:cNvPr id="7" name="五邊形 10"/>
          <p:cNvSpPr/>
          <p:nvPr/>
        </p:nvSpPr>
        <p:spPr>
          <a:xfrm>
            <a:off x="4871162" y="371061"/>
            <a:ext cx="1213006" cy="906261"/>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180"/>
              <a:gd name="f11" fmla="abs f4"/>
              <a:gd name="f12" fmla="abs f5"/>
              <a:gd name="f13" fmla="abs f6"/>
              <a:gd name="f14" fmla="val f7"/>
              <a:gd name="f15" fmla="val f8"/>
              <a:gd name="f16" fmla="*/ f9 f1 1"/>
              <a:gd name="f17" fmla="*/ f10 f1 1"/>
              <a:gd name="f18" fmla="?: f11 f4 1"/>
              <a:gd name="f19" fmla="?: f12 f5 1"/>
              <a:gd name="f20" fmla="?: f13 f6 1"/>
              <a:gd name="f21" fmla="*/ f16 1 f3"/>
              <a:gd name="f22" fmla="*/ f17 1 f3"/>
              <a:gd name="f23" fmla="*/ f18 1 21600"/>
              <a:gd name="f24" fmla="*/ f19 1 21600"/>
              <a:gd name="f25" fmla="*/ 21600 f18 1"/>
              <a:gd name="f26" fmla="*/ 21600 f19 1"/>
              <a:gd name="f27" fmla="+- f21 0 f2"/>
              <a:gd name="f28" fmla="+- f22 0 f2"/>
              <a:gd name="f29" fmla="min f24 f23"/>
              <a:gd name="f30" fmla="*/ f25 1 f20"/>
              <a:gd name="f31" fmla="*/ f26 1 f20"/>
              <a:gd name="f32" fmla="val f30"/>
              <a:gd name="f33" fmla="val f31"/>
              <a:gd name="f34" fmla="*/ f14 f29 1"/>
              <a:gd name="f35" fmla="+- f33 0 f14"/>
              <a:gd name="f36" fmla="+- f32 0 f14"/>
              <a:gd name="f37" fmla="*/ f33 f29 1"/>
              <a:gd name="f38" fmla="*/ f32 f29 1"/>
              <a:gd name="f39" fmla="*/ f35 1 2"/>
              <a:gd name="f40" fmla="min f36 f35"/>
              <a:gd name="f41" fmla="+- f14 f39 0"/>
              <a:gd name="f42" fmla="*/ f40 f15 1"/>
              <a:gd name="f43" fmla="*/ f42 1 100000"/>
              <a:gd name="f44" fmla="*/ f41 f29 1"/>
              <a:gd name="f45" fmla="+- f32 0 f43"/>
              <a:gd name="f46" fmla="+- f45 f32 0"/>
              <a:gd name="f47" fmla="*/ f45 1 2"/>
              <a:gd name="f48" fmla="*/ f45 f29 1"/>
              <a:gd name="f49" fmla="*/ f46 1 2"/>
              <a:gd name="f50" fmla="*/ f47 f29 1"/>
              <a:gd name="f51" fmla="*/ f49 f29 1"/>
            </a:gdLst>
            <a:ahLst/>
            <a:cxnLst>
              <a:cxn ang="3cd4">
                <a:pos x="hc" y="t"/>
              </a:cxn>
              <a:cxn ang="0">
                <a:pos x="r" y="vc"/>
              </a:cxn>
              <a:cxn ang="cd4">
                <a:pos x="hc" y="b"/>
              </a:cxn>
              <a:cxn ang="cd2">
                <a:pos x="l" y="vc"/>
              </a:cxn>
              <a:cxn ang="f27">
                <a:pos x="f50" y="f34"/>
              </a:cxn>
              <a:cxn ang="f28">
                <a:pos x="f50" y="f37"/>
              </a:cxn>
            </a:cxnLst>
            <a:rect l="f34" t="f34" r="f51" b="f37"/>
            <a:pathLst>
              <a:path>
                <a:moveTo>
                  <a:pt x="f34" y="f34"/>
                </a:moveTo>
                <a:lnTo>
                  <a:pt x="f48" y="f34"/>
                </a:lnTo>
                <a:lnTo>
                  <a:pt x="f38" y="f44"/>
                </a:lnTo>
                <a:lnTo>
                  <a:pt x="f48" y="f37"/>
                </a:lnTo>
                <a:lnTo>
                  <a:pt x="f34" y="f37"/>
                </a:lnTo>
                <a:close/>
              </a:path>
            </a:pathLst>
          </a:custGeom>
          <a:solidFill>
            <a:schemeClr val="bg1"/>
          </a:solidFill>
          <a:ln w="28575">
            <a:solidFill>
              <a:schemeClr val="tx1"/>
            </a:solidFill>
            <a:prstDash val="solid"/>
          </a:ln>
        </p:spPr>
        <p:txBody>
          <a:bodyPr vert="horz" wrap="square" lIns="91440" tIns="45720" rIns="91440" bIns="45720" anchor="ctr" anchorCtr="1" compatLnSpc="1"/>
          <a:lstStyle/>
          <a:p>
            <a:pPr marL="0" marR="0" lvl="0" indent="0"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zh-TW" sz="2800" b="1" i="0" u="none" strike="noStrike" kern="1200" cap="none" spc="0" baseline="0" dirty="0">
                <a:solidFill>
                  <a:srgbClr val="000000"/>
                </a:solidFill>
                <a:uFillTx/>
                <a:latin typeface="標楷體" panose="03000509000000000000" pitchFamily="65" charset="-120"/>
                <a:ea typeface="標楷體" panose="03000509000000000000" pitchFamily="65" charset="-120"/>
              </a:rPr>
              <a:t>訂約</a:t>
            </a:r>
          </a:p>
        </p:txBody>
      </p:sp>
      <p:sp>
        <p:nvSpPr>
          <p:cNvPr id="8" name="五邊形 11"/>
          <p:cNvSpPr/>
          <p:nvPr/>
        </p:nvSpPr>
        <p:spPr>
          <a:xfrm>
            <a:off x="5750118" y="362500"/>
            <a:ext cx="1126138" cy="900998"/>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180"/>
              <a:gd name="f11" fmla="abs f4"/>
              <a:gd name="f12" fmla="abs f5"/>
              <a:gd name="f13" fmla="abs f6"/>
              <a:gd name="f14" fmla="val f7"/>
              <a:gd name="f15" fmla="val f8"/>
              <a:gd name="f16" fmla="*/ f9 f1 1"/>
              <a:gd name="f17" fmla="*/ f10 f1 1"/>
              <a:gd name="f18" fmla="?: f11 f4 1"/>
              <a:gd name="f19" fmla="?: f12 f5 1"/>
              <a:gd name="f20" fmla="?: f13 f6 1"/>
              <a:gd name="f21" fmla="*/ f16 1 f3"/>
              <a:gd name="f22" fmla="*/ f17 1 f3"/>
              <a:gd name="f23" fmla="*/ f18 1 21600"/>
              <a:gd name="f24" fmla="*/ f19 1 21600"/>
              <a:gd name="f25" fmla="*/ 21600 f18 1"/>
              <a:gd name="f26" fmla="*/ 21600 f19 1"/>
              <a:gd name="f27" fmla="+- f21 0 f2"/>
              <a:gd name="f28" fmla="+- f22 0 f2"/>
              <a:gd name="f29" fmla="min f24 f23"/>
              <a:gd name="f30" fmla="*/ f25 1 f20"/>
              <a:gd name="f31" fmla="*/ f26 1 f20"/>
              <a:gd name="f32" fmla="val f30"/>
              <a:gd name="f33" fmla="val f31"/>
              <a:gd name="f34" fmla="*/ f14 f29 1"/>
              <a:gd name="f35" fmla="+- f33 0 f14"/>
              <a:gd name="f36" fmla="+- f32 0 f14"/>
              <a:gd name="f37" fmla="*/ f33 f29 1"/>
              <a:gd name="f38" fmla="*/ f32 f29 1"/>
              <a:gd name="f39" fmla="*/ f35 1 2"/>
              <a:gd name="f40" fmla="min f36 f35"/>
              <a:gd name="f41" fmla="+- f14 f39 0"/>
              <a:gd name="f42" fmla="*/ f40 f15 1"/>
              <a:gd name="f43" fmla="*/ f42 1 100000"/>
              <a:gd name="f44" fmla="*/ f41 f29 1"/>
              <a:gd name="f45" fmla="+- f32 0 f43"/>
              <a:gd name="f46" fmla="+- f45 f32 0"/>
              <a:gd name="f47" fmla="*/ f45 1 2"/>
              <a:gd name="f48" fmla="*/ f45 f29 1"/>
              <a:gd name="f49" fmla="*/ f46 1 2"/>
              <a:gd name="f50" fmla="*/ f47 f29 1"/>
              <a:gd name="f51" fmla="*/ f49 f29 1"/>
            </a:gdLst>
            <a:ahLst/>
            <a:cxnLst>
              <a:cxn ang="3cd4">
                <a:pos x="hc" y="t"/>
              </a:cxn>
              <a:cxn ang="0">
                <a:pos x="r" y="vc"/>
              </a:cxn>
              <a:cxn ang="cd4">
                <a:pos x="hc" y="b"/>
              </a:cxn>
              <a:cxn ang="cd2">
                <a:pos x="l" y="vc"/>
              </a:cxn>
              <a:cxn ang="f27">
                <a:pos x="f50" y="f34"/>
              </a:cxn>
              <a:cxn ang="f28">
                <a:pos x="f50" y="f37"/>
              </a:cxn>
            </a:cxnLst>
            <a:rect l="f34" t="f34" r="f51" b="f37"/>
            <a:pathLst>
              <a:path>
                <a:moveTo>
                  <a:pt x="f34" y="f34"/>
                </a:moveTo>
                <a:lnTo>
                  <a:pt x="f48" y="f34"/>
                </a:lnTo>
                <a:lnTo>
                  <a:pt x="f38" y="f44"/>
                </a:lnTo>
                <a:lnTo>
                  <a:pt x="f48" y="f37"/>
                </a:lnTo>
                <a:lnTo>
                  <a:pt x="f34" y="f37"/>
                </a:lnTo>
                <a:close/>
              </a:path>
            </a:pathLst>
          </a:custGeom>
          <a:solidFill>
            <a:schemeClr val="bg1"/>
          </a:solidFill>
          <a:ln w="28575">
            <a:solidFill>
              <a:schemeClr val="tx1"/>
            </a:solidFill>
            <a:prstDash val="solid"/>
          </a:ln>
        </p:spPr>
        <p:txBody>
          <a:bodyPr vert="horz" wrap="square" lIns="91440" tIns="45720" rIns="91440" bIns="45720" anchor="ctr" anchorCtr="1" compatLnSpc="1"/>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zh-TW" sz="2800" b="1" i="0" u="none" strike="noStrike" kern="1200" cap="none" spc="0" baseline="0" dirty="0">
                <a:solidFill>
                  <a:srgbClr val="000000"/>
                </a:solidFill>
                <a:uFillTx/>
                <a:latin typeface="標楷體" panose="03000509000000000000" pitchFamily="65" charset="-120"/>
                <a:ea typeface="標楷體" panose="03000509000000000000" pitchFamily="65" charset="-120"/>
              </a:rPr>
              <a:t>履約</a:t>
            </a:r>
          </a:p>
        </p:txBody>
      </p:sp>
      <p:sp>
        <p:nvSpPr>
          <p:cNvPr id="9" name="五邊形 12"/>
          <p:cNvSpPr/>
          <p:nvPr/>
        </p:nvSpPr>
        <p:spPr>
          <a:xfrm>
            <a:off x="6602590" y="371061"/>
            <a:ext cx="1281778" cy="892436"/>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180"/>
              <a:gd name="f11" fmla="abs f4"/>
              <a:gd name="f12" fmla="abs f5"/>
              <a:gd name="f13" fmla="abs f6"/>
              <a:gd name="f14" fmla="val f7"/>
              <a:gd name="f15" fmla="val f8"/>
              <a:gd name="f16" fmla="*/ f9 f1 1"/>
              <a:gd name="f17" fmla="*/ f10 f1 1"/>
              <a:gd name="f18" fmla="?: f11 f4 1"/>
              <a:gd name="f19" fmla="?: f12 f5 1"/>
              <a:gd name="f20" fmla="?: f13 f6 1"/>
              <a:gd name="f21" fmla="*/ f16 1 f3"/>
              <a:gd name="f22" fmla="*/ f17 1 f3"/>
              <a:gd name="f23" fmla="*/ f18 1 21600"/>
              <a:gd name="f24" fmla="*/ f19 1 21600"/>
              <a:gd name="f25" fmla="*/ 21600 f18 1"/>
              <a:gd name="f26" fmla="*/ 21600 f19 1"/>
              <a:gd name="f27" fmla="+- f21 0 f2"/>
              <a:gd name="f28" fmla="+- f22 0 f2"/>
              <a:gd name="f29" fmla="min f24 f23"/>
              <a:gd name="f30" fmla="*/ f25 1 f20"/>
              <a:gd name="f31" fmla="*/ f26 1 f20"/>
              <a:gd name="f32" fmla="val f30"/>
              <a:gd name="f33" fmla="val f31"/>
              <a:gd name="f34" fmla="*/ f14 f29 1"/>
              <a:gd name="f35" fmla="+- f33 0 f14"/>
              <a:gd name="f36" fmla="+- f32 0 f14"/>
              <a:gd name="f37" fmla="*/ f33 f29 1"/>
              <a:gd name="f38" fmla="*/ f32 f29 1"/>
              <a:gd name="f39" fmla="*/ f35 1 2"/>
              <a:gd name="f40" fmla="min f36 f35"/>
              <a:gd name="f41" fmla="+- f14 f39 0"/>
              <a:gd name="f42" fmla="*/ f40 f15 1"/>
              <a:gd name="f43" fmla="*/ f42 1 100000"/>
              <a:gd name="f44" fmla="*/ f41 f29 1"/>
              <a:gd name="f45" fmla="+- f32 0 f43"/>
              <a:gd name="f46" fmla="+- f45 f32 0"/>
              <a:gd name="f47" fmla="*/ f45 1 2"/>
              <a:gd name="f48" fmla="*/ f45 f29 1"/>
              <a:gd name="f49" fmla="*/ f46 1 2"/>
              <a:gd name="f50" fmla="*/ f47 f29 1"/>
              <a:gd name="f51" fmla="*/ f49 f29 1"/>
            </a:gdLst>
            <a:ahLst/>
            <a:cxnLst>
              <a:cxn ang="3cd4">
                <a:pos x="hc" y="t"/>
              </a:cxn>
              <a:cxn ang="0">
                <a:pos x="r" y="vc"/>
              </a:cxn>
              <a:cxn ang="cd4">
                <a:pos x="hc" y="b"/>
              </a:cxn>
              <a:cxn ang="cd2">
                <a:pos x="l" y="vc"/>
              </a:cxn>
              <a:cxn ang="f27">
                <a:pos x="f50" y="f34"/>
              </a:cxn>
              <a:cxn ang="f28">
                <a:pos x="f50" y="f37"/>
              </a:cxn>
            </a:cxnLst>
            <a:rect l="f34" t="f34" r="f51" b="f37"/>
            <a:pathLst>
              <a:path>
                <a:moveTo>
                  <a:pt x="f34" y="f34"/>
                </a:moveTo>
                <a:lnTo>
                  <a:pt x="f48" y="f34"/>
                </a:lnTo>
                <a:lnTo>
                  <a:pt x="f38" y="f44"/>
                </a:lnTo>
                <a:lnTo>
                  <a:pt x="f48" y="f37"/>
                </a:lnTo>
                <a:lnTo>
                  <a:pt x="f34" y="f37"/>
                </a:lnTo>
                <a:close/>
              </a:path>
            </a:pathLst>
          </a:custGeom>
          <a:solidFill>
            <a:schemeClr val="bg1"/>
          </a:solidFill>
          <a:ln w="28575">
            <a:solidFill>
              <a:schemeClr val="tx1"/>
            </a:solidFill>
            <a:prstDash val="solid"/>
          </a:ln>
        </p:spPr>
        <p:txBody>
          <a:bodyPr vert="horz" wrap="square" lIns="91440" tIns="45720" rIns="91440" bIns="45720" anchor="ctr" anchorCtr="1" compatLnSpc="1"/>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zh-TW" sz="2800" b="1" i="0" u="none" strike="noStrike" kern="1200" cap="none" spc="0" baseline="0" dirty="0">
                <a:solidFill>
                  <a:srgbClr val="000000"/>
                </a:solidFill>
                <a:uFillTx/>
                <a:latin typeface="標楷體" panose="03000509000000000000" pitchFamily="65" charset="-120"/>
                <a:ea typeface="標楷體" panose="03000509000000000000" pitchFamily="65" charset="-120"/>
              </a:rPr>
              <a:t>驗收</a:t>
            </a:r>
          </a:p>
        </p:txBody>
      </p:sp>
      <p:sp>
        <p:nvSpPr>
          <p:cNvPr id="10" name="五邊形 28"/>
          <p:cNvSpPr/>
          <p:nvPr/>
        </p:nvSpPr>
        <p:spPr>
          <a:xfrm>
            <a:off x="7620505" y="393212"/>
            <a:ext cx="1199967" cy="870286"/>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180"/>
              <a:gd name="f11" fmla="abs f4"/>
              <a:gd name="f12" fmla="abs f5"/>
              <a:gd name="f13" fmla="abs f6"/>
              <a:gd name="f14" fmla="val f7"/>
              <a:gd name="f15" fmla="val f8"/>
              <a:gd name="f16" fmla="*/ f9 f1 1"/>
              <a:gd name="f17" fmla="*/ f10 f1 1"/>
              <a:gd name="f18" fmla="?: f11 f4 1"/>
              <a:gd name="f19" fmla="?: f12 f5 1"/>
              <a:gd name="f20" fmla="?: f13 f6 1"/>
              <a:gd name="f21" fmla="*/ f16 1 f3"/>
              <a:gd name="f22" fmla="*/ f17 1 f3"/>
              <a:gd name="f23" fmla="*/ f18 1 21600"/>
              <a:gd name="f24" fmla="*/ f19 1 21600"/>
              <a:gd name="f25" fmla="*/ 21600 f18 1"/>
              <a:gd name="f26" fmla="*/ 21600 f19 1"/>
              <a:gd name="f27" fmla="+- f21 0 f2"/>
              <a:gd name="f28" fmla="+- f22 0 f2"/>
              <a:gd name="f29" fmla="min f24 f23"/>
              <a:gd name="f30" fmla="*/ f25 1 f20"/>
              <a:gd name="f31" fmla="*/ f26 1 f20"/>
              <a:gd name="f32" fmla="val f30"/>
              <a:gd name="f33" fmla="val f31"/>
              <a:gd name="f34" fmla="*/ f14 f29 1"/>
              <a:gd name="f35" fmla="+- f33 0 f14"/>
              <a:gd name="f36" fmla="+- f32 0 f14"/>
              <a:gd name="f37" fmla="*/ f33 f29 1"/>
              <a:gd name="f38" fmla="*/ f32 f29 1"/>
              <a:gd name="f39" fmla="*/ f35 1 2"/>
              <a:gd name="f40" fmla="min f36 f35"/>
              <a:gd name="f41" fmla="+- f14 f39 0"/>
              <a:gd name="f42" fmla="*/ f40 f15 1"/>
              <a:gd name="f43" fmla="*/ f42 1 100000"/>
              <a:gd name="f44" fmla="*/ f41 f29 1"/>
              <a:gd name="f45" fmla="+- f32 0 f43"/>
              <a:gd name="f46" fmla="+- f45 f32 0"/>
              <a:gd name="f47" fmla="*/ f45 1 2"/>
              <a:gd name="f48" fmla="*/ f45 f29 1"/>
              <a:gd name="f49" fmla="*/ f46 1 2"/>
              <a:gd name="f50" fmla="*/ f47 f29 1"/>
              <a:gd name="f51" fmla="*/ f49 f29 1"/>
            </a:gdLst>
            <a:ahLst/>
            <a:cxnLst>
              <a:cxn ang="3cd4">
                <a:pos x="hc" y="t"/>
              </a:cxn>
              <a:cxn ang="0">
                <a:pos x="r" y="vc"/>
              </a:cxn>
              <a:cxn ang="cd4">
                <a:pos x="hc" y="b"/>
              </a:cxn>
              <a:cxn ang="cd2">
                <a:pos x="l" y="vc"/>
              </a:cxn>
              <a:cxn ang="f27">
                <a:pos x="f50" y="f34"/>
              </a:cxn>
              <a:cxn ang="f28">
                <a:pos x="f50" y="f37"/>
              </a:cxn>
            </a:cxnLst>
            <a:rect l="f34" t="f34" r="f51" b="f37"/>
            <a:pathLst>
              <a:path>
                <a:moveTo>
                  <a:pt x="f34" y="f34"/>
                </a:moveTo>
                <a:lnTo>
                  <a:pt x="f48" y="f34"/>
                </a:lnTo>
                <a:lnTo>
                  <a:pt x="f38" y="f44"/>
                </a:lnTo>
                <a:lnTo>
                  <a:pt x="f48" y="f37"/>
                </a:lnTo>
                <a:lnTo>
                  <a:pt x="f34" y="f37"/>
                </a:lnTo>
                <a:close/>
              </a:path>
            </a:pathLst>
          </a:custGeom>
          <a:solidFill>
            <a:schemeClr val="bg1"/>
          </a:solidFill>
          <a:ln w="28575">
            <a:solidFill>
              <a:schemeClr val="tx1"/>
            </a:solidFill>
            <a:prstDash val="solid"/>
          </a:ln>
        </p:spPr>
        <p:txBody>
          <a:bodyPr vert="horz" wrap="square" lIns="91440" tIns="45720" rIns="91440" bIns="45720" anchor="ctr" anchorCtr="1" compatLnSpc="1"/>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zh-TW" sz="2800" b="1" i="0" u="none" strike="noStrike" kern="1200" cap="none" spc="0" baseline="0" dirty="0">
                <a:solidFill>
                  <a:srgbClr val="000000"/>
                </a:solidFill>
                <a:uFillTx/>
                <a:latin typeface="標楷體" panose="03000509000000000000" pitchFamily="65" charset="-120"/>
                <a:ea typeface="標楷體" panose="03000509000000000000" pitchFamily="65" charset="-120"/>
              </a:rPr>
              <a:t>保固</a:t>
            </a:r>
          </a:p>
        </p:txBody>
      </p:sp>
      <p:sp>
        <p:nvSpPr>
          <p:cNvPr id="12" name="文字方塊 11"/>
          <p:cNvSpPr txBox="1"/>
          <p:nvPr/>
        </p:nvSpPr>
        <p:spPr>
          <a:xfrm>
            <a:off x="368385" y="1383158"/>
            <a:ext cx="8352928" cy="461665"/>
          </a:xfrm>
          <a:prstGeom prst="rect">
            <a:avLst/>
          </a:prstGeom>
          <a:noFill/>
          <a:ln w="57150">
            <a:solidFill>
              <a:schemeClr val="tx1"/>
            </a:solidFill>
          </a:ln>
        </p:spPr>
        <p:txBody>
          <a:bodyPr wrap="square" rtlCol="0">
            <a:spAutoFit/>
          </a:bodyPr>
          <a:lstStyle/>
          <a:p>
            <a:r>
              <a:rPr lang="zh-TW" altLang="en-US" sz="2400" b="1" dirty="0">
                <a:solidFill>
                  <a:srgbClr val="FF0000"/>
                </a:solidFill>
                <a:latin typeface="標楷體" panose="03000509000000000000" pitchFamily="65" charset="-120"/>
                <a:ea typeface="標楷體" panose="03000509000000000000" pitchFamily="65" charset="-120"/>
              </a:rPr>
              <a:t>     二、資格限制競爭 </a:t>
            </a:r>
          </a:p>
        </p:txBody>
      </p:sp>
      <p:cxnSp>
        <p:nvCxnSpPr>
          <p:cNvPr id="15" name="直線接點 14"/>
          <p:cNvCxnSpPr/>
          <p:nvPr/>
        </p:nvCxnSpPr>
        <p:spPr>
          <a:xfrm>
            <a:off x="4758825" y="332656"/>
            <a:ext cx="29199" cy="1512168"/>
          </a:xfrm>
          <a:prstGeom prst="line">
            <a:avLst/>
          </a:prstGeom>
          <a:ln w="57150"/>
        </p:spPr>
        <p:style>
          <a:lnRef idx="1">
            <a:schemeClr val="accent1"/>
          </a:lnRef>
          <a:fillRef idx="0">
            <a:schemeClr val="accent1"/>
          </a:fillRef>
          <a:effectRef idx="0">
            <a:schemeClr val="accent1"/>
          </a:effectRef>
          <a:fontRef idx="minor">
            <a:schemeClr val="tx1"/>
          </a:fontRef>
        </p:style>
      </p:cxnSp>
      <p:sp>
        <p:nvSpPr>
          <p:cNvPr id="11" name="文字方塊 10"/>
          <p:cNvSpPr txBox="1"/>
          <p:nvPr/>
        </p:nvSpPr>
        <p:spPr>
          <a:xfrm>
            <a:off x="4788024" y="1383159"/>
            <a:ext cx="3960440" cy="461665"/>
          </a:xfrm>
          <a:prstGeom prst="rect">
            <a:avLst/>
          </a:prstGeom>
          <a:noFill/>
        </p:spPr>
        <p:txBody>
          <a:bodyPr wrap="square" rtlCol="0">
            <a:spAutoFit/>
          </a:bodyPr>
          <a:lstStyle/>
          <a:p>
            <a:pPr algn="ctr"/>
            <a:r>
              <a:rPr lang="zh-TW" altLang="en-US" sz="2400" b="1" dirty="0">
                <a:solidFill>
                  <a:srgbClr val="FF0000"/>
                </a:solidFill>
                <a:latin typeface="標楷體" panose="03000509000000000000" pitchFamily="65" charset="-120"/>
                <a:ea typeface="標楷體" panose="03000509000000000000" pitchFamily="65" charset="-120"/>
              </a:rPr>
              <a:t>                </a:t>
            </a:r>
            <a:r>
              <a:rPr lang="zh-TW" altLang="en-US" sz="2400" b="1" dirty="0">
                <a:solidFill>
                  <a:srgbClr val="000000"/>
                </a:solidFill>
                <a:latin typeface="標楷體" panose="03000509000000000000" pitchFamily="65" charset="-120"/>
                <a:ea typeface="標楷體" panose="03000509000000000000" pitchFamily="65" charset="-120"/>
              </a:rPr>
              <a:t>契約爭議</a:t>
            </a:r>
          </a:p>
        </p:txBody>
      </p:sp>
      <p:sp>
        <p:nvSpPr>
          <p:cNvPr id="18" name="向下箭號 17"/>
          <p:cNvSpPr/>
          <p:nvPr/>
        </p:nvSpPr>
        <p:spPr>
          <a:xfrm>
            <a:off x="683568" y="1088741"/>
            <a:ext cx="282698" cy="1116124"/>
          </a:xfrm>
          <a:prstGeom prst="down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0" name="文字方塊 19"/>
          <p:cNvSpPr txBox="1"/>
          <p:nvPr/>
        </p:nvSpPr>
        <p:spPr>
          <a:xfrm>
            <a:off x="368385" y="2204864"/>
            <a:ext cx="8418359" cy="3532185"/>
          </a:xfrm>
          <a:prstGeom prst="rect">
            <a:avLst/>
          </a:prstGeom>
          <a:noFill/>
        </p:spPr>
        <p:txBody>
          <a:bodyPr wrap="square" rtlCol="0">
            <a:spAutoFit/>
          </a:bodyPr>
          <a:lstStyle/>
          <a:p>
            <a:pPr marL="355600" indent="-355600" algn="just">
              <a:lnSpc>
                <a:spcPts val="3000"/>
              </a:lnSpc>
            </a:pPr>
            <a:r>
              <a:rPr lang="en-US" altLang="zh-TW" sz="2400" b="1" kern="100" dirty="0">
                <a:solidFill>
                  <a:srgbClr val="000000"/>
                </a:solidFill>
                <a:latin typeface="標楷體" pitchFamily="65" charset="-120"/>
                <a:ea typeface="標楷體" pitchFamily="65" charset="-120"/>
                <a:cs typeface="Times New Roman"/>
              </a:rPr>
              <a:t>1.</a:t>
            </a:r>
            <a:r>
              <a:rPr lang="zh-TW" altLang="zh-TW" sz="2400" b="1" kern="0" dirty="0">
                <a:solidFill>
                  <a:srgbClr val="000000"/>
                </a:solidFill>
                <a:latin typeface="標楷體" pitchFamily="65" charset="-120"/>
                <a:ea typeface="標楷體" pitchFamily="65" charset="-120"/>
                <a:cs typeface="新細明體"/>
              </a:rPr>
              <a:t>訂定之廠商資格為「投標廠商資格與特殊或巨額採購認定標準」</a:t>
            </a:r>
            <a:r>
              <a:rPr lang="en-US" altLang="zh-TW" sz="2400" b="1" kern="0" dirty="0">
                <a:solidFill>
                  <a:srgbClr val="000000"/>
                </a:solidFill>
                <a:latin typeface="標楷體" pitchFamily="65" charset="-120"/>
                <a:ea typeface="標楷體" pitchFamily="65" charset="-120"/>
                <a:cs typeface="新細明體"/>
              </a:rPr>
              <a:t>(</a:t>
            </a:r>
            <a:r>
              <a:rPr lang="zh-TW" altLang="zh-TW" sz="2400" b="1" kern="0" dirty="0">
                <a:solidFill>
                  <a:srgbClr val="000000"/>
                </a:solidFill>
                <a:latin typeface="標楷體" pitchFamily="65" charset="-120"/>
                <a:ea typeface="標楷體" pitchFamily="65" charset="-120"/>
                <a:cs typeface="新細明體"/>
              </a:rPr>
              <a:t>簡稱資格標準</a:t>
            </a:r>
            <a:r>
              <a:rPr lang="en-US" altLang="zh-TW" sz="2400" b="1" kern="0" dirty="0">
                <a:solidFill>
                  <a:srgbClr val="000000"/>
                </a:solidFill>
                <a:latin typeface="標楷體" pitchFamily="65" charset="-120"/>
                <a:ea typeface="標楷體" pitchFamily="65" charset="-120"/>
                <a:cs typeface="新細明體"/>
              </a:rPr>
              <a:t>)</a:t>
            </a:r>
            <a:r>
              <a:rPr lang="zh-TW" altLang="zh-TW" sz="2400" b="1" u="sng" kern="0" dirty="0">
                <a:solidFill>
                  <a:srgbClr val="0000FF"/>
                </a:solidFill>
                <a:latin typeface="標楷體" pitchFamily="65" charset="-120"/>
                <a:ea typeface="標楷體" pitchFamily="65" charset="-120"/>
                <a:cs typeface="新細明體"/>
              </a:rPr>
              <a:t>所無或違反或較該標準更嚴格之規定</a:t>
            </a:r>
            <a:r>
              <a:rPr lang="zh-TW" altLang="zh-TW" sz="2400" b="1" kern="0" dirty="0">
                <a:solidFill>
                  <a:srgbClr val="000000"/>
                </a:solidFill>
                <a:latin typeface="標楷體" pitchFamily="65" charset="-120"/>
                <a:ea typeface="標楷體" pitchFamily="65" charset="-120"/>
                <a:cs typeface="新細明體"/>
              </a:rPr>
              <a:t>。</a:t>
            </a:r>
            <a:endParaRPr lang="zh-TW" altLang="zh-TW" sz="2400" b="1" kern="100" dirty="0">
              <a:solidFill>
                <a:srgbClr val="000000"/>
              </a:solidFill>
              <a:latin typeface="標楷體" pitchFamily="65" charset="-120"/>
              <a:ea typeface="標楷體" pitchFamily="65" charset="-120"/>
              <a:cs typeface="Times New Roman"/>
            </a:endParaRPr>
          </a:p>
          <a:p>
            <a:pPr marL="444500" indent="-444500" algn="just">
              <a:lnSpc>
                <a:spcPts val="3000"/>
              </a:lnSpc>
            </a:pPr>
            <a:r>
              <a:rPr lang="en-US" altLang="zh-TW" sz="2400" b="1" kern="100" dirty="0">
                <a:solidFill>
                  <a:srgbClr val="000000"/>
                </a:solidFill>
                <a:latin typeface="標楷體" pitchFamily="65" charset="-120"/>
                <a:ea typeface="標楷體" pitchFamily="65" charset="-120"/>
                <a:cs typeface="Times New Roman"/>
              </a:rPr>
              <a:t>2.</a:t>
            </a:r>
            <a:r>
              <a:rPr lang="zh-TW" altLang="zh-TW" sz="2400" b="1" u="sng" kern="0" dirty="0">
                <a:solidFill>
                  <a:srgbClr val="0000FF"/>
                </a:solidFill>
                <a:latin typeface="標楷體" pitchFamily="65" charset="-120"/>
                <a:ea typeface="標楷體" pitchFamily="65" charset="-120"/>
                <a:cs typeface="新細明體"/>
              </a:rPr>
              <a:t>非特殊或巨額採購卻規定特定資格</a:t>
            </a:r>
            <a:r>
              <a:rPr lang="zh-TW" altLang="zh-TW" sz="2400" b="1" kern="0" dirty="0">
                <a:solidFill>
                  <a:srgbClr val="000000"/>
                </a:solidFill>
                <a:latin typeface="標楷體" pitchFamily="65" charset="-120"/>
                <a:ea typeface="標楷體" pitchFamily="65" charset="-120"/>
                <a:cs typeface="新細明體"/>
              </a:rPr>
              <a:t>。</a:t>
            </a:r>
            <a:endParaRPr lang="zh-TW" altLang="zh-TW" sz="2400" b="1" kern="100" dirty="0">
              <a:solidFill>
                <a:srgbClr val="000000"/>
              </a:solidFill>
              <a:latin typeface="標楷體" pitchFamily="65" charset="-120"/>
              <a:ea typeface="標楷體" pitchFamily="65" charset="-120"/>
              <a:cs typeface="Times New Roman"/>
            </a:endParaRPr>
          </a:p>
          <a:p>
            <a:pPr marL="355600" indent="-355600" algn="just">
              <a:lnSpc>
                <a:spcPts val="3000"/>
              </a:lnSpc>
            </a:pPr>
            <a:r>
              <a:rPr lang="en-US" altLang="zh-TW" sz="2400" b="1" kern="100" dirty="0">
                <a:solidFill>
                  <a:srgbClr val="000000"/>
                </a:solidFill>
                <a:latin typeface="標楷體" pitchFamily="65" charset="-120"/>
                <a:ea typeface="標楷體" pitchFamily="65" charset="-120"/>
                <a:cs typeface="Times New Roman"/>
              </a:rPr>
              <a:t>3.</a:t>
            </a:r>
            <a:r>
              <a:rPr lang="zh-TW" altLang="zh-TW" sz="2400" b="1" kern="0" dirty="0">
                <a:solidFill>
                  <a:srgbClr val="000000"/>
                </a:solidFill>
                <a:latin typeface="標楷體" pitchFamily="65" charset="-120"/>
                <a:ea typeface="標楷體" pitchFamily="65" charset="-120"/>
                <a:cs typeface="新細明體"/>
              </a:rPr>
              <a:t>訂定特定資格</a:t>
            </a:r>
            <a:r>
              <a:rPr lang="zh-TW" altLang="zh-TW" sz="2400" b="1" u="sng" kern="0" dirty="0">
                <a:solidFill>
                  <a:srgbClr val="0000FF"/>
                </a:solidFill>
                <a:latin typeface="標楷體" pitchFamily="65" charset="-120"/>
                <a:ea typeface="標楷體" pitchFamily="65" charset="-120"/>
                <a:cs typeface="新細明體"/>
              </a:rPr>
              <a:t>未依該標準評估廠商家數及檢討有無限制競爭</a:t>
            </a:r>
            <a:r>
              <a:rPr lang="zh-TW" altLang="zh-TW" sz="2400" b="1" kern="0" dirty="0">
                <a:solidFill>
                  <a:srgbClr val="000000"/>
                </a:solidFill>
                <a:latin typeface="標楷體" pitchFamily="65" charset="-120"/>
                <a:ea typeface="標楷體" pitchFamily="65" charset="-120"/>
                <a:cs typeface="新細明體"/>
              </a:rPr>
              <a:t>。</a:t>
            </a:r>
            <a:endParaRPr lang="zh-TW" altLang="zh-TW" sz="2400" b="1" kern="100" dirty="0">
              <a:solidFill>
                <a:srgbClr val="000000"/>
              </a:solidFill>
              <a:latin typeface="標楷體" pitchFamily="65" charset="-120"/>
              <a:ea typeface="標楷體" pitchFamily="65" charset="-120"/>
              <a:cs typeface="Times New Roman"/>
            </a:endParaRPr>
          </a:p>
          <a:p>
            <a:pPr marL="266700" indent="-266700" algn="just">
              <a:lnSpc>
                <a:spcPts val="3000"/>
              </a:lnSpc>
            </a:pPr>
            <a:r>
              <a:rPr lang="en-US" altLang="zh-TW" sz="2400" b="1" kern="100" dirty="0">
                <a:solidFill>
                  <a:srgbClr val="000000"/>
                </a:solidFill>
                <a:latin typeface="標楷體" pitchFamily="65" charset="-120"/>
                <a:ea typeface="標楷體" pitchFamily="65" charset="-120"/>
                <a:cs typeface="Times New Roman"/>
              </a:rPr>
              <a:t>4.</a:t>
            </a:r>
            <a:r>
              <a:rPr lang="zh-TW" altLang="zh-TW" sz="2400" b="1" u="sng" kern="0" dirty="0">
                <a:solidFill>
                  <a:srgbClr val="0000FF"/>
                </a:solidFill>
                <a:latin typeface="標楷體" pitchFamily="65" charset="-120"/>
                <a:ea typeface="標楷體" pitchFamily="65" charset="-120"/>
                <a:cs typeface="新細明體"/>
              </a:rPr>
              <a:t>過當之資格</a:t>
            </a:r>
            <a:r>
              <a:rPr lang="zh-TW" altLang="zh-TW" sz="2400" b="1" kern="0" dirty="0">
                <a:solidFill>
                  <a:srgbClr val="000000"/>
                </a:solidFill>
                <a:latin typeface="標楷體" pitchFamily="65" charset="-120"/>
                <a:ea typeface="標楷體" pitchFamily="65" charset="-120"/>
                <a:cs typeface="新細明體"/>
              </a:rPr>
              <a:t>，</a:t>
            </a:r>
            <a:r>
              <a:rPr lang="zh-TW" altLang="zh-TW" sz="2000" b="1" kern="0" dirty="0">
                <a:solidFill>
                  <a:srgbClr val="000000"/>
                </a:solidFill>
                <a:latin typeface="標楷體" pitchFamily="65" charset="-120"/>
                <a:ea typeface="標楷體" pitchFamily="65" charset="-120"/>
                <a:cs typeface="新細明體"/>
              </a:rPr>
              <a:t>例如：乙等營造業承攬限額內之工程卻限甲等營造業方可投標。</a:t>
            </a:r>
            <a:endParaRPr lang="zh-TW" altLang="zh-TW" sz="2000" b="1" kern="100" dirty="0">
              <a:solidFill>
                <a:srgbClr val="000000"/>
              </a:solidFill>
              <a:latin typeface="標楷體" pitchFamily="65" charset="-120"/>
              <a:ea typeface="標楷體" pitchFamily="65" charset="-120"/>
              <a:cs typeface="Times New Roman"/>
            </a:endParaRPr>
          </a:p>
          <a:p>
            <a:pPr marL="266700" indent="-266700" algn="just">
              <a:lnSpc>
                <a:spcPts val="3000"/>
              </a:lnSpc>
            </a:pPr>
            <a:r>
              <a:rPr lang="en-US" altLang="zh-TW" sz="2400" b="1" kern="100" dirty="0">
                <a:solidFill>
                  <a:srgbClr val="000000"/>
                </a:solidFill>
                <a:latin typeface="標楷體" pitchFamily="65" charset="-120"/>
                <a:ea typeface="標楷體" pitchFamily="65" charset="-120"/>
                <a:cs typeface="Times New Roman"/>
              </a:rPr>
              <a:t>5.</a:t>
            </a:r>
            <a:r>
              <a:rPr lang="zh-TW" altLang="zh-TW" sz="2400" b="1" u="sng" kern="0" dirty="0">
                <a:solidFill>
                  <a:srgbClr val="0000FF"/>
                </a:solidFill>
                <a:latin typeface="標楷體" pitchFamily="65" charset="-120"/>
                <a:ea typeface="標楷體" pitchFamily="65" charset="-120"/>
                <a:cs typeface="新細明體"/>
              </a:rPr>
              <a:t>限非屬法規規定之團體之會員方可投標</a:t>
            </a:r>
            <a:r>
              <a:rPr lang="zh-TW" altLang="zh-TW" sz="2400" b="1" kern="0" dirty="0">
                <a:solidFill>
                  <a:srgbClr val="000000"/>
                </a:solidFill>
                <a:latin typeface="標楷體" pitchFamily="65" charset="-120"/>
                <a:ea typeface="標楷體" pitchFamily="65" charset="-120"/>
                <a:cs typeface="新細明體"/>
              </a:rPr>
              <a:t>，</a:t>
            </a:r>
            <a:r>
              <a:rPr lang="zh-TW" altLang="zh-TW" sz="2000" b="1" kern="0" dirty="0">
                <a:solidFill>
                  <a:srgbClr val="000000"/>
                </a:solidFill>
                <a:latin typeface="標楷體" pitchFamily="65" charset="-120"/>
                <a:ea typeface="標楷體" pitchFamily="65" charset="-120"/>
                <a:cs typeface="新細明體"/>
              </a:rPr>
              <a:t>例如：某協會之會員。</a:t>
            </a:r>
            <a:endParaRPr lang="zh-TW" altLang="zh-TW" sz="2000" b="1" kern="100" dirty="0">
              <a:solidFill>
                <a:srgbClr val="000000"/>
              </a:solidFill>
              <a:latin typeface="標楷體" pitchFamily="65" charset="-120"/>
              <a:ea typeface="標楷體" pitchFamily="65" charset="-120"/>
              <a:cs typeface="Times New Roman"/>
            </a:endParaRPr>
          </a:p>
          <a:p>
            <a:pPr marL="444500" indent="-444500" algn="just">
              <a:lnSpc>
                <a:spcPts val="3000"/>
              </a:lnSpc>
            </a:pPr>
            <a:r>
              <a:rPr lang="en-US" altLang="zh-TW" sz="2400" b="1" kern="100" dirty="0">
                <a:solidFill>
                  <a:srgbClr val="000000"/>
                </a:solidFill>
                <a:latin typeface="標楷體" pitchFamily="65" charset="-120"/>
                <a:ea typeface="標楷體" pitchFamily="65" charset="-120"/>
                <a:cs typeface="Times New Roman"/>
              </a:rPr>
              <a:t>6.</a:t>
            </a:r>
            <a:r>
              <a:rPr lang="zh-TW" altLang="zh-TW" sz="2400" b="1" u="sng" kern="0" dirty="0">
                <a:solidFill>
                  <a:srgbClr val="0000FF"/>
                </a:solidFill>
                <a:latin typeface="標楷體" pitchFamily="65" charset="-120"/>
                <a:ea typeface="標楷體" pitchFamily="65" charset="-120"/>
                <a:cs typeface="新細明體"/>
              </a:rPr>
              <a:t>限公部門</a:t>
            </a:r>
            <a:r>
              <a:rPr lang="en-US" altLang="zh-TW" sz="2400" b="1" kern="0" dirty="0">
                <a:solidFill>
                  <a:srgbClr val="000000"/>
                </a:solidFill>
                <a:latin typeface="標楷體" pitchFamily="65" charset="-120"/>
                <a:ea typeface="標楷體" pitchFamily="65" charset="-120"/>
                <a:cs typeface="新細明體"/>
              </a:rPr>
              <a:t>(</a:t>
            </a:r>
            <a:r>
              <a:rPr lang="zh-TW" altLang="zh-TW" sz="2400" b="1" kern="0" dirty="0">
                <a:solidFill>
                  <a:srgbClr val="000000"/>
                </a:solidFill>
                <a:latin typeface="標楷體" pitchFamily="65" charset="-120"/>
                <a:ea typeface="標楷體" pitchFamily="65" charset="-120"/>
                <a:cs typeface="新細明體"/>
              </a:rPr>
              <a:t>政府機關、公營事業、公立學校</a:t>
            </a:r>
            <a:r>
              <a:rPr lang="en-US" altLang="zh-TW" sz="2400" b="1" kern="0" dirty="0">
                <a:solidFill>
                  <a:srgbClr val="000000"/>
                </a:solidFill>
                <a:latin typeface="標楷體" pitchFamily="65" charset="-120"/>
                <a:ea typeface="標楷體" pitchFamily="65" charset="-120"/>
                <a:cs typeface="新細明體"/>
              </a:rPr>
              <a:t>)</a:t>
            </a:r>
            <a:r>
              <a:rPr lang="zh-TW" altLang="zh-TW" sz="2400" b="1" kern="0" dirty="0">
                <a:solidFill>
                  <a:srgbClr val="000000"/>
                </a:solidFill>
                <a:latin typeface="標楷體" pitchFamily="65" charset="-120"/>
                <a:ea typeface="標楷體" pitchFamily="65" charset="-120"/>
                <a:cs typeface="新細明體"/>
              </a:rPr>
              <a:t>之實績</a:t>
            </a:r>
            <a:r>
              <a:rPr lang="zh-TW" altLang="en-US" sz="2400" b="1" kern="0" dirty="0">
                <a:solidFill>
                  <a:srgbClr val="000000"/>
                </a:solidFill>
                <a:latin typeface="標楷體" pitchFamily="65" charset="-120"/>
                <a:ea typeface="標楷體" pitchFamily="65" charset="-120"/>
                <a:cs typeface="新細明體"/>
              </a:rPr>
              <a:t>。</a:t>
            </a:r>
            <a:endParaRPr lang="zh-TW" altLang="zh-TW" sz="2400" b="1" kern="100" dirty="0">
              <a:solidFill>
                <a:srgbClr val="000000"/>
              </a:solidFill>
              <a:latin typeface="標楷體" pitchFamily="65" charset="-120"/>
              <a:ea typeface="標楷體" pitchFamily="65" charset="-120"/>
              <a:cs typeface="Times New Roman"/>
            </a:endParaRPr>
          </a:p>
          <a:p>
            <a:pPr marL="444500" indent="-444500" algn="just">
              <a:lnSpc>
                <a:spcPts val="3000"/>
              </a:lnSpc>
            </a:pPr>
            <a:r>
              <a:rPr lang="en-US" altLang="zh-TW" sz="2400" b="1" kern="100" dirty="0">
                <a:solidFill>
                  <a:srgbClr val="000000"/>
                </a:solidFill>
                <a:latin typeface="標楷體" pitchFamily="65" charset="-120"/>
                <a:ea typeface="標楷體" pitchFamily="65" charset="-120"/>
                <a:cs typeface="Times New Roman"/>
              </a:rPr>
              <a:t>7.</a:t>
            </a:r>
            <a:r>
              <a:rPr lang="zh-TW" altLang="zh-TW" sz="2400" b="1" u="sng" kern="0" dirty="0">
                <a:solidFill>
                  <a:srgbClr val="0000FF"/>
                </a:solidFill>
                <a:latin typeface="標楷體" pitchFamily="65" charset="-120"/>
                <a:ea typeface="標楷體" pitchFamily="65" charset="-120"/>
                <a:cs typeface="新細明體"/>
              </a:rPr>
              <a:t>限國內之實績</a:t>
            </a:r>
            <a:r>
              <a:rPr lang="zh-TW" altLang="zh-TW" sz="2400" b="1" kern="0" dirty="0">
                <a:solidFill>
                  <a:srgbClr val="000000"/>
                </a:solidFill>
                <a:latin typeface="標楷體" pitchFamily="65" charset="-120"/>
                <a:ea typeface="標楷體" pitchFamily="65" charset="-120"/>
                <a:cs typeface="新細明體"/>
              </a:rPr>
              <a:t>。</a:t>
            </a:r>
            <a:endParaRPr lang="zh-TW" altLang="zh-TW" sz="2400" b="1" kern="100" dirty="0">
              <a:solidFill>
                <a:srgbClr val="000000"/>
              </a:solidFill>
              <a:latin typeface="標楷體" pitchFamily="65" charset="-120"/>
              <a:ea typeface="標楷體" pitchFamily="65" charset="-120"/>
              <a:cs typeface="Times New Roman"/>
            </a:endParaRPr>
          </a:p>
        </p:txBody>
      </p:sp>
      <p:sp>
        <p:nvSpPr>
          <p:cNvPr id="21" name="爆炸 1 20"/>
          <p:cNvSpPr/>
          <p:nvPr/>
        </p:nvSpPr>
        <p:spPr>
          <a:xfrm>
            <a:off x="4962780" y="1196752"/>
            <a:ext cx="2525473" cy="749697"/>
          </a:xfrm>
          <a:prstGeom prst="irregularSeal1">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2400" b="1" dirty="0">
                <a:solidFill>
                  <a:srgbClr val="000000"/>
                </a:solidFill>
                <a:latin typeface="標楷體" panose="03000509000000000000" pitchFamily="65" charset="-120"/>
                <a:ea typeface="標楷體" panose="03000509000000000000" pitchFamily="65" charset="-120"/>
              </a:rPr>
              <a:t>履約程序</a:t>
            </a:r>
          </a:p>
        </p:txBody>
      </p:sp>
    </p:spTree>
    <p:extLst>
      <p:ext uri="{BB962C8B-B14F-4D97-AF65-F5344CB8AC3E}">
        <p14:creationId xmlns:p14="http://schemas.microsoft.com/office/powerpoint/2010/main" val="284944392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3" name="五邊形 4"/>
          <p:cNvSpPr/>
          <p:nvPr/>
        </p:nvSpPr>
        <p:spPr>
          <a:xfrm>
            <a:off x="395536" y="332656"/>
            <a:ext cx="1405350" cy="930841"/>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180"/>
              <a:gd name="f11" fmla="abs f4"/>
              <a:gd name="f12" fmla="abs f5"/>
              <a:gd name="f13" fmla="abs f6"/>
              <a:gd name="f14" fmla="val f7"/>
              <a:gd name="f15" fmla="val f8"/>
              <a:gd name="f16" fmla="*/ f9 f1 1"/>
              <a:gd name="f17" fmla="*/ f10 f1 1"/>
              <a:gd name="f18" fmla="?: f11 f4 1"/>
              <a:gd name="f19" fmla="?: f12 f5 1"/>
              <a:gd name="f20" fmla="?: f13 f6 1"/>
              <a:gd name="f21" fmla="*/ f16 1 f3"/>
              <a:gd name="f22" fmla="*/ f17 1 f3"/>
              <a:gd name="f23" fmla="*/ f18 1 21600"/>
              <a:gd name="f24" fmla="*/ f19 1 21600"/>
              <a:gd name="f25" fmla="*/ 21600 f18 1"/>
              <a:gd name="f26" fmla="*/ 21600 f19 1"/>
              <a:gd name="f27" fmla="+- f21 0 f2"/>
              <a:gd name="f28" fmla="+- f22 0 f2"/>
              <a:gd name="f29" fmla="min f24 f23"/>
              <a:gd name="f30" fmla="*/ f25 1 f20"/>
              <a:gd name="f31" fmla="*/ f26 1 f20"/>
              <a:gd name="f32" fmla="val f30"/>
              <a:gd name="f33" fmla="val f31"/>
              <a:gd name="f34" fmla="*/ f14 f29 1"/>
              <a:gd name="f35" fmla="+- f33 0 f14"/>
              <a:gd name="f36" fmla="+- f32 0 f14"/>
              <a:gd name="f37" fmla="*/ f33 f29 1"/>
              <a:gd name="f38" fmla="*/ f32 f29 1"/>
              <a:gd name="f39" fmla="*/ f35 1 2"/>
              <a:gd name="f40" fmla="min f36 f35"/>
              <a:gd name="f41" fmla="+- f14 f39 0"/>
              <a:gd name="f42" fmla="*/ f40 f15 1"/>
              <a:gd name="f43" fmla="*/ f42 1 100000"/>
              <a:gd name="f44" fmla="*/ f41 f29 1"/>
              <a:gd name="f45" fmla="+- f32 0 f43"/>
              <a:gd name="f46" fmla="+- f45 f32 0"/>
              <a:gd name="f47" fmla="*/ f45 1 2"/>
              <a:gd name="f48" fmla="*/ f45 f29 1"/>
              <a:gd name="f49" fmla="*/ f46 1 2"/>
              <a:gd name="f50" fmla="*/ f47 f29 1"/>
              <a:gd name="f51" fmla="*/ f49 f29 1"/>
            </a:gdLst>
            <a:ahLst/>
            <a:cxnLst>
              <a:cxn ang="3cd4">
                <a:pos x="hc" y="t"/>
              </a:cxn>
              <a:cxn ang="0">
                <a:pos x="r" y="vc"/>
              </a:cxn>
              <a:cxn ang="cd4">
                <a:pos x="hc" y="b"/>
              </a:cxn>
              <a:cxn ang="cd2">
                <a:pos x="l" y="vc"/>
              </a:cxn>
              <a:cxn ang="f27">
                <a:pos x="f50" y="f34"/>
              </a:cxn>
              <a:cxn ang="f28">
                <a:pos x="f50" y="f37"/>
              </a:cxn>
            </a:cxnLst>
            <a:rect l="f34" t="f34" r="f51" b="f37"/>
            <a:pathLst>
              <a:path>
                <a:moveTo>
                  <a:pt x="f34" y="f34"/>
                </a:moveTo>
                <a:lnTo>
                  <a:pt x="f48" y="f34"/>
                </a:lnTo>
                <a:lnTo>
                  <a:pt x="f38" y="f44"/>
                </a:lnTo>
                <a:lnTo>
                  <a:pt x="f48" y="f37"/>
                </a:lnTo>
                <a:lnTo>
                  <a:pt x="f34" y="f37"/>
                </a:lnTo>
                <a:close/>
              </a:path>
            </a:pathLst>
          </a:custGeom>
          <a:gradFill flip="none" rotWithShape="1">
            <a:gsLst>
              <a:gs pos="0">
                <a:srgbClr val="00B0F0">
                  <a:tint val="66000"/>
                  <a:satMod val="160000"/>
                </a:srgbClr>
              </a:gs>
              <a:gs pos="50000">
                <a:srgbClr val="00B0F0">
                  <a:tint val="44500"/>
                  <a:satMod val="160000"/>
                </a:srgbClr>
              </a:gs>
              <a:gs pos="100000">
                <a:srgbClr val="00B0F0">
                  <a:tint val="23500"/>
                  <a:satMod val="160000"/>
                </a:srgbClr>
              </a:gs>
            </a:gsLst>
            <a:lin ang="5400000" scaled="1"/>
            <a:tileRect/>
          </a:gradFill>
          <a:ln w="57150">
            <a:solidFill>
              <a:srgbClr val="000000"/>
            </a:solidFill>
            <a:prstDash val="solid"/>
          </a:ln>
        </p:spPr>
        <p:txBody>
          <a:bodyPr vert="horz" wrap="square" lIns="91440" tIns="45720" rIns="91440" bIns="45720" anchor="ctr" anchorCtr="1" compatLnSpc="1"/>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zh-TW" sz="3200" b="1" i="0" u="none" strike="noStrike" kern="1200" cap="none" spc="0" baseline="0" dirty="0">
                <a:solidFill>
                  <a:srgbClr val="000000"/>
                </a:solidFill>
                <a:uFillTx/>
                <a:latin typeface="標楷體" panose="03000509000000000000" pitchFamily="65" charset="-120"/>
                <a:ea typeface="標楷體" panose="03000509000000000000" pitchFamily="65" charset="-120"/>
              </a:rPr>
              <a:t>招標</a:t>
            </a:r>
          </a:p>
        </p:txBody>
      </p:sp>
      <p:sp>
        <p:nvSpPr>
          <p:cNvPr id="4" name="五邊形 5"/>
          <p:cNvSpPr/>
          <p:nvPr/>
        </p:nvSpPr>
        <p:spPr>
          <a:xfrm>
            <a:off x="1475656" y="332656"/>
            <a:ext cx="1405350" cy="944666"/>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180"/>
              <a:gd name="f11" fmla="abs f4"/>
              <a:gd name="f12" fmla="abs f5"/>
              <a:gd name="f13" fmla="abs f6"/>
              <a:gd name="f14" fmla="val f7"/>
              <a:gd name="f15" fmla="val f8"/>
              <a:gd name="f16" fmla="*/ f9 f1 1"/>
              <a:gd name="f17" fmla="*/ f10 f1 1"/>
              <a:gd name="f18" fmla="?: f11 f4 1"/>
              <a:gd name="f19" fmla="?: f12 f5 1"/>
              <a:gd name="f20" fmla="?: f13 f6 1"/>
              <a:gd name="f21" fmla="*/ f16 1 f3"/>
              <a:gd name="f22" fmla="*/ f17 1 f3"/>
              <a:gd name="f23" fmla="*/ f18 1 21600"/>
              <a:gd name="f24" fmla="*/ f19 1 21600"/>
              <a:gd name="f25" fmla="*/ 21600 f18 1"/>
              <a:gd name="f26" fmla="*/ 21600 f19 1"/>
              <a:gd name="f27" fmla="+- f21 0 f2"/>
              <a:gd name="f28" fmla="+- f22 0 f2"/>
              <a:gd name="f29" fmla="min f24 f23"/>
              <a:gd name="f30" fmla="*/ f25 1 f20"/>
              <a:gd name="f31" fmla="*/ f26 1 f20"/>
              <a:gd name="f32" fmla="val f30"/>
              <a:gd name="f33" fmla="val f31"/>
              <a:gd name="f34" fmla="*/ f14 f29 1"/>
              <a:gd name="f35" fmla="+- f33 0 f14"/>
              <a:gd name="f36" fmla="+- f32 0 f14"/>
              <a:gd name="f37" fmla="*/ f33 f29 1"/>
              <a:gd name="f38" fmla="*/ f32 f29 1"/>
              <a:gd name="f39" fmla="*/ f35 1 2"/>
              <a:gd name="f40" fmla="min f36 f35"/>
              <a:gd name="f41" fmla="+- f14 f39 0"/>
              <a:gd name="f42" fmla="*/ f40 f15 1"/>
              <a:gd name="f43" fmla="*/ f42 1 100000"/>
              <a:gd name="f44" fmla="*/ f41 f29 1"/>
              <a:gd name="f45" fmla="+- f32 0 f43"/>
              <a:gd name="f46" fmla="+- f45 f32 0"/>
              <a:gd name="f47" fmla="*/ f45 1 2"/>
              <a:gd name="f48" fmla="*/ f45 f29 1"/>
              <a:gd name="f49" fmla="*/ f46 1 2"/>
              <a:gd name="f50" fmla="*/ f47 f29 1"/>
              <a:gd name="f51" fmla="*/ f49 f29 1"/>
            </a:gdLst>
            <a:ahLst/>
            <a:cxnLst>
              <a:cxn ang="3cd4">
                <a:pos x="hc" y="t"/>
              </a:cxn>
              <a:cxn ang="0">
                <a:pos x="r" y="vc"/>
              </a:cxn>
              <a:cxn ang="cd4">
                <a:pos x="hc" y="b"/>
              </a:cxn>
              <a:cxn ang="cd2">
                <a:pos x="l" y="vc"/>
              </a:cxn>
              <a:cxn ang="f27">
                <a:pos x="f50" y="f34"/>
              </a:cxn>
              <a:cxn ang="f28">
                <a:pos x="f50" y="f37"/>
              </a:cxn>
            </a:cxnLst>
            <a:rect l="f34" t="f34" r="f51" b="f37"/>
            <a:pathLst>
              <a:path>
                <a:moveTo>
                  <a:pt x="f34" y="f34"/>
                </a:moveTo>
                <a:lnTo>
                  <a:pt x="f48" y="f34"/>
                </a:lnTo>
                <a:lnTo>
                  <a:pt x="f38" y="f44"/>
                </a:lnTo>
                <a:lnTo>
                  <a:pt x="f48" y="f37"/>
                </a:lnTo>
                <a:lnTo>
                  <a:pt x="f34" y="f37"/>
                </a:lnTo>
                <a:close/>
              </a:path>
            </a:pathLst>
          </a:custGeom>
          <a:solidFill>
            <a:schemeClr val="bg1"/>
          </a:solidFill>
          <a:ln w="28575">
            <a:solidFill>
              <a:schemeClr val="tx1"/>
            </a:solidFill>
            <a:prstDash val="solid"/>
          </a:ln>
        </p:spPr>
        <p:txBody>
          <a:bodyPr vert="horz" wrap="square" lIns="91440" tIns="45720" rIns="91440" bIns="45720" anchor="ctr" anchorCtr="1" compatLnSpc="1"/>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zh-TW" sz="3200" b="1" i="0" u="none" strike="noStrike" kern="1200" cap="none" spc="0" baseline="0" dirty="0">
                <a:solidFill>
                  <a:srgbClr val="000000"/>
                </a:solidFill>
                <a:uFillTx/>
                <a:latin typeface="標楷體" panose="03000509000000000000" pitchFamily="65" charset="-120"/>
                <a:ea typeface="標楷體" panose="03000509000000000000" pitchFamily="65" charset="-120"/>
              </a:rPr>
              <a:t>開標</a:t>
            </a:r>
          </a:p>
        </p:txBody>
      </p:sp>
      <p:sp>
        <p:nvSpPr>
          <p:cNvPr id="5" name="五邊形 6"/>
          <p:cNvSpPr/>
          <p:nvPr/>
        </p:nvSpPr>
        <p:spPr>
          <a:xfrm>
            <a:off x="2573181" y="332656"/>
            <a:ext cx="1405350" cy="944666"/>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180"/>
              <a:gd name="f11" fmla="abs f4"/>
              <a:gd name="f12" fmla="abs f5"/>
              <a:gd name="f13" fmla="abs f6"/>
              <a:gd name="f14" fmla="val f7"/>
              <a:gd name="f15" fmla="val f8"/>
              <a:gd name="f16" fmla="*/ f9 f1 1"/>
              <a:gd name="f17" fmla="*/ f10 f1 1"/>
              <a:gd name="f18" fmla="?: f11 f4 1"/>
              <a:gd name="f19" fmla="?: f12 f5 1"/>
              <a:gd name="f20" fmla="?: f13 f6 1"/>
              <a:gd name="f21" fmla="*/ f16 1 f3"/>
              <a:gd name="f22" fmla="*/ f17 1 f3"/>
              <a:gd name="f23" fmla="*/ f18 1 21600"/>
              <a:gd name="f24" fmla="*/ f19 1 21600"/>
              <a:gd name="f25" fmla="*/ 21600 f18 1"/>
              <a:gd name="f26" fmla="*/ 21600 f19 1"/>
              <a:gd name="f27" fmla="+- f21 0 f2"/>
              <a:gd name="f28" fmla="+- f22 0 f2"/>
              <a:gd name="f29" fmla="min f24 f23"/>
              <a:gd name="f30" fmla="*/ f25 1 f20"/>
              <a:gd name="f31" fmla="*/ f26 1 f20"/>
              <a:gd name="f32" fmla="val f30"/>
              <a:gd name="f33" fmla="val f31"/>
              <a:gd name="f34" fmla="*/ f14 f29 1"/>
              <a:gd name="f35" fmla="+- f33 0 f14"/>
              <a:gd name="f36" fmla="+- f32 0 f14"/>
              <a:gd name="f37" fmla="*/ f33 f29 1"/>
              <a:gd name="f38" fmla="*/ f32 f29 1"/>
              <a:gd name="f39" fmla="*/ f35 1 2"/>
              <a:gd name="f40" fmla="min f36 f35"/>
              <a:gd name="f41" fmla="+- f14 f39 0"/>
              <a:gd name="f42" fmla="*/ f40 f15 1"/>
              <a:gd name="f43" fmla="*/ f42 1 100000"/>
              <a:gd name="f44" fmla="*/ f41 f29 1"/>
              <a:gd name="f45" fmla="+- f32 0 f43"/>
              <a:gd name="f46" fmla="+- f45 f32 0"/>
              <a:gd name="f47" fmla="*/ f45 1 2"/>
              <a:gd name="f48" fmla="*/ f45 f29 1"/>
              <a:gd name="f49" fmla="*/ f46 1 2"/>
              <a:gd name="f50" fmla="*/ f47 f29 1"/>
              <a:gd name="f51" fmla="*/ f49 f29 1"/>
            </a:gdLst>
            <a:ahLst/>
            <a:cxnLst>
              <a:cxn ang="3cd4">
                <a:pos x="hc" y="t"/>
              </a:cxn>
              <a:cxn ang="0">
                <a:pos x="r" y="vc"/>
              </a:cxn>
              <a:cxn ang="cd4">
                <a:pos x="hc" y="b"/>
              </a:cxn>
              <a:cxn ang="cd2">
                <a:pos x="l" y="vc"/>
              </a:cxn>
              <a:cxn ang="f27">
                <a:pos x="f50" y="f34"/>
              </a:cxn>
              <a:cxn ang="f28">
                <a:pos x="f50" y="f37"/>
              </a:cxn>
            </a:cxnLst>
            <a:rect l="f34" t="f34" r="f51" b="f37"/>
            <a:pathLst>
              <a:path>
                <a:moveTo>
                  <a:pt x="f34" y="f34"/>
                </a:moveTo>
                <a:lnTo>
                  <a:pt x="f48" y="f34"/>
                </a:lnTo>
                <a:lnTo>
                  <a:pt x="f38" y="f44"/>
                </a:lnTo>
                <a:lnTo>
                  <a:pt x="f48" y="f37"/>
                </a:lnTo>
                <a:lnTo>
                  <a:pt x="f34" y="f37"/>
                </a:lnTo>
                <a:close/>
              </a:path>
            </a:pathLst>
          </a:custGeom>
          <a:solidFill>
            <a:schemeClr val="bg1"/>
          </a:solidFill>
          <a:ln w="28575">
            <a:solidFill>
              <a:schemeClr val="tx1"/>
            </a:solidFill>
            <a:prstDash val="solid"/>
          </a:ln>
        </p:spPr>
        <p:txBody>
          <a:bodyPr vert="horz" wrap="square" lIns="91440" tIns="45720" rIns="91440" bIns="45720" anchor="ctr" anchorCtr="1" compatLnSpc="1"/>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zh-TW" sz="3200" b="1" i="0" u="none" strike="noStrike" kern="1200" cap="none" spc="0" baseline="0" dirty="0">
                <a:solidFill>
                  <a:srgbClr val="000000"/>
                </a:solidFill>
                <a:uFillTx/>
                <a:latin typeface="標楷體" panose="03000509000000000000" pitchFamily="65" charset="-120"/>
                <a:ea typeface="標楷體" panose="03000509000000000000" pitchFamily="65" charset="-120"/>
              </a:rPr>
              <a:t>審標</a:t>
            </a:r>
          </a:p>
        </p:txBody>
      </p:sp>
      <p:sp>
        <p:nvSpPr>
          <p:cNvPr id="6" name="五邊形 9"/>
          <p:cNvSpPr/>
          <p:nvPr/>
        </p:nvSpPr>
        <p:spPr>
          <a:xfrm>
            <a:off x="3635896" y="332656"/>
            <a:ext cx="1405350" cy="944666"/>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180"/>
              <a:gd name="f11" fmla="abs f4"/>
              <a:gd name="f12" fmla="abs f5"/>
              <a:gd name="f13" fmla="abs f6"/>
              <a:gd name="f14" fmla="val f7"/>
              <a:gd name="f15" fmla="val f8"/>
              <a:gd name="f16" fmla="*/ f9 f1 1"/>
              <a:gd name="f17" fmla="*/ f10 f1 1"/>
              <a:gd name="f18" fmla="?: f11 f4 1"/>
              <a:gd name="f19" fmla="?: f12 f5 1"/>
              <a:gd name="f20" fmla="?: f13 f6 1"/>
              <a:gd name="f21" fmla="*/ f16 1 f3"/>
              <a:gd name="f22" fmla="*/ f17 1 f3"/>
              <a:gd name="f23" fmla="*/ f18 1 21600"/>
              <a:gd name="f24" fmla="*/ f19 1 21600"/>
              <a:gd name="f25" fmla="*/ 21600 f18 1"/>
              <a:gd name="f26" fmla="*/ 21600 f19 1"/>
              <a:gd name="f27" fmla="+- f21 0 f2"/>
              <a:gd name="f28" fmla="+- f22 0 f2"/>
              <a:gd name="f29" fmla="min f24 f23"/>
              <a:gd name="f30" fmla="*/ f25 1 f20"/>
              <a:gd name="f31" fmla="*/ f26 1 f20"/>
              <a:gd name="f32" fmla="val f30"/>
              <a:gd name="f33" fmla="val f31"/>
              <a:gd name="f34" fmla="*/ f14 f29 1"/>
              <a:gd name="f35" fmla="+- f33 0 f14"/>
              <a:gd name="f36" fmla="+- f32 0 f14"/>
              <a:gd name="f37" fmla="*/ f33 f29 1"/>
              <a:gd name="f38" fmla="*/ f32 f29 1"/>
              <a:gd name="f39" fmla="*/ f35 1 2"/>
              <a:gd name="f40" fmla="min f36 f35"/>
              <a:gd name="f41" fmla="+- f14 f39 0"/>
              <a:gd name="f42" fmla="*/ f40 f15 1"/>
              <a:gd name="f43" fmla="*/ f42 1 100000"/>
              <a:gd name="f44" fmla="*/ f41 f29 1"/>
              <a:gd name="f45" fmla="+- f32 0 f43"/>
              <a:gd name="f46" fmla="+- f45 f32 0"/>
              <a:gd name="f47" fmla="*/ f45 1 2"/>
              <a:gd name="f48" fmla="*/ f45 f29 1"/>
              <a:gd name="f49" fmla="*/ f46 1 2"/>
              <a:gd name="f50" fmla="*/ f47 f29 1"/>
              <a:gd name="f51" fmla="*/ f49 f29 1"/>
            </a:gdLst>
            <a:ahLst/>
            <a:cxnLst>
              <a:cxn ang="3cd4">
                <a:pos x="hc" y="t"/>
              </a:cxn>
              <a:cxn ang="0">
                <a:pos x="r" y="vc"/>
              </a:cxn>
              <a:cxn ang="cd4">
                <a:pos x="hc" y="b"/>
              </a:cxn>
              <a:cxn ang="cd2">
                <a:pos x="l" y="vc"/>
              </a:cxn>
              <a:cxn ang="f27">
                <a:pos x="f50" y="f34"/>
              </a:cxn>
              <a:cxn ang="f28">
                <a:pos x="f50" y="f37"/>
              </a:cxn>
            </a:cxnLst>
            <a:rect l="f34" t="f34" r="f51" b="f37"/>
            <a:pathLst>
              <a:path>
                <a:moveTo>
                  <a:pt x="f34" y="f34"/>
                </a:moveTo>
                <a:lnTo>
                  <a:pt x="f48" y="f34"/>
                </a:lnTo>
                <a:lnTo>
                  <a:pt x="f38" y="f44"/>
                </a:lnTo>
                <a:lnTo>
                  <a:pt x="f48" y="f37"/>
                </a:lnTo>
                <a:lnTo>
                  <a:pt x="f34" y="f37"/>
                </a:lnTo>
                <a:close/>
              </a:path>
            </a:pathLst>
          </a:custGeom>
          <a:solidFill>
            <a:schemeClr val="bg1"/>
          </a:solidFill>
          <a:ln w="76200">
            <a:solidFill>
              <a:srgbClr val="FF0000"/>
            </a:solidFill>
            <a:prstDash val="sysDot"/>
          </a:ln>
        </p:spPr>
        <p:txBody>
          <a:bodyPr vert="horz" wrap="square" lIns="91440" tIns="45720" rIns="91440" bIns="45720" anchor="ctr" anchorCtr="1" compatLnSpc="1"/>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zh-TW" sz="3200" b="1" i="0" u="none" strike="noStrike" kern="1200" cap="none" spc="0" baseline="0" dirty="0">
                <a:solidFill>
                  <a:srgbClr val="000000"/>
                </a:solidFill>
                <a:uFillTx/>
                <a:latin typeface="標楷體" panose="03000509000000000000" pitchFamily="65" charset="-120"/>
                <a:ea typeface="標楷體" panose="03000509000000000000" pitchFamily="65" charset="-120"/>
              </a:rPr>
              <a:t>決標</a:t>
            </a:r>
          </a:p>
        </p:txBody>
      </p:sp>
      <p:sp>
        <p:nvSpPr>
          <p:cNvPr id="7" name="五邊形 10"/>
          <p:cNvSpPr/>
          <p:nvPr/>
        </p:nvSpPr>
        <p:spPr>
          <a:xfrm>
            <a:off x="4871162" y="371061"/>
            <a:ext cx="1213006" cy="906261"/>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180"/>
              <a:gd name="f11" fmla="abs f4"/>
              <a:gd name="f12" fmla="abs f5"/>
              <a:gd name="f13" fmla="abs f6"/>
              <a:gd name="f14" fmla="val f7"/>
              <a:gd name="f15" fmla="val f8"/>
              <a:gd name="f16" fmla="*/ f9 f1 1"/>
              <a:gd name="f17" fmla="*/ f10 f1 1"/>
              <a:gd name="f18" fmla="?: f11 f4 1"/>
              <a:gd name="f19" fmla="?: f12 f5 1"/>
              <a:gd name="f20" fmla="?: f13 f6 1"/>
              <a:gd name="f21" fmla="*/ f16 1 f3"/>
              <a:gd name="f22" fmla="*/ f17 1 f3"/>
              <a:gd name="f23" fmla="*/ f18 1 21600"/>
              <a:gd name="f24" fmla="*/ f19 1 21600"/>
              <a:gd name="f25" fmla="*/ 21600 f18 1"/>
              <a:gd name="f26" fmla="*/ 21600 f19 1"/>
              <a:gd name="f27" fmla="+- f21 0 f2"/>
              <a:gd name="f28" fmla="+- f22 0 f2"/>
              <a:gd name="f29" fmla="min f24 f23"/>
              <a:gd name="f30" fmla="*/ f25 1 f20"/>
              <a:gd name="f31" fmla="*/ f26 1 f20"/>
              <a:gd name="f32" fmla="val f30"/>
              <a:gd name="f33" fmla="val f31"/>
              <a:gd name="f34" fmla="*/ f14 f29 1"/>
              <a:gd name="f35" fmla="+- f33 0 f14"/>
              <a:gd name="f36" fmla="+- f32 0 f14"/>
              <a:gd name="f37" fmla="*/ f33 f29 1"/>
              <a:gd name="f38" fmla="*/ f32 f29 1"/>
              <a:gd name="f39" fmla="*/ f35 1 2"/>
              <a:gd name="f40" fmla="min f36 f35"/>
              <a:gd name="f41" fmla="+- f14 f39 0"/>
              <a:gd name="f42" fmla="*/ f40 f15 1"/>
              <a:gd name="f43" fmla="*/ f42 1 100000"/>
              <a:gd name="f44" fmla="*/ f41 f29 1"/>
              <a:gd name="f45" fmla="+- f32 0 f43"/>
              <a:gd name="f46" fmla="+- f45 f32 0"/>
              <a:gd name="f47" fmla="*/ f45 1 2"/>
              <a:gd name="f48" fmla="*/ f45 f29 1"/>
              <a:gd name="f49" fmla="*/ f46 1 2"/>
              <a:gd name="f50" fmla="*/ f47 f29 1"/>
              <a:gd name="f51" fmla="*/ f49 f29 1"/>
            </a:gdLst>
            <a:ahLst/>
            <a:cxnLst>
              <a:cxn ang="3cd4">
                <a:pos x="hc" y="t"/>
              </a:cxn>
              <a:cxn ang="0">
                <a:pos x="r" y="vc"/>
              </a:cxn>
              <a:cxn ang="cd4">
                <a:pos x="hc" y="b"/>
              </a:cxn>
              <a:cxn ang="cd2">
                <a:pos x="l" y="vc"/>
              </a:cxn>
              <a:cxn ang="f27">
                <a:pos x="f50" y="f34"/>
              </a:cxn>
              <a:cxn ang="f28">
                <a:pos x="f50" y="f37"/>
              </a:cxn>
            </a:cxnLst>
            <a:rect l="f34" t="f34" r="f51" b="f37"/>
            <a:pathLst>
              <a:path>
                <a:moveTo>
                  <a:pt x="f34" y="f34"/>
                </a:moveTo>
                <a:lnTo>
                  <a:pt x="f48" y="f34"/>
                </a:lnTo>
                <a:lnTo>
                  <a:pt x="f38" y="f44"/>
                </a:lnTo>
                <a:lnTo>
                  <a:pt x="f48" y="f37"/>
                </a:lnTo>
                <a:lnTo>
                  <a:pt x="f34" y="f37"/>
                </a:lnTo>
                <a:close/>
              </a:path>
            </a:pathLst>
          </a:custGeom>
          <a:solidFill>
            <a:schemeClr val="bg1"/>
          </a:solidFill>
          <a:ln w="28575">
            <a:solidFill>
              <a:schemeClr val="tx1"/>
            </a:solidFill>
            <a:prstDash val="solid"/>
          </a:ln>
        </p:spPr>
        <p:txBody>
          <a:bodyPr vert="horz" wrap="square" lIns="91440" tIns="45720" rIns="91440" bIns="45720" anchor="ctr" anchorCtr="1" compatLnSpc="1"/>
          <a:lstStyle/>
          <a:p>
            <a:pPr marL="0" marR="0" lvl="0" indent="0"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zh-TW" sz="2800" b="1" i="0" u="none" strike="noStrike" kern="1200" cap="none" spc="0" baseline="0" dirty="0">
                <a:solidFill>
                  <a:srgbClr val="000000"/>
                </a:solidFill>
                <a:uFillTx/>
                <a:latin typeface="標楷體" panose="03000509000000000000" pitchFamily="65" charset="-120"/>
                <a:ea typeface="標楷體" panose="03000509000000000000" pitchFamily="65" charset="-120"/>
              </a:rPr>
              <a:t>訂約</a:t>
            </a:r>
          </a:p>
        </p:txBody>
      </p:sp>
      <p:sp>
        <p:nvSpPr>
          <p:cNvPr id="8" name="五邊形 11"/>
          <p:cNvSpPr/>
          <p:nvPr/>
        </p:nvSpPr>
        <p:spPr>
          <a:xfrm>
            <a:off x="5750118" y="362500"/>
            <a:ext cx="1126138" cy="900998"/>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180"/>
              <a:gd name="f11" fmla="abs f4"/>
              <a:gd name="f12" fmla="abs f5"/>
              <a:gd name="f13" fmla="abs f6"/>
              <a:gd name="f14" fmla="val f7"/>
              <a:gd name="f15" fmla="val f8"/>
              <a:gd name="f16" fmla="*/ f9 f1 1"/>
              <a:gd name="f17" fmla="*/ f10 f1 1"/>
              <a:gd name="f18" fmla="?: f11 f4 1"/>
              <a:gd name="f19" fmla="?: f12 f5 1"/>
              <a:gd name="f20" fmla="?: f13 f6 1"/>
              <a:gd name="f21" fmla="*/ f16 1 f3"/>
              <a:gd name="f22" fmla="*/ f17 1 f3"/>
              <a:gd name="f23" fmla="*/ f18 1 21600"/>
              <a:gd name="f24" fmla="*/ f19 1 21600"/>
              <a:gd name="f25" fmla="*/ 21600 f18 1"/>
              <a:gd name="f26" fmla="*/ 21600 f19 1"/>
              <a:gd name="f27" fmla="+- f21 0 f2"/>
              <a:gd name="f28" fmla="+- f22 0 f2"/>
              <a:gd name="f29" fmla="min f24 f23"/>
              <a:gd name="f30" fmla="*/ f25 1 f20"/>
              <a:gd name="f31" fmla="*/ f26 1 f20"/>
              <a:gd name="f32" fmla="val f30"/>
              <a:gd name="f33" fmla="val f31"/>
              <a:gd name="f34" fmla="*/ f14 f29 1"/>
              <a:gd name="f35" fmla="+- f33 0 f14"/>
              <a:gd name="f36" fmla="+- f32 0 f14"/>
              <a:gd name="f37" fmla="*/ f33 f29 1"/>
              <a:gd name="f38" fmla="*/ f32 f29 1"/>
              <a:gd name="f39" fmla="*/ f35 1 2"/>
              <a:gd name="f40" fmla="min f36 f35"/>
              <a:gd name="f41" fmla="+- f14 f39 0"/>
              <a:gd name="f42" fmla="*/ f40 f15 1"/>
              <a:gd name="f43" fmla="*/ f42 1 100000"/>
              <a:gd name="f44" fmla="*/ f41 f29 1"/>
              <a:gd name="f45" fmla="+- f32 0 f43"/>
              <a:gd name="f46" fmla="+- f45 f32 0"/>
              <a:gd name="f47" fmla="*/ f45 1 2"/>
              <a:gd name="f48" fmla="*/ f45 f29 1"/>
              <a:gd name="f49" fmla="*/ f46 1 2"/>
              <a:gd name="f50" fmla="*/ f47 f29 1"/>
              <a:gd name="f51" fmla="*/ f49 f29 1"/>
            </a:gdLst>
            <a:ahLst/>
            <a:cxnLst>
              <a:cxn ang="3cd4">
                <a:pos x="hc" y="t"/>
              </a:cxn>
              <a:cxn ang="0">
                <a:pos x="r" y="vc"/>
              </a:cxn>
              <a:cxn ang="cd4">
                <a:pos x="hc" y="b"/>
              </a:cxn>
              <a:cxn ang="cd2">
                <a:pos x="l" y="vc"/>
              </a:cxn>
              <a:cxn ang="f27">
                <a:pos x="f50" y="f34"/>
              </a:cxn>
              <a:cxn ang="f28">
                <a:pos x="f50" y="f37"/>
              </a:cxn>
            </a:cxnLst>
            <a:rect l="f34" t="f34" r="f51" b="f37"/>
            <a:pathLst>
              <a:path>
                <a:moveTo>
                  <a:pt x="f34" y="f34"/>
                </a:moveTo>
                <a:lnTo>
                  <a:pt x="f48" y="f34"/>
                </a:lnTo>
                <a:lnTo>
                  <a:pt x="f38" y="f44"/>
                </a:lnTo>
                <a:lnTo>
                  <a:pt x="f48" y="f37"/>
                </a:lnTo>
                <a:lnTo>
                  <a:pt x="f34" y="f37"/>
                </a:lnTo>
                <a:close/>
              </a:path>
            </a:pathLst>
          </a:custGeom>
          <a:solidFill>
            <a:schemeClr val="bg1"/>
          </a:solidFill>
          <a:ln w="28575">
            <a:solidFill>
              <a:schemeClr val="tx1"/>
            </a:solidFill>
            <a:prstDash val="solid"/>
          </a:ln>
        </p:spPr>
        <p:txBody>
          <a:bodyPr vert="horz" wrap="square" lIns="91440" tIns="45720" rIns="91440" bIns="45720" anchor="ctr" anchorCtr="1" compatLnSpc="1"/>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zh-TW" sz="2800" b="1" i="0" u="none" strike="noStrike" kern="1200" cap="none" spc="0" baseline="0" dirty="0">
                <a:solidFill>
                  <a:srgbClr val="000000"/>
                </a:solidFill>
                <a:uFillTx/>
                <a:latin typeface="標楷體" panose="03000509000000000000" pitchFamily="65" charset="-120"/>
                <a:ea typeface="標楷體" panose="03000509000000000000" pitchFamily="65" charset="-120"/>
              </a:rPr>
              <a:t>履約</a:t>
            </a:r>
          </a:p>
        </p:txBody>
      </p:sp>
      <p:sp>
        <p:nvSpPr>
          <p:cNvPr id="9" name="五邊形 12"/>
          <p:cNvSpPr/>
          <p:nvPr/>
        </p:nvSpPr>
        <p:spPr>
          <a:xfrm>
            <a:off x="6602590" y="371061"/>
            <a:ext cx="1281778" cy="892436"/>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180"/>
              <a:gd name="f11" fmla="abs f4"/>
              <a:gd name="f12" fmla="abs f5"/>
              <a:gd name="f13" fmla="abs f6"/>
              <a:gd name="f14" fmla="val f7"/>
              <a:gd name="f15" fmla="val f8"/>
              <a:gd name="f16" fmla="*/ f9 f1 1"/>
              <a:gd name="f17" fmla="*/ f10 f1 1"/>
              <a:gd name="f18" fmla="?: f11 f4 1"/>
              <a:gd name="f19" fmla="?: f12 f5 1"/>
              <a:gd name="f20" fmla="?: f13 f6 1"/>
              <a:gd name="f21" fmla="*/ f16 1 f3"/>
              <a:gd name="f22" fmla="*/ f17 1 f3"/>
              <a:gd name="f23" fmla="*/ f18 1 21600"/>
              <a:gd name="f24" fmla="*/ f19 1 21600"/>
              <a:gd name="f25" fmla="*/ 21600 f18 1"/>
              <a:gd name="f26" fmla="*/ 21600 f19 1"/>
              <a:gd name="f27" fmla="+- f21 0 f2"/>
              <a:gd name="f28" fmla="+- f22 0 f2"/>
              <a:gd name="f29" fmla="min f24 f23"/>
              <a:gd name="f30" fmla="*/ f25 1 f20"/>
              <a:gd name="f31" fmla="*/ f26 1 f20"/>
              <a:gd name="f32" fmla="val f30"/>
              <a:gd name="f33" fmla="val f31"/>
              <a:gd name="f34" fmla="*/ f14 f29 1"/>
              <a:gd name="f35" fmla="+- f33 0 f14"/>
              <a:gd name="f36" fmla="+- f32 0 f14"/>
              <a:gd name="f37" fmla="*/ f33 f29 1"/>
              <a:gd name="f38" fmla="*/ f32 f29 1"/>
              <a:gd name="f39" fmla="*/ f35 1 2"/>
              <a:gd name="f40" fmla="min f36 f35"/>
              <a:gd name="f41" fmla="+- f14 f39 0"/>
              <a:gd name="f42" fmla="*/ f40 f15 1"/>
              <a:gd name="f43" fmla="*/ f42 1 100000"/>
              <a:gd name="f44" fmla="*/ f41 f29 1"/>
              <a:gd name="f45" fmla="+- f32 0 f43"/>
              <a:gd name="f46" fmla="+- f45 f32 0"/>
              <a:gd name="f47" fmla="*/ f45 1 2"/>
              <a:gd name="f48" fmla="*/ f45 f29 1"/>
              <a:gd name="f49" fmla="*/ f46 1 2"/>
              <a:gd name="f50" fmla="*/ f47 f29 1"/>
              <a:gd name="f51" fmla="*/ f49 f29 1"/>
            </a:gdLst>
            <a:ahLst/>
            <a:cxnLst>
              <a:cxn ang="3cd4">
                <a:pos x="hc" y="t"/>
              </a:cxn>
              <a:cxn ang="0">
                <a:pos x="r" y="vc"/>
              </a:cxn>
              <a:cxn ang="cd4">
                <a:pos x="hc" y="b"/>
              </a:cxn>
              <a:cxn ang="cd2">
                <a:pos x="l" y="vc"/>
              </a:cxn>
              <a:cxn ang="f27">
                <a:pos x="f50" y="f34"/>
              </a:cxn>
              <a:cxn ang="f28">
                <a:pos x="f50" y="f37"/>
              </a:cxn>
            </a:cxnLst>
            <a:rect l="f34" t="f34" r="f51" b="f37"/>
            <a:pathLst>
              <a:path>
                <a:moveTo>
                  <a:pt x="f34" y="f34"/>
                </a:moveTo>
                <a:lnTo>
                  <a:pt x="f48" y="f34"/>
                </a:lnTo>
                <a:lnTo>
                  <a:pt x="f38" y="f44"/>
                </a:lnTo>
                <a:lnTo>
                  <a:pt x="f48" y="f37"/>
                </a:lnTo>
                <a:lnTo>
                  <a:pt x="f34" y="f37"/>
                </a:lnTo>
                <a:close/>
              </a:path>
            </a:pathLst>
          </a:custGeom>
          <a:solidFill>
            <a:schemeClr val="bg1"/>
          </a:solidFill>
          <a:ln w="28575">
            <a:solidFill>
              <a:schemeClr val="tx1"/>
            </a:solidFill>
            <a:prstDash val="solid"/>
          </a:ln>
        </p:spPr>
        <p:txBody>
          <a:bodyPr vert="horz" wrap="square" lIns="91440" tIns="45720" rIns="91440" bIns="45720" anchor="ctr" anchorCtr="1" compatLnSpc="1"/>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zh-TW" sz="2800" b="1" i="0" u="none" strike="noStrike" kern="1200" cap="none" spc="0" baseline="0" dirty="0">
                <a:solidFill>
                  <a:srgbClr val="000000"/>
                </a:solidFill>
                <a:uFillTx/>
                <a:latin typeface="標楷體" panose="03000509000000000000" pitchFamily="65" charset="-120"/>
                <a:ea typeface="標楷體" panose="03000509000000000000" pitchFamily="65" charset="-120"/>
              </a:rPr>
              <a:t>驗收</a:t>
            </a:r>
          </a:p>
        </p:txBody>
      </p:sp>
      <p:sp>
        <p:nvSpPr>
          <p:cNvPr id="10" name="五邊形 28"/>
          <p:cNvSpPr/>
          <p:nvPr/>
        </p:nvSpPr>
        <p:spPr>
          <a:xfrm>
            <a:off x="7620505" y="393212"/>
            <a:ext cx="1199967" cy="870286"/>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180"/>
              <a:gd name="f11" fmla="abs f4"/>
              <a:gd name="f12" fmla="abs f5"/>
              <a:gd name="f13" fmla="abs f6"/>
              <a:gd name="f14" fmla="val f7"/>
              <a:gd name="f15" fmla="val f8"/>
              <a:gd name="f16" fmla="*/ f9 f1 1"/>
              <a:gd name="f17" fmla="*/ f10 f1 1"/>
              <a:gd name="f18" fmla="?: f11 f4 1"/>
              <a:gd name="f19" fmla="?: f12 f5 1"/>
              <a:gd name="f20" fmla="?: f13 f6 1"/>
              <a:gd name="f21" fmla="*/ f16 1 f3"/>
              <a:gd name="f22" fmla="*/ f17 1 f3"/>
              <a:gd name="f23" fmla="*/ f18 1 21600"/>
              <a:gd name="f24" fmla="*/ f19 1 21600"/>
              <a:gd name="f25" fmla="*/ 21600 f18 1"/>
              <a:gd name="f26" fmla="*/ 21600 f19 1"/>
              <a:gd name="f27" fmla="+- f21 0 f2"/>
              <a:gd name="f28" fmla="+- f22 0 f2"/>
              <a:gd name="f29" fmla="min f24 f23"/>
              <a:gd name="f30" fmla="*/ f25 1 f20"/>
              <a:gd name="f31" fmla="*/ f26 1 f20"/>
              <a:gd name="f32" fmla="val f30"/>
              <a:gd name="f33" fmla="val f31"/>
              <a:gd name="f34" fmla="*/ f14 f29 1"/>
              <a:gd name="f35" fmla="+- f33 0 f14"/>
              <a:gd name="f36" fmla="+- f32 0 f14"/>
              <a:gd name="f37" fmla="*/ f33 f29 1"/>
              <a:gd name="f38" fmla="*/ f32 f29 1"/>
              <a:gd name="f39" fmla="*/ f35 1 2"/>
              <a:gd name="f40" fmla="min f36 f35"/>
              <a:gd name="f41" fmla="+- f14 f39 0"/>
              <a:gd name="f42" fmla="*/ f40 f15 1"/>
              <a:gd name="f43" fmla="*/ f42 1 100000"/>
              <a:gd name="f44" fmla="*/ f41 f29 1"/>
              <a:gd name="f45" fmla="+- f32 0 f43"/>
              <a:gd name="f46" fmla="+- f45 f32 0"/>
              <a:gd name="f47" fmla="*/ f45 1 2"/>
              <a:gd name="f48" fmla="*/ f45 f29 1"/>
              <a:gd name="f49" fmla="*/ f46 1 2"/>
              <a:gd name="f50" fmla="*/ f47 f29 1"/>
              <a:gd name="f51" fmla="*/ f49 f29 1"/>
            </a:gdLst>
            <a:ahLst/>
            <a:cxnLst>
              <a:cxn ang="3cd4">
                <a:pos x="hc" y="t"/>
              </a:cxn>
              <a:cxn ang="0">
                <a:pos x="r" y="vc"/>
              </a:cxn>
              <a:cxn ang="cd4">
                <a:pos x="hc" y="b"/>
              </a:cxn>
              <a:cxn ang="cd2">
                <a:pos x="l" y="vc"/>
              </a:cxn>
              <a:cxn ang="f27">
                <a:pos x="f50" y="f34"/>
              </a:cxn>
              <a:cxn ang="f28">
                <a:pos x="f50" y="f37"/>
              </a:cxn>
            </a:cxnLst>
            <a:rect l="f34" t="f34" r="f51" b="f37"/>
            <a:pathLst>
              <a:path>
                <a:moveTo>
                  <a:pt x="f34" y="f34"/>
                </a:moveTo>
                <a:lnTo>
                  <a:pt x="f48" y="f34"/>
                </a:lnTo>
                <a:lnTo>
                  <a:pt x="f38" y="f44"/>
                </a:lnTo>
                <a:lnTo>
                  <a:pt x="f48" y="f37"/>
                </a:lnTo>
                <a:lnTo>
                  <a:pt x="f34" y="f37"/>
                </a:lnTo>
                <a:close/>
              </a:path>
            </a:pathLst>
          </a:custGeom>
          <a:solidFill>
            <a:schemeClr val="bg1"/>
          </a:solidFill>
          <a:ln w="28575">
            <a:solidFill>
              <a:schemeClr val="tx1"/>
            </a:solidFill>
            <a:prstDash val="solid"/>
          </a:ln>
        </p:spPr>
        <p:txBody>
          <a:bodyPr vert="horz" wrap="square" lIns="91440" tIns="45720" rIns="91440" bIns="45720" anchor="ctr" anchorCtr="1" compatLnSpc="1"/>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zh-TW" sz="2800" b="1" i="0" u="none" strike="noStrike" kern="1200" cap="none" spc="0" baseline="0" dirty="0">
                <a:solidFill>
                  <a:srgbClr val="000000"/>
                </a:solidFill>
                <a:uFillTx/>
                <a:latin typeface="標楷體" panose="03000509000000000000" pitchFamily="65" charset="-120"/>
                <a:ea typeface="標楷體" panose="03000509000000000000" pitchFamily="65" charset="-120"/>
              </a:rPr>
              <a:t>保固</a:t>
            </a:r>
          </a:p>
        </p:txBody>
      </p:sp>
      <p:sp>
        <p:nvSpPr>
          <p:cNvPr id="12" name="文字方塊 11"/>
          <p:cNvSpPr txBox="1"/>
          <p:nvPr/>
        </p:nvSpPr>
        <p:spPr>
          <a:xfrm>
            <a:off x="368385" y="1383158"/>
            <a:ext cx="8352928" cy="461665"/>
          </a:xfrm>
          <a:prstGeom prst="rect">
            <a:avLst/>
          </a:prstGeom>
          <a:noFill/>
          <a:ln w="57150">
            <a:solidFill>
              <a:schemeClr val="tx1"/>
            </a:solidFill>
          </a:ln>
        </p:spPr>
        <p:txBody>
          <a:bodyPr wrap="square" rtlCol="0">
            <a:spAutoFit/>
          </a:bodyPr>
          <a:lstStyle/>
          <a:p>
            <a:r>
              <a:rPr lang="zh-TW" altLang="en-US" sz="2400" b="1" dirty="0">
                <a:solidFill>
                  <a:srgbClr val="FF0000"/>
                </a:solidFill>
                <a:latin typeface="標楷體" panose="03000509000000000000" pitchFamily="65" charset="-120"/>
                <a:ea typeface="標楷體" panose="03000509000000000000" pitchFamily="65" charset="-120"/>
              </a:rPr>
              <a:t>     二、資格限制競爭 </a:t>
            </a:r>
          </a:p>
        </p:txBody>
      </p:sp>
      <p:cxnSp>
        <p:nvCxnSpPr>
          <p:cNvPr id="15" name="直線接點 14"/>
          <p:cNvCxnSpPr/>
          <p:nvPr/>
        </p:nvCxnSpPr>
        <p:spPr>
          <a:xfrm>
            <a:off x="4758825" y="332656"/>
            <a:ext cx="29199" cy="1512168"/>
          </a:xfrm>
          <a:prstGeom prst="line">
            <a:avLst/>
          </a:prstGeom>
          <a:ln w="57150"/>
        </p:spPr>
        <p:style>
          <a:lnRef idx="1">
            <a:schemeClr val="accent1"/>
          </a:lnRef>
          <a:fillRef idx="0">
            <a:schemeClr val="accent1"/>
          </a:fillRef>
          <a:effectRef idx="0">
            <a:schemeClr val="accent1"/>
          </a:effectRef>
          <a:fontRef idx="minor">
            <a:schemeClr val="tx1"/>
          </a:fontRef>
        </p:style>
      </p:cxnSp>
      <p:sp>
        <p:nvSpPr>
          <p:cNvPr id="11" name="文字方塊 10"/>
          <p:cNvSpPr txBox="1"/>
          <p:nvPr/>
        </p:nvSpPr>
        <p:spPr>
          <a:xfrm>
            <a:off x="4788024" y="1383159"/>
            <a:ext cx="3960440" cy="461665"/>
          </a:xfrm>
          <a:prstGeom prst="rect">
            <a:avLst/>
          </a:prstGeom>
          <a:noFill/>
        </p:spPr>
        <p:txBody>
          <a:bodyPr wrap="square" rtlCol="0">
            <a:spAutoFit/>
          </a:bodyPr>
          <a:lstStyle/>
          <a:p>
            <a:pPr algn="ctr"/>
            <a:r>
              <a:rPr lang="zh-TW" altLang="en-US" sz="2400" b="1" dirty="0">
                <a:solidFill>
                  <a:srgbClr val="FF0000"/>
                </a:solidFill>
                <a:latin typeface="標楷體" panose="03000509000000000000" pitchFamily="65" charset="-120"/>
                <a:ea typeface="標楷體" panose="03000509000000000000" pitchFamily="65" charset="-120"/>
              </a:rPr>
              <a:t>                </a:t>
            </a:r>
            <a:r>
              <a:rPr lang="zh-TW" altLang="en-US" sz="2400" b="1" dirty="0">
                <a:solidFill>
                  <a:srgbClr val="000000"/>
                </a:solidFill>
                <a:latin typeface="標楷體" panose="03000509000000000000" pitchFamily="65" charset="-120"/>
                <a:ea typeface="標楷體" panose="03000509000000000000" pitchFamily="65" charset="-120"/>
              </a:rPr>
              <a:t>契約爭議</a:t>
            </a:r>
          </a:p>
        </p:txBody>
      </p:sp>
      <p:sp>
        <p:nvSpPr>
          <p:cNvPr id="18" name="向下箭號 17"/>
          <p:cNvSpPr/>
          <p:nvPr/>
        </p:nvSpPr>
        <p:spPr>
          <a:xfrm>
            <a:off x="683568" y="1088741"/>
            <a:ext cx="282698" cy="1116124"/>
          </a:xfrm>
          <a:prstGeom prst="down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0" name="文字方塊 19"/>
          <p:cNvSpPr txBox="1"/>
          <p:nvPr/>
        </p:nvSpPr>
        <p:spPr>
          <a:xfrm>
            <a:off x="395536" y="2112606"/>
            <a:ext cx="8352928" cy="4166975"/>
          </a:xfrm>
          <a:prstGeom prst="rect">
            <a:avLst/>
          </a:prstGeom>
          <a:noFill/>
        </p:spPr>
        <p:txBody>
          <a:bodyPr wrap="square" rtlCol="0">
            <a:spAutoFit/>
          </a:bodyPr>
          <a:lstStyle/>
          <a:p>
            <a:pPr marL="355600" indent="-355600" algn="just">
              <a:lnSpc>
                <a:spcPts val="3200"/>
              </a:lnSpc>
            </a:pPr>
            <a:r>
              <a:rPr lang="en-US" altLang="zh-TW" sz="2400" b="1" kern="100" dirty="0">
                <a:solidFill>
                  <a:srgbClr val="000000"/>
                </a:solidFill>
                <a:latin typeface="標楷體" pitchFamily="65" charset="-120"/>
                <a:ea typeface="標楷體" pitchFamily="65" charset="-120"/>
                <a:cs typeface="Times New Roman"/>
              </a:rPr>
              <a:t>8.</a:t>
            </a:r>
            <a:r>
              <a:rPr lang="zh-TW" altLang="zh-TW" sz="2400" b="1" kern="0" dirty="0">
                <a:solidFill>
                  <a:srgbClr val="000000"/>
                </a:solidFill>
                <a:latin typeface="標楷體" pitchFamily="65" charset="-120"/>
                <a:ea typeface="標楷體" pitchFamily="65" charset="-120"/>
                <a:cs typeface="新細明體"/>
              </a:rPr>
              <a:t>限</a:t>
            </a:r>
            <a:r>
              <a:rPr lang="zh-TW" altLang="zh-TW" sz="2400" b="1" u="sng" kern="0" dirty="0">
                <a:solidFill>
                  <a:srgbClr val="0000FF"/>
                </a:solidFill>
                <a:latin typeface="標楷體" pitchFamily="65" charset="-120"/>
                <a:ea typeface="標楷體" pitchFamily="65" charset="-120"/>
                <a:cs typeface="新細明體"/>
              </a:rPr>
              <a:t>特定地區公會之會員</a:t>
            </a:r>
            <a:r>
              <a:rPr lang="zh-TW" altLang="zh-TW" sz="2400" b="1" kern="0" dirty="0">
                <a:solidFill>
                  <a:srgbClr val="000000"/>
                </a:solidFill>
                <a:latin typeface="標楷體" pitchFamily="65" charset="-120"/>
                <a:ea typeface="標楷體" pitchFamily="65" charset="-120"/>
                <a:cs typeface="新細明體"/>
              </a:rPr>
              <a:t>。</a:t>
            </a:r>
            <a:endParaRPr lang="zh-TW" altLang="zh-TW" sz="2400" b="1" kern="100" dirty="0">
              <a:solidFill>
                <a:srgbClr val="000000"/>
              </a:solidFill>
              <a:latin typeface="標楷體" pitchFamily="65" charset="-120"/>
              <a:ea typeface="標楷體" pitchFamily="65" charset="-120"/>
              <a:cs typeface="Times New Roman"/>
            </a:endParaRPr>
          </a:p>
          <a:p>
            <a:pPr marL="355600" indent="-355600" algn="just">
              <a:lnSpc>
                <a:spcPts val="3200"/>
              </a:lnSpc>
            </a:pPr>
            <a:r>
              <a:rPr lang="en-US" altLang="zh-TW" sz="2400" b="1" kern="100" dirty="0">
                <a:solidFill>
                  <a:srgbClr val="000000"/>
                </a:solidFill>
                <a:latin typeface="標楷體" pitchFamily="65" charset="-120"/>
                <a:ea typeface="標楷體" pitchFamily="65" charset="-120"/>
                <a:cs typeface="Times New Roman"/>
              </a:rPr>
              <a:t>9.</a:t>
            </a:r>
            <a:r>
              <a:rPr lang="zh-TW" altLang="zh-TW" sz="2400" b="1" u="sng" kern="0" dirty="0">
                <a:solidFill>
                  <a:srgbClr val="0000FF"/>
                </a:solidFill>
                <a:latin typeface="標楷體" pitchFamily="65" charset="-120"/>
                <a:ea typeface="標楷體" pitchFamily="65" charset="-120"/>
                <a:cs typeface="新細明體"/>
              </a:rPr>
              <a:t>不當限制特定公會之會員</a:t>
            </a:r>
            <a:r>
              <a:rPr lang="zh-TW" altLang="zh-TW" sz="2400" b="1" kern="0" dirty="0">
                <a:solidFill>
                  <a:srgbClr val="000000"/>
                </a:solidFill>
                <a:latin typeface="標楷體" pitchFamily="65" charset="-120"/>
                <a:ea typeface="標楷體" pitchFamily="65" charset="-120"/>
                <a:cs typeface="新細明體"/>
              </a:rPr>
              <a:t>方可投標。</a:t>
            </a:r>
            <a:endParaRPr lang="zh-TW" altLang="zh-TW" sz="2400" b="1" kern="100" dirty="0">
              <a:solidFill>
                <a:srgbClr val="000000"/>
              </a:solidFill>
              <a:latin typeface="標楷體" pitchFamily="65" charset="-120"/>
              <a:ea typeface="標楷體" pitchFamily="65" charset="-120"/>
              <a:cs typeface="Times New Roman"/>
            </a:endParaRPr>
          </a:p>
          <a:p>
            <a:pPr marL="355600" indent="-355600" algn="just">
              <a:lnSpc>
                <a:spcPts val="3200"/>
              </a:lnSpc>
            </a:pPr>
            <a:r>
              <a:rPr lang="en-US" altLang="zh-TW" sz="2400" b="1" kern="100" dirty="0">
                <a:solidFill>
                  <a:srgbClr val="000000"/>
                </a:solidFill>
                <a:latin typeface="標楷體" pitchFamily="65" charset="-120"/>
                <a:ea typeface="標楷體" pitchFamily="65" charset="-120"/>
                <a:cs typeface="Times New Roman"/>
              </a:rPr>
              <a:t>10.</a:t>
            </a:r>
            <a:r>
              <a:rPr lang="zh-TW" altLang="zh-TW" sz="2400" b="1" u="sng" kern="0" dirty="0">
                <a:solidFill>
                  <a:srgbClr val="0000FF"/>
                </a:solidFill>
                <a:latin typeface="標楷體" pitchFamily="65" charset="-120"/>
                <a:ea typeface="標楷體" pitchFamily="65" charset="-120"/>
                <a:cs typeface="新細明體"/>
              </a:rPr>
              <a:t>繳納營業稅證明限當期者</a:t>
            </a:r>
            <a:r>
              <a:rPr lang="zh-TW" altLang="zh-TW" sz="2400" b="1" kern="0" dirty="0">
                <a:solidFill>
                  <a:srgbClr val="000000"/>
                </a:solidFill>
                <a:latin typeface="標楷體" pitchFamily="65" charset="-120"/>
                <a:ea typeface="標楷體" pitchFamily="65" charset="-120"/>
                <a:cs typeface="新細明體"/>
              </a:rPr>
              <a:t>。</a:t>
            </a:r>
            <a:endParaRPr lang="zh-TW" altLang="zh-TW" sz="2400" b="1" kern="100" dirty="0">
              <a:solidFill>
                <a:srgbClr val="000000"/>
              </a:solidFill>
              <a:latin typeface="標楷體" pitchFamily="65" charset="-120"/>
              <a:ea typeface="標楷體" pitchFamily="65" charset="-120"/>
              <a:cs typeface="Times New Roman"/>
            </a:endParaRPr>
          </a:p>
          <a:p>
            <a:pPr marL="355600" indent="-355600" algn="just">
              <a:lnSpc>
                <a:spcPts val="3200"/>
              </a:lnSpc>
            </a:pPr>
            <a:r>
              <a:rPr lang="en-US" altLang="zh-TW" sz="2400" b="1" kern="100" dirty="0">
                <a:solidFill>
                  <a:srgbClr val="000000"/>
                </a:solidFill>
                <a:latin typeface="標楷體" pitchFamily="65" charset="-120"/>
                <a:ea typeface="標楷體" pitchFamily="65" charset="-120"/>
                <a:cs typeface="Times New Roman"/>
              </a:rPr>
              <a:t>11.</a:t>
            </a:r>
            <a:r>
              <a:rPr lang="zh-TW" altLang="zh-TW" sz="2400" b="1" u="sng" kern="0" dirty="0">
                <a:solidFill>
                  <a:srgbClr val="0000FF"/>
                </a:solidFill>
                <a:latin typeface="標楷體" pitchFamily="65" charset="-120"/>
                <a:ea typeface="標楷體" pitchFamily="65" charset="-120"/>
                <a:cs typeface="新細明體"/>
              </a:rPr>
              <a:t>信用證明</a:t>
            </a:r>
            <a:r>
              <a:rPr lang="zh-TW" altLang="zh-TW" sz="2400" b="1" kern="0" dirty="0">
                <a:solidFill>
                  <a:srgbClr val="000000"/>
                </a:solidFill>
                <a:latin typeface="標楷體" pitchFamily="65" charset="-120"/>
                <a:ea typeface="標楷體" pitchFamily="65" charset="-120"/>
                <a:cs typeface="新細明體"/>
              </a:rPr>
              <a:t>限公告日後所取得者。</a:t>
            </a:r>
            <a:endParaRPr lang="en-US" altLang="zh-TW" sz="2400" b="1" kern="0" dirty="0">
              <a:solidFill>
                <a:srgbClr val="000000"/>
              </a:solidFill>
              <a:latin typeface="標楷體" pitchFamily="65" charset="-120"/>
              <a:ea typeface="標楷體" pitchFamily="65" charset="-120"/>
              <a:cs typeface="新細明體"/>
            </a:endParaRPr>
          </a:p>
          <a:p>
            <a:pPr marL="355600" indent="-355600" algn="just">
              <a:lnSpc>
                <a:spcPts val="3200"/>
              </a:lnSpc>
            </a:pPr>
            <a:r>
              <a:rPr lang="en-US" altLang="zh-TW" sz="2400" b="1" kern="0" dirty="0">
                <a:solidFill>
                  <a:srgbClr val="000000"/>
                </a:solidFill>
                <a:latin typeface="標楷體" pitchFamily="65" charset="-120"/>
                <a:ea typeface="標楷體" pitchFamily="65" charset="-120"/>
                <a:cs typeface="Times New Roman"/>
              </a:rPr>
              <a:t>12.</a:t>
            </a:r>
            <a:r>
              <a:rPr lang="zh-TW" altLang="zh-TW" sz="2400" b="1" u="sng" kern="0" dirty="0">
                <a:solidFill>
                  <a:srgbClr val="0000FF"/>
                </a:solidFill>
                <a:latin typeface="標楷體" pitchFamily="65" charset="-120"/>
                <a:ea typeface="標楷體" pitchFamily="65" charset="-120"/>
                <a:cs typeface="新細明體"/>
              </a:rPr>
              <a:t>資本額</a:t>
            </a:r>
            <a:r>
              <a:rPr lang="zh-TW" altLang="zh-TW" sz="2400" b="1" kern="0" dirty="0">
                <a:solidFill>
                  <a:srgbClr val="000000"/>
                </a:solidFill>
                <a:latin typeface="標楷體" pitchFamily="65" charset="-120"/>
                <a:ea typeface="標楷體" pitchFamily="65" charset="-120"/>
                <a:cs typeface="新細明體"/>
              </a:rPr>
              <a:t>限公告日前者。</a:t>
            </a:r>
            <a:endParaRPr lang="zh-TW" altLang="zh-TW" sz="2400" b="1" kern="100" dirty="0">
              <a:solidFill>
                <a:srgbClr val="000000"/>
              </a:solidFill>
              <a:latin typeface="標楷體" pitchFamily="65" charset="-120"/>
              <a:ea typeface="標楷體" pitchFamily="65" charset="-120"/>
              <a:cs typeface="Times New Roman"/>
            </a:endParaRPr>
          </a:p>
          <a:p>
            <a:pPr marL="355600" indent="-355600" algn="just">
              <a:lnSpc>
                <a:spcPts val="3200"/>
              </a:lnSpc>
            </a:pPr>
            <a:r>
              <a:rPr lang="en-US" altLang="zh-TW" sz="2400" b="1" kern="100" dirty="0">
                <a:solidFill>
                  <a:srgbClr val="000000"/>
                </a:solidFill>
                <a:latin typeface="標楷體" pitchFamily="65" charset="-120"/>
                <a:ea typeface="標楷體" pitchFamily="65" charset="-120"/>
                <a:cs typeface="Times New Roman"/>
              </a:rPr>
              <a:t>13.</a:t>
            </a:r>
            <a:r>
              <a:rPr lang="zh-TW" altLang="en-US" sz="2400" b="1" u="sng" kern="0" dirty="0">
                <a:solidFill>
                  <a:srgbClr val="FF0000"/>
                </a:solidFill>
                <a:latin typeface="標楷體" pitchFamily="65" charset="-120"/>
                <a:ea typeface="標楷體" pitchFamily="65" charset="-120"/>
                <a:cs typeface="新細明體"/>
              </a:rPr>
              <a:t>非屬特殊或巨額採購</a:t>
            </a:r>
            <a:r>
              <a:rPr lang="zh-TW" altLang="en-US" sz="2400" b="1" kern="0" dirty="0">
                <a:solidFill>
                  <a:srgbClr val="000000"/>
                </a:solidFill>
                <a:latin typeface="標楷體" pitchFamily="65" charset="-120"/>
                <a:ea typeface="標楷體" pitchFamily="65" charset="-120"/>
                <a:cs typeface="新細明體"/>
              </a:rPr>
              <a:t>，</a:t>
            </a:r>
            <a:r>
              <a:rPr lang="zh-TW" altLang="zh-TW" sz="2400" b="1" kern="0" dirty="0">
                <a:solidFill>
                  <a:srgbClr val="000000"/>
                </a:solidFill>
                <a:latin typeface="標楷體" pitchFamily="65" charset="-120"/>
                <a:ea typeface="標楷體" pitchFamily="65" charset="-120"/>
                <a:cs typeface="新細明體"/>
              </a:rPr>
              <a:t>限取得</a:t>
            </a:r>
            <a:r>
              <a:rPr lang="en-US" altLang="zh-TW" sz="2400" b="1" kern="0" dirty="0">
                <a:solidFill>
                  <a:srgbClr val="000000"/>
                </a:solidFill>
                <a:latin typeface="標楷體" pitchFamily="65" charset="-120"/>
                <a:ea typeface="標楷體" pitchFamily="65" charset="-120"/>
                <a:cs typeface="新細明體"/>
              </a:rPr>
              <a:t>ISO9000</a:t>
            </a:r>
            <a:r>
              <a:rPr lang="zh-TW" altLang="zh-TW" sz="2400" b="1" kern="0" dirty="0">
                <a:solidFill>
                  <a:srgbClr val="000000"/>
                </a:solidFill>
                <a:latin typeface="標楷體" pitchFamily="65" charset="-120"/>
                <a:ea typeface="標楷體" pitchFamily="65" charset="-120"/>
                <a:cs typeface="新細明體"/>
              </a:rPr>
              <a:t>系列驗證者。</a:t>
            </a:r>
            <a:endParaRPr lang="zh-TW" altLang="zh-TW" sz="2400" b="1" kern="100" dirty="0">
              <a:solidFill>
                <a:srgbClr val="000000"/>
              </a:solidFill>
              <a:latin typeface="標楷體" pitchFamily="65" charset="-120"/>
              <a:ea typeface="標楷體" pitchFamily="65" charset="-120"/>
              <a:cs typeface="Times New Roman"/>
            </a:endParaRPr>
          </a:p>
          <a:p>
            <a:pPr marL="355600" indent="-355600" algn="just">
              <a:lnSpc>
                <a:spcPts val="3200"/>
              </a:lnSpc>
            </a:pPr>
            <a:r>
              <a:rPr lang="en-US" altLang="zh-TW" sz="2400" b="1" kern="100" dirty="0">
                <a:solidFill>
                  <a:srgbClr val="000000"/>
                </a:solidFill>
                <a:latin typeface="標楷體" pitchFamily="65" charset="-120"/>
                <a:ea typeface="標楷體" pitchFamily="65" charset="-120"/>
                <a:cs typeface="Times New Roman"/>
              </a:rPr>
              <a:t>14.</a:t>
            </a:r>
            <a:r>
              <a:rPr lang="zh-TW" altLang="zh-TW" sz="2400" b="1" kern="0" dirty="0">
                <a:solidFill>
                  <a:srgbClr val="000000"/>
                </a:solidFill>
                <a:latin typeface="標楷體" pitchFamily="65" charset="-120"/>
                <a:ea typeface="標楷體" pitchFamily="65" charset="-120"/>
                <a:cs typeface="新細明體"/>
              </a:rPr>
              <a:t>投標當時即必須於</a:t>
            </a:r>
            <a:r>
              <a:rPr lang="zh-TW" altLang="zh-TW" sz="2400" b="1" u="sng" kern="0" dirty="0">
                <a:solidFill>
                  <a:srgbClr val="0000FF"/>
                </a:solidFill>
                <a:latin typeface="標楷體" pitchFamily="65" charset="-120"/>
                <a:ea typeface="標楷體" pitchFamily="65" charset="-120"/>
                <a:cs typeface="新細明體"/>
              </a:rPr>
              <a:t>指定地區設有分公司或維護站</a:t>
            </a:r>
            <a:r>
              <a:rPr lang="zh-TW" altLang="zh-TW" sz="2400" b="1" kern="0" dirty="0">
                <a:solidFill>
                  <a:srgbClr val="000000"/>
                </a:solidFill>
                <a:latin typeface="標楷體" pitchFamily="65" charset="-120"/>
                <a:ea typeface="標楷體" pitchFamily="65" charset="-120"/>
                <a:cs typeface="新細明體"/>
              </a:rPr>
              <a:t>。</a:t>
            </a:r>
            <a:endParaRPr lang="zh-TW" altLang="zh-TW" sz="2400" b="1" kern="100" dirty="0">
              <a:solidFill>
                <a:srgbClr val="000000"/>
              </a:solidFill>
              <a:latin typeface="標楷體" pitchFamily="65" charset="-120"/>
              <a:ea typeface="標楷體" pitchFamily="65" charset="-120"/>
              <a:cs typeface="Times New Roman"/>
            </a:endParaRPr>
          </a:p>
          <a:p>
            <a:pPr marL="355600" indent="-355600" algn="just">
              <a:lnSpc>
                <a:spcPts val="3200"/>
              </a:lnSpc>
            </a:pPr>
            <a:r>
              <a:rPr lang="en-US" altLang="zh-TW" sz="2400" b="1" kern="100" dirty="0">
                <a:solidFill>
                  <a:srgbClr val="000000"/>
                </a:solidFill>
                <a:latin typeface="標楷體" pitchFamily="65" charset="-120"/>
                <a:ea typeface="標楷體" pitchFamily="65" charset="-120"/>
                <a:cs typeface="Times New Roman"/>
              </a:rPr>
              <a:t>15.</a:t>
            </a:r>
            <a:r>
              <a:rPr lang="zh-TW" altLang="zh-TW" sz="2400" b="1" kern="0" dirty="0">
                <a:solidFill>
                  <a:srgbClr val="000000"/>
                </a:solidFill>
                <a:latin typeface="標楷體" pitchFamily="65" charset="-120"/>
                <a:ea typeface="標楷體" pitchFamily="65" charset="-120"/>
                <a:cs typeface="新細明體"/>
              </a:rPr>
              <a:t>限定</a:t>
            </a:r>
            <a:r>
              <a:rPr lang="zh-TW" altLang="zh-TW" sz="2400" b="1" u="sng" kern="0" dirty="0">
                <a:solidFill>
                  <a:srgbClr val="0000FF"/>
                </a:solidFill>
                <a:latin typeface="標楷體" pitchFamily="65" charset="-120"/>
                <a:ea typeface="標楷體" pitchFamily="65" charset="-120"/>
                <a:cs typeface="新細明體"/>
              </a:rPr>
              <a:t>投標廠商之所在地</a:t>
            </a:r>
            <a:r>
              <a:rPr lang="zh-TW" altLang="zh-TW" sz="2400" b="1" kern="0" dirty="0">
                <a:solidFill>
                  <a:srgbClr val="000000"/>
                </a:solidFill>
                <a:latin typeface="標楷體" pitchFamily="65" charset="-120"/>
                <a:ea typeface="標楷體" pitchFamily="65" charset="-120"/>
                <a:cs typeface="新細明體"/>
              </a:rPr>
              <a:t>。</a:t>
            </a:r>
            <a:endParaRPr lang="zh-TW" altLang="zh-TW" sz="2400" b="1" kern="100" dirty="0">
              <a:solidFill>
                <a:srgbClr val="000000"/>
              </a:solidFill>
              <a:latin typeface="標楷體" pitchFamily="65" charset="-120"/>
              <a:ea typeface="標楷體" pitchFamily="65" charset="-120"/>
              <a:cs typeface="Times New Roman"/>
            </a:endParaRPr>
          </a:p>
          <a:p>
            <a:pPr marL="355600" indent="-355600" algn="just">
              <a:lnSpc>
                <a:spcPts val="3200"/>
              </a:lnSpc>
            </a:pPr>
            <a:r>
              <a:rPr lang="en-US" altLang="zh-TW" sz="2400" b="1" kern="100" dirty="0">
                <a:solidFill>
                  <a:srgbClr val="000000"/>
                </a:solidFill>
                <a:latin typeface="標楷體" pitchFamily="65" charset="-120"/>
                <a:ea typeface="標楷體" pitchFamily="65" charset="-120"/>
                <a:cs typeface="Times New Roman"/>
              </a:rPr>
              <a:t>16.</a:t>
            </a:r>
            <a:r>
              <a:rPr lang="zh-TW" altLang="zh-TW" sz="2400" b="1" kern="0" dirty="0">
                <a:solidFill>
                  <a:srgbClr val="000000"/>
                </a:solidFill>
                <a:latin typeface="標楷體" pitchFamily="65" charset="-120"/>
                <a:ea typeface="標楷體" pitchFamily="65" charset="-120"/>
                <a:cs typeface="新細明體"/>
              </a:rPr>
              <a:t>投標當時即</a:t>
            </a:r>
            <a:r>
              <a:rPr lang="zh-TW" altLang="zh-TW" sz="2400" b="1" u="sng" kern="0" dirty="0">
                <a:solidFill>
                  <a:srgbClr val="0000FF"/>
                </a:solidFill>
                <a:latin typeface="標楷體" pitchFamily="65" charset="-120"/>
                <a:ea typeface="標楷體" pitchFamily="65" charset="-120"/>
                <a:cs typeface="新細明體"/>
              </a:rPr>
              <a:t>必須擁有指定之設備</a:t>
            </a:r>
            <a:r>
              <a:rPr lang="zh-TW" altLang="zh-TW" sz="2400" b="1" kern="0" dirty="0">
                <a:solidFill>
                  <a:srgbClr val="000000"/>
                </a:solidFill>
                <a:latin typeface="標楷體" pitchFamily="65" charset="-120"/>
                <a:ea typeface="標楷體" pitchFamily="65" charset="-120"/>
                <a:cs typeface="新細明體"/>
              </a:rPr>
              <a:t>。</a:t>
            </a:r>
            <a:endParaRPr lang="en-US" altLang="zh-TW" sz="2400" b="1" kern="0" dirty="0">
              <a:solidFill>
                <a:srgbClr val="000000"/>
              </a:solidFill>
              <a:latin typeface="標楷體" pitchFamily="65" charset="-120"/>
              <a:ea typeface="標楷體" pitchFamily="65" charset="-120"/>
              <a:cs typeface="新細明體"/>
            </a:endParaRPr>
          </a:p>
          <a:p>
            <a:pPr marL="355600" indent="-355600" algn="just">
              <a:lnSpc>
                <a:spcPts val="3200"/>
              </a:lnSpc>
            </a:pPr>
            <a:r>
              <a:rPr lang="en-US" altLang="zh-TW" sz="2400" b="1" kern="0" dirty="0">
                <a:solidFill>
                  <a:srgbClr val="000000"/>
                </a:solidFill>
                <a:latin typeface="標楷體" pitchFamily="65" charset="-120"/>
                <a:ea typeface="標楷體" pitchFamily="65" charset="-120"/>
                <a:cs typeface="Times New Roman"/>
              </a:rPr>
              <a:t>17.</a:t>
            </a:r>
            <a:r>
              <a:rPr lang="zh-TW" altLang="zh-TW" sz="2400" b="1" kern="0" dirty="0">
                <a:solidFill>
                  <a:srgbClr val="000000"/>
                </a:solidFill>
                <a:latin typeface="標楷體" pitchFamily="65" charset="-120"/>
                <a:ea typeface="標楷體" pitchFamily="65" charset="-120"/>
                <a:cs typeface="新細明體"/>
              </a:rPr>
              <a:t>不考慮資格文件之性質而</a:t>
            </a:r>
            <a:r>
              <a:rPr lang="zh-TW" altLang="zh-TW" sz="2400" b="1" u="sng" kern="0" dirty="0">
                <a:solidFill>
                  <a:srgbClr val="0000FF"/>
                </a:solidFill>
                <a:latin typeface="標楷體" pitchFamily="65" charset="-120"/>
                <a:ea typeface="標楷體" pitchFamily="65" charset="-120"/>
                <a:cs typeface="新細明體"/>
              </a:rPr>
              <a:t>規定廠商檢附正本。</a:t>
            </a:r>
            <a:endParaRPr lang="zh-TW" altLang="zh-TW" sz="2400" b="1" u="sng" kern="100" dirty="0">
              <a:solidFill>
                <a:srgbClr val="0000FF"/>
              </a:solidFill>
              <a:latin typeface="標楷體" pitchFamily="65" charset="-120"/>
              <a:ea typeface="標楷體" pitchFamily="65" charset="-120"/>
              <a:cs typeface="Times New Roman"/>
            </a:endParaRPr>
          </a:p>
        </p:txBody>
      </p:sp>
      <p:sp>
        <p:nvSpPr>
          <p:cNvPr id="21" name="爆炸 1 20"/>
          <p:cNvSpPr/>
          <p:nvPr/>
        </p:nvSpPr>
        <p:spPr>
          <a:xfrm>
            <a:off x="4962780" y="1196752"/>
            <a:ext cx="2525473" cy="749697"/>
          </a:xfrm>
          <a:prstGeom prst="irregularSeal1">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2400" b="1" dirty="0">
                <a:solidFill>
                  <a:srgbClr val="000000"/>
                </a:solidFill>
                <a:latin typeface="標楷體" panose="03000509000000000000" pitchFamily="65" charset="-120"/>
                <a:ea typeface="標楷體" panose="03000509000000000000" pitchFamily="65" charset="-120"/>
              </a:rPr>
              <a:t>履約程序</a:t>
            </a:r>
          </a:p>
        </p:txBody>
      </p:sp>
    </p:spTree>
    <p:extLst>
      <p:ext uri="{BB962C8B-B14F-4D97-AF65-F5344CB8AC3E}">
        <p14:creationId xmlns:p14="http://schemas.microsoft.com/office/powerpoint/2010/main" val="303135241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3" name="五邊形 4"/>
          <p:cNvSpPr/>
          <p:nvPr/>
        </p:nvSpPr>
        <p:spPr>
          <a:xfrm>
            <a:off x="395536" y="332656"/>
            <a:ext cx="1405350" cy="930841"/>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180"/>
              <a:gd name="f11" fmla="abs f4"/>
              <a:gd name="f12" fmla="abs f5"/>
              <a:gd name="f13" fmla="abs f6"/>
              <a:gd name="f14" fmla="val f7"/>
              <a:gd name="f15" fmla="val f8"/>
              <a:gd name="f16" fmla="*/ f9 f1 1"/>
              <a:gd name="f17" fmla="*/ f10 f1 1"/>
              <a:gd name="f18" fmla="?: f11 f4 1"/>
              <a:gd name="f19" fmla="?: f12 f5 1"/>
              <a:gd name="f20" fmla="?: f13 f6 1"/>
              <a:gd name="f21" fmla="*/ f16 1 f3"/>
              <a:gd name="f22" fmla="*/ f17 1 f3"/>
              <a:gd name="f23" fmla="*/ f18 1 21600"/>
              <a:gd name="f24" fmla="*/ f19 1 21600"/>
              <a:gd name="f25" fmla="*/ 21600 f18 1"/>
              <a:gd name="f26" fmla="*/ 21600 f19 1"/>
              <a:gd name="f27" fmla="+- f21 0 f2"/>
              <a:gd name="f28" fmla="+- f22 0 f2"/>
              <a:gd name="f29" fmla="min f24 f23"/>
              <a:gd name="f30" fmla="*/ f25 1 f20"/>
              <a:gd name="f31" fmla="*/ f26 1 f20"/>
              <a:gd name="f32" fmla="val f30"/>
              <a:gd name="f33" fmla="val f31"/>
              <a:gd name="f34" fmla="*/ f14 f29 1"/>
              <a:gd name="f35" fmla="+- f33 0 f14"/>
              <a:gd name="f36" fmla="+- f32 0 f14"/>
              <a:gd name="f37" fmla="*/ f33 f29 1"/>
              <a:gd name="f38" fmla="*/ f32 f29 1"/>
              <a:gd name="f39" fmla="*/ f35 1 2"/>
              <a:gd name="f40" fmla="min f36 f35"/>
              <a:gd name="f41" fmla="+- f14 f39 0"/>
              <a:gd name="f42" fmla="*/ f40 f15 1"/>
              <a:gd name="f43" fmla="*/ f42 1 100000"/>
              <a:gd name="f44" fmla="*/ f41 f29 1"/>
              <a:gd name="f45" fmla="+- f32 0 f43"/>
              <a:gd name="f46" fmla="+- f45 f32 0"/>
              <a:gd name="f47" fmla="*/ f45 1 2"/>
              <a:gd name="f48" fmla="*/ f45 f29 1"/>
              <a:gd name="f49" fmla="*/ f46 1 2"/>
              <a:gd name="f50" fmla="*/ f47 f29 1"/>
              <a:gd name="f51" fmla="*/ f49 f29 1"/>
            </a:gdLst>
            <a:ahLst/>
            <a:cxnLst>
              <a:cxn ang="3cd4">
                <a:pos x="hc" y="t"/>
              </a:cxn>
              <a:cxn ang="0">
                <a:pos x="r" y="vc"/>
              </a:cxn>
              <a:cxn ang="cd4">
                <a:pos x="hc" y="b"/>
              </a:cxn>
              <a:cxn ang="cd2">
                <a:pos x="l" y="vc"/>
              </a:cxn>
              <a:cxn ang="f27">
                <a:pos x="f50" y="f34"/>
              </a:cxn>
              <a:cxn ang="f28">
                <a:pos x="f50" y="f37"/>
              </a:cxn>
            </a:cxnLst>
            <a:rect l="f34" t="f34" r="f51" b="f37"/>
            <a:pathLst>
              <a:path>
                <a:moveTo>
                  <a:pt x="f34" y="f34"/>
                </a:moveTo>
                <a:lnTo>
                  <a:pt x="f48" y="f34"/>
                </a:lnTo>
                <a:lnTo>
                  <a:pt x="f38" y="f44"/>
                </a:lnTo>
                <a:lnTo>
                  <a:pt x="f48" y="f37"/>
                </a:lnTo>
                <a:lnTo>
                  <a:pt x="f34" y="f37"/>
                </a:lnTo>
                <a:close/>
              </a:path>
            </a:pathLst>
          </a:custGeom>
          <a:gradFill flip="none" rotWithShape="1">
            <a:gsLst>
              <a:gs pos="0">
                <a:srgbClr val="00B0F0">
                  <a:tint val="66000"/>
                  <a:satMod val="160000"/>
                </a:srgbClr>
              </a:gs>
              <a:gs pos="50000">
                <a:srgbClr val="00B0F0">
                  <a:tint val="44500"/>
                  <a:satMod val="160000"/>
                </a:srgbClr>
              </a:gs>
              <a:gs pos="100000">
                <a:srgbClr val="00B0F0">
                  <a:tint val="23500"/>
                  <a:satMod val="160000"/>
                </a:srgbClr>
              </a:gs>
            </a:gsLst>
            <a:lin ang="5400000" scaled="1"/>
            <a:tileRect/>
          </a:gradFill>
          <a:ln w="57150">
            <a:solidFill>
              <a:srgbClr val="000000"/>
            </a:solidFill>
            <a:prstDash val="solid"/>
          </a:ln>
        </p:spPr>
        <p:txBody>
          <a:bodyPr vert="horz" wrap="square" lIns="91440" tIns="45720" rIns="91440" bIns="45720" anchor="ctr" anchorCtr="1" compatLnSpc="1"/>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zh-TW" sz="3200" b="1" i="0" u="none" strike="noStrike" kern="1200" cap="none" spc="0" baseline="0" dirty="0">
                <a:solidFill>
                  <a:srgbClr val="000000"/>
                </a:solidFill>
                <a:uFillTx/>
                <a:latin typeface="標楷體" panose="03000509000000000000" pitchFamily="65" charset="-120"/>
                <a:ea typeface="標楷體" panose="03000509000000000000" pitchFamily="65" charset="-120"/>
              </a:rPr>
              <a:t>招標</a:t>
            </a:r>
          </a:p>
        </p:txBody>
      </p:sp>
      <p:sp>
        <p:nvSpPr>
          <p:cNvPr id="4" name="五邊形 5"/>
          <p:cNvSpPr/>
          <p:nvPr/>
        </p:nvSpPr>
        <p:spPr>
          <a:xfrm>
            <a:off x="1475656" y="332656"/>
            <a:ext cx="1405350" cy="944666"/>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180"/>
              <a:gd name="f11" fmla="abs f4"/>
              <a:gd name="f12" fmla="abs f5"/>
              <a:gd name="f13" fmla="abs f6"/>
              <a:gd name="f14" fmla="val f7"/>
              <a:gd name="f15" fmla="val f8"/>
              <a:gd name="f16" fmla="*/ f9 f1 1"/>
              <a:gd name="f17" fmla="*/ f10 f1 1"/>
              <a:gd name="f18" fmla="?: f11 f4 1"/>
              <a:gd name="f19" fmla="?: f12 f5 1"/>
              <a:gd name="f20" fmla="?: f13 f6 1"/>
              <a:gd name="f21" fmla="*/ f16 1 f3"/>
              <a:gd name="f22" fmla="*/ f17 1 f3"/>
              <a:gd name="f23" fmla="*/ f18 1 21600"/>
              <a:gd name="f24" fmla="*/ f19 1 21600"/>
              <a:gd name="f25" fmla="*/ 21600 f18 1"/>
              <a:gd name="f26" fmla="*/ 21600 f19 1"/>
              <a:gd name="f27" fmla="+- f21 0 f2"/>
              <a:gd name="f28" fmla="+- f22 0 f2"/>
              <a:gd name="f29" fmla="min f24 f23"/>
              <a:gd name="f30" fmla="*/ f25 1 f20"/>
              <a:gd name="f31" fmla="*/ f26 1 f20"/>
              <a:gd name="f32" fmla="val f30"/>
              <a:gd name="f33" fmla="val f31"/>
              <a:gd name="f34" fmla="*/ f14 f29 1"/>
              <a:gd name="f35" fmla="+- f33 0 f14"/>
              <a:gd name="f36" fmla="+- f32 0 f14"/>
              <a:gd name="f37" fmla="*/ f33 f29 1"/>
              <a:gd name="f38" fmla="*/ f32 f29 1"/>
              <a:gd name="f39" fmla="*/ f35 1 2"/>
              <a:gd name="f40" fmla="min f36 f35"/>
              <a:gd name="f41" fmla="+- f14 f39 0"/>
              <a:gd name="f42" fmla="*/ f40 f15 1"/>
              <a:gd name="f43" fmla="*/ f42 1 100000"/>
              <a:gd name="f44" fmla="*/ f41 f29 1"/>
              <a:gd name="f45" fmla="+- f32 0 f43"/>
              <a:gd name="f46" fmla="+- f45 f32 0"/>
              <a:gd name="f47" fmla="*/ f45 1 2"/>
              <a:gd name="f48" fmla="*/ f45 f29 1"/>
              <a:gd name="f49" fmla="*/ f46 1 2"/>
              <a:gd name="f50" fmla="*/ f47 f29 1"/>
              <a:gd name="f51" fmla="*/ f49 f29 1"/>
            </a:gdLst>
            <a:ahLst/>
            <a:cxnLst>
              <a:cxn ang="3cd4">
                <a:pos x="hc" y="t"/>
              </a:cxn>
              <a:cxn ang="0">
                <a:pos x="r" y="vc"/>
              </a:cxn>
              <a:cxn ang="cd4">
                <a:pos x="hc" y="b"/>
              </a:cxn>
              <a:cxn ang="cd2">
                <a:pos x="l" y="vc"/>
              </a:cxn>
              <a:cxn ang="f27">
                <a:pos x="f50" y="f34"/>
              </a:cxn>
              <a:cxn ang="f28">
                <a:pos x="f50" y="f37"/>
              </a:cxn>
            </a:cxnLst>
            <a:rect l="f34" t="f34" r="f51" b="f37"/>
            <a:pathLst>
              <a:path>
                <a:moveTo>
                  <a:pt x="f34" y="f34"/>
                </a:moveTo>
                <a:lnTo>
                  <a:pt x="f48" y="f34"/>
                </a:lnTo>
                <a:lnTo>
                  <a:pt x="f38" y="f44"/>
                </a:lnTo>
                <a:lnTo>
                  <a:pt x="f48" y="f37"/>
                </a:lnTo>
                <a:lnTo>
                  <a:pt x="f34" y="f37"/>
                </a:lnTo>
                <a:close/>
              </a:path>
            </a:pathLst>
          </a:custGeom>
          <a:solidFill>
            <a:schemeClr val="bg1"/>
          </a:solidFill>
          <a:ln w="28575">
            <a:solidFill>
              <a:schemeClr val="tx1"/>
            </a:solidFill>
            <a:prstDash val="solid"/>
          </a:ln>
        </p:spPr>
        <p:txBody>
          <a:bodyPr vert="horz" wrap="square" lIns="91440" tIns="45720" rIns="91440" bIns="45720" anchor="ctr" anchorCtr="1" compatLnSpc="1"/>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zh-TW" sz="3200" b="1" i="0" u="none" strike="noStrike" kern="1200" cap="none" spc="0" baseline="0" dirty="0">
                <a:solidFill>
                  <a:srgbClr val="000000"/>
                </a:solidFill>
                <a:uFillTx/>
                <a:latin typeface="標楷體" panose="03000509000000000000" pitchFamily="65" charset="-120"/>
                <a:ea typeface="標楷體" panose="03000509000000000000" pitchFamily="65" charset="-120"/>
              </a:rPr>
              <a:t>開標</a:t>
            </a:r>
          </a:p>
        </p:txBody>
      </p:sp>
      <p:sp>
        <p:nvSpPr>
          <p:cNvPr id="5" name="五邊形 6"/>
          <p:cNvSpPr/>
          <p:nvPr/>
        </p:nvSpPr>
        <p:spPr>
          <a:xfrm>
            <a:off x="2573181" y="332656"/>
            <a:ext cx="1405350" cy="944666"/>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180"/>
              <a:gd name="f11" fmla="abs f4"/>
              <a:gd name="f12" fmla="abs f5"/>
              <a:gd name="f13" fmla="abs f6"/>
              <a:gd name="f14" fmla="val f7"/>
              <a:gd name="f15" fmla="val f8"/>
              <a:gd name="f16" fmla="*/ f9 f1 1"/>
              <a:gd name="f17" fmla="*/ f10 f1 1"/>
              <a:gd name="f18" fmla="?: f11 f4 1"/>
              <a:gd name="f19" fmla="?: f12 f5 1"/>
              <a:gd name="f20" fmla="?: f13 f6 1"/>
              <a:gd name="f21" fmla="*/ f16 1 f3"/>
              <a:gd name="f22" fmla="*/ f17 1 f3"/>
              <a:gd name="f23" fmla="*/ f18 1 21600"/>
              <a:gd name="f24" fmla="*/ f19 1 21600"/>
              <a:gd name="f25" fmla="*/ 21600 f18 1"/>
              <a:gd name="f26" fmla="*/ 21600 f19 1"/>
              <a:gd name="f27" fmla="+- f21 0 f2"/>
              <a:gd name="f28" fmla="+- f22 0 f2"/>
              <a:gd name="f29" fmla="min f24 f23"/>
              <a:gd name="f30" fmla="*/ f25 1 f20"/>
              <a:gd name="f31" fmla="*/ f26 1 f20"/>
              <a:gd name="f32" fmla="val f30"/>
              <a:gd name="f33" fmla="val f31"/>
              <a:gd name="f34" fmla="*/ f14 f29 1"/>
              <a:gd name="f35" fmla="+- f33 0 f14"/>
              <a:gd name="f36" fmla="+- f32 0 f14"/>
              <a:gd name="f37" fmla="*/ f33 f29 1"/>
              <a:gd name="f38" fmla="*/ f32 f29 1"/>
              <a:gd name="f39" fmla="*/ f35 1 2"/>
              <a:gd name="f40" fmla="min f36 f35"/>
              <a:gd name="f41" fmla="+- f14 f39 0"/>
              <a:gd name="f42" fmla="*/ f40 f15 1"/>
              <a:gd name="f43" fmla="*/ f42 1 100000"/>
              <a:gd name="f44" fmla="*/ f41 f29 1"/>
              <a:gd name="f45" fmla="+- f32 0 f43"/>
              <a:gd name="f46" fmla="+- f45 f32 0"/>
              <a:gd name="f47" fmla="*/ f45 1 2"/>
              <a:gd name="f48" fmla="*/ f45 f29 1"/>
              <a:gd name="f49" fmla="*/ f46 1 2"/>
              <a:gd name="f50" fmla="*/ f47 f29 1"/>
              <a:gd name="f51" fmla="*/ f49 f29 1"/>
            </a:gdLst>
            <a:ahLst/>
            <a:cxnLst>
              <a:cxn ang="3cd4">
                <a:pos x="hc" y="t"/>
              </a:cxn>
              <a:cxn ang="0">
                <a:pos x="r" y="vc"/>
              </a:cxn>
              <a:cxn ang="cd4">
                <a:pos x="hc" y="b"/>
              </a:cxn>
              <a:cxn ang="cd2">
                <a:pos x="l" y="vc"/>
              </a:cxn>
              <a:cxn ang="f27">
                <a:pos x="f50" y="f34"/>
              </a:cxn>
              <a:cxn ang="f28">
                <a:pos x="f50" y="f37"/>
              </a:cxn>
            </a:cxnLst>
            <a:rect l="f34" t="f34" r="f51" b="f37"/>
            <a:pathLst>
              <a:path>
                <a:moveTo>
                  <a:pt x="f34" y="f34"/>
                </a:moveTo>
                <a:lnTo>
                  <a:pt x="f48" y="f34"/>
                </a:lnTo>
                <a:lnTo>
                  <a:pt x="f38" y="f44"/>
                </a:lnTo>
                <a:lnTo>
                  <a:pt x="f48" y="f37"/>
                </a:lnTo>
                <a:lnTo>
                  <a:pt x="f34" y="f37"/>
                </a:lnTo>
                <a:close/>
              </a:path>
            </a:pathLst>
          </a:custGeom>
          <a:solidFill>
            <a:schemeClr val="bg1"/>
          </a:solidFill>
          <a:ln w="28575">
            <a:solidFill>
              <a:schemeClr val="tx1"/>
            </a:solidFill>
            <a:prstDash val="solid"/>
          </a:ln>
        </p:spPr>
        <p:txBody>
          <a:bodyPr vert="horz" wrap="square" lIns="91440" tIns="45720" rIns="91440" bIns="45720" anchor="ctr" anchorCtr="1" compatLnSpc="1"/>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zh-TW" sz="3200" b="1" i="0" u="none" strike="noStrike" kern="1200" cap="none" spc="0" baseline="0" dirty="0">
                <a:solidFill>
                  <a:srgbClr val="000000"/>
                </a:solidFill>
                <a:uFillTx/>
                <a:latin typeface="標楷體" panose="03000509000000000000" pitchFamily="65" charset="-120"/>
                <a:ea typeface="標楷體" panose="03000509000000000000" pitchFamily="65" charset="-120"/>
              </a:rPr>
              <a:t>審標</a:t>
            </a:r>
          </a:p>
        </p:txBody>
      </p:sp>
      <p:sp>
        <p:nvSpPr>
          <p:cNvPr id="6" name="五邊形 9"/>
          <p:cNvSpPr/>
          <p:nvPr/>
        </p:nvSpPr>
        <p:spPr>
          <a:xfrm>
            <a:off x="3635896" y="332656"/>
            <a:ext cx="1405350" cy="944666"/>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180"/>
              <a:gd name="f11" fmla="abs f4"/>
              <a:gd name="f12" fmla="abs f5"/>
              <a:gd name="f13" fmla="abs f6"/>
              <a:gd name="f14" fmla="val f7"/>
              <a:gd name="f15" fmla="val f8"/>
              <a:gd name="f16" fmla="*/ f9 f1 1"/>
              <a:gd name="f17" fmla="*/ f10 f1 1"/>
              <a:gd name="f18" fmla="?: f11 f4 1"/>
              <a:gd name="f19" fmla="?: f12 f5 1"/>
              <a:gd name="f20" fmla="?: f13 f6 1"/>
              <a:gd name="f21" fmla="*/ f16 1 f3"/>
              <a:gd name="f22" fmla="*/ f17 1 f3"/>
              <a:gd name="f23" fmla="*/ f18 1 21600"/>
              <a:gd name="f24" fmla="*/ f19 1 21600"/>
              <a:gd name="f25" fmla="*/ 21600 f18 1"/>
              <a:gd name="f26" fmla="*/ 21600 f19 1"/>
              <a:gd name="f27" fmla="+- f21 0 f2"/>
              <a:gd name="f28" fmla="+- f22 0 f2"/>
              <a:gd name="f29" fmla="min f24 f23"/>
              <a:gd name="f30" fmla="*/ f25 1 f20"/>
              <a:gd name="f31" fmla="*/ f26 1 f20"/>
              <a:gd name="f32" fmla="val f30"/>
              <a:gd name="f33" fmla="val f31"/>
              <a:gd name="f34" fmla="*/ f14 f29 1"/>
              <a:gd name="f35" fmla="+- f33 0 f14"/>
              <a:gd name="f36" fmla="+- f32 0 f14"/>
              <a:gd name="f37" fmla="*/ f33 f29 1"/>
              <a:gd name="f38" fmla="*/ f32 f29 1"/>
              <a:gd name="f39" fmla="*/ f35 1 2"/>
              <a:gd name="f40" fmla="min f36 f35"/>
              <a:gd name="f41" fmla="+- f14 f39 0"/>
              <a:gd name="f42" fmla="*/ f40 f15 1"/>
              <a:gd name="f43" fmla="*/ f42 1 100000"/>
              <a:gd name="f44" fmla="*/ f41 f29 1"/>
              <a:gd name="f45" fmla="+- f32 0 f43"/>
              <a:gd name="f46" fmla="+- f45 f32 0"/>
              <a:gd name="f47" fmla="*/ f45 1 2"/>
              <a:gd name="f48" fmla="*/ f45 f29 1"/>
              <a:gd name="f49" fmla="*/ f46 1 2"/>
              <a:gd name="f50" fmla="*/ f47 f29 1"/>
              <a:gd name="f51" fmla="*/ f49 f29 1"/>
            </a:gdLst>
            <a:ahLst/>
            <a:cxnLst>
              <a:cxn ang="3cd4">
                <a:pos x="hc" y="t"/>
              </a:cxn>
              <a:cxn ang="0">
                <a:pos x="r" y="vc"/>
              </a:cxn>
              <a:cxn ang="cd4">
                <a:pos x="hc" y="b"/>
              </a:cxn>
              <a:cxn ang="cd2">
                <a:pos x="l" y="vc"/>
              </a:cxn>
              <a:cxn ang="f27">
                <a:pos x="f50" y="f34"/>
              </a:cxn>
              <a:cxn ang="f28">
                <a:pos x="f50" y="f37"/>
              </a:cxn>
            </a:cxnLst>
            <a:rect l="f34" t="f34" r="f51" b="f37"/>
            <a:pathLst>
              <a:path>
                <a:moveTo>
                  <a:pt x="f34" y="f34"/>
                </a:moveTo>
                <a:lnTo>
                  <a:pt x="f48" y="f34"/>
                </a:lnTo>
                <a:lnTo>
                  <a:pt x="f38" y="f44"/>
                </a:lnTo>
                <a:lnTo>
                  <a:pt x="f48" y="f37"/>
                </a:lnTo>
                <a:lnTo>
                  <a:pt x="f34" y="f37"/>
                </a:lnTo>
                <a:close/>
              </a:path>
            </a:pathLst>
          </a:custGeom>
          <a:solidFill>
            <a:schemeClr val="bg1"/>
          </a:solidFill>
          <a:ln w="76200">
            <a:solidFill>
              <a:srgbClr val="FF0000"/>
            </a:solidFill>
            <a:prstDash val="sysDot"/>
          </a:ln>
        </p:spPr>
        <p:txBody>
          <a:bodyPr vert="horz" wrap="square" lIns="91440" tIns="45720" rIns="91440" bIns="45720" anchor="ctr" anchorCtr="1" compatLnSpc="1"/>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zh-TW" sz="3200" b="1" i="0" u="none" strike="noStrike" kern="1200" cap="none" spc="0" baseline="0" dirty="0">
                <a:solidFill>
                  <a:srgbClr val="000000"/>
                </a:solidFill>
                <a:uFillTx/>
                <a:latin typeface="標楷體" panose="03000509000000000000" pitchFamily="65" charset="-120"/>
                <a:ea typeface="標楷體" panose="03000509000000000000" pitchFamily="65" charset="-120"/>
              </a:rPr>
              <a:t>決標</a:t>
            </a:r>
          </a:p>
        </p:txBody>
      </p:sp>
      <p:sp>
        <p:nvSpPr>
          <p:cNvPr id="7" name="五邊形 10"/>
          <p:cNvSpPr/>
          <p:nvPr/>
        </p:nvSpPr>
        <p:spPr>
          <a:xfrm>
            <a:off x="4871162" y="371061"/>
            <a:ext cx="1213006" cy="906261"/>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180"/>
              <a:gd name="f11" fmla="abs f4"/>
              <a:gd name="f12" fmla="abs f5"/>
              <a:gd name="f13" fmla="abs f6"/>
              <a:gd name="f14" fmla="val f7"/>
              <a:gd name="f15" fmla="val f8"/>
              <a:gd name="f16" fmla="*/ f9 f1 1"/>
              <a:gd name="f17" fmla="*/ f10 f1 1"/>
              <a:gd name="f18" fmla="?: f11 f4 1"/>
              <a:gd name="f19" fmla="?: f12 f5 1"/>
              <a:gd name="f20" fmla="?: f13 f6 1"/>
              <a:gd name="f21" fmla="*/ f16 1 f3"/>
              <a:gd name="f22" fmla="*/ f17 1 f3"/>
              <a:gd name="f23" fmla="*/ f18 1 21600"/>
              <a:gd name="f24" fmla="*/ f19 1 21600"/>
              <a:gd name="f25" fmla="*/ 21600 f18 1"/>
              <a:gd name="f26" fmla="*/ 21600 f19 1"/>
              <a:gd name="f27" fmla="+- f21 0 f2"/>
              <a:gd name="f28" fmla="+- f22 0 f2"/>
              <a:gd name="f29" fmla="min f24 f23"/>
              <a:gd name="f30" fmla="*/ f25 1 f20"/>
              <a:gd name="f31" fmla="*/ f26 1 f20"/>
              <a:gd name="f32" fmla="val f30"/>
              <a:gd name="f33" fmla="val f31"/>
              <a:gd name="f34" fmla="*/ f14 f29 1"/>
              <a:gd name="f35" fmla="+- f33 0 f14"/>
              <a:gd name="f36" fmla="+- f32 0 f14"/>
              <a:gd name="f37" fmla="*/ f33 f29 1"/>
              <a:gd name="f38" fmla="*/ f32 f29 1"/>
              <a:gd name="f39" fmla="*/ f35 1 2"/>
              <a:gd name="f40" fmla="min f36 f35"/>
              <a:gd name="f41" fmla="+- f14 f39 0"/>
              <a:gd name="f42" fmla="*/ f40 f15 1"/>
              <a:gd name="f43" fmla="*/ f42 1 100000"/>
              <a:gd name="f44" fmla="*/ f41 f29 1"/>
              <a:gd name="f45" fmla="+- f32 0 f43"/>
              <a:gd name="f46" fmla="+- f45 f32 0"/>
              <a:gd name="f47" fmla="*/ f45 1 2"/>
              <a:gd name="f48" fmla="*/ f45 f29 1"/>
              <a:gd name="f49" fmla="*/ f46 1 2"/>
              <a:gd name="f50" fmla="*/ f47 f29 1"/>
              <a:gd name="f51" fmla="*/ f49 f29 1"/>
            </a:gdLst>
            <a:ahLst/>
            <a:cxnLst>
              <a:cxn ang="3cd4">
                <a:pos x="hc" y="t"/>
              </a:cxn>
              <a:cxn ang="0">
                <a:pos x="r" y="vc"/>
              </a:cxn>
              <a:cxn ang="cd4">
                <a:pos x="hc" y="b"/>
              </a:cxn>
              <a:cxn ang="cd2">
                <a:pos x="l" y="vc"/>
              </a:cxn>
              <a:cxn ang="f27">
                <a:pos x="f50" y="f34"/>
              </a:cxn>
              <a:cxn ang="f28">
                <a:pos x="f50" y="f37"/>
              </a:cxn>
            </a:cxnLst>
            <a:rect l="f34" t="f34" r="f51" b="f37"/>
            <a:pathLst>
              <a:path>
                <a:moveTo>
                  <a:pt x="f34" y="f34"/>
                </a:moveTo>
                <a:lnTo>
                  <a:pt x="f48" y="f34"/>
                </a:lnTo>
                <a:lnTo>
                  <a:pt x="f38" y="f44"/>
                </a:lnTo>
                <a:lnTo>
                  <a:pt x="f48" y="f37"/>
                </a:lnTo>
                <a:lnTo>
                  <a:pt x="f34" y="f37"/>
                </a:lnTo>
                <a:close/>
              </a:path>
            </a:pathLst>
          </a:custGeom>
          <a:solidFill>
            <a:schemeClr val="bg1"/>
          </a:solidFill>
          <a:ln w="28575">
            <a:solidFill>
              <a:schemeClr val="tx1"/>
            </a:solidFill>
            <a:prstDash val="solid"/>
          </a:ln>
        </p:spPr>
        <p:txBody>
          <a:bodyPr vert="horz" wrap="square" lIns="91440" tIns="45720" rIns="91440" bIns="45720" anchor="ctr" anchorCtr="1" compatLnSpc="1"/>
          <a:lstStyle/>
          <a:p>
            <a:pPr marL="0" marR="0" lvl="0" indent="0"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zh-TW" sz="2800" b="1" i="0" u="none" strike="noStrike" kern="1200" cap="none" spc="0" baseline="0" dirty="0">
                <a:solidFill>
                  <a:srgbClr val="000000"/>
                </a:solidFill>
                <a:uFillTx/>
                <a:latin typeface="標楷體" panose="03000509000000000000" pitchFamily="65" charset="-120"/>
                <a:ea typeface="標楷體" panose="03000509000000000000" pitchFamily="65" charset="-120"/>
              </a:rPr>
              <a:t>訂約</a:t>
            </a:r>
          </a:p>
        </p:txBody>
      </p:sp>
      <p:sp>
        <p:nvSpPr>
          <p:cNvPr id="8" name="五邊形 11"/>
          <p:cNvSpPr/>
          <p:nvPr/>
        </p:nvSpPr>
        <p:spPr>
          <a:xfrm>
            <a:off x="5750118" y="362500"/>
            <a:ext cx="1126138" cy="900998"/>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180"/>
              <a:gd name="f11" fmla="abs f4"/>
              <a:gd name="f12" fmla="abs f5"/>
              <a:gd name="f13" fmla="abs f6"/>
              <a:gd name="f14" fmla="val f7"/>
              <a:gd name="f15" fmla="val f8"/>
              <a:gd name="f16" fmla="*/ f9 f1 1"/>
              <a:gd name="f17" fmla="*/ f10 f1 1"/>
              <a:gd name="f18" fmla="?: f11 f4 1"/>
              <a:gd name="f19" fmla="?: f12 f5 1"/>
              <a:gd name="f20" fmla="?: f13 f6 1"/>
              <a:gd name="f21" fmla="*/ f16 1 f3"/>
              <a:gd name="f22" fmla="*/ f17 1 f3"/>
              <a:gd name="f23" fmla="*/ f18 1 21600"/>
              <a:gd name="f24" fmla="*/ f19 1 21600"/>
              <a:gd name="f25" fmla="*/ 21600 f18 1"/>
              <a:gd name="f26" fmla="*/ 21600 f19 1"/>
              <a:gd name="f27" fmla="+- f21 0 f2"/>
              <a:gd name="f28" fmla="+- f22 0 f2"/>
              <a:gd name="f29" fmla="min f24 f23"/>
              <a:gd name="f30" fmla="*/ f25 1 f20"/>
              <a:gd name="f31" fmla="*/ f26 1 f20"/>
              <a:gd name="f32" fmla="val f30"/>
              <a:gd name="f33" fmla="val f31"/>
              <a:gd name="f34" fmla="*/ f14 f29 1"/>
              <a:gd name="f35" fmla="+- f33 0 f14"/>
              <a:gd name="f36" fmla="+- f32 0 f14"/>
              <a:gd name="f37" fmla="*/ f33 f29 1"/>
              <a:gd name="f38" fmla="*/ f32 f29 1"/>
              <a:gd name="f39" fmla="*/ f35 1 2"/>
              <a:gd name="f40" fmla="min f36 f35"/>
              <a:gd name="f41" fmla="+- f14 f39 0"/>
              <a:gd name="f42" fmla="*/ f40 f15 1"/>
              <a:gd name="f43" fmla="*/ f42 1 100000"/>
              <a:gd name="f44" fmla="*/ f41 f29 1"/>
              <a:gd name="f45" fmla="+- f32 0 f43"/>
              <a:gd name="f46" fmla="+- f45 f32 0"/>
              <a:gd name="f47" fmla="*/ f45 1 2"/>
              <a:gd name="f48" fmla="*/ f45 f29 1"/>
              <a:gd name="f49" fmla="*/ f46 1 2"/>
              <a:gd name="f50" fmla="*/ f47 f29 1"/>
              <a:gd name="f51" fmla="*/ f49 f29 1"/>
            </a:gdLst>
            <a:ahLst/>
            <a:cxnLst>
              <a:cxn ang="3cd4">
                <a:pos x="hc" y="t"/>
              </a:cxn>
              <a:cxn ang="0">
                <a:pos x="r" y="vc"/>
              </a:cxn>
              <a:cxn ang="cd4">
                <a:pos x="hc" y="b"/>
              </a:cxn>
              <a:cxn ang="cd2">
                <a:pos x="l" y="vc"/>
              </a:cxn>
              <a:cxn ang="f27">
                <a:pos x="f50" y="f34"/>
              </a:cxn>
              <a:cxn ang="f28">
                <a:pos x="f50" y="f37"/>
              </a:cxn>
            </a:cxnLst>
            <a:rect l="f34" t="f34" r="f51" b="f37"/>
            <a:pathLst>
              <a:path>
                <a:moveTo>
                  <a:pt x="f34" y="f34"/>
                </a:moveTo>
                <a:lnTo>
                  <a:pt x="f48" y="f34"/>
                </a:lnTo>
                <a:lnTo>
                  <a:pt x="f38" y="f44"/>
                </a:lnTo>
                <a:lnTo>
                  <a:pt x="f48" y="f37"/>
                </a:lnTo>
                <a:lnTo>
                  <a:pt x="f34" y="f37"/>
                </a:lnTo>
                <a:close/>
              </a:path>
            </a:pathLst>
          </a:custGeom>
          <a:solidFill>
            <a:schemeClr val="bg1"/>
          </a:solidFill>
          <a:ln w="28575">
            <a:solidFill>
              <a:schemeClr val="tx1"/>
            </a:solidFill>
            <a:prstDash val="solid"/>
          </a:ln>
        </p:spPr>
        <p:txBody>
          <a:bodyPr vert="horz" wrap="square" lIns="91440" tIns="45720" rIns="91440" bIns="45720" anchor="ctr" anchorCtr="1" compatLnSpc="1"/>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zh-TW" sz="2800" b="1" i="0" u="none" strike="noStrike" kern="1200" cap="none" spc="0" baseline="0" dirty="0">
                <a:solidFill>
                  <a:srgbClr val="000000"/>
                </a:solidFill>
                <a:uFillTx/>
                <a:latin typeface="標楷體" panose="03000509000000000000" pitchFamily="65" charset="-120"/>
                <a:ea typeface="標楷體" panose="03000509000000000000" pitchFamily="65" charset="-120"/>
              </a:rPr>
              <a:t>履約</a:t>
            </a:r>
          </a:p>
        </p:txBody>
      </p:sp>
      <p:sp>
        <p:nvSpPr>
          <p:cNvPr id="9" name="五邊形 12"/>
          <p:cNvSpPr/>
          <p:nvPr/>
        </p:nvSpPr>
        <p:spPr>
          <a:xfrm>
            <a:off x="6602590" y="371061"/>
            <a:ext cx="1281778" cy="892436"/>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180"/>
              <a:gd name="f11" fmla="abs f4"/>
              <a:gd name="f12" fmla="abs f5"/>
              <a:gd name="f13" fmla="abs f6"/>
              <a:gd name="f14" fmla="val f7"/>
              <a:gd name="f15" fmla="val f8"/>
              <a:gd name="f16" fmla="*/ f9 f1 1"/>
              <a:gd name="f17" fmla="*/ f10 f1 1"/>
              <a:gd name="f18" fmla="?: f11 f4 1"/>
              <a:gd name="f19" fmla="?: f12 f5 1"/>
              <a:gd name="f20" fmla="?: f13 f6 1"/>
              <a:gd name="f21" fmla="*/ f16 1 f3"/>
              <a:gd name="f22" fmla="*/ f17 1 f3"/>
              <a:gd name="f23" fmla="*/ f18 1 21600"/>
              <a:gd name="f24" fmla="*/ f19 1 21600"/>
              <a:gd name="f25" fmla="*/ 21600 f18 1"/>
              <a:gd name="f26" fmla="*/ 21600 f19 1"/>
              <a:gd name="f27" fmla="+- f21 0 f2"/>
              <a:gd name="f28" fmla="+- f22 0 f2"/>
              <a:gd name="f29" fmla="min f24 f23"/>
              <a:gd name="f30" fmla="*/ f25 1 f20"/>
              <a:gd name="f31" fmla="*/ f26 1 f20"/>
              <a:gd name="f32" fmla="val f30"/>
              <a:gd name="f33" fmla="val f31"/>
              <a:gd name="f34" fmla="*/ f14 f29 1"/>
              <a:gd name="f35" fmla="+- f33 0 f14"/>
              <a:gd name="f36" fmla="+- f32 0 f14"/>
              <a:gd name="f37" fmla="*/ f33 f29 1"/>
              <a:gd name="f38" fmla="*/ f32 f29 1"/>
              <a:gd name="f39" fmla="*/ f35 1 2"/>
              <a:gd name="f40" fmla="min f36 f35"/>
              <a:gd name="f41" fmla="+- f14 f39 0"/>
              <a:gd name="f42" fmla="*/ f40 f15 1"/>
              <a:gd name="f43" fmla="*/ f42 1 100000"/>
              <a:gd name="f44" fmla="*/ f41 f29 1"/>
              <a:gd name="f45" fmla="+- f32 0 f43"/>
              <a:gd name="f46" fmla="+- f45 f32 0"/>
              <a:gd name="f47" fmla="*/ f45 1 2"/>
              <a:gd name="f48" fmla="*/ f45 f29 1"/>
              <a:gd name="f49" fmla="*/ f46 1 2"/>
              <a:gd name="f50" fmla="*/ f47 f29 1"/>
              <a:gd name="f51" fmla="*/ f49 f29 1"/>
            </a:gdLst>
            <a:ahLst/>
            <a:cxnLst>
              <a:cxn ang="3cd4">
                <a:pos x="hc" y="t"/>
              </a:cxn>
              <a:cxn ang="0">
                <a:pos x="r" y="vc"/>
              </a:cxn>
              <a:cxn ang="cd4">
                <a:pos x="hc" y="b"/>
              </a:cxn>
              <a:cxn ang="cd2">
                <a:pos x="l" y="vc"/>
              </a:cxn>
              <a:cxn ang="f27">
                <a:pos x="f50" y="f34"/>
              </a:cxn>
              <a:cxn ang="f28">
                <a:pos x="f50" y="f37"/>
              </a:cxn>
            </a:cxnLst>
            <a:rect l="f34" t="f34" r="f51" b="f37"/>
            <a:pathLst>
              <a:path>
                <a:moveTo>
                  <a:pt x="f34" y="f34"/>
                </a:moveTo>
                <a:lnTo>
                  <a:pt x="f48" y="f34"/>
                </a:lnTo>
                <a:lnTo>
                  <a:pt x="f38" y="f44"/>
                </a:lnTo>
                <a:lnTo>
                  <a:pt x="f48" y="f37"/>
                </a:lnTo>
                <a:lnTo>
                  <a:pt x="f34" y="f37"/>
                </a:lnTo>
                <a:close/>
              </a:path>
            </a:pathLst>
          </a:custGeom>
          <a:solidFill>
            <a:schemeClr val="bg1"/>
          </a:solidFill>
          <a:ln w="28575">
            <a:solidFill>
              <a:schemeClr val="tx1"/>
            </a:solidFill>
            <a:prstDash val="solid"/>
          </a:ln>
        </p:spPr>
        <p:txBody>
          <a:bodyPr vert="horz" wrap="square" lIns="91440" tIns="45720" rIns="91440" bIns="45720" anchor="ctr" anchorCtr="1" compatLnSpc="1"/>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zh-TW" sz="2800" b="1" i="0" u="none" strike="noStrike" kern="1200" cap="none" spc="0" baseline="0" dirty="0">
                <a:solidFill>
                  <a:srgbClr val="000000"/>
                </a:solidFill>
                <a:uFillTx/>
                <a:latin typeface="標楷體" panose="03000509000000000000" pitchFamily="65" charset="-120"/>
                <a:ea typeface="標楷體" panose="03000509000000000000" pitchFamily="65" charset="-120"/>
              </a:rPr>
              <a:t>驗收</a:t>
            </a:r>
          </a:p>
        </p:txBody>
      </p:sp>
      <p:sp>
        <p:nvSpPr>
          <p:cNvPr id="10" name="五邊形 28"/>
          <p:cNvSpPr/>
          <p:nvPr/>
        </p:nvSpPr>
        <p:spPr>
          <a:xfrm>
            <a:off x="7620505" y="393212"/>
            <a:ext cx="1199967" cy="870286"/>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180"/>
              <a:gd name="f11" fmla="abs f4"/>
              <a:gd name="f12" fmla="abs f5"/>
              <a:gd name="f13" fmla="abs f6"/>
              <a:gd name="f14" fmla="val f7"/>
              <a:gd name="f15" fmla="val f8"/>
              <a:gd name="f16" fmla="*/ f9 f1 1"/>
              <a:gd name="f17" fmla="*/ f10 f1 1"/>
              <a:gd name="f18" fmla="?: f11 f4 1"/>
              <a:gd name="f19" fmla="?: f12 f5 1"/>
              <a:gd name="f20" fmla="?: f13 f6 1"/>
              <a:gd name="f21" fmla="*/ f16 1 f3"/>
              <a:gd name="f22" fmla="*/ f17 1 f3"/>
              <a:gd name="f23" fmla="*/ f18 1 21600"/>
              <a:gd name="f24" fmla="*/ f19 1 21600"/>
              <a:gd name="f25" fmla="*/ 21600 f18 1"/>
              <a:gd name="f26" fmla="*/ 21600 f19 1"/>
              <a:gd name="f27" fmla="+- f21 0 f2"/>
              <a:gd name="f28" fmla="+- f22 0 f2"/>
              <a:gd name="f29" fmla="min f24 f23"/>
              <a:gd name="f30" fmla="*/ f25 1 f20"/>
              <a:gd name="f31" fmla="*/ f26 1 f20"/>
              <a:gd name="f32" fmla="val f30"/>
              <a:gd name="f33" fmla="val f31"/>
              <a:gd name="f34" fmla="*/ f14 f29 1"/>
              <a:gd name="f35" fmla="+- f33 0 f14"/>
              <a:gd name="f36" fmla="+- f32 0 f14"/>
              <a:gd name="f37" fmla="*/ f33 f29 1"/>
              <a:gd name="f38" fmla="*/ f32 f29 1"/>
              <a:gd name="f39" fmla="*/ f35 1 2"/>
              <a:gd name="f40" fmla="min f36 f35"/>
              <a:gd name="f41" fmla="+- f14 f39 0"/>
              <a:gd name="f42" fmla="*/ f40 f15 1"/>
              <a:gd name="f43" fmla="*/ f42 1 100000"/>
              <a:gd name="f44" fmla="*/ f41 f29 1"/>
              <a:gd name="f45" fmla="+- f32 0 f43"/>
              <a:gd name="f46" fmla="+- f45 f32 0"/>
              <a:gd name="f47" fmla="*/ f45 1 2"/>
              <a:gd name="f48" fmla="*/ f45 f29 1"/>
              <a:gd name="f49" fmla="*/ f46 1 2"/>
              <a:gd name="f50" fmla="*/ f47 f29 1"/>
              <a:gd name="f51" fmla="*/ f49 f29 1"/>
            </a:gdLst>
            <a:ahLst/>
            <a:cxnLst>
              <a:cxn ang="3cd4">
                <a:pos x="hc" y="t"/>
              </a:cxn>
              <a:cxn ang="0">
                <a:pos x="r" y="vc"/>
              </a:cxn>
              <a:cxn ang="cd4">
                <a:pos x="hc" y="b"/>
              </a:cxn>
              <a:cxn ang="cd2">
                <a:pos x="l" y="vc"/>
              </a:cxn>
              <a:cxn ang="f27">
                <a:pos x="f50" y="f34"/>
              </a:cxn>
              <a:cxn ang="f28">
                <a:pos x="f50" y="f37"/>
              </a:cxn>
            </a:cxnLst>
            <a:rect l="f34" t="f34" r="f51" b="f37"/>
            <a:pathLst>
              <a:path>
                <a:moveTo>
                  <a:pt x="f34" y="f34"/>
                </a:moveTo>
                <a:lnTo>
                  <a:pt x="f48" y="f34"/>
                </a:lnTo>
                <a:lnTo>
                  <a:pt x="f38" y="f44"/>
                </a:lnTo>
                <a:lnTo>
                  <a:pt x="f48" y="f37"/>
                </a:lnTo>
                <a:lnTo>
                  <a:pt x="f34" y="f37"/>
                </a:lnTo>
                <a:close/>
              </a:path>
            </a:pathLst>
          </a:custGeom>
          <a:solidFill>
            <a:schemeClr val="bg1"/>
          </a:solidFill>
          <a:ln w="28575">
            <a:solidFill>
              <a:schemeClr val="tx1"/>
            </a:solidFill>
            <a:prstDash val="solid"/>
          </a:ln>
        </p:spPr>
        <p:txBody>
          <a:bodyPr vert="horz" wrap="square" lIns="91440" tIns="45720" rIns="91440" bIns="45720" anchor="ctr" anchorCtr="1" compatLnSpc="1"/>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zh-TW" sz="2800" b="1" i="0" u="none" strike="noStrike" kern="1200" cap="none" spc="0" baseline="0" dirty="0">
                <a:solidFill>
                  <a:srgbClr val="000000"/>
                </a:solidFill>
                <a:uFillTx/>
                <a:latin typeface="標楷體" panose="03000509000000000000" pitchFamily="65" charset="-120"/>
                <a:ea typeface="標楷體" panose="03000509000000000000" pitchFamily="65" charset="-120"/>
              </a:rPr>
              <a:t>保固</a:t>
            </a:r>
          </a:p>
        </p:txBody>
      </p:sp>
      <p:sp>
        <p:nvSpPr>
          <p:cNvPr id="12" name="文字方塊 11"/>
          <p:cNvSpPr txBox="1"/>
          <p:nvPr/>
        </p:nvSpPr>
        <p:spPr>
          <a:xfrm>
            <a:off x="368385" y="1383158"/>
            <a:ext cx="8352928" cy="461665"/>
          </a:xfrm>
          <a:prstGeom prst="rect">
            <a:avLst/>
          </a:prstGeom>
          <a:noFill/>
          <a:ln w="57150">
            <a:solidFill>
              <a:schemeClr val="tx1"/>
            </a:solidFill>
          </a:ln>
        </p:spPr>
        <p:txBody>
          <a:bodyPr wrap="square" rtlCol="0">
            <a:spAutoFit/>
          </a:bodyPr>
          <a:lstStyle/>
          <a:p>
            <a:r>
              <a:rPr lang="zh-TW" altLang="en-US" sz="2400" b="1" dirty="0">
                <a:solidFill>
                  <a:srgbClr val="FF0000"/>
                </a:solidFill>
                <a:latin typeface="標楷體" panose="03000509000000000000" pitchFamily="65" charset="-120"/>
                <a:ea typeface="標楷體" panose="03000509000000000000" pitchFamily="65" charset="-120"/>
              </a:rPr>
              <a:t>     二、資格限制競爭 </a:t>
            </a:r>
          </a:p>
        </p:txBody>
      </p:sp>
      <p:cxnSp>
        <p:nvCxnSpPr>
          <p:cNvPr id="15" name="直線接點 14"/>
          <p:cNvCxnSpPr/>
          <p:nvPr/>
        </p:nvCxnSpPr>
        <p:spPr>
          <a:xfrm>
            <a:off x="4758825" y="332656"/>
            <a:ext cx="29199" cy="1512168"/>
          </a:xfrm>
          <a:prstGeom prst="line">
            <a:avLst/>
          </a:prstGeom>
          <a:ln w="57150"/>
        </p:spPr>
        <p:style>
          <a:lnRef idx="1">
            <a:schemeClr val="accent1"/>
          </a:lnRef>
          <a:fillRef idx="0">
            <a:schemeClr val="accent1"/>
          </a:fillRef>
          <a:effectRef idx="0">
            <a:schemeClr val="accent1"/>
          </a:effectRef>
          <a:fontRef idx="minor">
            <a:schemeClr val="tx1"/>
          </a:fontRef>
        </p:style>
      </p:cxnSp>
      <p:sp>
        <p:nvSpPr>
          <p:cNvPr id="11" name="文字方塊 10"/>
          <p:cNvSpPr txBox="1"/>
          <p:nvPr/>
        </p:nvSpPr>
        <p:spPr>
          <a:xfrm>
            <a:off x="4788024" y="1383159"/>
            <a:ext cx="3960440" cy="461665"/>
          </a:xfrm>
          <a:prstGeom prst="rect">
            <a:avLst/>
          </a:prstGeom>
          <a:noFill/>
        </p:spPr>
        <p:txBody>
          <a:bodyPr wrap="square" rtlCol="0">
            <a:spAutoFit/>
          </a:bodyPr>
          <a:lstStyle/>
          <a:p>
            <a:pPr algn="ctr"/>
            <a:r>
              <a:rPr lang="zh-TW" altLang="en-US" sz="2400" b="1" dirty="0">
                <a:solidFill>
                  <a:srgbClr val="FF0000"/>
                </a:solidFill>
                <a:latin typeface="標楷體" panose="03000509000000000000" pitchFamily="65" charset="-120"/>
                <a:ea typeface="標楷體" panose="03000509000000000000" pitchFamily="65" charset="-120"/>
              </a:rPr>
              <a:t>                </a:t>
            </a:r>
            <a:r>
              <a:rPr lang="zh-TW" altLang="en-US" sz="2400" b="1" dirty="0">
                <a:solidFill>
                  <a:srgbClr val="000000"/>
                </a:solidFill>
                <a:latin typeface="標楷體" panose="03000509000000000000" pitchFamily="65" charset="-120"/>
                <a:ea typeface="標楷體" panose="03000509000000000000" pitchFamily="65" charset="-120"/>
              </a:rPr>
              <a:t>契約爭議</a:t>
            </a:r>
          </a:p>
        </p:txBody>
      </p:sp>
      <p:sp>
        <p:nvSpPr>
          <p:cNvPr id="18" name="向下箭號 17"/>
          <p:cNvSpPr/>
          <p:nvPr/>
        </p:nvSpPr>
        <p:spPr>
          <a:xfrm>
            <a:off x="683568" y="1088741"/>
            <a:ext cx="282698" cy="1116124"/>
          </a:xfrm>
          <a:prstGeom prst="down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0" name="文字方塊 19"/>
          <p:cNvSpPr txBox="1"/>
          <p:nvPr/>
        </p:nvSpPr>
        <p:spPr>
          <a:xfrm>
            <a:off x="329589" y="2086175"/>
            <a:ext cx="8352928" cy="4577343"/>
          </a:xfrm>
          <a:prstGeom prst="rect">
            <a:avLst/>
          </a:prstGeom>
          <a:noFill/>
        </p:spPr>
        <p:txBody>
          <a:bodyPr wrap="square" rtlCol="0">
            <a:spAutoFit/>
          </a:bodyPr>
          <a:lstStyle/>
          <a:p>
            <a:pPr marL="355600" indent="-355600" algn="just">
              <a:lnSpc>
                <a:spcPts val="3200"/>
              </a:lnSpc>
            </a:pPr>
            <a:r>
              <a:rPr lang="en-US" altLang="zh-TW" sz="2400" b="1" kern="100" dirty="0">
                <a:solidFill>
                  <a:srgbClr val="000000"/>
                </a:solidFill>
                <a:latin typeface="標楷體" pitchFamily="65" charset="-120"/>
                <a:ea typeface="標楷體" pitchFamily="65" charset="-120"/>
                <a:cs typeface="Times New Roman"/>
              </a:rPr>
              <a:t>18.</a:t>
            </a:r>
            <a:r>
              <a:rPr lang="zh-TW" altLang="zh-TW" sz="2400" b="1" kern="0" dirty="0">
                <a:solidFill>
                  <a:srgbClr val="000000"/>
                </a:solidFill>
                <a:latin typeface="標楷體" pitchFamily="65" charset="-120"/>
                <a:ea typeface="標楷體" pitchFamily="65" charset="-120"/>
                <a:cs typeface="新細明體"/>
              </a:rPr>
              <a:t>限開標當時</a:t>
            </a:r>
            <a:r>
              <a:rPr lang="zh-TW" altLang="zh-TW" sz="2400" b="1" u="sng" kern="0" dirty="0">
                <a:solidFill>
                  <a:srgbClr val="0000FF"/>
                </a:solidFill>
                <a:latin typeface="標楷體" pitchFamily="65" charset="-120"/>
                <a:ea typeface="標楷體" pitchFamily="65" charset="-120"/>
                <a:cs typeface="新細明體"/>
              </a:rPr>
              <a:t>必須攜帶資格文件正本</a:t>
            </a:r>
            <a:r>
              <a:rPr lang="zh-TW" altLang="zh-TW" sz="2400" b="1" kern="0" dirty="0">
                <a:solidFill>
                  <a:srgbClr val="000000"/>
                </a:solidFill>
                <a:latin typeface="標楷體" pitchFamily="65" charset="-120"/>
                <a:ea typeface="標楷體" pitchFamily="65" charset="-120"/>
                <a:cs typeface="新細明體"/>
              </a:rPr>
              <a:t>。</a:t>
            </a:r>
            <a:endParaRPr lang="en-US" altLang="zh-TW" sz="2400" b="1" kern="100" dirty="0">
              <a:solidFill>
                <a:srgbClr val="000000"/>
              </a:solidFill>
              <a:latin typeface="標楷體" pitchFamily="65" charset="-120"/>
              <a:ea typeface="標楷體" pitchFamily="65" charset="-120"/>
              <a:cs typeface="Times New Roman"/>
            </a:endParaRPr>
          </a:p>
          <a:p>
            <a:pPr marL="355600" indent="-355600" algn="just">
              <a:lnSpc>
                <a:spcPts val="3200"/>
              </a:lnSpc>
            </a:pPr>
            <a:r>
              <a:rPr lang="en-US" altLang="zh-TW" sz="2400" b="1" kern="100" dirty="0">
                <a:solidFill>
                  <a:srgbClr val="000000"/>
                </a:solidFill>
                <a:latin typeface="標楷體" pitchFamily="65" charset="-120"/>
                <a:ea typeface="標楷體" pitchFamily="65" charset="-120"/>
                <a:cs typeface="Times New Roman"/>
              </a:rPr>
              <a:t>19.</a:t>
            </a:r>
            <a:r>
              <a:rPr lang="zh-TW" altLang="zh-TW" sz="2400" b="1" kern="0" dirty="0">
                <a:solidFill>
                  <a:srgbClr val="000000"/>
                </a:solidFill>
                <a:latin typeface="標楷體" pitchFamily="65" charset="-120"/>
                <a:ea typeface="標楷體" pitchFamily="65" charset="-120"/>
                <a:cs typeface="新細明體"/>
              </a:rPr>
              <a:t>以已停止使用之投標比價證明書為廠商資格文件。</a:t>
            </a:r>
            <a:endParaRPr lang="zh-TW" altLang="zh-TW" sz="2400" b="1" kern="100" dirty="0">
              <a:solidFill>
                <a:srgbClr val="000000"/>
              </a:solidFill>
              <a:latin typeface="標楷體" pitchFamily="65" charset="-120"/>
              <a:ea typeface="標楷體" pitchFamily="65" charset="-120"/>
              <a:cs typeface="Times New Roman"/>
            </a:endParaRPr>
          </a:p>
          <a:p>
            <a:pPr marL="444500" indent="-444500" algn="just">
              <a:lnSpc>
                <a:spcPts val="3200"/>
              </a:lnSpc>
            </a:pPr>
            <a:r>
              <a:rPr lang="en-US" altLang="zh-TW" sz="2400" b="1" kern="0" dirty="0">
                <a:solidFill>
                  <a:srgbClr val="000000"/>
                </a:solidFill>
                <a:latin typeface="標楷體" pitchFamily="65" charset="-120"/>
                <a:ea typeface="標楷體" pitchFamily="65" charset="-120"/>
                <a:cs typeface="新細明體"/>
              </a:rPr>
              <a:t>20.</a:t>
            </a:r>
            <a:r>
              <a:rPr lang="zh-TW" altLang="zh-TW" sz="2400" b="1" u="sng" kern="0" dirty="0">
                <a:solidFill>
                  <a:srgbClr val="0000FF"/>
                </a:solidFill>
                <a:latin typeface="標楷體" pitchFamily="65" charset="-120"/>
                <a:ea typeface="標楷體" pitchFamily="65" charset="-120"/>
                <a:cs typeface="新細明體"/>
              </a:rPr>
              <a:t>投標時須檢附原廠</a:t>
            </a:r>
            <a:r>
              <a:rPr lang="zh-TW" altLang="zh-TW" sz="2400" b="1" kern="0" dirty="0">
                <a:solidFill>
                  <a:srgbClr val="000000"/>
                </a:solidFill>
                <a:latin typeface="標楷體" pitchFamily="65" charset="-120"/>
                <a:ea typeface="標楷體" pitchFamily="65" charset="-120"/>
                <a:cs typeface="新細明體"/>
              </a:rPr>
              <a:t>製造證明、原廠代理證明、原廠願意供應證明、原廠品質保證書。</a:t>
            </a:r>
            <a:endParaRPr lang="zh-TW" altLang="zh-TW" sz="2400" b="1" kern="100" dirty="0">
              <a:solidFill>
                <a:srgbClr val="000000"/>
              </a:solidFill>
              <a:latin typeface="標楷體" pitchFamily="65" charset="-120"/>
              <a:ea typeface="標楷體" pitchFamily="65" charset="-120"/>
              <a:cs typeface="Times New Roman"/>
            </a:endParaRPr>
          </a:p>
          <a:p>
            <a:pPr marL="444500" indent="-444500" algn="just">
              <a:lnSpc>
                <a:spcPts val="3200"/>
              </a:lnSpc>
            </a:pPr>
            <a:r>
              <a:rPr lang="en-US" altLang="zh-TW" sz="2400" b="1" kern="100" dirty="0">
                <a:solidFill>
                  <a:srgbClr val="000000"/>
                </a:solidFill>
                <a:latin typeface="標楷體" pitchFamily="65" charset="-120"/>
                <a:ea typeface="標楷體" pitchFamily="65" charset="-120"/>
                <a:cs typeface="Times New Roman"/>
              </a:rPr>
              <a:t>21.</a:t>
            </a:r>
            <a:r>
              <a:rPr lang="zh-TW" altLang="zh-TW" sz="2400" b="1" u="sng" kern="0" dirty="0">
                <a:solidFill>
                  <a:srgbClr val="0000FF"/>
                </a:solidFill>
                <a:latin typeface="標楷體" pitchFamily="65" charset="-120"/>
                <a:ea typeface="標楷體" pitchFamily="65" charset="-120"/>
                <a:cs typeface="新細明體"/>
              </a:rPr>
              <a:t>以小綁大</a:t>
            </a:r>
            <a:r>
              <a:rPr lang="zh-TW" altLang="zh-TW" sz="2400" b="1" kern="0" dirty="0">
                <a:solidFill>
                  <a:srgbClr val="000000"/>
                </a:solidFill>
                <a:latin typeface="標楷體" pitchFamily="65" charset="-120"/>
                <a:ea typeface="標楷體" pitchFamily="65" charset="-120"/>
                <a:cs typeface="新細明體"/>
              </a:rPr>
              <a:t>，</a:t>
            </a:r>
            <a:r>
              <a:rPr lang="zh-TW" altLang="zh-TW" sz="2000" b="1" kern="0" dirty="0">
                <a:solidFill>
                  <a:srgbClr val="000000"/>
                </a:solidFill>
                <a:latin typeface="標楷體" pitchFamily="65" charset="-120"/>
                <a:ea typeface="標楷體" pitchFamily="65" charset="-120"/>
                <a:cs typeface="新細明體"/>
              </a:rPr>
              <a:t>例如：規定重要項目之分包廠商必須具備某一特定之資格條件，而具備該資格條件之分包廠商甚少；規定投標廠商投標時須取得特定材料供應商之授權同意書。</a:t>
            </a:r>
            <a:endParaRPr lang="zh-TW" altLang="zh-TW" sz="2000" b="1" kern="100" dirty="0">
              <a:solidFill>
                <a:srgbClr val="000000"/>
              </a:solidFill>
              <a:latin typeface="標楷體" pitchFamily="65" charset="-120"/>
              <a:ea typeface="標楷體" pitchFamily="65" charset="-120"/>
              <a:cs typeface="Times New Roman"/>
            </a:endParaRPr>
          </a:p>
          <a:p>
            <a:pPr marL="355600" indent="-355600" algn="just">
              <a:lnSpc>
                <a:spcPts val="3200"/>
              </a:lnSpc>
            </a:pPr>
            <a:r>
              <a:rPr lang="en-US" altLang="zh-TW" sz="2400" b="1" kern="100" dirty="0">
                <a:solidFill>
                  <a:srgbClr val="000000"/>
                </a:solidFill>
                <a:latin typeface="標楷體" pitchFamily="65" charset="-120"/>
                <a:ea typeface="標楷體" pitchFamily="65" charset="-120"/>
                <a:cs typeface="Times New Roman"/>
              </a:rPr>
              <a:t>22.</a:t>
            </a:r>
            <a:r>
              <a:rPr lang="zh-TW" altLang="zh-TW" sz="2400" b="1" kern="0" dirty="0">
                <a:solidFill>
                  <a:srgbClr val="000000"/>
                </a:solidFill>
                <a:latin typeface="標楷體" pitchFamily="65" charset="-120"/>
                <a:ea typeface="標楷體" pitchFamily="65" charset="-120"/>
                <a:cs typeface="新細明體"/>
              </a:rPr>
              <a:t>規定之</a:t>
            </a:r>
            <a:r>
              <a:rPr lang="zh-TW" altLang="zh-TW" sz="2400" b="1" u="sng" kern="0" dirty="0">
                <a:solidFill>
                  <a:srgbClr val="0000FF"/>
                </a:solidFill>
                <a:latin typeface="標楷體" pitchFamily="65" charset="-120"/>
                <a:ea typeface="標楷體" pitchFamily="65" charset="-120"/>
                <a:cs typeface="新細明體"/>
              </a:rPr>
              <a:t>資格與履約能力無關</a:t>
            </a:r>
            <a:r>
              <a:rPr lang="zh-TW" altLang="zh-TW" sz="2400" b="1" kern="0" dirty="0">
                <a:solidFill>
                  <a:srgbClr val="000000"/>
                </a:solidFill>
                <a:latin typeface="標楷體" pitchFamily="65" charset="-120"/>
                <a:ea typeface="標楷體" pitchFamily="65" charset="-120"/>
                <a:cs typeface="新細明體"/>
              </a:rPr>
              <a:t>。</a:t>
            </a:r>
            <a:endParaRPr lang="zh-TW" altLang="zh-TW" sz="2400" b="1" kern="100" dirty="0">
              <a:solidFill>
                <a:srgbClr val="000000"/>
              </a:solidFill>
              <a:latin typeface="標楷體" pitchFamily="65" charset="-120"/>
              <a:ea typeface="標楷體" pitchFamily="65" charset="-120"/>
              <a:cs typeface="Times New Roman"/>
            </a:endParaRPr>
          </a:p>
          <a:p>
            <a:pPr marL="444500" indent="-444500" algn="just">
              <a:lnSpc>
                <a:spcPts val="3100"/>
              </a:lnSpc>
            </a:pPr>
            <a:r>
              <a:rPr lang="en-US" altLang="zh-TW" sz="2400" b="1" kern="100" dirty="0">
                <a:solidFill>
                  <a:srgbClr val="000000"/>
                </a:solidFill>
                <a:latin typeface="標楷體" pitchFamily="65" charset="-120"/>
                <a:ea typeface="標楷體" pitchFamily="65" charset="-120"/>
                <a:cs typeface="Times New Roman"/>
              </a:rPr>
              <a:t>23.</a:t>
            </a:r>
            <a:r>
              <a:rPr lang="zh-TW" altLang="zh-TW" sz="2400" b="1" kern="0" dirty="0">
                <a:solidFill>
                  <a:srgbClr val="000000"/>
                </a:solidFill>
                <a:latin typeface="標楷體" pitchFamily="65" charset="-120"/>
                <a:ea typeface="標楷體" pitchFamily="65" charset="-120"/>
                <a:cs typeface="新細明體"/>
              </a:rPr>
              <a:t>限定國內廠商投標時須檢附與國外廠商技術合作之證明。</a:t>
            </a:r>
            <a:r>
              <a:rPr lang="en-US" altLang="zh-TW" sz="2000" b="1" kern="0" dirty="0">
                <a:solidFill>
                  <a:srgbClr val="FF0000"/>
                </a:solidFill>
                <a:latin typeface="標楷體" pitchFamily="65" charset="-120"/>
                <a:ea typeface="標楷體" pitchFamily="65" charset="-120"/>
                <a:cs typeface="新細明體"/>
              </a:rPr>
              <a:t>(</a:t>
            </a:r>
            <a:r>
              <a:rPr lang="zh-TW" altLang="en-US" sz="2000" b="1" kern="0" dirty="0">
                <a:solidFill>
                  <a:srgbClr val="FF0000"/>
                </a:solidFill>
                <a:latin typeface="標楷體" pitchFamily="65" charset="-120"/>
                <a:ea typeface="標楷體" pitchFamily="65" charset="-120"/>
                <a:cs typeface="新細明體"/>
              </a:rPr>
              <a:t>註：</a:t>
            </a:r>
            <a:r>
              <a:rPr lang="zh-TW" altLang="en-US" sz="2000" b="1" u="sng" kern="0" dirty="0">
                <a:solidFill>
                  <a:srgbClr val="FF0000"/>
                </a:solidFill>
                <a:latin typeface="標楷體" pitchFamily="65" charset="-120"/>
                <a:ea typeface="標楷體" pitchFamily="65" charset="-120"/>
                <a:cs typeface="新細明體"/>
              </a:rPr>
              <a:t>招標文件如未作強制規定</a:t>
            </a:r>
            <a:r>
              <a:rPr lang="zh-TW" altLang="en-US" sz="2000" b="1" kern="0" dirty="0">
                <a:solidFill>
                  <a:srgbClr val="FF0000"/>
                </a:solidFill>
                <a:latin typeface="標楷體" pitchFamily="65" charset="-120"/>
                <a:ea typeface="標楷體" pitchFamily="65" charset="-120"/>
                <a:cs typeface="新細明體"/>
              </a:rPr>
              <a:t>，</a:t>
            </a:r>
            <a:r>
              <a:rPr lang="zh-TW" altLang="en-US" sz="2000" b="1" u="sng" kern="0" dirty="0">
                <a:solidFill>
                  <a:srgbClr val="FF0000"/>
                </a:solidFill>
                <a:latin typeface="標楷體" pitchFamily="65" charset="-120"/>
                <a:ea typeface="標楷體" pitchFamily="65" charset="-120"/>
                <a:cs typeface="新細明體"/>
              </a:rPr>
              <a:t>而係由投標廠商自行決定之合作，非屬此一情形</a:t>
            </a:r>
            <a:r>
              <a:rPr lang="en-US" altLang="zh-TW" sz="2000" b="1" kern="0" dirty="0">
                <a:solidFill>
                  <a:srgbClr val="FF0000"/>
                </a:solidFill>
                <a:latin typeface="標楷體" pitchFamily="65" charset="-120"/>
                <a:ea typeface="標楷體" pitchFamily="65" charset="-120"/>
                <a:cs typeface="新細明體"/>
              </a:rPr>
              <a:t>)</a:t>
            </a:r>
            <a:endParaRPr lang="zh-TW" altLang="zh-TW" sz="2000" b="1" kern="100" dirty="0">
              <a:solidFill>
                <a:srgbClr val="000000"/>
              </a:solidFill>
              <a:latin typeface="標楷體" pitchFamily="65" charset="-120"/>
              <a:ea typeface="標楷體" pitchFamily="65" charset="-120"/>
              <a:cs typeface="Times New Roman"/>
            </a:endParaRPr>
          </a:p>
        </p:txBody>
      </p:sp>
      <p:sp>
        <p:nvSpPr>
          <p:cNvPr id="21" name="爆炸 1 20"/>
          <p:cNvSpPr/>
          <p:nvPr/>
        </p:nvSpPr>
        <p:spPr>
          <a:xfrm>
            <a:off x="4962780" y="1196752"/>
            <a:ext cx="2525473" cy="749697"/>
          </a:xfrm>
          <a:prstGeom prst="irregularSeal1">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2400" b="1" dirty="0">
                <a:solidFill>
                  <a:srgbClr val="000000"/>
                </a:solidFill>
                <a:latin typeface="標楷體" panose="03000509000000000000" pitchFamily="65" charset="-120"/>
                <a:ea typeface="標楷體" panose="03000509000000000000" pitchFamily="65" charset="-120"/>
              </a:rPr>
              <a:t>履約程序</a:t>
            </a:r>
          </a:p>
        </p:txBody>
      </p:sp>
    </p:spTree>
    <p:extLst>
      <p:ext uri="{BB962C8B-B14F-4D97-AF65-F5344CB8AC3E}">
        <p14:creationId xmlns:p14="http://schemas.microsoft.com/office/powerpoint/2010/main" val="150405097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3" name="五邊形 4"/>
          <p:cNvSpPr/>
          <p:nvPr/>
        </p:nvSpPr>
        <p:spPr>
          <a:xfrm>
            <a:off x="395536" y="332656"/>
            <a:ext cx="1405350" cy="930841"/>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180"/>
              <a:gd name="f11" fmla="abs f4"/>
              <a:gd name="f12" fmla="abs f5"/>
              <a:gd name="f13" fmla="abs f6"/>
              <a:gd name="f14" fmla="val f7"/>
              <a:gd name="f15" fmla="val f8"/>
              <a:gd name="f16" fmla="*/ f9 f1 1"/>
              <a:gd name="f17" fmla="*/ f10 f1 1"/>
              <a:gd name="f18" fmla="?: f11 f4 1"/>
              <a:gd name="f19" fmla="?: f12 f5 1"/>
              <a:gd name="f20" fmla="?: f13 f6 1"/>
              <a:gd name="f21" fmla="*/ f16 1 f3"/>
              <a:gd name="f22" fmla="*/ f17 1 f3"/>
              <a:gd name="f23" fmla="*/ f18 1 21600"/>
              <a:gd name="f24" fmla="*/ f19 1 21600"/>
              <a:gd name="f25" fmla="*/ 21600 f18 1"/>
              <a:gd name="f26" fmla="*/ 21600 f19 1"/>
              <a:gd name="f27" fmla="+- f21 0 f2"/>
              <a:gd name="f28" fmla="+- f22 0 f2"/>
              <a:gd name="f29" fmla="min f24 f23"/>
              <a:gd name="f30" fmla="*/ f25 1 f20"/>
              <a:gd name="f31" fmla="*/ f26 1 f20"/>
              <a:gd name="f32" fmla="val f30"/>
              <a:gd name="f33" fmla="val f31"/>
              <a:gd name="f34" fmla="*/ f14 f29 1"/>
              <a:gd name="f35" fmla="+- f33 0 f14"/>
              <a:gd name="f36" fmla="+- f32 0 f14"/>
              <a:gd name="f37" fmla="*/ f33 f29 1"/>
              <a:gd name="f38" fmla="*/ f32 f29 1"/>
              <a:gd name="f39" fmla="*/ f35 1 2"/>
              <a:gd name="f40" fmla="min f36 f35"/>
              <a:gd name="f41" fmla="+- f14 f39 0"/>
              <a:gd name="f42" fmla="*/ f40 f15 1"/>
              <a:gd name="f43" fmla="*/ f42 1 100000"/>
              <a:gd name="f44" fmla="*/ f41 f29 1"/>
              <a:gd name="f45" fmla="+- f32 0 f43"/>
              <a:gd name="f46" fmla="+- f45 f32 0"/>
              <a:gd name="f47" fmla="*/ f45 1 2"/>
              <a:gd name="f48" fmla="*/ f45 f29 1"/>
              <a:gd name="f49" fmla="*/ f46 1 2"/>
              <a:gd name="f50" fmla="*/ f47 f29 1"/>
              <a:gd name="f51" fmla="*/ f49 f29 1"/>
            </a:gdLst>
            <a:ahLst/>
            <a:cxnLst>
              <a:cxn ang="3cd4">
                <a:pos x="hc" y="t"/>
              </a:cxn>
              <a:cxn ang="0">
                <a:pos x="r" y="vc"/>
              </a:cxn>
              <a:cxn ang="cd4">
                <a:pos x="hc" y="b"/>
              </a:cxn>
              <a:cxn ang="cd2">
                <a:pos x="l" y="vc"/>
              </a:cxn>
              <a:cxn ang="f27">
                <a:pos x="f50" y="f34"/>
              </a:cxn>
              <a:cxn ang="f28">
                <a:pos x="f50" y="f37"/>
              </a:cxn>
            </a:cxnLst>
            <a:rect l="f34" t="f34" r="f51" b="f37"/>
            <a:pathLst>
              <a:path>
                <a:moveTo>
                  <a:pt x="f34" y="f34"/>
                </a:moveTo>
                <a:lnTo>
                  <a:pt x="f48" y="f34"/>
                </a:lnTo>
                <a:lnTo>
                  <a:pt x="f38" y="f44"/>
                </a:lnTo>
                <a:lnTo>
                  <a:pt x="f48" y="f37"/>
                </a:lnTo>
                <a:lnTo>
                  <a:pt x="f34" y="f37"/>
                </a:lnTo>
                <a:close/>
              </a:path>
            </a:pathLst>
          </a:custGeom>
          <a:gradFill flip="none" rotWithShape="1">
            <a:gsLst>
              <a:gs pos="0">
                <a:srgbClr val="00B0F0">
                  <a:tint val="66000"/>
                  <a:satMod val="160000"/>
                </a:srgbClr>
              </a:gs>
              <a:gs pos="50000">
                <a:srgbClr val="00B0F0">
                  <a:tint val="44500"/>
                  <a:satMod val="160000"/>
                </a:srgbClr>
              </a:gs>
              <a:gs pos="100000">
                <a:srgbClr val="00B0F0">
                  <a:tint val="23500"/>
                  <a:satMod val="160000"/>
                </a:srgbClr>
              </a:gs>
            </a:gsLst>
            <a:lin ang="5400000" scaled="1"/>
            <a:tileRect/>
          </a:gradFill>
          <a:ln w="57150">
            <a:solidFill>
              <a:srgbClr val="000000"/>
            </a:solidFill>
            <a:prstDash val="solid"/>
          </a:ln>
        </p:spPr>
        <p:txBody>
          <a:bodyPr vert="horz" wrap="square" lIns="91440" tIns="45720" rIns="91440" bIns="45720" anchor="ctr" anchorCtr="1" compatLnSpc="1"/>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zh-TW" sz="3200" b="1" i="0" u="none" strike="noStrike" kern="1200" cap="none" spc="0" baseline="0" dirty="0">
                <a:solidFill>
                  <a:srgbClr val="000000"/>
                </a:solidFill>
                <a:uFillTx/>
                <a:latin typeface="標楷體" panose="03000509000000000000" pitchFamily="65" charset="-120"/>
                <a:ea typeface="標楷體" panose="03000509000000000000" pitchFamily="65" charset="-120"/>
              </a:rPr>
              <a:t>招標</a:t>
            </a:r>
          </a:p>
        </p:txBody>
      </p:sp>
      <p:sp>
        <p:nvSpPr>
          <p:cNvPr id="4" name="五邊形 5"/>
          <p:cNvSpPr/>
          <p:nvPr/>
        </p:nvSpPr>
        <p:spPr>
          <a:xfrm>
            <a:off x="1475656" y="332656"/>
            <a:ext cx="1405350" cy="944666"/>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180"/>
              <a:gd name="f11" fmla="abs f4"/>
              <a:gd name="f12" fmla="abs f5"/>
              <a:gd name="f13" fmla="abs f6"/>
              <a:gd name="f14" fmla="val f7"/>
              <a:gd name="f15" fmla="val f8"/>
              <a:gd name="f16" fmla="*/ f9 f1 1"/>
              <a:gd name="f17" fmla="*/ f10 f1 1"/>
              <a:gd name="f18" fmla="?: f11 f4 1"/>
              <a:gd name="f19" fmla="?: f12 f5 1"/>
              <a:gd name="f20" fmla="?: f13 f6 1"/>
              <a:gd name="f21" fmla="*/ f16 1 f3"/>
              <a:gd name="f22" fmla="*/ f17 1 f3"/>
              <a:gd name="f23" fmla="*/ f18 1 21600"/>
              <a:gd name="f24" fmla="*/ f19 1 21600"/>
              <a:gd name="f25" fmla="*/ 21600 f18 1"/>
              <a:gd name="f26" fmla="*/ 21600 f19 1"/>
              <a:gd name="f27" fmla="+- f21 0 f2"/>
              <a:gd name="f28" fmla="+- f22 0 f2"/>
              <a:gd name="f29" fmla="min f24 f23"/>
              <a:gd name="f30" fmla="*/ f25 1 f20"/>
              <a:gd name="f31" fmla="*/ f26 1 f20"/>
              <a:gd name="f32" fmla="val f30"/>
              <a:gd name="f33" fmla="val f31"/>
              <a:gd name="f34" fmla="*/ f14 f29 1"/>
              <a:gd name="f35" fmla="+- f33 0 f14"/>
              <a:gd name="f36" fmla="+- f32 0 f14"/>
              <a:gd name="f37" fmla="*/ f33 f29 1"/>
              <a:gd name="f38" fmla="*/ f32 f29 1"/>
              <a:gd name="f39" fmla="*/ f35 1 2"/>
              <a:gd name="f40" fmla="min f36 f35"/>
              <a:gd name="f41" fmla="+- f14 f39 0"/>
              <a:gd name="f42" fmla="*/ f40 f15 1"/>
              <a:gd name="f43" fmla="*/ f42 1 100000"/>
              <a:gd name="f44" fmla="*/ f41 f29 1"/>
              <a:gd name="f45" fmla="+- f32 0 f43"/>
              <a:gd name="f46" fmla="+- f45 f32 0"/>
              <a:gd name="f47" fmla="*/ f45 1 2"/>
              <a:gd name="f48" fmla="*/ f45 f29 1"/>
              <a:gd name="f49" fmla="*/ f46 1 2"/>
              <a:gd name="f50" fmla="*/ f47 f29 1"/>
              <a:gd name="f51" fmla="*/ f49 f29 1"/>
            </a:gdLst>
            <a:ahLst/>
            <a:cxnLst>
              <a:cxn ang="3cd4">
                <a:pos x="hc" y="t"/>
              </a:cxn>
              <a:cxn ang="0">
                <a:pos x="r" y="vc"/>
              </a:cxn>
              <a:cxn ang="cd4">
                <a:pos x="hc" y="b"/>
              </a:cxn>
              <a:cxn ang="cd2">
                <a:pos x="l" y="vc"/>
              </a:cxn>
              <a:cxn ang="f27">
                <a:pos x="f50" y="f34"/>
              </a:cxn>
              <a:cxn ang="f28">
                <a:pos x="f50" y="f37"/>
              </a:cxn>
            </a:cxnLst>
            <a:rect l="f34" t="f34" r="f51" b="f37"/>
            <a:pathLst>
              <a:path>
                <a:moveTo>
                  <a:pt x="f34" y="f34"/>
                </a:moveTo>
                <a:lnTo>
                  <a:pt x="f48" y="f34"/>
                </a:lnTo>
                <a:lnTo>
                  <a:pt x="f38" y="f44"/>
                </a:lnTo>
                <a:lnTo>
                  <a:pt x="f48" y="f37"/>
                </a:lnTo>
                <a:lnTo>
                  <a:pt x="f34" y="f37"/>
                </a:lnTo>
                <a:close/>
              </a:path>
            </a:pathLst>
          </a:custGeom>
          <a:solidFill>
            <a:schemeClr val="bg1"/>
          </a:solidFill>
          <a:ln w="28575">
            <a:solidFill>
              <a:schemeClr val="tx1"/>
            </a:solidFill>
            <a:prstDash val="solid"/>
          </a:ln>
        </p:spPr>
        <p:txBody>
          <a:bodyPr vert="horz" wrap="square" lIns="91440" tIns="45720" rIns="91440" bIns="45720" anchor="ctr" anchorCtr="1" compatLnSpc="1"/>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zh-TW" sz="3200" b="1" i="0" u="none" strike="noStrike" kern="1200" cap="none" spc="0" baseline="0" dirty="0">
                <a:solidFill>
                  <a:srgbClr val="000000"/>
                </a:solidFill>
                <a:uFillTx/>
                <a:latin typeface="標楷體" panose="03000509000000000000" pitchFamily="65" charset="-120"/>
                <a:ea typeface="標楷體" panose="03000509000000000000" pitchFamily="65" charset="-120"/>
              </a:rPr>
              <a:t>開標</a:t>
            </a:r>
          </a:p>
        </p:txBody>
      </p:sp>
      <p:sp>
        <p:nvSpPr>
          <p:cNvPr id="5" name="五邊形 6"/>
          <p:cNvSpPr/>
          <p:nvPr/>
        </p:nvSpPr>
        <p:spPr>
          <a:xfrm>
            <a:off x="2573181" y="332656"/>
            <a:ext cx="1405350" cy="944666"/>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180"/>
              <a:gd name="f11" fmla="abs f4"/>
              <a:gd name="f12" fmla="abs f5"/>
              <a:gd name="f13" fmla="abs f6"/>
              <a:gd name="f14" fmla="val f7"/>
              <a:gd name="f15" fmla="val f8"/>
              <a:gd name="f16" fmla="*/ f9 f1 1"/>
              <a:gd name="f17" fmla="*/ f10 f1 1"/>
              <a:gd name="f18" fmla="?: f11 f4 1"/>
              <a:gd name="f19" fmla="?: f12 f5 1"/>
              <a:gd name="f20" fmla="?: f13 f6 1"/>
              <a:gd name="f21" fmla="*/ f16 1 f3"/>
              <a:gd name="f22" fmla="*/ f17 1 f3"/>
              <a:gd name="f23" fmla="*/ f18 1 21600"/>
              <a:gd name="f24" fmla="*/ f19 1 21600"/>
              <a:gd name="f25" fmla="*/ 21600 f18 1"/>
              <a:gd name="f26" fmla="*/ 21600 f19 1"/>
              <a:gd name="f27" fmla="+- f21 0 f2"/>
              <a:gd name="f28" fmla="+- f22 0 f2"/>
              <a:gd name="f29" fmla="min f24 f23"/>
              <a:gd name="f30" fmla="*/ f25 1 f20"/>
              <a:gd name="f31" fmla="*/ f26 1 f20"/>
              <a:gd name="f32" fmla="val f30"/>
              <a:gd name="f33" fmla="val f31"/>
              <a:gd name="f34" fmla="*/ f14 f29 1"/>
              <a:gd name="f35" fmla="+- f33 0 f14"/>
              <a:gd name="f36" fmla="+- f32 0 f14"/>
              <a:gd name="f37" fmla="*/ f33 f29 1"/>
              <a:gd name="f38" fmla="*/ f32 f29 1"/>
              <a:gd name="f39" fmla="*/ f35 1 2"/>
              <a:gd name="f40" fmla="min f36 f35"/>
              <a:gd name="f41" fmla="+- f14 f39 0"/>
              <a:gd name="f42" fmla="*/ f40 f15 1"/>
              <a:gd name="f43" fmla="*/ f42 1 100000"/>
              <a:gd name="f44" fmla="*/ f41 f29 1"/>
              <a:gd name="f45" fmla="+- f32 0 f43"/>
              <a:gd name="f46" fmla="+- f45 f32 0"/>
              <a:gd name="f47" fmla="*/ f45 1 2"/>
              <a:gd name="f48" fmla="*/ f45 f29 1"/>
              <a:gd name="f49" fmla="*/ f46 1 2"/>
              <a:gd name="f50" fmla="*/ f47 f29 1"/>
              <a:gd name="f51" fmla="*/ f49 f29 1"/>
            </a:gdLst>
            <a:ahLst/>
            <a:cxnLst>
              <a:cxn ang="3cd4">
                <a:pos x="hc" y="t"/>
              </a:cxn>
              <a:cxn ang="0">
                <a:pos x="r" y="vc"/>
              </a:cxn>
              <a:cxn ang="cd4">
                <a:pos x="hc" y="b"/>
              </a:cxn>
              <a:cxn ang="cd2">
                <a:pos x="l" y="vc"/>
              </a:cxn>
              <a:cxn ang="f27">
                <a:pos x="f50" y="f34"/>
              </a:cxn>
              <a:cxn ang="f28">
                <a:pos x="f50" y="f37"/>
              </a:cxn>
            </a:cxnLst>
            <a:rect l="f34" t="f34" r="f51" b="f37"/>
            <a:pathLst>
              <a:path>
                <a:moveTo>
                  <a:pt x="f34" y="f34"/>
                </a:moveTo>
                <a:lnTo>
                  <a:pt x="f48" y="f34"/>
                </a:lnTo>
                <a:lnTo>
                  <a:pt x="f38" y="f44"/>
                </a:lnTo>
                <a:lnTo>
                  <a:pt x="f48" y="f37"/>
                </a:lnTo>
                <a:lnTo>
                  <a:pt x="f34" y="f37"/>
                </a:lnTo>
                <a:close/>
              </a:path>
            </a:pathLst>
          </a:custGeom>
          <a:solidFill>
            <a:schemeClr val="bg1"/>
          </a:solidFill>
          <a:ln w="28575">
            <a:solidFill>
              <a:schemeClr val="tx1"/>
            </a:solidFill>
            <a:prstDash val="solid"/>
          </a:ln>
        </p:spPr>
        <p:txBody>
          <a:bodyPr vert="horz" wrap="square" lIns="91440" tIns="45720" rIns="91440" bIns="45720" anchor="ctr" anchorCtr="1" compatLnSpc="1"/>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zh-TW" sz="3200" b="1" i="0" u="none" strike="noStrike" kern="1200" cap="none" spc="0" baseline="0" dirty="0">
                <a:solidFill>
                  <a:srgbClr val="000000"/>
                </a:solidFill>
                <a:uFillTx/>
                <a:latin typeface="標楷體" panose="03000509000000000000" pitchFamily="65" charset="-120"/>
                <a:ea typeface="標楷體" panose="03000509000000000000" pitchFamily="65" charset="-120"/>
              </a:rPr>
              <a:t>審標</a:t>
            </a:r>
          </a:p>
        </p:txBody>
      </p:sp>
      <p:sp>
        <p:nvSpPr>
          <p:cNvPr id="6" name="五邊形 9"/>
          <p:cNvSpPr/>
          <p:nvPr/>
        </p:nvSpPr>
        <p:spPr>
          <a:xfrm>
            <a:off x="3635896" y="332656"/>
            <a:ext cx="1405350" cy="944666"/>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180"/>
              <a:gd name="f11" fmla="abs f4"/>
              <a:gd name="f12" fmla="abs f5"/>
              <a:gd name="f13" fmla="abs f6"/>
              <a:gd name="f14" fmla="val f7"/>
              <a:gd name="f15" fmla="val f8"/>
              <a:gd name="f16" fmla="*/ f9 f1 1"/>
              <a:gd name="f17" fmla="*/ f10 f1 1"/>
              <a:gd name="f18" fmla="?: f11 f4 1"/>
              <a:gd name="f19" fmla="?: f12 f5 1"/>
              <a:gd name="f20" fmla="?: f13 f6 1"/>
              <a:gd name="f21" fmla="*/ f16 1 f3"/>
              <a:gd name="f22" fmla="*/ f17 1 f3"/>
              <a:gd name="f23" fmla="*/ f18 1 21600"/>
              <a:gd name="f24" fmla="*/ f19 1 21600"/>
              <a:gd name="f25" fmla="*/ 21600 f18 1"/>
              <a:gd name="f26" fmla="*/ 21600 f19 1"/>
              <a:gd name="f27" fmla="+- f21 0 f2"/>
              <a:gd name="f28" fmla="+- f22 0 f2"/>
              <a:gd name="f29" fmla="min f24 f23"/>
              <a:gd name="f30" fmla="*/ f25 1 f20"/>
              <a:gd name="f31" fmla="*/ f26 1 f20"/>
              <a:gd name="f32" fmla="val f30"/>
              <a:gd name="f33" fmla="val f31"/>
              <a:gd name="f34" fmla="*/ f14 f29 1"/>
              <a:gd name="f35" fmla="+- f33 0 f14"/>
              <a:gd name="f36" fmla="+- f32 0 f14"/>
              <a:gd name="f37" fmla="*/ f33 f29 1"/>
              <a:gd name="f38" fmla="*/ f32 f29 1"/>
              <a:gd name="f39" fmla="*/ f35 1 2"/>
              <a:gd name="f40" fmla="min f36 f35"/>
              <a:gd name="f41" fmla="+- f14 f39 0"/>
              <a:gd name="f42" fmla="*/ f40 f15 1"/>
              <a:gd name="f43" fmla="*/ f42 1 100000"/>
              <a:gd name="f44" fmla="*/ f41 f29 1"/>
              <a:gd name="f45" fmla="+- f32 0 f43"/>
              <a:gd name="f46" fmla="+- f45 f32 0"/>
              <a:gd name="f47" fmla="*/ f45 1 2"/>
              <a:gd name="f48" fmla="*/ f45 f29 1"/>
              <a:gd name="f49" fmla="*/ f46 1 2"/>
              <a:gd name="f50" fmla="*/ f47 f29 1"/>
              <a:gd name="f51" fmla="*/ f49 f29 1"/>
            </a:gdLst>
            <a:ahLst/>
            <a:cxnLst>
              <a:cxn ang="3cd4">
                <a:pos x="hc" y="t"/>
              </a:cxn>
              <a:cxn ang="0">
                <a:pos x="r" y="vc"/>
              </a:cxn>
              <a:cxn ang="cd4">
                <a:pos x="hc" y="b"/>
              </a:cxn>
              <a:cxn ang="cd2">
                <a:pos x="l" y="vc"/>
              </a:cxn>
              <a:cxn ang="f27">
                <a:pos x="f50" y="f34"/>
              </a:cxn>
              <a:cxn ang="f28">
                <a:pos x="f50" y="f37"/>
              </a:cxn>
            </a:cxnLst>
            <a:rect l="f34" t="f34" r="f51" b="f37"/>
            <a:pathLst>
              <a:path>
                <a:moveTo>
                  <a:pt x="f34" y="f34"/>
                </a:moveTo>
                <a:lnTo>
                  <a:pt x="f48" y="f34"/>
                </a:lnTo>
                <a:lnTo>
                  <a:pt x="f38" y="f44"/>
                </a:lnTo>
                <a:lnTo>
                  <a:pt x="f48" y="f37"/>
                </a:lnTo>
                <a:lnTo>
                  <a:pt x="f34" y="f37"/>
                </a:lnTo>
                <a:close/>
              </a:path>
            </a:pathLst>
          </a:custGeom>
          <a:solidFill>
            <a:schemeClr val="bg1"/>
          </a:solidFill>
          <a:ln w="76200">
            <a:solidFill>
              <a:srgbClr val="FF0000"/>
            </a:solidFill>
            <a:prstDash val="sysDot"/>
          </a:ln>
        </p:spPr>
        <p:txBody>
          <a:bodyPr vert="horz" wrap="square" lIns="91440" tIns="45720" rIns="91440" bIns="45720" anchor="ctr" anchorCtr="1" compatLnSpc="1"/>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zh-TW" sz="3200" b="1" i="0" u="none" strike="noStrike" kern="1200" cap="none" spc="0" baseline="0" dirty="0">
                <a:solidFill>
                  <a:srgbClr val="000000"/>
                </a:solidFill>
                <a:uFillTx/>
                <a:latin typeface="標楷體" panose="03000509000000000000" pitchFamily="65" charset="-120"/>
                <a:ea typeface="標楷體" panose="03000509000000000000" pitchFamily="65" charset="-120"/>
              </a:rPr>
              <a:t>決標</a:t>
            </a:r>
          </a:p>
        </p:txBody>
      </p:sp>
      <p:sp>
        <p:nvSpPr>
          <p:cNvPr id="7" name="五邊形 10"/>
          <p:cNvSpPr/>
          <p:nvPr/>
        </p:nvSpPr>
        <p:spPr>
          <a:xfrm>
            <a:off x="4871162" y="371061"/>
            <a:ext cx="1213006" cy="906261"/>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180"/>
              <a:gd name="f11" fmla="abs f4"/>
              <a:gd name="f12" fmla="abs f5"/>
              <a:gd name="f13" fmla="abs f6"/>
              <a:gd name="f14" fmla="val f7"/>
              <a:gd name="f15" fmla="val f8"/>
              <a:gd name="f16" fmla="*/ f9 f1 1"/>
              <a:gd name="f17" fmla="*/ f10 f1 1"/>
              <a:gd name="f18" fmla="?: f11 f4 1"/>
              <a:gd name="f19" fmla="?: f12 f5 1"/>
              <a:gd name="f20" fmla="?: f13 f6 1"/>
              <a:gd name="f21" fmla="*/ f16 1 f3"/>
              <a:gd name="f22" fmla="*/ f17 1 f3"/>
              <a:gd name="f23" fmla="*/ f18 1 21600"/>
              <a:gd name="f24" fmla="*/ f19 1 21600"/>
              <a:gd name="f25" fmla="*/ 21600 f18 1"/>
              <a:gd name="f26" fmla="*/ 21600 f19 1"/>
              <a:gd name="f27" fmla="+- f21 0 f2"/>
              <a:gd name="f28" fmla="+- f22 0 f2"/>
              <a:gd name="f29" fmla="min f24 f23"/>
              <a:gd name="f30" fmla="*/ f25 1 f20"/>
              <a:gd name="f31" fmla="*/ f26 1 f20"/>
              <a:gd name="f32" fmla="val f30"/>
              <a:gd name="f33" fmla="val f31"/>
              <a:gd name="f34" fmla="*/ f14 f29 1"/>
              <a:gd name="f35" fmla="+- f33 0 f14"/>
              <a:gd name="f36" fmla="+- f32 0 f14"/>
              <a:gd name="f37" fmla="*/ f33 f29 1"/>
              <a:gd name="f38" fmla="*/ f32 f29 1"/>
              <a:gd name="f39" fmla="*/ f35 1 2"/>
              <a:gd name="f40" fmla="min f36 f35"/>
              <a:gd name="f41" fmla="+- f14 f39 0"/>
              <a:gd name="f42" fmla="*/ f40 f15 1"/>
              <a:gd name="f43" fmla="*/ f42 1 100000"/>
              <a:gd name="f44" fmla="*/ f41 f29 1"/>
              <a:gd name="f45" fmla="+- f32 0 f43"/>
              <a:gd name="f46" fmla="+- f45 f32 0"/>
              <a:gd name="f47" fmla="*/ f45 1 2"/>
              <a:gd name="f48" fmla="*/ f45 f29 1"/>
              <a:gd name="f49" fmla="*/ f46 1 2"/>
              <a:gd name="f50" fmla="*/ f47 f29 1"/>
              <a:gd name="f51" fmla="*/ f49 f29 1"/>
            </a:gdLst>
            <a:ahLst/>
            <a:cxnLst>
              <a:cxn ang="3cd4">
                <a:pos x="hc" y="t"/>
              </a:cxn>
              <a:cxn ang="0">
                <a:pos x="r" y="vc"/>
              </a:cxn>
              <a:cxn ang="cd4">
                <a:pos x="hc" y="b"/>
              </a:cxn>
              <a:cxn ang="cd2">
                <a:pos x="l" y="vc"/>
              </a:cxn>
              <a:cxn ang="f27">
                <a:pos x="f50" y="f34"/>
              </a:cxn>
              <a:cxn ang="f28">
                <a:pos x="f50" y="f37"/>
              </a:cxn>
            </a:cxnLst>
            <a:rect l="f34" t="f34" r="f51" b="f37"/>
            <a:pathLst>
              <a:path>
                <a:moveTo>
                  <a:pt x="f34" y="f34"/>
                </a:moveTo>
                <a:lnTo>
                  <a:pt x="f48" y="f34"/>
                </a:lnTo>
                <a:lnTo>
                  <a:pt x="f38" y="f44"/>
                </a:lnTo>
                <a:lnTo>
                  <a:pt x="f48" y="f37"/>
                </a:lnTo>
                <a:lnTo>
                  <a:pt x="f34" y="f37"/>
                </a:lnTo>
                <a:close/>
              </a:path>
            </a:pathLst>
          </a:custGeom>
          <a:solidFill>
            <a:schemeClr val="bg1"/>
          </a:solidFill>
          <a:ln w="28575">
            <a:solidFill>
              <a:schemeClr val="tx1"/>
            </a:solidFill>
            <a:prstDash val="solid"/>
          </a:ln>
        </p:spPr>
        <p:txBody>
          <a:bodyPr vert="horz" wrap="square" lIns="91440" tIns="45720" rIns="91440" bIns="45720" anchor="ctr" anchorCtr="1" compatLnSpc="1"/>
          <a:lstStyle/>
          <a:p>
            <a:pPr marL="0" marR="0" lvl="0" indent="0"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zh-TW" sz="2800" b="1" i="0" u="none" strike="noStrike" kern="1200" cap="none" spc="0" baseline="0" dirty="0">
                <a:solidFill>
                  <a:srgbClr val="000000"/>
                </a:solidFill>
                <a:uFillTx/>
                <a:latin typeface="標楷體" panose="03000509000000000000" pitchFamily="65" charset="-120"/>
                <a:ea typeface="標楷體" panose="03000509000000000000" pitchFamily="65" charset="-120"/>
              </a:rPr>
              <a:t>訂約</a:t>
            </a:r>
          </a:p>
        </p:txBody>
      </p:sp>
      <p:sp>
        <p:nvSpPr>
          <p:cNvPr id="8" name="五邊形 11"/>
          <p:cNvSpPr/>
          <p:nvPr/>
        </p:nvSpPr>
        <p:spPr>
          <a:xfrm>
            <a:off x="5750118" y="362500"/>
            <a:ext cx="1126138" cy="900998"/>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180"/>
              <a:gd name="f11" fmla="abs f4"/>
              <a:gd name="f12" fmla="abs f5"/>
              <a:gd name="f13" fmla="abs f6"/>
              <a:gd name="f14" fmla="val f7"/>
              <a:gd name="f15" fmla="val f8"/>
              <a:gd name="f16" fmla="*/ f9 f1 1"/>
              <a:gd name="f17" fmla="*/ f10 f1 1"/>
              <a:gd name="f18" fmla="?: f11 f4 1"/>
              <a:gd name="f19" fmla="?: f12 f5 1"/>
              <a:gd name="f20" fmla="?: f13 f6 1"/>
              <a:gd name="f21" fmla="*/ f16 1 f3"/>
              <a:gd name="f22" fmla="*/ f17 1 f3"/>
              <a:gd name="f23" fmla="*/ f18 1 21600"/>
              <a:gd name="f24" fmla="*/ f19 1 21600"/>
              <a:gd name="f25" fmla="*/ 21600 f18 1"/>
              <a:gd name="f26" fmla="*/ 21600 f19 1"/>
              <a:gd name="f27" fmla="+- f21 0 f2"/>
              <a:gd name="f28" fmla="+- f22 0 f2"/>
              <a:gd name="f29" fmla="min f24 f23"/>
              <a:gd name="f30" fmla="*/ f25 1 f20"/>
              <a:gd name="f31" fmla="*/ f26 1 f20"/>
              <a:gd name="f32" fmla="val f30"/>
              <a:gd name="f33" fmla="val f31"/>
              <a:gd name="f34" fmla="*/ f14 f29 1"/>
              <a:gd name="f35" fmla="+- f33 0 f14"/>
              <a:gd name="f36" fmla="+- f32 0 f14"/>
              <a:gd name="f37" fmla="*/ f33 f29 1"/>
              <a:gd name="f38" fmla="*/ f32 f29 1"/>
              <a:gd name="f39" fmla="*/ f35 1 2"/>
              <a:gd name="f40" fmla="min f36 f35"/>
              <a:gd name="f41" fmla="+- f14 f39 0"/>
              <a:gd name="f42" fmla="*/ f40 f15 1"/>
              <a:gd name="f43" fmla="*/ f42 1 100000"/>
              <a:gd name="f44" fmla="*/ f41 f29 1"/>
              <a:gd name="f45" fmla="+- f32 0 f43"/>
              <a:gd name="f46" fmla="+- f45 f32 0"/>
              <a:gd name="f47" fmla="*/ f45 1 2"/>
              <a:gd name="f48" fmla="*/ f45 f29 1"/>
              <a:gd name="f49" fmla="*/ f46 1 2"/>
              <a:gd name="f50" fmla="*/ f47 f29 1"/>
              <a:gd name="f51" fmla="*/ f49 f29 1"/>
            </a:gdLst>
            <a:ahLst/>
            <a:cxnLst>
              <a:cxn ang="3cd4">
                <a:pos x="hc" y="t"/>
              </a:cxn>
              <a:cxn ang="0">
                <a:pos x="r" y="vc"/>
              </a:cxn>
              <a:cxn ang="cd4">
                <a:pos x="hc" y="b"/>
              </a:cxn>
              <a:cxn ang="cd2">
                <a:pos x="l" y="vc"/>
              </a:cxn>
              <a:cxn ang="f27">
                <a:pos x="f50" y="f34"/>
              </a:cxn>
              <a:cxn ang="f28">
                <a:pos x="f50" y="f37"/>
              </a:cxn>
            </a:cxnLst>
            <a:rect l="f34" t="f34" r="f51" b="f37"/>
            <a:pathLst>
              <a:path>
                <a:moveTo>
                  <a:pt x="f34" y="f34"/>
                </a:moveTo>
                <a:lnTo>
                  <a:pt x="f48" y="f34"/>
                </a:lnTo>
                <a:lnTo>
                  <a:pt x="f38" y="f44"/>
                </a:lnTo>
                <a:lnTo>
                  <a:pt x="f48" y="f37"/>
                </a:lnTo>
                <a:lnTo>
                  <a:pt x="f34" y="f37"/>
                </a:lnTo>
                <a:close/>
              </a:path>
            </a:pathLst>
          </a:custGeom>
          <a:solidFill>
            <a:schemeClr val="bg1"/>
          </a:solidFill>
          <a:ln w="28575">
            <a:solidFill>
              <a:schemeClr val="tx1"/>
            </a:solidFill>
            <a:prstDash val="solid"/>
          </a:ln>
        </p:spPr>
        <p:txBody>
          <a:bodyPr vert="horz" wrap="square" lIns="91440" tIns="45720" rIns="91440" bIns="45720" anchor="ctr" anchorCtr="1" compatLnSpc="1"/>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zh-TW" sz="2800" b="1" i="0" u="none" strike="noStrike" kern="1200" cap="none" spc="0" baseline="0" dirty="0">
                <a:solidFill>
                  <a:srgbClr val="000000"/>
                </a:solidFill>
                <a:uFillTx/>
                <a:latin typeface="標楷體" panose="03000509000000000000" pitchFamily="65" charset="-120"/>
                <a:ea typeface="標楷體" panose="03000509000000000000" pitchFamily="65" charset="-120"/>
              </a:rPr>
              <a:t>履約</a:t>
            </a:r>
          </a:p>
        </p:txBody>
      </p:sp>
      <p:sp>
        <p:nvSpPr>
          <p:cNvPr id="9" name="五邊形 12"/>
          <p:cNvSpPr/>
          <p:nvPr/>
        </p:nvSpPr>
        <p:spPr>
          <a:xfrm>
            <a:off x="6602590" y="371061"/>
            <a:ext cx="1281778" cy="892436"/>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180"/>
              <a:gd name="f11" fmla="abs f4"/>
              <a:gd name="f12" fmla="abs f5"/>
              <a:gd name="f13" fmla="abs f6"/>
              <a:gd name="f14" fmla="val f7"/>
              <a:gd name="f15" fmla="val f8"/>
              <a:gd name="f16" fmla="*/ f9 f1 1"/>
              <a:gd name="f17" fmla="*/ f10 f1 1"/>
              <a:gd name="f18" fmla="?: f11 f4 1"/>
              <a:gd name="f19" fmla="?: f12 f5 1"/>
              <a:gd name="f20" fmla="?: f13 f6 1"/>
              <a:gd name="f21" fmla="*/ f16 1 f3"/>
              <a:gd name="f22" fmla="*/ f17 1 f3"/>
              <a:gd name="f23" fmla="*/ f18 1 21600"/>
              <a:gd name="f24" fmla="*/ f19 1 21600"/>
              <a:gd name="f25" fmla="*/ 21600 f18 1"/>
              <a:gd name="f26" fmla="*/ 21600 f19 1"/>
              <a:gd name="f27" fmla="+- f21 0 f2"/>
              <a:gd name="f28" fmla="+- f22 0 f2"/>
              <a:gd name="f29" fmla="min f24 f23"/>
              <a:gd name="f30" fmla="*/ f25 1 f20"/>
              <a:gd name="f31" fmla="*/ f26 1 f20"/>
              <a:gd name="f32" fmla="val f30"/>
              <a:gd name="f33" fmla="val f31"/>
              <a:gd name="f34" fmla="*/ f14 f29 1"/>
              <a:gd name="f35" fmla="+- f33 0 f14"/>
              <a:gd name="f36" fmla="+- f32 0 f14"/>
              <a:gd name="f37" fmla="*/ f33 f29 1"/>
              <a:gd name="f38" fmla="*/ f32 f29 1"/>
              <a:gd name="f39" fmla="*/ f35 1 2"/>
              <a:gd name="f40" fmla="min f36 f35"/>
              <a:gd name="f41" fmla="+- f14 f39 0"/>
              <a:gd name="f42" fmla="*/ f40 f15 1"/>
              <a:gd name="f43" fmla="*/ f42 1 100000"/>
              <a:gd name="f44" fmla="*/ f41 f29 1"/>
              <a:gd name="f45" fmla="+- f32 0 f43"/>
              <a:gd name="f46" fmla="+- f45 f32 0"/>
              <a:gd name="f47" fmla="*/ f45 1 2"/>
              <a:gd name="f48" fmla="*/ f45 f29 1"/>
              <a:gd name="f49" fmla="*/ f46 1 2"/>
              <a:gd name="f50" fmla="*/ f47 f29 1"/>
              <a:gd name="f51" fmla="*/ f49 f29 1"/>
            </a:gdLst>
            <a:ahLst/>
            <a:cxnLst>
              <a:cxn ang="3cd4">
                <a:pos x="hc" y="t"/>
              </a:cxn>
              <a:cxn ang="0">
                <a:pos x="r" y="vc"/>
              </a:cxn>
              <a:cxn ang="cd4">
                <a:pos x="hc" y="b"/>
              </a:cxn>
              <a:cxn ang="cd2">
                <a:pos x="l" y="vc"/>
              </a:cxn>
              <a:cxn ang="f27">
                <a:pos x="f50" y="f34"/>
              </a:cxn>
              <a:cxn ang="f28">
                <a:pos x="f50" y="f37"/>
              </a:cxn>
            </a:cxnLst>
            <a:rect l="f34" t="f34" r="f51" b="f37"/>
            <a:pathLst>
              <a:path>
                <a:moveTo>
                  <a:pt x="f34" y="f34"/>
                </a:moveTo>
                <a:lnTo>
                  <a:pt x="f48" y="f34"/>
                </a:lnTo>
                <a:lnTo>
                  <a:pt x="f38" y="f44"/>
                </a:lnTo>
                <a:lnTo>
                  <a:pt x="f48" y="f37"/>
                </a:lnTo>
                <a:lnTo>
                  <a:pt x="f34" y="f37"/>
                </a:lnTo>
                <a:close/>
              </a:path>
            </a:pathLst>
          </a:custGeom>
          <a:solidFill>
            <a:schemeClr val="bg1"/>
          </a:solidFill>
          <a:ln w="28575">
            <a:solidFill>
              <a:schemeClr val="tx1"/>
            </a:solidFill>
            <a:prstDash val="solid"/>
          </a:ln>
        </p:spPr>
        <p:txBody>
          <a:bodyPr vert="horz" wrap="square" lIns="91440" tIns="45720" rIns="91440" bIns="45720" anchor="ctr" anchorCtr="1" compatLnSpc="1"/>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zh-TW" sz="2800" b="1" i="0" u="none" strike="noStrike" kern="1200" cap="none" spc="0" baseline="0" dirty="0">
                <a:solidFill>
                  <a:srgbClr val="000000"/>
                </a:solidFill>
                <a:uFillTx/>
                <a:latin typeface="標楷體" panose="03000509000000000000" pitchFamily="65" charset="-120"/>
                <a:ea typeface="標楷體" panose="03000509000000000000" pitchFamily="65" charset="-120"/>
              </a:rPr>
              <a:t>驗收</a:t>
            </a:r>
          </a:p>
        </p:txBody>
      </p:sp>
      <p:sp>
        <p:nvSpPr>
          <p:cNvPr id="10" name="五邊形 28"/>
          <p:cNvSpPr/>
          <p:nvPr/>
        </p:nvSpPr>
        <p:spPr>
          <a:xfrm>
            <a:off x="7620505" y="393212"/>
            <a:ext cx="1199967" cy="870286"/>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180"/>
              <a:gd name="f11" fmla="abs f4"/>
              <a:gd name="f12" fmla="abs f5"/>
              <a:gd name="f13" fmla="abs f6"/>
              <a:gd name="f14" fmla="val f7"/>
              <a:gd name="f15" fmla="val f8"/>
              <a:gd name="f16" fmla="*/ f9 f1 1"/>
              <a:gd name="f17" fmla="*/ f10 f1 1"/>
              <a:gd name="f18" fmla="?: f11 f4 1"/>
              <a:gd name="f19" fmla="?: f12 f5 1"/>
              <a:gd name="f20" fmla="?: f13 f6 1"/>
              <a:gd name="f21" fmla="*/ f16 1 f3"/>
              <a:gd name="f22" fmla="*/ f17 1 f3"/>
              <a:gd name="f23" fmla="*/ f18 1 21600"/>
              <a:gd name="f24" fmla="*/ f19 1 21600"/>
              <a:gd name="f25" fmla="*/ 21600 f18 1"/>
              <a:gd name="f26" fmla="*/ 21600 f19 1"/>
              <a:gd name="f27" fmla="+- f21 0 f2"/>
              <a:gd name="f28" fmla="+- f22 0 f2"/>
              <a:gd name="f29" fmla="min f24 f23"/>
              <a:gd name="f30" fmla="*/ f25 1 f20"/>
              <a:gd name="f31" fmla="*/ f26 1 f20"/>
              <a:gd name="f32" fmla="val f30"/>
              <a:gd name="f33" fmla="val f31"/>
              <a:gd name="f34" fmla="*/ f14 f29 1"/>
              <a:gd name="f35" fmla="+- f33 0 f14"/>
              <a:gd name="f36" fmla="+- f32 0 f14"/>
              <a:gd name="f37" fmla="*/ f33 f29 1"/>
              <a:gd name="f38" fmla="*/ f32 f29 1"/>
              <a:gd name="f39" fmla="*/ f35 1 2"/>
              <a:gd name="f40" fmla="min f36 f35"/>
              <a:gd name="f41" fmla="+- f14 f39 0"/>
              <a:gd name="f42" fmla="*/ f40 f15 1"/>
              <a:gd name="f43" fmla="*/ f42 1 100000"/>
              <a:gd name="f44" fmla="*/ f41 f29 1"/>
              <a:gd name="f45" fmla="+- f32 0 f43"/>
              <a:gd name="f46" fmla="+- f45 f32 0"/>
              <a:gd name="f47" fmla="*/ f45 1 2"/>
              <a:gd name="f48" fmla="*/ f45 f29 1"/>
              <a:gd name="f49" fmla="*/ f46 1 2"/>
              <a:gd name="f50" fmla="*/ f47 f29 1"/>
              <a:gd name="f51" fmla="*/ f49 f29 1"/>
            </a:gdLst>
            <a:ahLst/>
            <a:cxnLst>
              <a:cxn ang="3cd4">
                <a:pos x="hc" y="t"/>
              </a:cxn>
              <a:cxn ang="0">
                <a:pos x="r" y="vc"/>
              </a:cxn>
              <a:cxn ang="cd4">
                <a:pos x="hc" y="b"/>
              </a:cxn>
              <a:cxn ang="cd2">
                <a:pos x="l" y="vc"/>
              </a:cxn>
              <a:cxn ang="f27">
                <a:pos x="f50" y="f34"/>
              </a:cxn>
              <a:cxn ang="f28">
                <a:pos x="f50" y="f37"/>
              </a:cxn>
            </a:cxnLst>
            <a:rect l="f34" t="f34" r="f51" b="f37"/>
            <a:pathLst>
              <a:path>
                <a:moveTo>
                  <a:pt x="f34" y="f34"/>
                </a:moveTo>
                <a:lnTo>
                  <a:pt x="f48" y="f34"/>
                </a:lnTo>
                <a:lnTo>
                  <a:pt x="f38" y="f44"/>
                </a:lnTo>
                <a:lnTo>
                  <a:pt x="f48" y="f37"/>
                </a:lnTo>
                <a:lnTo>
                  <a:pt x="f34" y="f37"/>
                </a:lnTo>
                <a:close/>
              </a:path>
            </a:pathLst>
          </a:custGeom>
          <a:solidFill>
            <a:schemeClr val="bg1"/>
          </a:solidFill>
          <a:ln w="28575">
            <a:solidFill>
              <a:schemeClr val="tx1"/>
            </a:solidFill>
            <a:prstDash val="solid"/>
          </a:ln>
        </p:spPr>
        <p:txBody>
          <a:bodyPr vert="horz" wrap="square" lIns="91440" tIns="45720" rIns="91440" bIns="45720" anchor="ctr" anchorCtr="1" compatLnSpc="1"/>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zh-TW" sz="2800" b="1" i="0" u="none" strike="noStrike" kern="1200" cap="none" spc="0" baseline="0" dirty="0">
                <a:solidFill>
                  <a:srgbClr val="000000"/>
                </a:solidFill>
                <a:uFillTx/>
                <a:latin typeface="標楷體" panose="03000509000000000000" pitchFamily="65" charset="-120"/>
                <a:ea typeface="標楷體" panose="03000509000000000000" pitchFamily="65" charset="-120"/>
              </a:rPr>
              <a:t>保固</a:t>
            </a:r>
          </a:p>
        </p:txBody>
      </p:sp>
      <p:sp>
        <p:nvSpPr>
          <p:cNvPr id="12" name="文字方塊 11"/>
          <p:cNvSpPr txBox="1"/>
          <p:nvPr/>
        </p:nvSpPr>
        <p:spPr>
          <a:xfrm>
            <a:off x="368385" y="1383158"/>
            <a:ext cx="8352928" cy="461665"/>
          </a:xfrm>
          <a:prstGeom prst="rect">
            <a:avLst/>
          </a:prstGeom>
          <a:noFill/>
          <a:ln w="57150">
            <a:solidFill>
              <a:schemeClr val="tx1"/>
            </a:solidFill>
          </a:ln>
        </p:spPr>
        <p:txBody>
          <a:bodyPr wrap="square" rtlCol="0">
            <a:spAutoFit/>
          </a:bodyPr>
          <a:lstStyle/>
          <a:p>
            <a:r>
              <a:rPr lang="zh-TW" altLang="en-US" sz="2400" b="1" dirty="0">
                <a:solidFill>
                  <a:srgbClr val="FF0000"/>
                </a:solidFill>
                <a:latin typeface="標楷體" panose="03000509000000000000" pitchFamily="65" charset="-120"/>
                <a:ea typeface="標楷體" panose="03000509000000000000" pitchFamily="65" charset="-120"/>
              </a:rPr>
              <a:t>     三、規格限制競爭 </a:t>
            </a:r>
          </a:p>
        </p:txBody>
      </p:sp>
      <p:cxnSp>
        <p:nvCxnSpPr>
          <p:cNvPr id="15" name="直線接點 14"/>
          <p:cNvCxnSpPr/>
          <p:nvPr/>
        </p:nvCxnSpPr>
        <p:spPr>
          <a:xfrm>
            <a:off x="4758825" y="332656"/>
            <a:ext cx="29199" cy="1512168"/>
          </a:xfrm>
          <a:prstGeom prst="line">
            <a:avLst/>
          </a:prstGeom>
          <a:ln w="57150"/>
        </p:spPr>
        <p:style>
          <a:lnRef idx="1">
            <a:schemeClr val="accent1"/>
          </a:lnRef>
          <a:fillRef idx="0">
            <a:schemeClr val="accent1"/>
          </a:fillRef>
          <a:effectRef idx="0">
            <a:schemeClr val="accent1"/>
          </a:effectRef>
          <a:fontRef idx="minor">
            <a:schemeClr val="tx1"/>
          </a:fontRef>
        </p:style>
      </p:cxnSp>
      <p:sp>
        <p:nvSpPr>
          <p:cNvPr id="11" name="文字方塊 10"/>
          <p:cNvSpPr txBox="1"/>
          <p:nvPr/>
        </p:nvSpPr>
        <p:spPr>
          <a:xfrm>
            <a:off x="4788024" y="1383159"/>
            <a:ext cx="3960440" cy="461665"/>
          </a:xfrm>
          <a:prstGeom prst="rect">
            <a:avLst/>
          </a:prstGeom>
          <a:noFill/>
        </p:spPr>
        <p:txBody>
          <a:bodyPr wrap="square" rtlCol="0">
            <a:spAutoFit/>
          </a:bodyPr>
          <a:lstStyle/>
          <a:p>
            <a:pPr algn="ctr"/>
            <a:r>
              <a:rPr lang="zh-TW" altLang="en-US" sz="2400" b="1" dirty="0">
                <a:solidFill>
                  <a:srgbClr val="FF0000"/>
                </a:solidFill>
                <a:latin typeface="標楷體" panose="03000509000000000000" pitchFamily="65" charset="-120"/>
                <a:ea typeface="標楷體" panose="03000509000000000000" pitchFamily="65" charset="-120"/>
              </a:rPr>
              <a:t>                </a:t>
            </a:r>
            <a:r>
              <a:rPr lang="zh-TW" altLang="en-US" sz="2400" b="1" dirty="0">
                <a:solidFill>
                  <a:srgbClr val="000000"/>
                </a:solidFill>
                <a:latin typeface="標楷體" panose="03000509000000000000" pitchFamily="65" charset="-120"/>
                <a:ea typeface="標楷體" panose="03000509000000000000" pitchFamily="65" charset="-120"/>
              </a:rPr>
              <a:t>契約爭議</a:t>
            </a:r>
          </a:p>
        </p:txBody>
      </p:sp>
      <p:sp>
        <p:nvSpPr>
          <p:cNvPr id="18" name="向下箭號 17"/>
          <p:cNvSpPr/>
          <p:nvPr/>
        </p:nvSpPr>
        <p:spPr>
          <a:xfrm>
            <a:off x="683568" y="1088741"/>
            <a:ext cx="282698" cy="1116124"/>
          </a:xfrm>
          <a:prstGeom prst="down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0" name="文字方塊 19"/>
          <p:cNvSpPr txBox="1"/>
          <p:nvPr/>
        </p:nvSpPr>
        <p:spPr>
          <a:xfrm>
            <a:off x="423593" y="2115116"/>
            <a:ext cx="8352928" cy="4196020"/>
          </a:xfrm>
          <a:prstGeom prst="rect">
            <a:avLst/>
          </a:prstGeom>
          <a:noFill/>
        </p:spPr>
        <p:txBody>
          <a:bodyPr wrap="square" rtlCol="0">
            <a:spAutoFit/>
          </a:bodyPr>
          <a:lstStyle/>
          <a:p>
            <a:pPr marL="355600" indent="-355600" algn="just">
              <a:lnSpc>
                <a:spcPts val="3200"/>
              </a:lnSpc>
            </a:pPr>
            <a:r>
              <a:rPr lang="en-US" altLang="zh-TW" sz="2400" b="1" kern="100" dirty="0">
                <a:solidFill>
                  <a:srgbClr val="000000"/>
                </a:solidFill>
                <a:latin typeface="標楷體" pitchFamily="65" charset="-120"/>
                <a:ea typeface="標楷體" pitchFamily="65" charset="-120"/>
                <a:cs typeface="Times New Roman"/>
              </a:rPr>
              <a:t>1.</a:t>
            </a:r>
            <a:r>
              <a:rPr lang="zh-TW" altLang="zh-TW" sz="2400" b="1" u="sng" kern="0" dirty="0">
                <a:solidFill>
                  <a:srgbClr val="0000FF"/>
                </a:solidFill>
                <a:latin typeface="標楷體" pitchFamily="65" charset="-120"/>
                <a:ea typeface="標楷體" pitchFamily="65" charset="-120"/>
                <a:cs typeface="新細明體"/>
              </a:rPr>
              <a:t>抄襲特定廠商之規格</a:t>
            </a:r>
            <a:r>
              <a:rPr lang="zh-TW" altLang="zh-TW" sz="2400" b="1" kern="0" dirty="0">
                <a:solidFill>
                  <a:srgbClr val="000000"/>
                </a:solidFill>
                <a:latin typeface="標楷體" pitchFamily="65" charset="-120"/>
                <a:ea typeface="標楷體" pitchFamily="65" charset="-120"/>
                <a:cs typeface="新細明體"/>
              </a:rPr>
              <a:t>資料。</a:t>
            </a:r>
            <a:endParaRPr lang="zh-TW" altLang="zh-TW" sz="2400" b="1" kern="100" dirty="0">
              <a:solidFill>
                <a:srgbClr val="000000"/>
              </a:solidFill>
              <a:latin typeface="標楷體" pitchFamily="65" charset="-120"/>
              <a:ea typeface="標楷體" pitchFamily="65" charset="-120"/>
              <a:cs typeface="Times New Roman"/>
            </a:endParaRPr>
          </a:p>
          <a:p>
            <a:pPr marL="355600" indent="-355600" algn="just">
              <a:lnSpc>
                <a:spcPts val="3200"/>
              </a:lnSpc>
            </a:pPr>
            <a:r>
              <a:rPr lang="en-US" altLang="zh-TW" sz="2400" b="1" kern="100" dirty="0">
                <a:solidFill>
                  <a:srgbClr val="000000"/>
                </a:solidFill>
                <a:latin typeface="標楷體" pitchFamily="65" charset="-120"/>
                <a:ea typeface="標楷體" pitchFamily="65" charset="-120"/>
                <a:cs typeface="Times New Roman"/>
              </a:rPr>
              <a:t>2.</a:t>
            </a:r>
            <a:r>
              <a:rPr lang="zh-TW" altLang="zh-TW" sz="2400" b="1" u="sng" kern="0" dirty="0">
                <a:solidFill>
                  <a:srgbClr val="0000FF"/>
                </a:solidFill>
                <a:latin typeface="標楷體" pitchFamily="65" charset="-120"/>
                <a:ea typeface="標楷體" pitchFamily="65" charset="-120"/>
                <a:cs typeface="新細明體"/>
              </a:rPr>
              <a:t>超出需求或與需求無關之規格</a:t>
            </a:r>
            <a:r>
              <a:rPr lang="zh-TW" altLang="zh-TW" sz="2400" b="1" kern="0" dirty="0">
                <a:solidFill>
                  <a:srgbClr val="000000"/>
                </a:solidFill>
                <a:latin typeface="標楷體" pitchFamily="65" charset="-120"/>
                <a:ea typeface="標楷體" pitchFamily="65" charset="-120"/>
                <a:cs typeface="新細明體"/>
              </a:rPr>
              <a:t>。</a:t>
            </a:r>
            <a:endParaRPr lang="zh-TW" altLang="zh-TW" sz="2400" b="1" kern="100" dirty="0">
              <a:solidFill>
                <a:srgbClr val="000000"/>
              </a:solidFill>
              <a:latin typeface="標楷體" pitchFamily="65" charset="-120"/>
              <a:ea typeface="標楷體" pitchFamily="65" charset="-120"/>
              <a:cs typeface="Times New Roman"/>
            </a:endParaRPr>
          </a:p>
          <a:p>
            <a:pPr marL="355600" indent="-355600" algn="just">
              <a:lnSpc>
                <a:spcPts val="3200"/>
              </a:lnSpc>
            </a:pPr>
            <a:r>
              <a:rPr lang="en-US" altLang="zh-TW" sz="2400" b="1" kern="100" dirty="0">
                <a:solidFill>
                  <a:srgbClr val="000000"/>
                </a:solidFill>
                <a:latin typeface="標楷體" pitchFamily="65" charset="-120"/>
                <a:ea typeface="標楷體" pitchFamily="65" charset="-120"/>
                <a:cs typeface="Times New Roman"/>
              </a:rPr>
              <a:t>3.</a:t>
            </a:r>
            <a:r>
              <a:rPr lang="zh-TW" altLang="zh-TW" sz="2400" b="1" u="sng" kern="0" dirty="0">
                <a:solidFill>
                  <a:srgbClr val="0000FF"/>
                </a:solidFill>
                <a:latin typeface="標楷體" pitchFamily="65" charset="-120"/>
                <a:ea typeface="標楷體" pitchFamily="65" charset="-120"/>
                <a:cs typeface="新細明體"/>
              </a:rPr>
              <a:t>公告金額以上之採購指定特定廠牌</a:t>
            </a:r>
            <a:r>
              <a:rPr lang="zh-TW" altLang="zh-TW" sz="2400" b="1" kern="0" dirty="0">
                <a:solidFill>
                  <a:srgbClr val="000000"/>
                </a:solidFill>
                <a:latin typeface="標楷體" pitchFamily="65" charset="-120"/>
                <a:ea typeface="標楷體" pitchFamily="65" charset="-120"/>
                <a:cs typeface="新細明體"/>
              </a:rPr>
              <a:t>之規格或型號或特定國家或協會之標準而</a:t>
            </a:r>
            <a:r>
              <a:rPr lang="zh-TW" altLang="zh-TW" sz="2400" b="1" u="sng" kern="0" dirty="0">
                <a:solidFill>
                  <a:srgbClr val="0000FF"/>
                </a:solidFill>
                <a:latin typeface="標楷體" pitchFamily="65" charset="-120"/>
                <a:ea typeface="標楷體" pitchFamily="65" charset="-120"/>
                <a:cs typeface="新細明體"/>
              </a:rPr>
              <a:t>未允許同等品</a:t>
            </a:r>
            <a:r>
              <a:rPr lang="zh-TW" altLang="zh-TW" sz="2400" b="1" kern="0" dirty="0">
                <a:solidFill>
                  <a:srgbClr val="000000"/>
                </a:solidFill>
                <a:latin typeface="標楷體" pitchFamily="65" charset="-120"/>
                <a:ea typeface="標楷體" pitchFamily="65" charset="-120"/>
                <a:cs typeface="新細明體"/>
              </a:rPr>
              <a:t>。</a:t>
            </a:r>
            <a:endParaRPr lang="zh-TW" altLang="zh-TW" sz="2400" b="1" kern="100" dirty="0">
              <a:solidFill>
                <a:srgbClr val="000000"/>
              </a:solidFill>
              <a:latin typeface="標楷體" pitchFamily="65" charset="-120"/>
              <a:ea typeface="標楷體" pitchFamily="65" charset="-120"/>
              <a:cs typeface="Times New Roman"/>
            </a:endParaRPr>
          </a:p>
          <a:p>
            <a:pPr marL="355600" indent="-355600" algn="just">
              <a:lnSpc>
                <a:spcPts val="3200"/>
              </a:lnSpc>
            </a:pPr>
            <a:r>
              <a:rPr lang="en-US" altLang="zh-TW" sz="2400" b="1" kern="100" dirty="0">
                <a:solidFill>
                  <a:srgbClr val="000000"/>
                </a:solidFill>
                <a:latin typeface="標楷體" pitchFamily="65" charset="-120"/>
                <a:ea typeface="標楷體" pitchFamily="65" charset="-120"/>
                <a:cs typeface="Times New Roman"/>
              </a:rPr>
              <a:t>4.</a:t>
            </a:r>
            <a:r>
              <a:rPr lang="zh-TW" altLang="zh-TW" sz="2400" b="1" kern="0" dirty="0">
                <a:solidFill>
                  <a:srgbClr val="000000"/>
                </a:solidFill>
                <a:latin typeface="標楷體" pitchFamily="65" charset="-120"/>
                <a:ea typeface="標楷體" pitchFamily="65" charset="-120"/>
                <a:cs typeface="新細明體"/>
              </a:rPr>
              <a:t>型錄</a:t>
            </a:r>
            <a:r>
              <a:rPr lang="zh-TW" altLang="zh-TW" sz="2400" b="1" u="sng" kern="0" dirty="0">
                <a:solidFill>
                  <a:srgbClr val="0000FF"/>
                </a:solidFill>
                <a:latin typeface="標楷體" pitchFamily="65" charset="-120"/>
                <a:ea typeface="標楷體" pitchFamily="65" charset="-120"/>
                <a:cs typeface="新細明體"/>
              </a:rPr>
              <a:t>須蓋代理廠商之章</a:t>
            </a:r>
            <a:r>
              <a:rPr lang="zh-TW" altLang="zh-TW" sz="2400" b="1" kern="0" dirty="0">
                <a:solidFill>
                  <a:srgbClr val="000000"/>
                </a:solidFill>
                <a:latin typeface="標楷體" pitchFamily="65" charset="-120"/>
                <a:ea typeface="標楷體" pitchFamily="65" charset="-120"/>
                <a:cs typeface="新細明體"/>
              </a:rPr>
              <a:t>。</a:t>
            </a:r>
            <a:endParaRPr lang="zh-TW" altLang="zh-TW" sz="2400" b="1" kern="100" dirty="0">
              <a:solidFill>
                <a:srgbClr val="000000"/>
              </a:solidFill>
              <a:latin typeface="標楷體" pitchFamily="65" charset="-120"/>
              <a:ea typeface="標楷體" pitchFamily="65" charset="-120"/>
              <a:cs typeface="Times New Roman"/>
            </a:endParaRPr>
          </a:p>
          <a:p>
            <a:pPr marL="355600" indent="-355600" algn="just">
              <a:lnSpc>
                <a:spcPts val="3200"/>
              </a:lnSpc>
            </a:pPr>
            <a:r>
              <a:rPr lang="en-US" altLang="zh-TW" sz="2400" b="1" kern="100" dirty="0">
                <a:solidFill>
                  <a:srgbClr val="000000"/>
                </a:solidFill>
                <a:latin typeface="標楷體" pitchFamily="65" charset="-120"/>
                <a:ea typeface="標楷體" pitchFamily="65" charset="-120"/>
                <a:cs typeface="Times New Roman"/>
              </a:rPr>
              <a:t>5.</a:t>
            </a:r>
            <a:r>
              <a:rPr lang="zh-TW" altLang="zh-TW" sz="2400" b="1" kern="0" dirty="0">
                <a:solidFill>
                  <a:srgbClr val="000000"/>
                </a:solidFill>
                <a:latin typeface="標楷體" pitchFamily="65" charset="-120"/>
                <a:ea typeface="標楷體" pitchFamily="65" charset="-120"/>
                <a:cs typeface="新細明體"/>
              </a:rPr>
              <a:t>型錄</a:t>
            </a:r>
            <a:r>
              <a:rPr lang="zh-TW" altLang="zh-TW" sz="2400" b="1" u="sng" kern="0" dirty="0">
                <a:solidFill>
                  <a:srgbClr val="0000FF"/>
                </a:solidFill>
                <a:latin typeface="標楷體" pitchFamily="65" charset="-120"/>
                <a:ea typeface="標楷體" pitchFamily="65" charset="-120"/>
                <a:cs typeface="新細明體"/>
              </a:rPr>
              <a:t>須為正本</a:t>
            </a:r>
            <a:r>
              <a:rPr lang="zh-TW" altLang="zh-TW" sz="2400" b="1" kern="0" dirty="0">
                <a:solidFill>
                  <a:srgbClr val="000000"/>
                </a:solidFill>
                <a:latin typeface="標楷體" pitchFamily="65" charset="-120"/>
                <a:ea typeface="標楷體" pitchFamily="65" charset="-120"/>
                <a:cs typeface="新細明體"/>
              </a:rPr>
              <a:t>。</a:t>
            </a:r>
            <a:endParaRPr lang="zh-TW" altLang="zh-TW" sz="2400" b="1" kern="100" dirty="0">
              <a:solidFill>
                <a:srgbClr val="000000"/>
              </a:solidFill>
              <a:latin typeface="標楷體" pitchFamily="65" charset="-120"/>
              <a:ea typeface="標楷體" pitchFamily="65" charset="-120"/>
              <a:cs typeface="Times New Roman"/>
            </a:endParaRPr>
          </a:p>
          <a:p>
            <a:pPr marL="355600" indent="-355600" algn="just">
              <a:lnSpc>
                <a:spcPts val="3200"/>
              </a:lnSpc>
            </a:pPr>
            <a:r>
              <a:rPr lang="en-US" altLang="zh-TW" sz="2400" b="1" kern="100" dirty="0">
                <a:solidFill>
                  <a:srgbClr val="000000"/>
                </a:solidFill>
                <a:latin typeface="標楷體" pitchFamily="65" charset="-120"/>
                <a:ea typeface="標楷體" pitchFamily="65" charset="-120"/>
                <a:cs typeface="Times New Roman"/>
              </a:rPr>
              <a:t>6.</a:t>
            </a:r>
            <a:r>
              <a:rPr lang="zh-TW" altLang="zh-TW" sz="2400" b="1" kern="0" dirty="0">
                <a:solidFill>
                  <a:srgbClr val="000000"/>
                </a:solidFill>
                <a:latin typeface="標楷體" pitchFamily="65" charset="-120"/>
                <a:ea typeface="標楷體" pitchFamily="65" charset="-120"/>
                <a:cs typeface="新細明體"/>
              </a:rPr>
              <a:t>限型錄上之</a:t>
            </a:r>
            <a:r>
              <a:rPr lang="zh-TW" altLang="zh-TW" sz="2400" b="1" u="sng" kern="0" dirty="0">
                <a:solidFill>
                  <a:srgbClr val="0000FF"/>
                </a:solidFill>
                <a:latin typeface="標楷體" pitchFamily="65" charset="-120"/>
                <a:ea typeface="標楷體" pitchFamily="65" charset="-120"/>
                <a:cs typeface="新細明體"/>
              </a:rPr>
              <a:t>規格必須與招標規格一字不差</a:t>
            </a:r>
            <a:r>
              <a:rPr lang="zh-TW" altLang="zh-TW" sz="2400" b="1" kern="0" dirty="0">
                <a:solidFill>
                  <a:srgbClr val="000000"/>
                </a:solidFill>
                <a:latin typeface="標楷體" pitchFamily="65" charset="-120"/>
                <a:ea typeface="標楷體" pitchFamily="65" charset="-120"/>
                <a:cs typeface="新細明體"/>
              </a:rPr>
              <a:t>。</a:t>
            </a:r>
            <a:endParaRPr lang="zh-TW" altLang="zh-TW" sz="2400" b="1" kern="100" dirty="0">
              <a:solidFill>
                <a:srgbClr val="000000"/>
              </a:solidFill>
              <a:latin typeface="標楷體" pitchFamily="65" charset="-120"/>
              <a:ea typeface="標楷體" pitchFamily="65" charset="-120"/>
              <a:cs typeface="Times New Roman"/>
            </a:endParaRPr>
          </a:p>
          <a:p>
            <a:pPr marL="355600" indent="-355600" algn="just">
              <a:lnSpc>
                <a:spcPts val="3200"/>
              </a:lnSpc>
            </a:pPr>
            <a:r>
              <a:rPr lang="en-US" altLang="zh-TW" sz="2400" b="1" kern="100" dirty="0">
                <a:solidFill>
                  <a:srgbClr val="000000"/>
                </a:solidFill>
                <a:latin typeface="標楷體" pitchFamily="65" charset="-120"/>
                <a:ea typeface="標楷體" pitchFamily="65" charset="-120"/>
                <a:cs typeface="Times New Roman"/>
              </a:rPr>
              <a:t>7.</a:t>
            </a:r>
            <a:r>
              <a:rPr lang="zh-TW" altLang="zh-TW" sz="2400" b="1" kern="0" dirty="0">
                <a:solidFill>
                  <a:srgbClr val="000000"/>
                </a:solidFill>
                <a:latin typeface="標楷體" pitchFamily="65" charset="-120"/>
                <a:ea typeface="標楷體" pitchFamily="65" charset="-120"/>
                <a:cs typeface="新細明體"/>
              </a:rPr>
              <a:t>不論產品大小都要有型錄</a:t>
            </a:r>
            <a:r>
              <a:rPr lang="zh-TW" altLang="en-US" sz="2400" b="1" kern="0" dirty="0">
                <a:solidFill>
                  <a:srgbClr val="FF0000"/>
                </a:solidFill>
                <a:latin typeface="標楷體" pitchFamily="65" charset="-120"/>
                <a:ea typeface="標楷體" pitchFamily="65" charset="-120"/>
                <a:cs typeface="新細明體"/>
              </a:rPr>
              <a:t>，</a:t>
            </a:r>
            <a:r>
              <a:rPr lang="zh-TW" altLang="en-US" sz="2400" b="1" u="sng" kern="0" dirty="0">
                <a:solidFill>
                  <a:srgbClr val="FF0000"/>
                </a:solidFill>
                <a:latin typeface="標楷體" pitchFamily="65" charset="-120"/>
                <a:ea typeface="標楷體" pitchFamily="65" charset="-120"/>
                <a:cs typeface="新細明體"/>
              </a:rPr>
              <a:t>或未具體載明需要提出型錄之項目</a:t>
            </a:r>
            <a:r>
              <a:rPr lang="zh-TW" altLang="en-US" sz="2400" b="1" kern="0" dirty="0">
                <a:solidFill>
                  <a:srgbClr val="000000"/>
                </a:solidFill>
                <a:latin typeface="標楷體" pitchFamily="65" charset="-120"/>
                <a:ea typeface="標楷體" pitchFamily="65" charset="-120"/>
                <a:cs typeface="新細明體"/>
              </a:rPr>
              <a:t>。</a:t>
            </a:r>
            <a:endParaRPr lang="zh-TW" altLang="zh-TW" sz="2400" b="1" kern="100" dirty="0">
              <a:solidFill>
                <a:srgbClr val="000000"/>
              </a:solidFill>
              <a:latin typeface="標楷體" pitchFamily="65" charset="-120"/>
              <a:ea typeface="標楷體" pitchFamily="65" charset="-120"/>
              <a:cs typeface="Times New Roman"/>
            </a:endParaRPr>
          </a:p>
          <a:p>
            <a:pPr marL="355600" indent="-355600" algn="just">
              <a:lnSpc>
                <a:spcPts val="3200"/>
              </a:lnSpc>
            </a:pPr>
            <a:r>
              <a:rPr lang="en-US" altLang="zh-TW" sz="2400" b="1" kern="100" dirty="0">
                <a:solidFill>
                  <a:srgbClr val="000000"/>
                </a:solidFill>
                <a:latin typeface="標楷體" pitchFamily="65" charset="-120"/>
                <a:ea typeface="標楷體" pitchFamily="65" charset="-120"/>
                <a:cs typeface="Times New Roman"/>
              </a:rPr>
              <a:t>8.</a:t>
            </a:r>
            <a:r>
              <a:rPr lang="zh-TW" altLang="zh-TW" sz="2400" b="1" kern="0" dirty="0">
                <a:solidFill>
                  <a:srgbClr val="000000"/>
                </a:solidFill>
                <a:latin typeface="標楷體" pitchFamily="65" charset="-120"/>
                <a:ea typeface="標楷體" pitchFamily="65" charset="-120"/>
                <a:cs typeface="新細明體"/>
              </a:rPr>
              <a:t>非屬必要卻</a:t>
            </a:r>
            <a:r>
              <a:rPr lang="zh-TW" altLang="zh-TW" sz="2400" b="1" u="sng" kern="0" dirty="0">
                <a:solidFill>
                  <a:srgbClr val="0000FF"/>
                </a:solidFill>
                <a:latin typeface="標楷體" pitchFamily="65" charset="-120"/>
                <a:ea typeface="標楷體" pitchFamily="65" charset="-120"/>
                <a:cs typeface="新細明體"/>
              </a:rPr>
              <a:t>限不同組件須由相同廠牌所組成</a:t>
            </a:r>
            <a:r>
              <a:rPr lang="zh-TW" altLang="zh-TW" sz="2400" b="1" kern="0" dirty="0">
                <a:solidFill>
                  <a:srgbClr val="000000"/>
                </a:solidFill>
                <a:latin typeface="標楷體" pitchFamily="65" charset="-120"/>
                <a:ea typeface="標楷體" pitchFamily="65" charset="-120"/>
                <a:cs typeface="新細明體"/>
              </a:rPr>
              <a:t>。</a:t>
            </a:r>
            <a:endParaRPr lang="zh-TW" altLang="zh-TW" sz="2400" b="1" kern="100" dirty="0">
              <a:solidFill>
                <a:srgbClr val="000000"/>
              </a:solidFill>
              <a:latin typeface="標楷體" pitchFamily="65" charset="-120"/>
              <a:ea typeface="標楷體" pitchFamily="65" charset="-120"/>
              <a:cs typeface="Times New Roman"/>
            </a:endParaRPr>
          </a:p>
        </p:txBody>
      </p:sp>
      <p:sp>
        <p:nvSpPr>
          <p:cNvPr id="21" name="爆炸 1 20"/>
          <p:cNvSpPr/>
          <p:nvPr/>
        </p:nvSpPr>
        <p:spPr>
          <a:xfrm>
            <a:off x="4962780" y="1196752"/>
            <a:ext cx="2525473" cy="749697"/>
          </a:xfrm>
          <a:prstGeom prst="irregularSeal1">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2400" b="1" dirty="0">
                <a:solidFill>
                  <a:srgbClr val="000000"/>
                </a:solidFill>
                <a:latin typeface="標楷體" panose="03000509000000000000" pitchFamily="65" charset="-120"/>
                <a:ea typeface="標楷體" panose="03000509000000000000" pitchFamily="65" charset="-120"/>
              </a:rPr>
              <a:t>履約程序</a:t>
            </a:r>
          </a:p>
        </p:txBody>
      </p:sp>
    </p:spTree>
    <p:extLst>
      <p:ext uri="{BB962C8B-B14F-4D97-AF65-F5344CB8AC3E}">
        <p14:creationId xmlns:p14="http://schemas.microsoft.com/office/powerpoint/2010/main" val="94360580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3" name="五邊形 4"/>
          <p:cNvSpPr/>
          <p:nvPr/>
        </p:nvSpPr>
        <p:spPr>
          <a:xfrm>
            <a:off x="395536" y="332656"/>
            <a:ext cx="1405350" cy="930841"/>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180"/>
              <a:gd name="f11" fmla="abs f4"/>
              <a:gd name="f12" fmla="abs f5"/>
              <a:gd name="f13" fmla="abs f6"/>
              <a:gd name="f14" fmla="val f7"/>
              <a:gd name="f15" fmla="val f8"/>
              <a:gd name="f16" fmla="*/ f9 f1 1"/>
              <a:gd name="f17" fmla="*/ f10 f1 1"/>
              <a:gd name="f18" fmla="?: f11 f4 1"/>
              <a:gd name="f19" fmla="?: f12 f5 1"/>
              <a:gd name="f20" fmla="?: f13 f6 1"/>
              <a:gd name="f21" fmla="*/ f16 1 f3"/>
              <a:gd name="f22" fmla="*/ f17 1 f3"/>
              <a:gd name="f23" fmla="*/ f18 1 21600"/>
              <a:gd name="f24" fmla="*/ f19 1 21600"/>
              <a:gd name="f25" fmla="*/ 21600 f18 1"/>
              <a:gd name="f26" fmla="*/ 21600 f19 1"/>
              <a:gd name="f27" fmla="+- f21 0 f2"/>
              <a:gd name="f28" fmla="+- f22 0 f2"/>
              <a:gd name="f29" fmla="min f24 f23"/>
              <a:gd name="f30" fmla="*/ f25 1 f20"/>
              <a:gd name="f31" fmla="*/ f26 1 f20"/>
              <a:gd name="f32" fmla="val f30"/>
              <a:gd name="f33" fmla="val f31"/>
              <a:gd name="f34" fmla="*/ f14 f29 1"/>
              <a:gd name="f35" fmla="+- f33 0 f14"/>
              <a:gd name="f36" fmla="+- f32 0 f14"/>
              <a:gd name="f37" fmla="*/ f33 f29 1"/>
              <a:gd name="f38" fmla="*/ f32 f29 1"/>
              <a:gd name="f39" fmla="*/ f35 1 2"/>
              <a:gd name="f40" fmla="min f36 f35"/>
              <a:gd name="f41" fmla="+- f14 f39 0"/>
              <a:gd name="f42" fmla="*/ f40 f15 1"/>
              <a:gd name="f43" fmla="*/ f42 1 100000"/>
              <a:gd name="f44" fmla="*/ f41 f29 1"/>
              <a:gd name="f45" fmla="+- f32 0 f43"/>
              <a:gd name="f46" fmla="+- f45 f32 0"/>
              <a:gd name="f47" fmla="*/ f45 1 2"/>
              <a:gd name="f48" fmla="*/ f45 f29 1"/>
              <a:gd name="f49" fmla="*/ f46 1 2"/>
              <a:gd name="f50" fmla="*/ f47 f29 1"/>
              <a:gd name="f51" fmla="*/ f49 f29 1"/>
            </a:gdLst>
            <a:ahLst/>
            <a:cxnLst>
              <a:cxn ang="3cd4">
                <a:pos x="hc" y="t"/>
              </a:cxn>
              <a:cxn ang="0">
                <a:pos x="r" y="vc"/>
              </a:cxn>
              <a:cxn ang="cd4">
                <a:pos x="hc" y="b"/>
              </a:cxn>
              <a:cxn ang="cd2">
                <a:pos x="l" y="vc"/>
              </a:cxn>
              <a:cxn ang="f27">
                <a:pos x="f50" y="f34"/>
              </a:cxn>
              <a:cxn ang="f28">
                <a:pos x="f50" y="f37"/>
              </a:cxn>
            </a:cxnLst>
            <a:rect l="f34" t="f34" r="f51" b="f37"/>
            <a:pathLst>
              <a:path>
                <a:moveTo>
                  <a:pt x="f34" y="f34"/>
                </a:moveTo>
                <a:lnTo>
                  <a:pt x="f48" y="f34"/>
                </a:lnTo>
                <a:lnTo>
                  <a:pt x="f38" y="f44"/>
                </a:lnTo>
                <a:lnTo>
                  <a:pt x="f48" y="f37"/>
                </a:lnTo>
                <a:lnTo>
                  <a:pt x="f34" y="f37"/>
                </a:lnTo>
                <a:close/>
              </a:path>
            </a:pathLst>
          </a:custGeom>
          <a:gradFill flip="none" rotWithShape="1">
            <a:gsLst>
              <a:gs pos="0">
                <a:srgbClr val="00B0F0">
                  <a:tint val="66000"/>
                  <a:satMod val="160000"/>
                </a:srgbClr>
              </a:gs>
              <a:gs pos="50000">
                <a:srgbClr val="00B0F0">
                  <a:tint val="44500"/>
                  <a:satMod val="160000"/>
                </a:srgbClr>
              </a:gs>
              <a:gs pos="100000">
                <a:srgbClr val="00B0F0">
                  <a:tint val="23500"/>
                  <a:satMod val="160000"/>
                </a:srgbClr>
              </a:gs>
            </a:gsLst>
            <a:lin ang="5400000" scaled="1"/>
            <a:tileRect/>
          </a:gradFill>
          <a:ln w="57150">
            <a:solidFill>
              <a:srgbClr val="000000"/>
            </a:solidFill>
            <a:prstDash val="solid"/>
          </a:ln>
        </p:spPr>
        <p:txBody>
          <a:bodyPr vert="horz" wrap="square" lIns="91440" tIns="45720" rIns="91440" bIns="45720" anchor="ctr" anchorCtr="1" compatLnSpc="1"/>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zh-TW" sz="3200" b="1" i="0" u="none" strike="noStrike" kern="1200" cap="none" spc="0" baseline="0" dirty="0">
                <a:solidFill>
                  <a:srgbClr val="000000"/>
                </a:solidFill>
                <a:uFillTx/>
                <a:latin typeface="標楷體" panose="03000509000000000000" pitchFamily="65" charset="-120"/>
                <a:ea typeface="標楷體" panose="03000509000000000000" pitchFamily="65" charset="-120"/>
              </a:rPr>
              <a:t>招標</a:t>
            </a:r>
          </a:p>
        </p:txBody>
      </p:sp>
      <p:sp>
        <p:nvSpPr>
          <p:cNvPr id="4" name="五邊形 5"/>
          <p:cNvSpPr/>
          <p:nvPr/>
        </p:nvSpPr>
        <p:spPr>
          <a:xfrm>
            <a:off x="1475656" y="332656"/>
            <a:ext cx="1405350" cy="944666"/>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180"/>
              <a:gd name="f11" fmla="abs f4"/>
              <a:gd name="f12" fmla="abs f5"/>
              <a:gd name="f13" fmla="abs f6"/>
              <a:gd name="f14" fmla="val f7"/>
              <a:gd name="f15" fmla="val f8"/>
              <a:gd name="f16" fmla="*/ f9 f1 1"/>
              <a:gd name="f17" fmla="*/ f10 f1 1"/>
              <a:gd name="f18" fmla="?: f11 f4 1"/>
              <a:gd name="f19" fmla="?: f12 f5 1"/>
              <a:gd name="f20" fmla="?: f13 f6 1"/>
              <a:gd name="f21" fmla="*/ f16 1 f3"/>
              <a:gd name="f22" fmla="*/ f17 1 f3"/>
              <a:gd name="f23" fmla="*/ f18 1 21600"/>
              <a:gd name="f24" fmla="*/ f19 1 21600"/>
              <a:gd name="f25" fmla="*/ 21600 f18 1"/>
              <a:gd name="f26" fmla="*/ 21600 f19 1"/>
              <a:gd name="f27" fmla="+- f21 0 f2"/>
              <a:gd name="f28" fmla="+- f22 0 f2"/>
              <a:gd name="f29" fmla="min f24 f23"/>
              <a:gd name="f30" fmla="*/ f25 1 f20"/>
              <a:gd name="f31" fmla="*/ f26 1 f20"/>
              <a:gd name="f32" fmla="val f30"/>
              <a:gd name="f33" fmla="val f31"/>
              <a:gd name="f34" fmla="*/ f14 f29 1"/>
              <a:gd name="f35" fmla="+- f33 0 f14"/>
              <a:gd name="f36" fmla="+- f32 0 f14"/>
              <a:gd name="f37" fmla="*/ f33 f29 1"/>
              <a:gd name="f38" fmla="*/ f32 f29 1"/>
              <a:gd name="f39" fmla="*/ f35 1 2"/>
              <a:gd name="f40" fmla="min f36 f35"/>
              <a:gd name="f41" fmla="+- f14 f39 0"/>
              <a:gd name="f42" fmla="*/ f40 f15 1"/>
              <a:gd name="f43" fmla="*/ f42 1 100000"/>
              <a:gd name="f44" fmla="*/ f41 f29 1"/>
              <a:gd name="f45" fmla="+- f32 0 f43"/>
              <a:gd name="f46" fmla="+- f45 f32 0"/>
              <a:gd name="f47" fmla="*/ f45 1 2"/>
              <a:gd name="f48" fmla="*/ f45 f29 1"/>
              <a:gd name="f49" fmla="*/ f46 1 2"/>
              <a:gd name="f50" fmla="*/ f47 f29 1"/>
              <a:gd name="f51" fmla="*/ f49 f29 1"/>
            </a:gdLst>
            <a:ahLst/>
            <a:cxnLst>
              <a:cxn ang="3cd4">
                <a:pos x="hc" y="t"/>
              </a:cxn>
              <a:cxn ang="0">
                <a:pos x="r" y="vc"/>
              </a:cxn>
              <a:cxn ang="cd4">
                <a:pos x="hc" y="b"/>
              </a:cxn>
              <a:cxn ang="cd2">
                <a:pos x="l" y="vc"/>
              </a:cxn>
              <a:cxn ang="f27">
                <a:pos x="f50" y="f34"/>
              </a:cxn>
              <a:cxn ang="f28">
                <a:pos x="f50" y="f37"/>
              </a:cxn>
            </a:cxnLst>
            <a:rect l="f34" t="f34" r="f51" b="f37"/>
            <a:pathLst>
              <a:path>
                <a:moveTo>
                  <a:pt x="f34" y="f34"/>
                </a:moveTo>
                <a:lnTo>
                  <a:pt x="f48" y="f34"/>
                </a:lnTo>
                <a:lnTo>
                  <a:pt x="f38" y="f44"/>
                </a:lnTo>
                <a:lnTo>
                  <a:pt x="f48" y="f37"/>
                </a:lnTo>
                <a:lnTo>
                  <a:pt x="f34" y="f37"/>
                </a:lnTo>
                <a:close/>
              </a:path>
            </a:pathLst>
          </a:custGeom>
          <a:solidFill>
            <a:schemeClr val="bg1"/>
          </a:solidFill>
          <a:ln w="28575">
            <a:solidFill>
              <a:schemeClr val="tx1"/>
            </a:solidFill>
            <a:prstDash val="solid"/>
          </a:ln>
        </p:spPr>
        <p:txBody>
          <a:bodyPr vert="horz" wrap="square" lIns="91440" tIns="45720" rIns="91440" bIns="45720" anchor="ctr" anchorCtr="1" compatLnSpc="1"/>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zh-TW" sz="3200" b="1" i="0" u="none" strike="noStrike" kern="1200" cap="none" spc="0" baseline="0" dirty="0">
                <a:solidFill>
                  <a:srgbClr val="000000"/>
                </a:solidFill>
                <a:uFillTx/>
                <a:latin typeface="標楷體" panose="03000509000000000000" pitchFamily="65" charset="-120"/>
                <a:ea typeface="標楷體" panose="03000509000000000000" pitchFamily="65" charset="-120"/>
              </a:rPr>
              <a:t>開標</a:t>
            </a:r>
          </a:p>
        </p:txBody>
      </p:sp>
      <p:sp>
        <p:nvSpPr>
          <p:cNvPr id="5" name="五邊形 6"/>
          <p:cNvSpPr/>
          <p:nvPr/>
        </p:nvSpPr>
        <p:spPr>
          <a:xfrm>
            <a:off x="2573181" y="332656"/>
            <a:ext cx="1405350" cy="944666"/>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180"/>
              <a:gd name="f11" fmla="abs f4"/>
              <a:gd name="f12" fmla="abs f5"/>
              <a:gd name="f13" fmla="abs f6"/>
              <a:gd name="f14" fmla="val f7"/>
              <a:gd name="f15" fmla="val f8"/>
              <a:gd name="f16" fmla="*/ f9 f1 1"/>
              <a:gd name="f17" fmla="*/ f10 f1 1"/>
              <a:gd name="f18" fmla="?: f11 f4 1"/>
              <a:gd name="f19" fmla="?: f12 f5 1"/>
              <a:gd name="f20" fmla="?: f13 f6 1"/>
              <a:gd name="f21" fmla="*/ f16 1 f3"/>
              <a:gd name="f22" fmla="*/ f17 1 f3"/>
              <a:gd name="f23" fmla="*/ f18 1 21600"/>
              <a:gd name="f24" fmla="*/ f19 1 21600"/>
              <a:gd name="f25" fmla="*/ 21600 f18 1"/>
              <a:gd name="f26" fmla="*/ 21600 f19 1"/>
              <a:gd name="f27" fmla="+- f21 0 f2"/>
              <a:gd name="f28" fmla="+- f22 0 f2"/>
              <a:gd name="f29" fmla="min f24 f23"/>
              <a:gd name="f30" fmla="*/ f25 1 f20"/>
              <a:gd name="f31" fmla="*/ f26 1 f20"/>
              <a:gd name="f32" fmla="val f30"/>
              <a:gd name="f33" fmla="val f31"/>
              <a:gd name="f34" fmla="*/ f14 f29 1"/>
              <a:gd name="f35" fmla="+- f33 0 f14"/>
              <a:gd name="f36" fmla="+- f32 0 f14"/>
              <a:gd name="f37" fmla="*/ f33 f29 1"/>
              <a:gd name="f38" fmla="*/ f32 f29 1"/>
              <a:gd name="f39" fmla="*/ f35 1 2"/>
              <a:gd name="f40" fmla="min f36 f35"/>
              <a:gd name="f41" fmla="+- f14 f39 0"/>
              <a:gd name="f42" fmla="*/ f40 f15 1"/>
              <a:gd name="f43" fmla="*/ f42 1 100000"/>
              <a:gd name="f44" fmla="*/ f41 f29 1"/>
              <a:gd name="f45" fmla="+- f32 0 f43"/>
              <a:gd name="f46" fmla="+- f45 f32 0"/>
              <a:gd name="f47" fmla="*/ f45 1 2"/>
              <a:gd name="f48" fmla="*/ f45 f29 1"/>
              <a:gd name="f49" fmla="*/ f46 1 2"/>
              <a:gd name="f50" fmla="*/ f47 f29 1"/>
              <a:gd name="f51" fmla="*/ f49 f29 1"/>
            </a:gdLst>
            <a:ahLst/>
            <a:cxnLst>
              <a:cxn ang="3cd4">
                <a:pos x="hc" y="t"/>
              </a:cxn>
              <a:cxn ang="0">
                <a:pos x="r" y="vc"/>
              </a:cxn>
              <a:cxn ang="cd4">
                <a:pos x="hc" y="b"/>
              </a:cxn>
              <a:cxn ang="cd2">
                <a:pos x="l" y="vc"/>
              </a:cxn>
              <a:cxn ang="f27">
                <a:pos x="f50" y="f34"/>
              </a:cxn>
              <a:cxn ang="f28">
                <a:pos x="f50" y="f37"/>
              </a:cxn>
            </a:cxnLst>
            <a:rect l="f34" t="f34" r="f51" b="f37"/>
            <a:pathLst>
              <a:path>
                <a:moveTo>
                  <a:pt x="f34" y="f34"/>
                </a:moveTo>
                <a:lnTo>
                  <a:pt x="f48" y="f34"/>
                </a:lnTo>
                <a:lnTo>
                  <a:pt x="f38" y="f44"/>
                </a:lnTo>
                <a:lnTo>
                  <a:pt x="f48" y="f37"/>
                </a:lnTo>
                <a:lnTo>
                  <a:pt x="f34" y="f37"/>
                </a:lnTo>
                <a:close/>
              </a:path>
            </a:pathLst>
          </a:custGeom>
          <a:solidFill>
            <a:schemeClr val="bg1"/>
          </a:solidFill>
          <a:ln w="28575">
            <a:solidFill>
              <a:schemeClr val="tx1"/>
            </a:solidFill>
            <a:prstDash val="solid"/>
          </a:ln>
        </p:spPr>
        <p:txBody>
          <a:bodyPr vert="horz" wrap="square" lIns="91440" tIns="45720" rIns="91440" bIns="45720" anchor="ctr" anchorCtr="1" compatLnSpc="1"/>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zh-TW" sz="3200" b="1" i="0" u="none" strike="noStrike" kern="1200" cap="none" spc="0" baseline="0" dirty="0">
                <a:solidFill>
                  <a:srgbClr val="000000"/>
                </a:solidFill>
                <a:uFillTx/>
                <a:latin typeface="標楷體" panose="03000509000000000000" pitchFamily="65" charset="-120"/>
                <a:ea typeface="標楷體" panose="03000509000000000000" pitchFamily="65" charset="-120"/>
              </a:rPr>
              <a:t>審標</a:t>
            </a:r>
          </a:p>
        </p:txBody>
      </p:sp>
      <p:sp>
        <p:nvSpPr>
          <p:cNvPr id="6" name="五邊形 9"/>
          <p:cNvSpPr/>
          <p:nvPr/>
        </p:nvSpPr>
        <p:spPr>
          <a:xfrm>
            <a:off x="3635896" y="332656"/>
            <a:ext cx="1405350" cy="944666"/>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180"/>
              <a:gd name="f11" fmla="abs f4"/>
              <a:gd name="f12" fmla="abs f5"/>
              <a:gd name="f13" fmla="abs f6"/>
              <a:gd name="f14" fmla="val f7"/>
              <a:gd name="f15" fmla="val f8"/>
              <a:gd name="f16" fmla="*/ f9 f1 1"/>
              <a:gd name="f17" fmla="*/ f10 f1 1"/>
              <a:gd name="f18" fmla="?: f11 f4 1"/>
              <a:gd name="f19" fmla="?: f12 f5 1"/>
              <a:gd name="f20" fmla="?: f13 f6 1"/>
              <a:gd name="f21" fmla="*/ f16 1 f3"/>
              <a:gd name="f22" fmla="*/ f17 1 f3"/>
              <a:gd name="f23" fmla="*/ f18 1 21600"/>
              <a:gd name="f24" fmla="*/ f19 1 21600"/>
              <a:gd name="f25" fmla="*/ 21600 f18 1"/>
              <a:gd name="f26" fmla="*/ 21600 f19 1"/>
              <a:gd name="f27" fmla="+- f21 0 f2"/>
              <a:gd name="f28" fmla="+- f22 0 f2"/>
              <a:gd name="f29" fmla="min f24 f23"/>
              <a:gd name="f30" fmla="*/ f25 1 f20"/>
              <a:gd name="f31" fmla="*/ f26 1 f20"/>
              <a:gd name="f32" fmla="val f30"/>
              <a:gd name="f33" fmla="val f31"/>
              <a:gd name="f34" fmla="*/ f14 f29 1"/>
              <a:gd name="f35" fmla="+- f33 0 f14"/>
              <a:gd name="f36" fmla="+- f32 0 f14"/>
              <a:gd name="f37" fmla="*/ f33 f29 1"/>
              <a:gd name="f38" fmla="*/ f32 f29 1"/>
              <a:gd name="f39" fmla="*/ f35 1 2"/>
              <a:gd name="f40" fmla="min f36 f35"/>
              <a:gd name="f41" fmla="+- f14 f39 0"/>
              <a:gd name="f42" fmla="*/ f40 f15 1"/>
              <a:gd name="f43" fmla="*/ f42 1 100000"/>
              <a:gd name="f44" fmla="*/ f41 f29 1"/>
              <a:gd name="f45" fmla="+- f32 0 f43"/>
              <a:gd name="f46" fmla="+- f45 f32 0"/>
              <a:gd name="f47" fmla="*/ f45 1 2"/>
              <a:gd name="f48" fmla="*/ f45 f29 1"/>
              <a:gd name="f49" fmla="*/ f46 1 2"/>
              <a:gd name="f50" fmla="*/ f47 f29 1"/>
              <a:gd name="f51" fmla="*/ f49 f29 1"/>
            </a:gdLst>
            <a:ahLst/>
            <a:cxnLst>
              <a:cxn ang="3cd4">
                <a:pos x="hc" y="t"/>
              </a:cxn>
              <a:cxn ang="0">
                <a:pos x="r" y="vc"/>
              </a:cxn>
              <a:cxn ang="cd4">
                <a:pos x="hc" y="b"/>
              </a:cxn>
              <a:cxn ang="cd2">
                <a:pos x="l" y="vc"/>
              </a:cxn>
              <a:cxn ang="f27">
                <a:pos x="f50" y="f34"/>
              </a:cxn>
              <a:cxn ang="f28">
                <a:pos x="f50" y="f37"/>
              </a:cxn>
            </a:cxnLst>
            <a:rect l="f34" t="f34" r="f51" b="f37"/>
            <a:pathLst>
              <a:path>
                <a:moveTo>
                  <a:pt x="f34" y="f34"/>
                </a:moveTo>
                <a:lnTo>
                  <a:pt x="f48" y="f34"/>
                </a:lnTo>
                <a:lnTo>
                  <a:pt x="f38" y="f44"/>
                </a:lnTo>
                <a:lnTo>
                  <a:pt x="f48" y="f37"/>
                </a:lnTo>
                <a:lnTo>
                  <a:pt x="f34" y="f37"/>
                </a:lnTo>
                <a:close/>
              </a:path>
            </a:pathLst>
          </a:custGeom>
          <a:solidFill>
            <a:schemeClr val="bg1"/>
          </a:solidFill>
          <a:ln w="76200">
            <a:solidFill>
              <a:srgbClr val="FF0000"/>
            </a:solidFill>
            <a:prstDash val="sysDot"/>
          </a:ln>
        </p:spPr>
        <p:txBody>
          <a:bodyPr vert="horz" wrap="square" lIns="91440" tIns="45720" rIns="91440" bIns="45720" anchor="ctr" anchorCtr="1" compatLnSpc="1"/>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zh-TW" sz="3200" b="1" i="0" u="none" strike="noStrike" kern="1200" cap="none" spc="0" baseline="0" dirty="0">
                <a:solidFill>
                  <a:srgbClr val="000000"/>
                </a:solidFill>
                <a:uFillTx/>
                <a:latin typeface="標楷體" panose="03000509000000000000" pitchFamily="65" charset="-120"/>
                <a:ea typeface="標楷體" panose="03000509000000000000" pitchFamily="65" charset="-120"/>
              </a:rPr>
              <a:t>決標</a:t>
            </a:r>
          </a:p>
        </p:txBody>
      </p:sp>
      <p:sp>
        <p:nvSpPr>
          <p:cNvPr id="7" name="五邊形 10"/>
          <p:cNvSpPr/>
          <p:nvPr/>
        </p:nvSpPr>
        <p:spPr>
          <a:xfrm>
            <a:off x="4871162" y="371061"/>
            <a:ext cx="1213006" cy="906261"/>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180"/>
              <a:gd name="f11" fmla="abs f4"/>
              <a:gd name="f12" fmla="abs f5"/>
              <a:gd name="f13" fmla="abs f6"/>
              <a:gd name="f14" fmla="val f7"/>
              <a:gd name="f15" fmla="val f8"/>
              <a:gd name="f16" fmla="*/ f9 f1 1"/>
              <a:gd name="f17" fmla="*/ f10 f1 1"/>
              <a:gd name="f18" fmla="?: f11 f4 1"/>
              <a:gd name="f19" fmla="?: f12 f5 1"/>
              <a:gd name="f20" fmla="?: f13 f6 1"/>
              <a:gd name="f21" fmla="*/ f16 1 f3"/>
              <a:gd name="f22" fmla="*/ f17 1 f3"/>
              <a:gd name="f23" fmla="*/ f18 1 21600"/>
              <a:gd name="f24" fmla="*/ f19 1 21600"/>
              <a:gd name="f25" fmla="*/ 21600 f18 1"/>
              <a:gd name="f26" fmla="*/ 21600 f19 1"/>
              <a:gd name="f27" fmla="+- f21 0 f2"/>
              <a:gd name="f28" fmla="+- f22 0 f2"/>
              <a:gd name="f29" fmla="min f24 f23"/>
              <a:gd name="f30" fmla="*/ f25 1 f20"/>
              <a:gd name="f31" fmla="*/ f26 1 f20"/>
              <a:gd name="f32" fmla="val f30"/>
              <a:gd name="f33" fmla="val f31"/>
              <a:gd name="f34" fmla="*/ f14 f29 1"/>
              <a:gd name="f35" fmla="+- f33 0 f14"/>
              <a:gd name="f36" fmla="+- f32 0 f14"/>
              <a:gd name="f37" fmla="*/ f33 f29 1"/>
              <a:gd name="f38" fmla="*/ f32 f29 1"/>
              <a:gd name="f39" fmla="*/ f35 1 2"/>
              <a:gd name="f40" fmla="min f36 f35"/>
              <a:gd name="f41" fmla="+- f14 f39 0"/>
              <a:gd name="f42" fmla="*/ f40 f15 1"/>
              <a:gd name="f43" fmla="*/ f42 1 100000"/>
              <a:gd name="f44" fmla="*/ f41 f29 1"/>
              <a:gd name="f45" fmla="+- f32 0 f43"/>
              <a:gd name="f46" fmla="+- f45 f32 0"/>
              <a:gd name="f47" fmla="*/ f45 1 2"/>
              <a:gd name="f48" fmla="*/ f45 f29 1"/>
              <a:gd name="f49" fmla="*/ f46 1 2"/>
              <a:gd name="f50" fmla="*/ f47 f29 1"/>
              <a:gd name="f51" fmla="*/ f49 f29 1"/>
            </a:gdLst>
            <a:ahLst/>
            <a:cxnLst>
              <a:cxn ang="3cd4">
                <a:pos x="hc" y="t"/>
              </a:cxn>
              <a:cxn ang="0">
                <a:pos x="r" y="vc"/>
              </a:cxn>
              <a:cxn ang="cd4">
                <a:pos x="hc" y="b"/>
              </a:cxn>
              <a:cxn ang="cd2">
                <a:pos x="l" y="vc"/>
              </a:cxn>
              <a:cxn ang="f27">
                <a:pos x="f50" y="f34"/>
              </a:cxn>
              <a:cxn ang="f28">
                <a:pos x="f50" y="f37"/>
              </a:cxn>
            </a:cxnLst>
            <a:rect l="f34" t="f34" r="f51" b="f37"/>
            <a:pathLst>
              <a:path>
                <a:moveTo>
                  <a:pt x="f34" y="f34"/>
                </a:moveTo>
                <a:lnTo>
                  <a:pt x="f48" y="f34"/>
                </a:lnTo>
                <a:lnTo>
                  <a:pt x="f38" y="f44"/>
                </a:lnTo>
                <a:lnTo>
                  <a:pt x="f48" y="f37"/>
                </a:lnTo>
                <a:lnTo>
                  <a:pt x="f34" y="f37"/>
                </a:lnTo>
                <a:close/>
              </a:path>
            </a:pathLst>
          </a:custGeom>
          <a:solidFill>
            <a:schemeClr val="bg1"/>
          </a:solidFill>
          <a:ln w="28575">
            <a:solidFill>
              <a:schemeClr val="tx1"/>
            </a:solidFill>
            <a:prstDash val="solid"/>
          </a:ln>
        </p:spPr>
        <p:txBody>
          <a:bodyPr vert="horz" wrap="square" lIns="91440" tIns="45720" rIns="91440" bIns="45720" anchor="ctr" anchorCtr="1" compatLnSpc="1"/>
          <a:lstStyle/>
          <a:p>
            <a:pPr marL="0" marR="0" lvl="0" indent="0"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zh-TW" sz="2800" b="1" i="0" u="none" strike="noStrike" kern="1200" cap="none" spc="0" baseline="0" dirty="0">
                <a:solidFill>
                  <a:srgbClr val="000000"/>
                </a:solidFill>
                <a:uFillTx/>
                <a:latin typeface="標楷體" panose="03000509000000000000" pitchFamily="65" charset="-120"/>
                <a:ea typeface="標楷體" panose="03000509000000000000" pitchFamily="65" charset="-120"/>
              </a:rPr>
              <a:t>訂約</a:t>
            </a:r>
          </a:p>
        </p:txBody>
      </p:sp>
      <p:sp>
        <p:nvSpPr>
          <p:cNvPr id="8" name="五邊形 11"/>
          <p:cNvSpPr/>
          <p:nvPr/>
        </p:nvSpPr>
        <p:spPr>
          <a:xfrm>
            <a:off x="5750118" y="362500"/>
            <a:ext cx="1126138" cy="900998"/>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180"/>
              <a:gd name="f11" fmla="abs f4"/>
              <a:gd name="f12" fmla="abs f5"/>
              <a:gd name="f13" fmla="abs f6"/>
              <a:gd name="f14" fmla="val f7"/>
              <a:gd name="f15" fmla="val f8"/>
              <a:gd name="f16" fmla="*/ f9 f1 1"/>
              <a:gd name="f17" fmla="*/ f10 f1 1"/>
              <a:gd name="f18" fmla="?: f11 f4 1"/>
              <a:gd name="f19" fmla="?: f12 f5 1"/>
              <a:gd name="f20" fmla="?: f13 f6 1"/>
              <a:gd name="f21" fmla="*/ f16 1 f3"/>
              <a:gd name="f22" fmla="*/ f17 1 f3"/>
              <a:gd name="f23" fmla="*/ f18 1 21600"/>
              <a:gd name="f24" fmla="*/ f19 1 21600"/>
              <a:gd name="f25" fmla="*/ 21600 f18 1"/>
              <a:gd name="f26" fmla="*/ 21600 f19 1"/>
              <a:gd name="f27" fmla="+- f21 0 f2"/>
              <a:gd name="f28" fmla="+- f22 0 f2"/>
              <a:gd name="f29" fmla="min f24 f23"/>
              <a:gd name="f30" fmla="*/ f25 1 f20"/>
              <a:gd name="f31" fmla="*/ f26 1 f20"/>
              <a:gd name="f32" fmla="val f30"/>
              <a:gd name="f33" fmla="val f31"/>
              <a:gd name="f34" fmla="*/ f14 f29 1"/>
              <a:gd name="f35" fmla="+- f33 0 f14"/>
              <a:gd name="f36" fmla="+- f32 0 f14"/>
              <a:gd name="f37" fmla="*/ f33 f29 1"/>
              <a:gd name="f38" fmla="*/ f32 f29 1"/>
              <a:gd name="f39" fmla="*/ f35 1 2"/>
              <a:gd name="f40" fmla="min f36 f35"/>
              <a:gd name="f41" fmla="+- f14 f39 0"/>
              <a:gd name="f42" fmla="*/ f40 f15 1"/>
              <a:gd name="f43" fmla="*/ f42 1 100000"/>
              <a:gd name="f44" fmla="*/ f41 f29 1"/>
              <a:gd name="f45" fmla="+- f32 0 f43"/>
              <a:gd name="f46" fmla="+- f45 f32 0"/>
              <a:gd name="f47" fmla="*/ f45 1 2"/>
              <a:gd name="f48" fmla="*/ f45 f29 1"/>
              <a:gd name="f49" fmla="*/ f46 1 2"/>
              <a:gd name="f50" fmla="*/ f47 f29 1"/>
              <a:gd name="f51" fmla="*/ f49 f29 1"/>
            </a:gdLst>
            <a:ahLst/>
            <a:cxnLst>
              <a:cxn ang="3cd4">
                <a:pos x="hc" y="t"/>
              </a:cxn>
              <a:cxn ang="0">
                <a:pos x="r" y="vc"/>
              </a:cxn>
              <a:cxn ang="cd4">
                <a:pos x="hc" y="b"/>
              </a:cxn>
              <a:cxn ang="cd2">
                <a:pos x="l" y="vc"/>
              </a:cxn>
              <a:cxn ang="f27">
                <a:pos x="f50" y="f34"/>
              </a:cxn>
              <a:cxn ang="f28">
                <a:pos x="f50" y="f37"/>
              </a:cxn>
            </a:cxnLst>
            <a:rect l="f34" t="f34" r="f51" b="f37"/>
            <a:pathLst>
              <a:path>
                <a:moveTo>
                  <a:pt x="f34" y="f34"/>
                </a:moveTo>
                <a:lnTo>
                  <a:pt x="f48" y="f34"/>
                </a:lnTo>
                <a:lnTo>
                  <a:pt x="f38" y="f44"/>
                </a:lnTo>
                <a:lnTo>
                  <a:pt x="f48" y="f37"/>
                </a:lnTo>
                <a:lnTo>
                  <a:pt x="f34" y="f37"/>
                </a:lnTo>
                <a:close/>
              </a:path>
            </a:pathLst>
          </a:custGeom>
          <a:solidFill>
            <a:schemeClr val="bg1"/>
          </a:solidFill>
          <a:ln w="28575">
            <a:solidFill>
              <a:schemeClr val="tx1"/>
            </a:solidFill>
            <a:prstDash val="solid"/>
          </a:ln>
        </p:spPr>
        <p:txBody>
          <a:bodyPr vert="horz" wrap="square" lIns="91440" tIns="45720" rIns="91440" bIns="45720" anchor="ctr" anchorCtr="1" compatLnSpc="1"/>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zh-TW" sz="2800" b="1" i="0" u="none" strike="noStrike" kern="1200" cap="none" spc="0" baseline="0" dirty="0">
                <a:solidFill>
                  <a:srgbClr val="000000"/>
                </a:solidFill>
                <a:uFillTx/>
                <a:latin typeface="標楷體" panose="03000509000000000000" pitchFamily="65" charset="-120"/>
                <a:ea typeface="標楷體" panose="03000509000000000000" pitchFamily="65" charset="-120"/>
              </a:rPr>
              <a:t>履約</a:t>
            </a:r>
          </a:p>
        </p:txBody>
      </p:sp>
      <p:sp>
        <p:nvSpPr>
          <p:cNvPr id="9" name="五邊形 12"/>
          <p:cNvSpPr/>
          <p:nvPr/>
        </p:nvSpPr>
        <p:spPr>
          <a:xfrm>
            <a:off x="6602590" y="371061"/>
            <a:ext cx="1281778" cy="892436"/>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180"/>
              <a:gd name="f11" fmla="abs f4"/>
              <a:gd name="f12" fmla="abs f5"/>
              <a:gd name="f13" fmla="abs f6"/>
              <a:gd name="f14" fmla="val f7"/>
              <a:gd name="f15" fmla="val f8"/>
              <a:gd name="f16" fmla="*/ f9 f1 1"/>
              <a:gd name="f17" fmla="*/ f10 f1 1"/>
              <a:gd name="f18" fmla="?: f11 f4 1"/>
              <a:gd name="f19" fmla="?: f12 f5 1"/>
              <a:gd name="f20" fmla="?: f13 f6 1"/>
              <a:gd name="f21" fmla="*/ f16 1 f3"/>
              <a:gd name="f22" fmla="*/ f17 1 f3"/>
              <a:gd name="f23" fmla="*/ f18 1 21600"/>
              <a:gd name="f24" fmla="*/ f19 1 21600"/>
              <a:gd name="f25" fmla="*/ 21600 f18 1"/>
              <a:gd name="f26" fmla="*/ 21600 f19 1"/>
              <a:gd name="f27" fmla="+- f21 0 f2"/>
              <a:gd name="f28" fmla="+- f22 0 f2"/>
              <a:gd name="f29" fmla="min f24 f23"/>
              <a:gd name="f30" fmla="*/ f25 1 f20"/>
              <a:gd name="f31" fmla="*/ f26 1 f20"/>
              <a:gd name="f32" fmla="val f30"/>
              <a:gd name="f33" fmla="val f31"/>
              <a:gd name="f34" fmla="*/ f14 f29 1"/>
              <a:gd name="f35" fmla="+- f33 0 f14"/>
              <a:gd name="f36" fmla="+- f32 0 f14"/>
              <a:gd name="f37" fmla="*/ f33 f29 1"/>
              <a:gd name="f38" fmla="*/ f32 f29 1"/>
              <a:gd name="f39" fmla="*/ f35 1 2"/>
              <a:gd name="f40" fmla="min f36 f35"/>
              <a:gd name="f41" fmla="+- f14 f39 0"/>
              <a:gd name="f42" fmla="*/ f40 f15 1"/>
              <a:gd name="f43" fmla="*/ f42 1 100000"/>
              <a:gd name="f44" fmla="*/ f41 f29 1"/>
              <a:gd name="f45" fmla="+- f32 0 f43"/>
              <a:gd name="f46" fmla="+- f45 f32 0"/>
              <a:gd name="f47" fmla="*/ f45 1 2"/>
              <a:gd name="f48" fmla="*/ f45 f29 1"/>
              <a:gd name="f49" fmla="*/ f46 1 2"/>
              <a:gd name="f50" fmla="*/ f47 f29 1"/>
              <a:gd name="f51" fmla="*/ f49 f29 1"/>
            </a:gdLst>
            <a:ahLst/>
            <a:cxnLst>
              <a:cxn ang="3cd4">
                <a:pos x="hc" y="t"/>
              </a:cxn>
              <a:cxn ang="0">
                <a:pos x="r" y="vc"/>
              </a:cxn>
              <a:cxn ang="cd4">
                <a:pos x="hc" y="b"/>
              </a:cxn>
              <a:cxn ang="cd2">
                <a:pos x="l" y="vc"/>
              </a:cxn>
              <a:cxn ang="f27">
                <a:pos x="f50" y="f34"/>
              </a:cxn>
              <a:cxn ang="f28">
                <a:pos x="f50" y="f37"/>
              </a:cxn>
            </a:cxnLst>
            <a:rect l="f34" t="f34" r="f51" b="f37"/>
            <a:pathLst>
              <a:path>
                <a:moveTo>
                  <a:pt x="f34" y="f34"/>
                </a:moveTo>
                <a:lnTo>
                  <a:pt x="f48" y="f34"/>
                </a:lnTo>
                <a:lnTo>
                  <a:pt x="f38" y="f44"/>
                </a:lnTo>
                <a:lnTo>
                  <a:pt x="f48" y="f37"/>
                </a:lnTo>
                <a:lnTo>
                  <a:pt x="f34" y="f37"/>
                </a:lnTo>
                <a:close/>
              </a:path>
            </a:pathLst>
          </a:custGeom>
          <a:solidFill>
            <a:schemeClr val="bg1"/>
          </a:solidFill>
          <a:ln w="28575">
            <a:solidFill>
              <a:schemeClr val="tx1"/>
            </a:solidFill>
            <a:prstDash val="solid"/>
          </a:ln>
        </p:spPr>
        <p:txBody>
          <a:bodyPr vert="horz" wrap="square" lIns="91440" tIns="45720" rIns="91440" bIns="45720" anchor="ctr" anchorCtr="1" compatLnSpc="1"/>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zh-TW" sz="2800" b="1" i="0" u="none" strike="noStrike" kern="1200" cap="none" spc="0" baseline="0" dirty="0">
                <a:solidFill>
                  <a:srgbClr val="000000"/>
                </a:solidFill>
                <a:uFillTx/>
                <a:latin typeface="標楷體" panose="03000509000000000000" pitchFamily="65" charset="-120"/>
                <a:ea typeface="標楷體" panose="03000509000000000000" pitchFamily="65" charset="-120"/>
              </a:rPr>
              <a:t>驗收</a:t>
            </a:r>
          </a:p>
        </p:txBody>
      </p:sp>
      <p:sp>
        <p:nvSpPr>
          <p:cNvPr id="10" name="五邊形 28"/>
          <p:cNvSpPr/>
          <p:nvPr/>
        </p:nvSpPr>
        <p:spPr>
          <a:xfrm>
            <a:off x="7620505" y="393212"/>
            <a:ext cx="1199967" cy="870286"/>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180"/>
              <a:gd name="f11" fmla="abs f4"/>
              <a:gd name="f12" fmla="abs f5"/>
              <a:gd name="f13" fmla="abs f6"/>
              <a:gd name="f14" fmla="val f7"/>
              <a:gd name="f15" fmla="val f8"/>
              <a:gd name="f16" fmla="*/ f9 f1 1"/>
              <a:gd name="f17" fmla="*/ f10 f1 1"/>
              <a:gd name="f18" fmla="?: f11 f4 1"/>
              <a:gd name="f19" fmla="?: f12 f5 1"/>
              <a:gd name="f20" fmla="?: f13 f6 1"/>
              <a:gd name="f21" fmla="*/ f16 1 f3"/>
              <a:gd name="f22" fmla="*/ f17 1 f3"/>
              <a:gd name="f23" fmla="*/ f18 1 21600"/>
              <a:gd name="f24" fmla="*/ f19 1 21600"/>
              <a:gd name="f25" fmla="*/ 21600 f18 1"/>
              <a:gd name="f26" fmla="*/ 21600 f19 1"/>
              <a:gd name="f27" fmla="+- f21 0 f2"/>
              <a:gd name="f28" fmla="+- f22 0 f2"/>
              <a:gd name="f29" fmla="min f24 f23"/>
              <a:gd name="f30" fmla="*/ f25 1 f20"/>
              <a:gd name="f31" fmla="*/ f26 1 f20"/>
              <a:gd name="f32" fmla="val f30"/>
              <a:gd name="f33" fmla="val f31"/>
              <a:gd name="f34" fmla="*/ f14 f29 1"/>
              <a:gd name="f35" fmla="+- f33 0 f14"/>
              <a:gd name="f36" fmla="+- f32 0 f14"/>
              <a:gd name="f37" fmla="*/ f33 f29 1"/>
              <a:gd name="f38" fmla="*/ f32 f29 1"/>
              <a:gd name="f39" fmla="*/ f35 1 2"/>
              <a:gd name="f40" fmla="min f36 f35"/>
              <a:gd name="f41" fmla="+- f14 f39 0"/>
              <a:gd name="f42" fmla="*/ f40 f15 1"/>
              <a:gd name="f43" fmla="*/ f42 1 100000"/>
              <a:gd name="f44" fmla="*/ f41 f29 1"/>
              <a:gd name="f45" fmla="+- f32 0 f43"/>
              <a:gd name="f46" fmla="+- f45 f32 0"/>
              <a:gd name="f47" fmla="*/ f45 1 2"/>
              <a:gd name="f48" fmla="*/ f45 f29 1"/>
              <a:gd name="f49" fmla="*/ f46 1 2"/>
              <a:gd name="f50" fmla="*/ f47 f29 1"/>
              <a:gd name="f51" fmla="*/ f49 f29 1"/>
            </a:gdLst>
            <a:ahLst/>
            <a:cxnLst>
              <a:cxn ang="3cd4">
                <a:pos x="hc" y="t"/>
              </a:cxn>
              <a:cxn ang="0">
                <a:pos x="r" y="vc"/>
              </a:cxn>
              <a:cxn ang="cd4">
                <a:pos x="hc" y="b"/>
              </a:cxn>
              <a:cxn ang="cd2">
                <a:pos x="l" y="vc"/>
              </a:cxn>
              <a:cxn ang="f27">
                <a:pos x="f50" y="f34"/>
              </a:cxn>
              <a:cxn ang="f28">
                <a:pos x="f50" y="f37"/>
              </a:cxn>
            </a:cxnLst>
            <a:rect l="f34" t="f34" r="f51" b="f37"/>
            <a:pathLst>
              <a:path>
                <a:moveTo>
                  <a:pt x="f34" y="f34"/>
                </a:moveTo>
                <a:lnTo>
                  <a:pt x="f48" y="f34"/>
                </a:lnTo>
                <a:lnTo>
                  <a:pt x="f38" y="f44"/>
                </a:lnTo>
                <a:lnTo>
                  <a:pt x="f48" y="f37"/>
                </a:lnTo>
                <a:lnTo>
                  <a:pt x="f34" y="f37"/>
                </a:lnTo>
                <a:close/>
              </a:path>
            </a:pathLst>
          </a:custGeom>
          <a:solidFill>
            <a:schemeClr val="bg1"/>
          </a:solidFill>
          <a:ln w="28575">
            <a:solidFill>
              <a:schemeClr val="tx1"/>
            </a:solidFill>
            <a:prstDash val="solid"/>
          </a:ln>
        </p:spPr>
        <p:txBody>
          <a:bodyPr vert="horz" wrap="square" lIns="91440" tIns="45720" rIns="91440" bIns="45720" anchor="ctr" anchorCtr="1" compatLnSpc="1"/>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zh-TW" sz="2800" b="1" i="0" u="none" strike="noStrike" kern="1200" cap="none" spc="0" baseline="0" dirty="0">
                <a:solidFill>
                  <a:srgbClr val="000000"/>
                </a:solidFill>
                <a:uFillTx/>
                <a:latin typeface="標楷體" panose="03000509000000000000" pitchFamily="65" charset="-120"/>
                <a:ea typeface="標楷體" panose="03000509000000000000" pitchFamily="65" charset="-120"/>
              </a:rPr>
              <a:t>保固</a:t>
            </a:r>
          </a:p>
        </p:txBody>
      </p:sp>
      <p:sp>
        <p:nvSpPr>
          <p:cNvPr id="12" name="文字方塊 11"/>
          <p:cNvSpPr txBox="1"/>
          <p:nvPr/>
        </p:nvSpPr>
        <p:spPr>
          <a:xfrm>
            <a:off x="368385" y="1383158"/>
            <a:ext cx="8352928" cy="461665"/>
          </a:xfrm>
          <a:prstGeom prst="rect">
            <a:avLst/>
          </a:prstGeom>
          <a:noFill/>
          <a:ln w="57150">
            <a:solidFill>
              <a:schemeClr val="tx1"/>
            </a:solidFill>
          </a:ln>
        </p:spPr>
        <p:txBody>
          <a:bodyPr wrap="square" rtlCol="0">
            <a:spAutoFit/>
          </a:bodyPr>
          <a:lstStyle/>
          <a:p>
            <a:r>
              <a:rPr lang="zh-TW" altLang="en-US" sz="2400" b="1" dirty="0">
                <a:solidFill>
                  <a:srgbClr val="FF0000"/>
                </a:solidFill>
                <a:latin typeface="標楷體" panose="03000509000000000000" pitchFamily="65" charset="-120"/>
                <a:ea typeface="標楷體" panose="03000509000000000000" pitchFamily="65" charset="-120"/>
              </a:rPr>
              <a:t>     三、規格限制競爭 </a:t>
            </a:r>
          </a:p>
        </p:txBody>
      </p:sp>
      <p:cxnSp>
        <p:nvCxnSpPr>
          <p:cNvPr id="15" name="直線接點 14"/>
          <p:cNvCxnSpPr/>
          <p:nvPr/>
        </p:nvCxnSpPr>
        <p:spPr>
          <a:xfrm>
            <a:off x="4758825" y="332656"/>
            <a:ext cx="29199" cy="1512168"/>
          </a:xfrm>
          <a:prstGeom prst="line">
            <a:avLst/>
          </a:prstGeom>
          <a:ln w="57150"/>
        </p:spPr>
        <p:style>
          <a:lnRef idx="1">
            <a:schemeClr val="accent1"/>
          </a:lnRef>
          <a:fillRef idx="0">
            <a:schemeClr val="accent1"/>
          </a:fillRef>
          <a:effectRef idx="0">
            <a:schemeClr val="accent1"/>
          </a:effectRef>
          <a:fontRef idx="minor">
            <a:schemeClr val="tx1"/>
          </a:fontRef>
        </p:style>
      </p:cxnSp>
      <p:sp>
        <p:nvSpPr>
          <p:cNvPr id="11" name="文字方塊 10"/>
          <p:cNvSpPr txBox="1"/>
          <p:nvPr/>
        </p:nvSpPr>
        <p:spPr>
          <a:xfrm>
            <a:off x="4788024" y="1383159"/>
            <a:ext cx="3960440" cy="461665"/>
          </a:xfrm>
          <a:prstGeom prst="rect">
            <a:avLst/>
          </a:prstGeom>
          <a:noFill/>
        </p:spPr>
        <p:txBody>
          <a:bodyPr wrap="square" rtlCol="0">
            <a:spAutoFit/>
          </a:bodyPr>
          <a:lstStyle/>
          <a:p>
            <a:pPr algn="ctr"/>
            <a:r>
              <a:rPr lang="zh-TW" altLang="en-US" sz="2400" b="1" dirty="0">
                <a:solidFill>
                  <a:srgbClr val="FF0000"/>
                </a:solidFill>
                <a:latin typeface="標楷體" panose="03000509000000000000" pitchFamily="65" charset="-120"/>
                <a:ea typeface="標楷體" panose="03000509000000000000" pitchFamily="65" charset="-120"/>
              </a:rPr>
              <a:t>                </a:t>
            </a:r>
            <a:r>
              <a:rPr lang="zh-TW" altLang="en-US" sz="2400" b="1" dirty="0">
                <a:solidFill>
                  <a:srgbClr val="000000"/>
                </a:solidFill>
                <a:latin typeface="標楷體" panose="03000509000000000000" pitchFamily="65" charset="-120"/>
                <a:ea typeface="標楷體" panose="03000509000000000000" pitchFamily="65" charset="-120"/>
              </a:rPr>
              <a:t>契約爭議</a:t>
            </a:r>
          </a:p>
        </p:txBody>
      </p:sp>
      <p:sp>
        <p:nvSpPr>
          <p:cNvPr id="18" name="向下箭號 17"/>
          <p:cNvSpPr/>
          <p:nvPr/>
        </p:nvSpPr>
        <p:spPr>
          <a:xfrm>
            <a:off x="683568" y="1088741"/>
            <a:ext cx="282698" cy="1116124"/>
          </a:xfrm>
          <a:prstGeom prst="down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0" name="文字方塊 19"/>
          <p:cNvSpPr txBox="1"/>
          <p:nvPr/>
        </p:nvSpPr>
        <p:spPr>
          <a:xfrm>
            <a:off x="472281" y="2180634"/>
            <a:ext cx="8352928" cy="4686348"/>
          </a:xfrm>
          <a:prstGeom prst="rect">
            <a:avLst/>
          </a:prstGeom>
          <a:noFill/>
        </p:spPr>
        <p:txBody>
          <a:bodyPr wrap="square" rtlCol="0">
            <a:spAutoFit/>
          </a:bodyPr>
          <a:lstStyle/>
          <a:p>
            <a:pPr marL="355600" indent="-355600" algn="just">
              <a:lnSpc>
                <a:spcPts val="2900"/>
              </a:lnSpc>
            </a:pPr>
            <a:r>
              <a:rPr lang="en-US" altLang="zh-TW" sz="2400" b="1" kern="100" dirty="0">
                <a:solidFill>
                  <a:srgbClr val="000000"/>
                </a:solidFill>
                <a:latin typeface="標楷體" pitchFamily="65" charset="-120"/>
                <a:ea typeface="標楷體" pitchFamily="65" charset="-120"/>
                <a:cs typeface="Times New Roman"/>
              </a:rPr>
              <a:t>9.</a:t>
            </a:r>
            <a:r>
              <a:rPr lang="zh-TW" altLang="zh-TW" sz="2400" b="1" kern="0" dirty="0">
                <a:solidFill>
                  <a:srgbClr val="000000"/>
                </a:solidFill>
                <a:latin typeface="標楷體" pitchFamily="65" charset="-120"/>
                <a:ea typeface="標楷體" pitchFamily="65" charset="-120"/>
                <a:cs typeface="新細明體"/>
              </a:rPr>
              <a:t>限取得</a:t>
            </a:r>
            <a:r>
              <a:rPr lang="zh-TW" altLang="zh-TW" sz="2400" b="1" u="sng" kern="0" dirty="0">
                <a:solidFill>
                  <a:srgbClr val="0000FF"/>
                </a:solidFill>
                <a:latin typeface="標楷體" pitchFamily="65" charset="-120"/>
                <a:ea typeface="標楷體" pitchFamily="65" charset="-120"/>
                <a:cs typeface="新細明體"/>
              </a:rPr>
              <a:t>正字標記而未允許同等品</a:t>
            </a:r>
            <a:r>
              <a:rPr lang="zh-TW" altLang="zh-TW" sz="2400" b="1" kern="0" dirty="0">
                <a:solidFill>
                  <a:srgbClr val="000000"/>
                </a:solidFill>
                <a:latin typeface="標楷體" pitchFamily="65" charset="-120"/>
                <a:ea typeface="標楷體" pitchFamily="65" charset="-120"/>
                <a:cs typeface="新細明體"/>
              </a:rPr>
              <a:t>競標，或以</a:t>
            </a:r>
            <a:r>
              <a:rPr lang="en-US" altLang="zh-TW" sz="2400" b="1" kern="0" dirty="0">
                <a:solidFill>
                  <a:srgbClr val="000000"/>
                </a:solidFill>
                <a:latin typeface="標楷體" pitchFamily="65" charset="-120"/>
                <a:ea typeface="標楷體" pitchFamily="65" charset="-120"/>
                <a:cs typeface="新細明體"/>
              </a:rPr>
              <a:t>ISO9000</a:t>
            </a:r>
            <a:r>
              <a:rPr lang="zh-TW" altLang="zh-TW" sz="2400" b="1" kern="0" dirty="0">
                <a:solidFill>
                  <a:srgbClr val="000000"/>
                </a:solidFill>
                <a:latin typeface="標楷體" pitchFamily="65" charset="-120"/>
                <a:ea typeface="標楷體" pitchFamily="65" charset="-120"/>
                <a:cs typeface="新細明體"/>
              </a:rPr>
              <a:t>系列驗證證書作為產品規範。</a:t>
            </a:r>
            <a:endParaRPr lang="zh-TW" altLang="zh-TW" sz="2400" b="1" kern="100" dirty="0">
              <a:solidFill>
                <a:srgbClr val="000000"/>
              </a:solidFill>
              <a:latin typeface="標楷體" pitchFamily="65" charset="-120"/>
              <a:ea typeface="標楷體" pitchFamily="65" charset="-120"/>
              <a:cs typeface="Times New Roman"/>
            </a:endParaRPr>
          </a:p>
          <a:p>
            <a:pPr marL="444500" indent="-444500" algn="just">
              <a:lnSpc>
                <a:spcPts val="2900"/>
              </a:lnSpc>
            </a:pPr>
            <a:r>
              <a:rPr lang="en-US" altLang="zh-TW" sz="2400" b="1" kern="100" dirty="0">
                <a:solidFill>
                  <a:srgbClr val="000000"/>
                </a:solidFill>
                <a:latin typeface="標楷體" pitchFamily="65" charset="-120"/>
                <a:ea typeface="標楷體" pitchFamily="65" charset="-120"/>
                <a:cs typeface="Times New Roman"/>
              </a:rPr>
              <a:t>10.</a:t>
            </a:r>
            <a:r>
              <a:rPr lang="zh-TW" altLang="zh-TW" sz="2400" b="1" kern="0" dirty="0">
                <a:solidFill>
                  <a:srgbClr val="000000"/>
                </a:solidFill>
                <a:latin typeface="標楷體" pitchFamily="65" charset="-120"/>
                <a:ea typeface="標楷體" pitchFamily="65" charset="-120"/>
                <a:cs typeface="新細明體"/>
              </a:rPr>
              <a:t>所標示參考之廠牌</a:t>
            </a:r>
            <a:r>
              <a:rPr lang="zh-TW" altLang="zh-TW" sz="2400" b="1" u="sng" kern="0" dirty="0">
                <a:solidFill>
                  <a:srgbClr val="0000FF"/>
                </a:solidFill>
                <a:latin typeface="標楷體" pitchFamily="65" charset="-120"/>
                <a:ea typeface="標楷體" pitchFamily="65" charset="-120"/>
                <a:cs typeface="新細明體"/>
              </a:rPr>
              <a:t>不具普遍性或競爭性</a:t>
            </a:r>
            <a:r>
              <a:rPr lang="zh-TW" altLang="zh-TW" sz="2400" b="1" kern="0" dirty="0">
                <a:solidFill>
                  <a:srgbClr val="000000"/>
                </a:solidFill>
                <a:latin typeface="標楷體" pitchFamily="65" charset="-120"/>
                <a:ea typeface="標楷體" pitchFamily="65" charset="-120"/>
                <a:cs typeface="新細明體"/>
              </a:rPr>
              <a:t>，</a:t>
            </a:r>
            <a:r>
              <a:rPr lang="zh-TW" altLang="zh-TW" sz="2000" b="1" kern="0" dirty="0">
                <a:solidFill>
                  <a:srgbClr val="000000"/>
                </a:solidFill>
                <a:latin typeface="標楷體" pitchFamily="65" charset="-120"/>
                <a:ea typeface="標楷體" pitchFamily="65" charset="-120"/>
                <a:cs typeface="新細明體"/>
              </a:rPr>
              <a:t>例如：同一代理商代理；雖由不同代理商代理而該等代理商間因屬家族或關係企業而不具競爭性；已不製造；參考之廠牌空有其名而無法聯絡，致生同等品爭議</a:t>
            </a:r>
            <a:r>
              <a:rPr lang="zh-TW" altLang="en-US" sz="2000" b="1" kern="0" dirty="0">
                <a:solidFill>
                  <a:srgbClr val="000000"/>
                </a:solidFill>
                <a:latin typeface="標楷體" pitchFamily="65" charset="-120"/>
                <a:ea typeface="標楷體" pitchFamily="65" charset="-120"/>
                <a:cs typeface="新細明體"/>
              </a:rPr>
              <a:t>。</a:t>
            </a:r>
            <a:endParaRPr lang="zh-TW" altLang="zh-TW" sz="2000" b="1" kern="100" dirty="0">
              <a:solidFill>
                <a:srgbClr val="000000"/>
              </a:solidFill>
              <a:latin typeface="標楷體" pitchFamily="65" charset="-120"/>
              <a:ea typeface="標楷體" pitchFamily="65" charset="-120"/>
              <a:cs typeface="Times New Roman"/>
            </a:endParaRPr>
          </a:p>
          <a:p>
            <a:pPr marL="355600" indent="-355600" algn="just">
              <a:lnSpc>
                <a:spcPts val="2900"/>
              </a:lnSpc>
            </a:pPr>
            <a:r>
              <a:rPr lang="en-US" altLang="zh-TW" sz="2400" b="1" kern="100" dirty="0">
                <a:solidFill>
                  <a:srgbClr val="000000"/>
                </a:solidFill>
                <a:latin typeface="標楷體" pitchFamily="65" charset="-120"/>
                <a:ea typeface="標楷體" pitchFamily="65" charset="-120"/>
                <a:cs typeface="Times New Roman"/>
              </a:rPr>
              <a:t>11.</a:t>
            </a:r>
            <a:r>
              <a:rPr lang="zh-TW" altLang="zh-TW" sz="2400" b="1" kern="0" dirty="0">
                <a:solidFill>
                  <a:srgbClr val="000000"/>
                </a:solidFill>
                <a:latin typeface="標楷體" pitchFamily="65" charset="-120"/>
                <a:ea typeface="標楷體" pitchFamily="65" charset="-120"/>
                <a:cs typeface="新細明體"/>
              </a:rPr>
              <a:t>公告金額以上之採購</a:t>
            </a:r>
            <a:r>
              <a:rPr lang="zh-TW" altLang="zh-TW" sz="2400" b="1" u="sng" kern="0" dirty="0">
                <a:solidFill>
                  <a:srgbClr val="0000FF"/>
                </a:solidFill>
                <a:latin typeface="標楷體" pitchFamily="65" charset="-120"/>
                <a:ea typeface="標楷體" pitchFamily="65" charset="-120"/>
                <a:cs typeface="新細明體"/>
              </a:rPr>
              <a:t>指定進口品</a:t>
            </a:r>
            <a:r>
              <a:rPr lang="zh-TW" altLang="zh-TW" sz="2400" b="1" kern="0" dirty="0">
                <a:solidFill>
                  <a:srgbClr val="000000"/>
                </a:solidFill>
                <a:latin typeface="標楷體" pitchFamily="65" charset="-120"/>
                <a:ea typeface="標楷體" pitchFamily="65" charset="-120"/>
                <a:cs typeface="新細明體"/>
              </a:rPr>
              <a:t>。</a:t>
            </a:r>
            <a:endParaRPr lang="zh-TW" altLang="zh-TW" sz="2400" b="1" kern="100" dirty="0">
              <a:solidFill>
                <a:srgbClr val="000000"/>
              </a:solidFill>
              <a:latin typeface="標楷體" pitchFamily="65" charset="-120"/>
              <a:ea typeface="標楷體" pitchFamily="65" charset="-120"/>
              <a:cs typeface="Times New Roman"/>
            </a:endParaRPr>
          </a:p>
          <a:p>
            <a:pPr marL="444500" indent="-444500" algn="just">
              <a:lnSpc>
                <a:spcPts val="2900"/>
              </a:lnSpc>
            </a:pPr>
            <a:r>
              <a:rPr lang="en-US" altLang="zh-TW" sz="2400" b="1" kern="100" dirty="0">
                <a:solidFill>
                  <a:srgbClr val="000000"/>
                </a:solidFill>
                <a:latin typeface="標楷體" pitchFamily="65" charset="-120"/>
                <a:ea typeface="標楷體" pitchFamily="65" charset="-120"/>
                <a:cs typeface="Times New Roman"/>
              </a:rPr>
              <a:t>12.</a:t>
            </a:r>
            <a:r>
              <a:rPr lang="zh-TW" altLang="zh-TW" sz="2400" b="1" kern="0" dirty="0">
                <a:solidFill>
                  <a:srgbClr val="000000"/>
                </a:solidFill>
                <a:latin typeface="標楷體" pitchFamily="65" charset="-120"/>
                <a:ea typeface="標楷體" pitchFamily="65" charset="-120"/>
                <a:cs typeface="新細明體"/>
              </a:rPr>
              <a:t>公告金額以上之採購，無條約協定關係卻</a:t>
            </a:r>
            <a:r>
              <a:rPr lang="zh-TW" altLang="zh-TW" sz="2400" b="1" u="sng" kern="0" dirty="0">
                <a:solidFill>
                  <a:srgbClr val="0000FF"/>
                </a:solidFill>
                <a:latin typeface="標楷體" pitchFamily="65" charset="-120"/>
                <a:ea typeface="標楷體" pitchFamily="65" charset="-120"/>
                <a:cs typeface="新細明體"/>
              </a:rPr>
              <a:t>指定特定國家之進口品</a:t>
            </a:r>
            <a:r>
              <a:rPr lang="zh-TW" altLang="zh-TW" sz="2400" b="1" kern="0" dirty="0">
                <a:solidFill>
                  <a:srgbClr val="000000"/>
                </a:solidFill>
                <a:latin typeface="標楷體" pitchFamily="65" charset="-120"/>
                <a:ea typeface="標楷體" pitchFamily="65" charset="-120"/>
                <a:cs typeface="新細明體"/>
              </a:rPr>
              <a:t>。</a:t>
            </a:r>
            <a:endParaRPr lang="zh-TW" altLang="zh-TW" sz="2400" b="1" kern="100" dirty="0">
              <a:solidFill>
                <a:srgbClr val="000000"/>
              </a:solidFill>
              <a:latin typeface="標楷體" pitchFamily="65" charset="-120"/>
              <a:ea typeface="標楷體" pitchFamily="65" charset="-120"/>
              <a:cs typeface="Times New Roman"/>
            </a:endParaRPr>
          </a:p>
          <a:p>
            <a:pPr marL="444500" indent="-444500" algn="just">
              <a:lnSpc>
                <a:spcPts val="2900"/>
              </a:lnSpc>
            </a:pPr>
            <a:r>
              <a:rPr lang="en-US" altLang="zh-TW" sz="2400" b="1" kern="100" dirty="0">
                <a:solidFill>
                  <a:srgbClr val="000000"/>
                </a:solidFill>
                <a:latin typeface="標楷體" pitchFamily="65" charset="-120"/>
                <a:ea typeface="標楷體" pitchFamily="65" charset="-120"/>
                <a:cs typeface="Times New Roman"/>
              </a:rPr>
              <a:t>13.</a:t>
            </a:r>
            <a:r>
              <a:rPr lang="zh-TW" altLang="zh-TW" sz="2400" b="1" kern="0" dirty="0">
                <a:solidFill>
                  <a:srgbClr val="000000"/>
                </a:solidFill>
                <a:latin typeface="標楷體" pitchFamily="65" charset="-120"/>
                <a:ea typeface="標楷體" pitchFamily="65" charset="-120"/>
                <a:cs typeface="新細明體"/>
              </a:rPr>
              <a:t>引用已停止使用之內政部</a:t>
            </a:r>
            <a:r>
              <a:rPr lang="en-US" altLang="zh-TW" sz="2400" b="1" kern="0" dirty="0">
                <a:solidFill>
                  <a:srgbClr val="000000"/>
                </a:solidFill>
                <a:latin typeface="標楷體" pitchFamily="65" charset="-120"/>
                <a:ea typeface="標楷體" pitchFamily="65" charset="-120"/>
                <a:cs typeface="新細明體"/>
              </a:rPr>
              <a:t>71</a:t>
            </a:r>
            <a:r>
              <a:rPr lang="zh-TW" altLang="zh-TW" sz="2400" b="1" kern="0" dirty="0">
                <a:solidFill>
                  <a:srgbClr val="000000"/>
                </a:solidFill>
                <a:latin typeface="標楷體" pitchFamily="65" charset="-120"/>
                <a:ea typeface="標楷體" pitchFamily="65" charset="-120"/>
                <a:cs typeface="新細明體"/>
              </a:rPr>
              <a:t>台內營字第</a:t>
            </a:r>
            <a:r>
              <a:rPr lang="en-US" altLang="zh-TW" sz="2400" b="1" kern="0" dirty="0">
                <a:solidFill>
                  <a:srgbClr val="000000"/>
                </a:solidFill>
                <a:latin typeface="標楷體" pitchFamily="65" charset="-120"/>
                <a:ea typeface="標楷體" pitchFamily="65" charset="-120"/>
                <a:cs typeface="新細明體"/>
              </a:rPr>
              <a:t>77679</a:t>
            </a:r>
            <a:r>
              <a:rPr lang="zh-TW" altLang="zh-TW" sz="2400" b="1" kern="0" dirty="0">
                <a:solidFill>
                  <a:srgbClr val="000000"/>
                </a:solidFill>
                <a:latin typeface="標楷體" pitchFamily="65" charset="-120"/>
                <a:ea typeface="標楷體" pitchFamily="65" charset="-120"/>
                <a:cs typeface="新細明體"/>
              </a:rPr>
              <a:t>號函及</a:t>
            </a:r>
            <a:r>
              <a:rPr lang="en-US" altLang="zh-TW" sz="2400" b="1" kern="0" dirty="0">
                <a:solidFill>
                  <a:srgbClr val="000000"/>
                </a:solidFill>
                <a:latin typeface="標楷體" pitchFamily="65" charset="-120"/>
                <a:ea typeface="標楷體" pitchFamily="65" charset="-120"/>
                <a:cs typeface="新細明體"/>
              </a:rPr>
              <a:t>74</a:t>
            </a:r>
            <a:r>
              <a:rPr lang="zh-TW" altLang="zh-TW" sz="2400" b="1" kern="0" dirty="0">
                <a:solidFill>
                  <a:srgbClr val="000000"/>
                </a:solidFill>
                <a:latin typeface="標楷體" pitchFamily="65" charset="-120"/>
                <a:ea typeface="標楷體" pitchFamily="65" charset="-120"/>
                <a:cs typeface="新細明體"/>
              </a:rPr>
              <a:t>台內營字第</a:t>
            </a:r>
            <a:r>
              <a:rPr lang="en-US" altLang="zh-TW" sz="2400" b="1" kern="0" dirty="0">
                <a:solidFill>
                  <a:srgbClr val="000000"/>
                </a:solidFill>
                <a:latin typeface="標楷體" pitchFamily="65" charset="-120"/>
                <a:ea typeface="標楷體" pitchFamily="65" charset="-120"/>
                <a:cs typeface="新細明體"/>
              </a:rPr>
              <a:t>357438</a:t>
            </a:r>
            <a:r>
              <a:rPr lang="zh-TW" altLang="zh-TW" sz="2400" b="1" kern="0" dirty="0">
                <a:solidFill>
                  <a:srgbClr val="000000"/>
                </a:solidFill>
                <a:latin typeface="標楷體" pitchFamily="65" charset="-120"/>
                <a:ea typeface="標楷體" pitchFamily="65" charset="-120"/>
                <a:cs typeface="新細明體"/>
              </a:rPr>
              <a:t>號函「有關建材同等品之定義及使用時機案」之規定。</a:t>
            </a:r>
            <a:endParaRPr lang="zh-TW" altLang="zh-TW" sz="2400" b="1" kern="100" dirty="0">
              <a:solidFill>
                <a:srgbClr val="000000"/>
              </a:solidFill>
              <a:latin typeface="標楷體" pitchFamily="65" charset="-120"/>
              <a:ea typeface="標楷體" pitchFamily="65" charset="-120"/>
              <a:cs typeface="Times New Roman"/>
            </a:endParaRPr>
          </a:p>
        </p:txBody>
      </p:sp>
      <p:sp>
        <p:nvSpPr>
          <p:cNvPr id="21" name="爆炸 1 20"/>
          <p:cNvSpPr/>
          <p:nvPr/>
        </p:nvSpPr>
        <p:spPr>
          <a:xfrm>
            <a:off x="4962780" y="1196752"/>
            <a:ext cx="2525473" cy="749697"/>
          </a:xfrm>
          <a:prstGeom prst="irregularSeal1">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2400" b="1" dirty="0">
                <a:solidFill>
                  <a:srgbClr val="000000"/>
                </a:solidFill>
                <a:latin typeface="標楷體" panose="03000509000000000000" pitchFamily="65" charset="-120"/>
                <a:ea typeface="標楷體" panose="03000509000000000000" pitchFamily="65" charset="-120"/>
              </a:rPr>
              <a:t>履約程序</a:t>
            </a:r>
          </a:p>
        </p:txBody>
      </p:sp>
    </p:spTree>
    <p:extLst>
      <p:ext uri="{BB962C8B-B14F-4D97-AF65-F5344CB8AC3E}">
        <p14:creationId xmlns:p14="http://schemas.microsoft.com/office/powerpoint/2010/main" val="68406614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3" name="五邊形 4"/>
          <p:cNvSpPr/>
          <p:nvPr/>
        </p:nvSpPr>
        <p:spPr>
          <a:xfrm>
            <a:off x="395536" y="332656"/>
            <a:ext cx="1405350" cy="930841"/>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180"/>
              <a:gd name="f11" fmla="abs f4"/>
              <a:gd name="f12" fmla="abs f5"/>
              <a:gd name="f13" fmla="abs f6"/>
              <a:gd name="f14" fmla="val f7"/>
              <a:gd name="f15" fmla="val f8"/>
              <a:gd name="f16" fmla="*/ f9 f1 1"/>
              <a:gd name="f17" fmla="*/ f10 f1 1"/>
              <a:gd name="f18" fmla="?: f11 f4 1"/>
              <a:gd name="f19" fmla="?: f12 f5 1"/>
              <a:gd name="f20" fmla="?: f13 f6 1"/>
              <a:gd name="f21" fmla="*/ f16 1 f3"/>
              <a:gd name="f22" fmla="*/ f17 1 f3"/>
              <a:gd name="f23" fmla="*/ f18 1 21600"/>
              <a:gd name="f24" fmla="*/ f19 1 21600"/>
              <a:gd name="f25" fmla="*/ 21600 f18 1"/>
              <a:gd name="f26" fmla="*/ 21600 f19 1"/>
              <a:gd name="f27" fmla="+- f21 0 f2"/>
              <a:gd name="f28" fmla="+- f22 0 f2"/>
              <a:gd name="f29" fmla="min f24 f23"/>
              <a:gd name="f30" fmla="*/ f25 1 f20"/>
              <a:gd name="f31" fmla="*/ f26 1 f20"/>
              <a:gd name="f32" fmla="val f30"/>
              <a:gd name="f33" fmla="val f31"/>
              <a:gd name="f34" fmla="*/ f14 f29 1"/>
              <a:gd name="f35" fmla="+- f33 0 f14"/>
              <a:gd name="f36" fmla="+- f32 0 f14"/>
              <a:gd name="f37" fmla="*/ f33 f29 1"/>
              <a:gd name="f38" fmla="*/ f32 f29 1"/>
              <a:gd name="f39" fmla="*/ f35 1 2"/>
              <a:gd name="f40" fmla="min f36 f35"/>
              <a:gd name="f41" fmla="+- f14 f39 0"/>
              <a:gd name="f42" fmla="*/ f40 f15 1"/>
              <a:gd name="f43" fmla="*/ f42 1 100000"/>
              <a:gd name="f44" fmla="*/ f41 f29 1"/>
              <a:gd name="f45" fmla="+- f32 0 f43"/>
              <a:gd name="f46" fmla="+- f45 f32 0"/>
              <a:gd name="f47" fmla="*/ f45 1 2"/>
              <a:gd name="f48" fmla="*/ f45 f29 1"/>
              <a:gd name="f49" fmla="*/ f46 1 2"/>
              <a:gd name="f50" fmla="*/ f47 f29 1"/>
              <a:gd name="f51" fmla="*/ f49 f29 1"/>
            </a:gdLst>
            <a:ahLst/>
            <a:cxnLst>
              <a:cxn ang="3cd4">
                <a:pos x="hc" y="t"/>
              </a:cxn>
              <a:cxn ang="0">
                <a:pos x="r" y="vc"/>
              </a:cxn>
              <a:cxn ang="cd4">
                <a:pos x="hc" y="b"/>
              </a:cxn>
              <a:cxn ang="cd2">
                <a:pos x="l" y="vc"/>
              </a:cxn>
              <a:cxn ang="f27">
                <a:pos x="f50" y="f34"/>
              </a:cxn>
              <a:cxn ang="f28">
                <a:pos x="f50" y="f37"/>
              </a:cxn>
            </a:cxnLst>
            <a:rect l="f34" t="f34" r="f51" b="f37"/>
            <a:pathLst>
              <a:path>
                <a:moveTo>
                  <a:pt x="f34" y="f34"/>
                </a:moveTo>
                <a:lnTo>
                  <a:pt x="f48" y="f34"/>
                </a:lnTo>
                <a:lnTo>
                  <a:pt x="f38" y="f44"/>
                </a:lnTo>
                <a:lnTo>
                  <a:pt x="f48" y="f37"/>
                </a:lnTo>
                <a:lnTo>
                  <a:pt x="f34" y="f37"/>
                </a:lnTo>
                <a:close/>
              </a:path>
            </a:pathLst>
          </a:custGeom>
          <a:gradFill flip="none" rotWithShape="1">
            <a:gsLst>
              <a:gs pos="0">
                <a:srgbClr val="00B0F0">
                  <a:tint val="66000"/>
                  <a:satMod val="160000"/>
                </a:srgbClr>
              </a:gs>
              <a:gs pos="50000">
                <a:srgbClr val="00B0F0">
                  <a:tint val="44500"/>
                  <a:satMod val="160000"/>
                </a:srgbClr>
              </a:gs>
              <a:gs pos="100000">
                <a:srgbClr val="00B0F0">
                  <a:tint val="23500"/>
                  <a:satMod val="160000"/>
                </a:srgbClr>
              </a:gs>
            </a:gsLst>
            <a:lin ang="5400000" scaled="1"/>
            <a:tileRect/>
          </a:gradFill>
          <a:ln w="57150">
            <a:solidFill>
              <a:srgbClr val="000000"/>
            </a:solidFill>
            <a:prstDash val="solid"/>
          </a:ln>
        </p:spPr>
        <p:txBody>
          <a:bodyPr vert="horz" wrap="square" lIns="91440" tIns="45720" rIns="91440" bIns="45720" anchor="ctr" anchorCtr="1" compatLnSpc="1"/>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zh-TW" sz="3200" b="1" i="0" u="none" strike="noStrike" kern="1200" cap="none" spc="0" baseline="0" dirty="0">
                <a:solidFill>
                  <a:srgbClr val="000000"/>
                </a:solidFill>
                <a:uFillTx/>
                <a:latin typeface="標楷體" panose="03000509000000000000" pitchFamily="65" charset="-120"/>
                <a:ea typeface="標楷體" panose="03000509000000000000" pitchFamily="65" charset="-120"/>
              </a:rPr>
              <a:t>招標</a:t>
            </a:r>
          </a:p>
        </p:txBody>
      </p:sp>
      <p:sp>
        <p:nvSpPr>
          <p:cNvPr id="4" name="五邊形 5"/>
          <p:cNvSpPr/>
          <p:nvPr/>
        </p:nvSpPr>
        <p:spPr>
          <a:xfrm>
            <a:off x="1475656" y="332656"/>
            <a:ext cx="1405350" cy="944666"/>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180"/>
              <a:gd name="f11" fmla="abs f4"/>
              <a:gd name="f12" fmla="abs f5"/>
              <a:gd name="f13" fmla="abs f6"/>
              <a:gd name="f14" fmla="val f7"/>
              <a:gd name="f15" fmla="val f8"/>
              <a:gd name="f16" fmla="*/ f9 f1 1"/>
              <a:gd name="f17" fmla="*/ f10 f1 1"/>
              <a:gd name="f18" fmla="?: f11 f4 1"/>
              <a:gd name="f19" fmla="?: f12 f5 1"/>
              <a:gd name="f20" fmla="?: f13 f6 1"/>
              <a:gd name="f21" fmla="*/ f16 1 f3"/>
              <a:gd name="f22" fmla="*/ f17 1 f3"/>
              <a:gd name="f23" fmla="*/ f18 1 21600"/>
              <a:gd name="f24" fmla="*/ f19 1 21600"/>
              <a:gd name="f25" fmla="*/ 21600 f18 1"/>
              <a:gd name="f26" fmla="*/ 21600 f19 1"/>
              <a:gd name="f27" fmla="+- f21 0 f2"/>
              <a:gd name="f28" fmla="+- f22 0 f2"/>
              <a:gd name="f29" fmla="min f24 f23"/>
              <a:gd name="f30" fmla="*/ f25 1 f20"/>
              <a:gd name="f31" fmla="*/ f26 1 f20"/>
              <a:gd name="f32" fmla="val f30"/>
              <a:gd name="f33" fmla="val f31"/>
              <a:gd name="f34" fmla="*/ f14 f29 1"/>
              <a:gd name="f35" fmla="+- f33 0 f14"/>
              <a:gd name="f36" fmla="+- f32 0 f14"/>
              <a:gd name="f37" fmla="*/ f33 f29 1"/>
              <a:gd name="f38" fmla="*/ f32 f29 1"/>
              <a:gd name="f39" fmla="*/ f35 1 2"/>
              <a:gd name="f40" fmla="min f36 f35"/>
              <a:gd name="f41" fmla="+- f14 f39 0"/>
              <a:gd name="f42" fmla="*/ f40 f15 1"/>
              <a:gd name="f43" fmla="*/ f42 1 100000"/>
              <a:gd name="f44" fmla="*/ f41 f29 1"/>
              <a:gd name="f45" fmla="+- f32 0 f43"/>
              <a:gd name="f46" fmla="+- f45 f32 0"/>
              <a:gd name="f47" fmla="*/ f45 1 2"/>
              <a:gd name="f48" fmla="*/ f45 f29 1"/>
              <a:gd name="f49" fmla="*/ f46 1 2"/>
              <a:gd name="f50" fmla="*/ f47 f29 1"/>
              <a:gd name="f51" fmla="*/ f49 f29 1"/>
            </a:gdLst>
            <a:ahLst/>
            <a:cxnLst>
              <a:cxn ang="3cd4">
                <a:pos x="hc" y="t"/>
              </a:cxn>
              <a:cxn ang="0">
                <a:pos x="r" y="vc"/>
              </a:cxn>
              <a:cxn ang="cd4">
                <a:pos x="hc" y="b"/>
              </a:cxn>
              <a:cxn ang="cd2">
                <a:pos x="l" y="vc"/>
              </a:cxn>
              <a:cxn ang="f27">
                <a:pos x="f50" y="f34"/>
              </a:cxn>
              <a:cxn ang="f28">
                <a:pos x="f50" y="f37"/>
              </a:cxn>
            </a:cxnLst>
            <a:rect l="f34" t="f34" r="f51" b="f37"/>
            <a:pathLst>
              <a:path>
                <a:moveTo>
                  <a:pt x="f34" y="f34"/>
                </a:moveTo>
                <a:lnTo>
                  <a:pt x="f48" y="f34"/>
                </a:lnTo>
                <a:lnTo>
                  <a:pt x="f38" y="f44"/>
                </a:lnTo>
                <a:lnTo>
                  <a:pt x="f48" y="f37"/>
                </a:lnTo>
                <a:lnTo>
                  <a:pt x="f34" y="f37"/>
                </a:lnTo>
                <a:close/>
              </a:path>
            </a:pathLst>
          </a:custGeom>
          <a:solidFill>
            <a:schemeClr val="bg1"/>
          </a:solidFill>
          <a:ln w="28575">
            <a:solidFill>
              <a:schemeClr val="tx1"/>
            </a:solidFill>
            <a:prstDash val="solid"/>
          </a:ln>
        </p:spPr>
        <p:txBody>
          <a:bodyPr vert="horz" wrap="square" lIns="91440" tIns="45720" rIns="91440" bIns="45720" anchor="ctr" anchorCtr="1" compatLnSpc="1"/>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zh-TW" sz="3200" b="1" i="0" u="none" strike="noStrike" kern="1200" cap="none" spc="0" baseline="0" dirty="0">
                <a:solidFill>
                  <a:srgbClr val="000000"/>
                </a:solidFill>
                <a:uFillTx/>
                <a:latin typeface="標楷體" panose="03000509000000000000" pitchFamily="65" charset="-120"/>
                <a:ea typeface="標楷體" panose="03000509000000000000" pitchFamily="65" charset="-120"/>
              </a:rPr>
              <a:t>開標</a:t>
            </a:r>
          </a:p>
        </p:txBody>
      </p:sp>
      <p:sp>
        <p:nvSpPr>
          <p:cNvPr id="5" name="五邊形 6"/>
          <p:cNvSpPr/>
          <p:nvPr/>
        </p:nvSpPr>
        <p:spPr>
          <a:xfrm>
            <a:off x="2573181" y="332656"/>
            <a:ext cx="1405350" cy="944666"/>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180"/>
              <a:gd name="f11" fmla="abs f4"/>
              <a:gd name="f12" fmla="abs f5"/>
              <a:gd name="f13" fmla="abs f6"/>
              <a:gd name="f14" fmla="val f7"/>
              <a:gd name="f15" fmla="val f8"/>
              <a:gd name="f16" fmla="*/ f9 f1 1"/>
              <a:gd name="f17" fmla="*/ f10 f1 1"/>
              <a:gd name="f18" fmla="?: f11 f4 1"/>
              <a:gd name="f19" fmla="?: f12 f5 1"/>
              <a:gd name="f20" fmla="?: f13 f6 1"/>
              <a:gd name="f21" fmla="*/ f16 1 f3"/>
              <a:gd name="f22" fmla="*/ f17 1 f3"/>
              <a:gd name="f23" fmla="*/ f18 1 21600"/>
              <a:gd name="f24" fmla="*/ f19 1 21600"/>
              <a:gd name="f25" fmla="*/ 21600 f18 1"/>
              <a:gd name="f26" fmla="*/ 21600 f19 1"/>
              <a:gd name="f27" fmla="+- f21 0 f2"/>
              <a:gd name="f28" fmla="+- f22 0 f2"/>
              <a:gd name="f29" fmla="min f24 f23"/>
              <a:gd name="f30" fmla="*/ f25 1 f20"/>
              <a:gd name="f31" fmla="*/ f26 1 f20"/>
              <a:gd name="f32" fmla="val f30"/>
              <a:gd name="f33" fmla="val f31"/>
              <a:gd name="f34" fmla="*/ f14 f29 1"/>
              <a:gd name="f35" fmla="+- f33 0 f14"/>
              <a:gd name="f36" fmla="+- f32 0 f14"/>
              <a:gd name="f37" fmla="*/ f33 f29 1"/>
              <a:gd name="f38" fmla="*/ f32 f29 1"/>
              <a:gd name="f39" fmla="*/ f35 1 2"/>
              <a:gd name="f40" fmla="min f36 f35"/>
              <a:gd name="f41" fmla="+- f14 f39 0"/>
              <a:gd name="f42" fmla="*/ f40 f15 1"/>
              <a:gd name="f43" fmla="*/ f42 1 100000"/>
              <a:gd name="f44" fmla="*/ f41 f29 1"/>
              <a:gd name="f45" fmla="+- f32 0 f43"/>
              <a:gd name="f46" fmla="+- f45 f32 0"/>
              <a:gd name="f47" fmla="*/ f45 1 2"/>
              <a:gd name="f48" fmla="*/ f45 f29 1"/>
              <a:gd name="f49" fmla="*/ f46 1 2"/>
              <a:gd name="f50" fmla="*/ f47 f29 1"/>
              <a:gd name="f51" fmla="*/ f49 f29 1"/>
            </a:gdLst>
            <a:ahLst/>
            <a:cxnLst>
              <a:cxn ang="3cd4">
                <a:pos x="hc" y="t"/>
              </a:cxn>
              <a:cxn ang="0">
                <a:pos x="r" y="vc"/>
              </a:cxn>
              <a:cxn ang="cd4">
                <a:pos x="hc" y="b"/>
              </a:cxn>
              <a:cxn ang="cd2">
                <a:pos x="l" y="vc"/>
              </a:cxn>
              <a:cxn ang="f27">
                <a:pos x="f50" y="f34"/>
              </a:cxn>
              <a:cxn ang="f28">
                <a:pos x="f50" y="f37"/>
              </a:cxn>
            </a:cxnLst>
            <a:rect l="f34" t="f34" r="f51" b="f37"/>
            <a:pathLst>
              <a:path>
                <a:moveTo>
                  <a:pt x="f34" y="f34"/>
                </a:moveTo>
                <a:lnTo>
                  <a:pt x="f48" y="f34"/>
                </a:lnTo>
                <a:lnTo>
                  <a:pt x="f38" y="f44"/>
                </a:lnTo>
                <a:lnTo>
                  <a:pt x="f48" y="f37"/>
                </a:lnTo>
                <a:lnTo>
                  <a:pt x="f34" y="f37"/>
                </a:lnTo>
                <a:close/>
              </a:path>
            </a:pathLst>
          </a:custGeom>
          <a:solidFill>
            <a:schemeClr val="bg1"/>
          </a:solidFill>
          <a:ln w="28575">
            <a:solidFill>
              <a:schemeClr val="tx1"/>
            </a:solidFill>
            <a:prstDash val="solid"/>
          </a:ln>
        </p:spPr>
        <p:txBody>
          <a:bodyPr vert="horz" wrap="square" lIns="91440" tIns="45720" rIns="91440" bIns="45720" anchor="ctr" anchorCtr="1" compatLnSpc="1"/>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zh-TW" sz="3200" b="1" i="0" u="none" strike="noStrike" kern="1200" cap="none" spc="0" baseline="0" dirty="0">
                <a:solidFill>
                  <a:srgbClr val="000000"/>
                </a:solidFill>
                <a:uFillTx/>
                <a:latin typeface="標楷體" panose="03000509000000000000" pitchFamily="65" charset="-120"/>
                <a:ea typeface="標楷體" panose="03000509000000000000" pitchFamily="65" charset="-120"/>
              </a:rPr>
              <a:t>審標</a:t>
            </a:r>
          </a:p>
        </p:txBody>
      </p:sp>
      <p:sp>
        <p:nvSpPr>
          <p:cNvPr id="6" name="五邊形 9"/>
          <p:cNvSpPr/>
          <p:nvPr/>
        </p:nvSpPr>
        <p:spPr>
          <a:xfrm>
            <a:off x="3635896" y="332656"/>
            <a:ext cx="1405350" cy="944666"/>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180"/>
              <a:gd name="f11" fmla="abs f4"/>
              <a:gd name="f12" fmla="abs f5"/>
              <a:gd name="f13" fmla="abs f6"/>
              <a:gd name="f14" fmla="val f7"/>
              <a:gd name="f15" fmla="val f8"/>
              <a:gd name="f16" fmla="*/ f9 f1 1"/>
              <a:gd name="f17" fmla="*/ f10 f1 1"/>
              <a:gd name="f18" fmla="?: f11 f4 1"/>
              <a:gd name="f19" fmla="?: f12 f5 1"/>
              <a:gd name="f20" fmla="?: f13 f6 1"/>
              <a:gd name="f21" fmla="*/ f16 1 f3"/>
              <a:gd name="f22" fmla="*/ f17 1 f3"/>
              <a:gd name="f23" fmla="*/ f18 1 21600"/>
              <a:gd name="f24" fmla="*/ f19 1 21600"/>
              <a:gd name="f25" fmla="*/ 21600 f18 1"/>
              <a:gd name="f26" fmla="*/ 21600 f19 1"/>
              <a:gd name="f27" fmla="+- f21 0 f2"/>
              <a:gd name="f28" fmla="+- f22 0 f2"/>
              <a:gd name="f29" fmla="min f24 f23"/>
              <a:gd name="f30" fmla="*/ f25 1 f20"/>
              <a:gd name="f31" fmla="*/ f26 1 f20"/>
              <a:gd name="f32" fmla="val f30"/>
              <a:gd name="f33" fmla="val f31"/>
              <a:gd name="f34" fmla="*/ f14 f29 1"/>
              <a:gd name="f35" fmla="+- f33 0 f14"/>
              <a:gd name="f36" fmla="+- f32 0 f14"/>
              <a:gd name="f37" fmla="*/ f33 f29 1"/>
              <a:gd name="f38" fmla="*/ f32 f29 1"/>
              <a:gd name="f39" fmla="*/ f35 1 2"/>
              <a:gd name="f40" fmla="min f36 f35"/>
              <a:gd name="f41" fmla="+- f14 f39 0"/>
              <a:gd name="f42" fmla="*/ f40 f15 1"/>
              <a:gd name="f43" fmla="*/ f42 1 100000"/>
              <a:gd name="f44" fmla="*/ f41 f29 1"/>
              <a:gd name="f45" fmla="+- f32 0 f43"/>
              <a:gd name="f46" fmla="+- f45 f32 0"/>
              <a:gd name="f47" fmla="*/ f45 1 2"/>
              <a:gd name="f48" fmla="*/ f45 f29 1"/>
              <a:gd name="f49" fmla="*/ f46 1 2"/>
              <a:gd name="f50" fmla="*/ f47 f29 1"/>
              <a:gd name="f51" fmla="*/ f49 f29 1"/>
            </a:gdLst>
            <a:ahLst/>
            <a:cxnLst>
              <a:cxn ang="3cd4">
                <a:pos x="hc" y="t"/>
              </a:cxn>
              <a:cxn ang="0">
                <a:pos x="r" y="vc"/>
              </a:cxn>
              <a:cxn ang="cd4">
                <a:pos x="hc" y="b"/>
              </a:cxn>
              <a:cxn ang="cd2">
                <a:pos x="l" y="vc"/>
              </a:cxn>
              <a:cxn ang="f27">
                <a:pos x="f50" y="f34"/>
              </a:cxn>
              <a:cxn ang="f28">
                <a:pos x="f50" y="f37"/>
              </a:cxn>
            </a:cxnLst>
            <a:rect l="f34" t="f34" r="f51" b="f37"/>
            <a:pathLst>
              <a:path>
                <a:moveTo>
                  <a:pt x="f34" y="f34"/>
                </a:moveTo>
                <a:lnTo>
                  <a:pt x="f48" y="f34"/>
                </a:lnTo>
                <a:lnTo>
                  <a:pt x="f38" y="f44"/>
                </a:lnTo>
                <a:lnTo>
                  <a:pt x="f48" y="f37"/>
                </a:lnTo>
                <a:lnTo>
                  <a:pt x="f34" y="f37"/>
                </a:lnTo>
                <a:close/>
              </a:path>
            </a:pathLst>
          </a:custGeom>
          <a:solidFill>
            <a:schemeClr val="bg1"/>
          </a:solidFill>
          <a:ln w="76200">
            <a:solidFill>
              <a:srgbClr val="FF0000"/>
            </a:solidFill>
            <a:prstDash val="sysDot"/>
          </a:ln>
        </p:spPr>
        <p:txBody>
          <a:bodyPr vert="horz" wrap="square" lIns="91440" tIns="45720" rIns="91440" bIns="45720" anchor="ctr" anchorCtr="1" compatLnSpc="1"/>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zh-TW" sz="3200" b="1" i="0" u="none" strike="noStrike" kern="1200" cap="none" spc="0" baseline="0" dirty="0">
                <a:solidFill>
                  <a:srgbClr val="000000"/>
                </a:solidFill>
                <a:uFillTx/>
                <a:latin typeface="標楷體" panose="03000509000000000000" pitchFamily="65" charset="-120"/>
                <a:ea typeface="標楷體" panose="03000509000000000000" pitchFamily="65" charset="-120"/>
              </a:rPr>
              <a:t>決標</a:t>
            </a:r>
          </a:p>
        </p:txBody>
      </p:sp>
      <p:sp>
        <p:nvSpPr>
          <p:cNvPr id="7" name="五邊形 10"/>
          <p:cNvSpPr/>
          <p:nvPr/>
        </p:nvSpPr>
        <p:spPr>
          <a:xfrm>
            <a:off x="4871162" y="371061"/>
            <a:ext cx="1213006" cy="906261"/>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180"/>
              <a:gd name="f11" fmla="abs f4"/>
              <a:gd name="f12" fmla="abs f5"/>
              <a:gd name="f13" fmla="abs f6"/>
              <a:gd name="f14" fmla="val f7"/>
              <a:gd name="f15" fmla="val f8"/>
              <a:gd name="f16" fmla="*/ f9 f1 1"/>
              <a:gd name="f17" fmla="*/ f10 f1 1"/>
              <a:gd name="f18" fmla="?: f11 f4 1"/>
              <a:gd name="f19" fmla="?: f12 f5 1"/>
              <a:gd name="f20" fmla="?: f13 f6 1"/>
              <a:gd name="f21" fmla="*/ f16 1 f3"/>
              <a:gd name="f22" fmla="*/ f17 1 f3"/>
              <a:gd name="f23" fmla="*/ f18 1 21600"/>
              <a:gd name="f24" fmla="*/ f19 1 21600"/>
              <a:gd name="f25" fmla="*/ 21600 f18 1"/>
              <a:gd name="f26" fmla="*/ 21600 f19 1"/>
              <a:gd name="f27" fmla="+- f21 0 f2"/>
              <a:gd name="f28" fmla="+- f22 0 f2"/>
              <a:gd name="f29" fmla="min f24 f23"/>
              <a:gd name="f30" fmla="*/ f25 1 f20"/>
              <a:gd name="f31" fmla="*/ f26 1 f20"/>
              <a:gd name="f32" fmla="val f30"/>
              <a:gd name="f33" fmla="val f31"/>
              <a:gd name="f34" fmla="*/ f14 f29 1"/>
              <a:gd name="f35" fmla="+- f33 0 f14"/>
              <a:gd name="f36" fmla="+- f32 0 f14"/>
              <a:gd name="f37" fmla="*/ f33 f29 1"/>
              <a:gd name="f38" fmla="*/ f32 f29 1"/>
              <a:gd name="f39" fmla="*/ f35 1 2"/>
              <a:gd name="f40" fmla="min f36 f35"/>
              <a:gd name="f41" fmla="+- f14 f39 0"/>
              <a:gd name="f42" fmla="*/ f40 f15 1"/>
              <a:gd name="f43" fmla="*/ f42 1 100000"/>
              <a:gd name="f44" fmla="*/ f41 f29 1"/>
              <a:gd name="f45" fmla="+- f32 0 f43"/>
              <a:gd name="f46" fmla="+- f45 f32 0"/>
              <a:gd name="f47" fmla="*/ f45 1 2"/>
              <a:gd name="f48" fmla="*/ f45 f29 1"/>
              <a:gd name="f49" fmla="*/ f46 1 2"/>
              <a:gd name="f50" fmla="*/ f47 f29 1"/>
              <a:gd name="f51" fmla="*/ f49 f29 1"/>
            </a:gdLst>
            <a:ahLst/>
            <a:cxnLst>
              <a:cxn ang="3cd4">
                <a:pos x="hc" y="t"/>
              </a:cxn>
              <a:cxn ang="0">
                <a:pos x="r" y="vc"/>
              </a:cxn>
              <a:cxn ang="cd4">
                <a:pos x="hc" y="b"/>
              </a:cxn>
              <a:cxn ang="cd2">
                <a:pos x="l" y="vc"/>
              </a:cxn>
              <a:cxn ang="f27">
                <a:pos x="f50" y="f34"/>
              </a:cxn>
              <a:cxn ang="f28">
                <a:pos x="f50" y="f37"/>
              </a:cxn>
            </a:cxnLst>
            <a:rect l="f34" t="f34" r="f51" b="f37"/>
            <a:pathLst>
              <a:path>
                <a:moveTo>
                  <a:pt x="f34" y="f34"/>
                </a:moveTo>
                <a:lnTo>
                  <a:pt x="f48" y="f34"/>
                </a:lnTo>
                <a:lnTo>
                  <a:pt x="f38" y="f44"/>
                </a:lnTo>
                <a:lnTo>
                  <a:pt x="f48" y="f37"/>
                </a:lnTo>
                <a:lnTo>
                  <a:pt x="f34" y="f37"/>
                </a:lnTo>
                <a:close/>
              </a:path>
            </a:pathLst>
          </a:custGeom>
          <a:solidFill>
            <a:schemeClr val="bg1"/>
          </a:solidFill>
          <a:ln w="28575">
            <a:solidFill>
              <a:schemeClr val="tx1"/>
            </a:solidFill>
            <a:prstDash val="solid"/>
          </a:ln>
        </p:spPr>
        <p:txBody>
          <a:bodyPr vert="horz" wrap="square" lIns="91440" tIns="45720" rIns="91440" bIns="45720" anchor="ctr" anchorCtr="1" compatLnSpc="1"/>
          <a:lstStyle/>
          <a:p>
            <a:pPr marL="0" marR="0" lvl="0" indent="0"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zh-TW" sz="2800" b="1" i="0" u="none" strike="noStrike" kern="1200" cap="none" spc="0" baseline="0" dirty="0">
                <a:solidFill>
                  <a:srgbClr val="000000"/>
                </a:solidFill>
                <a:uFillTx/>
                <a:latin typeface="標楷體" panose="03000509000000000000" pitchFamily="65" charset="-120"/>
                <a:ea typeface="標楷體" panose="03000509000000000000" pitchFamily="65" charset="-120"/>
              </a:rPr>
              <a:t>訂約</a:t>
            </a:r>
          </a:p>
        </p:txBody>
      </p:sp>
      <p:sp>
        <p:nvSpPr>
          <p:cNvPr id="8" name="五邊形 11"/>
          <p:cNvSpPr/>
          <p:nvPr/>
        </p:nvSpPr>
        <p:spPr>
          <a:xfrm>
            <a:off x="5750118" y="362500"/>
            <a:ext cx="1126138" cy="900998"/>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180"/>
              <a:gd name="f11" fmla="abs f4"/>
              <a:gd name="f12" fmla="abs f5"/>
              <a:gd name="f13" fmla="abs f6"/>
              <a:gd name="f14" fmla="val f7"/>
              <a:gd name="f15" fmla="val f8"/>
              <a:gd name="f16" fmla="*/ f9 f1 1"/>
              <a:gd name="f17" fmla="*/ f10 f1 1"/>
              <a:gd name="f18" fmla="?: f11 f4 1"/>
              <a:gd name="f19" fmla="?: f12 f5 1"/>
              <a:gd name="f20" fmla="?: f13 f6 1"/>
              <a:gd name="f21" fmla="*/ f16 1 f3"/>
              <a:gd name="f22" fmla="*/ f17 1 f3"/>
              <a:gd name="f23" fmla="*/ f18 1 21600"/>
              <a:gd name="f24" fmla="*/ f19 1 21600"/>
              <a:gd name="f25" fmla="*/ 21600 f18 1"/>
              <a:gd name="f26" fmla="*/ 21600 f19 1"/>
              <a:gd name="f27" fmla="+- f21 0 f2"/>
              <a:gd name="f28" fmla="+- f22 0 f2"/>
              <a:gd name="f29" fmla="min f24 f23"/>
              <a:gd name="f30" fmla="*/ f25 1 f20"/>
              <a:gd name="f31" fmla="*/ f26 1 f20"/>
              <a:gd name="f32" fmla="val f30"/>
              <a:gd name="f33" fmla="val f31"/>
              <a:gd name="f34" fmla="*/ f14 f29 1"/>
              <a:gd name="f35" fmla="+- f33 0 f14"/>
              <a:gd name="f36" fmla="+- f32 0 f14"/>
              <a:gd name="f37" fmla="*/ f33 f29 1"/>
              <a:gd name="f38" fmla="*/ f32 f29 1"/>
              <a:gd name="f39" fmla="*/ f35 1 2"/>
              <a:gd name="f40" fmla="min f36 f35"/>
              <a:gd name="f41" fmla="+- f14 f39 0"/>
              <a:gd name="f42" fmla="*/ f40 f15 1"/>
              <a:gd name="f43" fmla="*/ f42 1 100000"/>
              <a:gd name="f44" fmla="*/ f41 f29 1"/>
              <a:gd name="f45" fmla="+- f32 0 f43"/>
              <a:gd name="f46" fmla="+- f45 f32 0"/>
              <a:gd name="f47" fmla="*/ f45 1 2"/>
              <a:gd name="f48" fmla="*/ f45 f29 1"/>
              <a:gd name="f49" fmla="*/ f46 1 2"/>
              <a:gd name="f50" fmla="*/ f47 f29 1"/>
              <a:gd name="f51" fmla="*/ f49 f29 1"/>
            </a:gdLst>
            <a:ahLst/>
            <a:cxnLst>
              <a:cxn ang="3cd4">
                <a:pos x="hc" y="t"/>
              </a:cxn>
              <a:cxn ang="0">
                <a:pos x="r" y="vc"/>
              </a:cxn>
              <a:cxn ang="cd4">
                <a:pos x="hc" y="b"/>
              </a:cxn>
              <a:cxn ang="cd2">
                <a:pos x="l" y="vc"/>
              </a:cxn>
              <a:cxn ang="f27">
                <a:pos x="f50" y="f34"/>
              </a:cxn>
              <a:cxn ang="f28">
                <a:pos x="f50" y="f37"/>
              </a:cxn>
            </a:cxnLst>
            <a:rect l="f34" t="f34" r="f51" b="f37"/>
            <a:pathLst>
              <a:path>
                <a:moveTo>
                  <a:pt x="f34" y="f34"/>
                </a:moveTo>
                <a:lnTo>
                  <a:pt x="f48" y="f34"/>
                </a:lnTo>
                <a:lnTo>
                  <a:pt x="f38" y="f44"/>
                </a:lnTo>
                <a:lnTo>
                  <a:pt x="f48" y="f37"/>
                </a:lnTo>
                <a:lnTo>
                  <a:pt x="f34" y="f37"/>
                </a:lnTo>
                <a:close/>
              </a:path>
            </a:pathLst>
          </a:custGeom>
          <a:solidFill>
            <a:schemeClr val="bg1"/>
          </a:solidFill>
          <a:ln w="28575">
            <a:solidFill>
              <a:schemeClr val="tx1"/>
            </a:solidFill>
            <a:prstDash val="solid"/>
          </a:ln>
        </p:spPr>
        <p:txBody>
          <a:bodyPr vert="horz" wrap="square" lIns="91440" tIns="45720" rIns="91440" bIns="45720" anchor="ctr" anchorCtr="1" compatLnSpc="1"/>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zh-TW" sz="2800" b="1" i="0" u="none" strike="noStrike" kern="1200" cap="none" spc="0" baseline="0" dirty="0">
                <a:solidFill>
                  <a:srgbClr val="000000"/>
                </a:solidFill>
                <a:uFillTx/>
                <a:latin typeface="標楷體" panose="03000509000000000000" pitchFamily="65" charset="-120"/>
                <a:ea typeface="標楷體" panose="03000509000000000000" pitchFamily="65" charset="-120"/>
              </a:rPr>
              <a:t>履約</a:t>
            </a:r>
          </a:p>
        </p:txBody>
      </p:sp>
      <p:sp>
        <p:nvSpPr>
          <p:cNvPr id="9" name="五邊形 12"/>
          <p:cNvSpPr/>
          <p:nvPr/>
        </p:nvSpPr>
        <p:spPr>
          <a:xfrm>
            <a:off x="6602590" y="371061"/>
            <a:ext cx="1281778" cy="892436"/>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180"/>
              <a:gd name="f11" fmla="abs f4"/>
              <a:gd name="f12" fmla="abs f5"/>
              <a:gd name="f13" fmla="abs f6"/>
              <a:gd name="f14" fmla="val f7"/>
              <a:gd name="f15" fmla="val f8"/>
              <a:gd name="f16" fmla="*/ f9 f1 1"/>
              <a:gd name="f17" fmla="*/ f10 f1 1"/>
              <a:gd name="f18" fmla="?: f11 f4 1"/>
              <a:gd name="f19" fmla="?: f12 f5 1"/>
              <a:gd name="f20" fmla="?: f13 f6 1"/>
              <a:gd name="f21" fmla="*/ f16 1 f3"/>
              <a:gd name="f22" fmla="*/ f17 1 f3"/>
              <a:gd name="f23" fmla="*/ f18 1 21600"/>
              <a:gd name="f24" fmla="*/ f19 1 21600"/>
              <a:gd name="f25" fmla="*/ 21600 f18 1"/>
              <a:gd name="f26" fmla="*/ 21600 f19 1"/>
              <a:gd name="f27" fmla="+- f21 0 f2"/>
              <a:gd name="f28" fmla="+- f22 0 f2"/>
              <a:gd name="f29" fmla="min f24 f23"/>
              <a:gd name="f30" fmla="*/ f25 1 f20"/>
              <a:gd name="f31" fmla="*/ f26 1 f20"/>
              <a:gd name="f32" fmla="val f30"/>
              <a:gd name="f33" fmla="val f31"/>
              <a:gd name="f34" fmla="*/ f14 f29 1"/>
              <a:gd name="f35" fmla="+- f33 0 f14"/>
              <a:gd name="f36" fmla="+- f32 0 f14"/>
              <a:gd name="f37" fmla="*/ f33 f29 1"/>
              <a:gd name="f38" fmla="*/ f32 f29 1"/>
              <a:gd name="f39" fmla="*/ f35 1 2"/>
              <a:gd name="f40" fmla="min f36 f35"/>
              <a:gd name="f41" fmla="+- f14 f39 0"/>
              <a:gd name="f42" fmla="*/ f40 f15 1"/>
              <a:gd name="f43" fmla="*/ f42 1 100000"/>
              <a:gd name="f44" fmla="*/ f41 f29 1"/>
              <a:gd name="f45" fmla="+- f32 0 f43"/>
              <a:gd name="f46" fmla="+- f45 f32 0"/>
              <a:gd name="f47" fmla="*/ f45 1 2"/>
              <a:gd name="f48" fmla="*/ f45 f29 1"/>
              <a:gd name="f49" fmla="*/ f46 1 2"/>
              <a:gd name="f50" fmla="*/ f47 f29 1"/>
              <a:gd name="f51" fmla="*/ f49 f29 1"/>
            </a:gdLst>
            <a:ahLst/>
            <a:cxnLst>
              <a:cxn ang="3cd4">
                <a:pos x="hc" y="t"/>
              </a:cxn>
              <a:cxn ang="0">
                <a:pos x="r" y="vc"/>
              </a:cxn>
              <a:cxn ang="cd4">
                <a:pos x="hc" y="b"/>
              </a:cxn>
              <a:cxn ang="cd2">
                <a:pos x="l" y="vc"/>
              </a:cxn>
              <a:cxn ang="f27">
                <a:pos x="f50" y="f34"/>
              </a:cxn>
              <a:cxn ang="f28">
                <a:pos x="f50" y="f37"/>
              </a:cxn>
            </a:cxnLst>
            <a:rect l="f34" t="f34" r="f51" b="f37"/>
            <a:pathLst>
              <a:path>
                <a:moveTo>
                  <a:pt x="f34" y="f34"/>
                </a:moveTo>
                <a:lnTo>
                  <a:pt x="f48" y="f34"/>
                </a:lnTo>
                <a:lnTo>
                  <a:pt x="f38" y="f44"/>
                </a:lnTo>
                <a:lnTo>
                  <a:pt x="f48" y="f37"/>
                </a:lnTo>
                <a:lnTo>
                  <a:pt x="f34" y="f37"/>
                </a:lnTo>
                <a:close/>
              </a:path>
            </a:pathLst>
          </a:custGeom>
          <a:solidFill>
            <a:schemeClr val="bg1"/>
          </a:solidFill>
          <a:ln w="28575">
            <a:solidFill>
              <a:schemeClr val="tx1"/>
            </a:solidFill>
            <a:prstDash val="solid"/>
          </a:ln>
        </p:spPr>
        <p:txBody>
          <a:bodyPr vert="horz" wrap="square" lIns="91440" tIns="45720" rIns="91440" bIns="45720" anchor="ctr" anchorCtr="1" compatLnSpc="1"/>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zh-TW" sz="2800" b="1" i="0" u="none" strike="noStrike" kern="1200" cap="none" spc="0" baseline="0" dirty="0">
                <a:solidFill>
                  <a:srgbClr val="000000"/>
                </a:solidFill>
                <a:uFillTx/>
                <a:latin typeface="標楷體" panose="03000509000000000000" pitchFamily="65" charset="-120"/>
                <a:ea typeface="標楷體" panose="03000509000000000000" pitchFamily="65" charset="-120"/>
              </a:rPr>
              <a:t>驗收</a:t>
            </a:r>
          </a:p>
        </p:txBody>
      </p:sp>
      <p:sp>
        <p:nvSpPr>
          <p:cNvPr id="10" name="五邊形 28"/>
          <p:cNvSpPr/>
          <p:nvPr/>
        </p:nvSpPr>
        <p:spPr>
          <a:xfrm>
            <a:off x="7620505" y="393212"/>
            <a:ext cx="1199967" cy="870286"/>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180"/>
              <a:gd name="f11" fmla="abs f4"/>
              <a:gd name="f12" fmla="abs f5"/>
              <a:gd name="f13" fmla="abs f6"/>
              <a:gd name="f14" fmla="val f7"/>
              <a:gd name="f15" fmla="val f8"/>
              <a:gd name="f16" fmla="*/ f9 f1 1"/>
              <a:gd name="f17" fmla="*/ f10 f1 1"/>
              <a:gd name="f18" fmla="?: f11 f4 1"/>
              <a:gd name="f19" fmla="?: f12 f5 1"/>
              <a:gd name="f20" fmla="?: f13 f6 1"/>
              <a:gd name="f21" fmla="*/ f16 1 f3"/>
              <a:gd name="f22" fmla="*/ f17 1 f3"/>
              <a:gd name="f23" fmla="*/ f18 1 21600"/>
              <a:gd name="f24" fmla="*/ f19 1 21600"/>
              <a:gd name="f25" fmla="*/ 21600 f18 1"/>
              <a:gd name="f26" fmla="*/ 21600 f19 1"/>
              <a:gd name="f27" fmla="+- f21 0 f2"/>
              <a:gd name="f28" fmla="+- f22 0 f2"/>
              <a:gd name="f29" fmla="min f24 f23"/>
              <a:gd name="f30" fmla="*/ f25 1 f20"/>
              <a:gd name="f31" fmla="*/ f26 1 f20"/>
              <a:gd name="f32" fmla="val f30"/>
              <a:gd name="f33" fmla="val f31"/>
              <a:gd name="f34" fmla="*/ f14 f29 1"/>
              <a:gd name="f35" fmla="+- f33 0 f14"/>
              <a:gd name="f36" fmla="+- f32 0 f14"/>
              <a:gd name="f37" fmla="*/ f33 f29 1"/>
              <a:gd name="f38" fmla="*/ f32 f29 1"/>
              <a:gd name="f39" fmla="*/ f35 1 2"/>
              <a:gd name="f40" fmla="min f36 f35"/>
              <a:gd name="f41" fmla="+- f14 f39 0"/>
              <a:gd name="f42" fmla="*/ f40 f15 1"/>
              <a:gd name="f43" fmla="*/ f42 1 100000"/>
              <a:gd name="f44" fmla="*/ f41 f29 1"/>
              <a:gd name="f45" fmla="+- f32 0 f43"/>
              <a:gd name="f46" fmla="+- f45 f32 0"/>
              <a:gd name="f47" fmla="*/ f45 1 2"/>
              <a:gd name="f48" fmla="*/ f45 f29 1"/>
              <a:gd name="f49" fmla="*/ f46 1 2"/>
              <a:gd name="f50" fmla="*/ f47 f29 1"/>
              <a:gd name="f51" fmla="*/ f49 f29 1"/>
            </a:gdLst>
            <a:ahLst/>
            <a:cxnLst>
              <a:cxn ang="3cd4">
                <a:pos x="hc" y="t"/>
              </a:cxn>
              <a:cxn ang="0">
                <a:pos x="r" y="vc"/>
              </a:cxn>
              <a:cxn ang="cd4">
                <a:pos x="hc" y="b"/>
              </a:cxn>
              <a:cxn ang="cd2">
                <a:pos x="l" y="vc"/>
              </a:cxn>
              <a:cxn ang="f27">
                <a:pos x="f50" y="f34"/>
              </a:cxn>
              <a:cxn ang="f28">
                <a:pos x="f50" y="f37"/>
              </a:cxn>
            </a:cxnLst>
            <a:rect l="f34" t="f34" r="f51" b="f37"/>
            <a:pathLst>
              <a:path>
                <a:moveTo>
                  <a:pt x="f34" y="f34"/>
                </a:moveTo>
                <a:lnTo>
                  <a:pt x="f48" y="f34"/>
                </a:lnTo>
                <a:lnTo>
                  <a:pt x="f38" y="f44"/>
                </a:lnTo>
                <a:lnTo>
                  <a:pt x="f48" y="f37"/>
                </a:lnTo>
                <a:lnTo>
                  <a:pt x="f34" y="f37"/>
                </a:lnTo>
                <a:close/>
              </a:path>
            </a:pathLst>
          </a:custGeom>
          <a:solidFill>
            <a:schemeClr val="bg1"/>
          </a:solidFill>
          <a:ln w="28575">
            <a:solidFill>
              <a:schemeClr val="tx1"/>
            </a:solidFill>
            <a:prstDash val="solid"/>
          </a:ln>
        </p:spPr>
        <p:txBody>
          <a:bodyPr vert="horz" wrap="square" lIns="91440" tIns="45720" rIns="91440" bIns="45720" anchor="ctr" anchorCtr="1" compatLnSpc="1"/>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zh-TW" sz="2800" b="1" i="0" u="none" strike="noStrike" kern="1200" cap="none" spc="0" baseline="0" dirty="0">
                <a:solidFill>
                  <a:srgbClr val="000000"/>
                </a:solidFill>
                <a:uFillTx/>
                <a:latin typeface="標楷體" panose="03000509000000000000" pitchFamily="65" charset="-120"/>
                <a:ea typeface="標楷體" panose="03000509000000000000" pitchFamily="65" charset="-120"/>
              </a:rPr>
              <a:t>保固</a:t>
            </a:r>
          </a:p>
        </p:txBody>
      </p:sp>
      <p:sp>
        <p:nvSpPr>
          <p:cNvPr id="12" name="文字方塊 11"/>
          <p:cNvSpPr txBox="1"/>
          <p:nvPr/>
        </p:nvSpPr>
        <p:spPr>
          <a:xfrm>
            <a:off x="368385" y="1383158"/>
            <a:ext cx="8352928" cy="461665"/>
          </a:xfrm>
          <a:prstGeom prst="rect">
            <a:avLst/>
          </a:prstGeom>
          <a:noFill/>
          <a:ln w="57150">
            <a:solidFill>
              <a:schemeClr val="tx1"/>
            </a:solidFill>
          </a:ln>
        </p:spPr>
        <p:txBody>
          <a:bodyPr wrap="square" rtlCol="0">
            <a:spAutoFit/>
          </a:bodyPr>
          <a:lstStyle/>
          <a:p>
            <a:r>
              <a:rPr lang="zh-TW" altLang="en-US" sz="2400" b="1" dirty="0">
                <a:solidFill>
                  <a:srgbClr val="FF0000"/>
                </a:solidFill>
                <a:latin typeface="標楷體" panose="03000509000000000000" pitchFamily="65" charset="-120"/>
                <a:ea typeface="標楷體" panose="03000509000000000000" pitchFamily="65" charset="-120"/>
              </a:rPr>
              <a:t>     四、押標金保證金 </a:t>
            </a:r>
          </a:p>
        </p:txBody>
      </p:sp>
      <p:cxnSp>
        <p:nvCxnSpPr>
          <p:cNvPr id="15" name="直線接點 14"/>
          <p:cNvCxnSpPr/>
          <p:nvPr/>
        </p:nvCxnSpPr>
        <p:spPr>
          <a:xfrm>
            <a:off x="4758825" y="332656"/>
            <a:ext cx="29199" cy="1512168"/>
          </a:xfrm>
          <a:prstGeom prst="line">
            <a:avLst/>
          </a:prstGeom>
          <a:ln w="57150"/>
        </p:spPr>
        <p:style>
          <a:lnRef idx="1">
            <a:schemeClr val="accent1"/>
          </a:lnRef>
          <a:fillRef idx="0">
            <a:schemeClr val="accent1"/>
          </a:fillRef>
          <a:effectRef idx="0">
            <a:schemeClr val="accent1"/>
          </a:effectRef>
          <a:fontRef idx="minor">
            <a:schemeClr val="tx1"/>
          </a:fontRef>
        </p:style>
      </p:cxnSp>
      <p:sp>
        <p:nvSpPr>
          <p:cNvPr id="11" name="文字方塊 10"/>
          <p:cNvSpPr txBox="1"/>
          <p:nvPr/>
        </p:nvSpPr>
        <p:spPr>
          <a:xfrm>
            <a:off x="4788024" y="1383159"/>
            <a:ext cx="3960440" cy="461665"/>
          </a:xfrm>
          <a:prstGeom prst="rect">
            <a:avLst/>
          </a:prstGeom>
          <a:noFill/>
        </p:spPr>
        <p:txBody>
          <a:bodyPr wrap="square" rtlCol="0">
            <a:spAutoFit/>
          </a:bodyPr>
          <a:lstStyle/>
          <a:p>
            <a:pPr algn="ctr"/>
            <a:r>
              <a:rPr lang="zh-TW" altLang="en-US" sz="2400" b="1" dirty="0">
                <a:solidFill>
                  <a:srgbClr val="FF0000"/>
                </a:solidFill>
                <a:latin typeface="標楷體" panose="03000509000000000000" pitchFamily="65" charset="-120"/>
                <a:ea typeface="標楷體" panose="03000509000000000000" pitchFamily="65" charset="-120"/>
              </a:rPr>
              <a:t>                </a:t>
            </a:r>
            <a:r>
              <a:rPr lang="zh-TW" altLang="en-US" sz="2400" b="1" dirty="0">
                <a:solidFill>
                  <a:srgbClr val="000000"/>
                </a:solidFill>
                <a:latin typeface="標楷體" panose="03000509000000000000" pitchFamily="65" charset="-120"/>
                <a:ea typeface="標楷體" panose="03000509000000000000" pitchFamily="65" charset="-120"/>
              </a:rPr>
              <a:t>契約爭議</a:t>
            </a:r>
          </a:p>
        </p:txBody>
      </p:sp>
      <p:sp>
        <p:nvSpPr>
          <p:cNvPr id="18" name="向下箭號 17"/>
          <p:cNvSpPr/>
          <p:nvPr/>
        </p:nvSpPr>
        <p:spPr>
          <a:xfrm>
            <a:off x="683568" y="1088741"/>
            <a:ext cx="282698" cy="1116124"/>
          </a:xfrm>
          <a:prstGeom prst="down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0" name="文字方塊 19"/>
          <p:cNvSpPr txBox="1"/>
          <p:nvPr/>
        </p:nvSpPr>
        <p:spPr>
          <a:xfrm>
            <a:off x="433816" y="2204864"/>
            <a:ext cx="8352928" cy="2964914"/>
          </a:xfrm>
          <a:prstGeom prst="rect">
            <a:avLst/>
          </a:prstGeom>
          <a:noFill/>
        </p:spPr>
        <p:txBody>
          <a:bodyPr wrap="square" rtlCol="0">
            <a:spAutoFit/>
          </a:bodyPr>
          <a:lstStyle/>
          <a:p>
            <a:pPr marL="355600" indent="-355600" algn="just">
              <a:lnSpc>
                <a:spcPts val="3200"/>
              </a:lnSpc>
            </a:pPr>
            <a:r>
              <a:rPr lang="en-US" altLang="zh-TW" sz="2400" b="1" kern="100" dirty="0">
                <a:solidFill>
                  <a:srgbClr val="000000"/>
                </a:solidFill>
                <a:latin typeface="標楷體" pitchFamily="65" charset="-120"/>
                <a:ea typeface="標楷體" pitchFamily="65" charset="-120"/>
                <a:cs typeface="Times New Roman"/>
              </a:rPr>
              <a:t>1.</a:t>
            </a:r>
            <a:r>
              <a:rPr lang="zh-TW" altLang="zh-TW" sz="2400" b="1" kern="0" dirty="0">
                <a:solidFill>
                  <a:srgbClr val="000000"/>
                </a:solidFill>
                <a:latin typeface="標楷體" pitchFamily="65" charset="-120"/>
                <a:ea typeface="標楷體" pitchFamily="65" charset="-120"/>
                <a:cs typeface="新細明體"/>
              </a:rPr>
              <a:t>違反採購法第</a:t>
            </a:r>
            <a:r>
              <a:rPr lang="en-US" altLang="zh-TW" sz="2400" b="1" kern="0" dirty="0">
                <a:solidFill>
                  <a:srgbClr val="000000"/>
                </a:solidFill>
                <a:latin typeface="標楷體" pitchFamily="65" charset="-120"/>
                <a:ea typeface="標楷體" pitchFamily="65" charset="-120"/>
                <a:cs typeface="新細明體"/>
              </a:rPr>
              <a:t>30</a:t>
            </a:r>
            <a:r>
              <a:rPr lang="zh-TW" altLang="zh-TW" sz="2400" b="1" kern="0" dirty="0">
                <a:solidFill>
                  <a:srgbClr val="000000"/>
                </a:solidFill>
                <a:latin typeface="標楷體" pitchFamily="65" charset="-120"/>
                <a:ea typeface="標楷體" pitchFamily="65" charset="-120"/>
                <a:cs typeface="新細明體"/>
              </a:rPr>
              <a:t>條第</a:t>
            </a:r>
            <a:r>
              <a:rPr lang="en-US" altLang="zh-TW" sz="2400" b="1" kern="0" dirty="0">
                <a:solidFill>
                  <a:srgbClr val="000000"/>
                </a:solidFill>
                <a:latin typeface="標楷體" pitchFamily="65" charset="-120"/>
                <a:ea typeface="標楷體" pitchFamily="65" charset="-120"/>
                <a:cs typeface="新細明體"/>
              </a:rPr>
              <a:t>2</a:t>
            </a:r>
            <a:r>
              <a:rPr lang="zh-TW" altLang="zh-TW" sz="2400" b="1" kern="0" dirty="0">
                <a:solidFill>
                  <a:srgbClr val="000000"/>
                </a:solidFill>
                <a:latin typeface="標楷體" pitchFamily="65" charset="-120"/>
                <a:ea typeface="標楷體" pitchFamily="65" charset="-120"/>
                <a:cs typeface="新細明體"/>
              </a:rPr>
              <a:t>項規定</a:t>
            </a:r>
            <a:r>
              <a:rPr lang="zh-TW" altLang="zh-TW" sz="2400" b="1" u="sng" kern="0" dirty="0">
                <a:solidFill>
                  <a:srgbClr val="0000FF"/>
                </a:solidFill>
                <a:latin typeface="標楷體" pitchFamily="65" charset="-120"/>
                <a:ea typeface="標楷體" pitchFamily="65" charset="-120"/>
                <a:cs typeface="新細明體"/>
              </a:rPr>
              <a:t>限制押標金保證金之繳納方式</a:t>
            </a:r>
            <a:r>
              <a:rPr lang="zh-TW" altLang="zh-TW" sz="2400" b="1" kern="0" dirty="0">
                <a:solidFill>
                  <a:srgbClr val="000000"/>
                </a:solidFill>
                <a:latin typeface="標楷體" pitchFamily="65" charset="-120"/>
                <a:ea typeface="標楷體" pitchFamily="65" charset="-120"/>
                <a:cs typeface="新細明體"/>
              </a:rPr>
              <a:t>。</a:t>
            </a:r>
            <a:endParaRPr lang="zh-TW" altLang="zh-TW" sz="2400" b="1" kern="100" dirty="0">
              <a:solidFill>
                <a:srgbClr val="000000"/>
              </a:solidFill>
              <a:latin typeface="標楷體" pitchFamily="65" charset="-120"/>
              <a:ea typeface="標楷體" pitchFamily="65" charset="-120"/>
              <a:cs typeface="Times New Roman"/>
            </a:endParaRPr>
          </a:p>
          <a:p>
            <a:pPr marL="355600" indent="-355600" algn="just">
              <a:lnSpc>
                <a:spcPts val="3200"/>
              </a:lnSpc>
            </a:pPr>
            <a:r>
              <a:rPr lang="en-US" altLang="zh-TW" sz="2400" b="1" kern="100" dirty="0">
                <a:solidFill>
                  <a:srgbClr val="000000"/>
                </a:solidFill>
                <a:latin typeface="標楷體" pitchFamily="65" charset="-120"/>
                <a:ea typeface="標楷體" pitchFamily="65" charset="-120"/>
                <a:cs typeface="Times New Roman"/>
              </a:rPr>
              <a:t>2.</a:t>
            </a:r>
            <a:r>
              <a:rPr lang="zh-TW" altLang="zh-TW" sz="2400" b="1" kern="0" dirty="0">
                <a:solidFill>
                  <a:srgbClr val="000000"/>
                </a:solidFill>
                <a:latin typeface="標楷體" pitchFamily="65" charset="-120"/>
                <a:ea typeface="標楷體" pitchFamily="65" charset="-120"/>
                <a:cs typeface="新細明體"/>
              </a:rPr>
              <a:t>押標金金額</a:t>
            </a:r>
            <a:r>
              <a:rPr lang="zh-TW" altLang="zh-TW" sz="2400" b="1" u="sng" kern="0" dirty="0">
                <a:solidFill>
                  <a:srgbClr val="0000FF"/>
                </a:solidFill>
                <a:latin typeface="標楷體" pitchFamily="65" charset="-120"/>
                <a:ea typeface="標楷體" pitchFamily="65" charset="-120"/>
                <a:cs typeface="新細明體"/>
              </a:rPr>
              <a:t>逾規定上限</a:t>
            </a:r>
            <a:r>
              <a:rPr lang="zh-TW" altLang="zh-TW" sz="2400" b="1" kern="0" dirty="0">
                <a:solidFill>
                  <a:srgbClr val="000000"/>
                </a:solidFill>
                <a:latin typeface="標楷體" pitchFamily="65" charset="-120"/>
                <a:ea typeface="標楷體" pitchFamily="65" charset="-120"/>
                <a:cs typeface="新細明體"/>
              </a:rPr>
              <a:t>。</a:t>
            </a:r>
            <a:endParaRPr lang="zh-TW" altLang="zh-TW" sz="2400" b="1" kern="100" dirty="0">
              <a:solidFill>
                <a:srgbClr val="000000"/>
              </a:solidFill>
              <a:latin typeface="標楷體" pitchFamily="65" charset="-120"/>
              <a:ea typeface="標楷體" pitchFamily="65" charset="-120"/>
              <a:cs typeface="Times New Roman"/>
            </a:endParaRPr>
          </a:p>
          <a:p>
            <a:pPr marL="355600" indent="-355600" algn="just">
              <a:lnSpc>
                <a:spcPts val="3200"/>
              </a:lnSpc>
            </a:pPr>
            <a:r>
              <a:rPr lang="en-US" altLang="zh-TW" sz="2400" b="1" kern="100" dirty="0">
                <a:solidFill>
                  <a:srgbClr val="000000"/>
                </a:solidFill>
                <a:latin typeface="標楷體" pitchFamily="65" charset="-120"/>
                <a:ea typeface="標楷體" pitchFamily="65" charset="-120"/>
                <a:cs typeface="Times New Roman"/>
              </a:rPr>
              <a:t>3.</a:t>
            </a:r>
            <a:r>
              <a:rPr lang="zh-TW" altLang="zh-TW" sz="2400" b="1" u="sng" kern="0" dirty="0">
                <a:solidFill>
                  <a:srgbClr val="0000FF"/>
                </a:solidFill>
                <a:latin typeface="標楷體" pitchFamily="65" charset="-120"/>
                <a:ea typeface="標楷體" pitchFamily="65" charset="-120"/>
                <a:cs typeface="新細明體"/>
              </a:rPr>
              <a:t>拒絕接受未載明受款人之銀行支票</a:t>
            </a:r>
            <a:r>
              <a:rPr lang="zh-TW" altLang="zh-TW" sz="2400" b="1" kern="0" dirty="0">
                <a:solidFill>
                  <a:srgbClr val="000000"/>
                </a:solidFill>
                <a:latin typeface="標楷體" pitchFamily="65" charset="-120"/>
                <a:ea typeface="標楷體" pitchFamily="65" charset="-120"/>
                <a:cs typeface="新細明體"/>
              </a:rPr>
              <a:t>。</a:t>
            </a:r>
            <a:endParaRPr lang="zh-TW" altLang="zh-TW" sz="2400" b="1" kern="100" dirty="0">
              <a:solidFill>
                <a:srgbClr val="000000"/>
              </a:solidFill>
              <a:latin typeface="標楷體" pitchFamily="65" charset="-120"/>
              <a:ea typeface="標楷體" pitchFamily="65" charset="-120"/>
              <a:cs typeface="Times New Roman"/>
            </a:endParaRPr>
          </a:p>
          <a:p>
            <a:pPr marL="355600" indent="-355600" algn="just">
              <a:lnSpc>
                <a:spcPts val="3200"/>
              </a:lnSpc>
            </a:pPr>
            <a:r>
              <a:rPr lang="en-US" altLang="zh-TW" sz="2400" b="1" kern="100" dirty="0">
                <a:solidFill>
                  <a:srgbClr val="000000"/>
                </a:solidFill>
                <a:latin typeface="標楷體" pitchFamily="65" charset="-120"/>
                <a:ea typeface="標楷體" pitchFamily="65" charset="-120"/>
                <a:cs typeface="Times New Roman"/>
              </a:rPr>
              <a:t>4.</a:t>
            </a:r>
            <a:r>
              <a:rPr lang="zh-TW" altLang="zh-TW" sz="2400" b="1" u="sng" kern="0" dirty="0">
                <a:solidFill>
                  <a:srgbClr val="0000FF"/>
                </a:solidFill>
                <a:latin typeface="標楷體" pitchFamily="65" charset="-120"/>
                <a:ea typeface="標楷體" pitchFamily="65" charset="-120"/>
                <a:cs typeface="新細明體"/>
              </a:rPr>
              <a:t>未規定廠商以現金繳納押標金者</a:t>
            </a:r>
            <a:r>
              <a:rPr lang="zh-TW" altLang="zh-TW" sz="2400" b="1" kern="0" dirty="0">
                <a:solidFill>
                  <a:srgbClr val="0000FF"/>
                </a:solidFill>
                <a:latin typeface="標楷體" pitchFamily="65" charset="-120"/>
                <a:ea typeface="標楷體" pitchFamily="65" charset="-120"/>
                <a:cs typeface="新細明體"/>
              </a:rPr>
              <a:t>，</a:t>
            </a:r>
            <a:r>
              <a:rPr lang="zh-TW" altLang="zh-TW" sz="2400" b="1" u="sng" kern="0" dirty="0">
                <a:solidFill>
                  <a:srgbClr val="0000FF"/>
                </a:solidFill>
                <a:latin typeface="標楷體" pitchFamily="65" charset="-120"/>
                <a:ea typeface="標楷體" pitchFamily="65" charset="-120"/>
                <a:cs typeface="新細明體"/>
              </a:rPr>
              <a:t>應於截止投標期限前繳納</a:t>
            </a:r>
            <a:r>
              <a:rPr lang="zh-TW" altLang="zh-TW" sz="2400" b="1" kern="0" dirty="0">
                <a:solidFill>
                  <a:srgbClr val="000000"/>
                </a:solidFill>
                <a:latin typeface="標楷體" pitchFamily="65" charset="-120"/>
                <a:ea typeface="標楷體" pitchFamily="65" charset="-120"/>
                <a:cs typeface="新細明體"/>
              </a:rPr>
              <a:t>至機關指定之收受處所或帳戶。</a:t>
            </a:r>
            <a:endParaRPr lang="zh-TW" altLang="zh-TW" sz="2400" b="1" kern="100" dirty="0">
              <a:solidFill>
                <a:srgbClr val="000000"/>
              </a:solidFill>
              <a:latin typeface="標楷體" pitchFamily="65" charset="-120"/>
              <a:ea typeface="標楷體" pitchFamily="65" charset="-120"/>
              <a:cs typeface="Times New Roman"/>
            </a:endParaRPr>
          </a:p>
          <a:p>
            <a:pPr marL="355600" indent="-355600" algn="just">
              <a:lnSpc>
                <a:spcPts val="3200"/>
              </a:lnSpc>
            </a:pPr>
            <a:r>
              <a:rPr lang="en-US" altLang="zh-TW" sz="2400" b="1" kern="100" dirty="0">
                <a:solidFill>
                  <a:srgbClr val="000000"/>
                </a:solidFill>
                <a:latin typeface="標楷體" pitchFamily="65" charset="-120"/>
                <a:ea typeface="標楷體" pitchFamily="65" charset="-120"/>
                <a:cs typeface="Times New Roman"/>
              </a:rPr>
              <a:t>5.</a:t>
            </a:r>
            <a:r>
              <a:rPr lang="zh-TW" altLang="zh-TW" sz="2400" b="1" u="sng" kern="0" dirty="0">
                <a:solidFill>
                  <a:srgbClr val="0000FF"/>
                </a:solidFill>
                <a:latin typeface="標楷體" pitchFamily="65" charset="-120"/>
                <a:ea typeface="標楷體" pitchFamily="65" charset="-120"/>
                <a:cs typeface="新細明體"/>
              </a:rPr>
              <a:t>截止投標期限後允許廠商補繳納押標金</a:t>
            </a:r>
            <a:r>
              <a:rPr lang="zh-TW" altLang="zh-TW" sz="2400" b="1" kern="0" dirty="0">
                <a:solidFill>
                  <a:srgbClr val="000000"/>
                </a:solidFill>
                <a:latin typeface="標楷體" pitchFamily="65" charset="-120"/>
                <a:ea typeface="標楷體" pitchFamily="65" charset="-120"/>
                <a:cs typeface="新細明體"/>
              </a:rPr>
              <a:t>。</a:t>
            </a:r>
            <a:endParaRPr lang="zh-TW" altLang="zh-TW" sz="2400" b="1" kern="100" dirty="0">
              <a:solidFill>
                <a:srgbClr val="000000"/>
              </a:solidFill>
              <a:latin typeface="標楷體" pitchFamily="65" charset="-120"/>
              <a:ea typeface="標楷體" pitchFamily="65" charset="-120"/>
              <a:cs typeface="Times New Roman"/>
            </a:endParaRPr>
          </a:p>
          <a:p>
            <a:pPr marL="355600" indent="-355600" algn="just">
              <a:lnSpc>
                <a:spcPts val="3200"/>
              </a:lnSpc>
            </a:pPr>
            <a:r>
              <a:rPr lang="en-US" altLang="zh-TW" sz="2400" b="1" kern="100" dirty="0">
                <a:solidFill>
                  <a:srgbClr val="000000"/>
                </a:solidFill>
                <a:latin typeface="標楷體" pitchFamily="65" charset="-120"/>
                <a:ea typeface="標楷體" pitchFamily="65" charset="-120"/>
                <a:cs typeface="Times New Roman"/>
              </a:rPr>
              <a:t>6.</a:t>
            </a:r>
            <a:r>
              <a:rPr lang="zh-TW" altLang="en-US" sz="2200" b="1" u="sng" kern="100" dirty="0">
                <a:solidFill>
                  <a:srgbClr val="FF0000"/>
                </a:solidFill>
                <a:latin typeface="標楷體" pitchFamily="65" charset="-120"/>
                <a:ea typeface="標楷體" pitchFamily="65" charset="-120"/>
                <a:cs typeface="Times New Roman"/>
              </a:rPr>
              <a:t>未依採購法第</a:t>
            </a:r>
            <a:r>
              <a:rPr lang="en-US" altLang="zh-TW" sz="2200" b="1" u="sng" kern="100" dirty="0">
                <a:solidFill>
                  <a:srgbClr val="FF0000"/>
                </a:solidFill>
                <a:latin typeface="標楷體" pitchFamily="65" charset="-120"/>
                <a:ea typeface="標楷體" pitchFamily="65" charset="-120"/>
                <a:cs typeface="Times New Roman"/>
              </a:rPr>
              <a:t>31</a:t>
            </a:r>
            <a:r>
              <a:rPr lang="zh-TW" altLang="en-US" sz="2200" b="1" u="sng" kern="100" dirty="0">
                <a:solidFill>
                  <a:srgbClr val="FF0000"/>
                </a:solidFill>
                <a:latin typeface="標楷體" pitchFamily="65" charset="-120"/>
                <a:ea typeface="標楷體" pitchFamily="65" charset="-120"/>
                <a:cs typeface="Times New Roman"/>
              </a:rPr>
              <a:t>條第</a:t>
            </a:r>
            <a:r>
              <a:rPr lang="en-US" altLang="zh-TW" sz="2200" b="1" u="sng" kern="100" dirty="0">
                <a:solidFill>
                  <a:srgbClr val="FF0000"/>
                </a:solidFill>
                <a:latin typeface="標楷體" pitchFamily="65" charset="-120"/>
                <a:ea typeface="標楷體" pitchFamily="65" charset="-120"/>
                <a:cs typeface="Times New Roman"/>
              </a:rPr>
              <a:t>2</a:t>
            </a:r>
            <a:r>
              <a:rPr lang="zh-TW" altLang="en-US" sz="2200" b="1" u="sng" kern="100" dirty="0">
                <a:solidFill>
                  <a:srgbClr val="FF0000"/>
                </a:solidFill>
                <a:latin typeface="標楷體" pitchFamily="65" charset="-120"/>
                <a:ea typeface="標楷體" pitchFamily="65" charset="-120"/>
                <a:cs typeface="Times New Roman"/>
              </a:rPr>
              <a:t>項及招標文件規定不發還及</a:t>
            </a:r>
            <a:r>
              <a:rPr lang="zh-TW" altLang="en-US" sz="2200" b="1" u="sng" kern="100" dirty="0">
                <a:solidFill>
                  <a:srgbClr val="0000FF"/>
                </a:solidFill>
                <a:latin typeface="標楷體" pitchFamily="65" charset="-120"/>
                <a:ea typeface="標楷體" pitchFamily="65" charset="-120"/>
                <a:cs typeface="Times New Roman"/>
              </a:rPr>
              <a:t>追繳押標金</a:t>
            </a:r>
            <a:r>
              <a:rPr lang="zh-TW" altLang="en-US" sz="2200" b="1" kern="100" dirty="0">
                <a:solidFill>
                  <a:srgbClr val="FF0000"/>
                </a:solidFill>
                <a:latin typeface="標楷體" pitchFamily="65" charset="-120"/>
                <a:ea typeface="標楷體" pitchFamily="65" charset="-120"/>
                <a:cs typeface="Times New Roman"/>
              </a:rPr>
              <a:t>。</a:t>
            </a:r>
            <a:endParaRPr lang="zh-TW" altLang="zh-TW" sz="2200" b="1" kern="100" dirty="0">
              <a:solidFill>
                <a:srgbClr val="000000"/>
              </a:solidFill>
              <a:latin typeface="標楷體" pitchFamily="65" charset="-120"/>
              <a:ea typeface="標楷體" pitchFamily="65" charset="-120"/>
              <a:cs typeface="Times New Roman"/>
            </a:endParaRPr>
          </a:p>
        </p:txBody>
      </p:sp>
      <p:sp>
        <p:nvSpPr>
          <p:cNvPr id="21" name="爆炸 1 20"/>
          <p:cNvSpPr/>
          <p:nvPr/>
        </p:nvSpPr>
        <p:spPr>
          <a:xfrm>
            <a:off x="4962780" y="1196752"/>
            <a:ext cx="2525473" cy="749697"/>
          </a:xfrm>
          <a:prstGeom prst="irregularSeal1">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2400" b="1" dirty="0">
                <a:solidFill>
                  <a:srgbClr val="000000"/>
                </a:solidFill>
                <a:latin typeface="標楷體" panose="03000509000000000000" pitchFamily="65" charset="-120"/>
                <a:ea typeface="標楷體" panose="03000509000000000000" pitchFamily="65" charset="-120"/>
              </a:rPr>
              <a:t>履約程序</a:t>
            </a:r>
          </a:p>
        </p:txBody>
      </p:sp>
      <p:sp>
        <p:nvSpPr>
          <p:cNvPr id="22" name="Rectangle 1"/>
          <p:cNvSpPr>
            <a:spLocks noChangeArrowheads="1"/>
          </p:cNvSpPr>
          <p:nvPr/>
        </p:nvSpPr>
        <p:spPr bwMode="auto">
          <a:xfrm>
            <a:off x="582404" y="5229200"/>
            <a:ext cx="8166060" cy="40011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新細明體" pitchFamily="18" charset="-120"/>
                <a:cs typeface="新細明體" pitchFamily="18" charset="-120"/>
              </a:defRPr>
            </a:lvl1pPr>
            <a:lvl2pPr fontAlgn="base">
              <a:spcBef>
                <a:spcPct val="0"/>
              </a:spcBef>
              <a:spcAft>
                <a:spcPct val="0"/>
              </a:spcAft>
              <a:defRPr kumimoji="1">
                <a:solidFill>
                  <a:schemeClr val="tx1"/>
                </a:solidFill>
                <a:latin typeface="Arial" pitchFamily="34" charset="0"/>
                <a:ea typeface="新細明體" pitchFamily="18" charset="-120"/>
                <a:cs typeface="新細明體" pitchFamily="18" charset="-120"/>
              </a:defRPr>
            </a:lvl2pPr>
            <a:lvl3pPr fontAlgn="base">
              <a:spcBef>
                <a:spcPct val="0"/>
              </a:spcBef>
              <a:spcAft>
                <a:spcPct val="0"/>
              </a:spcAft>
              <a:defRPr kumimoji="1">
                <a:solidFill>
                  <a:schemeClr val="tx1"/>
                </a:solidFill>
                <a:latin typeface="Arial" pitchFamily="34" charset="0"/>
                <a:ea typeface="新細明體" pitchFamily="18" charset="-120"/>
                <a:cs typeface="新細明體" pitchFamily="18" charset="-120"/>
              </a:defRPr>
            </a:lvl3pPr>
            <a:lvl4pPr fontAlgn="base">
              <a:spcBef>
                <a:spcPct val="0"/>
              </a:spcBef>
              <a:spcAft>
                <a:spcPct val="0"/>
              </a:spcAft>
              <a:defRPr kumimoji="1">
                <a:solidFill>
                  <a:schemeClr val="tx1"/>
                </a:solidFill>
                <a:latin typeface="Arial" pitchFamily="34" charset="0"/>
                <a:ea typeface="新細明體" pitchFamily="18" charset="-120"/>
                <a:cs typeface="新細明體" pitchFamily="18" charset="-120"/>
              </a:defRPr>
            </a:lvl4pPr>
            <a:lvl5pPr fontAlgn="base">
              <a:spcBef>
                <a:spcPct val="0"/>
              </a:spcBef>
              <a:spcAft>
                <a:spcPct val="0"/>
              </a:spcAft>
              <a:defRPr kumimoji="1">
                <a:solidFill>
                  <a:schemeClr val="tx1"/>
                </a:solidFill>
                <a:latin typeface="Arial" pitchFamily="34" charset="0"/>
                <a:ea typeface="新細明體" pitchFamily="18" charset="-120"/>
                <a:cs typeface="新細明體" pitchFamily="18" charset="-120"/>
              </a:defRPr>
            </a:lvl5pPr>
            <a:lvl6pPr fontAlgn="base">
              <a:spcBef>
                <a:spcPct val="0"/>
              </a:spcBef>
              <a:spcAft>
                <a:spcPct val="0"/>
              </a:spcAft>
              <a:defRPr kumimoji="1">
                <a:solidFill>
                  <a:schemeClr val="tx1"/>
                </a:solidFill>
                <a:latin typeface="Arial" pitchFamily="34" charset="0"/>
                <a:ea typeface="新細明體" pitchFamily="18" charset="-120"/>
                <a:cs typeface="新細明體" pitchFamily="18" charset="-120"/>
              </a:defRPr>
            </a:lvl6pPr>
            <a:lvl7pPr fontAlgn="base">
              <a:spcBef>
                <a:spcPct val="0"/>
              </a:spcBef>
              <a:spcAft>
                <a:spcPct val="0"/>
              </a:spcAft>
              <a:defRPr kumimoji="1">
                <a:solidFill>
                  <a:schemeClr val="tx1"/>
                </a:solidFill>
                <a:latin typeface="Arial" pitchFamily="34" charset="0"/>
                <a:ea typeface="新細明體" pitchFamily="18" charset="-120"/>
                <a:cs typeface="新細明體" pitchFamily="18" charset="-120"/>
              </a:defRPr>
            </a:lvl7pPr>
            <a:lvl8pPr fontAlgn="base">
              <a:spcBef>
                <a:spcPct val="0"/>
              </a:spcBef>
              <a:spcAft>
                <a:spcPct val="0"/>
              </a:spcAft>
              <a:defRPr kumimoji="1">
                <a:solidFill>
                  <a:schemeClr val="tx1"/>
                </a:solidFill>
                <a:latin typeface="Arial" pitchFamily="34" charset="0"/>
                <a:ea typeface="新細明體" pitchFamily="18" charset="-120"/>
                <a:cs typeface="新細明體" pitchFamily="18" charset="-120"/>
              </a:defRPr>
            </a:lvl8pPr>
            <a:lvl9pPr fontAlgn="base">
              <a:spcBef>
                <a:spcPct val="0"/>
              </a:spcBef>
              <a:spcAft>
                <a:spcPct val="0"/>
              </a:spcAft>
              <a:defRPr kumimoji="1">
                <a:solidFill>
                  <a:schemeClr val="tx1"/>
                </a:solidFill>
                <a:latin typeface="Arial" pitchFamily="34" charset="0"/>
                <a:ea typeface="新細明體" pitchFamily="18" charset="-120"/>
                <a:cs typeface="新細明體" pitchFamily="18" charset="-120"/>
              </a:defRPr>
            </a:lvl9pPr>
          </a:lstStyle>
          <a:p>
            <a:pPr lvl="0" algn="ctr"/>
            <a:r>
              <a:rPr kumimoji="1" lang="zh-TW" altLang="zh-TW" sz="2000" b="1"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cs typeface="Times New Roman" pitchFamily="18" charset="0"/>
              </a:rPr>
              <a:t>行政院公共工程委員會函10</a:t>
            </a:r>
            <a:r>
              <a:rPr kumimoji="1" lang="en-US" altLang="zh-TW" sz="2000" b="1"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cs typeface="Times New Roman" pitchFamily="18" charset="0"/>
              </a:rPr>
              <a:t>8</a:t>
            </a:r>
            <a:r>
              <a:rPr kumimoji="1" lang="zh-TW" altLang="zh-TW" sz="2000" b="1"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cs typeface="Times New Roman" pitchFamily="18" charset="0"/>
              </a:rPr>
              <a:t>年</a:t>
            </a:r>
            <a:r>
              <a:rPr kumimoji="1" lang="en-US" altLang="zh-TW" sz="2000" b="1"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cs typeface="Times New Roman" pitchFamily="18" charset="0"/>
              </a:rPr>
              <a:t>9</a:t>
            </a:r>
            <a:r>
              <a:rPr kumimoji="1" lang="zh-TW" altLang="zh-TW" sz="2000" b="1"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cs typeface="Times New Roman" pitchFamily="18" charset="0"/>
              </a:rPr>
              <a:t>月</a:t>
            </a:r>
            <a:r>
              <a:rPr kumimoji="1" lang="en-US" altLang="zh-TW" sz="2000" b="1"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cs typeface="Times New Roman" pitchFamily="18" charset="0"/>
              </a:rPr>
              <a:t>25</a:t>
            </a:r>
            <a:r>
              <a:rPr kumimoji="1" lang="zh-TW" altLang="zh-TW" sz="2000" b="1"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cs typeface="Times New Roman" pitchFamily="18" charset="0"/>
              </a:rPr>
              <a:t>日工程企字第</a:t>
            </a:r>
            <a:r>
              <a:rPr lang="en-US" altLang="zh-TW" b="1" dirty="0">
                <a:solidFill>
                  <a:srgbClr val="000000"/>
                </a:solidFill>
                <a:latin typeface="標楷體" panose="03000509000000000000" pitchFamily="65" charset="-120"/>
                <a:ea typeface="標楷體" panose="03000509000000000000" pitchFamily="65" charset="-120"/>
              </a:rPr>
              <a:t>1080100778</a:t>
            </a:r>
            <a:r>
              <a:rPr kumimoji="1" lang="zh-TW" altLang="zh-TW" sz="2000" b="1"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cs typeface="Times New Roman" pitchFamily="18" charset="0"/>
              </a:rPr>
              <a:t>號</a:t>
            </a:r>
            <a:r>
              <a:rPr kumimoji="1" lang="zh-TW" altLang="en-US" sz="2000" b="1"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cs typeface="Times New Roman" pitchFamily="18" charset="0"/>
              </a:rPr>
              <a:t>函修正</a:t>
            </a:r>
            <a:endParaRPr kumimoji="1" lang="zh-TW" altLang="zh-TW" sz="2000" b="1"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endParaRPr>
          </a:p>
        </p:txBody>
      </p:sp>
      <p:graphicFrame>
        <p:nvGraphicFramePr>
          <p:cNvPr id="23" name="表格 22"/>
          <p:cNvGraphicFramePr>
            <a:graphicFrameLocks noGrp="1"/>
          </p:cNvGraphicFramePr>
          <p:nvPr>
            <p:extLst>
              <p:ext uri="{D42A27DB-BD31-4B8C-83A1-F6EECF244321}">
                <p14:modId xmlns:p14="http://schemas.microsoft.com/office/powerpoint/2010/main" val="1241078668"/>
              </p:ext>
            </p:extLst>
          </p:nvPr>
        </p:nvGraphicFramePr>
        <p:xfrm>
          <a:off x="502545" y="5731033"/>
          <a:ext cx="8138910" cy="838200"/>
        </p:xfrm>
        <a:graphic>
          <a:graphicData uri="http://schemas.openxmlformats.org/drawingml/2006/table">
            <a:tbl>
              <a:tblPr/>
              <a:tblGrid>
                <a:gridCol w="8138910">
                  <a:extLst>
                    <a:ext uri="{9D8B030D-6E8A-4147-A177-3AD203B41FA5}">
                      <a16:colId xmlns:a16="http://schemas.microsoft.com/office/drawing/2014/main" val="20000"/>
                    </a:ext>
                  </a:extLst>
                </a:gridCol>
              </a:tblGrid>
              <a:tr h="576064">
                <a:tc>
                  <a:txBody>
                    <a:bodyPr/>
                    <a:lstStyle/>
                    <a:p>
                      <a:pPr marL="803275" indent="-803275" algn="just">
                        <a:lnSpc>
                          <a:spcPts val="2200"/>
                        </a:lnSpc>
                      </a:pPr>
                      <a:r>
                        <a:rPr lang="zh-TW" altLang="en-US" sz="2000" b="1" dirty="0">
                          <a:solidFill>
                            <a:srgbClr val="000000"/>
                          </a:solidFill>
                          <a:latin typeface="標楷體" panose="03000509000000000000" pitchFamily="65" charset="-120"/>
                          <a:ea typeface="標楷體" panose="03000509000000000000" pitchFamily="65" charset="-120"/>
                        </a:rPr>
                        <a:t>主旨：檢送「</a:t>
                      </a:r>
                      <a:r>
                        <a:rPr lang="zh-TW" altLang="en-US" sz="2000" b="1" u="sng" dirty="0">
                          <a:solidFill>
                            <a:srgbClr val="0000FF"/>
                          </a:solidFill>
                          <a:latin typeface="標楷體" panose="03000509000000000000" pitchFamily="65" charset="-120"/>
                          <a:ea typeface="標楷體" panose="03000509000000000000" pitchFamily="65" charset="-120"/>
                        </a:rPr>
                        <a:t>依政府採購法第</a:t>
                      </a:r>
                      <a:r>
                        <a:rPr lang="en-US" altLang="zh-TW" sz="2000" b="1" u="sng" dirty="0">
                          <a:solidFill>
                            <a:srgbClr val="0000FF"/>
                          </a:solidFill>
                          <a:latin typeface="標楷體" panose="03000509000000000000" pitchFamily="65" charset="-120"/>
                          <a:ea typeface="標楷體" panose="03000509000000000000" pitchFamily="65" charset="-120"/>
                        </a:rPr>
                        <a:t>31</a:t>
                      </a:r>
                      <a:r>
                        <a:rPr lang="zh-TW" altLang="en-US" sz="2000" b="1" u="sng" dirty="0">
                          <a:solidFill>
                            <a:srgbClr val="0000FF"/>
                          </a:solidFill>
                          <a:latin typeface="標楷體" panose="03000509000000000000" pitchFamily="65" charset="-120"/>
                          <a:ea typeface="標楷體" panose="03000509000000000000" pitchFamily="65" charset="-120"/>
                        </a:rPr>
                        <a:t>條第</a:t>
                      </a:r>
                      <a:r>
                        <a:rPr lang="en-US" altLang="zh-TW" sz="2000" b="1" u="sng" dirty="0">
                          <a:solidFill>
                            <a:srgbClr val="0000FF"/>
                          </a:solidFill>
                          <a:latin typeface="標楷體" panose="03000509000000000000" pitchFamily="65" charset="-120"/>
                          <a:ea typeface="標楷體" panose="03000509000000000000" pitchFamily="65" charset="-120"/>
                        </a:rPr>
                        <a:t>2</a:t>
                      </a:r>
                      <a:r>
                        <a:rPr lang="zh-TW" altLang="en-US" sz="2000" b="1" u="sng" dirty="0">
                          <a:solidFill>
                            <a:srgbClr val="0000FF"/>
                          </a:solidFill>
                          <a:latin typeface="標楷體" panose="03000509000000000000" pitchFamily="65" charset="-120"/>
                          <a:ea typeface="標楷體" panose="03000509000000000000" pitchFamily="65" charset="-120"/>
                        </a:rPr>
                        <a:t>項辦理不發還或追繳押標金之執行程序</a:t>
                      </a:r>
                      <a:r>
                        <a:rPr lang="zh-TW" altLang="en-US" sz="2000" b="1" dirty="0">
                          <a:solidFill>
                            <a:srgbClr val="000000"/>
                          </a:solidFill>
                          <a:latin typeface="標楷體" panose="03000509000000000000" pitchFamily="65" charset="-120"/>
                          <a:ea typeface="標楷體" panose="03000509000000000000" pitchFamily="65" charset="-120"/>
                        </a:rPr>
                        <a:t>」，</a:t>
                      </a:r>
                      <a:r>
                        <a:rPr lang="zh-TW" altLang="en-US" sz="1800" b="1" i="0" kern="1200" dirty="0">
                          <a:solidFill>
                            <a:srgbClr val="000000"/>
                          </a:solidFill>
                          <a:effectLst/>
                          <a:latin typeface="標楷體" panose="03000509000000000000" pitchFamily="65" charset="-120"/>
                          <a:ea typeface="標楷體" panose="03000509000000000000" pitchFamily="65" charset="-120"/>
                          <a:cs typeface="+mn-cs"/>
                        </a:rPr>
                        <a:t>公開於本會網站（</a:t>
                      </a:r>
                      <a:r>
                        <a:rPr lang="en-US" altLang="zh-TW" sz="1800" b="1" i="0" kern="1200" dirty="0">
                          <a:solidFill>
                            <a:srgbClr val="000000"/>
                          </a:solidFill>
                          <a:effectLst/>
                          <a:latin typeface="標楷體" panose="03000509000000000000" pitchFamily="65" charset="-120"/>
                          <a:ea typeface="標楷體" panose="03000509000000000000" pitchFamily="65" charset="-120"/>
                          <a:cs typeface="+mn-cs"/>
                        </a:rPr>
                        <a:t>http://www.pcc.gov.tw</a:t>
                      </a:r>
                      <a:r>
                        <a:rPr lang="zh-TW" altLang="en-US" sz="1800" b="1" i="0" kern="1200" dirty="0">
                          <a:solidFill>
                            <a:srgbClr val="000000"/>
                          </a:solidFill>
                          <a:effectLst/>
                          <a:latin typeface="標楷體" panose="03000509000000000000" pitchFamily="65" charset="-120"/>
                          <a:ea typeface="標楷體" panose="03000509000000000000" pitchFamily="65" charset="-120"/>
                          <a:cs typeface="+mn-cs"/>
                        </a:rPr>
                        <a:t>）</a:t>
                      </a:r>
                      <a:r>
                        <a:rPr lang="en-US" altLang="zh-TW" sz="1800" b="1" i="0" kern="1200" dirty="0">
                          <a:solidFill>
                            <a:srgbClr val="000000"/>
                          </a:solidFill>
                          <a:effectLst/>
                          <a:latin typeface="標楷體" panose="03000509000000000000" pitchFamily="65" charset="-120"/>
                          <a:ea typeface="標楷體" panose="03000509000000000000" pitchFamily="65" charset="-120"/>
                          <a:cs typeface="+mn-cs"/>
                        </a:rPr>
                        <a:t>\</a:t>
                      </a:r>
                      <a:r>
                        <a:rPr lang="zh-TW" altLang="en-US" sz="1800" b="1" i="0" kern="1200" dirty="0">
                          <a:solidFill>
                            <a:srgbClr val="000000"/>
                          </a:solidFill>
                          <a:effectLst/>
                          <a:latin typeface="標楷體" panose="03000509000000000000" pitchFamily="65" charset="-120"/>
                          <a:ea typeface="標楷體" panose="03000509000000000000" pitchFamily="65" charset="-120"/>
                          <a:cs typeface="+mn-cs"/>
                        </a:rPr>
                        <a:t>政府採購</a:t>
                      </a:r>
                      <a:r>
                        <a:rPr lang="en-US" altLang="zh-TW" sz="1800" b="1" i="0" kern="1200" dirty="0">
                          <a:solidFill>
                            <a:srgbClr val="000000"/>
                          </a:solidFill>
                          <a:effectLst/>
                          <a:latin typeface="標楷體" panose="03000509000000000000" pitchFamily="65" charset="-120"/>
                          <a:ea typeface="標楷體" panose="03000509000000000000" pitchFamily="65" charset="-120"/>
                          <a:cs typeface="+mn-cs"/>
                        </a:rPr>
                        <a:t>\</a:t>
                      </a:r>
                      <a:r>
                        <a:rPr lang="zh-TW" altLang="en-US" sz="1800" b="1" i="0" kern="1200" dirty="0">
                          <a:solidFill>
                            <a:srgbClr val="000000"/>
                          </a:solidFill>
                          <a:effectLst/>
                          <a:latin typeface="標楷體" panose="03000509000000000000" pitchFamily="65" charset="-120"/>
                          <a:ea typeface="標楷體" panose="03000509000000000000" pitchFamily="65" charset="-120"/>
                          <a:cs typeface="+mn-cs"/>
                        </a:rPr>
                        <a:t>採購手冊及範例</a:t>
                      </a:r>
                      <a:r>
                        <a:rPr lang="en-US" altLang="zh-TW" sz="1800" b="1" i="0" kern="1200" dirty="0">
                          <a:solidFill>
                            <a:srgbClr val="000000"/>
                          </a:solidFill>
                          <a:effectLst/>
                          <a:latin typeface="標楷體" panose="03000509000000000000" pitchFamily="65" charset="-120"/>
                          <a:ea typeface="標楷體" panose="03000509000000000000" pitchFamily="65" charset="-120"/>
                          <a:cs typeface="+mn-cs"/>
                        </a:rPr>
                        <a:t>\</a:t>
                      </a:r>
                      <a:r>
                        <a:rPr lang="zh-TW" altLang="en-US" sz="1800" b="1" i="0" kern="1200" dirty="0">
                          <a:solidFill>
                            <a:srgbClr val="000000"/>
                          </a:solidFill>
                          <a:effectLst/>
                          <a:latin typeface="標楷體" panose="03000509000000000000" pitchFamily="65" charset="-120"/>
                          <a:ea typeface="標楷體" panose="03000509000000000000" pitchFamily="65" charset="-120"/>
                          <a:cs typeface="+mn-cs"/>
                        </a:rPr>
                        <a:t>採購手冊及範例</a:t>
                      </a:r>
                      <a:r>
                        <a:rPr lang="zh-TW" altLang="en-US" sz="2000" b="1" dirty="0">
                          <a:solidFill>
                            <a:srgbClr val="000000"/>
                          </a:solidFill>
                          <a:latin typeface="標楷體" panose="03000509000000000000" pitchFamily="65" charset="-120"/>
                          <a:ea typeface="標楷體" panose="03000509000000000000" pitchFamily="65" charset="-120"/>
                        </a:rPr>
                        <a:t>。</a:t>
                      </a:r>
                    </a:p>
                  </a:txBody>
                  <a:tcPr marL="0" marR="0" marT="0" marB="0" anchor="ctr">
                    <a:lnL>
                      <a:noFill/>
                    </a:lnL>
                    <a:lnR>
                      <a:noFill/>
                    </a:lnR>
                    <a:lnT>
                      <a:noFill/>
                    </a:lnT>
                    <a:lnB>
                      <a:noFill/>
                    </a:lnB>
                    <a:solidFill>
                      <a:schemeClr val="bg1"/>
                    </a:solidFill>
                  </a:tcPr>
                </a:tc>
                <a:extLst>
                  <a:ext uri="{0D108BD9-81ED-4DB2-BD59-A6C34878D82A}">
                    <a16:rowId xmlns:a16="http://schemas.microsoft.com/office/drawing/2014/main" val="10000"/>
                  </a:ext>
                </a:extLst>
              </a:tr>
            </a:tbl>
          </a:graphicData>
        </a:graphic>
      </p:graphicFrame>
    </p:spTree>
    <p:extLst>
      <p:ext uri="{BB962C8B-B14F-4D97-AF65-F5344CB8AC3E}">
        <p14:creationId xmlns:p14="http://schemas.microsoft.com/office/powerpoint/2010/main" val="20189147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3" name="五邊形 4"/>
          <p:cNvSpPr/>
          <p:nvPr/>
        </p:nvSpPr>
        <p:spPr>
          <a:xfrm>
            <a:off x="395536" y="332656"/>
            <a:ext cx="1405350" cy="930841"/>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180"/>
              <a:gd name="f11" fmla="abs f4"/>
              <a:gd name="f12" fmla="abs f5"/>
              <a:gd name="f13" fmla="abs f6"/>
              <a:gd name="f14" fmla="val f7"/>
              <a:gd name="f15" fmla="val f8"/>
              <a:gd name="f16" fmla="*/ f9 f1 1"/>
              <a:gd name="f17" fmla="*/ f10 f1 1"/>
              <a:gd name="f18" fmla="?: f11 f4 1"/>
              <a:gd name="f19" fmla="?: f12 f5 1"/>
              <a:gd name="f20" fmla="?: f13 f6 1"/>
              <a:gd name="f21" fmla="*/ f16 1 f3"/>
              <a:gd name="f22" fmla="*/ f17 1 f3"/>
              <a:gd name="f23" fmla="*/ f18 1 21600"/>
              <a:gd name="f24" fmla="*/ f19 1 21600"/>
              <a:gd name="f25" fmla="*/ 21600 f18 1"/>
              <a:gd name="f26" fmla="*/ 21600 f19 1"/>
              <a:gd name="f27" fmla="+- f21 0 f2"/>
              <a:gd name="f28" fmla="+- f22 0 f2"/>
              <a:gd name="f29" fmla="min f24 f23"/>
              <a:gd name="f30" fmla="*/ f25 1 f20"/>
              <a:gd name="f31" fmla="*/ f26 1 f20"/>
              <a:gd name="f32" fmla="val f30"/>
              <a:gd name="f33" fmla="val f31"/>
              <a:gd name="f34" fmla="*/ f14 f29 1"/>
              <a:gd name="f35" fmla="+- f33 0 f14"/>
              <a:gd name="f36" fmla="+- f32 0 f14"/>
              <a:gd name="f37" fmla="*/ f33 f29 1"/>
              <a:gd name="f38" fmla="*/ f32 f29 1"/>
              <a:gd name="f39" fmla="*/ f35 1 2"/>
              <a:gd name="f40" fmla="min f36 f35"/>
              <a:gd name="f41" fmla="+- f14 f39 0"/>
              <a:gd name="f42" fmla="*/ f40 f15 1"/>
              <a:gd name="f43" fmla="*/ f42 1 100000"/>
              <a:gd name="f44" fmla="*/ f41 f29 1"/>
              <a:gd name="f45" fmla="+- f32 0 f43"/>
              <a:gd name="f46" fmla="+- f45 f32 0"/>
              <a:gd name="f47" fmla="*/ f45 1 2"/>
              <a:gd name="f48" fmla="*/ f45 f29 1"/>
              <a:gd name="f49" fmla="*/ f46 1 2"/>
              <a:gd name="f50" fmla="*/ f47 f29 1"/>
              <a:gd name="f51" fmla="*/ f49 f29 1"/>
            </a:gdLst>
            <a:ahLst/>
            <a:cxnLst>
              <a:cxn ang="3cd4">
                <a:pos x="hc" y="t"/>
              </a:cxn>
              <a:cxn ang="0">
                <a:pos x="r" y="vc"/>
              </a:cxn>
              <a:cxn ang="cd4">
                <a:pos x="hc" y="b"/>
              </a:cxn>
              <a:cxn ang="cd2">
                <a:pos x="l" y="vc"/>
              </a:cxn>
              <a:cxn ang="f27">
                <a:pos x="f50" y="f34"/>
              </a:cxn>
              <a:cxn ang="f28">
                <a:pos x="f50" y="f37"/>
              </a:cxn>
            </a:cxnLst>
            <a:rect l="f34" t="f34" r="f51" b="f37"/>
            <a:pathLst>
              <a:path>
                <a:moveTo>
                  <a:pt x="f34" y="f34"/>
                </a:moveTo>
                <a:lnTo>
                  <a:pt x="f48" y="f34"/>
                </a:lnTo>
                <a:lnTo>
                  <a:pt x="f38" y="f44"/>
                </a:lnTo>
                <a:lnTo>
                  <a:pt x="f48" y="f37"/>
                </a:lnTo>
                <a:lnTo>
                  <a:pt x="f34" y="f37"/>
                </a:lnTo>
                <a:close/>
              </a:path>
            </a:pathLst>
          </a:custGeom>
          <a:gradFill flip="none" rotWithShape="1">
            <a:gsLst>
              <a:gs pos="0">
                <a:srgbClr val="00B0F0">
                  <a:tint val="66000"/>
                  <a:satMod val="160000"/>
                </a:srgbClr>
              </a:gs>
              <a:gs pos="50000">
                <a:srgbClr val="00B0F0">
                  <a:tint val="44500"/>
                  <a:satMod val="160000"/>
                </a:srgbClr>
              </a:gs>
              <a:gs pos="100000">
                <a:srgbClr val="00B0F0">
                  <a:tint val="23500"/>
                  <a:satMod val="160000"/>
                </a:srgbClr>
              </a:gs>
            </a:gsLst>
            <a:lin ang="5400000" scaled="1"/>
            <a:tileRect/>
          </a:gradFill>
          <a:ln w="57150">
            <a:solidFill>
              <a:srgbClr val="000000"/>
            </a:solidFill>
            <a:prstDash val="solid"/>
          </a:ln>
        </p:spPr>
        <p:txBody>
          <a:bodyPr vert="horz" wrap="square" lIns="91440" tIns="45720" rIns="91440" bIns="45720" anchor="ctr" anchorCtr="1" compatLnSpc="1"/>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zh-TW" sz="3200" b="1" i="0" u="none" strike="noStrike" kern="1200" cap="none" spc="0" baseline="0" dirty="0">
                <a:solidFill>
                  <a:srgbClr val="000000"/>
                </a:solidFill>
                <a:uFillTx/>
                <a:latin typeface="標楷體" panose="03000509000000000000" pitchFamily="65" charset="-120"/>
                <a:ea typeface="標楷體" panose="03000509000000000000" pitchFamily="65" charset="-120"/>
              </a:rPr>
              <a:t>招標</a:t>
            </a:r>
          </a:p>
        </p:txBody>
      </p:sp>
      <p:sp>
        <p:nvSpPr>
          <p:cNvPr id="4" name="五邊形 5"/>
          <p:cNvSpPr/>
          <p:nvPr/>
        </p:nvSpPr>
        <p:spPr>
          <a:xfrm>
            <a:off x="1475656" y="332656"/>
            <a:ext cx="1405350" cy="944666"/>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180"/>
              <a:gd name="f11" fmla="abs f4"/>
              <a:gd name="f12" fmla="abs f5"/>
              <a:gd name="f13" fmla="abs f6"/>
              <a:gd name="f14" fmla="val f7"/>
              <a:gd name="f15" fmla="val f8"/>
              <a:gd name="f16" fmla="*/ f9 f1 1"/>
              <a:gd name="f17" fmla="*/ f10 f1 1"/>
              <a:gd name="f18" fmla="?: f11 f4 1"/>
              <a:gd name="f19" fmla="?: f12 f5 1"/>
              <a:gd name="f20" fmla="?: f13 f6 1"/>
              <a:gd name="f21" fmla="*/ f16 1 f3"/>
              <a:gd name="f22" fmla="*/ f17 1 f3"/>
              <a:gd name="f23" fmla="*/ f18 1 21600"/>
              <a:gd name="f24" fmla="*/ f19 1 21600"/>
              <a:gd name="f25" fmla="*/ 21600 f18 1"/>
              <a:gd name="f26" fmla="*/ 21600 f19 1"/>
              <a:gd name="f27" fmla="+- f21 0 f2"/>
              <a:gd name="f28" fmla="+- f22 0 f2"/>
              <a:gd name="f29" fmla="min f24 f23"/>
              <a:gd name="f30" fmla="*/ f25 1 f20"/>
              <a:gd name="f31" fmla="*/ f26 1 f20"/>
              <a:gd name="f32" fmla="val f30"/>
              <a:gd name="f33" fmla="val f31"/>
              <a:gd name="f34" fmla="*/ f14 f29 1"/>
              <a:gd name="f35" fmla="+- f33 0 f14"/>
              <a:gd name="f36" fmla="+- f32 0 f14"/>
              <a:gd name="f37" fmla="*/ f33 f29 1"/>
              <a:gd name="f38" fmla="*/ f32 f29 1"/>
              <a:gd name="f39" fmla="*/ f35 1 2"/>
              <a:gd name="f40" fmla="min f36 f35"/>
              <a:gd name="f41" fmla="+- f14 f39 0"/>
              <a:gd name="f42" fmla="*/ f40 f15 1"/>
              <a:gd name="f43" fmla="*/ f42 1 100000"/>
              <a:gd name="f44" fmla="*/ f41 f29 1"/>
              <a:gd name="f45" fmla="+- f32 0 f43"/>
              <a:gd name="f46" fmla="+- f45 f32 0"/>
              <a:gd name="f47" fmla="*/ f45 1 2"/>
              <a:gd name="f48" fmla="*/ f45 f29 1"/>
              <a:gd name="f49" fmla="*/ f46 1 2"/>
              <a:gd name="f50" fmla="*/ f47 f29 1"/>
              <a:gd name="f51" fmla="*/ f49 f29 1"/>
            </a:gdLst>
            <a:ahLst/>
            <a:cxnLst>
              <a:cxn ang="3cd4">
                <a:pos x="hc" y="t"/>
              </a:cxn>
              <a:cxn ang="0">
                <a:pos x="r" y="vc"/>
              </a:cxn>
              <a:cxn ang="cd4">
                <a:pos x="hc" y="b"/>
              </a:cxn>
              <a:cxn ang="cd2">
                <a:pos x="l" y="vc"/>
              </a:cxn>
              <a:cxn ang="f27">
                <a:pos x="f50" y="f34"/>
              </a:cxn>
              <a:cxn ang="f28">
                <a:pos x="f50" y="f37"/>
              </a:cxn>
            </a:cxnLst>
            <a:rect l="f34" t="f34" r="f51" b="f37"/>
            <a:pathLst>
              <a:path>
                <a:moveTo>
                  <a:pt x="f34" y="f34"/>
                </a:moveTo>
                <a:lnTo>
                  <a:pt x="f48" y="f34"/>
                </a:lnTo>
                <a:lnTo>
                  <a:pt x="f38" y="f44"/>
                </a:lnTo>
                <a:lnTo>
                  <a:pt x="f48" y="f37"/>
                </a:lnTo>
                <a:lnTo>
                  <a:pt x="f34" y="f37"/>
                </a:lnTo>
                <a:close/>
              </a:path>
            </a:pathLst>
          </a:custGeom>
          <a:solidFill>
            <a:schemeClr val="bg1"/>
          </a:solidFill>
          <a:ln w="28575">
            <a:solidFill>
              <a:schemeClr val="tx1"/>
            </a:solidFill>
            <a:prstDash val="solid"/>
          </a:ln>
        </p:spPr>
        <p:txBody>
          <a:bodyPr vert="horz" wrap="square" lIns="91440" tIns="45720" rIns="91440" bIns="45720" anchor="ctr" anchorCtr="1" compatLnSpc="1"/>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zh-TW" sz="3200" b="1" i="0" u="none" strike="noStrike" kern="1200" cap="none" spc="0" baseline="0" dirty="0">
                <a:solidFill>
                  <a:srgbClr val="000000"/>
                </a:solidFill>
                <a:uFillTx/>
                <a:latin typeface="標楷體" panose="03000509000000000000" pitchFamily="65" charset="-120"/>
                <a:ea typeface="標楷體" panose="03000509000000000000" pitchFamily="65" charset="-120"/>
              </a:rPr>
              <a:t>開標</a:t>
            </a:r>
          </a:p>
        </p:txBody>
      </p:sp>
      <p:sp>
        <p:nvSpPr>
          <p:cNvPr id="5" name="五邊形 6"/>
          <p:cNvSpPr/>
          <p:nvPr/>
        </p:nvSpPr>
        <p:spPr>
          <a:xfrm>
            <a:off x="2573181" y="332656"/>
            <a:ext cx="1405350" cy="944666"/>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180"/>
              <a:gd name="f11" fmla="abs f4"/>
              <a:gd name="f12" fmla="abs f5"/>
              <a:gd name="f13" fmla="abs f6"/>
              <a:gd name="f14" fmla="val f7"/>
              <a:gd name="f15" fmla="val f8"/>
              <a:gd name="f16" fmla="*/ f9 f1 1"/>
              <a:gd name="f17" fmla="*/ f10 f1 1"/>
              <a:gd name="f18" fmla="?: f11 f4 1"/>
              <a:gd name="f19" fmla="?: f12 f5 1"/>
              <a:gd name="f20" fmla="?: f13 f6 1"/>
              <a:gd name="f21" fmla="*/ f16 1 f3"/>
              <a:gd name="f22" fmla="*/ f17 1 f3"/>
              <a:gd name="f23" fmla="*/ f18 1 21600"/>
              <a:gd name="f24" fmla="*/ f19 1 21600"/>
              <a:gd name="f25" fmla="*/ 21600 f18 1"/>
              <a:gd name="f26" fmla="*/ 21600 f19 1"/>
              <a:gd name="f27" fmla="+- f21 0 f2"/>
              <a:gd name="f28" fmla="+- f22 0 f2"/>
              <a:gd name="f29" fmla="min f24 f23"/>
              <a:gd name="f30" fmla="*/ f25 1 f20"/>
              <a:gd name="f31" fmla="*/ f26 1 f20"/>
              <a:gd name="f32" fmla="val f30"/>
              <a:gd name="f33" fmla="val f31"/>
              <a:gd name="f34" fmla="*/ f14 f29 1"/>
              <a:gd name="f35" fmla="+- f33 0 f14"/>
              <a:gd name="f36" fmla="+- f32 0 f14"/>
              <a:gd name="f37" fmla="*/ f33 f29 1"/>
              <a:gd name="f38" fmla="*/ f32 f29 1"/>
              <a:gd name="f39" fmla="*/ f35 1 2"/>
              <a:gd name="f40" fmla="min f36 f35"/>
              <a:gd name="f41" fmla="+- f14 f39 0"/>
              <a:gd name="f42" fmla="*/ f40 f15 1"/>
              <a:gd name="f43" fmla="*/ f42 1 100000"/>
              <a:gd name="f44" fmla="*/ f41 f29 1"/>
              <a:gd name="f45" fmla="+- f32 0 f43"/>
              <a:gd name="f46" fmla="+- f45 f32 0"/>
              <a:gd name="f47" fmla="*/ f45 1 2"/>
              <a:gd name="f48" fmla="*/ f45 f29 1"/>
              <a:gd name="f49" fmla="*/ f46 1 2"/>
              <a:gd name="f50" fmla="*/ f47 f29 1"/>
              <a:gd name="f51" fmla="*/ f49 f29 1"/>
            </a:gdLst>
            <a:ahLst/>
            <a:cxnLst>
              <a:cxn ang="3cd4">
                <a:pos x="hc" y="t"/>
              </a:cxn>
              <a:cxn ang="0">
                <a:pos x="r" y="vc"/>
              </a:cxn>
              <a:cxn ang="cd4">
                <a:pos x="hc" y="b"/>
              </a:cxn>
              <a:cxn ang="cd2">
                <a:pos x="l" y="vc"/>
              </a:cxn>
              <a:cxn ang="f27">
                <a:pos x="f50" y="f34"/>
              </a:cxn>
              <a:cxn ang="f28">
                <a:pos x="f50" y="f37"/>
              </a:cxn>
            </a:cxnLst>
            <a:rect l="f34" t="f34" r="f51" b="f37"/>
            <a:pathLst>
              <a:path>
                <a:moveTo>
                  <a:pt x="f34" y="f34"/>
                </a:moveTo>
                <a:lnTo>
                  <a:pt x="f48" y="f34"/>
                </a:lnTo>
                <a:lnTo>
                  <a:pt x="f38" y="f44"/>
                </a:lnTo>
                <a:lnTo>
                  <a:pt x="f48" y="f37"/>
                </a:lnTo>
                <a:lnTo>
                  <a:pt x="f34" y="f37"/>
                </a:lnTo>
                <a:close/>
              </a:path>
            </a:pathLst>
          </a:custGeom>
          <a:solidFill>
            <a:schemeClr val="bg1"/>
          </a:solidFill>
          <a:ln w="28575">
            <a:solidFill>
              <a:schemeClr val="tx1"/>
            </a:solidFill>
            <a:prstDash val="solid"/>
          </a:ln>
        </p:spPr>
        <p:txBody>
          <a:bodyPr vert="horz" wrap="square" lIns="91440" tIns="45720" rIns="91440" bIns="45720" anchor="ctr" anchorCtr="1" compatLnSpc="1"/>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zh-TW" sz="3200" b="1" i="0" u="none" strike="noStrike" kern="1200" cap="none" spc="0" baseline="0" dirty="0">
                <a:solidFill>
                  <a:srgbClr val="000000"/>
                </a:solidFill>
                <a:uFillTx/>
                <a:latin typeface="標楷體" panose="03000509000000000000" pitchFamily="65" charset="-120"/>
                <a:ea typeface="標楷體" panose="03000509000000000000" pitchFamily="65" charset="-120"/>
              </a:rPr>
              <a:t>審標</a:t>
            </a:r>
          </a:p>
        </p:txBody>
      </p:sp>
      <p:sp>
        <p:nvSpPr>
          <p:cNvPr id="6" name="五邊形 9"/>
          <p:cNvSpPr/>
          <p:nvPr/>
        </p:nvSpPr>
        <p:spPr>
          <a:xfrm>
            <a:off x="3635896" y="332656"/>
            <a:ext cx="1405350" cy="944666"/>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180"/>
              <a:gd name="f11" fmla="abs f4"/>
              <a:gd name="f12" fmla="abs f5"/>
              <a:gd name="f13" fmla="abs f6"/>
              <a:gd name="f14" fmla="val f7"/>
              <a:gd name="f15" fmla="val f8"/>
              <a:gd name="f16" fmla="*/ f9 f1 1"/>
              <a:gd name="f17" fmla="*/ f10 f1 1"/>
              <a:gd name="f18" fmla="?: f11 f4 1"/>
              <a:gd name="f19" fmla="?: f12 f5 1"/>
              <a:gd name="f20" fmla="?: f13 f6 1"/>
              <a:gd name="f21" fmla="*/ f16 1 f3"/>
              <a:gd name="f22" fmla="*/ f17 1 f3"/>
              <a:gd name="f23" fmla="*/ f18 1 21600"/>
              <a:gd name="f24" fmla="*/ f19 1 21600"/>
              <a:gd name="f25" fmla="*/ 21600 f18 1"/>
              <a:gd name="f26" fmla="*/ 21600 f19 1"/>
              <a:gd name="f27" fmla="+- f21 0 f2"/>
              <a:gd name="f28" fmla="+- f22 0 f2"/>
              <a:gd name="f29" fmla="min f24 f23"/>
              <a:gd name="f30" fmla="*/ f25 1 f20"/>
              <a:gd name="f31" fmla="*/ f26 1 f20"/>
              <a:gd name="f32" fmla="val f30"/>
              <a:gd name="f33" fmla="val f31"/>
              <a:gd name="f34" fmla="*/ f14 f29 1"/>
              <a:gd name="f35" fmla="+- f33 0 f14"/>
              <a:gd name="f36" fmla="+- f32 0 f14"/>
              <a:gd name="f37" fmla="*/ f33 f29 1"/>
              <a:gd name="f38" fmla="*/ f32 f29 1"/>
              <a:gd name="f39" fmla="*/ f35 1 2"/>
              <a:gd name="f40" fmla="min f36 f35"/>
              <a:gd name="f41" fmla="+- f14 f39 0"/>
              <a:gd name="f42" fmla="*/ f40 f15 1"/>
              <a:gd name="f43" fmla="*/ f42 1 100000"/>
              <a:gd name="f44" fmla="*/ f41 f29 1"/>
              <a:gd name="f45" fmla="+- f32 0 f43"/>
              <a:gd name="f46" fmla="+- f45 f32 0"/>
              <a:gd name="f47" fmla="*/ f45 1 2"/>
              <a:gd name="f48" fmla="*/ f45 f29 1"/>
              <a:gd name="f49" fmla="*/ f46 1 2"/>
              <a:gd name="f50" fmla="*/ f47 f29 1"/>
              <a:gd name="f51" fmla="*/ f49 f29 1"/>
            </a:gdLst>
            <a:ahLst/>
            <a:cxnLst>
              <a:cxn ang="3cd4">
                <a:pos x="hc" y="t"/>
              </a:cxn>
              <a:cxn ang="0">
                <a:pos x="r" y="vc"/>
              </a:cxn>
              <a:cxn ang="cd4">
                <a:pos x="hc" y="b"/>
              </a:cxn>
              <a:cxn ang="cd2">
                <a:pos x="l" y="vc"/>
              </a:cxn>
              <a:cxn ang="f27">
                <a:pos x="f50" y="f34"/>
              </a:cxn>
              <a:cxn ang="f28">
                <a:pos x="f50" y="f37"/>
              </a:cxn>
            </a:cxnLst>
            <a:rect l="f34" t="f34" r="f51" b="f37"/>
            <a:pathLst>
              <a:path>
                <a:moveTo>
                  <a:pt x="f34" y="f34"/>
                </a:moveTo>
                <a:lnTo>
                  <a:pt x="f48" y="f34"/>
                </a:lnTo>
                <a:lnTo>
                  <a:pt x="f38" y="f44"/>
                </a:lnTo>
                <a:lnTo>
                  <a:pt x="f48" y="f37"/>
                </a:lnTo>
                <a:lnTo>
                  <a:pt x="f34" y="f37"/>
                </a:lnTo>
                <a:close/>
              </a:path>
            </a:pathLst>
          </a:custGeom>
          <a:solidFill>
            <a:schemeClr val="bg1"/>
          </a:solidFill>
          <a:ln w="76200">
            <a:solidFill>
              <a:srgbClr val="FF0000"/>
            </a:solidFill>
            <a:prstDash val="sysDot"/>
          </a:ln>
        </p:spPr>
        <p:txBody>
          <a:bodyPr vert="horz" wrap="square" lIns="91440" tIns="45720" rIns="91440" bIns="45720" anchor="ctr" anchorCtr="1" compatLnSpc="1"/>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zh-TW" sz="3200" b="1" i="0" u="none" strike="noStrike" kern="1200" cap="none" spc="0" baseline="0" dirty="0">
                <a:solidFill>
                  <a:srgbClr val="000000"/>
                </a:solidFill>
                <a:uFillTx/>
                <a:latin typeface="標楷體" panose="03000509000000000000" pitchFamily="65" charset="-120"/>
                <a:ea typeface="標楷體" panose="03000509000000000000" pitchFamily="65" charset="-120"/>
              </a:rPr>
              <a:t>決標</a:t>
            </a:r>
          </a:p>
        </p:txBody>
      </p:sp>
      <p:sp>
        <p:nvSpPr>
          <p:cNvPr id="7" name="五邊形 10"/>
          <p:cNvSpPr/>
          <p:nvPr/>
        </p:nvSpPr>
        <p:spPr>
          <a:xfrm>
            <a:off x="4871162" y="371061"/>
            <a:ext cx="1213006" cy="906261"/>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180"/>
              <a:gd name="f11" fmla="abs f4"/>
              <a:gd name="f12" fmla="abs f5"/>
              <a:gd name="f13" fmla="abs f6"/>
              <a:gd name="f14" fmla="val f7"/>
              <a:gd name="f15" fmla="val f8"/>
              <a:gd name="f16" fmla="*/ f9 f1 1"/>
              <a:gd name="f17" fmla="*/ f10 f1 1"/>
              <a:gd name="f18" fmla="?: f11 f4 1"/>
              <a:gd name="f19" fmla="?: f12 f5 1"/>
              <a:gd name="f20" fmla="?: f13 f6 1"/>
              <a:gd name="f21" fmla="*/ f16 1 f3"/>
              <a:gd name="f22" fmla="*/ f17 1 f3"/>
              <a:gd name="f23" fmla="*/ f18 1 21600"/>
              <a:gd name="f24" fmla="*/ f19 1 21600"/>
              <a:gd name="f25" fmla="*/ 21600 f18 1"/>
              <a:gd name="f26" fmla="*/ 21600 f19 1"/>
              <a:gd name="f27" fmla="+- f21 0 f2"/>
              <a:gd name="f28" fmla="+- f22 0 f2"/>
              <a:gd name="f29" fmla="min f24 f23"/>
              <a:gd name="f30" fmla="*/ f25 1 f20"/>
              <a:gd name="f31" fmla="*/ f26 1 f20"/>
              <a:gd name="f32" fmla="val f30"/>
              <a:gd name="f33" fmla="val f31"/>
              <a:gd name="f34" fmla="*/ f14 f29 1"/>
              <a:gd name="f35" fmla="+- f33 0 f14"/>
              <a:gd name="f36" fmla="+- f32 0 f14"/>
              <a:gd name="f37" fmla="*/ f33 f29 1"/>
              <a:gd name="f38" fmla="*/ f32 f29 1"/>
              <a:gd name="f39" fmla="*/ f35 1 2"/>
              <a:gd name="f40" fmla="min f36 f35"/>
              <a:gd name="f41" fmla="+- f14 f39 0"/>
              <a:gd name="f42" fmla="*/ f40 f15 1"/>
              <a:gd name="f43" fmla="*/ f42 1 100000"/>
              <a:gd name="f44" fmla="*/ f41 f29 1"/>
              <a:gd name="f45" fmla="+- f32 0 f43"/>
              <a:gd name="f46" fmla="+- f45 f32 0"/>
              <a:gd name="f47" fmla="*/ f45 1 2"/>
              <a:gd name="f48" fmla="*/ f45 f29 1"/>
              <a:gd name="f49" fmla="*/ f46 1 2"/>
              <a:gd name="f50" fmla="*/ f47 f29 1"/>
              <a:gd name="f51" fmla="*/ f49 f29 1"/>
            </a:gdLst>
            <a:ahLst/>
            <a:cxnLst>
              <a:cxn ang="3cd4">
                <a:pos x="hc" y="t"/>
              </a:cxn>
              <a:cxn ang="0">
                <a:pos x="r" y="vc"/>
              </a:cxn>
              <a:cxn ang="cd4">
                <a:pos x="hc" y="b"/>
              </a:cxn>
              <a:cxn ang="cd2">
                <a:pos x="l" y="vc"/>
              </a:cxn>
              <a:cxn ang="f27">
                <a:pos x="f50" y="f34"/>
              </a:cxn>
              <a:cxn ang="f28">
                <a:pos x="f50" y="f37"/>
              </a:cxn>
            </a:cxnLst>
            <a:rect l="f34" t="f34" r="f51" b="f37"/>
            <a:pathLst>
              <a:path>
                <a:moveTo>
                  <a:pt x="f34" y="f34"/>
                </a:moveTo>
                <a:lnTo>
                  <a:pt x="f48" y="f34"/>
                </a:lnTo>
                <a:lnTo>
                  <a:pt x="f38" y="f44"/>
                </a:lnTo>
                <a:lnTo>
                  <a:pt x="f48" y="f37"/>
                </a:lnTo>
                <a:lnTo>
                  <a:pt x="f34" y="f37"/>
                </a:lnTo>
                <a:close/>
              </a:path>
            </a:pathLst>
          </a:custGeom>
          <a:solidFill>
            <a:schemeClr val="bg1"/>
          </a:solidFill>
          <a:ln w="28575">
            <a:solidFill>
              <a:schemeClr val="tx1"/>
            </a:solidFill>
            <a:prstDash val="solid"/>
          </a:ln>
        </p:spPr>
        <p:txBody>
          <a:bodyPr vert="horz" wrap="square" lIns="91440" tIns="45720" rIns="91440" bIns="45720" anchor="ctr" anchorCtr="1" compatLnSpc="1"/>
          <a:lstStyle/>
          <a:p>
            <a:pPr marL="0" marR="0" lvl="0" indent="0"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zh-TW" sz="2800" b="1" i="0" u="none" strike="noStrike" kern="1200" cap="none" spc="0" baseline="0" dirty="0">
                <a:solidFill>
                  <a:srgbClr val="000000"/>
                </a:solidFill>
                <a:uFillTx/>
                <a:latin typeface="標楷體" panose="03000509000000000000" pitchFamily="65" charset="-120"/>
                <a:ea typeface="標楷體" panose="03000509000000000000" pitchFamily="65" charset="-120"/>
              </a:rPr>
              <a:t>訂約</a:t>
            </a:r>
          </a:p>
        </p:txBody>
      </p:sp>
      <p:sp>
        <p:nvSpPr>
          <p:cNvPr id="8" name="五邊形 11"/>
          <p:cNvSpPr/>
          <p:nvPr/>
        </p:nvSpPr>
        <p:spPr>
          <a:xfrm>
            <a:off x="5750118" y="362500"/>
            <a:ext cx="1126138" cy="900998"/>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180"/>
              <a:gd name="f11" fmla="abs f4"/>
              <a:gd name="f12" fmla="abs f5"/>
              <a:gd name="f13" fmla="abs f6"/>
              <a:gd name="f14" fmla="val f7"/>
              <a:gd name="f15" fmla="val f8"/>
              <a:gd name="f16" fmla="*/ f9 f1 1"/>
              <a:gd name="f17" fmla="*/ f10 f1 1"/>
              <a:gd name="f18" fmla="?: f11 f4 1"/>
              <a:gd name="f19" fmla="?: f12 f5 1"/>
              <a:gd name="f20" fmla="?: f13 f6 1"/>
              <a:gd name="f21" fmla="*/ f16 1 f3"/>
              <a:gd name="f22" fmla="*/ f17 1 f3"/>
              <a:gd name="f23" fmla="*/ f18 1 21600"/>
              <a:gd name="f24" fmla="*/ f19 1 21600"/>
              <a:gd name="f25" fmla="*/ 21600 f18 1"/>
              <a:gd name="f26" fmla="*/ 21600 f19 1"/>
              <a:gd name="f27" fmla="+- f21 0 f2"/>
              <a:gd name="f28" fmla="+- f22 0 f2"/>
              <a:gd name="f29" fmla="min f24 f23"/>
              <a:gd name="f30" fmla="*/ f25 1 f20"/>
              <a:gd name="f31" fmla="*/ f26 1 f20"/>
              <a:gd name="f32" fmla="val f30"/>
              <a:gd name="f33" fmla="val f31"/>
              <a:gd name="f34" fmla="*/ f14 f29 1"/>
              <a:gd name="f35" fmla="+- f33 0 f14"/>
              <a:gd name="f36" fmla="+- f32 0 f14"/>
              <a:gd name="f37" fmla="*/ f33 f29 1"/>
              <a:gd name="f38" fmla="*/ f32 f29 1"/>
              <a:gd name="f39" fmla="*/ f35 1 2"/>
              <a:gd name="f40" fmla="min f36 f35"/>
              <a:gd name="f41" fmla="+- f14 f39 0"/>
              <a:gd name="f42" fmla="*/ f40 f15 1"/>
              <a:gd name="f43" fmla="*/ f42 1 100000"/>
              <a:gd name="f44" fmla="*/ f41 f29 1"/>
              <a:gd name="f45" fmla="+- f32 0 f43"/>
              <a:gd name="f46" fmla="+- f45 f32 0"/>
              <a:gd name="f47" fmla="*/ f45 1 2"/>
              <a:gd name="f48" fmla="*/ f45 f29 1"/>
              <a:gd name="f49" fmla="*/ f46 1 2"/>
              <a:gd name="f50" fmla="*/ f47 f29 1"/>
              <a:gd name="f51" fmla="*/ f49 f29 1"/>
            </a:gdLst>
            <a:ahLst/>
            <a:cxnLst>
              <a:cxn ang="3cd4">
                <a:pos x="hc" y="t"/>
              </a:cxn>
              <a:cxn ang="0">
                <a:pos x="r" y="vc"/>
              </a:cxn>
              <a:cxn ang="cd4">
                <a:pos x="hc" y="b"/>
              </a:cxn>
              <a:cxn ang="cd2">
                <a:pos x="l" y="vc"/>
              </a:cxn>
              <a:cxn ang="f27">
                <a:pos x="f50" y="f34"/>
              </a:cxn>
              <a:cxn ang="f28">
                <a:pos x="f50" y="f37"/>
              </a:cxn>
            </a:cxnLst>
            <a:rect l="f34" t="f34" r="f51" b="f37"/>
            <a:pathLst>
              <a:path>
                <a:moveTo>
                  <a:pt x="f34" y="f34"/>
                </a:moveTo>
                <a:lnTo>
                  <a:pt x="f48" y="f34"/>
                </a:lnTo>
                <a:lnTo>
                  <a:pt x="f38" y="f44"/>
                </a:lnTo>
                <a:lnTo>
                  <a:pt x="f48" y="f37"/>
                </a:lnTo>
                <a:lnTo>
                  <a:pt x="f34" y="f37"/>
                </a:lnTo>
                <a:close/>
              </a:path>
            </a:pathLst>
          </a:custGeom>
          <a:solidFill>
            <a:schemeClr val="bg1"/>
          </a:solidFill>
          <a:ln w="28575">
            <a:solidFill>
              <a:schemeClr val="tx1"/>
            </a:solidFill>
            <a:prstDash val="solid"/>
          </a:ln>
        </p:spPr>
        <p:txBody>
          <a:bodyPr vert="horz" wrap="square" lIns="91440" tIns="45720" rIns="91440" bIns="45720" anchor="ctr" anchorCtr="1" compatLnSpc="1"/>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zh-TW" sz="2800" b="1" i="0" u="none" strike="noStrike" kern="1200" cap="none" spc="0" baseline="0" dirty="0">
                <a:solidFill>
                  <a:srgbClr val="000000"/>
                </a:solidFill>
                <a:uFillTx/>
                <a:latin typeface="標楷體" panose="03000509000000000000" pitchFamily="65" charset="-120"/>
                <a:ea typeface="標楷體" panose="03000509000000000000" pitchFamily="65" charset="-120"/>
              </a:rPr>
              <a:t>履約</a:t>
            </a:r>
          </a:p>
        </p:txBody>
      </p:sp>
      <p:sp>
        <p:nvSpPr>
          <p:cNvPr id="9" name="五邊形 12"/>
          <p:cNvSpPr/>
          <p:nvPr/>
        </p:nvSpPr>
        <p:spPr>
          <a:xfrm>
            <a:off x="6602590" y="371061"/>
            <a:ext cx="1281778" cy="892436"/>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180"/>
              <a:gd name="f11" fmla="abs f4"/>
              <a:gd name="f12" fmla="abs f5"/>
              <a:gd name="f13" fmla="abs f6"/>
              <a:gd name="f14" fmla="val f7"/>
              <a:gd name="f15" fmla="val f8"/>
              <a:gd name="f16" fmla="*/ f9 f1 1"/>
              <a:gd name="f17" fmla="*/ f10 f1 1"/>
              <a:gd name="f18" fmla="?: f11 f4 1"/>
              <a:gd name="f19" fmla="?: f12 f5 1"/>
              <a:gd name="f20" fmla="?: f13 f6 1"/>
              <a:gd name="f21" fmla="*/ f16 1 f3"/>
              <a:gd name="f22" fmla="*/ f17 1 f3"/>
              <a:gd name="f23" fmla="*/ f18 1 21600"/>
              <a:gd name="f24" fmla="*/ f19 1 21600"/>
              <a:gd name="f25" fmla="*/ 21600 f18 1"/>
              <a:gd name="f26" fmla="*/ 21600 f19 1"/>
              <a:gd name="f27" fmla="+- f21 0 f2"/>
              <a:gd name="f28" fmla="+- f22 0 f2"/>
              <a:gd name="f29" fmla="min f24 f23"/>
              <a:gd name="f30" fmla="*/ f25 1 f20"/>
              <a:gd name="f31" fmla="*/ f26 1 f20"/>
              <a:gd name="f32" fmla="val f30"/>
              <a:gd name="f33" fmla="val f31"/>
              <a:gd name="f34" fmla="*/ f14 f29 1"/>
              <a:gd name="f35" fmla="+- f33 0 f14"/>
              <a:gd name="f36" fmla="+- f32 0 f14"/>
              <a:gd name="f37" fmla="*/ f33 f29 1"/>
              <a:gd name="f38" fmla="*/ f32 f29 1"/>
              <a:gd name="f39" fmla="*/ f35 1 2"/>
              <a:gd name="f40" fmla="min f36 f35"/>
              <a:gd name="f41" fmla="+- f14 f39 0"/>
              <a:gd name="f42" fmla="*/ f40 f15 1"/>
              <a:gd name="f43" fmla="*/ f42 1 100000"/>
              <a:gd name="f44" fmla="*/ f41 f29 1"/>
              <a:gd name="f45" fmla="+- f32 0 f43"/>
              <a:gd name="f46" fmla="+- f45 f32 0"/>
              <a:gd name="f47" fmla="*/ f45 1 2"/>
              <a:gd name="f48" fmla="*/ f45 f29 1"/>
              <a:gd name="f49" fmla="*/ f46 1 2"/>
              <a:gd name="f50" fmla="*/ f47 f29 1"/>
              <a:gd name="f51" fmla="*/ f49 f29 1"/>
            </a:gdLst>
            <a:ahLst/>
            <a:cxnLst>
              <a:cxn ang="3cd4">
                <a:pos x="hc" y="t"/>
              </a:cxn>
              <a:cxn ang="0">
                <a:pos x="r" y="vc"/>
              </a:cxn>
              <a:cxn ang="cd4">
                <a:pos x="hc" y="b"/>
              </a:cxn>
              <a:cxn ang="cd2">
                <a:pos x="l" y="vc"/>
              </a:cxn>
              <a:cxn ang="f27">
                <a:pos x="f50" y="f34"/>
              </a:cxn>
              <a:cxn ang="f28">
                <a:pos x="f50" y="f37"/>
              </a:cxn>
            </a:cxnLst>
            <a:rect l="f34" t="f34" r="f51" b="f37"/>
            <a:pathLst>
              <a:path>
                <a:moveTo>
                  <a:pt x="f34" y="f34"/>
                </a:moveTo>
                <a:lnTo>
                  <a:pt x="f48" y="f34"/>
                </a:lnTo>
                <a:lnTo>
                  <a:pt x="f38" y="f44"/>
                </a:lnTo>
                <a:lnTo>
                  <a:pt x="f48" y="f37"/>
                </a:lnTo>
                <a:lnTo>
                  <a:pt x="f34" y="f37"/>
                </a:lnTo>
                <a:close/>
              </a:path>
            </a:pathLst>
          </a:custGeom>
          <a:solidFill>
            <a:schemeClr val="bg1"/>
          </a:solidFill>
          <a:ln w="28575">
            <a:solidFill>
              <a:schemeClr val="tx1"/>
            </a:solidFill>
            <a:prstDash val="solid"/>
          </a:ln>
        </p:spPr>
        <p:txBody>
          <a:bodyPr vert="horz" wrap="square" lIns="91440" tIns="45720" rIns="91440" bIns="45720" anchor="ctr" anchorCtr="1" compatLnSpc="1"/>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zh-TW" sz="2800" b="1" i="0" u="none" strike="noStrike" kern="1200" cap="none" spc="0" baseline="0" dirty="0">
                <a:solidFill>
                  <a:srgbClr val="000000"/>
                </a:solidFill>
                <a:uFillTx/>
                <a:latin typeface="標楷體" panose="03000509000000000000" pitchFamily="65" charset="-120"/>
                <a:ea typeface="標楷體" panose="03000509000000000000" pitchFamily="65" charset="-120"/>
              </a:rPr>
              <a:t>驗收</a:t>
            </a:r>
          </a:p>
        </p:txBody>
      </p:sp>
      <p:sp>
        <p:nvSpPr>
          <p:cNvPr id="10" name="五邊形 28"/>
          <p:cNvSpPr/>
          <p:nvPr/>
        </p:nvSpPr>
        <p:spPr>
          <a:xfrm>
            <a:off x="7620505" y="393212"/>
            <a:ext cx="1199967" cy="870286"/>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180"/>
              <a:gd name="f11" fmla="abs f4"/>
              <a:gd name="f12" fmla="abs f5"/>
              <a:gd name="f13" fmla="abs f6"/>
              <a:gd name="f14" fmla="val f7"/>
              <a:gd name="f15" fmla="val f8"/>
              <a:gd name="f16" fmla="*/ f9 f1 1"/>
              <a:gd name="f17" fmla="*/ f10 f1 1"/>
              <a:gd name="f18" fmla="?: f11 f4 1"/>
              <a:gd name="f19" fmla="?: f12 f5 1"/>
              <a:gd name="f20" fmla="?: f13 f6 1"/>
              <a:gd name="f21" fmla="*/ f16 1 f3"/>
              <a:gd name="f22" fmla="*/ f17 1 f3"/>
              <a:gd name="f23" fmla="*/ f18 1 21600"/>
              <a:gd name="f24" fmla="*/ f19 1 21600"/>
              <a:gd name="f25" fmla="*/ 21600 f18 1"/>
              <a:gd name="f26" fmla="*/ 21600 f19 1"/>
              <a:gd name="f27" fmla="+- f21 0 f2"/>
              <a:gd name="f28" fmla="+- f22 0 f2"/>
              <a:gd name="f29" fmla="min f24 f23"/>
              <a:gd name="f30" fmla="*/ f25 1 f20"/>
              <a:gd name="f31" fmla="*/ f26 1 f20"/>
              <a:gd name="f32" fmla="val f30"/>
              <a:gd name="f33" fmla="val f31"/>
              <a:gd name="f34" fmla="*/ f14 f29 1"/>
              <a:gd name="f35" fmla="+- f33 0 f14"/>
              <a:gd name="f36" fmla="+- f32 0 f14"/>
              <a:gd name="f37" fmla="*/ f33 f29 1"/>
              <a:gd name="f38" fmla="*/ f32 f29 1"/>
              <a:gd name="f39" fmla="*/ f35 1 2"/>
              <a:gd name="f40" fmla="min f36 f35"/>
              <a:gd name="f41" fmla="+- f14 f39 0"/>
              <a:gd name="f42" fmla="*/ f40 f15 1"/>
              <a:gd name="f43" fmla="*/ f42 1 100000"/>
              <a:gd name="f44" fmla="*/ f41 f29 1"/>
              <a:gd name="f45" fmla="+- f32 0 f43"/>
              <a:gd name="f46" fmla="+- f45 f32 0"/>
              <a:gd name="f47" fmla="*/ f45 1 2"/>
              <a:gd name="f48" fmla="*/ f45 f29 1"/>
              <a:gd name="f49" fmla="*/ f46 1 2"/>
              <a:gd name="f50" fmla="*/ f47 f29 1"/>
              <a:gd name="f51" fmla="*/ f49 f29 1"/>
            </a:gdLst>
            <a:ahLst/>
            <a:cxnLst>
              <a:cxn ang="3cd4">
                <a:pos x="hc" y="t"/>
              </a:cxn>
              <a:cxn ang="0">
                <a:pos x="r" y="vc"/>
              </a:cxn>
              <a:cxn ang="cd4">
                <a:pos x="hc" y="b"/>
              </a:cxn>
              <a:cxn ang="cd2">
                <a:pos x="l" y="vc"/>
              </a:cxn>
              <a:cxn ang="f27">
                <a:pos x="f50" y="f34"/>
              </a:cxn>
              <a:cxn ang="f28">
                <a:pos x="f50" y="f37"/>
              </a:cxn>
            </a:cxnLst>
            <a:rect l="f34" t="f34" r="f51" b="f37"/>
            <a:pathLst>
              <a:path>
                <a:moveTo>
                  <a:pt x="f34" y="f34"/>
                </a:moveTo>
                <a:lnTo>
                  <a:pt x="f48" y="f34"/>
                </a:lnTo>
                <a:lnTo>
                  <a:pt x="f38" y="f44"/>
                </a:lnTo>
                <a:lnTo>
                  <a:pt x="f48" y="f37"/>
                </a:lnTo>
                <a:lnTo>
                  <a:pt x="f34" y="f37"/>
                </a:lnTo>
                <a:close/>
              </a:path>
            </a:pathLst>
          </a:custGeom>
          <a:solidFill>
            <a:schemeClr val="bg1"/>
          </a:solidFill>
          <a:ln w="28575">
            <a:solidFill>
              <a:schemeClr val="tx1"/>
            </a:solidFill>
            <a:prstDash val="solid"/>
          </a:ln>
        </p:spPr>
        <p:txBody>
          <a:bodyPr vert="horz" wrap="square" lIns="91440" tIns="45720" rIns="91440" bIns="45720" anchor="ctr" anchorCtr="1" compatLnSpc="1"/>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zh-TW" sz="2800" b="1" i="0" u="none" strike="noStrike" kern="1200" cap="none" spc="0" baseline="0" dirty="0">
                <a:solidFill>
                  <a:srgbClr val="000000"/>
                </a:solidFill>
                <a:uFillTx/>
                <a:latin typeface="標楷體" panose="03000509000000000000" pitchFamily="65" charset="-120"/>
                <a:ea typeface="標楷體" panose="03000509000000000000" pitchFamily="65" charset="-120"/>
              </a:rPr>
              <a:t>保固</a:t>
            </a:r>
          </a:p>
        </p:txBody>
      </p:sp>
      <p:sp>
        <p:nvSpPr>
          <p:cNvPr id="12" name="文字方塊 11"/>
          <p:cNvSpPr txBox="1"/>
          <p:nvPr/>
        </p:nvSpPr>
        <p:spPr>
          <a:xfrm>
            <a:off x="368385" y="1383158"/>
            <a:ext cx="8352928" cy="461665"/>
          </a:xfrm>
          <a:prstGeom prst="rect">
            <a:avLst/>
          </a:prstGeom>
          <a:noFill/>
          <a:ln w="57150">
            <a:solidFill>
              <a:schemeClr val="tx1"/>
            </a:solidFill>
          </a:ln>
        </p:spPr>
        <p:txBody>
          <a:bodyPr wrap="square" rtlCol="0">
            <a:spAutoFit/>
          </a:bodyPr>
          <a:lstStyle/>
          <a:p>
            <a:r>
              <a:rPr lang="zh-TW" altLang="en-US" sz="2400" b="1" dirty="0">
                <a:solidFill>
                  <a:srgbClr val="FF0000"/>
                </a:solidFill>
                <a:latin typeface="標楷體" panose="03000509000000000000" pitchFamily="65" charset="-120"/>
                <a:ea typeface="標楷體" panose="03000509000000000000" pitchFamily="65" charset="-120"/>
              </a:rPr>
              <a:t>     五、決定招標方式 </a:t>
            </a:r>
          </a:p>
        </p:txBody>
      </p:sp>
      <p:cxnSp>
        <p:nvCxnSpPr>
          <p:cNvPr id="15" name="直線接點 14"/>
          <p:cNvCxnSpPr/>
          <p:nvPr/>
        </p:nvCxnSpPr>
        <p:spPr>
          <a:xfrm>
            <a:off x="4758825" y="332656"/>
            <a:ext cx="29199" cy="1512168"/>
          </a:xfrm>
          <a:prstGeom prst="line">
            <a:avLst/>
          </a:prstGeom>
          <a:ln w="57150"/>
        </p:spPr>
        <p:style>
          <a:lnRef idx="1">
            <a:schemeClr val="accent1"/>
          </a:lnRef>
          <a:fillRef idx="0">
            <a:schemeClr val="accent1"/>
          </a:fillRef>
          <a:effectRef idx="0">
            <a:schemeClr val="accent1"/>
          </a:effectRef>
          <a:fontRef idx="minor">
            <a:schemeClr val="tx1"/>
          </a:fontRef>
        </p:style>
      </p:cxnSp>
      <p:sp>
        <p:nvSpPr>
          <p:cNvPr id="11" name="文字方塊 10"/>
          <p:cNvSpPr txBox="1"/>
          <p:nvPr/>
        </p:nvSpPr>
        <p:spPr>
          <a:xfrm>
            <a:off x="4788024" y="1383159"/>
            <a:ext cx="3960440" cy="461665"/>
          </a:xfrm>
          <a:prstGeom prst="rect">
            <a:avLst/>
          </a:prstGeom>
          <a:noFill/>
        </p:spPr>
        <p:txBody>
          <a:bodyPr wrap="square" rtlCol="0">
            <a:spAutoFit/>
          </a:bodyPr>
          <a:lstStyle/>
          <a:p>
            <a:pPr algn="ctr"/>
            <a:r>
              <a:rPr lang="zh-TW" altLang="en-US" sz="2400" b="1" dirty="0">
                <a:solidFill>
                  <a:srgbClr val="FF0000"/>
                </a:solidFill>
                <a:latin typeface="標楷體" panose="03000509000000000000" pitchFamily="65" charset="-120"/>
                <a:ea typeface="標楷體" panose="03000509000000000000" pitchFamily="65" charset="-120"/>
              </a:rPr>
              <a:t>                </a:t>
            </a:r>
            <a:r>
              <a:rPr lang="zh-TW" altLang="en-US" sz="2400" b="1" dirty="0">
                <a:solidFill>
                  <a:srgbClr val="000000"/>
                </a:solidFill>
                <a:latin typeface="標楷體" panose="03000509000000000000" pitchFamily="65" charset="-120"/>
                <a:ea typeface="標楷體" panose="03000509000000000000" pitchFamily="65" charset="-120"/>
              </a:rPr>
              <a:t>契約爭議</a:t>
            </a:r>
          </a:p>
        </p:txBody>
      </p:sp>
      <p:sp>
        <p:nvSpPr>
          <p:cNvPr id="18" name="向下箭號 17"/>
          <p:cNvSpPr/>
          <p:nvPr/>
        </p:nvSpPr>
        <p:spPr>
          <a:xfrm>
            <a:off x="683568" y="1088741"/>
            <a:ext cx="282698" cy="1116124"/>
          </a:xfrm>
          <a:prstGeom prst="down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0" name="文字方塊 19"/>
          <p:cNvSpPr txBox="1"/>
          <p:nvPr/>
        </p:nvSpPr>
        <p:spPr>
          <a:xfrm>
            <a:off x="275731" y="2204865"/>
            <a:ext cx="8463216" cy="4163769"/>
          </a:xfrm>
          <a:prstGeom prst="rect">
            <a:avLst/>
          </a:prstGeom>
          <a:noFill/>
        </p:spPr>
        <p:txBody>
          <a:bodyPr wrap="square" rtlCol="0">
            <a:spAutoFit/>
          </a:bodyPr>
          <a:lstStyle/>
          <a:p>
            <a:pPr marL="355600" indent="-355600" algn="just">
              <a:lnSpc>
                <a:spcPts val="2900"/>
              </a:lnSpc>
            </a:pPr>
            <a:r>
              <a:rPr lang="en-US" altLang="zh-TW" sz="2400" b="1" kern="100" dirty="0">
                <a:solidFill>
                  <a:srgbClr val="000000"/>
                </a:solidFill>
                <a:latin typeface="標楷體" pitchFamily="65" charset="-120"/>
                <a:ea typeface="標楷體" pitchFamily="65" charset="-120"/>
                <a:cs typeface="Times New Roman"/>
              </a:rPr>
              <a:t>1.</a:t>
            </a:r>
            <a:r>
              <a:rPr lang="zh-TW" altLang="zh-TW" sz="2400" b="1" u="sng" kern="0" dirty="0">
                <a:solidFill>
                  <a:srgbClr val="0000FF"/>
                </a:solidFill>
                <a:latin typeface="標楷體" pitchFamily="65" charset="-120"/>
                <a:ea typeface="標楷體" pitchFamily="65" charset="-120"/>
                <a:cs typeface="新細明體"/>
              </a:rPr>
              <a:t>公告金額以上之工程採購</a:t>
            </a:r>
            <a:r>
              <a:rPr lang="zh-TW" altLang="zh-TW" sz="2400" b="1" kern="0" dirty="0">
                <a:solidFill>
                  <a:srgbClr val="000000"/>
                </a:solidFill>
                <a:latin typeface="標楷體" pitchFamily="65" charset="-120"/>
                <a:ea typeface="標楷體" pitchFamily="65" charset="-120"/>
                <a:cs typeface="新細明體"/>
              </a:rPr>
              <a:t>，涉及營造或土木包工業者，採選擇性招標</a:t>
            </a:r>
            <a:r>
              <a:rPr lang="zh-TW" altLang="zh-TW" sz="2400" b="1" u="sng" kern="0" dirty="0">
                <a:solidFill>
                  <a:srgbClr val="0000FF"/>
                </a:solidFill>
                <a:latin typeface="標楷體" pitchFamily="65" charset="-120"/>
                <a:ea typeface="標楷體" pitchFamily="65" charset="-120"/>
                <a:cs typeface="新細明體"/>
              </a:rPr>
              <a:t>建立一合格廠商名單用於所有不同性質之工程案</a:t>
            </a:r>
            <a:r>
              <a:rPr lang="zh-TW" altLang="zh-TW" sz="2400" b="1" kern="0" dirty="0">
                <a:solidFill>
                  <a:srgbClr val="000000"/>
                </a:solidFill>
                <a:latin typeface="標楷體" pitchFamily="65" charset="-120"/>
                <a:ea typeface="標楷體" pitchFamily="65" charset="-120"/>
                <a:cs typeface="新細明體"/>
              </a:rPr>
              <a:t>。</a:t>
            </a:r>
            <a:endParaRPr lang="zh-TW" altLang="zh-TW" sz="2400" b="1" kern="100" dirty="0">
              <a:solidFill>
                <a:srgbClr val="000000"/>
              </a:solidFill>
              <a:latin typeface="標楷體" pitchFamily="65" charset="-120"/>
              <a:ea typeface="標楷體" pitchFamily="65" charset="-120"/>
              <a:cs typeface="Times New Roman"/>
            </a:endParaRPr>
          </a:p>
          <a:p>
            <a:pPr marL="355600" indent="-355600" algn="just">
              <a:lnSpc>
                <a:spcPts val="2900"/>
              </a:lnSpc>
            </a:pPr>
            <a:r>
              <a:rPr lang="en-US" altLang="zh-TW" sz="2400" b="1" kern="100" dirty="0">
                <a:solidFill>
                  <a:srgbClr val="000000"/>
                </a:solidFill>
                <a:latin typeface="標楷體" pitchFamily="65" charset="-120"/>
                <a:ea typeface="標楷體" pitchFamily="65" charset="-120"/>
                <a:cs typeface="Times New Roman"/>
              </a:rPr>
              <a:t>2.</a:t>
            </a:r>
            <a:r>
              <a:rPr lang="zh-TW" altLang="zh-TW" sz="2400" b="1" u="sng" kern="0" dirty="0">
                <a:solidFill>
                  <a:srgbClr val="0000FF"/>
                </a:solidFill>
                <a:latin typeface="標楷體" pitchFamily="65" charset="-120"/>
                <a:ea typeface="標楷體" pitchFamily="65" charset="-120"/>
                <a:cs typeface="新細明體"/>
              </a:rPr>
              <a:t>自創法規所無之招標方式</a:t>
            </a:r>
            <a:r>
              <a:rPr lang="zh-TW" altLang="zh-TW" sz="2000" b="1" kern="0" dirty="0">
                <a:solidFill>
                  <a:srgbClr val="000000"/>
                </a:solidFill>
                <a:latin typeface="標楷體" pitchFamily="65" charset="-120"/>
                <a:ea typeface="標楷體" pitchFamily="65" charset="-120"/>
                <a:cs typeface="新細明體"/>
              </a:rPr>
              <a:t>，例如：以公開招標方式評選優勝廠商議價；以公開評選方式評選廠商後辦理比價。</a:t>
            </a:r>
            <a:endParaRPr lang="zh-TW" altLang="zh-TW" sz="2000" b="1" kern="100" dirty="0">
              <a:solidFill>
                <a:srgbClr val="000000"/>
              </a:solidFill>
              <a:latin typeface="標楷體" pitchFamily="65" charset="-120"/>
              <a:ea typeface="標楷體" pitchFamily="65" charset="-120"/>
              <a:cs typeface="Times New Roman"/>
            </a:endParaRPr>
          </a:p>
          <a:p>
            <a:pPr marL="355600" indent="-355600" algn="just">
              <a:lnSpc>
                <a:spcPts val="2900"/>
              </a:lnSpc>
            </a:pPr>
            <a:r>
              <a:rPr lang="en-US" altLang="zh-TW" sz="2400" b="1" kern="100" dirty="0">
                <a:solidFill>
                  <a:srgbClr val="000000"/>
                </a:solidFill>
                <a:latin typeface="標楷體" pitchFamily="65" charset="-120"/>
                <a:ea typeface="標楷體" pitchFamily="65" charset="-120"/>
                <a:cs typeface="Times New Roman"/>
              </a:rPr>
              <a:t>3.</a:t>
            </a:r>
            <a:r>
              <a:rPr lang="zh-TW" altLang="zh-TW" sz="2400" b="1" u="sng" kern="0" dirty="0">
                <a:solidFill>
                  <a:srgbClr val="0000FF"/>
                </a:solidFill>
                <a:latin typeface="標楷體" pitchFamily="65" charset="-120"/>
                <a:ea typeface="標楷體" pitchFamily="65" charset="-120"/>
                <a:cs typeface="新細明體"/>
              </a:rPr>
              <a:t>誤用招標方式</a:t>
            </a:r>
            <a:r>
              <a:rPr lang="zh-TW" altLang="zh-TW" sz="2400" b="1" kern="0" dirty="0">
                <a:solidFill>
                  <a:srgbClr val="000000"/>
                </a:solidFill>
                <a:latin typeface="標楷體" pitchFamily="65" charset="-120"/>
                <a:ea typeface="標楷體" pitchFamily="65" charset="-120"/>
                <a:cs typeface="新細明體"/>
              </a:rPr>
              <a:t>，</a:t>
            </a:r>
            <a:r>
              <a:rPr lang="zh-TW" altLang="zh-TW" sz="2000" b="1" kern="0" dirty="0">
                <a:solidFill>
                  <a:srgbClr val="000000"/>
                </a:solidFill>
                <a:latin typeface="標楷體" pitchFamily="65" charset="-120"/>
                <a:ea typeface="標楷體" pitchFamily="65" charset="-120"/>
                <a:cs typeface="新細明體"/>
              </a:rPr>
              <a:t>例如：採公開招標卻就資格標單獨招標。</a:t>
            </a:r>
            <a:endParaRPr lang="zh-TW" altLang="zh-TW" sz="2000" b="1" kern="100" dirty="0">
              <a:solidFill>
                <a:srgbClr val="000000"/>
              </a:solidFill>
              <a:latin typeface="標楷體" pitchFamily="65" charset="-120"/>
              <a:ea typeface="標楷體" pitchFamily="65" charset="-120"/>
              <a:cs typeface="Times New Roman"/>
            </a:endParaRPr>
          </a:p>
          <a:p>
            <a:pPr marL="355600" indent="-355600" algn="just">
              <a:lnSpc>
                <a:spcPts val="2900"/>
              </a:lnSpc>
            </a:pPr>
            <a:r>
              <a:rPr lang="en-US" altLang="zh-TW" sz="2400" b="1" kern="100" dirty="0">
                <a:solidFill>
                  <a:srgbClr val="000000"/>
                </a:solidFill>
                <a:latin typeface="標楷體" pitchFamily="65" charset="-120"/>
                <a:ea typeface="標楷體" pitchFamily="65" charset="-120"/>
                <a:cs typeface="Times New Roman"/>
              </a:rPr>
              <a:t>4.</a:t>
            </a:r>
            <a:r>
              <a:rPr lang="zh-TW" altLang="zh-TW" sz="2400" b="1" u="sng" kern="0" dirty="0">
                <a:solidFill>
                  <a:srgbClr val="0000FF"/>
                </a:solidFill>
                <a:latin typeface="標楷體" pitchFamily="65" charset="-120"/>
                <a:ea typeface="標楷體" pitchFamily="65" charset="-120"/>
                <a:cs typeface="新細明體"/>
              </a:rPr>
              <a:t>圖特定廠商利益而以議價或比價</a:t>
            </a:r>
            <a:r>
              <a:rPr lang="zh-TW" altLang="zh-TW" sz="2400" b="1" kern="0" dirty="0">
                <a:solidFill>
                  <a:srgbClr val="000000"/>
                </a:solidFill>
                <a:latin typeface="標楷體" pitchFamily="65" charset="-120"/>
                <a:ea typeface="標楷體" pitchFamily="65" charset="-120"/>
                <a:cs typeface="新細明體"/>
              </a:rPr>
              <a:t>方式辦理</a:t>
            </a:r>
            <a:r>
              <a:rPr lang="zh-TW" altLang="en-US" sz="2400" b="1" kern="0" dirty="0">
                <a:solidFill>
                  <a:srgbClr val="000000"/>
                </a:solidFill>
                <a:latin typeface="標楷體" pitchFamily="65" charset="-120"/>
                <a:ea typeface="標楷體" pitchFamily="65" charset="-120"/>
                <a:cs typeface="新細明體"/>
              </a:rPr>
              <a:t>。</a:t>
            </a:r>
            <a:endParaRPr lang="en-US" altLang="zh-TW" sz="2400" b="1" kern="0" dirty="0">
              <a:solidFill>
                <a:srgbClr val="000000"/>
              </a:solidFill>
              <a:latin typeface="標楷體" pitchFamily="65" charset="-120"/>
              <a:ea typeface="標楷體" pitchFamily="65" charset="-120"/>
              <a:cs typeface="新細明體"/>
            </a:endParaRPr>
          </a:p>
          <a:p>
            <a:pPr marL="355600" indent="-355600" algn="just">
              <a:lnSpc>
                <a:spcPts val="2900"/>
              </a:lnSpc>
            </a:pPr>
            <a:r>
              <a:rPr lang="en-US" altLang="zh-TW" sz="2400" b="1" kern="0" dirty="0">
                <a:solidFill>
                  <a:srgbClr val="000000"/>
                </a:solidFill>
                <a:latin typeface="標楷體" pitchFamily="65" charset="-120"/>
                <a:ea typeface="標楷體" pitchFamily="65" charset="-120"/>
                <a:cs typeface="Times New Roman"/>
              </a:rPr>
              <a:t>5.</a:t>
            </a:r>
            <a:r>
              <a:rPr lang="zh-TW" altLang="zh-TW" sz="2400" b="1" u="sng" kern="0" dirty="0">
                <a:solidFill>
                  <a:srgbClr val="0000FF"/>
                </a:solidFill>
                <a:latin typeface="標楷體" pitchFamily="65" charset="-120"/>
                <a:ea typeface="標楷體" pitchFamily="65" charset="-120"/>
                <a:cs typeface="新細明體"/>
              </a:rPr>
              <a:t>未達公告金額而逾公告金額十分之一之採購</a:t>
            </a:r>
            <a:r>
              <a:rPr lang="zh-TW" altLang="zh-TW" sz="2400" b="1" kern="0" dirty="0">
                <a:solidFill>
                  <a:srgbClr val="0000FF"/>
                </a:solidFill>
                <a:latin typeface="標楷體" pitchFamily="65" charset="-120"/>
                <a:ea typeface="標楷體" pitchFamily="65" charset="-120"/>
                <a:cs typeface="新細明體"/>
              </a:rPr>
              <a:t>，</a:t>
            </a:r>
            <a:r>
              <a:rPr lang="zh-TW" altLang="zh-TW" sz="2400" b="1" u="sng" kern="0" dirty="0">
                <a:solidFill>
                  <a:srgbClr val="FF0000"/>
                </a:solidFill>
                <a:latin typeface="標楷體" pitchFamily="65" charset="-120"/>
                <a:ea typeface="標楷體" pitchFamily="65" charset="-120"/>
                <a:cs typeface="新細明體"/>
              </a:rPr>
              <a:t>通案以議價或比價方式辦理</a:t>
            </a:r>
            <a:r>
              <a:rPr lang="zh-TW" altLang="zh-TW" sz="2400" b="1" kern="0" dirty="0">
                <a:solidFill>
                  <a:srgbClr val="000000"/>
                </a:solidFill>
                <a:latin typeface="標楷體" pitchFamily="65" charset="-120"/>
                <a:ea typeface="標楷體" pitchFamily="65" charset="-120"/>
                <a:cs typeface="新細明體"/>
              </a:rPr>
              <a:t>，未公開取得報價單。</a:t>
            </a:r>
            <a:endParaRPr lang="zh-TW" altLang="zh-TW" sz="2400" b="1" kern="100" dirty="0">
              <a:solidFill>
                <a:srgbClr val="000000"/>
              </a:solidFill>
              <a:latin typeface="標楷體" pitchFamily="65" charset="-120"/>
              <a:ea typeface="標楷體" pitchFamily="65" charset="-120"/>
              <a:cs typeface="Times New Roman"/>
            </a:endParaRPr>
          </a:p>
          <a:p>
            <a:pPr marL="355600" indent="-355600" algn="just">
              <a:lnSpc>
                <a:spcPts val="2900"/>
              </a:lnSpc>
            </a:pPr>
            <a:r>
              <a:rPr lang="en-US" altLang="zh-TW" sz="2400" b="1" kern="100" dirty="0">
                <a:solidFill>
                  <a:srgbClr val="000000"/>
                </a:solidFill>
                <a:latin typeface="標楷體" pitchFamily="65" charset="-120"/>
                <a:ea typeface="標楷體" pitchFamily="65" charset="-120"/>
                <a:cs typeface="Times New Roman"/>
              </a:rPr>
              <a:t>6.</a:t>
            </a:r>
            <a:r>
              <a:rPr lang="zh-TW" altLang="zh-TW" sz="2400" b="1" u="sng" kern="0" dirty="0">
                <a:solidFill>
                  <a:srgbClr val="0000FF"/>
                </a:solidFill>
                <a:latin typeface="標楷體" pitchFamily="65" charset="-120"/>
                <a:ea typeface="標楷體" pitchFamily="65" charset="-120"/>
                <a:cs typeface="新細明體"/>
              </a:rPr>
              <a:t>決標原則不適宜</a:t>
            </a:r>
            <a:r>
              <a:rPr lang="zh-TW" altLang="zh-TW" sz="2400" b="1" kern="0" dirty="0">
                <a:solidFill>
                  <a:srgbClr val="000000"/>
                </a:solidFill>
                <a:latin typeface="標楷體" pitchFamily="65" charset="-120"/>
                <a:ea typeface="標楷體" pitchFamily="65" charset="-120"/>
                <a:cs typeface="新細明體"/>
              </a:rPr>
              <a:t>，</a:t>
            </a:r>
            <a:r>
              <a:rPr lang="zh-TW" altLang="zh-TW" sz="2000" b="1" kern="0" dirty="0">
                <a:solidFill>
                  <a:srgbClr val="000000"/>
                </a:solidFill>
                <a:latin typeface="標楷體" pitchFamily="65" charset="-120"/>
                <a:ea typeface="標楷體" pitchFamily="65" charset="-120"/>
                <a:cs typeface="新細明體"/>
              </a:rPr>
              <a:t>例如：宜採最有利標者卻採最低標；宜採複數決標者卻未採行。</a:t>
            </a:r>
            <a:endParaRPr lang="en-US" altLang="zh-TW" sz="2000" b="1" kern="0" dirty="0">
              <a:solidFill>
                <a:srgbClr val="000000"/>
              </a:solidFill>
              <a:latin typeface="標楷體" pitchFamily="65" charset="-120"/>
              <a:ea typeface="標楷體" pitchFamily="65" charset="-120"/>
              <a:cs typeface="新細明體"/>
            </a:endParaRPr>
          </a:p>
          <a:p>
            <a:pPr marL="355600" indent="-355600" algn="just">
              <a:lnSpc>
                <a:spcPts val="2900"/>
              </a:lnSpc>
            </a:pPr>
            <a:r>
              <a:rPr lang="en-US" altLang="zh-TW" sz="2400" b="1" kern="0" dirty="0">
                <a:solidFill>
                  <a:srgbClr val="000000"/>
                </a:solidFill>
                <a:latin typeface="標楷體" pitchFamily="65" charset="-120"/>
                <a:ea typeface="標楷體" pitchFamily="65" charset="-120"/>
                <a:cs typeface="Times New Roman"/>
              </a:rPr>
              <a:t>7.</a:t>
            </a:r>
            <a:r>
              <a:rPr lang="zh-TW" altLang="zh-TW" sz="2400" b="1" u="sng" kern="0" dirty="0">
                <a:solidFill>
                  <a:srgbClr val="0000FF"/>
                </a:solidFill>
                <a:latin typeface="標楷體" pitchFamily="65" charset="-120"/>
                <a:ea typeface="標楷體" pitchFamily="65" charset="-120"/>
                <a:cs typeface="新細明體"/>
              </a:rPr>
              <a:t>濫用採購法第</a:t>
            </a:r>
            <a:r>
              <a:rPr lang="en-US" altLang="zh-TW" sz="2400" b="1" u="sng" kern="0" dirty="0">
                <a:solidFill>
                  <a:srgbClr val="0000FF"/>
                </a:solidFill>
                <a:latin typeface="標楷體" pitchFamily="65" charset="-120"/>
                <a:ea typeface="標楷體" pitchFamily="65" charset="-120"/>
                <a:cs typeface="新細明體"/>
              </a:rPr>
              <a:t>105</a:t>
            </a:r>
            <a:r>
              <a:rPr lang="zh-TW" altLang="zh-TW" sz="2400" b="1" u="sng" kern="0" dirty="0">
                <a:solidFill>
                  <a:srgbClr val="0000FF"/>
                </a:solidFill>
                <a:latin typeface="標楷體" pitchFamily="65" charset="-120"/>
                <a:ea typeface="標楷體" pitchFamily="65" charset="-120"/>
                <a:cs typeface="新細明體"/>
              </a:rPr>
              <a:t>條</a:t>
            </a:r>
            <a:r>
              <a:rPr lang="zh-TW" altLang="zh-TW" sz="2400" b="1" kern="0" dirty="0">
                <a:solidFill>
                  <a:srgbClr val="000000"/>
                </a:solidFill>
                <a:latin typeface="標楷體" pitchFamily="65" charset="-120"/>
                <a:ea typeface="標楷體" pitchFamily="65" charset="-120"/>
                <a:cs typeface="新細明體"/>
              </a:rPr>
              <a:t>除外規定。</a:t>
            </a:r>
            <a:endParaRPr lang="zh-TW" altLang="zh-TW" sz="2400" b="1" kern="100" dirty="0">
              <a:solidFill>
                <a:srgbClr val="000000"/>
              </a:solidFill>
              <a:latin typeface="標楷體" pitchFamily="65" charset="-120"/>
              <a:ea typeface="標楷體" pitchFamily="65" charset="-120"/>
              <a:cs typeface="Times New Roman"/>
            </a:endParaRPr>
          </a:p>
        </p:txBody>
      </p:sp>
      <p:sp>
        <p:nvSpPr>
          <p:cNvPr id="21" name="爆炸 1 20"/>
          <p:cNvSpPr/>
          <p:nvPr/>
        </p:nvSpPr>
        <p:spPr>
          <a:xfrm>
            <a:off x="4962780" y="1196752"/>
            <a:ext cx="2525473" cy="749697"/>
          </a:xfrm>
          <a:prstGeom prst="irregularSeal1">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2400" b="1" dirty="0">
                <a:solidFill>
                  <a:srgbClr val="000000"/>
                </a:solidFill>
                <a:latin typeface="標楷體" panose="03000509000000000000" pitchFamily="65" charset="-120"/>
                <a:ea typeface="標楷體" panose="03000509000000000000" pitchFamily="65" charset="-120"/>
              </a:rPr>
              <a:t>履約程序</a:t>
            </a:r>
          </a:p>
        </p:txBody>
      </p:sp>
    </p:spTree>
    <p:extLst>
      <p:ext uri="{BB962C8B-B14F-4D97-AF65-F5344CB8AC3E}">
        <p14:creationId xmlns:p14="http://schemas.microsoft.com/office/powerpoint/2010/main" val="343700731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3" name="五邊形 4"/>
          <p:cNvSpPr/>
          <p:nvPr/>
        </p:nvSpPr>
        <p:spPr>
          <a:xfrm>
            <a:off x="395536" y="332656"/>
            <a:ext cx="1405350" cy="930841"/>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180"/>
              <a:gd name="f11" fmla="abs f4"/>
              <a:gd name="f12" fmla="abs f5"/>
              <a:gd name="f13" fmla="abs f6"/>
              <a:gd name="f14" fmla="val f7"/>
              <a:gd name="f15" fmla="val f8"/>
              <a:gd name="f16" fmla="*/ f9 f1 1"/>
              <a:gd name="f17" fmla="*/ f10 f1 1"/>
              <a:gd name="f18" fmla="?: f11 f4 1"/>
              <a:gd name="f19" fmla="?: f12 f5 1"/>
              <a:gd name="f20" fmla="?: f13 f6 1"/>
              <a:gd name="f21" fmla="*/ f16 1 f3"/>
              <a:gd name="f22" fmla="*/ f17 1 f3"/>
              <a:gd name="f23" fmla="*/ f18 1 21600"/>
              <a:gd name="f24" fmla="*/ f19 1 21600"/>
              <a:gd name="f25" fmla="*/ 21600 f18 1"/>
              <a:gd name="f26" fmla="*/ 21600 f19 1"/>
              <a:gd name="f27" fmla="+- f21 0 f2"/>
              <a:gd name="f28" fmla="+- f22 0 f2"/>
              <a:gd name="f29" fmla="min f24 f23"/>
              <a:gd name="f30" fmla="*/ f25 1 f20"/>
              <a:gd name="f31" fmla="*/ f26 1 f20"/>
              <a:gd name="f32" fmla="val f30"/>
              <a:gd name="f33" fmla="val f31"/>
              <a:gd name="f34" fmla="*/ f14 f29 1"/>
              <a:gd name="f35" fmla="+- f33 0 f14"/>
              <a:gd name="f36" fmla="+- f32 0 f14"/>
              <a:gd name="f37" fmla="*/ f33 f29 1"/>
              <a:gd name="f38" fmla="*/ f32 f29 1"/>
              <a:gd name="f39" fmla="*/ f35 1 2"/>
              <a:gd name="f40" fmla="min f36 f35"/>
              <a:gd name="f41" fmla="+- f14 f39 0"/>
              <a:gd name="f42" fmla="*/ f40 f15 1"/>
              <a:gd name="f43" fmla="*/ f42 1 100000"/>
              <a:gd name="f44" fmla="*/ f41 f29 1"/>
              <a:gd name="f45" fmla="+- f32 0 f43"/>
              <a:gd name="f46" fmla="+- f45 f32 0"/>
              <a:gd name="f47" fmla="*/ f45 1 2"/>
              <a:gd name="f48" fmla="*/ f45 f29 1"/>
              <a:gd name="f49" fmla="*/ f46 1 2"/>
              <a:gd name="f50" fmla="*/ f47 f29 1"/>
              <a:gd name="f51" fmla="*/ f49 f29 1"/>
            </a:gdLst>
            <a:ahLst/>
            <a:cxnLst>
              <a:cxn ang="3cd4">
                <a:pos x="hc" y="t"/>
              </a:cxn>
              <a:cxn ang="0">
                <a:pos x="r" y="vc"/>
              </a:cxn>
              <a:cxn ang="cd4">
                <a:pos x="hc" y="b"/>
              </a:cxn>
              <a:cxn ang="cd2">
                <a:pos x="l" y="vc"/>
              </a:cxn>
              <a:cxn ang="f27">
                <a:pos x="f50" y="f34"/>
              </a:cxn>
              <a:cxn ang="f28">
                <a:pos x="f50" y="f37"/>
              </a:cxn>
            </a:cxnLst>
            <a:rect l="f34" t="f34" r="f51" b="f37"/>
            <a:pathLst>
              <a:path>
                <a:moveTo>
                  <a:pt x="f34" y="f34"/>
                </a:moveTo>
                <a:lnTo>
                  <a:pt x="f48" y="f34"/>
                </a:lnTo>
                <a:lnTo>
                  <a:pt x="f38" y="f44"/>
                </a:lnTo>
                <a:lnTo>
                  <a:pt x="f48" y="f37"/>
                </a:lnTo>
                <a:lnTo>
                  <a:pt x="f34" y="f37"/>
                </a:lnTo>
                <a:close/>
              </a:path>
            </a:pathLst>
          </a:custGeom>
          <a:gradFill flip="none" rotWithShape="1">
            <a:gsLst>
              <a:gs pos="0">
                <a:srgbClr val="00B0F0">
                  <a:tint val="66000"/>
                  <a:satMod val="160000"/>
                </a:srgbClr>
              </a:gs>
              <a:gs pos="50000">
                <a:srgbClr val="00B0F0">
                  <a:tint val="44500"/>
                  <a:satMod val="160000"/>
                </a:srgbClr>
              </a:gs>
              <a:gs pos="100000">
                <a:srgbClr val="00B0F0">
                  <a:tint val="23500"/>
                  <a:satMod val="160000"/>
                </a:srgbClr>
              </a:gs>
            </a:gsLst>
            <a:lin ang="5400000" scaled="1"/>
            <a:tileRect/>
          </a:gradFill>
          <a:ln w="57150">
            <a:solidFill>
              <a:srgbClr val="000000"/>
            </a:solidFill>
            <a:prstDash val="solid"/>
          </a:ln>
        </p:spPr>
        <p:txBody>
          <a:bodyPr vert="horz" wrap="square" lIns="91440" tIns="45720" rIns="91440" bIns="45720" anchor="ctr" anchorCtr="1" compatLnSpc="1"/>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zh-TW" sz="3200" b="1" i="0" u="none" strike="noStrike" kern="1200" cap="none" spc="0" baseline="0" dirty="0">
                <a:solidFill>
                  <a:srgbClr val="000000"/>
                </a:solidFill>
                <a:uFillTx/>
                <a:latin typeface="標楷體" panose="03000509000000000000" pitchFamily="65" charset="-120"/>
                <a:ea typeface="標楷體" panose="03000509000000000000" pitchFamily="65" charset="-120"/>
              </a:rPr>
              <a:t>招標</a:t>
            </a:r>
          </a:p>
        </p:txBody>
      </p:sp>
      <p:sp>
        <p:nvSpPr>
          <p:cNvPr id="4" name="五邊形 5"/>
          <p:cNvSpPr/>
          <p:nvPr/>
        </p:nvSpPr>
        <p:spPr>
          <a:xfrm>
            <a:off x="1475656" y="332656"/>
            <a:ext cx="1405350" cy="944666"/>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180"/>
              <a:gd name="f11" fmla="abs f4"/>
              <a:gd name="f12" fmla="abs f5"/>
              <a:gd name="f13" fmla="abs f6"/>
              <a:gd name="f14" fmla="val f7"/>
              <a:gd name="f15" fmla="val f8"/>
              <a:gd name="f16" fmla="*/ f9 f1 1"/>
              <a:gd name="f17" fmla="*/ f10 f1 1"/>
              <a:gd name="f18" fmla="?: f11 f4 1"/>
              <a:gd name="f19" fmla="?: f12 f5 1"/>
              <a:gd name="f20" fmla="?: f13 f6 1"/>
              <a:gd name="f21" fmla="*/ f16 1 f3"/>
              <a:gd name="f22" fmla="*/ f17 1 f3"/>
              <a:gd name="f23" fmla="*/ f18 1 21600"/>
              <a:gd name="f24" fmla="*/ f19 1 21600"/>
              <a:gd name="f25" fmla="*/ 21600 f18 1"/>
              <a:gd name="f26" fmla="*/ 21600 f19 1"/>
              <a:gd name="f27" fmla="+- f21 0 f2"/>
              <a:gd name="f28" fmla="+- f22 0 f2"/>
              <a:gd name="f29" fmla="min f24 f23"/>
              <a:gd name="f30" fmla="*/ f25 1 f20"/>
              <a:gd name="f31" fmla="*/ f26 1 f20"/>
              <a:gd name="f32" fmla="val f30"/>
              <a:gd name="f33" fmla="val f31"/>
              <a:gd name="f34" fmla="*/ f14 f29 1"/>
              <a:gd name="f35" fmla="+- f33 0 f14"/>
              <a:gd name="f36" fmla="+- f32 0 f14"/>
              <a:gd name="f37" fmla="*/ f33 f29 1"/>
              <a:gd name="f38" fmla="*/ f32 f29 1"/>
              <a:gd name="f39" fmla="*/ f35 1 2"/>
              <a:gd name="f40" fmla="min f36 f35"/>
              <a:gd name="f41" fmla="+- f14 f39 0"/>
              <a:gd name="f42" fmla="*/ f40 f15 1"/>
              <a:gd name="f43" fmla="*/ f42 1 100000"/>
              <a:gd name="f44" fmla="*/ f41 f29 1"/>
              <a:gd name="f45" fmla="+- f32 0 f43"/>
              <a:gd name="f46" fmla="+- f45 f32 0"/>
              <a:gd name="f47" fmla="*/ f45 1 2"/>
              <a:gd name="f48" fmla="*/ f45 f29 1"/>
              <a:gd name="f49" fmla="*/ f46 1 2"/>
              <a:gd name="f50" fmla="*/ f47 f29 1"/>
              <a:gd name="f51" fmla="*/ f49 f29 1"/>
            </a:gdLst>
            <a:ahLst/>
            <a:cxnLst>
              <a:cxn ang="3cd4">
                <a:pos x="hc" y="t"/>
              </a:cxn>
              <a:cxn ang="0">
                <a:pos x="r" y="vc"/>
              </a:cxn>
              <a:cxn ang="cd4">
                <a:pos x="hc" y="b"/>
              </a:cxn>
              <a:cxn ang="cd2">
                <a:pos x="l" y="vc"/>
              </a:cxn>
              <a:cxn ang="f27">
                <a:pos x="f50" y="f34"/>
              </a:cxn>
              <a:cxn ang="f28">
                <a:pos x="f50" y="f37"/>
              </a:cxn>
            </a:cxnLst>
            <a:rect l="f34" t="f34" r="f51" b="f37"/>
            <a:pathLst>
              <a:path>
                <a:moveTo>
                  <a:pt x="f34" y="f34"/>
                </a:moveTo>
                <a:lnTo>
                  <a:pt x="f48" y="f34"/>
                </a:lnTo>
                <a:lnTo>
                  <a:pt x="f38" y="f44"/>
                </a:lnTo>
                <a:lnTo>
                  <a:pt x="f48" y="f37"/>
                </a:lnTo>
                <a:lnTo>
                  <a:pt x="f34" y="f37"/>
                </a:lnTo>
                <a:close/>
              </a:path>
            </a:pathLst>
          </a:custGeom>
          <a:solidFill>
            <a:schemeClr val="bg1"/>
          </a:solidFill>
          <a:ln w="28575">
            <a:solidFill>
              <a:schemeClr val="tx1"/>
            </a:solidFill>
            <a:prstDash val="solid"/>
          </a:ln>
        </p:spPr>
        <p:txBody>
          <a:bodyPr vert="horz" wrap="square" lIns="91440" tIns="45720" rIns="91440" bIns="45720" anchor="ctr" anchorCtr="1" compatLnSpc="1"/>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zh-TW" sz="3200" b="1" i="0" u="none" strike="noStrike" kern="1200" cap="none" spc="0" baseline="0" dirty="0">
                <a:solidFill>
                  <a:srgbClr val="000000"/>
                </a:solidFill>
                <a:uFillTx/>
                <a:latin typeface="標楷體" panose="03000509000000000000" pitchFamily="65" charset="-120"/>
                <a:ea typeface="標楷體" panose="03000509000000000000" pitchFamily="65" charset="-120"/>
              </a:rPr>
              <a:t>開標</a:t>
            </a:r>
          </a:p>
        </p:txBody>
      </p:sp>
      <p:sp>
        <p:nvSpPr>
          <p:cNvPr id="5" name="五邊形 6"/>
          <p:cNvSpPr/>
          <p:nvPr/>
        </p:nvSpPr>
        <p:spPr>
          <a:xfrm>
            <a:off x="2573181" y="332656"/>
            <a:ext cx="1405350" cy="944666"/>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180"/>
              <a:gd name="f11" fmla="abs f4"/>
              <a:gd name="f12" fmla="abs f5"/>
              <a:gd name="f13" fmla="abs f6"/>
              <a:gd name="f14" fmla="val f7"/>
              <a:gd name="f15" fmla="val f8"/>
              <a:gd name="f16" fmla="*/ f9 f1 1"/>
              <a:gd name="f17" fmla="*/ f10 f1 1"/>
              <a:gd name="f18" fmla="?: f11 f4 1"/>
              <a:gd name="f19" fmla="?: f12 f5 1"/>
              <a:gd name="f20" fmla="?: f13 f6 1"/>
              <a:gd name="f21" fmla="*/ f16 1 f3"/>
              <a:gd name="f22" fmla="*/ f17 1 f3"/>
              <a:gd name="f23" fmla="*/ f18 1 21600"/>
              <a:gd name="f24" fmla="*/ f19 1 21600"/>
              <a:gd name="f25" fmla="*/ 21600 f18 1"/>
              <a:gd name="f26" fmla="*/ 21600 f19 1"/>
              <a:gd name="f27" fmla="+- f21 0 f2"/>
              <a:gd name="f28" fmla="+- f22 0 f2"/>
              <a:gd name="f29" fmla="min f24 f23"/>
              <a:gd name="f30" fmla="*/ f25 1 f20"/>
              <a:gd name="f31" fmla="*/ f26 1 f20"/>
              <a:gd name="f32" fmla="val f30"/>
              <a:gd name="f33" fmla="val f31"/>
              <a:gd name="f34" fmla="*/ f14 f29 1"/>
              <a:gd name="f35" fmla="+- f33 0 f14"/>
              <a:gd name="f36" fmla="+- f32 0 f14"/>
              <a:gd name="f37" fmla="*/ f33 f29 1"/>
              <a:gd name="f38" fmla="*/ f32 f29 1"/>
              <a:gd name="f39" fmla="*/ f35 1 2"/>
              <a:gd name="f40" fmla="min f36 f35"/>
              <a:gd name="f41" fmla="+- f14 f39 0"/>
              <a:gd name="f42" fmla="*/ f40 f15 1"/>
              <a:gd name="f43" fmla="*/ f42 1 100000"/>
              <a:gd name="f44" fmla="*/ f41 f29 1"/>
              <a:gd name="f45" fmla="+- f32 0 f43"/>
              <a:gd name="f46" fmla="+- f45 f32 0"/>
              <a:gd name="f47" fmla="*/ f45 1 2"/>
              <a:gd name="f48" fmla="*/ f45 f29 1"/>
              <a:gd name="f49" fmla="*/ f46 1 2"/>
              <a:gd name="f50" fmla="*/ f47 f29 1"/>
              <a:gd name="f51" fmla="*/ f49 f29 1"/>
            </a:gdLst>
            <a:ahLst/>
            <a:cxnLst>
              <a:cxn ang="3cd4">
                <a:pos x="hc" y="t"/>
              </a:cxn>
              <a:cxn ang="0">
                <a:pos x="r" y="vc"/>
              </a:cxn>
              <a:cxn ang="cd4">
                <a:pos x="hc" y="b"/>
              </a:cxn>
              <a:cxn ang="cd2">
                <a:pos x="l" y="vc"/>
              </a:cxn>
              <a:cxn ang="f27">
                <a:pos x="f50" y="f34"/>
              </a:cxn>
              <a:cxn ang="f28">
                <a:pos x="f50" y="f37"/>
              </a:cxn>
            </a:cxnLst>
            <a:rect l="f34" t="f34" r="f51" b="f37"/>
            <a:pathLst>
              <a:path>
                <a:moveTo>
                  <a:pt x="f34" y="f34"/>
                </a:moveTo>
                <a:lnTo>
                  <a:pt x="f48" y="f34"/>
                </a:lnTo>
                <a:lnTo>
                  <a:pt x="f38" y="f44"/>
                </a:lnTo>
                <a:lnTo>
                  <a:pt x="f48" y="f37"/>
                </a:lnTo>
                <a:lnTo>
                  <a:pt x="f34" y="f37"/>
                </a:lnTo>
                <a:close/>
              </a:path>
            </a:pathLst>
          </a:custGeom>
          <a:solidFill>
            <a:schemeClr val="bg1"/>
          </a:solidFill>
          <a:ln w="28575">
            <a:solidFill>
              <a:schemeClr val="tx1"/>
            </a:solidFill>
            <a:prstDash val="solid"/>
          </a:ln>
        </p:spPr>
        <p:txBody>
          <a:bodyPr vert="horz" wrap="square" lIns="91440" tIns="45720" rIns="91440" bIns="45720" anchor="ctr" anchorCtr="1" compatLnSpc="1"/>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zh-TW" sz="3200" b="1" i="0" u="none" strike="noStrike" kern="1200" cap="none" spc="0" baseline="0" dirty="0">
                <a:solidFill>
                  <a:srgbClr val="000000"/>
                </a:solidFill>
                <a:uFillTx/>
                <a:latin typeface="標楷體" panose="03000509000000000000" pitchFamily="65" charset="-120"/>
                <a:ea typeface="標楷體" panose="03000509000000000000" pitchFamily="65" charset="-120"/>
              </a:rPr>
              <a:t>審標</a:t>
            </a:r>
          </a:p>
        </p:txBody>
      </p:sp>
      <p:sp>
        <p:nvSpPr>
          <p:cNvPr id="6" name="五邊形 9"/>
          <p:cNvSpPr/>
          <p:nvPr/>
        </p:nvSpPr>
        <p:spPr>
          <a:xfrm>
            <a:off x="3635896" y="332656"/>
            <a:ext cx="1405350" cy="944666"/>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180"/>
              <a:gd name="f11" fmla="abs f4"/>
              <a:gd name="f12" fmla="abs f5"/>
              <a:gd name="f13" fmla="abs f6"/>
              <a:gd name="f14" fmla="val f7"/>
              <a:gd name="f15" fmla="val f8"/>
              <a:gd name="f16" fmla="*/ f9 f1 1"/>
              <a:gd name="f17" fmla="*/ f10 f1 1"/>
              <a:gd name="f18" fmla="?: f11 f4 1"/>
              <a:gd name="f19" fmla="?: f12 f5 1"/>
              <a:gd name="f20" fmla="?: f13 f6 1"/>
              <a:gd name="f21" fmla="*/ f16 1 f3"/>
              <a:gd name="f22" fmla="*/ f17 1 f3"/>
              <a:gd name="f23" fmla="*/ f18 1 21600"/>
              <a:gd name="f24" fmla="*/ f19 1 21600"/>
              <a:gd name="f25" fmla="*/ 21600 f18 1"/>
              <a:gd name="f26" fmla="*/ 21600 f19 1"/>
              <a:gd name="f27" fmla="+- f21 0 f2"/>
              <a:gd name="f28" fmla="+- f22 0 f2"/>
              <a:gd name="f29" fmla="min f24 f23"/>
              <a:gd name="f30" fmla="*/ f25 1 f20"/>
              <a:gd name="f31" fmla="*/ f26 1 f20"/>
              <a:gd name="f32" fmla="val f30"/>
              <a:gd name="f33" fmla="val f31"/>
              <a:gd name="f34" fmla="*/ f14 f29 1"/>
              <a:gd name="f35" fmla="+- f33 0 f14"/>
              <a:gd name="f36" fmla="+- f32 0 f14"/>
              <a:gd name="f37" fmla="*/ f33 f29 1"/>
              <a:gd name="f38" fmla="*/ f32 f29 1"/>
              <a:gd name="f39" fmla="*/ f35 1 2"/>
              <a:gd name="f40" fmla="min f36 f35"/>
              <a:gd name="f41" fmla="+- f14 f39 0"/>
              <a:gd name="f42" fmla="*/ f40 f15 1"/>
              <a:gd name="f43" fmla="*/ f42 1 100000"/>
              <a:gd name="f44" fmla="*/ f41 f29 1"/>
              <a:gd name="f45" fmla="+- f32 0 f43"/>
              <a:gd name="f46" fmla="+- f45 f32 0"/>
              <a:gd name="f47" fmla="*/ f45 1 2"/>
              <a:gd name="f48" fmla="*/ f45 f29 1"/>
              <a:gd name="f49" fmla="*/ f46 1 2"/>
              <a:gd name="f50" fmla="*/ f47 f29 1"/>
              <a:gd name="f51" fmla="*/ f49 f29 1"/>
            </a:gdLst>
            <a:ahLst/>
            <a:cxnLst>
              <a:cxn ang="3cd4">
                <a:pos x="hc" y="t"/>
              </a:cxn>
              <a:cxn ang="0">
                <a:pos x="r" y="vc"/>
              </a:cxn>
              <a:cxn ang="cd4">
                <a:pos x="hc" y="b"/>
              </a:cxn>
              <a:cxn ang="cd2">
                <a:pos x="l" y="vc"/>
              </a:cxn>
              <a:cxn ang="f27">
                <a:pos x="f50" y="f34"/>
              </a:cxn>
              <a:cxn ang="f28">
                <a:pos x="f50" y="f37"/>
              </a:cxn>
            </a:cxnLst>
            <a:rect l="f34" t="f34" r="f51" b="f37"/>
            <a:pathLst>
              <a:path>
                <a:moveTo>
                  <a:pt x="f34" y="f34"/>
                </a:moveTo>
                <a:lnTo>
                  <a:pt x="f48" y="f34"/>
                </a:lnTo>
                <a:lnTo>
                  <a:pt x="f38" y="f44"/>
                </a:lnTo>
                <a:lnTo>
                  <a:pt x="f48" y="f37"/>
                </a:lnTo>
                <a:lnTo>
                  <a:pt x="f34" y="f37"/>
                </a:lnTo>
                <a:close/>
              </a:path>
            </a:pathLst>
          </a:custGeom>
          <a:solidFill>
            <a:schemeClr val="bg1"/>
          </a:solidFill>
          <a:ln w="76200">
            <a:solidFill>
              <a:srgbClr val="FF0000"/>
            </a:solidFill>
            <a:prstDash val="sysDot"/>
          </a:ln>
        </p:spPr>
        <p:txBody>
          <a:bodyPr vert="horz" wrap="square" lIns="91440" tIns="45720" rIns="91440" bIns="45720" anchor="ctr" anchorCtr="1" compatLnSpc="1"/>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zh-TW" sz="3200" b="1" i="0" u="none" strike="noStrike" kern="1200" cap="none" spc="0" baseline="0" dirty="0">
                <a:solidFill>
                  <a:srgbClr val="000000"/>
                </a:solidFill>
                <a:uFillTx/>
                <a:latin typeface="標楷體" panose="03000509000000000000" pitchFamily="65" charset="-120"/>
                <a:ea typeface="標楷體" panose="03000509000000000000" pitchFamily="65" charset="-120"/>
              </a:rPr>
              <a:t>決標</a:t>
            </a:r>
          </a:p>
        </p:txBody>
      </p:sp>
      <p:sp>
        <p:nvSpPr>
          <p:cNvPr id="7" name="五邊形 10"/>
          <p:cNvSpPr/>
          <p:nvPr/>
        </p:nvSpPr>
        <p:spPr>
          <a:xfrm>
            <a:off x="4871162" y="371061"/>
            <a:ext cx="1213006" cy="906261"/>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180"/>
              <a:gd name="f11" fmla="abs f4"/>
              <a:gd name="f12" fmla="abs f5"/>
              <a:gd name="f13" fmla="abs f6"/>
              <a:gd name="f14" fmla="val f7"/>
              <a:gd name="f15" fmla="val f8"/>
              <a:gd name="f16" fmla="*/ f9 f1 1"/>
              <a:gd name="f17" fmla="*/ f10 f1 1"/>
              <a:gd name="f18" fmla="?: f11 f4 1"/>
              <a:gd name="f19" fmla="?: f12 f5 1"/>
              <a:gd name="f20" fmla="?: f13 f6 1"/>
              <a:gd name="f21" fmla="*/ f16 1 f3"/>
              <a:gd name="f22" fmla="*/ f17 1 f3"/>
              <a:gd name="f23" fmla="*/ f18 1 21600"/>
              <a:gd name="f24" fmla="*/ f19 1 21600"/>
              <a:gd name="f25" fmla="*/ 21600 f18 1"/>
              <a:gd name="f26" fmla="*/ 21600 f19 1"/>
              <a:gd name="f27" fmla="+- f21 0 f2"/>
              <a:gd name="f28" fmla="+- f22 0 f2"/>
              <a:gd name="f29" fmla="min f24 f23"/>
              <a:gd name="f30" fmla="*/ f25 1 f20"/>
              <a:gd name="f31" fmla="*/ f26 1 f20"/>
              <a:gd name="f32" fmla="val f30"/>
              <a:gd name="f33" fmla="val f31"/>
              <a:gd name="f34" fmla="*/ f14 f29 1"/>
              <a:gd name="f35" fmla="+- f33 0 f14"/>
              <a:gd name="f36" fmla="+- f32 0 f14"/>
              <a:gd name="f37" fmla="*/ f33 f29 1"/>
              <a:gd name="f38" fmla="*/ f32 f29 1"/>
              <a:gd name="f39" fmla="*/ f35 1 2"/>
              <a:gd name="f40" fmla="min f36 f35"/>
              <a:gd name="f41" fmla="+- f14 f39 0"/>
              <a:gd name="f42" fmla="*/ f40 f15 1"/>
              <a:gd name="f43" fmla="*/ f42 1 100000"/>
              <a:gd name="f44" fmla="*/ f41 f29 1"/>
              <a:gd name="f45" fmla="+- f32 0 f43"/>
              <a:gd name="f46" fmla="+- f45 f32 0"/>
              <a:gd name="f47" fmla="*/ f45 1 2"/>
              <a:gd name="f48" fmla="*/ f45 f29 1"/>
              <a:gd name="f49" fmla="*/ f46 1 2"/>
              <a:gd name="f50" fmla="*/ f47 f29 1"/>
              <a:gd name="f51" fmla="*/ f49 f29 1"/>
            </a:gdLst>
            <a:ahLst/>
            <a:cxnLst>
              <a:cxn ang="3cd4">
                <a:pos x="hc" y="t"/>
              </a:cxn>
              <a:cxn ang="0">
                <a:pos x="r" y="vc"/>
              </a:cxn>
              <a:cxn ang="cd4">
                <a:pos x="hc" y="b"/>
              </a:cxn>
              <a:cxn ang="cd2">
                <a:pos x="l" y="vc"/>
              </a:cxn>
              <a:cxn ang="f27">
                <a:pos x="f50" y="f34"/>
              </a:cxn>
              <a:cxn ang="f28">
                <a:pos x="f50" y="f37"/>
              </a:cxn>
            </a:cxnLst>
            <a:rect l="f34" t="f34" r="f51" b="f37"/>
            <a:pathLst>
              <a:path>
                <a:moveTo>
                  <a:pt x="f34" y="f34"/>
                </a:moveTo>
                <a:lnTo>
                  <a:pt x="f48" y="f34"/>
                </a:lnTo>
                <a:lnTo>
                  <a:pt x="f38" y="f44"/>
                </a:lnTo>
                <a:lnTo>
                  <a:pt x="f48" y="f37"/>
                </a:lnTo>
                <a:lnTo>
                  <a:pt x="f34" y="f37"/>
                </a:lnTo>
                <a:close/>
              </a:path>
            </a:pathLst>
          </a:custGeom>
          <a:solidFill>
            <a:schemeClr val="bg1"/>
          </a:solidFill>
          <a:ln w="28575">
            <a:solidFill>
              <a:schemeClr val="tx1"/>
            </a:solidFill>
            <a:prstDash val="solid"/>
          </a:ln>
        </p:spPr>
        <p:txBody>
          <a:bodyPr vert="horz" wrap="square" lIns="91440" tIns="45720" rIns="91440" bIns="45720" anchor="ctr" anchorCtr="1" compatLnSpc="1"/>
          <a:lstStyle/>
          <a:p>
            <a:pPr marL="0" marR="0" lvl="0" indent="0"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zh-TW" sz="2800" b="1" i="0" u="none" strike="noStrike" kern="1200" cap="none" spc="0" baseline="0" dirty="0">
                <a:solidFill>
                  <a:srgbClr val="000000"/>
                </a:solidFill>
                <a:uFillTx/>
                <a:latin typeface="標楷體" panose="03000509000000000000" pitchFamily="65" charset="-120"/>
                <a:ea typeface="標楷體" panose="03000509000000000000" pitchFamily="65" charset="-120"/>
              </a:rPr>
              <a:t>訂約</a:t>
            </a:r>
          </a:p>
        </p:txBody>
      </p:sp>
      <p:sp>
        <p:nvSpPr>
          <p:cNvPr id="8" name="五邊形 11"/>
          <p:cNvSpPr/>
          <p:nvPr/>
        </p:nvSpPr>
        <p:spPr>
          <a:xfrm>
            <a:off x="5750118" y="362500"/>
            <a:ext cx="1126138" cy="900998"/>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180"/>
              <a:gd name="f11" fmla="abs f4"/>
              <a:gd name="f12" fmla="abs f5"/>
              <a:gd name="f13" fmla="abs f6"/>
              <a:gd name="f14" fmla="val f7"/>
              <a:gd name="f15" fmla="val f8"/>
              <a:gd name="f16" fmla="*/ f9 f1 1"/>
              <a:gd name="f17" fmla="*/ f10 f1 1"/>
              <a:gd name="f18" fmla="?: f11 f4 1"/>
              <a:gd name="f19" fmla="?: f12 f5 1"/>
              <a:gd name="f20" fmla="?: f13 f6 1"/>
              <a:gd name="f21" fmla="*/ f16 1 f3"/>
              <a:gd name="f22" fmla="*/ f17 1 f3"/>
              <a:gd name="f23" fmla="*/ f18 1 21600"/>
              <a:gd name="f24" fmla="*/ f19 1 21600"/>
              <a:gd name="f25" fmla="*/ 21600 f18 1"/>
              <a:gd name="f26" fmla="*/ 21600 f19 1"/>
              <a:gd name="f27" fmla="+- f21 0 f2"/>
              <a:gd name="f28" fmla="+- f22 0 f2"/>
              <a:gd name="f29" fmla="min f24 f23"/>
              <a:gd name="f30" fmla="*/ f25 1 f20"/>
              <a:gd name="f31" fmla="*/ f26 1 f20"/>
              <a:gd name="f32" fmla="val f30"/>
              <a:gd name="f33" fmla="val f31"/>
              <a:gd name="f34" fmla="*/ f14 f29 1"/>
              <a:gd name="f35" fmla="+- f33 0 f14"/>
              <a:gd name="f36" fmla="+- f32 0 f14"/>
              <a:gd name="f37" fmla="*/ f33 f29 1"/>
              <a:gd name="f38" fmla="*/ f32 f29 1"/>
              <a:gd name="f39" fmla="*/ f35 1 2"/>
              <a:gd name="f40" fmla="min f36 f35"/>
              <a:gd name="f41" fmla="+- f14 f39 0"/>
              <a:gd name="f42" fmla="*/ f40 f15 1"/>
              <a:gd name="f43" fmla="*/ f42 1 100000"/>
              <a:gd name="f44" fmla="*/ f41 f29 1"/>
              <a:gd name="f45" fmla="+- f32 0 f43"/>
              <a:gd name="f46" fmla="+- f45 f32 0"/>
              <a:gd name="f47" fmla="*/ f45 1 2"/>
              <a:gd name="f48" fmla="*/ f45 f29 1"/>
              <a:gd name="f49" fmla="*/ f46 1 2"/>
              <a:gd name="f50" fmla="*/ f47 f29 1"/>
              <a:gd name="f51" fmla="*/ f49 f29 1"/>
            </a:gdLst>
            <a:ahLst/>
            <a:cxnLst>
              <a:cxn ang="3cd4">
                <a:pos x="hc" y="t"/>
              </a:cxn>
              <a:cxn ang="0">
                <a:pos x="r" y="vc"/>
              </a:cxn>
              <a:cxn ang="cd4">
                <a:pos x="hc" y="b"/>
              </a:cxn>
              <a:cxn ang="cd2">
                <a:pos x="l" y="vc"/>
              </a:cxn>
              <a:cxn ang="f27">
                <a:pos x="f50" y="f34"/>
              </a:cxn>
              <a:cxn ang="f28">
                <a:pos x="f50" y="f37"/>
              </a:cxn>
            </a:cxnLst>
            <a:rect l="f34" t="f34" r="f51" b="f37"/>
            <a:pathLst>
              <a:path>
                <a:moveTo>
                  <a:pt x="f34" y="f34"/>
                </a:moveTo>
                <a:lnTo>
                  <a:pt x="f48" y="f34"/>
                </a:lnTo>
                <a:lnTo>
                  <a:pt x="f38" y="f44"/>
                </a:lnTo>
                <a:lnTo>
                  <a:pt x="f48" y="f37"/>
                </a:lnTo>
                <a:lnTo>
                  <a:pt x="f34" y="f37"/>
                </a:lnTo>
                <a:close/>
              </a:path>
            </a:pathLst>
          </a:custGeom>
          <a:solidFill>
            <a:schemeClr val="bg1"/>
          </a:solidFill>
          <a:ln w="28575">
            <a:solidFill>
              <a:schemeClr val="tx1"/>
            </a:solidFill>
            <a:prstDash val="solid"/>
          </a:ln>
        </p:spPr>
        <p:txBody>
          <a:bodyPr vert="horz" wrap="square" lIns="91440" tIns="45720" rIns="91440" bIns="45720" anchor="ctr" anchorCtr="1" compatLnSpc="1"/>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zh-TW" sz="2800" b="1" i="0" u="none" strike="noStrike" kern="1200" cap="none" spc="0" baseline="0" dirty="0">
                <a:solidFill>
                  <a:srgbClr val="000000"/>
                </a:solidFill>
                <a:uFillTx/>
                <a:latin typeface="標楷體" panose="03000509000000000000" pitchFamily="65" charset="-120"/>
                <a:ea typeface="標楷體" panose="03000509000000000000" pitchFamily="65" charset="-120"/>
              </a:rPr>
              <a:t>履約</a:t>
            </a:r>
          </a:p>
        </p:txBody>
      </p:sp>
      <p:sp>
        <p:nvSpPr>
          <p:cNvPr id="9" name="五邊形 12"/>
          <p:cNvSpPr/>
          <p:nvPr/>
        </p:nvSpPr>
        <p:spPr>
          <a:xfrm>
            <a:off x="6602590" y="371061"/>
            <a:ext cx="1281778" cy="892436"/>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180"/>
              <a:gd name="f11" fmla="abs f4"/>
              <a:gd name="f12" fmla="abs f5"/>
              <a:gd name="f13" fmla="abs f6"/>
              <a:gd name="f14" fmla="val f7"/>
              <a:gd name="f15" fmla="val f8"/>
              <a:gd name="f16" fmla="*/ f9 f1 1"/>
              <a:gd name="f17" fmla="*/ f10 f1 1"/>
              <a:gd name="f18" fmla="?: f11 f4 1"/>
              <a:gd name="f19" fmla="?: f12 f5 1"/>
              <a:gd name="f20" fmla="?: f13 f6 1"/>
              <a:gd name="f21" fmla="*/ f16 1 f3"/>
              <a:gd name="f22" fmla="*/ f17 1 f3"/>
              <a:gd name="f23" fmla="*/ f18 1 21600"/>
              <a:gd name="f24" fmla="*/ f19 1 21600"/>
              <a:gd name="f25" fmla="*/ 21600 f18 1"/>
              <a:gd name="f26" fmla="*/ 21600 f19 1"/>
              <a:gd name="f27" fmla="+- f21 0 f2"/>
              <a:gd name="f28" fmla="+- f22 0 f2"/>
              <a:gd name="f29" fmla="min f24 f23"/>
              <a:gd name="f30" fmla="*/ f25 1 f20"/>
              <a:gd name="f31" fmla="*/ f26 1 f20"/>
              <a:gd name="f32" fmla="val f30"/>
              <a:gd name="f33" fmla="val f31"/>
              <a:gd name="f34" fmla="*/ f14 f29 1"/>
              <a:gd name="f35" fmla="+- f33 0 f14"/>
              <a:gd name="f36" fmla="+- f32 0 f14"/>
              <a:gd name="f37" fmla="*/ f33 f29 1"/>
              <a:gd name="f38" fmla="*/ f32 f29 1"/>
              <a:gd name="f39" fmla="*/ f35 1 2"/>
              <a:gd name="f40" fmla="min f36 f35"/>
              <a:gd name="f41" fmla="+- f14 f39 0"/>
              <a:gd name="f42" fmla="*/ f40 f15 1"/>
              <a:gd name="f43" fmla="*/ f42 1 100000"/>
              <a:gd name="f44" fmla="*/ f41 f29 1"/>
              <a:gd name="f45" fmla="+- f32 0 f43"/>
              <a:gd name="f46" fmla="+- f45 f32 0"/>
              <a:gd name="f47" fmla="*/ f45 1 2"/>
              <a:gd name="f48" fmla="*/ f45 f29 1"/>
              <a:gd name="f49" fmla="*/ f46 1 2"/>
              <a:gd name="f50" fmla="*/ f47 f29 1"/>
              <a:gd name="f51" fmla="*/ f49 f29 1"/>
            </a:gdLst>
            <a:ahLst/>
            <a:cxnLst>
              <a:cxn ang="3cd4">
                <a:pos x="hc" y="t"/>
              </a:cxn>
              <a:cxn ang="0">
                <a:pos x="r" y="vc"/>
              </a:cxn>
              <a:cxn ang="cd4">
                <a:pos x="hc" y="b"/>
              </a:cxn>
              <a:cxn ang="cd2">
                <a:pos x="l" y="vc"/>
              </a:cxn>
              <a:cxn ang="f27">
                <a:pos x="f50" y="f34"/>
              </a:cxn>
              <a:cxn ang="f28">
                <a:pos x="f50" y="f37"/>
              </a:cxn>
            </a:cxnLst>
            <a:rect l="f34" t="f34" r="f51" b="f37"/>
            <a:pathLst>
              <a:path>
                <a:moveTo>
                  <a:pt x="f34" y="f34"/>
                </a:moveTo>
                <a:lnTo>
                  <a:pt x="f48" y="f34"/>
                </a:lnTo>
                <a:lnTo>
                  <a:pt x="f38" y="f44"/>
                </a:lnTo>
                <a:lnTo>
                  <a:pt x="f48" y="f37"/>
                </a:lnTo>
                <a:lnTo>
                  <a:pt x="f34" y="f37"/>
                </a:lnTo>
                <a:close/>
              </a:path>
            </a:pathLst>
          </a:custGeom>
          <a:solidFill>
            <a:schemeClr val="bg1"/>
          </a:solidFill>
          <a:ln w="28575">
            <a:solidFill>
              <a:schemeClr val="tx1"/>
            </a:solidFill>
            <a:prstDash val="solid"/>
          </a:ln>
        </p:spPr>
        <p:txBody>
          <a:bodyPr vert="horz" wrap="square" lIns="91440" tIns="45720" rIns="91440" bIns="45720" anchor="ctr" anchorCtr="1" compatLnSpc="1"/>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zh-TW" sz="2800" b="1" i="0" u="none" strike="noStrike" kern="1200" cap="none" spc="0" baseline="0" dirty="0">
                <a:solidFill>
                  <a:srgbClr val="000000"/>
                </a:solidFill>
                <a:uFillTx/>
                <a:latin typeface="標楷體" panose="03000509000000000000" pitchFamily="65" charset="-120"/>
                <a:ea typeface="標楷體" panose="03000509000000000000" pitchFamily="65" charset="-120"/>
              </a:rPr>
              <a:t>驗收</a:t>
            </a:r>
          </a:p>
        </p:txBody>
      </p:sp>
      <p:sp>
        <p:nvSpPr>
          <p:cNvPr id="10" name="五邊形 28"/>
          <p:cNvSpPr/>
          <p:nvPr/>
        </p:nvSpPr>
        <p:spPr>
          <a:xfrm>
            <a:off x="7620505" y="393212"/>
            <a:ext cx="1199967" cy="870286"/>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180"/>
              <a:gd name="f11" fmla="abs f4"/>
              <a:gd name="f12" fmla="abs f5"/>
              <a:gd name="f13" fmla="abs f6"/>
              <a:gd name="f14" fmla="val f7"/>
              <a:gd name="f15" fmla="val f8"/>
              <a:gd name="f16" fmla="*/ f9 f1 1"/>
              <a:gd name="f17" fmla="*/ f10 f1 1"/>
              <a:gd name="f18" fmla="?: f11 f4 1"/>
              <a:gd name="f19" fmla="?: f12 f5 1"/>
              <a:gd name="f20" fmla="?: f13 f6 1"/>
              <a:gd name="f21" fmla="*/ f16 1 f3"/>
              <a:gd name="f22" fmla="*/ f17 1 f3"/>
              <a:gd name="f23" fmla="*/ f18 1 21600"/>
              <a:gd name="f24" fmla="*/ f19 1 21600"/>
              <a:gd name="f25" fmla="*/ 21600 f18 1"/>
              <a:gd name="f26" fmla="*/ 21600 f19 1"/>
              <a:gd name="f27" fmla="+- f21 0 f2"/>
              <a:gd name="f28" fmla="+- f22 0 f2"/>
              <a:gd name="f29" fmla="min f24 f23"/>
              <a:gd name="f30" fmla="*/ f25 1 f20"/>
              <a:gd name="f31" fmla="*/ f26 1 f20"/>
              <a:gd name="f32" fmla="val f30"/>
              <a:gd name="f33" fmla="val f31"/>
              <a:gd name="f34" fmla="*/ f14 f29 1"/>
              <a:gd name="f35" fmla="+- f33 0 f14"/>
              <a:gd name="f36" fmla="+- f32 0 f14"/>
              <a:gd name="f37" fmla="*/ f33 f29 1"/>
              <a:gd name="f38" fmla="*/ f32 f29 1"/>
              <a:gd name="f39" fmla="*/ f35 1 2"/>
              <a:gd name="f40" fmla="min f36 f35"/>
              <a:gd name="f41" fmla="+- f14 f39 0"/>
              <a:gd name="f42" fmla="*/ f40 f15 1"/>
              <a:gd name="f43" fmla="*/ f42 1 100000"/>
              <a:gd name="f44" fmla="*/ f41 f29 1"/>
              <a:gd name="f45" fmla="+- f32 0 f43"/>
              <a:gd name="f46" fmla="+- f45 f32 0"/>
              <a:gd name="f47" fmla="*/ f45 1 2"/>
              <a:gd name="f48" fmla="*/ f45 f29 1"/>
              <a:gd name="f49" fmla="*/ f46 1 2"/>
              <a:gd name="f50" fmla="*/ f47 f29 1"/>
              <a:gd name="f51" fmla="*/ f49 f29 1"/>
            </a:gdLst>
            <a:ahLst/>
            <a:cxnLst>
              <a:cxn ang="3cd4">
                <a:pos x="hc" y="t"/>
              </a:cxn>
              <a:cxn ang="0">
                <a:pos x="r" y="vc"/>
              </a:cxn>
              <a:cxn ang="cd4">
                <a:pos x="hc" y="b"/>
              </a:cxn>
              <a:cxn ang="cd2">
                <a:pos x="l" y="vc"/>
              </a:cxn>
              <a:cxn ang="f27">
                <a:pos x="f50" y="f34"/>
              </a:cxn>
              <a:cxn ang="f28">
                <a:pos x="f50" y="f37"/>
              </a:cxn>
            </a:cxnLst>
            <a:rect l="f34" t="f34" r="f51" b="f37"/>
            <a:pathLst>
              <a:path>
                <a:moveTo>
                  <a:pt x="f34" y="f34"/>
                </a:moveTo>
                <a:lnTo>
                  <a:pt x="f48" y="f34"/>
                </a:lnTo>
                <a:lnTo>
                  <a:pt x="f38" y="f44"/>
                </a:lnTo>
                <a:lnTo>
                  <a:pt x="f48" y="f37"/>
                </a:lnTo>
                <a:lnTo>
                  <a:pt x="f34" y="f37"/>
                </a:lnTo>
                <a:close/>
              </a:path>
            </a:pathLst>
          </a:custGeom>
          <a:solidFill>
            <a:schemeClr val="bg1"/>
          </a:solidFill>
          <a:ln w="28575">
            <a:solidFill>
              <a:schemeClr val="tx1"/>
            </a:solidFill>
            <a:prstDash val="solid"/>
          </a:ln>
        </p:spPr>
        <p:txBody>
          <a:bodyPr vert="horz" wrap="square" lIns="91440" tIns="45720" rIns="91440" bIns="45720" anchor="ctr" anchorCtr="1" compatLnSpc="1"/>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zh-TW" sz="2800" b="1" i="0" u="none" strike="noStrike" kern="1200" cap="none" spc="0" baseline="0" dirty="0">
                <a:solidFill>
                  <a:srgbClr val="000000"/>
                </a:solidFill>
                <a:uFillTx/>
                <a:latin typeface="標楷體" panose="03000509000000000000" pitchFamily="65" charset="-120"/>
                <a:ea typeface="標楷體" panose="03000509000000000000" pitchFamily="65" charset="-120"/>
              </a:rPr>
              <a:t>保固</a:t>
            </a:r>
          </a:p>
        </p:txBody>
      </p:sp>
      <p:sp>
        <p:nvSpPr>
          <p:cNvPr id="12" name="文字方塊 11"/>
          <p:cNvSpPr txBox="1"/>
          <p:nvPr/>
        </p:nvSpPr>
        <p:spPr>
          <a:xfrm>
            <a:off x="368385" y="1383158"/>
            <a:ext cx="8352928" cy="461665"/>
          </a:xfrm>
          <a:prstGeom prst="rect">
            <a:avLst/>
          </a:prstGeom>
          <a:noFill/>
          <a:ln w="57150">
            <a:solidFill>
              <a:schemeClr val="tx1"/>
            </a:solidFill>
          </a:ln>
        </p:spPr>
        <p:txBody>
          <a:bodyPr wrap="square" rtlCol="0">
            <a:spAutoFit/>
          </a:bodyPr>
          <a:lstStyle/>
          <a:p>
            <a:r>
              <a:rPr lang="zh-TW" altLang="en-US" sz="2400" b="1" dirty="0">
                <a:solidFill>
                  <a:srgbClr val="FF0000"/>
                </a:solidFill>
                <a:latin typeface="標楷體" panose="03000509000000000000" pitchFamily="65" charset="-120"/>
                <a:ea typeface="標楷體" panose="03000509000000000000" pitchFamily="65" charset="-120"/>
              </a:rPr>
              <a:t>     六、刊登招標公告 </a:t>
            </a:r>
          </a:p>
        </p:txBody>
      </p:sp>
      <p:cxnSp>
        <p:nvCxnSpPr>
          <p:cNvPr id="15" name="直線接點 14"/>
          <p:cNvCxnSpPr/>
          <p:nvPr/>
        </p:nvCxnSpPr>
        <p:spPr>
          <a:xfrm>
            <a:off x="4758825" y="332656"/>
            <a:ext cx="29199" cy="1512168"/>
          </a:xfrm>
          <a:prstGeom prst="line">
            <a:avLst/>
          </a:prstGeom>
          <a:ln w="57150"/>
        </p:spPr>
        <p:style>
          <a:lnRef idx="1">
            <a:schemeClr val="accent1"/>
          </a:lnRef>
          <a:fillRef idx="0">
            <a:schemeClr val="accent1"/>
          </a:fillRef>
          <a:effectRef idx="0">
            <a:schemeClr val="accent1"/>
          </a:effectRef>
          <a:fontRef idx="minor">
            <a:schemeClr val="tx1"/>
          </a:fontRef>
        </p:style>
      </p:cxnSp>
      <p:sp>
        <p:nvSpPr>
          <p:cNvPr id="11" name="文字方塊 10"/>
          <p:cNvSpPr txBox="1"/>
          <p:nvPr/>
        </p:nvSpPr>
        <p:spPr>
          <a:xfrm>
            <a:off x="4788024" y="1383159"/>
            <a:ext cx="3960440" cy="461665"/>
          </a:xfrm>
          <a:prstGeom prst="rect">
            <a:avLst/>
          </a:prstGeom>
          <a:noFill/>
        </p:spPr>
        <p:txBody>
          <a:bodyPr wrap="square" rtlCol="0">
            <a:spAutoFit/>
          </a:bodyPr>
          <a:lstStyle/>
          <a:p>
            <a:pPr algn="ctr"/>
            <a:r>
              <a:rPr lang="zh-TW" altLang="en-US" sz="2400" b="1" dirty="0">
                <a:solidFill>
                  <a:srgbClr val="FF0000"/>
                </a:solidFill>
                <a:latin typeface="標楷體" panose="03000509000000000000" pitchFamily="65" charset="-120"/>
                <a:ea typeface="標楷體" panose="03000509000000000000" pitchFamily="65" charset="-120"/>
              </a:rPr>
              <a:t>                </a:t>
            </a:r>
            <a:r>
              <a:rPr lang="zh-TW" altLang="en-US" sz="2400" b="1" dirty="0">
                <a:solidFill>
                  <a:srgbClr val="000000"/>
                </a:solidFill>
                <a:latin typeface="標楷體" panose="03000509000000000000" pitchFamily="65" charset="-120"/>
                <a:ea typeface="標楷體" panose="03000509000000000000" pitchFamily="65" charset="-120"/>
              </a:rPr>
              <a:t>契約爭議</a:t>
            </a:r>
          </a:p>
        </p:txBody>
      </p:sp>
      <p:sp>
        <p:nvSpPr>
          <p:cNvPr id="18" name="向下箭號 17"/>
          <p:cNvSpPr/>
          <p:nvPr/>
        </p:nvSpPr>
        <p:spPr>
          <a:xfrm>
            <a:off x="683568" y="1088741"/>
            <a:ext cx="282698" cy="1116124"/>
          </a:xfrm>
          <a:prstGeom prst="down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0" name="文字方塊 19"/>
          <p:cNvSpPr txBox="1"/>
          <p:nvPr/>
        </p:nvSpPr>
        <p:spPr>
          <a:xfrm>
            <a:off x="368385" y="2204864"/>
            <a:ext cx="8418359" cy="3519938"/>
          </a:xfrm>
          <a:prstGeom prst="rect">
            <a:avLst/>
          </a:prstGeom>
          <a:noFill/>
        </p:spPr>
        <p:txBody>
          <a:bodyPr wrap="square" rtlCol="0">
            <a:spAutoFit/>
          </a:bodyPr>
          <a:lstStyle/>
          <a:p>
            <a:pPr marL="355600" indent="-355600" algn="just">
              <a:lnSpc>
                <a:spcPts val="3000"/>
              </a:lnSpc>
            </a:pPr>
            <a:r>
              <a:rPr lang="en-US" altLang="zh-TW" sz="2400" b="1" kern="100" dirty="0">
                <a:solidFill>
                  <a:srgbClr val="000000"/>
                </a:solidFill>
                <a:latin typeface="標楷體" pitchFamily="65" charset="-120"/>
                <a:ea typeface="標楷體" pitchFamily="65" charset="-120"/>
                <a:cs typeface="Times New Roman"/>
              </a:rPr>
              <a:t>1.</a:t>
            </a:r>
            <a:r>
              <a:rPr lang="zh-TW" altLang="zh-TW" sz="2400" b="1" u="sng" kern="0" dirty="0">
                <a:solidFill>
                  <a:srgbClr val="0000FF"/>
                </a:solidFill>
                <a:latin typeface="標楷體" pitchFamily="65" charset="-120"/>
                <a:ea typeface="標楷體" pitchFamily="65" charset="-120"/>
                <a:cs typeface="新細明體"/>
              </a:rPr>
              <a:t>漏刊公告</a:t>
            </a:r>
            <a:r>
              <a:rPr lang="zh-TW" altLang="zh-TW" sz="2400" b="1" kern="0" dirty="0">
                <a:solidFill>
                  <a:srgbClr val="000000"/>
                </a:solidFill>
                <a:latin typeface="標楷體" pitchFamily="65" charset="-120"/>
                <a:ea typeface="標楷體" pitchFamily="65" charset="-120"/>
                <a:cs typeface="新細明體"/>
              </a:rPr>
              <a:t>，</a:t>
            </a:r>
            <a:r>
              <a:rPr lang="zh-TW" altLang="zh-TW" sz="2000" b="1" kern="0" dirty="0">
                <a:solidFill>
                  <a:srgbClr val="000000"/>
                </a:solidFill>
                <a:latin typeface="標楷體" pitchFamily="65" charset="-120"/>
                <a:ea typeface="標楷體" pitchFamily="65" charset="-120"/>
                <a:cs typeface="新細明體"/>
              </a:rPr>
              <a:t>例如：依採購法第</a:t>
            </a:r>
            <a:r>
              <a:rPr lang="en-US" altLang="zh-TW" sz="2000" b="1" kern="0" dirty="0">
                <a:solidFill>
                  <a:srgbClr val="000000"/>
                </a:solidFill>
                <a:latin typeface="標楷體" pitchFamily="65" charset="-120"/>
                <a:ea typeface="標楷體" pitchFamily="65" charset="-120"/>
                <a:cs typeface="新細明體"/>
              </a:rPr>
              <a:t>22</a:t>
            </a:r>
            <a:r>
              <a:rPr lang="zh-TW" altLang="zh-TW" sz="2000" b="1" kern="0" dirty="0">
                <a:solidFill>
                  <a:srgbClr val="000000"/>
                </a:solidFill>
                <a:latin typeface="標楷體" pitchFamily="65" charset="-120"/>
                <a:ea typeface="標楷體" pitchFamily="65" charset="-120"/>
                <a:cs typeface="新細明體"/>
              </a:rPr>
              <a:t>條第</a:t>
            </a:r>
            <a:r>
              <a:rPr lang="en-US" altLang="zh-TW" sz="2000" b="1" kern="0" dirty="0">
                <a:solidFill>
                  <a:srgbClr val="000000"/>
                </a:solidFill>
                <a:latin typeface="標楷體" pitchFamily="65" charset="-120"/>
                <a:ea typeface="標楷體" pitchFamily="65" charset="-120"/>
                <a:cs typeface="新細明體"/>
              </a:rPr>
              <a:t>1</a:t>
            </a:r>
            <a:r>
              <a:rPr lang="zh-TW" altLang="zh-TW" sz="2000" b="1" kern="0" dirty="0">
                <a:solidFill>
                  <a:srgbClr val="000000"/>
                </a:solidFill>
                <a:latin typeface="標楷體" pitchFamily="65" charset="-120"/>
                <a:ea typeface="標楷體" pitchFamily="65" charset="-120"/>
                <a:cs typeface="新細明體"/>
              </a:rPr>
              <a:t>項第</a:t>
            </a:r>
            <a:r>
              <a:rPr lang="en-US" altLang="zh-TW" sz="2000" b="1" kern="0" dirty="0">
                <a:solidFill>
                  <a:srgbClr val="000000"/>
                </a:solidFill>
                <a:latin typeface="標楷體" pitchFamily="65" charset="-120"/>
                <a:ea typeface="標楷體" pitchFamily="65" charset="-120"/>
                <a:cs typeface="新細明體"/>
              </a:rPr>
              <a:t>9</a:t>
            </a:r>
            <a:r>
              <a:rPr lang="zh-TW" altLang="zh-TW" sz="2000" b="1" kern="0" dirty="0">
                <a:solidFill>
                  <a:srgbClr val="000000"/>
                </a:solidFill>
                <a:latin typeface="標楷體" pitchFamily="65" charset="-120"/>
                <a:ea typeface="標楷體" pitchFamily="65" charset="-120"/>
                <a:cs typeface="新細明體"/>
              </a:rPr>
              <a:t>款至第</a:t>
            </a:r>
            <a:r>
              <a:rPr lang="en-US" altLang="zh-TW" sz="2000" b="1" kern="0" dirty="0">
                <a:solidFill>
                  <a:srgbClr val="000000"/>
                </a:solidFill>
                <a:latin typeface="標楷體" pitchFamily="65" charset="-120"/>
                <a:ea typeface="標楷體" pitchFamily="65" charset="-120"/>
                <a:cs typeface="新細明體"/>
              </a:rPr>
              <a:t>11</a:t>
            </a:r>
            <a:r>
              <a:rPr lang="zh-TW" altLang="zh-TW" sz="2000" b="1" kern="0" dirty="0">
                <a:solidFill>
                  <a:srgbClr val="000000"/>
                </a:solidFill>
                <a:latin typeface="標楷體" pitchFamily="65" charset="-120"/>
                <a:ea typeface="標楷體" pitchFamily="65" charset="-120"/>
                <a:cs typeface="新細明體"/>
              </a:rPr>
              <a:t>款辦理限制性招標，未刊登政府採購公報。</a:t>
            </a:r>
            <a:endParaRPr lang="zh-TW" altLang="zh-TW" sz="2000" b="1" kern="100" dirty="0">
              <a:solidFill>
                <a:srgbClr val="000000"/>
              </a:solidFill>
              <a:latin typeface="標楷體" pitchFamily="65" charset="-120"/>
              <a:ea typeface="標楷體" pitchFamily="65" charset="-120"/>
              <a:cs typeface="Times New Roman"/>
            </a:endParaRPr>
          </a:p>
          <a:p>
            <a:pPr marL="265113" indent="-265113" algn="just">
              <a:lnSpc>
                <a:spcPts val="3000"/>
              </a:lnSpc>
            </a:pPr>
            <a:r>
              <a:rPr lang="en-US" altLang="zh-TW" sz="2400" b="1" kern="100" dirty="0">
                <a:solidFill>
                  <a:srgbClr val="000000"/>
                </a:solidFill>
                <a:latin typeface="標楷體" pitchFamily="65" charset="-120"/>
                <a:ea typeface="標楷體" pitchFamily="65" charset="-120"/>
                <a:cs typeface="Times New Roman"/>
              </a:rPr>
              <a:t>2.</a:t>
            </a:r>
            <a:r>
              <a:rPr lang="zh-TW" altLang="zh-TW" sz="2400" b="1" u="sng" kern="0" dirty="0">
                <a:solidFill>
                  <a:srgbClr val="0000FF"/>
                </a:solidFill>
                <a:latin typeface="標楷體" pitchFamily="65" charset="-120"/>
                <a:ea typeface="標楷體" pitchFamily="65" charset="-120"/>
                <a:cs typeface="新細明體"/>
              </a:rPr>
              <a:t>誤刊公告</a:t>
            </a:r>
            <a:r>
              <a:rPr lang="zh-TW" altLang="zh-TW" sz="2400" b="1" kern="0" dirty="0">
                <a:solidFill>
                  <a:srgbClr val="000000"/>
                </a:solidFill>
                <a:latin typeface="標楷體" pitchFamily="65" charset="-120"/>
                <a:ea typeface="標楷體" pitchFamily="65" charset="-120"/>
                <a:cs typeface="新細明體"/>
              </a:rPr>
              <a:t>，</a:t>
            </a:r>
            <a:r>
              <a:rPr lang="zh-TW" altLang="zh-TW" sz="2000" b="1" kern="0" dirty="0">
                <a:solidFill>
                  <a:srgbClr val="000000"/>
                </a:solidFill>
                <a:latin typeface="標楷體" pitchFamily="65" charset="-120"/>
                <a:ea typeface="標楷體" pitchFamily="65" charset="-120"/>
                <a:cs typeface="新細明體"/>
              </a:rPr>
              <a:t>例如：招標公告誤刊公開徵求廠商提供參考資料公告；公開招標公告誤刊「公開取得報價單或企劃書」公告；公告金額以上之案件誤登未達公告金額且未刊登政府採購公報；未達公告金額之採購，以「</a:t>
            </a:r>
            <a:r>
              <a:rPr lang="zh-TW" altLang="zh-TW" sz="2000" b="1" u="sng" kern="0" dirty="0">
                <a:solidFill>
                  <a:srgbClr val="FF0000"/>
                </a:solidFill>
                <a:latin typeface="標楷體" pitchFamily="65" charset="-120"/>
                <a:ea typeface="標楷體" pitchFamily="65" charset="-120"/>
                <a:cs typeface="新細明體"/>
              </a:rPr>
              <a:t>公開取得</a:t>
            </a:r>
            <a:r>
              <a:rPr lang="zh-TW" altLang="zh-TW" sz="2000" b="1" kern="0" dirty="0">
                <a:solidFill>
                  <a:srgbClr val="000000"/>
                </a:solidFill>
                <a:latin typeface="標楷體" pitchFamily="65" charset="-120"/>
                <a:ea typeface="標楷體" pitchFamily="65" charset="-120"/>
                <a:cs typeface="新細明體"/>
              </a:rPr>
              <a:t>」</a:t>
            </a:r>
            <a:r>
              <a:rPr lang="en-US" altLang="zh-TW" sz="2000" b="1" kern="0" dirty="0">
                <a:solidFill>
                  <a:srgbClr val="000000"/>
                </a:solidFill>
                <a:latin typeface="標楷體" pitchFamily="65" charset="-120"/>
                <a:ea typeface="標楷體" pitchFamily="65" charset="-120"/>
                <a:cs typeface="新細明體"/>
              </a:rPr>
              <a:t>3</a:t>
            </a:r>
            <a:r>
              <a:rPr lang="zh-TW" altLang="zh-TW" sz="2000" b="1" kern="0" dirty="0">
                <a:solidFill>
                  <a:srgbClr val="000000"/>
                </a:solidFill>
                <a:latin typeface="標楷體" pitchFamily="65" charset="-120"/>
                <a:ea typeface="標楷體" pitchFamily="65" charset="-120"/>
                <a:cs typeface="新細明體"/>
              </a:rPr>
              <a:t>家廠商之書面報價或企劃書方式辦理者，於辦理公告上網作業時，</a:t>
            </a:r>
            <a:r>
              <a:rPr lang="zh-TW" altLang="zh-TW" sz="2000" b="1" u="sng" kern="0" dirty="0">
                <a:solidFill>
                  <a:srgbClr val="FF0000"/>
                </a:solidFill>
                <a:latin typeface="標楷體" pitchFamily="65" charset="-120"/>
                <a:ea typeface="標楷體" pitchFamily="65" charset="-120"/>
                <a:cs typeface="新細明體"/>
              </a:rPr>
              <a:t>誤上</a:t>
            </a:r>
            <a:r>
              <a:rPr lang="zh-TW" altLang="zh-TW" sz="2000" b="1" kern="0" dirty="0">
                <a:solidFill>
                  <a:srgbClr val="000000"/>
                </a:solidFill>
                <a:latin typeface="標楷體" pitchFamily="65" charset="-120"/>
                <a:ea typeface="標楷體" pitchFamily="65" charset="-120"/>
                <a:cs typeface="新細明體"/>
              </a:rPr>
              <a:t>「</a:t>
            </a:r>
            <a:r>
              <a:rPr lang="zh-TW" altLang="zh-TW" sz="2000" b="1" u="sng" kern="0" dirty="0">
                <a:solidFill>
                  <a:srgbClr val="FF0000"/>
                </a:solidFill>
                <a:latin typeface="標楷體" pitchFamily="65" charset="-120"/>
                <a:ea typeface="標楷體" pitchFamily="65" charset="-120"/>
                <a:cs typeface="新細明體"/>
              </a:rPr>
              <a:t>公開招標</a:t>
            </a:r>
            <a:r>
              <a:rPr lang="zh-TW" altLang="zh-TW" sz="2000" b="1" kern="0" dirty="0">
                <a:solidFill>
                  <a:srgbClr val="000000"/>
                </a:solidFill>
                <a:latin typeface="標楷體" pitchFamily="65" charset="-120"/>
                <a:ea typeface="標楷體" pitchFamily="65" charset="-120"/>
                <a:cs typeface="新細明體"/>
              </a:rPr>
              <a:t>」之網頁。</a:t>
            </a:r>
            <a:endParaRPr lang="zh-TW" altLang="zh-TW" sz="2000" b="1" kern="100" dirty="0">
              <a:solidFill>
                <a:srgbClr val="000000"/>
              </a:solidFill>
              <a:latin typeface="標楷體" pitchFamily="65" charset="-120"/>
              <a:ea typeface="標楷體" pitchFamily="65" charset="-120"/>
              <a:cs typeface="Times New Roman"/>
            </a:endParaRPr>
          </a:p>
          <a:p>
            <a:pPr marL="355600" indent="-355600" algn="just">
              <a:lnSpc>
                <a:spcPts val="3000"/>
              </a:lnSpc>
            </a:pPr>
            <a:r>
              <a:rPr lang="en-US" altLang="zh-TW" sz="2400" b="1" kern="100" dirty="0">
                <a:solidFill>
                  <a:srgbClr val="000000"/>
                </a:solidFill>
                <a:latin typeface="標楷體" pitchFamily="65" charset="-120"/>
                <a:ea typeface="標楷體" pitchFamily="65" charset="-120"/>
                <a:cs typeface="Times New Roman"/>
              </a:rPr>
              <a:t>3.</a:t>
            </a:r>
            <a:r>
              <a:rPr lang="zh-TW" altLang="zh-TW" sz="2400" b="1" kern="0" dirty="0">
                <a:solidFill>
                  <a:srgbClr val="000000"/>
                </a:solidFill>
                <a:latin typeface="標楷體" pitchFamily="65" charset="-120"/>
                <a:ea typeface="標楷體" pitchFamily="65" charset="-120"/>
                <a:cs typeface="新細明體"/>
              </a:rPr>
              <a:t>採購案之</a:t>
            </a:r>
            <a:r>
              <a:rPr lang="zh-TW" altLang="zh-TW" sz="2400" b="1" u="sng" kern="0" dirty="0">
                <a:solidFill>
                  <a:srgbClr val="0000FF"/>
                </a:solidFill>
                <a:latin typeface="標楷體" pitchFamily="65" charset="-120"/>
                <a:ea typeface="標楷體" pitchFamily="65" charset="-120"/>
                <a:cs typeface="新細明體"/>
              </a:rPr>
              <a:t>屬性歸類錯誤</a:t>
            </a:r>
            <a:r>
              <a:rPr lang="en-US" altLang="zh-TW" sz="2400" b="1" kern="0" dirty="0">
                <a:solidFill>
                  <a:srgbClr val="000000"/>
                </a:solidFill>
                <a:latin typeface="標楷體" pitchFamily="65" charset="-120"/>
                <a:ea typeface="標楷體" pitchFamily="65" charset="-120"/>
                <a:cs typeface="新細明體"/>
              </a:rPr>
              <a:t>(</a:t>
            </a:r>
            <a:r>
              <a:rPr lang="zh-TW" altLang="zh-TW" sz="2400" b="1" kern="0" dirty="0">
                <a:solidFill>
                  <a:srgbClr val="000000"/>
                </a:solidFill>
                <a:latin typeface="標楷體" pitchFamily="65" charset="-120"/>
                <a:ea typeface="標楷體" pitchFamily="65" charset="-120"/>
                <a:cs typeface="新細明體"/>
              </a:rPr>
              <a:t>故意或過失</a:t>
            </a:r>
            <a:r>
              <a:rPr lang="en-US" altLang="zh-TW" sz="2400" b="1" kern="0" dirty="0">
                <a:solidFill>
                  <a:srgbClr val="000000"/>
                </a:solidFill>
                <a:latin typeface="標楷體" pitchFamily="65" charset="-120"/>
                <a:ea typeface="標楷體" pitchFamily="65" charset="-120"/>
                <a:cs typeface="新細明體"/>
              </a:rPr>
              <a:t>)</a:t>
            </a:r>
            <a:r>
              <a:rPr lang="zh-TW" altLang="zh-TW" sz="2400" b="1" kern="0" dirty="0">
                <a:solidFill>
                  <a:srgbClr val="000000"/>
                </a:solidFill>
                <a:latin typeface="標楷體" pitchFamily="65" charset="-120"/>
                <a:ea typeface="標楷體" pitchFamily="65" charset="-120"/>
                <a:cs typeface="新細明體"/>
              </a:rPr>
              <a:t>，</a:t>
            </a:r>
            <a:r>
              <a:rPr lang="zh-TW" altLang="zh-TW" sz="2000" b="1" kern="0" dirty="0">
                <a:solidFill>
                  <a:srgbClr val="000000"/>
                </a:solidFill>
                <a:latin typeface="標楷體" pitchFamily="65" charset="-120"/>
                <a:ea typeface="標楷體" pitchFamily="65" charset="-120"/>
                <a:cs typeface="新細明體"/>
              </a:rPr>
              <a:t>例如：工程保險誤登為工程案，藉以適用較高之查核或巨額採購金額，或使廠商遺漏參與機會。</a:t>
            </a:r>
            <a:endParaRPr lang="zh-TW" altLang="zh-TW" sz="2000" b="1" kern="100" dirty="0">
              <a:solidFill>
                <a:srgbClr val="000000"/>
              </a:solidFill>
              <a:latin typeface="標楷體" pitchFamily="65" charset="-120"/>
              <a:ea typeface="標楷體" pitchFamily="65" charset="-120"/>
              <a:cs typeface="Times New Roman"/>
            </a:endParaRPr>
          </a:p>
        </p:txBody>
      </p:sp>
      <p:sp>
        <p:nvSpPr>
          <p:cNvPr id="21" name="爆炸 1 20"/>
          <p:cNvSpPr/>
          <p:nvPr/>
        </p:nvSpPr>
        <p:spPr>
          <a:xfrm>
            <a:off x="4962780" y="1196752"/>
            <a:ext cx="2525473" cy="749697"/>
          </a:xfrm>
          <a:prstGeom prst="irregularSeal1">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2400" b="1" dirty="0">
                <a:solidFill>
                  <a:srgbClr val="000000"/>
                </a:solidFill>
                <a:latin typeface="標楷體" panose="03000509000000000000" pitchFamily="65" charset="-120"/>
                <a:ea typeface="標楷體" panose="03000509000000000000" pitchFamily="65" charset="-120"/>
              </a:rPr>
              <a:t>履約程序</a:t>
            </a:r>
          </a:p>
        </p:txBody>
      </p:sp>
    </p:spTree>
    <p:extLst>
      <p:ext uri="{BB962C8B-B14F-4D97-AF65-F5344CB8AC3E}">
        <p14:creationId xmlns:p14="http://schemas.microsoft.com/office/powerpoint/2010/main" val="2122559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3" name="五邊形 4"/>
          <p:cNvSpPr/>
          <p:nvPr/>
        </p:nvSpPr>
        <p:spPr>
          <a:xfrm>
            <a:off x="395536" y="332656"/>
            <a:ext cx="1405350" cy="930841"/>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180"/>
              <a:gd name="f11" fmla="abs f4"/>
              <a:gd name="f12" fmla="abs f5"/>
              <a:gd name="f13" fmla="abs f6"/>
              <a:gd name="f14" fmla="val f7"/>
              <a:gd name="f15" fmla="val f8"/>
              <a:gd name="f16" fmla="*/ f9 f1 1"/>
              <a:gd name="f17" fmla="*/ f10 f1 1"/>
              <a:gd name="f18" fmla="?: f11 f4 1"/>
              <a:gd name="f19" fmla="?: f12 f5 1"/>
              <a:gd name="f20" fmla="?: f13 f6 1"/>
              <a:gd name="f21" fmla="*/ f16 1 f3"/>
              <a:gd name="f22" fmla="*/ f17 1 f3"/>
              <a:gd name="f23" fmla="*/ f18 1 21600"/>
              <a:gd name="f24" fmla="*/ f19 1 21600"/>
              <a:gd name="f25" fmla="*/ 21600 f18 1"/>
              <a:gd name="f26" fmla="*/ 21600 f19 1"/>
              <a:gd name="f27" fmla="+- f21 0 f2"/>
              <a:gd name="f28" fmla="+- f22 0 f2"/>
              <a:gd name="f29" fmla="min f24 f23"/>
              <a:gd name="f30" fmla="*/ f25 1 f20"/>
              <a:gd name="f31" fmla="*/ f26 1 f20"/>
              <a:gd name="f32" fmla="val f30"/>
              <a:gd name="f33" fmla="val f31"/>
              <a:gd name="f34" fmla="*/ f14 f29 1"/>
              <a:gd name="f35" fmla="+- f33 0 f14"/>
              <a:gd name="f36" fmla="+- f32 0 f14"/>
              <a:gd name="f37" fmla="*/ f33 f29 1"/>
              <a:gd name="f38" fmla="*/ f32 f29 1"/>
              <a:gd name="f39" fmla="*/ f35 1 2"/>
              <a:gd name="f40" fmla="min f36 f35"/>
              <a:gd name="f41" fmla="+- f14 f39 0"/>
              <a:gd name="f42" fmla="*/ f40 f15 1"/>
              <a:gd name="f43" fmla="*/ f42 1 100000"/>
              <a:gd name="f44" fmla="*/ f41 f29 1"/>
              <a:gd name="f45" fmla="+- f32 0 f43"/>
              <a:gd name="f46" fmla="+- f45 f32 0"/>
              <a:gd name="f47" fmla="*/ f45 1 2"/>
              <a:gd name="f48" fmla="*/ f45 f29 1"/>
              <a:gd name="f49" fmla="*/ f46 1 2"/>
              <a:gd name="f50" fmla="*/ f47 f29 1"/>
              <a:gd name="f51" fmla="*/ f49 f29 1"/>
            </a:gdLst>
            <a:ahLst/>
            <a:cxnLst>
              <a:cxn ang="3cd4">
                <a:pos x="hc" y="t"/>
              </a:cxn>
              <a:cxn ang="0">
                <a:pos x="r" y="vc"/>
              </a:cxn>
              <a:cxn ang="cd4">
                <a:pos x="hc" y="b"/>
              </a:cxn>
              <a:cxn ang="cd2">
                <a:pos x="l" y="vc"/>
              </a:cxn>
              <a:cxn ang="f27">
                <a:pos x="f50" y="f34"/>
              </a:cxn>
              <a:cxn ang="f28">
                <a:pos x="f50" y="f37"/>
              </a:cxn>
            </a:cxnLst>
            <a:rect l="f34" t="f34" r="f51" b="f37"/>
            <a:pathLst>
              <a:path>
                <a:moveTo>
                  <a:pt x="f34" y="f34"/>
                </a:moveTo>
                <a:lnTo>
                  <a:pt x="f48" y="f34"/>
                </a:lnTo>
                <a:lnTo>
                  <a:pt x="f38" y="f44"/>
                </a:lnTo>
                <a:lnTo>
                  <a:pt x="f48" y="f37"/>
                </a:lnTo>
                <a:lnTo>
                  <a:pt x="f34" y="f37"/>
                </a:lnTo>
                <a:close/>
              </a:path>
            </a:pathLst>
          </a:custGeom>
          <a:gradFill flip="none" rotWithShape="1">
            <a:gsLst>
              <a:gs pos="0">
                <a:srgbClr val="00B0F0">
                  <a:tint val="66000"/>
                  <a:satMod val="160000"/>
                </a:srgbClr>
              </a:gs>
              <a:gs pos="50000">
                <a:srgbClr val="00B0F0">
                  <a:tint val="44500"/>
                  <a:satMod val="160000"/>
                </a:srgbClr>
              </a:gs>
              <a:gs pos="100000">
                <a:srgbClr val="00B0F0">
                  <a:tint val="23500"/>
                  <a:satMod val="160000"/>
                </a:srgbClr>
              </a:gs>
            </a:gsLst>
            <a:lin ang="5400000" scaled="1"/>
            <a:tileRect/>
          </a:gradFill>
          <a:ln w="57150">
            <a:solidFill>
              <a:srgbClr val="000000"/>
            </a:solidFill>
            <a:prstDash val="solid"/>
          </a:ln>
        </p:spPr>
        <p:txBody>
          <a:bodyPr vert="horz" wrap="square" lIns="91440" tIns="45720" rIns="91440" bIns="45720" anchor="ctr" anchorCtr="1" compatLnSpc="1"/>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zh-TW" sz="3200" b="1" i="0" u="none" strike="noStrike" kern="1200" cap="none" spc="0" baseline="0" dirty="0">
                <a:solidFill>
                  <a:srgbClr val="000000"/>
                </a:solidFill>
                <a:uFillTx/>
                <a:latin typeface="標楷體" panose="03000509000000000000" pitchFamily="65" charset="-120"/>
                <a:ea typeface="標楷體" panose="03000509000000000000" pitchFamily="65" charset="-120"/>
              </a:rPr>
              <a:t>招標</a:t>
            </a:r>
          </a:p>
        </p:txBody>
      </p:sp>
      <p:sp>
        <p:nvSpPr>
          <p:cNvPr id="4" name="五邊形 5"/>
          <p:cNvSpPr/>
          <p:nvPr/>
        </p:nvSpPr>
        <p:spPr>
          <a:xfrm>
            <a:off x="1475656" y="332656"/>
            <a:ext cx="1405350" cy="944666"/>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180"/>
              <a:gd name="f11" fmla="abs f4"/>
              <a:gd name="f12" fmla="abs f5"/>
              <a:gd name="f13" fmla="abs f6"/>
              <a:gd name="f14" fmla="val f7"/>
              <a:gd name="f15" fmla="val f8"/>
              <a:gd name="f16" fmla="*/ f9 f1 1"/>
              <a:gd name="f17" fmla="*/ f10 f1 1"/>
              <a:gd name="f18" fmla="?: f11 f4 1"/>
              <a:gd name="f19" fmla="?: f12 f5 1"/>
              <a:gd name="f20" fmla="?: f13 f6 1"/>
              <a:gd name="f21" fmla="*/ f16 1 f3"/>
              <a:gd name="f22" fmla="*/ f17 1 f3"/>
              <a:gd name="f23" fmla="*/ f18 1 21600"/>
              <a:gd name="f24" fmla="*/ f19 1 21600"/>
              <a:gd name="f25" fmla="*/ 21600 f18 1"/>
              <a:gd name="f26" fmla="*/ 21600 f19 1"/>
              <a:gd name="f27" fmla="+- f21 0 f2"/>
              <a:gd name="f28" fmla="+- f22 0 f2"/>
              <a:gd name="f29" fmla="min f24 f23"/>
              <a:gd name="f30" fmla="*/ f25 1 f20"/>
              <a:gd name="f31" fmla="*/ f26 1 f20"/>
              <a:gd name="f32" fmla="val f30"/>
              <a:gd name="f33" fmla="val f31"/>
              <a:gd name="f34" fmla="*/ f14 f29 1"/>
              <a:gd name="f35" fmla="+- f33 0 f14"/>
              <a:gd name="f36" fmla="+- f32 0 f14"/>
              <a:gd name="f37" fmla="*/ f33 f29 1"/>
              <a:gd name="f38" fmla="*/ f32 f29 1"/>
              <a:gd name="f39" fmla="*/ f35 1 2"/>
              <a:gd name="f40" fmla="min f36 f35"/>
              <a:gd name="f41" fmla="+- f14 f39 0"/>
              <a:gd name="f42" fmla="*/ f40 f15 1"/>
              <a:gd name="f43" fmla="*/ f42 1 100000"/>
              <a:gd name="f44" fmla="*/ f41 f29 1"/>
              <a:gd name="f45" fmla="+- f32 0 f43"/>
              <a:gd name="f46" fmla="+- f45 f32 0"/>
              <a:gd name="f47" fmla="*/ f45 1 2"/>
              <a:gd name="f48" fmla="*/ f45 f29 1"/>
              <a:gd name="f49" fmla="*/ f46 1 2"/>
              <a:gd name="f50" fmla="*/ f47 f29 1"/>
              <a:gd name="f51" fmla="*/ f49 f29 1"/>
            </a:gdLst>
            <a:ahLst/>
            <a:cxnLst>
              <a:cxn ang="3cd4">
                <a:pos x="hc" y="t"/>
              </a:cxn>
              <a:cxn ang="0">
                <a:pos x="r" y="vc"/>
              </a:cxn>
              <a:cxn ang="cd4">
                <a:pos x="hc" y="b"/>
              </a:cxn>
              <a:cxn ang="cd2">
                <a:pos x="l" y="vc"/>
              </a:cxn>
              <a:cxn ang="f27">
                <a:pos x="f50" y="f34"/>
              </a:cxn>
              <a:cxn ang="f28">
                <a:pos x="f50" y="f37"/>
              </a:cxn>
            </a:cxnLst>
            <a:rect l="f34" t="f34" r="f51" b="f37"/>
            <a:pathLst>
              <a:path>
                <a:moveTo>
                  <a:pt x="f34" y="f34"/>
                </a:moveTo>
                <a:lnTo>
                  <a:pt x="f48" y="f34"/>
                </a:lnTo>
                <a:lnTo>
                  <a:pt x="f38" y="f44"/>
                </a:lnTo>
                <a:lnTo>
                  <a:pt x="f48" y="f37"/>
                </a:lnTo>
                <a:lnTo>
                  <a:pt x="f34" y="f37"/>
                </a:lnTo>
                <a:close/>
              </a:path>
            </a:pathLst>
          </a:custGeom>
          <a:solidFill>
            <a:schemeClr val="bg1"/>
          </a:solidFill>
          <a:ln w="28575">
            <a:solidFill>
              <a:schemeClr val="tx1"/>
            </a:solidFill>
            <a:prstDash val="solid"/>
          </a:ln>
        </p:spPr>
        <p:txBody>
          <a:bodyPr vert="horz" wrap="square" lIns="91440" tIns="45720" rIns="91440" bIns="45720" anchor="ctr" anchorCtr="1" compatLnSpc="1"/>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zh-TW" sz="3200" b="1" i="0" u="none" strike="noStrike" kern="1200" cap="none" spc="0" baseline="0" dirty="0">
                <a:solidFill>
                  <a:srgbClr val="000000"/>
                </a:solidFill>
                <a:uFillTx/>
                <a:latin typeface="標楷體" panose="03000509000000000000" pitchFamily="65" charset="-120"/>
                <a:ea typeface="標楷體" panose="03000509000000000000" pitchFamily="65" charset="-120"/>
              </a:rPr>
              <a:t>開標</a:t>
            </a:r>
          </a:p>
        </p:txBody>
      </p:sp>
      <p:sp>
        <p:nvSpPr>
          <p:cNvPr id="5" name="五邊形 6"/>
          <p:cNvSpPr/>
          <p:nvPr/>
        </p:nvSpPr>
        <p:spPr>
          <a:xfrm>
            <a:off x="2573181" y="332656"/>
            <a:ext cx="1405350" cy="944666"/>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180"/>
              <a:gd name="f11" fmla="abs f4"/>
              <a:gd name="f12" fmla="abs f5"/>
              <a:gd name="f13" fmla="abs f6"/>
              <a:gd name="f14" fmla="val f7"/>
              <a:gd name="f15" fmla="val f8"/>
              <a:gd name="f16" fmla="*/ f9 f1 1"/>
              <a:gd name="f17" fmla="*/ f10 f1 1"/>
              <a:gd name="f18" fmla="?: f11 f4 1"/>
              <a:gd name="f19" fmla="?: f12 f5 1"/>
              <a:gd name="f20" fmla="?: f13 f6 1"/>
              <a:gd name="f21" fmla="*/ f16 1 f3"/>
              <a:gd name="f22" fmla="*/ f17 1 f3"/>
              <a:gd name="f23" fmla="*/ f18 1 21600"/>
              <a:gd name="f24" fmla="*/ f19 1 21600"/>
              <a:gd name="f25" fmla="*/ 21600 f18 1"/>
              <a:gd name="f26" fmla="*/ 21600 f19 1"/>
              <a:gd name="f27" fmla="+- f21 0 f2"/>
              <a:gd name="f28" fmla="+- f22 0 f2"/>
              <a:gd name="f29" fmla="min f24 f23"/>
              <a:gd name="f30" fmla="*/ f25 1 f20"/>
              <a:gd name="f31" fmla="*/ f26 1 f20"/>
              <a:gd name="f32" fmla="val f30"/>
              <a:gd name="f33" fmla="val f31"/>
              <a:gd name="f34" fmla="*/ f14 f29 1"/>
              <a:gd name="f35" fmla="+- f33 0 f14"/>
              <a:gd name="f36" fmla="+- f32 0 f14"/>
              <a:gd name="f37" fmla="*/ f33 f29 1"/>
              <a:gd name="f38" fmla="*/ f32 f29 1"/>
              <a:gd name="f39" fmla="*/ f35 1 2"/>
              <a:gd name="f40" fmla="min f36 f35"/>
              <a:gd name="f41" fmla="+- f14 f39 0"/>
              <a:gd name="f42" fmla="*/ f40 f15 1"/>
              <a:gd name="f43" fmla="*/ f42 1 100000"/>
              <a:gd name="f44" fmla="*/ f41 f29 1"/>
              <a:gd name="f45" fmla="+- f32 0 f43"/>
              <a:gd name="f46" fmla="+- f45 f32 0"/>
              <a:gd name="f47" fmla="*/ f45 1 2"/>
              <a:gd name="f48" fmla="*/ f45 f29 1"/>
              <a:gd name="f49" fmla="*/ f46 1 2"/>
              <a:gd name="f50" fmla="*/ f47 f29 1"/>
              <a:gd name="f51" fmla="*/ f49 f29 1"/>
            </a:gdLst>
            <a:ahLst/>
            <a:cxnLst>
              <a:cxn ang="3cd4">
                <a:pos x="hc" y="t"/>
              </a:cxn>
              <a:cxn ang="0">
                <a:pos x="r" y="vc"/>
              </a:cxn>
              <a:cxn ang="cd4">
                <a:pos x="hc" y="b"/>
              </a:cxn>
              <a:cxn ang="cd2">
                <a:pos x="l" y="vc"/>
              </a:cxn>
              <a:cxn ang="f27">
                <a:pos x="f50" y="f34"/>
              </a:cxn>
              <a:cxn ang="f28">
                <a:pos x="f50" y="f37"/>
              </a:cxn>
            </a:cxnLst>
            <a:rect l="f34" t="f34" r="f51" b="f37"/>
            <a:pathLst>
              <a:path>
                <a:moveTo>
                  <a:pt x="f34" y="f34"/>
                </a:moveTo>
                <a:lnTo>
                  <a:pt x="f48" y="f34"/>
                </a:lnTo>
                <a:lnTo>
                  <a:pt x="f38" y="f44"/>
                </a:lnTo>
                <a:lnTo>
                  <a:pt x="f48" y="f37"/>
                </a:lnTo>
                <a:lnTo>
                  <a:pt x="f34" y="f37"/>
                </a:lnTo>
                <a:close/>
              </a:path>
            </a:pathLst>
          </a:custGeom>
          <a:solidFill>
            <a:schemeClr val="bg1"/>
          </a:solidFill>
          <a:ln w="28575">
            <a:solidFill>
              <a:schemeClr val="tx1"/>
            </a:solidFill>
            <a:prstDash val="solid"/>
          </a:ln>
        </p:spPr>
        <p:txBody>
          <a:bodyPr vert="horz" wrap="square" lIns="91440" tIns="45720" rIns="91440" bIns="45720" anchor="ctr" anchorCtr="1" compatLnSpc="1"/>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zh-TW" sz="3200" b="1" i="0" u="none" strike="noStrike" kern="1200" cap="none" spc="0" baseline="0" dirty="0">
                <a:solidFill>
                  <a:srgbClr val="000000"/>
                </a:solidFill>
                <a:uFillTx/>
                <a:latin typeface="標楷體" panose="03000509000000000000" pitchFamily="65" charset="-120"/>
                <a:ea typeface="標楷體" panose="03000509000000000000" pitchFamily="65" charset="-120"/>
              </a:rPr>
              <a:t>審標</a:t>
            </a:r>
          </a:p>
        </p:txBody>
      </p:sp>
      <p:sp>
        <p:nvSpPr>
          <p:cNvPr id="6" name="五邊形 9"/>
          <p:cNvSpPr/>
          <p:nvPr/>
        </p:nvSpPr>
        <p:spPr>
          <a:xfrm>
            <a:off x="3635896" y="332656"/>
            <a:ext cx="1405350" cy="944666"/>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180"/>
              <a:gd name="f11" fmla="abs f4"/>
              <a:gd name="f12" fmla="abs f5"/>
              <a:gd name="f13" fmla="abs f6"/>
              <a:gd name="f14" fmla="val f7"/>
              <a:gd name="f15" fmla="val f8"/>
              <a:gd name="f16" fmla="*/ f9 f1 1"/>
              <a:gd name="f17" fmla="*/ f10 f1 1"/>
              <a:gd name="f18" fmla="?: f11 f4 1"/>
              <a:gd name="f19" fmla="?: f12 f5 1"/>
              <a:gd name="f20" fmla="?: f13 f6 1"/>
              <a:gd name="f21" fmla="*/ f16 1 f3"/>
              <a:gd name="f22" fmla="*/ f17 1 f3"/>
              <a:gd name="f23" fmla="*/ f18 1 21600"/>
              <a:gd name="f24" fmla="*/ f19 1 21600"/>
              <a:gd name="f25" fmla="*/ 21600 f18 1"/>
              <a:gd name="f26" fmla="*/ 21600 f19 1"/>
              <a:gd name="f27" fmla="+- f21 0 f2"/>
              <a:gd name="f28" fmla="+- f22 0 f2"/>
              <a:gd name="f29" fmla="min f24 f23"/>
              <a:gd name="f30" fmla="*/ f25 1 f20"/>
              <a:gd name="f31" fmla="*/ f26 1 f20"/>
              <a:gd name="f32" fmla="val f30"/>
              <a:gd name="f33" fmla="val f31"/>
              <a:gd name="f34" fmla="*/ f14 f29 1"/>
              <a:gd name="f35" fmla="+- f33 0 f14"/>
              <a:gd name="f36" fmla="+- f32 0 f14"/>
              <a:gd name="f37" fmla="*/ f33 f29 1"/>
              <a:gd name="f38" fmla="*/ f32 f29 1"/>
              <a:gd name="f39" fmla="*/ f35 1 2"/>
              <a:gd name="f40" fmla="min f36 f35"/>
              <a:gd name="f41" fmla="+- f14 f39 0"/>
              <a:gd name="f42" fmla="*/ f40 f15 1"/>
              <a:gd name="f43" fmla="*/ f42 1 100000"/>
              <a:gd name="f44" fmla="*/ f41 f29 1"/>
              <a:gd name="f45" fmla="+- f32 0 f43"/>
              <a:gd name="f46" fmla="+- f45 f32 0"/>
              <a:gd name="f47" fmla="*/ f45 1 2"/>
              <a:gd name="f48" fmla="*/ f45 f29 1"/>
              <a:gd name="f49" fmla="*/ f46 1 2"/>
              <a:gd name="f50" fmla="*/ f47 f29 1"/>
              <a:gd name="f51" fmla="*/ f49 f29 1"/>
            </a:gdLst>
            <a:ahLst/>
            <a:cxnLst>
              <a:cxn ang="3cd4">
                <a:pos x="hc" y="t"/>
              </a:cxn>
              <a:cxn ang="0">
                <a:pos x="r" y="vc"/>
              </a:cxn>
              <a:cxn ang="cd4">
                <a:pos x="hc" y="b"/>
              </a:cxn>
              <a:cxn ang="cd2">
                <a:pos x="l" y="vc"/>
              </a:cxn>
              <a:cxn ang="f27">
                <a:pos x="f50" y="f34"/>
              </a:cxn>
              <a:cxn ang="f28">
                <a:pos x="f50" y="f37"/>
              </a:cxn>
            </a:cxnLst>
            <a:rect l="f34" t="f34" r="f51" b="f37"/>
            <a:pathLst>
              <a:path>
                <a:moveTo>
                  <a:pt x="f34" y="f34"/>
                </a:moveTo>
                <a:lnTo>
                  <a:pt x="f48" y="f34"/>
                </a:lnTo>
                <a:lnTo>
                  <a:pt x="f38" y="f44"/>
                </a:lnTo>
                <a:lnTo>
                  <a:pt x="f48" y="f37"/>
                </a:lnTo>
                <a:lnTo>
                  <a:pt x="f34" y="f37"/>
                </a:lnTo>
                <a:close/>
              </a:path>
            </a:pathLst>
          </a:custGeom>
          <a:solidFill>
            <a:schemeClr val="bg1"/>
          </a:solidFill>
          <a:ln w="76200">
            <a:solidFill>
              <a:srgbClr val="FF0000"/>
            </a:solidFill>
            <a:prstDash val="sysDot"/>
          </a:ln>
        </p:spPr>
        <p:txBody>
          <a:bodyPr vert="horz" wrap="square" lIns="91440" tIns="45720" rIns="91440" bIns="45720" anchor="ctr" anchorCtr="1" compatLnSpc="1"/>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zh-TW" sz="3200" b="1" i="0" u="none" strike="noStrike" kern="1200" cap="none" spc="0" baseline="0" dirty="0">
                <a:solidFill>
                  <a:srgbClr val="000000"/>
                </a:solidFill>
                <a:uFillTx/>
                <a:latin typeface="標楷體" panose="03000509000000000000" pitchFamily="65" charset="-120"/>
                <a:ea typeface="標楷體" panose="03000509000000000000" pitchFamily="65" charset="-120"/>
              </a:rPr>
              <a:t>決標</a:t>
            </a:r>
          </a:p>
        </p:txBody>
      </p:sp>
      <p:sp>
        <p:nvSpPr>
          <p:cNvPr id="7" name="五邊形 10"/>
          <p:cNvSpPr/>
          <p:nvPr/>
        </p:nvSpPr>
        <p:spPr>
          <a:xfrm>
            <a:off x="4871162" y="371061"/>
            <a:ext cx="1213006" cy="906261"/>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180"/>
              <a:gd name="f11" fmla="abs f4"/>
              <a:gd name="f12" fmla="abs f5"/>
              <a:gd name="f13" fmla="abs f6"/>
              <a:gd name="f14" fmla="val f7"/>
              <a:gd name="f15" fmla="val f8"/>
              <a:gd name="f16" fmla="*/ f9 f1 1"/>
              <a:gd name="f17" fmla="*/ f10 f1 1"/>
              <a:gd name="f18" fmla="?: f11 f4 1"/>
              <a:gd name="f19" fmla="?: f12 f5 1"/>
              <a:gd name="f20" fmla="?: f13 f6 1"/>
              <a:gd name="f21" fmla="*/ f16 1 f3"/>
              <a:gd name="f22" fmla="*/ f17 1 f3"/>
              <a:gd name="f23" fmla="*/ f18 1 21600"/>
              <a:gd name="f24" fmla="*/ f19 1 21600"/>
              <a:gd name="f25" fmla="*/ 21600 f18 1"/>
              <a:gd name="f26" fmla="*/ 21600 f19 1"/>
              <a:gd name="f27" fmla="+- f21 0 f2"/>
              <a:gd name="f28" fmla="+- f22 0 f2"/>
              <a:gd name="f29" fmla="min f24 f23"/>
              <a:gd name="f30" fmla="*/ f25 1 f20"/>
              <a:gd name="f31" fmla="*/ f26 1 f20"/>
              <a:gd name="f32" fmla="val f30"/>
              <a:gd name="f33" fmla="val f31"/>
              <a:gd name="f34" fmla="*/ f14 f29 1"/>
              <a:gd name="f35" fmla="+- f33 0 f14"/>
              <a:gd name="f36" fmla="+- f32 0 f14"/>
              <a:gd name="f37" fmla="*/ f33 f29 1"/>
              <a:gd name="f38" fmla="*/ f32 f29 1"/>
              <a:gd name="f39" fmla="*/ f35 1 2"/>
              <a:gd name="f40" fmla="min f36 f35"/>
              <a:gd name="f41" fmla="+- f14 f39 0"/>
              <a:gd name="f42" fmla="*/ f40 f15 1"/>
              <a:gd name="f43" fmla="*/ f42 1 100000"/>
              <a:gd name="f44" fmla="*/ f41 f29 1"/>
              <a:gd name="f45" fmla="+- f32 0 f43"/>
              <a:gd name="f46" fmla="+- f45 f32 0"/>
              <a:gd name="f47" fmla="*/ f45 1 2"/>
              <a:gd name="f48" fmla="*/ f45 f29 1"/>
              <a:gd name="f49" fmla="*/ f46 1 2"/>
              <a:gd name="f50" fmla="*/ f47 f29 1"/>
              <a:gd name="f51" fmla="*/ f49 f29 1"/>
            </a:gdLst>
            <a:ahLst/>
            <a:cxnLst>
              <a:cxn ang="3cd4">
                <a:pos x="hc" y="t"/>
              </a:cxn>
              <a:cxn ang="0">
                <a:pos x="r" y="vc"/>
              </a:cxn>
              <a:cxn ang="cd4">
                <a:pos x="hc" y="b"/>
              </a:cxn>
              <a:cxn ang="cd2">
                <a:pos x="l" y="vc"/>
              </a:cxn>
              <a:cxn ang="f27">
                <a:pos x="f50" y="f34"/>
              </a:cxn>
              <a:cxn ang="f28">
                <a:pos x="f50" y="f37"/>
              </a:cxn>
            </a:cxnLst>
            <a:rect l="f34" t="f34" r="f51" b="f37"/>
            <a:pathLst>
              <a:path>
                <a:moveTo>
                  <a:pt x="f34" y="f34"/>
                </a:moveTo>
                <a:lnTo>
                  <a:pt x="f48" y="f34"/>
                </a:lnTo>
                <a:lnTo>
                  <a:pt x="f38" y="f44"/>
                </a:lnTo>
                <a:lnTo>
                  <a:pt x="f48" y="f37"/>
                </a:lnTo>
                <a:lnTo>
                  <a:pt x="f34" y="f37"/>
                </a:lnTo>
                <a:close/>
              </a:path>
            </a:pathLst>
          </a:custGeom>
          <a:solidFill>
            <a:schemeClr val="bg1"/>
          </a:solidFill>
          <a:ln w="28575">
            <a:solidFill>
              <a:schemeClr val="tx1"/>
            </a:solidFill>
            <a:prstDash val="solid"/>
          </a:ln>
        </p:spPr>
        <p:txBody>
          <a:bodyPr vert="horz" wrap="square" lIns="91440" tIns="45720" rIns="91440" bIns="45720" anchor="ctr" anchorCtr="1" compatLnSpc="1"/>
          <a:lstStyle/>
          <a:p>
            <a:pPr marL="0" marR="0" lvl="0" indent="0"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zh-TW" sz="2800" b="1" i="0" u="none" strike="noStrike" kern="1200" cap="none" spc="0" baseline="0" dirty="0">
                <a:solidFill>
                  <a:srgbClr val="000000"/>
                </a:solidFill>
                <a:uFillTx/>
                <a:latin typeface="標楷體" panose="03000509000000000000" pitchFamily="65" charset="-120"/>
                <a:ea typeface="標楷體" panose="03000509000000000000" pitchFamily="65" charset="-120"/>
              </a:rPr>
              <a:t>訂約</a:t>
            </a:r>
          </a:p>
        </p:txBody>
      </p:sp>
      <p:sp>
        <p:nvSpPr>
          <p:cNvPr id="8" name="五邊形 11"/>
          <p:cNvSpPr/>
          <p:nvPr/>
        </p:nvSpPr>
        <p:spPr>
          <a:xfrm>
            <a:off x="5750118" y="362500"/>
            <a:ext cx="1126138" cy="900998"/>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180"/>
              <a:gd name="f11" fmla="abs f4"/>
              <a:gd name="f12" fmla="abs f5"/>
              <a:gd name="f13" fmla="abs f6"/>
              <a:gd name="f14" fmla="val f7"/>
              <a:gd name="f15" fmla="val f8"/>
              <a:gd name="f16" fmla="*/ f9 f1 1"/>
              <a:gd name="f17" fmla="*/ f10 f1 1"/>
              <a:gd name="f18" fmla="?: f11 f4 1"/>
              <a:gd name="f19" fmla="?: f12 f5 1"/>
              <a:gd name="f20" fmla="?: f13 f6 1"/>
              <a:gd name="f21" fmla="*/ f16 1 f3"/>
              <a:gd name="f22" fmla="*/ f17 1 f3"/>
              <a:gd name="f23" fmla="*/ f18 1 21600"/>
              <a:gd name="f24" fmla="*/ f19 1 21600"/>
              <a:gd name="f25" fmla="*/ 21600 f18 1"/>
              <a:gd name="f26" fmla="*/ 21600 f19 1"/>
              <a:gd name="f27" fmla="+- f21 0 f2"/>
              <a:gd name="f28" fmla="+- f22 0 f2"/>
              <a:gd name="f29" fmla="min f24 f23"/>
              <a:gd name="f30" fmla="*/ f25 1 f20"/>
              <a:gd name="f31" fmla="*/ f26 1 f20"/>
              <a:gd name="f32" fmla="val f30"/>
              <a:gd name="f33" fmla="val f31"/>
              <a:gd name="f34" fmla="*/ f14 f29 1"/>
              <a:gd name="f35" fmla="+- f33 0 f14"/>
              <a:gd name="f36" fmla="+- f32 0 f14"/>
              <a:gd name="f37" fmla="*/ f33 f29 1"/>
              <a:gd name="f38" fmla="*/ f32 f29 1"/>
              <a:gd name="f39" fmla="*/ f35 1 2"/>
              <a:gd name="f40" fmla="min f36 f35"/>
              <a:gd name="f41" fmla="+- f14 f39 0"/>
              <a:gd name="f42" fmla="*/ f40 f15 1"/>
              <a:gd name="f43" fmla="*/ f42 1 100000"/>
              <a:gd name="f44" fmla="*/ f41 f29 1"/>
              <a:gd name="f45" fmla="+- f32 0 f43"/>
              <a:gd name="f46" fmla="+- f45 f32 0"/>
              <a:gd name="f47" fmla="*/ f45 1 2"/>
              <a:gd name="f48" fmla="*/ f45 f29 1"/>
              <a:gd name="f49" fmla="*/ f46 1 2"/>
              <a:gd name="f50" fmla="*/ f47 f29 1"/>
              <a:gd name="f51" fmla="*/ f49 f29 1"/>
            </a:gdLst>
            <a:ahLst/>
            <a:cxnLst>
              <a:cxn ang="3cd4">
                <a:pos x="hc" y="t"/>
              </a:cxn>
              <a:cxn ang="0">
                <a:pos x="r" y="vc"/>
              </a:cxn>
              <a:cxn ang="cd4">
                <a:pos x="hc" y="b"/>
              </a:cxn>
              <a:cxn ang="cd2">
                <a:pos x="l" y="vc"/>
              </a:cxn>
              <a:cxn ang="f27">
                <a:pos x="f50" y="f34"/>
              </a:cxn>
              <a:cxn ang="f28">
                <a:pos x="f50" y="f37"/>
              </a:cxn>
            </a:cxnLst>
            <a:rect l="f34" t="f34" r="f51" b="f37"/>
            <a:pathLst>
              <a:path>
                <a:moveTo>
                  <a:pt x="f34" y="f34"/>
                </a:moveTo>
                <a:lnTo>
                  <a:pt x="f48" y="f34"/>
                </a:lnTo>
                <a:lnTo>
                  <a:pt x="f38" y="f44"/>
                </a:lnTo>
                <a:lnTo>
                  <a:pt x="f48" y="f37"/>
                </a:lnTo>
                <a:lnTo>
                  <a:pt x="f34" y="f37"/>
                </a:lnTo>
                <a:close/>
              </a:path>
            </a:pathLst>
          </a:custGeom>
          <a:solidFill>
            <a:schemeClr val="bg1"/>
          </a:solidFill>
          <a:ln w="28575">
            <a:solidFill>
              <a:schemeClr val="tx1"/>
            </a:solidFill>
            <a:prstDash val="solid"/>
          </a:ln>
        </p:spPr>
        <p:txBody>
          <a:bodyPr vert="horz" wrap="square" lIns="91440" tIns="45720" rIns="91440" bIns="45720" anchor="ctr" anchorCtr="1" compatLnSpc="1"/>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zh-TW" sz="2800" b="1" i="0" u="none" strike="noStrike" kern="1200" cap="none" spc="0" baseline="0" dirty="0">
                <a:solidFill>
                  <a:srgbClr val="000000"/>
                </a:solidFill>
                <a:uFillTx/>
                <a:latin typeface="標楷體" panose="03000509000000000000" pitchFamily="65" charset="-120"/>
                <a:ea typeface="標楷體" panose="03000509000000000000" pitchFamily="65" charset="-120"/>
              </a:rPr>
              <a:t>履約</a:t>
            </a:r>
          </a:p>
        </p:txBody>
      </p:sp>
      <p:sp>
        <p:nvSpPr>
          <p:cNvPr id="9" name="五邊形 12"/>
          <p:cNvSpPr/>
          <p:nvPr/>
        </p:nvSpPr>
        <p:spPr>
          <a:xfrm>
            <a:off x="6602590" y="371061"/>
            <a:ext cx="1281778" cy="892436"/>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180"/>
              <a:gd name="f11" fmla="abs f4"/>
              <a:gd name="f12" fmla="abs f5"/>
              <a:gd name="f13" fmla="abs f6"/>
              <a:gd name="f14" fmla="val f7"/>
              <a:gd name="f15" fmla="val f8"/>
              <a:gd name="f16" fmla="*/ f9 f1 1"/>
              <a:gd name="f17" fmla="*/ f10 f1 1"/>
              <a:gd name="f18" fmla="?: f11 f4 1"/>
              <a:gd name="f19" fmla="?: f12 f5 1"/>
              <a:gd name="f20" fmla="?: f13 f6 1"/>
              <a:gd name="f21" fmla="*/ f16 1 f3"/>
              <a:gd name="f22" fmla="*/ f17 1 f3"/>
              <a:gd name="f23" fmla="*/ f18 1 21600"/>
              <a:gd name="f24" fmla="*/ f19 1 21600"/>
              <a:gd name="f25" fmla="*/ 21600 f18 1"/>
              <a:gd name="f26" fmla="*/ 21600 f19 1"/>
              <a:gd name="f27" fmla="+- f21 0 f2"/>
              <a:gd name="f28" fmla="+- f22 0 f2"/>
              <a:gd name="f29" fmla="min f24 f23"/>
              <a:gd name="f30" fmla="*/ f25 1 f20"/>
              <a:gd name="f31" fmla="*/ f26 1 f20"/>
              <a:gd name="f32" fmla="val f30"/>
              <a:gd name="f33" fmla="val f31"/>
              <a:gd name="f34" fmla="*/ f14 f29 1"/>
              <a:gd name="f35" fmla="+- f33 0 f14"/>
              <a:gd name="f36" fmla="+- f32 0 f14"/>
              <a:gd name="f37" fmla="*/ f33 f29 1"/>
              <a:gd name="f38" fmla="*/ f32 f29 1"/>
              <a:gd name="f39" fmla="*/ f35 1 2"/>
              <a:gd name="f40" fmla="min f36 f35"/>
              <a:gd name="f41" fmla="+- f14 f39 0"/>
              <a:gd name="f42" fmla="*/ f40 f15 1"/>
              <a:gd name="f43" fmla="*/ f42 1 100000"/>
              <a:gd name="f44" fmla="*/ f41 f29 1"/>
              <a:gd name="f45" fmla="+- f32 0 f43"/>
              <a:gd name="f46" fmla="+- f45 f32 0"/>
              <a:gd name="f47" fmla="*/ f45 1 2"/>
              <a:gd name="f48" fmla="*/ f45 f29 1"/>
              <a:gd name="f49" fmla="*/ f46 1 2"/>
              <a:gd name="f50" fmla="*/ f47 f29 1"/>
              <a:gd name="f51" fmla="*/ f49 f29 1"/>
            </a:gdLst>
            <a:ahLst/>
            <a:cxnLst>
              <a:cxn ang="3cd4">
                <a:pos x="hc" y="t"/>
              </a:cxn>
              <a:cxn ang="0">
                <a:pos x="r" y="vc"/>
              </a:cxn>
              <a:cxn ang="cd4">
                <a:pos x="hc" y="b"/>
              </a:cxn>
              <a:cxn ang="cd2">
                <a:pos x="l" y="vc"/>
              </a:cxn>
              <a:cxn ang="f27">
                <a:pos x="f50" y="f34"/>
              </a:cxn>
              <a:cxn ang="f28">
                <a:pos x="f50" y="f37"/>
              </a:cxn>
            </a:cxnLst>
            <a:rect l="f34" t="f34" r="f51" b="f37"/>
            <a:pathLst>
              <a:path>
                <a:moveTo>
                  <a:pt x="f34" y="f34"/>
                </a:moveTo>
                <a:lnTo>
                  <a:pt x="f48" y="f34"/>
                </a:lnTo>
                <a:lnTo>
                  <a:pt x="f38" y="f44"/>
                </a:lnTo>
                <a:lnTo>
                  <a:pt x="f48" y="f37"/>
                </a:lnTo>
                <a:lnTo>
                  <a:pt x="f34" y="f37"/>
                </a:lnTo>
                <a:close/>
              </a:path>
            </a:pathLst>
          </a:custGeom>
          <a:solidFill>
            <a:schemeClr val="bg1"/>
          </a:solidFill>
          <a:ln w="28575">
            <a:solidFill>
              <a:schemeClr val="tx1"/>
            </a:solidFill>
            <a:prstDash val="solid"/>
          </a:ln>
        </p:spPr>
        <p:txBody>
          <a:bodyPr vert="horz" wrap="square" lIns="91440" tIns="45720" rIns="91440" bIns="45720" anchor="ctr" anchorCtr="1" compatLnSpc="1"/>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zh-TW" sz="2800" b="1" i="0" u="none" strike="noStrike" kern="1200" cap="none" spc="0" baseline="0" dirty="0">
                <a:solidFill>
                  <a:srgbClr val="000000"/>
                </a:solidFill>
                <a:uFillTx/>
                <a:latin typeface="標楷體" panose="03000509000000000000" pitchFamily="65" charset="-120"/>
                <a:ea typeface="標楷體" panose="03000509000000000000" pitchFamily="65" charset="-120"/>
              </a:rPr>
              <a:t>驗收</a:t>
            </a:r>
          </a:p>
        </p:txBody>
      </p:sp>
      <p:sp>
        <p:nvSpPr>
          <p:cNvPr id="10" name="五邊形 28"/>
          <p:cNvSpPr/>
          <p:nvPr/>
        </p:nvSpPr>
        <p:spPr>
          <a:xfrm>
            <a:off x="7620505" y="393212"/>
            <a:ext cx="1199967" cy="870286"/>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180"/>
              <a:gd name="f11" fmla="abs f4"/>
              <a:gd name="f12" fmla="abs f5"/>
              <a:gd name="f13" fmla="abs f6"/>
              <a:gd name="f14" fmla="val f7"/>
              <a:gd name="f15" fmla="val f8"/>
              <a:gd name="f16" fmla="*/ f9 f1 1"/>
              <a:gd name="f17" fmla="*/ f10 f1 1"/>
              <a:gd name="f18" fmla="?: f11 f4 1"/>
              <a:gd name="f19" fmla="?: f12 f5 1"/>
              <a:gd name="f20" fmla="?: f13 f6 1"/>
              <a:gd name="f21" fmla="*/ f16 1 f3"/>
              <a:gd name="f22" fmla="*/ f17 1 f3"/>
              <a:gd name="f23" fmla="*/ f18 1 21600"/>
              <a:gd name="f24" fmla="*/ f19 1 21600"/>
              <a:gd name="f25" fmla="*/ 21600 f18 1"/>
              <a:gd name="f26" fmla="*/ 21600 f19 1"/>
              <a:gd name="f27" fmla="+- f21 0 f2"/>
              <a:gd name="f28" fmla="+- f22 0 f2"/>
              <a:gd name="f29" fmla="min f24 f23"/>
              <a:gd name="f30" fmla="*/ f25 1 f20"/>
              <a:gd name="f31" fmla="*/ f26 1 f20"/>
              <a:gd name="f32" fmla="val f30"/>
              <a:gd name="f33" fmla="val f31"/>
              <a:gd name="f34" fmla="*/ f14 f29 1"/>
              <a:gd name="f35" fmla="+- f33 0 f14"/>
              <a:gd name="f36" fmla="+- f32 0 f14"/>
              <a:gd name="f37" fmla="*/ f33 f29 1"/>
              <a:gd name="f38" fmla="*/ f32 f29 1"/>
              <a:gd name="f39" fmla="*/ f35 1 2"/>
              <a:gd name="f40" fmla="min f36 f35"/>
              <a:gd name="f41" fmla="+- f14 f39 0"/>
              <a:gd name="f42" fmla="*/ f40 f15 1"/>
              <a:gd name="f43" fmla="*/ f42 1 100000"/>
              <a:gd name="f44" fmla="*/ f41 f29 1"/>
              <a:gd name="f45" fmla="+- f32 0 f43"/>
              <a:gd name="f46" fmla="+- f45 f32 0"/>
              <a:gd name="f47" fmla="*/ f45 1 2"/>
              <a:gd name="f48" fmla="*/ f45 f29 1"/>
              <a:gd name="f49" fmla="*/ f46 1 2"/>
              <a:gd name="f50" fmla="*/ f47 f29 1"/>
              <a:gd name="f51" fmla="*/ f49 f29 1"/>
            </a:gdLst>
            <a:ahLst/>
            <a:cxnLst>
              <a:cxn ang="3cd4">
                <a:pos x="hc" y="t"/>
              </a:cxn>
              <a:cxn ang="0">
                <a:pos x="r" y="vc"/>
              </a:cxn>
              <a:cxn ang="cd4">
                <a:pos x="hc" y="b"/>
              </a:cxn>
              <a:cxn ang="cd2">
                <a:pos x="l" y="vc"/>
              </a:cxn>
              <a:cxn ang="f27">
                <a:pos x="f50" y="f34"/>
              </a:cxn>
              <a:cxn ang="f28">
                <a:pos x="f50" y="f37"/>
              </a:cxn>
            </a:cxnLst>
            <a:rect l="f34" t="f34" r="f51" b="f37"/>
            <a:pathLst>
              <a:path>
                <a:moveTo>
                  <a:pt x="f34" y="f34"/>
                </a:moveTo>
                <a:lnTo>
                  <a:pt x="f48" y="f34"/>
                </a:lnTo>
                <a:lnTo>
                  <a:pt x="f38" y="f44"/>
                </a:lnTo>
                <a:lnTo>
                  <a:pt x="f48" y="f37"/>
                </a:lnTo>
                <a:lnTo>
                  <a:pt x="f34" y="f37"/>
                </a:lnTo>
                <a:close/>
              </a:path>
            </a:pathLst>
          </a:custGeom>
          <a:solidFill>
            <a:schemeClr val="bg1"/>
          </a:solidFill>
          <a:ln w="28575">
            <a:solidFill>
              <a:schemeClr val="tx1"/>
            </a:solidFill>
            <a:prstDash val="solid"/>
          </a:ln>
        </p:spPr>
        <p:txBody>
          <a:bodyPr vert="horz" wrap="square" lIns="91440" tIns="45720" rIns="91440" bIns="45720" anchor="ctr" anchorCtr="1" compatLnSpc="1"/>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zh-TW" sz="2800" b="1" i="0" u="none" strike="noStrike" kern="1200" cap="none" spc="0" baseline="0" dirty="0">
                <a:solidFill>
                  <a:srgbClr val="000000"/>
                </a:solidFill>
                <a:uFillTx/>
                <a:latin typeface="標楷體" panose="03000509000000000000" pitchFamily="65" charset="-120"/>
                <a:ea typeface="標楷體" panose="03000509000000000000" pitchFamily="65" charset="-120"/>
              </a:rPr>
              <a:t>保固</a:t>
            </a:r>
          </a:p>
        </p:txBody>
      </p:sp>
      <p:sp>
        <p:nvSpPr>
          <p:cNvPr id="12" name="文字方塊 11"/>
          <p:cNvSpPr txBox="1"/>
          <p:nvPr/>
        </p:nvSpPr>
        <p:spPr>
          <a:xfrm>
            <a:off x="368385" y="1383158"/>
            <a:ext cx="8352928" cy="461665"/>
          </a:xfrm>
          <a:prstGeom prst="rect">
            <a:avLst/>
          </a:prstGeom>
          <a:noFill/>
          <a:ln w="57150">
            <a:solidFill>
              <a:schemeClr val="tx1"/>
            </a:solidFill>
          </a:ln>
        </p:spPr>
        <p:txBody>
          <a:bodyPr wrap="square" rtlCol="0">
            <a:spAutoFit/>
          </a:bodyPr>
          <a:lstStyle/>
          <a:p>
            <a:r>
              <a:rPr lang="zh-TW" altLang="en-US" sz="2400" b="1" dirty="0">
                <a:solidFill>
                  <a:srgbClr val="FF0000"/>
                </a:solidFill>
                <a:latin typeface="標楷體" panose="03000509000000000000" pitchFamily="65" charset="-120"/>
                <a:ea typeface="標楷體" panose="03000509000000000000" pitchFamily="65" charset="-120"/>
              </a:rPr>
              <a:t>     六、刊登招標公告 </a:t>
            </a:r>
          </a:p>
        </p:txBody>
      </p:sp>
      <p:cxnSp>
        <p:nvCxnSpPr>
          <p:cNvPr id="15" name="直線接點 14"/>
          <p:cNvCxnSpPr/>
          <p:nvPr/>
        </p:nvCxnSpPr>
        <p:spPr>
          <a:xfrm>
            <a:off x="4758825" y="332656"/>
            <a:ext cx="29199" cy="1512168"/>
          </a:xfrm>
          <a:prstGeom prst="line">
            <a:avLst/>
          </a:prstGeom>
          <a:ln w="57150"/>
        </p:spPr>
        <p:style>
          <a:lnRef idx="1">
            <a:schemeClr val="accent1"/>
          </a:lnRef>
          <a:fillRef idx="0">
            <a:schemeClr val="accent1"/>
          </a:fillRef>
          <a:effectRef idx="0">
            <a:schemeClr val="accent1"/>
          </a:effectRef>
          <a:fontRef idx="minor">
            <a:schemeClr val="tx1"/>
          </a:fontRef>
        </p:style>
      </p:cxnSp>
      <p:sp>
        <p:nvSpPr>
          <p:cNvPr id="11" name="文字方塊 10"/>
          <p:cNvSpPr txBox="1"/>
          <p:nvPr/>
        </p:nvSpPr>
        <p:spPr>
          <a:xfrm>
            <a:off x="4788024" y="1383159"/>
            <a:ext cx="3960440" cy="461665"/>
          </a:xfrm>
          <a:prstGeom prst="rect">
            <a:avLst/>
          </a:prstGeom>
          <a:noFill/>
        </p:spPr>
        <p:txBody>
          <a:bodyPr wrap="square" rtlCol="0">
            <a:spAutoFit/>
          </a:bodyPr>
          <a:lstStyle/>
          <a:p>
            <a:pPr algn="ctr"/>
            <a:r>
              <a:rPr lang="zh-TW" altLang="en-US" sz="2400" b="1" dirty="0">
                <a:solidFill>
                  <a:srgbClr val="FF0000"/>
                </a:solidFill>
                <a:latin typeface="標楷體" panose="03000509000000000000" pitchFamily="65" charset="-120"/>
                <a:ea typeface="標楷體" panose="03000509000000000000" pitchFamily="65" charset="-120"/>
              </a:rPr>
              <a:t>                </a:t>
            </a:r>
            <a:r>
              <a:rPr lang="zh-TW" altLang="en-US" sz="2400" b="1" dirty="0">
                <a:solidFill>
                  <a:srgbClr val="000000"/>
                </a:solidFill>
                <a:latin typeface="標楷體" panose="03000509000000000000" pitchFamily="65" charset="-120"/>
                <a:ea typeface="標楷體" panose="03000509000000000000" pitchFamily="65" charset="-120"/>
              </a:rPr>
              <a:t>契約爭議</a:t>
            </a:r>
          </a:p>
        </p:txBody>
      </p:sp>
      <p:sp>
        <p:nvSpPr>
          <p:cNvPr id="18" name="向下箭號 17"/>
          <p:cNvSpPr/>
          <p:nvPr/>
        </p:nvSpPr>
        <p:spPr>
          <a:xfrm>
            <a:off x="683568" y="1088741"/>
            <a:ext cx="282698" cy="1116124"/>
          </a:xfrm>
          <a:prstGeom prst="down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0" name="文字方塊 19"/>
          <p:cNvSpPr txBox="1"/>
          <p:nvPr/>
        </p:nvSpPr>
        <p:spPr>
          <a:xfrm>
            <a:off x="280719" y="2204864"/>
            <a:ext cx="8506025" cy="3532185"/>
          </a:xfrm>
          <a:prstGeom prst="rect">
            <a:avLst/>
          </a:prstGeom>
          <a:noFill/>
        </p:spPr>
        <p:txBody>
          <a:bodyPr wrap="square" rtlCol="0">
            <a:spAutoFit/>
          </a:bodyPr>
          <a:lstStyle/>
          <a:p>
            <a:pPr marL="355600" indent="-355600" algn="just">
              <a:lnSpc>
                <a:spcPts val="3000"/>
              </a:lnSpc>
            </a:pPr>
            <a:r>
              <a:rPr lang="en-US" altLang="zh-TW" sz="2400" b="1" kern="100" dirty="0">
                <a:solidFill>
                  <a:srgbClr val="000000"/>
                </a:solidFill>
                <a:latin typeface="標楷體" pitchFamily="65" charset="-120"/>
                <a:ea typeface="標楷體" pitchFamily="65" charset="-120"/>
                <a:cs typeface="Times New Roman"/>
              </a:rPr>
              <a:t>4.</a:t>
            </a:r>
            <a:r>
              <a:rPr lang="zh-TW" altLang="zh-TW" sz="2400" b="1" u="sng" kern="0" dirty="0">
                <a:solidFill>
                  <a:srgbClr val="0000FF"/>
                </a:solidFill>
                <a:latin typeface="標楷體" pitchFamily="65" charset="-120"/>
                <a:ea typeface="標楷體" pitchFamily="65" charset="-120"/>
                <a:cs typeface="新細明體"/>
              </a:rPr>
              <a:t>公告內容未完全符合政府採購公告</a:t>
            </a:r>
            <a:r>
              <a:rPr lang="zh-TW" altLang="zh-TW" sz="2400" b="1" kern="0" dirty="0">
                <a:solidFill>
                  <a:srgbClr val="000000"/>
                </a:solidFill>
                <a:latin typeface="標楷體" pitchFamily="65" charset="-120"/>
                <a:ea typeface="標楷體" pitchFamily="65" charset="-120"/>
                <a:cs typeface="新細明體"/>
              </a:rPr>
              <a:t>及公報發行辦法之規定，</a:t>
            </a:r>
            <a:r>
              <a:rPr lang="zh-TW" altLang="zh-TW" sz="2000" b="1" kern="0" dirty="0">
                <a:solidFill>
                  <a:srgbClr val="000000"/>
                </a:solidFill>
                <a:latin typeface="標楷體" pitchFamily="65" charset="-120"/>
                <a:ea typeface="標楷體" pitchFamily="65" charset="-120"/>
                <a:cs typeface="新細明體"/>
              </a:rPr>
              <a:t>例如：漏填、錯填、未詳實填寫</a:t>
            </a:r>
            <a:r>
              <a:rPr lang="en-US" altLang="zh-TW" sz="2000" b="1" kern="0" dirty="0">
                <a:solidFill>
                  <a:srgbClr val="000000"/>
                </a:solidFill>
                <a:latin typeface="標楷體" pitchFamily="65" charset="-120"/>
                <a:ea typeface="標楷體" pitchFamily="65" charset="-120"/>
                <a:cs typeface="新細明體"/>
              </a:rPr>
              <a:t>(</a:t>
            </a:r>
            <a:r>
              <a:rPr lang="zh-TW" altLang="zh-TW" sz="2000" b="1" kern="0" dirty="0">
                <a:solidFill>
                  <a:srgbClr val="000000"/>
                </a:solidFill>
                <a:latin typeface="標楷體" pitchFamily="65" charset="-120"/>
                <a:ea typeface="標楷體" pitchFamily="65" charset="-120"/>
                <a:cs typeface="新細明體"/>
              </a:rPr>
              <a:t>以「</a:t>
            </a:r>
            <a:r>
              <a:rPr lang="zh-TW" altLang="zh-TW" sz="2000" b="1" u="sng" kern="0" dirty="0">
                <a:solidFill>
                  <a:srgbClr val="FF0000"/>
                </a:solidFill>
                <a:latin typeface="標楷體" pitchFamily="65" charset="-120"/>
                <a:ea typeface="標楷體" pitchFamily="65" charset="-120"/>
                <a:cs typeface="新細明體"/>
              </a:rPr>
              <a:t>詳招標文件</a:t>
            </a:r>
            <a:r>
              <a:rPr lang="zh-TW" altLang="zh-TW" sz="2000" b="1" kern="0" dirty="0">
                <a:solidFill>
                  <a:srgbClr val="000000"/>
                </a:solidFill>
                <a:latin typeface="標楷體" pitchFamily="65" charset="-120"/>
                <a:ea typeface="標楷體" pitchFamily="65" charset="-120"/>
                <a:cs typeface="新細明體"/>
              </a:rPr>
              <a:t>」一語帶過</a:t>
            </a:r>
            <a:r>
              <a:rPr lang="en-US" altLang="zh-TW" sz="2000" b="1" kern="0" dirty="0">
                <a:solidFill>
                  <a:srgbClr val="000000"/>
                </a:solidFill>
                <a:latin typeface="標楷體" pitchFamily="65" charset="-120"/>
                <a:ea typeface="標楷體" pitchFamily="65" charset="-120"/>
                <a:cs typeface="新細明體"/>
              </a:rPr>
              <a:t>)</a:t>
            </a:r>
            <a:r>
              <a:rPr lang="zh-TW" altLang="zh-TW" sz="2000" b="1" kern="0" dirty="0">
                <a:solidFill>
                  <a:srgbClr val="000000"/>
                </a:solidFill>
                <a:latin typeface="標楷體" pitchFamily="65" charset="-120"/>
                <a:ea typeface="標楷體" pitchFamily="65" charset="-120"/>
                <a:cs typeface="新細明體"/>
              </a:rPr>
              <a:t>。</a:t>
            </a:r>
            <a:endParaRPr lang="en-US" altLang="zh-TW" sz="2000" b="1" kern="0" dirty="0">
              <a:solidFill>
                <a:srgbClr val="000000"/>
              </a:solidFill>
              <a:latin typeface="標楷體" pitchFamily="65" charset="-120"/>
              <a:ea typeface="標楷體" pitchFamily="65" charset="-120"/>
              <a:cs typeface="新細明體"/>
            </a:endParaRPr>
          </a:p>
          <a:p>
            <a:pPr marL="355600" indent="-355600" algn="just">
              <a:lnSpc>
                <a:spcPts val="3000"/>
              </a:lnSpc>
            </a:pPr>
            <a:r>
              <a:rPr lang="en-US" altLang="zh-TW" sz="2400" b="1" kern="0" dirty="0">
                <a:solidFill>
                  <a:srgbClr val="000000"/>
                </a:solidFill>
                <a:latin typeface="標楷體" pitchFamily="65" charset="-120"/>
                <a:ea typeface="標楷體" pitchFamily="65" charset="-120"/>
                <a:cs typeface="Times New Roman"/>
              </a:rPr>
              <a:t>5.</a:t>
            </a:r>
            <a:r>
              <a:rPr lang="zh-TW" altLang="zh-TW" sz="2400" b="1" u="sng" kern="0" dirty="0">
                <a:solidFill>
                  <a:srgbClr val="0000FF"/>
                </a:solidFill>
                <a:latin typeface="標楷體" pitchFamily="65" charset="-120"/>
                <a:ea typeface="標楷體" pitchFamily="65" charset="-120"/>
                <a:cs typeface="新細明體"/>
              </a:rPr>
              <a:t>等標期違反規定</a:t>
            </a:r>
            <a:r>
              <a:rPr lang="zh-TW" altLang="zh-TW" sz="2400" b="1" kern="0" dirty="0">
                <a:solidFill>
                  <a:srgbClr val="000000"/>
                </a:solidFill>
                <a:latin typeface="標楷體" pitchFamily="65" charset="-120"/>
                <a:ea typeface="標楷體" pitchFamily="65" charset="-120"/>
                <a:cs typeface="新細明體"/>
              </a:rPr>
              <a:t>，</a:t>
            </a:r>
            <a:r>
              <a:rPr lang="zh-TW" altLang="zh-TW" sz="2000" b="1" kern="0" dirty="0">
                <a:solidFill>
                  <a:srgbClr val="000000"/>
                </a:solidFill>
                <a:latin typeface="標楷體" pitchFamily="65" charset="-120"/>
                <a:ea typeface="標楷體" pitchFamily="65" charset="-120"/>
                <a:cs typeface="新細明體"/>
              </a:rPr>
              <a:t>例如：未考慮案件之複雜度逕依等標期法定下限訂定等標期。</a:t>
            </a:r>
            <a:endParaRPr lang="zh-TW" altLang="zh-TW" sz="2000" b="1" kern="100" dirty="0">
              <a:solidFill>
                <a:srgbClr val="000000"/>
              </a:solidFill>
              <a:latin typeface="標楷體" pitchFamily="65" charset="-120"/>
              <a:ea typeface="標楷體" pitchFamily="65" charset="-120"/>
              <a:cs typeface="Times New Roman"/>
            </a:endParaRPr>
          </a:p>
          <a:p>
            <a:pPr marL="355600" indent="-355600" algn="just">
              <a:lnSpc>
                <a:spcPts val="3000"/>
              </a:lnSpc>
            </a:pPr>
            <a:r>
              <a:rPr lang="en-US" altLang="zh-TW" sz="2400" b="1" kern="100" dirty="0">
                <a:solidFill>
                  <a:srgbClr val="000000"/>
                </a:solidFill>
                <a:latin typeface="標楷體" pitchFamily="65" charset="-120"/>
                <a:ea typeface="標楷體" pitchFamily="65" charset="-120"/>
                <a:cs typeface="Times New Roman"/>
              </a:rPr>
              <a:t>6.</a:t>
            </a:r>
            <a:r>
              <a:rPr lang="zh-TW" altLang="zh-TW" sz="2400" b="1" kern="0" dirty="0">
                <a:solidFill>
                  <a:srgbClr val="000000"/>
                </a:solidFill>
                <a:latin typeface="標楷體" pitchFamily="65" charset="-120"/>
                <a:ea typeface="標楷體" pitchFamily="65" charset="-120"/>
                <a:cs typeface="新細明體"/>
              </a:rPr>
              <a:t>招標文件有</a:t>
            </a:r>
            <a:r>
              <a:rPr lang="zh-TW" altLang="zh-TW" sz="2400" b="1" u="sng" kern="0" dirty="0">
                <a:solidFill>
                  <a:srgbClr val="0000FF"/>
                </a:solidFill>
                <a:latin typeface="標楷體" pitchFamily="65" charset="-120"/>
                <a:ea typeface="標楷體" pitchFamily="65" charset="-120"/>
                <a:cs typeface="新細明體"/>
              </a:rPr>
              <a:t>保留增購權利卻未於招標公告載明</a:t>
            </a:r>
            <a:r>
              <a:rPr lang="zh-TW" altLang="en-US" sz="2400" b="1" kern="0" dirty="0">
                <a:solidFill>
                  <a:srgbClr val="0000FF"/>
                </a:solidFill>
                <a:latin typeface="標楷體" pitchFamily="65" charset="-120"/>
                <a:ea typeface="標楷體" pitchFamily="65" charset="-120"/>
                <a:cs typeface="新細明體"/>
              </a:rPr>
              <a:t>。</a:t>
            </a:r>
            <a:endParaRPr lang="en-US" altLang="zh-TW" sz="2400" b="1" kern="0" dirty="0">
              <a:solidFill>
                <a:srgbClr val="0000FF"/>
              </a:solidFill>
              <a:latin typeface="標楷體" pitchFamily="65" charset="-120"/>
              <a:ea typeface="標楷體" pitchFamily="65" charset="-120"/>
              <a:cs typeface="新細明體"/>
            </a:endParaRPr>
          </a:p>
          <a:p>
            <a:pPr marL="355600" indent="-355600" algn="just">
              <a:lnSpc>
                <a:spcPts val="3000"/>
              </a:lnSpc>
            </a:pPr>
            <a:r>
              <a:rPr lang="en-US" altLang="zh-TW" sz="2400" b="1" kern="0" dirty="0">
                <a:solidFill>
                  <a:srgbClr val="000000"/>
                </a:solidFill>
                <a:latin typeface="標楷體" pitchFamily="65" charset="-120"/>
                <a:ea typeface="標楷體" pitchFamily="65" charset="-120"/>
                <a:cs typeface="Times New Roman"/>
              </a:rPr>
              <a:t>7.</a:t>
            </a:r>
            <a:r>
              <a:rPr lang="zh-TW" altLang="zh-TW" sz="2400" b="1" kern="0" dirty="0">
                <a:solidFill>
                  <a:srgbClr val="000000"/>
                </a:solidFill>
                <a:latin typeface="標楷體" pitchFamily="65" charset="-120"/>
                <a:ea typeface="標楷體" pitchFamily="65" charset="-120"/>
                <a:cs typeface="新細明體"/>
              </a:rPr>
              <a:t>流標或廢標後</a:t>
            </a:r>
            <a:r>
              <a:rPr lang="zh-TW" altLang="zh-TW" sz="2400" b="1" u="sng" kern="0" dirty="0">
                <a:solidFill>
                  <a:srgbClr val="FF0000"/>
                </a:solidFill>
                <a:latin typeface="標楷體" pitchFamily="65" charset="-120"/>
                <a:ea typeface="標楷體" pitchFamily="65" charset="-120"/>
                <a:cs typeface="新細明體"/>
              </a:rPr>
              <a:t>大幅修改招標文件重行招標</a:t>
            </a:r>
            <a:r>
              <a:rPr lang="zh-TW" altLang="zh-TW" sz="2400" b="1" kern="0" dirty="0">
                <a:solidFill>
                  <a:srgbClr val="0000FF"/>
                </a:solidFill>
                <a:latin typeface="標楷體" pitchFamily="65" charset="-120"/>
                <a:ea typeface="標楷體" pitchFamily="65" charset="-120"/>
                <a:cs typeface="新細明體"/>
              </a:rPr>
              <a:t>，</a:t>
            </a:r>
            <a:r>
              <a:rPr lang="zh-TW" altLang="zh-TW" sz="2400" b="1" u="sng" kern="0" dirty="0">
                <a:solidFill>
                  <a:srgbClr val="0000FF"/>
                </a:solidFill>
                <a:latin typeface="標楷體" pitchFamily="65" charset="-120"/>
                <a:ea typeface="標楷體" pitchFamily="65" charset="-120"/>
                <a:cs typeface="新細明體"/>
              </a:rPr>
              <a:t>卻仍依本法第</a:t>
            </a:r>
            <a:r>
              <a:rPr lang="en-US" altLang="zh-TW" sz="2400" b="1" u="sng" kern="0" dirty="0">
                <a:solidFill>
                  <a:srgbClr val="0000FF"/>
                </a:solidFill>
                <a:latin typeface="標楷體" pitchFamily="65" charset="-120"/>
                <a:ea typeface="標楷體" pitchFamily="65" charset="-120"/>
                <a:cs typeface="新細明體"/>
              </a:rPr>
              <a:t>48</a:t>
            </a:r>
            <a:r>
              <a:rPr lang="zh-TW" altLang="zh-TW" sz="2400" b="1" u="sng" kern="0" dirty="0">
                <a:solidFill>
                  <a:srgbClr val="0000FF"/>
                </a:solidFill>
                <a:latin typeface="標楷體" pitchFamily="65" charset="-120"/>
                <a:ea typeface="標楷體" pitchFamily="65" charset="-120"/>
                <a:cs typeface="新細明體"/>
              </a:rPr>
              <a:t>條第</a:t>
            </a:r>
            <a:r>
              <a:rPr lang="en-US" altLang="zh-TW" sz="2400" b="1" u="sng" kern="0" dirty="0">
                <a:solidFill>
                  <a:srgbClr val="0000FF"/>
                </a:solidFill>
                <a:latin typeface="標楷體" pitchFamily="65" charset="-120"/>
                <a:ea typeface="標楷體" pitchFamily="65" charset="-120"/>
                <a:cs typeface="新細明體"/>
              </a:rPr>
              <a:t>2</a:t>
            </a:r>
            <a:r>
              <a:rPr lang="zh-TW" altLang="zh-TW" sz="2400" b="1" u="sng" kern="0" dirty="0">
                <a:solidFill>
                  <a:srgbClr val="0000FF"/>
                </a:solidFill>
                <a:latin typeface="標楷體" pitchFamily="65" charset="-120"/>
                <a:ea typeface="標楷體" pitchFamily="65" charset="-120"/>
                <a:cs typeface="新細明體"/>
              </a:rPr>
              <a:t>項規定</a:t>
            </a:r>
            <a:r>
              <a:rPr lang="zh-TW" altLang="zh-TW" sz="2400" b="1" kern="0" dirty="0">
                <a:solidFill>
                  <a:srgbClr val="000000"/>
                </a:solidFill>
                <a:latin typeface="標楷體" pitchFamily="65" charset="-120"/>
                <a:ea typeface="標楷體" pitchFamily="65" charset="-120"/>
                <a:cs typeface="新細明體"/>
              </a:rPr>
              <a:t>以第</a:t>
            </a:r>
            <a:r>
              <a:rPr lang="en-US" altLang="zh-TW" sz="2400" b="1" kern="0" dirty="0">
                <a:solidFill>
                  <a:srgbClr val="000000"/>
                </a:solidFill>
                <a:latin typeface="標楷體" pitchFamily="65" charset="-120"/>
                <a:ea typeface="標楷體" pitchFamily="65" charset="-120"/>
                <a:cs typeface="新細明體"/>
              </a:rPr>
              <a:t>2</a:t>
            </a:r>
            <a:r>
              <a:rPr lang="zh-TW" altLang="zh-TW" sz="2400" b="1" kern="0" dirty="0">
                <a:solidFill>
                  <a:srgbClr val="000000"/>
                </a:solidFill>
                <a:latin typeface="標楷體" pitchFamily="65" charset="-120"/>
                <a:ea typeface="標楷體" pitchFamily="65" charset="-120"/>
                <a:cs typeface="新細明體"/>
              </a:rPr>
              <a:t>次招標處理。</a:t>
            </a:r>
            <a:endParaRPr lang="zh-TW" altLang="zh-TW" sz="2400" b="1" kern="100" dirty="0">
              <a:solidFill>
                <a:srgbClr val="000000"/>
              </a:solidFill>
              <a:latin typeface="標楷體" pitchFamily="65" charset="-120"/>
              <a:ea typeface="標楷體" pitchFamily="65" charset="-120"/>
              <a:cs typeface="Times New Roman"/>
            </a:endParaRPr>
          </a:p>
          <a:p>
            <a:pPr marL="355600" indent="-355600" algn="just">
              <a:lnSpc>
                <a:spcPts val="3000"/>
              </a:lnSpc>
            </a:pPr>
            <a:r>
              <a:rPr lang="en-US" altLang="zh-TW" sz="2400" b="1" kern="100" dirty="0">
                <a:solidFill>
                  <a:srgbClr val="000000"/>
                </a:solidFill>
                <a:latin typeface="標楷體" pitchFamily="65" charset="-120"/>
                <a:ea typeface="標楷體" pitchFamily="65" charset="-120"/>
                <a:cs typeface="Times New Roman"/>
              </a:rPr>
              <a:t>8.</a:t>
            </a:r>
            <a:r>
              <a:rPr lang="zh-TW" altLang="zh-TW" sz="2400" b="1" u="sng" kern="0" dirty="0">
                <a:solidFill>
                  <a:srgbClr val="0000FF"/>
                </a:solidFill>
                <a:latin typeface="標楷體" pitchFamily="65" charset="-120"/>
                <a:ea typeface="標楷體" pitchFamily="65" charset="-120"/>
                <a:cs typeface="新細明體"/>
              </a:rPr>
              <a:t>公告內容與招標文件之內容不一致</a:t>
            </a:r>
            <a:r>
              <a:rPr lang="zh-TW" altLang="zh-TW" sz="2400" b="1" kern="0" dirty="0">
                <a:solidFill>
                  <a:srgbClr val="000000"/>
                </a:solidFill>
                <a:latin typeface="標楷體" pitchFamily="65" charset="-120"/>
                <a:ea typeface="標楷體" pitchFamily="65" charset="-120"/>
                <a:cs typeface="新細明體"/>
              </a:rPr>
              <a:t>，</a:t>
            </a:r>
            <a:r>
              <a:rPr lang="zh-TW" altLang="zh-TW" sz="2000" b="1" kern="0" dirty="0">
                <a:solidFill>
                  <a:srgbClr val="000000"/>
                </a:solidFill>
                <a:latin typeface="標楷體" pitchFamily="65" charset="-120"/>
                <a:ea typeface="標楷體" pitchFamily="65" charset="-120"/>
                <a:cs typeface="新細明體"/>
              </a:rPr>
              <a:t>例如：截止投標期限不一致。</a:t>
            </a:r>
            <a:endParaRPr lang="zh-TW" altLang="zh-TW" sz="2000" b="1" kern="100" dirty="0">
              <a:solidFill>
                <a:srgbClr val="000000"/>
              </a:solidFill>
              <a:latin typeface="標楷體" pitchFamily="65" charset="-120"/>
              <a:ea typeface="標楷體" pitchFamily="65" charset="-120"/>
              <a:cs typeface="Times New Roman"/>
            </a:endParaRPr>
          </a:p>
          <a:p>
            <a:pPr marL="355600" indent="-355600" algn="just">
              <a:lnSpc>
                <a:spcPts val="3000"/>
              </a:lnSpc>
            </a:pPr>
            <a:r>
              <a:rPr lang="en-US" altLang="zh-TW" sz="2400" b="1" kern="100" dirty="0">
                <a:solidFill>
                  <a:srgbClr val="000000"/>
                </a:solidFill>
                <a:latin typeface="標楷體" pitchFamily="65" charset="-120"/>
                <a:ea typeface="標楷體" pitchFamily="65" charset="-120"/>
                <a:cs typeface="Times New Roman"/>
              </a:rPr>
              <a:t>9.</a:t>
            </a:r>
            <a:r>
              <a:rPr lang="zh-TW" altLang="zh-TW" sz="2400" b="1" kern="0" dirty="0">
                <a:solidFill>
                  <a:srgbClr val="000000"/>
                </a:solidFill>
                <a:latin typeface="標楷體" pitchFamily="65" charset="-120"/>
                <a:ea typeface="標楷體" pitchFamily="65" charset="-120"/>
                <a:cs typeface="新細明體"/>
              </a:rPr>
              <a:t>上網傳輸公告</a:t>
            </a:r>
            <a:r>
              <a:rPr lang="zh-TW" altLang="zh-TW" sz="2400" b="1" u="sng" kern="0" dirty="0">
                <a:solidFill>
                  <a:srgbClr val="0000FF"/>
                </a:solidFill>
                <a:latin typeface="標楷體" pitchFamily="65" charset="-120"/>
                <a:ea typeface="標楷體" pitchFamily="65" charset="-120"/>
                <a:cs typeface="新細明體"/>
              </a:rPr>
              <a:t>未確定傳輸成功</a:t>
            </a:r>
            <a:r>
              <a:rPr lang="zh-TW" altLang="zh-TW" sz="2400" b="1" kern="0" dirty="0">
                <a:solidFill>
                  <a:srgbClr val="000000"/>
                </a:solidFill>
                <a:latin typeface="標楷體" pitchFamily="65" charset="-120"/>
                <a:ea typeface="標楷體" pitchFamily="65" charset="-120"/>
                <a:cs typeface="新細明體"/>
              </a:rPr>
              <a:t>致實際傳輸失敗未刊登公告。</a:t>
            </a:r>
            <a:endParaRPr lang="zh-TW" altLang="zh-TW" sz="2400" b="1" kern="100" dirty="0">
              <a:solidFill>
                <a:srgbClr val="000000"/>
              </a:solidFill>
              <a:latin typeface="標楷體" pitchFamily="65" charset="-120"/>
              <a:ea typeface="標楷體" pitchFamily="65" charset="-120"/>
              <a:cs typeface="Times New Roman"/>
            </a:endParaRPr>
          </a:p>
        </p:txBody>
      </p:sp>
      <p:sp>
        <p:nvSpPr>
          <p:cNvPr id="21" name="爆炸 1 20"/>
          <p:cNvSpPr/>
          <p:nvPr/>
        </p:nvSpPr>
        <p:spPr>
          <a:xfrm>
            <a:off x="4962780" y="1196752"/>
            <a:ext cx="2525473" cy="749697"/>
          </a:xfrm>
          <a:prstGeom prst="irregularSeal1">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2400" b="1" dirty="0">
                <a:solidFill>
                  <a:srgbClr val="000000"/>
                </a:solidFill>
                <a:latin typeface="標楷體" panose="03000509000000000000" pitchFamily="65" charset="-120"/>
                <a:ea typeface="標楷體" panose="03000509000000000000" pitchFamily="65" charset="-120"/>
              </a:rPr>
              <a:t>履約程序</a:t>
            </a:r>
          </a:p>
        </p:txBody>
      </p:sp>
    </p:spTree>
    <p:extLst>
      <p:ext uri="{BB962C8B-B14F-4D97-AF65-F5344CB8AC3E}">
        <p14:creationId xmlns:p14="http://schemas.microsoft.com/office/powerpoint/2010/main" val="57235274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3" name="五邊形 4"/>
          <p:cNvSpPr/>
          <p:nvPr/>
        </p:nvSpPr>
        <p:spPr>
          <a:xfrm>
            <a:off x="395536" y="332656"/>
            <a:ext cx="1405350" cy="930841"/>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180"/>
              <a:gd name="f11" fmla="abs f4"/>
              <a:gd name="f12" fmla="abs f5"/>
              <a:gd name="f13" fmla="abs f6"/>
              <a:gd name="f14" fmla="val f7"/>
              <a:gd name="f15" fmla="val f8"/>
              <a:gd name="f16" fmla="*/ f9 f1 1"/>
              <a:gd name="f17" fmla="*/ f10 f1 1"/>
              <a:gd name="f18" fmla="?: f11 f4 1"/>
              <a:gd name="f19" fmla="?: f12 f5 1"/>
              <a:gd name="f20" fmla="?: f13 f6 1"/>
              <a:gd name="f21" fmla="*/ f16 1 f3"/>
              <a:gd name="f22" fmla="*/ f17 1 f3"/>
              <a:gd name="f23" fmla="*/ f18 1 21600"/>
              <a:gd name="f24" fmla="*/ f19 1 21600"/>
              <a:gd name="f25" fmla="*/ 21600 f18 1"/>
              <a:gd name="f26" fmla="*/ 21600 f19 1"/>
              <a:gd name="f27" fmla="+- f21 0 f2"/>
              <a:gd name="f28" fmla="+- f22 0 f2"/>
              <a:gd name="f29" fmla="min f24 f23"/>
              <a:gd name="f30" fmla="*/ f25 1 f20"/>
              <a:gd name="f31" fmla="*/ f26 1 f20"/>
              <a:gd name="f32" fmla="val f30"/>
              <a:gd name="f33" fmla="val f31"/>
              <a:gd name="f34" fmla="*/ f14 f29 1"/>
              <a:gd name="f35" fmla="+- f33 0 f14"/>
              <a:gd name="f36" fmla="+- f32 0 f14"/>
              <a:gd name="f37" fmla="*/ f33 f29 1"/>
              <a:gd name="f38" fmla="*/ f32 f29 1"/>
              <a:gd name="f39" fmla="*/ f35 1 2"/>
              <a:gd name="f40" fmla="min f36 f35"/>
              <a:gd name="f41" fmla="+- f14 f39 0"/>
              <a:gd name="f42" fmla="*/ f40 f15 1"/>
              <a:gd name="f43" fmla="*/ f42 1 100000"/>
              <a:gd name="f44" fmla="*/ f41 f29 1"/>
              <a:gd name="f45" fmla="+- f32 0 f43"/>
              <a:gd name="f46" fmla="+- f45 f32 0"/>
              <a:gd name="f47" fmla="*/ f45 1 2"/>
              <a:gd name="f48" fmla="*/ f45 f29 1"/>
              <a:gd name="f49" fmla="*/ f46 1 2"/>
              <a:gd name="f50" fmla="*/ f47 f29 1"/>
              <a:gd name="f51" fmla="*/ f49 f29 1"/>
            </a:gdLst>
            <a:ahLst/>
            <a:cxnLst>
              <a:cxn ang="3cd4">
                <a:pos x="hc" y="t"/>
              </a:cxn>
              <a:cxn ang="0">
                <a:pos x="r" y="vc"/>
              </a:cxn>
              <a:cxn ang="cd4">
                <a:pos x="hc" y="b"/>
              </a:cxn>
              <a:cxn ang="cd2">
                <a:pos x="l" y="vc"/>
              </a:cxn>
              <a:cxn ang="f27">
                <a:pos x="f50" y="f34"/>
              </a:cxn>
              <a:cxn ang="f28">
                <a:pos x="f50" y="f37"/>
              </a:cxn>
            </a:cxnLst>
            <a:rect l="f34" t="f34" r="f51" b="f37"/>
            <a:pathLst>
              <a:path>
                <a:moveTo>
                  <a:pt x="f34" y="f34"/>
                </a:moveTo>
                <a:lnTo>
                  <a:pt x="f48" y="f34"/>
                </a:lnTo>
                <a:lnTo>
                  <a:pt x="f38" y="f44"/>
                </a:lnTo>
                <a:lnTo>
                  <a:pt x="f48" y="f37"/>
                </a:lnTo>
                <a:lnTo>
                  <a:pt x="f34" y="f37"/>
                </a:lnTo>
                <a:close/>
              </a:path>
            </a:pathLst>
          </a:custGeom>
          <a:gradFill flip="none" rotWithShape="1">
            <a:gsLst>
              <a:gs pos="0">
                <a:srgbClr val="00B0F0">
                  <a:tint val="66000"/>
                  <a:satMod val="160000"/>
                </a:srgbClr>
              </a:gs>
              <a:gs pos="50000">
                <a:srgbClr val="00B0F0">
                  <a:tint val="44500"/>
                  <a:satMod val="160000"/>
                </a:srgbClr>
              </a:gs>
              <a:gs pos="100000">
                <a:srgbClr val="00B0F0">
                  <a:tint val="23500"/>
                  <a:satMod val="160000"/>
                </a:srgbClr>
              </a:gs>
            </a:gsLst>
            <a:lin ang="5400000" scaled="1"/>
            <a:tileRect/>
          </a:gradFill>
          <a:ln w="57150">
            <a:solidFill>
              <a:srgbClr val="000000"/>
            </a:solidFill>
            <a:prstDash val="solid"/>
          </a:ln>
        </p:spPr>
        <p:txBody>
          <a:bodyPr vert="horz" wrap="square" lIns="91440" tIns="45720" rIns="91440" bIns="45720" anchor="ctr" anchorCtr="1" compatLnSpc="1"/>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zh-TW" sz="3200" b="1" i="0" u="none" strike="noStrike" kern="1200" cap="none" spc="0" baseline="0" dirty="0">
                <a:solidFill>
                  <a:srgbClr val="000000"/>
                </a:solidFill>
                <a:uFillTx/>
                <a:latin typeface="標楷體" panose="03000509000000000000" pitchFamily="65" charset="-120"/>
                <a:ea typeface="標楷體" panose="03000509000000000000" pitchFamily="65" charset="-120"/>
              </a:rPr>
              <a:t>招標</a:t>
            </a:r>
          </a:p>
        </p:txBody>
      </p:sp>
      <p:sp>
        <p:nvSpPr>
          <p:cNvPr id="4" name="五邊形 5"/>
          <p:cNvSpPr/>
          <p:nvPr/>
        </p:nvSpPr>
        <p:spPr>
          <a:xfrm>
            <a:off x="1475656" y="332656"/>
            <a:ext cx="1405350" cy="944666"/>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180"/>
              <a:gd name="f11" fmla="abs f4"/>
              <a:gd name="f12" fmla="abs f5"/>
              <a:gd name="f13" fmla="abs f6"/>
              <a:gd name="f14" fmla="val f7"/>
              <a:gd name="f15" fmla="val f8"/>
              <a:gd name="f16" fmla="*/ f9 f1 1"/>
              <a:gd name="f17" fmla="*/ f10 f1 1"/>
              <a:gd name="f18" fmla="?: f11 f4 1"/>
              <a:gd name="f19" fmla="?: f12 f5 1"/>
              <a:gd name="f20" fmla="?: f13 f6 1"/>
              <a:gd name="f21" fmla="*/ f16 1 f3"/>
              <a:gd name="f22" fmla="*/ f17 1 f3"/>
              <a:gd name="f23" fmla="*/ f18 1 21600"/>
              <a:gd name="f24" fmla="*/ f19 1 21600"/>
              <a:gd name="f25" fmla="*/ 21600 f18 1"/>
              <a:gd name="f26" fmla="*/ 21600 f19 1"/>
              <a:gd name="f27" fmla="+- f21 0 f2"/>
              <a:gd name="f28" fmla="+- f22 0 f2"/>
              <a:gd name="f29" fmla="min f24 f23"/>
              <a:gd name="f30" fmla="*/ f25 1 f20"/>
              <a:gd name="f31" fmla="*/ f26 1 f20"/>
              <a:gd name="f32" fmla="val f30"/>
              <a:gd name="f33" fmla="val f31"/>
              <a:gd name="f34" fmla="*/ f14 f29 1"/>
              <a:gd name="f35" fmla="+- f33 0 f14"/>
              <a:gd name="f36" fmla="+- f32 0 f14"/>
              <a:gd name="f37" fmla="*/ f33 f29 1"/>
              <a:gd name="f38" fmla="*/ f32 f29 1"/>
              <a:gd name="f39" fmla="*/ f35 1 2"/>
              <a:gd name="f40" fmla="min f36 f35"/>
              <a:gd name="f41" fmla="+- f14 f39 0"/>
              <a:gd name="f42" fmla="*/ f40 f15 1"/>
              <a:gd name="f43" fmla="*/ f42 1 100000"/>
              <a:gd name="f44" fmla="*/ f41 f29 1"/>
              <a:gd name="f45" fmla="+- f32 0 f43"/>
              <a:gd name="f46" fmla="+- f45 f32 0"/>
              <a:gd name="f47" fmla="*/ f45 1 2"/>
              <a:gd name="f48" fmla="*/ f45 f29 1"/>
              <a:gd name="f49" fmla="*/ f46 1 2"/>
              <a:gd name="f50" fmla="*/ f47 f29 1"/>
              <a:gd name="f51" fmla="*/ f49 f29 1"/>
            </a:gdLst>
            <a:ahLst/>
            <a:cxnLst>
              <a:cxn ang="3cd4">
                <a:pos x="hc" y="t"/>
              </a:cxn>
              <a:cxn ang="0">
                <a:pos x="r" y="vc"/>
              </a:cxn>
              <a:cxn ang="cd4">
                <a:pos x="hc" y="b"/>
              </a:cxn>
              <a:cxn ang="cd2">
                <a:pos x="l" y="vc"/>
              </a:cxn>
              <a:cxn ang="f27">
                <a:pos x="f50" y="f34"/>
              </a:cxn>
              <a:cxn ang="f28">
                <a:pos x="f50" y="f37"/>
              </a:cxn>
            </a:cxnLst>
            <a:rect l="f34" t="f34" r="f51" b="f37"/>
            <a:pathLst>
              <a:path>
                <a:moveTo>
                  <a:pt x="f34" y="f34"/>
                </a:moveTo>
                <a:lnTo>
                  <a:pt x="f48" y="f34"/>
                </a:lnTo>
                <a:lnTo>
                  <a:pt x="f38" y="f44"/>
                </a:lnTo>
                <a:lnTo>
                  <a:pt x="f48" y="f37"/>
                </a:lnTo>
                <a:lnTo>
                  <a:pt x="f34" y="f37"/>
                </a:lnTo>
                <a:close/>
              </a:path>
            </a:pathLst>
          </a:custGeom>
          <a:solidFill>
            <a:schemeClr val="bg1"/>
          </a:solidFill>
          <a:ln w="28575">
            <a:solidFill>
              <a:schemeClr val="tx1"/>
            </a:solidFill>
            <a:prstDash val="solid"/>
          </a:ln>
        </p:spPr>
        <p:txBody>
          <a:bodyPr vert="horz" wrap="square" lIns="91440" tIns="45720" rIns="91440" bIns="45720" anchor="ctr" anchorCtr="1" compatLnSpc="1"/>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zh-TW" sz="3200" b="1" i="0" u="none" strike="noStrike" kern="1200" cap="none" spc="0" baseline="0" dirty="0">
                <a:solidFill>
                  <a:srgbClr val="000000"/>
                </a:solidFill>
                <a:uFillTx/>
                <a:latin typeface="標楷體" panose="03000509000000000000" pitchFamily="65" charset="-120"/>
                <a:ea typeface="標楷體" panose="03000509000000000000" pitchFamily="65" charset="-120"/>
              </a:rPr>
              <a:t>開標</a:t>
            </a:r>
          </a:p>
        </p:txBody>
      </p:sp>
      <p:sp>
        <p:nvSpPr>
          <p:cNvPr id="5" name="五邊形 6"/>
          <p:cNvSpPr/>
          <p:nvPr/>
        </p:nvSpPr>
        <p:spPr>
          <a:xfrm>
            <a:off x="2573181" y="332656"/>
            <a:ext cx="1405350" cy="944666"/>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180"/>
              <a:gd name="f11" fmla="abs f4"/>
              <a:gd name="f12" fmla="abs f5"/>
              <a:gd name="f13" fmla="abs f6"/>
              <a:gd name="f14" fmla="val f7"/>
              <a:gd name="f15" fmla="val f8"/>
              <a:gd name="f16" fmla="*/ f9 f1 1"/>
              <a:gd name="f17" fmla="*/ f10 f1 1"/>
              <a:gd name="f18" fmla="?: f11 f4 1"/>
              <a:gd name="f19" fmla="?: f12 f5 1"/>
              <a:gd name="f20" fmla="?: f13 f6 1"/>
              <a:gd name="f21" fmla="*/ f16 1 f3"/>
              <a:gd name="f22" fmla="*/ f17 1 f3"/>
              <a:gd name="f23" fmla="*/ f18 1 21600"/>
              <a:gd name="f24" fmla="*/ f19 1 21600"/>
              <a:gd name="f25" fmla="*/ 21600 f18 1"/>
              <a:gd name="f26" fmla="*/ 21600 f19 1"/>
              <a:gd name="f27" fmla="+- f21 0 f2"/>
              <a:gd name="f28" fmla="+- f22 0 f2"/>
              <a:gd name="f29" fmla="min f24 f23"/>
              <a:gd name="f30" fmla="*/ f25 1 f20"/>
              <a:gd name="f31" fmla="*/ f26 1 f20"/>
              <a:gd name="f32" fmla="val f30"/>
              <a:gd name="f33" fmla="val f31"/>
              <a:gd name="f34" fmla="*/ f14 f29 1"/>
              <a:gd name="f35" fmla="+- f33 0 f14"/>
              <a:gd name="f36" fmla="+- f32 0 f14"/>
              <a:gd name="f37" fmla="*/ f33 f29 1"/>
              <a:gd name="f38" fmla="*/ f32 f29 1"/>
              <a:gd name="f39" fmla="*/ f35 1 2"/>
              <a:gd name="f40" fmla="min f36 f35"/>
              <a:gd name="f41" fmla="+- f14 f39 0"/>
              <a:gd name="f42" fmla="*/ f40 f15 1"/>
              <a:gd name="f43" fmla="*/ f42 1 100000"/>
              <a:gd name="f44" fmla="*/ f41 f29 1"/>
              <a:gd name="f45" fmla="+- f32 0 f43"/>
              <a:gd name="f46" fmla="+- f45 f32 0"/>
              <a:gd name="f47" fmla="*/ f45 1 2"/>
              <a:gd name="f48" fmla="*/ f45 f29 1"/>
              <a:gd name="f49" fmla="*/ f46 1 2"/>
              <a:gd name="f50" fmla="*/ f47 f29 1"/>
              <a:gd name="f51" fmla="*/ f49 f29 1"/>
            </a:gdLst>
            <a:ahLst/>
            <a:cxnLst>
              <a:cxn ang="3cd4">
                <a:pos x="hc" y="t"/>
              </a:cxn>
              <a:cxn ang="0">
                <a:pos x="r" y="vc"/>
              </a:cxn>
              <a:cxn ang="cd4">
                <a:pos x="hc" y="b"/>
              </a:cxn>
              <a:cxn ang="cd2">
                <a:pos x="l" y="vc"/>
              </a:cxn>
              <a:cxn ang="f27">
                <a:pos x="f50" y="f34"/>
              </a:cxn>
              <a:cxn ang="f28">
                <a:pos x="f50" y="f37"/>
              </a:cxn>
            </a:cxnLst>
            <a:rect l="f34" t="f34" r="f51" b="f37"/>
            <a:pathLst>
              <a:path>
                <a:moveTo>
                  <a:pt x="f34" y="f34"/>
                </a:moveTo>
                <a:lnTo>
                  <a:pt x="f48" y="f34"/>
                </a:lnTo>
                <a:lnTo>
                  <a:pt x="f38" y="f44"/>
                </a:lnTo>
                <a:lnTo>
                  <a:pt x="f48" y="f37"/>
                </a:lnTo>
                <a:lnTo>
                  <a:pt x="f34" y="f37"/>
                </a:lnTo>
                <a:close/>
              </a:path>
            </a:pathLst>
          </a:custGeom>
          <a:solidFill>
            <a:schemeClr val="bg1"/>
          </a:solidFill>
          <a:ln w="28575">
            <a:solidFill>
              <a:schemeClr val="tx1"/>
            </a:solidFill>
            <a:prstDash val="solid"/>
          </a:ln>
        </p:spPr>
        <p:txBody>
          <a:bodyPr vert="horz" wrap="square" lIns="91440" tIns="45720" rIns="91440" bIns="45720" anchor="ctr" anchorCtr="1" compatLnSpc="1"/>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zh-TW" sz="3200" b="1" i="0" u="none" strike="noStrike" kern="1200" cap="none" spc="0" baseline="0" dirty="0">
                <a:solidFill>
                  <a:srgbClr val="000000"/>
                </a:solidFill>
                <a:uFillTx/>
                <a:latin typeface="標楷體" panose="03000509000000000000" pitchFamily="65" charset="-120"/>
                <a:ea typeface="標楷體" panose="03000509000000000000" pitchFamily="65" charset="-120"/>
              </a:rPr>
              <a:t>審標</a:t>
            </a:r>
          </a:p>
        </p:txBody>
      </p:sp>
      <p:sp>
        <p:nvSpPr>
          <p:cNvPr id="6" name="五邊形 9"/>
          <p:cNvSpPr/>
          <p:nvPr/>
        </p:nvSpPr>
        <p:spPr>
          <a:xfrm>
            <a:off x="3635896" y="332656"/>
            <a:ext cx="1405350" cy="944666"/>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180"/>
              <a:gd name="f11" fmla="abs f4"/>
              <a:gd name="f12" fmla="abs f5"/>
              <a:gd name="f13" fmla="abs f6"/>
              <a:gd name="f14" fmla="val f7"/>
              <a:gd name="f15" fmla="val f8"/>
              <a:gd name="f16" fmla="*/ f9 f1 1"/>
              <a:gd name="f17" fmla="*/ f10 f1 1"/>
              <a:gd name="f18" fmla="?: f11 f4 1"/>
              <a:gd name="f19" fmla="?: f12 f5 1"/>
              <a:gd name="f20" fmla="?: f13 f6 1"/>
              <a:gd name="f21" fmla="*/ f16 1 f3"/>
              <a:gd name="f22" fmla="*/ f17 1 f3"/>
              <a:gd name="f23" fmla="*/ f18 1 21600"/>
              <a:gd name="f24" fmla="*/ f19 1 21600"/>
              <a:gd name="f25" fmla="*/ 21600 f18 1"/>
              <a:gd name="f26" fmla="*/ 21600 f19 1"/>
              <a:gd name="f27" fmla="+- f21 0 f2"/>
              <a:gd name="f28" fmla="+- f22 0 f2"/>
              <a:gd name="f29" fmla="min f24 f23"/>
              <a:gd name="f30" fmla="*/ f25 1 f20"/>
              <a:gd name="f31" fmla="*/ f26 1 f20"/>
              <a:gd name="f32" fmla="val f30"/>
              <a:gd name="f33" fmla="val f31"/>
              <a:gd name="f34" fmla="*/ f14 f29 1"/>
              <a:gd name="f35" fmla="+- f33 0 f14"/>
              <a:gd name="f36" fmla="+- f32 0 f14"/>
              <a:gd name="f37" fmla="*/ f33 f29 1"/>
              <a:gd name="f38" fmla="*/ f32 f29 1"/>
              <a:gd name="f39" fmla="*/ f35 1 2"/>
              <a:gd name="f40" fmla="min f36 f35"/>
              <a:gd name="f41" fmla="+- f14 f39 0"/>
              <a:gd name="f42" fmla="*/ f40 f15 1"/>
              <a:gd name="f43" fmla="*/ f42 1 100000"/>
              <a:gd name="f44" fmla="*/ f41 f29 1"/>
              <a:gd name="f45" fmla="+- f32 0 f43"/>
              <a:gd name="f46" fmla="+- f45 f32 0"/>
              <a:gd name="f47" fmla="*/ f45 1 2"/>
              <a:gd name="f48" fmla="*/ f45 f29 1"/>
              <a:gd name="f49" fmla="*/ f46 1 2"/>
              <a:gd name="f50" fmla="*/ f47 f29 1"/>
              <a:gd name="f51" fmla="*/ f49 f29 1"/>
            </a:gdLst>
            <a:ahLst/>
            <a:cxnLst>
              <a:cxn ang="3cd4">
                <a:pos x="hc" y="t"/>
              </a:cxn>
              <a:cxn ang="0">
                <a:pos x="r" y="vc"/>
              </a:cxn>
              <a:cxn ang="cd4">
                <a:pos x="hc" y="b"/>
              </a:cxn>
              <a:cxn ang="cd2">
                <a:pos x="l" y="vc"/>
              </a:cxn>
              <a:cxn ang="f27">
                <a:pos x="f50" y="f34"/>
              </a:cxn>
              <a:cxn ang="f28">
                <a:pos x="f50" y="f37"/>
              </a:cxn>
            </a:cxnLst>
            <a:rect l="f34" t="f34" r="f51" b="f37"/>
            <a:pathLst>
              <a:path>
                <a:moveTo>
                  <a:pt x="f34" y="f34"/>
                </a:moveTo>
                <a:lnTo>
                  <a:pt x="f48" y="f34"/>
                </a:lnTo>
                <a:lnTo>
                  <a:pt x="f38" y="f44"/>
                </a:lnTo>
                <a:lnTo>
                  <a:pt x="f48" y="f37"/>
                </a:lnTo>
                <a:lnTo>
                  <a:pt x="f34" y="f37"/>
                </a:lnTo>
                <a:close/>
              </a:path>
            </a:pathLst>
          </a:custGeom>
          <a:solidFill>
            <a:schemeClr val="bg1"/>
          </a:solidFill>
          <a:ln w="76200">
            <a:solidFill>
              <a:srgbClr val="FF0000"/>
            </a:solidFill>
            <a:prstDash val="sysDot"/>
          </a:ln>
        </p:spPr>
        <p:txBody>
          <a:bodyPr vert="horz" wrap="square" lIns="91440" tIns="45720" rIns="91440" bIns="45720" anchor="ctr" anchorCtr="1" compatLnSpc="1"/>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zh-TW" sz="3200" b="1" i="0" u="none" strike="noStrike" kern="1200" cap="none" spc="0" baseline="0" dirty="0">
                <a:solidFill>
                  <a:srgbClr val="000000"/>
                </a:solidFill>
                <a:uFillTx/>
                <a:latin typeface="標楷體" panose="03000509000000000000" pitchFamily="65" charset="-120"/>
                <a:ea typeface="標楷體" panose="03000509000000000000" pitchFamily="65" charset="-120"/>
              </a:rPr>
              <a:t>決標</a:t>
            </a:r>
          </a:p>
        </p:txBody>
      </p:sp>
      <p:sp>
        <p:nvSpPr>
          <p:cNvPr id="7" name="五邊形 10"/>
          <p:cNvSpPr/>
          <p:nvPr/>
        </p:nvSpPr>
        <p:spPr>
          <a:xfrm>
            <a:off x="4871162" y="371061"/>
            <a:ext cx="1213006" cy="906261"/>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180"/>
              <a:gd name="f11" fmla="abs f4"/>
              <a:gd name="f12" fmla="abs f5"/>
              <a:gd name="f13" fmla="abs f6"/>
              <a:gd name="f14" fmla="val f7"/>
              <a:gd name="f15" fmla="val f8"/>
              <a:gd name="f16" fmla="*/ f9 f1 1"/>
              <a:gd name="f17" fmla="*/ f10 f1 1"/>
              <a:gd name="f18" fmla="?: f11 f4 1"/>
              <a:gd name="f19" fmla="?: f12 f5 1"/>
              <a:gd name="f20" fmla="?: f13 f6 1"/>
              <a:gd name="f21" fmla="*/ f16 1 f3"/>
              <a:gd name="f22" fmla="*/ f17 1 f3"/>
              <a:gd name="f23" fmla="*/ f18 1 21600"/>
              <a:gd name="f24" fmla="*/ f19 1 21600"/>
              <a:gd name="f25" fmla="*/ 21600 f18 1"/>
              <a:gd name="f26" fmla="*/ 21600 f19 1"/>
              <a:gd name="f27" fmla="+- f21 0 f2"/>
              <a:gd name="f28" fmla="+- f22 0 f2"/>
              <a:gd name="f29" fmla="min f24 f23"/>
              <a:gd name="f30" fmla="*/ f25 1 f20"/>
              <a:gd name="f31" fmla="*/ f26 1 f20"/>
              <a:gd name="f32" fmla="val f30"/>
              <a:gd name="f33" fmla="val f31"/>
              <a:gd name="f34" fmla="*/ f14 f29 1"/>
              <a:gd name="f35" fmla="+- f33 0 f14"/>
              <a:gd name="f36" fmla="+- f32 0 f14"/>
              <a:gd name="f37" fmla="*/ f33 f29 1"/>
              <a:gd name="f38" fmla="*/ f32 f29 1"/>
              <a:gd name="f39" fmla="*/ f35 1 2"/>
              <a:gd name="f40" fmla="min f36 f35"/>
              <a:gd name="f41" fmla="+- f14 f39 0"/>
              <a:gd name="f42" fmla="*/ f40 f15 1"/>
              <a:gd name="f43" fmla="*/ f42 1 100000"/>
              <a:gd name="f44" fmla="*/ f41 f29 1"/>
              <a:gd name="f45" fmla="+- f32 0 f43"/>
              <a:gd name="f46" fmla="+- f45 f32 0"/>
              <a:gd name="f47" fmla="*/ f45 1 2"/>
              <a:gd name="f48" fmla="*/ f45 f29 1"/>
              <a:gd name="f49" fmla="*/ f46 1 2"/>
              <a:gd name="f50" fmla="*/ f47 f29 1"/>
              <a:gd name="f51" fmla="*/ f49 f29 1"/>
            </a:gdLst>
            <a:ahLst/>
            <a:cxnLst>
              <a:cxn ang="3cd4">
                <a:pos x="hc" y="t"/>
              </a:cxn>
              <a:cxn ang="0">
                <a:pos x="r" y="vc"/>
              </a:cxn>
              <a:cxn ang="cd4">
                <a:pos x="hc" y="b"/>
              </a:cxn>
              <a:cxn ang="cd2">
                <a:pos x="l" y="vc"/>
              </a:cxn>
              <a:cxn ang="f27">
                <a:pos x="f50" y="f34"/>
              </a:cxn>
              <a:cxn ang="f28">
                <a:pos x="f50" y="f37"/>
              </a:cxn>
            </a:cxnLst>
            <a:rect l="f34" t="f34" r="f51" b="f37"/>
            <a:pathLst>
              <a:path>
                <a:moveTo>
                  <a:pt x="f34" y="f34"/>
                </a:moveTo>
                <a:lnTo>
                  <a:pt x="f48" y="f34"/>
                </a:lnTo>
                <a:lnTo>
                  <a:pt x="f38" y="f44"/>
                </a:lnTo>
                <a:lnTo>
                  <a:pt x="f48" y="f37"/>
                </a:lnTo>
                <a:lnTo>
                  <a:pt x="f34" y="f37"/>
                </a:lnTo>
                <a:close/>
              </a:path>
            </a:pathLst>
          </a:custGeom>
          <a:solidFill>
            <a:schemeClr val="bg1"/>
          </a:solidFill>
          <a:ln w="28575">
            <a:solidFill>
              <a:schemeClr val="tx1"/>
            </a:solidFill>
            <a:prstDash val="solid"/>
          </a:ln>
        </p:spPr>
        <p:txBody>
          <a:bodyPr vert="horz" wrap="square" lIns="91440" tIns="45720" rIns="91440" bIns="45720" anchor="ctr" anchorCtr="1" compatLnSpc="1"/>
          <a:lstStyle/>
          <a:p>
            <a:pPr marL="0" marR="0" lvl="0" indent="0"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zh-TW" sz="2800" b="1" i="0" u="none" strike="noStrike" kern="1200" cap="none" spc="0" baseline="0" dirty="0">
                <a:solidFill>
                  <a:srgbClr val="000000"/>
                </a:solidFill>
                <a:uFillTx/>
                <a:latin typeface="標楷體" panose="03000509000000000000" pitchFamily="65" charset="-120"/>
                <a:ea typeface="標楷體" panose="03000509000000000000" pitchFamily="65" charset="-120"/>
              </a:rPr>
              <a:t>訂約</a:t>
            </a:r>
          </a:p>
        </p:txBody>
      </p:sp>
      <p:sp>
        <p:nvSpPr>
          <p:cNvPr id="8" name="五邊形 11"/>
          <p:cNvSpPr/>
          <p:nvPr/>
        </p:nvSpPr>
        <p:spPr>
          <a:xfrm>
            <a:off x="5750118" y="362500"/>
            <a:ext cx="1126138" cy="900998"/>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180"/>
              <a:gd name="f11" fmla="abs f4"/>
              <a:gd name="f12" fmla="abs f5"/>
              <a:gd name="f13" fmla="abs f6"/>
              <a:gd name="f14" fmla="val f7"/>
              <a:gd name="f15" fmla="val f8"/>
              <a:gd name="f16" fmla="*/ f9 f1 1"/>
              <a:gd name="f17" fmla="*/ f10 f1 1"/>
              <a:gd name="f18" fmla="?: f11 f4 1"/>
              <a:gd name="f19" fmla="?: f12 f5 1"/>
              <a:gd name="f20" fmla="?: f13 f6 1"/>
              <a:gd name="f21" fmla="*/ f16 1 f3"/>
              <a:gd name="f22" fmla="*/ f17 1 f3"/>
              <a:gd name="f23" fmla="*/ f18 1 21600"/>
              <a:gd name="f24" fmla="*/ f19 1 21600"/>
              <a:gd name="f25" fmla="*/ 21600 f18 1"/>
              <a:gd name="f26" fmla="*/ 21600 f19 1"/>
              <a:gd name="f27" fmla="+- f21 0 f2"/>
              <a:gd name="f28" fmla="+- f22 0 f2"/>
              <a:gd name="f29" fmla="min f24 f23"/>
              <a:gd name="f30" fmla="*/ f25 1 f20"/>
              <a:gd name="f31" fmla="*/ f26 1 f20"/>
              <a:gd name="f32" fmla="val f30"/>
              <a:gd name="f33" fmla="val f31"/>
              <a:gd name="f34" fmla="*/ f14 f29 1"/>
              <a:gd name="f35" fmla="+- f33 0 f14"/>
              <a:gd name="f36" fmla="+- f32 0 f14"/>
              <a:gd name="f37" fmla="*/ f33 f29 1"/>
              <a:gd name="f38" fmla="*/ f32 f29 1"/>
              <a:gd name="f39" fmla="*/ f35 1 2"/>
              <a:gd name="f40" fmla="min f36 f35"/>
              <a:gd name="f41" fmla="+- f14 f39 0"/>
              <a:gd name="f42" fmla="*/ f40 f15 1"/>
              <a:gd name="f43" fmla="*/ f42 1 100000"/>
              <a:gd name="f44" fmla="*/ f41 f29 1"/>
              <a:gd name="f45" fmla="+- f32 0 f43"/>
              <a:gd name="f46" fmla="+- f45 f32 0"/>
              <a:gd name="f47" fmla="*/ f45 1 2"/>
              <a:gd name="f48" fmla="*/ f45 f29 1"/>
              <a:gd name="f49" fmla="*/ f46 1 2"/>
              <a:gd name="f50" fmla="*/ f47 f29 1"/>
              <a:gd name="f51" fmla="*/ f49 f29 1"/>
            </a:gdLst>
            <a:ahLst/>
            <a:cxnLst>
              <a:cxn ang="3cd4">
                <a:pos x="hc" y="t"/>
              </a:cxn>
              <a:cxn ang="0">
                <a:pos x="r" y="vc"/>
              </a:cxn>
              <a:cxn ang="cd4">
                <a:pos x="hc" y="b"/>
              </a:cxn>
              <a:cxn ang="cd2">
                <a:pos x="l" y="vc"/>
              </a:cxn>
              <a:cxn ang="f27">
                <a:pos x="f50" y="f34"/>
              </a:cxn>
              <a:cxn ang="f28">
                <a:pos x="f50" y="f37"/>
              </a:cxn>
            </a:cxnLst>
            <a:rect l="f34" t="f34" r="f51" b="f37"/>
            <a:pathLst>
              <a:path>
                <a:moveTo>
                  <a:pt x="f34" y="f34"/>
                </a:moveTo>
                <a:lnTo>
                  <a:pt x="f48" y="f34"/>
                </a:lnTo>
                <a:lnTo>
                  <a:pt x="f38" y="f44"/>
                </a:lnTo>
                <a:lnTo>
                  <a:pt x="f48" y="f37"/>
                </a:lnTo>
                <a:lnTo>
                  <a:pt x="f34" y="f37"/>
                </a:lnTo>
                <a:close/>
              </a:path>
            </a:pathLst>
          </a:custGeom>
          <a:solidFill>
            <a:schemeClr val="bg1"/>
          </a:solidFill>
          <a:ln w="28575">
            <a:solidFill>
              <a:schemeClr val="tx1"/>
            </a:solidFill>
            <a:prstDash val="solid"/>
          </a:ln>
        </p:spPr>
        <p:txBody>
          <a:bodyPr vert="horz" wrap="square" lIns="91440" tIns="45720" rIns="91440" bIns="45720" anchor="ctr" anchorCtr="1" compatLnSpc="1"/>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zh-TW" sz="2800" b="1" i="0" u="none" strike="noStrike" kern="1200" cap="none" spc="0" baseline="0" dirty="0">
                <a:solidFill>
                  <a:srgbClr val="000000"/>
                </a:solidFill>
                <a:uFillTx/>
                <a:latin typeface="標楷體" panose="03000509000000000000" pitchFamily="65" charset="-120"/>
                <a:ea typeface="標楷體" panose="03000509000000000000" pitchFamily="65" charset="-120"/>
              </a:rPr>
              <a:t>履約</a:t>
            </a:r>
          </a:p>
        </p:txBody>
      </p:sp>
      <p:sp>
        <p:nvSpPr>
          <p:cNvPr id="9" name="五邊形 12"/>
          <p:cNvSpPr/>
          <p:nvPr/>
        </p:nvSpPr>
        <p:spPr>
          <a:xfrm>
            <a:off x="6602590" y="371061"/>
            <a:ext cx="1281778" cy="892436"/>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180"/>
              <a:gd name="f11" fmla="abs f4"/>
              <a:gd name="f12" fmla="abs f5"/>
              <a:gd name="f13" fmla="abs f6"/>
              <a:gd name="f14" fmla="val f7"/>
              <a:gd name="f15" fmla="val f8"/>
              <a:gd name="f16" fmla="*/ f9 f1 1"/>
              <a:gd name="f17" fmla="*/ f10 f1 1"/>
              <a:gd name="f18" fmla="?: f11 f4 1"/>
              <a:gd name="f19" fmla="?: f12 f5 1"/>
              <a:gd name="f20" fmla="?: f13 f6 1"/>
              <a:gd name="f21" fmla="*/ f16 1 f3"/>
              <a:gd name="f22" fmla="*/ f17 1 f3"/>
              <a:gd name="f23" fmla="*/ f18 1 21600"/>
              <a:gd name="f24" fmla="*/ f19 1 21600"/>
              <a:gd name="f25" fmla="*/ 21600 f18 1"/>
              <a:gd name="f26" fmla="*/ 21600 f19 1"/>
              <a:gd name="f27" fmla="+- f21 0 f2"/>
              <a:gd name="f28" fmla="+- f22 0 f2"/>
              <a:gd name="f29" fmla="min f24 f23"/>
              <a:gd name="f30" fmla="*/ f25 1 f20"/>
              <a:gd name="f31" fmla="*/ f26 1 f20"/>
              <a:gd name="f32" fmla="val f30"/>
              <a:gd name="f33" fmla="val f31"/>
              <a:gd name="f34" fmla="*/ f14 f29 1"/>
              <a:gd name="f35" fmla="+- f33 0 f14"/>
              <a:gd name="f36" fmla="+- f32 0 f14"/>
              <a:gd name="f37" fmla="*/ f33 f29 1"/>
              <a:gd name="f38" fmla="*/ f32 f29 1"/>
              <a:gd name="f39" fmla="*/ f35 1 2"/>
              <a:gd name="f40" fmla="min f36 f35"/>
              <a:gd name="f41" fmla="+- f14 f39 0"/>
              <a:gd name="f42" fmla="*/ f40 f15 1"/>
              <a:gd name="f43" fmla="*/ f42 1 100000"/>
              <a:gd name="f44" fmla="*/ f41 f29 1"/>
              <a:gd name="f45" fmla="+- f32 0 f43"/>
              <a:gd name="f46" fmla="+- f45 f32 0"/>
              <a:gd name="f47" fmla="*/ f45 1 2"/>
              <a:gd name="f48" fmla="*/ f45 f29 1"/>
              <a:gd name="f49" fmla="*/ f46 1 2"/>
              <a:gd name="f50" fmla="*/ f47 f29 1"/>
              <a:gd name="f51" fmla="*/ f49 f29 1"/>
            </a:gdLst>
            <a:ahLst/>
            <a:cxnLst>
              <a:cxn ang="3cd4">
                <a:pos x="hc" y="t"/>
              </a:cxn>
              <a:cxn ang="0">
                <a:pos x="r" y="vc"/>
              </a:cxn>
              <a:cxn ang="cd4">
                <a:pos x="hc" y="b"/>
              </a:cxn>
              <a:cxn ang="cd2">
                <a:pos x="l" y="vc"/>
              </a:cxn>
              <a:cxn ang="f27">
                <a:pos x="f50" y="f34"/>
              </a:cxn>
              <a:cxn ang="f28">
                <a:pos x="f50" y="f37"/>
              </a:cxn>
            </a:cxnLst>
            <a:rect l="f34" t="f34" r="f51" b="f37"/>
            <a:pathLst>
              <a:path>
                <a:moveTo>
                  <a:pt x="f34" y="f34"/>
                </a:moveTo>
                <a:lnTo>
                  <a:pt x="f48" y="f34"/>
                </a:lnTo>
                <a:lnTo>
                  <a:pt x="f38" y="f44"/>
                </a:lnTo>
                <a:lnTo>
                  <a:pt x="f48" y="f37"/>
                </a:lnTo>
                <a:lnTo>
                  <a:pt x="f34" y="f37"/>
                </a:lnTo>
                <a:close/>
              </a:path>
            </a:pathLst>
          </a:custGeom>
          <a:solidFill>
            <a:schemeClr val="bg1"/>
          </a:solidFill>
          <a:ln w="28575">
            <a:solidFill>
              <a:schemeClr val="tx1"/>
            </a:solidFill>
            <a:prstDash val="solid"/>
          </a:ln>
        </p:spPr>
        <p:txBody>
          <a:bodyPr vert="horz" wrap="square" lIns="91440" tIns="45720" rIns="91440" bIns="45720" anchor="ctr" anchorCtr="1" compatLnSpc="1"/>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zh-TW" sz="2800" b="1" i="0" u="none" strike="noStrike" kern="1200" cap="none" spc="0" baseline="0" dirty="0">
                <a:solidFill>
                  <a:srgbClr val="000000"/>
                </a:solidFill>
                <a:uFillTx/>
                <a:latin typeface="標楷體" panose="03000509000000000000" pitchFamily="65" charset="-120"/>
                <a:ea typeface="標楷體" panose="03000509000000000000" pitchFamily="65" charset="-120"/>
              </a:rPr>
              <a:t>驗收</a:t>
            </a:r>
          </a:p>
        </p:txBody>
      </p:sp>
      <p:sp>
        <p:nvSpPr>
          <p:cNvPr id="10" name="五邊形 28"/>
          <p:cNvSpPr/>
          <p:nvPr/>
        </p:nvSpPr>
        <p:spPr>
          <a:xfrm>
            <a:off x="7620505" y="393212"/>
            <a:ext cx="1199967" cy="870286"/>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180"/>
              <a:gd name="f11" fmla="abs f4"/>
              <a:gd name="f12" fmla="abs f5"/>
              <a:gd name="f13" fmla="abs f6"/>
              <a:gd name="f14" fmla="val f7"/>
              <a:gd name="f15" fmla="val f8"/>
              <a:gd name="f16" fmla="*/ f9 f1 1"/>
              <a:gd name="f17" fmla="*/ f10 f1 1"/>
              <a:gd name="f18" fmla="?: f11 f4 1"/>
              <a:gd name="f19" fmla="?: f12 f5 1"/>
              <a:gd name="f20" fmla="?: f13 f6 1"/>
              <a:gd name="f21" fmla="*/ f16 1 f3"/>
              <a:gd name="f22" fmla="*/ f17 1 f3"/>
              <a:gd name="f23" fmla="*/ f18 1 21600"/>
              <a:gd name="f24" fmla="*/ f19 1 21600"/>
              <a:gd name="f25" fmla="*/ 21600 f18 1"/>
              <a:gd name="f26" fmla="*/ 21600 f19 1"/>
              <a:gd name="f27" fmla="+- f21 0 f2"/>
              <a:gd name="f28" fmla="+- f22 0 f2"/>
              <a:gd name="f29" fmla="min f24 f23"/>
              <a:gd name="f30" fmla="*/ f25 1 f20"/>
              <a:gd name="f31" fmla="*/ f26 1 f20"/>
              <a:gd name="f32" fmla="val f30"/>
              <a:gd name="f33" fmla="val f31"/>
              <a:gd name="f34" fmla="*/ f14 f29 1"/>
              <a:gd name="f35" fmla="+- f33 0 f14"/>
              <a:gd name="f36" fmla="+- f32 0 f14"/>
              <a:gd name="f37" fmla="*/ f33 f29 1"/>
              <a:gd name="f38" fmla="*/ f32 f29 1"/>
              <a:gd name="f39" fmla="*/ f35 1 2"/>
              <a:gd name="f40" fmla="min f36 f35"/>
              <a:gd name="f41" fmla="+- f14 f39 0"/>
              <a:gd name="f42" fmla="*/ f40 f15 1"/>
              <a:gd name="f43" fmla="*/ f42 1 100000"/>
              <a:gd name="f44" fmla="*/ f41 f29 1"/>
              <a:gd name="f45" fmla="+- f32 0 f43"/>
              <a:gd name="f46" fmla="+- f45 f32 0"/>
              <a:gd name="f47" fmla="*/ f45 1 2"/>
              <a:gd name="f48" fmla="*/ f45 f29 1"/>
              <a:gd name="f49" fmla="*/ f46 1 2"/>
              <a:gd name="f50" fmla="*/ f47 f29 1"/>
              <a:gd name="f51" fmla="*/ f49 f29 1"/>
            </a:gdLst>
            <a:ahLst/>
            <a:cxnLst>
              <a:cxn ang="3cd4">
                <a:pos x="hc" y="t"/>
              </a:cxn>
              <a:cxn ang="0">
                <a:pos x="r" y="vc"/>
              </a:cxn>
              <a:cxn ang="cd4">
                <a:pos x="hc" y="b"/>
              </a:cxn>
              <a:cxn ang="cd2">
                <a:pos x="l" y="vc"/>
              </a:cxn>
              <a:cxn ang="f27">
                <a:pos x="f50" y="f34"/>
              </a:cxn>
              <a:cxn ang="f28">
                <a:pos x="f50" y="f37"/>
              </a:cxn>
            </a:cxnLst>
            <a:rect l="f34" t="f34" r="f51" b="f37"/>
            <a:pathLst>
              <a:path>
                <a:moveTo>
                  <a:pt x="f34" y="f34"/>
                </a:moveTo>
                <a:lnTo>
                  <a:pt x="f48" y="f34"/>
                </a:lnTo>
                <a:lnTo>
                  <a:pt x="f38" y="f44"/>
                </a:lnTo>
                <a:lnTo>
                  <a:pt x="f48" y="f37"/>
                </a:lnTo>
                <a:lnTo>
                  <a:pt x="f34" y="f37"/>
                </a:lnTo>
                <a:close/>
              </a:path>
            </a:pathLst>
          </a:custGeom>
          <a:solidFill>
            <a:schemeClr val="bg1"/>
          </a:solidFill>
          <a:ln w="28575">
            <a:solidFill>
              <a:schemeClr val="tx1"/>
            </a:solidFill>
            <a:prstDash val="solid"/>
          </a:ln>
        </p:spPr>
        <p:txBody>
          <a:bodyPr vert="horz" wrap="square" lIns="91440" tIns="45720" rIns="91440" bIns="45720" anchor="ctr" anchorCtr="1" compatLnSpc="1"/>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zh-TW" sz="2800" b="1" i="0" u="none" strike="noStrike" kern="1200" cap="none" spc="0" baseline="0" dirty="0">
                <a:solidFill>
                  <a:srgbClr val="000000"/>
                </a:solidFill>
                <a:uFillTx/>
                <a:latin typeface="標楷體" panose="03000509000000000000" pitchFamily="65" charset="-120"/>
                <a:ea typeface="標楷體" panose="03000509000000000000" pitchFamily="65" charset="-120"/>
              </a:rPr>
              <a:t>保固</a:t>
            </a:r>
          </a:p>
        </p:txBody>
      </p:sp>
      <p:sp>
        <p:nvSpPr>
          <p:cNvPr id="12" name="文字方塊 11"/>
          <p:cNvSpPr txBox="1"/>
          <p:nvPr/>
        </p:nvSpPr>
        <p:spPr>
          <a:xfrm>
            <a:off x="368385" y="1383158"/>
            <a:ext cx="8352928" cy="461665"/>
          </a:xfrm>
          <a:prstGeom prst="rect">
            <a:avLst/>
          </a:prstGeom>
          <a:noFill/>
          <a:ln w="57150">
            <a:solidFill>
              <a:schemeClr val="tx1"/>
            </a:solidFill>
          </a:ln>
        </p:spPr>
        <p:txBody>
          <a:bodyPr wrap="square" rtlCol="0">
            <a:spAutoFit/>
          </a:bodyPr>
          <a:lstStyle/>
          <a:p>
            <a:r>
              <a:rPr lang="zh-TW" altLang="en-US" sz="2400" b="1" dirty="0">
                <a:solidFill>
                  <a:srgbClr val="FF0000"/>
                </a:solidFill>
                <a:latin typeface="標楷體" panose="03000509000000000000" pitchFamily="65" charset="-120"/>
                <a:ea typeface="標楷體" panose="03000509000000000000" pitchFamily="65" charset="-120"/>
              </a:rPr>
              <a:t>     七、領標投標程序 </a:t>
            </a:r>
          </a:p>
        </p:txBody>
      </p:sp>
      <p:cxnSp>
        <p:nvCxnSpPr>
          <p:cNvPr id="15" name="直線接點 14"/>
          <p:cNvCxnSpPr/>
          <p:nvPr/>
        </p:nvCxnSpPr>
        <p:spPr>
          <a:xfrm>
            <a:off x="4758825" y="332656"/>
            <a:ext cx="29199" cy="1512168"/>
          </a:xfrm>
          <a:prstGeom prst="line">
            <a:avLst/>
          </a:prstGeom>
          <a:ln w="57150"/>
        </p:spPr>
        <p:style>
          <a:lnRef idx="1">
            <a:schemeClr val="accent1"/>
          </a:lnRef>
          <a:fillRef idx="0">
            <a:schemeClr val="accent1"/>
          </a:fillRef>
          <a:effectRef idx="0">
            <a:schemeClr val="accent1"/>
          </a:effectRef>
          <a:fontRef idx="minor">
            <a:schemeClr val="tx1"/>
          </a:fontRef>
        </p:style>
      </p:cxnSp>
      <p:sp>
        <p:nvSpPr>
          <p:cNvPr id="11" name="文字方塊 10"/>
          <p:cNvSpPr txBox="1"/>
          <p:nvPr/>
        </p:nvSpPr>
        <p:spPr>
          <a:xfrm>
            <a:off x="4788024" y="1383159"/>
            <a:ext cx="3960440" cy="461665"/>
          </a:xfrm>
          <a:prstGeom prst="rect">
            <a:avLst/>
          </a:prstGeom>
          <a:noFill/>
        </p:spPr>
        <p:txBody>
          <a:bodyPr wrap="square" rtlCol="0">
            <a:spAutoFit/>
          </a:bodyPr>
          <a:lstStyle/>
          <a:p>
            <a:pPr algn="ctr"/>
            <a:r>
              <a:rPr lang="zh-TW" altLang="en-US" sz="2400" b="1" dirty="0">
                <a:solidFill>
                  <a:srgbClr val="FF0000"/>
                </a:solidFill>
                <a:latin typeface="標楷體" panose="03000509000000000000" pitchFamily="65" charset="-120"/>
                <a:ea typeface="標楷體" panose="03000509000000000000" pitchFamily="65" charset="-120"/>
              </a:rPr>
              <a:t>                </a:t>
            </a:r>
            <a:r>
              <a:rPr lang="zh-TW" altLang="en-US" sz="2400" b="1" dirty="0">
                <a:solidFill>
                  <a:srgbClr val="000000"/>
                </a:solidFill>
                <a:latin typeface="標楷體" panose="03000509000000000000" pitchFamily="65" charset="-120"/>
                <a:ea typeface="標楷體" panose="03000509000000000000" pitchFamily="65" charset="-120"/>
              </a:rPr>
              <a:t>契約爭議</a:t>
            </a:r>
          </a:p>
        </p:txBody>
      </p:sp>
      <p:sp>
        <p:nvSpPr>
          <p:cNvPr id="18" name="向下箭號 17"/>
          <p:cNvSpPr/>
          <p:nvPr/>
        </p:nvSpPr>
        <p:spPr>
          <a:xfrm>
            <a:off x="683568" y="1088741"/>
            <a:ext cx="282698" cy="1116124"/>
          </a:xfrm>
          <a:prstGeom prst="down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0" name="文字方塊 19"/>
          <p:cNvSpPr txBox="1"/>
          <p:nvPr/>
        </p:nvSpPr>
        <p:spPr>
          <a:xfrm>
            <a:off x="429552" y="2193939"/>
            <a:ext cx="8352928" cy="4163769"/>
          </a:xfrm>
          <a:prstGeom prst="rect">
            <a:avLst/>
          </a:prstGeom>
          <a:noFill/>
        </p:spPr>
        <p:txBody>
          <a:bodyPr wrap="square" rtlCol="0">
            <a:spAutoFit/>
          </a:bodyPr>
          <a:lstStyle/>
          <a:p>
            <a:pPr marL="355600" indent="-355600" algn="just">
              <a:lnSpc>
                <a:spcPts val="2900"/>
              </a:lnSpc>
            </a:pPr>
            <a:r>
              <a:rPr lang="en-US" altLang="zh-TW" sz="2400" b="1" kern="100" dirty="0">
                <a:solidFill>
                  <a:srgbClr val="000000"/>
                </a:solidFill>
                <a:latin typeface="標楷體" pitchFamily="65" charset="-120"/>
                <a:ea typeface="標楷體" pitchFamily="65" charset="-120"/>
                <a:cs typeface="Times New Roman"/>
              </a:rPr>
              <a:t>1.</a:t>
            </a:r>
            <a:r>
              <a:rPr lang="zh-TW" altLang="zh-TW" sz="2400" b="1" u="sng" kern="0" dirty="0">
                <a:solidFill>
                  <a:srgbClr val="0000FF"/>
                </a:solidFill>
                <a:latin typeface="標楷體" pitchFamily="65" charset="-120"/>
                <a:ea typeface="標楷體" pitchFamily="65" charset="-120"/>
                <a:cs typeface="新細明體"/>
              </a:rPr>
              <a:t>招標文件未能自公告當日至截止投標期限期間供廠商親自及郵遞領取</a:t>
            </a:r>
            <a:r>
              <a:rPr lang="zh-TW" altLang="zh-TW" sz="2400" b="1" kern="0" dirty="0">
                <a:solidFill>
                  <a:srgbClr val="000000"/>
                </a:solidFill>
                <a:latin typeface="標楷體" pitchFamily="65" charset="-120"/>
                <a:ea typeface="標楷體" pitchFamily="65" charset="-120"/>
                <a:cs typeface="新細明體"/>
              </a:rPr>
              <a:t>，</a:t>
            </a:r>
            <a:r>
              <a:rPr lang="zh-TW" altLang="zh-TW" sz="2000" b="1" kern="0" dirty="0">
                <a:solidFill>
                  <a:srgbClr val="000000"/>
                </a:solidFill>
                <a:latin typeface="標楷體" pitchFamily="65" charset="-120"/>
                <a:ea typeface="標楷體" pitchFamily="65" charset="-120"/>
                <a:cs typeface="新細明體"/>
              </a:rPr>
              <a:t>例如：延後開始領標時間；縮短領標時間；限親自領取；限郵遞領取；對親自及郵遞領取訂定不同之截止期限。</a:t>
            </a:r>
            <a:endParaRPr lang="zh-TW" altLang="zh-TW" sz="2000" b="1" kern="100" dirty="0">
              <a:solidFill>
                <a:srgbClr val="000000"/>
              </a:solidFill>
              <a:latin typeface="標楷體" pitchFamily="65" charset="-120"/>
              <a:ea typeface="標楷體" pitchFamily="65" charset="-120"/>
              <a:cs typeface="Times New Roman"/>
            </a:endParaRPr>
          </a:p>
          <a:p>
            <a:pPr marL="355600" indent="-355600" algn="just">
              <a:lnSpc>
                <a:spcPts val="2900"/>
              </a:lnSpc>
            </a:pPr>
            <a:r>
              <a:rPr lang="en-US" altLang="zh-TW" sz="2400" b="1" kern="100" dirty="0">
                <a:solidFill>
                  <a:srgbClr val="000000"/>
                </a:solidFill>
                <a:latin typeface="標楷體" pitchFamily="65" charset="-120"/>
                <a:ea typeface="標楷體" pitchFamily="65" charset="-120"/>
                <a:cs typeface="Times New Roman"/>
              </a:rPr>
              <a:t>2.</a:t>
            </a:r>
            <a:r>
              <a:rPr lang="zh-TW" altLang="zh-TW" sz="2400" b="1" kern="0" dirty="0">
                <a:solidFill>
                  <a:srgbClr val="000000"/>
                </a:solidFill>
                <a:latin typeface="標楷體" pitchFamily="65" charset="-120"/>
                <a:ea typeface="標楷體" pitchFamily="65" charset="-120"/>
                <a:cs typeface="新細明體"/>
              </a:rPr>
              <a:t>僅標示供領標投標之</a:t>
            </a:r>
            <a:r>
              <a:rPr lang="zh-TW" altLang="zh-TW" sz="2400" b="1" u="sng" kern="0" dirty="0">
                <a:solidFill>
                  <a:srgbClr val="0000FF"/>
                </a:solidFill>
                <a:latin typeface="標楷體" pitchFamily="65" charset="-120"/>
                <a:ea typeface="標楷體" pitchFamily="65" charset="-120"/>
                <a:cs typeface="新細明體"/>
              </a:rPr>
              <a:t>郵政信箱</a:t>
            </a:r>
            <a:r>
              <a:rPr lang="zh-TW" altLang="zh-TW" sz="2400" b="1" kern="0" dirty="0">
                <a:solidFill>
                  <a:srgbClr val="000000"/>
                </a:solidFill>
                <a:latin typeface="標楷體" pitchFamily="65" charset="-120"/>
                <a:ea typeface="標楷體" pitchFamily="65" charset="-120"/>
                <a:cs typeface="新細明體"/>
              </a:rPr>
              <a:t>。</a:t>
            </a:r>
            <a:endParaRPr lang="zh-TW" altLang="zh-TW" sz="2400" b="1" kern="100" dirty="0">
              <a:solidFill>
                <a:srgbClr val="000000"/>
              </a:solidFill>
              <a:latin typeface="標楷體" pitchFamily="65" charset="-120"/>
              <a:ea typeface="標楷體" pitchFamily="65" charset="-120"/>
              <a:cs typeface="Times New Roman"/>
            </a:endParaRPr>
          </a:p>
          <a:p>
            <a:pPr marL="355600" indent="-355600" algn="just">
              <a:lnSpc>
                <a:spcPts val="2900"/>
              </a:lnSpc>
            </a:pPr>
            <a:r>
              <a:rPr lang="en-US" altLang="zh-TW" sz="2400" b="1" kern="100" dirty="0">
                <a:solidFill>
                  <a:srgbClr val="000000"/>
                </a:solidFill>
                <a:latin typeface="標楷體" pitchFamily="65" charset="-120"/>
                <a:ea typeface="標楷體" pitchFamily="65" charset="-120"/>
                <a:cs typeface="Times New Roman"/>
              </a:rPr>
              <a:t>3.</a:t>
            </a:r>
            <a:r>
              <a:rPr lang="zh-TW" altLang="zh-TW" sz="2400" b="1" u="sng" kern="0" dirty="0">
                <a:solidFill>
                  <a:srgbClr val="0000FF"/>
                </a:solidFill>
                <a:latin typeface="標楷體" pitchFamily="65" charset="-120"/>
                <a:ea typeface="標楷體" pitchFamily="65" charset="-120"/>
                <a:cs typeface="新細明體"/>
              </a:rPr>
              <a:t>限使用機關之標封</a:t>
            </a:r>
            <a:r>
              <a:rPr lang="zh-TW" altLang="zh-TW" sz="2400" b="1" kern="0" dirty="0">
                <a:solidFill>
                  <a:srgbClr val="000000"/>
                </a:solidFill>
                <a:latin typeface="標楷體" pitchFamily="65" charset="-120"/>
                <a:ea typeface="標楷體" pitchFamily="65" charset="-120"/>
                <a:cs typeface="新細明體"/>
              </a:rPr>
              <a:t>否則投標無效。</a:t>
            </a:r>
            <a:endParaRPr lang="zh-TW" altLang="zh-TW" sz="2400" b="1" kern="100" dirty="0">
              <a:solidFill>
                <a:srgbClr val="000000"/>
              </a:solidFill>
              <a:latin typeface="標楷體" pitchFamily="65" charset="-120"/>
              <a:ea typeface="標楷體" pitchFamily="65" charset="-120"/>
              <a:cs typeface="Times New Roman"/>
            </a:endParaRPr>
          </a:p>
          <a:p>
            <a:pPr marL="355600" indent="-355600" algn="just">
              <a:lnSpc>
                <a:spcPts val="2900"/>
              </a:lnSpc>
            </a:pPr>
            <a:r>
              <a:rPr lang="en-US" altLang="zh-TW" sz="2400" b="1" kern="100" dirty="0">
                <a:solidFill>
                  <a:srgbClr val="000000"/>
                </a:solidFill>
                <a:latin typeface="標楷體" pitchFamily="65" charset="-120"/>
                <a:ea typeface="標楷體" pitchFamily="65" charset="-120"/>
                <a:cs typeface="Times New Roman"/>
              </a:rPr>
              <a:t>4.</a:t>
            </a:r>
            <a:r>
              <a:rPr lang="zh-TW" altLang="zh-TW" sz="2400" b="1" kern="0" dirty="0">
                <a:solidFill>
                  <a:srgbClr val="000000"/>
                </a:solidFill>
                <a:latin typeface="標楷體" pitchFamily="65" charset="-120"/>
                <a:ea typeface="標楷體" pitchFamily="65" charset="-120"/>
                <a:cs typeface="新細明體"/>
              </a:rPr>
              <a:t>招標文件</a:t>
            </a:r>
            <a:r>
              <a:rPr lang="zh-TW" altLang="zh-TW" sz="2400" b="1" u="sng" kern="0" dirty="0">
                <a:solidFill>
                  <a:srgbClr val="0000FF"/>
                </a:solidFill>
                <a:latin typeface="標楷體" pitchFamily="65" charset="-120"/>
                <a:ea typeface="標楷體" pitchFamily="65" charset="-120"/>
                <a:cs typeface="新細明體"/>
              </a:rPr>
              <a:t>索價過高</a:t>
            </a:r>
            <a:r>
              <a:rPr lang="zh-TW" altLang="zh-TW" sz="2400" b="1" kern="0" dirty="0">
                <a:solidFill>
                  <a:srgbClr val="000000"/>
                </a:solidFill>
                <a:latin typeface="標楷體" pitchFamily="65" charset="-120"/>
                <a:ea typeface="標楷體" pitchFamily="65" charset="-120"/>
                <a:cs typeface="新細明體"/>
              </a:rPr>
              <a:t>。</a:t>
            </a:r>
            <a:endParaRPr lang="zh-TW" altLang="zh-TW" sz="2400" b="1" kern="100" dirty="0">
              <a:solidFill>
                <a:srgbClr val="000000"/>
              </a:solidFill>
              <a:latin typeface="標楷體" pitchFamily="65" charset="-120"/>
              <a:ea typeface="標楷體" pitchFamily="65" charset="-120"/>
              <a:cs typeface="Times New Roman"/>
            </a:endParaRPr>
          </a:p>
          <a:p>
            <a:pPr algn="just">
              <a:lnSpc>
                <a:spcPts val="2900"/>
              </a:lnSpc>
            </a:pPr>
            <a:r>
              <a:rPr lang="en-US" altLang="zh-TW" sz="2400" b="1" kern="100" dirty="0">
                <a:solidFill>
                  <a:srgbClr val="000000"/>
                </a:solidFill>
                <a:latin typeface="標楷體" pitchFamily="65" charset="-120"/>
                <a:ea typeface="標楷體" pitchFamily="65" charset="-120"/>
                <a:cs typeface="Times New Roman"/>
              </a:rPr>
              <a:t>5.</a:t>
            </a:r>
            <a:r>
              <a:rPr lang="zh-TW" altLang="zh-TW" sz="2400" b="1" u="sng" kern="0" dirty="0">
                <a:solidFill>
                  <a:srgbClr val="0000FF"/>
                </a:solidFill>
                <a:latin typeface="標楷體" pitchFamily="65" charset="-120"/>
                <a:ea typeface="標楷體" pitchFamily="65" charset="-120"/>
                <a:cs typeface="新細明體"/>
              </a:rPr>
              <a:t>允許廠商於開標前領回投標文件或開啟標封更改其內容</a:t>
            </a:r>
            <a:r>
              <a:rPr lang="zh-TW" altLang="zh-TW" sz="2400" b="1" kern="0" dirty="0">
                <a:solidFill>
                  <a:srgbClr val="000000"/>
                </a:solidFill>
                <a:latin typeface="標楷體" pitchFamily="65" charset="-120"/>
                <a:ea typeface="標楷體" pitchFamily="65" charset="-120"/>
                <a:cs typeface="新細明體"/>
              </a:rPr>
              <a:t>。</a:t>
            </a:r>
            <a:endParaRPr lang="en-US" altLang="zh-TW" sz="2400" b="1" kern="0" dirty="0">
              <a:solidFill>
                <a:srgbClr val="000000"/>
              </a:solidFill>
              <a:latin typeface="標楷體" pitchFamily="65" charset="-120"/>
              <a:ea typeface="標楷體" pitchFamily="65" charset="-120"/>
              <a:cs typeface="新細明體"/>
            </a:endParaRPr>
          </a:p>
          <a:p>
            <a:pPr algn="just">
              <a:lnSpc>
                <a:spcPts val="2900"/>
              </a:lnSpc>
            </a:pPr>
            <a:r>
              <a:rPr lang="en-US" altLang="zh-TW" sz="2400" b="1" kern="0" dirty="0">
                <a:solidFill>
                  <a:srgbClr val="000000"/>
                </a:solidFill>
                <a:latin typeface="標楷體" pitchFamily="65" charset="-120"/>
                <a:ea typeface="標楷體" pitchFamily="65" charset="-120"/>
                <a:cs typeface="Times New Roman"/>
              </a:rPr>
              <a:t>6.</a:t>
            </a:r>
            <a:r>
              <a:rPr lang="zh-TW" altLang="zh-TW" sz="2400" b="1" kern="0" dirty="0">
                <a:solidFill>
                  <a:srgbClr val="000000"/>
                </a:solidFill>
                <a:latin typeface="標楷體" pitchFamily="65" charset="-120"/>
                <a:ea typeface="標楷體" pitchFamily="65" charset="-120"/>
                <a:cs typeface="新細明體"/>
              </a:rPr>
              <a:t>詢問領標廠商</a:t>
            </a:r>
            <a:r>
              <a:rPr lang="zh-TW" altLang="zh-TW" sz="2400" b="1" u="sng" kern="0" dirty="0">
                <a:solidFill>
                  <a:srgbClr val="0000FF"/>
                </a:solidFill>
                <a:latin typeface="標楷體" pitchFamily="65" charset="-120"/>
                <a:ea typeface="標楷體" pitchFamily="65" charset="-120"/>
                <a:cs typeface="新細明體"/>
              </a:rPr>
              <a:t>名稱或索取名片</a:t>
            </a:r>
            <a:r>
              <a:rPr lang="zh-TW" altLang="zh-TW" sz="2400" b="1" kern="0" dirty="0">
                <a:solidFill>
                  <a:srgbClr val="000000"/>
                </a:solidFill>
                <a:latin typeface="標楷體" pitchFamily="65" charset="-120"/>
                <a:ea typeface="標楷體" pitchFamily="65" charset="-120"/>
                <a:cs typeface="新細明體"/>
              </a:rPr>
              <a:t>。</a:t>
            </a:r>
            <a:endParaRPr lang="zh-TW" altLang="zh-TW" sz="2400" b="1" kern="100" dirty="0">
              <a:solidFill>
                <a:srgbClr val="000000"/>
              </a:solidFill>
              <a:latin typeface="標楷體" pitchFamily="65" charset="-120"/>
              <a:ea typeface="標楷體" pitchFamily="65" charset="-120"/>
              <a:cs typeface="Times New Roman"/>
            </a:endParaRPr>
          </a:p>
          <a:p>
            <a:pPr algn="just">
              <a:lnSpc>
                <a:spcPts val="2900"/>
              </a:lnSpc>
            </a:pPr>
            <a:r>
              <a:rPr lang="en-US" altLang="zh-TW" sz="2400" b="1" kern="100" dirty="0">
                <a:solidFill>
                  <a:srgbClr val="000000"/>
                </a:solidFill>
                <a:latin typeface="標楷體" pitchFamily="65" charset="-120"/>
                <a:ea typeface="標楷體" pitchFamily="65" charset="-120"/>
                <a:cs typeface="Times New Roman"/>
              </a:rPr>
              <a:t>7.</a:t>
            </a:r>
            <a:r>
              <a:rPr lang="zh-TW" altLang="zh-TW" sz="2400" b="1" kern="0" dirty="0">
                <a:solidFill>
                  <a:srgbClr val="000000"/>
                </a:solidFill>
                <a:latin typeface="標楷體" pitchFamily="65" charset="-120"/>
                <a:ea typeface="標楷體" pitchFamily="65" charset="-120"/>
                <a:cs typeface="新細明體"/>
              </a:rPr>
              <a:t>以</a:t>
            </a:r>
            <a:r>
              <a:rPr lang="zh-TW" altLang="zh-TW" sz="2400" b="1" u="sng" kern="0" dirty="0">
                <a:solidFill>
                  <a:srgbClr val="0000FF"/>
                </a:solidFill>
                <a:latin typeface="標楷體" pitchFamily="65" charset="-120"/>
                <a:ea typeface="標楷體" pitchFamily="65" charset="-120"/>
                <a:cs typeface="新細明體"/>
              </a:rPr>
              <a:t>招標文件售罄為由</a:t>
            </a:r>
            <a:r>
              <a:rPr lang="zh-TW" altLang="zh-TW" sz="2400" b="1" kern="0" dirty="0">
                <a:solidFill>
                  <a:srgbClr val="000000"/>
                </a:solidFill>
                <a:latin typeface="標楷體" pitchFamily="65" charset="-120"/>
                <a:ea typeface="標楷體" pitchFamily="65" charset="-120"/>
                <a:cs typeface="新細明體"/>
              </a:rPr>
              <a:t>妨礙廠商領標。</a:t>
            </a:r>
            <a:endParaRPr lang="zh-TW" altLang="zh-TW" sz="2400" b="1" kern="100" dirty="0">
              <a:solidFill>
                <a:srgbClr val="000000"/>
              </a:solidFill>
              <a:latin typeface="標楷體" pitchFamily="65" charset="-120"/>
              <a:ea typeface="標楷體" pitchFamily="65" charset="-120"/>
              <a:cs typeface="Times New Roman"/>
            </a:endParaRPr>
          </a:p>
          <a:p>
            <a:pPr marL="266700" indent="-266700" algn="just">
              <a:lnSpc>
                <a:spcPts val="2900"/>
              </a:lnSpc>
            </a:pPr>
            <a:r>
              <a:rPr lang="en-US" altLang="zh-TW" sz="2400" b="1" kern="100" dirty="0">
                <a:solidFill>
                  <a:srgbClr val="000000"/>
                </a:solidFill>
                <a:latin typeface="標楷體" pitchFamily="65" charset="-120"/>
                <a:ea typeface="標楷體" pitchFamily="65" charset="-120"/>
                <a:cs typeface="Times New Roman"/>
              </a:rPr>
              <a:t>8.</a:t>
            </a:r>
            <a:r>
              <a:rPr lang="zh-TW" altLang="zh-TW" sz="2400" b="1" kern="0" dirty="0">
                <a:solidFill>
                  <a:srgbClr val="000000"/>
                </a:solidFill>
                <a:latin typeface="標楷體" pitchFamily="65" charset="-120"/>
                <a:ea typeface="標楷體" pitchFamily="65" charset="-120"/>
                <a:cs typeface="新細明體"/>
              </a:rPr>
              <a:t>招標公告上之</a:t>
            </a:r>
            <a:r>
              <a:rPr lang="zh-TW" altLang="zh-TW" sz="2400" b="1" u="sng" kern="0" dirty="0">
                <a:solidFill>
                  <a:srgbClr val="0000FF"/>
                </a:solidFill>
                <a:latin typeface="標楷體" pitchFamily="65" charset="-120"/>
                <a:ea typeface="標楷體" pitchFamily="65" charset="-120"/>
                <a:cs typeface="新細明體"/>
              </a:rPr>
              <a:t>廠商資格內容過簡</a:t>
            </a:r>
            <a:r>
              <a:rPr lang="zh-TW" altLang="zh-TW" sz="2400" b="1" kern="0" dirty="0">
                <a:solidFill>
                  <a:srgbClr val="000000"/>
                </a:solidFill>
                <a:latin typeface="標楷體" pitchFamily="65" charset="-120"/>
                <a:ea typeface="標楷體" pitchFamily="65" charset="-120"/>
                <a:cs typeface="新細明體"/>
              </a:rPr>
              <a:t>，致廠商誤付費領標，而機關拒退費，</a:t>
            </a:r>
            <a:r>
              <a:rPr lang="zh-TW" altLang="zh-TW" sz="2000" b="1" kern="0" dirty="0">
                <a:solidFill>
                  <a:srgbClr val="000000"/>
                </a:solidFill>
                <a:latin typeface="標楷體" pitchFamily="65" charset="-120"/>
                <a:ea typeface="標楷體" pitchFamily="65" charset="-120"/>
                <a:cs typeface="新細明體"/>
              </a:rPr>
              <a:t>例如：僅填寫「</a:t>
            </a:r>
            <a:r>
              <a:rPr lang="zh-TW" altLang="zh-TW" sz="2000" b="1" kern="0" dirty="0">
                <a:solidFill>
                  <a:srgbClr val="FF0000"/>
                </a:solidFill>
                <a:latin typeface="標楷體" pitchFamily="65" charset="-120"/>
                <a:ea typeface="標楷體" pitchFamily="65" charset="-120"/>
                <a:cs typeface="新細明體"/>
              </a:rPr>
              <a:t>詳招標文件</a:t>
            </a:r>
            <a:r>
              <a:rPr lang="zh-TW" altLang="zh-TW" sz="2000" b="1" kern="0" dirty="0">
                <a:solidFill>
                  <a:srgbClr val="000000"/>
                </a:solidFill>
                <a:latin typeface="標楷體" pitchFamily="65" charset="-120"/>
                <a:ea typeface="標楷體" pitchFamily="65" charset="-120"/>
                <a:cs typeface="新細明體"/>
              </a:rPr>
              <a:t>」</a:t>
            </a:r>
            <a:r>
              <a:rPr lang="zh-TW" altLang="zh-TW" sz="2400" b="1" kern="0" dirty="0">
                <a:solidFill>
                  <a:srgbClr val="000000"/>
                </a:solidFill>
                <a:latin typeface="標楷體" pitchFamily="65" charset="-120"/>
                <a:ea typeface="標楷體" pitchFamily="65" charset="-120"/>
                <a:cs typeface="新細明體"/>
              </a:rPr>
              <a:t>。</a:t>
            </a:r>
            <a:endParaRPr lang="zh-TW" altLang="zh-TW" sz="2400" b="1" kern="100" dirty="0">
              <a:solidFill>
                <a:srgbClr val="000000"/>
              </a:solidFill>
              <a:latin typeface="標楷體" pitchFamily="65" charset="-120"/>
              <a:ea typeface="標楷體" pitchFamily="65" charset="-120"/>
              <a:cs typeface="Times New Roman"/>
            </a:endParaRPr>
          </a:p>
        </p:txBody>
      </p:sp>
      <p:sp>
        <p:nvSpPr>
          <p:cNvPr id="21" name="爆炸 1 20"/>
          <p:cNvSpPr/>
          <p:nvPr/>
        </p:nvSpPr>
        <p:spPr>
          <a:xfrm>
            <a:off x="4962780" y="1196752"/>
            <a:ext cx="2525473" cy="749697"/>
          </a:xfrm>
          <a:prstGeom prst="irregularSeal1">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2400" b="1" dirty="0">
                <a:solidFill>
                  <a:srgbClr val="000000"/>
                </a:solidFill>
                <a:latin typeface="標楷體" panose="03000509000000000000" pitchFamily="65" charset="-120"/>
                <a:ea typeface="標楷體" panose="03000509000000000000" pitchFamily="65" charset="-120"/>
              </a:rPr>
              <a:t>履約程序</a:t>
            </a:r>
          </a:p>
        </p:txBody>
      </p:sp>
    </p:spTree>
    <p:extLst>
      <p:ext uri="{BB962C8B-B14F-4D97-AF65-F5344CB8AC3E}">
        <p14:creationId xmlns:p14="http://schemas.microsoft.com/office/powerpoint/2010/main" val="93753921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3" name="五邊形 4"/>
          <p:cNvSpPr/>
          <p:nvPr/>
        </p:nvSpPr>
        <p:spPr>
          <a:xfrm>
            <a:off x="395536" y="332656"/>
            <a:ext cx="1405350" cy="944666"/>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180"/>
              <a:gd name="f11" fmla="abs f4"/>
              <a:gd name="f12" fmla="abs f5"/>
              <a:gd name="f13" fmla="abs f6"/>
              <a:gd name="f14" fmla="val f7"/>
              <a:gd name="f15" fmla="val f8"/>
              <a:gd name="f16" fmla="*/ f9 f1 1"/>
              <a:gd name="f17" fmla="*/ f10 f1 1"/>
              <a:gd name="f18" fmla="?: f11 f4 1"/>
              <a:gd name="f19" fmla="?: f12 f5 1"/>
              <a:gd name="f20" fmla="?: f13 f6 1"/>
              <a:gd name="f21" fmla="*/ f16 1 f3"/>
              <a:gd name="f22" fmla="*/ f17 1 f3"/>
              <a:gd name="f23" fmla="*/ f18 1 21600"/>
              <a:gd name="f24" fmla="*/ f19 1 21600"/>
              <a:gd name="f25" fmla="*/ 21600 f18 1"/>
              <a:gd name="f26" fmla="*/ 21600 f19 1"/>
              <a:gd name="f27" fmla="+- f21 0 f2"/>
              <a:gd name="f28" fmla="+- f22 0 f2"/>
              <a:gd name="f29" fmla="min f24 f23"/>
              <a:gd name="f30" fmla="*/ f25 1 f20"/>
              <a:gd name="f31" fmla="*/ f26 1 f20"/>
              <a:gd name="f32" fmla="val f30"/>
              <a:gd name="f33" fmla="val f31"/>
              <a:gd name="f34" fmla="*/ f14 f29 1"/>
              <a:gd name="f35" fmla="+- f33 0 f14"/>
              <a:gd name="f36" fmla="+- f32 0 f14"/>
              <a:gd name="f37" fmla="*/ f33 f29 1"/>
              <a:gd name="f38" fmla="*/ f32 f29 1"/>
              <a:gd name="f39" fmla="*/ f35 1 2"/>
              <a:gd name="f40" fmla="min f36 f35"/>
              <a:gd name="f41" fmla="+- f14 f39 0"/>
              <a:gd name="f42" fmla="*/ f40 f15 1"/>
              <a:gd name="f43" fmla="*/ f42 1 100000"/>
              <a:gd name="f44" fmla="*/ f41 f29 1"/>
              <a:gd name="f45" fmla="+- f32 0 f43"/>
              <a:gd name="f46" fmla="+- f45 f32 0"/>
              <a:gd name="f47" fmla="*/ f45 1 2"/>
              <a:gd name="f48" fmla="*/ f45 f29 1"/>
              <a:gd name="f49" fmla="*/ f46 1 2"/>
              <a:gd name="f50" fmla="*/ f47 f29 1"/>
              <a:gd name="f51" fmla="*/ f49 f29 1"/>
            </a:gdLst>
            <a:ahLst/>
            <a:cxnLst>
              <a:cxn ang="3cd4">
                <a:pos x="hc" y="t"/>
              </a:cxn>
              <a:cxn ang="0">
                <a:pos x="r" y="vc"/>
              </a:cxn>
              <a:cxn ang="cd4">
                <a:pos x="hc" y="b"/>
              </a:cxn>
              <a:cxn ang="cd2">
                <a:pos x="l" y="vc"/>
              </a:cxn>
              <a:cxn ang="f27">
                <a:pos x="f50" y="f34"/>
              </a:cxn>
              <a:cxn ang="f28">
                <a:pos x="f50" y="f37"/>
              </a:cxn>
            </a:cxnLst>
            <a:rect l="f34" t="f34" r="f51" b="f37"/>
            <a:pathLst>
              <a:path>
                <a:moveTo>
                  <a:pt x="f34" y="f34"/>
                </a:moveTo>
                <a:lnTo>
                  <a:pt x="f48" y="f34"/>
                </a:lnTo>
                <a:lnTo>
                  <a:pt x="f38" y="f44"/>
                </a:lnTo>
                <a:lnTo>
                  <a:pt x="f48" y="f37"/>
                </a:lnTo>
                <a:lnTo>
                  <a:pt x="f34" y="f37"/>
                </a:lnTo>
                <a:close/>
              </a:path>
            </a:pathLst>
          </a:custGeom>
          <a:solidFill>
            <a:schemeClr val="bg1"/>
          </a:solidFill>
          <a:ln w="28575">
            <a:solidFill>
              <a:schemeClr val="tx1"/>
            </a:solidFill>
            <a:prstDash val="solid"/>
          </a:ln>
        </p:spPr>
        <p:txBody>
          <a:bodyPr vert="horz" wrap="square" lIns="91440" tIns="45720" rIns="91440" bIns="45720" anchor="ctr" anchorCtr="1" compatLnSpc="1"/>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zh-TW" sz="3200" b="1" i="0" u="none" strike="noStrike" kern="1200" cap="none" spc="0" baseline="0" dirty="0">
                <a:solidFill>
                  <a:srgbClr val="000000"/>
                </a:solidFill>
                <a:uFillTx/>
                <a:latin typeface="標楷體" panose="03000509000000000000" pitchFamily="65" charset="-120"/>
                <a:ea typeface="標楷體" panose="03000509000000000000" pitchFamily="65" charset="-120"/>
              </a:rPr>
              <a:t>招標</a:t>
            </a:r>
          </a:p>
        </p:txBody>
      </p:sp>
      <p:sp>
        <p:nvSpPr>
          <p:cNvPr id="4" name="五邊形 5"/>
          <p:cNvSpPr/>
          <p:nvPr/>
        </p:nvSpPr>
        <p:spPr>
          <a:xfrm>
            <a:off x="1475656" y="332656"/>
            <a:ext cx="1405350" cy="944666"/>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180"/>
              <a:gd name="f11" fmla="abs f4"/>
              <a:gd name="f12" fmla="abs f5"/>
              <a:gd name="f13" fmla="abs f6"/>
              <a:gd name="f14" fmla="val f7"/>
              <a:gd name="f15" fmla="val f8"/>
              <a:gd name="f16" fmla="*/ f9 f1 1"/>
              <a:gd name="f17" fmla="*/ f10 f1 1"/>
              <a:gd name="f18" fmla="?: f11 f4 1"/>
              <a:gd name="f19" fmla="?: f12 f5 1"/>
              <a:gd name="f20" fmla="?: f13 f6 1"/>
              <a:gd name="f21" fmla="*/ f16 1 f3"/>
              <a:gd name="f22" fmla="*/ f17 1 f3"/>
              <a:gd name="f23" fmla="*/ f18 1 21600"/>
              <a:gd name="f24" fmla="*/ f19 1 21600"/>
              <a:gd name="f25" fmla="*/ 21600 f18 1"/>
              <a:gd name="f26" fmla="*/ 21600 f19 1"/>
              <a:gd name="f27" fmla="+- f21 0 f2"/>
              <a:gd name="f28" fmla="+- f22 0 f2"/>
              <a:gd name="f29" fmla="min f24 f23"/>
              <a:gd name="f30" fmla="*/ f25 1 f20"/>
              <a:gd name="f31" fmla="*/ f26 1 f20"/>
              <a:gd name="f32" fmla="val f30"/>
              <a:gd name="f33" fmla="val f31"/>
              <a:gd name="f34" fmla="*/ f14 f29 1"/>
              <a:gd name="f35" fmla="+- f33 0 f14"/>
              <a:gd name="f36" fmla="+- f32 0 f14"/>
              <a:gd name="f37" fmla="*/ f33 f29 1"/>
              <a:gd name="f38" fmla="*/ f32 f29 1"/>
              <a:gd name="f39" fmla="*/ f35 1 2"/>
              <a:gd name="f40" fmla="min f36 f35"/>
              <a:gd name="f41" fmla="+- f14 f39 0"/>
              <a:gd name="f42" fmla="*/ f40 f15 1"/>
              <a:gd name="f43" fmla="*/ f42 1 100000"/>
              <a:gd name="f44" fmla="*/ f41 f29 1"/>
              <a:gd name="f45" fmla="+- f32 0 f43"/>
              <a:gd name="f46" fmla="+- f45 f32 0"/>
              <a:gd name="f47" fmla="*/ f45 1 2"/>
              <a:gd name="f48" fmla="*/ f45 f29 1"/>
              <a:gd name="f49" fmla="*/ f46 1 2"/>
              <a:gd name="f50" fmla="*/ f47 f29 1"/>
              <a:gd name="f51" fmla="*/ f49 f29 1"/>
            </a:gdLst>
            <a:ahLst/>
            <a:cxnLst>
              <a:cxn ang="3cd4">
                <a:pos x="hc" y="t"/>
              </a:cxn>
              <a:cxn ang="0">
                <a:pos x="r" y="vc"/>
              </a:cxn>
              <a:cxn ang="cd4">
                <a:pos x="hc" y="b"/>
              </a:cxn>
              <a:cxn ang="cd2">
                <a:pos x="l" y="vc"/>
              </a:cxn>
              <a:cxn ang="f27">
                <a:pos x="f50" y="f34"/>
              </a:cxn>
              <a:cxn ang="f28">
                <a:pos x="f50" y="f37"/>
              </a:cxn>
            </a:cxnLst>
            <a:rect l="f34" t="f34" r="f51" b="f37"/>
            <a:pathLst>
              <a:path>
                <a:moveTo>
                  <a:pt x="f34" y="f34"/>
                </a:moveTo>
                <a:lnTo>
                  <a:pt x="f48" y="f34"/>
                </a:lnTo>
                <a:lnTo>
                  <a:pt x="f38" y="f44"/>
                </a:lnTo>
                <a:lnTo>
                  <a:pt x="f48" y="f37"/>
                </a:lnTo>
                <a:lnTo>
                  <a:pt x="f34" y="f37"/>
                </a:lnTo>
                <a:close/>
              </a:path>
            </a:pathLst>
          </a:custGeom>
          <a:gradFill flip="none" rotWithShape="1">
            <a:gsLst>
              <a:gs pos="0">
                <a:srgbClr val="CC3300">
                  <a:tint val="66000"/>
                  <a:satMod val="160000"/>
                </a:srgbClr>
              </a:gs>
              <a:gs pos="50000">
                <a:srgbClr val="CC3300">
                  <a:tint val="44500"/>
                  <a:satMod val="160000"/>
                </a:srgbClr>
              </a:gs>
              <a:gs pos="100000">
                <a:srgbClr val="CC3300">
                  <a:tint val="23500"/>
                  <a:satMod val="160000"/>
                </a:srgbClr>
              </a:gs>
            </a:gsLst>
            <a:lin ang="10800000" scaled="1"/>
            <a:tileRect/>
          </a:gradFill>
          <a:ln w="57150">
            <a:solidFill>
              <a:srgbClr val="FF0000"/>
            </a:solidFill>
            <a:prstDash val="solid"/>
          </a:ln>
        </p:spPr>
        <p:txBody>
          <a:bodyPr vert="horz" wrap="square" lIns="91440" tIns="45720" rIns="91440" bIns="45720" anchor="ctr" anchorCtr="1" compatLnSpc="1"/>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zh-TW" sz="3200" b="1" i="0" u="none" strike="noStrike" kern="1200" cap="none" spc="0" baseline="0" dirty="0">
                <a:solidFill>
                  <a:srgbClr val="000000"/>
                </a:solidFill>
                <a:uFillTx/>
                <a:latin typeface="標楷體" panose="03000509000000000000" pitchFamily="65" charset="-120"/>
                <a:ea typeface="標楷體" panose="03000509000000000000" pitchFamily="65" charset="-120"/>
              </a:rPr>
              <a:t>開標</a:t>
            </a:r>
          </a:p>
        </p:txBody>
      </p:sp>
      <p:sp>
        <p:nvSpPr>
          <p:cNvPr id="5" name="五邊形 6"/>
          <p:cNvSpPr/>
          <p:nvPr/>
        </p:nvSpPr>
        <p:spPr>
          <a:xfrm>
            <a:off x="2573181" y="332656"/>
            <a:ext cx="1405350" cy="944666"/>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180"/>
              <a:gd name="f11" fmla="abs f4"/>
              <a:gd name="f12" fmla="abs f5"/>
              <a:gd name="f13" fmla="abs f6"/>
              <a:gd name="f14" fmla="val f7"/>
              <a:gd name="f15" fmla="val f8"/>
              <a:gd name="f16" fmla="*/ f9 f1 1"/>
              <a:gd name="f17" fmla="*/ f10 f1 1"/>
              <a:gd name="f18" fmla="?: f11 f4 1"/>
              <a:gd name="f19" fmla="?: f12 f5 1"/>
              <a:gd name="f20" fmla="?: f13 f6 1"/>
              <a:gd name="f21" fmla="*/ f16 1 f3"/>
              <a:gd name="f22" fmla="*/ f17 1 f3"/>
              <a:gd name="f23" fmla="*/ f18 1 21600"/>
              <a:gd name="f24" fmla="*/ f19 1 21600"/>
              <a:gd name="f25" fmla="*/ 21600 f18 1"/>
              <a:gd name="f26" fmla="*/ 21600 f19 1"/>
              <a:gd name="f27" fmla="+- f21 0 f2"/>
              <a:gd name="f28" fmla="+- f22 0 f2"/>
              <a:gd name="f29" fmla="min f24 f23"/>
              <a:gd name="f30" fmla="*/ f25 1 f20"/>
              <a:gd name="f31" fmla="*/ f26 1 f20"/>
              <a:gd name="f32" fmla="val f30"/>
              <a:gd name="f33" fmla="val f31"/>
              <a:gd name="f34" fmla="*/ f14 f29 1"/>
              <a:gd name="f35" fmla="+- f33 0 f14"/>
              <a:gd name="f36" fmla="+- f32 0 f14"/>
              <a:gd name="f37" fmla="*/ f33 f29 1"/>
              <a:gd name="f38" fmla="*/ f32 f29 1"/>
              <a:gd name="f39" fmla="*/ f35 1 2"/>
              <a:gd name="f40" fmla="min f36 f35"/>
              <a:gd name="f41" fmla="+- f14 f39 0"/>
              <a:gd name="f42" fmla="*/ f40 f15 1"/>
              <a:gd name="f43" fmla="*/ f42 1 100000"/>
              <a:gd name="f44" fmla="*/ f41 f29 1"/>
              <a:gd name="f45" fmla="+- f32 0 f43"/>
              <a:gd name="f46" fmla="+- f45 f32 0"/>
              <a:gd name="f47" fmla="*/ f45 1 2"/>
              <a:gd name="f48" fmla="*/ f45 f29 1"/>
              <a:gd name="f49" fmla="*/ f46 1 2"/>
              <a:gd name="f50" fmla="*/ f47 f29 1"/>
              <a:gd name="f51" fmla="*/ f49 f29 1"/>
            </a:gdLst>
            <a:ahLst/>
            <a:cxnLst>
              <a:cxn ang="3cd4">
                <a:pos x="hc" y="t"/>
              </a:cxn>
              <a:cxn ang="0">
                <a:pos x="r" y="vc"/>
              </a:cxn>
              <a:cxn ang="cd4">
                <a:pos x="hc" y="b"/>
              </a:cxn>
              <a:cxn ang="cd2">
                <a:pos x="l" y="vc"/>
              </a:cxn>
              <a:cxn ang="f27">
                <a:pos x="f50" y="f34"/>
              </a:cxn>
              <a:cxn ang="f28">
                <a:pos x="f50" y="f37"/>
              </a:cxn>
            </a:cxnLst>
            <a:rect l="f34" t="f34" r="f51" b="f37"/>
            <a:pathLst>
              <a:path>
                <a:moveTo>
                  <a:pt x="f34" y="f34"/>
                </a:moveTo>
                <a:lnTo>
                  <a:pt x="f48" y="f34"/>
                </a:lnTo>
                <a:lnTo>
                  <a:pt x="f38" y="f44"/>
                </a:lnTo>
                <a:lnTo>
                  <a:pt x="f48" y="f37"/>
                </a:lnTo>
                <a:lnTo>
                  <a:pt x="f34" y="f37"/>
                </a:lnTo>
                <a:close/>
              </a:path>
            </a:pathLst>
          </a:custGeom>
          <a:solidFill>
            <a:schemeClr val="bg1"/>
          </a:solidFill>
          <a:ln w="28575">
            <a:solidFill>
              <a:schemeClr val="tx1"/>
            </a:solidFill>
            <a:prstDash val="solid"/>
          </a:ln>
        </p:spPr>
        <p:txBody>
          <a:bodyPr vert="horz" wrap="square" lIns="91440" tIns="45720" rIns="91440" bIns="45720" anchor="ctr" anchorCtr="1" compatLnSpc="1"/>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zh-TW" sz="3200" b="1" i="0" u="none" strike="noStrike" kern="1200" cap="none" spc="0" baseline="0" dirty="0">
                <a:solidFill>
                  <a:srgbClr val="000000"/>
                </a:solidFill>
                <a:uFillTx/>
                <a:latin typeface="標楷體" panose="03000509000000000000" pitchFamily="65" charset="-120"/>
                <a:ea typeface="標楷體" panose="03000509000000000000" pitchFamily="65" charset="-120"/>
              </a:rPr>
              <a:t>審標</a:t>
            </a:r>
          </a:p>
        </p:txBody>
      </p:sp>
      <p:sp>
        <p:nvSpPr>
          <p:cNvPr id="6" name="五邊形 9"/>
          <p:cNvSpPr/>
          <p:nvPr/>
        </p:nvSpPr>
        <p:spPr>
          <a:xfrm>
            <a:off x="3635896" y="332656"/>
            <a:ext cx="1405350" cy="944666"/>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180"/>
              <a:gd name="f11" fmla="abs f4"/>
              <a:gd name="f12" fmla="abs f5"/>
              <a:gd name="f13" fmla="abs f6"/>
              <a:gd name="f14" fmla="val f7"/>
              <a:gd name="f15" fmla="val f8"/>
              <a:gd name="f16" fmla="*/ f9 f1 1"/>
              <a:gd name="f17" fmla="*/ f10 f1 1"/>
              <a:gd name="f18" fmla="?: f11 f4 1"/>
              <a:gd name="f19" fmla="?: f12 f5 1"/>
              <a:gd name="f20" fmla="?: f13 f6 1"/>
              <a:gd name="f21" fmla="*/ f16 1 f3"/>
              <a:gd name="f22" fmla="*/ f17 1 f3"/>
              <a:gd name="f23" fmla="*/ f18 1 21600"/>
              <a:gd name="f24" fmla="*/ f19 1 21600"/>
              <a:gd name="f25" fmla="*/ 21600 f18 1"/>
              <a:gd name="f26" fmla="*/ 21600 f19 1"/>
              <a:gd name="f27" fmla="+- f21 0 f2"/>
              <a:gd name="f28" fmla="+- f22 0 f2"/>
              <a:gd name="f29" fmla="min f24 f23"/>
              <a:gd name="f30" fmla="*/ f25 1 f20"/>
              <a:gd name="f31" fmla="*/ f26 1 f20"/>
              <a:gd name="f32" fmla="val f30"/>
              <a:gd name="f33" fmla="val f31"/>
              <a:gd name="f34" fmla="*/ f14 f29 1"/>
              <a:gd name="f35" fmla="+- f33 0 f14"/>
              <a:gd name="f36" fmla="+- f32 0 f14"/>
              <a:gd name="f37" fmla="*/ f33 f29 1"/>
              <a:gd name="f38" fmla="*/ f32 f29 1"/>
              <a:gd name="f39" fmla="*/ f35 1 2"/>
              <a:gd name="f40" fmla="min f36 f35"/>
              <a:gd name="f41" fmla="+- f14 f39 0"/>
              <a:gd name="f42" fmla="*/ f40 f15 1"/>
              <a:gd name="f43" fmla="*/ f42 1 100000"/>
              <a:gd name="f44" fmla="*/ f41 f29 1"/>
              <a:gd name="f45" fmla="+- f32 0 f43"/>
              <a:gd name="f46" fmla="+- f45 f32 0"/>
              <a:gd name="f47" fmla="*/ f45 1 2"/>
              <a:gd name="f48" fmla="*/ f45 f29 1"/>
              <a:gd name="f49" fmla="*/ f46 1 2"/>
              <a:gd name="f50" fmla="*/ f47 f29 1"/>
              <a:gd name="f51" fmla="*/ f49 f29 1"/>
            </a:gdLst>
            <a:ahLst/>
            <a:cxnLst>
              <a:cxn ang="3cd4">
                <a:pos x="hc" y="t"/>
              </a:cxn>
              <a:cxn ang="0">
                <a:pos x="r" y="vc"/>
              </a:cxn>
              <a:cxn ang="cd4">
                <a:pos x="hc" y="b"/>
              </a:cxn>
              <a:cxn ang="cd2">
                <a:pos x="l" y="vc"/>
              </a:cxn>
              <a:cxn ang="f27">
                <a:pos x="f50" y="f34"/>
              </a:cxn>
              <a:cxn ang="f28">
                <a:pos x="f50" y="f37"/>
              </a:cxn>
            </a:cxnLst>
            <a:rect l="f34" t="f34" r="f51" b="f37"/>
            <a:pathLst>
              <a:path>
                <a:moveTo>
                  <a:pt x="f34" y="f34"/>
                </a:moveTo>
                <a:lnTo>
                  <a:pt x="f48" y="f34"/>
                </a:lnTo>
                <a:lnTo>
                  <a:pt x="f38" y="f44"/>
                </a:lnTo>
                <a:lnTo>
                  <a:pt x="f48" y="f37"/>
                </a:lnTo>
                <a:lnTo>
                  <a:pt x="f34" y="f37"/>
                </a:lnTo>
                <a:close/>
              </a:path>
            </a:pathLst>
          </a:custGeom>
          <a:solidFill>
            <a:schemeClr val="bg1"/>
          </a:solidFill>
          <a:ln w="76200">
            <a:solidFill>
              <a:srgbClr val="FF0000"/>
            </a:solidFill>
            <a:prstDash val="sysDot"/>
          </a:ln>
        </p:spPr>
        <p:txBody>
          <a:bodyPr vert="horz" wrap="square" lIns="91440" tIns="45720" rIns="91440" bIns="45720" anchor="ctr" anchorCtr="1" compatLnSpc="1"/>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zh-TW" sz="3200" b="1" i="0" u="none" strike="noStrike" kern="1200" cap="none" spc="0" baseline="0" dirty="0">
                <a:solidFill>
                  <a:srgbClr val="000000"/>
                </a:solidFill>
                <a:uFillTx/>
                <a:latin typeface="標楷體" panose="03000509000000000000" pitchFamily="65" charset="-120"/>
                <a:ea typeface="標楷體" panose="03000509000000000000" pitchFamily="65" charset="-120"/>
              </a:rPr>
              <a:t>決標</a:t>
            </a:r>
          </a:p>
        </p:txBody>
      </p:sp>
      <p:sp>
        <p:nvSpPr>
          <p:cNvPr id="7" name="五邊形 10"/>
          <p:cNvSpPr/>
          <p:nvPr/>
        </p:nvSpPr>
        <p:spPr>
          <a:xfrm>
            <a:off x="4871162" y="371061"/>
            <a:ext cx="1213006" cy="906261"/>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180"/>
              <a:gd name="f11" fmla="abs f4"/>
              <a:gd name="f12" fmla="abs f5"/>
              <a:gd name="f13" fmla="abs f6"/>
              <a:gd name="f14" fmla="val f7"/>
              <a:gd name="f15" fmla="val f8"/>
              <a:gd name="f16" fmla="*/ f9 f1 1"/>
              <a:gd name="f17" fmla="*/ f10 f1 1"/>
              <a:gd name="f18" fmla="?: f11 f4 1"/>
              <a:gd name="f19" fmla="?: f12 f5 1"/>
              <a:gd name="f20" fmla="?: f13 f6 1"/>
              <a:gd name="f21" fmla="*/ f16 1 f3"/>
              <a:gd name="f22" fmla="*/ f17 1 f3"/>
              <a:gd name="f23" fmla="*/ f18 1 21600"/>
              <a:gd name="f24" fmla="*/ f19 1 21600"/>
              <a:gd name="f25" fmla="*/ 21600 f18 1"/>
              <a:gd name="f26" fmla="*/ 21600 f19 1"/>
              <a:gd name="f27" fmla="+- f21 0 f2"/>
              <a:gd name="f28" fmla="+- f22 0 f2"/>
              <a:gd name="f29" fmla="min f24 f23"/>
              <a:gd name="f30" fmla="*/ f25 1 f20"/>
              <a:gd name="f31" fmla="*/ f26 1 f20"/>
              <a:gd name="f32" fmla="val f30"/>
              <a:gd name="f33" fmla="val f31"/>
              <a:gd name="f34" fmla="*/ f14 f29 1"/>
              <a:gd name="f35" fmla="+- f33 0 f14"/>
              <a:gd name="f36" fmla="+- f32 0 f14"/>
              <a:gd name="f37" fmla="*/ f33 f29 1"/>
              <a:gd name="f38" fmla="*/ f32 f29 1"/>
              <a:gd name="f39" fmla="*/ f35 1 2"/>
              <a:gd name="f40" fmla="min f36 f35"/>
              <a:gd name="f41" fmla="+- f14 f39 0"/>
              <a:gd name="f42" fmla="*/ f40 f15 1"/>
              <a:gd name="f43" fmla="*/ f42 1 100000"/>
              <a:gd name="f44" fmla="*/ f41 f29 1"/>
              <a:gd name="f45" fmla="+- f32 0 f43"/>
              <a:gd name="f46" fmla="+- f45 f32 0"/>
              <a:gd name="f47" fmla="*/ f45 1 2"/>
              <a:gd name="f48" fmla="*/ f45 f29 1"/>
              <a:gd name="f49" fmla="*/ f46 1 2"/>
              <a:gd name="f50" fmla="*/ f47 f29 1"/>
              <a:gd name="f51" fmla="*/ f49 f29 1"/>
            </a:gdLst>
            <a:ahLst/>
            <a:cxnLst>
              <a:cxn ang="3cd4">
                <a:pos x="hc" y="t"/>
              </a:cxn>
              <a:cxn ang="0">
                <a:pos x="r" y="vc"/>
              </a:cxn>
              <a:cxn ang="cd4">
                <a:pos x="hc" y="b"/>
              </a:cxn>
              <a:cxn ang="cd2">
                <a:pos x="l" y="vc"/>
              </a:cxn>
              <a:cxn ang="f27">
                <a:pos x="f50" y="f34"/>
              </a:cxn>
              <a:cxn ang="f28">
                <a:pos x="f50" y="f37"/>
              </a:cxn>
            </a:cxnLst>
            <a:rect l="f34" t="f34" r="f51" b="f37"/>
            <a:pathLst>
              <a:path>
                <a:moveTo>
                  <a:pt x="f34" y="f34"/>
                </a:moveTo>
                <a:lnTo>
                  <a:pt x="f48" y="f34"/>
                </a:lnTo>
                <a:lnTo>
                  <a:pt x="f38" y="f44"/>
                </a:lnTo>
                <a:lnTo>
                  <a:pt x="f48" y="f37"/>
                </a:lnTo>
                <a:lnTo>
                  <a:pt x="f34" y="f37"/>
                </a:lnTo>
                <a:close/>
              </a:path>
            </a:pathLst>
          </a:custGeom>
          <a:solidFill>
            <a:schemeClr val="bg1"/>
          </a:solidFill>
          <a:ln w="28575">
            <a:solidFill>
              <a:schemeClr val="tx1"/>
            </a:solidFill>
            <a:prstDash val="solid"/>
          </a:ln>
        </p:spPr>
        <p:txBody>
          <a:bodyPr vert="horz" wrap="square" lIns="91440" tIns="45720" rIns="91440" bIns="45720" anchor="ctr" anchorCtr="1" compatLnSpc="1"/>
          <a:lstStyle/>
          <a:p>
            <a:pPr marL="0" marR="0" lvl="0" indent="0"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zh-TW" sz="2800" b="1" i="0" u="none" strike="noStrike" kern="1200" cap="none" spc="0" baseline="0" dirty="0">
                <a:solidFill>
                  <a:srgbClr val="000000"/>
                </a:solidFill>
                <a:uFillTx/>
                <a:latin typeface="標楷體" panose="03000509000000000000" pitchFamily="65" charset="-120"/>
                <a:ea typeface="標楷體" panose="03000509000000000000" pitchFamily="65" charset="-120"/>
              </a:rPr>
              <a:t>訂約</a:t>
            </a:r>
          </a:p>
        </p:txBody>
      </p:sp>
      <p:sp>
        <p:nvSpPr>
          <p:cNvPr id="8" name="五邊形 11"/>
          <p:cNvSpPr/>
          <p:nvPr/>
        </p:nvSpPr>
        <p:spPr>
          <a:xfrm>
            <a:off x="5750118" y="362500"/>
            <a:ext cx="1126138" cy="900998"/>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180"/>
              <a:gd name="f11" fmla="abs f4"/>
              <a:gd name="f12" fmla="abs f5"/>
              <a:gd name="f13" fmla="abs f6"/>
              <a:gd name="f14" fmla="val f7"/>
              <a:gd name="f15" fmla="val f8"/>
              <a:gd name="f16" fmla="*/ f9 f1 1"/>
              <a:gd name="f17" fmla="*/ f10 f1 1"/>
              <a:gd name="f18" fmla="?: f11 f4 1"/>
              <a:gd name="f19" fmla="?: f12 f5 1"/>
              <a:gd name="f20" fmla="?: f13 f6 1"/>
              <a:gd name="f21" fmla="*/ f16 1 f3"/>
              <a:gd name="f22" fmla="*/ f17 1 f3"/>
              <a:gd name="f23" fmla="*/ f18 1 21600"/>
              <a:gd name="f24" fmla="*/ f19 1 21600"/>
              <a:gd name="f25" fmla="*/ 21600 f18 1"/>
              <a:gd name="f26" fmla="*/ 21600 f19 1"/>
              <a:gd name="f27" fmla="+- f21 0 f2"/>
              <a:gd name="f28" fmla="+- f22 0 f2"/>
              <a:gd name="f29" fmla="min f24 f23"/>
              <a:gd name="f30" fmla="*/ f25 1 f20"/>
              <a:gd name="f31" fmla="*/ f26 1 f20"/>
              <a:gd name="f32" fmla="val f30"/>
              <a:gd name="f33" fmla="val f31"/>
              <a:gd name="f34" fmla="*/ f14 f29 1"/>
              <a:gd name="f35" fmla="+- f33 0 f14"/>
              <a:gd name="f36" fmla="+- f32 0 f14"/>
              <a:gd name="f37" fmla="*/ f33 f29 1"/>
              <a:gd name="f38" fmla="*/ f32 f29 1"/>
              <a:gd name="f39" fmla="*/ f35 1 2"/>
              <a:gd name="f40" fmla="min f36 f35"/>
              <a:gd name="f41" fmla="+- f14 f39 0"/>
              <a:gd name="f42" fmla="*/ f40 f15 1"/>
              <a:gd name="f43" fmla="*/ f42 1 100000"/>
              <a:gd name="f44" fmla="*/ f41 f29 1"/>
              <a:gd name="f45" fmla="+- f32 0 f43"/>
              <a:gd name="f46" fmla="+- f45 f32 0"/>
              <a:gd name="f47" fmla="*/ f45 1 2"/>
              <a:gd name="f48" fmla="*/ f45 f29 1"/>
              <a:gd name="f49" fmla="*/ f46 1 2"/>
              <a:gd name="f50" fmla="*/ f47 f29 1"/>
              <a:gd name="f51" fmla="*/ f49 f29 1"/>
            </a:gdLst>
            <a:ahLst/>
            <a:cxnLst>
              <a:cxn ang="3cd4">
                <a:pos x="hc" y="t"/>
              </a:cxn>
              <a:cxn ang="0">
                <a:pos x="r" y="vc"/>
              </a:cxn>
              <a:cxn ang="cd4">
                <a:pos x="hc" y="b"/>
              </a:cxn>
              <a:cxn ang="cd2">
                <a:pos x="l" y="vc"/>
              </a:cxn>
              <a:cxn ang="f27">
                <a:pos x="f50" y="f34"/>
              </a:cxn>
              <a:cxn ang="f28">
                <a:pos x="f50" y="f37"/>
              </a:cxn>
            </a:cxnLst>
            <a:rect l="f34" t="f34" r="f51" b="f37"/>
            <a:pathLst>
              <a:path>
                <a:moveTo>
                  <a:pt x="f34" y="f34"/>
                </a:moveTo>
                <a:lnTo>
                  <a:pt x="f48" y="f34"/>
                </a:lnTo>
                <a:lnTo>
                  <a:pt x="f38" y="f44"/>
                </a:lnTo>
                <a:lnTo>
                  <a:pt x="f48" y="f37"/>
                </a:lnTo>
                <a:lnTo>
                  <a:pt x="f34" y="f37"/>
                </a:lnTo>
                <a:close/>
              </a:path>
            </a:pathLst>
          </a:custGeom>
          <a:solidFill>
            <a:schemeClr val="bg1"/>
          </a:solidFill>
          <a:ln w="28575">
            <a:solidFill>
              <a:schemeClr val="tx1"/>
            </a:solidFill>
            <a:prstDash val="solid"/>
          </a:ln>
        </p:spPr>
        <p:txBody>
          <a:bodyPr vert="horz" wrap="square" lIns="91440" tIns="45720" rIns="91440" bIns="45720" anchor="ctr" anchorCtr="1" compatLnSpc="1"/>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zh-TW" sz="2800" b="1" i="0" u="none" strike="noStrike" kern="1200" cap="none" spc="0" baseline="0" dirty="0">
                <a:solidFill>
                  <a:srgbClr val="000000"/>
                </a:solidFill>
                <a:uFillTx/>
                <a:latin typeface="標楷體" panose="03000509000000000000" pitchFamily="65" charset="-120"/>
                <a:ea typeface="標楷體" panose="03000509000000000000" pitchFamily="65" charset="-120"/>
              </a:rPr>
              <a:t>履約</a:t>
            </a:r>
          </a:p>
        </p:txBody>
      </p:sp>
      <p:sp>
        <p:nvSpPr>
          <p:cNvPr id="9" name="五邊形 12"/>
          <p:cNvSpPr/>
          <p:nvPr/>
        </p:nvSpPr>
        <p:spPr>
          <a:xfrm>
            <a:off x="6602590" y="371061"/>
            <a:ext cx="1281778" cy="892436"/>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180"/>
              <a:gd name="f11" fmla="abs f4"/>
              <a:gd name="f12" fmla="abs f5"/>
              <a:gd name="f13" fmla="abs f6"/>
              <a:gd name="f14" fmla="val f7"/>
              <a:gd name="f15" fmla="val f8"/>
              <a:gd name="f16" fmla="*/ f9 f1 1"/>
              <a:gd name="f17" fmla="*/ f10 f1 1"/>
              <a:gd name="f18" fmla="?: f11 f4 1"/>
              <a:gd name="f19" fmla="?: f12 f5 1"/>
              <a:gd name="f20" fmla="?: f13 f6 1"/>
              <a:gd name="f21" fmla="*/ f16 1 f3"/>
              <a:gd name="f22" fmla="*/ f17 1 f3"/>
              <a:gd name="f23" fmla="*/ f18 1 21600"/>
              <a:gd name="f24" fmla="*/ f19 1 21600"/>
              <a:gd name="f25" fmla="*/ 21600 f18 1"/>
              <a:gd name="f26" fmla="*/ 21600 f19 1"/>
              <a:gd name="f27" fmla="+- f21 0 f2"/>
              <a:gd name="f28" fmla="+- f22 0 f2"/>
              <a:gd name="f29" fmla="min f24 f23"/>
              <a:gd name="f30" fmla="*/ f25 1 f20"/>
              <a:gd name="f31" fmla="*/ f26 1 f20"/>
              <a:gd name="f32" fmla="val f30"/>
              <a:gd name="f33" fmla="val f31"/>
              <a:gd name="f34" fmla="*/ f14 f29 1"/>
              <a:gd name="f35" fmla="+- f33 0 f14"/>
              <a:gd name="f36" fmla="+- f32 0 f14"/>
              <a:gd name="f37" fmla="*/ f33 f29 1"/>
              <a:gd name="f38" fmla="*/ f32 f29 1"/>
              <a:gd name="f39" fmla="*/ f35 1 2"/>
              <a:gd name="f40" fmla="min f36 f35"/>
              <a:gd name="f41" fmla="+- f14 f39 0"/>
              <a:gd name="f42" fmla="*/ f40 f15 1"/>
              <a:gd name="f43" fmla="*/ f42 1 100000"/>
              <a:gd name="f44" fmla="*/ f41 f29 1"/>
              <a:gd name="f45" fmla="+- f32 0 f43"/>
              <a:gd name="f46" fmla="+- f45 f32 0"/>
              <a:gd name="f47" fmla="*/ f45 1 2"/>
              <a:gd name="f48" fmla="*/ f45 f29 1"/>
              <a:gd name="f49" fmla="*/ f46 1 2"/>
              <a:gd name="f50" fmla="*/ f47 f29 1"/>
              <a:gd name="f51" fmla="*/ f49 f29 1"/>
            </a:gdLst>
            <a:ahLst/>
            <a:cxnLst>
              <a:cxn ang="3cd4">
                <a:pos x="hc" y="t"/>
              </a:cxn>
              <a:cxn ang="0">
                <a:pos x="r" y="vc"/>
              </a:cxn>
              <a:cxn ang="cd4">
                <a:pos x="hc" y="b"/>
              </a:cxn>
              <a:cxn ang="cd2">
                <a:pos x="l" y="vc"/>
              </a:cxn>
              <a:cxn ang="f27">
                <a:pos x="f50" y="f34"/>
              </a:cxn>
              <a:cxn ang="f28">
                <a:pos x="f50" y="f37"/>
              </a:cxn>
            </a:cxnLst>
            <a:rect l="f34" t="f34" r="f51" b="f37"/>
            <a:pathLst>
              <a:path>
                <a:moveTo>
                  <a:pt x="f34" y="f34"/>
                </a:moveTo>
                <a:lnTo>
                  <a:pt x="f48" y="f34"/>
                </a:lnTo>
                <a:lnTo>
                  <a:pt x="f38" y="f44"/>
                </a:lnTo>
                <a:lnTo>
                  <a:pt x="f48" y="f37"/>
                </a:lnTo>
                <a:lnTo>
                  <a:pt x="f34" y="f37"/>
                </a:lnTo>
                <a:close/>
              </a:path>
            </a:pathLst>
          </a:custGeom>
          <a:solidFill>
            <a:schemeClr val="bg1"/>
          </a:solidFill>
          <a:ln w="28575">
            <a:solidFill>
              <a:schemeClr val="tx1"/>
            </a:solidFill>
            <a:prstDash val="solid"/>
          </a:ln>
        </p:spPr>
        <p:txBody>
          <a:bodyPr vert="horz" wrap="square" lIns="91440" tIns="45720" rIns="91440" bIns="45720" anchor="ctr" anchorCtr="1" compatLnSpc="1"/>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zh-TW" sz="2800" b="1" i="0" u="none" strike="noStrike" kern="1200" cap="none" spc="0" baseline="0" dirty="0">
                <a:solidFill>
                  <a:srgbClr val="000000"/>
                </a:solidFill>
                <a:uFillTx/>
                <a:latin typeface="標楷體" panose="03000509000000000000" pitchFamily="65" charset="-120"/>
                <a:ea typeface="標楷體" panose="03000509000000000000" pitchFamily="65" charset="-120"/>
              </a:rPr>
              <a:t>驗收</a:t>
            </a:r>
          </a:p>
        </p:txBody>
      </p:sp>
      <p:sp>
        <p:nvSpPr>
          <p:cNvPr id="10" name="五邊形 28"/>
          <p:cNvSpPr/>
          <p:nvPr/>
        </p:nvSpPr>
        <p:spPr>
          <a:xfrm>
            <a:off x="7620505" y="393212"/>
            <a:ext cx="1199967" cy="870286"/>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180"/>
              <a:gd name="f11" fmla="abs f4"/>
              <a:gd name="f12" fmla="abs f5"/>
              <a:gd name="f13" fmla="abs f6"/>
              <a:gd name="f14" fmla="val f7"/>
              <a:gd name="f15" fmla="val f8"/>
              <a:gd name="f16" fmla="*/ f9 f1 1"/>
              <a:gd name="f17" fmla="*/ f10 f1 1"/>
              <a:gd name="f18" fmla="?: f11 f4 1"/>
              <a:gd name="f19" fmla="?: f12 f5 1"/>
              <a:gd name="f20" fmla="?: f13 f6 1"/>
              <a:gd name="f21" fmla="*/ f16 1 f3"/>
              <a:gd name="f22" fmla="*/ f17 1 f3"/>
              <a:gd name="f23" fmla="*/ f18 1 21600"/>
              <a:gd name="f24" fmla="*/ f19 1 21600"/>
              <a:gd name="f25" fmla="*/ 21600 f18 1"/>
              <a:gd name="f26" fmla="*/ 21600 f19 1"/>
              <a:gd name="f27" fmla="+- f21 0 f2"/>
              <a:gd name="f28" fmla="+- f22 0 f2"/>
              <a:gd name="f29" fmla="min f24 f23"/>
              <a:gd name="f30" fmla="*/ f25 1 f20"/>
              <a:gd name="f31" fmla="*/ f26 1 f20"/>
              <a:gd name="f32" fmla="val f30"/>
              <a:gd name="f33" fmla="val f31"/>
              <a:gd name="f34" fmla="*/ f14 f29 1"/>
              <a:gd name="f35" fmla="+- f33 0 f14"/>
              <a:gd name="f36" fmla="+- f32 0 f14"/>
              <a:gd name="f37" fmla="*/ f33 f29 1"/>
              <a:gd name="f38" fmla="*/ f32 f29 1"/>
              <a:gd name="f39" fmla="*/ f35 1 2"/>
              <a:gd name="f40" fmla="min f36 f35"/>
              <a:gd name="f41" fmla="+- f14 f39 0"/>
              <a:gd name="f42" fmla="*/ f40 f15 1"/>
              <a:gd name="f43" fmla="*/ f42 1 100000"/>
              <a:gd name="f44" fmla="*/ f41 f29 1"/>
              <a:gd name="f45" fmla="+- f32 0 f43"/>
              <a:gd name="f46" fmla="+- f45 f32 0"/>
              <a:gd name="f47" fmla="*/ f45 1 2"/>
              <a:gd name="f48" fmla="*/ f45 f29 1"/>
              <a:gd name="f49" fmla="*/ f46 1 2"/>
              <a:gd name="f50" fmla="*/ f47 f29 1"/>
              <a:gd name="f51" fmla="*/ f49 f29 1"/>
            </a:gdLst>
            <a:ahLst/>
            <a:cxnLst>
              <a:cxn ang="3cd4">
                <a:pos x="hc" y="t"/>
              </a:cxn>
              <a:cxn ang="0">
                <a:pos x="r" y="vc"/>
              </a:cxn>
              <a:cxn ang="cd4">
                <a:pos x="hc" y="b"/>
              </a:cxn>
              <a:cxn ang="cd2">
                <a:pos x="l" y="vc"/>
              </a:cxn>
              <a:cxn ang="f27">
                <a:pos x="f50" y="f34"/>
              </a:cxn>
              <a:cxn ang="f28">
                <a:pos x="f50" y="f37"/>
              </a:cxn>
            </a:cxnLst>
            <a:rect l="f34" t="f34" r="f51" b="f37"/>
            <a:pathLst>
              <a:path>
                <a:moveTo>
                  <a:pt x="f34" y="f34"/>
                </a:moveTo>
                <a:lnTo>
                  <a:pt x="f48" y="f34"/>
                </a:lnTo>
                <a:lnTo>
                  <a:pt x="f38" y="f44"/>
                </a:lnTo>
                <a:lnTo>
                  <a:pt x="f48" y="f37"/>
                </a:lnTo>
                <a:lnTo>
                  <a:pt x="f34" y="f37"/>
                </a:lnTo>
                <a:close/>
              </a:path>
            </a:pathLst>
          </a:custGeom>
          <a:solidFill>
            <a:schemeClr val="bg1"/>
          </a:solidFill>
          <a:ln w="28575">
            <a:solidFill>
              <a:schemeClr val="tx1"/>
            </a:solidFill>
            <a:prstDash val="solid"/>
          </a:ln>
        </p:spPr>
        <p:txBody>
          <a:bodyPr vert="horz" wrap="square" lIns="91440" tIns="45720" rIns="91440" bIns="45720" anchor="ctr" anchorCtr="1" compatLnSpc="1"/>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zh-TW" sz="2800" b="1" i="0" u="none" strike="noStrike" kern="1200" cap="none" spc="0" baseline="0" dirty="0">
                <a:solidFill>
                  <a:srgbClr val="000000"/>
                </a:solidFill>
                <a:uFillTx/>
                <a:latin typeface="標楷體" panose="03000509000000000000" pitchFamily="65" charset="-120"/>
                <a:ea typeface="標楷體" panose="03000509000000000000" pitchFamily="65" charset="-120"/>
              </a:rPr>
              <a:t>保固</a:t>
            </a:r>
          </a:p>
        </p:txBody>
      </p:sp>
      <p:sp>
        <p:nvSpPr>
          <p:cNvPr id="12" name="文字方塊 11"/>
          <p:cNvSpPr txBox="1"/>
          <p:nvPr/>
        </p:nvSpPr>
        <p:spPr>
          <a:xfrm>
            <a:off x="368385" y="1383158"/>
            <a:ext cx="8352928" cy="461665"/>
          </a:xfrm>
          <a:prstGeom prst="rect">
            <a:avLst/>
          </a:prstGeom>
          <a:noFill/>
          <a:ln w="57150">
            <a:solidFill>
              <a:schemeClr val="tx1"/>
            </a:solidFill>
          </a:ln>
        </p:spPr>
        <p:txBody>
          <a:bodyPr wrap="square" rtlCol="0">
            <a:spAutoFit/>
          </a:bodyPr>
          <a:lstStyle/>
          <a:p>
            <a:r>
              <a:rPr lang="zh-TW" altLang="en-US" sz="2400" b="1" dirty="0">
                <a:solidFill>
                  <a:srgbClr val="FF0000"/>
                </a:solidFill>
                <a:latin typeface="標楷體" panose="03000509000000000000" pitchFamily="65" charset="-120"/>
                <a:ea typeface="標楷體" panose="03000509000000000000" pitchFamily="65" charset="-120"/>
              </a:rPr>
              <a:t>            八、</a:t>
            </a:r>
            <a:r>
              <a:rPr lang="zh-TW" altLang="en-US" sz="2400" b="1" dirty="0">
                <a:solidFill>
                  <a:srgbClr val="0000FF"/>
                </a:solidFill>
                <a:latin typeface="標楷體" panose="03000509000000000000" pitchFamily="65" charset="-120"/>
                <a:ea typeface="標楷體" panose="03000509000000000000" pitchFamily="65" charset="-120"/>
              </a:rPr>
              <a:t>開標程序 </a:t>
            </a:r>
          </a:p>
        </p:txBody>
      </p:sp>
      <p:cxnSp>
        <p:nvCxnSpPr>
          <p:cNvPr id="15" name="直線接點 14"/>
          <p:cNvCxnSpPr/>
          <p:nvPr/>
        </p:nvCxnSpPr>
        <p:spPr>
          <a:xfrm>
            <a:off x="4758825" y="332656"/>
            <a:ext cx="29199" cy="1512168"/>
          </a:xfrm>
          <a:prstGeom prst="line">
            <a:avLst/>
          </a:prstGeom>
          <a:ln w="57150"/>
        </p:spPr>
        <p:style>
          <a:lnRef idx="1">
            <a:schemeClr val="accent1"/>
          </a:lnRef>
          <a:fillRef idx="0">
            <a:schemeClr val="accent1"/>
          </a:fillRef>
          <a:effectRef idx="0">
            <a:schemeClr val="accent1"/>
          </a:effectRef>
          <a:fontRef idx="minor">
            <a:schemeClr val="tx1"/>
          </a:fontRef>
        </p:style>
      </p:cxnSp>
      <p:sp>
        <p:nvSpPr>
          <p:cNvPr id="11" name="文字方塊 10"/>
          <p:cNvSpPr txBox="1"/>
          <p:nvPr/>
        </p:nvSpPr>
        <p:spPr>
          <a:xfrm>
            <a:off x="4788024" y="1383159"/>
            <a:ext cx="3960440" cy="461665"/>
          </a:xfrm>
          <a:prstGeom prst="rect">
            <a:avLst/>
          </a:prstGeom>
          <a:noFill/>
        </p:spPr>
        <p:txBody>
          <a:bodyPr wrap="square" rtlCol="0">
            <a:spAutoFit/>
          </a:bodyPr>
          <a:lstStyle/>
          <a:p>
            <a:pPr algn="ctr"/>
            <a:r>
              <a:rPr lang="zh-TW" altLang="en-US" sz="2400" b="1" dirty="0">
                <a:solidFill>
                  <a:srgbClr val="FF0000"/>
                </a:solidFill>
                <a:latin typeface="標楷體" panose="03000509000000000000" pitchFamily="65" charset="-120"/>
                <a:ea typeface="標楷體" panose="03000509000000000000" pitchFamily="65" charset="-120"/>
              </a:rPr>
              <a:t>                </a:t>
            </a:r>
            <a:r>
              <a:rPr lang="zh-TW" altLang="en-US" sz="2400" b="1" dirty="0">
                <a:solidFill>
                  <a:srgbClr val="000000"/>
                </a:solidFill>
                <a:latin typeface="標楷體" panose="03000509000000000000" pitchFamily="65" charset="-120"/>
                <a:ea typeface="標楷體" panose="03000509000000000000" pitchFamily="65" charset="-120"/>
              </a:rPr>
              <a:t>契約爭議</a:t>
            </a:r>
          </a:p>
        </p:txBody>
      </p:sp>
      <p:sp>
        <p:nvSpPr>
          <p:cNvPr id="18" name="向下箭號 17"/>
          <p:cNvSpPr/>
          <p:nvPr/>
        </p:nvSpPr>
        <p:spPr>
          <a:xfrm>
            <a:off x="1841030" y="1088741"/>
            <a:ext cx="282698" cy="1116124"/>
          </a:xfrm>
          <a:prstGeom prst="downArrow">
            <a:avLst/>
          </a:prstGeom>
          <a:solidFill>
            <a:srgbClr val="FF0000"/>
          </a:solidFill>
          <a:ln w="571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0" name="文字方塊 19"/>
          <p:cNvSpPr txBox="1"/>
          <p:nvPr/>
        </p:nvSpPr>
        <p:spPr>
          <a:xfrm>
            <a:off x="433816" y="2204864"/>
            <a:ext cx="8352928" cy="3981026"/>
          </a:xfrm>
          <a:prstGeom prst="rect">
            <a:avLst/>
          </a:prstGeom>
          <a:noFill/>
        </p:spPr>
        <p:txBody>
          <a:bodyPr wrap="square" rtlCol="0">
            <a:spAutoFit/>
          </a:bodyPr>
          <a:lstStyle/>
          <a:p>
            <a:pPr marL="355600" indent="-355600" algn="just">
              <a:lnSpc>
                <a:spcPts val="3400"/>
              </a:lnSpc>
            </a:pPr>
            <a:r>
              <a:rPr lang="en-US" altLang="zh-TW" sz="2400" b="1" kern="100" dirty="0">
                <a:solidFill>
                  <a:srgbClr val="000000"/>
                </a:solidFill>
                <a:latin typeface="標楷體" pitchFamily="65" charset="-120"/>
                <a:ea typeface="標楷體" pitchFamily="65" charset="-120"/>
                <a:cs typeface="Times New Roman"/>
              </a:rPr>
              <a:t>1.</a:t>
            </a:r>
            <a:r>
              <a:rPr lang="zh-TW" altLang="zh-TW" sz="2400" b="1" u="sng" kern="0" dirty="0">
                <a:solidFill>
                  <a:srgbClr val="0000FF"/>
                </a:solidFill>
                <a:ea typeface="標楷體"/>
                <a:cs typeface="新細明體"/>
              </a:rPr>
              <a:t>誤解開標之意義</a:t>
            </a:r>
            <a:r>
              <a:rPr lang="zh-TW" altLang="zh-TW" sz="2400" b="1" u="sng" kern="0" dirty="0">
                <a:solidFill>
                  <a:srgbClr val="0000FF"/>
                </a:solidFill>
                <a:latin typeface="標楷體" panose="03000509000000000000" pitchFamily="65" charset="-120"/>
                <a:ea typeface="標楷體" panose="03000509000000000000" pitchFamily="65" charset="-120"/>
                <a:cs typeface="新細明體"/>
              </a:rPr>
              <a:t>為開價格標</a:t>
            </a:r>
            <a:r>
              <a:rPr lang="zh-TW" altLang="zh-TW" sz="2400" b="1" kern="0" dirty="0">
                <a:solidFill>
                  <a:srgbClr val="000000"/>
                </a:solidFill>
                <a:latin typeface="標楷體" panose="03000509000000000000" pitchFamily="65" charset="-120"/>
                <a:ea typeface="標楷體" panose="03000509000000000000" pitchFamily="65" charset="-120"/>
                <a:cs typeface="新細明體"/>
              </a:rPr>
              <a:t>。</a:t>
            </a:r>
            <a:endParaRPr lang="zh-TW" altLang="zh-TW" sz="2400" b="1" kern="100" dirty="0">
              <a:solidFill>
                <a:srgbClr val="000000"/>
              </a:solidFill>
              <a:latin typeface="標楷體" panose="03000509000000000000" pitchFamily="65" charset="-120"/>
              <a:ea typeface="標楷體" panose="03000509000000000000" pitchFamily="65" charset="-120"/>
              <a:cs typeface="Times New Roman"/>
            </a:endParaRPr>
          </a:p>
          <a:p>
            <a:pPr marL="355600" indent="-355600" algn="just">
              <a:lnSpc>
                <a:spcPts val="3400"/>
              </a:lnSpc>
            </a:pPr>
            <a:r>
              <a:rPr lang="en-US" altLang="zh-TW" sz="2400" b="1" kern="100" dirty="0">
                <a:solidFill>
                  <a:srgbClr val="000000"/>
                </a:solidFill>
                <a:latin typeface="標楷體" panose="03000509000000000000" pitchFamily="65" charset="-120"/>
                <a:ea typeface="標楷體" panose="03000509000000000000" pitchFamily="65" charset="-120"/>
                <a:cs typeface="Times New Roman"/>
              </a:rPr>
              <a:t>2.</a:t>
            </a:r>
            <a:r>
              <a:rPr lang="zh-TW" altLang="zh-TW" sz="2400" b="1" u="sng" kern="0" dirty="0">
                <a:solidFill>
                  <a:srgbClr val="0000FF"/>
                </a:solidFill>
                <a:latin typeface="標楷體" panose="03000509000000000000" pitchFamily="65" charset="-120"/>
                <a:ea typeface="標楷體" panose="03000509000000000000" pitchFamily="65" charset="-120"/>
                <a:cs typeface="新細明體"/>
              </a:rPr>
              <a:t>開標前之應辦程序未辦妥</a:t>
            </a:r>
            <a:r>
              <a:rPr lang="zh-TW" altLang="zh-TW" sz="2400" b="1" kern="0" dirty="0">
                <a:solidFill>
                  <a:srgbClr val="000000"/>
                </a:solidFill>
                <a:latin typeface="標楷體" panose="03000509000000000000" pitchFamily="65" charset="-120"/>
                <a:ea typeface="標楷體" panose="03000509000000000000" pitchFamily="65" charset="-120"/>
                <a:cs typeface="新細明體"/>
              </a:rPr>
              <a:t>，</a:t>
            </a:r>
            <a:r>
              <a:rPr lang="zh-TW" altLang="zh-TW" sz="2000" b="1" kern="0" dirty="0">
                <a:solidFill>
                  <a:srgbClr val="000000"/>
                </a:solidFill>
                <a:latin typeface="標楷體" panose="03000509000000000000" pitchFamily="65" charset="-120"/>
                <a:ea typeface="標楷體" panose="03000509000000000000" pitchFamily="65" charset="-120"/>
                <a:cs typeface="新細明體"/>
              </a:rPr>
              <a:t>例如：漏通知上級機關監辦；底價尚未訂定；無人主持。</a:t>
            </a:r>
            <a:endParaRPr lang="zh-TW" altLang="zh-TW" sz="2000" b="1" kern="100" dirty="0">
              <a:solidFill>
                <a:srgbClr val="000000"/>
              </a:solidFill>
              <a:latin typeface="標楷體" panose="03000509000000000000" pitchFamily="65" charset="-120"/>
              <a:ea typeface="標楷體" panose="03000509000000000000" pitchFamily="65" charset="-120"/>
              <a:cs typeface="Times New Roman"/>
            </a:endParaRPr>
          </a:p>
          <a:p>
            <a:pPr marL="355600" indent="-355600" algn="just">
              <a:lnSpc>
                <a:spcPts val="3400"/>
              </a:lnSpc>
            </a:pPr>
            <a:r>
              <a:rPr lang="en-US" altLang="zh-TW" sz="2400" b="1" kern="100" dirty="0">
                <a:solidFill>
                  <a:srgbClr val="000000"/>
                </a:solidFill>
                <a:latin typeface="標楷體" panose="03000509000000000000" pitchFamily="65" charset="-120"/>
                <a:ea typeface="標楷體" panose="03000509000000000000" pitchFamily="65" charset="-120"/>
                <a:cs typeface="Times New Roman"/>
              </a:rPr>
              <a:t>3.</a:t>
            </a:r>
            <a:r>
              <a:rPr lang="zh-TW" altLang="zh-TW" sz="2400" b="1" u="sng" kern="0" dirty="0">
                <a:solidFill>
                  <a:srgbClr val="0000FF"/>
                </a:solidFill>
                <a:latin typeface="標楷體" panose="03000509000000000000" pitchFamily="65" charset="-120"/>
                <a:ea typeface="標楷體" panose="03000509000000000000" pitchFamily="65" charset="-120"/>
                <a:cs typeface="新細明體"/>
              </a:rPr>
              <a:t>開標前當場宣布補充規定或變更招標文件內容</a:t>
            </a:r>
            <a:r>
              <a:rPr lang="zh-TW" altLang="zh-TW" sz="2400" b="1" kern="0" dirty="0">
                <a:solidFill>
                  <a:srgbClr val="000000"/>
                </a:solidFill>
                <a:latin typeface="標楷體" panose="03000509000000000000" pitchFamily="65" charset="-120"/>
                <a:ea typeface="標楷體" panose="03000509000000000000" pitchFamily="65" charset="-120"/>
                <a:cs typeface="新細明體"/>
              </a:rPr>
              <a:t>。</a:t>
            </a:r>
            <a:endParaRPr lang="zh-TW" altLang="zh-TW" sz="2400" b="1" kern="100" dirty="0">
              <a:solidFill>
                <a:srgbClr val="000000"/>
              </a:solidFill>
              <a:latin typeface="標楷體" panose="03000509000000000000" pitchFamily="65" charset="-120"/>
              <a:ea typeface="標楷體" panose="03000509000000000000" pitchFamily="65" charset="-120"/>
              <a:cs typeface="Times New Roman"/>
            </a:endParaRPr>
          </a:p>
          <a:p>
            <a:pPr marL="355600" indent="-355600" algn="just">
              <a:lnSpc>
                <a:spcPts val="3400"/>
              </a:lnSpc>
            </a:pPr>
            <a:r>
              <a:rPr lang="en-US" altLang="zh-TW" sz="2400" b="1" kern="100" dirty="0">
                <a:solidFill>
                  <a:srgbClr val="000000"/>
                </a:solidFill>
                <a:latin typeface="標楷體" panose="03000509000000000000" pitchFamily="65" charset="-120"/>
                <a:ea typeface="標楷體" panose="03000509000000000000" pitchFamily="65" charset="-120"/>
                <a:cs typeface="Times New Roman"/>
              </a:rPr>
              <a:t>4.</a:t>
            </a:r>
            <a:r>
              <a:rPr lang="zh-TW" altLang="zh-TW" sz="2400" b="1" kern="0" dirty="0">
                <a:solidFill>
                  <a:srgbClr val="000000"/>
                </a:solidFill>
                <a:latin typeface="標楷體" panose="03000509000000000000" pitchFamily="65" charset="-120"/>
                <a:ea typeface="標楷體" panose="03000509000000000000" pitchFamily="65" charset="-120"/>
                <a:cs typeface="新細明體"/>
              </a:rPr>
              <a:t>開標後</a:t>
            </a:r>
            <a:r>
              <a:rPr lang="zh-TW" altLang="zh-TW" sz="2400" b="1" u="sng" kern="0" dirty="0">
                <a:solidFill>
                  <a:srgbClr val="0000FF"/>
                </a:solidFill>
                <a:latin typeface="標楷體" panose="03000509000000000000" pitchFamily="65" charset="-120"/>
                <a:ea typeface="標楷體" panose="03000509000000000000" pitchFamily="65" charset="-120"/>
                <a:cs typeface="新細明體"/>
              </a:rPr>
              <a:t>更改底價</a:t>
            </a:r>
            <a:r>
              <a:rPr lang="zh-TW" altLang="zh-TW" sz="2400" b="1" kern="0" dirty="0">
                <a:solidFill>
                  <a:srgbClr val="000000"/>
                </a:solidFill>
                <a:latin typeface="標楷體" panose="03000509000000000000" pitchFamily="65" charset="-120"/>
                <a:ea typeface="標楷體" panose="03000509000000000000" pitchFamily="65" charset="-120"/>
                <a:cs typeface="新細明體"/>
              </a:rPr>
              <a:t>。</a:t>
            </a:r>
            <a:endParaRPr lang="zh-TW" altLang="zh-TW" sz="2400" b="1" kern="100" dirty="0">
              <a:solidFill>
                <a:srgbClr val="000000"/>
              </a:solidFill>
              <a:latin typeface="標楷體" panose="03000509000000000000" pitchFamily="65" charset="-120"/>
              <a:ea typeface="標楷體" panose="03000509000000000000" pitchFamily="65" charset="-120"/>
              <a:cs typeface="Times New Roman"/>
            </a:endParaRPr>
          </a:p>
          <a:p>
            <a:pPr marL="355600" indent="-355600" algn="just">
              <a:lnSpc>
                <a:spcPts val="3400"/>
              </a:lnSpc>
            </a:pPr>
            <a:r>
              <a:rPr lang="en-US" altLang="zh-TW" sz="2400" b="1" kern="100" dirty="0">
                <a:solidFill>
                  <a:srgbClr val="000000"/>
                </a:solidFill>
                <a:latin typeface="標楷體" panose="03000509000000000000" pitchFamily="65" charset="-120"/>
                <a:ea typeface="標楷體" panose="03000509000000000000" pitchFamily="65" charset="-120"/>
                <a:cs typeface="Times New Roman"/>
              </a:rPr>
              <a:t>5.</a:t>
            </a:r>
            <a:r>
              <a:rPr lang="zh-TW" altLang="zh-TW" sz="2400" b="1" kern="0" dirty="0">
                <a:solidFill>
                  <a:srgbClr val="000000"/>
                </a:solidFill>
                <a:latin typeface="標楷體" panose="03000509000000000000" pitchFamily="65" charset="-120"/>
                <a:ea typeface="標楷體" panose="03000509000000000000" pitchFamily="65" charset="-120"/>
                <a:cs typeface="新細明體"/>
              </a:rPr>
              <a:t>開標時間未到即</a:t>
            </a:r>
            <a:r>
              <a:rPr lang="zh-TW" altLang="zh-TW" sz="2400" b="1" u="sng" kern="0" dirty="0">
                <a:solidFill>
                  <a:srgbClr val="0000FF"/>
                </a:solidFill>
                <a:latin typeface="標楷體" panose="03000509000000000000" pitchFamily="65" charset="-120"/>
                <a:ea typeface="標楷體" panose="03000509000000000000" pitchFamily="65" charset="-120"/>
                <a:cs typeface="新細明體"/>
              </a:rPr>
              <a:t>先開啟廠商標封審標</a:t>
            </a:r>
            <a:r>
              <a:rPr lang="zh-TW" altLang="zh-TW" sz="2400" b="1" kern="0" dirty="0">
                <a:solidFill>
                  <a:srgbClr val="000000"/>
                </a:solidFill>
                <a:latin typeface="標楷體" panose="03000509000000000000" pitchFamily="65" charset="-120"/>
                <a:ea typeface="標楷體" panose="03000509000000000000" pitchFamily="65" charset="-120"/>
                <a:cs typeface="新細明體"/>
              </a:rPr>
              <a:t>。</a:t>
            </a:r>
            <a:endParaRPr lang="zh-TW" altLang="zh-TW" sz="2400" b="1" kern="100" dirty="0">
              <a:solidFill>
                <a:srgbClr val="000000"/>
              </a:solidFill>
              <a:latin typeface="標楷體" panose="03000509000000000000" pitchFamily="65" charset="-120"/>
              <a:ea typeface="標楷體" panose="03000509000000000000" pitchFamily="65" charset="-120"/>
              <a:cs typeface="Times New Roman"/>
            </a:endParaRPr>
          </a:p>
          <a:p>
            <a:pPr marL="355600" indent="-355600" algn="just">
              <a:lnSpc>
                <a:spcPts val="3400"/>
              </a:lnSpc>
            </a:pPr>
            <a:r>
              <a:rPr lang="en-US" altLang="zh-TW" sz="2400" b="1" kern="100" dirty="0">
                <a:solidFill>
                  <a:srgbClr val="000000"/>
                </a:solidFill>
                <a:latin typeface="標楷體" panose="03000509000000000000" pitchFamily="65" charset="-120"/>
                <a:ea typeface="標楷體" panose="03000509000000000000" pitchFamily="65" charset="-120"/>
                <a:cs typeface="Times New Roman"/>
              </a:rPr>
              <a:t>6.</a:t>
            </a:r>
            <a:r>
              <a:rPr lang="zh-TW" altLang="zh-TW" sz="2400" b="1" kern="0" dirty="0">
                <a:solidFill>
                  <a:srgbClr val="000000"/>
                </a:solidFill>
                <a:latin typeface="標楷體" panose="03000509000000000000" pitchFamily="65" charset="-120"/>
                <a:ea typeface="標楷體" panose="03000509000000000000" pitchFamily="65" charset="-120"/>
                <a:cs typeface="新細明體"/>
              </a:rPr>
              <a:t>截止投標時間與</a:t>
            </a:r>
            <a:r>
              <a:rPr lang="zh-TW" altLang="zh-TW" sz="2400" b="1" u="sng" kern="0" dirty="0">
                <a:solidFill>
                  <a:srgbClr val="0000FF"/>
                </a:solidFill>
                <a:latin typeface="標楷體" panose="03000509000000000000" pitchFamily="65" charset="-120"/>
                <a:ea typeface="標楷體" panose="03000509000000000000" pitchFamily="65" charset="-120"/>
                <a:cs typeface="新細明體"/>
              </a:rPr>
              <a:t>開標時間相隔天數過長</a:t>
            </a:r>
            <a:r>
              <a:rPr lang="zh-TW" altLang="en-US" sz="2400" b="1" kern="0" dirty="0">
                <a:solidFill>
                  <a:srgbClr val="0000FF"/>
                </a:solidFill>
                <a:latin typeface="標楷體" panose="03000509000000000000" pitchFamily="65" charset="-120"/>
                <a:ea typeface="標楷體" panose="03000509000000000000" pitchFamily="65" charset="-120"/>
                <a:cs typeface="新細明體"/>
              </a:rPr>
              <a:t>。</a:t>
            </a:r>
            <a:endParaRPr lang="en-US" altLang="zh-TW" sz="2400" b="1" kern="0" dirty="0">
              <a:solidFill>
                <a:srgbClr val="0000FF"/>
              </a:solidFill>
              <a:latin typeface="標楷體" panose="03000509000000000000" pitchFamily="65" charset="-120"/>
              <a:ea typeface="標楷體" panose="03000509000000000000" pitchFamily="65" charset="-120"/>
              <a:cs typeface="新細明體"/>
            </a:endParaRPr>
          </a:p>
          <a:p>
            <a:pPr marL="355600" indent="-355600" algn="just">
              <a:lnSpc>
                <a:spcPts val="3400"/>
              </a:lnSpc>
            </a:pPr>
            <a:r>
              <a:rPr lang="en-US" altLang="zh-TW" sz="2400" b="1" kern="0" dirty="0">
                <a:solidFill>
                  <a:srgbClr val="000000"/>
                </a:solidFill>
                <a:latin typeface="標楷體" panose="03000509000000000000" pitchFamily="65" charset="-120"/>
                <a:ea typeface="標楷體" panose="03000509000000000000" pitchFamily="65" charset="-120"/>
                <a:cs typeface="Times New Roman"/>
              </a:rPr>
              <a:t>7.</a:t>
            </a:r>
            <a:r>
              <a:rPr lang="zh-TW" altLang="zh-TW" sz="2400" b="1" kern="0" dirty="0">
                <a:solidFill>
                  <a:srgbClr val="000000"/>
                </a:solidFill>
                <a:latin typeface="標楷體" panose="03000509000000000000" pitchFamily="65" charset="-120"/>
                <a:ea typeface="標楷體" panose="03000509000000000000" pitchFamily="65" charset="-120"/>
                <a:cs typeface="新細明體"/>
              </a:rPr>
              <a:t>開標</a:t>
            </a:r>
            <a:r>
              <a:rPr lang="zh-TW" altLang="zh-TW" sz="2400" b="1" u="sng" kern="0" dirty="0">
                <a:solidFill>
                  <a:srgbClr val="0000FF"/>
                </a:solidFill>
                <a:latin typeface="標楷體" panose="03000509000000000000" pitchFamily="65" charset="-120"/>
                <a:ea typeface="標楷體" panose="03000509000000000000" pitchFamily="65" charset="-120"/>
                <a:cs typeface="新細明體"/>
              </a:rPr>
              <a:t>紀錄記載不全</a:t>
            </a:r>
            <a:r>
              <a:rPr lang="zh-TW" altLang="zh-TW" sz="2400" b="1" kern="0" dirty="0">
                <a:solidFill>
                  <a:srgbClr val="000000"/>
                </a:solidFill>
                <a:latin typeface="標楷體" panose="03000509000000000000" pitchFamily="65" charset="-120"/>
                <a:ea typeface="標楷體" panose="03000509000000000000" pitchFamily="65" charset="-120"/>
                <a:cs typeface="新細明體"/>
              </a:rPr>
              <a:t>。</a:t>
            </a:r>
            <a:endParaRPr lang="zh-TW" altLang="zh-TW" sz="2400" b="1" kern="100" dirty="0">
              <a:solidFill>
                <a:srgbClr val="000000"/>
              </a:solidFill>
              <a:latin typeface="標楷體" panose="03000509000000000000" pitchFamily="65" charset="-120"/>
              <a:ea typeface="標楷體" panose="03000509000000000000" pitchFamily="65" charset="-120"/>
              <a:cs typeface="Times New Roman"/>
            </a:endParaRPr>
          </a:p>
          <a:p>
            <a:pPr marL="355600" indent="-355600" algn="just">
              <a:lnSpc>
                <a:spcPts val="3400"/>
              </a:lnSpc>
            </a:pPr>
            <a:r>
              <a:rPr lang="en-US" altLang="zh-TW" sz="2400" b="1" kern="100" dirty="0">
                <a:solidFill>
                  <a:srgbClr val="000000"/>
                </a:solidFill>
                <a:latin typeface="標楷體" panose="03000509000000000000" pitchFamily="65" charset="-120"/>
                <a:ea typeface="標楷體" panose="03000509000000000000" pitchFamily="65" charset="-120"/>
                <a:cs typeface="Times New Roman"/>
              </a:rPr>
              <a:t>8.</a:t>
            </a:r>
            <a:r>
              <a:rPr lang="zh-TW" altLang="zh-TW" sz="2400" b="1" u="sng" kern="0" dirty="0">
                <a:solidFill>
                  <a:srgbClr val="0000FF"/>
                </a:solidFill>
                <a:latin typeface="標楷體" panose="03000509000000000000" pitchFamily="65" charset="-120"/>
                <a:ea typeface="標楷體" panose="03000509000000000000" pitchFamily="65" charset="-120"/>
                <a:cs typeface="新細明體"/>
              </a:rPr>
              <a:t>廠商未依通知出席開標即視為無效標</a:t>
            </a:r>
            <a:r>
              <a:rPr lang="zh-TW" altLang="zh-TW" sz="2400" b="1" kern="0" dirty="0">
                <a:solidFill>
                  <a:srgbClr val="000000"/>
                </a:solidFill>
                <a:latin typeface="標楷體" panose="03000509000000000000" pitchFamily="65" charset="-120"/>
                <a:ea typeface="標楷體" panose="03000509000000000000" pitchFamily="65" charset="-120"/>
                <a:cs typeface="新細明體"/>
              </a:rPr>
              <a:t>。</a:t>
            </a:r>
            <a:endParaRPr lang="zh-TW" altLang="zh-TW" sz="2400" b="1" kern="100" dirty="0">
              <a:solidFill>
                <a:srgbClr val="000000"/>
              </a:solidFill>
              <a:latin typeface="標楷體" panose="03000509000000000000" pitchFamily="65" charset="-120"/>
              <a:ea typeface="標楷體" panose="03000509000000000000" pitchFamily="65" charset="-120"/>
              <a:cs typeface="Times New Roman"/>
            </a:endParaRPr>
          </a:p>
        </p:txBody>
      </p:sp>
      <p:sp>
        <p:nvSpPr>
          <p:cNvPr id="21" name="爆炸 1 20"/>
          <p:cNvSpPr/>
          <p:nvPr/>
        </p:nvSpPr>
        <p:spPr>
          <a:xfrm>
            <a:off x="4962780" y="1196752"/>
            <a:ext cx="2525473" cy="749697"/>
          </a:xfrm>
          <a:prstGeom prst="irregularSeal1">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2400" b="1" dirty="0">
                <a:solidFill>
                  <a:srgbClr val="000000"/>
                </a:solidFill>
                <a:latin typeface="標楷體" panose="03000509000000000000" pitchFamily="65" charset="-120"/>
                <a:ea typeface="標楷體" panose="03000509000000000000" pitchFamily="65" charset="-120"/>
              </a:rPr>
              <a:t>履約程序</a:t>
            </a:r>
          </a:p>
        </p:txBody>
      </p:sp>
    </p:spTree>
    <p:extLst>
      <p:ext uri="{BB962C8B-B14F-4D97-AF65-F5344CB8AC3E}">
        <p14:creationId xmlns:p14="http://schemas.microsoft.com/office/powerpoint/2010/main" val="190507101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3" name="五邊形 4"/>
          <p:cNvSpPr/>
          <p:nvPr/>
        </p:nvSpPr>
        <p:spPr>
          <a:xfrm>
            <a:off x="395536" y="332656"/>
            <a:ext cx="1405350" cy="944666"/>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180"/>
              <a:gd name="f11" fmla="abs f4"/>
              <a:gd name="f12" fmla="abs f5"/>
              <a:gd name="f13" fmla="abs f6"/>
              <a:gd name="f14" fmla="val f7"/>
              <a:gd name="f15" fmla="val f8"/>
              <a:gd name="f16" fmla="*/ f9 f1 1"/>
              <a:gd name="f17" fmla="*/ f10 f1 1"/>
              <a:gd name="f18" fmla="?: f11 f4 1"/>
              <a:gd name="f19" fmla="?: f12 f5 1"/>
              <a:gd name="f20" fmla="?: f13 f6 1"/>
              <a:gd name="f21" fmla="*/ f16 1 f3"/>
              <a:gd name="f22" fmla="*/ f17 1 f3"/>
              <a:gd name="f23" fmla="*/ f18 1 21600"/>
              <a:gd name="f24" fmla="*/ f19 1 21600"/>
              <a:gd name="f25" fmla="*/ 21600 f18 1"/>
              <a:gd name="f26" fmla="*/ 21600 f19 1"/>
              <a:gd name="f27" fmla="+- f21 0 f2"/>
              <a:gd name="f28" fmla="+- f22 0 f2"/>
              <a:gd name="f29" fmla="min f24 f23"/>
              <a:gd name="f30" fmla="*/ f25 1 f20"/>
              <a:gd name="f31" fmla="*/ f26 1 f20"/>
              <a:gd name="f32" fmla="val f30"/>
              <a:gd name="f33" fmla="val f31"/>
              <a:gd name="f34" fmla="*/ f14 f29 1"/>
              <a:gd name="f35" fmla="+- f33 0 f14"/>
              <a:gd name="f36" fmla="+- f32 0 f14"/>
              <a:gd name="f37" fmla="*/ f33 f29 1"/>
              <a:gd name="f38" fmla="*/ f32 f29 1"/>
              <a:gd name="f39" fmla="*/ f35 1 2"/>
              <a:gd name="f40" fmla="min f36 f35"/>
              <a:gd name="f41" fmla="+- f14 f39 0"/>
              <a:gd name="f42" fmla="*/ f40 f15 1"/>
              <a:gd name="f43" fmla="*/ f42 1 100000"/>
              <a:gd name="f44" fmla="*/ f41 f29 1"/>
              <a:gd name="f45" fmla="+- f32 0 f43"/>
              <a:gd name="f46" fmla="+- f45 f32 0"/>
              <a:gd name="f47" fmla="*/ f45 1 2"/>
              <a:gd name="f48" fmla="*/ f45 f29 1"/>
              <a:gd name="f49" fmla="*/ f46 1 2"/>
              <a:gd name="f50" fmla="*/ f47 f29 1"/>
              <a:gd name="f51" fmla="*/ f49 f29 1"/>
            </a:gdLst>
            <a:ahLst/>
            <a:cxnLst>
              <a:cxn ang="3cd4">
                <a:pos x="hc" y="t"/>
              </a:cxn>
              <a:cxn ang="0">
                <a:pos x="r" y="vc"/>
              </a:cxn>
              <a:cxn ang="cd4">
                <a:pos x="hc" y="b"/>
              </a:cxn>
              <a:cxn ang="cd2">
                <a:pos x="l" y="vc"/>
              </a:cxn>
              <a:cxn ang="f27">
                <a:pos x="f50" y="f34"/>
              </a:cxn>
              <a:cxn ang="f28">
                <a:pos x="f50" y="f37"/>
              </a:cxn>
            </a:cxnLst>
            <a:rect l="f34" t="f34" r="f51" b="f37"/>
            <a:pathLst>
              <a:path>
                <a:moveTo>
                  <a:pt x="f34" y="f34"/>
                </a:moveTo>
                <a:lnTo>
                  <a:pt x="f48" y="f34"/>
                </a:lnTo>
                <a:lnTo>
                  <a:pt x="f38" y="f44"/>
                </a:lnTo>
                <a:lnTo>
                  <a:pt x="f48" y="f37"/>
                </a:lnTo>
                <a:lnTo>
                  <a:pt x="f34" y="f37"/>
                </a:lnTo>
                <a:close/>
              </a:path>
            </a:pathLst>
          </a:custGeom>
          <a:solidFill>
            <a:schemeClr val="bg1"/>
          </a:solidFill>
          <a:ln w="28575">
            <a:solidFill>
              <a:schemeClr val="tx1"/>
            </a:solidFill>
            <a:prstDash val="solid"/>
          </a:ln>
        </p:spPr>
        <p:txBody>
          <a:bodyPr vert="horz" wrap="square" lIns="91440" tIns="45720" rIns="91440" bIns="45720" anchor="ctr" anchorCtr="1" compatLnSpc="1"/>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zh-TW" sz="3200" b="1" i="0" u="none" strike="noStrike" kern="1200" cap="none" spc="0" baseline="0" dirty="0">
                <a:solidFill>
                  <a:srgbClr val="000000"/>
                </a:solidFill>
                <a:uFillTx/>
                <a:latin typeface="標楷體" panose="03000509000000000000" pitchFamily="65" charset="-120"/>
                <a:ea typeface="標楷體" panose="03000509000000000000" pitchFamily="65" charset="-120"/>
              </a:rPr>
              <a:t>招標</a:t>
            </a:r>
          </a:p>
        </p:txBody>
      </p:sp>
      <p:sp>
        <p:nvSpPr>
          <p:cNvPr id="4" name="五邊形 5"/>
          <p:cNvSpPr/>
          <p:nvPr/>
        </p:nvSpPr>
        <p:spPr>
          <a:xfrm>
            <a:off x="1475656" y="332656"/>
            <a:ext cx="1405350" cy="944666"/>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180"/>
              <a:gd name="f11" fmla="abs f4"/>
              <a:gd name="f12" fmla="abs f5"/>
              <a:gd name="f13" fmla="abs f6"/>
              <a:gd name="f14" fmla="val f7"/>
              <a:gd name="f15" fmla="val f8"/>
              <a:gd name="f16" fmla="*/ f9 f1 1"/>
              <a:gd name="f17" fmla="*/ f10 f1 1"/>
              <a:gd name="f18" fmla="?: f11 f4 1"/>
              <a:gd name="f19" fmla="?: f12 f5 1"/>
              <a:gd name="f20" fmla="?: f13 f6 1"/>
              <a:gd name="f21" fmla="*/ f16 1 f3"/>
              <a:gd name="f22" fmla="*/ f17 1 f3"/>
              <a:gd name="f23" fmla="*/ f18 1 21600"/>
              <a:gd name="f24" fmla="*/ f19 1 21600"/>
              <a:gd name="f25" fmla="*/ 21600 f18 1"/>
              <a:gd name="f26" fmla="*/ 21600 f19 1"/>
              <a:gd name="f27" fmla="+- f21 0 f2"/>
              <a:gd name="f28" fmla="+- f22 0 f2"/>
              <a:gd name="f29" fmla="min f24 f23"/>
              <a:gd name="f30" fmla="*/ f25 1 f20"/>
              <a:gd name="f31" fmla="*/ f26 1 f20"/>
              <a:gd name="f32" fmla="val f30"/>
              <a:gd name="f33" fmla="val f31"/>
              <a:gd name="f34" fmla="*/ f14 f29 1"/>
              <a:gd name="f35" fmla="+- f33 0 f14"/>
              <a:gd name="f36" fmla="+- f32 0 f14"/>
              <a:gd name="f37" fmla="*/ f33 f29 1"/>
              <a:gd name="f38" fmla="*/ f32 f29 1"/>
              <a:gd name="f39" fmla="*/ f35 1 2"/>
              <a:gd name="f40" fmla="min f36 f35"/>
              <a:gd name="f41" fmla="+- f14 f39 0"/>
              <a:gd name="f42" fmla="*/ f40 f15 1"/>
              <a:gd name="f43" fmla="*/ f42 1 100000"/>
              <a:gd name="f44" fmla="*/ f41 f29 1"/>
              <a:gd name="f45" fmla="+- f32 0 f43"/>
              <a:gd name="f46" fmla="+- f45 f32 0"/>
              <a:gd name="f47" fmla="*/ f45 1 2"/>
              <a:gd name="f48" fmla="*/ f45 f29 1"/>
              <a:gd name="f49" fmla="*/ f46 1 2"/>
              <a:gd name="f50" fmla="*/ f47 f29 1"/>
              <a:gd name="f51" fmla="*/ f49 f29 1"/>
            </a:gdLst>
            <a:ahLst/>
            <a:cxnLst>
              <a:cxn ang="3cd4">
                <a:pos x="hc" y="t"/>
              </a:cxn>
              <a:cxn ang="0">
                <a:pos x="r" y="vc"/>
              </a:cxn>
              <a:cxn ang="cd4">
                <a:pos x="hc" y="b"/>
              </a:cxn>
              <a:cxn ang="cd2">
                <a:pos x="l" y="vc"/>
              </a:cxn>
              <a:cxn ang="f27">
                <a:pos x="f50" y="f34"/>
              </a:cxn>
              <a:cxn ang="f28">
                <a:pos x="f50" y="f37"/>
              </a:cxn>
            </a:cxnLst>
            <a:rect l="f34" t="f34" r="f51" b="f37"/>
            <a:pathLst>
              <a:path>
                <a:moveTo>
                  <a:pt x="f34" y="f34"/>
                </a:moveTo>
                <a:lnTo>
                  <a:pt x="f48" y="f34"/>
                </a:lnTo>
                <a:lnTo>
                  <a:pt x="f38" y="f44"/>
                </a:lnTo>
                <a:lnTo>
                  <a:pt x="f48" y="f37"/>
                </a:lnTo>
                <a:lnTo>
                  <a:pt x="f34" y="f37"/>
                </a:lnTo>
                <a:close/>
              </a:path>
            </a:pathLst>
          </a:custGeom>
          <a:gradFill flip="none" rotWithShape="1">
            <a:gsLst>
              <a:gs pos="0">
                <a:srgbClr val="CC3300">
                  <a:tint val="66000"/>
                  <a:satMod val="160000"/>
                </a:srgbClr>
              </a:gs>
              <a:gs pos="50000">
                <a:srgbClr val="CC3300">
                  <a:tint val="44500"/>
                  <a:satMod val="160000"/>
                </a:srgbClr>
              </a:gs>
              <a:gs pos="100000">
                <a:srgbClr val="CC3300">
                  <a:tint val="23500"/>
                  <a:satMod val="160000"/>
                </a:srgbClr>
              </a:gs>
            </a:gsLst>
            <a:lin ang="10800000" scaled="1"/>
            <a:tileRect/>
          </a:gradFill>
          <a:ln w="57150">
            <a:solidFill>
              <a:srgbClr val="FF0000"/>
            </a:solidFill>
            <a:prstDash val="solid"/>
          </a:ln>
        </p:spPr>
        <p:txBody>
          <a:bodyPr vert="horz" wrap="square" lIns="91440" tIns="45720" rIns="91440" bIns="45720" anchor="ctr" anchorCtr="1" compatLnSpc="1"/>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zh-TW" sz="3200" b="1" i="0" u="none" strike="noStrike" kern="1200" cap="none" spc="0" baseline="0" dirty="0">
                <a:solidFill>
                  <a:srgbClr val="000000"/>
                </a:solidFill>
                <a:uFillTx/>
                <a:latin typeface="標楷體" panose="03000509000000000000" pitchFamily="65" charset="-120"/>
                <a:ea typeface="標楷體" panose="03000509000000000000" pitchFamily="65" charset="-120"/>
              </a:rPr>
              <a:t>開標</a:t>
            </a:r>
          </a:p>
        </p:txBody>
      </p:sp>
      <p:sp>
        <p:nvSpPr>
          <p:cNvPr id="5" name="五邊形 6"/>
          <p:cNvSpPr/>
          <p:nvPr/>
        </p:nvSpPr>
        <p:spPr>
          <a:xfrm>
            <a:off x="2573181" y="332656"/>
            <a:ext cx="1405350" cy="944666"/>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180"/>
              <a:gd name="f11" fmla="abs f4"/>
              <a:gd name="f12" fmla="abs f5"/>
              <a:gd name="f13" fmla="abs f6"/>
              <a:gd name="f14" fmla="val f7"/>
              <a:gd name="f15" fmla="val f8"/>
              <a:gd name="f16" fmla="*/ f9 f1 1"/>
              <a:gd name="f17" fmla="*/ f10 f1 1"/>
              <a:gd name="f18" fmla="?: f11 f4 1"/>
              <a:gd name="f19" fmla="?: f12 f5 1"/>
              <a:gd name="f20" fmla="?: f13 f6 1"/>
              <a:gd name="f21" fmla="*/ f16 1 f3"/>
              <a:gd name="f22" fmla="*/ f17 1 f3"/>
              <a:gd name="f23" fmla="*/ f18 1 21600"/>
              <a:gd name="f24" fmla="*/ f19 1 21600"/>
              <a:gd name="f25" fmla="*/ 21600 f18 1"/>
              <a:gd name="f26" fmla="*/ 21600 f19 1"/>
              <a:gd name="f27" fmla="+- f21 0 f2"/>
              <a:gd name="f28" fmla="+- f22 0 f2"/>
              <a:gd name="f29" fmla="min f24 f23"/>
              <a:gd name="f30" fmla="*/ f25 1 f20"/>
              <a:gd name="f31" fmla="*/ f26 1 f20"/>
              <a:gd name="f32" fmla="val f30"/>
              <a:gd name="f33" fmla="val f31"/>
              <a:gd name="f34" fmla="*/ f14 f29 1"/>
              <a:gd name="f35" fmla="+- f33 0 f14"/>
              <a:gd name="f36" fmla="+- f32 0 f14"/>
              <a:gd name="f37" fmla="*/ f33 f29 1"/>
              <a:gd name="f38" fmla="*/ f32 f29 1"/>
              <a:gd name="f39" fmla="*/ f35 1 2"/>
              <a:gd name="f40" fmla="min f36 f35"/>
              <a:gd name="f41" fmla="+- f14 f39 0"/>
              <a:gd name="f42" fmla="*/ f40 f15 1"/>
              <a:gd name="f43" fmla="*/ f42 1 100000"/>
              <a:gd name="f44" fmla="*/ f41 f29 1"/>
              <a:gd name="f45" fmla="+- f32 0 f43"/>
              <a:gd name="f46" fmla="+- f45 f32 0"/>
              <a:gd name="f47" fmla="*/ f45 1 2"/>
              <a:gd name="f48" fmla="*/ f45 f29 1"/>
              <a:gd name="f49" fmla="*/ f46 1 2"/>
              <a:gd name="f50" fmla="*/ f47 f29 1"/>
              <a:gd name="f51" fmla="*/ f49 f29 1"/>
            </a:gdLst>
            <a:ahLst/>
            <a:cxnLst>
              <a:cxn ang="3cd4">
                <a:pos x="hc" y="t"/>
              </a:cxn>
              <a:cxn ang="0">
                <a:pos x="r" y="vc"/>
              </a:cxn>
              <a:cxn ang="cd4">
                <a:pos x="hc" y="b"/>
              </a:cxn>
              <a:cxn ang="cd2">
                <a:pos x="l" y="vc"/>
              </a:cxn>
              <a:cxn ang="f27">
                <a:pos x="f50" y="f34"/>
              </a:cxn>
              <a:cxn ang="f28">
                <a:pos x="f50" y="f37"/>
              </a:cxn>
            </a:cxnLst>
            <a:rect l="f34" t="f34" r="f51" b="f37"/>
            <a:pathLst>
              <a:path>
                <a:moveTo>
                  <a:pt x="f34" y="f34"/>
                </a:moveTo>
                <a:lnTo>
                  <a:pt x="f48" y="f34"/>
                </a:lnTo>
                <a:lnTo>
                  <a:pt x="f38" y="f44"/>
                </a:lnTo>
                <a:lnTo>
                  <a:pt x="f48" y="f37"/>
                </a:lnTo>
                <a:lnTo>
                  <a:pt x="f34" y="f37"/>
                </a:lnTo>
                <a:close/>
              </a:path>
            </a:pathLst>
          </a:custGeom>
          <a:solidFill>
            <a:schemeClr val="bg1"/>
          </a:solidFill>
          <a:ln w="28575">
            <a:solidFill>
              <a:schemeClr val="tx1"/>
            </a:solidFill>
            <a:prstDash val="solid"/>
          </a:ln>
        </p:spPr>
        <p:txBody>
          <a:bodyPr vert="horz" wrap="square" lIns="91440" tIns="45720" rIns="91440" bIns="45720" anchor="ctr" anchorCtr="1" compatLnSpc="1"/>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zh-TW" sz="3200" b="1" i="0" u="none" strike="noStrike" kern="1200" cap="none" spc="0" baseline="0" dirty="0">
                <a:solidFill>
                  <a:srgbClr val="000000"/>
                </a:solidFill>
                <a:uFillTx/>
                <a:latin typeface="標楷體" panose="03000509000000000000" pitchFamily="65" charset="-120"/>
                <a:ea typeface="標楷體" panose="03000509000000000000" pitchFamily="65" charset="-120"/>
              </a:rPr>
              <a:t>審標</a:t>
            </a:r>
          </a:p>
        </p:txBody>
      </p:sp>
      <p:sp>
        <p:nvSpPr>
          <p:cNvPr id="6" name="五邊形 9"/>
          <p:cNvSpPr/>
          <p:nvPr/>
        </p:nvSpPr>
        <p:spPr>
          <a:xfrm>
            <a:off x="3635896" y="332656"/>
            <a:ext cx="1405350" cy="944666"/>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180"/>
              <a:gd name="f11" fmla="abs f4"/>
              <a:gd name="f12" fmla="abs f5"/>
              <a:gd name="f13" fmla="abs f6"/>
              <a:gd name="f14" fmla="val f7"/>
              <a:gd name="f15" fmla="val f8"/>
              <a:gd name="f16" fmla="*/ f9 f1 1"/>
              <a:gd name="f17" fmla="*/ f10 f1 1"/>
              <a:gd name="f18" fmla="?: f11 f4 1"/>
              <a:gd name="f19" fmla="?: f12 f5 1"/>
              <a:gd name="f20" fmla="?: f13 f6 1"/>
              <a:gd name="f21" fmla="*/ f16 1 f3"/>
              <a:gd name="f22" fmla="*/ f17 1 f3"/>
              <a:gd name="f23" fmla="*/ f18 1 21600"/>
              <a:gd name="f24" fmla="*/ f19 1 21600"/>
              <a:gd name="f25" fmla="*/ 21600 f18 1"/>
              <a:gd name="f26" fmla="*/ 21600 f19 1"/>
              <a:gd name="f27" fmla="+- f21 0 f2"/>
              <a:gd name="f28" fmla="+- f22 0 f2"/>
              <a:gd name="f29" fmla="min f24 f23"/>
              <a:gd name="f30" fmla="*/ f25 1 f20"/>
              <a:gd name="f31" fmla="*/ f26 1 f20"/>
              <a:gd name="f32" fmla="val f30"/>
              <a:gd name="f33" fmla="val f31"/>
              <a:gd name="f34" fmla="*/ f14 f29 1"/>
              <a:gd name="f35" fmla="+- f33 0 f14"/>
              <a:gd name="f36" fmla="+- f32 0 f14"/>
              <a:gd name="f37" fmla="*/ f33 f29 1"/>
              <a:gd name="f38" fmla="*/ f32 f29 1"/>
              <a:gd name="f39" fmla="*/ f35 1 2"/>
              <a:gd name="f40" fmla="min f36 f35"/>
              <a:gd name="f41" fmla="+- f14 f39 0"/>
              <a:gd name="f42" fmla="*/ f40 f15 1"/>
              <a:gd name="f43" fmla="*/ f42 1 100000"/>
              <a:gd name="f44" fmla="*/ f41 f29 1"/>
              <a:gd name="f45" fmla="+- f32 0 f43"/>
              <a:gd name="f46" fmla="+- f45 f32 0"/>
              <a:gd name="f47" fmla="*/ f45 1 2"/>
              <a:gd name="f48" fmla="*/ f45 f29 1"/>
              <a:gd name="f49" fmla="*/ f46 1 2"/>
              <a:gd name="f50" fmla="*/ f47 f29 1"/>
              <a:gd name="f51" fmla="*/ f49 f29 1"/>
            </a:gdLst>
            <a:ahLst/>
            <a:cxnLst>
              <a:cxn ang="3cd4">
                <a:pos x="hc" y="t"/>
              </a:cxn>
              <a:cxn ang="0">
                <a:pos x="r" y="vc"/>
              </a:cxn>
              <a:cxn ang="cd4">
                <a:pos x="hc" y="b"/>
              </a:cxn>
              <a:cxn ang="cd2">
                <a:pos x="l" y="vc"/>
              </a:cxn>
              <a:cxn ang="f27">
                <a:pos x="f50" y="f34"/>
              </a:cxn>
              <a:cxn ang="f28">
                <a:pos x="f50" y="f37"/>
              </a:cxn>
            </a:cxnLst>
            <a:rect l="f34" t="f34" r="f51" b="f37"/>
            <a:pathLst>
              <a:path>
                <a:moveTo>
                  <a:pt x="f34" y="f34"/>
                </a:moveTo>
                <a:lnTo>
                  <a:pt x="f48" y="f34"/>
                </a:lnTo>
                <a:lnTo>
                  <a:pt x="f38" y="f44"/>
                </a:lnTo>
                <a:lnTo>
                  <a:pt x="f48" y="f37"/>
                </a:lnTo>
                <a:lnTo>
                  <a:pt x="f34" y="f37"/>
                </a:lnTo>
                <a:close/>
              </a:path>
            </a:pathLst>
          </a:custGeom>
          <a:solidFill>
            <a:schemeClr val="bg1"/>
          </a:solidFill>
          <a:ln w="76200">
            <a:solidFill>
              <a:srgbClr val="FF0000"/>
            </a:solidFill>
            <a:prstDash val="sysDot"/>
          </a:ln>
        </p:spPr>
        <p:txBody>
          <a:bodyPr vert="horz" wrap="square" lIns="91440" tIns="45720" rIns="91440" bIns="45720" anchor="ctr" anchorCtr="1" compatLnSpc="1"/>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zh-TW" sz="3200" b="1" i="0" u="none" strike="noStrike" kern="1200" cap="none" spc="0" baseline="0" dirty="0">
                <a:solidFill>
                  <a:srgbClr val="000000"/>
                </a:solidFill>
                <a:uFillTx/>
                <a:latin typeface="標楷體" panose="03000509000000000000" pitchFamily="65" charset="-120"/>
                <a:ea typeface="標楷體" panose="03000509000000000000" pitchFamily="65" charset="-120"/>
              </a:rPr>
              <a:t>決標</a:t>
            </a:r>
          </a:p>
        </p:txBody>
      </p:sp>
      <p:sp>
        <p:nvSpPr>
          <p:cNvPr id="7" name="五邊形 10"/>
          <p:cNvSpPr/>
          <p:nvPr/>
        </p:nvSpPr>
        <p:spPr>
          <a:xfrm>
            <a:off x="4871162" y="371061"/>
            <a:ext cx="1213006" cy="906261"/>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180"/>
              <a:gd name="f11" fmla="abs f4"/>
              <a:gd name="f12" fmla="abs f5"/>
              <a:gd name="f13" fmla="abs f6"/>
              <a:gd name="f14" fmla="val f7"/>
              <a:gd name="f15" fmla="val f8"/>
              <a:gd name="f16" fmla="*/ f9 f1 1"/>
              <a:gd name="f17" fmla="*/ f10 f1 1"/>
              <a:gd name="f18" fmla="?: f11 f4 1"/>
              <a:gd name="f19" fmla="?: f12 f5 1"/>
              <a:gd name="f20" fmla="?: f13 f6 1"/>
              <a:gd name="f21" fmla="*/ f16 1 f3"/>
              <a:gd name="f22" fmla="*/ f17 1 f3"/>
              <a:gd name="f23" fmla="*/ f18 1 21600"/>
              <a:gd name="f24" fmla="*/ f19 1 21600"/>
              <a:gd name="f25" fmla="*/ 21600 f18 1"/>
              <a:gd name="f26" fmla="*/ 21600 f19 1"/>
              <a:gd name="f27" fmla="+- f21 0 f2"/>
              <a:gd name="f28" fmla="+- f22 0 f2"/>
              <a:gd name="f29" fmla="min f24 f23"/>
              <a:gd name="f30" fmla="*/ f25 1 f20"/>
              <a:gd name="f31" fmla="*/ f26 1 f20"/>
              <a:gd name="f32" fmla="val f30"/>
              <a:gd name="f33" fmla="val f31"/>
              <a:gd name="f34" fmla="*/ f14 f29 1"/>
              <a:gd name="f35" fmla="+- f33 0 f14"/>
              <a:gd name="f36" fmla="+- f32 0 f14"/>
              <a:gd name="f37" fmla="*/ f33 f29 1"/>
              <a:gd name="f38" fmla="*/ f32 f29 1"/>
              <a:gd name="f39" fmla="*/ f35 1 2"/>
              <a:gd name="f40" fmla="min f36 f35"/>
              <a:gd name="f41" fmla="+- f14 f39 0"/>
              <a:gd name="f42" fmla="*/ f40 f15 1"/>
              <a:gd name="f43" fmla="*/ f42 1 100000"/>
              <a:gd name="f44" fmla="*/ f41 f29 1"/>
              <a:gd name="f45" fmla="+- f32 0 f43"/>
              <a:gd name="f46" fmla="+- f45 f32 0"/>
              <a:gd name="f47" fmla="*/ f45 1 2"/>
              <a:gd name="f48" fmla="*/ f45 f29 1"/>
              <a:gd name="f49" fmla="*/ f46 1 2"/>
              <a:gd name="f50" fmla="*/ f47 f29 1"/>
              <a:gd name="f51" fmla="*/ f49 f29 1"/>
            </a:gdLst>
            <a:ahLst/>
            <a:cxnLst>
              <a:cxn ang="3cd4">
                <a:pos x="hc" y="t"/>
              </a:cxn>
              <a:cxn ang="0">
                <a:pos x="r" y="vc"/>
              </a:cxn>
              <a:cxn ang="cd4">
                <a:pos x="hc" y="b"/>
              </a:cxn>
              <a:cxn ang="cd2">
                <a:pos x="l" y="vc"/>
              </a:cxn>
              <a:cxn ang="f27">
                <a:pos x="f50" y="f34"/>
              </a:cxn>
              <a:cxn ang="f28">
                <a:pos x="f50" y="f37"/>
              </a:cxn>
            </a:cxnLst>
            <a:rect l="f34" t="f34" r="f51" b="f37"/>
            <a:pathLst>
              <a:path>
                <a:moveTo>
                  <a:pt x="f34" y="f34"/>
                </a:moveTo>
                <a:lnTo>
                  <a:pt x="f48" y="f34"/>
                </a:lnTo>
                <a:lnTo>
                  <a:pt x="f38" y="f44"/>
                </a:lnTo>
                <a:lnTo>
                  <a:pt x="f48" y="f37"/>
                </a:lnTo>
                <a:lnTo>
                  <a:pt x="f34" y="f37"/>
                </a:lnTo>
                <a:close/>
              </a:path>
            </a:pathLst>
          </a:custGeom>
          <a:solidFill>
            <a:schemeClr val="bg1"/>
          </a:solidFill>
          <a:ln w="28575">
            <a:solidFill>
              <a:schemeClr val="tx1"/>
            </a:solidFill>
            <a:prstDash val="solid"/>
          </a:ln>
        </p:spPr>
        <p:txBody>
          <a:bodyPr vert="horz" wrap="square" lIns="91440" tIns="45720" rIns="91440" bIns="45720" anchor="ctr" anchorCtr="1" compatLnSpc="1"/>
          <a:lstStyle/>
          <a:p>
            <a:pPr marL="0" marR="0" lvl="0" indent="0"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zh-TW" sz="2800" b="1" i="0" u="none" strike="noStrike" kern="1200" cap="none" spc="0" baseline="0" dirty="0">
                <a:solidFill>
                  <a:srgbClr val="000000"/>
                </a:solidFill>
                <a:uFillTx/>
                <a:latin typeface="標楷體" panose="03000509000000000000" pitchFamily="65" charset="-120"/>
                <a:ea typeface="標楷體" panose="03000509000000000000" pitchFamily="65" charset="-120"/>
              </a:rPr>
              <a:t>訂約</a:t>
            </a:r>
          </a:p>
        </p:txBody>
      </p:sp>
      <p:sp>
        <p:nvSpPr>
          <p:cNvPr id="8" name="五邊形 11"/>
          <p:cNvSpPr/>
          <p:nvPr/>
        </p:nvSpPr>
        <p:spPr>
          <a:xfrm>
            <a:off x="5750118" y="362500"/>
            <a:ext cx="1126138" cy="900998"/>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180"/>
              <a:gd name="f11" fmla="abs f4"/>
              <a:gd name="f12" fmla="abs f5"/>
              <a:gd name="f13" fmla="abs f6"/>
              <a:gd name="f14" fmla="val f7"/>
              <a:gd name="f15" fmla="val f8"/>
              <a:gd name="f16" fmla="*/ f9 f1 1"/>
              <a:gd name="f17" fmla="*/ f10 f1 1"/>
              <a:gd name="f18" fmla="?: f11 f4 1"/>
              <a:gd name="f19" fmla="?: f12 f5 1"/>
              <a:gd name="f20" fmla="?: f13 f6 1"/>
              <a:gd name="f21" fmla="*/ f16 1 f3"/>
              <a:gd name="f22" fmla="*/ f17 1 f3"/>
              <a:gd name="f23" fmla="*/ f18 1 21600"/>
              <a:gd name="f24" fmla="*/ f19 1 21600"/>
              <a:gd name="f25" fmla="*/ 21600 f18 1"/>
              <a:gd name="f26" fmla="*/ 21600 f19 1"/>
              <a:gd name="f27" fmla="+- f21 0 f2"/>
              <a:gd name="f28" fmla="+- f22 0 f2"/>
              <a:gd name="f29" fmla="min f24 f23"/>
              <a:gd name="f30" fmla="*/ f25 1 f20"/>
              <a:gd name="f31" fmla="*/ f26 1 f20"/>
              <a:gd name="f32" fmla="val f30"/>
              <a:gd name="f33" fmla="val f31"/>
              <a:gd name="f34" fmla="*/ f14 f29 1"/>
              <a:gd name="f35" fmla="+- f33 0 f14"/>
              <a:gd name="f36" fmla="+- f32 0 f14"/>
              <a:gd name="f37" fmla="*/ f33 f29 1"/>
              <a:gd name="f38" fmla="*/ f32 f29 1"/>
              <a:gd name="f39" fmla="*/ f35 1 2"/>
              <a:gd name="f40" fmla="min f36 f35"/>
              <a:gd name="f41" fmla="+- f14 f39 0"/>
              <a:gd name="f42" fmla="*/ f40 f15 1"/>
              <a:gd name="f43" fmla="*/ f42 1 100000"/>
              <a:gd name="f44" fmla="*/ f41 f29 1"/>
              <a:gd name="f45" fmla="+- f32 0 f43"/>
              <a:gd name="f46" fmla="+- f45 f32 0"/>
              <a:gd name="f47" fmla="*/ f45 1 2"/>
              <a:gd name="f48" fmla="*/ f45 f29 1"/>
              <a:gd name="f49" fmla="*/ f46 1 2"/>
              <a:gd name="f50" fmla="*/ f47 f29 1"/>
              <a:gd name="f51" fmla="*/ f49 f29 1"/>
            </a:gdLst>
            <a:ahLst/>
            <a:cxnLst>
              <a:cxn ang="3cd4">
                <a:pos x="hc" y="t"/>
              </a:cxn>
              <a:cxn ang="0">
                <a:pos x="r" y="vc"/>
              </a:cxn>
              <a:cxn ang="cd4">
                <a:pos x="hc" y="b"/>
              </a:cxn>
              <a:cxn ang="cd2">
                <a:pos x="l" y="vc"/>
              </a:cxn>
              <a:cxn ang="f27">
                <a:pos x="f50" y="f34"/>
              </a:cxn>
              <a:cxn ang="f28">
                <a:pos x="f50" y="f37"/>
              </a:cxn>
            </a:cxnLst>
            <a:rect l="f34" t="f34" r="f51" b="f37"/>
            <a:pathLst>
              <a:path>
                <a:moveTo>
                  <a:pt x="f34" y="f34"/>
                </a:moveTo>
                <a:lnTo>
                  <a:pt x="f48" y="f34"/>
                </a:lnTo>
                <a:lnTo>
                  <a:pt x="f38" y="f44"/>
                </a:lnTo>
                <a:lnTo>
                  <a:pt x="f48" y="f37"/>
                </a:lnTo>
                <a:lnTo>
                  <a:pt x="f34" y="f37"/>
                </a:lnTo>
                <a:close/>
              </a:path>
            </a:pathLst>
          </a:custGeom>
          <a:solidFill>
            <a:schemeClr val="bg1"/>
          </a:solidFill>
          <a:ln w="28575">
            <a:solidFill>
              <a:schemeClr val="tx1"/>
            </a:solidFill>
            <a:prstDash val="solid"/>
          </a:ln>
        </p:spPr>
        <p:txBody>
          <a:bodyPr vert="horz" wrap="square" lIns="91440" tIns="45720" rIns="91440" bIns="45720" anchor="ctr" anchorCtr="1" compatLnSpc="1"/>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zh-TW" sz="2800" b="1" i="0" u="none" strike="noStrike" kern="1200" cap="none" spc="0" baseline="0" dirty="0">
                <a:solidFill>
                  <a:srgbClr val="000000"/>
                </a:solidFill>
                <a:uFillTx/>
                <a:latin typeface="標楷體" panose="03000509000000000000" pitchFamily="65" charset="-120"/>
                <a:ea typeface="標楷體" panose="03000509000000000000" pitchFamily="65" charset="-120"/>
              </a:rPr>
              <a:t>履約</a:t>
            </a:r>
          </a:p>
        </p:txBody>
      </p:sp>
      <p:sp>
        <p:nvSpPr>
          <p:cNvPr id="9" name="五邊形 12"/>
          <p:cNvSpPr/>
          <p:nvPr/>
        </p:nvSpPr>
        <p:spPr>
          <a:xfrm>
            <a:off x="6602590" y="371061"/>
            <a:ext cx="1281778" cy="892436"/>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180"/>
              <a:gd name="f11" fmla="abs f4"/>
              <a:gd name="f12" fmla="abs f5"/>
              <a:gd name="f13" fmla="abs f6"/>
              <a:gd name="f14" fmla="val f7"/>
              <a:gd name="f15" fmla="val f8"/>
              <a:gd name="f16" fmla="*/ f9 f1 1"/>
              <a:gd name="f17" fmla="*/ f10 f1 1"/>
              <a:gd name="f18" fmla="?: f11 f4 1"/>
              <a:gd name="f19" fmla="?: f12 f5 1"/>
              <a:gd name="f20" fmla="?: f13 f6 1"/>
              <a:gd name="f21" fmla="*/ f16 1 f3"/>
              <a:gd name="f22" fmla="*/ f17 1 f3"/>
              <a:gd name="f23" fmla="*/ f18 1 21600"/>
              <a:gd name="f24" fmla="*/ f19 1 21600"/>
              <a:gd name="f25" fmla="*/ 21600 f18 1"/>
              <a:gd name="f26" fmla="*/ 21600 f19 1"/>
              <a:gd name="f27" fmla="+- f21 0 f2"/>
              <a:gd name="f28" fmla="+- f22 0 f2"/>
              <a:gd name="f29" fmla="min f24 f23"/>
              <a:gd name="f30" fmla="*/ f25 1 f20"/>
              <a:gd name="f31" fmla="*/ f26 1 f20"/>
              <a:gd name="f32" fmla="val f30"/>
              <a:gd name="f33" fmla="val f31"/>
              <a:gd name="f34" fmla="*/ f14 f29 1"/>
              <a:gd name="f35" fmla="+- f33 0 f14"/>
              <a:gd name="f36" fmla="+- f32 0 f14"/>
              <a:gd name="f37" fmla="*/ f33 f29 1"/>
              <a:gd name="f38" fmla="*/ f32 f29 1"/>
              <a:gd name="f39" fmla="*/ f35 1 2"/>
              <a:gd name="f40" fmla="min f36 f35"/>
              <a:gd name="f41" fmla="+- f14 f39 0"/>
              <a:gd name="f42" fmla="*/ f40 f15 1"/>
              <a:gd name="f43" fmla="*/ f42 1 100000"/>
              <a:gd name="f44" fmla="*/ f41 f29 1"/>
              <a:gd name="f45" fmla="+- f32 0 f43"/>
              <a:gd name="f46" fmla="+- f45 f32 0"/>
              <a:gd name="f47" fmla="*/ f45 1 2"/>
              <a:gd name="f48" fmla="*/ f45 f29 1"/>
              <a:gd name="f49" fmla="*/ f46 1 2"/>
              <a:gd name="f50" fmla="*/ f47 f29 1"/>
              <a:gd name="f51" fmla="*/ f49 f29 1"/>
            </a:gdLst>
            <a:ahLst/>
            <a:cxnLst>
              <a:cxn ang="3cd4">
                <a:pos x="hc" y="t"/>
              </a:cxn>
              <a:cxn ang="0">
                <a:pos x="r" y="vc"/>
              </a:cxn>
              <a:cxn ang="cd4">
                <a:pos x="hc" y="b"/>
              </a:cxn>
              <a:cxn ang="cd2">
                <a:pos x="l" y="vc"/>
              </a:cxn>
              <a:cxn ang="f27">
                <a:pos x="f50" y="f34"/>
              </a:cxn>
              <a:cxn ang="f28">
                <a:pos x="f50" y="f37"/>
              </a:cxn>
            </a:cxnLst>
            <a:rect l="f34" t="f34" r="f51" b="f37"/>
            <a:pathLst>
              <a:path>
                <a:moveTo>
                  <a:pt x="f34" y="f34"/>
                </a:moveTo>
                <a:lnTo>
                  <a:pt x="f48" y="f34"/>
                </a:lnTo>
                <a:lnTo>
                  <a:pt x="f38" y="f44"/>
                </a:lnTo>
                <a:lnTo>
                  <a:pt x="f48" y="f37"/>
                </a:lnTo>
                <a:lnTo>
                  <a:pt x="f34" y="f37"/>
                </a:lnTo>
                <a:close/>
              </a:path>
            </a:pathLst>
          </a:custGeom>
          <a:solidFill>
            <a:schemeClr val="bg1"/>
          </a:solidFill>
          <a:ln w="28575">
            <a:solidFill>
              <a:schemeClr val="tx1"/>
            </a:solidFill>
            <a:prstDash val="solid"/>
          </a:ln>
        </p:spPr>
        <p:txBody>
          <a:bodyPr vert="horz" wrap="square" lIns="91440" tIns="45720" rIns="91440" bIns="45720" anchor="ctr" anchorCtr="1" compatLnSpc="1"/>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zh-TW" sz="2800" b="1" i="0" u="none" strike="noStrike" kern="1200" cap="none" spc="0" baseline="0" dirty="0">
                <a:solidFill>
                  <a:srgbClr val="000000"/>
                </a:solidFill>
                <a:uFillTx/>
                <a:latin typeface="標楷體" panose="03000509000000000000" pitchFamily="65" charset="-120"/>
                <a:ea typeface="標楷體" panose="03000509000000000000" pitchFamily="65" charset="-120"/>
              </a:rPr>
              <a:t>驗收</a:t>
            </a:r>
          </a:p>
        </p:txBody>
      </p:sp>
      <p:sp>
        <p:nvSpPr>
          <p:cNvPr id="10" name="五邊形 28"/>
          <p:cNvSpPr/>
          <p:nvPr/>
        </p:nvSpPr>
        <p:spPr>
          <a:xfrm>
            <a:off x="7620505" y="393212"/>
            <a:ext cx="1199967" cy="870286"/>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180"/>
              <a:gd name="f11" fmla="abs f4"/>
              <a:gd name="f12" fmla="abs f5"/>
              <a:gd name="f13" fmla="abs f6"/>
              <a:gd name="f14" fmla="val f7"/>
              <a:gd name="f15" fmla="val f8"/>
              <a:gd name="f16" fmla="*/ f9 f1 1"/>
              <a:gd name="f17" fmla="*/ f10 f1 1"/>
              <a:gd name="f18" fmla="?: f11 f4 1"/>
              <a:gd name="f19" fmla="?: f12 f5 1"/>
              <a:gd name="f20" fmla="?: f13 f6 1"/>
              <a:gd name="f21" fmla="*/ f16 1 f3"/>
              <a:gd name="f22" fmla="*/ f17 1 f3"/>
              <a:gd name="f23" fmla="*/ f18 1 21600"/>
              <a:gd name="f24" fmla="*/ f19 1 21600"/>
              <a:gd name="f25" fmla="*/ 21600 f18 1"/>
              <a:gd name="f26" fmla="*/ 21600 f19 1"/>
              <a:gd name="f27" fmla="+- f21 0 f2"/>
              <a:gd name="f28" fmla="+- f22 0 f2"/>
              <a:gd name="f29" fmla="min f24 f23"/>
              <a:gd name="f30" fmla="*/ f25 1 f20"/>
              <a:gd name="f31" fmla="*/ f26 1 f20"/>
              <a:gd name="f32" fmla="val f30"/>
              <a:gd name="f33" fmla="val f31"/>
              <a:gd name="f34" fmla="*/ f14 f29 1"/>
              <a:gd name="f35" fmla="+- f33 0 f14"/>
              <a:gd name="f36" fmla="+- f32 0 f14"/>
              <a:gd name="f37" fmla="*/ f33 f29 1"/>
              <a:gd name="f38" fmla="*/ f32 f29 1"/>
              <a:gd name="f39" fmla="*/ f35 1 2"/>
              <a:gd name="f40" fmla="min f36 f35"/>
              <a:gd name="f41" fmla="+- f14 f39 0"/>
              <a:gd name="f42" fmla="*/ f40 f15 1"/>
              <a:gd name="f43" fmla="*/ f42 1 100000"/>
              <a:gd name="f44" fmla="*/ f41 f29 1"/>
              <a:gd name="f45" fmla="+- f32 0 f43"/>
              <a:gd name="f46" fmla="+- f45 f32 0"/>
              <a:gd name="f47" fmla="*/ f45 1 2"/>
              <a:gd name="f48" fmla="*/ f45 f29 1"/>
              <a:gd name="f49" fmla="*/ f46 1 2"/>
              <a:gd name="f50" fmla="*/ f47 f29 1"/>
              <a:gd name="f51" fmla="*/ f49 f29 1"/>
            </a:gdLst>
            <a:ahLst/>
            <a:cxnLst>
              <a:cxn ang="3cd4">
                <a:pos x="hc" y="t"/>
              </a:cxn>
              <a:cxn ang="0">
                <a:pos x="r" y="vc"/>
              </a:cxn>
              <a:cxn ang="cd4">
                <a:pos x="hc" y="b"/>
              </a:cxn>
              <a:cxn ang="cd2">
                <a:pos x="l" y="vc"/>
              </a:cxn>
              <a:cxn ang="f27">
                <a:pos x="f50" y="f34"/>
              </a:cxn>
              <a:cxn ang="f28">
                <a:pos x="f50" y="f37"/>
              </a:cxn>
            </a:cxnLst>
            <a:rect l="f34" t="f34" r="f51" b="f37"/>
            <a:pathLst>
              <a:path>
                <a:moveTo>
                  <a:pt x="f34" y="f34"/>
                </a:moveTo>
                <a:lnTo>
                  <a:pt x="f48" y="f34"/>
                </a:lnTo>
                <a:lnTo>
                  <a:pt x="f38" y="f44"/>
                </a:lnTo>
                <a:lnTo>
                  <a:pt x="f48" y="f37"/>
                </a:lnTo>
                <a:lnTo>
                  <a:pt x="f34" y="f37"/>
                </a:lnTo>
                <a:close/>
              </a:path>
            </a:pathLst>
          </a:custGeom>
          <a:solidFill>
            <a:schemeClr val="bg1"/>
          </a:solidFill>
          <a:ln w="28575">
            <a:solidFill>
              <a:schemeClr val="tx1"/>
            </a:solidFill>
            <a:prstDash val="solid"/>
          </a:ln>
        </p:spPr>
        <p:txBody>
          <a:bodyPr vert="horz" wrap="square" lIns="91440" tIns="45720" rIns="91440" bIns="45720" anchor="ctr" anchorCtr="1" compatLnSpc="1"/>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zh-TW" sz="2800" b="1" i="0" u="none" strike="noStrike" kern="1200" cap="none" spc="0" baseline="0" dirty="0">
                <a:solidFill>
                  <a:srgbClr val="000000"/>
                </a:solidFill>
                <a:uFillTx/>
                <a:latin typeface="標楷體" panose="03000509000000000000" pitchFamily="65" charset="-120"/>
                <a:ea typeface="標楷體" panose="03000509000000000000" pitchFamily="65" charset="-120"/>
              </a:rPr>
              <a:t>保固</a:t>
            </a:r>
          </a:p>
        </p:txBody>
      </p:sp>
      <p:sp>
        <p:nvSpPr>
          <p:cNvPr id="12" name="文字方塊 11"/>
          <p:cNvSpPr txBox="1"/>
          <p:nvPr/>
        </p:nvSpPr>
        <p:spPr>
          <a:xfrm>
            <a:off x="368385" y="1383158"/>
            <a:ext cx="8352928" cy="461665"/>
          </a:xfrm>
          <a:prstGeom prst="rect">
            <a:avLst/>
          </a:prstGeom>
          <a:noFill/>
          <a:ln w="57150">
            <a:solidFill>
              <a:schemeClr val="tx1"/>
            </a:solidFill>
          </a:ln>
        </p:spPr>
        <p:txBody>
          <a:bodyPr wrap="square" rtlCol="0">
            <a:spAutoFit/>
          </a:bodyPr>
          <a:lstStyle/>
          <a:p>
            <a:r>
              <a:rPr lang="zh-TW" altLang="en-US" sz="2400" b="1" dirty="0">
                <a:solidFill>
                  <a:srgbClr val="FF0000"/>
                </a:solidFill>
                <a:latin typeface="標楷體" panose="03000509000000000000" pitchFamily="65" charset="-120"/>
                <a:ea typeface="標楷體" panose="03000509000000000000" pitchFamily="65" charset="-120"/>
              </a:rPr>
              <a:t>            八、</a:t>
            </a:r>
            <a:r>
              <a:rPr lang="zh-TW" altLang="en-US" sz="2400" b="1" dirty="0">
                <a:solidFill>
                  <a:srgbClr val="0000FF"/>
                </a:solidFill>
                <a:latin typeface="標楷體" panose="03000509000000000000" pitchFamily="65" charset="-120"/>
                <a:ea typeface="標楷體" panose="03000509000000000000" pitchFamily="65" charset="-120"/>
              </a:rPr>
              <a:t>開標程序 </a:t>
            </a:r>
          </a:p>
        </p:txBody>
      </p:sp>
      <p:cxnSp>
        <p:nvCxnSpPr>
          <p:cNvPr id="15" name="直線接點 14"/>
          <p:cNvCxnSpPr/>
          <p:nvPr/>
        </p:nvCxnSpPr>
        <p:spPr>
          <a:xfrm>
            <a:off x="4758825" y="332656"/>
            <a:ext cx="29199" cy="1512168"/>
          </a:xfrm>
          <a:prstGeom prst="line">
            <a:avLst/>
          </a:prstGeom>
          <a:ln w="57150"/>
        </p:spPr>
        <p:style>
          <a:lnRef idx="1">
            <a:schemeClr val="accent1"/>
          </a:lnRef>
          <a:fillRef idx="0">
            <a:schemeClr val="accent1"/>
          </a:fillRef>
          <a:effectRef idx="0">
            <a:schemeClr val="accent1"/>
          </a:effectRef>
          <a:fontRef idx="minor">
            <a:schemeClr val="tx1"/>
          </a:fontRef>
        </p:style>
      </p:cxnSp>
      <p:sp>
        <p:nvSpPr>
          <p:cNvPr id="11" name="文字方塊 10"/>
          <p:cNvSpPr txBox="1"/>
          <p:nvPr/>
        </p:nvSpPr>
        <p:spPr>
          <a:xfrm>
            <a:off x="4788024" y="1383159"/>
            <a:ext cx="3960440" cy="461665"/>
          </a:xfrm>
          <a:prstGeom prst="rect">
            <a:avLst/>
          </a:prstGeom>
          <a:noFill/>
        </p:spPr>
        <p:txBody>
          <a:bodyPr wrap="square" rtlCol="0">
            <a:spAutoFit/>
          </a:bodyPr>
          <a:lstStyle/>
          <a:p>
            <a:pPr algn="ctr"/>
            <a:r>
              <a:rPr lang="zh-TW" altLang="en-US" sz="2400" b="1" dirty="0">
                <a:solidFill>
                  <a:srgbClr val="FF0000"/>
                </a:solidFill>
                <a:latin typeface="標楷體" panose="03000509000000000000" pitchFamily="65" charset="-120"/>
                <a:ea typeface="標楷體" panose="03000509000000000000" pitchFamily="65" charset="-120"/>
              </a:rPr>
              <a:t>                </a:t>
            </a:r>
            <a:r>
              <a:rPr lang="zh-TW" altLang="en-US" sz="2400" b="1" dirty="0">
                <a:solidFill>
                  <a:srgbClr val="000000"/>
                </a:solidFill>
                <a:latin typeface="標楷體" panose="03000509000000000000" pitchFamily="65" charset="-120"/>
                <a:ea typeface="標楷體" panose="03000509000000000000" pitchFamily="65" charset="-120"/>
              </a:rPr>
              <a:t>契約爭議</a:t>
            </a:r>
          </a:p>
        </p:txBody>
      </p:sp>
      <p:sp>
        <p:nvSpPr>
          <p:cNvPr id="18" name="向下箭號 17"/>
          <p:cNvSpPr/>
          <p:nvPr/>
        </p:nvSpPr>
        <p:spPr>
          <a:xfrm>
            <a:off x="1841030" y="1088741"/>
            <a:ext cx="282698" cy="1116124"/>
          </a:xfrm>
          <a:prstGeom prst="downArrow">
            <a:avLst/>
          </a:prstGeom>
          <a:solidFill>
            <a:srgbClr val="FF0000"/>
          </a:solidFill>
          <a:ln w="571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0" name="文字方塊 19"/>
          <p:cNvSpPr txBox="1"/>
          <p:nvPr/>
        </p:nvSpPr>
        <p:spPr>
          <a:xfrm>
            <a:off x="433816" y="2204864"/>
            <a:ext cx="8352928" cy="2679003"/>
          </a:xfrm>
          <a:prstGeom prst="rect">
            <a:avLst/>
          </a:prstGeom>
          <a:noFill/>
        </p:spPr>
        <p:txBody>
          <a:bodyPr wrap="square" rtlCol="0">
            <a:spAutoFit/>
          </a:bodyPr>
          <a:lstStyle/>
          <a:p>
            <a:pPr marL="355600" indent="-355600" algn="just">
              <a:lnSpc>
                <a:spcPts val="3400"/>
              </a:lnSpc>
            </a:pPr>
            <a:r>
              <a:rPr lang="en-US" altLang="zh-TW" sz="2400" b="1" kern="100" dirty="0">
                <a:solidFill>
                  <a:srgbClr val="000000"/>
                </a:solidFill>
                <a:latin typeface="標楷體" pitchFamily="65" charset="-120"/>
                <a:ea typeface="標楷體" pitchFamily="65" charset="-120"/>
                <a:cs typeface="Times New Roman"/>
              </a:rPr>
              <a:t>9.</a:t>
            </a:r>
            <a:r>
              <a:rPr lang="zh-TW" altLang="zh-TW" sz="2400" b="1" kern="0" dirty="0">
                <a:solidFill>
                  <a:srgbClr val="000000"/>
                </a:solidFill>
                <a:ea typeface="標楷體"/>
                <a:cs typeface="新細明體"/>
              </a:rPr>
              <a:t>採</a:t>
            </a:r>
            <a:r>
              <a:rPr lang="zh-TW" altLang="zh-TW" sz="2400" b="1" u="sng" kern="0" dirty="0">
                <a:solidFill>
                  <a:srgbClr val="0000FF"/>
                </a:solidFill>
                <a:latin typeface="標楷體" panose="03000509000000000000" pitchFamily="65" charset="-120"/>
                <a:ea typeface="標楷體" panose="03000509000000000000" pitchFamily="65" charset="-120"/>
                <a:cs typeface="新細明體"/>
              </a:rPr>
              <a:t>分段開標</a:t>
            </a:r>
            <a:r>
              <a:rPr lang="zh-TW" altLang="zh-TW" sz="2400" b="1" kern="0" dirty="0">
                <a:solidFill>
                  <a:srgbClr val="000000"/>
                </a:solidFill>
                <a:latin typeface="標楷體" panose="03000509000000000000" pitchFamily="65" charset="-120"/>
                <a:ea typeface="標楷體" panose="03000509000000000000" pitchFamily="65" charset="-120"/>
                <a:cs typeface="新細明體"/>
              </a:rPr>
              <a:t>，卻先辦理價格標後再審查資格或規格標。</a:t>
            </a:r>
            <a:endParaRPr lang="zh-TW" altLang="zh-TW" sz="2400" b="1" kern="100" dirty="0">
              <a:solidFill>
                <a:srgbClr val="000000"/>
              </a:solidFill>
              <a:latin typeface="標楷體" panose="03000509000000000000" pitchFamily="65" charset="-120"/>
              <a:ea typeface="標楷體" panose="03000509000000000000" pitchFamily="65" charset="-120"/>
              <a:cs typeface="Times New Roman"/>
            </a:endParaRPr>
          </a:p>
          <a:p>
            <a:pPr marL="444500" indent="-444500" algn="just">
              <a:lnSpc>
                <a:spcPts val="3400"/>
              </a:lnSpc>
            </a:pPr>
            <a:r>
              <a:rPr lang="en-US" altLang="zh-TW" sz="2400" b="1" kern="100" dirty="0">
                <a:solidFill>
                  <a:srgbClr val="000000"/>
                </a:solidFill>
                <a:latin typeface="標楷體" panose="03000509000000000000" pitchFamily="65" charset="-120"/>
                <a:ea typeface="標楷體" panose="03000509000000000000" pitchFamily="65" charset="-120"/>
                <a:cs typeface="Times New Roman"/>
              </a:rPr>
              <a:t>10.</a:t>
            </a:r>
            <a:r>
              <a:rPr lang="zh-TW" altLang="zh-TW" sz="2400" b="1" u="sng" kern="0" dirty="0">
                <a:solidFill>
                  <a:srgbClr val="0000FF"/>
                </a:solidFill>
                <a:latin typeface="標楷體" panose="03000509000000000000" pitchFamily="65" charset="-120"/>
                <a:ea typeface="標楷體" panose="03000509000000000000" pitchFamily="65" charset="-120"/>
                <a:cs typeface="新細明體"/>
              </a:rPr>
              <a:t>訂定底價時機不符合規定</a:t>
            </a:r>
            <a:r>
              <a:rPr lang="zh-TW" altLang="zh-TW" sz="2400" b="1" kern="0" dirty="0">
                <a:solidFill>
                  <a:srgbClr val="000000"/>
                </a:solidFill>
                <a:latin typeface="標楷體" panose="03000509000000000000" pitchFamily="65" charset="-120"/>
                <a:ea typeface="標楷體" panose="03000509000000000000" pitchFamily="65" charset="-120"/>
                <a:cs typeface="新細明體"/>
              </a:rPr>
              <a:t>，</a:t>
            </a:r>
            <a:r>
              <a:rPr lang="zh-TW" altLang="zh-TW" sz="2000" b="1" kern="0" dirty="0">
                <a:solidFill>
                  <a:srgbClr val="000000"/>
                </a:solidFill>
                <a:latin typeface="標楷體" panose="03000509000000000000" pitchFamily="65" charset="-120"/>
                <a:ea typeface="標楷體" panose="03000509000000000000" pitchFamily="65" charset="-120"/>
                <a:cs typeface="新細明體"/>
              </a:rPr>
              <a:t>例如：議價前未參考該議價廠商之報價或估價即訂定底價。</a:t>
            </a:r>
            <a:endParaRPr lang="zh-TW" altLang="zh-TW" sz="2000" b="1" kern="100" dirty="0">
              <a:solidFill>
                <a:srgbClr val="000000"/>
              </a:solidFill>
              <a:latin typeface="標楷體" panose="03000509000000000000" pitchFamily="65" charset="-120"/>
              <a:ea typeface="標楷體" panose="03000509000000000000" pitchFamily="65" charset="-120"/>
              <a:cs typeface="Times New Roman"/>
            </a:endParaRPr>
          </a:p>
          <a:p>
            <a:pPr marL="355600" indent="-355600" algn="just">
              <a:lnSpc>
                <a:spcPts val="3400"/>
              </a:lnSpc>
            </a:pPr>
            <a:r>
              <a:rPr lang="en-US" altLang="zh-TW" sz="2400" b="1" kern="100" dirty="0">
                <a:solidFill>
                  <a:srgbClr val="000000"/>
                </a:solidFill>
                <a:latin typeface="標楷體" panose="03000509000000000000" pitchFamily="65" charset="-120"/>
                <a:ea typeface="標楷體" panose="03000509000000000000" pitchFamily="65" charset="-120"/>
                <a:cs typeface="Times New Roman"/>
              </a:rPr>
              <a:t>11.</a:t>
            </a:r>
            <a:r>
              <a:rPr lang="zh-TW" altLang="zh-TW" sz="2400" b="1" kern="0" dirty="0">
                <a:solidFill>
                  <a:srgbClr val="000000"/>
                </a:solidFill>
                <a:latin typeface="標楷體" panose="03000509000000000000" pitchFamily="65" charset="-120"/>
                <a:ea typeface="標楷體" panose="03000509000000000000" pitchFamily="65" charset="-120"/>
                <a:cs typeface="新細明體"/>
              </a:rPr>
              <a:t>對於</a:t>
            </a:r>
            <a:r>
              <a:rPr lang="zh-TW" altLang="zh-TW" sz="2400" b="1" u="sng" kern="0" dirty="0">
                <a:solidFill>
                  <a:srgbClr val="0000FF"/>
                </a:solidFill>
                <a:latin typeface="標楷體" panose="03000509000000000000" pitchFamily="65" charset="-120"/>
                <a:ea typeface="標楷體" panose="03000509000000000000" pitchFamily="65" charset="-120"/>
                <a:cs typeface="新細明體"/>
              </a:rPr>
              <a:t>監辦人員提出之正確意見不予理會</a:t>
            </a:r>
            <a:r>
              <a:rPr lang="zh-TW" altLang="zh-TW" sz="2400" b="1" kern="0" dirty="0">
                <a:solidFill>
                  <a:srgbClr val="000000"/>
                </a:solidFill>
                <a:latin typeface="標楷體" panose="03000509000000000000" pitchFamily="65" charset="-120"/>
                <a:ea typeface="標楷體" panose="03000509000000000000" pitchFamily="65" charset="-120"/>
                <a:cs typeface="新細明體"/>
              </a:rPr>
              <a:t>。</a:t>
            </a:r>
            <a:endParaRPr lang="zh-TW" altLang="zh-TW" sz="2400" b="1" kern="100" dirty="0">
              <a:solidFill>
                <a:srgbClr val="000000"/>
              </a:solidFill>
              <a:latin typeface="標楷體" panose="03000509000000000000" pitchFamily="65" charset="-120"/>
              <a:ea typeface="標楷體" panose="03000509000000000000" pitchFamily="65" charset="-120"/>
              <a:cs typeface="Times New Roman"/>
            </a:endParaRPr>
          </a:p>
          <a:p>
            <a:pPr marL="355600" indent="-355600" algn="just">
              <a:lnSpc>
                <a:spcPts val="3400"/>
              </a:lnSpc>
            </a:pPr>
            <a:r>
              <a:rPr lang="en-US" altLang="zh-TW" sz="2400" b="1" kern="100" dirty="0">
                <a:solidFill>
                  <a:srgbClr val="000000"/>
                </a:solidFill>
                <a:latin typeface="標楷體" panose="03000509000000000000" pitchFamily="65" charset="-120"/>
                <a:ea typeface="標楷體" panose="03000509000000000000" pitchFamily="65" charset="-120"/>
                <a:cs typeface="Times New Roman"/>
              </a:rPr>
              <a:t>12.</a:t>
            </a:r>
            <a:r>
              <a:rPr lang="zh-TW" altLang="zh-TW" sz="2400" b="1" u="sng" kern="0" dirty="0">
                <a:solidFill>
                  <a:srgbClr val="0000FF"/>
                </a:solidFill>
                <a:latin typeface="標楷體" panose="03000509000000000000" pitchFamily="65" charset="-120"/>
                <a:ea typeface="標楷體" panose="03000509000000000000" pitchFamily="65" charset="-120"/>
                <a:cs typeface="新細明體"/>
              </a:rPr>
              <a:t>監辦人員逾越監辦職權提出不妥適之意見</a:t>
            </a:r>
            <a:r>
              <a:rPr lang="zh-TW" altLang="zh-TW" sz="2400" b="1" kern="0" dirty="0">
                <a:solidFill>
                  <a:srgbClr val="000000"/>
                </a:solidFill>
                <a:latin typeface="標楷體" panose="03000509000000000000" pitchFamily="65" charset="-120"/>
                <a:ea typeface="標楷體" panose="03000509000000000000" pitchFamily="65" charset="-120"/>
                <a:cs typeface="新細明體"/>
              </a:rPr>
              <a:t>。</a:t>
            </a:r>
            <a:endParaRPr lang="zh-TW" altLang="zh-TW" sz="2400" b="1" kern="100" dirty="0">
              <a:solidFill>
                <a:srgbClr val="000000"/>
              </a:solidFill>
              <a:latin typeface="標楷體" panose="03000509000000000000" pitchFamily="65" charset="-120"/>
              <a:ea typeface="標楷體" panose="03000509000000000000" pitchFamily="65" charset="-120"/>
              <a:cs typeface="Times New Roman"/>
            </a:endParaRPr>
          </a:p>
          <a:p>
            <a:pPr marL="355600" indent="-355600" algn="just">
              <a:lnSpc>
                <a:spcPts val="3400"/>
              </a:lnSpc>
            </a:pPr>
            <a:r>
              <a:rPr lang="en-US" altLang="zh-TW" sz="2400" b="1" kern="100" dirty="0">
                <a:solidFill>
                  <a:srgbClr val="000000"/>
                </a:solidFill>
                <a:latin typeface="標楷體" panose="03000509000000000000" pitchFamily="65" charset="-120"/>
                <a:ea typeface="標楷體" panose="03000509000000000000" pitchFamily="65" charset="-120"/>
                <a:cs typeface="Times New Roman"/>
              </a:rPr>
              <a:t>13.</a:t>
            </a:r>
            <a:r>
              <a:rPr lang="zh-TW" altLang="zh-TW" sz="2400" b="1" kern="0" dirty="0">
                <a:solidFill>
                  <a:srgbClr val="000000"/>
                </a:solidFill>
                <a:latin typeface="標楷體" panose="03000509000000000000" pitchFamily="65" charset="-120"/>
                <a:ea typeface="標楷體" panose="03000509000000000000" pitchFamily="65" charset="-120"/>
                <a:cs typeface="新細明體"/>
              </a:rPr>
              <a:t>未依採購法第</a:t>
            </a:r>
            <a:r>
              <a:rPr lang="en-US" altLang="zh-TW" sz="2400" b="1" kern="0" dirty="0">
                <a:solidFill>
                  <a:srgbClr val="000000"/>
                </a:solidFill>
                <a:latin typeface="標楷體" panose="03000509000000000000" pitchFamily="65" charset="-120"/>
                <a:ea typeface="標楷體" panose="03000509000000000000" pitchFamily="65" charset="-120"/>
                <a:cs typeface="新細明體"/>
              </a:rPr>
              <a:t>57</a:t>
            </a:r>
            <a:r>
              <a:rPr lang="zh-TW" altLang="zh-TW" sz="2400" b="1" kern="0" dirty="0">
                <a:solidFill>
                  <a:srgbClr val="000000"/>
                </a:solidFill>
                <a:latin typeface="標楷體" panose="03000509000000000000" pitchFamily="65" charset="-120"/>
                <a:ea typeface="標楷體" panose="03000509000000000000" pitchFamily="65" charset="-120"/>
                <a:cs typeface="新細明體"/>
              </a:rPr>
              <a:t>條第</a:t>
            </a:r>
            <a:r>
              <a:rPr lang="en-US" altLang="zh-TW" sz="2400" b="1" kern="0" dirty="0">
                <a:solidFill>
                  <a:srgbClr val="000000"/>
                </a:solidFill>
                <a:latin typeface="標楷體" panose="03000509000000000000" pitchFamily="65" charset="-120"/>
                <a:ea typeface="標楷體" panose="03000509000000000000" pitchFamily="65" charset="-120"/>
                <a:cs typeface="新細明體"/>
              </a:rPr>
              <a:t>1</a:t>
            </a:r>
            <a:r>
              <a:rPr lang="zh-TW" altLang="zh-TW" sz="2400" b="1" kern="0" dirty="0">
                <a:solidFill>
                  <a:srgbClr val="000000"/>
                </a:solidFill>
                <a:latin typeface="標楷體" panose="03000509000000000000" pitchFamily="65" charset="-120"/>
                <a:ea typeface="標楷體" panose="03000509000000000000" pitchFamily="65" charset="-120"/>
                <a:cs typeface="新細明體"/>
              </a:rPr>
              <a:t>款規定</a:t>
            </a:r>
            <a:r>
              <a:rPr lang="zh-TW" altLang="zh-TW" sz="2400" b="1" u="sng" kern="0" dirty="0">
                <a:solidFill>
                  <a:srgbClr val="0000FF"/>
                </a:solidFill>
                <a:latin typeface="標楷體" panose="03000509000000000000" pitchFamily="65" charset="-120"/>
                <a:ea typeface="標楷體" panose="03000509000000000000" pitchFamily="65" charset="-120"/>
                <a:cs typeface="新細明體"/>
              </a:rPr>
              <a:t>秘密開標審標</a:t>
            </a:r>
            <a:r>
              <a:rPr lang="zh-TW" altLang="zh-TW" sz="2400" b="1" kern="0" dirty="0">
                <a:solidFill>
                  <a:srgbClr val="000000"/>
                </a:solidFill>
                <a:latin typeface="標楷體" panose="03000509000000000000" pitchFamily="65" charset="-120"/>
                <a:ea typeface="標楷體" panose="03000509000000000000" pitchFamily="65" charset="-120"/>
                <a:cs typeface="新細明體"/>
              </a:rPr>
              <a:t>。</a:t>
            </a:r>
            <a:endParaRPr lang="zh-TW" altLang="zh-TW" sz="2400" b="1" kern="100" dirty="0">
              <a:solidFill>
                <a:srgbClr val="000000"/>
              </a:solidFill>
              <a:latin typeface="標楷體" panose="03000509000000000000" pitchFamily="65" charset="-120"/>
              <a:ea typeface="標楷體" panose="03000509000000000000" pitchFamily="65" charset="-120"/>
              <a:cs typeface="Times New Roman"/>
            </a:endParaRPr>
          </a:p>
        </p:txBody>
      </p:sp>
      <p:sp>
        <p:nvSpPr>
          <p:cNvPr id="21" name="爆炸 1 20"/>
          <p:cNvSpPr/>
          <p:nvPr/>
        </p:nvSpPr>
        <p:spPr>
          <a:xfrm>
            <a:off x="4962780" y="1196752"/>
            <a:ext cx="2525473" cy="749697"/>
          </a:xfrm>
          <a:prstGeom prst="irregularSeal1">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2400" b="1" dirty="0">
                <a:solidFill>
                  <a:srgbClr val="000000"/>
                </a:solidFill>
                <a:latin typeface="標楷體" panose="03000509000000000000" pitchFamily="65" charset="-120"/>
                <a:ea typeface="標楷體" panose="03000509000000000000" pitchFamily="65" charset="-120"/>
              </a:rPr>
              <a:t>履約程序</a:t>
            </a:r>
          </a:p>
        </p:txBody>
      </p:sp>
    </p:spTree>
    <p:extLst>
      <p:ext uri="{BB962C8B-B14F-4D97-AF65-F5344CB8AC3E}">
        <p14:creationId xmlns:p14="http://schemas.microsoft.com/office/powerpoint/2010/main" val="379060435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3" name="五邊形 4"/>
          <p:cNvSpPr/>
          <p:nvPr/>
        </p:nvSpPr>
        <p:spPr>
          <a:xfrm>
            <a:off x="395536" y="332656"/>
            <a:ext cx="1405350" cy="944666"/>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180"/>
              <a:gd name="f11" fmla="abs f4"/>
              <a:gd name="f12" fmla="abs f5"/>
              <a:gd name="f13" fmla="abs f6"/>
              <a:gd name="f14" fmla="val f7"/>
              <a:gd name="f15" fmla="val f8"/>
              <a:gd name="f16" fmla="*/ f9 f1 1"/>
              <a:gd name="f17" fmla="*/ f10 f1 1"/>
              <a:gd name="f18" fmla="?: f11 f4 1"/>
              <a:gd name="f19" fmla="?: f12 f5 1"/>
              <a:gd name="f20" fmla="?: f13 f6 1"/>
              <a:gd name="f21" fmla="*/ f16 1 f3"/>
              <a:gd name="f22" fmla="*/ f17 1 f3"/>
              <a:gd name="f23" fmla="*/ f18 1 21600"/>
              <a:gd name="f24" fmla="*/ f19 1 21600"/>
              <a:gd name="f25" fmla="*/ 21600 f18 1"/>
              <a:gd name="f26" fmla="*/ 21600 f19 1"/>
              <a:gd name="f27" fmla="+- f21 0 f2"/>
              <a:gd name="f28" fmla="+- f22 0 f2"/>
              <a:gd name="f29" fmla="min f24 f23"/>
              <a:gd name="f30" fmla="*/ f25 1 f20"/>
              <a:gd name="f31" fmla="*/ f26 1 f20"/>
              <a:gd name="f32" fmla="val f30"/>
              <a:gd name="f33" fmla="val f31"/>
              <a:gd name="f34" fmla="*/ f14 f29 1"/>
              <a:gd name="f35" fmla="+- f33 0 f14"/>
              <a:gd name="f36" fmla="+- f32 0 f14"/>
              <a:gd name="f37" fmla="*/ f33 f29 1"/>
              <a:gd name="f38" fmla="*/ f32 f29 1"/>
              <a:gd name="f39" fmla="*/ f35 1 2"/>
              <a:gd name="f40" fmla="min f36 f35"/>
              <a:gd name="f41" fmla="+- f14 f39 0"/>
              <a:gd name="f42" fmla="*/ f40 f15 1"/>
              <a:gd name="f43" fmla="*/ f42 1 100000"/>
              <a:gd name="f44" fmla="*/ f41 f29 1"/>
              <a:gd name="f45" fmla="+- f32 0 f43"/>
              <a:gd name="f46" fmla="+- f45 f32 0"/>
              <a:gd name="f47" fmla="*/ f45 1 2"/>
              <a:gd name="f48" fmla="*/ f45 f29 1"/>
              <a:gd name="f49" fmla="*/ f46 1 2"/>
              <a:gd name="f50" fmla="*/ f47 f29 1"/>
              <a:gd name="f51" fmla="*/ f49 f29 1"/>
            </a:gdLst>
            <a:ahLst/>
            <a:cxnLst>
              <a:cxn ang="3cd4">
                <a:pos x="hc" y="t"/>
              </a:cxn>
              <a:cxn ang="0">
                <a:pos x="r" y="vc"/>
              </a:cxn>
              <a:cxn ang="cd4">
                <a:pos x="hc" y="b"/>
              </a:cxn>
              <a:cxn ang="cd2">
                <a:pos x="l" y="vc"/>
              </a:cxn>
              <a:cxn ang="f27">
                <a:pos x="f50" y="f34"/>
              </a:cxn>
              <a:cxn ang="f28">
                <a:pos x="f50" y="f37"/>
              </a:cxn>
            </a:cxnLst>
            <a:rect l="f34" t="f34" r="f51" b="f37"/>
            <a:pathLst>
              <a:path>
                <a:moveTo>
                  <a:pt x="f34" y="f34"/>
                </a:moveTo>
                <a:lnTo>
                  <a:pt x="f48" y="f34"/>
                </a:lnTo>
                <a:lnTo>
                  <a:pt x="f38" y="f44"/>
                </a:lnTo>
                <a:lnTo>
                  <a:pt x="f48" y="f37"/>
                </a:lnTo>
                <a:lnTo>
                  <a:pt x="f34" y="f37"/>
                </a:lnTo>
                <a:close/>
              </a:path>
            </a:pathLst>
          </a:custGeom>
          <a:solidFill>
            <a:schemeClr val="bg1"/>
          </a:solidFill>
          <a:ln w="28575">
            <a:solidFill>
              <a:schemeClr val="tx1"/>
            </a:solidFill>
            <a:prstDash val="solid"/>
          </a:ln>
        </p:spPr>
        <p:txBody>
          <a:bodyPr vert="horz" wrap="square" lIns="91440" tIns="45720" rIns="91440" bIns="45720" anchor="ctr" anchorCtr="1" compatLnSpc="1"/>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zh-TW" sz="3200" b="1" i="0" u="none" strike="noStrike" kern="1200" cap="none" spc="0" baseline="0" dirty="0">
                <a:solidFill>
                  <a:srgbClr val="000000"/>
                </a:solidFill>
                <a:uFillTx/>
                <a:latin typeface="標楷體" panose="03000509000000000000" pitchFamily="65" charset="-120"/>
                <a:ea typeface="標楷體" panose="03000509000000000000" pitchFamily="65" charset="-120"/>
              </a:rPr>
              <a:t>招標</a:t>
            </a:r>
          </a:p>
        </p:txBody>
      </p:sp>
      <p:sp>
        <p:nvSpPr>
          <p:cNvPr id="4" name="五邊形 5"/>
          <p:cNvSpPr/>
          <p:nvPr/>
        </p:nvSpPr>
        <p:spPr>
          <a:xfrm>
            <a:off x="1475656" y="332656"/>
            <a:ext cx="1405350" cy="944666"/>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180"/>
              <a:gd name="f11" fmla="abs f4"/>
              <a:gd name="f12" fmla="abs f5"/>
              <a:gd name="f13" fmla="abs f6"/>
              <a:gd name="f14" fmla="val f7"/>
              <a:gd name="f15" fmla="val f8"/>
              <a:gd name="f16" fmla="*/ f9 f1 1"/>
              <a:gd name="f17" fmla="*/ f10 f1 1"/>
              <a:gd name="f18" fmla="?: f11 f4 1"/>
              <a:gd name="f19" fmla="?: f12 f5 1"/>
              <a:gd name="f20" fmla="?: f13 f6 1"/>
              <a:gd name="f21" fmla="*/ f16 1 f3"/>
              <a:gd name="f22" fmla="*/ f17 1 f3"/>
              <a:gd name="f23" fmla="*/ f18 1 21600"/>
              <a:gd name="f24" fmla="*/ f19 1 21600"/>
              <a:gd name="f25" fmla="*/ 21600 f18 1"/>
              <a:gd name="f26" fmla="*/ 21600 f19 1"/>
              <a:gd name="f27" fmla="+- f21 0 f2"/>
              <a:gd name="f28" fmla="+- f22 0 f2"/>
              <a:gd name="f29" fmla="min f24 f23"/>
              <a:gd name="f30" fmla="*/ f25 1 f20"/>
              <a:gd name="f31" fmla="*/ f26 1 f20"/>
              <a:gd name="f32" fmla="val f30"/>
              <a:gd name="f33" fmla="val f31"/>
              <a:gd name="f34" fmla="*/ f14 f29 1"/>
              <a:gd name="f35" fmla="+- f33 0 f14"/>
              <a:gd name="f36" fmla="+- f32 0 f14"/>
              <a:gd name="f37" fmla="*/ f33 f29 1"/>
              <a:gd name="f38" fmla="*/ f32 f29 1"/>
              <a:gd name="f39" fmla="*/ f35 1 2"/>
              <a:gd name="f40" fmla="min f36 f35"/>
              <a:gd name="f41" fmla="+- f14 f39 0"/>
              <a:gd name="f42" fmla="*/ f40 f15 1"/>
              <a:gd name="f43" fmla="*/ f42 1 100000"/>
              <a:gd name="f44" fmla="*/ f41 f29 1"/>
              <a:gd name="f45" fmla="+- f32 0 f43"/>
              <a:gd name="f46" fmla="+- f45 f32 0"/>
              <a:gd name="f47" fmla="*/ f45 1 2"/>
              <a:gd name="f48" fmla="*/ f45 f29 1"/>
              <a:gd name="f49" fmla="*/ f46 1 2"/>
              <a:gd name="f50" fmla="*/ f47 f29 1"/>
              <a:gd name="f51" fmla="*/ f49 f29 1"/>
            </a:gdLst>
            <a:ahLst/>
            <a:cxnLst>
              <a:cxn ang="3cd4">
                <a:pos x="hc" y="t"/>
              </a:cxn>
              <a:cxn ang="0">
                <a:pos x="r" y="vc"/>
              </a:cxn>
              <a:cxn ang="cd4">
                <a:pos x="hc" y="b"/>
              </a:cxn>
              <a:cxn ang="cd2">
                <a:pos x="l" y="vc"/>
              </a:cxn>
              <a:cxn ang="f27">
                <a:pos x="f50" y="f34"/>
              </a:cxn>
              <a:cxn ang="f28">
                <a:pos x="f50" y="f37"/>
              </a:cxn>
            </a:cxnLst>
            <a:rect l="f34" t="f34" r="f51" b="f37"/>
            <a:pathLst>
              <a:path>
                <a:moveTo>
                  <a:pt x="f34" y="f34"/>
                </a:moveTo>
                <a:lnTo>
                  <a:pt x="f48" y="f34"/>
                </a:lnTo>
                <a:lnTo>
                  <a:pt x="f38" y="f44"/>
                </a:lnTo>
                <a:lnTo>
                  <a:pt x="f48" y="f37"/>
                </a:lnTo>
                <a:lnTo>
                  <a:pt x="f34" y="f37"/>
                </a:lnTo>
                <a:close/>
              </a:path>
            </a:pathLst>
          </a:custGeom>
          <a:solidFill>
            <a:schemeClr val="bg1"/>
          </a:solidFill>
          <a:ln w="28575">
            <a:solidFill>
              <a:srgbClr val="000000"/>
            </a:solidFill>
            <a:prstDash val="solid"/>
          </a:ln>
        </p:spPr>
        <p:txBody>
          <a:bodyPr vert="horz" wrap="square" lIns="91440" tIns="45720" rIns="91440" bIns="45720" anchor="ctr" anchorCtr="1" compatLnSpc="1"/>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zh-TW" sz="3200" b="1" i="0" u="none" strike="noStrike" kern="1200" cap="none" spc="0" baseline="0" dirty="0">
                <a:solidFill>
                  <a:srgbClr val="000000"/>
                </a:solidFill>
                <a:uFillTx/>
                <a:latin typeface="標楷體" panose="03000509000000000000" pitchFamily="65" charset="-120"/>
                <a:ea typeface="標楷體" panose="03000509000000000000" pitchFamily="65" charset="-120"/>
              </a:rPr>
              <a:t>開標</a:t>
            </a:r>
          </a:p>
        </p:txBody>
      </p:sp>
      <p:sp>
        <p:nvSpPr>
          <p:cNvPr id="5" name="五邊形 6"/>
          <p:cNvSpPr/>
          <p:nvPr/>
        </p:nvSpPr>
        <p:spPr>
          <a:xfrm>
            <a:off x="2573181" y="332656"/>
            <a:ext cx="1405350" cy="944666"/>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180"/>
              <a:gd name="f11" fmla="abs f4"/>
              <a:gd name="f12" fmla="abs f5"/>
              <a:gd name="f13" fmla="abs f6"/>
              <a:gd name="f14" fmla="val f7"/>
              <a:gd name="f15" fmla="val f8"/>
              <a:gd name="f16" fmla="*/ f9 f1 1"/>
              <a:gd name="f17" fmla="*/ f10 f1 1"/>
              <a:gd name="f18" fmla="?: f11 f4 1"/>
              <a:gd name="f19" fmla="?: f12 f5 1"/>
              <a:gd name="f20" fmla="?: f13 f6 1"/>
              <a:gd name="f21" fmla="*/ f16 1 f3"/>
              <a:gd name="f22" fmla="*/ f17 1 f3"/>
              <a:gd name="f23" fmla="*/ f18 1 21600"/>
              <a:gd name="f24" fmla="*/ f19 1 21600"/>
              <a:gd name="f25" fmla="*/ 21600 f18 1"/>
              <a:gd name="f26" fmla="*/ 21600 f19 1"/>
              <a:gd name="f27" fmla="+- f21 0 f2"/>
              <a:gd name="f28" fmla="+- f22 0 f2"/>
              <a:gd name="f29" fmla="min f24 f23"/>
              <a:gd name="f30" fmla="*/ f25 1 f20"/>
              <a:gd name="f31" fmla="*/ f26 1 f20"/>
              <a:gd name="f32" fmla="val f30"/>
              <a:gd name="f33" fmla="val f31"/>
              <a:gd name="f34" fmla="*/ f14 f29 1"/>
              <a:gd name="f35" fmla="+- f33 0 f14"/>
              <a:gd name="f36" fmla="+- f32 0 f14"/>
              <a:gd name="f37" fmla="*/ f33 f29 1"/>
              <a:gd name="f38" fmla="*/ f32 f29 1"/>
              <a:gd name="f39" fmla="*/ f35 1 2"/>
              <a:gd name="f40" fmla="min f36 f35"/>
              <a:gd name="f41" fmla="+- f14 f39 0"/>
              <a:gd name="f42" fmla="*/ f40 f15 1"/>
              <a:gd name="f43" fmla="*/ f42 1 100000"/>
              <a:gd name="f44" fmla="*/ f41 f29 1"/>
              <a:gd name="f45" fmla="+- f32 0 f43"/>
              <a:gd name="f46" fmla="+- f45 f32 0"/>
              <a:gd name="f47" fmla="*/ f45 1 2"/>
              <a:gd name="f48" fmla="*/ f45 f29 1"/>
              <a:gd name="f49" fmla="*/ f46 1 2"/>
              <a:gd name="f50" fmla="*/ f47 f29 1"/>
              <a:gd name="f51" fmla="*/ f49 f29 1"/>
            </a:gdLst>
            <a:ahLst/>
            <a:cxnLst>
              <a:cxn ang="3cd4">
                <a:pos x="hc" y="t"/>
              </a:cxn>
              <a:cxn ang="0">
                <a:pos x="r" y="vc"/>
              </a:cxn>
              <a:cxn ang="cd4">
                <a:pos x="hc" y="b"/>
              </a:cxn>
              <a:cxn ang="cd2">
                <a:pos x="l" y="vc"/>
              </a:cxn>
              <a:cxn ang="f27">
                <a:pos x="f50" y="f34"/>
              </a:cxn>
              <a:cxn ang="f28">
                <a:pos x="f50" y="f37"/>
              </a:cxn>
            </a:cxnLst>
            <a:rect l="f34" t="f34" r="f51" b="f37"/>
            <a:pathLst>
              <a:path>
                <a:moveTo>
                  <a:pt x="f34" y="f34"/>
                </a:moveTo>
                <a:lnTo>
                  <a:pt x="f48" y="f34"/>
                </a:lnTo>
                <a:lnTo>
                  <a:pt x="f38" y="f44"/>
                </a:lnTo>
                <a:lnTo>
                  <a:pt x="f48" y="f37"/>
                </a:lnTo>
                <a:lnTo>
                  <a:pt x="f34" y="f37"/>
                </a:lnTo>
                <a:close/>
              </a:path>
            </a:pathLst>
          </a:custGeom>
          <a:gradFill flip="none" rotWithShape="1">
            <a:gsLst>
              <a:gs pos="0">
                <a:srgbClr val="9933FF">
                  <a:tint val="66000"/>
                  <a:satMod val="160000"/>
                </a:srgbClr>
              </a:gs>
              <a:gs pos="50000">
                <a:srgbClr val="9933FF">
                  <a:tint val="44500"/>
                  <a:satMod val="160000"/>
                </a:srgbClr>
              </a:gs>
              <a:gs pos="100000">
                <a:srgbClr val="9933FF">
                  <a:tint val="23500"/>
                  <a:satMod val="160000"/>
                </a:srgbClr>
              </a:gs>
            </a:gsLst>
            <a:path path="circle">
              <a:fillToRect l="100000" b="100000"/>
            </a:path>
            <a:tileRect t="-100000" r="-100000"/>
          </a:gradFill>
          <a:ln w="57150">
            <a:solidFill>
              <a:srgbClr val="000000"/>
            </a:solidFill>
            <a:prstDash val="solid"/>
          </a:ln>
        </p:spPr>
        <p:txBody>
          <a:bodyPr vert="horz" wrap="square" lIns="91440" tIns="45720" rIns="91440" bIns="45720" anchor="ctr" anchorCtr="1" compatLnSpc="1"/>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zh-TW" sz="3200" b="1" i="0" u="none" strike="noStrike" kern="1200" cap="none" spc="0" baseline="0" dirty="0">
                <a:solidFill>
                  <a:srgbClr val="000000"/>
                </a:solidFill>
                <a:uFillTx/>
                <a:latin typeface="標楷體" panose="03000509000000000000" pitchFamily="65" charset="-120"/>
                <a:ea typeface="標楷體" panose="03000509000000000000" pitchFamily="65" charset="-120"/>
              </a:rPr>
              <a:t>審標</a:t>
            </a:r>
          </a:p>
        </p:txBody>
      </p:sp>
      <p:sp>
        <p:nvSpPr>
          <p:cNvPr id="6" name="五邊形 9"/>
          <p:cNvSpPr/>
          <p:nvPr/>
        </p:nvSpPr>
        <p:spPr>
          <a:xfrm>
            <a:off x="3635896" y="332656"/>
            <a:ext cx="1405350" cy="944666"/>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180"/>
              <a:gd name="f11" fmla="abs f4"/>
              <a:gd name="f12" fmla="abs f5"/>
              <a:gd name="f13" fmla="abs f6"/>
              <a:gd name="f14" fmla="val f7"/>
              <a:gd name="f15" fmla="val f8"/>
              <a:gd name="f16" fmla="*/ f9 f1 1"/>
              <a:gd name="f17" fmla="*/ f10 f1 1"/>
              <a:gd name="f18" fmla="?: f11 f4 1"/>
              <a:gd name="f19" fmla="?: f12 f5 1"/>
              <a:gd name="f20" fmla="?: f13 f6 1"/>
              <a:gd name="f21" fmla="*/ f16 1 f3"/>
              <a:gd name="f22" fmla="*/ f17 1 f3"/>
              <a:gd name="f23" fmla="*/ f18 1 21600"/>
              <a:gd name="f24" fmla="*/ f19 1 21600"/>
              <a:gd name="f25" fmla="*/ 21600 f18 1"/>
              <a:gd name="f26" fmla="*/ 21600 f19 1"/>
              <a:gd name="f27" fmla="+- f21 0 f2"/>
              <a:gd name="f28" fmla="+- f22 0 f2"/>
              <a:gd name="f29" fmla="min f24 f23"/>
              <a:gd name="f30" fmla="*/ f25 1 f20"/>
              <a:gd name="f31" fmla="*/ f26 1 f20"/>
              <a:gd name="f32" fmla="val f30"/>
              <a:gd name="f33" fmla="val f31"/>
              <a:gd name="f34" fmla="*/ f14 f29 1"/>
              <a:gd name="f35" fmla="+- f33 0 f14"/>
              <a:gd name="f36" fmla="+- f32 0 f14"/>
              <a:gd name="f37" fmla="*/ f33 f29 1"/>
              <a:gd name="f38" fmla="*/ f32 f29 1"/>
              <a:gd name="f39" fmla="*/ f35 1 2"/>
              <a:gd name="f40" fmla="min f36 f35"/>
              <a:gd name="f41" fmla="+- f14 f39 0"/>
              <a:gd name="f42" fmla="*/ f40 f15 1"/>
              <a:gd name="f43" fmla="*/ f42 1 100000"/>
              <a:gd name="f44" fmla="*/ f41 f29 1"/>
              <a:gd name="f45" fmla="+- f32 0 f43"/>
              <a:gd name="f46" fmla="+- f45 f32 0"/>
              <a:gd name="f47" fmla="*/ f45 1 2"/>
              <a:gd name="f48" fmla="*/ f45 f29 1"/>
              <a:gd name="f49" fmla="*/ f46 1 2"/>
              <a:gd name="f50" fmla="*/ f47 f29 1"/>
              <a:gd name="f51" fmla="*/ f49 f29 1"/>
            </a:gdLst>
            <a:ahLst/>
            <a:cxnLst>
              <a:cxn ang="3cd4">
                <a:pos x="hc" y="t"/>
              </a:cxn>
              <a:cxn ang="0">
                <a:pos x="r" y="vc"/>
              </a:cxn>
              <a:cxn ang="cd4">
                <a:pos x="hc" y="b"/>
              </a:cxn>
              <a:cxn ang="cd2">
                <a:pos x="l" y="vc"/>
              </a:cxn>
              <a:cxn ang="f27">
                <a:pos x="f50" y="f34"/>
              </a:cxn>
              <a:cxn ang="f28">
                <a:pos x="f50" y="f37"/>
              </a:cxn>
            </a:cxnLst>
            <a:rect l="f34" t="f34" r="f51" b="f37"/>
            <a:pathLst>
              <a:path>
                <a:moveTo>
                  <a:pt x="f34" y="f34"/>
                </a:moveTo>
                <a:lnTo>
                  <a:pt x="f48" y="f34"/>
                </a:lnTo>
                <a:lnTo>
                  <a:pt x="f38" y="f44"/>
                </a:lnTo>
                <a:lnTo>
                  <a:pt x="f48" y="f37"/>
                </a:lnTo>
                <a:lnTo>
                  <a:pt x="f34" y="f37"/>
                </a:lnTo>
                <a:close/>
              </a:path>
            </a:pathLst>
          </a:custGeom>
          <a:solidFill>
            <a:schemeClr val="bg1"/>
          </a:solidFill>
          <a:ln w="76200">
            <a:solidFill>
              <a:srgbClr val="FF0000"/>
            </a:solidFill>
            <a:prstDash val="sysDot"/>
          </a:ln>
        </p:spPr>
        <p:txBody>
          <a:bodyPr vert="horz" wrap="square" lIns="91440" tIns="45720" rIns="91440" bIns="45720" anchor="ctr" anchorCtr="1" compatLnSpc="1"/>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zh-TW" sz="3200" b="1" i="0" u="none" strike="noStrike" kern="1200" cap="none" spc="0" baseline="0" dirty="0">
                <a:solidFill>
                  <a:srgbClr val="000000"/>
                </a:solidFill>
                <a:uFillTx/>
                <a:latin typeface="標楷體" panose="03000509000000000000" pitchFamily="65" charset="-120"/>
                <a:ea typeface="標楷體" panose="03000509000000000000" pitchFamily="65" charset="-120"/>
              </a:rPr>
              <a:t>決標</a:t>
            </a:r>
          </a:p>
        </p:txBody>
      </p:sp>
      <p:sp>
        <p:nvSpPr>
          <p:cNvPr id="7" name="五邊形 10"/>
          <p:cNvSpPr/>
          <p:nvPr/>
        </p:nvSpPr>
        <p:spPr>
          <a:xfrm>
            <a:off x="4871162" y="371061"/>
            <a:ext cx="1213006" cy="906261"/>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180"/>
              <a:gd name="f11" fmla="abs f4"/>
              <a:gd name="f12" fmla="abs f5"/>
              <a:gd name="f13" fmla="abs f6"/>
              <a:gd name="f14" fmla="val f7"/>
              <a:gd name="f15" fmla="val f8"/>
              <a:gd name="f16" fmla="*/ f9 f1 1"/>
              <a:gd name="f17" fmla="*/ f10 f1 1"/>
              <a:gd name="f18" fmla="?: f11 f4 1"/>
              <a:gd name="f19" fmla="?: f12 f5 1"/>
              <a:gd name="f20" fmla="?: f13 f6 1"/>
              <a:gd name="f21" fmla="*/ f16 1 f3"/>
              <a:gd name="f22" fmla="*/ f17 1 f3"/>
              <a:gd name="f23" fmla="*/ f18 1 21600"/>
              <a:gd name="f24" fmla="*/ f19 1 21600"/>
              <a:gd name="f25" fmla="*/ 21600 f18 1"/>
              <a:gd name="f26" fmla="*/ 21600 f19 1"/>
              <a:gd name="f27" fmla="+- f21 0 f2"/>
              <a:gd name="f28" fmla="+- f22 0 f2"/>
              <a:gd name="f29" fmla="min f24 f23"/>
              <a:gd name="f30" fmla="*/ f25 1 f20"/>
              <a:gd name="f31" fmla="*/ f26 1 f20"/>
              <a:gd name="f32" fmla="val f30"/>
              <a:gd name="f33" fmla="val f31"/>
              <a:gd name="f34" fmla="*/ f14 f29 1"/>
              <a:gd name="f35" fmla="+- f33 0 f14"/>
              <a:gd name="f36" fmla="+- f32 0 f14"/>
              <a:gd name="f37" fmla="*/ f33 f29 1"/>
              <a:gd name="f38" fmla="*/ f32 f29 1"/>
              <a:gd name="f39" fmla="*/ f35 1 2"/>
              <a:gd name="f40" fmla="min f36 f35"/>
              <a:gd name="f41" fmla="+- f14 f39 0"/>
              <a:gd name="f42" fmla="*/ f40 f15 1"/>
              <a:gd name="f43" fmla="*/ f42 1 100000"/>
              <a:gd name="f44" fmla="*/ f41 f29 1"/>
              <a:gd name="f45" fmla="+- f32 0 f43"/>
              <a:gd name="f46" fmla="+- f45 f32 0"/>
              <a:gd name="f47" fmla="*/ f45 1 2"/>
              <a:gd name="f48" fmla="*/ f45 f29 1"/>
              <a:gd name="f49" fmla="*/ f46 1 2"/>
              <a:gd name="f50" fmla="*/ f47 f29 1"/>
              <a:gd name="f51" fmla="*/ f49 f29 1"/>
            </a:gdLst>
            <a:ahLst/>
            <a:cxnLst>
              <a:cxn ang="3cd4">
                <a:pos x="hc" y="t"/>
              </a:cxn>
              <a:cxn ang="0">
                <a:pos x="r" y="vc"/>
              </a:cxn>
              <a:cxn ang="cd4">
                <a:pos x="hc" y="b"/>
              </a:cxn>
              <a:cxn ang="cd2">
                <a:pos x="l" y="vc"/>
              </a:cxn>
              <a:cxn ang="f27">
                <a:pos x="f50" y="f34"/>
              </a:cxn>
              <a:cxn ang="f28">
                <a:pos x="f50" y="f37"/>
              </a:cxn>
            </a:cxnLst>
            <a:rect l="f34" t="f34" r="f51" b="f37"/>
            <a:pathLst>
              <a:path>
                <a:moveTo>
                  <a:pt x="f34" y="f34"/>
                </a:moveTo>
                <a:lnTo>
                  <a:pt x="f48" y="f34"/>
                </a:lnTo>
                <a:lnTo>
                  <a:pt x="f38" y="f44"/>
                </a:lnTo>
                <a:lnTo>
                  <a:pt x="f48" y="f37"/>
                </a:lnTo>
                <a:lnTo>
                  <a:pt x="f34" y="f37"/>
                </a:lnTo>
                <a:close/>
              </a:path>
            </a:pathLst>
          </a:custGeom>
          <a:solidFill>
            <a:schemeClr val="bg1"/>
          </a:solidFill>
          <a:ln w="28575">
            <a:solidFill>
              <a:schemeClr val="tx1"/>
            </a:solidFill>
            <a:prstDash val="solid"/>
          </a:ln>
        </p:spPr>
        <p:txBody>
          <a:bodyPr vert="horz" wrap="square" lIns="91440" tIns="45720" rIns="91440" bIns="45720" anchor="ctr" anchorCtr="1" compatLnSpc="1"/>
          <a:lstStyle/>
          <a:p>
            <a:pPr marL="0" marR="0" lvl="0" indent="0"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zh-TW" sz="2800" b="1" i="0" u="none" strike="noStrike" kern="1200" cap="none" spc="0" baseline="0" dirty="0">
                <a:solidFill>
                  <a:srgbClr val="000000"/>
                </a:solidFill>
                <a:uFillTx/>
                <a:latin typeface="標楷體" panose="03000509000000000000" pitchFamily="65" charset="-120"/>
                <a:ea typeface="標楷體" panose="03000509000000000000" pitchFamily="65" charset="-120"/>
              </a:rPr>
              <a:t>訂約</a:t>
            </a:r>
          </a:p>
        </p:txBody>
      </p:sp>
      <p:sp>
        <p:nvSpPr>
          <p:cNvPr id="8" name="五邊形 11"/>
          <p:cNvSpPr/>
          <p:nvPr/>
        </p:nvSpPr>
        <p:spPr>
          <a:xfrm>
            <a:off x="5750118" y="362500"/>
            <a:ext cx="1126138" cy="900998"/>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180"/>
              <a:gd name="f11" fmla="abs f4"/>
              <a:gd name="f12" fmla="abs f5"/>
              <a:gd name="f13" fmla="abs f6"/>
              <a:gd name="f14" fmla="val f7"/>
              <a:gd name="f15" fmla="val f8"/>
              <a:gd name="f16" fmla="*/ f9 f1 1"/>
              <a:gd name="f17" fmla="*/ f10 f1 1"/>
              <a:gd name="f18" fmla="?: f11 f4 1"/>
              <a:gd name="f19" fmla="?: f12 f5 1"/>
              <a:gd name="f20" fmla="?: f13 f6 1"/>
              <a:gd name="f21" fmla="*/ f16 1 f3"/>
              <a:gd name="f22" fmla="*/ f17 1 f3"/>
              <a:gd name="f23" fmla="*/ f18 1 21600"/>
              <a:gd name="f24" fmla="*/ f19 1 21600"/>
              <a:gd name="f25" fmla="*/ 21600 f18 1"/>
              <a:gd name="f26" fmla="*/ 21600 f19 1"/>
              <a:gd name="f27" fmla="+- f21 0 f2"/>
              <a:gd name="f28" fmla="+- f22 0 f2"/>
              <a:gd name="f29" fmla="min f24 f23"/>
              <a:gd name="f30" fmla="*/ f25 1 f20"/>
              <a:gd name="f31" fmla="*/ f26 1 f20"/>
              <a:gd name="f32" fmla="val f30"/>
              <a:gd name="f33" fmla="val f31"/>
              <a:gd name="f34" fmla="*/ f14 f29 1"/>
              <a:gd name="f35" fmla="+- f33 0 f14"/>
              <a:gd name="f36" fmla="+- f32 0 f14"/>
              <a:gd name="f37" fmla="*/ f33 f29 1"/>
              <a:gd name="f38" fmla="*/ f32 f29 1"/>
              <a:gd name="f39" fmla="*/ f35 1 2"/>
              <a:gd name="f40" fmla="min f36 f35"/>
              <a:gd name="f41" fmla="+- f14 f39 0"/>
              <a:gd name="f42" fmla="*/ f40 f15 1"/>
              <a:gd name="f43" fmla="*/ f42 1 100000"/>
              <a:gd name="f44" fmla="*/ f41 f29 1"/>
              <a:gd name="f45" fmla="+- f32 0 f43"/>
              <a:gd name="f46" fmla="+- f45 f32 0"/>
              <a:gd name="f47" fmla="*/ f45 1 2"/>
              <a:gd name="f48" fmla="*/ f45 f29 1"/>
              <a:gd name="f49" fmla="*/ f46 1 2"/>
              <a:gd name="f50" fmla="*/ f47 f29 1"/>
              <a:gd name="f51" fmla="*/ f49 f29 1"/>
            </a:gdLst>
            <a:ahLst/>
            <a:cxnLst>
              <a:cxn ang="3cd4">
                <a:pos x="hc" y="t"/>
              </a:cxn>
              <a:cxn ang="0">
                <a:pos x="r" y="vc"/>
              </a:cxn>
              <a:cxn ang="cd4">
                <a:pos x="hc" y="b"/>
              </a:cxn>
              <a:cxn ang="cd2">
                <a:pos x="l" y="vc"/>
              </a:cxn>
              <a:cxn ang="f27">
                <a:pos x="f50" y="f34"/>
              </a:cxn>
              <a:cxn ang="f28">
                <a:pos x="f50" y="f37"/>
              </a:cxn>
            </a:cxnLst>
            <a:rect l="f34" t="f34" r="f51" b="f37"/>
            <a:pathLst>
              <a:path>
                <a:moveTo>
                  <a:pt x="f34" y="f34"/>
                </a:moveTo>
                <a:lnTo>
                  <a:pt x="f48" y="f34"/>
                </a:lnTo>
                <a:lnTo>
                  <a:pt x="f38" y="f44"/>
                </a:lnTo>
                <a:lnTo>
                  <a:pt x="f48" y="f37"/>
                </a:lnTo>
                <a:lnTo>
                  <a:pt x="f34" y="f37"/>
                </a:lnTo>
                <a:close/>
              </a:path>
            </a:pathLst>
          </a:custGeom>
          <a:solidFill>
            <a:schemeClr val="bg1"/>
          </a:solidFill>
          <a:ln w="28575">
            <a:solidFill>
              <a:schemeClr val="tx1"/>
            </a:solidFill>
            <a:prstDash val="solid"/>
          </a:ln>
        </p:spPr>
        <p:txBody>
          <a:bodyPr vert="horz" wrap="square" lIns="91440" tIns="45720" rIns="91440" bIns="45720" anchor="ctr" anchorCtr="1" compatLnSpc="1"/>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zh-TW" sz="2800" b="1" i="0" u="none" strike="noStrike" kern="1200" cap="none" spc="0" baseline="0" dirty="0">
                <a:solidFill>
                  <a:srgbClr val="000000"/>
                </a:solidFill>
                <a:uFillTx/>
                <a:latin typeface="標楷體" panose="03000509000000000000" pitchFamily="65" charset="-120"/>
                <a:ea typeface="標楷體" panose="03000509000000000000" pitchFamily="65" charset="-120"/>
              </a:rPr>
              <a:t>履約</a:t>
            </a:r>
          </a:p>
        </p:txBody>
      </p:sp>
      <p:sp>
        <p:nvSpPr>
          <p:cNvPr id="9" name="五邊形 12"/>
          <p:cNvSpPr/>
          <p:nvPr/>
        </p:nvSpPr>
        <p:spPr>
          <a:xfrm>
            <a:off x="6602590" y="371061"/>
            <a:ext cx="1281778" cy="892436"/>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180"/>
              <a:gd name="f11" fmla="abs f4"/>
              <a:gd name="f12" fmla="abs f5"/>
              <a:gd name="f13" fmla="abs f6"/>
              <a:gd name="f14" fmla="val f7"/>
              <a:gd name="f15" fmla="val f8"/>
              <a:gd name="f16" fmla="*/ f9 f1 1"/>
              <a:gd name="f17" fmla="*/ f10 f1 1"/>
              <a:gd name="f18" fmla="?: f11 f4 1"/>
              <a:gd name="f19" fmla="?: f12 f5 1"/>
              <a:gd name="f20" fmla="?: f13 f6 1"/>
              <a:gd name="f21" fmla="*/ f16 1 f3"/>
              <a:gd name="f22" fmla="*/ f17 1 f3"/>
              <a:gd name="f23" fmla="*/ f18 1 21600"/>
              <a:gd name="f24" fmla="*/ f19 1 21600"/>
              <a:gd name="f25" fmla="*/ 21600 f18 1"/>
              <a:gd name="f26" fmla="*/ 21600 f19 1"/>
              <a:gd name="f27" fmla="+- f21 0 f2"/>
              <a:gd name="f28" fmla="+- f22 0 f2"/>
              <a:gd name="f29" fmla="min f24 f23"/>
              <a:gd name="f30" fmla="*/ f25 1 f20"/>
              <a:gd name="f31" fmla="*/ f26 1 f20"/>
              <a:gd name="f32" fmla="val f30"/>
              <a:gd name="f33" fmla="val f31"/>
              <a:gd name="f34" fmla="*/ f14 f29 1"/>
              <a:gd name="f35" fmla="+- f33 0 f14"/>
              <a:gd name="f36" fmla="+- f32 0 f14"/>
              <a:gd name="f37" fmla="*/ f33 f29 1"/>
              <a:gd name="f38" fmla="*/ f32 f29 1"/>
              <a:gd name="f39" fmla="*/ f35 1 2"/>
              <a:gd name="f40" fmla="min f36 f35"/>
              <a:gd name="f41" fmla="+- f14 f39 0"/>
              <a:gd name="f42" fmla="*/ f40 f15 1"/>
              <a:gd name="f43" fmla="*/ f42 1 100000"/>
              <a:gd name="f44" fmla="*/ f41 f29 1"/>
              <a:gd name="f45" fmla="+- f32 0 f43"/>
              <a:gd name="f46" fmla="+- f45 f32 0"/>
              <a:gd name="f47" fmla="*/ f45 1 2"/>
              <a:gd name="f48" fmla="*/ f45 f29 1"/>
              <a:gd name="f49" fmla="*/ f46 1 2"/>
              <a:gd name="f50" fmla="*/ f47 f29 1"/>
              <a:gd name="f51" fmla="*/ f49 f29 1"/>
            </a:gdLst>
            <a:ahLst/>
            <a:cxnLst>
              <a:cxn ang="3cd4">
                <a:pos x="hc" y="t"/>
              </a:cxn>
              <a:cxn ang="0">
                <a:pos x="r" y="vc"/>
              </a:cxn>
              <a:cxn ang="cd4">
                <a:pos x="hc" y="b"/>
              </a:cxn>
              <a:cxn ang="cd2">
                <a:pos x="l" y="vc"/>
              </a:cxn>
              <a:cxn ang="f27">
                <a:pos x="f50" y="f34"/>
              </a:cxn>
              <a:cxn ang="f28">
                <a:pos x="f50" y="f37"/>
              </a:cxn>
            </a:cxnLst>
            <a:rect l="f34" t="f34" r="f51" b="f37"/>
            <a:pathLst>
              <a:path>
                <a:moveTo>
                  <a:pt x="f34" y="f34"/>
                </a:moveTo>
                <a:lnTo>
                  <a:pt x="f48" y="f34"/>
                </a:lnTo>
                <a:lnTo>
                  <a:pt x="f38" y="f44"/>
                </a:lnTo>
                <a:lnTo>
                  <a:pt x="f48" y="f37"/>
                </a:lnTo>
                <a:lnTo>
                  <a:pt x="f34" y="f37"/>
                </a:lnTo>
                <a:close/>
              </a:path>
            </a:pathLst>
          </a:custGeom>
          <a:solidFill>
            <a:schemeClr val="bg1"/>
          </a:solidFill>
          <a:ln w="28575">
            <a:solidFill>
              <a:schemeClr val="tx1"/>
            </a:solidFill>
            <a:prstDash val="solid"/>
          </a:ln>
        </p:spPr>
        <p:txBody>
          <a:bodyPr vert="horz" wrap="square" lIns="91440" tIns="45720" rIns="91440" bIns="45720" anchor="ctr" anchorCtr="1" compatLnSpc="1"/>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zh-TW" sz="2800" b="1" i="0" u="none" strike="noStrike" kern="1200" cap="none" spc="0" baseline="0" dirty="0">
                <a:solidFill>
                  <a:srgbClr val="000000"/>
                </a:solidFill>
                <a:uFillTx/>
                <a:latin typeface="標楷體" panose="03000509000000000000" pitchFamily="65" charset="-120"/>
                <a:ea typeface="標楷體" panose="03000509000000000000" pitchFamily="65" charset="-120"/>
              </a:rPr>
              <a:t>驗收</a:t>
            </a:r>
          </a:p>
        </p:txBody>
      </p:sp>
      <p:sp>
        <p:nvSpPr>
          <p:cNvPr id="10" name="五邊形 28"/>
          <p:cNvSpPr/>
          <p:nvPr/>
        </p:nvSpPr>
        <p:spPr>
          <a:xfrm>
            <a:off x="7620505" y="393212"/>
            <a:ext cx="1199967" cy="870286"/>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180"/>
              <a:gd name="f11" fmla="abs f4"/>
              <a:gd name="f12" fmla="abs f5"/>
              <a:gd name="f13" fmla="abs f6"/>
              <a:gd name="f14" fmla="val f7"/>
              <a:gd name="f15" fmla="val f8"/>
              <a:gd name="f16" fmla="*/ f9 f1 1"/>
              <a:gd name="f17" fmla="*/ f10 f1 1"/>
              <a:gd name="f18" fmla="?: f11 f4 1"/>
              <a:gd name="f19" fmla="?: f12 f5 1"/>
              <a:gd name="f20" fmla="?: f13 f6 1"/>
              <a:gd name="f21" fmla="*/ f16 1 f3"/>
              <a:gd name="f22" fmla="*/ f17 1 f3"/>
              <a:gd name="f23" fmla="*/ f18 1 21600"/>
              <a:gd name="f24" fmla="*/ f19 1 21600"/>
              <a:gd name="f25" fmla="*/ 21600 f18 1"/>
              <a:gd name="f26" fmla="*/ 21600 f19 1"/>
              <a:gd name="f27" fmla="+- f21 0 f2"/>
              <a:gd name="f28" fmla="+- f22 0 f2"/>
              <a:gd name="f29" fmla="min f24 f23"/>
              <a:gd name="f30" fmla="*/ f25 1 f20"/>
              <a:gd name="f31" fmla="*/ f26 1 f20"/>
              <a:gd name="f32" fmla="val f30"/>
              <a:gd name="f33" fmla="val f31"/>
              <a:gd name="f34" fmla="*/ f14 f29 1"/>
              <a:gd name="f35" fmla="+- f33 0 f14"/>
              <a:gd name="f36" fmla="+- f32 0 f14"/>
              <a:gd name="f37" fmla="*/ f33 f29 1"/>
              <a:gd name="f38" fmla="*/ f32 f29 1"/>
              <a:gd name="f39" fmla="*/ f35 1 2"/>
              <a:gd name="f40" fmla="min f36 f35"/>
              <a:gd name="f41" fmla="+- f14 f39 0"/>
              <a:gd name="f42" fmla="*/ f40 f15 1"/>
              <a:gd name="f43" fmla="*/ f42 1 100000"/>
              <a:gd name="f44" fmla="*/ f41 f29 1"/>
              <a:gd name="f45" fmla="+- f32 0 f43"/>
              <a:gd name="f46" fmla="+- f45 f32 0"/>
              <a:gd name="f47" fmla="*/ f45 1 2"/>
              <a:gd name="f48" fmla="*/ f45 f29 1"/>
              <a:gd name="f49" fmla="*/ f46 1 2"/>
              <a:gd name="f50" fmla="*/ f47 f29 1"/>
              <a:gd name="f51" fmla="*/ f49 f29 1"/>
            </a:gdLst>
            <a:ahLst/>
            <a:cxnLst>
              <a:cxn ang="3cd4">
                <a:pos x="hc" y="t"/>
              </a:cxn>
              <a:cxn ang="0">
                <a:pos x="r" y="vc"/>
              </a:cxn>
              <a:cxn ang="cd4">
                <a:pos x="hc" y="b"/>
              </a:cxn>
              <a:cxn ang="cd2">
                <a:pos x="l" y="vc"/>
              </a:cxn>
              <a:cxn ang="f27">
                <a:pos x="f50" y="f34"/>
              </a:cxn>
              <a:cxn ang="f28">
                <a:pos x="f50" y="f37"/>
              </a:cxn>
            </a:cxnLst>
            <a:rect l="f34" t="f34" r="f51" b="f37"/>
            <a:pathLst>
              <a:path>
                <a:moveTo>
                  <a:pt x="f34" y="f34"/>
                </a:moveTo>
                <a:lnTo>
                  <a:pt x="f48" y="f34"/>
                </a:lnTo>
                <a:lnTo>
                  <a:pt x="f38" y="f44"/>
                </a:lnTo>
                <a:lnTo>
                  <a:pt x="f48" y="f37"/>
                </a:lnTo>
                <a:lnTo>
                  <a:pt x="f34" y="f37"/>
                </a:lnTo>
                <a:close/>
              </a:path>
            </a:pathLst>
          </a:custGeom>
          <a:solidFill>
            <a:schemeClr val="bg1"/>
          </a:solidFill>
          <a:ln w="28575">
            <a:solidFill>
              <a:schemeClr val="tx1"/>
            </a:solidFill>
            <a:prstDash val="solid"/>
          </a:ln>
        </p:spPr>
        <p:txBody>
          <a:bodyPr vert="horz" wrap="square" lIns="91440" tIns="45720" rIns="91440" bIns="45720" anchor="ctr" anchorCtr="1" compatLnSpc="1"/>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zh-TW" sz="2800" b="1" i="0" u="none" strike="noStrike" kern="1200" cap="none" spc="0" baseline="0" dirty="0">
                <a:solidFill>
                  <a:srgbClr val="000000"/>
                </a:solidFill>
                <a:uFillTx/>
                <a:latin typeface="標楷體" panose="03000509000000000000" pitchFamily="65" charset="-120"/>
                <a:ea typeface="標楷體" panose="03000509000000000000" pitchFamily="65" charset="-120"/>
              </a:rPr>
              <a:t>保固</a:t>
            </a:r>
          </a:p>
        </p:txBody>
      </p:sp>
      <p:sp>
        <p:nvSpPr>
          <p:cNvPr id="12" name="文字方塊 11"/>
          <p:cNvSpPr txBox="1"/>
          <p:nvPr/>
        </p:nvSpPr>
        <p:spPr>
          <a:xfrm>
            <a:off x="368385" y="1383158"/>
            <a:ext cx="8352928" cy="461665"/>
          </a:xfrm>
          <a:prstGeom prst="rect">
            <a:avLst/>
          </a:prstGeom>
          <a:noFill/>
          <a:ln w="57150">
            <a:solidFill>
              <a:schemeClr val="tx1"/>
            </a:solidFill>
          </a:ln>
        </p:spPr>
        <p:txBody>
          <a:bodyPr wrap="square" rtlCol="0">
            <a:spAutoFit/>
          </a:bodyPr>
          <a:lstStyle/>
          <a:p>
            <a:r>
              <a:rPr lang="zh-TW" altLang="en-US" sz="2400" b="1" dirty="0">
                <a:solidFill>
                  <a:srgbClr val="FF0000"/>
                </a:solidFill>
                <a:latin typeface="標楷體" panose="03000509000000000000" pitchFamily="65" charset="-120"/>
                <a:ea typeface="標楷體" panose="03000509000000000000" pitchFamily="65" charset="-120"/>
              </a:rPr>
              <a:t>    九、審標程序</a:t>
            </a:r>
            <a:r>
              <a:rPr lang="zh-TW" altLang="en-US" sz="2400" b="1" dirty="0">
                <a:solidFill>
                  <a:srgbClr val="0000FF"/>
                </a:solidFill>
                <a:latin typeface="標楷體" panose="03000509000000000000" pitchFamily="65" charset="-120"/>
                <a:ea typeface="標楷體" panose="03000509000000000000" pitchFamily="65" charset="-120"/>
              </a:rPr>
              <a:t> </a:t>
            </a:r>
          </a:p>
        </p:txBody>
      </p:sp>
      <p:cxnSp>
        <p:nvCxnSpPr>
          <p:cNvPr id="15" name="直線接點 14"/>
          <p:cNvCxnSpPr/>
          <p:nvPr/>
        </p:nvCxnSpPr>
        <p:spPr>
          <a:xfrm>
            <a:off x="4758825" y="332656"/>
            <a:ext cx="29199" cy="1512168"/>
          </a:xfrm>
          <a:prstGeom prst="line">
            <a:avLst/>
          </a:prstGeom>
          <a:ln w="57150"/>
        </p:spPr>
        <p:style>
          <a:lnRef idx="1">
            <a:schemeClr val="accent1"/>
          </a:lnRef>
          <a:fillRef idx="0">
            <a:schemeClr val="accent1"/>
          </a:fillRef>
          <a:effectRef idx="0">
            <a:schemeClr val="accent1"/>
          </a:effectRef>
          <a:fontRef idx="minor">
            <a:schemeClr val="tx1"/>
          </a:fontRef>
        </p:style>
      </p:cxnSp>
      <p:sp>
        <p:nvSpPr>
          <p:cNvPr id="11" name="文字方塊 10"/>
          <p:cNvSpPr txBox="1"/>
          <p:nvPr/>
        </p:nvSpPr>
        <p:spPr>
          <a:xfrm>
            <a:off x="4788024" y="1383159"/>
            <a:ext cx="3960440" cy="461665"/>
          </a:xfrm>
          <a:prstGeom prst="rect">
            <a:avLst/>
          </a:prstGeom>
          <a:noFill/>
        </p:spPr>
        <p:txBody>
          <a:bodyPr wrap="square" rtlCol="0">
            <a:spAutoFit/>
          </a:bodyPr>
          <a:lstStyle/>
          <a:p>
            <a:pPr algn="ctr"/>
            <a:r>
              <a:rPr lang="zh-TW" altLang="en-US" sz="2400" b="1" dirty="0">
                <a:solidFill>
                  <a:srgbClr val="FF0000"/>
                </a:solidFill>
                <a:latin typeface="標楷體" panose="03000509000000000000" pitchFamily="65" charset="-120"/>
                <a:ea typeface="標楷體" panose="03000509000000000000" pitchFamily="65" charset="-120"/>
              </a:rPr>
              <a:t>                </a:t>
            </a:r>
            <a:r>
              <a:rPr lang="zh-TW" altLang="en-US" sz="2400" b="1" dirty="0">
                <a:solidFill>
                  <a:srgbClr val="000000"/>
                </a:solidFill>
                <a:latin typeface="標楷體" panose="03000509000000000000" pitchFamily="65" charset="-120"/>
                <a:ea typeface="標楷體" panose="03000509000000000000" pitchFamily="65" charset="-120"/>
              </a:rPr>
              <a:t>契約爭議</a:t>
            </a:r>
          </a:p>
        </p:txBody>
      </p:sp>
      <p:sp>
        <p:nvSpPr>
          <p:cNvPr id="18" name="向下箭號 17"/>
          <p:cNvSpPr/>
          <p:nvPr/>
        </p:nvSpPr>
        <p:spPr>
          <a:xfrm>
            <a:off x="2921150" y="1088741"/>
            <a:ext cx="282698" cy="1116124"/>
          </a:xfrm>
          <a:prstGeom prst="downArrow">
            <a:avLst/>
          </a:prstGeom>
          <a:solidFill>
            <a:srgbClr val="FF0000"/>
          </a:solidFill>
          <a:ln w="571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0" name="文字方塊 19"/>
          <p:cNvSpPr txBox="1"/>
          <p:nvPr/>
        </p:nvSpPr>
        <p:spPr>
          <a:xfrm>
            <a:off x="395536" y="2120968"/>
            <a:ext cx="8352928" cy="4452501"/>
          </a:xfrm>
          <a:prstGeom prst="rect">
            <a:avLst/>
          </a:prstGeom>
          <a:noFill/>
        </p:spPr>
        <p:txBody>
          <a:bodyPr wrap="square" rtlCol="0">
            <a:spAutoFit/>
          </a:bodyPr>
          <a:lstStyle/>
          <a:p>
            <a:pPr marL="355600" indent="-355600" algn="just">
              <a:lnSpc>
                <a:spcPts val="3400"/>
              </a:lnSpc>
            </a:pPr>
            <a:r>
              <a:rPr lang="en-US" altLang="zh-TW" sz="2400" b="1" kern="100" dirty="0">
                <a:solidFill>
                  <a:srgbClr val="000000"/>
                </a:solidFill>
                <a:latin typeface="標楷體" pitchFamily="65" charset="-120"/>
                <a:ea typeface="標楷體" pitchFamily="65" charset="-120"/>
                <a:cs typeface="Times New Roman"/>
              </a:rPr>
              <a:t>1.</a:t>
            </a:r>
            <a:r>
              <a:rPr lang="zh-TW" altLang="zh-TW" sz="2400" b="1" u="sng" kern="0" dirty="0">
                <a:solidFill>
                  <a:srgbClr val="0000FF"/>
                </a:solidFill>
                <a:ea typeface="標楷體"/>
                <a:cs typeface="新細明體"/>
              </a:rPr>
              <a:t>未依招標文件之規定逐項確實審查</a:t>
            </a:r>
            <a:r>
              <a:rPr lang="zh-TW" altLang="zh-TW" sz="2400" b="1" kern="0" dirty="0">
                <a:solidFill>
                  <a:srgbClr val="000000"/>
                </a:solidFill>
                <a:ea typeface="標楷體"/>
                <a:cs typeface="新細明體"/>
              </a:rPr>
              <a:t>，</a:t>
            </a:r>
            <a:r>
              <a:rPr lang="zh-TW" altLang="zh-TW" sz="2400" b="1" u="sng" kern="0" dirty="0">
                <a:solidFill>
                  <a:srgbClr val="0000FF"/>
                </a:solidFill>
                <a:ea typeface="標楷體"/>
                <a:cs typeface="新細明體"/>
              </a:rPr>
              <a:t>先以嚴格之規定排除競爭者</a:t>
            </a:r>
            <a:r>
              <a:rPr lang="zh-TW" altLang="zh-TW" sz="2400" b="1" kern="0" dirty="0">
                <a:solidFill>
                  <a:srgbClr val="000000"/>
                </a:solidFill>
                <a:ea typeface="標楷體"/>
                <a:cs typeface="新細明體"/>
              </a:rPr>
              <a:t>，再故意放水或護航讓不合規定者通過審查。</a:t>
            </a:r>
            <a:endParaRPr lang="zh-TW" altLang="zh-TW" sz="2400" b="1" kern="100" dirty="0">
              <a:solidFill>
                <a:srgbClr val="000000"/>
              </a:solidFill>
              <a:cs typeface="Times New Roman"/>
            </a:endParaRPr>
          </a:p>
          <a:p>
            <a:pPr marL="355600" indent="-355600" algn="just">
              <a:lnSpc>
                <a:spcPts val="3400"/>
              </a:lnSpc>
            </a:pPr>
            <a:r>
              <a:rPr lang="en-US" altLang="zh-TW" sz="2400" b="1" kern="100" dirty="0">
                <a:solidFill>
                  <a:srgbClr val="000000"/>
                </a:solidFill>
                <a:latin typeface="標楷體" pitchFamily="65" charset="-120"/>
                <a:ea typeface="標楷體" pitchFamily="65" charset="-120"/>
                <a:cs typeface="Times New Roman"/>
              </a:rPr>
              <a:t>2.</a:t>
            </a:r>
            <a:r>
              <a:rPr lang="zh-TW" altLang="zh-TW" sz="2400" b="1" kern="0" dirty="0">
                <a:solidFill>
                  <a:srgbClr val="000000"/>
                </a:solidFill>
                <a:ea typeface="標楷體"/>
                <a:cs typeface="新細明體"/>
              </a:rPr>
              <a:t>對於</a:t>
            </a:r>
            <a:r>
              <a:rPr lang="zh-TW" altLang="zh-TW" sz="2400" b="1" u="sng" kern="0" dirty="0">
                <a:solidFill>
                  <a:srgbClr val="0000FF"/>
                </a:solidFill>
                <a:ea typeface="標楷體"/>
                <a:cs typeface="新細明體"/>
              </a:rPr>
              <a:t>圍標事證缺乏警覺性</a:t>
            </a:r>
            <a:r>
              <a:rPr lang="zh-TW" altLang="zh-TW" sz="2400" b="1" kern="0" dirty="0">
                <a:solidFill>
                  <a:srgbClr val="000000"/>
                </a:solidFill>
                <a:ea typeface="標楷體"/>
                <a:cs typeface="新細明體"/>
              </a:rPr>
              <a:t>。</a:t>
            </a:r>
            <a:endParaRPr lang="zh-TW" altLang="zh-TW" sz="2400" b="1" kern="100" dirty="0">
              <a:solidFill>
                <a:srgbClr val="000000"/>
              </a:solidFill>
              <a:cs typeface="Times New Roman"/>
            </a:endParaRPr>
          </a:p>
          <a:p>
            <a:pPr marL="355600" indent="-355600" algn="just">
              <a:lnSpc>
                <a:spcPts val="3400"/>
              </a:lnSpc>
            </a:pPr>
            <a:r>
              <a:rPr lang="en-US" altLang="zh-TW" sz="2400" b="1" kern="100" dirty="0">
                <a:solidFill>
                  <a:srgbClr val="000000"/>
                </a:solidFill>
                <a:latin typeface="標楷體" pitchFamily="65" charset="-120"/>
                <a:ea typeface="標楷體" pitchFamily="65" charset="-120"/>
                <a:cs typeface="Times New Roman"/>
              </a:rPr>
              <a:t>3.</a:t>
            </a:r>
            <a:r>
              <a:rPr lang="zh-TW" altLang="zh-TW" sz="2400" b="1" u="sng" kern="0" dirty="0">
                <a:solidFill>
                  <a:srgbClr val="0000FF"/>
                </a:solidFill>
                <a:ea typeface="標楷體"/>
                <a:cs typeface="新細明體"/>
              </a:rPr>
              <a:t>不必公開審標卻公開審標</a:t>
            </a:r>
            <a:r>
              <a:rPr lang="zh-TW" altLang="zh-TW" sz="2400" b="1" kern="0" dirty="0">
                <a:solidFill>
                  <a:srgbClr val="000000"/>
                </a:solidFill>
                <a:ea typeface="標楷體"/>
                <a:cs typeface="新細明體"/>
              </a:rPr>
              <a:t>，致洩漏個別廠商資料。</a:t>
            </a:r>
            <a:endParaRPr lang="zh-TW" altLang="zh-TW" sz="2400" b="1" kern="100" dirty="0">
              <a:solidFill>
                <a:srgbClr val="000000"/>
              </a:solidFill>
              <a:cs typeface="Times New Roman"/>
            </a:endParaRPr>
          </a:p>
          <a:p>
            <a:pPr marL="355600" indent="-355600" algn="just">
              <a:lnSpc>
                <a:spcPts val="3400"/>
              </a:lnSpc>
            </a:pPr>
            <a:r>
              <a:rPr lang="en-US" altLang="zh-TW" sz="2400" b="1" kern="100" dirty="0">
                <a:solidFill>
                  <a:srgbClr val="000000"/>
                </a:solidFill>
                <a:latin typeface="標楷體" pitchFamily="65" charset="-120"/>
                <a:ea typeface="標楷體" pitchFamily="65" charset="-120"/>
                <a:cs typeface="Times New Roman"/>
              </a:rPr>
              <a:t>4.</a:t>
            </a:r>
            <a:r>
              <a:rPr lang="zh-TW" altLang="zh-TW" sz="2400" b="1" kern="0" dirty="0">
                <a:solidFill>
                  <a:srgbClr val="000000"/>
                </a:solidFill>
                <a:ea typeface="標楷體"/>
                <a:cs typeface="新細明體"/>
              </a:rPr>
              <a:t>誤</a:t>
            </a:r>
            <a:r>
              <a:rPr lang="zh-TW" altLang="zh-TW" sz="2400" b="1" u="sng" kern="0" dirty="0">
                <a:solidFill>
                  <a:srgbClr val="0000FF"/>
                </a:solidFill>
                <a:ea typeface="標楷體"/>
                <a:cs typeface="新細明體"/>
              </a:rPr>
              <a:t>以為開標當日必須審標完畢</a:t>
            </a:r>
            <a:r>
              <a:rPr lang="zh-TW" altLang="zh-TW" sz="2400" b="1" kern="0" dirty="0">
                <a:solidFill>
                  <a:srgbClr val="000000"/>
                </a:solidFill>
                <a:ea typeface="標楷體"/>
                <a:cs typeface="新細明體"/>
              </a:rPr>
              <a:t>。</a:t>
            </a:r>
            <a:endParaRPr lang="zh-TW" altLang="zh-TW" sz="2400" b="1" kern="100" dirty="0">
              <a:solidFill>
                <a:srgbClr val="000000"/>
              </a:solidFill>
              <a:cs typeface="Times New Roman"/>
            </a:endParaRPr>
          </a:p>
          <a:p>
            <a:pPr marL="355600" indent="-355600" algn="just">
              <a:lnSpc>
                <a:spcPts val="3400"/>
              </a:lnSpc>
            </a:pPr>
            <a:r>
              <a:rPr lang="en-US" altLang="zh-TW" sz="2400" b="1" kern="100" dirty="0">
                <a:solidFill>
                  <a:srgbClr val="000000"/>
                </a:solidFill>
                <a:latin typeface="標楷體" pitchFamily="65" charset="-120"/>
                <a:ea typeface="標楷體" pitchFamily="65" charset="-120"/>
                <a:cs typeface="Times New Roman"/>
              </a:rPr>
              <a:t>5.</a:t>
            </a:r>
            <a:r>
              <a:rPr lang="zh-TW" altLang="zh-TW" sz="2400" b="1" kern="0" dirty="0">
                <a:solidFill>
                  <a:srgbClr val="000000"/>
                </a:solidFill>
                <a:ea typeface="標楷體"/>
                <a:cs typeface="新細明體"/>
              </a:rPr>
              <a:t>誤</a:t>
            </a:r>
            <a:r>
              <a:rPr lang="zh-TW" altLang="zh-TW" sz="2400" b="1" u="sng" kern="0" dirty="0">
                <a:solidFill>
                  <a:srgbClr val="0000FF"/>
                </a:solidFill>
                <a:ea typeface="標楷體"/>
                <a:cs typeface="新細明體"/>
              </a:rPr>
              <a:t>以為審標結果必須有三家廠商合格方得決標</a:t>
            </a:r>
            <a:r>
              <a:rPr lang="zh-TW" altLang="zh-TW" sz="2400" b="1" kern="0" dirty="0">
                <a:solidFill>
                  <a:srgbClr val="000000"/>
                </a:solidFill>
                <a:ea typeface="標楷體"/>
                <a:cs typeface="新細明體"/>
              </a:rPr>
              <a:t>。</a:t>
            </a:r>
            <a:endParaRPr lang="zh-TW" altLang="zh-TW" sz="2400" b="1" kern="100" dirty="0">
              <a:solidFill>
                <a:srgbClr val="000000"/>
              </a:solidFill>
              <a:cs typeface="Times New Roman"/>
            </a:endParaRPr>
          </a:p>
          <a:p>
            <a:pPr marL="355600" indent="-355600" algn="just">
              <a:lnSpc>
                <a:spcPts val="3400"/>
              </a:lnSpc>
            </a:pPr>
            <a:r>
              <a:rPr lang="en-US" altLang="zh-TW" sz="2400" b="1" kern="100" dirty="0">
                <a:solidFill>
                  <a:srgbClr val="000000"/>
                </a:solidFill>
                <a:latin typeface="標楷體" pitchFamily="65" charset="-120"/>
                <a:ea typeface="標楷體" pitchFamily="65" charset="-120"/>
                <a:cs typeface="Times New Roman"/>
              </a:rPr>
              <a:t>6.</a:t>
            </a:r>
            <a:r>
              <a:rPr lang="zh-TW" altLang="zh-TW" sz="2400" b="1" kern="0" dirty="0">
                <a:solidFill>
                  <a:srgbClr val="000000"/>
                </a:solidFill>
                <a:ea typeface="標楷體"/>
                <a:cs typeface="新細明體"/>
              </a:rPr>
              <a:t>對於</a:t>
            </a:r>
            <a:r>
              <a:rPr lang="zh-TW" altLang="zh-TW" sz="2400" b="1" u="sng" kern="0" dirty="0">
                <a:solidFill>
                  <a:srgbClr val="0000FF"/>
                </a:solidFill>
                <a:ea typeface="標楷體"/>
                <a:cs typeface="新細明體"/>
              </a:rPr>
              <a:t>偽造外國廠商簽名</a:t>
            </a:r>
            <a:r>
              <a:rPr lang="zh-TW" altLang="zh-TW" sz="2400" b="1" kern="0" dirty="0">
                <a:solidFill>
                  <a:srgbClr val="000000"/>
                </a:solidFill>
                <a:ea typeface="標楷體"/>
                <a:cs typeface="新細明體"/>
              </a:rPr>
              <a:t>、變造外國廠商文件缺乏警覺性。</a:t>
            </a:r>
            <a:endParaRPr lang="zh-TW" altLang="zh-TW" sz="2400" b="1" kern="100" dirty="0">
              <a:solidFill>
                <a:srgbClr val="000000"/>
              </a:solidFill>
              <a:cs typeface="Times New Roman"/>
            </a:endParaRPr>
          </a:p>
          <a:p>
            <a:pPr marL="355600" indent="-355600" algn="just">
              <a:lnSpc>
                <a:spcPts val="3400"/>
              </a:lnSpc>
            </a:pPr>
            <a:r>
              <a:rPr lang="en-US" altLang="zh-TW" sz="2400" b="1" kern="100" dirty="0">
                <a:solidFill>
                  <a:srgbClr val="000000"/>
                </a:solidFill>
                <a:latin typeface="標楷體" pitchFamily="65" charset="-120"/>
                <a:ea typeface="標楷體" pitchFamily="65" charset="-120"/>
                <a:cs typeface="Times New Roman"/>
              </a:rPr>
              <a:t>7.</a:t>
            </a:r>
            <a:r>
              <a:rPr lang="zh-TW" altLang="zh-TW" sz="2400" b="1" kern="0" dirty="0">
                <a:solidFill>
                  <a:srgbClr val="000000"/>
                </a:solidFill>
                <a:ea typeface="標楷體"/>
                <a:cs typeface="新細明體"/>
              </a:rPr>
              <a:t>資格文件之中文譯文雖符合招標文件規定，但</a:t>
            </a:r>
            <a:r>
              <a:rPr lang="zh-TW" altLang="zh-TW" sz="2400" b="1" u="sng" kern="0" dirty="0">
                <a:solidFill>
                  <a:srgbClr val="0000FF"/>
                </a:solidFill>
                <a:ea typeface="標楷體"/>
                <a:cs typeface="新細明體"/>
              </a:rPr>
              <a:t>未注意原文不符合招標文件規定</a:t>
            </a:r>
            <a:r>
              <a:rPr lang="zh-TW" altLang="zh-TW" sz="2400" b="1" kern="0" dirty="0">
                <a:solidFill>
                  <a:srgbClr val="000000"/>
                </a:solidFill>
                <a:ea typeface="標楷體"/>
                <a:cs typeface="新細明體"/>
              </a:rPr>
              <a:t>。</a:t>
            </a:r>
            <a:endParaRPr lang="zh-TW" altLang="zh-TW" sz="2400" b="1" kern="100" dirty="0">
              <a:solidFill>
                <a:srgbClr val="000000"/>
              </a:solidFill>
              <a:cs typeface="Times New Roman"/>
            </a:endParaRPr>
          </a:p>
          <a:p>
            <a:pPr marL="355600" indent="-355600" algn="just">
              <a:lnSpc>
                <a:spcPts val="3400"/>
              </a:lnSpc>
            </a:pPr>
            <a:r>
              <a:rPr lang="en-US" altLang="zh-TW" sz="2400" b="1" kern="100" dirty="0">
                <a:solidFill>
                  <a:srgbClr val="000000"/>
                </a:solidFill>
                <a:latin typeface="標楷體" pitchFamily="65" charset="-120"/>
                <a:ea typeface="標楷體" pitchFamily="65" charset="-120"/>
                <a:cs typeface="Times New Roman"/>
              </a:rPr>
              <a:t>8.</a:t>
            </a:r>
            <a:r>
              <a:rPr lang="zh-TW" altLang="zh-TW" sz="2400" b="1" kern="0" dirty="0">
                <a:solidFill>
                  <a:srgbClr val="000000"/>
                </a:solidFill>
                <a:ea typeface="標楷體"/>
                <a:cs typeface="新細明體"/>
              </a:rPr>
              <a:t>投標文件</a:t>
            </a:r>
            <a:r>
              <a:rPr lang="zh-TW" altLang="zh-TW" sz="2400" b="1" u="sng" kern="0" dirty="0">
                <a:solidFill>
                  <a:srgbClr val="0000FF"/>
                </a:solidFill>
                <a:ea typeface="標楷體"/>
                <a:cs typeface="新細明體"/>
              </a:rPr>
              <a:t>審查結果，未通知投標廠商</a:t>
            </a:r>
            <a:r>
              <a:rPr lang="zh-TW" altLang="zh-TW" sz="2400" b="1" kern="0" dirty="0">
                <a:solidFill>
                  <a:srgbClr val="000000"/>
                </a:solidFill>
                <a:ea typeface="標楷體"/>
                <a:cs typeface="新細明體"/>
              </a:rPr>
              <a:t>。</a:t>
            </a:r>
            <a:endParaRPr lang="zh-TW" altLang="zh-TW" sz="2400" b="1" kern="100" dirty="0">
              <a:solidFill>
                <a:srgbClr val="000000"/>
              </a:solidFill>
              <a:latin typeface="標楷體" pitchFamily="65" charset="-120"/>
              <a:ea typeface="標楷體" pitchFamily="65" charset="-120"/>
              <a:cs typeface="Times New Roman"/>
            </a:endParaRPr>
          </a:p>
        </p:txBody>
      </p:sp>
      <p:sp>
        <p:nvSpPr>
          <p:cNvPr id="21" name="爆炸 1 20"/>
          <p:cNvSpPr/>
          <p:nvPr/>
        </p:nvSpPr>
        <p:spPr>
          <a:xfrm>
            <a:off x="4962780" y="1196752"/>
            <a:ext cx="2525473" cy="749697"/>
          </a:xfrm>
          <a:prstGeom prst="irregularSeal1">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2400" b="1" dirty="0">
                <a:solidFill>
                  <a:srgbClr val="000000"/>
                </a:solidFill>
                <a:latin typeface="標楷體" panose="03000509000000000000" pitchFamily="65" charset="-120"/>
                <a:ea typeface="標楷體" panose="03000509000000000000" pitchFamily="65" charset="-120"/>
              </a:rPr>
              <a:t>履約程序</a:t>
            </a:r>
          </a:p>
        </p:txBody>
      </p:sp>
    </p:spTree>
    <p:extLst>
      <p:ext uri="{BB962C8B-B14F-4D97-AF65-F5344CB8AC3E}">
        <p14:creationId xmlns:p14="http://schemas.microsoft.com/office/powerpoint/2010/main" val="89876550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3" name="五邊形 4"/>
          <p:cNvSpPr/>
          <p:nvPr/>
        </p:nvSpPr>
        <p:spPr>
          <a:xfrm>
            <a:off x="395536" y="332656"/>
            <a:ext cx="1405350" cy="944666"/>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180"/>
              <a:gd name="f11" fmla="abs f4"/>
              <a:gd name="f12" fmla="abs f5"/>
              <a:gd name="f13" fmla="abs f6"/>
              <a:gd name="f14" fmla="val f7"/>
              <a:gd name="f15" fmla="val f8"/>
              <a:gd name="f16" fmla="*/ f9 f1 1"/>
              <a:gd name="f17" fmla="*/ f10 f1 1"/>
              <a:gd name="f18" fmla="?: f11 f4 1"/>
              <a:gd name="f19" fmla="?: f12 f5 1"/>
              <a:gd name="f20" fmla="?: f13 f6 1"/>
              <a:gd name="f21" fmla="*/ f16 1 f3"/>
              <a:gd name="f22" fmla="*/ f17 1 f3"/>
              <a:gd name="f23" fmla="*/ f18 1 21600"/>
              <a:gd name="f24" fmla="*/ f19 1 21600"/>
              <a:gd name="f25" fmla="*/ 21600 f18 1"/>
              <a:gd name="f26" fmla="*/ 21600 f19 1"/>
              <a:gd name="f27" fmla="+- f21 0 f2"/>
              <a:gd name="f28" fmla="+- f22 0 f2"/>
              <a:gd name="f29" fmla="min f24 f23"/>
              <a:gd name="f30" fmla="*/ f25 1 f20"/>
              <a:gd name="f31" fmla="*/ f26 1 f20"/>
              <a:gd name="f32" fmla="val f30"/>
              <a:gd name="f33" fmla="val f31"/>
              <a:gd name="f34" fmla="*/ f14 f29 1"/>
              <a:gd name="f35" fmla="+- f33 0 f14"/>
              <a:gd name="f36" fmla="+- f32 0 f14"/>
              <a:gd name="f37" fmla="*/ f33 f29 1"/>
              <a:gd name="f38" fmla="*/ f32 f29 1"/>
              <a:gd name="f39" fmla="*/ f35 1 2"/>
              <a:gd name="f40" fmla="min f36 f35"/>
              <a:gd name="f41" fmla="+- f14 f39 0"/>
              <a:gd name="f42" fmla="*/ f40 f15 1"/>
              <a:gd name="f43" fmla="*/ f42 1 100000"/>
              <a:gd name="f44" fmla="*/ f41 f29 1"/>
              <a:gd name="f45" fmla="+- f32 0 f43"/>
              <a:gd name="f46" fmla="+- f45 f32 0"/>
              <a:gd name="f47" fmla="*/ f45 1 2"/>
              <a:gd name="f48" fmla="*/ f45 f29 1"/>
              <a:gd name="f49" fmla="*/ f46 1 2"/>
              <a:gd name="f50" fmla="*/ f47 f29 1"/>
              <a:gd name="f51" fmla="*/ f49 f29 1"/>
            </a:gdLst>
            <a:ahLst/>
            <a:cxnLst>
              <a:cxn ang="3cd4">
                <a:pos x="hc" y="t"/>
              </a:cxn>
              <a:cxn ang="0">
                <a:pos x="r" y="vc"/>
              </a:cxn>
              <a:cxn ang="cd4">
                <a:pos x="hc" y="b"/>
              </a:cxn>
              <a:cxn ang="cd2">
                <a:pos x="l" y="vc"/>
              </a:cxn>
              <a:cxn ang="f27">
                <a:pos x="f50" y="f34"/>
              </a:cxn>
              <a:cxn ang="f28">
                <a:pos x="f50" y="f37"/>
              </a:cxn>
            </a:cxnLst>
            <a:rect l="f34" t="f34" r="f51" b="f37"/>
            <a:pathLst>
              <a:path>
                <a:moveTo>
                  <a:pt x="f34" y="f34"/>
                </a:moveTo>
                <a:lnTo>
                  <a:pt x="f48" y="f34"/>
                </a:lnTo>
                <a:lnTo>
                  <a:pt x="f38" y="f44"/>
                </a:lnTo>
                <a:lnTo>
                  <a:pt x="f48" y="f37"/>
                </a:lnTo>
                <a:lnTo>
                  <a:pt x="f34" y="f37"/>
                </a:lnTo>
                <a:close/>
              </a:path>
            </a:pathLst>
          </a:custGeom>
          <a:solidFill>
            <a:schemeClr val="bg1"/>
          </a:solidFill>
          <a:ln w="28575">
            <a:solidFill>
              <a:schemeClr val="tx1"/>
            </a:solidFill>
            <a:prstDash val="solid"/>
          </a:ln>
        </p:spPr>
        <p:txBody>
          <a:bodyPr vert="horz" wrap="square" lIns="91440" tIns="45720" rIns="91440" bIns="45720" anchor="ctr" anchorCtr="1" compatLnSpc="1"/>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zh-TW" sz="3200" b="1" i="0" u="none" strike="noStrike" kern="1200" cap="none" spc="0" baseline="0" dirty="0">
                <a:solidFill>
                  <a:srgbClr val="000000"/>
                </a:solidFill>
                <a:uFillTx/>
                <a:latin typeface="標楷體" panose="03000509000000000000" pitchFamily="65" charset="-120"/>
                <a:ea typeface="標楷體" panose="03000509000000000000" pitchFamily="65" charset="-120"/>
              </a:rPr>
              <a:t>招標</a:t>
            </a:r>
          </a:p>
        </p:txBody>
      </p:sp>
      <p:sp>
        <p:nvSpPr>
          <p:cNvPr id="4" name="五邊形 5"/>
          <p:cNvSpPr/>
          <p:nvPr/>
        </p:nvSpPr>
        <p:spPr>
          <a:xfrm>
            <a:off x="1475656" y="332656"/>
            <a:ext cx="1405350" cy="944666"/>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180"/>
              <a:gd name="f11" fmla="abs f4"/>
              <a:gd name="f12" fmla="abs f5"/>
              <a:gd name="f13" fmla="abs f6"/>
              <a:gd name="f14" fmla="val f7"/>
              <a:gd name="f15" fmla="val f8"/>
              <a:gd name="f16" fmla="*/ f9 f1 1"/>
              <a:gd name="f17" fmla="*/ f10 f1 1"/>
              <a:gd name="f18" fmla="?: f11 f4 1"/>
              <a:gd name="f19" fmla="?: f12 f5 1"/>
              <a:gd name="f20" fmla="?: f13 f6 1"/>
              <a:gd name="f21" fmla="*/ f16 1 f3"/>
              <a:gd name="f22" fmla="*/ f17 1 f3"/>
              <a:gd name="f23" fmla="*/ f18 1 21600"/>
              <a:gd name="f24" fmla="*/ f19 1 21600"/>
              <a:gd name="f25" fmla="*/ 21600 f18 1"/>
              <a:gd name="f26" fmla="*/ 21600 f19 1"/>
              <a:gd name="f27" fmla="+- f21 0 f2"/>
              <a:gd name="f28" fmla="+- f22 0 f2"/>
              <a:gd name="f29" fmla="min f24 f23"/>
              <a:gd name="f30" fmla="*/ f25 1 f20"/>
              <a:gd name="f31" fmla="*/ f26 1 f20"/>
              <a:gd name="f32" fmla="val f30"/>
              <a:gd name="f33" fmla="val f31"/>
              <a:gd name="f34" fmla="*/ f14 f29 1"/>
              <a:gd name="f35" fmla="+- f33 0 f14"/>
              <a:gd name="f36" fmla="+- f32 0 f14"/>
              <a:gd name="f37" fmla="*/ f33 f29 1"/>
              <a:gd name="f38" fmla="*/ f32 f29 1"/>
              <a:gd name="f39" fmla="*/ f35 1 2"/>
              <a:gd name="f40" fmla="min f36 f35"/>
              <a:gd name="f41" fmla="+- f14 f39 0"/>
              <a:gd name="f42" fmla="*/ f40 f15 1"/>
              <a:gd name="f43" fmla="*/ f42 1 100000"/>
              <a:gd name="f44" fmla="*/ f41 f29 1"/>
              <a:gd name="f45" fmla="+- f32 0 f43"/>
              <a:gd name="f46" fmla="+- f45 f32 0"/>
              <a:gd name="f47" fmla="*/ f45 1 2"/>
              <a:gd name="f48" fmla="*/ f45 f29 1"/>
              <a:gd name="f49" fmla="*/ f46 1 2"/>
              <a:gd name="f50" fmla="*/ f47 f29 1"/>
              <a:gd name="f51" fmla="*/ f49 f29 1"/>
            </a:gdLst>
            <a:ahLst/>
            <a:cxnLst>
              <a:cxn ang="3cd4">
                <a:pos x="hc" y="t"/>
              </a:cxn>
              <a:cxn ang="0">
                <a:pos x="r" y="vc"/>
              </a:cxn>
              <a:cxn ang="cd4">
                <a:pos x="hc" y="b"/>
              </a:cxn>
              <a:cxn ang="cd2">
                <a:pos x="l" y="vc"/>
              </a:cxn>
              <a:cxn ang="f27">
                <a:pos x="f50" y="f34"/>
              </a:cxn>
              <a:cxn ang="f28">
                <a:pos x="f50" y="f37"/>
              </a:cxn>
            </a:cxnLst>
            <a:rect l="f34" t="f34" r="f51" b="f37"/>
            <a:pathLst>
              <a:path>
                <a:moveTo>
                  <a:pt x="f34" y="f34"/>
                </a:moveTo>
                <a:lnTo>
                  <a:pt x="f48" y="f34"/>
                </a:lnTo>
                <a:lnTo>
                  <a:pt x="f38" y="f44"/>
                </a:lnTo>
                <a:lnTo>
                  <a:pt x="f48" y="f37"/>
                </a:lnTo>
                <a:lnTo>
                  <a:pt x="f34" y="f37"/>
                </a:lnTo>
                <a:close/>
              </a:path>
            </a:pathLst>
          </a:custGeom>
          <a:solidFill>
            <a:schemeClr val="bg1"/>
          </a:solidFill>
          <a:ln w="28575">
            <a:solidFill>
              <a:srgbClr val="000000"/>
            </a:solidFill>
            <a:prstDash val="solid"/>
          </a:ln>
        </p:spPr>
        <p:txBody>
          <a:bodyPr vert="horz" wrap="square" lIns="91440" tIns="45720" rIns="91440" bIns="45720" anchor="ctr" anchorCtr="1" compatLnSpc="1"/>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zh-TW" sz="3200" b="1" i="0" u="none" strike="noStrike" kern="1200" cap="none" spc="0" baseline="0" dirty="0">
                <a:solidFill>
                  <a:srgbClr val="000000"/>
                </a:solidFill>
                <a:uFillTx/>
                <a:latin typeface="標楷體" panose="03000509000000000000" pitchFamily="65" charset="-120"/>
                <a:ea typeface="標楷體" panose="03000509000000000000" pitchFamily="65" charset="-120"/>
              </a:rPr>
              <a:t>開標</a:t>
            </a:r>
          </a:p>
        </p:txBody>
      </p:sp>
      <p:sp>
        <p:nvSpPr>
          <p:cNvPr id="5" name="五邊形 6"/>
          <p:cNvSpPr/>
          <p:nvPr/>
        </p:nvSpPr>
        <p:spPr>
          <a:xfrm>
            <a:off x="2573181" y="332656"/>
            <a:ext cx="1405350" cy="944666"/>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180"/>
              <a:gd name="f11" fmla="abs f4"/>
              <a:gd name="f12" fmla="abs f5"/>
              <a:gd name="f13" fmla="abs f6"/>
              <a:gd name="f14" fmla="val f7"/>
              <a:gd name="f15" fmla="val f8"/>
              <a:gd name="f16" fmla="*/ f9 f1 1"/>
              <a:gd name="f17" fmla="*/ f10 f1 1"/>
              <a:gd name="f18" fmla="?: f11 f4 1"/>
              <a:gd name="f19" fmla="?: f12 f5 1"/>
              <a:gd name="f20" fmla="?: f13 f6 1"/>
              <a:gd name="f21" fmla="*/ f16 1 f3"/>
              <a:gd name="f22" fmla="*/ f17 1 f3"/>
              <a:gd name="f23" fmla="*/ f18 1 21600"/>
              <a:gd name="f24" fmla="*/ f19 1 21600"/>
              <a:gd name="f25" fmla="*/ 21600 f18 1"/>
              <a:gd name="f26" fmla="*/ 21600 f19 1"/>
              <a:gd name="f27" fmla="+- f21 0 f2"/>
              <a:gd name="f28" fmla="+- f22 0 f2"/>
              <a:gd name="f29" fmla="min f24 f23"/>
              <a:gd name="f30" fmla="*/ f25 1 f20"/>
              <a:gd name="f31" fmla="*/ f26 1 f20"/>
              <a:gd name="f32" fmla="val f30"/>
              <a:gd name="f33" fmla="val f31"/>
              <a:gd name="f34" fmla="*/ f14 f29 1"/>
              <a:gd name="f35" fmla="+- f33 0 f14"/>
              <a:gd name="f36" fmla="+- f32 0 f14"/>
              <a:gd name="f37" fmla="*/ f33 f29 1"/>
              <a:gd name="f38" fmla="*/ f32 f29 1"/>
              <a:gd name="f39" fmla="*/ f35 1 2"/>
              <a:gd name="f40" fmla="min f36 f35"/>
              <a:gd name="f41" fmla="+- f14 f39 0"/>
              <a:gd name="f42" fmla="*/ f40 f15 1"/>
              <a:gd name="f43" fmla="*/ f42 1 100000"/>
              <a:gd name="f44" fmla="*/ f41 f29 1"/>
              <a:gd name="f45" fmla="+- f32 0 f43"/>
              <a:gd name="f46" fmla="+- f45 f32 0"/>
              <a:gd name="f47" fmla="*/ f45 1 2"/>
              <a:gd name="f48" fmla="*/ f45 f29 1"/>
              <a:gd name="f49" fmla="*/ f46 1 2"/>
              <a:gd name="f50" fmla="*/ f47 f29 1"/>
              <a:gd name="f51" fmla="*/ f49 f29 1"/>
            </a:gdLst>
            <a:ahLst/>
            <a:cxnLst>
              <a:cxn ang="3cd4">
                <a:pos x="hc" y="t"/>
              </a:cxn>
              <a:cxn ang="0">
                <a:pos x="r" y="vc"/>
              </a:cxn>
              <a:cxn ang="cd4">
                <a:pos x="hc" y="b"/>
              </a:cxn>
              <a:cxn ang="cd2">
                <a:pos x="l" y="vc"/>
              </a:cxn>
              <a:cxn ang="f27">
                <a:pos x="f50" y="f34"/>
              </a:cxn>
              <a:cxn ang="f28">
                <a:pos x="f50" y="f37"/>
              </a:cxn>
            </a:cxnLst>
            <a:rect l="f34" t="f34" r="f51" b="f37"/>
            <a:pathLst>
              <a:path>
                <a:moveTo>
                  <a:pt x="f34" y="f34"/>
                </a:moveTo>
                <a:lnTo>
                  <a:pt x="f48" y="f34"/>
                </a:lnTo>
                <a:lnTo>
                  <a:pt x="f38" y="f44"/>
                </a:lnTo>
                <a:lnTo>
                  <a:pt x="f48" y="f37"/>
                </a:lnTo>
                <a:lnTo>
                  <a:pt x="f34" y="f37"/>
                </a:lnTo>
                <a:close/>
              </a:path>
            </a:pathLst>
          </a:custGeom>
          <a:gradFill flip="none" rotWithShape="1">
            <a:gsLst>
              <a:gs pos="0">
                <a:srgbClr val="9933FF">
                  <a:tint val="66000"/>
                  <a:satMod val="160000"/>
                </a:srgbClr>
              </a:gs>
              <a:gs pos="50000">
                <a:srgbClr val="9933FF">
                  <a:tint val="44500"/>
                  <a:satMod val="160000"/>
                </a:srgbClr>
              </a:gs>
              <a:gs pos="100000">
                <a:srgbClr val="9933FF">
                  <a:tint val="23500"/>
                  <a:satMod val="160000"/>
                </a:srgbClr>
              </a:gs>
            </a:gsLst>
            <a:path path="circle">
              <a:fillToRect l="100000" b="100000"/>
            </a:path>
            <a:tileRect t="-100000" r="-100000"/>
          </a:gradFill>
          <a:ln w="57150">
            <a:solidFill>
              <a:srgbClr val="000000"/>
            </a:solidFill>
            <a:prstDash val="solid"/>
          </a:ln>
        </p:spPr>
        <p:txBody>
          <a:bodyPr vert="horz" wrap="square" lIns="91440" tIns="45720" rIns="91440" bIns="45720" anchor="ctr" anchorCtr="1" compatLnSpc="1"/>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zh-TW" sz="3200" b="1" i="0" u="none" strike="noStrike" kern="1200" cap="none" spc="0" baseline="0" dirty="0">
                <a:solidFill>
                  <a:srgbClr val="000000"/>
                </a:solidFill>
                <a:uFillTx/>
                <a:latin typeface="標楷體" panose="03000509000000000000" pitchFamily="65" charset="-120"/>
                <a:ea typeface="標楷體" panose="03000509000000000000" pitchFamily="65" charset="-120"/>
              </a:rPr>
              <a:t>審標</a:t>
            </a:r>
          </a:p>
        </p:txBody>
      </p:sp>
      <p:sp>
        <p:nvSpPr>
          <p:cNvPr id="6" name="五邊形 9"/>
          <p:cNvSpPr/>
          <p:nvPr/>
        </p:nvSpPr>
        <p:spPr>
          <a:xfrm>
            <a:off x="3635896" y="332656"/>
            <a:ext cx="1405350" cy="944666"/>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180"/>
              <a:gd name="f11" fmla="abs f4"/>
              <a:gd name="f12" fmla="abs f5"/>
              <a:gd name="f13" fmla="abs f6"/>
              <a:gd name="f14" fmla="val f7"/>
              <a:gd name="f15" fmla="val f8"/>
              <a:gd name="f16" fmla="*/ f9 f1 1"/>
              <a:gd name="f17" fmla="*/ f10 f1 1"/>
              <a:gd name="f18" fmla="?: f11 f4 1"/>
              <a:gd name="f19" fmla="?: f12 f5 1"/>
              <a:gd name="f20" fmla="?: f13 f6 1"/>
              <a:gd name="f21" fmla="*/ f16 1 f3"/>
              <a:gd name="f22" fmla="*/ f17 1 f3"/>
              <a:gd name="f23" fmla="*/ f18 1 21600"/>
              <a:gd name="f24" fmla="*/ f19 1 21600"/>
              <a:gd name="f25" fmla="*/ 21600 f18 1"/>
              <a:gd name="f26" fmla="*/ 21600 f19 1"/>
              <a:gd name="f27" fmla="+- f21 0 f2"/>
              <a:gd name="f28" fmla="+- f22 0 f2"/>
              <a:gd name="f29" fmla="min f24 f23"/>
              <a:gd name="f30" fmla="*/ f25 1 f20"/>
              <a:gd name="f31" fmla="*/ f26 1 f20"/>
              <a:gd name="f32" fmla="val f30"/>
              <a:gd name="f33" fmla="val f31"/>
              <a:gd name="f34" fmla="*/ f14 f29 1"/>
              <a:gd name="f35" fmla="+- f33 0 f14"/>
              <a:gd name="f36" fmla="+- f32 0 f14"/>
              <a:gd name="f37" fmla="*/ f33 f29 1"/>
              <a:gd name="f38" fmla="*/ f32 f29 1"/>
              <a:gd name="f39" fmla="*/ f35 1 2"/>
              <a:gd name="f40" fmla="min f36 f35"/>
              <a:gd name="f41" fmla="+- f14 f39 0"/>
              <a:gd name="f42" fmla="*/ f40 f15 1"/>
              <a:gd name="f43" fmla="*/ f42 1 100000"/>
              <a:gd name="f44" fmla="*/ f41 f29 1"/>
              <a:gd name="f45" fmla="+- f32 0 f43"/>
              <a:gd name="f46" fmla="+- f45 f32 0"/>
              <a:gd name="f47" fmla="*/ f45 1 2"/>
              <a:gd name="f48" fmla="*/ f45 f29 1"/>
              <a:gd name="f49" fmla="*/ f46 1 2"/>
              <a:gd name="f50" fmla="*/ f47 f29 1"/>
              <a:gd name="f51" fmla="*/ f49 f29 1"/>
            </a:gdLst>
            <a:ahLst/>
            <a:cxnLst>
              <a:cxn ang="3cd4">
                <a:pos x="hc" y="t"/>
              </a:cxn>
              <a:cxn ang="0">
                <a:pos x="r" y="vc"/>
              </a:cxn>
              <a:cxn ang="cd4">
                <a:pos x="hc" y="b"/>
              </a:cxn>
              <a:cxn ang="cd2">
                <a:pos x="l" y="vc"/>
              </a:cxn>
              <a:cxn ang="f27">
                <a:pos x="f50" y="f34"/>
              </a:cxn>
              <a:cxn ang="f28">
                <a:pos x="f50" y="f37"/>
              </a:cxn>
            </a:cxnLst>
            <a:rect l="f34" t="f34" r="f51" b="f37"/>
            <a:pathLst>
              <a:path>
                <a:moveTo>
                  <a:pt x="f34" y="f34"/>
                </a:moveTo>
                <a:lnTo>
                  <a:pt x="f48" y="f34"/>
                </a:lnTo>
                <a:lnTo>
                  <a:pt x="f38" y="f44"/>
                </a:lnTo>
                <a:lnTo>
                  <a:pt x="f48" y="f37"/>
                </a:lnTo>
                <a:lnTo>
                  <a:pt x="f34" y="f37"/>
                </a:lnTo>
                <a:close/>
              </a:path>
            </a:pathLst>
          </a:custGeom>
          <a:solidFill>
            <a:schemeClr val="bg1"/>
          </a:solidFill>
          <a:ln w="76200">
            <a:solidFill>
              <a:srgbClr val="FF0000"/>
            </a:solidFill>
            <a:prstDash val="sysDot"/>
          </a:ln>
        </p:spPr>
        <p:txBody>
          <a:bodyPr vert="horz" wrap="square" lIns="91440" tIns="45720" rIns="91440" bIns="45720" anchor="ctr" anchorCtr="1" compatLnSpc="1"/>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zh-TW" sz="3200" b="1" i="0" u="none" strike="noStrike" kern="1200" cap="none" spc="0" baseline="0" dirty="0">
                <a:solidFill>
                  <a:srgbClr val="000000"/>
                </a:solidFill>
                <a:uFillTx/>
                <a:latin typeface="標楷體" panose="03000509000000000000" pitchFamily="65" charset="-120"/>
                <a:ea typeface="標楷體" panose="03000509000000000000" pitchFamily="65" charset="-120"/>
              </a:rPr>
              <a:t>決標</a:t>
            </a:r>
          </a:p>
        </p:txBody>
      </p:sp>
      <p:sp>
        <p:nvSpPr>
          <p:cNvPr id="7" name="五邊形 10"/>
          <p:cNvSpPr/>
          <p:nvPr/>
        </p:nvSpPr>
        <p:spPr>
          <a:xfrm>
            <a:off x="4871162" y="371061"/>
            <a:ext cx="1213006" cy="906261"/>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180"/>
              <a:gd name="f11" fmla="abs f4"/>
              <a:gd name="f12" fmla="abs f5"/>
              <a:gd name="f13" fmla="abs f6"/>
              <a:gd name="f14" fmla="val f7"/>
              <a:gd name="f15" fmla="val f8"/>
              <a:gd name="f16" fmla="*/ f9 f1 1"/>
              <a:gd name="f17" fmla="*/ f10 f1 1"/>
              <a:gd name="f18" fmla="?: f11 f4 1"/>
              <a:gd name="f19" fmla="?: f12 f5 1"/>
              <a:gd name="f20" fmla="?: f13 f6 1"/>
              <a:gd name="f21" fmla="*/ f16 1 f3"/>
              <a:gd name="f22" fmla="*/ f17 1 f3"/>
              <a:gd name="f23" fmla="*/ f18 1 21600"/>
              <a:gd name="f24" fmla="*/ f19 1 21600"/>
              <a:gd name="f25" fmla="*/ 21600 f18 1"/>
              <a:gd name="f26" fmla="*/ 21600 f19 1"/>
              <a:gd name="f27" fmla="+- f21 0 f2"/>
              <a:gd name="f28" fmla="+- f22 0 f2"/>
              <a:gd name="f29" fmla="min f24 f23"/>
              <a:gd name="f30" fmla="*/ f25 1 f20"/>
              <a:gd name="f31" fmla="*/ f26 1 f20"/>
              <a:gd name="f32" fmla="val f30"/>
              <a:gd name="f33" fmla="val f31"/>
              <a:gd name="f34" fmla="*/ f14 f29 1"/>
              <a:gd name="f35" fmla="+- f33 0 f14"/>
              <a:gd name="f36" fmla="+- f32 0 f14"/>
              <a:gd name="f37" fmla="*/ f33 f29 1"/>
              <a:gd name="f38" fmla="*/ f32 f29 1"/>
              <a:gd name="f39" fmla="*/ f35 1 2"/>
              <a:gd name="f40" fmla="min f36 f35"/>
              <a:gd name="f41" fmla="+- f14 f39 0"/>
              <a:gd name="f42" fmla="*/ f40 f15 1"/>
              <a:gd name="f43" fmla="*/ f42 1 100000"/>
              <a:gd name="f44" fmla="*/ f41 f29 1"/>
              <a:gd name="f45" fmla="+- f32 0 f43"/>
              <a:gd name="f46" fmla="+- f45 f32 0"/>
              <a:gd name="f47" fmla="*/ f45 1 2"/>
              <a:gd name="f48" fmla="*/ f45 f29 1"/>
              <a:gd name="f49" fmla="*/ f46 1 2"/>
              <a:gd name="f50" fmla="*/ f47 f29 1"/>
              <a:gd name="f51" fmla="*/ f49 f29 1"/>
            </a:gdLst>
            <a:ahLst/>
            <a:cxnLst>
              <a:cxn ang="3cd4">
                <a:pos x="hc" y="t"/>
              </a:cxn>
              <a:cxn ang="0">
                <a:pos x="r" y="vc"/>
              </a:cxn>
              <a:cxn ang="cd4">
                <a:pos x="hc" y="b"/>
              </a:cxn>
              <a:cxn ang="cd2">
                <a:pos x="l" y="vc"/>
              </a:cxn>
              <a:cxn ang="f27">
                <a:pos x="f50" y="f34"/>
              </a:cxn>
              <a:cxn ang="f28">
                <a:pos x="f50" y="f37"/>
              </a:cxn>
            </a:cxnLst>
            <a:rect l="f34" t="f34" r="f51" b="f37"/>
            <a:pathLst>
              <a:path>
                <a:moveTo>
                  <a:pt x="f34" y="f34"/>
                </a:moveTo>
                <a:lnTo>
                  <a:pt x="f48" y="f34"/>
                </a:lnTo>
                <a:lnTo>
                  <a:pt x="f38" y="f44"/>
                </a:lnTo>
                <a:lnTo>
                  <a:pt x="f48" y="f37"/>
                </a:lnTo>
                <a:lnTo>
                  <a:pt x="f34" y="f37"/>
                </a:lnTo>
                <a:close/>
              </a:path>
            </a:pathLst>
          </a:custGeom>
          <a:solidFill>
            <a:schemeClr val="bg1"/>
          </a:solidFill>
          <a:ln w="28575">
            <a:solidFill>
              <a:schemeClr val="tx1"/>
            </a:solidFill>
            <a:prstDash val="solid"/>
          </a:ln>
        </p:spPr>
        <p:txBody>
          <a:bodyPr vert="horz" wrap="square" lIns="91440" tIns="45720" rIns="91440" bIns="45720" anchor="ctr" anchorCtr="1" compatLnSpc="1"/>
          <a:lstStyle/>
          <a:p>
            <a:pPr marL="0" marR="0" lvl="0" indent="0"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zh-TW" sz="2800" b="1" i="0" u="none" strike="noStrike" kern="1200" cap="none" spc="0" baseline="0" dirty="0">
                <a:solidFill>
                  <a:srgbClr val="000000"/>
                </a:solidFill>
                <a:uFillTx/>
                <a:latin typeface="標楷體" panose="03000509000000000000" pitchFamily="65" charset="-120"/>
                <a:ea typeface="標楷體" panose="03000509000000000000" pitchFamily="65" charset="-120"/>
              </a:rPr>
              <a:t>訂約</a:t>
            </a:r>
          </a:p>
        </p:txBody>
      </p:sp>
      <p:sp>
        <p:nvSpPr>
          <p:cNvPr id="8" name="五邊形 11"/>
          <p:cNvSpPr/>
          <p:nvPr/>
        </p:nvSpPr>
        <p:spPr>
          <a:xfrm>
            <a:off x="5750118" y="362500"/>
            <a:ext cx="1126138" cy="900998"/>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180"/>
              <a:gd name="f11" fmla="abs f4"/>
              <a:gd name="f12" fmla="abs f5"/>
              <a:gd name="f13" fmla="abs f6"/>
              <a:gd name="f14" fmla="val f7"/>
              <a:gd name="f15" fmla="val f8"/>
              <a:gd name="f16" fmla="*/ f9 f1 1"/>
              <a:gd name="f17" fmla="*/ f10 f1 1"/>
              <a:gd name="f18" fmla="?: f11 f4 1"/>
              <a:gd name="f19" fmla="?: f12 f5 1"/>
              <a:gd name="f20" fmla="?: f13 f6 1"/>
              <a:gd name="f21" fmla="*/ f16 1 f3"/>
              <a:gd name="f22" fmla="*/ f17 1 f3"/>
              <a:gd name="f23" fmla="*/ f18 1 21600"/>
              <a:gd name="f24" fmla="*/ f19 1 21600"/>
              <a:gd name="f25" fmla="*/ 21600 f18 1"/>
              <a:gd name="f26" fmla="*/ 21600 f19 1"/>
              <a:gd name="f27" fmla="+- f21 0 f2"/>
              <a:gd name="f28" fmla="+- f22 0 f2"/>
              <a:gd name="f29" fmla="min f24 f23"/>
              <a:gd name="f30" fmla="*/ f25 1 f20"/>
              <a:gd name="f31" fmla="*/ f26 1 f20"/>
              <a:gd name="f32" fmla="val f30"/>
              <a:gd name="f33" fmla="val f31"/>
              <a:gd name="f34" fmla="*/ f14 f29 1"/>
              <a:gd name="f35" fmla="+- f33 0 f14"/>
              <a:gd name="f36" fmla="+- f32 0 f14"/>
              <a:gd name="f37" fmla="*/ f33 f29 1"/>
              <a:gd name="f38" fmla="*/ f32 f29 1"/>
              <a:gd name="f39" fmla="*/ f35 1 2"/>
              <a:gd name="f40" fmla="min f36 f35"/>
              <a:gd name="f41" fmla="+- f14 f39 0"/>
              <a:gd name="f42" fmla="*/ f40 f15 1"/>
              <a:gd name="f43" fmla="*/ f42 1 100000"/>
              <a:gd name="f44" fmla="*/ f41 f29 1"/>
              <a:gd name="f45" fmla="+- f32 0 f43"/>
              <a:gd name="f46" fmla="+- f45 f32 0"/>
              <a:gd name="f47" fmla="*/ f45 1 2"/>
              <a:gd name="f48" fmla="*/ f45 f29 1"/>
              <a:gd name="f49" fmla="*/ f46 1 2"/>
              <a:gd name="f50" fmla="*/ f47 f29 1"/>
              <a:gd name="f51" fmla="*/ f49 f29 1"/>
            </a:gdLst>
            <a:ahLst/>
            <a:cxnLst>
              <a:cxn ang="3cd4">
                <a:pos x="hc" y="t"/>
              </a:cxn>
              <a:cxn ang="0">
                <a:pos x="r" y="vc"/>
              </a:cxn>
              <a:cxn ang="cd4">
                <a:pos x="hc" y="b"/>
              </a:cxn>
              <a:cxn ang="cd2">
                <a:pos x="l" y="vc"/>
              </a:cxn>
              <a:cxn ang="f27">
                <a:pos x="f50" y="f34"/>
              </a:cxn>
              <a:cxn ang="f28">
                <a:pos x="f50" y="f37"/>
              </a:cxn>
            </a:cxnLst>
            <a:rect l="f34" t="f34" r="f51" b="f37"/>
            <a:pathLst>
              <a:path>
                <a:moveTo>
                  <a:pt x="f34" y="f34"/>
                </a:moveTo>
                <a:lnTo>
                  <a:pt x="f48" y="f34"/>
                </a:lnTo>
                <a:lnTo>
                  <a:pt x="f38" y="f44"/>
                </a:lnTo>
                <a:lnTo>
                  <a:pt x="f48" y="f37"/>
                </a:lnTo>
                <a:lnTo>
                  <a:pt x="f34" y="f37"/>
                </a:lnTo>
                <a:close/>
              </a:path>
            </a:pathLst>
          </a:custGeom>
          <a:solidFill>
            <a:schemeClr val="bg1"/>
          </a:solidFill>
          <a:ln w="28575">
            <a:solidFill>
              <a:schemeClr val="tx1"/>
            </a:solidFill>
            <a:prstDash val="solid"/>
          </a:ln>
        </p:spPr>
        <p:txBody>
          <a:bodyPr vert="horz" wrap="square" lIns="91440" tIns="45720" rIns="91440" bIns="45720" anchor="ctr" anchorCtr="1" compatLnSpc="1"/>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zh-TW" sz="2800" b="1" i="0" u="none" strike="noStrike" kern="1200" cap="none" spc="0" baseline="0" dirty="0">
                <a:solidFill>
                  <a:srgbClr val="000000"/>
                </a:solidFill>
                <a:uFillTx/>
                <a:latin typeface="標楷體" panose="03000509000000000000" pitchFamily="65" charset="-120"/>
                <a:ea typeface="標楷體" panose="03000509000000000000" pitchFamily="65" charset="-120"/>
              </a:rPr>
              <a:t>履約</a:t>
            </a:r>
          </a:p>
        </p:txBody>
      </p:sp>
      <p:sp>
        <p:nvSpPr>
          <p:cNvPr id="9" name="五邊形 12"/>
          <p:cNvSpPr/>
          <p:nvPr/>
        </p:nvSpPr>
        <p:spPr>
          <a:xfrm>
            <a:off x="6602590" y="371061"/>
            <a:ext cx="1281778" cy="892436"/>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180"/>
              <a:gd name="f11" fmla="abs f4"/>
              <a:gd name="f12" fmla="abs f5"/>
              <a:gd name="f13" fmla="abs f6"/>
              <a:gd name="f14" fmla="val f7"/>
              <a:gd name="f15" fmla="val f8"/>
              <a:gd name="f16" fmla="*/ f9 f1 1"/>
              <a:gd name="f17" fmla="*/ f10 f1 1"/>
              <a:gd name="f18" fmla="?: f11 f4 1"/>
              <a:gd name="f19" fmla="?: f12 f5 1"/>
              <a:gd name="f20" fmla="?: f13 f6 1"/>
              <a:gd name="f21" fmla="*/ f16 1 f3"/>
              <a:gd name="f22" fmla="*/ f17 1 f3"/>
              <a:gd name="f23" fmla="*/ f18 1 21600"/>
              <a:gd name="f24" fmla="*/ f19 1 21600"/>
              <a:gd name="f25" fmla="*/ 21600 f18 1"/>
              <a:gd name="f26" fmla="*/ 21600 f19 1"/>
              <a:gd name="f27" fmla="+- f21 0 f2"/>
              <a:gd name="f28" fmla="+- f22 0 f2"/>
              <a:gd name="f29" fmla="min f24 f23"/>
              <a:gd name="f30" fmla="*/ f25 1 f20"/>
              <a:gd name="f31" fmla="*/ f26 1 f20"/>
              <a:gd name="f32" fmla="val f30"/>
              <a:gd name="f33" fmla="val f31"/>
              <a:gd name="f34" fmla="*/ f14 f29 1"/>
              <a:gd name="f35" fmla="+- f33 0 f14"/>
              <a:gd name="f36" fmla="+- f32 0 f14"/>
              <a:gd name="f37" fmla="*/ f33 f29 1"/>
              <a:gd name="f38" fmla="*/ f32 f29 1"/>
              <a:gd name="f39" fmla="*/ f35 1 2"/>
              <a:gd name="f40" fmla="min f36 f35"/>
              <a:gd name="f41" fmla="+- f14 f39 0"/>
              <a:gd name="f42" fmla="*/ f40 f15 1"/>
              <a:gd name="f43" fmla="*/ f42 1 100000"/>
              <a:gd name="f44" fmla="*/ f41 f29 1"/>
              <a:gd name="f45" fmla="+- f32 0 f43"/>
              <a:gd name="f46" fmla="+- f45 f32 0"/>
              <a:gd name="f47" fmla="*/ f45 1 2"/>
              <a:gd name="f48" fmla="*/ f45 f29 1"/>
              <a:gd name="f49" fmla="*/ f46 1 2"/>
              <a:gd name="f50" fmla="*/ f47 f29 1"/>
              <a:gd name="f51" fmla="*/ f49 f29 1"/>
            </a:gdLst>
            <a:ahLst/>
            <a:cxnLst>
              <a:cxn ang="3cd4">
                <a:pos x="hc" y="t"/>
              </a:cxn>
              <a:cxn ang="0">
                <a:pos x="r" y="vc"/>
              </a:cxn>
              <a:cxn ang="cd4">
                <a:pos x="hc" y="b"/>
              </a:cxn>
              <a:cxn ang="cd2">
                <a:pos x="l" y="vc"/>
              </a:cxn>
              <a:cxn ang="f27">
                <a:pos x="f50" y="f34"/>
              </a:cxn>
              <a:cxn ang="f28">
                <a:pos x="f50" y="f37"/>
              </a:cxn>
            </a:cxnLst>
            <a:rect l="f34" t="f34" r="f51" b="f37"/>
            <a:pathLst>
              <a:path>
                <a:moveTo>
                  <a:pt x="f34" y="f34"/>
                </a:moveTo>
                <a:lnTo>
                  <a:pt x="f48" y="f34"/>
                </a:lnTo>
                <a:lnTo>
                  <a:pt x="f38" y="f44"/>
                </a:lnTo>
                <a:lnTo>
                  <a:pt x="f48" y="f37"/>
                </a:lnTo>
                <a:lnTo>
                  <a:pt x="f34" y="f37"/>
                </a:lnTo>
                <a:close/>
              </a:path>
            </a:pathLst>
          </a:custGeom>
          <a:solidFill>
            <a:schemeClr val="bg1"/>
          </a:solidFill>
          <a:ln w="28575">
            <a:solidFill>
              <a:schemeClr val="tx1"/>
            </a:solidFill>
            <a:prstDash val="solid"/>
          </a:ln>
        </p:spPr>
        <p:txBody>
          <a:bodyPr vert="horz" wrap="square" lIns="91440" tIns="45720" rIns="91440" bIns="45720" anchor="ctr" anchorCtr="1" compatLnSpc="1"/>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zh-TW" sz="2800" b="1" i="0" u="none" strike="noStrike" kern="1200" cap="none" spc="0" baseline="0" dirty="0">
                <a:solidFill>
                  <a:srgbClr val="000000"/>
                </a:solidFill>
                <a:uFillTx/>
                <a:latin typeface="標楷體" panose="03000509000000000000" pitchFamily="65" charset="-120"/>
                <a:ea typeface="標楷體" panose="03000509000000000000" pitchFamily="65" charset="-120"/>
              </a:rPr>
              <a:t>驗收</a:t>
            </a:r>
          </a:p>
        </p:txBody>
      </p:sp>
      <p:sp>
        <p:nvSpPr>
          <p:cNvPr id="10" name="五邊形 28"/>
          <p:cNvSpPr/>
          <p:nvPr/>
        </p:nvSpPr>
        <p:spPr>
          <a:xfrm>
            <a:off x="7620505" y="393212"/>
            <a:ext cx="1199967" cy="870286"/>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180"/>
              <a:gd name="f11" fmla="abs f4"/>
              <a:gd name="f12" fmla="abs f5"/>
              <a:gd name="f13" fmla="abs f6"/>
              <a:gd name="f14" fmla="val f7"/>
              <a:gd name="f15" fmla="val f8"/>
              <a:gd name="f16" fmla="*/ f9 f1 1"/>
              <a:gd name="f17" fmla="*/ f10 f1 1"/>
              <a:gd name="f18" fmla="?: f11 f4 1"/>
              <a:gd name="f19" fmla="?: f12 f5 1"/>
              <a:gd name="f20" fmla="?: f13 f6 1"/>
              <a:gd name="f21" fmla="*/ f16 1 f3"/>
              <a:gd name="f22" fmla="*/ f17 1 f3"/>
              <a:gd name="f23" fmla="*/ f18 1 21600"/>
              <a:gd name="f24" fmla="*/ f19 1 21600"/>
              <a:gd name="f25" fmla="*/ 21600 f18 1"/>
              <a:gd name="f26" fmla="*/ 21600 f19 1"/>
              <a:gd name="f27" fmla="+- f21 0 f2"/>
              <a:gd name="f28" fmla="+- f22 0 f2"/>
              <a:gd name="f29" fmla="min f24 f23"/>
              <a:gd name="f30" fmla="*/ f25 1 f20"/>
              <a:gd name="f31" fmla="*/ f26 1 f20"/>
              <a:gd name="f32" fmla="val f30"/>
              <a:gd name="f33" fmla="val f31"/>
              <a:gd name="f34" fmla="*/ f14 f29 1"/>
              <a:gd name="f35" fmla="+- f33 0 f14"/>
              <a:gd name="f36" fmla="+- f32 0 f14"/>
              <a:gd name="f37" fmla="*/ f33 f29 1"/>
              <a:gd name="f38" fmla="*/ f32 f29 1"/>
              <a:gd name="f39" fmla="*/ f35 1 2"/>
              <a:gd name="f40" fmla="min f36 f35"/>
              <a:gd name="f41" fmla="+- f14 f39 0"/>
              <a:gd name="f42" fmla="*/ f40 f15 1"/>
              <a:gd name="f43" fmla="*/ f42 1 100000"/>
              <a:gd name="f44" fmla="*/ f41 f29 1"/>
              <a:gd name="f45" fmla="+- f32 0 f43"/>
              <a:gd name="f46" fmla="+- f45 f32 0"/>
              <a:gd name="f47" fmla="*/ f45 1 2"/>
              <a:gd name="f48" fmla="*/ f45 f29 1"/>
              <a:gd name="f49" fmla="*/ f46 1 2"/>
              <a:gd name="f50" fmla="*/ f47 f29 1"/>
              <a:gd name="f51" fmla="*/ f49 f29 1"/>
            </a:gdLst>
            <a:ahLst/>
            <a:cxnLst>
              <a:cxn ang="3cd4">
                <a:pos x="hc" y="t"/>
              </a:cxn>
              <a:cxn ang="0">
                <a:pos x="r" y="vc"/>
              </a:cxn>
              <a:cxn ang="cd4">
                <a:pos x="hc" y="b"/>
              </a:cxn>
              <a:cxn ang="cd2">
                <a:pos x="l" y="vc"/>
              </a:cxn>
              <a:cxn ang="f27">
                <a:pos x="f50" y="f34"/>
              </a:cxn>
              <a:cxn ang="f28">
                <a:pos x="f50" y="f37"/>
              </a:cxn>
            </a:cxnLst>
            <a:rect l="f34" t="f34" r="f51" b="f37"/>
            <a:pathLst>
              <a:path>
                <a:moveTo>
                  <a:pt x="f34" y="f34"/>
                </a:moveTo>
                <a:lnTo>
                  <a:pt x="f48" y="f34"/>
                </a:lnTo>
                <a:lnTo>
                  <a:pt x="f38" y="f44"/>
                </a:lnTo>
                <a:lnTo>
                  <a:pt x="f48" y="f37"/>
                </a:lnTo>
                <a:lnTo>
                  <a:pt x="f34" y="f37"/>
                </a:lnTo>
                <a:close/>
              </a:path>
            </a:pathLst>
          </a:custGeom>
          <a:solidFill>
            <a:schemeClr val="bg1"/>
          </a:solidFill>
          <a:ln w="28575">
            <a:solidFill>
              <a:schemeClr val="tx1"/>
            </a:solidFill>
            <a:prstDash val="solid"/>
          </a:ln>
        </p:spPr>
        <p:txBody>
          <a:bodyPr vert="horz" wrap="square" lIns="91440" tIns="45720" rIns="91440" bIns="45720" anchor="ctr" anchorCtr="1" compatLnSpc="1"/>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zh-TW" sz="2800" b="1" i="0" u="none" strike="noStrike" kern="1200" cap="none" spc="0" baseline="0" dirty="0">
                <a:solidFill>
                  <a:srgbClr val="000000"/>
                </a:solidFill>
                <a:uFillTx/>
                <a:latin typeface="標楷體" panose="03000509000000000000" pitchFamily="65" charset="-120"/>
                <a:ea typeface="標楷體" panose="03000509000000000000" pitchFamily="65" charset="-120"/>
              </a:rPr>
              <a:t>保固</a:t>
            </a:r>
          </a:p>
        </p:txBody>
      </p:sp>
      <p:sp>
        <p:nvSpPr>
          <p:cNvPr id="12" name="文字方塊 11"/>
          <p:cNvSpPr txBox="1"/>
          <p:nvPr/>
        </p:nvSpPr>
        <p:spPr>
          <a:xfrm>
            <a:off x="368385" y="1383158"/>
            <a:ext cx="8352928" cy="461665"/>
          </a:xfrm>
          <a:prstGeom prst="rect">
            <a:avLst/>
          </a:prstGeom>
          <a:noFill/>
          <a:ln w="57150">
            <a:solidFill>
              <a:schemeClr val="tx1"/>
            </a:solidFill>
          </a:ln>
        </p:spPr>
        <p:txBody>
          <a:bodyPr wrap="square" rtlCol="0">
            <a:spAutoFit/>
          </a:bodyPr>
          <a:lstStyle/>
          <a:p>
            <a:r>
              <a:rPr lang="zh-TW" altLang="en-US" sz="2400" b="1" dirty="0">
                <a:solidFill>
                  <a:srgbClr val="FF0000"/>
                </a:solidFill>
                <a:latin typeface="標楷體" panose="03000509000000000000" pitchFamily="65" charset="-120"/>
                <a:ea typeface="標楷體" panose="03000509000000000000" pitchFamily="65" charset="-120"/>
              </a:rPr>
              <a:t>    九、審標程序</a:t>
            </a:r>
            <a:r>
              <a:rPr lang="zh-TW" altLang="en-US" sz="2400" b="1" dirty="0">
                <a:solidFill>
                  <a:srgbClr val="0000FF"/>
                </a:solidFill>
                <a:latin typeface="標楷體" panose="03000509000000000000" pitchFamily="65" charset="-120"/>
                <a:ea typeface="標楷體" panose="03000509000000000000" pitchFamily="65" charset="-120"/>
              </a:rPr>
              <a:t> </a:t>
            </a:r>
          </a:p>
        </p:txBody>
      </p:sp>
      <p:cxnSp>
        <p:nvCxnSpPr>
          <p:cNvPr id="15" name="直線接點 14"/>
          <p:cNvCxnSpPr/>
          <p:nvPr/>
        </p:nvCxnSpPr>
        <p:spPr>
          <a:xfrm>
            <a:off x="4758825" y="332656"/>
            <a:ext cx="29199" cy="1512168"/>
          </a:xfrm>
          <a:prstGeom prst="line">
            <a:avLst/>
          </a:prstGeom>
          <a:ln w="57150"/>
        </p:spPr>
        <p:style>
          <a:lnRef idx="1">
            <a:schemeClr val="accent1"/>
          </a:lnRef>
          <a:fillRef idx="0">
            <a:schemeClr val="accent1"/>
          </a:fillRef>
          <a:effectRef idx="0">
            <a:schemeClr val="accent1"/>
          </a:effectRef>
          <a:fontRef idx="minor">
            <a:schemeClr val="tx1"/>
          </a:fontRef>
        </p:style>
      </p:cxnSp>
      <p:sp>
        <p:nvSpPr>
          <p:cNvPr id="11" name="文字方塊 10"/>
          <p:cNvSpPr txBox="1"/>
          <p:nvPr/>
        </p:nvSpPr>
        <p:spPr>
          <a:xfrm>
            <a:off x="4788024" y="1383159"/>
            <a:ext cx="3960440" cy="461665"/>
          </a:xfrm>
          <a:prstGeom prst="rect">
            <a:avLst/>
          </a:prstGeom>
          <a:noFill/>
        </p:spPr>
        <p:txBody>
          <a:bodyPr wrap="square" rtlCol="0">
            <a:spAutoFit/>
          </a:bodyPr>
          <a:lstStyle/>
          <a:p>
            <a:pPr algn="ctr"/>
            <a:r>
              <a:rPr lang="zh-TW" altLang="en-US" sz="2400" b="1" dirty="0">
                <a:solidFill>
                  <a:srgbClr val="FF0000"/>
                </a:solidFill>
                <a:latin typeface="標楷體" panose="03000509000000000000" pitchFamily="65" charset="-120"/>
                <a:ea typeface="標楷體" panose="03000509000000000000" pitchFamily="65" charset="-120"/>
              </a:rPr>
              <a:t>                </a:t>
            </a:r>
            <a:r>
              <a:rPr lang="zh-TW" altLang="en-US" sz="2400" b="1" dirty="0">
                <a:solidFill>
                  <a:srgbClr val="000000"/>
                </a:solidFill>
                <a:latin typeface="標楷體" panose="03000509000000000000" pitchFamily="65" charset="-120"/>
                <a:ea typeface="標楷體" panose="03000509000000000000" pitchFamily="65" charset="-120"/>
              </a:rPr>
              <a:t>契約爭議</a:t>
            </a:r>
          </a:p>
        </p:txBody>
      </p:sp>
      <p:sp>
        <p:nvSpPr>
          <p:cNvPr id="18" name="向下箭號 17"/>
          <p:cNvSpPr/>
          <p:nvPr/>
        </p:nvSpPr>
        <p:spPr>
          <a:xfrm>
            <a:off x="2921150" y="1088741"/>
            <a:ext cx="282698" cy="1116124"/>
          </a:xfrm>
          <a:prstGeom prst="downArrow">
            <a:avLst/>
          </a:prstGeom>
          <a:solidFill>
            <a:srgbClr val="FF0000"/>
          </a:solidFill>
          <a:ln w="571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0" name="文字方塊 19"/>
          <p:cNvSpPr txBox="1"/>
          <p:nvPr/>
        </p:nvSpPr>
        <p:spPr>
          <a:xfrm>
            <a:off x="433816" y="2204864"/>
            <a:ext cx="8352928" cy="2605842"/>
          </a:xfrm>
          <a:prstGeom prst="rect">
            <a:avLst/>
          </a:prstGeom>
          <a:noFill/>
        </p:spPr>
        <p:txBody>
          <a:bodyPr wrap="square" rtlCol="0">
            <a:spAutoFit/>
          </a:bodyPr>
          <a:lstStyle/>
          <a:p>
            <a:pPr marL="355600" indent="-355600" algn="just">
              <a:lnSpc>
                <a:spcPts val="3400"/>
              </a:lnSpc>
            </a:pPr>
            <a:r>
              <a:rPr lang="en-US" altLang="zh-TW" sz="2400" b="1" kern="100" dirty="0">
                <a:solidFill>
                  <a:srgbClr val="000000"/>
                </a:solidFill>
                <a:latin typeface="標楷體" pitchFamily="65" charset="-120"/>
                <a:ea typeface="標楷體" pitchFamily="65" charset="-120"/>
                <a:cs typeface="Times New Roman"/>
              </a:rPr>
              <a:t>9.</a:t>
            </a:r>
            <a:r>
              <a:rPr lang="zh-TW" altLang="zh-TW" sz="2400" b="1" kern="0" dirty="0">
                <a:solidFill>
                  <a:srgbClr val="000000"/>
                </a:solidFill>
                <a:ea typeface="標楷體"/>
                <a:cs typeface="新細明體"/>
              </a:rPr>
              <a:t>私下洽</a:t>
            </a:r>
            <a:r>
              <a:rPr lang="zh-TW" altLang="zh-TW" sz="2400" b="1" u="sng" kern="0" dirty="0">
                <a:solidFill>
                  <a:srgbClr val="0000FF"/>
                </a:solidFill>
                <a:ea typeface="標楷體"/>
                <a:cs typeface="新細明體"/>
              </a:rPr>
              <a:t>投標廠商</a:t>
            </a:r>
            <a:r>
              <a:rPr lang="zh-TW" altLang="zh-TW" sz="2400" b="1" u="sng" kern="0" dirty="0">
                <a:solidFill>
                  <a:srgbClr val="0000FF"/>
                </a:solidFill>
                <a:latin typeface="標楷體" panose="03000509000000000000" pitchFamily="65" charset="-120"/>
                <a:ea typeface="標楷體" panose="03000509000000000000" pitchFamily="65" charset="-120"/>
                <a:cs typeface="新細明體"/>
              </a:rPr>
              <a:t>協助審查其他廠商之投標文件</a:t>
            </a:r>
            <a:r>
              <a:rPr lang="zh-TW" altLang="zh-TW" sz="2400" b="1" kern="0" dirty="0">
                <a:solidFill>
                  <a:srgbClr val="000000"/>
                </a:solidFill>
                <a:latin typeface="標楷體" panose="03000509000000000000" pitchFamily="65" charset="-120"/>
                <a:ea typeface="標楷體" panose="03000509000000000000" pitchFamily="65" charset="-120"/>
                <a:cs typeface="新細明體"/>
              </a:rPr>
              <a:t>。</a:t>
            </a:r>
            <a:endParaRPr lang="zh-TW" altLang="zh-TW" sz="2400" b="1" kern="100" dirty="0">
              <a:solidFill>
                <a:srgbClr val="000000"/>
              </a:solidFill>
              <a:latin typeface="標楷體" panose="03000509000000000000" pitchFamily="65" charset="-120"/>
              <a:ea typeface="標楷體" panose="03000509000000000000" pitchFamily="65" charset="-120"/>
              <a:cs typeface="Times New Roman"/>
            </a:endParaRPr>
          </a:p>
          <a:p>
            <a:pPr marL="355600" indent="-355600" algn="just">
              <a:lnSpc>
                <a:spcPts val="3400"/>
              </a:lnSpc>
            </a:pPr>
            <a:r>
              <a:rPr lang="en-US" altLang="zh-TW" sz="2400" b="1" kern="100" dirty="0">
                <a:solidFill>
                  <a:srgbClr val="000000"/>
                </a:solidFill>
                <a:latin typeface="標楷體" panose="03000509000000000000" pitchFamily="65" charset="-120"/>
                <a:ea typeface="標楷體" panose="03000509000000000000" pitchFamily="65" charset="-120"/>
                <a:cs typeface="Times New Roman"/>
              </a:rPr>
              <a:t>10.</a:t>
            </a:r>
            <a:r>
              <a:rPr lang="zh-TW" altLang="zh-TW" sz="2400" b="1" kern="0" dirty="0">
                <a:solidFill>
                  <a:srgbClr val="000000"/>
                </a:solidFill>
                <a:latin typeface="標楷體" panose="03000509000000000000" pitchFamily="65" charset="-120"/>
                <a:ea typeface="標楷體" panose="03000509000000000000" pitchFamily="65" charset="-120"/>
                <a:cs typeface="新細明體"/>
              </a:rPr>
              <a:t>允許投標廠商</a:t>
            </a:r>
            <a:r>
              <a:rPr lang="zh-TW" altLang="zh-TW" sz="2400" b="1" u="sng" kern="0" dirty="0">
                <a:solidFill>
                  <a:srgbClr val="0000FF"/>
                </a:solidFill>
                <a:latin typeface="標楷體" panose="03000509000000000000" pitchFamily="65" charset="-120"/>
                <a:ea typeface="標楷體" panose="03000509000000000000" pitchFamily="65" charset="-120"/>
                <a:cs typeface="新細明體"/>
              </a:rPr>
              <a:t>查看其他廠商之投標文件</a:t>
            </a:r>
            <a:r>
              <a:rPr lang="zh-TW" altLang="en-US" sz="2400" b="1" kern="0" dirty="0">
                <a:solidFill>
                  <a:srgbClr val="0000FF"/>
                </a:solidFill>
                <a:latin typeface="標楷體" panose="03000509000000000000" pitchFamily="65" charset="-120"/>
                <a:ea typeface="標楷體" panose="03000509000000000000" pitchFamily="65" charset="-120"/>
                <a:cs typeface="新細明體"/>
              </a:rPr>
              <a:t>。</a:t>
            </a:r>
            <a:endParaRPr lang="en-US" altLang="zh-TW" sz="2400" b="1" kern="0" dirty="0">
              <a:solidFill>
                <a:srgbClr val="0000FF"/>
              </a:solidFill>
              <a:latin typeface="標楷體" panose="03000509000000000000" pitchFamily="65" charset="-120"/>
              <a:ea typeface="標楷體" panose="03000509000000000000" pitchFamily="65" charset="-120"/>
              <a:cs typeface="新細明體"/>
            </a:endParaRPr>
          </a:p>
          <a:p>
            <a:pPr marL="444500" indent="-444500" algn="just">
              <a:lnSpc>
                <a:spcPts val="3000"/>
              </a:lnSpc>
              <a:spcAft>
                <a:spcPts val="0"/>
              </a:spcAft>
            </a:pPr>
            <a:r>
              <a:rPr lang="en-US" altLang="zh-TW" sz="2400" b="1" kern="0" dirty="0">
                <a:solidFill>
                  <a:srgbClr val="000000"/>
                </a:solidFill>
                <a:latin typeface="標楷體" panose="03000509000000000000" pitchFamily="65" charset="-120"/>
                <a:ea typeface="標楷體" panose="03000509000000000000" pitchFamily="65" charset="-120"/>
                <a:cs typeface="Times New Roman"/>
              </a:rPr>
              <a:t>11.</a:t>
            </a:r>
            <a:r>
              <a:rPr lang="zh-TW" altLang="zh-TW" sz="2400" b="1" u="sng" kern="0" dirty="0">
                <a:solidFill>
                  <a:srgbClr val="0000FF"/>
                </a:solidFill>
                <a:latin typeface="標楷體" panose="03000509000000000000" pitchFamily="65" charset="-120"/>
                <a:ea typeface="標楷體" panose="03000509000000000000" pitchFamily="65" charset="-120"/>
                <a:cs typeface="新細明體"/>
              </a:rPr>
              <a:t>決標程序錯亂</a:t>
            </a:r>
            <a:r>
              <a:rPr lang="zh-TW" altLang="zh-TW" sz="2400" b="1" kern="0" dirty="0">
                <a:solidFill>
                  <a:srgbClr val="000000"/>
                </a:solidFill>
                <a:latin typeface="標楷體" panose="03000509000000000000" pitchFamily="65" charset="-120"/>
                <a:ea typeface="標楷體" panose="03000509000000000000" pitchFamily="65" charset="-120"/>
                <a:cs typeface="新細明體"/>
              </a:rPr>
              <a:t>，</a:t>
            </a:r>
            <a:r>
              <a:rPr lang="zh-TW" altLang="zh-TW" sz="2000" b="1" kern="0" dirty="0">
                <a:solidFill>
                  <a:srgbClr val="000000"/>
                </a:solidFill>
                <a:latin typeface="標楷體" panose="03000509000000000000" pitchFamily="65" charset="-120"/>
                <a:ea typeface="標楷體" panose="03000509000000000000" pitchFamily="65" charset="-120"/>
                <a:cs typeface="新細明體"/>
              </a:rPr>
              <a:t>例如：決標後再審查樣本規格或投標文件所載廠牌設備、材料之規格。</a:t>
            </a:r>
            <a:endParaRPr lang="zh-TW" altLang="zh-TW" sz="2000" b="1" kern="100" dirty="0">
              <a:solidFill>
                <a:srgbClr val="000000"/>
              </a:solidFill>
              <a:latin typeface="標楷體" panose="03000509000000000000" pitchFamily="65" charset="-120"/>
              <a:ea typeface="標楷體" panose="03000509000000000000" pitchFamily="65" charset="-120"/>
              <a:cs typeface="Times New Roman"/>
            </a:endParaRPr>
          </a:p>
          <a:p>
            <a:pPr marL="355600" indent="-355600" algn="just">
              <a:lnSpc>
                <a:spcPts val="3400"/>
              </a:lnSpc>
            </a:pPr>
            <a:r>
              <a:rPr lang="en-US" altLang="zh-TW" sz="2400" b="1" kern="100" dirty="0">
                <a:solidFill>
                  <a:srgbClr val="000000"/>
                </a:solidFill>
                <a:latin typeface="標楷體" panose="03000509000000000000" pitchFamily="65" charset="-120"/>
                <a:ea typeface="標楷體" panose="03000509000000000000" pitchFamily="65" charset="-120"/>
                <a:cs typeface="Times New Roman"/>
              </a:rPr>
              <a:t>12.</a:t>
            </a:r>
            <a:r>
              <a:rPr lang="zh-TW" altLang="zh-TW" sz="2400" b="1" kern="0" dirty="0">
                <a:solidFill>
                  <a:srgbClr val="000000"/>
                </a:solidFill>
                <a:latin typeface="標楷體" panose="03000509000000000000" pitchFamily="65" charset="-120"/>
                <a:ea typeface="標楷體" panose="03000509000000000000" pitchFamily="65" charset="-120"/>
                <a:cs typeface="新細明體"/>
              </a:rPr>
              <a:t>評選委員會</a:t>
            </a:r>
            <a:r>
              <a:rPr lang="zh-TW" altLang="zh-TW" sz="2400" b="1" u="sng" kern="0" dirty="0">
                <a:solidFill>
                  <a:srgbClr val="0000FF"/>
                </a:solidFill>
                <a:latin typeface="標楷體" panose="03000509000000000000" pitchFamily="65" charset="-120"/>
                <a:ea typeface="標楷體" panose="03000509000000000000" pitchFamily="65" charset="-120"/>
                <a:cs typeface="新細明體"/>
              </a:rPr>
              <a:t>未依採購法第</a:t>
            </a:r>
            <a:r>
              <a:rPr lang="en-US" altLang="zh-TW" sz="2400" b="1" u="sng" kern="0" dirty="0">
                <a:solidFill>
                  <a:srgbClr val="0000FF"/>
                </a:solidFill>
                <a:latin typeface="標楷體" panose="03000509000000000000" pitchFamily="65" charset="-120"/>
                <a:ea typeface="標楷體" panose="03000509000000000000" pitchFamily="65" charset="-120"/>
                <a:cs typeface="新細明體"/>
              </a:rPr>
              <a:t>94</a:t>
            </a:r>
            <a:r>
              <a:rPr lang="zh-TW" altLang="zh-TW" sz="2400" b="1" u="sng" kern="0" dirty="0">
                <a:solidFill>
                  <a:srgbClr val="0000FF"/>
                </a:solidFill>
                <a:latin typeface="標楷體" panose="03000509000000000000" pitchFamily="65" charset="-120"/>
                <a:ea typeface="標楷體" panose="03000509000000000000" pitchFamily="65" charset="-120"/>
                <a:cs typeface="新細明體"/>
              </a:rPr>
              <a:t>條規定組成或開會</a:t>
            </a:r>
            <a:r>
              <a:rPr lang="zh-TW" altLang="zh-TW" sz="2400" b="1" kern="0" dirty="0">
                <a:solidFill>
                  <a:srgbClr val="000000"/>
                </a:solidFill>
                <a:latin typeface="標楷體" panose="03000509000000000000" pitchFamily="65" charset="-120"/>
                <a:ea typeface="標楷體" panose="03000509000000000000" pitchFamily="65" charset="-120"/>
                <a:cs typeface="新細明體"/>
              </a:rPr>
              <a:t>。</a:t>
            </a:r>
            <a:endParaRPr lang="en-US" altLang="zh-TW" sz="2400" b="1" kern="0" dirty="0">
              <a:solidFill>
                <a:srgbClr val="000000"/>
              </a:solidFill>
              <a:latin typeface="標楷體" panose="03000509000000000000" pitchFamily="65" charset="-120"/>
              <a:ea typeface="標楷體" panose="03000509000000000000" pitchFamily="65" charset="-120"/>
              <a:cs typeface="新細明體"/>
            </a:endParaRPr>
          </a:p>
          <a:p>
            <a:pPr marL="355600" indent="-355600" algn="just">
              <a:lnSpc>
                <a:spcPts val="3400"/>
              </a:lnSpc>
            </a:pPr>
            <a:r>
              <a:rPr lang="en-US" altLang="zh-TW" sz="2400" b="1" kern="0" dirty="0">
                <a:solidFill>
                  <a:srgbClr val="000000"/>
                </a:solidFill>
                <a:latin typeface="標楷體" panose="03000509000000000000" pitchFamily="65" charset="-120"/>
                <a:ea typeface="標楷體" panose="03000509000000000000" pitchFamily="65" charset="-120"/>
                <a:cs typeface="Times New Roman"/>
              </a:rPr>
              <a:t>13.</a:t>
            </a:r>
            <a:r>
              <a:rPr lang="zh-TW" altLang="zh-TW" sz="2400" b="1" kern="0" dirty="0">
                <a:solidFill>
                  <a:srgbClr val="000000"/>
                </a:solidFill>
                <a:latin typeface="標楷體" panose="03000509000000000000" pitchFamily="65" charset="-120"/>
                <a:ea typeface="標楷體" panose="03000509000000000000" pitchFamily="65" charset="-120"/>
                <a:cs typeface="新細明體"/>
              </a:rPr>
              <a:t>評選委員</a:t>
            </a:r>
            <a:r>
              <a:rPr lang="zh-TW" altLang="zh-TW" sz="2400" b="1" u="sng" kern="0" dirty="0">
                <a:solidFill>
                  <a:srgbClr val="0000FF"/>
                </a:solidFill>
                <a:latin typeface="標楷體" panose="03000509000000000000" pitchFamily="65" charset="-120"/>
                <a:ea typeface="標楷體" panose="03000509000000000000" pitchFamily="65" charset="-120"/>
                <a:cs typeface="新細明體"/>
              </a:rPr>
              <a:t>未親自辦理評選或未依規定迴避</a:t>
            </a:r>
            <a:r>
              <a:rPr lang="zh-TW" altLang="zh-TW" sz="2400" b="1" kern="0" dirty="0">
                <a:solidFill>
                  <a:srgbClr val="000000"/>
                </a:solidFill>
                <a:ea typeface="標楷體"/>
                <a:cs typeface="新細明體"/>
              </a:rPr>
              <a:t>。</a:t>
            </a:r>
            <a:endParaRPr lang="zh-TW" altLang="zh-TW" sz="2400" b="1" kern="100" dirty="0">
              <a:solidFill>
                <a:srgbClr val="000000"/>
              </a:solidFill>
              <a:latin typeface="標楷體" pitchFamily="65" charset="-120"/>
              <a:ea typeface="標楷體" pitchFamily="65" charset="-120"/>
              <a:cs typeface="Times New Roman"/>
            </a:endParaRPr>
          </a:p>
        </p:txBody>
      </p:sp>
      <p:sp>
        <p:nvSpPr>
          <p:cNvPr id="21" name="爆炸 1 20"/>
          <p:cNvSpPr/>
          <p:nvPr/>
        </p:nvSpPr>
        <p:spPr>
          <a:xfrm>
            <a:off x="4962780" y="1196752"/>
            <a:ext cx="2525473" cy="749697"/>
          </a:xfrm>
          <a:prstGeom prst="irregularSeal1">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2400" b="1" dirty="0">
                <a:solidFill>
                  <a:srgbClr val="000000"/>
                </a:solidFill>
                <a:latin typeface="標楷體" panose="03000509000000000000" pitchFamily="65" charset="-120"/>
                <a:ea typeface="標楷體" panose="03000509000000000000" pitchFamily="65" charset="-120"/>
              </a:rPr>
              <a:t>履約程序</a:t>
            </a:r>
          </a:p>
        </p:txBody>
      </p:sp>
    </p:spTree>
    <p:extLst>
      <p:ext uri="{BB962C8B-B14F-4D97-AF65-F5344CB8AC3E}">
        <p14:creationId xmlns:p14="http://schemas.microsoft.com/office/powerpoint/2010/main" val="229014410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3" name="五邊形 4"/>
          <p:cNvSpPr/>
          <p:nvPr/>
        </p:nvSpPr>
        <p:spPr>
          <a:xfrm>
            <a:off x="395536" y="332656"/>
            <a:ext cx="1405350" cy="944666"/>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180"/>
              <a:gd name="f11" fmla="abs f4"/>
              <a:gd name="f12" fmla="abs f5"/>
              <a:gd name="f13" fmla="abs f6"/>
              <a:gd name="f14" fmla="val f7"/>
              <a:gd name="f15" fmla="val f8"/>
              <a:gd name="f16" fmla="*/ f9 f1 1"/>
              <a:gd name="f17" fmla="*/ f10 f1 1"/>
              <a:gd name="f18" fmla="?: f11 f4 1"/>
              <a:gd name="f19" fmla="?: f12 f5 1"/>
              <a:gd name="f20" fmla="?: f13 f6 1"/>
              <a:gd name="f21" fmla="*/ f16 1 f3"/>
              <a:gd name="f22" fmla="*/ f17 1 f3"/>
              <a:gd name="f23" fmla="*/ f18 1 21600"/>
              <a:gd name="f24" fmla="*/ f19 1 21600"/>
              <a:gd name="f25" fmla="*/ 21600 f18 1"/>
              <a:gd name="f26" fmla="*/ 21600 f19 1"/>
              <a:gd name="f27" fmla="+- f21 0 f2"/>
              <a:gd name="f28" fmla="+- f22 0 f2"/>
              <a:gd name="f29" fmla="min f24 f23"/>
              <a:gd name="f30" fmla="*/ f25 1 f20"/>
              <a:gd name="f31" fmla="*/ f26 1 f20"/>
              <a:gd name="f32" fmla="val f30"/>
              <a:gd name="f33" fmla="val f31"/>
              <a:gd name="f34" fmla="*/ f14 f29 1"/>
              <a:gd name="f35" fmla="+- f33 0 f14"/>
              <a:gd name="f36" fmla="+- f32 0 f14"/>
              <a:gd name="f37" fmla="*/ f33 f29 1"/>
              <a:gd name="f38" fmla="*/ f32 f29 1"/>
              <a:gd name="f39" fmla="*/ f35 1 2"/>
              <a:gd name="f40" fmla="min f36 f35"/>
              <a:gd name="f41" fmla="+- f14 f39 0"/>
              <a:gd name="f42" fmla="*/ f40 f15 1"/>
              <a:gd name="f43" fmla="*/ f42 1 100000"/>
              <a:gd name="f44" fmla="*/ f41 f29 1"/>
              <a:gd name="f45" fmla="+- f32 0 f43"/>
              <a:gd name="f46" fmla="+- f45 f32 0"/>
              <a:gd name="f47" fmla="*/ f45 1 2"/>
              <a:gd name="f48" fmla="*/ f45 f29 1"/>
              <a:gd name="f49" fmla="*/ f46 1 2"/>
              <a:gd name="f50" fmla="*/ f47 f29 1"/>
              <a:gd name="f51" fmla="*/ f49 f29 1"/>
            </a:gdLst>
            <a:ahLst/>
            <a:cxnLst>
              <a:cxn ang="3cd4">
                <a:pos x="hc" y="t"/>
              </a:cxn>
              <a:cxn ang="0">
                <a:pos x="r" y="vc"/>
              </a:cxn>
              <a:cxn ang="cd4">
                <a:pos x="hc" y="b"/>
              </a:cxn>
              <a:cxn ang="cd2">
                <a:pos x="l" y="vc"/>
              </a:cxn>
              <a:cxn ang="f27">
                <a:pos x="f50" y="f34"/>
              </a:cxn>
              <a:cxn ang="f28">
                <a:pos x="f50" y="f37"/>
              </a:cxn>
            </a:cxnLst>
            <a:rect l="f34" t="f34" r="f51" b="f37"/>
            <a:pathLst>
              <a:path>
                <a:moveTo>
                  <a:pt x="f34" y="f34"/>
                </a:moveTo>
                <a:lnTo>
                  <a:pt x="f48" y="f34"/>
                </a:lnTo>
                <a:lnTo>
                  <a:pt x="f38" y="f44"/>
                </a:lnTo>
                <a:lnTo>
                  <a:pt x="f48" y="f37"/>
                </a:lnTo>
                <a:lnTo>
                  <a:pt x="f34" y="f37"/>
                </a:lnTo>
                <a:close/>
              </a:path>
            </a:pathLst>
          </a:custGeom>
          <a:solidFill>
            <a:schemeClr val="bg1"/>
          </a:solidFill>
          <a:ln w="28575">
            <a:solidFill>
              <a:schemeClr val="tx1"/>
            </a:solidFill>
            <a:prstDash val="solid"/>
          </a:ln>
        </p:spPr>
        <p:txBody>
          <a:bodyPr vert="horz" wrap="square" lIns="91440" tIns="45720" rIns="91440" bIns="45720" anchor="ctr" anchorCtr="1" compatLnSpc="1"/>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zh-TW" sz="3200" b="1" i="0" u="none" strike="noStrike" kern="1200" cap="none" spc="0" baseline="0" dirty="0">
                <a:solidFill>
                  <a:srgbClr val="000000"/>
                </a:solidFill>
                <a:uFillTx/>
                <a:latin typeface="標楷體" panose="03000509000000000000" pitchFamily="65" charset="-120"/>
                <a:ea typeface="標楷體" panose="03000509000000000000" pitchFamily="65" charset="-120"/>
              </a:rPr>
              <a:t>招標</a:t>
            </a:r>
          </a:p>
        </p:txBody>
      </p:sp>
      <p:sp>
        <p:nvSpPr>
          <p:cNvPr id="4" name="五邊形 5"/>
          <p:cNvSpPr/>
          <p:nvPr/>
        </p:nvSpPr>
        <p:spPr>
          <a:xfrm>
            <a:off x="1475656" y="332656"/>
            <a:ext cx="1405350" cy="944666"/>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180"/>
              <a:gd name="f11" fmla="abs f4"/>
              <a:gd name="f12" fmla="abs f5"/>
              <a:gd name="f13" fmla="abs f6"/>
              <a:gd name="f14" fmla="val f7"/>
              <a:gd name="f15" fmla="val f8"/>
              <a:gd name="f16" fmla="*/ f9 f1 1"/>
              <a:gd name="f17" fmla="*/ f10 f1 1"/>
              <a:gd name="f18" fmla="?: f11 f4 1"/>
              <a:gd name="f19" fmla="?: f12 f5 1"/>
              <a:gd name="f20" fmla="?: f13 f6 1"/>
              <a:gd name="f21" fmla="*/ f16 1 f3"/>
              <a:gd name="f22" fmla="*/ f17 1 f3"/>
              <a:gd name="f23" fmla="*/ f18 1 21600"/>
              <a:gd name="f24" fmla="*/ f19 1 21600"/>
              <a:gd name="f25" fmla="*/ 21600 f18 1"/>
              <a:gd name="f26" fmla="*/ 21600 f19 1"/>
              <a:gd name="f27" fmla="+- f21 0 f2"/>
              <a:gd name="f28" fmla="+- f22 0 f2"/>
              <a:gd name="f29" fmla="min f24 f23"/>
              <a:gd name="f30" fmla="*/ f25 1 f20"/>
              <a:gd name="f31" fmla="*/ f26 1 f20"/>
              <a:gd name="f32" fmla="val f30"/>
              <a:gd name="f33" fmla="val f31"/>
              <a:gd name="f34" fmla="*/ f14 f29 1"/>
              <a:gd name="f35" fmla="+- f33 0 f14"/>
              <a:gd name="f36" fmla="+- f32 0 f14"/>
              <a:gd name="f37" fmla="*/ f33 f29 1"/>
              <a:gd name="f38" fmla="*/ f32 f29 1"/>
              <a:gd name="f39" fmla="*/ f35 1 2"/>
              <a:gd name="f40" fmla="min f36 f35"/>
              <a:gd name="f41" fmla="+- f14 f39 0"/>
              <a:gd name="f42" fmla="*/ f40 f15 1"/>
              <a:gd name="f43" fmla="*/ f42 1 100000"/>
              <a:gd name="f44" fmla="*/ f41 f29 1"/>
              <a:gd name="f45" fmla="+- f32 0 f43"/>
              <a:gd name="f46" fmla="+- f45 f32 0"/>
              <a:gd name="f47" fmla="*/ f45 1 2"/>
              <a:gd name="f48" fmla="*/ f45 f29 1"/>
              <a:gd name="f49" fmla="*/ f46 1 2"/>
              <a:gd name="f50" fmla="*/ f47 f29 1"/>
              <a:gd name="f51" fmla="*/ f49 f29 1"/>
            </a:gdLst>
            <a:ahLst/>
            <a:cxnLst>
              <a:cxn ang="3cd4">
                <a:pos x="hc" y="t"/>
              </a:cxn>
              <a:cxn ang="0">
                <a:pos x="r" y="vc"/>
              </a:cxn>
              <a:cxn ang="cd4">
                <a:pos x="hc" y="b"/>
              </a:cxn>
              <a:cxn ang="cd2">
                <a:pos x="l" y="vc"/>
              </a:cxn>
              <a:cxn ang="f27">
                <a:pos x="f50" y="f34"/>
              </a:cxn>
              <a:cxn ang="f28">
                <a:pos x="f50" y="f37"/>
              </a:cxn>
            </a:cxnLst>
            <a:rect l="f34" t="f34" r="f51" b="f37"/>
            <a:pathLst>
              <a:path>
                <a:moveTo>
                  <a:pt x="f34" y="f34"/>
                </a:moveTo>
                <a:lnTo>
                  <a:pt x="f48" y="f34"/>
                </a:lnTo>
                <a:lnTo>
                  <a:pt x="f38" y="f44"/>
                </a:lnTo>
                <a:lnTo>
                  <a:pt x="f48" y="f37"/>
                </a:lnTo>
                <a:lnTo>
                  <a:pt x="f34" y="f37"/>
                </a:lnTo>
                <a:close/>
              </a:path>
            </a:pathLst>
          </a:custGeom>
          <a:solidFill>
            <a:schemeClr val="bg1"/>
          </a:solidFill>
          <a:ln w="28575">
            <a:solidFill>
              <a:srgbClr val="000000"/>
            </a:solidFill>
            <a:prstDash val="solid"/>
          </a:ln>
        </p:spPr>
        <p:txBody>
          <a:bodyPr vert="horz" wrap="square" lIns="91440" tIns="45720" rIns="91440" bIns="45720" anchor="ctr" anchorCtr="1" compatLnSpc="1"/>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zh-TW" sz="3200" b="1" i="0" u="none" strike="noStrike" kern="1200" cap="none" spc="0" baseline="0" dirty="0">
                <a:solidFill>
                  <a:srgbClr val="000000"/>
                </a:solidFill>
                <a:uFillTx/>
                <a:latin typeface="標楷體" panose="03000509000000000000" pitchFamily="65" charset="-120"/>
                <a:ea typeface="標楷體" panose="03000509000000000000" pitchFamily="65" charset="-120"/>
              </a:rPr>
              <a:t>開標</a:t>
            </a:r>
          </a:p>
        </p:txBody>
      </p:sp>
      <p:sp>
        <p:nvSpPr>
          <p:cNvPr id="5" name="五邊形 6"/>
          <p:cNvSpPr/>
          <p:nvPr/>
        </p:nvSpPr>
        <p:spPr>
          <a:xfrm>
            <a:off x="2573181" y="332656"/>
            <a:ext cx="1405350" cy="944666"/>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180"/>
              <a:gd name="f11" fmla="abs f4"/>
              <a:gd name="f12" fmla="abs f5"/>
              <a:gd name="f13" fmla="abs f6"/>
              <a:gd name="f14" fmla="val f7"/>
              <a:gd name="f15" fmla="val f8"/>
              <a:gd name="f16" fmla="*/ f9 f1 1"/>
              <a:gd name="f17" fmla="*/ f10 f1 1"/>
              <a:gd name="f18" fmla="?: f11 f4 1"/>
              <a:gd name="f19" fmla="?: f12 f5 1"/>
              <a:gd name="f20" fmla="?: f13 f6 1"/>
              <a:gd name="f21" fmla="*/ f16 1 f3"/>
              <a:gd name="f22" fmla="*/ f17 1 f3"/>
              <a:gd name="f23" fmla="*/ f18 1 21600"/>
              <a:gd name="f24" fmla="*/ f19 1 21600"/>
              <a:gd name="f25" fmla="*/ 21600 f18 1"/>
              <a:gd name="f26" fmla="*/ 21600 f19 1"/>
              <a:gd name="f27" fmla="+- f21 0 f2"/>
              <a:gd name="f28" fmla="+- f22 0 f2"/>
              <a:gd name="f29" fmla="min f24 f23"/>
              <a:gd name="f30" fmla="*/ f25 1 f20"/>
              <a:gd name="f31" fmla="*/ f26 1 f20"/>
              <a:gd name="f32" fmla="val f30"/>
              <a:gd name="f33" fmla="val f31"/>
              <a:gd name="f34" fmla="*/ f14 f29 1"/>
              <a:gd name="f35" fmla="+- f33 0 f14"/>
              <a:gd name="f36" fmla="+- f32 0 f14"/>
              <a:gd name="f37" fmla="*/ f33 f29 1"/>
              <a:gd name="f38" fmla="*/ f32 f29 1"/>
              <a:gd name="f39" fmla="*/ f35 1 2"/>
              <a:gd name="f40" fmla="min f36 f35"/>
              <a:gd name="f41" fmla="+- f14 f39 0"/>
              <a:gd name="f42" fmla="*/ f40 f15 1"/>
              <a:gd name="f43" fmla="*/ f42 1 100000"/>
              <a:gd name="f44" fmla="*/ f41 f29 1"/>
              <a:gd name="f45" fmla="+- f32 0 f43"/>
              <a:gd name="f46" fmla="+- f45 f32 0"/>
              <a:gd name="f47" fmla="*/ f45 1 2"/>
              <a:gd name="f48" fmla="*/ f45 f29 1"/>
              <a:gd name="f49" fmla="*/ f46 1 2"/>
              <a:gd name="f50" fmla="*/ f47 f29 1"/>
              <a:gd name="f51" fmla="*/ f49 f29 1"/>
            </a:gdLst>
            <a:ahLst/>
            <a:cxnLst>
              <a:cxn ang="3cd4">
                <a:pos x="hc" y="t"/>
              </a:cxn>
              <a:cxn ang="0">
                <a:pos x="r" y="vc"/>
              </a:cxn>
              <a:cxn ang="cd4">
                <a:pos x="hc" y="b"/>
              </a:cxn>
              <a:cxn ang="cd2">
                <a:pos x="l" y="vc"/>
              </a:cxn>
              <a:cxn ang="f27">
                <a:pos x="f50" y="f34"/>
              </a:cxn>
              <a:cxn ang="f28">
                <a:pos x="f50" y="f37"/>
              </a:cxn>
            </a:cxnLst>
            <a:rect l="f34" t="f34" r="f51" b="f37"/>
            <a:pathLst>
              <a:path>
                <a:moveTo>
                  <a:pt x="f34" y="f34"/>
                </a:moveTo>
                <a:lnTo>
                  <a:pt x="f48" y="f34"/>
                </a:lnTo>
                <a:lnTo>
                  <a:pt x="f38" y="f44"/>
                </a:lnTo>
                <a:lnTo>
                  <a:pt x="f48" y="f37"/>
                </a:lnTo>
                <a:lnTo>
                  <a:pt x="f34" y="f37"/>
                </a:lnTo>
                <a:close/>
              </a:path>
            </a:pathLst>
          </a:custGeom>
          <a:solidFill>
            <a:schemeClr val="bg1"/>
          </a:solidFill>
          <a:ln w="28575">
            <a:solidFill>
              <a:srgbClr val="000000"/>
            </a:solidFill>
            <a:prstDash val="solid"/>
          </a:ln>
        </p:spPr>
        <p:txBody>
          <a:bodyPr vert="horz" wrap="square" lIns="91440" tIns="45720" rIns="91440" bIns="45720" anchor="ctr" anchorCtr="1" compatLnSpc="1"/>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zh-TW" sz="3200" b="1" i="0" u="none" strike="noStrike" kern="1200" cap="none" spc="0" baseline="0" dirty="0">
                <a:solidFill>
                  <a:srgbClr val="000000"/>
                </a:solidFill>
                <a:uFillTx/>
                <a:latin typeface="標楷體" panose="03000509000000000000" pitchFamily="65" charset="-120"/>
                <a:ea typeface="標楷體" panose="03000509000000000000" pitchFamily="65" charset="-120"/>
              </a:rPr>
              <a:t>審標</a:t>
            </a:r>
          </a:p>
        </p:txBody>
      </p:sp>
      <p:sp>
        <p:nvSpPr>
          <p:cNvPr id="6" name="五邊形 9"/>
          <p:cNvSpPr/>
          <p:nvPr/>
        </p:nvSpPr>
        <p:spPr>
          <a:xfrm>
            <a:off x="3635896" y="332656"/>
            <a:ext cx="1405350" cy="944666"/>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180"/>
              <a:gd name="f11" fmla="abs f4"/>
              <a:gd name="f12" fmla="abs f5"/>
              <a:gd name="f13" fmla="abs f6"/>
              <a:gd name="f14" fmla="val f7"/>
              <a:gd name="f15" fmla="val f8"/>
              <a:gd name="f16" fmla="*/ f9 f1 1"/>
              <a:gd name="f17" fmla="*/ f10 f1 1"/>
              <a:gd name="f18" fmla="?: f11 f4 1"/>
              <a:gd name="f19" fmla="?: f12 f5 1"/>
              <a:gd name="f20" fmla="?: f13 f6 1"/>
              <a:gd name="f21" fmla="*/ f16 1 f3"/>
              <a:gd name="f22" fmla="*/ f17 1 f3"/>
              <a:gd name="f23" fmla="*/ f18 1 21600"/>
              <a:gd name="f24" fmla="*/ f19 1 21600"/>
              <a:gd name="f25" fmla="*/ 21600 f18 1"/>
              <a:gd name="f26" fmla="*/ 21600 f19 1"/>
              <a:gd name="f27" fmla="+- f21 0 f2"/>
              <a:gd name="f28" fmla="+- f22 0 f2"/>
              <a:gd name="f29" fmla="min f24 f23"/>
              <a:gd name="f30" fmla="*/ f25 1 f20"/>
              <a:gd name="f31" fmla="*/ f26 1 f20"/>
              <a:gd name="f32" fmla="val f30"/>
              <a:gd name="f33" fmla="val f31"/>
              <a:gd name="f34" fmla="*/ f14 f29 1"/>
              <a:gd name="f35" fmla="+- f33 0 f14"/>
              <a:gd name="f36" fmla="+- f32 0 f14"/>
              <a:gd name="f37" fmla="*/ f33 f29 1"/>
              <a:gd name="f38" fmla="*/ f32 f29 1"/>
              <a:gd name="f39" fmla="*/ f35 1 2"/>
              <a:gd name="f40" fmla="min f36 f35"/>
              <a:gd name="f41" fmla="+- f14 f39 0"/>
              <a:gd name="f42" fmla="*/ f40 f15 1"/>
              <a:gd name="f43" fmla="*/ f42 1 100000"/>
              <a:gd name="f44" fmla="*/ f41 f29 1"/>
              <a:gd name="f45" fmla="+- f32 0 f43"/>
              <a:gd name="f46" fmla="+- f45 f32 0"/>
              <a:gd name="f47" fmla="*/ f45 1 2"/>
              <a:gd name="f48" fmla="*/ f45 f29 1"/>
              <a:gd name="f49" fmla="*/ f46 1 2"/>
              <a:gd name="f50" fmla="*/ f47 f29 1"/>
              <a:gd name="f51" fmla="*/ f49 f29 1"/>
            </a:gdLst>
            <a:ahLst/>
            <a:cxnLst>
              <a:cxn ang="3cd4">
                <a:pos x="hc" y="t"/>
              </a:cxn>
              <a:cxn ang="0">
                <a:pos x="r" y="vc"/>
              </a:cxn>
              <a:cxn ang="cd4">
                <a:pos x="hc" y="b"/>
              </a:cxn>
              <a:cxn ang="cd2">
                <a:pos x="l" y="vc"/>
              </a:cxn>
              <a:cxn ang="f27">
                <a:pos x="f50" y="f34"/>
              </a:cxn>
              <a:cxn ang="f28">
                <a:pos x="f50" y="f37"/>
              </a:cxn>
            </a:cxnLst>
            <a:rect l="f34" t="f34" r="f51" b="f37"/>
            <a:pathLst>
              <a:path>
                <a:moveTo>
                  <a:pt x="f34" y="f34"/>
                </a:moveTo>
                <a:lnTo>
                  <a:pt x="f48" y="f34"/>
                </a:lnTo>
                <a:lnTo>
                  <a:pt x="f38" y="f44"/>
                </a:lnTo>
                <a:lnTo>
                  <a:pt x="f48" y="f37"/>
                </a:lnTo>
                <a:lnTo>
                  <a:pt x="f34" y="f37"/>
                </a:lnTo>
                <a:close/>
              </a:path>
            </a:pathLst>
          </a:custGeom>
          <a:gradFill flip="none" rotWithShape="1">
            <a:gsLst>
              <a:gs pos="0">
                <a:srgbClr val="00B050">
                  <a:tint val="66000"/>
                  <a:satMod val="160000"/>
                </a:srgbClr>
              </a:gs>
              <a:gs pos="50000">
                <a:srgbClr val="00B050">
                  <a:tint val="44500"/>
                  <a:satMod val="160000"/>
                </a:srgbClr>
              </a:gs>
              <a:gs pos="100000">
                <a:srgbClr val="00B050">
                  <a:tint val="23500"/>
                  <a:satMod val="160000"/>
                </a:srgbClr>
              </a:gs>
            </a:gsLst>
            <a:lin ang="10800000" scaled="1"/>
            <a:tileRect/>
          </a:gradFill>
          <a:ln w="57150">
            <a:solidFill>
              <a:srgbClr val="00B050"/>
            </a:solidFill>
            <a:prstDash val="sysDot"/>
          </a:ln>
        </p:spPr>
        <p:txBody>
          <a:bodyPr vert="horz" wrap="square" lIns="91440" tIns="45720" rIns="91440" bIns="45720" anchor="ctr" anchorCtr="1" compatLnSpc="1"/>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zh-TW" sz="3200" b="1" i="0" u="none" strike="noStrike" kern="1200" cap="none" spc="0" baseline="0" dirty="0">
                <a:solidFill>
                  <a:srgbClr val="000000"/>
                </a:solidFill>
                <a:uFillTx/>
                <a:latin typeface="標楷體" panose="03000509000000000000" pitchFamily="65" charset="-120"/>
                <a:ea typeface="標楷體" panose="03000509000000000000" pitchFamily="65" charset="-120"/>
              </a:rPr>
              <a:t>決標</a:t>
            </a:r>
          </a:p>
        </p:txBody>
      </p:sp>
      <p:sp>
        <p:nvSpPr>
          <p:cNvPr id="7" name="五邊形 10"/>
          <p:cNvSpPr/>
          <p:nvPr/>
        </p:nvSpPr>
        <p:spPr>
          <a:xfrm>
            <a:off x="4871162" y="371061"/>
            <a:ext cx="1213006" cy="906261"/>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180"/>
              <a:gd name="f11" fmla="abs f4"/>
              <a:gd name="f12" fmla="abs f5"/>
              <a:gd name="f13" fmla="abs f6"/>
              <a:gd name="f14" fmla="val f7"/>
              <a:gd name="f15" fmla="val f8"/>
              <a:gd name="f16" fmla="*/ f9 f1 1"/>
              <a:gd name="f17" fmla="*/ f10 f1 1"/>
              <a:gd name="f18" fmla="?: f11 f4 1"/>
              <a:gd name="f19" fmla="?: f12 f5 1"/>
              <a:gd name="f20" fmla="?: f13 f6 1"/>
              <a:gd name="f21" fmla="*/ f16 1 f3"/>
              <a:gd name="f22" fmla="*/ f17 1 f3"/>
              <a:gd name="f23" fmla="*/ f18 1 21600"/>
              <a:gd name="f24" fmla="*/ f19 1 21600"/>
              <a:gd name="f25" fmla="*/ 21600 f18 1"/>
              <a:gd name="f26" fmla="*/ 21600 f19 1"/>
              <a:gd name="f27" fmla="+- f21 0 f2"/>
              <a:gd name="f28" fmla="+- f22 0 f2"/>
              <a:gd name="f29" fmla="min f24 f23"/>
              <a:gd name="f30" fmla="*/ f25 1 f20"/>
              <a:gd name="f31" fmla="*/ f26 1 f20"/>
              <a:gd name="f32" fmla="val f30"/>
              <a:gd name="f33" fmla="val f31"/>
              <a:gd name="f34" fmla="*/ f14 f29 1"/>
              <a:gd name="f35" fmla="+- f33 0 f14"/>
              <a:gd name="f36" fmla="+- f32 0 f14"/>
              <a:gd name="f37" fmla="*/ f33 f29 1"/>
              <a:gd name="f38" fmla="*/ f32 f29 1"/>
              <a:gd name="f39" fmla="*/ f35 1 2"/>
              <a:gd name="f40" fmla="min f36 f35"/>
              <a:gd name="f41" fmla="+- f14 f39 0"/>
              <a:gd name="f42" fmla="*/ f40 f15 1"/>
              <a:gd name="f43" fmla="*/ f42 1 100000"/>
              <a:gd name="f44" fmla="*/ f41 f29 1"/>
              <a:gd name="f45" fmla="+- f32 0 f43"/>
              <a:gd name="f46" fmla="+- f45 f32 0"/>
              <a:gd name="f47" fmla="*/ f45 1 2"/>
              <a:gd name="f48" fmla="*/ f45 f29 1"/>
              <a:gd name="f49" fmla="*/ f46 1 2"/>
              <a:gd name="f50" fmla="*/ f47 f29 1"/>
              <a:gd name="f51" fmla="*/ f49 f29 1"/>
            </a:gdLst>
            <a:ahLst/>
            <a:cxnLst>
              <a:cxn ang="3cd4">
                <a:pos x="hc" y="t"/>
              </a:cxn>
              <a:cxn ang="0">
                <a:pos x="r" y="vc"/>
              </a:cxn>
              <a:cxn ang="cd4">
                <a:pos x="hc" y="b"/>
              </a:cxn>
              <a:cxn ang="cd2">
                <a:pos x="l" y="vc"/>
              </a:cxn>
              <a:cxn ang="f27">
                <a:pos x="f50" y="f34"/>
              </a:cxn>
              <a:cxn ang="f28">
                <a:pos x="f50" y="f37"/>
              </a:cxn>
            </a:cxnLst>
            <a:rect l="f34" t="f34" r="f51" b="f37"/>
            <a:pathLst>
              <a:path>
                <a:moveTo>
                  <a:pt x="f34" y="f34"/>
                </a:moveTo>
                <a:lnTo>
                  <a:pt x="f48" y="f34"/>
                </a:lnTo>
                <a:lnTo>
                  <a:pt x="f38" y="f44"/>
                </a:lnTo>
                <a:lnTo>
                  <a:pt x="f48" y="f37"/>
                </a:lnTo>
                <a:lnTo>
                  <a:pt x="f34" y="f37"/>
                </a:lnTo>
                <a:close/>
              </a:path>
            </a:pathLst>
          </a:custGeom>
          <a:solidFill>
            <a:schemeClr val="bg1"/>
          </a:solidFill>
          <a:ln w="28575">
            <a:solidFill>
              <a:schemeClr val="tx1"/>
            </a:solidFill>
            <a:prstDash val="solid"/>
          </a:ln>
        </p:spPr>
        <p:txBody>
          <a:bodyPr vert="horz" wrap="square" lIns="91440" tIns="45720" rIns="91440" bIns="45720" anchor="ctr" anchorCtr="1" compatLnSpc="1"/>
          <a:lstStyle/>
          <a:p>
            <a:pPr marL="0" marR="0" lvl="0" indent="0"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zh-TW" sz="2800" b="1" i="0" u="none" strike="noStrike" kern="1200" cap="none" spc="0" baseline="0" dirty="0">
                <a:solidFill>
                  <a:srgbClr val="000000"/>
                </a:solidFill>
                <a:uFillTx/>
                <a:latin typeface="標楷體" panose="03000509000000000000" pitchFamily="65" charset="-120"/>
                <a:ea typeface="標楷體" panose="03000509000000000000" pitchFamily="65" charset="-120"/>
              </a:rPr>
              <a:t>訂約</a:t>
            </a:r>
          </a:p>
        </p:txBody>
      </p:sp>
      <p:sp>
        <p:nvSpPr>
          <p:cNvPr id="8" name="五邊形 11"/>
          <p:cNvSpPr/>
          <p:nvPr/>
        </p:nvSpPr>
        <p:spPr>
          <a:xfrm>
            <a:off x="5750118" y="362500"/>
            <a:ext cx="1126138" cy="900998"/>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180"/>
              <a:gd name="f11" fmla="abs f4"/>
              <a:gd name="f12" fmla="abs f5"/>
              <a:gd name="f13" fmla="abs f6"/>
              <a:gd name="f14" fmla="val f7"/>
              <a:gd name="f15" fmla="val f8"/>
              <a:gd name="f16" fmla="*/ f9 f1 1"/>
              <a:gd name="f17" fmla="*/ f10 f1 1"/>
              <a:gd name="f18" fmla="?: f11 f4 1"/>
              <a:gd name="f19" fmla="?: f12 f5 1"/>
              <a:gd name="f20" fmla="?: f13 f6 1"/>
              <a:gd name="f21" fmla="*/ f16 1 f3"/>
              <a:gd name="f22" fmla="*/ f17 1 f3"/>
              <a:gd name="f23" fmla="*/ f18 1 21600"/>
              <a:gd name="f24" fmla="*/ f19 1 21600"/>
              <a:gd name="f25" fmla="*/ 21600 f18 1"/>
              <a:gd name="f26" fmla="*/ 21600 f19 1"/>
              <a:gd name="f27" fmla="+- f21 0 f2"/>
              <a:gd name="f28" fmla="+- f22 0 f2"/>
              <a:gd name="f29" fmla="min f24 f23"/>
              <a:gd name="f30" fmla="*/ f25 1 f20"/>
              <a:gd name="f31" fmla="*/ f26 1 f20"/>
              <a:gd name="f32" fmla="val f30"/>
              <a:gd name="f33" fmla="val f31"/>
              <a:gd name="f34" fmla="*/ f14 f29 1"/>
              <a:gd name="f35" fmla="+- f33 0 f14"/>
              <a:gd name="f36" fmla="+- f32 0 f14"/>
              <a:gd name="f37" fmla="*/ f33 f29 1"/>
              <a:gd name="f38" fmla="*/ f32 f29 1"/>
              <a:gd name="f39" fmla="*/ f35 1 2"/>
              <a:gd name="f40" fmla="min f36 f35"/>
              <a:gd name="f41" fmla="+- f14 f39 0"/>
              <a:gd name="f42" fmla="*/ f40 f15 1"/>
              <a:gd name="f43" fmla="*/ f42 1 100000"/>
              <a:gd name="f44" fmla="*/ f41 f29 1"/>
              <a:gd name="f45" fmla="+- f32 0 f43"/>
              <a:gd name="f46" fmla="+- f45 f32 0"/>
              <a:gd name="f47" fmla="*/ f45 1 2"/>
              <a:gd name="f48" fmla="*/ f45 f29 1"/>
              <a:gd name="f49" fmla="*/ f46 1 2"/>
              <a:gd name="f50" fmla="*/ f47 f29 1"/>
              <a:gd name="f51" fmla="*/ f49 f29 1"/>
            </a:gdLst>
            <a:ahLst/>
            <a:cxnLst>
              <a:cxn ang="3cd4">
                <a:pos x="hc" y="t"/>
              </a:cxn>
              <a:cxn ang="0">
                <a:pos x="r" y="vc"/>
              </a:cxn>
              <a:cxn ang="cd4">
                <a:pos x="hc" y="b"/>
              </a:cxn>
              <a:cxn ang="cd2">
                <a:pos x="l" y="vc"/>
              </a:cxn>
              <a:cxn ang="f27">
                <a:pos x="f50" y="f34"/>
              </a:cxn>
              <a:cxn ang="f28">
                <a:pos x="f50" y="f37"/>
              </a:cxn>
            </a:cxnLst>
            <a:rect l="f34" t="f34" r="f51" b="f37"/>
            <a:pathLst>
              <a:path>
                <a:moveTo>
                  <a:pt x="f34" y="f34"/>
                </a:moveTo>
                <a:lnTo>
                  <a:pt x="f48" y="f34"/>
                </a:lnTo>
                <a:lnTo>
                  <a:pt x="f38" y="f44"/>
                </a:lnTo>
                <a:lnTo>
                  <a:pt x="f48" y="f37"/>
                </a:lnTo>
                <a:lnTo>
                  <a:pt x="f34" y="f37"/>
                </a:lnTo>
                <a:close/>
              </a:path>
            </a:pathLst>
          </a:custGeom>
          <a:solidFill>
            <a:schemeClr val="bg1"/>
          </a:solidFill>
          <a:ln w="28575">
            <a:solidFill>
              <a:schemeClr val="tx1"/>
            </a:solidFill>
            <a:prstDash val="solid"/>
          </a:ln>
        </p:spPr>
        <p:txBody>
          <a:bodyPr vert="horz" wrap="square" lIns="91440" tIns="45720" rIns="91440" bIns="45720" anchor="ctr" anchorCtr="1" compatLnSpc="1"/>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zh-TW" sz="2800" b="1" i="0" u="none" strike="noStrike" kern="1200" cap="none" spc="0" baseline="0" dirty="0">
                <a:solidFill>
                  <a:srgbClr val="000000"/>
                </a:solidFill>
                <a:uFillTx/>
                <a:latin typeface="標楷體" panose="03000509000000000000" pitchFamily="65" charset="-120"/>
                <a:ea typeface="標楷體" panose="03000509000000000000" pitchFamily="65" charset="-120"/>
              </a:rPr>
              <a:t>履約</a:t>
            </a:r>
          </a:p>
        </p:txBody>
      </p:sp>
      <p:sp>
        <p:nvSpPr>
          <p:cNvPr id="9" name="五邊形 12"/>
          <p:cNvSpPr/>
          <p:nvPr/>
        </p:nvSpPr>
        <p:spPr>
          <a:xfrm>
            <a:off x="6602590" y="371061"/>
            <a:ext cx="1281778" cy="892436"/>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180"/>
              <a:gd name="f11" fmla="abs f4"/>
              <a:gd name="f12" fmla="abs f5"/>
              <a:gd name="f13" fmla="abs f6"/>
              <a:gd name="f14" fmla="val f7"/>
              <a:gd name="f15" fmla="val f8"/>
              <a:gd name="f16" fmla="*/ f9 f1 1"/>
              <a:gd name="f17" fmla="*/ f10 f1 1"/>
              <a:gd name="f18" fmla="?: f11 f4 1"/>
              <a:gd name="f19" fmla="?: f12 f5 1"/>
              <a:gd name="f20" fmla="?: f13 f6 1"/>
              <a:gd name="f21" fmla="*/ f16 1 f3"/>
              <a:gd name="f22" fmla="*/ f17 1 f3"/>
              <a:gd name="f23" fmla="*/ f18 1 21600"/>
              <a:gd name="f24" fmla="*/ f19 1 21600"/>
              <a:gd name="f25" fmla="*/ 21600 f18 1"/>
              <a:gd name="f26" fmla="*/ 21600 f19 1"/>
              <a:gd name="f27" fmla="+- f21 0 f2"/>
              <a:gd name="f28" fmla="+- f22 0 f2"/>
              <a:gd name="f29" fmla="min f24 f23"/>
              <a:gd name="f30" fmla="*/ f25 1 f20"/>
              <a:gd name="f31" fmla="*/ f26 1 f20"/>
              <a:gd name="f32" fmla="val f30"/>
              <a:gd name="f33" fmla="val f31"/>
              <a:gd name="f34" fmla="*/ f14 f29 1"/>
              <a:gd name="f35" fmla="+- f33 0 f14"/>
              <a:gd name="f36" fmla="+- f32 0 f14"/>
              <a:gd name="f37" fmla="*/ f33 f29 1"/>
              <a:gd name="f38" fmla="*/ f32 f29 1"/>
              <a:gd name="f39" fmla="*/ f35 1 2"/>
              <a:gd name="f40" fmla="min f36 f35"/>
              <a:gd name="f41" fmla="+- f14 f39 0"/>
              <a:gd name="f42" fmla="*/ f40 f15 1"/>
              <a:gd name="f43" fmla="*/ f42 1 100000"/>
              <a:gd name="f44" fmla="*/ f41 f29 1"/>
              <a:gd name="f45" fmla="+- f32 0 f43"/>
              <a:gd name="f46" fmla="+- f45 f32 0"/>
              <a:gd name="f47" fmla="*/ f45 1 2"/>
              <a:gd name="f48" fmla="*/ f45 f29 1"/>
              <a:gd name="f49" fmla="*/ f46 1 2"/>
              <a:gd name="f50" fmla="*/ f47 f29 1"/>
              <a:gd name="f51" fmla="*/ f49 f29 1"/>
            </a:gdLst>
            <a:ahLst/>
            <a:cxnLst>
              <a:cxn ang="3cd4">
                <a:pos x="hc" y="t"/>
              </a:cxn>
              <a:cxn ang="0">
                <a:pos x="r" y="vc"/>
              </a:cxn>
              <a:cxn ang="cd4">
                <a:pos x="hc" y="b"/>
              </a:cxn>
              <a:cxn ang="cd2">
                <a:pos x="l" y="vc"/>
              </a:cxn>
              <a:cxn ang="f27">
                <a:pos x="f50" y="f34"/>
              </a:cxn>
              <a:cxn ang="f28">
                <a:pos x="f50" y="f37"/>
              </a:cxn>
            </a:cxnLst>
            <a:rect l="f34" t="f34" r="f51" b="f37"/>
            <a:pathLst>
              <a:path>
                <a:moveTo>
                  <a:pt x="f34" y="f34"/>
                </a:moveTo>
                <a:lnTo>
                  <a:pt x="f48" y="f34"/>
                </a:lnTo>
                <a:lnTo>
                  <a:pt x="f38" y="f44"/>
                </a:lnTo>
                <a:lnTo>
                  <a:pt x="f48" y="f37"/>
                </a:lnTo>
                <a:lnTo>
                  <a:pt x="f34" y="f37"/>
                </a:lnTo>
                <a:close/>
              </a:path>
            </a:pathLst>
          </a:custGeom>
          <a:solidFill>
            <a:schemeClr val="bg1"/>
          </a:solidFill>
          <a:ln w="28575">
            <a:solidFill>
              <a:schemeClr val="tx1"/>
            </a:solidFill>
            <a:prstDash val="solid"/>
          </a:ln>
        </p:spPr>
        <p:txBody>
          <a:bodyPr vert="horz" wrap="square" lIns="91440" tIns="45720" rIns="91440" bIns="45720" anchor="ctr" anchorCtr="1" compatLnSpc="1"/>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zh-TW" sz="2800" b="1" i="0" u="none" strike="noStrike" kern="1200" cap="none" spc="0" baseline="0" dirty="0">
                <a:solidFill>
                  <a:srgbClr val="000000"/>
                </a:solidFill>
                <a:uFillTx/>
                <a:latin typeface="標楷體" panose="03000509000000000000" pitchFamily="65" charset="-120"/>
                <a:ea typeface="標楷體" panose="03000509000000000000" pitchFamily="65" charset="-120"/>
              </a:rPr>
              <a:t>驗收</a:t>
            </a:r>
          </a:p>
        </p:txBody>
      </p:sp>
      <p:sp>
        <p:nvSpPr>
          <p:cNvPr id="10" name="五邊形 28"/>
          <p:cNvSpPr/>
          <p:nvPr/>
        </p:nvSpPr>
        <p:spPr>
          <a:xfrm>
            <a:off x="7620505" y="393212"/>
            <a:ext cx="1199967" cy="870286"/>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180"/>
              <a:gd name="f11" fmla="abs f4"/>
              <a:gd name="f12" fmla="abs f5"/>
              <a:gd name="f13" fmla="abs f6"/>
              <a:gd name="f14" fmla="val f7"/>
              <a:gd name="f15" fmla="val f8"/>
              <a:gd name="f16" fmla="*/ f9 f1 1"/>
              <a:gd name="f17" fmla="*/ f10 f1 1"/>
              <a:gd name="f18" fmla="?: f11 f4 1"/>
              <a:gd name="f19" fmla="?: f12 f5 1"/>
              <a:gd name="f20" fmla="?: f13 f6 1"/>
              <a:gd name="f21" fmla="*/ f16 1 f3"/>
              <a:gd name="f22" fmla="*/ f17 1 f3"/>
              <a:gd name="f23" fmla="*/ f18 1 21600"/>
              <a:gd name="f24" fmla="*/ f19 1 21600"/>
              <a:gd name="f25" fmla="*/ 21600 f18 1"/>
              <a:gd name="f26" fmla="*/ 21600 f19 1"/>
              <a:gd name="f27" fmla="+- f21 0 f2"/>
              <a:gd name="f28" fmla="+- f22 0 f2"/>
              <a:gd name="f29" fmla="min f24 f23"/>
              <a:gd name="f30" fmla="*/ f25 1 f20"/>
              <a:gd name="f31" fmla="*/ f26 1 f20"/>
              <a:gd name="f32" fmla="val f30"/>
              <a:gd name="f33" fmla="val f31"/>
              <a:gd name="f34" fmla="*/ f14 f29 1"/>
              <a:gd name="f35" fmla="+- f33 0 f14"/>
              <a:gd name="f36" fmla="+- f32 0 f14"/>
              <a:gd name="f37" fmla="*/ f33 f29 1"/>
              <a:gd name="f38" fmla="*/ f32 f29 1"/>
              <a:gd name="f39" fmla="*/ f35 1 2"/>
              <a:gd name="f40" fmla="min f36 f35"/>
              <a:gd name="f41" fmla="+- f14 f39 0"/>
              <a:gd name="f42" fmla="*/ f40 f15 1"/>
              <a:gd name="f43" fmla="*/ f42 1 100000"/>
              <a:gd name="f44" fmla="*/ f41 f29 1"/>
              <a:gd name="f45" fmla="+- f32 0 f43"/>
              <a:gd name="f46" fmla="+- f45 f32 0"/>
              <a:gd name="f47" fmla="*/ f45 1 2"/>
              <a:gd name="f48" fmla="*/ f45 f29 1"/>
              <a:gd name="f49" fmla="*/ f46 1 2"/>
              <a:gd name="f50" fmla="*/ f47 f29 1"/>
              <a:gd name="f51" fmla="*/ f49 f29 1"/>
            </a:gdLst>
            <a:ahLst/>
            <a:cxnLst>
              <a:cxn ang="3cd4">
                <a:pos x="hc" y="t"/>
              </a:cxn>
              <a:cxn ang="0">
                <a:pos x="r" y="vc"/>
              </a:cxn>
              <a:cxn ang="cd4">
                <a:pos x="hc" y="b"/>
              </a:cxn>
              <a:cxn ang="cd2">
                <a:pos x="l" y="vc"/>
              </a:cxn>
              <a:cxn ang="f27">
                <a:pos x="f50" y="f34"/>
              </a:cxn>
              <a:cxn ang="f28">
                <a:pos x="f50" y="f37"/>
              </a:cxn>
            </a:cxnLst>
            <a:rect l="f34" t="f34" r="f51" b="f37"/>
            <a:pathLst>
              <a:path>
                <a:moveTo>
                  <a:pt x="f34" y="f34"/>
                </a:moveTo>
                <a:lnTo>
                  <a:pt x="f48" y="f34"/>
                </a:lnTo>
                <a:lnTo>
                  <a:pt x="f38" y="f44"/>
                </a:lnTo>
                <a:lnTo>
                  <a:pt x="f48" y="f37"/>
                </a:lnTo>
                <a:lnTo>
                  <a:pt x="f34" y="f37"/>
                </a:lnTo>
                <a:close/>
              </a:path>
            </a:pathLst>
          </a:custGeom>
          <a:solidFill>
            <a:schemeClr val="bg1"/>
          </a:solidFill>
          <a:ln w="28575">
            <a:solidFill>
              <a:schemeClr val="tx1"/>
            </a:solidFill>
            <a:prstDash val="solid"/>
          </a:ln>
        </p:spPr>
        <p:txBody>
          <a:bodyPr vert="horz" wrap="square" lIns="91440" tIns="45720" rIns="91440" bIns="45720" anchor="ctr" anchorCtr="1" compatLnSpc="1"/>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zh-TW" sz="2800" b="1" i="0" u="none" strike="noStrike" kern="1200" cap="none" spc="0" baseline="0" dirty="0">
                <a:solidFill>
                  <a:srgbClr val="000000"/>
                </a:solidFill>
                <a:uFillTx/>
                <a:latin typeface="標楷體" panose="03000509000000000000" pitchFamily="65" charset="-120"/>
                <a:ea typeface="標楷體" panose="03000509000000000000" pitchFamily="65" charset="-120"/>
              </a:rPr>
              <a:t>保固</a:t>
            </a:r>
          </a:p>
        </p:txBody>
      </p:sp>
      <p:sp>
        <p:nvSpPr>
          <p:cNvPr id="12" name="文字方塊 11"/>
          <p:cNvSpPr txBox="1"/>
          <p:nvPr/>
        </p:nvSpPr>
        <p:spPr>
          <a:xfrm>
            <a:off x="368385" y="1383158"/>
            <a:ext cx="8352928" cy="461665"/>
          </a:xfrm>
          <a:prstGeom prst="rect">
            <a:avLst/>
          </a:prstGeom>
          <a:noFill/>
          <a:ln w="57150">
            <a:solidFill>
              <a:schemeClr val="tx1"/>
            </a:solidFill>
          </a:ln>
        </p:spPr>
        <p:txBody>
          <a:bodyPr wrap="square" rtlCol="0">
            <a:spAutoFit/>
          </a:bodyPr>
          <a:lstStyle/>
          <a:p>
            <a:r>
              <a:rPr lang="zh-TW" altLang="en-US" sz="2400" b="1" dirty="0">
                <a:solidFill>
                  <a:srgbClr val="FF0000"/>
                </a:solidFill>
                <a:latin typeface="標楷體" panose="03000509000000000000" pitchFamily="65" charset="-120"/>
                <a:ea typeface="標楷體" panose="03000509000000000000" pitchFamily="65" charset="-120"/>
              </a:rPr>
              <a:t>           十、決標程序</a:t>
            </a:r>
            <a:r>
              <a:rPr lang="zh-TW" altLang="en-US" sz="2400" b="1" dirty="0">
                <a:solidFill>
                  <a:srgbClr val="0000FF"/>
                </a:solidFill>
                <a:latin typeface="標楷體" panose="03000509000000000000" pitchFamily="65" charset="-120"/>
                <a:ea typeface="標楷體" panose="03000509000000000000" pitchFamily="65" charset="-120"/>
              </a:rPr>
              <a:t> </a:t>
            </a:r>
          </a:p>
        </p:txBody>
      </p:sp>
      <p:cxnSp>
        <p:nvCxnSpPr>
          <p:cNvPr id="15" name="直線接點 14"/>
          <p:cNvCxnSpPr/>
          <p:nvPr/>
        </p:nvCxnSpPr>
        <p:spPr>
          <a:xfrm>
            <a:off x="4758825" y="332656"/>
            <a:ext cx="29199" cy="1512168"/>
          </a:xfrm>
          <a:prstGeom prst="line">
            <a:avLst/>
          </a:prstGeom>
          <a:ln w="57150"/>
        </p:spPr>
        <p:style>
          <a:lnRef idx="1">
            <a:schemeClr val="accent1"/>
          </a:lnRef>
          <a:fillRef idx="0">
            <a:schemeClr val="accent1"/>
          </a:fillRef>
          <a:effectRef idx="0">
            <a:schemeClr val="accent1"/>
          </a:effectRef>
          <a:fontRef idx="minor">
            <a:schemeClr val="tx1"/>
          </a:fontRef>
        </p:style>
      </p:cxnSp>
      <p:sp>
        <p:nvSpPr>
          <p:cNvPr id="11" name="文字方塊 10"/>
          <p:cNvSpPr txBox="1"/>
          <p:nvPr/>
        </p:nvSpPr>
        <p:spPr>
          <a:xfrm>
            <a:off x="4788024" y="1383159"/>
            <a:ext cx="3960440" cy="461665"/>
          </a:xfrm>
          <a:prstGeom prst="rect">
            <a:avLst/>
          </a:prstGeom>
          <a:noFill/>
        </p:spPr>
        <p:txBody>
          <a:bodyPr wrap="square" rtlCol="0">
            <a:spAutoFit/>
          </a:bodyPr>
          <a:lstStyle/>
          <a:p>
            <a:pPr algn="ctr"/>
            <a:r>
              <a:rPr lang="zh-TW" altLang="en-US" sz="2400" b="1" dirty="0">
                <a:solidFill>
                  <a:srgbClr val="FF0000"/>
                </a:solidFill>
                <a:latin typeface="標楷體" panose="03000509000000000000" pitchFamily="65" charset="-120"/>
                <a:ea typeface="標楷體" panose="03000509000000000000" pitchFamily="65" charset="-120"/>
              </a:rPr>
              <a:t>                </a:t>
            </a:r>
            <a:r>
              <a:rPr lang="zh-TW" altLang="en-US" sz="2400" b="1" dirty="0">
                <a:solidFill>
                  <a:srgbClr val="000000"/>
                </a:solidFill>
                <a:latin typeface="標楷體" panose="03000509000000000000" pitchFamily="65" charset="-120"/>
                <a:ea typeface="標楷體" panose="03000509000000000000" pitchFamily="65" charset="-120"/>
              </a:rPr>
              <a:t>契約爭議</a:t>
            </a:r>
          </a:p>
        </p:txBody>
      </p:sp>
      <p:sp>
        <p:nvSpPr>
          <p:cNvPr id="18" name="向下箭號 17"/>
          <p:cNvSpPr/>
          <p:nvPr/>
        </p:nvSpPr>
        <p:spPr>
          <a:xfrm>
            <a:off x="4001270" y="1088741"/>
            <a:ext cx="282698" cy="1116124"/>
          </a:xfrm>
          <a:prstGeom prst="downArrow">
            <a:avLst/>
          </a:prstGeom>
          <a:solidFill>
            <a:srgbClr val="FF0000"/>
          </a:solidFill>
          <a:ln w="57150">
            <a:solidFill>
              <a:srgbClr val="1C1C1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0" name="文字方塊 19"/>
          <p:cNvSpPr txBox="1"/>
          <p:nvPr/>
        </p:nvSpPr>
        <p:spPr>
          <a:xfrm>
            <a:off x="382670" y="2183160"/>
            <a:ext cx="8352928" cy="3981026"/>
          </a:xfrm>
          <a:prstGeom prst="rect">
            <a:avLst/>
          </a:prstGeom>
          <a:noFill/>
        </p:spPr>
        <p:txBody>
          <a:bodyPr wrap="square" rtlCol="0">
            <a:spAutoFit/>
          </a:bodyPr>
          <a:lstStyle/>
          <a:p>
            <a:pPr marL="355600" indent="-355600" algn="just">
              <a:lnSpc>
                <a:spcPts val="3400"/>
              </a:lnSpc>
            </a:pPr>
            <a:r>
              <a:rPr lang="en-US" altLang="zh-TW" sz="2400" b="1" kern="100" dirty="0">
                <a:solidFill>
                  <a:srgbClr val="000000"/>
                </a:solidFill>
                <a:latin typeface="標楷體" pitchFamily="65" charset="-120"/>
                <a:ea typeface="標楷體" pitchFamily="65" charset="-120"/>
                <a:cs typeface="Times New Roman"/>
              </a:rPr>
              <a:t>1.</a:t>
            </a:r>
            <a:r>
              <a:rPr lang="zh-TW" altLang="zh-TW" sz="2400" b="1" u="sng" kern="0" dirty="0">
                <a:solidFill>
                  <a:srgbClr val="0000FF"/>
                </a:solidFill>
                <a:latin typeface="標楷體" pitchFamily="65" charset="-120"/>
                <a:ea typeface="標楷體" pitchFamily="65" charset="-120"/>
                <a:cs typeface="新細明體"/>
              </a:rPr>
              <a:t>未依採購法第</a:t>
            </a:r>
            <a:r>
              <a:rPr lang="en-US" altLang="zh-TW" sz="2400" b="1" u="sng" kern="0" dirty="0">
                <a:solidFill>
                  <a:srgbClr val="0000FF"/>
                </a:solidFill>
                <a:latin typeface="標楷體" pitchFamily="65" charset="-120"/>
                <a:ea typeface="標楷體" pitchFamily="65" charset="-120"/>
                <a:cs typeface="新細明體"/>
              </a:rPr>
              <a:t>61</a:t>
            </a:r>
            <a:r>
              <a:rPr lang="zh-TW" altLang="zh-TW" sz="2400" b="1" u="sng" kern="0" dirty="0">
                <a:solidFill>
                  <a:srgbClr val="0000FF"/>
                </a:solidFill>
                <a:latin typeface="標楷體" pitchFamily="65" charset="-120"/>
                <a:ea typeface="標楷體" pitchFamily="65" charset="-120"/>
                <a:cs typeface="新細明體"/>
              </a:rPr>
              <a:t>條及第</a:t>
            </a:r>
            <a:r>
              <a:rPr lang="en-US" altLang="zh-TW" sz="2400" b="1" u="sng" kern="0" dirty="0">
                <a:solidFill>
                  <a:srgbClr val="0000FF"/>
                </a:solidFill>
                <a:latin typeface="標楷體" pitchFamily="65" charset="-120"/>
                <a:ea typeface="標楷體" pitchFamily="65" charset="-120"/>
                <a:cs typeface="新細明體"/>
              </a:rPr>
              <a:t>62</a:t>
            </a:r>
            <a:r>
              <a:rPr lang="zh-TW" altLang="zh-TW" sz="2400" b="1" u="sng" kern="0" dirty="0">
                <a:solidFill>
                  <a:srgbClr val="0000FF"/>
                </a:solidFill>
                <a:latin typeface="標楷體" pitchFamily="65" charset="-120"/>
                <a:ea typeface="標楷體" pitchFamily="65" charset="-120"/>
                <a:cs typeface="新細明體"/>
              </a:rPr>
              <a:t>條刊登或傳輸決標資訊</a:t>
            </a:r>
            <a:r>
              <a:rPr lang="zh-TW" altLang="zh-TW" sz="2400" b="1" kern="0" dirty="0">
                <a:solidFill>
                  <a:srgbClr val="0000FF"/>
                </a:solidFill>
                <a:latin typeface="標楷體" pitchFamily="65" charset="-120"/>
                <a:ea typeface="標楷體" pitchFamily="65" charset="-120"/>
                <a:cs typeface="新細明體"/>
              </a:rPr>
              <a:t>，</a:t>
            </a:r>
            <a:r>
              <a:rPr lang="zh-TW" altLang="zh-TW" sz="2400" b="1" u="sng" kern="0" dirty="0">
                <a:solidFill>
                  <a:srgbClr val="0000FF"/>
                </a:solidFill>
                <a:latin typeface="標楷體" pitchFamily="65" charset="-120"/>
                <a:ea typeface="標楷體" pitchFamily="65" charset="-120"/>
                <a:cs typeface="新細明體"/>
              </a:rPr>
              <a:t>或傳輸之資料錯誤或不完整</a:t>
            </a:r>
            <a:r>
              <a:rPr lang="zh-TW" altLang="zh-TW" sz="2400" b="1" kern="0" dirty="0">
                <a:solidFill>
                  <a:srgbClr val="000000"/>
                </a:solidFill>
                <a:latin typeface="標楷體" pitchFamily="65" charset="-120"/>
                <a:ea typeface="標楷體" pitchFamily="65" charset="-120"/>
                <a:cs typeface="新細明體"/>
              </a:rPr>
              <a:t>，</a:t>
            </a:r>
            <a:r>
              <a:rPr lang="zh-TW" altLang="zh-TW" sz="2000" b="1" kern="0" dirty="0">
                <a:solidFill>
                  <a:srgbClr val="000000"/>
                </a:solidFill>
                <a:latin typeface="標楷體" pitchFamily="65" charset="-120"/>
                <a:ea typeface="標楷體" pitchFamily="65" charset="-120"/>
                <a:cs typeface="新細明體"/>
              </a:rPr>
              <a:t>例如：以</a:t>
            </a:r>
            <a:r>
              <a:rPr lang="zh-TW" altLang="zh-TW" sz="2000" b="1" u="sng" kern="0" dirty="0">
                <a:solidFill>
                  <a:srgbClr val="FF0000"/>
                </a:solidFill>
                <a:latin typeface="標楷體" pitchFamily="65" charset="-120"/>
                <a:ea typeface="標楷體" pitchFamily="65" charset="-120"/>
                <a:cs typeface="新細明體"/>
              </a:rPr>
              <a:t>單價決標時未傳輸預估總價</a:t>
            </a:r>
            <a:r>
              <a:rPr lang="zh-TW" altLang="zh-TW" sz="2000" b="1" kern="0" dirty="0">
                <a:solidFill>
                  <a:srgbClr val="000000"/>
                </a:solidFill>
                <a:latin typeface="標楷體" pitchFamily="65" charset="-120"/>
                <a:ea typeface="標楷體" pitchFamily="65" charset="-120"/>
                <a:cs typeface="新細明體"/>
              </a:rPr>
              <a:t>；未登載廠商是否為</a:t>
            </a:r>
            <a:r>
              <a:rPr lang="zh-TW" altLang="zh-TW" sz="2000" b="1" u="sng" kern="0" dirty="0">
                <a:solidFill>
                  <a:srgbClr val="FF0000"/>
                </a:solidFill>
                <a:latin typeface="標楷體" pitchFamily="65" charset="-120"/>
                <a:ea typeface="標楷體" pitchFamily="65" charset="-120"/>
                <a:cs typeface="新細明體"/>
              </a:rPr>
              <a:t>中小企業</a:t>
            </a:r>
            <a:r>
              <a:rPr lang="zh-TW" altLang="zh-TW" sz="2000" b="1" kern="0" dirty="0">
                <a:solidFill>
                  <a:srgbClr val="000000"/>
                </a:solidFill>
                <a:latin typeface="標楷體" pitchFamily="65" charset="-120"/>
                <a:ea typeface="標楷體" pitchFamily="65" charset="-120"/>
                <a:cs typeface="新細明體"/>
              </a:rPr>
              <a:t>；採</a:t>
            </a:r>
            <a:r>
              <a:rPr lang="zh-TW" altLang="zh-TW" sz="2000" b="1" u="sng" kern="0" dirty="0">
                <a:solidFill>
                  <a:srgbClr val="FF0000"/>
                </a:solidFill>
                <a:latin typeface="標楷體" pitchFamily="65" charset="-120"/>
                <a:ea typeface="標楷體" pitchFamily="65" charset="-120"/>
                <a:cs typeface="新細明體"/>
              </a:rPr>
              <a:t>限制性招標</a:t>
            </a:r>
            <a:r>
              <a:rPr lang="zh-TW" altLang="zh-TW" sz="2000" b="1" kern="0" dirty="0">
                <a:solidFill>
                  <a:srgbClr val="000000"/>
                </a:solidFill>
                <a:latin typeface="標楷體" pitchFamily="65" charset="-120"/>
                <a:ea typeface="標楷體" pitchFamily="65" charset="-120"/>
                <a:cs typeface="新細明體"/>
              </a:rPr>
              <a:t>於決標後未依採購法第</a:t>
            </a:r>
            <a:r>
              <a:rPr lang="en-US" altLang="zh-TW" sz="2000" b="1" kern="0" dirty="0">
                <a:solidFill>
                  <a:srgbClr val="000000"/>
                </a:solidFill>
                <a:latin typeface="標楷體" pitchFamily="65" charset="-120"/>
                <a:ea typeface="標楷體" pitchFamily="65" charset="-120"/>
                <a:cs typeface="新細明體"/>
              </a:rPr>
              <a:t>61</a:t>
            </a:r>
            <a:r>
              <a:rPr lang="zh-TW" altLang="zh-TW" sz="2000" b="1" kern="0" dirty="0">
                <a:solidFill>
                  <a:srgbClr val="000000"/>
                </a:solidFill>
                <a:latin typeface="標楷體" pitchFamily="65" charset="-120"/>
                <a:ea typeface="標楷體" pitchFamily="65" charset="-120"/>
                <a:cs typeface="新細明體"/>
              </a:rPr>
              <a:t>條及第</a:t>
            </a:r>
            <a:r>
              <a:rPr lang="en-US" altLang="zh-TW" sz="2000" b="1" kern="0" dirty="0">
                <a:solidFill>
                  <a:srgbClr val="000000"/>
                </a:solidFill>
                <a:latin typeface="標楷體" pitchFamily="65" charset="-120"/>
                <a:ea typeface="標楷體" pitchFamily="65" charset="-120"/>
                <a:cs typeface="新細明體"/>
              </a:rPr>
              <a:t>62</a:t>
            </a:r>
            <a:r>
              <a:rPr lang="zh-TW" altLang="zh-TW" sz="2000" b="1" kern="0" dirty="0">
                <a:solidFill>
                  <a:srgbClr val="000000"/>
                </a:solidFill>
                <a:latin typeface="標楷體" pitchFamily="65" charset="-120"/>
                <a:ea typeface="標楷體" pitchFamily="65" charset="-120"/>
                <a:cs typeface="新細明體"/>
              </a:rPr>
              <a:t>條刊登或傳輸</a:t>
            </a:r>
            <a:r>
              <a:rPr lang="zh-TW" altLang="zh-TW" sz="2000" b="1" u="sng" kern="0" dirty="0">
                <a:solidFill>
                  <a:srgbClr val="FF0000"/>
                </a:solidFill>
                <a:latin typeface="標楷體" pitchFamily="65" charset="-120"/>
                <a:ea typeface="標楷體" pitchFamily="65" charset="-120"/>
                <a:cs typeface="新細明體"/>
              </a:rPr>
              <a:t>決標資訊</a:t>
            </a:r>
            <a:r>
              <a:rPr lang="zh-TW" altLang="zh-TW" sz="2000" b="1" kern="0" dirty="0">
                <a:solidFill>
                  <a:srgbClr val="000000"/>
                </a:solidFill>
                <a:latin typeface="標楷體" pitchFamily="65" charset="-120"/>
                <a:ea typeface="標楷體" pitchFamily="65" charset="-120"/>
                <a:cs typeface="新細明體"/>
              </a:rPr>
              <a:t>；未登載採</a:t>
            </a:r>
            <a:r>
              <a:rPr lang="zh-TW" altLang="zh-TW" sz="2000" b="1" u="sng" kern="0" dirty="0">
                <a:solidFill>
                  <a:srgbClr val="FF0000"/>
                </a:solidFill>
                <a:latin typeface="標楷體" pitchFamily="65" charset="-120"/>
                <a:ea typeface="標楷體" pitchFamily="65" charset="-120"/>
                <a:cs typeface="新細明體"/>
              </a:rPr>
              <a:t>限制性招標所依據之法條</a:t>
            </a:r>
            <a:r>
              <a:rPr lang="zh-TW" altLang="zh-TW" sz="2000" b="1" kern="0" dirty="0">
                <a:solidFill>
                  <a:srgbClr val="000000"/>
                </a:solidFill>
                <a:latin typeface="標楷體" pitchFamily="65" charset="-120"/>
                <a:ea typeface="標楷體" pitchFamily="65" charset="-120"/>
                <a:cs typeface="新細明體"/>
              </a:rPr>
              <a:t>；得標廠商為外國廠商卻登載係我國之中小企業；未公告底價或未敘明不公開底價之理由；未依規定</a:t>
            </a:r>
            <a:r>
              <a:rPr lang="zh-TW" altLang="zh-TW" sz="2000" b="1" u="sng" kern="0" dirty="0">
                <a:solidFill>
                  <a:srgbClr val="FF0000"/>
                </a:solidFill>
                <a:latin typeface="標楷體" pitchFamily="65" charset="-120"/>
                <a:ea typeface="標楷體" pitchFamily="65" charset="-120"/>
                <a:cs typeface="新細明體"/>
              </a:rPr>
              <a:t>公告決標金額</a:t>
            </a:r>
            <a:r>
              <a:rPr lang="zh-TW" altLang="zh-TW" sz="2000" b="1" kern="0" dirty="0">
                <a:solidFill>
                  <a:srgbClr val="000000"/>
                </a:solidFill>
                <a:latin typeface="標楷體" pitchFamily="65" charset="-120"/>
                <a:ea typeface="標楷體" pitchFamily="65" charset="-120"/>
                <a:cs typeface="新細明體"/>
              </a:rPr>
              <a:t>；未登載</a:t>
            </a:r>
            <a:r>
              <a:rPr lang="zh-TW" altLang="zh-TW" sz="2000" b="1" u="sng" kern="0" dirty="0">
                <a:solidFill>
                  <a:srgbClr val="FF0000"/>
                </a:solidFill>
                <a:latin typeface="標楷體" pitchFamily="65" charset="-120"/>
                <a:ea typeface="標楷體" pitchFamily="65" charset="-120"/>
                <a:cs typeface="新細明體"/>
              </a:rPr>
              <a:t>決標原則</a:t>
            </a:r>
            <a:r>
              <a:rPr lang="zh-TW" altLang="en-US" sz="2000" b="1" kern="0" dirty="0">
                <a:solidFill>
                  <a:srgbClr val="000000"/>
                </a:solidFill>
                <a:latin typeface="標楷體" pitchFamily="65" charset="-120"/>
                <a:ea typeface="標楷體" pitchFamily="65" charset="-120"/>
                <a:cs typeface="新細明體"/>
              </a:rPr>
              <a:t>。</a:t>
            </a:r>
            <a:endParaRPr lang="en-US" altLang="zh-TW" sz="2000" b="1" kern="0" dirty="0">
              <a:solidFill>
                <a:srgbClr val="000000"/>
              </a:solidFill>
              <a:latin typeface="標楷體" pitchFamily="65" charset="-120"/>
              <a:ea typeface="標楷體" pitchFamily="65" charset="-120"/>
              <a:cs typeface="新細明體"/>
            </a:endParaRPr>
          </a:p>
          <a:p>
            <a:pPr marL="355600" indent="-355600" algn="just">
              <a:lnSpc>
                <a:spcPts val="3400"/>
              </a:lnSpc>
            </a:pPr>
            <a:r>
              <a:rPr lang="en-US" altLang="zh-TW" sz="2400" b="1" kern="0" dirty="0">
                <a:solidFill>
                  <a:srgbClr val="000000"/>
                </a:solidFill>
                <a:latin typeface="標楷體" pitchFamily="65" charset="-120"/>
                <a:ea typeface="標楷體" pitchFamily="65" charset="-120"/>
                <a:cs typeface="Times New Roman"/>
              </a:rPr>
              <a:t>2.</a:t>
            </a:r>
            <a:r>
              <a:rPr lang="zh-TW" altLang="zh-TW" sz="2400" b="1" u="sng" kern="0" dirty="0">
                <a:solidFill>
                  <a:srgbClr val="0000FF"/>
                </a:solidFill>
                <a:latin typeface="標楷體" pitchFamily="65" charset="-120"/>
                <a:ea typeface="標楷體" pitchFamily="65" charset="-120"/>
                <a:cs typeface="新細明體"/>
              </a:rPr>
              <a:t>未保留至少一份未得標廠商已開標</a:t>
            </a:r>
            <a:r>
              <a:rPr lang="zh-TW" altLang="zh-TW" sz="2400" b="1" kern="0" dirty="0">
                <a:solidFill>
                  <a:srgbClr val="000000"/>
                </a:solidFill>
                <a:latin typeface="標楷體" pitchFamily="65" charset="-120"/>
                <a:ea typeface="標楷體" pitchFamily="65" charset="-120"/>
                <a:cs typeface="新細明體"/>
              </a:rPr>
              <a:t>之文件。</a:t>
            </a:r>
            <a:endParaRPr lang="zh-TW" altLang="zh-TW" sz="2400" b="1" kern="100" dirty="0">
              <a:solidFill>
                <a:srgbClr val="000000"/>
              </a:solidFill>
              <a:latin typeface="標楷體" pitchFamily="65" charset="-120"/>
              <a:ea typeface="標楷體" pitchFamily="65" charset="-120"/>
              <a:cs typeface="Times New Roman"/>
            </a:endParaRPr>
          </a:p>
          <a:p>
            <a:pPr marL="355600" indent="-355600" algn="just">
              <a:lnSpc>
                <a:spcPts val="3400"/>
              </a:lnSpc>
            </a:pPr>
            <a:r>
              <a:rPr lang="en-US" altLang="zh-TW" sz="2400" b="1" kern="100" dirty="0">
                <a:solidFill>
                  <a:srgbClr val="000000"/>
                </a:solidFill>
                <a:latin typeface="標楷體" pitchFamily="65" charset="-120"/>
                <a:ea typeface="標楷體" pitchFamily="65" charset="-120"/>
                <a:cs typeface="Times New Roman"/>
              </a:rPr>
              <a:t>3.</a:t>
            </a:r>
            <a:r>
              <a:rPr lang="zh-TW" altLang="zh-TW" sz="2400" b="1" u="sng" kern="0" dirty="0">
                <a:solidFill>
                  <a:srgbClr val="0000FF"/>
                </a:solidFill>
                <a:latin typeface="標楷體" pitchFamily="65" charset="-120"/>
                <a:ea typeface="標楷體" pitchFamily="65" charset="-120"/>
                <a:cs typeface="新細明體"/>
              </a:rPr>
              <a:t>未保留至少一份得標廠商遞送之資格文件影本</a:t>
            </a:r>
            <a:r>
              <a:rPr lang="zh-TW" altLang="zh-TW" sz="2400" b="1" kern="0" dirty="0">
                <a:solidFill>
                  <a:srgbClr val="000000"/>
                </a:solidFill>
                <a:latin typeface="標楷體" pitchFamily="65" charset="-120"/>
                <a:ea typeface="標楷體" pitchFamily="65" charset="-120"/>
                <a:cs typeface="新細明體"/>
              </a:rPr>
              <a:t>。</a:t>
            </a:r>
            <a:endParaRPr lang="zh-TW" altLang="zh-TW" sz="2400" b="1" kern="100" dirty="0">
              <a:solidFill>
                <a:srgbClr val="000000"/>
              </a:solidFill>
              <a:latin typeface="標楷體" pitchFamily="65" charset="-120"/>
              <a:ea typeface="標楷體" pitchFamily="65" charset="-120"/>
              <a:cs typeface="Times New Roman"/>
            </a:endParaRPr>
          </a:p>
          <a:p>
            <a:pPr marL="355600" indent="-355600" algn="just">
              <a:lnSpc>
                <a:spcPts val="3400"/>
              </a:lnSpc>
            </a:pPr>
            <a:r>
              <a:rPr lang="en-US" altLang="zh-TW" sz="2400" b="1" kern="100" dirty="0">
                <a:solidFill>
                  <a:srgbClr val="000000"/>
                </a:solidFill>
                <a:latin typeface="標楷體" pitchFamily="65" charset="-120"/>
                <a:ea typeface="標楷體" pitchFamily="65" charset="-120"/>
                <a:cs typeface="Times New Roman"/>
              </a:rPr>
              <a:t>4.</a:t>
            </a:r>
            <a:r>
              <a:rPr lang="zh-TW" altLang="zh-TW" sz="2400" b="1" kern="0" dirty="0">
                <a:solidFill>
                  <a:srgbClr val="000000"/>
                </a:solidFill>
                <a:latin typeface="標楷體" pitchFamily="65" charset="-120"/>
                <a:ea typeface="標楷體" pitchFamily="65" charset="-120"/>
                <a:cs typeface="新細明體"/>
              </a:rPr>
              <a:t>除應保留之投標文件外，</a:t>
            </a:r>
            <a:r>
              <a:rPr lang="zh-TW" altLang="zh-TW" sz="2400" b="1" u="sng" kern="0" dirty="0">
                <a:solidFill>
                  <a:srgbClr val="0000FF"/>
                </a:solidFill>
                <a:latin typeface="標楷體" pitchFamily="65" charset="-120"/>
                <a:ea typeface="標楷體" pitchFamily="65" charset="-120"/>
                <a:cs typeface="新細明體"/>
              </a:rPr>
              <a:t>拒絕發還其他投標資料</a:t>
            </a:r>
            <a:r>
              <a:rPr lang="zh-TW" altLang="en-US" sz="2400" b="1" kern="0" dirty="0">
                <a:solidFill>
                  <a:srgbClr val="0000FF"/>
                </a:solidFill>
                <a:latin typeface="標楷體" pitchFamily="65" charset="-120"/>
                <a:ea typeface="標楷體" pitchFamily="65" charset="-120"/>
                <a:cs typeface="新細明體"/>
              </a:rPr>
              <a:t>。</a:t>
            </a:r>
            <a:endParaRPr lang="zh-TW" altLang="zh-TW" sz="2400" b="1" kern="100" dirty="0">
              <a:solidFill>
                <a:srgbClr val="000000"/>
              </a:solidFill>
              <a:latin typeface="標楷體" pitchFamily="65" charset="-120"/>
              <a:ea typeface="標楷體" pitchFamily="65" charset="-120"/>
              <a:cs typeface="Times New Roman"/>
            </a:endParaRPr>
          </a:p>
        </p:txBody>
      </p:sp>
      <p:sp>
        <p:nvSpPr>
          <p:cNvPr id="21" name="爆炸 1 20"/>
          <p:cNvSpPr/>
          <p:nvPr/>
        </p:nvSpPr>
        <p:spPr>
          <a:xfrm>
            <a:off x="4962780" y="1196752"/>
            <a:ext cx="2525473" cy="749697"/>
          </a:xfrm>
          <a:prstGeom prst="irregularSeal1">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2400" b="1" dirty="0">
                <a:solidFill>
                  <a:srgbClr val="000000"/>
                </a:solidFill>
                <a:latin typeface="標楷體" panose="03000509000000000000" pitchFamily="65" charset="-120"/>
                <a:ea typeface="標楷體" panose="03000509000000000000" pitchFamily="65" charset="-120"/>
              </a:rPr>
              <a:t>履約程序</a:t>
            </a:r>
          </a:p>
        </p:txBody>
      </p:sp>
    </p:spTree>
    <p:extLst>
      <p:ext uri="{BB962C8B-B14F-4D97-AF65-F5344CB8AC3E}">
        <p14:creationId xmlns:p14="http://schemas.microsoft.com/office/powerpoint/2010/main" val="36529105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3" name="五邊形 4"/>
          <p:cNvSpPr/>
          <p:nvPr/>
        </p:nvSpPr>
        <p:spPr>
          <a:xfrm>
            <a:off x="395536" y="332656"/>
            <a:ext cx="1405350" cy="944666"/>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180"/>
              <a:gd name="f11" fmla="abs f4"/>
              <a:gd name="f12" fmla="abs f5"/>
              <a:gd name="f13" fmla="abs f6"/>
              <a:gd name="f14" fmla="val f7"/>
              <a:gd name="f15" fmla="val f8"/>
              <a:gd name="f16" fmla="*/ f9 f1 1"/>
              <a:gd name="f17" fmla="*/ f10 f1 1"/>
              <a:gd name="f18" fmla="?: f11 f4 1"/>
              <a:gd name="f19" fmla="?: f12 f5 1"/>
              <a:gd name="f20" fmla="?: f13 f6 1"/>
              <a:gd name="f21" fmla="*/ f16 1 f3"/>
              <a:gd name="f22" fmla="*/ f17 1 f3"/>
              <a:gd name="f23" fmla="*/ f18 1 21600"/>
              <a:gd name="f24" fmla="*/ f19 1 21600"/>
              <a:gd name="f25" fmla="*/ 21600 f18 1"/>
              <a:gd name="f26" fmla="*/ 21600 f19 1"/>
              <a:gd name="f27" fmla="+- f21 0 f2"/>
              <a:gd name="f28" fmla="+- f22 0 f2"/>
              <a:gd name="f29" fmla="min f24 f23"/>
              <a:gd name="f30" fmla="*/ f25 1 f20"/>
              <a:gd name="f31" fmla="*/ f26 1 f20"/>
              <a:gd name="f32" fmla="val f30"/>
              <a:gd name="f33" fmla="val f31"/>
              <a:gd name="f34" fmla="*/ f14 f29 1"/>
              <a:gd name="f35" fmla="+- f33 0 f14"/>
              <a:gd name="f36" fmla="+- f32 0 f14"/>
              <a:gd name="f37" fmla="*/ f33 f29 1"/>
              <a:gd name="f38" fmla="*/ f32 f29 1"/>
              <a:gd name="f39" fmla="*/ f35 1 2"/>
              <a:gd name="f40" fmla="min f36 f35"/>
              <a:gd name="f41" fmla="+- f14 f39 0"/>
              <a:gd name="f42" fmla="*/ f40 f15 1"/>
              <a:gd name="f43" fmla="*/ f42 1 100000"/>
              <a:gd name="f44" fmla="*/ f41 f29 1"/>
              <a:gd name="f45" fmla="+- f32 0 f43"/>
              <a:gd name="f46" fmla="+- f45 f32 0"/>
              <a:gd name="f47" fmla="*/ f45 1 2"/>
              <a:gd name="f48" fmla="*/ f45 f29 1"/>
              <a:gd name="f49" fmla="*/ f46 1 2"/>
              <a:gd name="f50" fmla="*/ f47 f29 1"/>
              <a:gd name="f51" fmla="*/ f49 f29 1"/>
            </a:gdLst>
            <a:ahLst/>
            <a:cxnLst>
              <a:cxn ang="3cd4">
                <a:pos x="hc" y="t"/>
              </a:cxn>
              <a:cxn ang="0">
                <a:pos x="r" y="vc"/>
              </a:cxn>
              <a:cxn ang="cd4">
                <a:pos x="hc" y="b"/>
              </a:cxn>
              <a:cxn ang="cd2">
                <a:pos x="l" y="vc"/>
              </a:cxn>
              <a:cxn ang="f27">
                <a:pos x="f50" y="f34"/>
              </a:cxn>
              <a:cxn ang="f28">
                <a:pos x="f50" y="f37"/>
              </a:cxn>
            </a:cxnLst>
            <a:rect l="f34" t="f34" r="f51" b="f37"/>
            <a:pathLst>
              <a:path>
                <a:moveTo>
                  <a:pt x="f34" y="f34"/>
                </a:moveTo>
                <a:lnTo>
                  <a:pt x="f48" y="f34"/>
                </a:lnTo>
                <a:lnTo>
                  <a:pt x="f38" y="f44"/>
                </a:lnTo>
                <a:lnTo>
                  <a:pt x="f48" y="f37"/>
                </a:lnTo>
                <a:lnTo>
                  <a:pt x="f34" y="f37"/>
                </a:lnTo>
                <a:close/>
              </a:path>
            </a:pathLst>
          </a:custGeom>
          <a:solidFill>
            <a:schemeClr val="bg1"/>
          </a:solidFill>
          <a:ln w="28575">
            <a:solidFill>
              <a:schemeClr val="tx1"/>
            </a:solidFill>
            <a:prstDash val="solid"/>
          </a:ln>
        </p:spPr>
        <p:txBody>
          <a:bodyPr vert="horz" wrap="square" lIns="91440" tIns="45720" rIns="91440" bIns="45720" anchor="ctr" anchorCtr="1" compatLnSpc="1"/>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zh-TW" sz="3200" b="1" i="0" u="none" strike="noStrike" kern="1200" cap="none" spc="0" baseline="0" dirty="0">
                <a:solidFill>
                  <a:srgbClr val="000000"/>
                </a:solidFill>
                <a:uFillTx/>
                <a:latin typeface="標楷體" panose="03000509000000000000" pitchFamily="65" charset="-120"/>
                <a:ea typeface="標楷體" panose="03000509000000000000" pitchFamily="65" charset="-120"/>
              </a:rPr>
              <a:t>招標</a:t>
            </a:r>
          </a:p>
        </p:txBody>
      </p:sp>
      <p:sp>
        <p:nvSpPr>
          <p:cNvPr id="4" name="五邊形 5"/>
          <p:cNvSpPr/>
          <p:nvPr/>
        </p:nvSpPr>
        <p:spPr>
          <a:xfrm>
            <a:off x="1475656" y="332656"/>
            <a:ext cx="1405350" cy="944666"/>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180"/>
              <a:gd name="f11" fmla="abs f4"/>
              <a:gd name="f12" fmla="abs f5"/>
              <a:gd name="f13" fmla="abs f6"/>
              <a:gd name="f14" fmla="val f7"/>
              <a:gd name="f15" fmla="val f8"/>
              <a:gd name="f16" fmla="*/ f9 f1 1"/>
              <a:gd name="f17" fmla="*/ f10 f1 1"/>
              <a:gd name="f18" fmla="?: f11 f4 1"/>
              <a:gd name="f19" fmla="?: f12 f5 1"/>
              <a:gd name="f20" fmla="?: f13 f6 1"/>
              <a:gd name="f21" fmla="*/ f16 1 f3"/>
              <a:gd name="f22" fmla="*/ f17 1 f3"/>
              <a:gd name="f23" fmla="*/ f18 1 21600"/>
              <a:gd name="f24" fmla="*/ f19 1 21600"/>
              <a:gd name="f25" fmla="*/ 21600 f18 1"/>
              <a:gd name="f26" fmla="*/ 21600 f19 1"/>
              <a:gd name="f27" fmla="+- f21 0 f2"/>
              <a:gd name="f28" fmla="+- f22 0 f2"/>
              <a:gd name="f29" fmla="min f24 f23"/>
              <a:gd name="f30" fmla="*/ f25 1 f20"/>
              <a:gd name="f31" fmla="*/ f26 1 f20"/>
              <a:gd name="f32" fmla="val f30"/>
              <a:gd name="f33" fmla="val f31"/>
              <a:gd name="f34" fmla="*/ f14 f29 1"/>
              <a:gd name="f35" fmla="+- f33 0 f14"/>
              <a:gd name="f36" fmla="+- f32 0 f14"/>
              <a:gd name="f37" fmla="*/ f33 f29 1"/>
              <a:gd name="f38" fmla="*/ f32 f29 1"/>
              <a:gd name="f39" fmla="*/ f35 1 2"/>
              <a:gd name="f40" fmla="min f36 f35"/>
              <a:gd name="f41" fmla="+- f14 f39 0"/>
              <a:gd name="f42" fmla="*/ f40 f15 1"/>
              <a:gd name="f43" fmla="*/ f42 1 100000"/>
              <a:gd name="f44" fmla="*/ f41 f29 1"/>
              <a:gd name="f45" fmla="+- f32 0 f43"/>
              <a:gd name="f46" fmla="+- f45 f32 0"/>
              <a:gd name="f47" fmla="*/ f45 1 2"/>
              <a:gd name="f48" fmla="*/ f45 f29 1"/>
              <a:gd name="f49" fmla="*/ f46 1 2"/>
              <a:gd name="f50" fmla="*/ f47 f29 1"/>
              <a:gd name="f51" fmla="*/ f49 f29 1"/>
            </a:gdLst>
            <a:ahLst/>
            <a:cxnLst>
              <a:cxn ang="3cd4">
                <a:pos x="hc" y="t"/>
              </a:cxn>
              <a:cxn ang="0">
                <a:pos x="r" y="vc"/>
              </a:cxn>
              <a:cxn ang="cd4">
                <a:pos x="hc" y="b"/>
              </a:cxn>
              <a:cxn ang="cd2">
                <a:pos x="l" y="vc"/>
              </a:cxn>
              <a:cxn ang="f27">
                <a:pos x="f50" y="f34"/>
              </a:cxn>
              <a:cxn ang="f28">
                <a:pos x="f50" y="f37"/>
              </a:cxn>
            </a:cxnLst>
            <a:rect l="f34" t="f34" r="f51" b="f37"/>
            <a:pathLst>
              <a:path>
                <a:moveTo>
                  <a:pt x="f34" y="f34"/>
                </a:moveTo>
                <a:lnTo>
                  <a:pt x="f48" y="f34"/>
                </a:lnTo>
                <a:lnTo>
                  <a:pt x="f38" y="f44"/>
                </a:lnTo>
                <a:lnTo>
                  <a:pt x="f48" y="f37"/>
                </a:lnTo>
                <a:lnTo>
                  <a:pt x="f34" y="f37"/>
                </a:lnTo>
                <a:close/>
              </a:path>
            </a:pathLst>
          </a:custGeom>
          <a:solidFill>
            <a:schemeClr val="bg1"/>
          </a:solidFill>
          <a:ln w="28575">
            <a:solidFill>
              <a:srgbClr val="000000"/>
            </a:solidFill>
            <a:prstDash val="solid"/>
          </a:ln>
        </p:spPr>
        <p:txBody>
          <a:bodyPr vert="horz" wrap="square" lIns="91440" tIns="45720" rIns="91440" bIns="45720" anchor="ctr" anchorCtr="1" compatLnSpc="1"/>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zh-TW" sz="3200" b="1" i="0" u="none" strike="noStrike" kern="1200" cap="none" spc="0" baseline="0" dirty="0">
                <a:solidFill>
                  <a:srgbClr val="000000"/>
                </a:solidFill>
                <a:uFillTx/>
                <a:latin typeface="標楷體" panose="03000509000000000000" pitchFamily="65" charset="-120"/>
                <a:ea typeface="標楷體" panose="03000509000000000000" pitchFamily="65" charset="-120"/>
              </a:rPr>
              <a:t>開標</a:t>
            </a:r>
          </a:p>
        </p:txBody>
      </p:sp>
      <p:sp>
        <p:nvSpPr>
          <p:cNvPr id="5" name="五邊形 6"/>
          <p:cNvSpPr/>
          <p:nvPr/>
        </p:nvSpPr>
        <p:spPr>
          <a:xfrm>
            <a:off x="2573181" y="332656"/>
            <a:ext cx="1405350" cy="944666"/>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180"/>
              <a:gd name="f11" fmla="abs f4"/>
              <a:gd name="f12" fmla="abs f5"/>
              <a:gd name="f13" fmla="abs f6"/>
              <a:gd name="f14" fmla="val f7"/>
              <a:gd name="f15" fmla="val f8"/>
              <a:gd name="f16" fmla="*/ f9 f1 1"/>
              <a:gd name="f17" fmla="*/ f10 f1 1"/>
              <a:gd name="f18" fmla="?: f11 f4 1"/>
              <a:gd name="f19" fmla="?: f12 f5 1"/>
              <a:gd name="f20" fmla="?: f13 f6 1"/>
              <a:gd name="f21" fmla="*/ f16 1 f3"/>
              <a:gd name="f22" fmla="*/ f17 1 f3"/>
              <a:gd name="f23" fmla="*/ f18 1 21600"/>
              <a:gd name="f24" fmla="*/ f19 1 21600"/>
              <a:gd name="f25" fmla="*/ 21600 f18 1"/>
              <a:gd name="f26" fmla="*/ 21600 f19 1"/>
              <a:gd name="f27" fmla="+- f21 0 f2"/>
              <a:gd name="f28" fmla="+- f22 0 f2"/>
              <a:gd name="f29" fmla="min f24 f23"/>
              <a:gd name="f30" fmla="*/ f25 1 f20"/>
              <a:gd name="f31" fmla="*/ f26 1 f20"/>
              <a:gd name="f32" fmla="val f30"/>
              <a:gd name="f33" fmla="val f31"/>
              <a:gd name="f34" fmla="*/ f14 f29 1"/>
              <a:gd name="f35" fmla="+- f33 0 f14"/>
              <a:gd name="f36" fmla="+- f32 0 f14"/>
              <a:gd name="f37" fmla="*/ f33 f29 1"/>
              <a:gd name="f38" fmla="*/ f32 f29 1"/>
              <a:gd name="f39" fmla="*/ f35 1 2"/>
              <a:gd name="f40" fmla="min f36 f35"/>
              <a:gd name="f41" fmla="+- f14 f39 0"/>
              <a:gd name="f42" fmla="*/ f40 f15 1"/>
              <a:gd name="f43" fmla="*/ f42 1 100000"/>
              <a:gd name="f44" fmla="*/ f41 f29 1"/>
              <a:gd name="f45" fmla="+- f32 0 f43"/>
              <a:gd name="f46" fmla="+- f45 f32 0"/>
              <a:gd name="f47" fmla="*/ f45 1 2"/>
              <a:gd name="f48" fmla="*/ f45 f29 1"/>
              <a:gd name="f49" fmla="*/ f46 1 2"/>
              <a:gd name="f50" fmla="*/ f47 f29 1"/>
              <a:gd name="f51" fmla="*/ f49 f29 1"/>
            </a:gdLst>
            <a:ahLst/>
            <a:cxnLst>
              <a:cxn ang="3cd4">
                <a:pos x="hc" y="t"/>
              </a:cxn>
              <a:cxn ang="0">
                <a:pos x="r" y="vc"/>
              </a:cxn>
              <a:cxn ang="cd4">
                <a:pos x="hc" y="b"/>
              </a:cxn>
              <a:cxn ang="cd2">
                <a:pos x="l" y="vc"/>
              </a:cxn>
              <a:cxn ang="f27">
                <a:pos x="f50" y="f34"/>
              </a:cxn>
              <a:cxn ang="f28">
                <a:pos x="f50" y="f37"/>
              </a:cxn>
            </a:cxnLst>
            <a:rect l="f34" t="f34" r="f51" b="f37"/>
            <a:pathLst>
              <a:path>
                <a:moveTo>
                  <a:pt x="f34" y="f34"/>
                </a:moveTo>
                <a:lnTo>
                  <a:pt x="f48" y="f34"/>
                </a:lnTo>
                <a:lnTo>
                  <a:pt x="f38" y="f44"/>
                </a:lnTo>
                <a:lnTo>
                  <a:pt x="f48" y="f37"/>
                </a:lnTo>
                <a:lnTo>
                  <a:pt x="f34" y="f37"/>
                </a:lnTo>
                <a:close/>
              </a:path>
            </a:pathLst>
          </a:custGeom>
          <a:solidFill>
            <a:schemeClr val="bg1"/>
          </a:solidFill>
          <a:ln w="28575">
            <a:solidFill>
              <a:srgbClr val="000000"/>
            </a:solidFill>
            <a:prstDash val="solid"/>
          </a:ln>
        </p:spPr>
        <p:txBody>
          <a:bodyPr vert="horz" wrap="square" lIns="91440" tIns="45720" rIns="91440" bIns="45720" anchor="ctr" anchorCtr="1" compatLnSpc="1"/>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zh-TW" sz="3200" b="1" i="0" u="none" strike="noStrike" kern="1200" cap="none" spc="0" baseline="0" dirty="0">
                <a:solidFill>
                  <a:srgbClr val="000000"/>
                </a:solidFill>
                <a:uFillTx/>
                <a:latin typeface="標楷體" panose="03000509000000000000" pitchFamily="65" charset="-120"/>
                <a:ea typeface="標楷體" panose="03000509000000000000" pitchFamily="65" charset="-120"/>
              </a:rPr>
              <a:t>審標</a:t>
            </a:r>
          </a:p>
        </p:txBody>
      </p:sp>
      <p:sp>
        <p:nvSpPr>
          <p:cNvPr id="6" name="五邊形 9"/>
          <p:cNvSpPr/>
          <p:nvPr/>
        </p:nvSpPr>
        <p:spPr>
          <a:xfrm>
            <a:off x="3635896" y="332656"/>
            <a:ext cx="1405350" cy="944666"/>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180"/>
              <a:gd name="f11" fmla="abs f4"/>
              <a:gd name="f12" fmla="abs f5"/>
              <a:gd name="f13" fmla="abs f6"/>
              <a:gd name="f14" fmla="val f7"/>
              <a:gd name="f15" fmla="val f8"/>
              <a:gd name="f16" fmla="*/ f9 f1 1"/>
              <a:gd name="f17" fmla="*/ f10 f1 1"/>
              <a:gd name="f18" fmla="?: f11 f4 1"/>
              <a:gd name="f19" fmla="?: f12 f5 1"/>
              <a:gd name="f20" fmla="?: f13 f6 1"/>
              <a:gd name="f21" fmla="*/ f16 1 f3"/>
              <a:gd name="f22" fmla="*/ f17 1 f3"/>
              <a:gd name="f23" fmla="*/ f18 1 21600"/>
              <a:gd name="f24" fmla="*/ f19 1 21600"/>
              <a:gd name="f25" fmla="*/ 21600 f18 1"/>
              <a:gd name="f26" fmla="*/ 21600 f19 1"/>
              <a:gd name="f27" fmla="+- f21 0 f2"/>
              <a:gd name="f28" fmla="+- f22 0 f2"/>
              <a:gd name="f29" fmla="min f24 f23"/>
              <a:gd name="f30" fmla="*/ f25 1 f20"/>
              <a:gd name="f31" fmla="*/ f26 1 f20"/>
              <a:gd name="f32" fmla="val f30"/>
              <a:gd name="f33" fmla="val f31"/>
              <a:gd name="f34" fmla="*/ f14 f29 1"/>
              <a:gd name="f35" fmla="+- f33 0 f14"/>
              <a:gd name="f36" fmla="+- f32 0 f14"/>
              <a:gd name="f37" fmla="*/ f33 f29 1"/>
              <a:gd name="f38" fmla="*/ f32 f29 1"/>
              <a:gd name="f39" fmla="*/ f35 1 2"/>
              <a:gd name="f40" fmla="min f36 f35"/>
              <a:gd name="f41" fmla="+- f14 f39 0"/>
              <a:gd name="f42" fmla="*/ f40 f15 1"/>
              <a:gd name="f43" fmla="*/ f42 1 100000"/>
              <a:gd name="f44" fmla="*/ f41 f29 1"/>
              <a:gd name="f45" fmla="+- f32 0 f43"/>
              <a:gd name="f46" fmla="+- f45 f32 0"/>
              <a:gd name="f47" fmla="*/ f45 1 2"/>
              <a:gd name="f48" fmla="*/ f45 f29 1"/>
              <a:gd name="f49" fmla="*/ f46 1 2"/>
              <a:gd name="f50" fmla="*/ f47 f29 1"/>
              <a:gd name="f51" fmla="*/ f49 f29 1"/>
            </a:gdLst>
            <a:ahLst/>
            <a:cxnLst>
              <a:cxn ang="3cd4">
                <a:pos x="hc" y="t"/>
              </a:cxn>
              <a:cxn ang="0">
                <a:pos x="r" y="vc"/>
              </a:cxn>
              <a:cxn ang="cd4">
                <a:pos x="hc" y="b"/>
              </a:cxn>
              <a:cxn ang="cd2">
                <a:pos x="l" y="vc"/>
              </a:cxn>
              <a:cxn ang="f27">
                <a:pos x="f50" y="f34"/>
              </a:cxn>
              <a:cxn ang="f28">
                <a:pos x="f50" y="f37"/>
              </a:cxn>
            </a:cxnLst>
            <a:rect l="f34" t="f34" r="f51" b="f37"/>
            <a:pathLst>
              <a:path>
                <a:moveTo>
                  <a:pt x="f34" y="f34"/>
                </a:moveTo>
                <a:lnTo>
                  <a:pt x="f48" y="f34"/>
                </a:lnTo>
                <a:lnTo>
                  <a:pt x="f38" y="f44"/>
                </a:lnTo>
                <a:lnTo>
                  <a:pt x="f48" y="f37"/>
                </a:lnTo>
                <a:lnTo>
                  <a:pt x="f34" y="f37"/>
                </a:lnTo>
                <a:close/>
              </a:path>
            </a:pathLst>
          </a:custGeom>
          <a:gradFill flip="none" rotWithShape="1">
            <a:gsLst>
              <a:gs pos="0">
                <a:srgbClr val="00B050">
                  <a:tint val="66000"/>
                  <a:satMod val="160000"/>
                </a:srgbClr>
              </a:gs>
              <a:gs pos="50000">
                <a:srgbClr val="00B050">
                  <a:tint val="44500"/>
                  <a:satMod val="160000"/>
                </a:srgbClr>
              </a:gs>
              <a:gs pos="100000">
                <a:srgbClr val="00B050">
                  <a:tint val="23500"/>
                  <a:satMod val="160000"/>
                </a:srgbClr>
              </a:gs>
            </a:gsLst>
            <a:lin ang="10800000" scaled="1"/>
            <a:tileRect/>
          </a:gradFill>
          <a:ln w="57150">
            <a:solidFill>
              <a:srgbClr val="00B050"/>
            </a:solidFill>
            <a:prstDash val="sysDot"/>
          </a:ln>
        </p:spPr>
        <p:txBody>
          <a:bodyPr vert="horz" wrap="square" lIns="91440" tIns="45720" rIns="91440" bIns="45720" anchor="ctr" anchorCtr="1" compatLnSpc="1"/>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zh-TW" sz="3200" b="1" i="0" u="none" strike="noStrike" kern="1200" cap="none" spc="0" baseline="0" dirty="0">
                <a:solidFill>
                  <a:srgbClr val="000000"/>
                </a:solidFill>
                <a:uFillTx/>
                <a:latin typeface="標楷體" panose="03000509000000000000" pitchFamily="65" charset="-120"/>
                <a:ea typeface="標楷體" panose="03000509000000000000" pitchFamily="65" charset="-120"/>
              </a:rPr>
              <a:t>決標</a:t>
            </a:r>
          </a:p>
        </p:txBody>
      </p:sp>
      <p:sp>
        <p:nvSpPr>
          <p:cNvPr id="7" name="五邊形 10"/>
          <p:cNvSpPr/>
          <p:nvPr/>
        </p:nvSpPr>
        <p:spPr>
          <a:xfrm>
            <a:off x="4871162" y="371061"/>
            <a:ext cx="1213006" cy="906261"/>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180"/>
              <a:gd name="f11" fmla="abs f4"/>
              <a:gd name="f12" fmla="abs f5"/>
              <a:gd name="f13" fmla="abs f6"/>
              <a:gd name="f14" fmla="val f7"/>
              <a:gd name="f15" fmla="val f8"/>
              <a:gd name="f16" fmla="*/ f9 f1 1"/>
              <a:gd name="f17" fmla="*/ f10 f1 1"/>
              <a:gd name="f18" fmla="?: f11 f4 1"/>
              <a:gd name="f19" fmla="?: f12 f5 1"/>
              <a:gd name="f20" fmla="?: f13 f6 1"/>
              <a:gd name="f21" fmla="*/ f16 1 f3"/>
              <a:gd name="f22" fmla="*/ f17 1 f3"/>
              <a:gd name="f23" fmla="*/ f18 1 21600"/>
              <a:gd name="f24" fmla="*/ f19 1 21600"/>
              <a:gd name="f25" fmla="*/ 21600 f18 1"/>
              <a:gd name="f26" fmla="*/ 21600 f19 1"/>
              <a:gd name="f27" fmla="+- f21 0 f2"/>
              <a:gd name="f28" fmla="+- f22 0 f2"/>
              <a:gd name="f29" fmla="min f24 f23"/>
              <a:gd name="f30" fmla="*/ f25 1 f20"/>
              <a:gd name="f31" fmla="*/ f26 1 f20"/>
              <a:gd name="f32" fmla="val f30"/>
              <a:gd name="f33" fmla="val f31"/>
              <a:gd name="f34" fmla="*/ f14 f29 1"/>
              <a:gd name="f35" fmla="+- f33 0 f14"/>
              <a:gd name="f36" fmla="+- f32 0 f14"/>
              <a:gd name="f37" fmla="*/ f33 f29 1"/>
              <a:gd name="f38" fmla="*/ f32 f29 1"/>
              <a:gd name="f39" fmla="*/ f35 1 2"/>
              <a:gd name="f40" fmla="min f36 f35"/>
              <a:gd name="f41" fmla="+- f14 f39 0"/>
              <a:gd name="f42" fmla="*/ f40 f15 1"/>
              <a:gd name="f43" fmla="*/ f42 1 100000"/>
              <a:gd name="f44" fmla="*/ f41 f29 1"/>
              <a:gd name="f45" fmla="+- f32 0 f43"/>
              <a:gd name="f46" fmla="+- f45 f32 0"/>
              <a:gd name="f47" fmla="*/ f45 1 2"/>
              <a:gd name="f48" fmla="*/ f45 f29 1"/>
              <a:gd name="f49" fmla="*/ f46 1 2"/>
              <a:gd name="f50" fmla="*/ f47 f29 1"/>
              <a:gd name="f51" fmla="*/ f49 f29 1"/>
            </a:gdLst>
            <a:ahLst/>
            <a:cxnLst>
              <a:cxn ang="3cd4">
                <a:pos x="hc" y="t"/>
              </a:cxn>
              <a:cxn ang="0">
                <a:pos x="r" y="vc"/>
              </a:cxn>
              <a:cxn ang="cd4">
                <a:pos x="hc" y="b"/>
              </a:cxn>
              <a:cxn ang="cd2">
                <a:pos x="l" y="vc"/>
              </a:cxn>
              <a:cxn ang="f27">
                <a:pos x="f50" y="f34"/>
              </a:cxn>
              <a:cxn ang="f28">
                <a:pos x="f50" y="f37"/>
              </a:cxn>
            </a:cxnLst>
            <a:rect l="f34" t="f34" r="f51" b="f37"/>
            <a:pathLst>
              <a:path>
                <a:moveTo>
                  <a:pt x="f34" y="f34"/>
                </a:moveTo>
                <a:lnTo>
                  <a:pt x="f48" y="f34"/>
                </a:lnTo>
                <a:lnTo>
                  <a:pt x="f38" y="f44"/>
                </a:lnTo>
                <a:lnTo>
                  <a:pt x="f48" y="f37"/>
                </a:lnTo>
                <a:lnTo>
                  <a:pt x="f34" y="f37"/>
                </a:lnTo>
                <a:close/>
              </a:path>
            </a:pathLst>
          </a:custGeom>
          <a:solidFill>
            <a:schemeClr val="bg1"/>
          </a:solidFill>
          <a:ln w="28575">
            <a:solidFill>
              <a:schemeClr val="tx1"/>
            </a:solidFill>
            <a:prstDash val="solid"/>
          </a:ln>
        </p:spPr>
        <p:txBody>
          <a:bodyPr vert="horz" wrap="square" lIns="91440" tIns="45720" rIns="91440" bIns="45720" anchor="ctr" anchorCtr="1" compatLnSpc="1"/>
          <a:lstStyle/>
          <a:p>
            <a:pPr marL="0" marR="0" lvl="0" indent="0"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zh-TW" sz="2800" b="1" i="0" u="none" strike="noStrike" kern="1200" cap="none" spc="0" baseline="0" dirty="0">
                <a:solidFill>
                  <a:srgbClr val="000000"/>
                </a:solidFill>
                <a:uFillTx/>
                <a:latin typeface="標楷體" panose="03000509000000000000" pitchFamily="65" charset="-120"/>
                <a:ea typeface="標楷體" panose="03000509000000000000" pitchFamily="65" charset="-120"/>
              </a:rPr>
              <a:t>訂約</a:t>
            </a:r>
          </a:p>
        </p:txBody>
      </p:sp>
      <p:sp>
        <p:nvSpPr>
          <p:cNvPr id="8" name="五邊形 11"/>
          <p:cNvSpPr/>
          <p:nvPr/>
        </p:nvSpPr>
        <p:spPr>
          <a:xfrm>
            <a:off x="5750118" y="362500"/>
            <a:ext cx="1126138" cy="900998"/>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180"/>
              <a:gd name="f11" fmla="abs f4"/>
              <a:gd name="f12" fmla="abs f5"/>
              <a:gd name="f13" fmla="abs f6"/>
              <a:gd name="f14" fmla="val f7"/>
              <a:gd name="f15" fmla="val f8"/>
              <a:gd name="f16" fmla="*/ f9 f1 1"/>
              <a:gd name="f17" fmla="*/ f10 f1 1"/>
              <a:gd name="f18" fmla="?: f11 f4 1"/>
              <a:gd name="f19" fmla="?: f12 f5 1"/>
              <a:gd name="f20" fmla="?: f13 f6 1"/>
              <a:gd name="f21" fmla="*/ f16 1 f3"/>
              <a:gd name="f22" fmla="*/ f17 1 f3"/>
              <a:gd name="f23" fmla="*/ f18 1 21600"/>
              <a:gd name="f24" fmla="*/ f19 1 21600"/>
              <a:gd name="f25" fmla="*/ 21600 f18 1"/>
              <a:gd name="f26" fmla="*/ 21600 f19 1"/>
              <a:gd name="f27" fmla="+- f21 0 f2"/>
              <a:gd name="f28" fmla="+- f22 0 f2"/>
              <a:gd name="f29" fmla="min f24 f23"/>
              <a:gd name="f30" fmla="*/ f25 1 f20"/>
              <a:gd name="f31" fmla="*/ f26 1 f20"/>
              <a:gd name="f32" fmla="val f30"/>
              <a:gd name="f33" fmla="val f31"/>
              <a:gd name="f34" fmla="*/ f14 f29 1"/>
              <a:gd name="f35" fmla="+- f33 0 f14"/>
              <a:gd name="f36" fmla="+- f32 0 f14"/>
              <a:gd name="f37" fmla="*/ f33 f29 1"/>
              <a:gd name="f38" fmla="*/ f32 f29 1"/>
              <a:gd name="f39" fmla="*/ f35 1 2"/>
              <a:gd name="f40" fmla="min f36 f35"/>
              <a:gd name="f41" fmla="+- f14 f39 0"/>
              <a:gd name="f42" fmla="*/ f40 f15 1"/>
              <a:gd name="f43" fmla="*/ f42 1 100000"/>
              <a:gd name="f44" fmla="*/ f41 f29 1"/>
              <a:gd name="f45" fmla="+- f32 0 f43"/>
              <a:gd name="f46" fmla="+- f45 f32 0"/>
              <a:gd name="f47" fmla="*/ f45 1 2"/>
              <a:gd name="f48" fmla="*/ f45 f29 1"/>
              <a:gd name="f49" fmla="*/ f46 1 2"/>
              <a:gd name="f50" fmla="*/ f47 f29 1"/>
              <a:gd name="f51" fmla="*/ f49 f29 1"/>
            </a:gdLst>
            <a:ahLst/>
            <a:cxnLst>
              <a:cxn ang="3cd4">
                <a:pos x="hc" y="t"/>
              </a:cxn>
              <a:cxn ang="0">
                <a:pos x="r" y="vc"/>
              </a:cxn>
              <a:cxn ang="cd4">
                <a:pos x="hc" y="b"/>
              </a:cxn>
              <a:cxn ang="cd2">
                <a:pos x="l" y="vc"/>
              </a:cxn>
              <a:cxn ang="f27">
                <a:pos x="f50" y="f34"/>
              </a:cxn>
              <a:cxn ang="f28">
                <a:pos x="f50" y="f37"/>
              </a:cxn>
            </a:cxnLst>
            <a:rect l="f34" t="f34" r="f51" b="f37"/>
            <a:pathLst>
              <a:path>
                <a:moveTo>
                  <a:pt x="f34" y="f34"/>
                </a:moveTo>
                <a:lnTo>
                  <a:pt x="f48" y="f34"/>
                </a:lnTo>
                <a:lnTo>
                  <a:pt x="f38" y="f44"/>
                </a:lnTo>
                <a:lnTo>
                  <a:pt x="f48" y="f37"/>
                </a:lnTo>
                <a:lnTo>
                  <a:pt x="f34" y="f37"/>
                </a:lnTo>
                <a:close/>
              </a:path>
            </a:pathLst>
          </a:custGeom>
          <a:solidFill>
            <a:schemeClr val="bg1"/>
          </a:solidFill>
          <a:ln w="28575">
            <a:solidFill>
              <a:schemeClr val="tx1"/>
            </a:solidFill>
            <a:prstDash val="solid"/>
          </a:ln>
        </p:spPr>
        <p:txBody>
          <a:bodyPr vert="horz" wrap="square" lIns="91440" tIns="45720" rIns="91440" bIns="45720" anchor="ctr" anchorCtr="1" compatLnSpc="1"/>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zh-TW" sz="2800" b="1" i="0" u="none" strike="noStrike" kern="1200" cap="none" spc="0" baseline="0" dirty="0">
                <a:solidFill>
                  <a:srgbClr val="000000"/>
                </a:solidFill>
                <a:uFillTx/>
                <a:latin typeface="標楷體" panose="03000509000000000000" pitchFamily="65" charset="-120"/>
                <a:ea typeface="標楷體" panose="03000509000000000000" pitchFamily="65" charset="-120"/>
              </a:rPr>
              <a:t>履約</a:t>
            </a:r>
          </a:p>
        </p:txBody>
      </p:sp>
      <p:sp>
        <p:nvSpPr>
          <p:cNvPr id="9" name="五邊形 12"/>
          <p:cNvSpPr/>
          <p:nvPr/>
        </p:nvSpPr>
        <p:spPr>
          <a:xfrm>
            <a:off x="6602590" y="371061"/>
            <a:ext cx="1281778" cy="892436"/>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180"/>
              <a:gd name="f11" fmla="abs f4"/>
              <a:gd name="f12" fmla="abs f5"/>
              <a:gd name="f13" fmla="abs f6"/>
              <a:gd name="f14" fmla="val f7"/>
              <a:gd name="f15" fmla="val f8"/>
              <a:gd name="f16" fmla="*/ f9 f1 1"/>
              <a:gd name="f17" fmla="*/ f10 f1 1"/>
              <a:gd name="f18" fmla="?: f11 f4 1"/>
              <a:gd name="f19" fmla="?: f12 f5 1"/>
              <a:gd name="f20" fmla="?: f13 f6 1"/>
              <a:gd name="f21" fmla="*/ f16 1 f3"/>
              <a:gd name="f22" fmla="*/ f17 1 f3"/>
              <a:gd name="f23" fmla="*/ f18 1 21600"/>
              <a:gd name="f24" fmla="*/ f19 1 21600"/>
              <a:gd name="f25" fmla="*/ 21600 f18 1"/>
              <a:gd name="f26" fmla="*/ 21600 f19 1"/>
              <a:gd name="f27" fmla="+- f21 0 f2"/>
              <a:gd name="f28" fmla="+- f22 0 f2"/>
              <a:gd name="f29" fmla="min f24 f23"/>
              <a:gd name="f30" fmla="*/ f25 1 f20"/>
              <a:gd name="f31" fmla="*/ f26 1 f20"/>
              <a:gd name="f32" fmla="val f30"/>
              <a:gd name="f33" fmla="val f31"/>
              <a:gd name="f34" fmla="*/ f14 f29 1"/>
              <a:gd name="f35" fmla="+- f33 0 f14"/>
              <a:gd name="f36" fmla="+- f32 0 f14"/>
              <a:gd name="f37" fmla="*/ f33 f29 1"/>
              <a:gd name="f38" fmla="*/ f32 f29 1"/>
              <a:gd name="f39" fmla="*/ f35 1 2"/>
              <a:gd name="f40" fmla="min f36 f35"/>
              <a:gd name="f41" fmla="+- f14 f39 0"/>
              <a:gd name="f42" fmla="*/ f40 f15 1"/>
              <a:gd name="f43" fmla="*/ f42 1 100000"/>
              <a:gd name="f44" fmla="*/ f41 f29 1"/>
              <a:gd name="f45" fmla="+- f32 0 f43"/>
              <a:gd name="f46" fmla="+- f45 f32 0"/>
              <a:gd name="f47" fmla="*/ f45 1 2"/>
              <a:gd name="f48" fmla="*/ f45 f29 1"/>
              <a:gd name="f49" fmla="*/ f46 1 2"/>
              <a:gd name="f50" fmla="*/ f47 f29 1"/>
              <a:gd name="f51" fmla="*/ f49 f29 1"/>
            </a:gdLst>
            <a:ahLst/>
            <a:cxnLst>
              <a:cxn ang="3cd4">
                <a:pos x="hc" y="t"/>
              </a:cxn>
              <a:cxn ang="0">
                <a:pos x="r" y="vc"/>
              </a:cxn>
              <a:cxn ang="cd4">
                <a:pos x="hc" y="b"/>
              </a:cxn>
              <a:cxn ang="cd2">
                <a:pos x="l" y="vc"/>
              </a:cxn>
              <a:cxn ang="f27">
                <a:pos x="f50" y="f34"/>
              </a:cxn>
              <a:cxn ang="f28">
                <a:pos x="f50" y="f37"/>
              </a:cxn>
            </a:cxnLst>
            <a:rect l="f34" t="f34" r="f51" b="f37"/>
            <a:pathLst>
              <a:path>
                <a:moveTo>
                  <a:pt x="f34" y="f34"/>
                </a:moveTo>
                <a:lnTo>
                  <a:pt x="f48" y="f34"/>
                </a:lnTo>
                <a:lnTo>
                  <a:pt x="f38" y="f44"/>
                </a:lnTo>
                <a:lnTo>
                  <a:pt x="f48" y="f37"/>
                </a:lnTo>
                <a:lnTo>
                  <a:pt x="f34" y="f37"/>
                </a:lnTo>
                <a:close/>
              </a:path>
            </a:pathLst>
          </a:custGeom>
          <a:solidFill>
            <a:schemeClr val="bg1"/>
          </a:solidFill>
          <a:ln w="28575">
            <a:solidFill>
              <a:schemeClr val="tx1"/>
            </a:solidFill>
            <a:prstDash val="solid"/>
          </a:ln>
        </p:spPr>
        <p:txBody>
          <a:bodyPr vert="horz" wrap="square" lIns="91440" tIns="45720" rIns="91440" bIns="45720" anchor="ctr" anchorCtr="1" compatLnSpc="1"/>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zh-TW" sz="2800" b="1" i="0" u="none" strike="noStrike" kern="1200" cap="none" spc="0" baseline="0" dirty="0">
                <a:solidFill>
                  <a:srgbClr val="000000"/>
                </a:solidFill>
                <a:uFillTx/>
                <a:latin typeface="標楷體" panose="03000509000000000000" pitchFamily="65" charset="-120"/>
                <a:ea typeface="標楷體" panose="03000509000000000000" pitchFamily="65" charset="-120"/>
              </a:rPr>
              <a:t>驗收</a:t>
            </a:r>
          </a:p>
        </p:txBody>
      </p:sp>
      <p:sp>
        <p:nvSpPr>
          <p:cNvPr id="10" name="五邊形 28"/>
          <p:cNvSpPr/>
          <p:nvPr/>
        </p:nvSpPr>
        <p:spPr>
          <a:xfrm>
            <a:off x="7620505" y="393212"/>
            <a:ext cx="1199967" cy="870286"/>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180"/>
              <a:gd name="f11" fmla="abs f4"/>
              <a:gd name="f12" fmla="abs f5"/>
              <a:gd name="f13" fmla="abs f6"/>
              <a:gd name="f14" fmla="val f7"/>
              <a:gd name="f15" fmla="val f8"/>
              <a:gd name="f16" fmla="*/ f9 f1 1"/>
              <a:gd name="f17" fmla="*/ f10 f1 1"/>
              <a:gd name="f18" fmla="?: f11 f4 1"/>
              <a:gd name="f19" fmla="?: f12 f5 1"/>
              <a:gd name="f20" fmla="?: f13 f6 1"/>
              <a:gd name="f21" fmla="*/ f16 1 f3"/>
              <a:gd name="f22" fmla="*/ f17 1 f3"/>
              <a:gd name="f23" fmla="*/ f18 1 21600"/>
              <a:gd name="f24" fmla="*/ f19 1 21600"/>
              <a:gd name="f25" fmla="*/ 21600 f18 1"/>
              <a:gd name="f26" fmla="*/ 21600 f19 1"/>
              <a:gd name="f27" fmla="+- f21 0 f2"/>
              <a:gd name="f28" fmla="+- f22 0 f2"/>
              <a:gd name="f29" fmla="min f24 f23"/>
              <a:gd name="f30" fmla="*/ f25 1 f20"/>
              <a:gd name="f31" fmla="*/ f26 1 f20"/>
              <a:gd name="f32" fmla="val f30"/>
              <a:gd name="f33" fmla="val f31"/>
              <a:gd name="f34" fmla="*/ f14 f29 1"/>
              <a:gd name="f35" fmla="+- f33 0 f14"/>
              <a:gd name="f36" fmla="+- f32 0 f14"/>
              <a:gd name="f37" fmla="*/ f33 f29 1"/>
              <a:gd name="f38" fmla="*/ f32 f29 1"/>
              <a:gd name="f39" fmla="*/ f35 1 2"/>
              <a:gd name="f40" fmla="min f36 f35"/>
              <a:gd name="f41" fmla="+- f14 f39 0"/>
              <a:gd name="f42" fmla="*/ f40 f15 1"/>
              <a:gd name="f43" fmla="*/ f42 1 100000"/>
              <a:gd name="f44" fmla="*/ f41 f29 1"/>
              <a:gd name="f45" fmla="+- f32 0 f43"/>
              <a:gd name="f46" fmla="+- f45 f32 0"/>
              <a:gd name="f47" fmla="*/ f45 1 2"/>
              <a:gd name="f48" fmla="*/ f45 f29 1"/>
              <a:gd name="f49" fmla="*/ f46 1 2"/>
              <a:gd name="f50" fmla="*/ f47 f29 1"/>
              <a:gd name="f51" fmla="*/ f49 f29 1"/>
            </a:gdLst>
            <a:ahLst/>
            <a:cxnLst>
              <a:cxn ang="3cd4">
                <a:pos x="hc" y="t"/>
              </a:cxn>
              <a:cxn ang="0">
                <a:pos x="r" y="vc"/>
              </a:cxn>
              <a:cxn ang="cd4">
                <a:pos x="hc" y="b"/>
              </a:cxn>
              <a:cxn ang="cd2">
                <a:pos x="l" y="vc"/>
              </a:cxn>
              <a:cxn ang="f27">
                <a:pos x="f50" y="f34"/>
              </a:cxn>
              <a:cxn ang="f28">
                <a:pos x="f50" y="f37"/>
              </a:cxn>
            </a:cxnLst>
            <a:rect l="f34" t="f34" r="f51" b="f37"/>
            <a:pathLst>
              <a:path>
                <a:moveTo>
                  <a:pt x="f34" y="f34"/>
                </a:moveTo>
                <a:lnTo>
                  <a:pt x="f48" y="f34"/>
                </a:lnTo>
                <a:lnTo>
                  <a:pt x="f38" y="f44"/>
                </a:lnTo>
                <a:lnTo>
                  <a:pt x="f48" y="f37"/>
                </a:lnTo>
                <a:lnTo>
                  <a:pt x="f34" y="f37"/>
                </a:lnTo>
                <a:close/>
              </a:path>
            </a:pathLst>
          </a:custGeom>
          <a:solidFill>
            <a:schemeClr val="bg1"/>
          </a:solidFill>
          <a:ln w="28575">
            <a:solidFill>
              <a:schemeClr val="tx1"/>
            </a:solidFill>
            <a:prstDash val="solid"/>
          </a:ln>
        </p:spPr>
        <p:txBody>
          <a:bodyPr vert="horz" wrap="square" lIns="91440" tIns="45720" rIns="91440" bIns="45720" anchor="ctr" anchorCtr="1" compatLnSpc="1"/>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zh-TW" sz="2800" b="1" i="0" u="none" strike="noStrike" kern="1200" cap="none" spc="0" baseline="0" dirty="0">
                <a:solidFill>
                  <a:srgbClr val="000000"/>
                </a:solidFill>
                <a:uFillTx/>
                <a:latin typeface="標楷體" panose="03000509000000000000" pitchFamily="65" charset="-120"/>
                <a:ea typeface="標楷體" panose="03000509000000000000" pitchFamily="65" charset="-120"/>
              </a:rPr>
              <a:t>保固</a:t>
            </a:r>
          </a:p>
        </p:txBody>
      </p:sp>
      <p:sp>
        <p:nvSpPr>
          <p:cNvPr id="12" name="文字方塊 11"/>
          <p:cNvSpPr txBox="1"/>
          <p:nvPr/>
        </p:nvSpPr>
        <p:spPr>
          <a:xfrm>
            <a:off x="368385" y="1383158"/>
            <a:ext cx="8352928" cy="461665"/>
          </a:xfrm>
          <a:prstGeom prst="rect">
            <a:avLst/>
          </a:prstGeom>
          <a:noFill/>
          <a:ln w="57150">
            <a:solidFill>
              <a:schemeClr val="tx1"/>
            </a:solidFill>
          </a:ln>
        </p:spPr>
        <p:txBody>
          <a:bodyPr wrap="square" rtlCol="0">
            <a:spAutoFit/>
          </a:bodyPr>
          <a:lstStyle/>
          <a:p>
            <a:r>
              <a:rPr lang="zh-TW" altLang="en-US" sz="2400" b="1" dirty="0">
                <a:solidFill>
                  <a:srgbClr val="FF0000"/>
                </a:solidFill>
                <a:latin typeface="標楷體" panose="03000509000000000000" pitchFamily="65" charset="-120"/>
                <a:ea typeface="標楷體" panose="03000509000000000000" pitchFamily="65" charset="-120"/>
              </a:rPr>
              <a:t>           十、決標程序</a:t>
            </a:r>
            <a:r>
              <a:rPr lang="zh-TW" altLang="en-US" sz="2400" b="1" dirty="0">
                <a:solidFill>
                  <a:srgbClr val="0000FF"/>
                </a:solidFill>
                <a:latin typeface="標楷體" panose="03000509000000000000" pitchFamily="65" charset="-120"/>
                <a:ea typeface="標楷體" panose="03000509000000000000" pitchFamily="65" charset="-120"/>
              </a:rPr>
              <a:t> </a:t>
            </a:r>
          </a:p>
        </p:txBody>
      </p:sp>
      <p:cxnSp>
        <p:nvCxnSpPr>
          <p:cNvPr id="15" name="直線接點 14"/>
          <p:cNvCxnSpPr/>
          <p:nvPr/>
        </p:nvCxnSpPr>
        <p:spPr>
          <a:xfrm>
            <a:off x="4758825" y="332656"/>
            <a:ext cx="29199" cy="1512168"/>
          </a:xfrm>
          <a:prstGeom prst="line">
            <a:avLst/>
          </a:prstGeom>
          <a:ln w="57150"/>
        </p:spPr>
        <p:style>
          <a:lnRef idx="1">
            <a:schemeClr val="accent1"/>
          </a:lnRef>
          <a:fillRef idx="0">
            <a:schemeClr val="accent1"/>
          </a:fillRef>
          <a:effectRef idx="0">
            <a:schemeClr val="accent1"/>
          </a:effectRef>
          <a:fontRef idx="minor">
            <a:schemeClr val="tx1"/>
          </a:fontRef>
        </p:style>
      </p:cxnSp>
      <p:sp>
        <p:nvSpPr>
          <p:cNvPr id="11" name="文字方塊 10"/>
          <p:cNvSpPr txBox="1"/>
          <p:nvPr/>
        </p:nvSpPr>
        <p:spPr>
          <a:xfrm>
            <a:off x="4788024" y="1383159"/>
            <a:ext cx="3960440" cy="461665"/>
          </a:xfrm>
          <a:prstGeom prst="rect">
            <a:avLst/>
          </a:prstGeom>
          <a:noFill/>
        </p:spPr>
        <p:txBody>
          <a:bodyPr wrap="square" rtlCol="0">
            <a:spAutoFit/>
          </a:bodyPr>
          <a:lstStyle/>
          <a:p>
            <a:pPr algn="ctr"/>
            <a:r>
              <a:rPr lang="zh-TW" altLang="en-US" sz="2400" b="1" dirty="0">
                <a:solidFill>
                  <a:srgbClr val="FF0000"/>
                </a:solidFill>
                <a:latin typeface="標楷體" panose="03000509000000000000" pitchFamily="65" charset="-120"/>
                <a:ea typeface="標楷體" panose="03000509000000000000" pitchFamily="65" charset="-120"/>
              </a:rPr>
              <a:t>                </a:t>
            </a:r>
            <a:r>
              <a:rPr lang="zh-TW" altLang="en-US" sz="2400" b="1" dirty="0">
                <a:solidFill>
                  <a:srgbClr val="000000"/>
                </a:solidFill>
                <a:latin typeface="標楷體" panose="03000509000000000000" pitchFamily="65" charset="-120"/>
                <a:ea typeface="標楷體" panose="03000509000000000000" pitchFamily="65" charset="-120"/>
              </a:rPr>
              <a:t>契約爭議</a:t>
            </a:r>
          </a:p>
        </p:txBody>
      </p:sp>
      <p:sp>
        <p:nvSpPr>
          <p:cNvPr id="18" name="向下箭號 17"/>
          <p:cNvSpPr/>
          <p:nvPr/>
        </p:nvSpPr>
        <p:spPr>
          <a:xfrm>
            <a:off x="4001270" y="1088741"/>
            <a:ext cx="282698" cy="1116124"/>
          </a:xfrm>
          <a:prstGeom prst="downArrow">
            <a:avLst/>
          </a:prstGeom>
          <a:solidFill>
            <a:srgbClr val="FF0000"/>
          </a:solidFill>
          <a:ln w="57150">
            <a:solidFill>
              <a:srgbClr val="1C1C1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0" name="文字方塊 19"/>
          <p:cNvSpPr txBox="1"/>
          <p:nvPr/>
        </p:nvSpPr>
        <p:spPr>
          <a:xfrm>
            <a:off x="330105" y="2111574"/>
            <a:ext cx="8418359" cy="4041940"/>
          </a:xfrm>
          <a:prstGeom prst="rect">
            <a:avLst/>
          </a:prstGeom>
          <a:noFill/>
        </p:spPr>
        <p:txBody>
          <a:bodyPr wrap="square" rtlCol="0">
            <a:spAutoFit/>
          </a:bodyPr>
          <a:lstStyle/>
          <a:p>
            <a:pPr marL="355600" indent="-355600" algn="just">
              <a:lnSpc>
                <a:spcPts val="3100"/>
              </a:lnSpc>
            </a:pPr>
            <a:r>
              <a:rPr lang="en-US" altLang="zh-TW" sz="2400" b="1" kern="100" dirty="0">
                <a:solidFill>
                  <a:srgbClr val="000000"/>
                </a:solidFill>
                <a:latin typeface="標楷體" pitchFamily="65" charset="-120"/>
                <a:ea typeface="標楷體" pitchFamily="65" charset="-120"/>
                <a:cs typeface="Times New Roman"/>
              </a:rPr>
              <a:t>5.</a:t>
            </a:r>
            <a:r>
              <a:rPr lang="zh-TW" altLang="zh-TW" sz="2400" b="1" kern="0" dirty="0">
                <a:solidFill>
                  <a:srgbClr val="000000"/>
                </a:solidFill>
                <a:latin typeface="標楷體" pitchFamily="65" charset="-120"/>
                <a:ea typeface="標楷體" pitchFamily="65" charset="-120"/>
                <a:cs typeface="新細明體"/>
              </a:rPr>
              <a:t>不同數量之</a:t>
            </a:r>
            <a:r>
              <a:rPr lang="zh-TW" altLang="zh-TW" sz="2400" b="1" u="sng" kern="0" dirty="0">
                <a:solidFill>
                  <a:srgbClr val="0000FF"/>
                </a:solidFill>
                <a:latin typeface="標楷體" pitchFamily="65" charset="-120"/>
                <a:ea typeface="標楷體" pitchFamily="65" charset="-120"/>
                <a:cs typeface="新細明體"/>
              </a:rPr>
              <a:t>二項以上標的</a:t>
            </a:r>
            <a:r>
              <a:rPr lang="zh-TW" altLang="zh-TW" sz="2400" b="1" kern="0" dirty="0">
                <a:solidFill>
                  <a:srgbClr val="0000FF"/>
                </a:solidFill>
                <a:latin typeface="標楷體" pitchFamily="65" charset="-120"/>
                <a:ea typeface="標楷體" pitchFamily="65" charset="-120"/>
                <a:cs typeface="新細明體"/>
              </a:rPr>
              <a:t>，</a:t>
            </a:r>
            <a:r>
              <a:rPr lang="zh-TW" altLang="zh-TW" sz="2400" b="1" u="sng" kern="0" dirty="0">
                <a:solidFill>
                  <a:srgbClr val="0000FF"/>
                </a:solidFill>
                <a:latin typeface="標楷體" pitchFamily="65" charset="-120"/>
                <a:ea typeface="標楷體" pitchFamily="65" charset="-120"/>
                <a:cs typeface="新細明體"/>
              </a:rPr>
              <a:t>以單價和決標</a:t>
            </a:r>
            <a:r>
              <a:rPr lang="zh-TW" altLang="zh-TW" sz="2400" b="1" kern="0" dirty="0">
                <a:solidFill>
                  <a:srgbClr val="000000"/>
                </a:solidFill>
                <a:latin typeface="標楷體" pitchFamily="65" charset="-120"/>
                <a:ea typeface="標楷體" pitchFamily="65" charset="-120"/>
                <a:cs typeface="新細明體"/>
              </a:rPr>
              <a:t>。</a:t>
            </a:r>
            <a:endParaRPr lang="zh-TW" altLang="zh-TW" sz="2400" b="1" kern="100" dirty="0">
              <a:solidFill>
                <a:srgbClr val="000000"/>
              </a:solidFill>
              <a:latin typeface="標楷體" pitchFamily="65" charset="-120"/>
              <a:ea typeface="標楷體" pitchFamily="65" charset="-120"/>
              <a:cs typeface="Times New Roman"/>
            </a:endParaRPr>
          </a:p>
          <a:p>
            <a:pPr marL="355600" indent="-355600" algn="just">
              <a:lnSpc>
                <a:spcPts val="3100"/>
              </a:lnSpc>
            </a:pPr>
            <a:r>
              <a:rPr lang="en-US" altLang="zh-TW" sz="2400" b="1" kern="100" dirty="0">
                <a:solidFill>
                  <a:srgbClr val="000000"/>
                </a:solidFill>
                <a:latin typeface="標楷體" pitchFamily="65" charset="-120"/>
                <a:ea typeface="標楷體" pitchFamily="65" charset="-120"/>
                <a:cs typeface="Times New Roman"/>
              </a:rPr>
              <a:t>6.</a:t>
            </a:r>
            <a:r>
              <a:rPr lang="zh-TW" altLang="zh-TW" sz="2400" b="1" kern="0" dirty="0">
                <a:solidFill>
                  <a:srgbClr val="000000"/>
                </a:solidFill>
                <a:latin typeface="標楷體" pitchFamily="65" charset="-120"/>
                <a:ea typeface="標楷體" pitchFamily="65" charset="-120"/>
                <a:cs typeface="新細明體"/>
              </a:rPr>
              <a:t>不考慮廠商</a:t>
            </a:r>
            <a:r>
              <a:rPr lang="zh-TW" altLang="zh-TW" sz="2400" b="1" u="sng" kern="0" dirty="0">
                <a:solidFill>
                  <a:srgbClr val="0000FF"/>
                </a:solidFill>
                <a:latin typeface="標楷體" pitchFamily="65" charset="-120"/>
                <a:ea typeface="標楷體" pitchFamily="65" charset="-120"/>
                <a:cs typeface="新細明體"/>
              </a:rPr>
              <a:t>單價是否合理</a:t>
            </a:r>
            <a:r>
              <a:rPr lang="zh-TW" altLang="zh-TW" sz="2400" b="1" kern="0" dirty="0">
                <a:solidFill>
                  <a:srgbClr val="000000"/>
                </a:solidFill>
                <a:latin typeface="標楷體" pitchFamily="65" charset="-120"/>
                <a:ea typeface="標楷體" pitchFamily="65" charset="-120"/>
                <a:cs typeface="新細明體"/>
              </a:rPr>
              <a:t>而強以機關預算單價調整廠商單價。</a:t>
            </a:r>
            <a:endParaRPr lang="zh-TW" altLang="zh-TW" sz="2400" b="1" kern="100" dirty="0">
              <a:solidFill>
                <a:srgbClr val="000000"/>
              </a:solidFill>
              <a:latin typeface="標楷體" pitchFamily="65" charset="-120"/>
              <a:ea typeface="標楷體" pitchFamily="65" charset="-120"/>
              <a:cs typeface="Times New Roman"/>
            </a:endParaRPr>
          </a:p>
          <a:p>
            <a:pPr marL="355600" indent="-355600" algn="just">
              <a:lnSpc>
                <a:spcPts val="3100"/>
              </a:lnSpc>
            </a:pPr>
            <a:r>
              <a:rPr lang="en-US" altLang="zh-TW" sz="2400" b="1" kern="100" dirty="0">
                <a:solidFill>
                  <a:srgbClr val="000000"/>
                </a:solidFill>
                <a:latin typeface="標楷體" pitchFamily="65" charset="-120"/>
                <a:ea typeface="標楷體" pitchFamily="65" charset="-120"/>
                <a:cs typeface="Times New Roman"/>
              </a:rPr>
              <a:t>7.</a:t>
            </a:r>
            <a:r>
              <a:rPr lang="zh-TW" altLang="zh-TW" sz="2400" b="1" u="sng" kern="0" dirty="0">
                <a:solidFill>
                  <a:srgbClr val="0000FF"/>
                </a:solidFill>
                <a:latin typeface="標楷體" pitchFamily="65" charset="-120"/>
                <a:ea typeface="標楷體" pitchFamily="65" charset="-120"/>
                <a:cs typeface="新細明體"/>
              </a:rPr>
              <a:t>標價偏低</a:t>
            </a:r>
            <a:r>
              <a:rPr lang="zh-TW" altLang="zh-TW" sz="2400" b="1" kern="0" dirty="0">
                <a:solidFill>
                  <a:srgbClr val="000000"/>
                </a:solidFill>
                <a:latin typeface="標楷體" pitchFamily="65" charset="-120"/>
                <a:ea typeface="標楷體" pitchFamily="65" charset="-120"/>
                <a:cs typeface="新細明體"/>
              </a:rPr>
              <a:t>，</a:t>
            </a:r>
            <a:r>
              <a:rPr lang="zh-TW" altLang="zh-TW" sz="2400" b="1" u="sng" kern="0" dirty="0">
                <a:solidFill>
                  <a:srgbClr val="FF0000"/>
                </a:solidFill>
                <a:latin typeface="標楷體" pitchFamily="65" charset="-120"/>
                <a:ea typeface="標楷體" pitchFamily="65" charset="-120"/>
                <a:cs typeface="新細明體"/>
              </a:rPr>
              <a:t>未經分析逕行決標</a:t>
            </a:r>
            <a:r>
              <a:rPr lang="zh-TW" altLang="zh-TW" sz="2400" b="1" kern="0" dirty="0">
                <a:solidFill>
                  <a:srgbClr val="000000"/>
                </a:solidFill>
                <a:latin typeface="標楷體" pitchFamily="65" charset="-120"/>
                <a:ea typeface="標楷體" pitchFamily="65" charset="-120"/>
                <a:cs typeface="新細明體"/>
              </a:rPr>
              <a:t>，或</a:t>
            </a:r>
            <a:r>
              <a:rPr lang="zh-TW" altLang="zh-TW" sz="2400" b="1" u="sng" kern="0" dirty="0">
                <a:solidFill>
                  <a:srgbClr val="FF0000"/>
                </a:solidFill>
                <a:latin typeface="標楷體" pitchFamily="65" charset="-120"/>
                <a:ea typeface="標楷體" pitchFamily="65" charset="-120"/>
                <a:cs typeface="新細明體"/>
              </a:rPr>
              <a:t>未通知廠商說明即逕通知繳納差額保證金</a:t>
            </a:r>
            <a:r>
              <a:rPr lang="zh-TW" altLang="zh-TW" sz="2400" b="1" kern="0" dirty="0">
                <a:solidFill>
                  <a:srgbClr val="000000"/>
                </a:solidFill>
                <a:latin typeface="標楷體" pitchFamily="65" charset="-120"/>
                <a:ea typeface="標楷體" pitchFamily="65" charset="-120"/>
                <a:cs typeface="新細明體"/>
              </a:rPr>
              <a:t>，或未繳納差額保證金前即決標而於決標後通知繳納差額保證金。</a:t>
            </a:r>
            <a:endParaRPr lang="zh-TW" altLang="zh-TW" sz="2400" b="1" kern="100" dirty="0">
              <a:solidFill>
                <a:srgbClr val="000000"/>
              </a:solidFill>
              <a:latin typeface="標楷體" pitchFamily="65" charset="-120"/>
              <a:ea typeface="標楷體" pitchFamily="65" charset="-120"/>
              <a:cs typeface="Times New Roman"/>
            </a:endParaRPr>
          </a:p>
          <a:p>
            <a:pPr marL="355600" indent="-355600" algn="just">
              <a:lnSpc>
                <a:spcPts val="3100"/>
              </a:lnSpc>
            </a:pPr>
            <a:r>
              <a:rPr lang="en-US" altLang="zh-TW" sz="2400" b="1" kern="100" dirty="0">
                <a:solidFill>
                  <a:srgbClr val="000000"/>
                </a:solidFill>
                <a:latin typeface="標楷體" pitchFamily="65" charset="-120"/>
                <a:ea typeface="標楷體" pitchFamily="65" charset="-120"/>
                <a:cs typeface="Times New Roman"/>
              </a:rPr>
              <a:t>8.</a:t>
            </a:r>
            <a:r>
              <a:rPr lang="zh-TW" altLang="zh-TW" sz="2400" b="1" u="sng" kern="0" dirty="0">
                <a:solidFill>
                  <a:srgbClr val="0000FF"/>
                </a:solidFill>
                <a:latin typeface="標楷體" pitchFamily="65" charset="-120"/>
                <a:ea typeface="標楷體" pitchFamily="65" charset="-120"/>
                <a:cs typeface="新細明體"/>
              </a:rPr>
              <a:t>標價偏低</a:t>
            </a:r>
            <a:r>
              <a:rPr lang="zh-TW" altLang="zh-TW" sz="2400" b="1" kern="0" dirty="0">
                <a:solidFill>
                  <a:srgbClr val="000000"/>
                </a:solidFill>
                <a:latin typeface="標楷體" pitchFamily="65" charset="-120"/>
                <a:ea typeface="標楷體" pitchFamily="65" charset="-120"/>
                <a:cs typeface="新細明體"/>
              </a:rPr>
              <a:t>，通知廠商提出繳納差額保證金時，允許以押標金或將繳納之切結書代替繳納行為</a:t>
            </a:r>
            <a:r>
              <a:rPr lang="zh-TW" altLang="en-US" sz="2400" b="1" kern="0" dirty="0">
                <a:solidFill>
                  <a:srgbClr val="000000"/>
                </a:solidFill>
                <a:latin typeface="標楷體" pitchFamily="65" charset="-120"/>
                <a:ea typeface="標楷體" pitchFamily="65" charset="-120"/>
                <a:cs typeface="新細明體"/>
              </a:rPr>
              <a:t>。</a:t>
            </a:r>
            <a:endParaRPr lang="en-US" altLang="zh-TW" sz="2400" b="1" kern="0" dirty="0">
              <a:solidFill>
                <a:srgbClr val="000000"/>
              </a:solidFill>
              <a:latin typeface="標楷體" pitchFamily="65" charset="-120"/>
              <a:ea typeface="標楷體" pitchFamily="65" charset="-120"/>
              <a:cs typeface="新細明體"/>
            </a:endParaRPr>
          </a:p>
          <a:p>
            <a:pPr marL="355600" indent="-355600" algn="just">
              <a:lnSpc>
                <a:spcPts val="3100"/>
              </a:lnSpc>
            </a:pPr>
            <a:r>
              <a:rPr lang="en-US" altLang="zh-TW" sz="2400" b="1" kern="0" dirty="0">
                <a:solidFill>
                  <a:srgbClr val="000000"/>
                </a:solidFill>
                <a:latin typeface="標楷體" pitchFamily="65" charset="-120"/>
                <a:ea typeface="標楷體" pitchFamily="65" charset="-120"/>
                <a:cs typeface="Times New Roman"/>
              </a:rPr>
              <a:t>9.</a:t>
            </a:r>
            <a:r>
              <a:rPr lang="zh-TW" altLang="zh-TW" sz="2400" b="1" u="sng" kern="0" dirty="0">
                <a:solidFill>
                  <a:srgbClr val="0000FF"/>
                </a:solidFill>
                <a:latin typeface="標楷體" pitchFamily="65" charset="-120"/>
                <a:ea typeface="標楷體" pitchFamily="65" charset="-120"/>
                <a:cs typeface="新細明體"/>
              </a:rPr>
              <a:t>標價偏低</a:t>
            </a:r>
            <a:r>
              <a:rPr lang="zh-TW" altLang="zh-TW" sz="2400" b="1" kern="0" dirty="0">
                <a:solidFill>
                  <a:srgbClr val="000000"/>
                </a:solidFill>
                <a:latin typeface="標楷體" pitchFamily="65" charset="-120"/>
                <a:ea typeface="標楷體" pitchFamily="65" charset="-120"/>
                <a:cs typeface="新細明體"/>
              </a:rPr>
              <a:t>，通知廠商提出說明時，未注意該廠商與其他</a:t>
            </a:r>
            <a:r>
              <a:rPr lang="zh-TW" altLang="zh-TW" sz="2400" b="1" u="sng" kern="0" dirty="0">
                <a:solidFill>
                  <a:srgbClr val="FF0000"/>
                </a:solidFill>
                <a:latin typeface="標楷體" pitchFamily="65" charset="-120"/>
                <a:ea typeface="標楷體" pitchFamily="65" charset="-120"/>
                <a:cs typeface="新細明體"/>
              </a:rPr>
              <a:t>廠商間</a:t>
            </a:r>
            <a:r>
              <a:rPr lang="zh-TW" altLang="zh-TW" sz="2400" b="1" u="sng" kern="0" dirty="0">
                <a:solidFill>
                  <a:srgbClr val="0000FF"/>
                </a:solidFill>
                <a:latin typeface="標楷體" pitchFamily="65" charset="-120"/>
                <a:ea typeface="標楷體" pitchFamily="65" charset="-120"/>
                <a:cs typeface="新細明體"/>
              </a:rPr>
              <a:t>是否有異常或不正當</a:t>
            </a:r>
            <a:r>
              <a:rPr lang="zh-TW" altLang="zh-TW" sz="2400" b="1" kern="0" dirty="0">
                <a:solidFill>
                  <a:srgbClr val="000000"/>
                </a:solidFill>
                <a:latin typeface="標楷體" pitchFamily="65" charset="-120"/>
                <a:ea typeface="標楷體" pitchFamily="65" charset="-120"/>
                <a:cs typeface="新細明體"/>
              </a:rPr>
              <a:t>之行為，而給予與次低標串通之可乘之機。</a:t>
            </a:r>
            <a:endParaRPr lang="zh-TW" altLang="zh-TW" sz="2400" b="1" kern="100" dirty="0">
              <a:solidFill>
                <a:srgbClr val="000000"/>
              </a:solidFill>
              <a:latin typeface="標楷體" pitchFamily="65" charset="-120"/>
              <a:ea typeface="標楷體" pitchFamily="65" charset="-120"/>
              <a:cs typeface="Times New Roman"/>
            </a:endParaRPr>
          </a:p>
        </p:txBody>
      </p:sp>
      <p:sp>
        <p:nvSpPr>
          <p:cNvPr id="21" name="爆炸 1 20"/>
          <p:cNvSpPr/>
          <p:nvPr/>
        </p:nvSpPr>
        <p:spPr>
          <a:xfrm>
            <a:off x="4962780" y="1196752"/>
            <a:ext cx="2525473" cy="749697"/>
          </a:xfrm>
          <a:prstGeom prst="irregularSeal1">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2400" b="1" dirty="0">
                <a:solidFill>
                  <a:srgbClr val="000000"/>
                </a:solidFill>
                <a:latin typeface="標楷體" panose="03000509000000000000" pitchFamily="65" charset="-120"/>
                <a:ea typeface="標楷體" panose="03000509000000000000" pitchFamily="65" charset="-120"/>
              </a:rPr>
              <a:t>履約程序</a:t>
            </a:r>
          </a:p>
        </p:txBody>
      </p:sp>
    </p:spTree>
    <p:extLst>
      <p:ext uri="{BB962C8B-B14F-4D97-AF65-F5344CB8AC3E}">
        <p14:creationId xmlns:p14="http://schemas.microsoft.com/office/powerpoint/2010/main" val="223869771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3" name="五邊形 4"/>
          <p:cNvSpPr/>
          <p:nvPr/>
        </p:nvSpPr>
        <p:spPr>
          <a:xfrm>
            <a:off x="395536" y="332656"/>
            <a:ext cx="1405350" cy="944666"/>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180"/>
              <a:gd name="f11" fmla="abs f4"/>
              <a:gd name="f12" fmla="abs f5"/>
              <a:gd name="f13" fmla="abs f6"/>
              <a:gd name="f14" fmla="val f7"/>
              <a:gd name="f15" fmla="val f8"/>
              <a:gd name="f16" fmla="*/ f9 f1 1"/>
              <a:gd name="f17" fmla="*/ f10 f1 1"/>
              <a:gd name="f18" fmla="?: f11 f4 1"/>
              <a:gd name="f19" fmla="?: f12 f5 1"/>
              <a:gd name="f20" fmla="?: f13 f6 1"/>
              <a:gd name="f21" fmla="*/ f16 1 f3"/>
              <a:gd name="f22" fmla="*/ f17 1 f3"/>
              <a:gd name="f23" fmla="*/ f18 1 21600"/>
              <a:gd name="f24" fmla="*/ f19 1 21600"/>
              <a:gd name="f25" fmla="*/ 21600 f18 1"/>
              <a:gd name="f26" fmla="*/ 21600 f19 1"/>
              <a:gd name="f27" fmla="+- f21 0 f2"/>
              <a:gd name="f28" fmla="+- f22 0 f2"/>
              <a:gd name="f29" fmla="min f24 f23"/>
              <a:gd name="f30" fmla="*/ f25 1 f20"/>
              <a:gd name="f31" fmla="*/ f26 1 f20"/>
              <a:gd name="f32" fmla="val f30"/>
              <a:gd name="f33" fmla="val f31"/>
              <a:gd name="f34" fmla="*/ f14 f29 1"/>
              <a:gd name="f35" fmla="+- f33 0 f14"/>
              <a:gd name="f36" fmla="+- f32 0 f14"/>
              <a:gd name="f37" fmla="*/ f33 f29 1"/>
              <a:gd name="f38" fmla="*/ f32 f29 1"/>
              <a:gd name="f39" fmla="*/ f35 1 2"/>
              <a:gd name="f40" fmla="min f36 f35"/>
              <a:gd name="f41" fmla="+- f14 f39 0"/>
              <a:gd name="f42" fmla="*/ f40 f15 1"/>
              <a:gd name="f43" fmla="*/ f42 1 100000"/>
              <a:gd name="f44" fmla="*/ f41 f29 1"/>
              <a:gd name="f45" fmla="+- f32 0 f43"/>
              <a:gd name="f46" fmla="+- f45 f32 0"/>
              <a:gd name="f47" fmla="*/ f45 1 2"/>
              <a:gd name="f48" fmla="*/ f45 f29 1"/>
              <a:gd name="f49" fmla="*/ f46 1 2"/>
              <a:gd name="f50" fmla="*/ f47 f29 1"/>
              <a:gd name="f51" fmla="*/ f49 f29 1"/>
            </a:gdLst>
            <a:ahLst/>
            <a:cxnLst>
              <a:cxn ang="3cd4">
                <a:pos x="hc" y="t"/>
              </a:cxn>
              <a:cxn ang="0">
                <a:pos x="r" y="vc"/>
              </a:cxn>
              <a:cxn ang="cd4">
                <a:pos x="hc" y="b"/>
              </a:cxn>
              <a:cxn ang="cd2">
                <a:pos x="l" y="vc"/>
              </a:cxn>
              <a:cxn ang="f27">
                <a:pos x="f50" y="f34"/>
              </a:cxn>
              <a:cxn ang="f28">
                <a:pos x="f50" y="f37"/>
              </a:cxn>
            </a:cxnLst>
            <a:rect l="f34" t="f34" r="f51" b="f37"/>
            <a:pathLst>
              <a:path>
                <a:moveTo>
                  <a:pt x="f34" y="f34"/>
                </a:moveTo>
                <a:lnTo>
                  <a:pt x="f48" y="f34"/>
                </a:lnTo>
                <a:lnTo>
                  <a:pt x="f38" y="f44"/>
                </a:lnTo>
                <a:lnTo>
                  <a:pt x="f48" y="f37"/>
                </a:lnTo>
                <a:lnTo>
                  <a:pt x="f34" y="f37"/>
                </a:lnTo>
                <a:close/>
              </a:path>
            </a:pathLst>
          </a:custGeom>
          <a:solidFill>
            <a:schemeClr val="bg1"/>
          </a:solidFill>
          <a:ln w="28575">
            <a:solidFill>
              <a:schemeClr val="tx1"/>
            </a:solidFill>
            <a:prstDash val="solid"/>
          </a:ln>
        </p:spPr>
        <p:txBody>
          <a:bodyPr vert="horz" wrap="square" lIns="91440" tIns="45720" rIns="91440" bIns="45720" anchor="ctr" anchorCtr="1" compatLnSpc="1"/>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zh-TW" sz="3200" b="1" i="0" u="none" strike="noStrike" kern="1200" cap="none" spc="0" baseline="0" dirty="0">
                <a:solidFill>
                  <a:srgbClr val="000000"/>
                </a:solidFill>
                <a:uFillTx/>
                <a:latin typeface="標楷體" panose="03000509000000000000" pitchFamily="65" charset="-120"/>
                <a:ea typeface="標楷體" panose="03000509000000000000" pitchFamily="65" charset="-120"/>
              </a:rPr>
              <a:t>招標</a:t>
            </a:r>
          </a:p>
        </p:txBody>
      </p:sp>
      <p:sp>
        <p:nvSpPr>
          <p:cNvPr id="4" name="五邊形 5"/>
          <p:cNvSpPr/>
          <p:nvPr/>
        </p:nvSpPr>
        <p:spPr>
          <a:xfrm>
            <a:off x="1475656" y="332656"/>
            <a:ext cx="1405350" cy="944666"/>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180"/>
              <a:gd name="f11" fmla="abs f4"/>
              <a:gd name="f12" fmla="abs f5"/>
              <a:gd name="f13" fmla="abs f6"/>
              <a:gd name="f14" fmla="val f7"/>
              <a:gd name="f15" fmla="val f8"/>
              <a:gd name="f16" fmla="*/ f9 f1 1"/>
              <a:gd name="f17" fmla="*/ f10 f1 1"/>
              <a:gd name="f18" fmla="?: f11 f4 1"/>
              <a:gd name="f19" fmla="?: f12 f5 1"/>
              <a:gd name="f20" fmla="?: f13 f6 1"/>
              <a:gd name="f21" fmla="*/ f16 1 f3"/>
              <a:gd name="f22" fmla="*/ f17 1 f3"/>
              <a:gd name="f23" fmla="*/ f18 1 21600"/>
              <a:gd name="f24" fmla="*/ f19 1 21600"/>
              <a:gd name="f25" fmla="*/ 21600 f18 1"/>
              <a:gd name="f26" fmla="*/ 21600 f19 1"/>
              <a:gd name="f27" fmla="+- f21 0 f2"/>
              <a:gd name="f28" fmla="+- f22 0 f2"/>
              <a:gd name="f29" fmla="min f24 f23"/>
              <a:gd name="f30" fmla="*/ f25 1 f20"/>
              <a:gd name="f31" fmla="*/ f26 1 f20"/>
              <a:gd name="f32" fmla="val f30"/>
              <a:gd name="f33" fmla="val f31"/>
              <a:gd name="f34" fmla="*/ f14 f29 1"/>
              <a:gd name="f35" fmla="+- f33 0 f14"/>
              <a:gd name="f36" fmla="+- f32 0 f14"/>
              <a:gd name="f37" fmla="*/ f33 f29 1"/>
              <a:gd name="f38" fmla="*/ f32 f29 1"/>
              <a:gd name="f39" fmla="*/ f35 1 2"/>
              <a:gd name="f40" fmla="min f36 f35"/>
              <a:gd name="f41" fmla="+- f14 f39 0"/>
              <a:gd name="f42" fmla="*/ f40 f15 1"/>
              <a:gd name="f43" fmla="*/ f42 1 100000"/>
              <a:gd name="f44" fmla="*/ f41 f29 1"/>
              <a:gd name="f45" fmla="+- f32 0 f43"/>
              <a:gd name="f46" fmla="+- f45 f32 0"/>
              <a:gd name="f47" fmla="*/ f45 1 2"/>
              <a:gd name="f48" fmla="*/ f45 f29 1"/>
              <a:gd name="f49" fmla="*/ f46 1 2"/>
              <a:gd name="f50" fmla="*/ f47 f29 1"/>
              <a:gd name="f51" fmla="*/ f49 f29 1"/>
            </a:gdLst>
            <a:ahLst/>
            <a:cxnLst>
              <a:cxn ang="3cd4">
                <a:pos x="hc" y="t"/>
              </a:cxn>
              <a:cxn ang="0">
                <a:pos x="r" y="vc"/>
              </a:cxn>
              <a:cxn ang="cd4">
                <a:pos x="hc" y="b"/>
              </a:cxn>
              <a:cxn ang="cd2">
                <a:pos x="l" y="vc"/>
              </a:cxn>
              <a:cxn ang="f27">
                <a:pos x="f50" y="f34"/>
              </a:cxn>
              <a:cxn ang="f28">
                <a:pos x="f50" y="f37"/>
              </a:cxn>
            </a:cxnLst>
            <a:rect l="f34" t="f34" r="f51" b="f37"/>
            <a:pathLst>
              <a:path>
                <a:moveTo>
                  <a:pt x="f34" y="f34"/>
                </a:moveTo>
                <a:lnTo>
                  <a:pt x="f48" y="f34"/>
                </a:lnTo>
                <a:lnTo>
                  <a:pt x="f38" y="f44"/>
                </a:lnTo>
                <a:lnTo>
                  <a:pt x="f48" y="f37"/>
                </a:lnTo>
                <a:lnTo>
                  <a:pt x="f34" y="f37"/>
                </a:lnTo>
                <a:close/>
              </a:path>
            </a:pathLst>
          </a:custGeom>
          <a:solidFill>
            <a:schemeClr val="bg1"/>
          </a:solidFill>
          <a:ln w="28575">
            <a:solidFill>
              <a:srgbClr val="000000"/>
            </a:solidFill>
            <a:prstDash val="solid"/>
          </a:ln>
        </p:spPr>
        <p:txBody>
          <a:bodyPr vert="horz" wrap="square" lIns="91440" tIns="45720" rIns="91440" bIns="45720" anchor="ctr" anchorCtr="1" compatLnSpc="1"/>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zh-TW" sz="3200" b="1" i="0" u="none" strike="noStrike" kern="1200" cap="none" spc="0" baseline="0" dirty="0">
                <a:solidFill>
                  <a:srgbClr val="000000"/>
                </a:solidFill>
                <a:uFillTx/>
                <a:latin typeface="標楷體" panose="03000509000000000000" pitchFamily="65" charset="-120"/>
                <a:ea typeface="標楷體" panose="03000509000000000000" pitchFamily="65" charset="-120"/>
              </a:rPr>
              <a:t>開標</a:t>
            </a:r>
          </a:p>
        </p:txBody>
      </p:sp>
      <p:sp>
        <p:nvSpPr>
          <p:cNvPr id="5" name="五邊形 6"/>
          <p:cNvSpPr/>
          <p:nvPr/>
        </p:nvSpPr>
        <p:spPr>
          <a:xfrm>
            <a:off x="2573181" y="332656"/>
            <a:ext cx="1405350" cy="944666"/>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180"/>
              <a:gd name="f11" fmla="abs f4"/>
              <a:gd name="f12" fmla="abs f5"/>
              <a:gd name="f13" fmla="abs f6"/>
              <a:gd name="f14" fmla="val f7"/>
              <a:gd name="f15" fmla="val f8"/>
              <a:gd name="f16" fmla="*/ f9 f1 1"/>
              <a:gd name="f17" fmla="*/ f10 f1 1"/>
              <a:gd name="f18" fmla="?: f11 f4 1"/>
              <a:gd name="f19" fmla="?: f12 f5 1"/>
              <a:gd name="f20" fmla="?: f13 f6 1"/>
              <a:gd name="f21" fmla="*/ f16 1 f3"/>
              <a:gd name="f22" fmla="*/ f17 1 f3"/>
              <a:gd name="f23" fmla="*/ f18 1 21600"/>
              <a:gd name="f24" fmla="*/ f19 1 21600"/>
              <a:gd name="f25" fmla="*/ 21600 f18 1"/>
              <a:gd name="f26" fmla="*/ 21600 f19 1"/>
              <a:gd name="f27" fmla="+- f21 0 f2"/>
              <a:gd name="f28" fmla="+- f22 0 f2"/>
              <a:gd name="f29" fmla="min f24 f23"/>
              <a:gd name="f30" fmla="*/ f25 1 f20"/>
              <a:gd name="f31" fmla="*/ f26 1 f20"/>
              <a:gd name="f32" fmla="val f30"/>
              <a:gd name="f33" fmla="val f31"/>
              <a:gd name="f34" fmla="*/ f14 f29 1"/>
              <a:gd name="f35" fmla="+- f33 0 f14"/>
              <a:gd name="f36" fmla="+- f32 0 f14"/>
              <a:gd name="f37" fmla="*/ f33 f29 1"/>
              <a:gd name="f38" fmla="*/ f32 f29 1"/>
              <a:gd name="f39" fmla="*/ f35 1 2"/>
              <a:gd name="f40" fmla="min f36 f35"/>
              <a:gd name="f41" fmla="+- f14 f39 0"/>
              <a:gd name="f42" fmla="*/ f40 f15 1"/>
              <a:gd name="f43" fmla="*/ f42 1 100000"/>
              <a:gd name="f44" fmla="*/ f41 f29 1"/>
              <a:gd name="f45" fmla="+- f32 0 f43"/>
              <a:gd name="f46" fmla="+- f45 f32 0"/>
              <a:gd name="f47" fmla="*/ f45 1 2"/>
              <a:gd name="f48" fmla="*/ f45 f29 1"/>
              <a:gd name="f49" fmla="*/ f46 1 2"/>
              <a:gd name="f50" fmla="*/ f47 f29 1"/>
              <a:gd name="f51" fmla="*/ f49 f29 1"/>
            </a:gdLst>
            <a:ahLst/>
            <a:cxnLst>
              <a:cxn ang="3cd4">
                <a:pos x="hc" y="t"/>
              </a:cxn>
              <a:cxn ang="0">
                <a:pos x="r" y="vc"/>
              </a:cxn>
              <a:cxn ang="cd4">
                <a:pos x="hc" y="b"/>
              </a:cxn>
              <a:cxn ang="cd2">
                <a:pos x="l" y="vc"/>
              </a:cxn>
              <a:cxn ang="f27">
                <a:pos x="f50" y="f34"/>
              </a:cxn>
              <a:cxn ang="f28">
                <a:pos x="f50" y="f37"/>
              </a:cxn>
            </a:cxnLst>
            <a:rect l="f34" t="f34" r="f51" b="f37"/>
            <a:pathLst>
              <a:path>
                <a:moveTo>
                  <a:pt x="f34" y="f34"/>
                </a:moveTo>
                <a:lnTo>
                  <a:pt x="f48" y="f34"/>
                </a:lnTo>
                <a:lnTo>
                  <a:pt x="f38" y="f44"/>
                </a:lnTo>
                <a:lnTo>
                  <a:pt x="f48" y="f37"/>
                </a:lnTo>
                <a:lnTo>
                  <a:pt x="f34" y="f37"/>
                </a:lnTo>
                <a:close/>
              </a:path>
            </a:pathLst>
          </a:custGeom>
          <a:solidFill>
            <a:schemeClr val="bg1"/>
          </a:solidFill>
          <a:ln w="28575">
            <a:solidFill>
              <a:srgbClr val="000000"/>
            </a:solidFill>
            <a:prstDash val="solid"/>
          </a:ln>
        </p:spPr>
        <p:txBody>
          <a:bodyPr vert="horz" wrap="square" lIns="91440" tIns="45720" rIns="91440" bIns="45720" anchor="ctr" anchorCtr="1" compatLnSpc="1"/>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zh-TW" sz="3200" b="1" i="0" u="none" strike="noStrike" kern="1200" cap="none" spc="0" baseline="0" dirty="0">
                <a:solidFill>
                  <a:srgbClr val="000000"/>
                </a:solidFill>
                <a:uFillTx/>
                <a:latin typeface="標楷體" panose="03000509000000000000" pitchFamily="65" charset="-120"/>
                <a:ea typeface="標楷體" panose="03000509000000000000" pitchFamily="65" charset="-120"/>
              </a:rPr>
              <a:t>審標</a:t>
            </a:r>
          </a:p>
        </p:txBody>
      </p:sp>
      <p:sp>
        <p:nvSpPr>
          <p:cNvPr id="6" name="五邊形 9"/>
          <p:cNvSpPr/>
          <p:nvPr/>
        </p:nvSpPr>
        <p:spPr>
          <a:xfrm>
            <a:off x="3635896" y="332656"/>
            <a:ext cx="1405350" cy="944666"/>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180"/>
              <a:gd name="f11" fmla="abs f4"/>
              <a:gd name="f12" fmla="abs f5"/>
              <a:gd name="f13" fmla="abs f6"/>
              <a:gd name="f14" fmla="val f7"/>
              <a:gd name="f15" fmla="val f8"/>
              <a:gd name="f16" fmla="*/ f9 f1 1"/>
              <a:gd name="f17" fmla="*/ f10 f1 1"/>
              <a:gd name="f18" fmla="?: f11 f4 1"/>
              <a:gd name="f19" fmla="?: f12 f5 1"/>
              <a:gd name="f20" fmla="?: f13 f6 1"/>
              <a:gd name="f21" fmla="*/ f16 1 f3"/>
              <a:gd name="f22" fmla="*/ f17 1 f3"/>
              <a:gd name="f23" fmla="*/ f18 1 21600"/>
              <a:gd name="f24" fmla="*/ f19 1 21600"/>
              <a:gd name="f25" fmla="*/ 21600 f18 1"/>
              <a:gd name="f26" fmla="*/ 21600 f19 1"/>
              <a:gd name="f27" fmla="+- f21 0 f2"/>
              <a:gd name="f28" fmla="+- f22 0 f2"/>
              <a:gd name="f29" fmla="min f24 f23"/>
              <a:gd name="f30" fmla="*/ f25 1 f20"/>
              <a:gd name="f31" fmla="*/ f26 1 f20"/>
              <a:gd name="f32" fmla="val f30"/>
              <a:gd name="f33" fmla="val f31"/>
              <a:gd name="f34" fmla="*/ f14 f29 1"/>
              <a:gd name="f35" fmla="+- f33 0 f14"/>
              <a:gd name="f36" fmla="+- f32 0 f14"/>
              <a:gd name="f37" fmla="*/ f33 f29 1"/>
              <a:gd name="f38" fmla="*/ f32 f29 1"/>
              <a:gd name="f39" fmla="*/ f35 1 2"/>
              <a:gd name="f40" fmla="min f36 f35"/>
              <a:gd name="f41" fmla="+- f14 f39 0"/>
              <a:gd name="f42" fmla="*/ f40 f15 1"/>
              <a:gd name="f43" fmla="*/ f42 1 100000"/>
              <a:gd name="f44" fmla="*/ f41 f29 1"/>
              <a:gd name="f45" fmla="+- f32 0 f43"/>
              <a:gd name="f46" fmla="+- f45 f32 0"/>
              <a:gd name="f47" fmla="*/ f45 1 2"/>
              <a:gd name="f48" fmla="*/ f45 f29 1"/>
              <a:gd name="f49" fmla="*/ f46 1 2"/>
              <a:gd name="f50" fmla="*/ f47 f29 1"/>
              <a:gd name="f51" fmla="*/ f49 f29 1"/>
            </a:gdLst>
            <a:ahLst/>
            <a:cxnLst>
              <a:cxn ang="3cd4">
                <a:pos x="hc" y="t"/>
              </a:cxn>
              <a:cxn ang="0">
                <a:pos x="r" y="vc"/>
              </a:cxn>
              <a:cxn ang="cd4">
                <a:pos x="hc" y="b"/>
              </a:cxn>
              <a:cxn ang="cd2">
                <a:pos x="l" y="vc"/>
              </a:cxn>
              <a:cxn ang="f27">
                <a:pos x="f50" y="f34"/>
              </a:cxn>
              <a:cxn ang="f28">
                <a:pos x="f50" y="f37"/>
              </a:cxn>
            </a:cxnLst>
            <a:rect l="f34" t="f34" r="f51" b="f37"/>
            <a:pathLst>
              <a:path>
                <a:moveTo>
                  <a:pt x="f34" y="f34"/>
                </a:moveTo>
                <a:lnTo>
                  <a:pt x="f48" y="f34"/>
                </a:lnTo>
                <a:lnTo>
                  <a:pt x="f38" y="f44"/>
                </a:lnTo>
                <a:lnTo>
                  <a:pt x="f48" y="f37"/>
                </a:lnTo>
                <a:lnTo>
                  <a:pt x="f34" y="f37"/>
                </a:lnTo>
                <a:close/>
              </a:path>
            </a:pathLst>
          </a:custGeom>
          <a:gradFill flip="none" rotWithShape="1">
            <a:gsLst>
              <a:gs pos="0">
                <a:srgbClr val="00B050">
                  <a:tint val="66000"/>
                  <a:satMod val="160000"/>
                </a:srgbClr>
              </a:gs>
              <a:gs pos="50000">
                <a:srgbClr val="00B050">
                  <a:tint val="44500"/>
                  <a:satMod val="160000"/>
                </a:srgbClr>
              </a:gs>
              <a:gs pos="100000">
                <a:srgbClr val="00B050">
                  <a:tint val="23500"/>
                  <a:satMod val="160000"/>
                </a:srgbClr>
              </a:gs>
            </a:gsLst>
            <a:lin ang="10800000" scaled="1"/>
            <a:tileRect/>
          </a:gradFill>
          <a:ln w="57150">
            <a:solidFill>
              <a:srgbClr val="00B050"/>
            </a:solidFill>
            <a:prstDash val="sysDot"/>
          </a:ln>
        </p:spPr>
        <p:txBody>
          <a:bodyPr vert="horz" wrap="square" lIns="91440" tIns="45720" rIns="91440" bIns="45720" anchor="ctr" anchorCtr="1" compatLnSpc="1"/>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zh-TW" sz="3200" b="1" i="0" u="none" strike="noStrike" kern="1200" cap="none" spc="0" baseline="0" dirty="0">
                <a:solidFill>
                  <a:srgbClr val="000000"/>
                </a:solidFill>
                <a:uFillTx/>
                <a:latin typeface="標楷體" panose="03000509000000000000" pitchFamily="65" charset="-120"/>
                <a:ea typeface="標楷體" panose="03000509000000000000" pitchFamily="65" charset="-120"/>
              </a:rPr>
              <a:t>決標</a:t>
            </a:r>
          </a:p>
        </p:txBody>
      </p:sp>
      <p:sp>
        <p:nvSpPr>
          <p:cNvPr id="7" name="五邊形 10"/>
          <p:cNvSpPr/>
          <p:nvPr/>
        </p:nvSpPr>
        <p:spPr>
          <a:xfrm>
            <a:off x="4871162" y="371061"/>
            <a:ext cx="1213006" cy="906261"/>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180"/>
              <a:gd name="f11" fmla="abs f4"/>
              <a:gd name="f12" fmla="abs f5"/>
              <a:gd name="f13" fmla="abs f6"/>
              <a:gd name="f14" fmla="val f7"/>
              <a:gd name="f15" fmla="val f8"/>
              <a:gd name="f16" fmla="*/ f9 f1 1"/>
              <a:gd name="f17" fmla="*/ f10 f1 1"/>
              <a:gd name="f18" fmla="?: f11 f4 1"/>
              <a:gd name="f19" fmla="?: f12 f5 1"/>
              <a:gd name="f20" fmla="?: f13 f6 1"/>
              <a:gd name="f21" fmla="*/ f16 1 f3"/>
              <a:gd name="f22" fmla="*/ f17 1 f3"/>
              <a:gd name="f23" fmla="*/ f18 1 21600"/>
              <a:gd name="f24" fmla="*/ f19 1 21600"/>
              <a:gd name="f25" fmla="*/ 21600 f18 1"/>
              <a:gd name="f26" fmla="*/ 21600 f19 1"/>
              <a:gd name="f27" fmla="+- f21 0 f2"/>
              <a:gd name="f28" fmla="+- f22 0 f2"/>
              <a:gd name="f29" fmla="min f24 f23"/>
              <a:gd name="f30" fmla="*/ f25 1 f20"/>
              <a:gd name="f31" fmla="*/ f26 1 f20"/>
              <a:gd name="f32" fmla="val f30"/>
              <a:gd name="f33" fmla="val f31"/>
              <a:gd name="f34" fmla="*/ f14 f29 1"/>
              <a:gd name="f35" fmla="+- f33 0 f14"/>
              <a:gd name="f36" fmla="+- f32 0 f14"/>
              <a:gd name="f37" fmla="*/ f33 f29 1"/>
              <a:gd name="f38" fmla="*/ f32 f29 1"/>
              <a:gd name="f39" fmla="*/ f35 1 2"/>
              <a:gd name="f40" fmla="min f36 f35"/>
              <a:gd name="f41" fmla="+- f14 f39 0"/>
              <a:gd name="f42" fmla="*/ f40 f15 1"/>
              <a:gd name="f43" fmla="*/ f42 1 100000"/>
              <a:gd name="f44" fmla="*/ f41 f29 1"/>
              <a:gd name="f45" fmla="+- f32 0 f43"/>
              <a:gd name="f46" fmla="+- f45 f32 0"/>
              <a:gd name="f47" fmla="*/ f45 1 2"/>
              <a:gd name="f48" fmla="*/ f45 f29 1"/>
              <a:gd name="f49" fmla="*/ f46 1 2"/>
              <a:gd name="f50" fmla="*/ f47 f29 1"/>
              <a:gd name="f51" fmla="*/ f49 f29 1"/>
            </a:gdLst>
            <a:ahLst/>
            <a:cxnLst>
              <a:cxn ang="3cd4">
                <a:pos x="hc" y="t"/>
              </a:cxn>
              <a:cxn ang="0">
                <a:pos x="r" y="vc"/>
              </a:cxn>
              <a:cxn ang="cd4">
                <a:pos x="hc" y="b"/>
              </a:cxn>
              <a:cxn ang="cd2">
                <a:pos x="l" y="vc"/>
              </a:cxn>
              <a:cxn ang="f27">
                <a:pos x="f50" y="f34"/>
              </a:cxn>
              <a:cxn ang="f28">
                <a:pos x="f50" y="f37"/>
              </a:cxn>
            </a:cxnLst>
            <a:rect l="f34" t="f34" r="f51" b="f37"/>
            <a:pathLst>
              <a:path>
                <a:moveTo>
                  <a:pt x="f34" y="f34"/>
                </a:moveTo>
                <a:lnTo>
                  <a:pt x="f48" y="f34"/>
                </a:lnTo>
                <a:lnTo>
                  <a:pt x="f38" y="f44"/>
                </a:lnTo>
                <a:lnTo>
                  <a:pt x="f48" y="f37"/>
                </a:lnTo>
                <a:lnTo>
                  <a:pt x="f34" y="f37"/>
                </a:lnTo>
                <a:close/>
              </a:path>
            </a:pathLst>
          </a:custGeom>
          <a:solidFill>
            <a:schemeClr val="bg1"/>
          </a:solidFill>
          <a:ln w="28575">
            <a:solidFill>
              <a:schemeClr val="tx1"/>
            </a:solidFill>
            <a:prstDash val="solid"/>
          </a:ln>
        </p:spPr>
        <p:txBody>
          <a:bodyPr vert="horz" wrap="square" lIns="91440" tIns="45720" rIns="91440" bIns="45720" anchor="ctr" anchorCtr="1" compatLnSpc="1"/>
          <a:lstStyle/>
          <a:p>
            <a:pPr marL="0" marR="0" lvl="0" indent="0"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zh-TW" sz="2800" b="1" i="0" u="none" strike="noStrike" kern="1200" cap="none" spc="0" baseline="0" dirty="0">
                <a:solidFill>
                  <a:srgbClr val="000000"/>
                </a:solidFill>
                <a:uFillTx/>
                <a:latin typeface="標楷體" panose="03000509000000000000" pitchFamily="65" charset="-120"/>
                <a:ea typeface="標楷體" panose="03000509000000000000" pitchFamily="65" charset="-120"/>
              </a:rPr>
              <a:t>訂約</a:t>
            </a:r>
          </a:p>
        </p:txBody>
      </p:sp>
      <p:sp>
        <p:nvSpPr>
          <p:cNvPr id="8" name="五邊形 11"/>
          <p:cNvSpPr/>
          <p:nvPr/>
        </p:nvSpPr>
        <p:spPr>
          <a:xfrm>
            <a:off x="5750118" y="362500"/>
            <a:ext cx="1126138" cy="900998"/>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180"/>
              <a:gd name="f11" fmla="abs f4"/>
              <a:gd name="f12" fmla="abs f5"/>
              <a:gd name="f13" fmla="abs f6"/>
              <a:gd name="f14" fmla="val f7"/>
              <a:gd name="f15" fmla="val f8"/>
              <a:gd name="f16" fmla="*/ f9 f1 1"/>
              <a:gd name="f17" fmla="*/ f10 f1 1"/>
              <a:gd name="f18" fmla="?: f11 f4 1"/>
              <a:gd name="f19" fmla="?: f12 f5 1"/>
              <a:gd name="f20" fmla="?: f13 f6 1"/>
              <a:gd name="f21" fmla="*/ f16 1 f3"/>
              <a:gd name="f22" fmla="*/ f17 1 f3"/>
              <a:gd name="f23" fmla="*/ f18 1 21600"/>
              <a:gd name="f24" fmla="*/ f19 1 21600"/>
              <a:gd name="f25" fmla="*/ 21600 f18 1"/>
              <a:gd name="f26" fmla="*/ 21600 f19 1"/>
              <a:gd name="f27" fmla="+- f21 0 f2"/>
              <a:gd name="f28" fmla="+- f22 0 f2"/>
              <a:gd name="f29" fmla="min f24 f23"/>
              <a:gd name="f30" fmla="*/ f25 1 f20"/>
              <a:gd name="f31" fmla="*/ f26 1 f20"/>
              <a:gd name="f32" fmla="val f30"/>
              <a:gd name="f33" fmla="val f31"/>
              <a:gd name="f34" fmla="*/ f14 f29 1"/>
              <a:gd name="f35" fmla="+- f33 0 f14"/>
              <a:gd name="f36" fmla="+- f32 0 f14"/>
              <a:gd name="f37" fmla="*/ f33 f29 1"/>
              <a:gd name="f38" fmla="*/ f32 f29 1"/>
              <a:gd name="f39" fmla="*/ f35 1 2"/>
              <a:gd name="f40" fmla="min f36 f35"/>
              <a:gd name="f41" fmla="+- f14 f39 0"/>
              <a:gd name="f42" fmla="*/ f40 f15 1"/>
              <a:gd name="f43" fmla="*/ f42 1 100000"/>
              <a:gd name="f44" fmla="*/ f41 f29 1"/>
              <a:gd name="f45" fmla="+- f32 0 f43"/>
              <a:gd name="f46" fmla="+- f45 f32 0"/>
              <a:gd name="f47" fmla="*/ f45 1 2"/>
              <a:gd name="f48" fmla="*/ f45 f29 1"/>
              <a:gd name="f49" fmla="*/ f46 1 2"/>
              <a:gd name="f50" fmla="*/ f47 f29 1"/>
              <a:gd name="f51" fmla="*/ f49 f29 1"/>
            </a:gdLst>
            <a:ahLst/>
            <a:cxnLst>
              <a:cxn ang="3cd4">
                <a:pos x="hc" y="t"/>
              </a:cxn>
              <a:cxn ang="0">
                <a:pos x="r" y="vc"/>
              </a:cxn>
              <a:cxn ang="cd4">
                <a:pos x="hc" y="b"/>
              </a:cxn>
              <a:cxn ang="cd2">
                <a:pos x="l" y="vc"/>
              </a:cxn>
              <a:cxn ang="f27">
                <a:pos x="f50" y="f34"/>
              </a:cxn>
              <a:cxn ang="f28">
                <a:pos x="f50" y="f37"/>
              </a:cxn>
            </a:cxnLst>
            <a:rect l="f34" t="f34" r="f51" b="f37"/>
            <a:pathLst>
              <a:path>
                <a:moveTo>
                  <a:pt x="f34" y="f34"/>
                </a:moveTo>
                <a:lnTo>
                  <a:pt x="f48" y="f34"/>
                </a:lnTo>
                <a:lnTo>
                  <a:pt x="f38" y="f44"/>
                </a:lnTo>
                <a:lnTo>
                  <a:pt x="f48" y="f37"/>
                </a:lnTo>
                <a:lnTo>
                  <a:pt x="f34" y="f37"/>
                </a:lnTo>
                <a:close/>
              </a:path>
            </a:pathLst>
          </a:custGeom>
          <a:solidFill>
            <a:schemeClr val="bg1"/>
          </a:solidFill>
          <a:ln w="28575">
            <a:solidFill>
              <a:schemeClr val="tx1"/>
            </a:solidFill>
            <a:prstDash val="solid"/>
          </a:ln>
        </p:spPr>
        <p:txBody>
          <a:bodyPr vert="horz" wrap="square" lIns="91440" tIns="45720" rIns="91440" bIns="45720" anchor="ctr" anchorCtr="1" compatLnSpc="1"/>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zh-TW" sz="2800" b="1" i="0" u="none" strike="noStrike" kern="1200" cap="none" spc="0" baseline="0" dirty="0">
                <a:solidFill>
                  <a:srgbClr val="000000"/>
                </a:solidFill>
                <a:uFillTx/>
                <a:latin typeface="標楷體" panose="03000509000000000000" pitchFamily="65" charset="-120"/>
                <a:ea typeface="標楷體" panose="03000509000000000000" pitchFamily="65" charset="-120"/>
              </a:rPr>
              <a:t>履約</a:t>
            </a:r>
          </a:p>
        </p:txBody>
      </p:sp>
      <p:sp>
        <p:nvSpPr>
          <p:cNvPr id="9" name="五邊形 12"/>
          <p:cNvSpPr/>
          <p:nvPr/>
        </p:nvSpPr>
        <p:spPr>
          <a:xfrm>
            <a:off x="6602590" y="371061"/>
            <a:ext cx="1281778" cy="892436"/>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180"/>
              <a:gd name="f11" fmla="abs f4"/>
              <a:gd name="f12" fmla="abs f5"/>
              <a:gd name="f13" fmla="abs f6"/>
              <a:gd name="f14" fmla="val f7"/>
              <a:gd name="f15" fmla="val f8"/>
              <a:gd name="f16" fmla="*/ f9 f1 1"/>
              <a:gd name="f17" fmla="*/ f10 f1 1"/>
              <a:gd name="f18" fmla="?: f11 f4 1"/>
              <a:gd name="f19" fmla="?: f12 f5 1"/>
              <a:gd name="f20" fmla="?: f13 f6 1"/>
              <a:gd name="f21" fmla="*/ f16 1 f3"/>
              <a:gd name="f22" fmla="*/ f17 1 f3"/>
              <a:gd name="f23" fmla="*/ f18 1 21600"/>
              <a:gd name="f24" fmla="*/ f19 1 21600"/>
              <a:gd name="f25" fmla="*/ 21600 f18 1"/>
              <a:gd name="f26" fmla="*/ 21600 f19 1"/>
              <a:gd name="f27" fmla="+- f21 0 f2"/>
              <a:gd name="f28" fmla="+- f22 0 f2"/>
              <a:gd name="f29" fmla="min f24 f23"/>
              <a:gd name="f30" fmla="*/ f25 1 f20"/>
              <a:gd name="f31" fmla="*/ f26 1 f20"/>
              <a:gd name="f32" fmla="val f30"/>
              <a:gd name="f33" fmla="val f31"/>
              <a:gd name="f34" fmla="*/ f14 f29 1"/>
              <a:gd name="f35" fmla="+- f33 0 f14"/>
              <a:gd name="f36" fmla="+- f32 0 f14"/>
              <a:gd name="f37" fmla="*/ f33 f29 1"/>
              <a:gd name="f38" fmla="*/ f32 f29 1"/>
              <a:gd name="f39" fmla="*/ f35 1 2"/>
              <a:gd name="f40" fmla="min f36 f35"/>
              <a:gd name="f41" fmla="+- f14 f39 0"/>
              <a:gd name="f42" fmla="*/ f40 f15 1"/>
              <a:gd name="f43" fmla="*/ f42 1 100000"/>
              <a:gd name="f44" fmla="*/ f41 f29 1"/>
              <a:gd name="f45" fmla="+- f32 0 f43"/>
              <a:gd name="f46" fmla="+- f45 f32 0"/>
              <a:gd name="f47" fmla="*/ f45 1 2"/>
              <a:gd name="f48" fmla="*/ f45 f29 1"/>
              <a:gd name="f49" fmla="*/ f46 1 2"/>
              <a:gd name="f50" fmla="*/ f47 f29 1"/>
              <a:gd name="f51" fmla="*/ f49 f29 1"/>
            </a:gdLst>
            <a:ahLst/>
            <a:cxnLst>
              <a:cxn ang="3cd4">
                <a:pos x="hc" y="t"/>
              </a:cxn>
              <a:cxn ang="0">
                <a:pos x="r" y="vc"/>
              </a:cxn>
              <a:cxn ang="cd4">
                <a:pos x="hc" y="b"/>
              </a:cxn>
              <a:cxn ang="cd2">
                <a:pos x="l" y="vc"/>
              </a:cxn>
              <a:cxn ang="f27">
                <a:pos x="f50" y="f34"/>
              </a:cxn>
              <a:cxn ang="f28">
                <a:pos x="f50" y="f37"/>
              </a:cxn>
            </a:cxnLst>
            <a:rect l="f34" t="f34" r="f51" b="f37"/>
            <a:pathLst>
              <a:path>
                <a:moveTo>
                  <a:pt x="f34" y="f34"/>
                </a:moveTo>
                <a:lnTo>
                  <a:pt x="f48" y="f34"/>
                </a:lnTo>
                <a:lnTo>
                  <a:pt x="f38" y="f44"/>
                </a:lnTo>
                <a:lnTo>
                  <a:pt x="f48" y="f37"/>
                </a:lnTo>
                <a:lnTo>
                  <a:pt x="f34" y="f37"/>
                </a:lnTo>
                <a:close/>
              </a:path>
            </a:pathLst>
          </a:custGeom>
          <a:solidFill>
            <a:schemeClr val="bg1"/>
          </a:solidFill>
          <a:ln w="28575">
            <a:solidFill>
              <a:schemeClr val="tx1"/>
            </a:solidFill>
            <a:prstDash val="solid"/>
          </a:ln>
        </p:spPr>
        <p:txBody>
          <a:bodyPr vert="horz" wrap="square" lIns="91440" tIns="45720" rIns="91440" bIns="45720" anchor="ctr" anchorCtr="1" compatLnSpc="1"/>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zh-TW" sz="2800" b="1" i="0" u="none" strike="noStrike" kern="1200" cap="none" spc="0" baseline="0" dirty="0">
                <a:solidFill>
                  <a:srgbClr val="000000"/>
                </a:solidFill>
                <a:uFillTx/>
                <a:latin typeface="標楷體" panose="03000509000000000000" pitchFamily="65" charset="-120"/>
                <a:ea typeface="標楷體" panose="03000509000000000000" pitchFamily="65" charset="-120"/>
              </a:rPr>
              <a:t>驗收</a:t>
            </a:r>
          </a:p>
        </p:txBody>
      </p:sp>
      <p:sp>
        <p:nvSpPr>
          <p:cNvPr id="10" name="五邊形 28"/>
          <p:cNvSpPr/>
          <p:nvPr/>
        </p:nvSpPr>
        <p:spPr>
          <a:xfrm>
            <a:off x="7620505" y="393212"/>
            <a:ext cx="1199967" cy="870286"/>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180"/>
              <a:gd name="f11" fmla="abs f4"/>
              <a:gd name="f12" fmla="abs f5"/>
              <a:gd name="f13" fmla="abs f6"/>
              <a:gd name="f14" fmla="val f7"/>
              <a:gd name="f15" fmla="val f8"/>
              <a:gd name="f16" fmla="*/ f9 f1 1"/>
              <a:gd name="f17" fmla="*/ f10 f1 1"/>
              <a:gd name="f18" fmla="?: f11 f4 1"/>
              <a:gd name="f19" fmla="?: f12 f5 1"/>
              <a:gd name="f20" fmla="?: f13 f6 1"/>
              <a:gd name="f21" fmla="*/ f16 1 f3"/>
              <a:gd name="f22" fmla="*/ f17 1 f3"/>
              <a:gd name="f23" fmla="*/ f18 1 21600"/>
              <a:gd name="f24" fmla="*/ f19 1 21600"/>
              <a:gd name="f25" fmla="*/ 21600 f18 1"/>
              <a:gd name="f26" fmla="*/ 21600 f19 1"/>
              <a:gd name="f27" fmla="+- f21 0 f2"/>
              <a:gd name="f28" fmla="+- f22 0 f2"/>
              <a:gd name="f29" fmla="min f24 f23"/>
              <a:gd name="f30" fmla="*/ f25 1 f20"/>
              <a:gd name="f31" fmla="*/ f26 1 f20"/>
              <a:gd name="f32" fmla="val f30"/>
              <a:gd name="f33" fmla="val f31"/>
              <a:gd name="f34" fmla="*/ f14 f29 1"/>
              <a:gd name="f35" fmla="+- f33 0 f14"/>
              <a:gd name="f36" fmla="+- f32 0 f14"/>
              <a:gd name="f37" fmla="*/ f33 f29 1"/>
              <a:gd name="f38" fmla="*/ f32 f29 1"/>
              <a:gd name="f39" fmla="*/ f35 1 2"/>
              <a:gd name="f40" fmla="min f36 f35"/>
              <a:gd name="f41" fmla="+- f14 f39 0"/>
              <a:gd name="f42" fmla="*/ f40 f15 1"/>
              <a:gd name="f43" fmla="*/ f42 1 100000"/>
              <a:gd name="f44" fmla="*/ f41 f29 1"/>
              <a:gd name="f45" fmla="+- f32 0 f43"/>
              <a:gd name="f46" fmla="+- f45 f32 0"/>
              <a:gd name="f47" fmla="*/ f45 1 2"/>
              <a:gd name="f48" fmla="*/ f45 f29 1"/>
              <a:gd name="f49" fmla="*/ f46 1 2"/>
              <a:gd name="f50" fmla="*/ f47 f29 1"/>
              <a:gd name="f51" fmla="*/ f49 f29 1"/>
            </a:gdLst>
            <a:ahLst/>
            <a:cxnLst>
              <a:cxn ang="3cd4">
                <a:pos x="hc" y="t"/>
              </a:cxn>
              <a:cxn ang="0">
                <a:pos x="r" y="vc"/>
              </a:cxn>
              <a:cxn ang="cd4">
                <a:pos x="hc" y="b"/>
              </a:cxn>
              <a:cxn ang="cd2">
                <a:pos x="l" y="vc"/>
              </a:cxn>
              <a:cxn ang="f27">
                <a:pos x="f50" y="f34"/>
              </a:cxn>
              <a:cxn ang="f28">
                <a:pos x="f50" y="f37"/>
              </a:cxn>
            </a:cxnLst>
            <a:rect l="f34" t="f34" r="f51" b="f37"/>
            <a:pathLst>
              <a:path>
                <a:moveTo>
                  <a:pt x="f34" y="f34"/>
                </a:moveTo>
                <a:lnTo>
                  <a:pt x="f48" y="f34"/>
                </a:lnTo>
                <a:lnTo>
                  <a:pt x="f38" y="f44"/>
                </a:lnTo>
                <a:lnTo>
                  <a:pt x="f48" y="f37"/>
                </a:lnTo>
                <a:lnTo>
                  <a:pt x="f34" y="f37"/>
                </a:lnTo>
                <a:close/>
              </a:path>
            </a:pathLst>
          </a:custGeom>
          <a:solidFill>
            <a:schemeClr val="bg1"/>
          </a:solidFill>
          <a:ln w="28575">
            <a:solidFill>
              <a:schemeClr val="tx1"/>
            </a:solidFill>
            <a:prstDash val="solid"/>
          </a:ln>
        </p:spPr>
        <p:txBody>
          <a:bodyPr vert="horz" wrap="square" lIns="91440" tIns="45720" rIns="91440" bIns="45720" anchor="ctr" anchorCtr="1" compatLnSpc="1"/>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zh-TW" sz="2800" b="1" i="0" u="none" strike="noStrike" kern="1200" cap="none" spc="0" baseline="0" dirty="0">
                <a:solidFill>
                  <a:srgbClr val="000000"/>
                </a:solidFill>
                <a:uFillTx/>
                <a:latin typeface="標楷體" panose="03000509000000000000" pitchFamily="65" charset="-120"/>
                <a:ea typeface="標楷體" panose="03000509000000000000" pitchFamily="65" charset="-120"/>
              </a:rPr>
              <a:t>保固</a:t>
            </a:r>
          </a:p>
        </p:txBody>
      </p:sp>
      <p:sp>
        <p:nvSpPr>
          <p:cNvPr id="12" name="文字方塊 11"/>
          <p:cNvSpPr txBox="1"/>
          <p:nvPr/>
        </p:nvSpPr>
        <p:spPr>
          <a:xfrm>
            <a:off x="368385" y="1383158"/>
            <a:ext cx="8352928" cy="461665"/>
          </a:xfrm>
          <a:prstGeom prst="rect">
            <a:avLst/>
          </a:prstGeom>
          <a:noFill/>
          <a:ln w="57150">
            <a:solidFill>
              <a:schemeClr val="tx1"/>
            </a:solidFill>
          </a:ln>
        </p:spPr>
        <p:txBody>
          <a:bodyPr wrap="square" rtlCol="0">
            <a:spAutoFit/>
          </a:bodyPr>
          <a:lstStyle/>
          <a:p>
            <a:r>
              <a:rPr lang="zh-TW" altLang="en-US" sz="2400" b="1" dirty="0">
                <a:solidFill>
                  <a:srgbClr val="FF0000"/>
                </a:solidFill>
                <a:latin typeface="標楷體" panose="03000509000000000000" pitchFamily="65" charset="-120"/>
                <a:ea typeface="標楷體" panose="03000509000000000000" pitchFamily="65" charset="-120"/>
              </a:rPr>
              <a:t>           十、決標程序</a:t>
            </a:r>
            <a:r>
              <a:rPr lang="zh-TW" altLang="en-US" sz="2400" b="1" dirty="0">
                <a:solidFill>
                  <a:srgbClr val="0000FF"/>
                </a:solidFill>
                <a:latin typeface="標楷體" panose="03000509000000000000" pitchFamily="65" charset="-120"/>
                <a:ea typeface="標楷體" panose="03000509000000000000" pitchFamily="65" charset="-120"/>
              </a:rPr>
              <a:t> </a:t>
            </a:r>
          </a:p>
        </p:txBody>
      </p:sp>
      <p:cxnSp>
        <p:nvCxnSpPr>
          <p:cNvPr id="15" name="直線接點 14"/>
          <p:cNvCxnSpPr/>
          <p:nvPr/>
        </p:nvCxnSpPr>
        <p:spPr>
          <a:xfrm>
            <a:off x="4758825" y="332656"/>
            <a:ext cx="29199" cy="1512168"/>
          </a:xfrm>
          <a:prstGeom prst="line">
            <a:avLst/>
          </a:prstGeom>
          <a:ln w="57150"/>
        </p:spPr>
        <p:style>
          <a:lnRef idx="1">
            <a:schemeClr val="accent1"/>
          </a:lnRef>
          <a:fillRef idx="0">
            <a:schemeClr val="accent1"/>
          </a:fillRef>
          <a:effectRef idx="0">
            <a:schemeClr val="accent1"/>
          </a:effectRef>
          <a:fontRef idx="minor">
            <a:schemeClr val="tx1"/>
          </a:fontRef>
        </p:style>
      </p:cxnSp>
      <p:sp>
        <p:nvSpPr>
          <p:cNvPr id="11" name="文字方塊 10"/>
          <p:cNvSpPr txBox="1"/>
          <p:nvPr/>
        </p:nvSpPr>
        <p:spPr>
          <a:xfrm>
            <a:off x="4788024" y="1383159"/>
            <a:ext cx="3960440" cy="461665"/>
          </a:xfrm>
          <a:prstGeom prst="rect">
            <a:avLst/>
          </a:prstGeom>
          <a:noFill/>
        </p:spPr>
        <p:txBody>
          <a:bodyPr wrap="square" rtlCol="0">
            <a:spAutoFit/>
          </a:bodyPr>
          <a:lstStyle/>
          <a:p>
            <a:pPr algn="ctr"/>
            <a:r>
              <a:rPr lang="zh-TW" altLang="en-US" sz="2400" b="1" dirty="0">
                <a:solidFill>
                  <a:srgbClr val="FF0000"/>
                </a:solidFill>
                <a:latin typeface="標楷體" panose="03000509000000000000" pitchFamily="65" charset="-120"/>
                <a:ea typeface="標楷體" panose="03000509000000000000" pitchFamily="65" charset="-120"/>
              </a:rPr>
              <a:t>                </a:t>
            </a:r>
            <a:r>
              <a:rPr lang="zh-TW" altLang="en-US" sz="2400" b="1" dirty="0">
                <a:solidFill>
                  <a:srgbClr val="000000"/>
                </a:solidFill>
                <a:latin typeface="標楷體" panose="03000509000000000000" pitchFamily="65" charset="-120"/>
                <a:ea typeface="標楷體" panose="03000509000000000000" pitchFamily="65" charset="-120"/>
              </a:rPr>
              <a:t>契約爭議</a:t>
            </a:r>
          </a:p>
        </p:txBody>
      </p:sp>
      <p:sp>
        <p:nvSpPr>
          <p:cNvPr id="18" name="向下箭號 17"/>
          <p:cNvSpPr/>
          <p:nvPr/>
        </p:nvSpPr>
        <p:spPr>
          <a:xfrm>
            <a:off x="4001270" y="1088741"/>
            <a:ext cx="282698" cy="1116124"/>
          </a:xfrm>
          <a:prstGeom prst="downArrow">
            <a:avLst/>
          </a:prstGeom>
          <a:solidFill>
            <a:srgbClr val="FF0000"/>
          </a:solidFill>
          <a:ln w="57150">
            <a:solidFill>
              <a:srgbClr val="1C1C1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0" name="文字方塊 19"/>
          <p:cNvSpPr txBox="1"/>
          <p:nvPr/>
        </p:nvSpPr>
        <p:spPr>
          <a:xfrm>
            <a:off x="433816" y="2204864"/>
            <a:ext cx="8352928" cy="3545009"/>
          </a:xfrm>
          <a:prstGeom prst="rect">
            <a:avLst/>
          </a:prstGeom>
          <a:noFill/>
        </p:spPr>
        <p:txBody>
          <a:bodyPr wrap="square" rtlCol="0">
            <a:spAutoFit/>
          </a:bodyPr>
          <a:lstStyle/>
          <a:p>
            <a:pPr marL="444500" indent="-444500" algn="just">
              <a:lnSpc>
                <a:spcPts val="3400"/>
              </a:lnSpc>
            </a:pPr>
            <a:r>
              <a:rPr lang="en-US" altLang="zh-TW" sz="2400" b="1" kern="100" dirty="0">
                <a:solidFill>
                  <a:srgbClr val="000000"/>
                </a:solidFill>
                <a:latin typeface="標楷體" pitchFamily="65" charset="-120"/>
                <a:ea typeface="標楷體" pitchFamily="65" charset="-120"/>
                <a:cs typeface="Times New Roman"/>
              </a:rPr>
              <a:t>10.</a:t>
            </a:r>
            <a:r>
              <a:rPr lang="zh-TW" altLang="zh-TW" sz="2400" b="1" u="sng" kern="0" dirty="0">
                <a:solidFill>
                  <a:srgbClr val="0000FF"/>
                </a:solidFill>
                <a:latin typeface="標楷體" pitchFamily="65" charset="-120"/>
                <a:ea typeface="標楷體" pitchFamily="65" charset="-120"/>
                <a:cs typeface="新細明體"/>
              </a:rPr>
              <a:t>對於廠商自稱報價錯誤之處置失當</a:t>
            </a:r>
            <a:r>
              <a:rPr lang="zh-TW" altLang="zh-TW" sz="2400" b="1" kern="0" dirty="0">
                <a:solidFill>
                  <a:srgbClr val="000000"/>
                </a:solidFill>
                <a:latin typeface="標楷體" pitchFamily="65" charset="-120"/>
                <a:ea typeface="標楷體" pitchFamily="65" charset="-120"/>
                <a:cs typeface="新細明體"/>
              </a:rPr>
              <a:t>，</a:t>
            </a:r>
            <a:r>
              <a:rPr lang="zh-TW" altLang="zh-TW" sz="2000" b="1" kern="0" dirty="0">
                <a:solidFill>
                  <a:srgbClr val="000000"/>
                </a:solidFill>
                <a:latin typeface="標楷體" pitchFamily="65" charset="-120"/>
                <a:ea typeface="標楷體" pitchFamily="65" charset="-120"/>
                <a:cs typeface="新細明體"/>
              </a:rPr>
              <a:t>例如：廠商只含糊自稱報價錯誤，機關</a:t>
            </a:r>
            <a:r>
              <a:rPr lang="zh-TW" altLang="zh-TW" sz="2000" b="1" u="sng" kern="0" dirty="0">
                <a:solidFill>
                  <a:srgbClr val="FF0000"/>
                </a:solidFill>
                <a:latin typeface="標楷體" pitchFamily="65" charset="-120"/>
                <a:ea typeface="標楷體" pitchFamily="65" charset="-120"/>
                <a:cs typeface="新細明體"/>
              </a:rPr>
              <a:t>未探究錯誤之情形是否屬實及是否有採購法第</a:t>
            </a:r>
            <a:r>
              <a:rPr lang="en-US" altLang="zh-TW" sz="2000" b="1" u="sng" kern="0" dirty="0">
                <a:solidFill>
                  <a:srgbClr val="FF0000"/>
                </a:solidFill>
                <a:latin typeface="標楷體" pitchFamily="65" charset="-120"/>
                <a:ea typeface="標楷體" pitchFamily="65" charset="-120"/>
                <a:cs typeface="新細明體"/>
              </a:rPr>
              <a:t>58</a:t>
            </a:r>
            <a:r>
              <a:rPr lang="zh-TW" altLang="zh-TW" sz="2000" b="1" u="sng" kern="0" dirty="0">
                <a:solidFill>
                  <a:srgbClr val="FF0000"/>
                </a:solidFill>
                <a:latin typeface="標楷體" pitchFamily="65" charset="-120"/>
                <a:ea typeface="標楷體" pitchFamily="65" charset="-120"/>
                <a:cs typeface="新細明體"/>
              </a:rPr>
              <a:t>條之情形，逕不決標</a:t>
            </a:r>
            <a:r>
              <a:rPr lang="zh-TW" altLang="zh-TW" sz="2000" b="1" kern="0" dirty="0">
                <a:solidFill>
                  <a:srgbClr val="000000"/>
                </a:solidFill>
                <a:latin typeface="標楷體" pitchFamily="65" charset="-120"/>
                <a:ea typeface="標楷體" pitchFamily="65" charset="-120"/>
                <a:cs typeface="新細明體"/>
              </a:rPr>
              <a:t>予該廠商，予不肖廠商轉手予次低標獲取利差之機會</a:t>
            </a:r>
            <a:r>
              <a:rPr lang="zh-TW" altLang="en-US" sz="2000" b="1" kern="0" dirty="0">
                <a:solidFill>
                  <a:srgbClr val="000000"/>
                </a:solidFill>
                <a:latin typeface="標楷體" pitchFamily="65" charset="-120"/>
                <a:ea typeface="標楷體" pitchFamily="65" charset="-120"/>
                <a:cs typeface="新細明體"/>
              </a:rPr>
              <a:t>。</a:t>
            </a:r>
            <a:endParaRPr lang="zh-TW" altLang="zh-TW" sz="2000" b="1" kern="100" dirty="0">
              <a:solidFill>
                <a:srgbClr val="000000"/>
              </a:solidFill>
              <a:latin typeface="標楷體" pitchFamily="65" charset="-120"/>
              <a:ea typeface="標楷體" pitchFamily="65" charset="-120"/>
              <a:cs typeface="Times New Roman"/>
            </a:endParaRPr>
          </a:p>
          <a:p>
            <a:pPr marL="355600" indent="-355600" algn="just">
              <a:lnSpc>
                <a:spcPts val="3400"/>
              </a:lnSpc>
            </a:pPr>
            <a:r>
              <a:rPr lang="en-US" altLang="zh-TW" sz="2400" b="1" kern="100" dirty="0">
                <a:solidFill>
                  <a:srgbClr val="000000"/>
                </a:solidFill>
                <a:latin typeface="標楷體" pitchFamily="65" charset="-120"/>
                <a:ea typeface="標楷體" pitchFamily="65" charset="-120"/>
                <a:cs typeface="Times New Roman"/>
              </a:rPr>
              <a:t>11.</a:t>
            </a:r>
            <a:r>
              <a:rPr lang="zh-TW" altLang="zh-TW" sz="2400" b="1" u="sng" kern="0" dirty="0">
                <a:solidFill>
                  <a:srgbClr val="0000FF"/>
                </a:solidFill>
                <a:latin typeface="標楷體" pitchFamily="65" charset="-120"/>
                <a:ea typeface="標楷體" pitchFamily="65" charset="-120"/>
                <a:cs typeface="新細明體"/>
              </a:rPr>
              <a:t>規定決標後樣品檢驗不合格不發還押標金</a:t>
            </a:r>
            <a:r>
              <a:rPr lang="zh-TW" altLang="en-US" sz="2400" b="1" kern="0" dirty="0">
                <a:solidFill>
                  <a:srgbClr val="000000"/>
                </a:solidFill>
                <a:latin typeface="標楷體" pitchFamily="65" charset="-120"/>
                <a:ea typeface="標楷體" pitchFamily="65" charset="-120"/>
                <a:cs typeface="新細明體"/>
              </a:rPr>
              <a:t>。</a:t>
            </a:r>
            <a:endParaRPr lang="en-US" altLang="zh-TW" sz="2400" b="1" kern="0" dirty="0">
              <a:solidFill>
                <a:srgbClr val="000000"/>
              </a:solidFill>
              <a:latin typeface="標楷體" pitchFamily="65" charset="-120"/>
              <a:ea typeface="標楷體" pitchFamily="65" charset="-120"/>
              <a:cs typeface="新細明體"/>
            </a:endParaRPr>
          </a:p>
          <a:p>
            <a:pPr marL="444500" indent="-444500" algn="just">
              <a:lnSpc>
                <a:spcPts val="3400"/>
              </a:lnSpc>
            </a:pPr>
            <a:r>
              <a:rPr lang="en-US" altLang="zh-TW" sz="2400" b="1" kern="0" dirty="0">
                <a:solidFill>
                  <a:srgbClr val="000000"/>
                </a:solidFill>
                <a:latin typeface="標楷體" pitchFamily="65" charset="-120"/>
                <a:ea typeface="標楷體" pitchFamily="65" charset="-120"/>
                <a:cs typeface="Times New Roman"/>
              </a:rPr>
              <a:t>12.</a:t>
            </a:r>
            <a:r>
              <a:rPr lang="zh-TW" altLang="zh-TW" sz="2400" b="1" kern="0" dirty="0">
                <a:solidFill>
                  <a:srgbClr val="000000"/>
                </a:solidFill>
                <a:latin typeface="標楷體" pitchFamily="65" charset="-120"/>
                <a:ea typeface="標楷體" pitchFamily="65" charset="-120"/>
                <a:cs typeface="新細明體"/>
              </a:rPr>
              <a:t>使用工程會之招標投標簽約</a:t>
            </a:r>
            <a:r>
              <a:rPr lang="zh-TW" altLang="zh-TW" sz="2400" b="1" u="sng" kern="0" dirty="0">
                <a:solidFill>
                  <a:srgbClr val="0000FF"/>
                </a:solidFill>
                <a:latin typeface="標楷體" pitchFamily="65" charset="-120"/>
                <a:ea typeface="標楷體" pitchFamily="65" charset="-120"/>
                <a:cs typeface="新細明體"/>
              </a:rPr>
              <a:t>三用格式</a:t>
            </a:r>
            <a:r>
              <a:rPr lang="zh-TW" altLang="zh-TW" sz="2400" b="1" kern="0" dirty="0">
                <a:solidFill>
                  <a:srgbClr val="000000"/>
                </a:solidFill>
                <a:latin typeface="標楷體" pitchFamily="65" charset="-120"/>
                <a:ea typeface="標楷體" pitchFamily="65" charset="-120"/>
                <a:cs typeface="新細明體"/>
              </a:rPr>
              <a:t>，卻規定廠商決標後須至機關</a:t>
            </a:r>
            <a:r>
              <a:rPr lang="zh-TW" altLang="zh-TW" sz="2400" b="1" u="sng" kern="0" dirty="0">
                <a:solidFill>
                  <a:srgbClr val="0000FF"/>
                </a:solidFill>
                <a:latin typeface="標楷體" pitchFamily="65" charset="-120"/>
                <a:ea typeface="標楷體" pitchFamily="65" charset="-120"/>
                <a:cs typeface="新細明體"/>
              </a:rPr>
              <a:t>簽約</a:t>
            </a:r>
            <a:r>
              <a:rPr lang="zh-TW" altLang="zh-TW" sz="2400" b="1" kern="0" dirty="0">
                <a:solidFill>
                  <a:srgbClr val="000000"/>
                </a:solidFill>
                <a:latin typeface="標楷體" pitchFamily="65" charset="-120"/>
                <a:ea typeface="標楷體" pitchFamily="65" charset="-120"/>
                <a:cs typeface="新細明體"/>
              </a:rPr>
              <a:t>。</a:t>
            </a:r>
            <a:endParaRPr lang="zh-TW" altLang="zh-TW" sz="2400" b="1" kern="100" dirty="0">
              <a:solidFill>
                <a:srgbClr val="000000"/>
              </a:solidFill>
              <a:latin typeface="標楷體" pitchFamily="65" charset="-120"/>
              <a:ea typeface="標楷體" pitchFamily="65" charset="-120"/>
              <a:cs typeface="Times New Roman"/>
            </a:endParaRPr>
          </a:p>
          <a:p>
            <a:pPr marL="355600" indent="-355600" algn="just">
              <a:lnSpc>
                <a:spcPts val="3400"/>
              </a:lnSpc>
            </a:pPr>
            <a:r>
              <a:rPr lang="en-US" altLang="zh-TW" sz="2400" b="1" kern="100" dirty="0">
                <a:solidFill>
                  <a:srgbClr val="000000"/>
                </a:solidFill>
                <a:latin typeface="標楷體" pitchFamily="65" charset="-120"/>
                <a:ea typeface="標楷體" pitchFamily="65" charset="-120"/>
                <a:cs typeface="Times New Roman"/>
              </a:rPr>
              <a:t>13.</a:t>
            </a:r>
            <a:r>
              <a:rPr lang="zh-TW" altLang="zh-TW" sz="2400" b="1" u="sng" kern="0" dirty="0">
                <a:solidFill>
                  <a:srgbClr val="0000FF"/>
                </a:solidFill>
                <a:latin typeface="標楷體" pitchFamily="65" charset="-120"/>
                <a:ea typeface="標楷體" pitchFamily="65" charset="-120"/>
                <a:cs typeface="新細明體"/>
              </a:rPr>
              <a:t>議價案未於議價前參考</a:t>
            </a:r>
            <a:r>
              <a:rPr lang="zh-TW" altLang="zh-TW" sz="2400" b="1" kern="0" dirty="0">
                <a:solidFill>
                  <a:srgbClr val="000000"/>
                </a:solidFill>
                <a:latin typeface="標楷體" pitchFamily="65" charset="-120"/>
                <a:ea typeface="標楷體" pitchFamily="65" charset="-120"/>
                <a:cs typeface="新細明體"/>
              </a:rPr>
              <a:t>廠商之報價或估價單訂底價。</a:t>
            </a:r>
            <a:endParaRPr lang="zh-TW" altLang="zh-TW" sz="2400" b="1" kern="100" dirty="0">
              <a:solidFill>
                <a:srgbClr val="000000"/>
              </a:solidFill>
              <a:latin typeface="標楷體" pitchFamily="65" charset="-120"/>
              <a:ea typeface="標楷體" pitchFamily="65" charset="-120"/>
              <a:cs typeface="Times New Roman"/>
            </a:endParaRPr>
          </a:p>
          <a:p>
            <a:pPr marL="355600" indent="-355600" algn="just">
              <a:lnSpc>
                <a:spcPts val="3400"/>
              </a:lnSpc>
            </a:pPr>
            <a:r>
              <a:rPr lang="en-US" altLang="zh-TW" sz="2400" b="1" kern="100" dirty="0">
                <a:solidFill>
                  <a:srgbClr val="000000"/>
                </a:solidFill>
                <a:latin typeface="標楷體" pitchFamily="65" charset="-120"/>
                <a:ea typeface="標楷體" pitchFamily="65" charset="-120"/>
                <a:cs typeface="Times New Roman"/>
              </a:rPr>
              <a:t>14.</a:t>
            </a:r>
            <a:r>
              <a:rPr lang="zh-TW" altLang="zh-TW" sz="2400" b="1" kern="0" dirty="0">
                <a:solidFill>
                  <a:srgbClr val="000000"/>
                </a:solidFill>
                <a:latin typeface="標楷體" pitchFamily="65" charset="-120"/>
                <a:ea typeface="標楷體" pitchFamily="65" charset="-120"/>
                <a:cs typeface="新細明體"/>
              </a:rPr>
              <a:t>決定</a:t>
            </a:r>
            <a:r>
              <a:rPr lang="zh-TW" altLang="zh-TW" sz="2400" b="1" u="sng" kern="0" dirty="0">
                <a:solidFill>
                  <a:srgbClr val="0000FF"/>
                </a:solidFill>
                <a:latin typeface="標楷體" pitchFamily="65" charset="-120"/>
                <a:ea typeface="標楷體" pitchFamily="65" charset="-120"/>
                <a:cs typeface="新細明體"/>
              </a:rPr>
              <a:t>最有利標後再洽廠商減價</a:t>
            </a:r>
            <a:r>
              <a:rPr lang="zh-TW" altLang="zh-TW" sz="2400" b="1" kern="0" dirty="0">
                <a:solidFill>
                  <a:srgbClr val="000000"/>
                </a:solidFill>
                <a:latin typeface="標楷體" pitchFamily="65" charset="-120"/>
                <a:ea typeface="標楷體" pitchFamily="65" charset="-120"/>
                <a:cs typeface="新細明體"/>
              </a:rPr>
              <a:t>。</a:t>
            </a:r>
            <a:endParaRPr lang="zh-TW" altLang="zh-TW" sz="2400" b="1" kern="100" dirty="0">
              <a:solidFill>
                <a:srgbClr val="000000"/>
              </a:solidFill>
              <a:latin typeface="標楷體" pitchFamily="65" charset="-120"/>
              <a:ea typeface="標楷體" pitchFamily="65" charset="-120"/>
              <a:cs typeface="Times New Roman"/>
            </a:endParaRPr>
          </a:p>
        </p:txBody>
      </p:sp>
      <p:sp>
        <p:nvSpPr>
          <p:cNvPr id="21" name="爆炸 1 20"/>
          <p:cNvSpPr/>
          <p:nvPr/>
        </p:nvSpPr>
        <p:spPr>
          <a:xfrm>
            <a:off x="4962780" y="1196752"/>
            <a:ext cx="2525473" cy="749697"/>
          </a:xfrm>
          <a:prstGeom prst="irregularSeal1">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2400" b="1" dirty="0">
                <a:solidFill>
                  <a:srgbClr val="000000"/>
                </a:solidFill>
                <a:latin typeface="標楷體" panose="03000509000000000000" pitchFamily="65" charset="-120"/>
                <a:ea typeface="標楷體" panose="03000509000000000000" pitchFamily="65" charset="-120"/>
              </a:rPr>
              <a:t>履約程序</a:t>
            </a:r>
          </a:p>
        </p:txBody>
      </p:sp>
    </p:spTree>
    <p:extLst>
      <p:ext uri="{BB962C8B-B14F-4D97-AF65-F5344CB8AC3E}">
        <p14:creationId xmlns:p14="http://schemas.microsoft.com/office/powerpoint/2010/main" val="354687693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3" name="五邊形 4"/>
          <p:cNvSpPr/>
          <p:nvPr/>
        </p:nvSpPr>
        <p:spPr>
          <a:xfrm>
            <a:off x="395536" y="332656"/>
            <a:ext cx="1405350" cy="944666"/>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180"/>
              <a:gd name="f11" fmla="abs f4"/>
              <a:gd name="f12" fmla="abs f5"/>
              <a:gd name="f13" fmla="abs f6"/>
              <a:gd name="f14" fmla="val f7"/>
              <a:gd name="f15" fmla="val f8"/>
              <a:gd name="f16" fmla="*/ f9 f1 1"/>
              <a:gd name="f17" fmla="*/ f10 f1 1"/>
              <a:gd name="f18" fmla="?: f11 f4 1"/>
              <a:gd name="f19" fmla="?: f12 f5 1"/>
              <a:gd name="f20" fmla="?: f13 f6 1"/>
              <a:gd name="f21" fmla="*/ f16 1 f3"/>
              <a:gd name="f22" fmla="*/ f17 1 f3"/>
              <a:gd name="f23" fmla="*/ f18 1 21600"/>
              <a:gd name="f24" fmla="*/ f19 1 21600"/>
              <a:gd name="f25" fmla="*/ 21600 f18 1"/>
              <a:gd name="f26" fmla="*/ 21600 f19 1"/>
              <a:gd name="f27" fmla="+- f21 0 f2"/>
              <a:gd name="f28" fmla="+- f22 0 f2"/>
              <a:gd name="f29" fmla="min f24 f23"/>
              <a:gd name="f30" fmla="*/ f25 1 f20"/>
              <a:gd name="f31" fmla="*/ f26 1 f20"/>
              <a:gd name="f32" fmla="val f30"/>
              <a:gd name="f33" fmla="val f31"/>
              <a:gd name="f34" fmla="*/ f14 f29 1"/>
              <a:gd name="f35" fmla="+- f33 0 f14"/>
              <a:gd name="f36" fmla="+- f32 0 f14"/>
              <a:gd name="f37" fmla="*/ f33 f29 1"/>
              <a:gd name="f38" fmla="*/ f32 f29 1"/>
              <a:gd name="f39" fmla="*/ f35 1 2"/>
              <a:gd name="f40" fmla="min f36 f35"/>
              <a:gd name="f41" fmla="+- f14 f39 0"/>
              <a:gd name="f42" fmla="*/ f40 f15 1"/>
              <a:gd name="f43" fmla="*/ f42 1 100000"/>
              <a:gd name="f44" fmla="*/ f41 f29 1"/>
              <a:gd name="f45" fmla="+- f32 0 f43"/>
              <a:gd name="f46" fmla="+- f45 f32 0"/>
              <a:gd name="f47" fmla="*/ f45 1 2"/>
              <a:gd name="f48" fmla="*/ f45 f29 1"/>
              <a:gd name="f49" fmla="*/ f46 1 2"/>
              <a:gd name="f50" fmla="*/ f47 f29 1"/>
              <a:gd name="f51" fmla="*/ f49 f29 1"/>
            </a:gdLst>
            <a:ahLst/>
            <a:cxnLst>
              <a:cxn ang="3cd4">
                <a:pos x="hc" y="t"/>
              </a:cxn>
              <a:cxn ang="0">
                <a:pos x="r" y="vc"/>
              </a:cxn>
              <a:cxn ang="cd4">
                <a:pos x="hc" y="b"/>
              </a:cxn>
              <a:cxn ang="cd2">
                <a:pos x="l" y="vc"/>
              </a:cxn>
              <a:cxn ang="f27">
                <a:pos x="f50" y="f34"/>
              </a:cxn>
              <a:cxn ang="f28">
                <a:pos x="f50" y="f37"/>
              </a:cxn>
            </a:cxnLst>
            <a:rect l="f34" t="f34" r="f51" b="f37"/>
            <a:pathLst>
              <a:path>
                <a:moveTo>
                  <a:pt x="f34" y="f34"/>
                </a:moveTo>
                <a:lnTo>
                  <a:pt x="f48" y="f34"/>
                </a:lnTo>
                <a:lnTo>
                  <a:pt x="f38" y="f44"/>
                </a:lnTo>
                <a:lnTo>
                  <a:pt x="f48" y="f37"/>
                </a:lnTo>
                <a:lnTo>
                  <a:pt x="f34" y="f37"/>
                </a:lnTo>
                <a:close/>
              </a:path>
            </a:pathLst>
          </a:custGeom>
          <a:solidFill>
            <a:schemeClr val="bg1"/>
          </a:solidFill>
          <a:ln w="28575">
            <a:solidFill>
              <a:schemeClr val="tx1"/>
            </a:solidFill>
            <a:prstDash val="solid"/>
          </a:ln>
        </p:spPr>
        <p:txBody>
          <a:bodyPr vert="horz" wrap="square" lIns="91440" tIns="45720" rIns="91440" bIns="45720" anchor="ctr" anchorCtr="1" compatLnSpc="1"/>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zh-TW" sz="3200" b="1" i="0" u="none" strike="noStrike" kern="1200" cap="none" spc="0" baseline="0" dirty="0">
                <a:solidFill>
                  <a:srgbClr val="000000"/>
                </a:solidFill>
                <a:uFillTx/>
                <a:latin typeface="標楷體" panose="03000509000000000000" pitchFamily="65" charset="-120"/>
                <a:ea typeface="標楷體" panose="03000509000000000000" pitchFamily="65" charset="-120"/>
              </a:rPr>
              <a:t>招標</a:t>
            </a:r>
          </a:p>
        </p:txBody>
      </p:sp>
      <p:sp>
        <p:nvSpPr>
          <p:cNvPr id="4" name="五邊形 5"/>
          <p:cNvSpPr/>
          <p:nvPr/>
        </p:nvSpPr>
        <p:spPr>
          <a:xfrm>
            <a:off x="1475656" y="332656"/>
            <a:ext cx="1405350" cy="944666"/>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180"/>
              <a:gd name="f11" fmla="abs f4"/>
              <a:gd name="f12" fmla="abs f5"/>
              <a:gd name="f13" fmla="abs f6"/>
              <a:gd name="f14" fmla="val f7"/>
              <a:gd name="f15" fmla="val f8"/>
              <a:gd name="f16" fmla="*/ f9 f1 1"/>
              <a:gd name="f17" fmla="*/ f10 f1 1"/>
              <a:gd name="f18" fmla="?: f11 f4 1"/>
              <a:gd name="f19" fmla="?: f12 f5 1"/>
              <a:gd name="f20" fmla="?: f13 f6 1"/>
              <a:gd name="f21" fmla="*/ f16 1 f3"/>
              <a:gd name="f22" fmla="*/ f17 1 f3"/>
              <a:gd name="f23" fmla="*/ f18 1 21600"/>
              <a:gd name="f24" fmla="*/ f19 1 21600"/>
              <a:gd name="f25" fmla="*/ 21600 f18 1"/>
              <a:gd name="f26" fmla="*/ 21600 f19 1"/>
              <a:gd name="f27" fmla="+- f21 0 f2"/>
              <a:gd name="f28" fmla="+- f22 0 f2"/>
              <a:gd name="f29" fmla="min f24 f23"/>
              <a:gd name="f30" fmla="*/ f25 1 f20"/>
              <a:gd name="f31" fmla="*/ f26 1 f20"/>
              <a:gd name="f32" fmla="val f30"/>
              <a:gd name="f33" fmla="val f31"/>
              <a:gd name="f34" fmla="*/ f14 f29 1"/>
              <a:gd name="f35" fmla="+- f33 0 f14"/>
              <a:gd name="f36" fmla="+- f32 0 f14"/>
              <a:gd name="f37" fmla="*/ f33 f29 1"/>
              <a:gd name="f38" fmla="*/ f32 f29 1"/>
              <a:gd name="f39" fmla="*/ f35 1 2"/>
              <a:gd name="f40" fmla="min f36 f35"/>
              <a:gd name="f41" fmla="+- f14 f39 0"/>
              <a:gd name="f42" fmla="*/ f40 f15 1"/>
              <a:gd name="f43" fmla="*/ f42 1 100000"/>
              <a:gd name="f44" fmla="*/ f41 f29 1"/>
              <a:gd name="f45" fmla="+- f32 0 f43"/>
              <a:gd name="f46" fmla="+- f45 f32 0"/>
              <a:gd name="f47" fmla="*/ f45 1 2"/>
              <a:gd name="f48" fmla="*/ f45 f29 1"/>
              <a:gd name="f49" fmla="*/ f46 1 2"/>
              <a:gd name="f50" fmla="*/ f47 f29 1"/>
              <a:gd name="f51" fmla="*/ f49 f29 1"/>
            </a:gdLst>
            <a:ahLst/>
            <a:cxnLst>
              <a:cxn ang="3cd4">
                <a:pos x="hc" y="t"/>
              </a:cxn>
              <a:cxn ang="0">
                <a:pos x="r" y="vc"/>
              </a:cxn>
              <a:cxn ang="cd4">
                <a:pos x="hc" y="b"/>
              </a:cxn>
              <a:cxn ang="cd2">
                <a:pos x="l" y="vc"/>
              </a:cxn>
              <a:cxn ang="f27">
                <a:pos x="f50" y="f34"/>
              </a:cxn>
              <a:cxn ang="f28">
                <a:pos x="f50" y="f37"/>
              </a:cxn>
            </a:cxnLst>
            <a:rect l="f34" t="f34" r="f51" b="f37"/>
            <a:pathLst>
              <a:path>
                <a:moveTo>
                  <a:pt x="f34" y="f34"/>
                </a:moveTo>
                <a:lnTo>
                  <a:pt x="f48" y="f34"/>
                </a:lnTo>
                <a:lnTo>
                  <a:pt x="f38" y="f44"/>
                </a:lnTo>
                <a:lnTo>
                  <a:pt x="f48" y="f37"/>
                </a:lnTo>
                <a:lnTo>
                  <a:pt x="f34" y="f37"/>
                </a:lnTo>
                <a:close/>
              </a:path>
            </a:pathLst>
          </a:custGeom>
          <a:solidFill>
            <a:schemeClr val="bg1"/>
          </a:solidFill>
          <a:ln w="28575">
            <a:solidFill>
              <a:srgbClr val="000000"/>
            </a:solidFill>
            <a:prstDash val="solid"/>
          </a:ln>
        </p:spPr>
        <p:txBody>
          <a:bodyPr vert="horz" wrap="square" lIns="91440" tIns="45720" rIns="91440" bIns="45720" anchor="ctr" anchorCtr="1" compatLnSpc="1"/>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zh-TW" sz="3200" b="1" i="0" u="none" strike="noStrike" kern="1200" cap="none" spc="0" baseline="0" dirty="0">
                <a:solidFill>
                  <a:srgbClr val="000000"/>
                </a:solidFill>
                <a:uFillTx/>
                <a:latin typeface="標楷體" panose="03000509000000000000" pitchFamily="65" charset="-120"/>
                <a:ea typeface="標楷體" panose="03000509000000000000" pitchFamily="65" charset="-120"/>
              </a:rPr>
              <a:t>開標</a:t>
            </a:r>
          </a:p>
        </p:txBody>
      </p:sp>
      <p:sp>
        <p:nvSpPr>
          <p:cNvPr id="5" name="五邊形 6"/>
          <p:cNvSpPr/>
          <p:nvPr/>
        </p:nvSpPr>
        <p:spPr>
          <a:xfrm>
            <a:off x="2573181" y="332656"/>
            <a:ext cx="1405350" cy="944666"/>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180"/>
              <a:gd name="f11" fmla="abs f4"/>
              <a:gd name="f12" fmla="abs f5"/>
              <a:gd name="f13" fmla="abs f6"/>
              <a:gd name="f14" fmla="val f7"/>
              <a:gd name="f15" fmla="val f8"/>
              <a:gd name="f16" fmla="*/ f9 f1 1"/>
              <a:gd name="f17" fmla="*/ f10 f1 1"/>
              <a:gd name="f18" fmla="?: f11 f4 1"/>
              <a:gd name="f19" fmla="?: f12 f5 1"/>
              <a:gd name="f20" fmla="?: f13 f6 1"/>
              <a:gd name="f21" fmla="*/ f16 1 f3"/>
              <a:gd name="f22" fmla="*/ f17 1 f3"/>
              <a:gd name="f23" fmla="*/ f18 1 21600"/>
              <a:gd name="f24" fmla="*/ f19 1 21600"/>
              <a:gd name="f25" fmla="*/ 21600 f18 1"/>
              <a:gd name="f26" fmla="*/ 21600 f19 1"/>
              <a:gd name="f27" fmla="+- f21 0 f2"/>
              <a:gd name="f28" fmla="+- f22 0 f2"/>
              <a:gd name="f29" fmla="min f24 f23"/>
              <a:gd name="f30" fmla="*/ f25 1 f20"/>
              <a:gd name="f31" fmla="*/ f26 1 f20"/>
              <a:gd name="f32" fmla="val f30"/>
              <a:gd name="f33" fmla="val f31"/>
              <a:gd name="f34" fmla="*/ f14 f29 1"/>
              <a:gd name="f35" fmla="+- f33 0 f14"/>
              <a:gd name="f36" fmla="+- f32 0 f14"/>
              <a:gd name="f37" fmla="*/ f33 f29 1"/>
              <a:gd name="f38" fmla="*/ f32 f29 1"/>
              <a:gd name="f39" fmla="*/ f35 1 2"/>
              <a:gd name="f40" fmla="min f36 f35"/>
              <a:gd name="f41" fmla="+- f14 f39 0"/>
              <a:gd name="f42" fmla="*/ f40 f15 1"/>
              <a:gd name="f43" fmla="*/ f42 1 100000"/>
              <a:gd name="f44" fmla="*/ f41 f29 1"/>
              <a:gd name="f45" fmla="+- f32 0 f43"/>
              <a:gd name="f46" fmla="+- f45 f32 0"/>
              <a:gd name="f47" fmla="*/ f45 1 2"/>
              <a:gd name="f48" fmla="*/ f45 f29 1"/>
              <a:gd name="f49" fmla="*/ f46 1 2"/>
              <a:gd name="f50" fmla="*/ f47 f29 1"/>
              <a:gd name="f51" fmla="*/ f49 f29 1"/>
            </a:gdLst>
            <a:ahLst/>
            <a:cxnLst>
              <a:cxn ang="3cd4">
                <a:pos x="hc" y="t"/>
              </a:cxn>
              <a:cxn ang="0">
                <a:pos x="r" y="vc"/>
              </a:cxn>
              <a:cxn ang="cd4">
                <a:pos x="hc" y="b"/>
              </a:cxn>
              <a:cxn ang="cd2">
                <a:pos x="l" y="vc"/>
              </a:cxn>
              <a:cxn ang="f27">
                <a:pos x="f50" y="f34"/>
              </a:cxn>
              <a:cxn ang="f28">
                <a:pos x="f50" y="f37"/>
              </a:cxn>
            </a:cxnLst>
            <a:rect l="f34" t="f34" r="f51" b="f37"/>
            <a:pathLst>
              <a:path>
                <a:moveTo>
                  <a:pt x="f34" y="f34"/>
                </a:moveTo>
                <a:lnTo>
                  <a:pt x="f48" y="f34"/>
                </a:lnTo>
                <a:lnTo>
                  <a:pt x="f38" y="f44"/>
                </a:lnTo>
                <a:lnTo>
                  <a:pt x="f48" y="f37"/>
                </a:lnTo>
                <a:lnTo>
                  <a:pt x="f34" y="f37"/>
                </a:lnTo>
                <a:close/>
              </a:path>
            </a:pathLst>
          </a:custGeom>
          <a:solidFill>
            <a:schemeClr val="bg1"/>
          </a:solidFill>
          <a:ln w="28575">
            <a:solidFill>
              <a:srgbClr val="000000"/>
            </a:solidFill>
            <a:prstDash val="solid"/>
          </a:ln>
        </p:spPr>
        <p:txBody>
          <a:bodyPr vert="horz" wrap="square" lIns="91440" tIns="45720" rIns="91440" bIns="45720" anchor="ctr" anchorCtr="1" compatLnSpc="1"/>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zh-TW" sz="3200" b="1" i="0" u="none" strike="noStrike" kern="1200" cap="none" spc="0" baseline="0" dirty="0">
                <a:solidFill>
                  <a:srgbClr val="000000"/>
                </a:solidFill>
                <a:uFillTx/>
                <a:latin typeface="標楷體" panose="03000509000000000000" pitchFamily="65" charset="-120"/>
                <a:ea typeface="標楷體" panose="03000509000000000000" pitchFamily="65" charset="-120"/>
              </a:rPr>
              <a:t>審標</a:t>
            </a:r>
          </a:p>
        </p:txBody>
      </p:sp>
      <p:sp>
        <p:nvSpPr>
          <p:cNvPr id="6" name="五邊形 9"/>
          <p:cNvSpPr/>
          <p:nvPr/>
        </p:nvSpPr>
        <p:spPr>
          <a:xfrm>
            <a:off x="3635896" y="332656"/>
            <a:ext cx="1405350" cy="944666"/>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180"/>
              <a:gd name="f11" fmla="abs f4"/>
              <a:gd name="f12" fmla="abs f5"/>
              <a:gd name="f13" fmla="abs f6"/>
              <a:gd name="f14" fmla="val f7"/>
              <a:gd name="f15" fmla="val f8"/>
              <a:gd name="f16" fmla="*/ f9 f1 1"/>
              <a:gd name="f17" fmla="*/ f10 f1 1"/>
              <a:gd name="f18" fmla="?: f11 f4 1"/>
              <a:gd name="f19" fmla="?: f12 f5 1"/>
              <a:gd name="f20" fmla="?: f13 f6 1"/>
              <a:gd name="f21" fmla="*/ f16 1 f3"/>
              <a:gd name="f22" fmla="*/ f17 1 f3"/>
              <a:gd name="f23" fmla="*/ f18 1 21600"/>
              <a:gd name="f24" fmla="*/ f19 1 21600"/>
              <a:gd name="f25" fmla="*/ 21600 f18 1"/>
              <a:gd name="f26" fmla="*/ 21600 f19 1"/>
              <a:gd name="f27" fmla="+- f21 0 f2"/>
              <a:gd name="f28" fmla="+- f22 0 f2"/>
              <a:gd name="f29" fmla="min f24 f23"/>
              <a:gd name="f30" fmla="*/ f25 1 f20"/>
              <a:gd name="f31" fmla="*/ f26 1 f20"/>
              <a:gd name="f32" fmla="val f30"/>
              <a:gd name="f33" fmla="val f31"/>
              <a:gd name="f34" fmla="*/ f14 f29 1"/>
              <a:gd name="f35" fmla="+- f33 0 f14"/>
              <a:gd name="f36" fmla="+- f32 0 f14"/>
              <a:gd name="f37" fmla="*/ f33 f29 1"/>
              <a:gd name="f38" fmla="*/ f32 f29 1"/>
              <a:gd name="f39" fmla="*/ f35 1 2"/>
              <a:gd name="f40" fmla="min f36 f35"/>
              <a:gd name="f41" fmla="+- f14 f39 0"/>
              <a:gd name="f42" fmla="*/ f40 f15 1"/>
              <a:gd name="f43" fmla="*/ f42 1 100000"/>
              <a:gd name="f44" fmla="*/ f41 f29 1"/>
              <a:gd name="f45" fmla="+- f32 0 f43"/>
              <a:gd name="f46" fmla="+- f45 f32 0"/>
              <a:gd name="f47" fmla="*/ f45 1 2"/>
              <a:gd name="f48" fmla="*/ f45 f29 1"/>
              <a:gd name="f49" fmla="*/ f46 1 2"/>
              <a:gd name="f50" fmla="*/ f47 f29 1"/>
              <a:gd name="f51" fmla="*/ f49 f29 1"/>
            </a:gdLst>
            <a:ahLst/>
            <a:cxnLst>
              <a:cxn ang="3cd4">
                <a:pos x="hc" y="t"/>
              </a:cxn>
              <a:cxn ang="0">
                <a:pos x="r" y="vc"/>
              </a:cxn>
              <a:cxn ang="cd4">
                <a:pos x="hc" y="b"/>
              </a:cxn>
              <a:cxn ang="cd2">
                <a:pos x="l" y="vc"/>
              </a:cxn>
              <a:cxn ang="f27">
                <a:pos x="f50" y="f34"/>
              </a:cxn>
              <a:cxn ang="f28">
                <a:pos x="f50" y="f37"/>
              </a:cxn>
            </a:cxnLst>
            <a:rect l="f34" t="f34" r="f51" b="f37"/>
            <a:pathLst>
              <a:path>
                <a:moveTo>
                  <a:pt x="f34" y="f34"/>
                </a:moveTo>
                <a:lnTo>
                  <a:pt x="f48" y="f34"/>
                </a:lnTo>
                <a:lnTo>
                  <a:pt x="f38" y="f44"/>
                </a:lnTo>
                <a:lnTo>
                  <a:pt x="f48" y="f37"/>
                </a:lnTo>
                <a:lnTo>
                  <a:pt x="f34" y="f37"/>
                </a:lnTo>
                <a:close/>
              </a:path>
            </a:pathLst>
          </a:custGeom>
          <a:gradFill flip="none" rotWithShape="1">
            <a:gsLst>
              <a:gs pos="0">
                <a:srgbClr val="00B050">
                  <a:tint val="66000"/>
                  <a:satMod val="160000"/>
                </a:srgbClr>
              </a:gs>
              <a:gs pos="50000">
                <a:srgbClr val="00B050">
                  <a:tint val="44500"/>
                  <a:satMod val="160000"/>
                </a:srgbClr>
              </a:gs>
              <a:gs pos="100000">
                <a:srgbClr val="00B050">
                  <a:tint val="23500"/>
                  <a:satMod val="160000"/>
                </a:srgbClr>
              </a:gs>
            </a:gsLst>
            <a:lin ang="10800000" scaled="1"/>
            <a:tileRect/>
          </a:gradFill>
          <a:ln w="76200">
            <a:solidFill>
              <a:srgbClr val="00B050"/>
            </a:solidFill>
            <a:prstDash val="sysDot"/>
          </a:ln>
        </p:spPr>
        <p:txBody>
          <a:bodyPr vert="horz" wrap="square" lIns="91440" tIns="45720" rIns="91440" bIns="45720" anchor="ctr" anchorCtr="1" compatLnSpc="1"/>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zh-TW" sz="3200" b="1" i="0" u="none" strike="noStrike" kern="1200" cap="none" spc="0" baseline="0" dirty="0">
                <a:solidFill>
                  <a:srgbClr val="000000"/>
                </a:solidFill>
                <a:uFillTx/>
                <a:latin typeface="標楷體" panose="03000509000000000000" pitchFamily="65" charset="-120"/>
                <a:ea typeface="標楷體" panose="03000509000000000000" pitchFamily="65" charset="-120"/>
              </a:rPr>
              <a:t>決標</a:t>
            </a:r>
          </a:p>
        </p:txBody>
      </p:sp>
      <p:sp>
        <p:nvSpPr>
          <p:cNvPr id="7" name="五邊形 10"/>
          <p:cNvSpPr/>
          <p:nvPr/>
        </p:nvSpPr>
        <p:spPr>
          <a:xfrm>
            <a:off x="4871162" y="371061"/>
            <a:ext cx="1213006" cy="906261"/>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180"/>
              <a:gd name="f11" fmla="abs f4"/>
              <a:gd name="f12" fmla="abs f5"/>
              <a:gd name="f13" fmla="abs f6"/>
              <a:gd name="f14" fmla="val f7"/>
              <a:gd name="f15" fmla="val f8"/>
              <a:gd name="f16" fmla="*/ f9 f1 1"/>
              <a:gd name="f17" fmla="*/ f10 f1 1"/>
              <a:gd name="f18" fmla="?: f11 f4 1"/>
              <a:gd name="f19" fmla="?: f12 f5 1"/>
              <a:gd name="f20" fmla="?: f13 f6 1"/>
              <a:gd name="f21" fmla="*/ f16 1 f3"/>
              <a:gd name="f22" fmla="*/ f17 1 f3"/>
              <a:gd name="f23" fmla="*/ f18 1 21600"/>
              <a:gd name="f24" fmla="*/ f19 1 21600"/>
              <a:gd name="f25" fmla="*/ 21600 f18 1"/>
              <a:gd name="f26" fmla="*/ 21600 f19 1"/>
              <a:gd name="f27" fmla="+- f21 0 f2"/>
              <a:gd name="f28" fmla="+- f22 0 f2"/>
              <a:gd name="f29" fmla="min f24 f23"/>
              <a:gd name="f30" fmla="*/ f25 1 f20"/>
              <a:gd name="f31" fmla="*/ f26 1 f20"/>
              <a:gd name="f32" fmla="val f30"/>
              <a:gd name="f33" fmla="val f31"/>
              <a:gd name="f34" fmla="*/ f14 f29 1"/>
              <a:gd name="f35" fmla="+- f33 0 f14"/>
              <a:gd name="f36" fmla="+- f32 0 f14"/>
              <a:gd name="f37" fmla="*/ f33 f29 1"/>
              <a:gd name="f38" fmla="*/ f32 f29 1"/>
              <a:gd name="f39" fmla="*/ f35 1 2"/>
              <a:gd name="f40" fmla="min f36 f35"/>
              <a:gd name="f41" fmla="+- f14 f39 0"/>
              <a:gd name="f42" fmla="*/ f40 f15 1"/>
              <a:gd name="f43" fmla="*/ f42 1 100000"/>
              <a:gd name="f44" fmla="*/ f41 f29 1"/>
              <a:gd name="f45" fmla="+- f32 0 f43"/>
              <a:gd name="f46" fmla="+- f45 f32 0"/>
              <a:gd name="f47" fmla="*/ f45 1 2"/>
              <a:gd name="f48" fmla="*/ f45 f29 1"/>
              <a:gd name="f49" fmla="*/ f46 1 2"/>
              <a:gd name="f50" fmla="*/ f47 f29 1"/>
              <a:gd name="f51" fmla="*/ f49 f29 1"/>
            </a:gdLst>
            <a:ahLst/>
            <a:cxnLst>
              <a:cxn ang="3cd4">
                <a:pos x="hc" y="t"/>
              </a:cxn>
              <a:cxn ang="0">
                <a:pos x="r" y="vc"/>
              </a:cxn>
              <a:cxn ang="cd4">
                <a:pos x="hc" y="b"/>
              </a:cxn>
              <a:cxn ang="cd2">
                <a:pos x="l" y="vc"/>
              </a:cxn>
              <a:cxn ang="f27">
                <a:pos x="f50" y="f34"/>
              </a:cxn>
              <a:cxn ang="f28">
                <a:pos x="f50" y="f37"/>
              </a:cxn>
            </a:cxnLst>
            <a:rect l="f34" t="f34" r="f51" b="f37"/>
            <a:pathLst>
              <a:path>
                <a:moveTo>
                  <a:pt x="f34" y="f34"/>
                </a:moveTo>
                <a:lnTo>
                  <a:pt x="f48" y="f34"/>
                </a:lnTo>
                <a:lnTo>
                  <a:pt x="f38" y="f44"/>
                </a:lnTo>
                <a:lnTo>
                  <a:pt x="f48" y="f37"/>
                </a:lnTo>
                <a:lnTo>
                  <a:pt x="f34" y="f37"/>
                </a:lnTo>
                <a:close/>
              </a:path>
            </a:pathLst>
          </a:custGeom>
          <a:solidFill>
            <a:schemeClr val="bg1"/>
          </a:solidFill>
          <a:ln w="28575">
            <a:solidFill>
              <a:schemeClr val="tx1"/>
            </a:solidFill>
            <a:prstDash val="solid"/>
          </a:ln>
        </p:spPr>
        <p:txBody>
          <a:bodyPr vert="horz" wrap="square" lIns="91440" tIns="45720" rIns="91440" bIns="45720" anchor="ctr" anchorCtr="1" compatLnSpc="1"/>
          <a:lstStyle/>
          <a:p>
            <a:pPr marL="0" marR="0" lvl="0" indent="0"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zh-TW" sz="2800" b="1" i="0" u="none" strike="noStrike" kern="1200" cap="none" spc="0" baseline="0" dirty="0">
                <a:solidFill>
                  <a:srgbClr val="000000"/>
                </a:solidFill>
                <a:uFillTx/>
                <a:latin typeface="標楷體" panose="03000509000000000000" pitchFamily="65" charset="-120"/>
                <a:ea typeface="標楷體" panose="03000509000000000000" pitchFamily="65" charset="-120"/>
              </a:rPr>
              <a:t>訂約</a:t>
            </a:r>
          </a:p>
        </p:txBody>
      </p:sp>
      <p:sp>
        <p:nvSpPr>
          <p:cNvPr id="8" name="五邊形 11"/>
          <p:cNvSpPr/>
          <p:nvPr/>
        </p:nvSpPr>
        <p:spPr>
          <a:xfrm>
            <a:off x="5750118" y="362500"/>
            <a:ext cx="1126138" cy="900998"/>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180"/>
              <a:gd name="f11" fmla="abs f4"/>
              <a:gd name="f12" fmla="abs f5"/>
              <a:gd name="f13" fmla="abs f6"/>
              <a:gd name="f14" fmla="val f7"/>
              <a:gd name="f15" fmla="val f8"/>
              <a:gd name="f16" fmla="*/ f9 f1 1"/>
              <a:gd name="f17" fmla="*/ f10 f1 1"/>
              <a:gd name="f18" fmla="?: f11 f4 1"/>
              <a:gd name="f19" fmla="?: f12 f5 1"/>
              <a:gd name="f20" fmla="?: f13 f6 1"/>
              <a:gd name="f21" fmla="*/ f16 1 f3"/>
              <a:gd name="f22" fmla="*/ f17 1 f3"/>
              <a:gd name="f23" fmla="*/ f18 1 21600"/>
              <a:gd name="f24" fmla="*/ f19 1 21600"/>
              <a:gd name="f25" fmla="*/ 21600 f18 1"/>
              <a:gd name="f26" fmla="*/ 21600 f19 1"/>
              <a:gd name="f27" fmla="+- f21 0 f2"/>
              <a:gd name="f28" fmla="+- f22 0 f2"/>
              <a:gd name="f29" fmla="min f24 f23"/>
              <a:gd name="f30" fmla="*/ f25 1 f20"/>
              <a:gd name="f31" fmla="*/ f26 1 f20"/>
              <a:gd name="f32" fmla="val f30"/>
              <a:gd name="f33" fmla="val f31"/>
              <a:gd name="f34" fmla="*/ f14 f29 1"/>
              <a:gd name="f35" fmla="+- f33 0 f14"/>
              <a:gd name="f36" fmla="+- f32 0 f14"/>
              <a:gd name="f37" fmla="*/ f33 f29 1"/>
              <a:gd name="f38" fmla="*/ f32 f29 1"/>
              <a:gd name="f39" fmla="*/ f35 1 2"/>
              <a:gd name="f40" fmla="min f36 f35"/>
              <a:gd name="f41" fmla="+- f14 f39 0"/>
              <a:gd name="f42" fmla="*/ f40 f15 1"/>
              <a:gd name="f43" fmla="*/ f42 1 100000"/>
              <a:gd name="f44" fmla="*/ f41 f29 1"/>
              <a:gd name="f45" fmla="+- f32 0 f43"/>
              <a:gd name="f46" fmla="+- f45 f32 0"/>
              <a:gd name="f47" fmla="*/ f45 1 2"/>
              <a:gd name="f48" fmla="*/ f45 f29 1"/>
              <a:gd name="f49" fmla="*/ f46 1 2"/>
              <a:gd name="f50" fmla="*/ f47 f29 1"/>
              <a:gd name="f51" fmla="*/ f49 f29 1"/>
            </a:gdLst>
            <a:ahLst/>
            <a:cxnLst>
              <a:cxn ang="3cd4">
                <a:pos x="hc" y="t"/>
              </a:cxn>
              <a:cxn ang="0">
                <a:pos x="r" y="vc"/>
              </a:cxn>
              <a:cxn ang="cd4">
                <a:pos x="hc" y="b"/>
              </a:cxn>
              <a:cxn ang="cd2">
                <a:pos x="l" y="vc"/>
              </a:cxn>
              <a:cxn ang="f27">
                <a:pos x="f50" y="f34"/>
              </a:cxn>
              <a:cxn ang="f28">
                <a:pos x="f50" y="f37"/>
              </a:cxn>
            </a:cxnLst>
            <a:rect l="f34" t="f34" r="f51" b="f37"/>
            <a:pathLst>
              <a:path>
                <a:moveTo>
                  <a:pt x="f34" y="f34"/>
                </a:moveTo>
                <a:lnTo>
                  <a:pt x="f48" y="f34"/>
                </a:lnTo>
                <a:lnTo>
                  <a:pt x="f38" y="f44"/>
                </a:lnTo>
                <a:lnTo>
                  <a:pt x="f48" y="f37"/>
                </a:lnTo>
                <a:lnTo>
                  <a:pt x="f34" y="f37"/>
                </a:lnTo>
                <a:close/>
              </a:path>
            </a:pathLst>
          </a:custGeom>
          <a:solidFill>
            <a:schemeClr val="bg1"/>
          </a:solidFill>
          <a:ln w="28575">
            <a:solidFill>
              <a:schemeClr val="tx1"/>
            </a:solidFill>
            <a:prstDash val="solid"/>
          </a:ln>
        </p:spPr>
        <p:txBody>
          <a:bodyPr vert="horz" wrap="square" lIns="91440" tIns="45720" rIns="91440" bIns="45720" anchor="ctr" anchorCtr="1" compatLnSpc="1"/>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zh-TW" sz="2800" b="1" i="0" u="none" strike="noStrike" kern="1200" cap="none" spc="0" baseline="0" dirty="0">
                <a:solidFill>
                  <a:srgbClr val="000000"/>
                </a:solidFill>
                <a:uFillTx/>
                <a:latin typeface="標楷體" panose="03000509000000000000" pitchFamily="65" charset="-120"/>
                <a:ea typeface="標楷體" panose="03000509000000000000" pitchFamily="65" charset="-120"/>
              </a:rPr>
              <a:t>履約</a:t>
            </a:r>
          </a:p>
        </p:txBody>
      </p:sp>
      <p:sp>
        <p:nvSpPr>
          <p:cNvPr id="9" name="五邊形 12"/>
          <p:cNvSpPr/>
          <p:nvPr/>
        </p:nvSpPr>
        <p:spPr>
          <a:xfrm>
            <a:off x="6602590" y="371061"/>
            <a:ext cx="1281778" cy="892436"/>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180"/>
              <a:gd name="f11" fmla="abs f4"/>
              <a:gd name="f12" fmla="abs f5"/>
              <a:gd name="f13" fmla="abs f6"/>
              <a:gd name="f14" fmla="val f7"/>
              <a:gd name="f15" fmla="val f8"/>
              <a:gd name="f16" fmla="*/ f9 f1 1"/>
              <a:gd name="f17" fmla="*/ f10 f1 1"/>
              <a:gd name="f18" fmla="?: f11 f4 1"/>
              <a:gd name="f19" fmla="?: f12 f5 1"/>
              <a:gd name="f20" fmla="?: f13 f6 1"/>
              <a:gd name="f21" fmla="*/ f16 1 f3"/>
              <a:gd name="f22" fmla="*/ f17 1 f3"/>
              <a:gd name="f23" fmla="*/ f18 1 21600"/>
              <a:gd name="f24" fmla="*/ f19 1 21600"/>
              <a:gd name="f25" fmla="*/ 21600 f18 1"/>
              <a:gd name="f26" fmla="*/ 21600 f19 1"/>
              <a:gd name="f27" fmla="+- f21 0 f2"/>
              <a:gd name="f28" fmla="+- f22 0 f2"/>
              <a:gd name="f29" fmla="min f24 f23"/>
              <a:gd name="f30" fmla="*/ f25 1 f20"/>
              <a:gd name="f31" fmla="*/ f26 1 f20"/>
              <a:gd name="f32" fmla="val f30"/>
              <a:gd name="f33" fmla="val f31"/>
              <a:gd name="f34" fmla="*/ f14 f29 1"/>
              <a:gd name="f35" fmla="+- f33 0 f14"/>
              <a:gd name="f36" fmla="+- f32 0 f14"/>
              <a:gd name="f37" fmla="*/ f33 f29 1"/>
              <a:gd name="f38" fmla="*/ f32 f29 1"/>
              <a:gd name="f39" fmla="*/ f35 1 2"/>
              <a:gd name="f40" fmla="min f36 f35"/>
              <a:gd name="f41" fmla="+- f14 f39 0"/>
              <a:gd name="f42" fmla="*/ f40 f15 1"/>
              <a:gd name="f43" fmla="*/ f42 1 100000"/>
              <a:gd name="f44" fmla="*/ f41 f29 1"/>
              <a:gd name="f45" fmla="+- f32 0 f43"/>
              <a:gd name="f46" fmla="+- f45 f32 0"/>
              <a:gd name="f47" fmla="*/ f45 1 2"/>
              <a:gd name="f48" fmla="*/ f45 f29 1"/>
              <a:gd name="f49" fmla="*/ f46 1 2"/>
              <a:gd name="f50" fmla="*/ f47 f29 1"/>
              <a:gd name="f51" fmla="*/ f49 f29 1"/>
            </a:gdLst>
            <a:ahLst/>
            <a:cxnLst>
              <a:cxn ang="3cd4">
                <a:pos x="hc" y="t"/>
              </a:cxn>
              <a:cxn ang="0">
                <a:pos x="r" y="vc"/>
              </a:cxn>
              <a:cxn ang="cd4">
                <a:pos x="hc" y="b"/>
              </a:cxn>
              <a:cxn ang="cd2">
                <a:pos x="l" y="vc"/>
              </a:cxn>
              <a:cxn ang="f27">
                <a:pos x="f50" y="f34"/>
              </a:cxn>
              <a:cxn ang="f28">
                <a:pos x="f50" y="f37"/>
              </a:cxn>
            </a:cxnLst>
            <a:rect l="f34" t="f34" r="f51" b="f37"/>
            <a:pathLst>
              <a:path>
                <a:moveTo>
                  <a:pt x="f34" y="f34"/>
                </a:moveTo>
                <a:lnTo>
                  <a:pt x="f48" y="f34"/>
                </a:lnTo>
                <a:lnTo>
                  <a:pt x="f38" y="f44"/>
                </a:lnTo>
                <a:lnTo>
                  <a:pt x="f48" y="f37"/>
                </a:lnTo>
                <a:lnTo>
                  <a:pt x="f34" y="f37"/>
                </a:lnTo>
                <a:close/>
              </a:path>
            </a:pathLst>
          </a:custGeom>
          <a:solidFill>
            <a:schemeClr val="bg1"/>
          </a:solidFill>
          <a:ln w="28575">
            <a:solidFill>
              <a:schemeClr val="tx1"/>
            </a:solidFill>
            <a:prstDash val="solid"/>
          </a:ln>
        </p:spPr>
        <p:txBody>
          <a:bodyPr vert="horz" wrap="square" lIns="91440" tIns="45720" rIns="91440" bIns="45720" anchor="ctr" anchorCtr="1" compatLnSpc="1"/>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zh-TW" sz="2800" b="1" i="0" u="none" strike="noStrike" kern="1200" cap="none" spc="0" baseline="0" dirty="0">
                <a:solidFill>
                  <a:srgbClr val="000000"/>
                </a:solidFill>
                <a:uFillTx/>
                <a:latin typeface="標楷體" panose="03000509000000000000" pitchFamily="65" charset="-120"/>
                <a:ea typeface="標楷體" panose="03000509000000000000" pitchFamily="65" charset="-120"/>
              </a:rPr>
              <a:t>驗收</a:t>
            </a:r>
          </a:p>
        </p:txBody>
      </p:sp>
      <p:sp>
        <p:nvSpPr>
          <p:cNvPr id="10" name="五邊形 28"/>
          <p:cNvSpPr/>
          <p:nvPr/>
        </p:nvSpPr>
        <p:spPr>
          <a:xfrm>
            <a:off x="7620505" y="393212"/>
            <a:ext cx="1199967" cy="870286"/>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180"/>
              <a:gd name="f11" fmla="abs f4"/>
              <a:gd name="f12" fmla="abs f5"/>
              <a:gd name="f13" fmla="abs f6"/>
              <a:gd name="f14" fmla="val f7"/>
              <a:gd name="f15" fmla="val f8"/>
              <a:gd name="f16" fmla="*/ f9 f1 1"/>
              <a:gd name="f17" fmla="*/ f10 f1 1"/>
              <a:gd name="f18" fmla="?: f11 f4 1"/>
              <a:gd name="f19" fmla="?: f12 f5 1"/>
              <a:gd name="f20" fmla="?: f13 f6 1"/>
              <a:gd name="f21" fmla="*/ f16 1 f3"/>
              <a:gd name="f22" fmla="*/ f17 1 f3"/>
              <a:gd name="f23" fmla="*/ f18 1 21600"/>
              <a:gd name="f24" fmla="*/ f19 1 21600"/>
              <a:gd name="f25" fmla="*/ 21600 f18 1"/>
              <a:gd name="f26" fmla="*/ 21600 f19 1"/>
              <a:gd name="f27" fmla="+- f21 0 f2"/>
              <a:gd name="f28" fmla="+- f22 0 f2"/>
              <a:gd name="f29" fmla="min f24 f23"/>
              <a:gd name="f30" fmla="*/ f25 1 f20"/>
              <a:gd name="f31" fmla="*/ f26 1 f20"/>
              <a:gd name="f32" fmla="val f30"/>
              <a:gd name="f33" fmla="val f31"/>
              <a:gd name="f34" fmla="*/ f14 f29 1"/>
              <a:gd name="f35" fmla="+- f33 0 f14"/>
              <a:gd name="f36" fmla="+- f32 0 f14"/>
              <a:gd name="f37" fmla="*/ f33 f29 1"/>
              <a:gd name="f38" fmla="*/ f32 f29 1"/>
              <a:gd name="f39" fmla="*/ f35 1 2"/>
              <a:gd name="f40" fmla="min f36 f35"/>
              <a:gd name="f41" fmla="+- f14 f39 0"/>
              <a:gd name="f42" fmla="*/ f40 f15 1"/>
              <a:gd name="f43" fmla="*/ f42 1 100000"/>
              <a:gd name="f44" fmla="*/ f41 f29 1"/>
              <a:gd name="f45" fmla="+- f32 0 f43"/>
              <a:gd name="f46" fmla="+- f45 f32 0"/>
              <a:gd name="f47" fmla="*/ f45 1 2"/>
              <a:gd name="f48" fmla="*/ f45 f29 1"/>
              <a:gd name="f49" fmla="*/ f46 1 2"/>
              <a:gd name="f50" fmla="*/ f47 f29 1"/>
              <a:gd name="f51" fmla="*/ f49 f29 1"/>
            </a:gdLst>
            <a:ahLst/>
            <a:cxnLst>
              <a:cxn ang="3cd4">
                <a:pos x="hc" y="t"/>
              </a:cxn>
              <a:cxn ang="0">
                <a:pos x="r" y="vc"/>
              </a:cxn>
              <a:cxn ang="cd4">
                <a:pos x="hc" y="b"/>
              </a:cxn>
              <a:cxn ang="cd2">
                <a:pos x="l" y="vc"/>
              </a:cxn>
              <a:cxn ang="f27">
                <a:pos x="f50" y="f34"/>
              </a:cxn>
              <a:cxn ang="f28">
                <a:pos x="f50" y="f37"/>
              </a:cxn>
            </a:cxnLst>
            <a:rect l="f34" t="f34" r="f51" b="f37"/>
            <a:pathLst>
              <a:path>
                <a:moveTo>
                  <a:pt x="f34" y="f34"/>
                </a:moveTo>
                <a:lnTo>
                  <a:pt x="f48" y="f34"/>
                </a:lnTo>
                <a:lnTo>
                  <a:pt x="f38" y="f44"/>
                </a:lnTo>
                <a:lnTo>
                  <a:pt x="f48" y="f37"/>
                </a:lnTo>
                <a:lnTo>
                  <a:pt x="f34" y="f37"/>
                </a:lnTo>
                <a:close/>
              </a:path>
            </a:pathLst>
          </a:custGeom>
          <a:solidFill>
            <a:schemeClr val="bg1"/>
          </a:solidFill>
          <a:ln w="28575">
            <a:solidFill>
              <a:schemeClr val="tx1"/>
            </a:solidFill>
            <a:prstDash val="solid"/>
          </a:ln>
        </p:spPr>
        <p:txBody>
          <a:bodyPr vert="horz" wrap="square" lIns="91440" tIns="45720" rIns="91440" bIns="45720" anchor="ctr" anchorCtr="1" compatLnSpc="1"/>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zh-TW" sz="2800" b="1" i="0" u="none" strike="noStrike" kern="1200" cap="none" spc="0" baseline="0" dirty="0">
                <a:solidFill>
                  <a:srgbClr val="000000"/>
                </a:solidFill>
                <a:uFillTx/>
                <a:latin typeface="標楷體" panose="03000509000000000000" pitchFamily="65" charset="-120"/>
                <a:ea typeface="標楷體" panose="03000509000000000000" pitchFamily="65" charset="-120"/>
              </a:rPr>
              <a:t>保固</a:t>
            </a:r>
          </a:p>
        </p:txBody>
      </p:sp>
      <p:sp>
        <p:nvSpPr>
          <p:cNvPr id="12" name="文字方塊 11"/>
          <p:cNvSpPr txBox="1"/>
          <p:nvPr/>
        </p:nvSpPr>
        <p:spPr>
          <a:xfrm>
            <a:off x="368385" y="1383158"/>
            <a:ext cx="8352928" cy="461665"/>
          </a:xfrm>
          <a:prstGeom prst="rect">
            <a:avLst/>
          </a:prstGeom>
          <a:noFill/>
          <a:ln w="57150">
            <a:solidFill>
              <a:schemeClr val="tx1"/>
            </a:solidFill>
          </a:ln>
        </p:spPr>
        <p:txBody>
          <a:bodyPr wrap="square" rtlCol="0">
            <a:spAutoFit/>
          </a:bodyPr>
          <a:lstStyle/>
          <a:p>
            <a:r>
              <a:rPr lang="zh-TW" altLang="en-US" sz="2400" b="1" dirty="0">
                <a:solidFill>
                  <a:srgbClr val="FF0000"/>
                </a:solidFill>
                <a:latin typeface="標楷體" panose="03000509000000000000" pitchFamily="65" charset="-120"/>
                <a:ea typeface="標楷體" panose="03000509000000000000" pitchFamily="65" charset="-120"/>
              </a:rPr>
              <a:t>           十、決標程序</a:t>
            </a:r>
            <a:r>
              <a:rPr lang="zh-TW" altLang="en-US" sz="2400" b="1" dirty="0">
                <a:solidFill>
                  <a:srgbClr val="0000FF"/>
                </a:solidFill>
                <a:latin typeface="標楷體" panose="03000509000000000000" pitchFamily="65" charset="-120"/>
                <a:ea typeface="標楷體" panose="03000509000000000000" pitchFamily="65" charset="-120"/>
              </a:rPr>
              <a:t> </a:t>
            </a:r>
          </a:p>
        </p:txBody>
      </p:sp>
      <p:cxnSp>
        <p:nvCxnSpPr>
          <p:cNvPr id="15" name="直線接點 14"/>
          <p:cNvCxnSpPr/>
          <p:nvPr/>
        </p:nvCxnSpPr>
        <p:spPr>
          <a:xfrm>
            <a:off x="4758825" y="332656"/>
            <a:ext cx="29199" cy="1512168"/>
          </a:xfrm>
          <a:prstGeom prst="line">
            <a:avLst/>
          </a:prstGeom>
          <a:ln w="57150"/>
        </p:spPr>
        <p:style>
          <a:lnRef idx="1">
            <a:schemeClr val="accent1"/>
          </a:lnRef>
          <a:fillRef idx="0">
            <a:schemeClr val="accent1"/>
          </a:fillRef>
          <a:effectRef idx="0">
            <a:schemeClr val="accent1"/>
          </a:effectRef>
          <a:fontRef idx="minor">
            <a:schemeClr val="tx1"/>
          </a:fontRef>
        </p:style>
      </p:cxnSp>
      <p:sp>
        <p:nvSpPr>
          <p:cNvPr id="11" name="文字方塊 10"/>
          <p:cNvSpPr txBox="1"/>
          <p:nvPr/>
        </p:nvSpPr>
        <p:spPr>
          <a:xfrm>
            <a:off x="4788024" y="1383159"/>
            <a:ext cx="3960440" cy="461665"/>
          </a:xfrm>
          <a:prstGeom prst="rect">
            <a:avLst/>
          </a:prstGeom>
          <a:noFill/>
        </p:spPr>
        <p:txBody>
          <a:bodyPr wrap="square" rtlCol="0">
            <a:spAutoFit/>
          </a:bodyPr>
          <a:lstStyle/>
          <a:p>
            <a:pPr algn="ctr"/>
            <a:r>
              <a:rPr lang="zh-TW" altLang="en-US" sz="2400" b="1" dirty="0">
                <a:solidFill>
                  <a:srgbClr val="FF0000"/>
                </a:solidFill>
                <a:latin typeface="標楷體" panose="03000509000000000000" pitchFamily="65" charset="-120"/>
                <a:ea typeface="標楷體" panose="03000509000000000000" pitchFamily="65" charset="-120"/>
              </a:rPr>
              <a:t>                </a:t>
            </a:r>
            <a:r>
              <a:rPr lang="zh-TW" altLang="en-US" sz="2400" b="1" dirty="0">
                <a:solidFill>
                  <a:srgbClr val="000000"/>
                </a:solidFill>
                <a:latin typeface="標楷體" panose="03000509000000000000" pitchFamily="65" charset="-120"/>
                <a:ea typeface="標楷體" panose="03000509000000000000" pitchFamily="65" charset="-120"/>
              </a:rPr>
              <a:t>契約爭議</a:t>
            </a:r>
          </a:p>
        </p:txBody>
      </p:sp>
      <p:sp>
        <p:nvSpPr>
          <p:cNvPr id="18" name="向下箭號 17"/>
          <p:cNvSpPr/>
          <p:nvPr/>
        </p:nvSpPr>
        <p:spPr>
          <a:xfrm>
            <a:off x="4001270" y="1088741"/>
            <a:ext cx="282698" cy="1116124"/>
          </a:xfrm>
          <a:prstGeom prst="downArrow">
            <a:avLst/>
          </a:prstGeom>
          <a:solidFill>
            <a:srgbClr val="FF0000"/>
          </a:solidFill>
          <a:ln w="57150">
            <a:solidFill>
              <a:srgbClr val="1C1C1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0" name="文字方塊 19"/>
          <p:cNvSpPr txBox="1"/>
          <p:nvPr/>
        </p:nvSpPr>
        <p:spPr>
          <a:xfrm>
            <a:off x="433816" y="2204864"/>
            <a:ext cx="8352928" cy="3545009"/>
          </a:xfrm>
          <a:prstGeom prst="rect">
            <a:avLst/>
          </a:prstGeom>
          <a:noFill/>
        </p:spPr>
        <p:txBody>
          <a:bodyPr wrap="square" rtlCol="0">
            <a:spAutoFit/>
          </a:bodyPr>
          <a:lstStyle/>
          <a:p>
            <a:pPr marL="444500" indent="-444500" algn="just">
              <a:lnSpc>
                <a:spcPts val="3400"/>
              </a:lnSpc>
            </a:pPr>
            <a:r>
              <a:rPr lang="en-US" altLang="zh-TW" sz="2400" b="1" kern="100" dirty="0">
                <a:solidFill>
                  <a:srgbClr val="000000"/>
                </a:solidFill>
                <a:latin typeface="標楷體" pitchFamily="65" charset="-120"/>
                <a:ea typeface="標楷體" pitchFamily="65" charset="-120"/>
                <a:cs typeface="Times New Roman"/>
              </a:rPr>
              <a:t>15.</a:t>
            </a:r>
            <a:r>
              <a:rPr lang="zh-TW" altLang="zh-TW" sz="2400" b="1" kern="0" dirty="0">
                <a:solidFill>
                  <a:srgbClr val="000000"/>
                </a:solidFill>
                <a:latin typeface="標楷體" pitchFamily="65" charset="-120"/>
                <a:ea typeface="標楷體" pitchFamily="65" charset="-120"/>
                <a:cs typeface="新細明體"/>
              </a:rPr>
              <a:t>決定最有利標時未經評選委員會</a:t>
            </a:r>
            <a:r>
              <a:rPr lang="zh-TW" altLang="zh-TW" sz="2400" b="1" u="sng" kern="0" dirty="0">
                <a:solidFill>
                  <a:srgbClr val="0000FF"/>
                </a:solidFill>
                <a:latin typeface="標楷體" pitchFamily="65" charset="-120"/>
                <a:ea typeface="標楷體" pitchFamily="65" charset="-120"/>
                <a:cs typeface="新細明體"/>
              </a:rPr>
              <a:t>過半數之決定或機關首長</a:t>
            </a:r>
            <a:r>
              <a:rPr lang="zh-TW" altLang="zh-TW" sz="2400" b="1" kern="0" dirty="0">
                <a:solidFill>
                  <a:srgbClr val="000000"/>
                </a:solidFill>
                <a:latin typeface="標楷體" pitchFamily="65" charset="-120"/>
                <a:ea typeface="標楷體" pitchFamily="65" charset="-120"/>
                <a:cs typeface="新細明體"/>
              </a:rPr>
              <a:t>之決定。</a:t>
            </a:r>
            <a:endParaRPr lang="en-US" altLang="zh-TW" sz="2400" b="1" kern="100" dirty="0">
              <a:solidFill>
                <a:srgbClr val="000000"/>
              </a:solidFill>
              <a:latin typeface="標楷體" pitchFamily="65" charset="-120"/>
              <a:ea typeface="標楷體" pitchFamily="65" charset="-120"/>
              <a:cs typeface="Times New Roman"/>
            </a:endParaRPr>
          </a:p>
          <a:p>
            <a:pPr marL="444500" indent="-444500" algn="just">
              <a:lnSpc>
                <a:spcPts val="3400"/>
              </a:lnSpc>
            </a:pPr>
            <a:r>
              <a:rPr lang="en-US" altLang="zh-TW" sz="2400" b="1" kern="100" dirty="0">
                <a:solidFill>
                  <a:srgbClr val="000000"/>
                </a:solidFill>
                <a:latin typeface="標楷體" pitchFamily="65" charset="-120"/>
                <a:ea typeface="標楷體" pitchFamily="65" charset="-120"/>
                <a:cs typeface="Times New Roman"/>
              </a:rPr>
              <a:t>16.</a:t>
            </a:r>
            <a:r>
              <a:rPr lang="zh-TW" altLang="zh-TW" sz="2400" b="1" kern="0" dirty="0">
                <a:solidFill>
                  <a:srgbClr val="000000"/>
                </a:solidFill>
                <a:latin typeface="標楷體" pitchFamily="65" charset="-120"/>
                <a:ea typeface="標楷體" pitchFamily="65" charset="-120"/>
                <a:cs typeface="新細明體"/>
              </a:rPr>
              <a:t>訂有底價之採購，廠商報價</a:t>
            </a:r>
            <a:r>
              <a:rPr lang="zh-TW" altLang="zh-TW" sz="2400" b="1" u="sng" kern="0" dirty="0">
                <a:solidFill>
                  <a:srgbClr val="0000FF"/>
                </a:solidFill>
                <a:latin typeface="標楷體" pitchFamily="65" charset="-120"/>
                <a:ea typeface="標楷體" pitchFamily="65" charset="-120"/>
                <a:cs typeface="新細明體"/>
              </a:rPr>
              <a:t>已在底價之內</a:t>
            </a:r>
            <a:r>
              <a:rPr lang="en-US" altLang="zh-TW" sz="2400" b="1" kern="0" dirty="0">
                <a:solidFill>
                  <a:srgbClr val="000000"/>
                </a:solidFill>
                <a:latin typeface="標楷體" pitchFamily="65" charset="-120"/>
                <a:ea typeface="標楷體" pitchFamily="65" charset="-120"/>
                <a:cs typeface="新細明體"/>
              </a:rPr>
              <a:t>(</a:t>
            </a:r>
            <a:r>
              <a:rPr lang="zh-TW" altLang="zh-TW" sz="2400" b="1" kern="0" dirty="0">
                <a:solidFill>
                  <a:srgbClr val="000000"/>
                </a:solidFill>
                <a:latin typeface="標楷體" pitchFamily="65" charset="-120"/>
                <a:ea typeface="標楷體" pitchFamily="65" charset="-120"/>
                <a:cs typeface="新細明體"/>
              </a:rPr>
              <a:t>包括</a:t>
            </a:r>
            <a:r>
              <a:rPr lang="zh-TW" altLang="zh-TW" sz="2400" b="1" u="sng" kern="0" dirty="0">
                <a:solidFill>
                  <a:srgbClr val="FF0000"/>
                </a:solidFill>
                <a:latin typeface="標楷體" pitchFamily="65" charset="-120"/>
                <a:ea typeface="標楷體" pitchFamily="65" charset="-120"/>
                <a:cs typeface="新細明體"/>
              </a:rPr>
              <a:t>平底價</a:t>
            </a:r>
            <a:r>
              <a:rPr lang="en-US" altLang="zh-TW" sz="2400" b="1" kern="0" dirty="0">
                <a:solidFill>
                  <a:srgbClr val="000000"/>
                </a:solidFill>
                <a:latin typeface="標楷體" pitchFamily="65" charset="-120"/>
                <a:ea typeface="標楷體" pitchFamily="65" charset="-120"/>
                <a:cs typeface="新細明體"/>
              </a:rPr>
              <a:t>)</a:t>
            </a:r>
            <a:r>
              <a:rPr lang="zh-TW" altLang="zh-TW" sz="2400" b="1" kern="0" dirty="0">
                <a:solidFill>
                  <a:srgbClr val="000000"/>
                </a:solidFill>
                <a:latin typeface="標楷體" pitchFamily="65" charset="-120"/>
                <a:ea typeface="標楷體" pitchFamily="65" charset="-120"/>
                <a:cs typeface="新細明體"/>
              </a:rPr>
              <a:t>，機關未予決標，而要求廠商減價。</a:t>
            </a:r>
            <a:endParaRPr lang="zh-TW" altLang="zh-TW" sz="2400" b="1" kern="100" dirty="0">
              <a:solidFill>
                <a:srgbClr val="000000"/>
              </a:solidFill>
              <a:latin typeface="標楷體" pitchFamily="65" charset="-120"/>
              <a:ea typeface="標楷體" pitchFamily="65" charset="-120"/>
              <a:cs typeface="Times New Roman"/>
            </a:endParaRPr>
          </a:p>
          <a:p>
            <a:pPr marL="444500" indent="-444500" algn="just">
              <a:lnSpc>
                <a:spcPts val="3400"/>
              </a:lnSpc>
            </a:pPr>
            <a:r>
              <a:rPr lang="en-US" altLang="zh-TW" sz="2400" b="1" kern="100" dirty="0">
                <a:solidFill>
                  <a:srgbClr val="000000"/>
                </a:solidFill>
                <a:latin typeface="標楷體" pitchFamily="65" charset="-120"/>
                <a:ea typeface="標楷體" pitchFamily="65" charset="-120"/>
                <a:cs typeface="Times New Roman"/>
              </a:rPr>
              <a:t>17.</a:t>
            </a:r>
            <a:r>
              <a:rPr lang="zh-TW" altLang="zh-TW" sz="2400" b="1" kern="0" dirty="0">
                <a:solidFill>
                  <a:srgbClr val="000000"/>
                </a:solidFill>
                <a:latin typeface="標楷體" pitchFamily="65" charset="-120"/>
                <a:ea typeface="標楷體" pitchFamily="65" charset="-120"/>
                <a:cs typeface="新細明體"/>
              </a:rPr>
              <a:t>未更改招標文件內容而</a:t>
            </a:r>
            <a:r>
              <a:rPr lang="zh-TW" altLang="zh-TW" sz="2400" b="1" u="sng" kern="0" dirty="0">
                <a:solidFill>
                  <a:srgbClr val="0000FF"/>
                </a:solidFill>
                <a:latin typeface="標楷體" pitchFamily="65" charset="-120"/>
                <a:ea typeface="標楷體" pitchFamily="65" charset="-120"/>
                <a:cs typeface="新細明體"/>
              </a:rPr>
              <a:t>重行訂定之底價</a:t>
            </a:r>
            <a:r>
              <a:rPr lang="zh-TW" altLang="zh-TW" sz="2400" b="1" kern="0" dirty="0">
                <a:solidFill>
                  <a:srgbClr val="000000"/>
                </a:solidFill>
                <a:latin typeface="標楷體" pitchFamily="65" charset="-120"/>
                <a:ea typeface="標楷體" pitchFamily="65" charset="-120"/>
                <a:cs typeface="新細明體"/>
              </a:rPr>
              <a:t>，除有正當理由外</a:t>
            </a:r>
            <a:r>
              <a:rPr lang="en-US" altLang="zh-TW" sz="2000" b="1" kern="0" dirty="0">
                <a:solidFill>
                  <a:srgbClr val="000000"/>
                </a:solidFill>
                <a:latin typeface="標楷體" pitchFamily="65" charset="-120"/>
                <a:ea typeface="標楷體" pitchFamily="65" charset="-120"/>
                <a:cs typeface="新細明體"/>
              </a:rPr>
              <a:t>(</a:t>
            </a:r>
            <a:r>
              <a:rPr lang="zh-TW" altLang="zh-TW" sz="2000" b="1" kern="0" dirty="0">
                <a:solidFill>
                  <a:srgbClr val="000000"/>
                </a:solidFill>
                <a:latin typeface="標楷體" pitchFamily="65" charset="-120"/>
                <a:ea typeface="標楷體" pitchFamily="65" charset="-120"/>
                <a:cs typeface="新細明體"/>
              </a:rPr>
              <a:t>例如匯率大幅波動影響底價之訂定</a:t>
            </a:r>
            <a:r>
              <a:rPr lang="en-US" altLang="zh-TW" sz="2000" b="1" kern="0" dirty="0">
                <a:solidFill>
                  <a:srgbClr val="000000"/>
                </a:solidFill>
                <a:latin typeface="標楷體" pitchFamily="65" charset="-120"/>
                <a:ea typeface="標楷體" pitchFamily="65" charset="-120"/>
                <a:cs typeface="新細明體"/>
              </a:rPr>
              <a:t>)</a:t>
            </a:r>
            <a:r>
              <a:rPr lang="zh-TW" altLang="zh-TW" sz="2400" b="1" kern="0" dirty="0">
                <a:solidFill>
                  <a:srgbClr val="000000"/>
                </a:solidFill>
                <a:latin typeface="標楷體" pitchFamily="65" charset="-120"/>
                <a:ea typeface="標楷體" pitchFamily="65" charset="-120"/>
                <a:cs typeface="新細明體"/>
              </a:rPr>
              <a:t>，較廢標前合格廠商之最低標價為高。</a:t>
            </a:r>
            <a:endParaRPr lang="zh-TW" altLang="zh-TW" sz="2400" b="1" kern="100" dirty="0">
              <a:solidFill>
                <a:srgbClr val="000000"/>
              </a:solidFill>
              <a:latin typeface="標楷體" pitchFamily="65" charset="-120"/>
              <a:ea typeface="標楷體" pitchFamily="65" charset="-120"/>
              <a:cs typeface="Times New Roman"/>
            </a:endParaRPr>
          </a:p>
          <a:p>
            <a:pPr marL="355600" indent="-355600" algn="just">
              <a:lnSpc>
                <a:spcPts val="3400"/>
              </a:lnSpc>
            </a:pPr>
            <a:r>
              <a:rPr lang="en-US" altLang="zh-TW" sz="2400" b="1" kern="100" dirty="0">
                <a:solidFill>
                  <a:srgbClr val="000000"/>
                </a:solidFill>
                <a:latin typeface="標楷體" pitchFamily="65" charset="-120"/>
                <a:ea typeface="標楷體" pitchFamily="65" charset="-120"/>
                <a:cs typeface="Times New Roman"/>
              </a:rPr>
              <a:t>18.</a:t>
            </a:r>
            <a:r>
              <a:rPr lang="zh-TW" altLang="zh-TW" sz="2400" b="1" kern="0" dirty="0">
                <a:solidFill>
                  <a:srgbClr val="000000"/>
                </a:solidFill>
                <a:latin typeface="標楷體" pitchFamily="65" charset="-120"/>
                <a:ea typeface="標楷體" pitchFamily="65" charset="-120"/>
                <a:cs typeface="新細明體"/>
              </a:rPr>
              <a:t>決標紀錄</a:t>
            </a:r>
            <a:r>
              <a:rPr lang="zh-TW" altLang="zh-TW" sz="2400" b="1" u="sng" kern="0" dirty="0">
                <a:solidFill>
                  <a:srgbClr val="0000FF"/>
                </a:solidFill>
                <a:latin typeface="標楷體" pitchFamily="65" charset="-120"/>
                <a:ea typeface="標楷體" pitchFamily="65" charset="-120"/>
                <a:cs typeface="新細明體"/>
              </a:rPr>
              <a:t>記載不全</a:t>
            </a:r>
            <a:r>
              <a:rPr lang="zh-TW" altLang="zh-TW" sz="2400" b="1" kern="0" dirty="0">
                <a:solidFill>
                  <a:srgbClr val="000000"/>
                </a:solidFill>
                <a:latin typeface="標楷體" pitchFamily="65" charset="-120"/>
                <a:ea typeface="標楷體" pitchFamily="65" charset="-120"/>
                <a:cs typeface="新細明體"/>
              </a:rPr>
              <a:t>。</a:t>
            </a:r>
            <a:endParaRPr lang="zh-TW" altLang="zh-TW" sz="2400" b="1" kern="100" dirty="0">
              <a:solidFill>
                <a:srgbClr val="000000"/>
              </a:solidFill>
              <a:latin typeface="標楷體" pitchFamily="65" charset="-120"/>
              <a:ea typeface="標楷體" pitchFamily="65" charset="-120"/>
              <a:cs typeface="Times New Roman"/>
            </a:endParaRPr>
          </a:p>
        </p:txBody>
      </p:sp>
      <p:sp>
        <p:nvSpPr>
          <p:cNvPr id="21" name="爆炸 1 20"/>
          <p:cNvSpPr/>
          <p:nvPr/>
        </p:nvSpPr>
        <p:spPr>
          <a:xfrm>
            <a:off x="4962780" y="1196752"/>
            <a:ext cx="2525473" cy="749697"/>
          </a:xfrm>
          <a:prstGeom prst="irregularSeal1">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2400" b="1" dirty="0">
                <a:solidFill>
                  <a:srgbClr val="000000"/>
                </a:solidFill>
                <a:latin typeface="標楷體" panose="03000509000000000000" pitchFamily="65" charset="-120"/>
                <a:ea typeface="標楷體" panose="03000509000000000000" pitchFamily="65" charset="-120"/>
              </a:rPr>
              <a:t>履約程序</a:t>
            </a:r>
          </a:p>
        </p:txBody>
      </p:sp>
    </p:spTree>
    <p:extLst>
      <p:ext uri="{BB962C8B-B14F-4D97-AF65-F5344CB8AC3E}">
        <p14:creationId xmlns:p14="http://schemas.microsoft.com/office/powerpoint/2010/main" val="34060778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2" name="投影片編號版面配置區 1"/>
          <p:cNvSpPr>
            <a:spLocks noGrp="1"/>
          </p:cNvSpPr>
          <p:nvPr>
            <p:ph type="sldNum" sz="quarter" idx="11"/>
          </p:nvPr>
        </p:nvSpPr>
        <p:spPr/>
        <p:txBody>
          <a:bodyPr/>
          <a:lstStyle/>
          <a:p>
            <a:pPr>
              <a:defRPr/>
            </a:pPr>
            <a:fld id="{B8E1B73A-A942-4B3B-BB45-B569C62C98B3}" type="slidenum">
              <a:rPr lang="en-US" altLang="zh-TW" smtClean="0"/>
              <a:pPr>
                <a:defRPr/>
              </a:pPr>
              <a:t>25</a:t>
            </a:fld>
            <a:endParaRPr lang="en-US" altLang="zh-TW"/>
          </a:p>
        </p:txBody>
      </p:sp>
      <p:sp>
        <p:nvSpPr>
          <p:cNvPr id="3" name="五邊形 4"/>
          <p:cNvSpPr/>
          <p:nvPr/>
        </p:nvSpPr>
        <p:spPr>
          <a:xfrm>
            <a:off x="395536" y="332656"/>
            <a:ext cx="1405350" cy="944666"/>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180"/>
              <a:gd name="f11" fmla="abs f4"/>
              <a:gd name="f12" fmla="abs f5"/>
              <a:gd name="f13" fmla="abs f6"/>
              <a:gd name="f14" fmla="val f7"/>
              <a:gd name="f15" fmla="val f8"/>
              <a:gd name="f16" fmla="*/ f9 f1 1"/>
              <a:gd name="f17" fmla="*/ f10 f1 1"/>
              <a:gd name="f18" fmla="?: f11 f4 1"/>
              <a:gd name="f19" fmla="?: f12 f5 1"/>
              <a:gd name="f20" fmla="?: f13 f6 1"/>
              <a:gd name="f21" fmla="*/ f16 1 f3"/>
              <a:gd name="f22" fmla="*/ f17 1 f3"/>
              <a:gd name="f23" fmla="*/ f18 1 21600"/>
              <a:gd name="f24" fmla="*/ f19 1 21600"/>
              <a:gd name="f25" fmla="*/ 21600 f18 1"/>
              <a:gd name="f26" fmla="*/ 21600 f19 1"/>
              <a:gd name="f27" fmla="+- f21 0 f2"/>
              <a:gd name="f28" fmla="+- f22 0 f2"/>
              <a:gd name="f29" fmla="min f24 f23"/>
              <a:gd name="f30" fmla="*/ f25 1 f20"/>
              <a:gd name="f31" fmla="*/ f26 1 f20"/>
              <a:gd name="f32" fmla="val f30"/>
              <a:gd name="f33" fmla="val f31"/>
              <a:gd name="f34" fmla="*/ f14 f29 1"/>
              <a:gd name="f35" fmla="+- f33 0 f14"/>
              <a:gd name="f36" fmla="+- f32 0 f14"/>
              <a:gd name="f37" fmla="*/ f33 f29 1"/>
              <a:gd name="f38" fmla="*/ f32 f29 1"/>
              <a:gd name="f39" fmla="*/ f35 1 2"/>
              <a:gd name="f40" fmla="min f36 f35"/>
              <a:gd name="f41" fmla="+- f14 f39 0"/>
              <a:gd name="f42" fmla="*/ f40 f15 1"/>
              <a:gd name="f43" fmla="*/ f42 1 100000"/>
              <a:gd name="f44" fmla="*/ f41 f29 1"/>
              <a:gd name="f45" fmla="+- f32 0 f43"/>
              <a:gd name="f46" fmla="+- f45 f32 0"/>
              <a:gd name="f47" fmla="*/ f45 1 2"/>
              <a:gd name="f48" fmla="*/ f45 f29 1"/>
              <a:gd name="f49" fmla="*/ f46 1 2"/>
              <a:gd name="f50" fmla="*/ f47 f29 1"/>
              <a:gd name="f51" fmla="*/ f49 f29 1"/>
            </a:gdLst>
            <a:ahLst/>
            <a:cxnLst>
              <a:cxn ang="3cd4">
                <a:pos x="hc" y="t"/>
              </a:cxn>
              <a:cxn ang="0">
                <a:pos x="r" y="vc"/>
              </a:cxn>
              <a:cxn ang="cd4">
                <a:pos x="hc" y="b"/>
              </a:cxn>
              <a:cxn ang="cd2">
                <a:pos x="l" y="vc"/>
              </a:cxn>
              <a:cxn ang="f27">
                <a:pos x="f50" y="f34"/>
              </a:cxn>
              <a:cxn ang="f28">
                <a:pos x="f50" y="f37"/>
              </a:cxn>
            </a:cxnLst>
            <a:rect l="f34" t="f34" r="f51" b="f37"/>
            <a:pathLst>
              <a:path>
                <a:moveTo>
                  <a:pt x="f34" y="f34"/>
                </a:moveTo>
                <a:lnTo>
                  <a:pt x="f48" y="f34"/>
                </a:lnTo>
                <a:lnTo>
                  <a:pt x="f38" y="f44"/>
                </a:lnTo>
                <a:lnTo>
                  <a:pt x="f48" y="f37"/>
                </a:lnTo>
                <a:lnTo>
                  <a:pt x="f34" y="f37"/>
                </a:lnTo>
                <a:close/>
              </a:path>
            </a:pathLst>
          </a:custGeom>
          <a:gradFill flip="none" rotWithShape="1">
            <a:gsLst>
              <a:gs pos="0">
                <a:srgbClr val="00B0F0">
                  <a:tint val="66000"/>
                  <a:satMod val="160000"/>
                </a:srgbClr>
              </a:gs>
              <a:gs pos="50000">
                <a:srgbClr val="00B0F0">
                  <a:tint val="44500"/>
                  <a:satMod val="160000"/>
                </a:srgbClr>
              </a:gs>
              <a:gs pos="100000">
                <a:srgbClr val="00B0F0">
                  <a:tint val="23500"/>
                  <a:satMod val="160000"/>
                </a:srgbClr>
              </a:gs>
            </a:gsLst>
            <a:lin ang="10800000" scaled="1"/>
            <a:tileRect/>
          </a:gradFill>
          <a:ln w="57150">
            <a:solidFill>
              <a:srgbClr val="1C1C1C"/>
            </a:solidFill>
            <a:prstDash val="solid"/>
          </a:ln>
        </p:spPr>
        <p:txBody>
          <a:bodyPr vert="horz" wrap="square" lIns="91440" tIns="45720" rIns="91440" bIns="45720" anchor="ctr" anchorCtr="1" compatLnSpc="1"/>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zh-TW" sz="3200" b="1" i="0" u="none" strike="noStrike" kern="1200" cap="none" spc="0" baseline="0" dirty="0">
                <a:solidFill>
                  <a:srgbClr val="000000"/>
                </a:solidFill>
                <a:uFillTx/>
                <a:latin typeface="標楷體" panose="03000509000000000000" pitchFamily="65" charset="-120"/>
                <a:ea typeface="標楷體" panose="03000509000000000000" pitchFamily="65" charset="-120"/>
              </a:rPr>
              <a:t>招標</a:t>
            </a:r>
          </a:p>
        </p:txBody>
      </p:sp>
      <p:sp>
        <p:nvSpPr>
          <p:cNvPr id="4" name="五邊形 5"/>
          <p:cNvSpPr/>
          <p:nvPr/>
        </p:nvSpPr>
        <p:spPr>
          <a:xfrm>
            <a:off x="1475656" y="332656"/>
            <a:ext cx="1405350" cy="944666"/>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180"/>
              <a:gd name="f11" fmla="abs f4"/>
              <a:gd name="f12" fmla="abs f5"/>
              <a:gd name="f13" fmla="abs f6"/>
              <a:gd name="f14" fmla="val f7"/>
              <a:gd name="f15" fmla="val f8"/>
              <a:gd name="f16" fmla="*/ f9 f1 1"/>
              <a:gd name="f17" fmla="*/ f10 f1 1"/>
              <a:gd name="f18" fmla="?: f11 f4 1"/>
              <a:gd name="f19" fmla="?: f12 f5 1"/>
              <a:gd name="f20" fmla="?: f13 f6 1"/>
              <a:gd name="f21" fmla="*/ f16 1 f3"/>
              <a:gd name="f22" fmla="*/ f17 1 f3"/>
              <a:gd name="f23" fmla="*/ f18 1 21600"/>
              <a:gd name="f24" fmla="*/ f19 1 21600"/>
              <a:gd name="f25" fmla="*/ 21600 f18 1"/>
              <a:gd name="f26" fmla="*/ 21600 f19 1"/>
              <a:gd name="f27" fmla="+- f21 0 f2"/>
              <a:gd name="f28" fmla="+- f22 0 f2"/>
              <a:gd name="f29" fmla="min f24 f23"/>
              <a:gd name="f30" fmla="*/ f25 1 f20"/>
              <a:gd name="f31" fmla="*/ f26 1 f20"/>
              <a:gd name="f32" fmla="val f30"/>
              <a:gd name="f33" fmla="val f31"/>
              <a:gd name="f34" fmla="*/ f14 f29 1"/>
              <a:gd name="f35" fmla="+- f33 0 f14"/>
              <a:gd name="f36" fmla="+- f32 0 f14"/>
              <a:gd name="f37" fmla="*/ f33 f29 1"/>
              <a:gd name="f38" fmla="*/ f32 f29 1"/>
              <a:gd name="f39" fmla="*/ f35 1 2"/>
              <a:gd name="f40" fmla="min f36 f35"/>
              <a:gd name="f41" fmla="+- f14 f39 0"/>
              <a:gd name="f42" fmla="*/ f40 f15 1"/>
              <a:gd name="f43" fmla="*/ f42 1 100000"/>
              <a:gd name="f44" fmla="*/ f41 f29 1"/>
              <a:gd name="f45" fmla="+- f32 0 f43"/>
              <a:gd name="f46" fmla="+- f45 f32 0"/>
              <a:gd name="f47" fmla="*/ f45 1 2"/>
              <a:gd name="f48" fmla="*/ f45 f29 1"/>
              <a:gd name="f49" fmla="*/ f46 1 2"/>
              <a:gd name="f50" fmla="*/ f47 f29 1"/>
              <a:gd name="f51" fmla="*/ f49 f29 1"/>
            </a:gdLst>
            <a:ahLst/>
            <a:cxnLst>
              <a:cxn ang="3cd4">
                <a:pos x="hc" y="t"/>
              </a:cxn>
              <a:cxn ang="0">
                <a:pos x="r" y="vc"/>
              </a:cxn>
              <a:cxn ang="cd4">
                <a:pos x="hc" y="b"/>
              </a:cxn>
              <a:cxn ang="cd2">
                <a:pos x="l" y="vc"/>
              </a:cxn>
              <a:cxn ang="f27">
                <a:pos x="f50" y="f34"/>
              </a:cxn>
              <a:cxn ang="f28">
                <a:pos x="f50" y="f37"/>
              </a:cxn>
            </a:cxnLst>
            <a:rect l="f34" t="f34" r="f51" b="f37"/>
            <a:pathLst>
              <a:path>
                <a:moveTo>
                  <a:pt x="f34" y="f34"/>
                </a:moveTo>
                <a:lnTo>
                  <a:pt x="f48" y="f34"/>
                </a:lnTo>
                <a:lnTo>
                  <a:pt x="f38" y="f44"/>
                </a:lnTo>
                <a:lnTo>
                  <a:pt x="f48" y="f37"/>
                </a:lnTo>
                <a:lnTo>
                  <a:pt x="f34" y="f37"/>
                </a:lnTo>
                <a:close/>
              </a:path>
            </a:pathLst>
          </a:custGeom>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10800000" scaled="1"/>
            <a:tileRect/>
          </a:gradFill>
          <a:ln w="57150">
            <a:solidFill>
              <a:srgbClr val="1C1C1C"/>
            </a:solidFill>
            <a:prstDash val="solid"/>
          </a:ln>
        </p:spPr>
        <p:txBody>
          <a:bodyPr vert="horz" wrap="square" lIns="91440" tIns="45720" rIns="91440" bIns="45720" anchor="ctr" anchorCtr="1" compatLnSpc="1"/>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zh-TW" sz="3200" b="1" i="0" u="none" strike="noStrike" kern="1200" cap="none" spc="0" baseline="0" dirty="0">
                <a:solidFill>
                  <a:srgbClr val="000000"/>
                </a:solidFill>
                <a:uFillTx/>
                <a:latin typeface="標楷體" panose="03000509000000000000" pitchFamily="65" charset="-120"/>
                <a:ea typeface="標楷體" panose="03000509000000000000" pitchFamily="65" charset="-120"/>
              </a:rPr>
              <a:t>開標</a:t>
            </a:r>
          </a:p>
        </p:txBody>
      </p:sp>
      <p:sp>
        <p:nvSpPr>
          <p:cNvPr id="5" name="五邊形 6"/>
          <p:cNvSpPr/>
          <p:nvPr/>
        </p:nvSpPr>
        <p:spPr>
          <a:xfrm>
            <a:off x="2573181" y="332656"/>
            <a:ext cx="1405350" cy="944666"/>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180"/>
              <a:gd name="f11" fmla="abs f4"/>
              <a:gd name="f12" fmla="abs f5"/>
              <a:gd name="f13" fmla="abs f6"/>
              <a:gd name="f14" fmla="val f7"/>
              <a:gd name="f15" fmla="val f8"/>
              <a:gd name="f16" fmla="*/ f9 f1 1"/>
              <a:gd name="f17" fmla="*/ f10 f1 1"/>
              <a:gd name="f18" fmla="?: f11 f4 1"/>
              <a:gd name="f19" fmla="?: f12 f5 1"/>
              <a:gd name="f20" fmla="?: f13 f6 1"/>
              <a:gd name="f21" fmla="*/ f16 1 f3"/>
              <a:gd name="f22" fmla="*/ f17 1 f3"/>
              <a:gd name="f23" fmla="*/ f18 1 21600"/>
              <a:gd name="f24" fmla="*/ f19 1 21600"/>
              <a:gd name="f25" fmla="*/ 21600 f18 1"/>
              <a:gd name="f26" fmla="*/ 21600 f19 1"/>
              <a:gd name="f27" fmla="+- f21 0 f2"/>
              <a:gd name="f28" fmla="+- f22 0 f2"/>
              <a:gd name="f29" fmla="min f24 f23"/>
              <a:gd name="f30" fmla="*/ f25 1 f20"/>
              <a:gd name="f31" fmla="*/ f26 1 f20"/>
              <a:gd name="f32" fmla="val f30"/>
              <a:gd name="f33" fmla="val f31"/>
              <a:gd name="f34" fmla="*/ f14 f29 1"/>
              <a:gd name="f35" fmla="+- f33 0 f14"/>
              <a:gd name="f36" fmla="+- f32 0 f14"/>
              <a:gd name="f37" fmla="*/ f33 f29 1"/>
              <a:gd name="f38" fmla="*/ f32 f29 1"/>
              <a:gd name="f39" fmla="*/ f35 1 2"/>
              <a:gd name="f40" fmla="min f36 f35"/>
              <a:gd name="f41" fmla="+- f14 f39 0"/>
              <a:gd name="f42" fmla="*/ f40 f15 1"/>
              <a:gd name="f43" fmla="*/ f42 1 100000"/>
              <a:gd name="f44" fmla="*/ f41 f29 1"/>
              <a:gd name="f45" fmla="+- f32 0 f43"/>
              <a:gd name="f46" fmla="+- f45 f32 0"/>
              <a:gd name="f47" fmla="*/ f45 1 2"/>
              <a:gd name="f48" fmla="*/ f45 f29 1"/>
              <a:gd name="f49" fmla="*/ f46 1 2"/>
              <a:gd name="f50" fmla="*/ f47 f29 1"/>
              <a:gd name="f51" fmla="*/ f49 f29 1"/>
            </a:gdLst>
            <a:ahLst/>
            <a:cxnLst>
              <a:cxn ang="3cd4">
                <a:pos x="hc" y="t"/>
              </a:cxn>
              <a:cxn ang="0">
                <a:pos x="r" y="vc"/>
              </a:cxn>
              <a:cxn ang="cd4">
                <a:pos x="hc" y="b"/>
              </a:cxn>
              <a:cxn ang="cd2">
                <a:pos x="l" y="vc"/>
              </a:cxn>
              <a:cxn ang="f27">
                <a:pos x="f50" y="f34"/>
              </a:cxn>
              <a:cxn ang="f28">
                <a:pos x="f50" y="f37"/>
              </a:cxn>
            </a:cxnLst>
            <a:rect l="f34" t="f34" r="f51" b="f37"/>
            <a:pathLst>
              <a:path>
                <a:moveTo>
                  <a:pt x="f34" y="f34"/>
                </a:moveTo>
                <a:lnTo>
                  <a:pt x="f48" y="f34"/>
                </a:lnTo>
                <a:lnTo>
                  <a:pt x="f38" y="f44"/>
                </a:lnTo>
                <a:lnTo>
                  <a:pt x="f48" y="f37"/>
                </a:lnTo>
                <a:lnTo>
                  <a:pt x="f34" y="f37"/>
                </a:lnTo>
                <a:close/>
              </a:path>
            </a:pathLst>
          </a:custGeom>
          <a:gradFill flip="none" rotWithShape="1">
            <a:gsLst>
              <a:gs pos="0">
                <a:srgbClr val="9933FF">
                  <a:tint val="66000"/>
                  <a:satMod val="160000"/>
                </a:srgbClr>
              </a:gs>
              <a:gs pos="50000">
                <a:srgbClr val="9933FF">
                  <a:tint val="44500"/>
                  <a:satMod val="160000"/>
                </a:srgbClr>
              </a:gs>
              <a:gs pos="100000">
                <a:srgbClr val="9933FF">
                  <a:tint val="23500"/>
                  <a:satMod val="160000"/>
                </a:srgbClr>
              </a:gs>
            </a:gsLst>
            <a:lin ang="10800000" scaled="1"/>
            <a:tileRect/>
          </a:gradFill>
          <a:ln w="57150">
            <a:solidFill>
              <a:srgbClr val="1C1C1C"/>
            </a:solidFill>
            <a:prstDash val="solid"/>
          </a:ln>
        </p:spPr>
        <p:txBody>
          <a:bodyPr vert="horz" wrap="square" lIns="91440" tIns="45720" rIns="91440" bIns="45720" anchor="ctr" anchorCtr="1" compatLnSpc="1"/>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zh-TW" sz="3200" b="1" i="0" u="none" strike="noStrike" kern="1200" cap="none" spc="0" baseline="0" dirty="0">
                <a:solidFill>
                  <a:srgbClr val="000000"/>
                </a:solidFill>
                <a:uFillTx/>
                <a:latin typeface="標楷體" panose="03000509000000000000" pitchFamily="65" charset="-120"/>
                <a:ea typeface="標楷體" panose="03000509000000000000" pitchFamily="65" charset="-120"/>
              </a:rPr>
              <a:t>審標</a:t>
            </a:r>
          </a:p>
        </p:txBody>
      </p:sp>
      <p:sp>
        <p:nvSpPr>
          <p:cNvPr id="6" name="五邊形 9"/>
          <p:cNvSpPr/>
          <p:nvPr/>
        </p:nvSpPr>
        <p:spPr>
          <a:xfrm>
            <a:off x="3635896" y="332656"/>
            <a:ext cx="1405350" cy="944666"/>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180"/>
              <a:gd name="f11" fmla="abs f4"/>
              <a:gd name="f12" fmla="abs f5"/>
              <a:gd name="f13" fmla="abs f6"/>
              <a:gd name="f14" fmla="val f7"/>
              <a:gd name="f15" fmla="val f8"/>
              <a:gd name="f16" fmla="*/ f9 f1 1"/>
              <a:gd name="f17" fmla="*/ f10 f1 1"/>
              <a:gd name="f18" fmla="?: f11 f4 1"/>
              <a:gd name="f19" fmla="?: f12 f5 1"/>
              <a:gd name="f20" fmla="?: f13 f6 1"/>
              <a:gd name="f21" fmla="*/ f16 1 f3"/>
              <a:gd name="f22" fmla="*/ f17 1 f3"/>
              <a:gd name="f23" fmla="*/ f18 1 21600"/>
              <a:gd name="f24" fmla="*/ f19 1 21600"/>
              <a:gd name="f25" fmla="*/ 21600 f18 1"/>
              <a:gd name="f26" fmla="*/ 21600 f19 1"/>
              <a:gd name="f27" fmla="+- f21 0 f2"/>
              <a:gd name="f28" fmla="+- f22 0 f2"/>
              <a:gd name="f29" fmla="min f24 f23"/>
              <a:gd name="f30" fmla="*/ f25 1 f20"/>
              <a:gd name="f31" fmla="*/ f26 1 f20"/>
              <a:gd name="f32" fmla="val f30"/>
              <a:gd name="f33" fmla="val f31"/>
              <a:gd name="f34" fmla="*/ f14 f29 1"/>
              <a:gd name="f35" fmla="+- f33 0 f14"/>
              <a:gd name="f36" fmla="+- f32 0 f14"/>
              <a:gd name="f37" fmla="*/ f33 f29 1"/>
              <a:gd name="f38" fmla="*/ f32 f29 1"/>
              <a:gd name="f39" fmla="*/ f35 1 2"/>
              <a:gd name="f40" fmla="min f36 f35"/>
              <a:gd name="f41" fmla="+- f14 f39 0"/>
              <a:gd name="f42" fmla="*/ f40 f15 1"/>
              <a:gd name="f43" fmla="*/ f42 1 100000"/>
              <a:gd name="f44" fmla="*/ f41 f29 1"/>
              <a:gd name="f45" fmla="+- f32 0 f43"/>
              <a:gd name="f46" fmla="+- f45 f32 0"/>
              <a:gd name="f47" fmla="*/ f45 1 2"/>
              <a:gd name="f48" fmla="*/ f45 f29 1"/>
              <a:gd name="f49" fmla="*/ f46 1 2"/>
              <a:gd name="f50" fmla="*/ f47 f29 1"/>
              <a:gd name="f51" fmla="*/ f49 f29 1"/>
            </a:gdLst>
            <a:ahLst/>
            <a:cxnLst>
              <a:cxn ang="3cd4">
                <a:pos x="hc" y="t"/>
              </a:cxn>
              <a:cxn ang="0">
                <a:pos x="r" y="vc"/>
              </a:cxn>
              <a:cxn ang="cd4">
                <a:pos x="hc" y="b"/>
              </a:cxn>
              <a:cxn ang="cd2">
                <a:pos x="l" y="vc"/>
              </a:cxn>
              <a:cxn ang="f27">
                <a:pos x="f50" y="f34"/>
              </a:cxn>
              <a:cxn ang="f28">
                <a:pos x="f50" y="f37"/>
              </a:cxn>
            </a:cxnLst>
            <a:rect l="f34" t="f34" r="f51" b="f37"/>
            <a:pathLst>
              <a:path>
                <a:moveTo>
                  <a:pt x="f34" y="f34"/>
                </a:moveTo>
                <a:lnTo>
                  <a:pt x="f48" y="f34"/>
                </a:lnTo>
                <a:lnTo>
                  <a:pt x="f38" y="f44"/>
                </a:lnTo>
                <a:lnTo>
                  <a:pt x="f48" y="f37"/>
                </a:lnTo>
                <a:lnTo>
                  <a:pt x="f34" y="f37"/>
                </a:lnTo>
                <a:close/>
              </a:path>
            </a:pathLst>
          </a:custGeom>
          <a:gradFill flip="none" rotWithShape="1">
            <a:gsLst>
              <a:gs pos="0">
                <a:srgbClr val="00B050">
                  <a:tint val="66000"/>
                  <a:satMod val="160000"/>
                </a:srgbClr>
              </a:gs>
              <a:gs pos="50000">
                <a:srgbClr val="00B050">
                  <a:tint val="44500"/>
                  <a:satMod val="160000"/>
                </a:srgbClr>
              </a:gs>
              <a:gs pos="100000">
                <a:srgbClr val="00B050">
                  <a:tint val="23500"/>
                  <a:satMod val="160000"/>
                </a:srgbClr>
              </a:gs>
            </a:gsLst>
            <a:lin ang="10800000" scaled="1"/>
            <a:tileRect/>
          </a:gradFill>
          <a:ln w="57150">
            <a:solidFill>
              <a:srgbClr val="FF0000"/>
            </a:solidFill>
            <a:prstDash val="sysDot"/>
          </a:ln>
        </p:spPr>
        <p:txBody>
          <a:bodyPr vert="horz" wrap="square" lIns="91440" tIns="45720" rIns="91440" bIns="45720" anchor="ctr" anchorCtr="1" compatLnSpc="1"/>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zh-TW" sz="3200" b="1" i="0" u="none" strike="noStrike" kern="1200" cap="none" spc="0" baseline="0" dirty="0">
                <a:solidFill>
                  <a:srgbClr val="000000"/>
                </a:solidFill>
                <a:uFillTx/>
                <a:latin typeface="標楷體" panose="03000509000000000000" pitchFamily="65" charset="-120"/>
                <a:ea typeface="標楷體" panose="03000509000000000000" pitchFamily="65" charset="-120"/>
              </a:rPr>
              <a:t>決標</a:t>
            </a:r>
          </a:p>
        </p:txBody>
      </p:sp>
      <p:sp>
        <p:nvSpPr>
          <p:cNvPr id="7" name="五邊形 10"/>
          <p:cNvSpPr/>
          <p:nvPr/>
        </p:nvSpPr>
        <p:spPr>
          <a:xfrm>
            <a:off x="4871162" y="371062"/>
            <a:ext cx="1213006" cy="906260"/>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180"/>
              <a:gd name="f11" fmla="abs f4"/>
              <a:gd name="f12" fmla="abs f5"/>
              <a:gd name="f13" fmla="abs f6"/>
              <a:gd name="f14" fmla="val f7"/>
              <a:gd name="f15" fmla="val f8"/>
              <a:gd name="f16" fmla="*/ f9 f1 1"/>
              <a:gd name="f17" fmla="*/ f10 f1 1"/>
              <a:gd name="f18" fmla="?: f11 f4 1"/>
              <a:gd name="f19" fmla="?: f12 f5 1"/>
              <a:gd name="f20" fmla="?: f13 f6 1"/>
              <a:gd name="f21" fmla="*/ f16 1 f3"/>
              <a:gd name="f22" fmla="*/ f17 1 f3"/>
              <a:gd name="f23" fmla="*/ f18 1 21600"/>
              <a:gd name="f24" fmla="*/ f19 1 21600"/>
              <a:gd name="f25" fmla="*/ 21600 f18 1"/>
              <a:gd name="f26" fmla="*/ 21600 f19 1"/>
              <a:gd name="f27" fmla="+- f21 0 f2"/>
              <a:gd name="f28" fmla="+- f22 0 f2"/>
              <a:gd name="f29" fmla="min f24 f23"/>
              <a:gd name="f30" fmla="*/ f25 1 f20"/>
              <a:gd name="f31" fmla="*/ f26 1 f20"/>
              <a:gd name="f32" fmla="val f30"/>
              <a:gd name="f33" fmla="val f31"/>
              <a:gd name="f34" fmla="*/ f14 f29 1"/>
              <a:gd name="f35" fmla="+- f33 0 f14"/>
              <a:gd name="f36" fmla="+- f32 0 f14"/>
              <a:gd name="f37" fmla="*/ f33 f29 1"/>
              <a:gd name="f38" fmla="*/ f32 f29 1"/>
              <a:gd name="f39" fmla="*/ f35 1 2"/>
              <a:gd name="f40" fmla="min f36 f35"/>
              <a:gd name="f41" fmla="+- f14 f39 0"/>
              <a:gd name="f42" fmla="*/ f40 f15 1"/>
              <a:gd name="f43" fmla="*/ f42 1 100000"/>
              <a:gd name="f44" fmla="*/ f41 f29 1"/>
              <a:gd name="f45" fmla="+- f32 0 f43"/>
              <a:gd name="f46" fmla="+- f45 f32 0"/>
              <a:gd name="f47" fmla="*/ f45 1 2"/>
              <a:gd name="f48" fmla="*/ f45 f29 1"/>
              <a:gd name="f49" fmla="*/ f46 1 2"/>
              <a:gd name="f50" fmla="*/ f47 f29 1"/>
              <a:gd name="f51" fmla="*/ f49 f29 1"/>
            </a:gdLst>
            <a:ahLst/>
            <a:cxnLst>
              <a:cxn ang="3cd4">
                <a:pos x="hc" y="t"/>
              </a:cxn>
              <a:cxn ang="0">
                <a:pos x="r" y="vc"/>
              </a:cxn>
              <a:cxn ang="cd4">
                <a:pos x="hc" y="b"/>
              </a:cxn>
              <a:cxn ang="cd2">
                <a:pos x="l" y="vc"/>
              </a:cxn>
              <a:cxn ang="f27">
                <a:pos x="f50" y="f34"/>
              </a:cxn>
              <a:cxn ang="f28">
                <a:pos x="f50" y="f37"/>
              </a:cxn>
            </a:cxnLst>
            <a:rect l="f34" t="f34" r="f51" b="f37"/>
            <a:pathLst>
              <a:path>
                <a:moveTo>
                  <a:pt x="f34" y="f34"/>
                </a:moveTo>
                <a:lnTo>
                  <a:pt x="f48" y="f34"/>
                </a:lnTo>
                <a:lnTo>
                  <a:pt x="f38" y="f44"/>
                </a:lnTo>
                <a:lnTo>
                  <a:pt x="f48" y="f37"/>
                </a:lnTo>
                <a:lnTo>
                  <a:pt x="f34" y="f37"/>
                </a:lnTo>
                <a:close/>
              </a:path>
            </a:pathLst>
          </a:custGeom>
          <a:solidFill>
            <a:schemeClr val="accent4">
              <a:lumMod val="20000"/>
              <a:lumOff val="80000"/>
            </a:schemeClr>
          </a:solidFill>
          <a:ln w="57150">
            <a:solidFill>
              <a:srgbClr val="1C1C1C"/>
            </a:solidFill>
            <a:prstDash val="solid"/>
          </a:ln>
        </p:spPr>
        <p:txBody>
          <a:bodyPr vert="horz" wrap="square" lIns="91440" tIns="45720" rIns="91440" bIns="45720" anchor="ctr" anchorCtr="1" compatLnSpc="1"/>
          <a:lstStyle/>
          <a:p>
            <a:pPr marL="0" marR="0" lvl="0" indent="0"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zh-TW" sz="2800" b="1" i="0" u="none" strike="noStrike" kern="1200" cap="none" spc="0" baseline="0" dirty="0">
                <a:solidFill>
                  <a:srgbClr val="000000"/>
                </a:solidFill>
                <a:uFillTx/>
                <a:latin typeface="標楷體" panose="03000509000000000000" pitchFamily="65" charset="-120"/>
                <a:ea typeface="標楷體" panose="03000509000000000000" pitchFamily="65" charset="-120"/>
              </a:rPr>
              <a:t>訂約</a:t>
            </a:r>
          </a:p>
        </p:txBody>
      </p:sp>
      <p:sp>
        <p:nvSpPr>
          <p:cNvPr id="8" name="五邊形 11"/>
          <p:cNvSpPr/>
          <p:nvPr/>
        </p:nvSpPr>
        <p:spPr>
          <a:xfrm>
            <a:off x="5750118" y="362500"/>
            <a:ext cx="1126138" cy="900998"/>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180"/>
              <a:gd name="f11" fmla="abs f4"/>
              <a:gd name="f12" fmla="abs f5"/>
              <a:gd name="f13" fmla="abs f6"/>
              <a:gd name="f14" fmla="val f7"/>
              <a:gd name="f15" fmla="val f8"/>
              <a:gd name="f16" fmla="*/ f9 f1 1"/>
              <a:gd name="f17" fmla="*/ f10 f1 1"/>
              <a:gd name="f18" fmla="?: f11 f4 1"/>
              <a:gd name="f19" fmla="?: f12 f5 1"/>
              <a:gd name="f20" fmla="?: f13 f6 1"/>
              <a:gd name="f21" fmla="*/ f16 1 f3"/>
              <a:gd name="f22" fmla="*/ f17 1 f3"/>
              <a:gd name="f23" fmla="*/ f18 1 21600"/>
              <a:gd name="f24" fmla="*/ f19 1 21600"/>
              <a:gd name="f25" fmla="*/ 21600 f18 1"/>
              <a:gd name="f26" fmla="*/ 21600 f19 1"/>
              <a:gd name="f27" fmla="+- f21 0 f2"/>
              <a:gd name="f28" fmla="+- f22 0 f2"/>
              <a:gd name="f29" fmla="min f24 f23"/>
              <a:gd name="f30" fmla="*/ f25 1 f20"/>
              <a:gd name="f31" fmla="*/ f26 1 f20"/>
              <a:gd name="f32" fmla="val f30"/>
              <a:gd name="f33" fmla="val f31"/>
              <a:gd name="f34" fmla="*/ f14 f29 1"/>
              <a:gd name="f35" fmla="+- f33 0 f14"/>
              <a:gd name="f36" fmla="+- f32 0 f14"/>
              <a:gd name="f37" fmla="*/ f33 f29 1"/>
              <a:gd name="f38" fmla="*/ f32 f29 1"/>
              <a:gd name="f39" fmla="*/ f35 1 2"/>
              <a:gd name="f40" fmla="min f36 f35"/>
              <a:gd name="f41" fmla="+- f14 f39 0"/>
              <a:gd name="f42" fmla="*/ f40 f15 1"/>
              <a:gd name="f43" fmla="*/ f42 1 100000"/>
              <a:gd name="f44" fmla="*/ f41 f29 1"/>
              <a:gd name="f45" fmla="+- f32 0 f43"/>
              <a:gd name="f46" fmla="+- f45 f32 0"/>
              <a:gd name="f47" fmla="*/ f45 1 2"/>
              <a:gd name="f48" fmla="*/ f45 f29 1"/>
              <a:gd name="f49" fmla="*/ f46 1 2"/>
              <a:gd name="f50" fmla="*/ f47 f29 1"/>
              <a:gd name="f51" fmla="*/ f49 f29 1"/>
            </a:gdLst>
            <a:ahLst/>
            <a:cxnLst>
              <a:cxn ang="3cd4">
                <a:pos x="hc" y="t"/>
              </a:cxn>
              <a:cxn ang="0">
                <a:pos x="r" y="vc"/>
              </a:cxn>
              <a:cxn ang="cd4">
                <a:pos x="hc" y="b"/>
              </a:cxn>
              <a:cxn ang="cd2">
                <a:pos x="l" y="vc"/>
              </a:cxn>
              <a:cxn ang="f27">
                <a:pos x="f50" y="f34"/>
              </a:cxn>
              <a:cxn ang="f28">
                <a:pos x="f50" y="f37"/>
              </a:cxn>
            </a:cxnLst>
            <a:rect l="f34" t="f34" r="f51" b="f37"/>
            <a:pathLst>
              <a:path>
                <a:moveTo>
                  <a:pt x="f34" y="f34"/>
                </a:moveTo>
                <a:lnTo>
                  <a:pt x="f48" y="f34"/>
                </a:lnTo>
                <a:lnTo>
                  <a:pt x="f38" y="f44"/>
                </a:lnTo>
                <a:lnTo>
                  <a:pt x="f48" y="f37"/>
                </a:lnTo>
                <a:lnTo>
                  <a:pt x="f34" y="f37"/>
                </a:lnTo>
                <a:close/>
              </a:path>
            </a:pathLst>
          </a:custGeom>
          <a:solidFill>
            <a:schemeClr val="accent5">
              <a:lumMod val="40000"/>
              <a:lumOff val="60000"/>
            </a:schemeClr>
          </a:solidFill>
          <a:ln w="57150">
            <a:solidFill>
              <a:srgbClr val="1C1C1C"/>
            </a:solidFill>
            <a:prstDash val="solid"/>
          </a:ln>
        </p:spPr>
        <p:txBody>
          <a:bodyPr vert="horz" wrap="square" lIns="91440" tIns="45720" rIns="91440" bIns="45720" anchor="ctr" anchorCtr="1" compatLnSpc="1"/>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zh-TW" sz="2800" b="1" i="0" u="none" strike="noStrike" kern="1200" cap="none" spc="0" baseline="0" dirty="0">
                <a:solidFill>
                  <a:srgbClr val="000000"/>
                </a:solidFill>
                <a:uFillTx/>
                <a:latin typeface="標楷體" panose="03000509000000000000" pitchFamily="65" charset="-120"/>
                <a:ea typeface="標楷體" panose="03000509000000000000" pitchFamily="65" charset="-120"/>
              </a:rPr>
              <a:t>履約</a:t>
            </a:r>
          </a:p>
        </p:txBody>
      </p:sp>
      <p:sp>
        <p:nvSpPr>
          <p:cNvPr id="9" name="五邊形 12"/>
          <p:cNvSpPr/>
          <p:nvPr/>
        </p:nvSpPr>
        <p:spPr>
          <a:xfrm>
            <a:off x="6602590" y="371061"/>
            <a:ext cx="1281778" cy="892436"/>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180"/>
              <a:gd name="f11" fmla="abs f4"/>
              <a:gd name="f12" fmla="abs f5"/>
              <a:gd name="f13" fmla="abs f6"/>
              <a:gd name="f14" fmla="val f7"/>
              <a:gd name="f15" fmla="val f8"/>
              <a:gd name="f16" fmla="*/ f9 f1 1"/>
              <a:gd name="f17" fmla="*/ f10 f1 1"/>
              <a:gd name="f18" fmla="?: f11 f4 1"/>
              <a:gd name="f19" fmla="?: f12 f5 1"/>
              <a:gd name="f20" fmla="?: f13 f6 1"/>
              <a:gd name="f21" fmla="*/ f16 1 f3"/>
              <a:gd name="f22" fmla="*/ f17 1 f3"/>
              <a:gd name="f23" fmla="*/ f18 1 21600"/>
              <a:gd name="f24" fmla="*/ f19 1 21600"/>
              <a:gd name="f25" fmla="*/ 21600 f18 1"/>
              <a:gd name="f26" fmla="*/ 21600 f19 1"/>
              <a:gd name="f27" fmla="+- f21 0 f2"/>
              <a:gd name="f28" fmla="+- f22 0 f2"/>
              <a:gd name="f29" fmla="min f24 f23"/>
              <a:gd name="f30" fmla="*/ f25 1 f20"/>
              <a:gd name="f31" fmla="*/ f26 1 f20"/>
              <a:gd name="f32" fmla="val f30"/>
              <a:gd name="f33" fmla="val f31"/>
              <a:gd name="f34" fmla="*/ f14 f29 1"/>
              <a:gd name="f35" fmla="+- f33 0 f14"/>
              <a:gd name="f36" fmla="+- f32 0 f14"/>
              <a:gd name="f37" fmla="*/ f33 f29 1"/>
              <a:gd name="f38" fmla="*/ f32 f29 1"/>
              <a:gd name="f39" fmla="*/ f35 1 2"/>
              <a:gd name="f40" fmla="min f36 f35"/>
              <a:gd name="f41" fmla="+- f14 f39 0"/>
              <a:gd name="f42" fmla="*/ f40 f15 1"/>
              <a:gd name="f43" fmla="*/ f42 1 100000"/>
              <a:gd name="f44" fmla="*/ f41 f29 1"/>
              <a:gd name="f45" fmla="+- f32 0 f43"/>
              <a:gd name="f46" fmla="+- f45 f32 0"/>
              <a:gd name="f47" fmla="*/ f45 1 2"/>
              <a:gd name="f48" fmla="*/ f45 f29 1"/>
              <a:gd name="f49" fmla="*/ f46 1 2"/>
              <a:gd name="f50" fmla="*/ f47 f29 1"/>
              <a:gd name="f51" fmla="*/ f49 f29 1"/>
            </a:gdLst>
            <a:ahLst/>
            <a:cxnLst>
              <a:cxn ang="3cd4">
                <a:pos x="hc" y="t"/>
              </a:cxn>
              <a:cxn ang="0">
                <a:pos x="r" y="vc"/>
              </a:cxn>
              <a:cxn ang="cd4">
                <a:pos x="hc" y="b"/>
              </a:cxn>
              <a:cxn ang="cd2">
                <a:pos x="l" y="vc"/>
              </a:cxn>
              <a:cxn ang="f27">
                <a:pos x="f50" y="f34"/>
              </a:cxn>
              <a:cxn ang="f28">
                <a:pos x="f50" y="f37"/>
              </a:cxn>
            </a:cxnLst>
            <a:rect l="f34" t="f34" r="f51" b="f37"/>
            <a:pathLst>
              <a:path>
                <a:moveTo>
                  <a:pt x="f34" y="f34"/>
                </a:moveTo>
                <a:lnTo>
                  <a:pt x="f48" y="f34"/>
                </a:lnTo>
                <a:lnTo>
                  <a:pt x="f38" y="f44"/>
                </a:lnTo>
                <a:lnTo>
                  <a:pt x="f48" y="f37"/>
                </a:lnTo>
                <a:lnTo>
                  <a:pt x="f34" y="f37"/>
                </a:lnTo>
                <a:close/>
              </a:path>
            </a:pathLst>
          </a:custGeom>
          <a:solidFill>
            <a:schemeClr val="accent1">
              <a:lumMod val="60000"/>
              <a:lumOff val="40000"/>
            </a:schemeClr>
          </a:solidFill>
          <a:ln w="57150">
            <a:solidFill>
              <a:srgbClr val="1C1C1C"/>
            </a:solidFill>
            <a:prstDash val="solid"/>
          </a:ln>
        </p:spPr>
        <p:txBody>
          <a:bodyPr vert="horz" wrap="square" lIns="91440" tIns="45720" rIns="91440" bIns="45720" anchor="ctr" anchorCtr="1" compatLnSpc="1"/>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zh-TW" sz="2800" b="1" i="0" u="none" strike="noStrike" kern="1200" cap="none" spc="0" baseline="0" dirty="0">
                <a:solidFill>
                  <a:srgbClr val="000000"/>
                </a:solidFill>
                <a:uFillTx/>
                <a:latin typeface="標楷體" panose="03000509000000000000" pitchFamily="65" charset="-120"/>
                <a:ea typeface="標楷體" panose="03000509000000000000" pitchFamily="65" charset="-120"/>
              </a:rPr>
              <a:t>驗收</a:t>
            </a:r>
          </a:p>
        </p:txBody>
      </p:sp>
      <p:sp>
        <p:nvSpPr>
          <p:cNvPr id="10" name="五邊形 28"/>
          <p:cNvSpPr/>
          <p:nvPr/>
        </p:nvSpPr>
        <p:spPr>
          <a:xfrm>
            <a:off x="7620505" y="393212"/>
            <a:ext cx="1199967" cy="870286"/>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180"/>
              <a:gd name="f11" fmla="abs f4"/>
              <a:gd name="f12" fmla="abs f5"/>
              <a:gd name="f13" fmla="abs f6"/>
              <a:gd name="f14" fmla="val f7"/>
              <a:gd name="f15" fmla="val f8"/>
              <a:gd name="f16" fmla="*/ f9 f1 1"/>
              <a:gd name="f17" fmla="*/ f10 f1 1"/>
              <a:gd name="f18" fmla="?: f11 f4 1"/>
              <a:gd name="f19" fmla="?: f12 f5 1"/>
              <a:gd name="f20" fmla="?: f13 f6 1"/>
              <a:gd name="f21" fmla="*/ f16 1 f3"/>
              <a:gd name="f22" fmla="*/ f17 1 f3"/>
              <a:gd name="f23" fmla="*/ f18 1 21600"/>
              <a:gd name="f24" fmla="*/ f19 1 21600"/>
              <a:gd name="f25" fmla="*/ 21600 f18 1"/>
              <a:gd name="f26" fmla="*/ 21600 f19 1"/>
              <a:gd name="f27" fmla="+- f21 0 f2"/>
              <a:gd name="f28" fmla="+- f22 0 f2"/>
              <a:gd name="f29" fmla="min f24 f23"/>
              <a:gd name="f30" fmla="*/ f25 1 f20"/>
              <a:gd name="f31" fmla="*/ f26 1 f20"/>
              <a:gd name="f32" fmla="val f30"/>
              <a:gd name="f33" fmla="val f31"/>
              <a:gd name="f34" fmla="*/ f14 f29 1"/>
              <a:gd name="f35" fmla="+- f33 0 f14"/>
              <a:gd name="f36" fmla="+- f32 0 f14"/>
              <a:gd name="f37" fmla="*/ f33 f29 1"/>
              <a:gd name="f38" fmla="*/ f32 f29 1"/>
              <a:gd name="f39" fmla="*/ f35 1 2"/>
              <a:gd name="f40" fmla="min f36 f35"/>
              <a:gd name="f41" fmla="+- f14 f39 0"/>
              <a:gd name="f42" fmla="*/ f40 f15 1"/>
              <a:gd name="f43" fmla="*/ f42 1 100000"/>
              <a:gd name="f44" fmla="*/ f41 f29 1"/>
              <a:gd name="f45" fmla="+- f32 0 f43"/>
              <a:gd name="f46" fmla="+- f45 f32 0"/>
              <a:gd name="f47" fmla="*/ f45 1 2"/>
              <a:gd name="f48" fmla="*/ f45 f29 1"/>
              <a:gd name="f49" fmla="*/ f46 1 2"/>
              <a:gd name="f50" fmla="*/ f47 f29 1"/>
              <a:gd name="f51" fmla="*/ f49 f29 1"/>
            </a:gdLst>
            <a:ahLst/>
            <a:cxnLst>
              <a:cxn ang="3cd4">
                <a:pos x="hc" y="t"/>
              </a:cxn>
              <a:cxn ang="0">
                <a:pos x="r" y="vc"/>
              </a:cxn>
              <a:cxn ang="cd4">
                <a:pos x="hc" y="b"/>
              </a:cxn>
              <a:cxn ang="cd2">
                <a:pos x="l" y="vc"/>
              </a:cxn>
              <a:cxn ang="f27">
                <a:pos x="f50" y="f34"/>
              </a:cxn>
              <a:cxn ang="f28">
                <a:pos x="f50" y="f37"/>
              </a:cxn>
            </a:cxnLst>
            <a:rect l="f34" t="f34" r="f51" b="f37"/>
            <a:pathLst>
              <a:path>
                <a:moveTo>
                  <a:pt x="f34" y="f34"/>
                </a:moveTo>
                <a:lnTo>
                  <a:pt x="f48" y="f34"/>
                </a:lnTo>
                <a:lnTo>
                  <a:pt x="f38" y="f44"/>
                </a:lnTo>
                <a:lnTo>
                  <a:pt x="f48" y="f37"/>
                </a:lnTo>
                <a:lnTo>
                  <a:pt x="f34" y="f37"/>
                </a:lnTo>
                <a:close/>
              </a:path>
            </a:pathLst>
          </a:custGeom>
          <a:solidFill>
            <a:srgbClr val="92D050"/>
          </a:solidFill>
          <a:ln w="57150">
            <a:solidFill>
              <a:srgbClr val="1C1C1C"/>
            </a:solidFill>
            <a:prstDash val="solid"/>
          </a:ln>
        </p:spPr>
        <p:txBody>
          <a:bodyPr vert="horz" wrap="square" lIns="91440" tIns="45720" rIns="91440" bIns="45720" anchor="ctr" anchorCtr="1" compatLnSpc="1"/>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zh-TW" sz="2800" b="1" i="0" u="none" strike="noStrike" kern="1200" cap="none" spc="0" baseline="0" dirty="0">
                <a:solidFill>
                  <a:srgbClr val="000000"/>
                </a:solidFill>
                <a:uFillTx/>
                <a:latin typeface="標楷體" panose="03000509000000000000" pitchFamily="65" charset="-120"/>
                <a:ea typeface="標楷體" panose="03000509000000000000" pitchFamily="65" charset="-120"/>
              </a:rPr>
              <a:t>保固</a:t>
            </a:r>
          </a:p>
        </p:txBody>
      </p:sp>
      <p:sp>
        <p:nvSpPr>
          <p:cNvPr id="12" name="文字方塊 11"/>
          <p:cNvSpPr txBox="1"/>
          <p:nvPr/>
        </p:nvSpPr>
        <p:spPr>
          <a:xfrm>
            <a:off x="368385" y="1383158"/>
            <a:ext cx="8352928" cy="451406"/>
          </a:xfrm>
          <a:prstGeom prst="rect">
            <a:avLst/>
          </a:prstGeom>
          <a:solidFill>
            <a:srgbClr val="FFFF99"/>
          </a:solidFill>
          <a:ln w="57150">
            <a:solidFill>
              <a:schemeClr val="tx1"/>
            </a:solidFill>
          </a:ln>
        </p:spPr>
        <p:txBody>
          <a:bodyPr wrap="square" rtlCol="0">
            <a:spAutoFit/>
          </a:bodyPr>
          <a:lstStyle/>
          <a:p>
            <a:pPr algn="ctr">
              <a:lnSpc>
                <a:spcPts val="2800"/>
              </a:lnSpc>
              <a:spcAft>
                <a:spcPts val="0"/>
              </a:spcAft>
            </a:pPr>
            <a:r>
              <a:rPr lang="zh-TW" altLang="en-US" sz="2800" b="1" kern="0" dirty="0">
                <a:solidFill>
                  <a:srgbClr val="0000FF"/>
                </a:solidFill>
                <a:latin typeface="標楷體" pitchFamily="65" charset="-120"/>
                <a:ea typeface="標楷體" pitchFamily="65" charset="-120"/>
                <a:cs typeface="新細明體"/>
              </a:rPr>
              <a:t>十一、可</a:t>
            </a:r>
            <a:r>
              <a:rPr lang="zh-TW" altLang="zh-TW" sz="2800" b="1" kern="0" dirty="0">
                <a:solidFill>
                  <a:srgbClr val="0000FF"/>
                </a:solidFill>
                <a:latin typeface="標楷體" pitchFamily="65" charset="-120"/>
                <a:ea typeface="標楷體" pitchFamily="65" charset="-120"/>
                <a:cs typeface="新細明體"/>
              </a:rPr>
              <a:t>能有圍標之嫌或宜注意之現象</a:t>
            </a:r>
            <a:r>
              <a:rPr lang="zh-TW" altLang="en-US" sz="2800" b="1" dirty="0">
                <a:solidFill>
                  <a:srgbClr val="0033CC"/>
                </a:solidFill>
                <a:latin typeface="標楷體" panose="03000509000000000000" pitchFamily="65" charset="-120"/>
                <a:ea typeface="標楷體" panose="03000509000000000000" pitchFamily="65" charset="-120"/>
              </a:rPr>
              <a:t> </a:t>
            </a:r>
          </a:p>
        </p:txBody>
      </p:sp>
      <p:sp>
        <p:nvSpPr>
          <p:cNvPr id="18" name="向下箭號 17"/>
          <p:cNvSpPr/>
          <p:nvPr/>
        </p:nvSpPr>
        <p:spPr>
          <a:xfrm>
            <a:off x="4610280" y="1842193"/>
            <a:ext cx="316426" cy="290663"/>
          </a:xfrm>
          <a:prstGeom prst="down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0" name="文字方塊 19"/>
          <p:cNvSpPr txBox="1"/>
          <p:nvPr/>
        </p:nvSpPr>
        <p:spPr>
          <a:xfrm>
            <a:off x="433816" y="2132856"/>
            <a:ext cx="8352928" cy="4196020"/>
          </a:xfrm>
          <a:prstGeom prst="rect">
            <a:avLst/>
          </a:prstGeom>
          <a:noFill/>
        </p:spPr>
        <p:txBody>
          <a:bodyPr wrap="square" rtlCol="0">
            <a:spAutoFit/>
          </a:bodyPr>
          <a:lstStyle/>
          <a:p>
            <a:pPr marL="265113" indent="-265113" algn="just">
              <a:lnSpc>
                <a:spcPts val="3200"/>
              </a:lnSpc>
            </a:pPr>
            <a:r>
              <a:rPr lang="en-US" altLang="zh-TW" sz="2400" b="1" dirty="0">
                <a:solidFill>
                  <a:srgbClr val="000000"/>
                </a:solidFill>
                <a:latin typeface="標楷體" panose="03000509000000000000" pitchFamily="65" charset="-120"/>
                <a:ea typeface="標楷體" panose="03000509000000000000" pitchFamily="65" charset="-120"/>
              </a:rPr>
              <a:t>1.</a:t>
            </a:r>
            <a:r>
              <a:rPr lang="zh-TW" altLang="zh-TW" sz="2400" b="1" u="sng" kern="0" dirty="0">
                <a:solidFill>
                  <a:srgbClr val="0000FF"/>
                </a:solidFill>
                <a:latin typeface="標楷體" pitchFamily="65" charset="-120"/>
                <a:ea typeface="標楷體" pitchFamily="65" charset="-120"/>
                <a:cs typeface="新細明體"/>
              </a:rPr>
              <a:t>不肖人士蒐集領標廠商名稱</a:t>
            </a:r>
            <a:r>
              <a:rPr lang="zh-TW" altLang="zh-TW" sz="2400" b="1" kern="0" dirty="0">
                <a:solidFill>
                  <a:srgbClr val="000000"/>
                </a:solidFill>
                <a:latin typeface="標楷體" pitchFamily="65" charset="-120"/>
                <a:ea typeface="標楷體" pitchFamily="65" charset="-120"/>
                <a:cs typeface="新細明體"/>
              </a:rPr>
              <a:t>。</a:t>
            </a:r>
            <a:endParaRPr lang="zh-TW" altLang="zh-TW" sz="2400" b="1" kern="100" dirty="0">
              <a:solidFill>
                <a:srgbClr val="000000"/>
              </a:solidFill>
              <a:latin typeface="標楷體" pitchFamily="65" charset="-120"/>
              <a:ea typeface="標楷體" pitchFamily="65" charset="-120"/>
              <a:cs typeface="Times New Roman"/>
            </a:endParaRPr>
          </a:p>
          <a:p>
            <a:pPr marL="265113" indent="-265113" algn="just">
              <a:lnSpc>
                <a:spcPts val="3200"/>
              </a:lnSpc>
            </a:pPr>
            <a:r>
              <a:rPr lang="en-US" altLang="zh-TW" sz="2400" b="1" dirty="0">
                <a:solidFill>
                  <a:srgbClr val="000000"/>
                </a:solidFill>
                <a:latin typeface="標楷體" panose="03000509000000000000" pitchFamily="65" charset="-120"/>
                <a:ea typeface="標楷體" panose="03000509000000000000" pitchFamily="65" charset="-120"/>
              </a:rPr>
              <a:t>2.</a:t>
            </a:r>
            <a:r>
              <a:rPr lang="zh-TW" altLang="zh-TW" sz="2400" b="1" kern="0" dirty="0">
                <a:solidFill>
                  <a:srgbClr val="000000"/>
                </a:solidFill>
                <a:latin typeface="標楷體" pitchFamily="65" charset="-120"/>
                <a:ea typeface="標楷體" pitchFamily="65" charset="-120"/>
                <a:cs typeface="新細明體"/>
              </a:rPr>
              <a:t>領標投標期間於</a:t>
            </a:r>
            <a:r>
              <a:rPr lang="zh-TW" altLang="zh-TW" sz="2400" b="1" u="sng" kern="0" dirty="0">
                <a:solidFill>
                  <a:srgbClr val="0000FF"/>
                </a:solidFill>
                <a:latin typeface="標楷體" pitchFamily="65" charset="-120"/>
                <a:ea typeface="標楷體" pitchFamily="65" charset="-120"/>
                <a:cs typeface="新細明體"/>
              </a:rPr>
              <a:t>機關門口有不明人士徘徊</a:t>
            </a:r>
            <a:r>
              <a:rPr lang="zh-TW" altLang="zh-TW" sz="2400" b="1" kern="0" dirty="0">
                <a:solidFill>
                  <a:srgbClr val="000000"/>
                </a:solidFill>
                <a:latin typeface="標楷體" pitchFamily="65" charset="-120"/>
                <a:ea typeface="標楷體" pitchFamily="65" charset="-120"/>
                <a:cs typeface="新細明體"/>
              </a:rPr>
              <a:t>。</a:t>
            </a:r>
            <a:endParaRPr lang="zh-TW" altLang="zh-TW" sz="2400" b="1" kern="100" dirty="0">
              <a:solidFill>
                <a:srgbClr val="000000"/>
              </a:solidFill>
              <a:latin typeface="標楷體" pitchFamily="65" charset="-120"/>
              <a:ea typeface="標楷體" pitchFamily="65" charset="-120"/>
              <a:cs typeface="Times New Roman"/>
            </a:endParaRPr>
          </a:p>
          <a:p>
            <a:pPr marL="265113" indent="-265113" algn="just">
              <a:lnSpc>
                <a:spcPts val="3200"/>
              </a:lnSpc>
            </a:pPr>
            <a:r>
              <a:rPr lang="en-US" altLang="zh-TW" sz="2400" b="1" dirty="0">
                <a:solidFill>
                  <a:srgbClr val="000000"/>
                </a:solidFill>
                <a:latin typeface="標楷體" panose="03000509000000000000" pitchFamily="65" charset="-120"/>
                <a:ea typeface="標楷體" panose="03000509000000000000" pitchFamily="65" charset="-120"/>
              </a:rPr>
              <a:t>3.</a:t>
            </a:r>
            <a:r>
              <a:rPr lang="zh-TW" altLang="zh-TW" sz="2400" b="1" kern="0" dirty="0">
                <a:solidFill>
                  <a:srgbClr val="000000"/>
                </a:solidFill>
                <a:latin typeface="標楷體" pitchFamily="65" charset="-120"/>
                <a:ea typeface="標楷體" pitchFamily="65" charset="-120"/>
                <a:cs typeface="新細明體"/>
              </a:rPr>
              <a:t>繳納</a:t>
            </a:r>
            <a:r>
              <a:rPr lang="zh-TW" altLang="zh-TW" sz="2400" b="1" u="sng" kern="0" dirty="0">
                <a:solidFill>
                  <a:srgbClr val="0000FF"/>
                </a:solidFill>
                <a:latin typeface="標楷體" pitchFamily="65" charset="-120"/>
                <a:ea typeface="標楷體" pitchFamily="65" charset="-120"/>
                <a:cs typeface="新細明體"/>
              </a:rPr>
              <a:t>押標金之票據連號</a:t>
            </a:r>
            <a:r>
              <a:rPr lang="zh-TW" altLang="zh-TW" sz="2400" b="1" kern="0" dirty="0">
                <a:solidFill>
                  <a:srgbClr val="000000"/>
                </a:solidFill>
                <a:latin typeface="標楷體" pitchFamily="65" charset="-120"/>
                <a:ea typeface="標楷體" pitchFamily="65" charset="-120"/>
                <a:cs typeface="新細明體"/>
              </a:rPr>
              <a:t>、所繳納之票據雖不連號卻由同一家銀行開具、押標金退還後流入同一戶頭、投標文件由同一處郵局寄出、掛號信連號、投標文件筆跡雷同、投標文件內容雷同</a:t>
            </a:r>
            <a:r>
              <a:rPr lang="zh-TW" altLang="en-US" sz="2400" b="1" kern="0" dirty="0">
                <a:solidFill>
                  <a:srgbClr val="000000"/>
                </a:solidFill>
                <a:latin typeface="標楷體" pitchFamily="65" charset="-120"/>
                <a:ea typeface="標楷體" pitchFamily="65" charset="-120"/>
                <a:cs typeface="新細明體"/>
              </a:rPr>
              <a:t>、不同投標廠商投標文件所載負責人為同一人</a:t>
            </a:r>
            <a:r>
              <a:rPr lang="zh-TW" altLang="zh-TW" sz="2400" b="1" kern="0" dirty="0">
                <a:solidFill>
                  <a:srgbClr val="000000"/>
                </a:solidFill>
                <a:latin typeface="標楷體" pitchFamily="65" charset="-120"/>
                <a:ea typeface="標楷體" pitchFamily="65" charset="-120"/>
                <a:cs typeface="新細明體"/>
              </a:rPr>
              <a:t>。</a:t>
            </a:r>
            <a:endParaRPr lang="zh-TW" altLang="zh-TW" sz="2400" b="1" kern="100" dirty="0">
              <a:solidFill>
                <a:srgbClr val="000000"/>
              </a:solidFill>
              <a:latin typeface="標楷體" pitchFamily="65" charset="-120"/>
              <a:ea typeface="標楷體" pitchFamily="65" charset="-120"/>
              <a:cs typeface="Times New Roman"/>
            </a:endParaRPr>
          </a:p>
          <a:p>
            <a:pPr marL="265113" indent="-265113" algn="just">
              <a:lnSpc>
                <a:spcPts val="3200"/>
              </a:lnSpc>
            </a:pPr>
            <a:r>
              <a:rPr lang="en-US" altLang="zh-TW" sz="2400" b="1" dirty="0">
                <a:solidFill>
                  <a:srgbClr val="000000"/>
                </a:solidFill>
                <a:latin typeface="標楷體" panose="03000509000000000000" pitchFamily="65" charset="-120"/>
                <a:ea typeface="標楷體" panose="03000509000000000000" pitchFamily="65" charset="-120"/>
              </a:rPr>
              <a:t>4.</a:t>
            </a:r>
            <a:r>
              <a:rPr lang="zh-TW" altLang="zh-TW" sz="2400" b="1" kern="0" dirty="0">
                <a:solidFill>
                  <a:srgbClr val="000000"/>
                </a:solidFill>
                <a:latin typeface="標楷體" pitchFamily="65" charset="-120"/>
                <a:ea typeface="標楷體" pitchFamily="65" charset="-120"/>
                <a:cs typeface="新細明體"/>
              </a:rPr>
              <a:t>以不具經驗之</a:t>
            </a:r>
            <a:r>
              <a:rPr lang="zh-TW" altLang="zh-TW" sz="2400" b="1" u="sng" kern="0" dirty="0">
                <a:solidFill>
                  <a:srgbClr val="0000FF"/>
                </a:solidFill>
                <a:latin typeface="標楷體" pitchFamily="65" charset="-120"/>
                <a:ea typeface="標楷體" pitchFamily="65" charset="-120"/>
                <a:cs typeface="新細明體"/>
              </a:rPr>
              <a:t>新手出席減價會議</a:t>
            </a:r>
            <a:r>
              <a:rPr lang="zh-TW" altLang="en-US" sz="2400" b="1" kern="0" dirty="0">
                <a:solidFill>
                  <a:srgbClr val="0000FF"/>
                </a:solidFill>
                <a:latin typeface="標楷體" pitchFamily="65" charset="-120"/>
                <a:ea typeface="標楷體" pitchFamily="65" charset="-120"/>
                <a:cs typeface="新細明體"/>
              </a:rPr>
              <a:t>。</a:t>
            </a:r>
            <a:endParaRPr lang="en-US" altLang="zh-TW" sz="2400" b="1" kern="0" dirty="0">
              <a:solidFill>
                <a:srgbClr val="0000FF"/>
              </a:solidFill>
              <a:latin typeface="標楷體" pitchFamily="65" charset="-120"/>
              <a:ea typeface="標楷體" pitchFamily="65" charset="-120"/>
              <a:cs typeface="新細明體"/>
            </a:endParaRPr>
          </a:p>
          <a:p>
            <a:pPr marL="265113" indent="-265113" algn="just">
              <a:lnSpc>
                <a:spcPts val="3200"/>
              </a:lnSpc>
            </a:pPr>
            <a:r>
              <a:rPr lang="en-US" altLang="zh-TW" sz="2400" b="1" kern="0" dirty="0">
                <a:solidFill>
                  <a:srgbClr val="000000"/>
                </a:solidFill>
                <a:latin typeface="標楷體" pitchFamily="65" charset="-120"/>
                <a:ea typeface="標楷體" pitchFamily="65" charset="-120"/>
              </a:rPr>
              <a:t>5.</a:t>
            </a:r>
            <a:r>
              <a:rPr lang="zh-TW" altLang="zh-TW" sz="2400" b="1" u="sng" kern="0" dirty="0">
                <a:solidFill>
                  <a:srgbClr val="0000FF"/>
                </a:solidFill>
                <a:latin typeface="標楷體" pitchFamily="65" charset="-120"/>
                <a:ea typeface="標楷體" pitchFamily="65" charset="-120"/>
                <a:cs typeface="新細明體"/>
              </a:rPr>
              <a:t>代表不同廠商出席會議之人員為同一廠商之人員</a:t>
            </a:r>
            <a:r>
              <a:rPr lang="zh-TW" altLang="zh-TW" sz="2400" b="1" kern="0" dirty="0">
                <a:solidFill>
                  <a:srgbClr val="000000"/>
                </a:solidFill>
                <a:latin typeface="標楷體" pitchFamily="65" charset="-120"/>
                <a:ea typeface="標楷體" pitchFamily="65" charset="-120"/>
                <a:cs typeface="新細明體"/>
              </a:rPr>
              <a:t>。</a:t>
            </a:r>
            <a:endParaRPr lang="en-US" altLang="zh-TW" sz="2400" b="1" kern="0" dirty="0">
              <a:solidFill>
                <a:srgbClr val="000000"/>
              </a:solidFill>
              <a:latin typeface="標楷體" pitchFamily="65" charset="-120"/>
              <a:ea typeface="標楷體" pitchFamily="65" charset="-120"/>
              <a:cs typeface="新細明體"/>
            </a:endParaRPr>
          </a:p>
          <a:p>
            <a:pPr marL="265113" indent="-265113" algn="just">
              <a:lnSpc>
                <a:spcPts val="3200"/>
              </a:lnSpc>
            </a:pPr>
            <a:r>
              <a:rPr lang="en-US" altLang="zh-TW" sz="2400" b="1" kern="0" dirty="0">
                <a:solidFill>
                  <a:srgbClr val="000000"/>
                </a:solidFill>
                <a:latin typeface="標楷體" pitchFamily="65" charset="-120"/>
                <a:ea typeface="標楷體" pitchFamily="65" charset="-120"/>
                <a:cs typeface="Times New Roman"/>
              </a:rPr>
              <a:t>6.</a:t>
            </a:r>
            <a:r>
              <a:rPr lang="zh-TW" altLang="zh-TW" sz="2400" b="1" u="sng" kern="0" dirty="0">
                <a:solidFill>
                  <a:srgbClr val="FF0000"/>
                </a:solidFill>
                <a:latin typeface="標楷體" pitchFamily="65" charset="-120"/>
                <a:ea typeface="標楷體" pitchFamily="65" charset="-120"/>
                <a:cs typeface="新細明體"/>
              </a:rPr>
              <a:t>廠商簽名</a:t>
            </a:r>
            <a:r>
              <a:rPr lang="zh-TW" altLang="en-US" sz="2400" b="1" u="sng" kern="0" dirty="0">
                <a:solidFill>
                  <a:srgbClr val="FF0000"/>
                </a:solidFill>
                <a:latin typeface="標楷體" pitchFamily="65" charset="-120"/>
                <a:ea typeface="標楷體" pitchFamily="65" charset="-120"/>
                <a:cs typeface="新細明體"/>
              </a:rPr>
              <a:t>虛偽不實</a:t>
            </a:r>
            <a:r>
              <a:rPr lang="zh-TW" altLang="zh-TW" sz="2400" b="1" kern="0" dirty="0">
                <a:solidFill>
                  <a:srgbClr val="000000"/>
                </a:solidFill>
                <a:latin typeface="標楷體" pitchFamily="65" charset="-120"/>
                <a:ea typeface="標楷體" pitchFamily="65" charset="-120"/>
                <a:cs typeface="新細明體"/>
              </a:rPr>
              <a:t>。</a:t>
            </a:r>
            <a:endParaRPr lang="zh-TW" altLang="zh-TW" sz="2400" b="1" kern="100" dirty="0">
              <a:solidFill>
                <a:srgbClr val="000000"/>
              </a:solidFill>
              <a:latin typeface="標楷體" pitchFamily="65" charset="-120"/>
              <a:ea typeface="標楷體" pitchFamily="65" charset="-120"/>
              <a:cs typeface="Times New Roman"/>
            </a:endParaRPr>
          </a:p>
          <a:p>
            <a:pPr marL="265113" indent="-265113" algn="just">
              <a:lnSpc>
                <a:spcPts val="3200"/>
              </a:lnSpc>
            </a:pPr>
            <a:r>
              <a:rPr lang="en-US" altLang="zh-TW" sz="2400" b="1" kern="100" dirty="0">
                <a:solidFill>
                  <a:srgbClr val="000000"/>
                </a:solidFill>
                <a:latin typeface="標楷體" pitchFamily="65" charset="-120"/>
                <a:ea typeface="標楷體" pitchFamily="65" charset="-120"/>
                <a:cs typeface="Times New Roman"/>
              </a:rPr>
              <a:t>7.</a:t>
            </a:r>
            <a:r>
              <a:rPr lang="zh-TW" altLang="zh-TW" sz="2400" b="1" kern="0" dirty="0">
                <a:solidFill>
                  <a:srgbClr val="FF0000"/>
                </a:solidFill>
                <a:latin typeface="標楷體" pitchFamily="65" charset="-120"/>
                <a:ea typeface="標楷體" pitchFamily="65" charset="-120"/>
                <a:cs typeface="新細明體"/>
              </a:rPr>
              <a:t>廠商文件</a:t>
            </a:r>
            <a:r>
              <a:rPr lang="zh-TW" altLang="en-US" sz="2400" b="1" kern="0" dirty="0">
                <a:solidFill>
                  <a:srgbClr val="FF0000"/>
                </a:solidFill>
                <a:latin typeface="標楷體" pitchFamily="65" charset="-120"/>
                <a:ea typeface="標楷體" pitchFamily="65" charset="-120"/>
                <a:cs typeface="新細明體"/>
              </a:rPr>
              <a:t>虛偽不實</a:t>
            </a:r>
            <a:r>
              <a:rPr lang="zh-TW" altLang="zh-TW" sz="2400" b="1" kern="0" dirty="0">
                <a:solidFill>
                  <a:srgbClr val="000000"/>
                </a:solidFill>
                <a:latin typeface="標楷體" pitchFamily="65" charset="-120"/>
                <a:ea typeface="標楷體" pitchFamily="65" charset="-120"/>
                <a:cs typeface="新細明體"/>
              </a:rPr>
              <a:t>。</a:t>
            </a:r>
            <a:endParaRPr lang="zh-TW" altLang="en-US" sz="2400" b="1" dirty="0">
              <a:solidFill>
                <a:srgbClr val="000000"/>
              </a:solidFill>
              <a:latin typeface="標楷體" panose="03000509000000000000" pitchFamily="65" charset="-120"/>
              <a:ea typeface="標楷體" panose="03000509000000000000" pitchFamily="65" charset="-120"/>
            </a:endParaRPr>
          </a:p>
        </p:txBody>
      </p:sp>
      <p:sp>
        <p:nvSpPr>
          <p:cNvPr id="14" name="向下箭號 17">
            <a:extLst>
              <a:ext uri="{FF2B5EF4-FFF2-40B4-BE49-F238E27FC236}">
                <a16:creationId xmlns:a16="http://schemas.microsoft.com/office/drawing/2014/main" id="{B19B65C3-262B-4738-B4FE-4B3EFF414BA0}"/>
              </a:ext>
            </a:extLst>
          </p:cNvPr>
          <p:cNvSpPr/>
          <p:nvPr/>
        </p:nvSpPr>
        <p:spPr>
          <a:xfrm rot="18687901">
            <a:off x="203181" y="5686592"/>
            <a:ext cx="290678" cy="352759"/>
          </a:xfrm>
          <a:prstGeom prst="downArrow">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Tree>
    <p:extLst>
      <p:ext uri="{BB962C8B-B14F-4D97-AF65-F5344CB8AC3E}">
        <p14:creationId xmlns:p14="http://schemas.microsoft.com/office/powerpoint/2010/main" val="406662416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3" name="五邊形 4"/>
          <p:cNvSpPr/>
          <p:nvPr/>
        </p:nvSpPr>
        <p:spPr>
          <a:xfrm>
            <a:off x="395536" y="332656"/>
            <a:ext cx="1405350" cy="944666"/>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180"/>
              <a:gd name="f11" fmla="abs f4"/>
              <a:gd name="f12" fmla="abs f5"/>
              <a:gd name="f13" fmla="abs f6"/>
              <a:gd name="f14" fmla="val f7"/>
              <a:gd name="f15" fmla="val f8"/>
              <a:gd name="f16" fmla="*/ f9 f1 1"/>
              <a:gd name="f17" fmla="*/ f10 f1 1"/>
              <a:gd name="f18" fmla="?: f11 f4 1"/>
              <a:gd name="f19" fmla="?: f12 f5 1"/>
              <a:gd name="f20" fmla="?: f13 f6 1"/>
              <a:gd name="f21" fmla="*/ f16 1 f3"/>
              <a:gd name="f22" fmla="*/ f17 1 f3"/>
              <a:gd name="f23" fmla="*/ f18 1 21600"/>
              <a:gd name="f24" fmla="*/ f19 1 21600"/>
              <a:gd name="f25" fmla="*/ 21600 f18 1"/>
              <a:gd name="f26" fmla="*/ 21600 f19 1"/>
              <a:gd name="f27" fmla="+- f21 0 f2"/>
              <a:gd name="f28" fmla="+- f22 0 f2"/>
              <a:gd name="f29" fmla="min f24 f23"/>
              <a:gd name="f30" fmla="*/ f25 1 f20"/>
              <a:gd name="f31" fmla="*/ f26 1 f20"/>
              <a:gd name="f32" fmla="val f30"/>
              <a:gd name="f33" fmla="val f31"/>
              <a:gd name="f34" fmla="*/ f14 f29 1"/>
              <a:gd name="f35" fmla="+- f33 0 f14"/>
              <a:gd name="f36" fmla="+- f32 0 f14"/>
              <a:gd name="f37" fmla="*/ f33 f29 1"/>
              <a:gd name="f38" fmla="*/ f32 f29 1"/>
              <a:gd name="f39" fmla="*/ f35 1 2"/>
              <a:gd name="f40" fmla="min f36 f35"/>
              <a:gd name="f41" fmla="+- f14 f39 0"/>
              <a:gd name="f42" fmla="*/ f40 f15 1"/>
              <a:gd name="f43" fmla="*/ f42 1 100000"/>
              <a:gd name="f44" fmla="*/ f41 f29 1"/>
              <a:gd name="f45" fmla="+- f32 0 f43"/>
              <a:gd name="f46" fmla="+- f45 f32 0"/>
              <a:gd name="f47" fmla="*/ f45 1 2"/>
              <a:gd name="f48" fmla="*/ f45 f29 1"/>
              <a:gd name="f49" fmla="*/ f46 1 2"/>
              <a:gd name="f50" fmla="*/ f47 f29 1"/>
              <a:gd name="f51" fmla="*/ f49 f29 1"/>
            </a:gdLst>
            <a:ahLst/>
            <a:cxnLst>
              <a:cxn ang="3cd4">
                <a:pos x="hc" y="t"/>
              </a:cxn>
              <a:cxn ang="0">
                <a:pos x="r" y="vc"/>
              </a:cxn>
              <a:cxn ang="cd4">
                <a:pos x="hc" y="b"/>
              </a:cxn>
              <a:cxn ang="cd2">
                <a:pos x="l" y="vc"/>
              </a:cxn>
              <a:cxn ang="f27">
                <a:pos x="f50" y="f34"/>
              </a:cxn>
              <a:cxn ang="f28">
                <a:pos x="f50" y="f37"/>
              </a:cxn>
            </a:cxnLst>
            <a:rect l="f34" t="f34" r="f51" b="f37"/>
            <a:pathLst>
              <a:path>
                <a:moveTo>
                  <a:pt x="f34" y="f34"/>
                </a:moveTo>
                <a:lnTo>
                  <a:pt x="f48" y="f34"/>
                </a:lnTo>
                <a:lnTo>
                  <a:pt x="f38" y="f44"/>
                </a:lnTo>
                <a:lnTo>
                  <a:pt x="f48" y="f37"/>
                </a:lnTo>
                <a:lnTo>
                  <a:pt x="f34" y="f37"/>
                </a:lnTo>
                <a:close/>
              </a:path>
            </a:pathLst>
          </a:custGeom>
          <a:gradFill flip="none" rotWithShape="1">
            <a:gsLst>
              <a:gs pos="0">
                <a:srgbClr val="00B0F0">
                  <a:tint val="66000"/>
                  <a:satMod val="160000"/>
                </a:srgbClr>
              </a:gs>
              <a:gs pos="50000">
                <a:srgbClr val="00B0F0">
                  <a:tint val="44500"/>
                  <a:satMod val="160000"/>
                </a:srgbClr>
              </a:gs>
              <a:gs pos="100000">
                <a:srgbClr val="00B0F0">
                  <a:tint val="23500"/>
                  <a:satMod val="160000"/>
                </a:srgbClr>
              </a:gs>
            </a:gsLst>
            <a:lin ang="10800000" scaled="1"/>
            <a:tileRect/>
          </a:gradFill>
          <a:ln w="57150">
            <a:solidFill>
              <a:srgbClr val="1C1C1C"/>
            </a:solidFill>
            <a:prstDash val="solid"/>
          </a:ln>
        </p:spPr>
        <p:txBody>
          <a:bodyPr vert="horz" wrap="square" lIns="91440" tIns="45720" rIns="91440" bIns="45720" anchor="ctr" anchorCtr="1" compatLnSpc="1"/>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zh-TW" sz="3200" b="1" i="0" u="none" strike="noStrike" kern="1200" cap="none" spc="0" baseline="0" dirty="0">
                <a:solidFill>
                  <a:srgbClr val="000000"/>
                </a:solidFill>
                <a:uFillTx/>
                <a:latin typeface="標楷體" panose="03000509000000000000" pitchFamily="65" charset="-120"/>
                <a:ea typeface="標楷體" panose="03000509000000000000" pitchFamily="65" charset="-120"/>
              </a:rPr>
              <a:t>招標</a:t>
            </a:r>
          </a:p>
        </p:txBody>
      </p:sp>
      <p:sp>
        <p:nvSpPr>
          <p:cNvPr id="4" name="五邊形 5"/>
          <p:cNvSpPr/>
          <p:nvPr/>
        </p:nvSpPr>
        <p:spPr>
          <a:xfrm>
            <a:off x="1475656" y="332656"/>
            <a:ext cx="1405350" cy="944666"/>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180"/>
              <a:gd name="f11" fmla="abs f4"/>
              <a:gd name="f12" fmla="abs f5"/>
              <a:gd name="f13" fmla="abs f6"/>
              <a:gd name="f14" fmla="val f7"/>
              <a:gd name="f15" fmla="val f8"/>
              <a:gd name="f16" fmla="*/ f9 f1 1"/>
              <a:gd name="f17" fmla="*/ f10 f1 1"/>
              <a:gd name="f18" fmla="?: f11 f4 1"/>
              <a:gd name="f19" fmla="?: f12 f5 1"/>
              <a:gd name="f20" fmla="?: f13 f6 1"/>
              <a:gd name="f21" fmla="*/ f16 1 f3"/>
              <a:gd name="f22" fmla="*/ f17 1 f3"/>
              <a:gd name="f23" fmla="*/ f18 1 21600"/>
              <a:gd name="f24" fmla="*/ f19 1 21600"/>
              <a:gd name="f25" fmla="*/ 21600 f18 1"/>
              <a:gd name="f26" fmla="*/ 21600 f19 1"/>
              <a:gd name="f27" fmla="+- f21 0 f2"/>
              <a:gd name="f28" fmla="+- f22 0 f2"/>
              <a:gd name="f29" fmla="min f24 f23"/>
              <a:gd name="f30" fmla="*/ f25 1 f20"/>
              <a:gd name="f31" fmla="*/ f26 1 f20"/>
              <a:gd name="f32" fmla="val f30"/>
              <a:gd name="f33" fmla="val f31"/>
              <a:gd name="f34" fmla="*/ f14 f29 1"/>
              <a:gd name="f35" fmla="+- f33 0 f14"/>
              <a:gd name="f36" fmla="+- f32 0 f14"/>
              <a:gd name="f37" fmla="*/ f33 f29 1"/>
              <a:gd name="f38" fmla="*/ f32 f29 1"/>
              <a:gd name="f39" fmla="*/ f35 1 2"/>
              <a:gd name="f40" fmla="min f36 f35"/>
              <a:gd name="f41" fmla="+- f14 f39 0"/>
              <a:gd name="f42" fmla="*/ f40 f15 1"/>
              <a:gd name="f43" fmla="*/ f42 1 100000"/>
              <a:gd name="f44" fmla="*/ f41 f29 1"/>
              <a:gd name="f45" fmla="+- f32 0 f43"/>
              <a:gd name="f46" fmla="+- f45 f32 0"/>
              <a:gd name="f47" fmla="*/ f45 1 2"/>
              <a:gd name="f48" fmla="*/ f45 f29 1"/>
              <a:gd name="f49" fmla="*/ f46 1 2"/>
              <a:gd name="f50" fmla="*/ f47 f29 1"/>
              <a:gd name="f51" fmla="*/ f49 f29 1"/>
            </a:gdLst>
            <a:ahLst/>
            <a:cxnLst>
              <a:cxn ang="3cd4">
                <a:pos x="hc" y="t"/>
              </a:cxn>
              <a:cxn ang="0">
                <a:pos x="r" y="vc"/>
              </a:cxn>
              <a:cxn ang="cd4">
                <a:pos x="hc" y="b"/>
              </a:cxn>
              <a:cxn ang="cd2">
                <a:pos x="l" y="vc"/>
              </a:cxn>
              <a:cxn ang="f27">
                <a:pos x="f50" y="f34"/>
              </a:cxn>
              <a:cxn ang="f28">
                <a:pos x="f50" y="f37"/>
              </a:cxn>
            </a:cxnLst>
            <a:rect l="f34" t="f34" r="f51" b="f37"/>
            <a:pathLst>
              <a:path>
                <a:moveTo>
                  <a:pt x="f34" y="f34"/>
                </a:moveTo>
                <a:lnTo>
                  <a:pt x="f48" y="f34"/>
                </a:lnTo>
                <a:lnTo>
                  <a:pt x="f38" y="f44"/>
                </a:lnTo>
                <a:lnTo>
                  <a:pt x="f48" y="f37"/>
                </a:lnTo>
                <a:lnTo>
                  <a:pt x="f34" y="f37"/>
                </a:lnTo>
                <a:close/>
              </a:path>
            </a:pathLst>
          </a:custGeom>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10800000" scaled="1"/>
            <a:tileRect/>
          </a:gradFill>
          <a:ln w="57150">
            <a:solidFill>
              <a:srgbClr val="1C1C1C"/>
            </a:solidFill>
            <a:prstDash val="solid"/>
          </a:ln>
        </p:spPr>
        <p:txBody>
          <a:bodyPr vert="horz" wrap="square" lIns="91440" tIns="45720" rIns="91440" bIns="45720" anchor="ctr" anchorCtr="1" compatLnSpc="1"/>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zh-TW" sz="3200" b="1" i="0" u="none" strike="noStrike" kern="1200" cap="none" spc="0" baseline="0" dirty="0">
                <a:solidFill>
                  <a:srgbClr val="000000"/>
                </a:solidFill>
                <a:uFillTx/>
                <a:latin typeface="標楷體" panose="03000509000000000000" pitchFamily="65" charset="-120"/>
                <a:ea typeface="標楷體" panose="03000509000000000000" pitchFamily="65" charset="-120"/>
              </a:rPr>
              <a:t>開標</a:t>
            </a:r>
          </a:p>
        </p:txBody>
      </p:sp>
      <p:sp>
        <p:nvSpPr>
          <p:cNvPr id="5" name="五邊形 6"/>
          <p:cNvSpPr/>
          <p:nvPr/>
        </p:nvSpPr>
        <p:spPr>
          <a:xfrm>
            <a:off x="2573181" y="332656"/>
            <a:ext cx="1405350" cy="944666"/>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180"/>
              <a:gd name="f11" fmla="abs f4"/>
              <a:gd name="f12" fmla="abs f5"/>
              <a:gd name="f13" fmla="abs f6"/>
              <a:gd name="f14" fmla="val f7"/>
              <a:gd name="f15" fmla="val f8"/>
              <a:gd name="f16" fmla="*/ f9 f1 1"/>
              <a:gd name="f17" fmla="*/ f10 f1 1"/>
              <a:gd name="f18" fmla="?: f11 f4 1"/>
              <a:gd name="f19" fmla="?: f12 f5 1"/>
              <a:gd name="f20" fmla="?: f13 f6 1"/>
              <a:gd name="f21" fmla="*/ f16 1 f3"/>
              <a:gd name="f22" fmla="*/ f17 1 f3"/>
              <a:gd name="f23" fmla="*/ f18 1 21600"/>
              <a:gd name="f24" fmla="*/ f19 1 21600"/>
              <a:gd name="f25" fmla="*/ 21600 f18 1"/>
              <a:gd name="f26" fmla="*/ 21600 f19 1"/>
              <a:gd name="f27" fmla="+- f21 0 f2"/>
              <a:gd name="f28" fmla="+- f22 0 f2"/>
              <a:gd name="f29" fmla="min f24 f23"/>
              <a:gd name="f30" fmla="*/ f25 1 f20"/>
              <a:gd name="f31" fmla="*/ f26 1 f20"/>
              <a:gd name="f32" fmla="val f30"/>
              <a:gd name="f33" fmla="val f31"/>
              <a:gd name="f34" fmla="*/ f14 f29 1"/>
              <a:gd name="f35" fmla="+- f33 0 f14"/>
              <a:gd name="f36" fmla="+- f32 0 f14"/>
              <a:gd name="f37" fmla="*/ f33 f29 1"/>
              <a:gd name="f38" fmla="*/ f32 f29 1"/>
              <a:gd name="f39" fmla="*/ f35 1 2"/>
              <a:gd name="f40" fmla="min f36 f35"/>
              <a:gd name="f41" fmla="+- f14 f39 0"/>
              <a:gd name="f42" fmla="*/ f40 f15 1"/>
              <a:gd name="f43" fmla="*/ f42 1 100000"/>
              <a:gd name="f44" fmla="*/ f41 f29 1"/>
              <a:gd name="f45" fmla="+- f32 0 f43"/>
              <a:gd name="f46" fmla="+- f45 f32 0"/>
              <a:gd name="f47" fmla="*/ f45 1 2"/>
              <a:gd name="f48" fmla="*/ f45 f29 1"/>
              <a:gd name="f49" fmla="*/ f46 1 2"/>
              <a:gd name="f50" fmla="*/ f47 f29 1"/>
              <a:gd name="f51" fmla="*/ f49 f29 1"/>
            </a:gdLst>
            <a:ahLst/>
            <a:cxnLst>
              <a:cxn ang="3cd4">
                <a:pos x="hc" y="t"/>
              </a:cxn>
              <a:cxn ang="0">
                <a:pos x="r" y="vc"/>
              </a:cxn>
              <a:cxn ang="cd4">
                <a:pos x="hc" y="b"/>
              </a:cxn>
              <a:cxn ang="cd2">
                <a:pos x="l" y="vc"/>
              </a:cxn>
              <a:cxn ang="f27">
                <a:pos x="f50" y="f34"/>
              </a:cxn>
              <a:cxn ang="f28">
                <a:pos x="f50" y="f37"/>
              </a:cxn>
            </a:cxnLst>
            <a:rect l="f34" t="f34" r="f51" b="f37"/>
            <a:pathLst>
              <a:path>
                <a:moveTo>
                  <a:pt x="f34" y="f34"/>
                </a:moveTo>
                <a:lnTo>
                  <a:pt x="f48" y="f34"/>
                </a:lnTo>
                <a:lnTo>
                  <a:pt x="f38" y="f44"/>
                </a:lnTo>
                <a:lnTo>
                  <a:pt x="f48" y="f37"/>
                </a:lnTo>
                <a:lnTo>
                  <a:pt x="f34" y="f37"/>
                </a:lnTo>
                <a:close/>
              </a:path>
            </a:pathLst>
          </a:custGeom>
          <a:gradFill flip="none" rotWithShape="1">
            <a:gsLst>
              <a:gs pos="0">
                <a:srgbClr val="9933FF">
                  <a:tint val="66000"/>
                  <a:satMod val="160000"/>
                </a:srgbClr>
              </a:gs>
              <a:gs pos="50000">
                <a:srgbClr val="9933FF">
                  <a:tint val="44500"/>
                  <a:satMod val="160000"/>
                </a:srgbClr>
              </a:gs>
              <a:gs pos="100000">
                <a:srgbClr val="9933FF">
                  <a:tint val="23500"/>
                  <a:satMod val="160000"/>
                </a:srgbClr>
              </a:gs>
            </a:gsLst>
            <a:lin ang="10800000" scaled="1"/>
            <a:tileRect/>
          </a:gradFill>
          <a:ln w="57150">
            <a:solidFill>
              <a:srgbClr val="1C1C1C"/>
            </a:solidFill>
            <a:prstDash val="solid"/>
          </a:ln>
        </p:spPr>
        <p:txBody>
          <a:bodyPr vert="horz" wrap="square" lIns="91440" tIns="45720" rIns="91440" bIns="45720" anchor="ctr" anchorCtr="1" compatLnSpc="1"/>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zh-TW" sz="3200" b="1" i="0" u="none" strike="noStrike" kern="1200" cap="none" spc="0" baseline="0" dirty="0">
                <a:solidFill>
                  <a:srgbClr val="000000"/>
                </a:solidFill>
                <a:uFillTx/>
                <a:latin typeface="標楷體" panose="03000509000000000000" pitchFamily="65" charset="-120"/>
                <a:ea typeface="標楷體" panose="03000509000000000000" pitchFamily="65" charset="-120"/>
              </a:rPr>
              <a:t>審標</a:t>
            </a:r>
          </a:p>
        </p:txBody>
      </p:sp>
      <p:sp>
        <p:nvSpPr>
          <p:cNvPr id="6" name="五邊形 9"/>
          <p:cNvSpPr/>
          <p:nvPr/>
        </p:nvSpPr>
        <p:spPr>
          <a:xfrm>
            <a:off x="3635896" y="332656"/>
            <a:ext cx="1405350" cy="944666"/>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180"/>
              <a:gd name="f11" fmla="abs f4"/>
              <a:gd name="f12" fmla="abs f5"/>
              <a:gd name="f13" fmla="abs f6"/>
              <a:gd name="f14" fmla="val f7"/>
              <a:gd name="f15" fmla="val f8"/>
              <a:gd name="f16" fmla="*/ f9 f1 1"/>
              <a:gd name="f17" fmla="*/ f10 f1 1"/>
              <a:gd name="f18" fmla="?: f11 f4 1"/>
              <a:gd name="f19" fmla="?: f12 f5 1"/>
              <a:gd name="f20" fmla="?: f13 f6 1"/>
              <a:gd name="f21" fmla="*/ f16 1 f3"/>
              <a:gd name="f22" fmla="*/ f17 1 f3"/>
              <a:gd name="f23" fmla="*/ f18 1 21600"/>
              <a:gd name="f24" fmla="*/ f19 1 21600"/>
              <a:gd name="f25" fmla="*/ 21600 f18 1"/>
              <a:gd name="f26" fmla="*/ 21600 f19 1"/>
              <a:gd name="f27" fmla="+- f21 0 f2"/>
              <a:gd name="f28" fmla="+- f22 0 f2"/>
              <a:gd name="f29" fmla="min f24 f23"/>
              <a:gd name="f30" fmla="*/ f25 1 f20"/>
              <a:gd name="f31" fmla="*/ f26 1 f20"/>
              <a:gd name="f32" fmla="val f30"/>
              <a:gd name="f33" fmla="val f31"/>
              <a:gd name="f34" fmla="*/ f14 f29 1"/>
              <a:gd name="f35" fmla="+- f33 0 f14"/>
              <a:gd name="f36" fmla="+- f32 0 f14"/>
              <a:gd name="f37" fmla="*/ f33 f29 1"/>
              <a:gd name="f38" fmla="*/ f32 f29 1"/>
              <a:gd name="f39" fmla="*/ f35 1 2"/>
              <a:gd name="f40" fmla="min f36 f35"/>
              <a:gd name="f41" fmla="+- f14 f39 0"/>
              <a:gd name="f42" fmla="*/ f40 f15 1"/>
              <a:gd name="f43" fmla="*/ f42 1 100000"/>
              <a:gd name="f44" fmla="*/ f41 f29 1"/>
              <a:gd name="f45" fmla="+- f32 0 f43"/>
              <a:gd name="f46" fmla="+- f45 f32 0"/>
              <a:gd name="f47" fmla="*/ f45 1 2"/>
              <a:gd name="f48" fmla="*/ f45 f29 1"/>
              <a:gd name="f49" fmla="*/ f46 1 2"/>
              <a:gd name="f50" fmla="*/ f47 f29 1"/>
              <a:gd name="f51" fmla="*/ f49 f29 1"/>
            </a:gdLst>
            <a:ahLst/>
            <a:cxnLst>
              <a:cxn ang="3cd4">
                <a:pos x="hc" y="t"/>
              </a:cxn>
              <a:cxn ang="0">
                <a:pos x="r" y="vc"/>
              </a:cxn>
              <a:cxn ang="cd4">
                <a:pos x="hc" y="b"/>
              </a:cxn>
              <a:cxn ang="cd2">
                <a:pos x="l" y="vc"/>
              </a:cxn>
              <a:cxn ang="f27">
                <a:pos x="f50" y="f34"/>
              </a:cxn>
              <a:cxn ang="f28">
                <a:pos x="f50" y="f37"/>
              </a:cxn>
            </a:cxnLst>
            <a:rect l="f34" t="f34" r="f51" b="f37"/>
            <a:pathLst>
              <a:path>
                <a:moveTo>
                  <a:pt x="f34" y="f34"/>
                </a:moveTo>
                <a:lnTo>
                  <a:pt x="f48" y="f34"/>
                </a:lnTo>
                <a:lnTo>
                  <a:pt x="f38" y="f44"/>
                </a:lnTo>
                <a:lnTo>
                  <a:pt x="f48" y="f37"/>
                </a:lnTo>
                <a:lnTo>
                  <a:pt x="f34" y="f37"/>
                </a:lnTo>
                <a:close/>
              </a:path>
            </a:pathLst>
          </a:custGeom>
          <a:gradFill flip="none" rotWithShape="1">
            <a:gsLst>
              <a:gs pos="0">
                <a:srgbClr val="00B050">
                  <a:tint val="66000"/>
                  <a:satMod val="160000"/>
                </a:srgbClr>
              </a:gs>
              <a:gs pos="50000">
                <a:srgbClr val="00B050">
                  <a:tint val="44500"/>
                  <a:satMod val="160000"/>
                </a:srgbClr>
              </a:gs>
              <a:gs pos="100000">
                <a:srgbClr val="00B050">
                  <a:tint val="23500"/>
                  <a:satMod val="160000"/>
                </a:srgbClr>
              </a:gs>
            </a:gsLst>
            <a:lin ang="10800000" scaled="1"/>
            <a:tileRect/>
          </a:gradFill>
          <a:ln w="57150">
            <a:solidFill>
              <a:srgbClr val="FF0000"/>
            </a:solidFill>
            <a:prstDash val="sysDot"/>
          </a:ln>
        </p:spPr>
        <p:txBody>
          <a:bodyPr vert="horz" wrap="square" lIns="91440" tIns="45720" rIns="91440" bIns="45720" anchor="ctr" anchorCtr="1" compatLnSpc="1"/>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zh-TW" sz="3200" b="1" i="0" u="none" strike="noStrike" kern="1200" cap="none" spc="0" baseline="0" dirty="0">
                <a:solidFill>
                  <a:srgbClr val="000000"/>
                </a:solidFill>
                <a:uFillTx/>
                <a:latin typeface="標楷體" panose="03000509000000000000" pitchFamily="65" charset="-120"/>
                <a:ea typeface="標楷體" panose="03000509000000000000" pitchFamily="65" charset="-120"/>
              </a:rPr>
              <a:t>決標</a:t>
            </a:r>
          </a:p>
        </p:txBody>
      </p:sp>
      <p:sp>
        <p:nvSpPr>
          <p:cNvPr id="7" name="五邊形 10"/>
          <p:cNvSpPr/>
          <p:nvPr/>
        </p:nvSpPr>
        <p:spPr>
          <a:xfrm>
            <a:off x="4871162" y="371061"/>
            <a:ext cx="1213006" cy="906261"/>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180"/>
              <a:gd name="f11" fmla="abs f4"/>
              <a:gd name="f12" fmla="abs f5"/>
              <a:gd name="f13" fmla="abs f6"/>
              <a:gd name="f14" fmla="val f7"/>
              <a:gd name="f15" fmla="val f8"/>
              <a:gd name="f16" fmla="*/ f9 f1 1"/>
              <a:gd name="f17" fmla="*/ f10 f1 1"/>
              <a:gd name="f18" fmla="?: f11 f4 1"/>
              <a:gd name="f19" fmla="?: f12 f5 1"/>
              <a:gd name="f20" fmla="?: f13 f6 1"/>
              <a:gd name="f21" fmla="*/ f16 1 f3"/>
              <a:gd name="f22" fmla="*/ f17 1 f3"/>
              <a:gd name="f23" fmla="*/ f18 1 21600"/>
              <a:gd name="f24" fmla="*/ f19 1 21600"/>
              <a:gd name="f25" fmla="*/ 21600 f18 1"/>
              <a:gd name="f26" fmla="*/ 21600 f19 1"/>
              <a:gd name="f27" fmla="+- f21 0 f2"/>
              <a:gd name="f28" fmla="+- f22 0 f2"/>
              <a:gd name="f29" fmla="min f24 f23"/>
              <a:gd name="f30" fmla="*/ f25 1 f20"/>
              <a:gd name="f31" fmla="*/ f26 1 f20"/>
              <a:gd name="f32" fmla="val f30"/>
              <a:gd name="f33" fmla="val f31"/>
              <a:gd name="f34" fmla="*/ f14 f29 1"/>
              <a:gd name="f35" fmla="+- f33 0 f14"/>
              <a:gd name="f36" fmla="+- f32 0 f14"/>
              <a:gd name="f37" fmla="*/ f33 f29 1"/>
              <a:gd name="f38" fmla="*/ f32 f29 1"/>
              <a:gd name="f39" fmla="*/ f35 1 2"/>
              <a:gd name="f40" fmla="min f36 f35"/>
              <a:gd name="f41" fmla="+- f14 f39 0"/>
              <a:gd name="f42" fmla="*/ f40 f15 1"/>
              <a:gd name="f43" fmla="*/ f42 1 100000"/>
              <a:gd name="f44" fmla="*/ f41 f29 1"/>
              <a:gd name="f45" fmla="+- f32 0 f43"/>
              <a:gd name="f46" fmla="+- f45 f32 0"/>
              <a:gd name="f47" fmla="*/ f45 1 2"/>
              <a:gd name="f48" fmla="*/ f45 f29 1"/>
              <a:gd name="f49" fmla="*/ f46 1 2"/>
              <a:gd name="f50" fmla="*/ f47 f29 1"/>
              <a:gd name="f51" fmla="*/ f49 f29 1"/>
            </a:gdLst>
            <a:ahLst/>
            <a:cxnLst>
              <a:cxn ang="3cd4">
                <a:pos x="hc" y="t"/>
              </a:cxn>
              <a:cxn ang="0">
                <a:pos x="r" y="vc"/>
              </a:cxn>
              <a:cxn ang="cd4">
                <a:pos x="hc" y="b"/>
              </a:cxn>
              <a:cxn ang="cd2">
                <a:pos x="l" y="vc"/>
              </a:cxn>
              <a:cxn ang="f27">
                <a:pos x="f50" y="f34"/>
              </a:cxn>
              <a:cxn ang="f28">
                <a:pos x="f50" y="f37"/>
              </a:cxn>
            </a:cxnLst>
            <a:rect l="f34" t="f34" r="f51" b="f37"/>
            <a:pathLst>
              <a:path>
                <a:moveTo>
                  <a:pt x="f34" y="f34"/>
                </a:moveTo>
                <a:lnTo>
                  <a:pt x="f48" y="f34"/>
                </a:lnTo>
                <a:lnTo>
                  <a:pt x="f38" y="f44"/>
                </a:lnTo>
                <a:lnTo>
                  <a:pt x="f48" y="f37"/>
                </a:lnTo>
                <a:lnTo>
                  <a:pt x="f34" y="f37"/>
                </a:lnTo>
                <a:close/>
              </a:path>
            </a:pathLst>
          </a:custGeom>
          <a:solidFill>
            <a:schemeClr val="accent4">
              <a:lumMod val="20000"/>
              <a:lumOff val="80000"/>
            </a:schemeClr>
          </a:solidFill>
          <a:ln w="57150">
            <a:solidFill>
              <a:srgbClr val="1C1C1C"/>
            </a:solidFill>
            <a:prstDash val="solid"/>
          </a:ln>
        </p:spPr>
        <p:txBody>
          <a:bodyPr vert="horz" wrap="square" lIns="91440" tIns="45720" rIns="91440" bIns="45720" anchor="ctr" anchorCtr="1" compatLnSpc="1"/>
          <a:lstStyle/>
          <a:p>
            <a:pPr marL="0" marR="0" lvl="0" indent="0"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zh-TW" sz="2800" b="1" i="0" u="none" strike="noStrike" kern="1200" cap="none" spc="0" baseline="0" dirty="0">
                <a:solidFill>
                  <a:srgbClr val="000000"/>
                </a:solidFill>
                <a:uFillTx/>
                <a:latin typeface="標楷體" panose="03000509000000000000" pitchFamily="65" charset="-120"/>
                <a:ea typeface="標楷體" panose="03000509000000000000" pitchFamily="65" charset="-120"/>
              </a:rPr>
              <a:t>訂約</a:t>
            </a:r>
          </a:p>
        </p:txBody>
      </p:sp>
      <p:sp>
        <p:nvSpPr>
          <p:cNvPr id="8" name="五邊形 11"/>
          <p:cNvSpPr/>
          <p:nvPr/>
        </p:nvSpPr>
        <p:spPr>
          <a:xfrm>
            <a:off x="5750118" y="362500"/>
            <a:ext cx="1126138" cy="900998"/>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180"/>
              <a:gd name="f11" fmla="abs f4"/>
              <a:gd name="f12" fmla="abs f5"/>
              <a:gd name="f13" fmla="abs f6"/>
              <a:gd name="f14" fmla="val f7"/>
              <a:gd name="f15" fmla="val f8"/>
              <a:gd name="f16" fmla="*/ f9 f1 1"/>
              <a:gd name="f17" fmla="*/ f10 f1 1"/>
              <a:gd name="f18" fmla="?: f11 f4 1"/>
              <a:gd name="f19" fmla="?: f12 f5 1"/>
              <a:gd name="f20" fmla="?: f13 f6 1"/>
              <a:gd name="f21" fmla="*/ f16 1 f3"/>
              <a:gd name="f22" fmla="*/ f17 1 f3"/>
              <a:gd name="f23" fmla="*/ f18 1 21600"/>
              <a:gd name="f24" fmla="*/ f19 1 21600"/>
              <a:gd name="f25" fmla="*/ 21600 f18 1"/>
              <a:gd name="f26" fmla="*/ 21600 f19 1"/>
              <a:gd name="f27" fmla="+- f21 0 f2"/>
              <a:gd name="f28" fmla="+- f22 0 f2"/>
              <a:gd name="f29" fmla="min f24 f23"/>
              <a:gd name="f30" fmla="*/ f25 1 f20"/>
              <a:gd name="f31" fmla="*/ f26 1 f20"/>
              <a:gd name="f32" fmla="val f30"/>
              <a:gd name="f33" fmla="val f31"/>
              <a:gd name="f34" fmla="*/ f14 f29 1"/>
              <a:gd name="f35" fmla="+- f33 0 f14"/>
              <a:gd name="f36" fmla="+- f32 0 f14"/>
              <a:gd name="f37" fmla="*/ f33 f29 1"/>
              <a:gd name="f38" fmla="*/ f32 f29 1"/>
              <a:gd name="f39" fmla="*/ f35 1 2"/>
              <a:gd name="f40" fmla="min f36 f35"/>
              <a:gd name="f41" fmla="+- f14 f39 0"/>
              <a:gd name="f42" fmla="*/ f40 f15 1"/>
              <a:gd name="f43" fmla="*/ f42 1 100000"/>
              <a:gd name="f44" fmla="*/ f41 f29 1"/>
              <a:gd name="f45" fmla="+- f32 0 f43"/>
              <a:gd name="f46" fmla="+- f45 f32 0"/>
              <a:gd name="f47" fmla="*/ f45 1 2"/>
              <a:gd name="f48" fmla="*/ f45 f29 1"/>
              <a:gd name="f49" fmla="*/ f46 1 2"/>
              <a:gd name="f50" fmla="*/ f47 f29 1"/>
              <a:gd name="f51" fmla="*/ f49 f29 1"/>
            </a:gdLst>
            <a:ahLst/>
            <a:cxnLst>
              <a:cxn ang="3cd4">
                <a:pos x="hc" y="t"/>
              </a:cxn>
              <a:cxn ang="0">
                <a:pos x="r" y="vc"/>
              </a:cxn>
              <a:cxn ang="cd4">
                <a:pos x="hc" y="b"/>
              </a:cxn>
              <a:cxn ang="cd2">
                <a:pos x="l" y="vc"/>
              </a:cxn>
              <a:cxn ang="f27">
                <a:pos x="f50" y="f34"/>
              </a:cxn>
              <a:cxn ang="f28">
                <a:pos x="f50" y="f37"/>
              </a:cxn>
            </a:cxnLst>
            <a:rect l="f34" t="f34" r="f51" b="f37"/>
            <a:pathLst>
              <a:path>
                <a:moveTo>
                  <a:pt x="f34" y="f34"/>
                </a:moveTo>
                <a:lnTo>
                  <a:pt x="f48" y="f34"/>
                </a:lnTo>
                <a:lnTo>
                  <a:pt x="f38" y="f44"/>
                </a:lnTo>
                <a:lnTo>
                  <a:pt x="f48" y="f37"/>
                </a:lnTo>
                <a:lnTo>
                  <a:pt x="f34" y="f37"/>
                </a:lnTo>
                <a:close/>
              </a:path>
            </a:pathLst>
          </a:custGeom>
          <a:solidFill>
            <a:schemeClr val="accent5">
              <a:lumMod val="40000"/>
              <a:lumOff val="60000"/>
            </a:schemeClr>
          </a:solidFill>
          <a:ln w="57150">
            <a:solidFill>
              <a:srgbClr val="1C1C1C"/>
            </a:solidFill>
            <a:prstDash val="solid"/>
          </a:ln>
        </p:spPr>
        <p:txBody>
          <a:bodyPr vert="horz" wrap="square" lIns="91440" tIns="45720" rIns="91440" bIns="45720" anchor="ctr" anchorCtr="1" compatLnSpc="1"/>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zh-TW" sz="2800" b="1" i="0" u="none" strike="noStrike" kern="1200" cap="none" spc="0" baseline="0" dirty="0">
                <a:solidFill>
                  <a:srgbClr val="000000"/>
                </a:solidFill>
                <a:uFillTx/>
                <a:latin typeface="標楷體" panose="03000509000000000000" pitchFamily="65" charset="-120"/>
                <a:ea typeface="標楷體" panose="03000509000000000000" pitchFamily="65" charset="-120"/>
              </a:rPr>
              <a:t>履約</a:t>
            </a:r>
          </a:p>
        </p:txBody>
      </p:sp>
      <p:sp>
        <p:nvSpPr>
          <p:cNvPr id="9" name="五邊形 12"/>
          <p:cNvSpPr/>
          <p:nvPr/>
        </p:nvSpPr>
        <p:spPr>
          <a:xfrm>
            <a:off x="6602590" y="371061"/>
            <a:ext cx="1281778" cy="892436"/>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180"/>
              <a:gd name="f11" fmla="abs f4"/>
              <a:gd name="f12" fmla="abs f5"/>
              <a:gd name="f13" fmla="abs f6"/>
              <a:gd name="f14" fmla="val f7"/>
              <a:gd name="f15" fmla="val f8"/>
              <a:gd name="f16" fmla="*/ f9 f1 1"/>
              <a:gd name="f17" fmla="*/ f10 f1 1"/>
              <a:gd name="f18" fmla="?: f11 f4 1"/>
              <a:gd name="f19" fmla="?: f12 f5 1"/>
              <a:gd name="f20" fmla="?: f13 f6 1"/>
              <a:gd name="f21" fmla="*/ f16 1 f3"/>
              <a:gd name="f22" fmla="*/ f17 1 f3"/>
              <a:gd name="f23" fmla="*/ f18 1 21600"/>
              <a:gd name="f24" fmla="*/ f19 1 21600"/>
              <a:gd name="f25" fmla="*/ 21600 f18 1"/>
              <a:gd name="f26" fmla="*/ 21600 f19 1"/>
              <a:gd name="f27" fmla="+- f21 0 f2"/>
              <a:gd name="f28" fmla="+- f22 0 f2"/>
              <a:gd name="f29" fmla="min f24 f23"/>
              <a:gd name="f30" fmla="*/ f25 1 f20"/>
              <a:gd name="f31" fmla="*/ f26 1 f20"/>
              <a:gd name="f32" fmla="val f30"/>
              <a:gd name="f33" fmla="val f31"/>
              <a:gd name="f34" fmla="*/ f14 f29 1"/>
              <a:gd name="f35" fmla="+- f33 0 f14"/>
              <a:gd name="f36" fmla="+- f32 0 f14"/>
              <a:gd name="f37" fmla="*/ f33 f29 1"/>
              <a:gd name="f38" fmla="*/ f32 f29 1"/>
              <a:gd name="f39" fmla="*/ f35 1 2"/>
              <a:gd name="f40" fmla="min f36 f35"/>
              <a:gd name="f41" fmla="+- f14 f39 0"/>
              <a:gd name="f42" fmla="*/ f40 f15 1"/>
              <a:gd name="f43" fmla="*/ f42 1 100000"/>
              <a:gd name="f44" fmla="*/ f41 f29 1"/>
              <a:gd name="f45" fmla="+- f32 0 f43"/>
              <a:gd name="f46" fmla="+- f45 f32 0"/>
              <a:gd name="f47" fmla="*/ f45 1 2"/>
              <a:gd name="f48" fmla="*/ f45 f29 1"/>
              <a:gd name="f49" fmla="*/ f46 1 2"/>
              <a:gd name="f50" fmla="*/ f47 f29 1"/>
              <a:gd name="f51" fmla="*/ f49 f29 1"/>
            </a:gdLst>
            <a:ahLst/>
            <a:cxnLst>
              <a:cxn ang="3cd4">
                <a:pos x="hc" y="t"/>
              </a:cxn>
              <a:cxn ang="0">
                <a:pos x="r" y="vc"/>
              </a:cxn>
              <a:cxn ang="cd4">
                <a:pos x="hc" y="b"/>
              </a:cxn>
              <a:cxn ang="cd2">
                <a:pos x="l" y="vc"/>
              </a:cxn>
              <a:cxn ang="f27">
                <a:pos x="f50" y="f34"/>
              </a:cxn>
              <a:cxn ang="f28">
                <a:pos x="f50" y="f37"/>
              </a:cxn>
            </a:cxnLst>
            <a:rect l="f34" t="f34" r="f51" b="f37"/>
            <a:pathLst>
              <a:path>
                <a:moveTo>
                  <a:pt x="f34" y="f34"/>
                </a:moveTo>
                <a:lnTo>
                  <a:pt x="f48" y="f34"/>
                </a:lnTo>
                <a:lnTo>
                  <a:pt x="f38" y="f44"/>
                </a:lnTo>
                <a:lnTo>
                  <a:pt x="f48" y="f37"/>
                </a:lnTo>
                <a:lnTo>
                  <a:pt x="f34" y="f37"/>
                </a:lnTo>
                <a:close/>
              </a:path>
            </a:pathLst>
          </a:custGeom>
          <a:solidFill>
            <a:schemeClr val="accent1">
              <a:lumMod val="60000"/>
              <a:lumOff val="40000"/>
            </a:schemeClr>
          </a:solidFill>
          <a:ln w="57150">
            <a:solidFill>
              <a:srgbClr val="1C1C1C"/>
            </a:solidFill>
            <a:prstDash val="solid"/>
          </a:ln>
        </p:spPr>
        <p:txBody>
          <a:bodyPr vert="horz" wrap="square" lIns="91440" tIns="45720" rIns="91440" bIns="45720" anchor="ctr" anchorCtr="1" compatLnSpc="1"/>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zh-TW" sz="2800" b="1" i="0" u="none" strike="noStrike" kern="1200" cap="none" spc="0" baseline="0" dirty="0">
                <a:solidFill>
                  <a:srgbClr val="000000"/>
                </a:solidFill>
                <a:uFillTx/>
                <a:latin typeface="標楷體" panose="03000509000000000000" pitchFamily="65" charset="-120"/>
                <a:ea typeface="標楷體" panose="03000509000000000000" pitchFamily="65" charset="-120"/>
              </a:rPr>
              <a:t>驗收</a:t>
            </a:r>
          </a:p>
        </p:txBody>
      </p:sp>
      <p:sp>
        <p:nvSpPr>
          <p:cNvPr id="10" name="五邊形 28"/>
          <p:cNvSpPr/>
          <p:nvPr/>
        </p:nvSpPr>
        <p:spPr>
          <a:xfrm>
            <a:off x="7620505" y="393212"/>
            <a:ext cx="1199967" cy="870286"/>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180"/>
              <a:gd name="f11" fmla="abs f4"/>
              <a:gd name="f12" fmla="abs f5"/>
              <a:gd name="f13" fmla="abs f6"/>
              <a:gd name="f14" fmla="val f7"/>
              <a:gd name="f15" fmla="val f8"/>
              <a:gd name="f16" fmla="*/ f9 f1 1"/>
              <a:gd name="f17" fmla="*/ f10 f1 1"/>
              <a:gd name="f18" fmla="?: f11 f4 1"/>
              <a:gd name="f19" fmla="?: f12 f5 1"/>
              <a:gd name="f20" fmla="?: f13 f6 1"/>
              <a:gd name="f21" fmla="*/ f16 1 f3"/>
              <a:gd name="f22" fmla="*/ f17 1 f3"/>
              <a:gd name="f23" fmla="*/ f18 1 21600"/>
              <a:gd name="f24" fmla="*/ f19 1 21600"/>
              <a:gd name="f25" fmla="*/ 21600 f18 1"/>
              <a:gd name="f26" fmla="*/ 21600 f19 1"/>
              <a:gd name="f27" fmla="+- f21 0 f2"/>
              <a:gd name="f28" fmla="+- f22 0 f2"/>
              <a:gd name="f29" fmla="min f24 f23"/>
              <a:gd name="f30" fmla="*/ f25 1 f20"/>
              <a:gd name="f31" fmla="*/ f26 1 f20"/>
              <a:gd name="f32" fmla="val f30"/>
              <a:gd name="f33" fmla="val f31"/>
              <a:gd name="f34" fmla="*/ f14 f29 1"/>
              <a:gd name="f35" fmla="+- f33 0 f14"/>
              <a:gd name="f36" fmla="+- f32 0 f14"/>
              <a:gd name="f37" fmla="*/ f33 f29 1"/>
              <a:gd name="f38" fmla="*/ f32 f29 1"/>
              <a:gd name="f39" fmla="*/ f35 1 2"/>
              <a:gd name="f40" fmla="min f36 f35"/>
              <a:gd name="f41" fmla="+- f14 f39 0"/>
              <a:gd name="f42" fmla="*/ f40 f15 1"/>
              <a:gd name="f43" fmla="*/ f42 1 100000"/>
              <a:gd name="f44" fmla="*/ f41 f29 1"/>
              <a:gd name="f45" fmla="+- f32 0 f43"/>
              <a:gd name="f46" fmla="+- f45 f32 0"/>
              <a:gd name="f47" fmla="*/ f45 1 2"/>
              <a:gd name="f48" fmla="*/ f45 f29 1"/>
              <a:gd name="f49" fmla="*/ f46 1 2"/>
              <a:gd name="f50" fmla="*/ f47 f29 1"/>
              <a:gd name="f51" fmla="*/ f49 f29 1"/>
            </a:gdLst>
            <a:ahLst/>
            <a:cxnLst>
              <a:cxn ang="3cd4">
                <a:pos x="hc" y="t"/>
              </a:cxn>
              <a:cxn ang="0">
                <a:pos x="r" y="vc"/>
              </a:cxn>
              <a:cxn ang="cd4">
                <a:pos x="hc" y="b"/>
              </a:cxn>
              <a:cxn ang="cd2">
                <a:pos x="l" y="vc"/>
              </a:cxn>
              <a:cxn ang="f27">
                <a:pos x="f50" y="f34"/>
              </a:cxn>
              <a:cxn ang="f28">
                <a:pos x="f50" y="f37"/>
              </a:cxn>
            </a:cxnLst>
            <a:rect l="f34" t="f34" r="f51" b="f37"/>
            <a:pathLst>
              <a:path>
                <a:moveTo>
                  <a:pt x="f34" y="f34"/>
                </a:moveTo>
                <a:lnTo>
                  <a:pt x="f48" y="f34"/>
                </a:lnTo>
                <a:lnTo>
                  <a:pt x="f38" y="f44"/>
                </a:lnTo>
                <a:lnTo>
                  <a:pt x="f48" y="f37"/>
                </a:lnTo>
                <a:lnTo>
                  <a:pt x="f34" y="f37"/>
                </a:lnTo>
                <a:close/>
              </a:path>
            </a:pathLst>
          </a:custGeom>
          <a:solidFill>
            <a:srgbClr val="92D050"/>
          </a:solidFill>
          <a:ln w="57150">
            <a:solidFill>
              <a:srgbClr val="1C1C1C"/>
            </a:solidFill>
            <a:prstDash val="solid"/>
          </a:ln>
        </p:spPr>
        <p:txBody>
          <a:bodyPr vert="horz" wrap="square" lIns="91440" tIns="45720" rIns="91440" bIns="45720" anchor="ctr" anchorCtr="1" compatLnSpc="1"/>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zh-TW" sz="2800" b="1" i="0" u="none" strike="noStrike" kern="1200" cap="none" spc="0" baseline="0" dirty="0">
                <a:solidFill>
                  <a:srgbClr val="000000"/>
                </a:solidFill>
                <a:uFillTx/>
                <a:latin typeface="標楷體" panose="03000509000000000000" pitchFamily="65" charset="-120"/>
                <a:ea typeface="標楷體" panose="03000509000000000000" pitchFamily="65" charset="-120"/>
              </a:rPr>
              <a:t>保固</a:t>
            </a:r>
          </a:p>
        </p:txBody>
      </p:sp>
      <p:sp>
        <p:nvSpPr>
          <p:cNvPr id="12" name="文字方塊 11"/>
          <p:cNvSpPr txBox="1"/>
          <p:nvPr/>
        </p:nvSpPr>
        <p:spPr>
          <a:xfrm>
            <a:off x="368385" y="1383158"/>
            <a:ext cx="8352928" cy="451406"/>
          </a:xfrm>
          <a:prstGeom prst="rect">
            <a:avLst/>
          </a:prstGeom>
          <a:solidFill>
            <a:srgbClr val="FFFF99"/>
          </a:solidFill>
          <a:ln w="57150">
            <a:solidFill>
              <a:schemeClr val="tx1"/>
            </a:solidFill>
          </a:ln>
        </p:spPr>
        <p:txBody>
          <a:bodyPr wrap="square" rtlCol="0">
            <a:spAutoFit/>
          </a:bodyPr>
          <a:lstStyle/>
          <a:p>
            <a:pPr algn="ctr">
              <a:lnSpc>
                <a:spcPts val="2800"/>
              </a:lnSpc>
              <a:spcAft>
                <a:spcPts val="0"/>
              </a:spcAft>
            </a:pPr>
            <a:r>
              <a:rPr lang="zh-TW" altLang="en-US" sz="2800" b="1" kern="0" dirty="0">
                <a:solidFill>
                  <a:srgbClr val="0000FF"/>
                </a:solidFill>
                <a:latin typeface="標楷體" pitchFamily="65" charset="-120"/>
                <a:ea typeface="標楷體" pitchFamily="65" charset="-120"/>
                <a:cs typeface="新細明體"/>
              </a:rPr>
              <a:t>十一、可</a:t>
            </a:r>
            <a:r>
              <a:rPr lang="zh-TW" altLang="zh-TW" sz="2800" b="1" kern="0" dirty="0">
                <a:solidFill>
                  <a:srgbClr val="0000FF"/>
                </a:solidFill>
                <a:latin typeface="標楷體" pitchFamily="65" charset="-120"/>
                <a:ea typeface="標楷體" pitchFamily="65" charset="-120"/>
                <a:cs typeface="新細明體"/>
              </a:rPr>
              <a:t>能有圍標之嫌或宜注意之現象</a:t>
            </a:r>
            <a:r>
              <a:rPr lang="zh-TW" altLang="en-US" sz="2800" b="1" dirty="0">
                <a:solidFill>
                  <a:srgbClr val="0033CC"/>
                </a:solidFill>
                <a:latin typeface="標楷體" panose="03000509000000000000" pitchFamily="65" charset="-120"/>
                <a:ea typeface="標楷體" panose="03000509000000000000" pitchFamily="65" charset="-120"/>
              </a:rPr>
              <a:t> </a:t>
            </a:r>
          </a:p>
        </p:txBody>
      </p:sp>
      <p:sp>
        <p:nvSpPr>
          <p:cNvPr id="18" name="向下箭號 17"/>
          <p:cNvSpPr/>
          <p:nvPr/>
        </p:nvSpPr>
        <p:spPr>
          <a:xfrm>
            <a:off x="4610280" y="1842193"/>
            <a:ext cx="316426" cy="290663"/>
          </a:xfrm>
          <a:prstGeom prst="down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0" name="文字方塊 19"/>
          <p:cNvSpPr txBox="1"/>
          <p:nvPr/>
        </p:nvSpPr>
        <p:spPr>
          <a:xfrm>
            <a:off x="433816" y="2132856"/>
            <a:ext cx="8352928" cy="3756606"/>
          </a:xfrm>
          <a:prstGeom prst="rect">
            <a:avLst/>
          </a:prstGeom>
          <a:noFill/>
        </p:spPr>
        <p:txBody>
          <a:bodyPr wrap="square" rtlCol="0">
            <a:spAutoFit/>
          </a:bodyPr>
          <a:lstStyle/>
          <a:p>
            <a:pPr marL="266700" indent="-266700" algn="just">
              <a:lnSpc>
                <a:spcPts val="3200"/>
              </a:lnSpc>
            </a:pPr>
            <a:r>
              <a:rPr lang="en-US" altLang="zh-TW" sz="2400" b="1" dirty="0">
                <a:solidFill>
                  <a:srgbClr val="000000"/>
                </a:solidFill>
                <a:latin typeface="標楷體" panose="03000509000000000000" pitchFamily="65" charset="-120"/>
                <a:ea typeface="標楷體" panose="03000509000000000000" pitchFamily="65" charset="-120"/>
              </a:rPr>
              <a:t>8.</a:t>
            </a:r>
            <a:r>
              <a:rPr lang="zh-TW" altLang="zh-TW" sz="2400" b="1" u="sng" kern="0" dirty="0">
                <a:solidFill>
                  <a:srgbClr val="0000FF"/>
                </a:solidFill>
                <a:latin typeface="標楷體" pitchFamily="65" charset="-120"/>
                <a:ea typeface="標楷體" pitchFamily="65" charset="-120"/>
                <a:cs typeface="新細明體"/>
              </a:rPr>
              <a:t>不同投標廠商提出由同一廠商具名之文件</a:t>
            </a:r>
            <a:r>
              <a:rPr lang="zh-TW" altLang="zh-TW" sz="2400" b="1" kern="0" dirty="0">
                <a:solidFill>
                  <a:srgbClr val="000000"/>
                </a:solidFill>
                <a:latin typeface="標楷體" pitchFamily="65" charset="-120"/>
                <a:ea typeface="標楷體" pitchFamily="65" charset="-120"/>
                <a:cs typeface="新細明體"/>
              </a:rPr>
              <a:t>，</a:t>
            </a:r>
            <a:r>
              <a:rPr lang="zh-TW" altLang="zh-TW" sz="2000" b="1" kern="0" dirty="0">
                <a:solidFill>
                  <a:srgbClr val="000000"/>
                </a:solidFill>
                <a:latin typeface="標楷體" pitchFamily="65" charset="-120"/>
                <a:ea typeface="標楷體" pitchFamily="65" charset="-120"/>
                <a:cs typeface="新細明體"/>
              </a:rPr>
              <a:t>例如授權各該不同廠商對同一案件投標。部分投標廠商未繳押標金</a:t>
            </a:r>
            <a:r>
              <a:rPr lang="zh-TW" altLang="en-US" sz="2000" b="1" kern="0" dirty="0">
                <a:solidFill>
                  <a:srgbClr val="000000"/>
                </a:solidFill>
                <a:latin typeface="標楷體" pitchFamily="65" charset="-120"/>
                <a:ea typeface="標楷體" pitchFamily="65" charset="-120"/>
                <a:cs typeface="新細明體"/>
              </a:rPr>
              <a:t>。</a:t>
            </a:r>
            <a:endParaRPr lang="en-US" altLang="zh-TW" sz="2000" b="1" kern="0" dirty="0">
              <a:solidFill>
                <a:srgbClr val="000000"/>
              </a:solidFill>
              <a:latin typeface="標楷體" pitchFamily="65" charset="-120"/>
              <a:ea typeface="標楷體" pitchFamily="65" charset="-120"/>
              <a:cs typeface="新細明體"/>
            </a:endParaRPr>
          </a:p>
          <a:p>
            <a:pPr marL="265113" indent="-265113" algn="just">
              <a:lnSpc>
                <a:spcPts val="3200"/>
              </a:lnSpc>
            </a:pPr>
            <a:r>
              <a:rPr lang="en-US" altLang="zh-TW" sz="2400" b="1" kern="0" dirty="0">
                <a:solidFill>
                  <a:srgbClr val="000000"/>
                </a:solidFill>
                <a:latin typeface="標楷體" panose="03000509000000000000" pitchFamily="65" charset="-120"/>
                <a:ea typeface="標楷體" panose="03000509000000000000" pitchFamily="65" charset="-120"/>
              </a:rPr>
              <a:t>9.</a:t>
            </a:r>
            <a:r>
              <a:rPr lang="zh-TW" altLang="zh-TW" sz="2400" b="1" kern="0" dirty="0">
                <a:solidFill>
                  <a:srgbClr val="000000"/>
                </a:solidFill>
                <a:latin typeface="標楷體" pitchFamily="65" charset="-120"/>
                <a:ea typeface="標楷體" pitchFamily="65" charset="-120"/>
                <a:cs typeface="新細明體"/>
              </a:rPr>
              <a:t>廠商標封內為</a:t>
            </a:r>
            <a:r>
              <a:rPr lang="zh-TW" altLang="zh-TW" sz="2400" b="1" u="sng" kern="0" dirty="0">
                <a:solidFill>
                  <a:srgbClr val="0000FF"/>
                </a:solidFill>
                <a:latin typeface="標楷體" pitchFamily="65" charset="-120"/>
                <a:ea typeface="標楷體" pitchFamily="65" charset="-120"/>
                <a:cs typeface="新細明體"/>
              </a:rPr>
              <a:t>空白文件</a:t>
            </a:r>
            <a:r>
              <a:rPr lang="zh-TW" altLang="zh-TW" sz="2400" b="1" kern="0" dirty="0">
                <a:solidFill>
                  <a:srgbClr val="0000FF"/>
                </a:solidFill>
                <a:latin typeface="標楷體" pitchFamily="65" charset="-120"/>
                <a:ea typeface="標楷體" pitchFamily="65" charset="-120"/>
                <a:cs typeface="新細明體"/>
              </a:rPr>
              <a:t>、</a:t>
            </a:r>
            <a:r>
              <a:rPr lang="zh-TW" altLang="zh-TW" sz="2400" b="1" u="sng" kern="0" dirty="0">
                <a:solidFill>
                  <a:srgbClr val="0000FF"/>
                </a:solidFill>
                <a:latin typeface="標楷體" pitchFamily="65" charset="-120"/>
                <a:ea typeface="標楷體" pitchFamily="65" charset="-120"/>
                <a:cs typeface="新細明體"/>
              </a:rPr>
              <a:t>無關文件或空無一物</a:t>
            </a:r>
            <a:r>
              <a:rPr lang="zh-TW" altLang="zh-TW" sz="2400" b="1" kern="0" dirty="0">
                <a:solidFill>
                  <a:srgbClr val="000000"/>
                </a:solidFill>
                <a:latin typeface="標楷體" pitchFamily="65" charset="-120"/>
                <a:ea typeface="標楷體" pitchFamily="65" charset="-120"/>
                <a:cs typeface="新細明體"/>
              </a:rPr>
              <a:t>。</a:t>
            </a:r>
            <a:endParaRPr lang="zh-TW" altLang="zh-TW" sz="2400" b="1" kern="100" dirty="0">
              <a:solidFill>
                <a:srgbClr val="000000"/>
              </a:solidFill>
              <a:latin typeface="標楷體" pitchFamily="65" charset="-120"/>
              <a:ea typeface="標楷體" pitchFamily="65" charset="-120"/>
              <a:cs typeface="Times New Roman"/>
            </a:endParaRPr>
          </a:p>
          <a:p>
            <a:pPr marL="265113" indent="-265113" algn="just">
              <a:lnSpc>
                <a:spcPts val="3200"/>
              </a:lnSpc>
            </a:pPr>
            <a:r>
              <a:rPr lang="en-US" altLang="zh-TW" sz="2400" b="1" dirty="0">
                <a:solidFill>
                  <a:srgbClr val="000000"/>
                </a:solidFill>
                <a:latin typeface="標楷體" panose="03000509000000000000" pitchFamily="65" charset="-120"/>
                <a:ea typeface="標楷體" panose="03000509000000000000" pitchFamily="65" charset="-120"/>
              </a:rPr>
              <a:t>10.</a:t>
            </a:r>
            <a:r>
              <a:rPr lang="zh-TW" altLang="zh-TW" sz="2400" b="1" u="sng" kern="0" dirty="0">
                <a:solidFill>
                  <a:srgbClr val="0000FF"/>
                </a:solidFill>
                <a:latin typeface="標楷體" pitchFamily="65" charset="-120"/>
                <a:ea typeface="標楷體" pitchFamily="65" charset="-120"/>
                <a:cs typeface="新細明體"/>
              </a:rPr>
              <a:t>明顯不符合資格條件</a:t>
            </a:r>
            <a:r>
              <a:rPr lang="zh-TW" altLang="zh-TW" sz="2400" b="1" kern="0" dirty="0">
                <a:solidFill>
                  <a:srgbClr val="000000"/>
                </a:solidFill>
                <a:latin typeface="標楷體" pitchFamily="65" charset="-120"/>
                <a:ea typeface="標楷體" pitchFamily="65" charset="-120"/>
                <a:cs typeface="新細明體"/>
              </a:rPr>
              <a:t>之廠商參與投標</a:t>
            </a:r>
            <a:r>
              <a:rPr lang="zh-TW" altLang="en-US" sz="2400" b="1" kern="0" dirty="0">
                <a:solidFill>
                  <a:srgbClr val="000000"/>
                </a:solidFill>
                <a:latin typeface="標楷體" pitchFamily="65" charset="-120"/>
                <a:ea typeface="標楷體" pitchFamily="65" charset="-120"/>
                <a:cs typeface="新細明體"/>
              </a:rPr>
              <a:t>。</a:t>
            </a:r>
            <a:endParaRPr lang="en-US" altLang="zh-TW" sz="2400" b="1" kern="0" dirty="0">
              <a:solidFill>
                <a:srgbClr val="000000"/>
              </a:solidFill>
              <a:latin typeface="標楷體" pitchFamily="65" charset="-120"/>
              <a:ea typeface="標楷體" pitchFamily="65" charset="-120"/>
              <a:cs typeface="新細明體"/>
            </a:endParaRPr>
          </a:p>
          <a:p>
            <a:pPr marL="444500" indent="-444500" algn="just">
              <a:lnSpc>
                <a:spcPts val="3200"/>
              </a:lnSpc>
            </a:pPr>
            <a:r>
              <a:rPr lang="en-US" altLang="zh-TW" sz="2400" b="1" kern="0" dirty="0">
                <a:solidFill>
                  <a:srgbClr val="000000"/>
                </a:solidFill>
                <a:latin typeface="標楷體" panose="03000509000000000000" pitchFamily="65" charset="-120"/>
                <a:ea typeface="標楷體" panose="03000509000000000000" pitchFamily="65" charset="-120"/>
              </a:rPr>
              <a:t>11.</a:t>
            </a:r>
            <a:r>
              <a:rPr lang="zh-TW" altLang="zh-TW" sz="2400" b="1" u="sng" kern="0" dirty="0">
                <a:solidFill>
                  <a:srgbClr val="0000FF"/>
                </a:solidFill>
                <a:latin typeface="標楷體" pitchFamily="65" charset="-120"/>
                <a:ea typeface="標楷體" pitchFamily="65" charset="-120"/>
                <a:cs typeface="新細明體"/>
              </a:rPr>
              <a:t>廠商間相互約束活動之行為</a:t>
            </a:r>
            <a:r>
              <a:rPr lang="zh-TW" altLang="zh-TW" sz="2400" b="1" kern="0" dirty="0">
                <a:solidFill>
                  <a:srgbClr val="000000"/>
                </a:solidFill>
                <a:latin typeface="標楷體" pitchFamily="65" charset="-120"/>
                <a:ea typeface="標楷體" pitchFamily="65" charset="-120"/>
                <a:cs typeface="新細明體"/>
              </a:rPr>
              <a:t>，</a:t>
            </a:r>
            <a:r>
              <a:rPr lang="zh-TW" altLang="zh-TW" sz="2000" b="1" kern="0" dirty="0">
                <a:solidFill>
                  <a:srgbClr val="000000"/>
                </a:solidFill>
                <a:latin typeface="標楷體" pitchFamily="65" charset="-120"/>
                <a:ea typeface="標楷體" pitchFamily="65" charset="-120"/>
                <a:cs typeface="新細明體"/>
              </a:rPr>
              <a:t>例如：彼此協議限制交易地區、分配工程、提高標價造成廢標、不為投標、不越區競標、訂定違規制裁手段、為獲得分包機會而陪標。</a:t>
            </a:r>
            <a:endParaRPr lang="zh-TW" altLang="zh-TW" sz="2000" b="1" kern="100" dirty="0">
              <a:solidFill>
                <a:srgbClr val="000000"/>
              </a:solidFill>
              <a:latin typeface="標楷體" pitchFamily="65" charset="-120"/>
              <a:ea typeface="標楷體" pitchFamily="65" charset="-120"/>
              <a:cs typeface="Times New Roman"/>
            </a:endParaRPr>
          </a:p>
          <a:p>
            <a:pPr marL="265113" indent="-265113" algn="just">
              <a:lnSpc>
                <a:spcPts val="3200"/>
              </a:lnSpc>
            </a:pPr>
            <a:r>
              <a:rPr lang="en-US" altLang="zh-TW" sz="2400" b="1" dirty="0">
                <a:solidFill>
                  <a:srgbClr val="000000"/>
                </a:solidFill>
                <a:latin typeface="標楷體" panose="03000509000000000000" pitchFamily="65" charset="-120"/>
                <a:ea typeface="標楷體" panose="03000509000000000000" pitchFamily="65" charset="-120"/>
              </a:rPr>
              <a:t>12.</a:t>
            </a:r>
            <a:r>
              <a:rPr lang="zh-TW" altLang="zh-TW" sz="2400" b="1" kern="0" dirty="0">
                <a:solidFill>
                  <a:srgbClr val="000000"/>
                </a:solidFill>
                <a:latin typeface="標楷體" pitchFamily="65" charset="-120"/>
                <a:ea typeface="標楷體" pitchFamily="65" charset="-120"/>
                <a:cs typeface="新細明體"/>
              </a:rPr>
              <a:t>廠商間</a:t>
            </a:r>
            <a:r>
              <a:rPr lang="zh-TW" altLang="zh-TW" sz="2400" b="1" u="sng" kern="0" dirty="0">
                <a:solidFill>
                  <a:srgbClr val="0000FF"/>
                </a:solidFill>
                <a:latin typeface="標楷體" pitchFamily="65" charset="-120"/>
                <a:ea typeface="標楷體" pitchFamily="65" charset="-120"/>
                <a:cs typeface="新細明體"/>
              </a:rPr>
              <a:t>彼此製造競爭假象</a:t>
            </a:r>
            <a:r>
              <a:rPr lang="zh-TW" altLang="zh-TW" sz="2400" b="1" kern="0" dirty="0">
                <a:solidFill>
                  <a:srgbClr val="000000"/>
                </a:solidFill>
                <a:latin typeface="標楷體" pitchFamily="65" charset="-120"/>
                <a:ea typeface="標楷體" pitchFamily="65" charset="-120"/>
                <a:cs typeface="新細明體"/>
              </a:rPr>
              <a:t>，誤導招標機關而取得交易機會。</a:t>
            </a:r>
            <a:endParaRPr lang="en-US" altLang="zh-TW" sz="2400" b="1" kern="0" dirty="0">
              <a:solidFill>
                <a:srgbClr val="000000"/>
              </a:solidFill>
              <a:latin typeface="標楷體" pitchFamily="65" charset="-120"/>
              <a:ea typeface="標楷體" pitchFamily="65" charset="-120"/>
              <a:cs typeface="新細明體"/>
            </a:endParaRPr>
          </a:p>
          <a:p>
            <a:pPr marL="265113" indent="-265113" algn="just">
              <a:lnSpc>
                <a:spcPts val="3200"/>
              </a:lnSpc>
            </a:pPr>
            <a:r>
              <a:rPr lang="en-US" altLang="zh-TW" sz="2800" b="1" u="sng" kern="0" dirty="0">
                <a:solidFill>
                  <a:srgbClr val="FF0000"/>
                </a:solidFill>
                <a:latin typeface="標楷體" panose="03000509000000000000" pitchFamily="65" charset="-120"/>
                <a:ea typeface="標楷體" panose="03000509000000000000" pitchFamily="65" charset="-120"/>
                <a:cs typeface="Times New Roman"/>
              </a:rPr>
              <a:t>13.</a:t>
            </a:r>
            <a:r>
              <a:rPr lang="zh-TW" altLang="en-US" sz="2800" b="1" u="sng" dirty="0">
                <a:solidFill>
                  <a:srgbClr val="FF0000"/>
                </a:solidFill>
                <a:latin typeface="標楷體" panose="03000509000000000000" pitchFamily="65" charset="-120"/>
                <a:ea typeface="標楷體" panose="03000509000000000000" pitchFamily="65" charset="-120"/>
              </a:rPr>
              <a:t>不同投標廠商之領標網路位址</a:t>
            </a:r>
            <a:r>
              <a:rPr lang="en-US" altLang="zh-TW" sz="2800" b="1" u="sng" dirty="0">
                <a:solidFill>
                  <a:srgbClr val="FF0000"/>
                </a:solidFill>
                <a:latin typeface="標楷體" panose="03000509000000000000" pitchFamily="65" charset="-120"/>
                <a:ea typeface="標楷體" panose="03000509000000000000" pitchFamily="65" charset="-120"/>
              </a:rPr>
              <a:t>(IP)</a:t>
            </a:r>
            <a:r>
              <a:rPr lang="zh-TW" altLang="en-US" sz="2800" b="1" u="sng" dirty="0">
                <a:solidFill>
                  <a:srgbClr val="FF0000"/>
                </a:solidFill>
                <a:latin typeface="標楷體" panose="03000509000000000000" pitchFamily="65" charset="-120"/>
                <a:ea typeface="標楷體" panose="03000509000000000000" pitchFamily="65" charset="-120"/>
              </a:rPr>
              <a:t>相同。</a:t>
            </a:r>
            <a:endParaRPr lang="zh-TW" altLang="zh-TW" sz="2800" b="1" u="sng" kern="100" dirty="0">
              <a:solidFill>
                <a:srgbClr val="FF0000"/>
              </a:solidFill>
              <a:latin typeface="標楷體" panose="03000509000000000000" pitchFamily="65" charset="-120"/>
              <a:ea typeface="標楷體" panose="03000509000000000000" pitchFamily="65" charset="-120"/>
              <a:cs typeface="Times New Roman"/>
            </a:endParaRPr>
          </a:p>
        </p:txBody>
      </p:sp>
    </p:spTree>
    <p:extLst>
      <p:ext uri="{BB962C8B-B14F-4D97-AF65-F5344CB8AC3E}">
        <p14:creationId xmlns:p14="http://schemas.microsoft.com/office/powerpoint/2010/main" val="303281667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3" name="五邊形 4"/>
          <p:cNvSpPr/>
          <p:nvPr/>
        </p:nvSpPr>
        <p:spPr>
          <a:xfrm>
            <a:off x="395536" y="332656"/>
            <a:ext cx="1405350" cy="944666"/>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180"/>
              <a:gd name="f11" fmla="abs f4"/>
              <a:gd name="f12" fmla="abs f5"/>
              <a:gd name="f13" fmla="abs f6"/>
              <a:gd name="f14" fmla="val f7"/>
              <a:gd name="f15" fmla="val f8"/>
              <a:gd name="f16" fmla="*/ f9 f1 1"/>
              <a:gd name="f17" fmla="*/ f10 f1 1"/>
              <a:gd name="f18" fmla="?: f11 f4 1"/>
              <a:gd name="f19" fmla="?: f12 f5 1"/>
              <a:gd name="f20" fmla="?: f13 f6 1"/>
              <a:gd name="f21" fmla="*/ f16 1 f3"/>
              <a:gd name="f22" fmla="*/ f17 1 f3"/>
              <a:gd name="f23" fmla="*/ f18 1 21600"/>
              <a:gd name="f24" fmla="*/ f19 1 21600"/>
              <a:gd name="f25" fmla="*/ 21600 f18 1"/>
              <a:gd name="f26" fmla="*/ 21600 f19 1"/>
              <a:gd name="f27" fmla="+- f21 0 f2"/>
              <a:gd name="f28" fmla="+- f22 0 f2"/>
              <a:gd name="f29" fmla="min f24 f23"/>
              <a:gd name="f30" fmla="*/ f25 1 f20"/>
              <a:gd name="f31" fmla="*/ f26 1 f20"/>
              <a:gd name="f32" fmla="val f30"/>
              <a:gd name="f33" fmla="val f31"/>
              <a:gd name="f34" fmla="*/ f14 f29 1"/>
              <a:gd name="f35" fmla="+- f33 0 f14"/>
              <a:gd name="f36" fmla="+- f32 0 f14"/>
              <a:gd name="f37" fmla="*/ f33 f29 1"/>
              <a:gd name="f38" fmla="*/ f32 f29 1"/>
              <a:gd name="f39" fmla="*/ f35 1 2"/>
              <a:gd name="f40" fmla="min f36 f35"/>
              <a:gd name="f41" fmla="+- f14 f39 0"/>
              <a:gd name="f42" fmla="*/ f40 f15 1"/>
              <a:gd name="f43" fmla="*/ f42 1 100000"/>
              <a:gd name="f44" fmla="*/ f41 f29 1"/>
              <a:gd name="f45" fmla="+- f32 0 f43"/>
              <a:gd name="f46" fmla="+- f45 f32 0"/>
              <a:gd name="f47" fmla="*/ f45 1 2"/>
              <a:gd name="f48" fmla="*/ f45 f29 1"/>
              <a:gd name="f49" fmla="*/ f46 1 2"/>
              <a:gd name="f50" fmla="*/ f47 f29 1"/>
              <a:gd name="f51" fmla="*/ f49 f29 1"/>
            </a:gdLst>
            <a:ahLst/>
            <a:cxnLst>
              <a:cxn ang="3cd4">
                <a:pos x="hc" y="t"/>
              </a:cxn>
              <a:cxn ang="0">
                <a:pos x="r" y="vc"/>
              </a:cxn>
              <a:cxn ang="cd4">
                <a:pos x="hc" y="b"/>
              </a:cxn>
              <a:cxn ang="cd2">
                <a:pos x="l" y="vc"/>
              </a:cxn>
              <a:cxn ang="f27">
                <a:pos x="f50" y="f34"/>
              </a:cxn>
              <a:cxn ang="f28">
                <a:pos x="f50" y="f37"/>
              </a:cxn>
            </a:cxnLst>
            <a:rect l="f34" t="f34" r="f51" b="f37"/>
            <a:pathLst>
              <a:path>
                <a:moveTo>
                  <a:pt x="f34" y="f34"/>
                </a:moveTo>
                <a:lnTo>
                  <a:pt x="f48" y="f34"/>
                </a:lnTo>
                <a:lnTo>
                  <a:pt x="f38" y="f44"/>
                </a:lnTo>
                <a:lnTo>
                  <a:pt x="f48" y="f37"/>
                </a:lnTo>
                <a:lnTo>
                  <a:pt x="f34" y="f37"/>
                </a:lnTo>
                <a:close/>
              </a:path>
            </a:pathLst>
          </a:custGeom>
          <a:solidFill>
            <a:schemeClr val="bg1"/>
          </a:solidFill>
          <a:ln w="28575">
            <a:solidFill>
              <a:schemeClr val="tx1"/>
            </a:solidFill>
            <a:prstDash val="solid"/>
          </a:ln>
        </p:spPr>
        <p:txBody>
          <a:bodyPr vert="horz" wrap="square" lIns="91440" tIns="45720" rIns="91440" bIns="45720" anchor="ctr" anchorCtr="1" compatLnSpc="1"/>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zh-TW" sz="3200" b="1" i="0" u="none" strike="noStrike" kern="1200" cap="none" spc="0" baseline="0" dirty="0">
                <a:solidFill>
                  <a:srgbClr val="000000"/>
                </a:solidFill>
                <a:uFillTx/>
                <a:latin typeface="標楷體" panose="03000509000000000000" pitchFamily="65" charset="-120"/>
                <a:ea typeface="標楷體" panose="03000509000000000000" pitchFamily="65" charset="-120"/>
              </a:rPr>
              <a:t>招標</a:t>
            </a:r>
          </a:p>
        </p:txBody>
      </p:sp>
      <p:sp>
        <p:nvSpPr>
          <p:cNvPr id="4" name="五邊形 5"/>
          <p:cNvSpPr/>
          <p:nvPr/>
        </p:nvSpPr>
        <p:spPr>
          <a:xfrm>
            <a:off x="1475656" y="332656"/>
            <a:ext cx="1405350" cy="944666"/>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180"/>
              <a:gd name="f11" fmla="abs f4"/>
              <a:gd name="f12" fmla="abs f5"/>
              <a:gd name="f13" fmla="abs f6"/>
              <a:gd name="f14" fmla="val f7"/>
              <a:gd name="f15" fmla="val f8"/>
              <a:gd name="f16" fmla="*/ f9 f1 1"/>
              <a:gd name="f17" fmla="*/ f10 f1 1"/>
              <a:gd name="f18" fmla="?: f11 f4 1"/>
              <a:gd name="f19" fmla="?: f12 f5 1"/>
              <a:gd name="f20" fmla="?: f13 f6 1"/>
              <a:gd name="f21" fmla="*/ f16 1 f3"/>
              <a:gd name="f22" fmla="*/ f17 1 f3"/>
              <a:gd name="f23" fmla="*/ f18 1 21600"/>
              <a:gd name="f24" fmla="*/ f19 1 21600"/>
              <a:gd name="f25" fmla="*/ 21600 f18 1"/>
              <a:gd name="f26" fmla="*/ 21600 f19 1"/>
              <a:gd name="f27" fmla="+- f21 0 f2"/>
              <a:gd name="f28" fmla="+- f22 0 f2"/>
              <a:gd name="f29" fmla="min f24 f23"/>
              <a:gd name="f30" fmla="*/ f25 1 f20"/>
              <a:gd name="f31" fmla="*/ f26 1 f20"/>
              <a:gd name="f32" fmla="val f30"/>
              <a:gd name="f33" fmla="val f31"/>
              <a:gd name="f34" fmla="*/ f14 f29 1"/>
              <a:gd name="f35" fmla="+- f33 0 f14"/>
              <a:gd name="f36" fmla="+- f32 0 f14"/>
              <a:gd name="f37" fmla="*/ f33 f29 1"/>
              <a:gd name="f38" fmla="*/ f32 f29 1"/>
              <a:gd name="f39" fmla="*/ f35 1 2"/>
              <a:gd name="f40" fmla="min f36 f35"/>
              <a:gd name="f41" fmla="+- f14 f39 0"/>
              <a:gd name="f42" fmla="*/ f40 f15 1"/>
              <a:gd name="f43" fmla="*/ f42 1 100000"/>
              <a:gd name="f44" fmla="*/ f41 f29 1"/>
              <a:gd name="f45" fmla="+- f32 0 f43"/>
              <a:gd name="f46" fmla="+- f45 f32 0"/>
              <a:gd name="f47" fmla="*/ f45 1 2"/>
              <a:gd name="f48" fmla="*/ f45 f29 1"/>
              <a:gd name="f49" fmla="*/ f46 1 2"/>
              <a:gd name="f50" fmla="*/ f47 f29 1"/>
              <a:gd name="f51" fmla="*/ f49 f29 1"/>
            </a:gdLst>
            <a:ahLst/>
            <a:cxnLst>
              <a:cxn ang="3cd4">
                <a:pos x="hc" y="t"/>
              </a:cxn>
              <a:cxn ang="0">
                <a:pos x="r" y="vc"/>
              </a:cxn>
              <a:cxn ang="cd4">
                <a:pos x="hc" y="b"/>
              </a:cxn>
              <a:cxn ang="cd2">
                <a:pos x="l" y="vc"/>
              </a:cxn>
              <a:cxn ang="f27">
                <a:pos x="f50" y="f34"/>
              </a:cxn>
              <a:cxn ang="f28">
                <a:pos x="f50" y="f37"/>
              </a:cxn>
            </a:cxnLst>
            <a:rect l="f34" t="f34" r="f51" b="f37"/>
            <a:pathLst>
              <a:path>
                <a:moveTo>
                  <a:pt x="f34" y="f34"/>
                </a:moveTo>
                <a:lnTo>
                  <a:pt x="f48" y="f34"/>
                </a:lnTo>
                <a:lnTo>
                  <a:pt x="f38" y="f44"/>
                </a:lnTo>
                <a:lnTo>
                  <a:pt x="f48" y="f37"/>
                </a:lnTo>
                <a:lnTo>
                  <a:pt x="f34" y="f37"/>
                </a:lnTo>
                <a:close/>
              </a:path>
            </a:pathLst>
          </a:custGeom>
          <a:solidFill>
            <a:schemeClr val="bg1"/>
          </a:solidFill>
          <a:ln w="28575">
            <a:solidFill>
              <a:schemeClr val="tx1"/>
            </a:solidFill>
            <a:prstDash val="solid"/>
          </a:ln>
        </p:spPr>
        <p:txBody>
          <a:bodyPr vert="horz" wrap="square" lIns="91440" tIns="45720" rIns="91440" bIns="45720" anchor="ctr" anchorCtr="1" compatLnSpc="1"/>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zh-TW" sz="3200" b="1" i="0" u="none" strike="noStrike" kern="1200" cap="none" spc="0" baseline="0" dirty="0">
                <a:solidFill>
                  <a:srgbClr val="000000"/>
                </a:solidFill>
                <a:uFillTx/>
                <a:latin typeface="標楷體" panose="03000509000000000000" pitchFamily="65" charset="-120"/>
                <a:ea typeface="標楷體" panose="03000509000000000000" pitchFamily="65" charset="-120"/>
              </a:rPr>
              <a:t>開標</a:t>
            </a:r>
          </a:p>
        </p:txBody>
      </p:sp>
      <p:sp>
        <p:nvSpPr>
          <p:cNvPr id="5" name="五邊形 6"/>
          <p:cNvSpPr/>
          <p:nvPr/>
        </p:nvSpPr>
        <p:spPr>
          <a:xfrm>
            <a:off x="2573181" y="332656"/>
            <a:ext cx="1405350" cy="944666"/>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180"/>
              <a:gd name="f11" fmla="abs f4"/>
              <a:gd name="f12" fmla="abs f5"/>
              <a:gd name="f13" fmla="abs f6"/>
              <a:gd name="f14" fmla="val f7"/>
              <a:gd name="f15" fmla="val f8"/>
              <a:gd name="f16" fmla="*/ f9 f1 1"/>
              <a:gd name="f17" fmla="*/ f10 f1 1"/>
              <a:gd name="f18" fmla="?: f11 f4 1"/>
              <a:gd name="f19" fmla="?: f12 f5 1"/>
              <a:gd name="f20" fmla="?: f13 f6 1"/>
              <a:gd name="f21" fmla="*/ f16 1 f3"/>
              <a:gd name="f22" fmla="*/ f17 1 f3"/>
              <a:gd name="f23" fmla="*/ f18 1 21600"/>
              <a:gd name="f24" fmla="*/ f19 1 21600"/>
              <a:gd name="f25" fmla="*/ 21600 f18 1"/>
              <a:gd name="f26" fmla="*/ 21600 f19 1"/>
              <a:gd name="f27" fmla="+- f21 0 f2"/>
              <a:gd name="f28" fmla="+- f22 0 f2"/>
              <a:gd name="f29" fmla="min f24 f23"/>
              <a:gd name="f30" fmla="*/ f25 1 f20"/>
              <a:gd name="f31" fmla="*/ f26 1 f20"/>
              <a:gd name="f32" fmla="val f30"/>
              <a:gd name="f33" fmla="val f31"/>
              <a:gd name="f34" fmla="*/ f14 f29 1"/>
              <a:gd name="f35" fmla="+- f33 0 f14"/>
              <a:gd name="f36" fmla="+- f32 0 f14"/>
              <a:gd name="f37" fmla="*/ f33 f29 1"/>
              <a:gd name="f38" fmla="*/ f32 f29 1"/>
              <a:gd name="f39" fmla="*/ f35 1 2"/>
              <a:gd name="f40" fmla="min f36 f35"/>
              <a:gd name="f41" fmla="+- f14 f39 0"/>
              <a:gd name="f42" fmla="*/ f40 f15 1"/>
              <a:gd name="f43" fmla="*/ f42 1 100000"/>
              <a:gd name="f44" fmla="*/ f41 f29 1"/>
              <a:gd name="f45" fmla="+- f32 0 f43"/>
              <a:gd name="f46" fmla="+- f45 f32 0"/>
              <a:gd name="f47" fmla="*/ f45 1 2"/>
              <a:gd name="f48" fmla="*/ f45 f29 1"/>
              <a:gd name="f49" fmla="*/ f46 1 2"/>
              <a:gd name="f50" fmla="*/ f47 f29 1"/>
              <a:gd name="f51" fmla="*/ f49 f29 1"/>
            </a:gdLst>
            <a:ahLst/>
            <a:cxnLst>
              <a:cxn ang="3cd4">
                <a:pos x="hc" y="t"/>
              </a:cxn>
              <a:cxn ang="0">
                <a:pos x="r" y="vc"/>
              </a:cxn>
              <a:cxn ang="cd4">
                <a:pos x="hc" y="b"/>
              </a:cxn>
              <a:cxn ang="cd2">
                <a:pos x="l" y="vc"/>
              </a:cxn>
              <a:cxn ang="f27">
                <a:pos x="f50" y="f34"/>
              </a:cxn>
              <a:cxn ang="f28">
                <a:pos x="f50" y="f37"/>
              </a:cxn>
            </a:cxnLst>
            <a:rect l="f34" t="f34" r="f51" b="f37"/>
            <a:pathLst>
              <a:path>
                <a:moveTo>
                  <a:pt x="f34" y="f34"/>
                </a:moveTo>
                <a:lnTo>
                  <a:pt x="f48" y="f34"/>
                </a:lnTo>
                <a:lnTo>
                  <a:pt x="f38" y="f44"/>
                </a:lnTo>
                <a:lnTo>
                  <a:pt x="f48" y="f37"/>
                </a:lnTo>
                <a:lnTo>
                  <a:pt x="f34" y="f37"/>
                </a:lnTo>
                <a:close/>
              </a:path>
            </a:pathLst>
          </a:custGeom>
          <a:solidFill>
            <a:schemeClr val="bg1"/>
          </a:solidFill>
          <a:ln w="28575">
            <a:solidFill>
              <a:schemeClr val="tx1"/>
            </a:solidFill>
            <a:prstDash val="solid"/>
          </a:ln>
        </p:spPr>
        <p:txBody>
          <a:bodyPr vert="horz" wrap="square" lIns="91440" tIns="45720" rIns="91440" bIns="45720" anchor="ctr" anchorCtr="1" compatLnSpc="1"/>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zh-TW" sz="3200" b="1" i="0" u="none" strike="noStrike" kern="1200" cap="none" spc="0" baseline="0" dirty="0">
                <a:solidFill>
                  <a:srgbClr val="000000"/>
                </a:solidFill>
                <a:uFillTx/>
                <a:latin typeface="標楷體" panose="03000509000000000000" pitchFamily="65" charset="-120"/>
                <a:ea typeface="標楷體" panose="03000509000000000000" pitchFamily="65" charset="-120"/>
              </a:rPr>
              <a:t>審標</a:t>
            </a:r>
          </a:p>
        </p:txBody>
      </p:sp>
      <p:sp>
        <p:nvSpPr>
          <p:cNvPr id="6" name="五邊形 9"/>
          <p:cNvSpPr/>
          <p:nvPr/>
        </p:nvSpPr>
        <p:spPr>
          <a:xfrm>
            <a:off x="3635896" y="332656"/>
            <a:ext cx="1405350" cy="944666"/>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180"/>
              <a:gd name="f11" fmla="abs f4"/>
              <a:gd name="f12" fmla="abs f5"/>
              <a:gd name="f13" fmla="abs f6"/>
              <a:gd name="f14" fmla="val f7"/>
              <a:gd name="f15" fmla="val f8"/>
              <a:gd name="f16" fmla="*/ f9 f1 1"/>
              <a:gd name="f17" fmla="*/ f10 f1 1"/>
              <a:gd name="f18" fmla="?: f11 f4 1"/>
              <a:gd name="f19" fmla="?: f12 f5 1"/>
              <a:gd name="f20" fmla="?: f13 f6 1"/>
              <a:gd name="f21" fmla="*/ f16 1 f3"/>
              <a:gd name="f22" fmla="*/ f17 1 f3"/>
              <a:gd name="f23" fmla="*/ f18 1 21600"/>
              <a:gd name="f24" fmla="*/ f19 1 21600"/>
              <a:gd name="f25" fmla="*/ 21600 f18 1"/>
              <a:gd name="f26" fmla="*/ 21600 f19 1"/>
              <a:gd name="f27" fmla="+- f21 0 f2"/>
              <a:gd name="f28" fmla="+- f22 0 f2"/>
              <a:gd name="f29" fmla="min f24 f23"/>
              <a:gd name="f30" fmla="*/ f25 1 f20"/>
              <a:gd name="f31" fmla="*/ f26 1 f20"/>
              <a:gd name="f32" fmla="val f30"/>
              <a:gd name="f33" fmla="val f31"/>
              <a:gd name="f34" fmla="*/ f14 f29 1"/>
              <a:gd name="f35" fmla="+- f33 0 f14"/>
              <a:gd name="f36" fmla="+- f32 0 f14"/>
              <a:gd name="f37" fmla="*/ f33 f29 1"/>
              <a:gd name="f38" fmla="*/ f32 f29 1"/>
              <a:gd name="f39" fmla="*/ f35 1 2"/>
              <a:gd name="f40" fmla="min f36 f35"/>
              <a:gd name="f41" fmla="+- f14 f39 0"/>
              <a:gd name="f42" fmla="*/ f40 f15 1"/>
              <a:gd name="f43" fmla="*/ f42 1 100000"/>
              <a:gd name="f44" fmla="*/ f41 f29 1"/>
              <a:gd name="f45" fmla="+- f32 0 f43"/>
              <a:gd name="f46" fmla="+- f45 f32 0"/>
              <a:gd name="f47" fmla="*/ f45 1 2"/>
              <a:gd name="f48" fmla="*/ f45 f29 1"/>
              <a:gd name="f49" fmla="*/ f46 1 2"/>
              <a:gd name="f50" fmla="*/ f47 f29 1"/>
              <a:gd name="f51" fmla="*/ f49 f29 1"/>
            </a:gdLst>
            <a:ahLst/>
            <a:cxnLst>
              <a:cxn ang="3cd4">
                <a:pos x="hc" y="t"/>
              </a:cxn>
              <a:cxn ang="0">
                <a:pos x="r" y="vc"/>
              </a:cxn>
              <a:cxn ang="cd4">
                <a:pos x="hc" y="b"/>
              </a:cxn>
              <a:cxn ang="cd2">
                <a:pos x="l" y="vc"/>
              </a:cxn>
              <a:cxn ang="f27">
                <a:pos x="f50" y="f34"/>
              </a:cxn>
              <a:cxn ang="f28">
                <a:pos x="f50" y="f37"/>
              </a:cxn>
            </a:cxnLst>
            <a:rect l="f34" t="f34" r="f51" b="f37"/>
            <a:pathLst>
              <a:path>
                <a:moveTo>
                  <a:pt x="f34" y="f34"/>
                </a:moveTo>
                <a:lnTo>
                  <a:pt x="f48" y="f34"/>
                </a:lnTo>
                <a:lnTo>
                  <a:pt x="f38" y="f44"/>
                </a:lnTo>
                <a:lnTo>
                  <a:pt x="f48" y="f37"/>
                </a:lnTo>
                <a:lnTo>
                  <a:pt x="f34" y="f37"/>
                </a:lnTo>
                <a:close/>
              </a:path>
            </a:pathLst>
          </a:custGeom>
          <a:solidFill>
            <a:schemeClr val="bg1"/>
          </a:solidFill>
          <a:ln w="76200">
            <a:solidFill>
              <a:srgbClr val="FF0000"/>
            </a:solidFill>
            <a:prstDash val="sysDot"/>
          </a:ln>
        </p:spPr>
        <p:txBody>
          <a:bodyPr vert="horz" wrap="square" lIns="91440" tIns="45720" rIns="91440" bIns="45720" anchor="ctr" anchorCtr="1" compatLnSpc="1"/>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zh-TW" sz="3200" b="1" i="0" u="none" strike="noStrike" kern="1200" cap="none" spc="0" baseline="0" dirty="0">
                <a:solidFill>
                  <a:srgbClr val="000000"/>
                </a:solidFill>
                <a:uFillTx/>
                <a:latin typeface="標楷體" panose="03000509000000000000" pitchFamily="65" charset="-120"/>
                <a:ea typeface="標楷體" panose="03000509000000000000" pitchFamily="65" charset="-120"/>
              </a:rPr>
              <a:t>決標</a:t>
            </a:r>
          </a:p>
        </p:txBody>
      </p:sp>
      <p:sp>
        <p:nvSpPr>
          <p:cNvPr id="7" name="五邊形 10"/>
          <p:cNvSpPr/>
          <p:nvPr/>
        </p:nvSpPr>
        <p:spPr>
          <a:xfrm>
            <a:off x="4871162" y="371061"/>
            <a:ext cx="1213006" cy="906261"/>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180"/>
              <a:gd name="f11" fmla="abs f4"/>
              <a:gd name="f12" fmla="abs f5"/>
              <a:gd name="f13" fmla="abs f6"/>
              <a:gd name="f14" fmla="val f7"/>
              <a:gd name="f15" fmla="val f8"/>
              <a:gd name="f16" fmla="*/ f9 f1 1"/>
              <a:gd name="f17" fmla="*/ f10 f1 1"/>
              <a:gd name="f18" fmla="?: f11 f4 1"/>
              <a:gd name="f19" fmla="?: f12 f5 1"/>
              <a:gd name="f20" fmla="?: f13 f6 1"/>
              <a:gd name="f21" fmla="*/ f16 1 f3"/>
              <a:gd name="f22" fmla="*/ f17 1 f3"/>
              <a:gd name="f23" fmla="*/ f18 1 21600"/>
              <a:gd name="f24" fmla="*/ f19 1 21600"/>
              <a:gd name="f25" fmla="*/ 21600 f18 1"/>
              <a:gd name="f26" fmla="*/ 21600 f19 1"/>
              <a:gd name="f27" fmla="+- f21 0 f2"/>
              <a:gd name="f28" fmla="+- f22 0 f2"/>
              <a:gd name="f29" fmla="min f24 f23"/>
              <a:gd name="f30" fmla="*/ f25 1 f20"/>
              <a:gd name="f31" fmla="*/ f26 1 f20"/>
              <a:gd name="f32" fmla="val f30"/>
              <a:gd name="f33" fmla="val f31"/>
              <a:gd name="f34" fmla="*/ f14 f29 1"/>
              <a:gd name="f35" fmla="+- f33 0 f14"/>
              <a:gd name="f36" fmla="+- f32 0 f14"/>
              <a:gd name="f37" fmla="*/ f33 f29 1"/>
              <a:gd name="f38" fmla="*/ f32 f29 1"/>
              <a:gd name="f39" fmla="*/ f35 1 2"/>
              <a:gd name="f40" fmla="min f36 f35"/>
              <a:gd name="f41" fmla="+- f14 f39 0"/>
              <a:gd name="f42" fmla="*/ f40 f15 1"/>
              <a:gd name="f43" fmla="*/ f42 1 100000"/>
              <a:gd name="f44" fmla="*/ f41 f29 1"/>
              <a:gd name="f45" fmla="+- f32 0 f43"/>
              <a:gd name="f46" fmla="+- f45 f32 0"/>
              <a:gd name="f47" fmla="*/ f45 1 2"/>
              <a:gd name="f48" fmla="*/ f45 f29 1"/>
              <a:gd name="f49" fmla="*/ f46 1 2"/>
              <a:gd name="f50" fmla="*/ f47 f29 1"/>
              <a:gd name="f51" fmla="*/ f49 f29 1"/>
            </a:gdLst>
            <a:ahLst/>
            <a:cxnLst>
              <a:cxn ang="3cd4">
                <a:pos x="hc" y="t"/>
              </a:cxn>
              <a:cxn ang="0">
                <a:pos x="r" y="vc"/>
              </a:cxn>
              <a:cxn ang="cd4">
                <a:pos x="hc" y="b"/>
              </a:cxn>
              <a:cxn ang="cd2">
                <a:pos x="l" y="vc"/>
              </a:cxn>
              <a:cxn ang="f27">
                <a:pos x="f50" y="f34"/>
              </a:cxn>
              <a:cxn ang="f28">
                <a:pos x="f50" y="f37"/>
              </a:cxn>
            </a:cxnLst>
            <a:rect l="f34" t="f34" r="f51" b="f37"/>
            <a:pathLst>
              <a:path>
                <a:moveTo>
                  <a:pt x="f34" y="f34"/>
                </a:moveTo>
                <a:lnTo>
                  <a:pt x="f48" y="f34"/>
                </a:lnTo>
                <a:lnTo>
                  <a:pt x="f38" y="f44"/>
                </a:lnTo>
                <a:lnTo>
                  <a:pt x="f48" y="f37"/>
                </a:lnTo>
                <a:lnTo>
                  <a:pt x="f34" y="f37"/>
                </a:lnTo>
                <a:close/>
              </a:path>
            </a:pathLst>
          </a:custGeom>
          <a:solidFill>
            <a:schemeClr val="accent4">
              <a:lumMod val="20000"/>
              <a:lumOff val="80000"/>
            </a:schemeClr>
          </a:solidFill>
          <a:ln w="57150">
            <a:solidFill>
              <a:srgbClr val="1C1C1C"/>
            </a:solidFill>
            <a:prstDash val="solid"/>
          </a:ln>
        </p:spPr>
        <p:txBody>
          <a:bodyPr vert="horz" wrap="square" lIns="91440" tIns="45720" rIns="91440" bIns="45720" anchor="ctr" anchorCtr="1" compatLnSpc="1"/>
          <a:lstStyle/>
          <a:p>
            <a:pPr marL="0" marR="0" lvl="0" indent="0"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zh-TW" sz="2800" b="1" i="0" u="none" strike="noStrike" kern="1200" cap="none" spc="0" baseline="0" dirty="0">
                <a:solidFill>
                  <a:srgbClr val="000000"/>
                </a:solidFill>
                <a:uFillTx/>
                <a:latin typeface="標楷體" panose="03000509000000000000" pitchFamily="65" charset="-120"/>
                <a:ea typeface="標楷體" panose="03000509000000000000" pitchFamily="65" charset="-120"/>
              </a:rPr>
              <a:t>訂約</a:t>
            </a:r>
          </a:p>
        </p:txBody>
      </p:sp>
      <p:sp>
        <p:nvSpPr>
          <p:cNvPr id="8" name="五邊形 11"/>
          <p:cNvSpPr/>
          <p:nvPr/>
        </p:nvSpPr>
        <p:spPr>
          <a:xfrm>
            <a:off x="5750118" y="362500"/>
            <a:ext cx="1126138" cy="900998"/>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180"/>
              <a:gd name="f11" fmla="abs f4"/>
              <a:gd name="f12" fmla="abs f5"/>
              <a:gd name="f13" fmla="abs f6"/>
              <a:gd name="f14" fmla="val f7"/>
              <a:gd name="f15" fmla="val f8"/>
              <a:gd name="f16" fmla="*/ f9 f1 1"/>
              <a:gd name="f17" fmla="*/ f10 f1 1"/>
              <a:gd name="f18" fmla="?: f11 f4 1"/>
              <a:gd name="f19" fmla="?: f12 f5 1"/>
              <a:gd name="f20" fmla="?: f13 f6 1"/>
              <a:gd name="f21" fmla="*/ f16 1 f3"/>
              <a:gd name="f22" fmla="*/ f17 1 f3"/>
              <a:gd name="f23" fmla="*/ f18 1 21600"/>
              <a:gd name="f24" fmla="*/ f19 1 21600"/>
              <a:gd name="f25" fmla="*/ 21600 f18 1"/>
              <a:gd name="f26" fmla="*/ 21600 f19 1"/>
              <a:gd name="f27" fmla="+- f21 0 f2"/>
              <a:gd name="f28" fmla="+- f22 0 f2"/>
              <a:gd name="f29" fmla="min f24 f23"/>
              <a:gd name="f30" fmla="*/ f25 1 f20"/>
              <a:gd name="f31" fmla="*/ f26 1 f20"/>
              <a:gd name="f32" fmla="val f30"/>
              <a:gd name="f33" fmla="val f31"/>
              <a:gd name="f34" fmla="*/ f14 f29 1"/>
              <a:gd name="f35" fmla="+- f33 0 f14"/>
              <a:gd name="f36" fmla="+- f32 0 f14"/>
              <a:gd name="f37" fmla="*/ f33 f29 1"/>
              <a:gd name="f38" fmla="*/ f32 f29 1"/>
              <a:gd name="f39" fmla="*/ f35 1 2"/>
              <a:gd name="f40" fmla="min f36 f35"/>
              <a:gd name="f41" fmla="+- f14 f39 0"/>
              <a:gd name="f42" fmla="*/ f40 f15 1"/>
              <a:gd name="f43" fmla="*/ f42 1 100000"/>
              <a:gd name="f44" fmla="*/ f41 f29 1"/>
              <a:gd name="f45" fmla="+- f32 0 f43"/>
              <a:gd name="f46" fmla="+- f45 f32 0"/>
              <a:gd name="f47" fmla="*/ f45 1 2"/>
              <a:gd name="f48" fmla="*/ f45 f29 1"/>
              <a:gd name="f49" fmla="*/ f46 1 2"/>
              <a:gd name="f50" fmla="*/ f47 f29 1"/>
              <a:gd name="f51" fmla="*/ f49 f29 1"/>
            </a:gdLst>
            <a:ahLst/>
            <a:cxnLst>
              <a:cxn ang="3cd4">
                <a:pos x="hc" y="t"/>
              </a:cxn>
              <a:cxn ang="0">
                <a:pos x="r" y="vc"/>
              </a:cxn>
              <a:cxn ang="cd4">
                <a:pos x="hc" y="b"/>
              </a:cxn>
              <a:cxn ang="cd2">
                <a:pos x="l" y="vc"/>
              </a:cxn>
              <a:cxn ang="f27">
                <a:pos x="f50" y="f34"/>
              </a:cxn>
              <a:cxn ang="f28">
                <a:pos x="f50" y="f37"/>
              </a:cxn>
            </a:cxnLst>
            <a:rect l="f34" t="f34" r="f51" b="f37"/>
            <a:pathLst>
              <a:path>
                <a:moveTo>
                  <a:pt x="f34" y="f34"/>
                </a:moveTo>
                <a:lnTo>
                  <a:pt x="f48" y="f34"/>
                </a:lnTo>
                <a:lnTo>
                  <a:pt x="f38" y="f44"/>
                </a:lnTo>
                <a:lnTo>
                  <a:pt x="f48" y="f37"/>
                </a:lnTo>
                <a:lnTo>
                  <a:pt x="f34" y="f37"/>
                </a:lnTo>
                <a:close/>
              </a:path>
            </a:pathLst>
          </a:custGeom>
          <a:solidFill>
            <a:schemeClr val="accent5">
              <a:lumMod val="40000"/>
              <a:lumOff val="60000"/>
            </a:schemeClr>
          </a:solidFill>
          <a:ln w="57150">
            <a:solidFill>
              <a:srgbClr val="1C1C1C"/>
            </a:solidFill>
            <a:prstDash val="solid"/>
          </a:ln>
        </p:spPr>
        <p:txBody>
          <a:bodyPr vert="horz" wrap="square" lIns="91440" tIns="45720" rIns="91440" bIns="45720" anchor="ctr" anchorCtr="1" compatLnSpc="1"/>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zh-TW" sz="2800" b="1" i="0" u="none" strike="noStrike" kern="1200" cap="none" spc="0" baseline="0" dirty="0">
                <a:solidFill>
                  <a:srgbClr val="000000"/>
                </a:solidFill>
                <a:uFillTx/>
                <a:latin typeface="標楷體" panose="03000509000000000000" pitchFamily="65" charset="-120"/>
                <a:ea typeface="標楷體" panose="03000509000000000000" pitchFamily="65" charset="-120"/>
              </a:rPr>
              <a:t>履約</a:t>
            </a:r>
          </a:p>
        </p:txBody>
      </p:sp>
      <p:sp>
        <p:nvSpPr>
          <p:cNvPr id="9" name="五邊形 12"/>
          <p:cNvSpPr/>
          <p:nvPr/>
        </p:nvSpPr>
        <p:spPr>
          <a:xfrm>
            <a:off x="6602590" y="371061"/>
            <a:ext cx="1281778" cy="892436"/>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180"/>
              <a:gd name="f11" fmla="abs f4"/>
              <a:gd name="f12" fmla="abs f5"/>
              <a:gd name="f13" fmla="abs f6"/>
              <a:gd name="f14" fmla="val f7"/>
              <a:gd name="f15" fmla="val f8"/>
              <a:gd name="f16" fmla="*/ f9 f1 1"/>
              <a:gd name="f17" fmla="*/ f10 f1 1"/>
              <a:gd name="f18" fmla="?: f11 f4 1"/>
              <a:gd name="f19" fmla="?: f12 f5 1"/>
              <a:gd name="f20" fmla="?: f13 f6 1"/>
              <a:gd name="f21" fmla="*/ f16 1 f3"/>
              <a:gd name="f22" fmla="*/ f17 1 f3"/>
              <a:gd name="f23" fmla="*/ f18 1 21600"/>
              <a:gd name="f24" fmla="*/ f19 1 21600"/>
              <a:gd name="f25" fmla="*/ 21600 f18 1"/>
              <a:gd name="f26" fmla="*/ 21600 f19 1"/>
              <a:gd name="f27" fmla="+- f21 0 f2"/>
              <a:gd name="f28" fmla="+- f22 0 f2"/>
              <a:gd name="f29" fmla="min f24 f23"/>
              <a:gd name="f30" fmla="*/ f25 1 f20"/>
              <a:gd name="f31" fmla="*/ f26 1 f20"/>
              <a:gd name="f32" fmla="val f30"/>
              <a:gd name="f33" fmla="val f31"/>
              <a:gd name="f34" fmla="*/ f14 f29 1"/>
              <a:gd name="f35" fmla="+- f33 0 f14"/>
              <a:gd name="f36" fmla="+- f32 0 f14"/>
              <a:gd name="f37" fmla="*/ f33 f29 1"/>
              <a:gd name="f38" fmla="*/ f32 f29 1"/>
              <a:gd name="f39" fmla="*/ f35 1 2"/>
              <a:gd name="f40" fmla="min f36 f35"/>
              <a:gd name="f41" fmla="+- f14 f39 0"/>
              <a:gd name="f42" fmla="*/ f40 f15 1"/>
              <a:gd name="f43" fmla="*/ f42 1 100000"/>
              <a:gd name="f44" fmla="*/ f41 f29 1"/>
              <a:gd name="f45" fmla="+- f32 0 f43"/>
              <a:gd name="f46" fmla="+- f45 f32 0"/>
              <a:gd name="f47" fmla="*/ f45 1 2"/>
              <a:gd name="f48" fmla="*/ f45 f29 1"/>
              <a:gd name="f49" fmla="*/ f46 1 2"/>
              <a:gd name="f50" fmla="*/ f47 f29 1"/>
              <a:gd name="f51" fmla="*/ f49 f29 1"/>
            </a:gdLst>
            <a:ahLst/>
            <a:cxnLst>
              <a:cxn ang="3cd4">
                <a:pos x="hc" y="t"/>
              </a:cxn>
              <a:cxn ang="0">
                <a:pos x="r" y="vc"/>
              </a:cxn>
              <a:cxn ang="cd4">
                <a:pos x="hc" y="b"/>
              </a:cxn>
              <a:cxn ang="cd2">
                <a:pos x="l" y="vc"/>
              </a:cxn>
              <a:cxn ang="f27">
                <a:pos x="f50" y="f34"/>
              </a:cxn>
              <a:cxn ang="f28">
                <a:pos x="f50" y="f37"/>
              </a:cxn>
            </a:cxnLst>
            <a:rect l="f34" t="f34" r="f51" b="f37"/>
            <a:pathLst>
              <a:path>
                <a:moveTo>
                  <a:pt x="f34" y="f34"/>
                </a:moveTo>
                <a:lnTo>
                  <a:pt x="f48" y="f34"/>
                </a:lnTo>
                <a:lnTo>
                  <a:pt x="f38" y="f44"/>
                </a:lnTo>
                <a:lnTo>
                  <a:pt x="f48" y="f37"/>
                </a:lnTo>
                <a:lnTo>
                  <a:pt x="f34" y="f37"/>
                </a:lnTo>
                <a:close/>
              </a:path>
            </a:pathLst>
          </a:custGeom>
          <a:solidFill>
            <a:schemeClr val="accent1">
              <a:lumMod val="60000"/>
              <a:lumOff val="40000"/>
            </a:schemeClr>
          </a:solidFill>
          <a:ln w="57150">
            <a:solidFill>
              <a:srgbClr val="1C1C1C"/>
            </a:solidFill>
            <a:prstDash val="solid"/>
          </a:ln>
        </p:spPr>
        <p:txBody>
          <a:bodyPr vert="horz" wrap="square" lIns="91440" tIns="45720" rIns="91440" bIns="45720" anchor="ctr" anchorCtr="1" compatLnSpc="1"/>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zh-TW" sz="2800" b="1" i="0" u="none" strike="noStrike" kern="1200" cap="none" spc="0" baseline="0" dirty="0">
                <a:solidFill>
                  <a:srgbClr val="000000"/>
                </a:solidFill>
                <a:uFillTx/>
                <a:latin typeface="標楷體" panose="03000509000000000000" pitchFamily="65" charset="-120"/>
                <a:ea typeface="標楷體" panose="03000509000000000000" pitchFamily="65" charset="-120"/>
              </a:rPr>
              <a:t>驗收</a:t>
            </a:r>
          </a:p>
        </p:txBody>
      </p:sp>
      <p:sp>
        <p:nvSpPr>
          <p:cNvPr id="10" name="五邊形 28"/>
          <p:cNvSpPr/>
          <p:nvPr/>
        </p:nvSpPr>
        <p:spPr>
          <a:xfrm>
            <a:off x="7620505" y="393212"/>
            <a:ext cx="1199967" cy="870286"/>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180"/>
              <a:gd name="f11" fmla="abs f4"/>
              <a:gd name="f12" fmla="abs f5"/>
              <a:gd name="f13" fmla="abs f6"/>
              <a:gd name="f14" fmla="val f7"/>
              <a:gd name="f15" fmla="val f8"/>
              <a:gd name="f16" fmla="*/ f9 f1 1"/>
              <a:gd name="f17" fmla="*/ f10 f1 1"/>
              <a:gd name="f18" fmla="?: f11 f4 1"/>
              <a:gd name="f19" fmla="?: f12 f5 1"/>
              <a:gd name="f20" fmla="?: f13 f6 1"/>
              <a:gd name="f21" fmla="*/ f16 1 f3"/>
              <a:gd name="f22" fmla="*/ f17 1 f3"/>
              <a:gd name="f23" fmla="*/ f18 1 21600"/>
              <a:gd name="f24" fmla="*/ f19 1 21600"/>
              <a:gd name="f25" fmla="*/ 21600 f18 1"/>
              <a:gd name="f26" fmla="*/ 21600 f19 1"/>
              <a:gd name="f27" fmla="+- f21 0 f2"/>
              <a:gd name="f28" fmla="+- f22 0 f2"/>
              <a:gd name="f29" fmla="min f24 f23"/>
              <a:gd name="f30" fmla="*/ f25 1 f20"/>
              <a:gd name="f31" fmla="*/ f26 1 f20"/>
              <a:gd name="f32" fmla="val f30"/>
              <a:gd name="f33" fmla="val f31"/>
              <a:gd name="f34" fmla="*/ f14 f29 1"/>
              <a:gd name="f35" fmla="+- f33 0 f14"/>
              <a:gd name="f36" fmla="+- f32 0 f14"/>
              <a:gd name="f37" fmla="*/ f33 f29 1"/>
              <a:gd name="f38" fmla="*/ f32 f29 1"/>
              <a:gd name="f39" fmla="*/ f35 1 2"/>
              <a:gd name="f40" fmla="min f36 f35"/>
              <a:gd name="f41" fmla="+- f14 f39 0"/>
              <a:gd name="f42" fmla="*/ f40 f15 1"/>
              <a:gd name="f43" fmla="*/ f42 1 100000"/>
              <a:gd name="f44" fmla="*/ f41 f29 1"/>
              <a:gd name="f45" fmla="+- f32 0 f43"/>
              <a:gd name="f46" fmla="+- f45 f32 0"/>
              <a:gd name="f47" fmla="*/ f45 1 2"/>
              <a:gd name="f48" fmla="*/ f45 f29 1"/>
              <a:gd name="f49" fmla="*/ f46 1 2"/>
              <a:gd name="f50" fmla="*/ f47 f29 1"/>
              <a:gd name="f51" fmla="*/ f49 f29 1"/>
            </a:gdLst>
            <a:ahLst/>
            <a:cxnLst>
              <a:cxn ang="3cd4">
                <a:pos x="hc" y="t"/>
              </a:cxn>
              <a:cxn ang="0">
                <a:pos x="r" y="vc"/>
              </a:cxn>
              <a:cxn ang="cd4">
                <a:pos x="hc" y="b"/>
              </a:cxn>
              <a:cxn ang="cd2">
                <a:pos x="l" y="vc"/>
              </a:cxn>
              <a:cxn ang="f27">
                <a:pos x="f50" y="f34"/>
              </a:cxn>
              <a:cxn ang="f28">
                <a:pos x="f50" y="f37"/>
              </a:cxn>
            </a:cxnLst>
            <a:rect l="f34" t="f34" r="f51" b="f37"/>
            <a:pathLst>
              <a:path>
                <a:moveTo>
                  <a:pt x="f34" y="f34"/>
                </a:moveTo>
                <a:lnTo>
                  <a:pt x="f48" y="f34"/>
                </a:lnTo>
                <a:lnTo>
                  <a:pt x="f38" y="f44"/>
                </a:lnTo>
                <a:lnTo>
                  <a:pt x="f48" y="f37"/>
                </a:lnTo>
                <a:lnTo>
                  <a:pt x="f34" y="f37"/>
                </a:lnTo>
                <a:close/>
              </a:path>
            </a:pathLst>
          </a:custGeom>
          <a:solidFill>
            <a:srgbClr val="92D050"/>
          </a:solidFill>
          <a:ln w="57150">
            <a:solidFill>
              <a:srgbClr val="1C1C1C"/>
            </a:solidFill>
            <a:prstDash val="solid"/>
          </a:ln>
        </p:spPr>
        <p:txBody>
          <a:bodyPr vert="horz" wrap="square" lIns="91440" tIns="45720" rIns="91440" bIns="45720" anchor="ctr" anchorCtr="1" compatLnSpc="1"/>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zh-TW" sz="2800" b="1" i="0" u="none" strike="noStrike" kern="1200" cap="none" spc="0" baseline="0" dirty="0">
                <a:solidFill>
                  <a:srgbClr val="000000"/>
                </a:solidFill>
                <a:uFillTx/>
                <a:latin typeface="標楷體" panose="03000509000000000000" pitchFamily="65" charset="-120"/>
                <a:ea typeface="標楷體" panose="03000509000000000000" pitchFamily="65" charset="-120"/>
              </a:rPr>
              <a:t>保固</a:t>
            </a:r>
          </a:p>
        </p:txBody>
      </p:sp>
      <p:sp>
        <p:nvSpPr>
          <p:cNvPr id="12" name="文字方塊 11"/>
          <p:cNvSpPr txBox="1"/>
          <p:nvPr/>
        </p:nvSpPr>
        <p:spPr>
          <a:xfrm>
            <a:off x="368385" y="1383158"/>
            <a:ext cx="8352928" cy="461665"/>
          </a:xfrm>
          <a:prstGeom prst="rect">
            <a:avLst/>
          </a:prstGeom>
          <a:noFill/>
          <a:ln w="57150">
            <a:solidFill>
              <a:schemeClr val="tx1"/>
            </a:solidFill>
          </a:ln>
        </p:spPr>
        <p:txBody>
          <a:bodyPr wrap="square" rtlCol="0">
            <a:spAutoFit/>
          </a:bodyPr>
          <a:lstStyle/>
          <a:p>
            <a:r>
              <a:rPr lang="zh-TW" altLang="en-US" dirty="0">
                <a:latin typeface="標楷體" panose="03000509000000000000" pitchFamily="65" charset="-120"/>
                <a:ea typeface="標楷體" panose="03000509000000000000" pitchFamily="65" charset="-120"/>
              </a:rPr>
              <a:t>              </a:t>
            </a:r>
            <a:r>
              <a:rPr lang="zh-TW" altLang="en-US" sz="2400" b="1" dirty="0">
                <a:solidFill>
                  <a:srgbClr val="0033CC"/>
                </a:solidFill>
                <a:latin typeface="標楷體" panose="03000509000000000000" pitchFamily="65" charset="-120"/>
                <a:ea typeface="標楷體" panose="03000509000000000000" pitchFamily="65" charset="-120"/>
              </a:rPr>
              <a:t>決標前 </a:t>
            </a:r>
          </a:p>
        </p:txBody>
      </p:sp>
      <p:cxnSp>
        <p:nvCxnSpPr>
          <p:cNvPr id="15" name="直線接點 14"/>
          <p:cNvCxnSpPr/>
          <p:nvPr/>
        </p:nvCxnSpPr>
        <p:spPr>
          <a:xfrm>
            <a:off x="4758825" y="332656"/>
            <a:ext cx="29199" cy="1512168"/>
          </a:xfrm>
          <a:prstGeom prst="line">
            <a:avLst/>
          </a:prstGeom>
          <a:ln w="57150"/>
        </p:spPr>
        <p:style>
          <a:lnRef idx="1">
            <a:schemeClr val="accent1"/>
          </a:lnRef>
          <a:fillRef idx="0">
            <a:schemeClr val="accent1"/>
          </a:fillRef>
          <a:effectRef idx="0">
            <a:schemeClr val="accent1"/>
          </a:effectRef>
          <a:fontRef idx="minor">
            <a:schemeClr val="tx1"/>
          </a:fontRef>
        </p:style>
      </p:cxnSp>
      <p:sp>
        <p:nvSpPr>
          <p:cNvPr id="11" name="文字方塊 10"/>
          <p:cNvSpPr txBox="1"/>
          <p:nvPr/>
        </p:nvSpPr>
        <p:spPr>
          <a:xfrm>
            <a:off x="4795858" y="1358060"/>
            <a:ext cx="3925455" cy="461665"/>
          </a:xfrm>
          <a:prstGeom prst="rect">
            <a:avLst/>
          </a:prstGeom>
          <a:solidFill>
            <a:srgbClr val="FFFF00"/>
          </a:solidFill>
        </p:spPr>
        <p:txBody>
          <a:bodyPr wrap="square" rtlCol="0">
            <a:spAutoFit/>
          </a:bodyPr>
          <a:lstStyle/>
          <a:p>
            <a:r>
              <a:rPr lang="zh-TW" altLang="en-US" sz="2400" b="1" dirty="0">
                <a:solidFill>
                  <a:srgbClr val="FF0000"/>
                </a:solidFill>
                <a:latin typeface="標楷體" panose="03000509000000000000" pitchFamily="65" charset="-120"/>
                <a:ea typeface="標楷體" panose="03000509000000000000" pitchFamily="65" charset="-120"/>
              </a:rPr>
              <a:t>十二、         </a:t>
            </a:r>
            <a:endParaRPr lang="zh-TW" altLang="en-US" sz="2400" b="1" dirty="0">
              <a:solidFill>
                <a:srgbClr val="000000"/>
              </a:solidFill>
              <a:latin typeface="標楷體" panose="03000509000000000000" pitchFamily="65" charset="-120"/>
              <a:ea typeface="標楷體" panose="03000509000000000000" pitchFamily="65" charset="-120"/>
            </a:endParaRPr>
          </a:p>
        </p:txBody>
      </p:sp>
      <p:sp>
        <p:nvSpPr>
          <p:cNvPr id="18" name="向下箭號 17"/>
          <p:cNvSpPr/>
          <p:nvPr/>
        </p:nvSpPr>
        <p:spPr>
          <a:xfrm>
            <a:off x="6566502" y="1844825"/>
            <a:ext cx="282698" cy="432048"/>
          </a:xfrm>
          <a:prstGeom prst="down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0" name="文字方塊 19"/>
          <p:cNvSpPr txBox="1"/>
          <p:nvPr/>
        </p:nvSpPr>
        <p:spPr>
          <a:xfrm>
            <a:off x="346973" y="2239579"/>
            <a:ext cx="8352928" cy="4196020"/>
          </a:xfrm>
          <a:prstGeom prst="rect">
            <a:avLst/>
          </a:prstGeom>
          <a:noFill/>
        </p:spPr>
        <p:txBody>
          <a:bodyPr wrap="square" rtlCol="0">
            <a:spAutoFit/>
          </a:bodyPr>
          <a:lstStyle/>
          <a:p>
            <a:pPr marL="361950" indent="-361950" algn="just">
              <a:lnSpc>
                <a:spcPts val="3200"/>
              </a:lnSpc>
            </a:pPr>
            <a:r>
              <a:rPr lang="en-US" altLang="zh-TW" sz="2400" b="1" dirty="0">
                <a:solidFill>
                  <a:srgbClr val="000000"/>
                </a:solidFill>
                <a:latin typeface="標楷體" panose="03000509000000000000" pitchFamily="65" charset="-120"/>
                <a:ea typeface="標楷體" panose="03000509000000000000" pitchFamily="65" charset="-120"/>
              </a:rPr>
              <a:t>1.</a:t>
            </a:r>
            <a:r>
              <a:rPr lang="zh-TW" altLang="en-US" sz="2400" b="1" u="sng" dirty="0">
                <a:solidFill>
                  <a:srgbClr val="0000FF"/>
                </a:solidFill>
                <a:latin typeface="標楷體" panose="03000509000000000000" pitchFamily="65" charset="-120"/>
                <a:ea typeface="標楷體" panose="03000509000000000000" pitchFamily="65" charset="-120"/>
              </a:rPr>
              <a:t>未確實辦理履約管理</a:t>
            </a:r>
            <a:r>
              <a:rPr lang="zh-TW" altLang="en-US" sz="2400" b="1" dirty="0">
                <a:solidFill>
                  <a:srgbClr val="000000"/>
                </a:solidFill>
                <a:latin typeface="標楷體" panose="03000509000000000000" pitchFamily="65" charset="-120"/>
                <a:ea typeface="標楷體" panose="03000509000000000000" pitchFamily="65" charset="-120"/>
              </a:rPr>
              <a:t>，</a:t>
            </a:r>
            <a:r>
              <a:rPr lang="zh-TW" altLang="en-US" sz="2000" b="1" dirty="0">
                <a:solidFill>
                  <a:srgbClr val="000000"/>
                </a:solidFill>
                <a:latin typeface="標楷體" panose="03000509000000000000" pitchFamily="65" charset="-120"/>
                <a:ea typeface="標楷體" panose="03000509000000000000" pitchFamily="65" charset="-120"/>
              </a:rPr>
              <a:t>例如：廠商使用非法運輸工具；使用非法外勞；未落實勞工安全；亂倒廢棄物；不宜雨天施工者未予制止。</a:t>
            </a:r>
            <a:endParaRPr lang="en-US" altLang="zh-TW" sz="2000" b="1" dirty="0">
              <a:solidFill>
                <a:srgbClr val="000000"/>
              </a:solidFill>
              <a:latin typeface="標楷體" panose="03000509000000000000" pitchFamily="65" charset="-120"/>
              <a:ea typeface="標楷體" panose="03000509000000000000" pitchFamily="65" charset="-120"/>
            </a:endParaRPr>
          </a:p>
          <a:p>
            <a:pPr marL="446088" indent="-446088" algn="just">
              <a:lnSpc>
                <a:spcPts val="3200"/>
              </a:lnSpc>
            </a:pPr>
            <a:r>
              <a:rPr lang="en-US" altLang="zh-TW" sz="2400" b="1" dirty="0">
                <a:solidFill>
                  <a:srgbClr val="000000"/>
                </a:solidFill>
                <a:latin typeface="標楷體" panose="03000509000000000000" pitchFamily="65" charset="-120"/>
                <a:ea typeface="標楷體" panose="03000509000000000000" pitchFamily="65" charset="-120"/>
              </a:rPr>
              <a:t>2.</a:t>
            </a:r>
            <a:r>
              <a:rPr lang="zh-TW" altLang="en-US" sz="2400" b="1" u="sng" dirty="0">
                <a:solidFill>
                  <a:srgbClr val="0000FF"/>
                </a:solidFill>
                <a:latin typeface="標楷體" panose="03000509000000000000" pitchFamily="65" charset="-120"/>
                <a:ea typeface="標楷體" panose="03000509000000000000" pitchFamily="65" charset="-120"/>
              </a:rPr>
              <a:t>查驗或驗收作業不實</a:t>
            </a:r>
            <a:r>
              <a:rPr lang="zh-TW" altLang="en-US" sz="2400" b="1" dirty="0">
                <a:solidFill>
                  <a:srgbClr val="000000"/>
                </a:solidFill>
                <a:latin typeface="標楷體" panose="03000509000000000000" pitchFamily="65" charset="-120"/>
                <a:ea typeface="標楷體" panose="03000509000000000000" pitchFamily="65" charset="-120"/>
              </a:rPr>
              <a:t>，</a:t>
            </a:r>
            <a:r>
              <a:rPr lang="zh-TW" altLang="en-US" sz="2000" b="1" dirty="0">
                <a:solidFill>
                  <a:srgbClr val="000000"/>
                </a:solidFill>
                <a:latin typeface="標楷體" panose="03000509000000000000" pitchFamily="65" charset="-120"/>
                <a:ea typeface="標楷體" panose="03000509000000000000" pitchFamily="65" charset="-120"/>
              </a:rPr>
              <a:t>例如：依廠商建議之區域鑽心取樣。 </a:t>
            </a:r>
            <a:endParaRPr lang="en-US" altLang="zh-TW" sz="2000" b="1" dirty="0">
              <a:solidFill>
                <a:srgbClr val="000000"/>
              </a:solidFill>
              <a:latin typeface="標楷體" panose="03000509000000000000" pitchFamily="65" charset="-120"/>
              <a:ea typeface="標楷體" panose="03000509000000000000" pitchFamily="65" charset="-120"/>
            </a:endParaRPr>
          </a:p>
          <a:p>
            <a:pPr marL="358775" indent="-358775" algn="just">
              <a:lnSpc>
                <a:spcPts val="3200"/>
              </a:lnSpc>
            </a:pPr>
            <a:r>
              <a:rPr lang="en-US" altLang="zh-TW" sz="2400" b="1" dirty="0">
                <a:solidFill>
                  <a:srgbClr val="000000"/>
                </a:solidFill>
                <a:latin typeface="標楷體" panose="03000509000000000000" pitchFamily="65" charset="-120"/>
                <a:ea typeface="標楷體" panose="03000509000000000000" pitchFamily="65" charset="-120"/>
              </a:rPr>
              <a:t>3.</a:t>
            </a:r>
            <a:r>
              <a:rPr lang="zh-TW" altLang="en-US" sz="2400" b="1" dirty="0">
                <a:solidFill>
                  <a:srgbClr val="000000"/>
                </a:solidFill>
                <a:latin typeface="標楷體" panose="03000509000000000000" pitchFamily="65" charset="-120"/>
                <a:ea typeface="標楷體" panose="03000509000000000000" pitchFamily="65" charset="-120"/>
              </a:rPr>
              <a:t>有採購法第</a:t>
            </a:r>
            <a:r>
              <a:rPr lang="en-US" altLang="zh-TW" sz="2400" b="1" dirty="0">
                <a:solidFill>
                  <a:srgbClr val="000000"/>
                </a:solidFill>
                <a:latin typeface="標楷體" panose="03000509000000000000" pitchFamily="65" charset="-120"/>
                <a:ea typeface="標楷體" panose="03000509000000000000" pitchFamily="65" charset="-120"/>
              </a:rPr>
              <a:t>101</a:t>
            </a:r>
            <a:r>
              <a:rPr lang="zh-TW" altLang="en-US" sz="2400" b="1" dirty="0">
                <a:solidFill>
                  <a:srgbClr val="000000"/>
                </a:solidFill>
                <a:latin typeface="標楷體" panose="03000509000000000000" pitchFamily="65" charset="-120"/>
                <a:ea typeface="標楷體" panose="03000509000000000000" pitchFamily="65" charset="-120"/>
              </a:rPr>
              <a:t>條第</a:t>
            </a:r>
            <a:r>
              <a:rPr lang="en-US" altLang="zh-TW" sz="2400" b="1" dirty="0">
                <a:solidFill>
                  <a:srgbClr val="000000"/>
                </a:solidFill>
                <a:latin typeface="標楷體" panose="03000509000000000000" pitchFamily="65" charset="-120"/>
                <a:ea typeface="標楷體" panose="03000509000000000000" pitchFamily="65" charset="-120"/>
              </a:rPr>
              <a:t>1</a:t>
            </a:r>
            <a:r>
              <a:rPr lang="zh-TW" altLang="en-US" sz="2400" b="1" dirty="0">
                <a:solidFill>
                  <a:srgbClr val="000000"/>
                </a:solidFill>
                <a:latin typeface="標楷體" panose="03000509000000000000" pitchFamily="65" charset="-120"/>
                <a:ea typeface="標楷體" panose="03000509000000000000" pitchFamily="65" charset="-120"/>
              </a:rPr>
              <a:t>項各款情形之一而未</a:t>
            </a:r>
            <a:r>
              <a:rPr lang="zh-TW" altLang="en-US" sz="2400" b="1" u="sng" dirty="0">
                <a:solidFill>
                  <a:srgbClr val="0000FF"/>
                </a:solidFill>
                <a:latin typeface="標楷體" panose="03000509000000000000" pitchFamily="65" charset="-120"/>
                <a:ea typeface="標楷體" panose="03000509000000000000" pitchFamily="65" charset="-120"/>
              </a:rPr>
              <a:t>通知廠商將刊登政府採購公報</a:t>
            </a:r>
            <a:r>
              <a:rPr lang="zh-TW" altLang="en-US" sz="2400" b="1" dirty="0">
                <a:solidFill>
                  <a:srgbClr val="000000"/>
                </a:solidFill>
                <a:latin typeface="標楷體" panose="03000509000000000000" pitchFamily="65" charset="-120"/>
                <a:ea typeface="標楷體" panose="03000509000000000000" pitchFamily="65" charset="-120"/>
              </a:rPr>
              <a:t>，或通知時</a:t>
            </a:r>
            <a:r>
              <a:rPr lang="zh-TW" altLang="en-US" sz="2400" b="1" u="sng" dirty="0">
                <a:solidFill>
                  <a:srgbClr val="0000FF"/>
                </a:solidFill>
                <a:latin typeface="標楷體" panose="03000509000000000000" pitchFamily="65" charset="-120"/>
                <a:ea typeface="標楷體" panose="03000509000000000000" pitchFamily="65" charset="-120"/>
              </a:rPr>
              <a:t>未附記救濟程序及期限</a:t>
            </a:r>
            <a:r>
              <a:rPr lang="zh-TW" altLang="en-US" sz="2400" b="1" dirty="0">
                <a:solidFill>
                  <a:srgbClr val="000000"/>
                </a:solidFill>
                <a:latin typeface="標楷體" panose="03000509000000000000" pitchFamily="65" charset="-120"/>
                <a:ea typeface="標楷體" panose="03000509000000000000" pitchFamily="65" charset="-120"/>
              </a:rPr>
              <a:t>或附記錯誤；或答</a:t>
            </a:r>
            <a:r>
              <a:rPr lang="zh-TW" altLang="en-US" sz="2400" b="1" u="sng" dirty="0">
                <a:solidFill>
                  <a:srgbClr val="0000FF"/>
                </a:solidFill>
                <a:latin typeface="標楷體" panose="03000509000000000000" pitchFamily="65" charset="-120"/>
                <a:ea typeface="標楷體" panose="03000509000000000000" pitchFamily="65" charset="-120"/>
              </a:rPr>
              <a:t>復異議時未附記救濟程序及期限</a:t>
            </a:r>
            <a:r>
              <a:rPr lang="zh-TW" altLang="en-US" sz="2400" b="1" dirty="0">
                <a:solidFill>
                  <a:srgbClr val="000000"/>
                </a:solidFill>
                <a:latin typeface="標楷體" panose="03000509000000000000" pitchFamily="65" charset="-120"/>
                <a:ea typeface="標楷體" panose="03000509000000000000" pitchFamily="65" charset="-120"/>
              </a:rPr>
              <a:t>。 </a:t>
            </a:r>
            <a:endParaRPr lang="en-US" altLang="zh-TW" sz="2400" b="1" dirty="0">
              <a:solidFill>
                <a:srgbClr val="000000"/>
              </a:solidFill>
              <a:latin typeface="標楷體" panose="03000509000000000000" pitchFamily="65" charset="-120"/>
              <a:ea typeface="標楷體" panose="03000509000000000000" pitchFamily="65" charset="-120"/>
            </a:endParaRPr>
          </a:p>
          <a:p>
            <a:pPr marL="361950" indent="-361950" algn="just">
              <a:lnSpc>
                <a:spcPts val="3200"/>
              </a:lnSpc>
            </a:pPr>
            <a:r>
              <a:rPr lang="en-US" altLang="zh-TW" sz="2400" b="1" dirty="0">
                <a:solidFill>
                  <a:srgbClr val="000000"/>
                </a:solidFill>
                <a:latin typeface="標楷體" panose="03000509000000000000" pitchFamily="65" charset="-120"/>
                <a:ea typeface="標楷體" panose="03000509000000000000" pitchFamily="65" charset="-120"/>
              </a:rPr>
              <a:t>4.</a:t>
            </a:r>
            <a:r>
              <a:rPr lang="zh-TW" altLang="en-US" sz="2400" b="1" dirty="0">
                <a:solidFill>
                  <a:srgbClr val="000000"/>
                </a:solidFill>
                <a:latin typeface="標楷體" panose="03000509000000000000" pitchFamily="65" charset="-120"/>
                <a:ea typeface="標楷體" panose="03000509000000000000" pitchFamily="65" charset="-120"/>
              </a:rPr>
              <a:t>未將國內員工總人數</a:t>
            </a:r>
            <a:r>
              <a:rPr lang="zh-TW" altLang="en-US" sz="2400" b="1" u="sng" dirty="0">
                <a:solidFill>
                  <a:srgbClr val="0000FF"/>
                </a:solidFill>
                <a:latin typeface="標楷體" panose="03000509000000000000" pitchFamily="65" charset="-120"/>
                <a:ea typeface="標楷體" panose="03000509000000000000" pitchFamily="65" charset="-120"/>
              </a:rPr>
              <a:t>逾</a:t>
            </a:r>
            <a:r>
              <a:rPr lang="en-US" altLang="zh-TW" sz="2400" b="1" u="sng" dirty="0">
                <a:solidFill>
                  <a:srgbClr val="0000FF"/>
                </a:solidFill>
                <a:latin typeface="標楷體" panose="03000509000000000000" pitchFamily="65" charset="-120"/>
                <a:ea typeface="標楷體" panose="03000509000000000000" pitchFamily="65" charset="-120"/>
              </a:rPr>
              <a:t>100</a:t>
            </a:r>
            <a:r>
              <a:rPr lang="zh-TW" altLang="en-US" sz="2400" b="1" u="sng" dirty="0">
                <a:solidFill>
                  <a:srgbClr val="0000FF"/>
                </a:solidFill>
                <a:latin typeface="標楷體" panose="03000509000000000000" pitchFamily="65" charset="-120"/>
                <a:ea typeface="標楷體" panose="03000509000000000000" pitchFamily="65" charset="-120"/>
              </a:rPr>
              <a:t>人之廠商資料彙送</a:t>
            </a:r>
            <a:r>
              <a:rPr lang="zh-TW" altLang="en-US" sz="2400" b="1" dirty="0">
                <a:solidFill>
                  <a:srgbClr val="000000"/>
                </a:solidFill>
                <a:latin typeface="標楷體" panose="03000509000000000000" pitchFamily="65" charset="-120"/>
                <a:ea typeface="標楷體" panose="03000509000000000000" pitchFamily="65" charset="-120"/>
              </a:rPr>
              <a:t>至主管機關決標資料庫。 </a:t>
            </a:r>
            <a:endParaRPr lang="en-US" altLang="zh-TW" sz="2400" b="1" dirty="0">
              <a:solidFill>
                <a:srgbClr val="000000"/>
              </a:solidFill>
              <a:latin typeface="標楷體" panose="03000509000000000000" pitchFamily="65" charset="-120"/>
              <a:ea typeface="標楷體" panose="03000509000000000000" pitchFamily="65" charset="-120"/>
            </a:endParaRPr>
          </a:p>
          <a:p>
            <a:pPr marL="265113" indent="-265113" algn="just">
              <a:lnSpc>
                <a:spcPts val="3200"/>
              </a:lnSpc>
            </a:pPr>
            <a:r>
              <a:rPr lang="en-US" altLang="zh-TW" sz="2400" b="1" dirty="0">
                <a:solidFill>
                  <a:srgbClr val="000000"/>
                </a:solidFill>
                <a:latin typeface="標楷體" panose="03000509000000000000" pitchFamily="65" charset="-120"/>
                <a:ea typeface="標楷體" panose="03000509000000000000" pitchFamily="65" charset="-120"/>
              </a:rPr>
              <a:t>5.</a:t>
            </a:r>
            <a:r>
              <a:rPr lang="zh-TW" altLang="en-US" sz="2400" b="1" dirty="0">
                <a:solidFill>
                  <a:srgbClr val="000000"/>
                </a:solidFill>
                <a:latin typeface="標楷體" panose="03000509000000000000" pitchFamily="65" charset="-120"/>
                <a:ea typeface="標楷體" panose="03000509000000000000" pitchFamily="65" charset="-120"/>
              </a:rPr>
              <a:t>對於</a:t>
            </a:r>
            <a:r>
              <a:rPr lang="zh-TW" altLang="en-US" sz="2400" b="1" u="sng" dirty="0">
                <a:solidFill>
                  <a:srgbClr val="0000FF"/>
                </a:solidFill>
                <a:latin typeface="標楷體" panose="03000509000000000000" pitchFamily="65" charset="-120"/>
                <a:ea typeface="標楷體" panose="03000509000000000000" pitchFamily="65" charset="-120"/>
              </a:rPr>
              <a:t>轉包行為</a:t>
            </a:r>
            <a:r>
              <a:rPr lang="zh-TW" altLang="en-US" sz="2400" b="1" dirty="0">
                <a:solidFill>
                  <a:srgbClr val="000000"/>
                </a:solidFill>
                <a:latin typeface="標楷體" panose="03000509000000000000" pitchFamily="65" charset="-120"/>
                <a:ea typeface="標楷體" panose="03000509000000000000" pitchFamily="65" charset="-120"/>
              </a:rPr>
              <a:t>視若無睹</a:t>
            </a:r>
            <a:r>
              <a:rPr lang="en-US" altLang="zh-TW" sz="2400" b="1" dirty="0">
                <a:solidFill>
                  <a:srgbClr val="000000"/>
                </a:solidFill>
                <a:latin typeface="標楷體" panose="03000509000000000000" pitchFamily="65" charset="-120"/>
                <a:ea typeface="標楷體" panose="03000509000000000000" pitchFamily="65" charset="-120"/>
              </a:rPr>
              <a:t>(</a:t>
            </a:r>
            <a:r>
              <a:rPr lang="zh-TW" altLang="en-US" sz="2800" b="1" u="sng" dirty="0">
                <a:solidFill>
                  <a:srgbClr val="FF0000"/>
                </a:solidFill>
                <a:latin typeface="標楷體" panose="03000509000000000000" pitchFamily="65" charset="-120"/>
                <a:ea typeface="標楷體" panose="03000509000000000000" pitchFamily="65" charset="-120"/>
              </a:rPr>
              <a:t>例如履約階段由未得標廠商代為履行契約之全部或其主要部分</a:t>
            </a:r>
            <a:r>
              <a:rPr lang="en-US" altLang="zh-TW" sz="2400" dirty="0">
                <a:latin typeface="標楷體" panose="03000509000000000000" pitchFamily="65" charset="-120"/>
                <a:ea typeface="標楷體" panose="03000509000000000000" pitchFamily="65" charset="-120"/>
              </a:rPr>
              <a:t>)</a:t>
            </a:r>
            <a:r>
              <a:rPr lang="zh-TW" altLang="en-US" sz="2400" b="1" dirty="0">
                <a:solidFill>
                  <a:srgbClr val="000000"/>
                </a:solidFill>
                <a:latin typeface="標楷體" panose="03000509000000000000" pitchFamily="65" charset="-120"/>
                <a:ea typeface="標楷體" panose="03000509000000000000" pitchFamily="65" charset="-120"/>
              </a:rPr>
              <a:t>。 </a:t>
            </a:r>
            <a:endParaRPr lang="en-US" altLang="zh-TW" sz="2400" b="1" dirty="0">
              <a:solidFill>
                <a:srgbClr val="000000"/>
              </a:solidFill>
              <a:latin typeface="標楷體" panose="03000509000000000000" pitchFamily="65" charset="-120"/>
              <a:ea typeface="標楷體" panose="03000509000000000000" pitchFamily="65" charset="-120"/>
            </a:endParaRPr>
          </a:p>
        </p:txBody>
      </p:sp>
      <p:sp>
        <p:nvSpPr>
          <p:cNvPr id="21" name="爆炸 1 20"/>
          <p:cNvSpPr/>
          <p:nvPr/>
        </p:nvSpPr>
        <p:spPr>
          <a:xfrm>
            <a:off x="5980742" y="1285648"/>
            <a:ext cx="2525473" cy="749697"/>
          </a:xfrm>
          <a:prstGeom prst="irregularSeal1">
            <a:avLst/>
          </a:prstGeom>
          <a:solidFill>
            <a:srgbClr val="0000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2400" b="1" dirty="0">
                <a:solidFill>
                  <a:srgbClr val="FFFF00"/>
                </a:solidFill>
                <a:latin typeface="標楷體" panose="03000509000000000000" pitchFamily="65" charset="-120"/>
                <a:ea typeface="標楷體" panose="03000509000000000000" pitchFamily="65" charset="-120"/>
              </a:rPr>
              <a:t>履約程序</a:t>
            </a:r>
          </a:p>
        </p:txBody>
      </p:sp>
    </p:spTree>
    <p:extLst>
      <p:ext uri="{BB962C8B-B14F-4D97-AF65-F5344CB8AC3E}">
        <p14:creationId xmlns:p14="http://schemas.microsoft.com/office/powerpoint/2010/main" val="239922634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3" name="五邊形 4"/>
          <p:cNvSpPr/>
          <p:nvPr/>
        </p:nvSpPr>
        <p:spPr>
          <a:xfrm>
            <a:off x="395536" y="332656"/>
            <a:ext cx="1405350" cy="944666"/>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180"/>
              <a:gd name="f11" fmla="abs f4"/>
              <a:gd name="f12" fmla="abs f5"/>
              <a:gd name="f13" fmla="abs f6"/>
              <a:gd name="f14" fmla="val f7"/>
              <a:gd name="f15" fmla="val f8"/>
              <a:gd name="f16" fmla="*/ f9 f1 1"/>
              <a:gd name="f17" fmla="*/ f10 f1 1"/>
              <a:gd name="f18" fmla="?: f11 f4 1"/>
              <a:gd name="f19" fmla="?: f12 f5 1"/>
              <a:gd name="f20" fmla="?: f13 f6 1"/>
              <a:gd name="f21" fmla="*/ f16 1 f3"/>
              <a:gd name="f22" fmla="*/ f17 1 f3"/>
              <a:gd name="f23" fmla="*/ f18 1 21600"/>
              <a:gd name="f24" fmla="*/ f19 1 21600"/>
              <a:gd name="f25" fmla="*/ 21600 f18 1"/>
              <a:gd name="f26" fmla="*/ 21600 f19 1"/>
              <a:gd name="f27" fmla="+- f21 0 f2"/>
              <a:gd name="f28" fmla="+- f22 0 f2"/>
              <a:gd name="f29" fmla="min f24 f23"/>
              <a:gd name="f30" fmla="*/ f25 1 f20"/>
              <a:gd name="f31" fmla="*/ f26 1 f20"/>
              <a:gd name="f32" fmla="val f30"/>
              <a:gd name="f33" fmla="val f31"/>
              <a:gd name="f34" fmla="*/ f14 f29 1"/>
              <a:gd name="f35" fmla="+- f33 0 f14"/>
              <a:gd name="f36" fmla="+- f32 0 f14"/>
              <a:gd name="f37" fmla="*/ f33 f29 1"/>
              <a:gd name="f38" fmla="*/ f32 f29 1"/>
              <a:gd name="f39" fmla="*/ f35 1 2"/>
              <a:gd name="f40" fmla="min f36 f35"/>
              <a:gd name="f41" fmla="+- f14 f39 0"/>
              <a:gd name="f42" fmla="*/ f40 f15 1"/>
              <a:gd name="f43" fmla="*/ f42 1 100000"/>
              <a:gd name="f44" fmla="*/ f41 f29 1"/>
              <a:gd name="f45" fmla="+- f32 0 f43"/>
              <a:gd name="f46" fmla="+- f45 f32 0"/>
              <a:gd name="f47" fmla="*/ f45 1 2"/>
              <a:gd name="f48" fmla="*/ f45 f29 1"/>
              <a:gd name="f49" fmla="*/ f46 1 2"/>
              <a:gd name="f50" fmla="*/ f47 f29 1"/>
              <a:gd name="f51" fmla="*/ f49 f29 1"/>
            </a:gdLst>
            <a:ahLst/>
            <a:cxnLst>
              <a:cxn ang="3cd4">
                <a:pos x="hc" y="t"/>
              </a:cxn>
              <a:cxn ang="0">
                <a:pos x="r" y="vc"/>
              </a:cxn>
              <a:cxn ang="cd4">
                <a:pos x="hc" y="b"/>
              </a:cxn>
              <a:cxn ang="cd2">
                <a:pos x="l" y="vc"/>
              </a:cxn>
              <a:cxn ang="f27">
                <a:pos x="f50" y="f34"/>
              </a:cxn>
              <a:cxn ang="f28">
                <a:pos x="f50" y="f37"/>
              </a:cxn>
            </a:cxnLst>
            <a:rect l="f34" t="f34" r="f51" b="f37"/>
            <a:pathLst>
              <a:path>
                <a:moveTo>
                  <a:pt x="f34" y="f34"/>
                </a:moveTo>
                <a:lnTo>
                  <a:pt x="f48" y="f34"/>
                </a:lnTo>
                <a:lnTo>
                  <a:pt x="f38" y="f44"/>
                </a:lnTo>
                <a:lnTo>
                  <a:pt x="f48" y="f37"/>
                </a:lnTo>
                <a:lnTo>
                  <a:pt x="f34" y="f37"/>
                </a:lnTo>
                <a:close/>
              </a:path>
            </a:pathLst>
          </a:custGeom>
          <a:solidFill>
            <a:schemeClr val="bg1"/>
          </a:solidFill>
          <a:ln w="28575">
            <a:solidFill>
              <a:schemeClr val="tx1"/>
            </a:solidFill>
            <a:prstDash val="solid"/>
          </a:ln>
        </p:spPr>
        <p:txBody>
          <a:bodyPr vert="horz" wrap="square" lIns="91440" tIns="45720" rIns="91440" bIns="45720" anchor="ctr" anchorCtr="1" compatLnSpc="1"/>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zh-TW" sz="3200" b="1" i="0" u="none" strike="noStrike" kern="1200" cap="none" spc="0" baseline="0" dirty="0">
                <a:solidFill>
                  <a:srgbClr val="000000"/>
                </a:solidFill>
                <a:uFillTx/>
                <a:latin typeface="標楷體" panose="03000509000000000000" pitchFamily="65" charset="-120"/>
                <a:ea typeface="標楷體" panose="03000509000000000000" pitchFamily="65" charset="-120"/>
              </a:rPr>
              <a:t>招標</a:t>
            </a:r>
          </a:p>
        </p:txBody>
      </p:sp>
      <p:sp>
        <p:nvSpPr>
          <p:cNvPr id="4" name="五邊形 5"/>
          <p:cNvSpPr/>
          <p:nvPr/>
        </p:nvSpPr>
        <p:spPr>
          <a:xfrm>
            <a:off x="1475656" y="332656"/>
            <a:ext cx="1405350" cy="944666"/>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180"/>
              <a:gd name="f11" fmla="abs f4"/>
              <a:gd name="f12" fmla="abs f5"/>
              <a:gd name="f13" fmla="abs f6"/>
              <a:gd name="f14" fmla="val f7"/>
              <a:gd name="f15" fmla="val f8"/>
              <a:gd name="f16" fmla="*/ f9 f1 1"/>
              <a:gd name="f17" fmla="*/ f10 f1 1"/>
              <a:gd name="f18" fmla="?: f11 f4 1"/>
              <a:gd name="f19" fmla="?: f12 f5 1"/>
              <a:gd name="f20" fmla="?: f13 f6 1"/>
              <a:gd name="f21" fmla="*/ f16 1 f3"/>
              <a:gd name="f22" fmla="*/ f17 1 f3"/>
              <a:gd name="f23" fmla="*/ f18 1 21600"/>
              <a:gd name="f24" fmla="*/ f19 1 21600"/>
              <a:gd name="f25" fmla="*/ 21600 f18 1"/>
              <a:gd name="f26" fmla="*/ 21600 f19 1"/>
              <a:gd name="f27" fmla="+- f21 0 f2"/>
              <a:gd name="f28" fmla="+- f22 0 f2"/>
              <a:gd name="f29" fmla="min f24 f23"/>
              <a:gd name="f30" fmla="*/ f25 1 f20"/>
              <a:gd name="f31" fmla="*/ f26 1 f20"/>
              <a:gd name="f32" fmla="val f30"/>
              <a:gd name="f33" fmla="val f31"/>
              <a:gd name="f34" fmla="*/ f14 f29 1"/>
              <a:gd name="f35" fmla="+- f33 0 f14"/>
              <a:gd name="f36" fmla="+- f32 0 f14"/>
              <a:gd name="f37" fmla="*/ f33 f29 1"/>
              <a:gd name="f38" fmla="*/ f32 f29 1"/>
              <a:gd name="f39" fmla="*/ f35 1 2"/>
              <a:gd name="f40" fmla="min f36 f35"/>
              <a:gd name="f41" fmla="+- f14 f39 0"/>
              <a:gd name="f42" fmla="*/ f40 f15 1"/>
              <a:gd name="f43" fmla="*/ f42 1 100000"/>
              <a:gd name="f44" fmla="*/ f41 f29 1"/>
              <a:gd name="f45" fmla="+- f32 0 f43"/>
              <a:gd name="f46" fmla="+- f45 f32 0"/>
              <a:gd name="f47" fmla="*/ f45 1 2"/>
              <a:gd name="f48" fmla="*/ f45 f29 1"/>
              <a:gd name="f49" fmla="*/ f46 1 2"/>
              <a:gd name="f50" fmla="*/ f47 f29 1"/>
              <a:gd name="f51" fmla="*/ f49 f29 1"/>
            </a:gdLst>
            <a:ahLst/>
            <a:cxnLst>
              <a:cxn ang="3cd4">
                <a:pos x="hc" y="t"/>
              </a:cxn>
              <a:cxn ang="0">
                <a:pos x="r" y="vc"/>
              </a:cxn>
              <a:cxn ang="cd4">
                <a:pos x="hc" y="b"/>
              </a:cxn>
              <a:cxn ang="cd2">
                <a:pos x="l" y="vc"/>
              </a:cxn>
              <a:cxn ang="f27">
                <a:pos x="f50" y="f34"/>
              </a:cxn>
              <a:cxn ang="f28">
                <a:pos x="f50" y="f37"/>
              </a:cxn>
            </a:cxnLst>
            <a:rect l="f34" t="f34" r="f51" b="f37"/>
            <a:pathLst>
              <a:path>
                <a:moveTo>
                  <a:pt x="f34" y="f34"/>
                </a:moveTo>
                <a:lnTo>
                  <a:pt x="f48" y="f34"/>
                </a:lnTo>
                <a:lnTo>
                  <a:pt x="f38" y="f44"/>
                </a:lnTo>
                <a:lnTo>
                  <a:pt x="f48" y="f37"/>
                </a:lnTo>
                <a:lnTo>
                  <a:pt x="f34" y="f37"/>
                </a:lnTo>
                <a:close/>
              </a:path>
            </a:pathLst>
          </a:custGeom>
          <a:solidFill>
            <a:schemeClr val="bg1"/>
          </a:solidFill>
          <a:ln w="28575">
            <a:solidFill>
              <a:schemeClr val="tx1"/>
            </a:solidFill>
            <a:prstDash val="solid"/>
          </a:ln>
        </p:spPr>
        <p:txBody>
          <a:bodyPr vert="horz" wrap="square" lIns="91440" tIns="45720" rIns="91440" bIns="45720" anchor="ctr" anchorCtr="1" compatLnSpc="1"/>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zh-TW" sz="3200" b="1" i="0" u="none" strike="noStrike" kern="1200" cap="none" spc="0" baseline="0" dirty="0">
                <a:solidFill>
                  <a:srgbClr val="000000"/>
                </a:solidFill>
                <a:uFillTx/>
                <a:latin typeface="標楷體" panose="03000509000000000000" pitchFamily="65" charset="-120"/>
                <a:ea typeface="標楷體" panose="03000509000000000000" pitchFamily="65" charset="-120"/>
              </a:rPr>
              <a:t>開標</a:t>
            </a:r>
          </a:p>
        </p:txBody>
      </p:sp>
      <p:sp>
        <p:nvSpPr>
          <p:cNvPr id="5" name="五邊形 6"/>
          <p:cNvSpPr/>
          <p:nvPr/>
        </p:nvSpPr>
        <p:spPr>
          <a:xfrm>
            <a:off x="2573181" y="332656"/>
            <a:ext cx="1405350" cy="944666"/>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180"/>
              <a:gd name="f11" fmla="abs f4"/>
              <a:gd name="f12" fmla="abs f5"/>
              <a:gd name="f13" fmla="abs f6"/>
              <a:gd name="f14" fmla="val f7"/>
              <a:gd name="f15" fmla="val f8"/>
              <a:gd name="f16" fmla="*/ f9 f1 1"/>
              <a:gd name="f17" fmla="*/ f10 f1 1"/>
              <a:gd name="f18" fmla="?: f11 f4 1"/>
              <a:gd name="f19" fmla="?: f12 f5 1"/>
              <a:gd name="f20" fmla="?: f13 f6 1"/>
              <a:gd name="f21" fmla="*/ f16 1 f3"/>
              <a:gd name="f22" fmla="*/ f17 1 f3"/>
              <a:gd name="f23" fmla="*/ f18 1 21600"/>
              <a:gd name="f24" fmla="*/ f19 1 21600"/>
              <a:gd name="f25" fmla="*/ 21600 f18 1"/>
              <a:gd name="f26" fmla="*/ 21600 f19 1"/>
              <a:gd name="f27" fmla="+- f21 0 f2"/>
              <a:gd name="f28" fmla="+- f22 0 f2"/>
              <a:gd name="f29" fmla="min f24 f23"/>
              <a:gd name="f30" fmla="*/ f25 1 f20"/>
              <a:gd name="f31" fmla="*/ f26 1 f20"/>
              <a:gd name="f32" fmla="val f30"/>
              <a:gd name="f33" fmla="val f31"/>
              <a:gd name="f34" fmla="*/ f14 f29 1"/>
              <a:gd name="f35" fmla="+- f33 0 f14"/>
              <a:gd name="f36" fmla="+- f32 0 f14"/>
              <a:gd name="f37" fmla="*/ f33 f29 1"/>
              <a:gd name="f38" fmla="*/ f32 f29 1"/>
              <a:gd name="f39" fmla="*/ f35 1 2"/>
              <a:gd name="f40" fmla="min f36 f35"/>
              <a:gd name="f41" fmla="+- f14 f39 0"/>
              <a:gd name="f42" fmla="*/ f40 f15 1"/>
              <a:gd name="f43" fmla="*/ f42 1 100000"/>
              <a:gd name="f44" fmla="*/ f41 f29 1"/>
              <a:gd name="f45" fmla="+- f32 0 f43"/>
              <a:gd name="f46" fmla="+- f45 f32 0"/>
              <a:gd name="f47" fmla="*/ f45 1 2"/>
              <a:gd name="f48" fmla="*/ f45 f29 1"/>
              <a:gd name="f49" fmla="*/ f46 1 2"/>
              <a:gd name="f50" fmla="*/ f47 f29 1"/>
              <a:gd name="f51" fmla="*/ f49 f29 1"/>
            </a:gdLst>
            <a:ahLst/>
            <a:cxnLst>
              <a:cxn ang="3cd4">
                <a:pos x="hc" y="t"/>
              </a:cxn>
              <a:cxn ang="0">
                <a:pos x="r" y="vc"/>
              </a:cxn>
              <a:cxn ang="cd4">
                <a:pos x="hc" y="b"/>
              </a:cxn>
              <a:cxn ang="cd2">
                <a:pos x="l" y="vc"/>
              </a:cxn>
              <a:cxn ang="f27">
                <a:pos x="f50" y="f34"/>
              </a:cxn>
              <a:cxn ang="f28">
                <a:pos x="f50" y="f37"/>
              </a:cxn>
            </a:cxnLst>
            <a:rect l="f34" t="f34" r="f51" b="f37"/>
            <a:pathLst>
              <a:path>
                <a:moveTo>
                  <a:pt x="f34" y="f34"/>
                </a:moveTo>
                <a:lnTo>
                  <a:pt x="f48" y="f34"/>
                </a:lnTo>
                <a:lnTo>
                  <a:pt x="f38" y="f44"/>
                </a:lnTo>
                <a:lnTo>
                  <a:pt x="f48" y="f37"/>
                </a:lnTo>
                <a:lnTo>
                  <a:pt x="f34" y="f37"/>
                </a:lnTo>
                <a:close/>
              </a:path>
            </a:pathLst>
          </a:custGeom>
          <a:solidFill>
            <a:schemeClr val="bg1"/>
          </a:solidFill>
          <a:ln w="28575">
            <a:solidFill>
              <a:schemeClr val="tx1"/>
            </a:solidFill>
            <a:prstDash val="solid"/>
          </a:ln>
        </p:spPr>
        <p:txBody>
          <a:bodyPr vert="horz" wrap="square" lIns="91440" tIns="45720" rIns="91440" bIns="45720" anchor="ctr" anchorCtr="1" compatLnSpc="1"/>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zh-TW" sz="3200" b="1" i="0" u="none" strike="noStrike" kern="1200" cap="none" spc="0" baseline="0" dirty="0">
                <a:solidFill>
                  <a:srgbClr val="000000"/>
                </a:solidFill>
                <a:uFillTx/>
                <a:latin typeface="標楷體" panose="03000509000000000000" pitchFamily="65" charset="-120"/>
                <a:ea typeface="標楷體" panose="03000509000000000000" pitchFamily="65" charset="-120"/>
              </a:rPr>
              <a:t>審標</a:t>
            </a:r>
          </a:p>
        </p:txBody>
      </p:sp>
      <p:sp>
        <p:nvSpPr>
          <p:cNvPr id="6" name="五邊形 9"/>
          <p:cNvSpPr/>
          <p:nvPr/>
        </p:nvSpPr>
        <p:spPr>
          <a:xfrm>
            <a:off x="3635896" y="332656"/>
            <a:ext cx="1405350" cy="944666"/>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180"/>
              <a:gd name="f11" fmla="abs f4"/>
              <a:gd name="f12" fmla="abs f5"/>
              <a:gd name="f13" fmla="abs f6"/>
              <a:gd name="f14" fmla="val f7"/>
              <a:gd name="f15" fmla="val f8"/>
              <a:gd name="f16" fmla="*/ f9 f1 1"/>
              <a:gd name="f17" fmla="*/ f10 f1 1"/>
              <a:gd name="f18" fmla="?: f11 f4 1"/>
              <a:gd name="f19" fmla="?: f12 f5 1"/>
              <a:gd name="f20" fmla="?: f13 f6 1"/>
              <a:gd name="f21" fmla="*/ f16 1 f3"/>
              <a:gd name="f22" fmla="*/ f17 1 f3"/>
              <a:gd name="f23" fmla="*/ f18 1 21600"/>
              <a:gd name="f24" fmla="*/ f19 1 21600"/>
              <a:gd name="f25" fmla="*/ 21600 f18 1"/>
              <a:gd name="f26" fmla="*/ 21600 f19 1"/>
              <a:gd name="f27" fmla="+- f21 0 f2"/>
              <a:gd name="f28" fmla="+- f22 0 f2"/>
              <a:gd name="f29" fmla="min f24 f23"/>
              <a:gd name="f30" fmla="*/ f25 1 f20"/>
              <a:gd name="f31" fmla="*/ f26 1 f20"/>
              <a:gd name="f32" fmla="val f30"/>
              <a:gd name="f33" fmla="val f31"/>
              <a:gd name="f34" fmla="*/ f14 f29 1"/>
              <a:gd name="f35" fmla="+- f33 0 f14"/>
              <a:gd name="f36" fmla="+- f32 0 f14"/>
              <a:gd name="f37" fmla="*/ f33 f29 1"/>
              <a:gd name="f38" fmla="*/ f32 f29 1"/>
              <a:gd name="f39" fmla="*/ f35 1 2"/>
              <a:gd name="f40" fmla="min f36 f35"/>
              <a:gd name="f41" fmla="+- f14 f39 0"/>
              <a:gd name="f42" fmla="*/ f40 f15 1"/>
              <a:gd name="f43" fmla="*/ f42 1 100000"/>
              <a:gd name="f44" fmla="*/ f41 f29 1"/>
              <a:gd name="f45" fmla="+- f32 0 f43"/>
              <a:gd name="f46" fmla="+- f45 f32 0"/>
              <a:gd name="f47" fmla="*/ f45 1 2"/>
              <a:gd name="f48" fmla="*/ f45 f29 1"/>
              <a:gd name="f49" fmla="*/ f46 1 2"/>
              <a:gd name="f50" fmla="*/ f47 f29 1"/>
              <a:gd name="f51" fmla="*/ f49 f29 1"/>
            </a:gdLst>
            <a:ahLst/>
            <a:cxnLst>
              <a:cxn ang="3cd4">
                <a:pos x="hc" y="t"/>
              </a:cxn>
              <a:cxn ang="0">
                <a:pos x="r" y="vc"/>
              </a:cxn>
              <a:cxn ang="cd4">
                <a:pos x="hc" y="b"/>
              </a:cxn>
              <a:cxn ang="cd2">
                <a:pos x="l" y="vc"/>
              </a:cxn>
              <a:cxn ang="f27">
                <a:pos x="f50" y="f34"/>
              </a:cxn>
              <a:cxn ang="f28">
                <a:pos x="f50" y="f37"/>
              </a:cxn>
            </a:cxnLst>
            <a:rect l="f34" t="f34" r="f51" b="f37"/>
            <a:pathLst>
              <a:path>
                <a:moveTo>
                  <a:pt x="f34" y="f34"/>
                </a:moveTo>
                <a:lnTo>
                  <a:pt x="f48" y="f34"/>
                </a:lnTo>
                <a:lnTo>
                  <a:pt x="f38" y="f44"/>
                </a:lnTo>
                <a:lnTo>
                  <a:pt x="f48" y="f37"/>
                </a:lnTo>
                <a:lnTo>
                  <a:pt x="f34" y="f37"/>
                </a:lnTo>
                <a:close/>
              </a:path>
            </a:pathLst>
          </a:custGeom>
          <a:solidFill>
            <a:schemeClr val="bg1"/>
          </a:solidFill>
          <a:ln w="76200">
            <a:solidFill>
              <a:srgbClr val="FF0000"/>
            </a:solidFill>
            <a:prstDash val="sysDot"/>
          </a:ln>
        </p:spPr>
        <p:txBody>
          <a:bodyPr vert="horz" wrap="square" lIns="91440" tIns="45720" rIns="91440" bIns="45720" anchor="ctr" anchorCtr="1" compatLnSpc="1"/>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zh-TW" sz="3200" b="1" i="0" u="none" strike="noStrike" kern="1200" cap="none" spc="0" baseline="0" dirty="0">
                <a:solidFill>
                  <a:srgbClr val="000000"/>
                </a:solidFill>
                <a:uFillTx/>
                <a:latin typeface="標楷體" panose="03000509000000000000" pitchFamily="65" charset="-120"/>
                <a:ea typeface="標楷體" panose="03000509000000000000" pitchFamily="65" charset="-120"/>
              </a:rPr>
              <a:t>決標</a:t>
            </a:r>
          </a:p>
        </p:txBody>
      </p:sp>
      <p:sp>
        <p:nvSpPr>
          <p:cNvPr id="7" name="五邊形 10"/>
          <p:cNvSpPr/>
          <p:nvPr/>
        </p:nvSpPr>
        <p:spPr>
          <a:xfrm>
            <a:off x="4871162" y="371061"/>
            <a:ext cx="1213006" cy="906261"/>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180"/>
              <a:gd name="f11" fmla="abs f4"/>
              <a:gd name="f12" fmla="abs f5"/>
              <a:gd name="f13" fmla="abs f6"/>
              <a:gd name="f14" fmla="val f7"/>
              <a:gd name="f15" fmla="val f8"/>
              <a:gd name="f16" fmla="*/ f9 f1 1"/>
              <a:gd name="f17" fmla="*/ f10 f1 1"/>
              <a:gd name="f18" fmla="?: f11 f4 1"/>
              <a:gd name="f19" fmla="?: f12 f5 1"/>
              <a:gd name="f20" fmla="?: f13 f6 1"/>
              <a:gd name="f21" fmla="*/ f16 1 f3"/>
              <a:gd name="f22" fmla="*/ f17 1 f3"/>
              <a:gd name="f23" fmla="*/ f18 1 21600"/>
              <a:gd name="f24" fmla="*/ f19 1 21600"/>
              <a:gd name="f25" fmla="*/ 21600 f18 1"/>
              <a:gd name="f26" fmla="*/ 21600 f19 1"/>
              <a:gd name="f27" fmla="+- f21 0 f2"/>
              <a:gd name="f28" fmla="+- f22 0 f2"/>
              <a:gd name="f29" fmla="min f24 f23"/>
              <a:gd name="f30" fmla="*/ f25 1 f20"/>
              <a:gd name="f31" fmla="*/ f26 1 f20"/>
              <a:gd name="f32" fmla="val f30"/>
              <a:gd name="f33" fmla="val f31"/>
              <a:gd name="f34" fmla="*/ f14 f29 1"/>
              <a:gd name="f35" fmla="+- f33 0 f14"/>
              <a:gd name="f36" fmla="+- f32 0 f14"/>
              <a:gd name="f37" fmla="*/ f33 f29 1"/>
              <a:gd name="f38" fmla="*/ f32 f29 1"/>
              <a:gd name="f39" fmla="*/ f35 1 2"/>
              <a:gd name="f40" fmla="min f36 f35"/>
              <a:gd name="f41" fmla="+- f14 f39 0"/>
              <a:gd name="f42" fmla="*/ f40 f15 1"/>
              <a:gd name="f43" fmla="*/ f42 1 100000"/>
              <a:gd name="f44" fmla="*/ f41 f29 1"/>
              <a:gd name="f45" fmla="+- f32 0 f43"/>
              <a:gd name="f46" fmla="+- f45 f32 0"/>
              <a:gd name="f47" fmla="*/ f45 1 2"/>
              <a:gd name="f48" fmla="*/ f45 f29 1"/>
              <a:gd name="f49" fmla="*/ f46 1 2"/>
              <a:gd name="f50" fmla="*/ f47 f29 1"/>
              <a:gd name="f51" fmla="*/ f49 f29 1"/>
            </a:gdLst>
            <a:ahLst/>
            <a:cxnLst>
              <a:cxn ang="3cd4">
                <a:pos x="hc" y="t"/>
              </a:cxn>
              <a:cxn ang="0">
                <a:pos x="r" y="vc"/>
              </a:cxn>
              <a:cxn ang="cd4">
                <a:pos x="hc" y="b"/>
              </a:cxn>
              <a:cxn ang="cd2">
                <a:pos x="l" y="vc"/>
              </a:cxn>
              <a:cxn ang="f27">
                <a:pos x="f50" y="f34"/>
              </a:cxn>
              <a:cxn ang="f28">
                <a:pos x="f50" y="f37"/>
              </a:cxn>
            </a:cxnLst>
            <a:rect l="f34" t="f34" r="f51" b="f37"/>
            <a:pathLst>
              <a:path>
                <a:moveTo>
                  <a:pt x="f34" y="f34"/>
                </a:moveTo>
                <a:lnTo>
                  <a:pt x="f48" y="f34"/>
                </a:lnTo>
                <a:lnTo>
                  <a:pt x="f38" y="f44"/>
                </a:lnTo>
                <a:lnTo>
                  <a:pt x="f48" y="f37"/>
                </a:lnTo>
                <a:lnTo>
                  <a:pt x="f34" y="f37"/>
                </a:lnTo>
                <a:close/>
              </a:path>
            </a:pathLst>
          </a:custGeom>
          <a:solidFill>
            <a:schemeClr val="accent4">
              <a:lumMod val="20000"/>
              <a:lumOff val="80000"/>
            </a:schemeClr>
          </a:solidFill>
          <a:ln w="57150">
            <a:solidFill>
              <a:srgbClr val="1C1C1C"/>
            </a:solidFill>
            <a:prstDash val="solid"/>
          </a:ln>
        </p:spPr>
        <p:txBody>
          <a:bodyPr vert="horz" wrap="square" lIns="91440" tIns="45720" rIns="91440" bIns="45720" anchor="ctr" anchorCtr="1" compatLnSpc="1"/>
          <a:lstStyle/>
          <a:p>
            <a:pPr marL="0" marR="0" lvl="0" indent="0"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zh-TW" sz="2800" b="1" i="0" u="none" strike="noStrike" kern="1200" cap="none" spc="0" baseline="0" dirty="0">
                <a:solidFill>
                  <a:srgbClr val="000000"/>
                </a:solidFill>
                <a:uFillTx/>
                <a:latin typeface="標楷體" panose="03000509000000000000" pitchFamily="65" charset="-120"/>
                <a:ea typeface="標楷體" panose="03000509000000000000" pitchFamily="65" charset="-120"/>
              </a:rPr>
              <a:t>訂約</a:t>
            </a:r>
          </a:p>
        </p:txBody>
      </p:sp>
      <p:sp>
        <p:nvSpPr>
          <p:cNvPr id="8" name="五邊形 11"/>
          <p:cNvSpPr/>
          <p:nvPr/>
        </p:nvSpPr>
        <p:spPr>
          <a:xfrm>
            <a:off x="5750118" y="362500"/>
            <a:ext cx="1126138" cy="900998"/>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180"/>
              <a:gd name="f11" fmla="abs f4"/>
              <a:gd name="f12" fmla="abs f5"/>
              <a:gd name="f13" fmla="abs f6"/>
              <a:gd name="f14" fmla="val f7"/>
              <a:gd name="f15" fmla="val f8"/>
              <a:gd name="f16" fmla="*/ f9 f1 1"/>
              <a:gd name="f17" fmla="*/ f10 f1 1"/>
              <a:gd name="f18" fmla="?: f11 f4 1"/>
              <a:gd name="f19" fmla="?: f12 f5 1"/>
              <a:gd name="f20" fmla="?: f13 f6 1"/>
              <a:gd name="f21" fmla="*/ f16 1 f3"/>
              <a:gd name="f22" fmla="*/ f17 1 f3"/>
              <a:gd name="f23" fmla="*/ f18 1 21600"/>
              <a:gd name="f24" fmla="*/ f19 1 21600"/>
              <a:gd name="f25" fmla="*/ 21600 f18 1"/>
              <a:gd name="f26" fmla="*/ 21600 f19 1"/>
              <a:gd name="f27" fmla="+- f21 0 f2"/>
              <a:gd name="f28" fmla="+- f22 0 f2"/>
              <a:gd name="f29" fmla="min f24 f23"/>
              <a:gd name="f30" fmla="*/ f25 1 f20"/>
              <a:gd name="f31" fmla="*/ f26 1 f20"/>
              <a:gd name="f32" fmla="val f30"/>
              <a:gd name="f33" fmla="val f31"/>
              <a:gd name="f34" fmla="*/ f14 f29 1"/>
              <a:gd name="f35" fmla="+- f33 0 f14"/>
              <a:gd name="f36" fmla="+- f32 0 f14"/>
              <a:gd name="f37" fmla="*/ f33 f29 1"/>
              <a:gd name="f38" fmla="*/ f32 f29 1"/>
              <a:gd name="f39" fmla="*/ f35 1 2"/>
              <a:gd name="f40" fmla="min f36 f35"/>
              <a:gd name="f41" fmla="+- f14 f39 0"/>
              <a:gd name="f42" fmla="*/ f40 f15 1"/>
              <a:gd name="f43" fmla="*/ f42 1 100000"/>
              <a:gd name="f44" fmla="*/ f41 f29 1"/>
              <a:gd name="f45" fmla="+- f32 0 f43"/>
              <a:gd name="f46" fmla="+- f45 f32 0"/>
              <a:gd name="f47" fmla="*/ f45 1 2"/>
              <a:gd name="f48" fmla="*/ f45 f29 1"/>
              <a:gd name="f49" fmla="*/ f46 1 2"/>
              <a:gd name="f50" fmla="*/ f47 f29 1"/>
              <a:gd name="f51" fmla="*/ f49 f29 1"/>
            </a:gdLst>
            <a:ahLst/>
            <a:cxnLst>
              <a:cxn ang="3cd4">
                <a:pos x="hc" y="t"/>
              </a:cxn>
              <a:cxn ang="0">
                <a:pos x="r" y="vc"/>
              </a:cxn>
              <a:cxn ang="cd4">
                <a:pos x="hc" y="b"/>
              </a:cxn>
              <a:cxn ang="cd2">
                <a:pos x="l" y="vc"/>
              </a:cxn>
              <a:cxn ang="f27">
                <a:pos x="f50" y="f34"/>
              </a:cxn>
              <a:cxn ang="f28">
                <a:pos x="f50" y="f37"/>
              </a:cxn>
            </a:cxnLst>
            <a:rect l="f34" t="f34" r="f51" b="f37"/>
            <a:pathLst>
              <a:path>
                <a:moveTo>
                  <a:pt x="f34" y="f34"/>
                </a:moveTo>
                <a:lnTo>
                  <a:pt x="f48" y="f34"/>
                </a:lnTo>
                <a:lnTo>
                  <a:pt x="f38" y="f44"/>
                </a:lnTo>
                <a:lnTo>
                  <a:pt x="f48" y="f37"/>
                </a:lnTo>
                <a:lnTo>
                  <a:pt x="f34" y="f37"/>
                </a:lnTo>
                <a:close/>
              </a:path>
            </a:pathLst>
          </a:custGeom>
          <a:solidFill>
            <a:schemeClr val="accent5">
              <a:lumMod val="40000"/>
              <a:lumOff val="60000"/>
            </a:schemeClr>
          </a:solidFill>
          <a:ln w="57150">
            <a:solidFill>
              <a:srgbClr val="1C1C1C"/>
            </a:solidFill>
            <a:prstDash val="solid"/>
          </a:ln>
        </p:spPr>
        <p:txBody>
          <a:bodyPr vert="horz" wrap="square" lIns="91440" tIns="45720" rIns="91440" bIns="45720" anchor="ctr" anchorCtr="1" compatLnSpc="1"/>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zh-TW" sz="2800" b="1" i="0" u="none" strike="noStrike" kern="1200" cap="none" spc="0" baseline="0" dirty="0">
                <a:solidFill>
                  <a:srgbClr val="000000"/>
                </a:solidFill>
                <a:uFillTx/>
                <a:latin typeface="標楷體" panose="03000509000000000000" pitchFamily="65" charset="-120"/>
                <a:ea typeface="標楷體" panose="03000509000000000000" pitchFamily="65" charset="-120"/>
              </a:rPr>
              <a:t>履約</a:t>
            </a:r>
          </a:p>
        </p:txBody>
      </p:sp>
      <p:sp>
        <p:nvSpPr>
          <p:cNvPr id="9" name="五邊形 12"/>
          <p:cNvSpPr/>
          <p:nvPr/>
        </p:nvSpPr>
        <p:spPr>
          <a:xfrm>
            <a:off x="6602590" y="371061"/>
            <a:ext cx="1281778" cy="892436"/>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180"/>
              <a:gd name="f11" fmla="abs f4"/>
              <a:gd name="f12" fmla="abs f5"/>
              <a:gd name="f13" fmla="abs f6"/>
              <a:gd name="f14" fmla="val f7"/>
              <a:gd name="f15" fmla="val f8"/>
              <a:gd name="f16" fmla="*/ f9 f1 1"/>
              <a:gd name="f17" fmla="*/ f10 f1 1"/>
              <a:gd name="f18" fmla="?: f11 f4 1"/>
              <a:gd name="f19" fmla="?: f12 f5 1"/>
              <a:gd name="f20" fmla="?: f13 f6 1"/>
              <a:gd name="f21" fmla="*/ f16 1 f3"/>
              <a:gd name="f22" fmla="*/ f17 1 f3"/>
              <a:gd name="f23" fmla="*/ f18 1 21600"/>
              <a:gd name="f24" fmla="*/ f19 1 21600"/>
              <a:gd name="f25" fmla="*/ 21600 f18 1"/>
              <a:gd name="f26" fmla="*/ 21600 f19 1"/>
              <a:gd name="f27" fmla="+- f21 0 f2"/>
              <a:gd name="f28" fmla="+- f22 0 f2"/>
              <a:gd name="f29" fmla="min f24 f23"/>
              <a:gd name="f30" fmla="*/ f25 1 f20"/>
              <a:gd name="f31" fmla="*/ f26 1 f20"/>
              <a:gd name="f32" fmla="val f30"/>
              <a:gd name="f33" fmla="val f31"/>
              <a:gd name="f34" fmla="*/ f14 f29 1"/>
              <a:gd name="f35" fmla="+- f33 0 f14"/>
              <a:gd name="f36" fmla="+- f32 0 f14"/>
              <a:gd name="f37" fmla="*/ f33 f29 1"/>
              <a:gd name="f38" fmla="*/ f32 f29 1"/>
              <a:gd name="f39" fmla="*/ f35 1 2"/>
              <a:gd name="f40" fmla="min f36 f35"/>
              <a:gd name="f41" fmla="+- f14 f39 0"/>
              <a:gd name="f42" fmla="*/ f40 f15 1"/>
              <a:gd name="f43" fmla="*/ f42 1 100000"/>
              <a:gd name="f44" fmla="*/ f41 f29 1"/>
              <a:gd name="f45" fmla="+- f32 0 f43"/>
              <a:gd name="f46" fmla="+- f45 f32 0"/>
              <a:gd name="f47" fmla="*/ f45 1 2"/>
              <a:gd name="f48" fmla="*/ f45 f29 1"/>
              <a:gd name="f49" fmla="*/ f46 1 2"/>
              <a:gd name="f50" fmla="*/ f47 f29 1"/>
              <a:gd name="f51" fmla="*/ f49 f29 1"/>
            </a:gdLst>
            <a:ahLst/>
            <a:cxnLst>
              <a:cxn ang="3cd4">
                <a:pos x="hc" y="t"/>
              </a:cxn>
              <a:cxn ang="0">
                <a:pos x="r" y="vc"/>
              </a:cxn>
              <a:cxn ang="cd4">
                <a:pos x="hc" y="b"/>
              </a:cxn>
              <a:cxn ang="cd2">
                <a:pos x="l" y="vc"/>
              </a:cxn>
              <a:cxn ang="f27">
                <a:pos x="f50" y="f34"/>
              </a:cxn>
              <a:cxn ang="f28">
                <a:pos x="f50" y="f37"/>
              </a:cxn>
            </a:cxnLst>
            <a:rect l="f34" t="f34" r="f51" b="f37"/>
            <a:pathLst>
              <a:path>
                <a:moveTo>
                  <a:pt x="f34" y="f34"/>
                </a:moveTo>
                <a:lnTo>
                  <a:pt x="f48" y="f34"/>
                </a:lnTo>
                <a:lnTo>
                  <a:pt x="f38" y="f44"/>
                </a:lnTo>
                <a:lnTo>
                  <a:pt x="f48" y="f37"/>
                </a:lnTo>
                <a:lnTo>
                  <a:pt x="f34" y="f37"/>
                </a:lnTo>
                <a:close/>
              </a:path>
            </a:pathLst>
          </a:custGeom>
          <a:solidFill>
            <a:schemeClr val="accent1">
              <a:lumMod val="60000"/>
              <a:lumOff val="40000"/>
            </a:schemeClr>
          </a:solidFill>
          <a:ln w="57150">
            <a:solidFill>
              <a:srgbClr val="1C1C1C"/>
            </a:solidFill>
            <a:prstDash val="solid"/>
          </a:ln>
        </p:spPr>
        <p:txBody>
          <a:bodyPr vert="horz" wrap="square" lIns="91440" tIns="45720" rIns="91440" bIns="45720" anchor="ctr" anchorCtr="1" compatLnSpc="1"/>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zh-TW" sz="2800" b="1" i="0" u="none" strike="noStrike" kern="1200" cap="none" spc="0" baseline="0" dirty="0">
                <a:solidFill>
                  <a:srgbClr val="000000"/>
                </a:solidFill>
                <a:uFillTx/>
                <a:latin typeface="標楷體" panose="03000509000000000000" pitchFamily="65" charset="-120"/>
                <a:ea typeface="標楷體" panose="03000509000000000000" pitchFamily="65" charset="-120"/>
              </a:rPr>
              <a:t>驗收</a:t>
            </a:r>
          </a:p>
        </p:txBody>
      </p:sp>
      <p:sp>
        <p:nvSpPr>
          <p:cNvPr id="10" name="五邊形 28"/>
          <p:cNvSpPr/>
          <p:nvPr/>
        </p:nvSpPr>
        <p:spPr>
          <a:xfrm>
            <a:off x="7620505" y="393212"/>
            <a:ext cx="1199967" cy="870286"/>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180"/>
              <a:gd name="f11" fmla="abs f4"/>
              <a:gd name="f12" fmla="abs f5"/>
              <a:gd name="f13" fmla="abs f6"/>
              <a:gd name="f14" fmla="val f7"/>
              <a:gd name="f15" fmla="val f8"/>
              <a:gd name="f16" fmla="*/ f9 f1 1"/>
              <a:gd name="f17" fmla="*/ f10 f1 1"/>
              <a:gd name="f18" fmla="?: f11 f4 1"/>
              <a:gd name="f19" fmla="?: f12 f5 1"/>
              <a:gd name="f20" fmla="?: f13 f6 1"/>
              <a:gd name="f21" fmla="*/ f16 1 f3"/>
              <a:gd name="f22" fmla="*/ f17 1 f3"/>
              <a:gd name="f23" fmla="*/ f18 1 21600"/>
              <a:gd name="f24" fmla="*/ f19 1 21600"/>
              <a:gd name="f25" fmla="*/ 21600 f18 1"/>
              <a:gd name="f26" fmla="*/ 21600 f19 1"/>
              <a:gd name="f27" fmla="+- f21 0 f2"/>
              <a:gd name="f28" fmla="+- f22 0 f2"/>
              <a:gd name="f29" fmla="min f24 f23"/>
              <a:gd name="f30" fmla="*/ f25 1 f20"/>
              <a:gd name="f31" fmla="*/ f26 1 f20"/>
              <a:gd name="f32" fmla="val f30"/>
              <a:gd name="f33" fmla="val f31"/>
              <a:gd name="f34" fmla="*/ f14 f29 1"/>
              <a:gd name="f35" fmla="+- f33 0 f14"/>
              <a:gd name="f36" fmla="+- f32 0 f14"/>
              <a:gd name="f37" fmla="*/ f33 f29 1"/>
              <a:gd name="f38" fmla="*/ f32 f29 1"/>
              <a:gd name="f39" fmla="*/ f35 1 2"/>
              <a:gd name="f40" fmla="min f36 f35"/>
              <a:gd name="f41" fmla="+- f14 f39 0"/>
              <a:gd name="f42" fmla="*/ f40 f15 1"/>
              <a:gd name="f43" fmla="*/ f42 1 100000"/>
              <a:gd name="f44" fmla="*/ f41 f29 1"/>
              <a:gd name="f45" fmla="+- f32 0 f43"/>
              <a:gd name="f46" fmla="+- f45 f32 0"/>
              <a:gd name="f47" fmla="*/ f45 1 2"/>
              <a:gd name="f48" fmla="*/ f45 f29 1"/>
              <a:gd name="f49" fmla="*/ f46 1 2"/>
              <a:gd name="f50" fmla="*/ f47 f29 1"/>
              <a:gd name="f51" fmla="*/ f49 f29 1"/>
            </a:gdLst>
            <a:ahLst/>
            <a:cxnLst>
              <a:cxn ang="3cd4">
                <a:pos x="hc" y="t"/>
              </a:cxn>
              <a:cxn ang="0">
                <a:pos x="r" y="vc"/>
              </a:cxn>
              <a:cxn ang="cd4">
                <a:pos x="hc" y="b"/>
              </a:cxn>
              <a:cxn ang="cd2">
                <a:pos x="l" y="vc"/>
              </a:cxn>
              <a:cxn ang="f27">
                <a:pos x="f50" y="f34"/>
              </a:cxn>
              <a:cxn ang="f28">
                <a:pos x="f50" y="f37"/>
              </a:cxn>
            </a:cxnLst>
            <a:rect l="f34" t="f34" r="f51" b="f37"/>
            <a:pathLst>
              <a:path>
                <a:moveTo>
                  <a:pt x="f34" y="f34"/>
                </a:moveTo>
                <a:lnTo>
                  <a:pt x="f48" y="f34"/>
                </a:lnTo>
                <a:lnTo>
                  <a:pt x="f38" y="f44"/>
                </a:lnTo>
                <a:lnTo>
                  <a:pt x="f48" y="f37"/>
                </a:lnTo>
                <a:lnTo>
                  <a:pt x="f34" y="f37"/>
                </a:lnTo>
                <a:close/>
              </a:path>
            </a:pathLst>
          </a:custGeom>
          <a:solidFill>
            <a:srgbClr val="92D050"/>
          </a:solidFill>
          <a:ln w="57150">
            <a:solidFill>
              <a:srgbClr val="1C1C1C"/>
            </a:solidFill>
            <a:prstDash val="solid"/>
          </a:ln>
        </p:spPr>
        <p:txBody>
          <a:bodyPr vert="horz" wrap="square" lIns="91440" tIns="45720" rIns="91440" bIns="45720" anchor="ctr" anchorCtr="1" compatLnSpc="1"/>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zh-TW" sz="2800" b="1" i="0" u="none" strike="noStrike" kern="1200" cap="none" spc="0" baseline="0" dirty="0">
                <a:solidFill>
                  <a:srgbClr val="000000"/>
                </a:solidFill>
                <a:uFillTx/>
                <a:latin typeface="標楷體" panose="03000509000000000000" pitchFamily="65" charset="-120"/>
                <a:ea typeface="標楷體" panose="03000509000000000000" pitchFamily="65" charset="-120"/>
              </a:rPr>
              <a:t>保固</a:t>
            </a:r>
          </a:p>
        </p:txBody>
      </p:sp>
      <p:sp>
        <p:nvSpPr>
          <p:cNvPr id="12" name="文字方塊 11"/>
          <p:cNvSpPr txBox="1"/>
          <p:nvPr/>
        </p:nvSpPr>
        <p:spPr>
          <a:xfrm>
            <a:off x="368385" y="1383158"/>
            <a:ext cx="8352928" cy="461665"/>
          </a:xfrm>
          <a:prstGeom prst="rect">
            <a:avLst/>
          </a:prstGeom>
          <a:noFill/>
          <a:ln w="57150">
            <a:solidFill>
              <a:schemeClr val="tx1"/>
            </a:solidFill>
          </a:ln>
        </p:spPr>
        <p:txBody>
          <a:bodyPr wrap="square" rtlCol="0">
            <a:spAutoFit/>
          </a:bodyPr>
          <a:lstStyle/>
          <a:p>
            <a:r>
              <a:rPr lang="zh-TW" altLang="en-US" dirty="0">
                <a:latin typeface="標楷體" panose="03000509000000000000" pitchFamily="65" charset="-120"/>
                <a:ea typeface="標楷體" panose="03000509000000000000" pitchFamily="65" charset="-120"/>
              </a:rPr>
              <a:t>              </a:t>
            </a:r>
            <a:r>
              <a:rPr lang="zh-TW" altLang="en-US" sz="2400" b="1" dirty="0">
                <a:solidFill>
                  <a:srgbClr val="0033CC"/>
                </a:solidFill>
                <a:latin typeface="標楷體" panose="03000509000000000000" pitchFamily="65" charset="-120"/>
                <a:ea typeface="標楷體" panose="03000509000000000000" pitchFamily="65" charset="-120"/>
              </a:rPr>
              <a:t>決標前 </a:t>
            </a:r>
          </a:p>
        </p:txBody>
      </p:sp>
      <p:cxnSp>
        <p:nvCxnSpPr>
          <p:cNvPr id="15" name="直線接點 14"/>
          <p:cNvCxnSpPr/>
          <p:nvPr/>
        </p:nvCxnSpPr>
        <p:spPr>
          <a:xfrm>
            <a:off x="4758825" y="332656"/>
            <a:ext cx="29199" cy="1512168"/>
          </a:xfrm>
          <a:prstGeom prst="line">
            <a:avLst/>
          </a:prstGeom>
          <a:ln w="57150"/>
        </p:spPr>
        <p:style>
          <a:lnRef idx="1">
            <a:schemeClr val="accent1"/>
          </a:lnRef>
          <a:fillRef idx="0">
            <a:schemeClr val="accent1"/>
          </a:fillRef>
          <a:effectRef idx="0">
            <a:schemeClr val="accent1"/>
          </a:effectRef>
          <a:fontRef idx="minor">
            <a:schemeClr val="tx1"/>
          </a:fontRef>
        </p:style>
      </p:cxnSp>
      <p:sp>
        <p:nvSpPr>
          <p:cNvPr id="11" name="文字方塊 10"/>
          <p:cNvSpPr txBox="1"/>
          <p:nvPr/>
        </p:nvSpPr>
        <p:spPr>
          <a:xfrm>
            <a:off x="4788024" y="1383159"/>
            <a:ext cx="3898776" cy="461665"/>
          </a:xfrm>
          <a:prstGeom prst="rect">
            <a:avLst/>
          </a:prstGeom>
          <a:solidFill>
            <a:srgbClr val="FFFF00"/>
          </a:solidFill>
        </p:spPr>
        <p:txBody>
          <a:bodyPr wrap="square" rtlCol="0">
            <a:spAutoFit/>
          </a:bodyPr>
          <a:lstStyle/>
          <a:p>
            <a:r>
              <a:rPr lang="zh-TW" altLang="en-US" sz="2400" b="1" dirty="0">
                <a:solidFill>
                  <a:srgbClr val="FF0000"/>
                </a:solidFill>
                <a:latin typeface="標楷體" panose="03000509000000000000" pitchFamily="65" charset="-120"/>
                <a:ea typeface="標楷體" panose="03000509000000000000" pitchFamily="65" charset="-120"/>
              </a:rPr>
              <a:t>十二、                </a:t>
            </a:r>
            <a:endParaRPr lang="zh-TW" altLang="en-US" sz="2400" b="1" dirty="0">
              <a:solidFill>
                <a:srgbClr val="000000"/>
              </a:solidFill>
              <a:latin typeface="標楷體" panose="03000509000000000000" pitchFamily="65" charset="-120"/>
              <a:ea typeface="標楷體" panose="03000509000000000000" pitchFamily="65" charset="-120"/>
            </a:endParaRPr>
          </a:p>
        </p:txBody>
      </p:sp>
      <p:sp>
        <p:nvSpPr>
          <p:cNvPr id="18" name="向下箭號 17"/>
          <p:cNvSpPr/>
          <p:nvPr/>
        </p:nvSpPr>
        <p:spPr>
          <a:xfrm>
            <a:off x="6084167" y="1842193"/>
            <a:ext cx="282698" cy="506687"/>
          </a:xfrm>
          <a:prstGeom prst="down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0" name="文字方塊 19"/>
          <p:cNvSpPr txBox="1"/>
          <p:nvPr/>
        </p:nvSpPr>
        <p:spPr>
          <a:xfrm>
            <a:off x="395536" y="2132856"/>
            <a:ext cx="8424936" cy="3644396"/>
          </a:xfrm>
          <a:prstGeom prst="rect">
            <a:avLst/>
          </a:prstGeom>
          <a:noFill/>
        </p:spPr>
        <p:txBody>
          <a:bodyPr wrap="square" rtlCol="0">
            <a:spAutoFit/>
          </a:bodyPr>
          <a:lstStyle/>
          <a:p>
            <a:pPr marL="265113" indent="-265113" algn="just">
              <a:lnSpc>
                <a:spcPts val="3500"/>
              </a:lnSpc>
            </a:pPr>
            <a:r>
              <a:rPr lang="en-US" altLang="zh-TW" sz="2400" b="1" dirty="0">
                <a:solidFill>
                  <a:srgbClr val="000000"/>
                </a:solidFill>
                <a:latin typeface="標楷體" panose="03000509000000000000" pitchFamily="65" charset="-120"/>
                <a:ea typeface="標楷體" panose="03000509000000000000" pitchFamily="65" charset="-120"/>
              </a:rPr>
              <a:t>6.</a:t>
            </a:r>
            <a:r>
              <a:rPr lang="zh-TW" altLang="en-US" sz="2400" b="1" u="sng" dirty="0">
                <a:solidFill>
                  <a:srgbClr val="0000FF"/>
                </a:solidFill>
                <a:latin typeface="標楷體" panose="03000509000000000000" pitchFamily="65" charset="-120"/>
                <a:ea typeface="標楷體" panose="03000509000000000000" pitchFamily="65" charset="-120"/>
              </a:rPr>
              <a:t>代表廠商出席會議之人員</a:t>
            </a:r>
            <a:r>
              <a:rPr lang="zh-TW" altLang="en-US" sz="2400" b="1" dirty="0">
                <a:solidFill>
                  <a:srgbClr val="000000"/>
                </a:solidFill>
                <a:latin typeface="標楷體" panose="03000509000000000000" pitchFamily="65" charset="-120"/>
                <a:ea typeface="標楷體" panose="03000509000000000000" pitchFamily="65" charset="-120"/>
              </a:rPr>
              <a:t>為未得標廠商之人員。 </a:t>
            </a:r>
            <a:endParaRPr lang="en-US" altLang="zh-TW" sz="2400" b="1" dirty="0">
              <a:solidFill>
                <a:srgbClr val="000000"/>
              </a:solidFill>
              <a:latin typeface="標楷體" panose="03000509000000000000" pitchFamily="65" charset="-120"/>
              <a:ea typeface="標楷體" panose="03000509000000000000" pitchFamily="65" charset="-120"/>
            </a:endParaRPr>
          </a:p>
          <a:p>
            <a:pPr marL="265113" indent="-265113" algn="just">
              <a:lnSpc>
                <a:spcPts val="3500"/>
              </a:lnSpc>
            </a:pPr>
            <a:r>
              <a:rPr lang="en-US" altLang="zh-TW" sz="2400" b="1" dirty="0">
                <a:solidFill>
                  <a:srgbClr val="000000"/>
                </a:solidFill>
                <a:latin typeface="標楷體" panose="03000509000000000000" pitchFamily="65" charset="-120"/>
                <a:ea typeface="標楷體" panose="03000509000000000000" pitchFamily="65" charset="-120"/>
              </a:rPr>
              <a:t>7.</a:t>
            </a:r>
            <a:r>
              <a:rPr lang="zh-TW" altLang="en-US" sz="2400" b="1" dirty="0">
                <a:solidFill>
                  <a:srgbClr val="000000"/>
                </a:solidFill>
                <a:latin typeface="標楷體" panose="03000509000000000000" pitchFamily="65" charset="-120"/>
                <a:ea typeface="標楷體" panose="03000509000000000000" pitchFamily="65" charset="-120"/>
              </a:rPr>
              <a:t>刁難廠商使用</a:t>
            </a:r>
            <a:r>
              <a:rPr lang="zh-TW" altLang="en-US" sz="2400" b="1" u="sng" dirty="0">
                <a:solidFill>
                  <a:srgbClr val="0000FF"/>
                </a:solidFill>
                <a:latin typeface="標楷體" panose="03000509000000000000" pitchFamily="65" charset="-120"/>
                <a:ea typeface="標楷體" panose="03000509000000000000" pitchFamily="65" charset="-120"/>
              </a:rPr>
              <a:t>同等品</a:t>
            </a:r>
            <a:r>
              <a:rPr lang="zh-TW" altLang="en-US" sz="2400" b="1" dirty="0">
                <a:solidFill>
                  <a:srgbClr val="000000"/>
                </a:solidFill>
                <a:latin typeface="標楷體" panose="03000509000000000000" pitchFamily="65" charset="-120"/>
                <a:ea typeface="標楷體" panose="03000509000000000000" pitchFamily="65" charset="-120"/>
              </a:rPr>
              <a:t>。 </a:t>
            </a:r>
            <a:endParaRPr lang="en-US" altLang="zh-TW" sz="2400" b="1" dirty="0">
              <a:solidFill>
                <a:srgbClr val="000000"/>
              </a:solidFill>
              <a:latin typeface="標楷體" panose="03000509000000000000" pitchFamily="65" charset="-120"/>
              <a:ea typeface="標楷體" panose="03000509000000000000" pitchFamily="65" charset="-120"/>
            </a:endParaRPr>
          </a:p>
          <a:p>
            <a:pPr marL="265113" indent="-265113" algn="just">
              <a:lnSpc>
                <a:spcPts val="3500"/>
              </a:lnSpc>
            </a:pPr>
            <a:r>
              <a:rPr lang="en-US" altLang="zh-TW" sz="2400" b="1" dirty="0">
                <a:solidFill>
                  <a:srgbClr val="000000"/>
                </a:solidFill>
                <a:latin typeface="標楷體" panose="03000509000000000000" pitchFamily="65" charset="-120"/>
                <a:ea typeface="標楷體" panose="03000509000000000000" pitchFamily="65" charset="-120"/>
              </a:rPr>
              <a:t>8.</a:t>
            </a:r>
            <a:r>
              <a:rPr lang="zh-TW" altLang="en-US" sz="2400" b="1" dirty="0">
                <a:solidFill>
                  <a:srgbClr val="000000"/>
                </a:solidFill>
                <a:latin typeface="標楷體" panose="03000509000000000000" pitchFamily="65" charset="-120"/>
                <a:ea typeface="標楷體" panose="03000509000000000000" pitchFamily="65" charset="-120"/>
              </a:rPr>
              <a:t>未規定主要部分卻刁難</a:t>
            </a:r>
            <a:r>
              <a:rPr lang="zh-TW" altLang="en-US" sz="2400" b="1" u="sng" dirty="0">
                <a:solidFill>
                  <a:srgbClr val="0000FF"/>
                </a:solidFill>
                <a:latin typeface="標楷體" panose="03000509000000000000" pitchFamily="65" charset="-120"/>
                <a:ea typeface="標楷體" panose="03000509000000000000" pitchFamily="65" charset="-120"/>
              </a:rPr>
              <a:t>廠商分包</a:t>
            </a:r>
            <a:r>
              <a:rPr lang="zh-TW" altLang="en-US" sz="2400" b="1" dirty="0">
                <a:solidFill>
                  <a:srgbClr val="000000"/>
                </a:solidFill>
                <a:latin typeface="標楷體" panose="03000509000000000000" pitchFamily="65" charset="-120"/>
                <a:ea typeface="標楷體" panose="03000509000000000000" pitchFamily="65" charset="-120"/>
              </a:rPr>
              <a:t>。 </a:t>
            </a:r>
            <a:endParaRPr lang="en-US" altLang="zh-TW" sz="2400" b="1" dirty="0">
              <a:solidFill>
                <a:srgbClr val="000000"/>
              </a:solidFill>
              <a:latin typeface="標楷體" panose="03000509000000000000" pitchFamily="65" charset="-120"/>
              <a:ea typeface="標楷體" panose="03000509000000000000" pitchFamily="65" charset="-120"/>
            </a:endParaRPr>
          </a:p>
          <a:p>
            <a:pPr marL="265113" indent="-265113" algn="just">
              <a:lnSpc>
                <a:spcPts val="3500"/>
              </a:lnSpc>
            </a:pPr>
            <a:r>
              <a:rPr lang="en-US" altLang="zh-TW" sz="2400" b="1" dirty="0">
                <a:solidFill>
                  <a:srgbClr val="000000"/>
                </a:solidFill>
                <a:latin typeface="標楷體" panose="03000509000000000000" pitchFamily="65" charset="-120"/>
                <a:ea typeface="標楷體" panose="03000509000000000000" pitchFamily="65" charset="-120"/>
              </a:rPr>
              <a:t>9.</a:t>
            </a:r>
            <a:r>
              <a:rPr lang="zh-TW" altLang="en-US" sz="2400" b="1" dirty="0">
                <a:solidFill>
                  <a:srgbClr val="000000"/>
                </a:solidFill>
                <a:latin typeface="標楷體" panose="03000509000000000000" pitchFamily="65" charset="-120"/>
                <a:ea typeface="標楷體" panose="03000509000000000000" pitchFamily="65" charset="-120"/>
              </a:rPr>
              <a:t>任意允許廠商辦理</a:t>
            </a:r>
            <a:r>
              <a:rPr lang="zh-TW" altLang="en-US" sz="2400" b="1" u="sng" dirty="0">
                <a:solidFill>
                  <a:srgbClr val="0000FF"/>
                </a:solidFill>
                <a:latin typeface="標楷體" panose="03000509000000000000" pitchFamily="65" charset="-120"/>
                <a:ea typeface="標楷體" panose="03000509000000000000" pitchFamily="65" charset="-120"/>
              </a:rPr>
              <a:t>契約變更</a:t>
            </a:r>
            <a:r>
              <a:rPr lang="zh-TW" altLang="en-US" sz="2400" b="1" dirty="0">
                <a:solidFill>
                  <a:srgbClr val="000000"/>
                </a:solidFill>
                <a:latin typeface="標楷體" panose="03000509000000000000" pitchFamily="65" charset="-120"/>
                <a:ea typeface="標楷體" panose="03000509000000000000" pitchFamily="65" charset="-120"/>
              </a:rPr>
              <a:t>。 </a:t>
            </a:r>
            <a:endParaRPr lang="en-US" altLang="zh-TW" sz="2400" b="1" dirty="0">
              <a:solidFill>
                <a:srgbClr val="000000"/>
              </a:solidFill>
              <a:latin typeface="標楷體" panose="03000509000000000000" pitchFamily="65" charset="-120"/>
              <a:ea typeface="標楷體" panose="03000509000000000000" pitchFamily="65" charset="-120"/>
            </a:endParaRPr>
          </a:p>
          <a:p>
            <a:pPr marL="265113" indent="-265113" algn="just">
              <a:lnSpc>
                <a:spcPts val="3500"/>
              </a:lnSpc>
            </a:pPr>
            <a:r>
              <a:rPr lang="en-US" altLang="zh-TW" sz="2400" b="1" dirty="0">
                <a:solidFill>
                  <a:srgbClr val="000000"/>
                </a:solidFill>
                <a:latin typeface="標楷體" panose="03000509000000000000" pitchFamily="65" charset="-120"/>
                <a:ea typeface="標楷體" panose="03000509000000000000" pitchFamily="65" charset="-120"/>
              </a:rPr>
              <a:t>10.</a:t>
            </a:r>
            <a:r>
              <a:rPr lang="zh-TW" altLang="en-US" sz="2400" b="1" dirty="0">
                <a:solidFill>
                  <a:srgbClr val="000000"/>
                </a:solidFill>
                <a:latin typeface="標楷體" panose="03000509000000000000" pitchFamily="65" charset="-120"/>
                <a:ea typeface="標楷體" panose="03000509000000000000" pitchFamily="65" charset="-120"/>
              </a:rPr>
              <a:t>全部不</a:t>
            </a:r>
            <a:r>
              <a:rPr lang="zh-TW" altLang="en-US" sz="2400" b="1" u="sng" dirty="0">
                <a:solidFill>
                  <a:srgbClr val="0000FF"/>
                </a:solidFill>
                <a:latin typeface="標楷體" panose="03000509000000000000" pitchFamily="65" charset="-120"/>
                <a:ea typeface="標楷體" panose="03000509000000000000" pitchFamily="65" charset="-120"/>
              </a:rPr>
              <a:t>發還保證金</a:t>
            </a:r>
            <a:r>
              <a:rPr lang="zh-TW" altLang="en-US" sz="2400" b="1" dirty="0">
                <a:solidFill>
                  <a:srgbClr val="000000"/>
                </a:solidFill>
                <a:latin typeface="標楷體" panose="03000509000000000000" pitchFamily="65" charset="-120"/>
                <a:ea typeface="標楷體" panose="03000509000000000000" pitchFamily="65" charset="-120"/>
              </a:rPr>
              <a:t>之情形過當。 </a:t>
            </a:r>
            <a:endParaRPr lang="en-US" altLang="zh-TW" sz="2400" b="1" dirty="0">
              <a:solidFill>
                <a:srgbClr val="000000"/>
              </a:solidFill>
              <a:latin typeface="標楷體" panose="03000509000000000000" pitchFamily="65" charset="-120"/>
              <a:ea typeface="標楷體" panose="03000509000000000000" pitchFamily="65" charset="-120"/>
            </a:endParaRPr>
          </a:p>
          <a:p>
            <a:pPr marL="444500" indent="-444500" algn="just">
              <a:lnSpc>
                <a:spcPts val="3500"/>
              </a:lnSpc>
            </a:pPr>
            <a:r>
              <a:rPr lang="en-US" altLang="zh-TW" sz="2400" b="1" dirty="0">
                <a:solidFill>
                  <a:srgbClr val="000000"/>
                </a:solidFill>
                <a:latin typeface="標楷體" panose="03000509000000000000" pitchFamily="65" charset="-120"/>
                <a:ea typeface="標楷體" panose="03000509000000000000" pitchFamily="65" charset="-120"/>
              </a:rPr>
              <a:t>11.</a:t>
            </a:r>
            <a:r>
              <a:rPr lang="zh-TW" altLang="en-US" sz="2400" b="1" u="sng" dirty="0">
                <a:solidFill>
                  <a:srgbClr val="0000FF"/>
                </a:solidFill>
                <a:latin typeface="標楷體" panose="03000509000000000000" pitchFamily="65" charset="-120"/>
                <a:ea typeface="標楷體" panose="03000509000000000000" pitchFamily="65" charset="-120"/>
              </a:rPr>
              <a:t>補助</a:t>
            </a:r>
            <a:r>
              <a:rPr lang="en-US" altLang="zh-TW" sz="2400" b="1" dirty="0">
                <a:solidFill>
                  <a:srgbClr val="0000FF"/>
                </a:solidFill>
                <a:latin typeface="標楷體" panose="03000509000000000000" pitchFamily="65" charset="-120"/>
                <a:ea typeface="標楷體" panose="03000509000000000000" pitchFamily="65" charset="-120"/>
              </a:rPr>
              <a:t>(</a:t>
            </a:r>
            <a:r>
              <a:rPr lang="zh-TW" altLang="en-US" sz="2400" b="1" dirty="0">
                <a:solidFill>
                  <a:srgbClr val="FF0000"/>
                </a:solidFill>
                <a:latin typeface="標楷體" panose="03000509000000000000" pitchFamily="65" charset="-120"/>
                <a:ea typeface="標楷體" panose="03000509000000000000" pitchFamily="65" charset="-120"/>
              </a:rPr>
              <a:t>藝文採購除外</a:t>
            </a:r>
            <a:r>
              <a:rPr lang="en-US" altLang="zh-TW" sz="2400" b="1" dirty="0">
                <a:solidFill>
                  <a:srgbClr val="0000FF"/>
                </a:solidFill>
                <a:latin typeface="標楷體" panose="03000509000000000000" pitchFamily="65" charset="-120"/>
                <a:ea typeface="標楷體" panose="03000509000000000000" pitchFamily="65" charset="-120"/>
              </a:rPr>
              <a:t>)</a:t>
            </a:r>
            <a:r>
              <a:rPr lang="zh-TW" altLang="en-US" sz="2400" b="1" u="sng" dirty="0">
                <a:solidFill>
                  <a:srgbClr val="0000FF"/>
                </a:solidFill>
                <a:latin typeface="標楷體" panose="03000509000000000000" pitchFamily="65" charset="-120"/>
                <a:ea typeface="標楷體" panose="03000509000000000000" pitchFamily="65" charset="-120"/>
              </a:rPr>
              <a:t>或委託機關</a:t>
            </a:r>
            <a:r>
              <a:rPr lang="zh-TW" altLang="en-US" sz="2400" b="1" dirty="0">
                <a:solidFill>
                  <a:srgbClr val="000000"/>
                </a:solidFill>
                <a:latin typeface="標楷體" panose="03000509000000000000" pitchFamily="65" charset="-120"/>
                <a:ea typeface="標楷體" panose="03000509000000000000" pitchFamily="65" charset="-120"/>
              </a:rPr>
              <a:t>未盡到</a:t>
            </a:r>
            <a:r>
              <a:rPr lang="zh-TW" altLang="en-US" sz="2400" b="1" u="sng" dirty="0">
                <a:solidFill>
                  <a:srgbClr val="0000FF"/>
                </a:solidFill>
                <a:latin typeface="標楷體" panose="03000509000000000000" pitchFamily="65" charset="-120"/>
                <a:ea typeface="標楷體" panose="03000509000000000000" pitchFamily="65" charset="-120"/>
              </a:rPr>
              <a:t>監督法人或團體</a:t>
            </a:r>
            <a:r>
              <a:rPr lang="zh-TW" altLang="en-US" sz="2400" b="1" dirty="0">
                <a:solidFill>
                  <a:srgbClr val="000000"/>
                </a:solidFill>
                <a:latin typeface="標楷體" panose="03000509000000000000" pitchFamily="65" charset="-120"/>
                <a:ea typeface="標楷體" panose="03000509000000000000" pitchFamily="65" charset="-120"/>
              </a:rPr>
              <a:t>依採購法辦理之責任。 </a:t>
            </a:r>
            <a:endParaRPr lang="en-US" altLang="zh-TW" sz="2400" b="1" dirty="0">
              <a:solidFill>
                <a:srgbClr val="000000"/>
              </a:solidFill>
              <a:latin typeface="標楷體" panose="03000509000000000000" pitchFamily="65" charset="-120"/>
              <a:ea typeface="標楷體" panose="03000509000000000000" pitchFamily="65" charset="-120"/>
            </a:endParaRPr>
          </a:p>
          <a:p>
            <a:pPr marL="265113" indent="-265113" algn="just">
              <a:lnSpc>
                <a:spcPts val="3500"/>
              </a:lnSpc>
            </a:pPr>
            <a:r>
              <a:rPr lang="en-US" altLang="zh-TW" sz="2400" b="1" dirty="0">
                <a:solidFill>
                  <a:srgbClr val="000000"/>
                </a:solidFill>
                <a:latin typeface="標楷體" panose="03000509000000000000" pitchFamily="65" charset="-120"/>
                <a:ea typeface="標楷體" panose="03000509000000000000" pitchFamily="65" charset="-120"/>
              </a:rPr>
              <a:t>12.</a:t>
            </a:r>
            <a:r>
              <a:rPr lang="zh-TW" altLang="en-US" sz="2400" b="1" dirty="0">
                <a:solidFill>
                  <a:srgbClr val="000000"/>
                </a:solidFill>
                <a:latin typeface="標楷體" panose="03000509000000000000" pitchFamily="65" charset="-120"/>
                <a:ea typeface="標楷體" panose="03000509000000000000" pitchFamily="65" charset="-120"/>
              </a:rPr>
              <a:t>未依規定期限</a:t>
            </a:r>
            <a:r>
              <a:rPr lang="zh-TW" altLang="en-US" sz="2400" b="1" u="sng" dirty="0">
                <a:solidFill>
                  <a:srgbClr val="0000FF"/>
                </a:solidFill>
                <a:latin typeface="標楷體" panose="03000509000000000000" pitchFamily="65" charset="-120"/>
                <a:ea typeface="標楷體" panose="03000509000000000000" pitchFamily="65" charset="-120"/>
              </a:rPr>
              <a:t>驗收或付款</a:t>
            </a:r>
            <a:r>
              <a:rPr lang="zh-TW" altLang="en-US" sz="2400" b="1" dirty="0">
                <a:solidFill>
                  <a:srgbClr val="000000"/>
                </a:solidFill>
                <a:latin typeface="標楷體" panose="03000509000000000000" pitchFamily="65" charset="-120"/>
                <a:ea typeface="標楷體" panose="03000509000000000000" pitchFamily="65" charset="-120"/>
              </a:rPr>
              <a:t>。 </a:t>
            </a:r>
          </a:p>
        </p:txBody>
      </p:sp>
      <p:sp>
        <p:nvSpPr>
          <p:cNvPr id="17" name="爆炸 1 20">
            <a:extLst>
              <a:ext uri="{FF2B5EF4-FFF2-40B4-BE49-F238E27FC236}">
                <a16:creationId xmlns:a16="http://schemas.microsoft.com/office/drawing/2014/main" id="{6D6337A9-5A79-4FF2-9DB8-395A1F60527B}"/>
              </a:ext>
            </a:extLst>
          </p:cNvPr>
          <p:cNvSpPr/>
          <p:nvPr/>
        </p:nvSpPr>
        <p:spPr>
          <a:xfrm>
            <a:off x="5980742" y="1285648"/>
            <a:ext cx="2525473" cy="749697"/>
          </a:xfrm>
          <a:prstGeom prst="irregularSeal1">
            <a:avLst/>
          </a:prstGeom>
          <a:solidFill>
            <a:srgbClr val="0000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2400" b="1" dirty="0">
                <a:solidFill>
                  <a:srgbClr val="FFFF00"/>
                </a:solidFill>
                <a:latin typeface="標楷體" panose="03000509000000000000" pitchFamily="65" charset="-120"/>
                <a:ea typeface="標楷體" panose="03000509000000000000" pitchFamily="65" charset="-120"/>
              </a:rPr>
              <a:t>履約程序</a:t>
            </a:r>
          </a:p>
        </p:txBody>
      </p:sp>
    </p:spTree>
    <p:extLst>
      <p:ext uri="{BB962C8B-B14F-4D97-AF65-F5344CB8AC3E}">
        <p14:creationId xmlns:p14="http://schemas.microsoft.com/office/powerpoint/2010/main" val="31027816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3" name="五邊形 4"/>
          <p:cNvSpPr/>
          <p:nvPr/>
        </p:nvSpPr>
        <p:spPr>
          <a:xfrm>
            <a:off x="395536" y="332656"/>
            <a:ext cx="1405350" cy="944666"/>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180"/>
              <a:gd name="f11" fmla="abs f4"/>
              <a:gd name="f12" fmla="abs f5"/>
              <a:gd name="f13" fmla="abs f6"/>
              <a:gd name="f14" fmla="val f7"/>
              <a:gd name="f15" fmla="val f8"/>
              <a:gd name="f16" fmla="*/ f9 f1 1"/>
              <a:gd name="f17" fmla="*/ f10 f1 1"/>
              <a:gd name="f18" fmla="?: f11 f4 1"/>
              <a:gd name="f19" fmla="?: f12 f5 1"/>
              <a:gd name="f20" fmla="?: f13 f6 1"/>
              <a:gd name="f21" fmla="*/ f16 1 f3"/>
              <a:gd name="f22" fmla="*/ f17 1 f3"/>
              <a:gd name="f23" fmla="*/ f18 1 21600"/>
              <a:gd name="f24" fmla="*/ f19 1 21600"/>
              <a:gd name="f25" fmla="*/ 21600 f18 1"/>
              <a:gd name="f26" fmla="*/ 21600 f19 1"/>
              <a:gd name="f27" fmla="+- f21 0 f2"/>
              <a:gd name="f28" fmla="+- f22 0 f2"/>
              <a:gd name="f29" fmla="min f24 f23"/>
              <a:gd name="f30" fmla="*/ f25 1 f20"/>
              <a:gd name="f31" fmla="*/ f26 1 f20"/>
              <a:gd name="f32" fmla="val f30"/>
              <a:gd name="f33" fmla="val f31"/>
              <a:gd name="f34" fmla="*/ f14 f29 1"/>
              <a:gd name="f35" fmla="+- f33 0 f14"/>
              <a:gd name="f36" fmla="+- f32 0 f14"/>
              <a:gd name="f37" fmla="*/ f33 f29 1"/>
              <a:gd name="f38" fmla="*/ f32 f29 1"/>
              <a:gd name="f39" fmla="*/ f35 1 2"/>
              <a:gd name="f40" fmla="min f36 f35"/>
              <a:gd name="f41" fmla="+- f14 f39 0"/>
              <a:gd name="f42" fmla="*/ f40 f15 1"/>
              <a:gd name="f43" fmla="*/ f42 1 100000"/>
              <a:gd name="f44" fmla="*/ f41 f29 1"/>
              <a:gd name="f45" fmla="+- f32 0 f43"/>
              <a:gd name="f46" fmla="+- f45 f32 0"/>
              <a:gd name="f47" fmla="*/ f45 1 2"/>
              <a:gd name="f48" fmla="*/ f45 f29 1"/>
              <a:gd name="f49" fmla="*/ f46 1 2"/>
              <a:gd name="f50" fmla="*/ f47 f29 1"/>
              <a:gd name="f51" fmla="*/ f49 f29 1"/>
            </a:gdLst>
            <a:ahLst/>
            <a:cxnLst>
              <a:cxn ang="3cd4">
                <a:pos x="hc" y="t"/>
              </a:cxn>
              <a:cxn ang="0">
                <a:pos x="r" y="vc"/>
              </a:cxn>
              <a:cxn ang="cd4">
                <a:pos x="hc" y="b"/>
              </a:cxn>
              <a:cxn ang="cd2">
                <a:pos x="l" y="vc"/>
              </a:cxn>
              <a:cxn ang="f27">
                <a:pos x="f50" y="f34"/>
              </a:cxn>
              <a:cxn ang="f28">
                <a:pos x="f50" y="f37"/>
              </a:cxn>
            </a:cxnLst>
            <a:rect l="f34" t="f34" r="f51" b="f37"/>
            <a:pathLst>
              <a:path>
                <a:moveTo>
                  <a:pt x="f34" y="f34"/>
                </a:moveTo>
                <a:lnTo>
                  <a:pt x="f48" y="f34"/>
                </a:lnTo>
                <a:lnTo>
                  <a:pt x="f38" y="f44"/>
                </a:lnTo>
                <a:lnTo>
                  <a:pt x="f48" y="f37"/>
                </a:lnTo>
                <a:lnTo>
                  <a:pt x="f34" y="f37"/>
                </a:lnTo>
                <a:close/>
              </a:path>
            </a:pathLst>
          </a:custGeom>
          <a:gradFill flip="none" rotWithShape="1">
            <a:gsLst>
              <a:gs pos="0">
                <a:srgbClr val="00B0F0">
                  <a:tint val="66000"/>
                  <a:satMod val="160000"/>
                </a:srgbClr>
              </a:gs>
              <a:gs pos="50000">
                <a:srgbClr val="00B0F0">
                  <a:tint val="44500"/>
                  <a:satMod val="160000"/>
                </a:srgbClr>
              </a:gs>
              <a:gs pos="100000">
                <a:srgbClr val="00B0F0">
                  <a:tint val="23500"/>
                  <a:satMod val="160000"/>
                </a:srgbClr>
              </a:gs>
            </a:gsLst>
            <a:lin ang="10800000" scaled="1"/>
            <a:tileRect/>
          </a:gradFill>
          <a:ln w="57150">
            <a:solidFill>
              <a:srgbClr val="1C1C1C"/>
            </a:solidFill>
            <a:prstDash val="solid"/>
          </a:ln>
        </p:spPr>
        <p:txBody>
          <a:bodyPr vert="horz" wrap="square" lIns="91440" tIns="45720" rIns="91440" bIns="45720" anchor="ctr" anchorCtr="1" compatLnSpc="1"/>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zh-TW" sz="3200" b="1" i="0" u="none" strike="noStrike" kern="1200" cap="none" spc="0" baseline="0" dirty="0">
                <a:solidFill>
                  <a:srgbClr val="000000"/>
                </a:solidFill>
                <a:uFillTx/>
                <a:latin typeface="標楷體" panose="03000509000000000000" pitchFamily="65" charset="-120"/>
                <a:ea typeface="標楷體" panose="03000509000000000000" pitchFamily="65" charset="-120"/>
              </a:rPr>
              <a:t>招標</a:t>
            </a:r>
          </a:p>
        </p:txBody>
      </p:sp>
      <p:sp>
        <p:nvSpPr>
          <p:cNvPr id="4" name="五邊形 5"/>
          <p:cNvSpPr/>
          <p:nvPr/>
        </p:nvSpPr>
        <p:spPr>
          <a:xfrm>
            <a:off x="1475656" y="332656"/>
            <a:ext cx="1405350" cy="944666"/>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180"/>
              <a:gd name="f11" fmla="abs f4"/>
              <a:gd name="f12" fmla="abs f5"/>
              <a:gd name="f13" fmla="abs f6"/>
              <a:gd name="f14" fmla="val f7"/>
              <a:gd name="f15" fmla="val f8"/>
              <a:gd name="f16" fmla="*/ f9 f1 1"/>
              <a:gd name="f17" fmla="*/ f10 f1 1"/>
              <a:gd name="f18" fmla="?: f11 f4 1"/>
              <a:gd name="f19" fmla="?: f12 f5 1"/>
              <a:gd name="f20" fmla="?: f13 f6 1"/>
              <a:gd name="f21" fmla="*/ f16 1 f3"/>
              <a:gd name="f22" fmla="*/ f17 1 f3"/>
              <a:gd name="f23" fmla="*/ f18 1 21600"/>
              <a:gd name="f24" fmla="*/ f19 1 21600"/>
              <a:gd name="f25" fmla="*/ 21600 f18 1"/>
              <a:gd name="f26" fmla="*/ 21600 f19 1"/>
              <a:gd name="f27" fmla="+- f21 0 f2"/>
              <a:gd name="f28" fmla="+- f22 0 f2"/>
              <a:gd name="f29" fmla="min f24 f23"/>
              <a:gd name="f30" fmla="*/ f25 1 f20"/>
              <a:gd name="f31" fmla="*/ f26 1 f20"/>
              <a:gd name="f32" fmla="val f30"/>
              <a:gd name="f33" fmla="val f31"/>
              <a:gd name="f34" fmla="*/ f14 f29 1"/>
              <a:gd name="f35" fmla="+- f33 0 f14"/>
              <a:gd name="f36" fmla="+- f32 0 f14"/>
              <a:gd name="f37" fmla="*/ f33 f29 1"/>
              <a:gd name="f38" fmla="*/ f32 f29 1"/>
              <a:gd name="f39" fmla="*/ f35 1 2"/>
              <a:gd name="f40" fmla="min f36 f35"/>
              <a:gd name="f41" fmla="+- f14 f39 0"/>
              <a:gd name="f42" fmla="*/ f40 f15 1"/>
              <a:gd name="f43" fmla="*/ f42 1 100000"/>
              <a:gd name="f44" fmla="*/ f41 f29 1"/>
              <a:gd name="f45" fmla="+- f32 0 f43"/>
              <a:gd name="f46" fmla="+- f45 f32 0"/>
              <a:gd name="f47" fmla="*/ f45 1 2"/>
              <a:gd name="f48" fmla="*/ f45 f29 1"/>
              <a:gd name="f49" fmla="*/ f46 1 2"/>
              <a:gd name="f50" fmla="*/ f47 f29 1"/>
              <a:gd name="f51" fmla="*/ f49 f29 1"/>
            </a:gdLst>
            <a:ahLst/>
            <a:cxnLst>
              <a:cxn ang="3cd4">
                <a:pos x="hc" y="t"/>
              </a:cxn>
              <a:cxn ang="0">
                <a:pos x="r" y="vc"/>
              </a:cxn>
              <a:cxn ang="cd4">
                <a:pos x="hc" y="b"/>
              </a:cxn>
              <a:cxn ang="cd2">
                <a:pos x="l" y="vc"/>
              </a:cxn>
              <a:cxn ang="f27">
                <a:pos x="f50" y="f34"/>
              </a:cxn>
              <a:cxn ang="f28">
                <a:pos x="f50" y="f37"/>
              </a:cxn>
            </a:cxnLst>
            <a:rect l="f34" t="f34" r="f51" b="f37"/>
            <a:pathLst>
              <a:path>
                <a:moveTo>
                  <a:pt x="f34" y="f34"/>
                </a:moveTo>
                <a:lnTo>
                  <a:pt x="f48" y="f34"/>
                </a:lnTo>
                <a:lnTo>
                  <a:pt x="f38" y="f44"/>
                </a:lnTo>
                <a:lnTo>
                  <a:pt x="f48" y="f37"/>
                </a:lnTo>
                <a:lnTo>
                  <a:pt x="f34" y="f37"/>
                </a:lnTo>
                <a:close/>
              </a:path>
            </a:pathLst>
          </a:custGeom>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10800000" scaled="1"/>
            <a:tileRect/>
          </a:gradFill>
          <a:ln w="57150">
            <a:solidFill>
              <a:srgbClr val="1C1C1C"/>
            </a:solidFill>
            <a:prstDash val="solid"/>
          </a:ln>
        </p:spPr>
        <p:txBody>
          <a:bodyPr vert="horz" wrap="square" lIns="91440" tIns="45720" rIns="91440" bIns="45720" anchor="ctr" anchorCtr="1" compatLnSpc="1"/>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zh-TW" sz="3200" b="1" i="0" u="none" strike="noStrike" kern="1200" cap="none" spc="0" baseline="0" dirty="0">
                <a:solidFill>
                  <a:srgbClr val="000000"/>
                </a:solidFill>
                <a:uFillTx/>
                <a:latin typeface="標楷體" panose="03000509000000000000" pitchFamily="65" charset="-120"/>
                <a:ea typeface="標楷體" panose="03000509000000000000" pitchFamily="65" charset="-120"/>
              </a:rPr>
              <a:t>開標</a:t>
            </a:r>
          </a:p>
        </p:txBody>
      </p:sp>
      <p:sp>
        <p:nvSpPr>
          <p:cNvPr id="5" name="五邊形 6"/>
          <p:cNvSpPr/>
          <p:nvPr/>
        </p:nvSpPr>
        <p:spPr>
          <a:xfrm>
            <a:off x="2573181" y="332656"/>
            <a:ext cx="1405350" cy="944666"/>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180"/>
              <a:gd name="f11" fmla="abs f4"/>
              <a:gd name="f12" fmla="abs f5"/>
              <a:gd name="f13" fmla="abs f6"/>
              <a:gd name="f14" fmla="val f7"/>
              <a:gd name="f15" fmla="val f8"/>
              <a:gd name="f16" fmla="*/ f9 f1 1"/>
              <a:gd name="f17" fmla="*/ f10 f1 1"/>
              <a:gd name="f18" fmla="?: f11 f4 1"/>
              <a:gd name="f19" fmla="?: f12 f5 1"/>
              <a:gd name="f20" fmla="?: f13 f6 1"/>
              <a:gd name="f21" fmla="*/ f16 1 f3"/>
              <a:gd name="f22" fmla="*/ f17 1 f3"/>
              <a:gd name="f23" fmla="*/ f18 1 21600"/>
              <a:gd name="f24" fmla="*/ f19 1 21600"/>
              <a:gd name="f25" fmla="*/ 21600 f18 1"/>
              <a:gd name="f26" fmla="*/ 21600 f19 1"/>
              <a:gd name="f27" fmla="+- f21 0 f2"/>
              <a:gd name="f28" fmla="+- f22 0 f2"/>
              <a:gd name="f29" fmla="min f24 f23"/>
              <a:gd name="f30" fmla="*/ f25 1 f20"/>
              <a:gd name="f31" fmla="*/ f26 1 f20"/>
              <a:gd name="f32" fmla="val f30"/>
              <a:gd name="f33" fmla="val f31"/>
              <a:gd name="f34" fmla="*/ f14 f29 1"/>
              <a:gd name="f35" fmla="+- f33 0 f14"/>
              <a:gd name="f36" fmla="+- f32 0 f14"/>
              <a:gd name="f37" fmla="*/ f33 f29 1"/>
              <a:gd name="f38" fmla="*/ f32 f29 1"/>
              <a:gd name="f39" fmla="*/ f35 1 2"/>
              <a:gd name="f40" fmla="min f36 f35"/>
              <a:gd name="f41" fmla="+- f14 f39 0"/>
              <a:gd name="f42" fmla="*/ f40 f15 1"/>
              <a:gd name="f43" fmla="*/ f42 1 100000"/>
              <a:gd name="f44" fmla="*/ f41 f29 1"/>
              <a:gd name="f45" fmla="+- f32 0 f43"/>
              <a:gd name="f46" fmla="+- f45 f32 0"/>
              <a:gd name="f47" fmla="*/ f45 1 2"/>
              <a:gd name="f48" fmla="*/ f45 f29 1"/>
              <a:gd name="f49" fmla="*/ f46 1 2"/>
              <a:gd name="f50" fmla="*/ f47 f29 1"/>
              <a:gd name="f51" fmla="*/ f49 f29 1"/>
            </a:gdLst>
            <a:ahLst/>
            <a:cxnLst>
              <a:cxn ang="3cd4">
                <a:pos x="hc" y="t"/>
              </a:cxn>
              <a:cxn ang="0">
                <a:pos x="r" y="vc"/>
              </a:cxn>
              <a:cxn ang="cd4">
                <a:pos x="hc" y="b"/>
              </a:cxn>
              <a:cxn ang="cd2">
                <a:pos x="l" y="vc"/>
              </a:cxn>
              <a:cxn ang="f27">
                <a:pos x="f50" y="f34"/>
              </a:cxn>
              <a:cxn ang="f28">
                <a:pos x="f50" y="f37"/>
              </a:cxn>
            </a:cxnLst>
            <a:rect l="f34" t="f34" r="f51" b="f37"/>
            <a:pathLst>
              <a:path>
                <a:moveTo>
                  <a:pt x="f34" y="f34"/>
                </a:moveTo>
                <a:lnTo>
                  <a:pt x="f48" y="f34"/>
                </a:lnTo>
                <a:lnTo>
                  <a:pt x="f38" y="f44"/>
                </a:lnTo>
                <a:lnTo>
                  <a:pt x="f48" y="f37"/>
                </a:lnTo>
                <a:lnTo>
                  <a:pt x="f34" y="f37"/>
                </a:lnTo>
                <a:close/>
              </a:path>
            </a:pathLst>
          </a:custGeom>
          <a:gradFill flip="none" rotWithShape="1">
            <a:gsLst>
              <a:gs pos="0">
                <a:srgbClr val="9933FF">
                  <a:tint val="66000"/>
                  <a:satMod val="160000"/>
                </a:srgbClr>
              </a:gs>
              <a:gs pos="50000">
                <a:srgbClr val="9933FF">
                  <a:tint val="44500"/>
                  <a:satMod val="160000"/>
                </a:srgbClr>
              </a:gs>
              <a:gs pos="100000">
                <a:srgbClr val="9933FF">
                  <a:tint val="23500"/>
                  <a:satMod val="160000"/>
                </a:srgbClr>
              </a:gs>
            </a:gsLst>
            <a:lin ang="10800000" scaled="1"/>
            <a:tileRect/>
          </a:gradFill>
          <a:ln w="57150">
            <a:solidFill>
              <a:srgbClr val="1C1C1C"/>
            </a:solidFill>
            <a:prstDash val="solid"/>
          </a:ln>
        </p:spPr>
        <p:txBody>
          <a:bodyPr vert="horz" wrap="square" lIns="91440" tIns="45720" rIns="91440" bIns="45720" anchor="ctr" anchorCtr="1" compatLnSpc="1"/>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zh-TW" sz="3200" b="1" i="0" u="none" strike="noStrike" kern="1200" cap="none" spc="0" baseline="0" dirty="0">
                <a:solidFill>
                  <a:srgbClr val="000000"/>
                </a:solidFill>
                <a:uFillTx/>
                <a:latin typeface="標楷體" panose="03000509000000000000" pitchFamily="65" charset="-120"/>
                <a:ea typeface="標楷體" panose="03000509000000000000" pitchFamily="65" charset="-120"/>
              </a:rPr>
              <a:t>審標</a:t>
            </a:r>
          </a:p>
        </p:txBody>
      </p:sp>
      <p:sp>
        <p:nvSpPr>
          <p:cNvPr id="6" name="五邊形 9"/>
          <p:cNvSpPr/>
          <p:nvPr/>
        </p:nvSpPr>
        <p:spPr>
          <a:xfrm>
            <a:off x="3635896" y="332656"/>
            <a:ext cx="1405350" cy="944666"/>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180"/>
              <a:gd name="f11" fmla="abs f4"/>
              <a:gd name="f12" fmla="abs f5"/>
              <a:gd name="f13" fmla="abs f6"/>
              <a:gd name="f14" fmla="val f7"/>
              <a:gd name="f15" fmla="val f8"/>
              <a:gd name="f16" fmla="*/ f9 f1 1"/>
              <a:gd name="f17" fmla="*/ f10 f1 1"/>
              <a:gd name="f18" fmla="?: f11 f4 1"/>
              <a:gd name="f19" fmla="?: f12 f5 1"/>
              <a:gd name="f20" fmla="?: f13 f6 1"/>
              <a:gd name="f21" fmla="*/ f16 1 f3"/>
              <a:gd name="f22" fmla="*/ f17 1 f3"/>
              <a:gd name="f23" fmla="*/ f18 1 21600"/>
              <a:gd name="f24" fmla="*/ f19 1 21600"/>
              <a:gd name="f25" fmla="*/ 21600 f18 1"/>
              <a:gd name="f26" fmla="*/ 21600 f19 1"/>
              <a:gd name="f27" fmla="+- f21 0 f2"/>
              <a:gd name="f28" fmla="+- f22 0 f2"/>
              <a:gd name="f29" fmla="min f24 f23"/>
              <a:gd name="f30" fmla="*/ f25 1 f20"/>
              <a:gd name="f31" fmla="*/ f26 1 f20"/>
              <a:gd name="f32" fmla="val f30"/>
              <a:gd name="f33" fmla="val f31"/>
              <a:gd name="f34" fmla="*/ f14 f29 1"/>
              <a:gd name="f35" fmla="+- f33 0 f14"/>
              <a:gd name="f36" fmla="+- f32 0 f14"/>
              <a:gd name="f37" fmla="*/ f33 f29 1"/>
              <a:gd name="f38" fmla="*/ f32 f29 1"/>
              <a:gd name="f39" fmla="*/ f35 1 2"/>
              <a:gd name="f40" fmla="min f36 f35"/>
              <a:gd name="f41" fmla="+- f14 f39 0"/>
              <a:gd name="f42" fmla="*/ f40 f15 1"/>
              <a:gd name="f43" fmla="*/ f42 1 100000"/>
              <a:gd name="f44" fmla="*/ f41 f29 1"/>
              <a:gd name="f45" fmla="+- f32 0 f43"/>
              <a:gd name="f46" fmla="+- f45 f32 0"/>
              <a:gd name="f47" fmla="*/ f45 1 2"/>
              <a:gd name="f48" fmla="*/ f45 f29 1"/>
              <a:gd name="f49" fmla="*/ f46 1 2"/>
              <a:gd name="f50" fmla="*/ f47 f29 1"/>
              <a:gd name="f51" fmla="*/ f49 f29 1"/>
            </a:gdLst>
            <a:ahLst/>
            <a:cxnLst>
              <a:cxn ang="3cd4">
                <a:pos x="hc" y="t"/>
              </a:cxn>
              <a:cxn ang="0">
                <a:pos x="r" y="vc"/>
              </a:cxn>
              <a:cxn ang="cd4">
                <a:pos x="hc" y="b"/>
              </a:cxn>
              <a:cxn ang="cd2">
                <a:pos x="l" y="vc"/>
              </a:cxn>
              <a:cxn ang="f27">
                <a:pos x="f50" y="f34"/>
              </a:cxn>
              <a:cxn ang="f28">
                <a:pos x="f50" y="f37"/>
              </a:cxn>
            </a:cxnLst>
            <a:rect l="f34" t="f34" r="f51" b="f37"/>
            <a:pathLst>
              <a:path>
                <a:moveTo>
                  <a:pt x="f34" y="f34"/>
                </a:moveTo>
                <a:lnTo>
                  <a:pt x="f48" y="f34"/>
                </a:lnTo>
                <a:lnTo>
                  <a:pt x="f38" y="f44"/>
                </a:lnTo>
                <a:lnTo>
                  <a:pt x="f48" y="f37"/>
                </a:lnTo>
                <a:lnTo>
                  <a:pt x="f34" y="f37"/>
                </a:lnTo>
                <a:close/>
              </a:path>
            </a:pathLst>
          </a:custGeom>
          <a:gradFill flip="none" rotWithShape="1">
            <a:gsLst>
              <a:gs pos="0">
                <a:srgbClr val="00B050">
                  <a:tint val="66000"/>
                  <a:satMod val="160000"/>
                </a:srgbClr>
              </a:gs>
              <a:gs pos="50000">
                <a:srgbClr val="00B050">
                  <a:tint val="44500"/>
                  <a:satMod val="160000"/>
                </a:srgbClr>
              </a:gs>
              <a:gs pos="100000">
                <a:srgbClr val="00B050">
                  <a:tint val="23500"/>
                  <a:satMod val="160000"/>
                </a:srgbClr>
              </a:gs>
            </a:gsLst>
            <a:lin ang="10800000" scaled="1"/>
            <a:tileRect/>
          </a:gradFill>
          <a:ln w="57150">
            <a:solidFill>
              <a:srgbClr val="FF0000"/>
            </a:solidFill>
            <a:prstDash val="sysDot"/>
          </a:ln>
        </p:spPr>
        <p:txBody>
          <a:bodyPr vert="horz" wrap="square" lIns="91440" tIns="45720" rIns="91440" bIns="45720" anchor="ctr" anchorCtr="1" compatLnSpc="1"/>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zh-TW" sz="3200" b="1" i="0" u="none" strike="noStrike" kern="1200" cap="none" spc="0" baseline="0" dirty="0">
                <a:solidFill>
                  <a:srgbClr val="000000"/>
                </a:solidFill>
                <a:uFillTx/>
                <a:latin typeface="標楷體" panose="03000509000000000000" pitchFamily="65" charset="-120"/>
                <a:ea typeface="標楷體" panose="03000509000000000000" pitchFamily="65" charset="-120"/>
              </a:rPr>
              <a:t>決標</a:t>
            </a:r>
          </a:p>
        </p:txBody>
      </p:sp>
      <p:sp>
        <p:nvSpPr>
          <p:cNvPr id="7" name="五邊形 10"/>
          <p:cNvSpPr/>
          <p:nvPr/>
        </p:nvSpPr>
        <p:spPr>
          <a:xfrm>
            <a:off x="4871162" y="371061"/>
            <a:ext cx="1213006" cy="906261"/>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180"/>
              <a:gd name="f11" fmla="abs f4"/>
              <a:gd name="f12" fmla="abs f5"/>
              <a:gd name="f13" fmla="abs f6"/>
              <a:gd name="f14" fmla="val f7"/>
              <a:gd name="f15" fmla="val f8"/>
              <a:gd name="f16" fmla="*/ f9 f1 1"/>
              <a:gd name="f17" fmla="*/ f10 f1 1"/>
              <a:gd name="f18" fmla="?: f11 f4 1"/>
              <a:gd name="f19" fmla="?: f12 f5 1"/>
              <a:gd name="f20" fmla="?: f13 f6 1"/>
              <a:gd name="f21" fmla="*/ f16 1 f3"/>
              <a:gd name="f22" fmla="*/ f17 1 f3"/>
              <a:gd name="f23" fmla="*/ f18 1 21600"/>
              <a:gd name="f24" fmla="*/ f19 1 21600"/>
              <a:gd name="f25" fmla="*/ 21600 f18 1"/>
              <a:gd name="f26" fmla="*/ 21600 f19 1"/>
              <a:gd name="f27" fmla="+- f21 0 f2"/>
              <a:gd name="f28" fmla="+- f22 0 f2"/>
              <a:gd name="f29" fmla="min f24 f23"/>
              <a:gd name="f30" fmla="*/ f25 1 f20"/>
              <a:gd name="f31" fmla="*/ f26 1 f20"/>
              <a:gd name="f32" fmla="val f30"/>
              <a:gd name="f33" fmla="val f31"/>
              <a:gd name="f34" fmla="*/ f14 f29 1"/>
              <a:gd name="f35" fmla="+- f33 0 f14"/>
              <a:gd name="f36" fmla="+- f32 0 f14"/>
              <a:gd name="f37" fmla="*/ f33 f29 1"/>
              <a:gd name="f38" fmla="*/ f32 f29 1"/>
              <a:gd name="f39" fmla="*/ f35 1 2"/>
              <a:gd name="f40" fmla="min f36 f35"/>
              <a:gd name="f41" fmla="+- f14 f39 0"/>
              <a:gd name="f42" fmla="*/ f40 f15 1"/>
              <a:gd name="f43" fmla="*/ f42 1 100000"/>
              <a:gd name="f44" fmla="*/ f41 f29 1"/>
              <a:gd name="f45" fmla="+- f32 0 f43"/>
              <a:gd name="f46" fmla="+- f45 f32 0"/>
              <a:gd name="f47" fmla="*/ f45 1 2"/>
              <a:gd name="f48" fmla="*/ f45 f29 1"/>
              <a:gd name="f49" fmla="*/ f46 1 2"/>
              <a:gd name="f50" fmla="*/ f47 f29 1"/>
              <a:gd name="f51" fmla="*/ f49 f29 1"/>
            </a:gdLst>
            <a:ahLst/>
            <a:cxnLst>
              <a:cxn ang="3cd4">
                <a:pos x="hc" y="t"/>
              </a:cxn>
              <a:cxn ang="0">
                <a:pos x="r" y="vc"/>
              </a:cxn>
              <a:cxn ang="cd4">
                <a:pos x="hc" y="b"/>
              </a:cxn>
              <a:cxn ang="cd2">
                <a:pos x="l" y="vc"/>
              </a:cxn>
              <a:cxn ang="f27">
                <a:pos x="f50" y="f34"/>
              </a:cxn>
              <a:cxn ang="f28">
                <a:pos x="f50" y="f37"/>
              </a:cxn>
            </a:cxnLst>
            <a:rect l="f34" t="f34" r="f51" b="f37"/>
            <a:pathLst>
              <a:path>
                <a:moveTo>
                  <a:pt x="f34" y="f34"/>
                </a:moveTo>
                <a:lnTo>
                  <a:pt x="f48" y="f34"/>
                </a:lnTo>
                <a:lnTo>
                  <a:pt x="f38" y="f44"/>
                </a:lnTo>
                <a:lnTo>
                  <a:pt x="f48" y="f37"/>
                </a:lnTo>
                <a:lnTo>
                  <a:pt x="f34" y="f37"/>
                </a:lnTo>
                <a:close/>
              </a:path>
            </a:pathLst>
          </a:custGeom>
          <a:solidFill>
            <a:schemeClr val="accent4">
              <a:lumMod val="20000"/>
              <a:lumOff val="80000"/>
            </a:schemeClr>
          </a:solidFill>
          <a:ln w="57150">
            <a:solidFill>
              <a:srgbClr val="1C1C1C"/>
            </a:solidFill>
            <a:prstDash val="solid"/>
          </a:ln>
        </p:spPr>
        <p:txBody>
          <a:bodyPr vert="horz" wrap="square" lIns="91440" tIns="45720" rIns="91440" bIns="45720" anchor="ctr" anchorCtr="1" compatLnSpc="1"/>
          <a:lstStyle/>
          <a:p>
            <a:pPr marL="0" marR="0" lvl="0" indent="0"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zh-TW" sz="2800" b="1" i="0" u="none" strike="noStrike" kern="1200" cap="none" spc="0" baseline="0" dirty="0">
                <a:solidFill>
                  <a:srgbClr val="000000"/>
                </a:solidFill>
                <a:uFillTx/>
                <a:latin typeface="標楷體" panose="03000509000000000000" pitchFamily="65" charset="-120"/>
                <a:ea typeface="標楷體" panose="03000509000000000000" pitchFamily="65" charset="-120"/>
              </a:rPr>
              <a:t>訂約</a:t>
            </a:r>
          </a:p>
        </p:txBody>
      </p:sp>
      <p:sp>
        <p:nvSpPr>
          <p:cNvPr id="8" name="五邊形 11"/>
          <p:cNvSpPr/>
          <p:nvPr/>
        </p:nvSpPr>
        <p:spPr>
          <a:xfrm>
            <a:off x="5750118" y="362500"/>
            <a:ext cx="1126138" cy="900998"/>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180"/>
              <a:gd name="f11" fmla="abs f4"/>
              <a:gd name="f12" fmla="abs f5"/>
              <a:gd name="f13" fmla="abs f6"/>
              <a:gd name="f14" fmla="val f7"/>
              <a:gd name="f15" fmla="val f8"/>
              <a:gd name="f16" fmla="*/ f9 f1 1"/>
              <a:gd name="f17" fmla="*/ f10 f1 1"/>
              <a:gd name="f18" fmla="?: f11 f4 1"/>
              <a:gd name="f19" fmla="?: f12 f5 1"/>
              <a:gd name="f20" fmla="?: f13 f6 1"/>
              <a:gd name="f21" fmla="*/ f16 1 f3"/>
              <a:gd name="f22" fmla="*/ f17 1 f3"/>
              <a:gd name="f23" fmla="*/ f18 1 21600"/>
              <a:gd name="f24" fmla="*/ f19 1 21600"/>
              <a:gd name="f25" fmla="*/ 21600 f18 1"/>
              <a:gd name="f26" fmla="*/ 21600 f19 1"/>
              <a:gd name="f27" fmla="+- f21 0 f2"/>
              <a:gd name="f28" fmla="+- f22 0 f2"/>
              <a:gd name="f29" fmla="min f24 f23"/>
              <a:gd name="f30" fmla="*/ f25 1 f20"/>
              <a:gd name="f31" fmla="*/ f26 1 f20"/>
              <a:gd name="f32" fmla="val f30"/>
              <a:gd name="f33" fmla="val f31"/>
              <a:gd name="f34" fmla="*/ f14 f29 1"/>
              <a:gd name="f35" fmla="+- f33 0 f14"/>
              <a:gd name="f36" fmla="+- f32 0 f14"/>
              <a:gd name="f37" fmla="*/ f33 f29 1"/>
              <a:gd name="f38" fmla="*/ f32 f29 1"/>
              <a:gd name="f39" fmla="*/ f35 1 2"/>
              <a:gd name="f40" fmla="min f36 f35"/>
              <a:gd name="f41" fmla="+- f14 f39 0"/>
              <a:gd name="f42" fmla="*/ f40 f15 1"/>
              <a:gd name="f43" fmla="*/ f42 1 100000"/>
              <a:gd name="f44" fmla="*/ f41 f29 1"/>
              <a:gd name="f45" fmla="+- f32 0 f43"/>
              <a:gd name="f46" fmla="+- f45 f32 0"/>
              <a:gd name="f47" fmla="*/ f45 1 2"/>
              <a:gd name="f48" fmla="*/ f45 f29 1"/>
              <a:gd name="f49" fmla="*/ f46 1 2"/>
              <a:gd name="f50" fmla="*/ f47 f29 1"/>
              <a:gd name="f51" fmla="*/ f49 f29 1"/>
            </a:gdLst>
            <a:ahLst/>
            <a:cxnLst>
              <a:cxn ang="3cd4">
                <a:pos x="hc" y="t"/>
              </a:cxn>
              <a:cxn ang="0">
                <a:pos x="r" y="vc"/>
              </a:cxn>
              <a:cxn ang="cd4">
                <a:pos x="hc" y="b"/>
              </a:cxn>
              <a:cxn ang="cd2">
                <a:pos x="l" y="vc"/>
              </a:cxn>
              <a:cxn ang="f27">
                <a:pos x="f50" y="f34"/>
              </a:cxn>
              <a:cxn ang="f28">
                <a:pos x="f50" y="f37"/>
              </a:cxn>
            </a:cxnLst>
            <a:rect l="f34" t="f34" r="f51" b="f37"/>
            <a:pathLst>
              <a:path>
                <a:moveTo>
                  <a:pt x="f34" y="f34"/>
                </a:moveTo>
                <a:lnTo>
                  <a:pt x="f48" y="f34"/>
                </a:lnTo>
                <a:lnTo>
                  <a:pt x="f38" y="f44"/>
                </a:lnTo>
                <a:lnTo>
                  <a:pt x="f48" y="f37"/>
                </a:lnTo>
                <a:lnTo>
                  <a:pt x="f34" y="f37"/>
                </a:lnTo>
                <a:close/>
              </a:path>
            </a:pathLst>
          </a:custGeom>
          <a:solidFill>
            <a:schemeClr val="accent5">
              <a:lumMod val="40000"/>
              <a:lumOff val="60000"/>
            </a:schemeClr>
          </a:solidFill>
          <a:ln w="57150">
            <a:solidFill>
              <a:srgbClr val="1C1C1C"/>
            </a:solidFill>
            <a:prstDash val="solid"/>
          </a:ln>
        </p:spPr>
        <p:txBody>
          <a:bodyPr vert="horz" wrap="square" lIns="91440" tIns="45720" rIns="91440" bIns="45720" anchor="ctr" anchorCtr="1" compatLnSpc="1"/>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zh-TW" sz="2800" b="1" i="0" u="none" strike="noStrike" kern="1200" cap="none" spc="0" baseline="0" dirty="0">
                <a:solidFill>
                  <a:srgbClr val="000000"/>
                </a:solidFill>
                <a:uFillTx/>
                <a:latin typeface="標楷體" panose="03000509000000000000" pitchFamily="65" charset="-120"/>
                <a:ea typeface="標楷體" panose="03000509000000000000" pitchFamily="65" charset="-120"/>
              </a:rPr>
              <a:t>履約</a:t>
            </a:r>
          </a:p>
        </p:txBody>
      </p:sp>
      <p:sp>
        <p:nvSpPr>
          <p:cNvPr id="9" name="五邊形 12"/>
          <p:cNvSpPr/>
          <p:nvPr/>
        </p:nvSpPr>
        <p:spPr>
          <a:xfrm>
            <a:off x="6602590" y="371061"/>
            <a:ext cx="1281778" cy="892436"/>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180"/>
              <a:gd name="f11" fmla="abs f4"/>
              <a:gd name="f12" fmla="abs f5"/>
              <a:gd name="f13" fmla="abs f6"/>
              <a:gd name="f14" fmla="val f7"/>
              <a:gd name="f15" fmla="val f8"/>
              <a:gd name="f16" fmla="*/ f9 f1 1"/>
              <a:gd name="f17" fmla="*/ f10 f1 1"/>
              <a:gd name="f18" fmla="?: f11 f4 1"/>
              <a:gd name="f19" fmla="?: f12 f5 1"/>
              <a:gd name="f20" fmla="?: f13 f6 1"/>
              <a:gd name="f21" fmla="*/ f16 1 f3"/>
              <a:gd name="f22" fmla="*/ f17 1 f3"/>
              <a:gd name="f23" fmla="*/ f18 1 21600"/>
              <a:gd name="f24" fmla="*/ f19 1 21600"/>
              <a:gd name="f25" fmla="*/ 21600 f18 1"/>
              <a:gd name="f26" fmla="*/ 21600 f19 1"/>
              <a:gd name="f27" fmla="+- f21 0 f2"/>
              <a:gd name="f28" fmla="+- f22 0 f2"/>
              <a:gd name="f29" fmla="min f24 f23"/>
              <a:gd name="f30" fmla="*/ f25 1 f20"/>
              <a:gd name="f31" fmla="*/ f26 1 f20"/>
              <a:gd name="f32" fmla="val f30"/>
              <a:gd name="f33" fmla="val f31"/>
              <a:gd name="f34" fmla="*/ f14 f29 1"/>
              <a:gd name="f35" fmla="+- f33 0 f14"/>
              <a:gd name="f36" fmla="+- f32 0 f14"/>
              <a:gd name="f37" fmla="*/ f33 f29 1"/>
              <a:gd name="f38" fmla="*/ f32 f29 1"/>
              <a:gd name="f39" fmla="*/ f35 1 2"/>
              <a:gd name="f40" fmla="min f36 f35"/>
              <a:gd name="f41" fmla="+- f14 f39 0"/>
              <a:gd name="f42" fmla="*/ f40 f15 1"/>
              <a:gd name="f43" fmla="*/ f42 1 100000"/>
              <a:gd name="f44" fmla="*/ f41 f29 1"/>
              <a:gd name="f45" fmla="+- f32 0 f43"/>
              <a:gd name="f46" fmla="+- f45 f32 0"/>
              <a:gd name="f47" fmla="*/ f45 1 2"/>
              <a:gd name="f48" fmla="*/ f45 f29 1"/>
              <a:gd name="f49" fmla="*/ f46 1 2"/>
              <a:gd name="f50" fmla="*/ f47 f29 1"/>
              <a:gd name="f51" fmla="*/ f49 f29 1"/>
            </a:gdLst>
            <a:ahLst/>
            <a:cxnLst>
              <a:cxn ang="3cd4">
                <a:pos x="hc" y="t"/>
              </a:cxn>
              <a:cxn ang="0">
                <a:pos x="r" y="vc"/>
              </a:cxn>
              <a:cxn ang="cd4">
                <a:pos x="hc" y="b"/>
              </a:cxn>
              <a:cxn ang="cd2">
                <a:pos x="l" y="vc"/>
              </a:cxn>
              <a:cxn ang="f27">
                <a:pos x="f50" y="f34"/>
              </a:cxn>
              <a:cxn ang="f28">
                <a:pos x="f50" y="f37"/>
              </a:cxn>
            </a:cxnLst>
            <a:rect l="f34" t="f34" r="f51" b="f37"/>
            <a:pathLst>
              <a:path>
                <a:moveTo>
                  <a:pt x="f34" y="f34"/>
                </a:moveTo>
                <a:lnTo>
                  <a:pt x="f48" y="f34"/>
                </a:lnTo>
                <a:lnTo>
                  <a:pt x="f38" y="f44"/>
                </a:lnTo>
                <a:lnTo>
                  <a:pt x="f48" y="f37"/>
                </a:lnTo>
                <a:lnTo>
                  <a:pt x="f34" y="f37"/>
                </a:lnTo>
                <a:close/>
              </a:path>
            </a:pathLst>
          </a:custGeom>
          <a:solidFill>
            <a:schemeClr val="accent1">
              <a:lumMod val="60000"/>
              <a:lumOff val="40000"/>
            </a:schemeClr>
          </a:solidFill>
          <a:ln w="57150">
            <a:solidFill>
              <a:srgbClr val="1C1C1C"/>
            </a:solidFill>
            <a:prstDash val="solid"/>
          </a:ln>
        </p:spPr>
        <p:txBody>
          <a:bodyPr vert="horz" wrap="square" lIns="91440" tIns="45720" rIns="91440" bIns="45720" anchor="ctr" anchorCtr="1" compatLnSpc="1"/>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zh-TW" sz="2800" b="1" i="0" u="none" strike="noStrike" kern="1200" cap="none" spc="0" baseline="0" dirty="0">
                <a:solidFill>
                  <a:srgbClr val="000000"/>
                </a:solidFill>
                <a:uFillTx/>
                <a:latin typeface="標楷體" panose="03000509000000000000" pitchFamily="65" charset="-120"/>
                <a:ea typeface="標楷體" panose="03000509000000000000" pitchFamily="65" charset="-120"/>
              </a:rPr>
              <a:t>驗收</a:t>
            </a:r>
          </a:p>
        </p:txBody>
      </p:sp>
      <p:sp>
        <p:nvSpPr>
          <p:cNvPr id="10" name="五邊形 28"/>
          <p:cNvSpPr/>
          <p:nvPr/>
        </p:nvSpPr>
        <p:spPr>
          <a:xfrm>
            <a:off x="7620505" y="393212"/>
            <a:ext cx="1199967" cy="870286"/>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180"/>
              <a:gd name="f11" fmla="abs f4"/>
              <a:gd name="f12" fmla="abs f5"/>
              <a:gd name="f13" fmla="abs f6"/>
              <a:gd name="f14" fmla="val f7"/>
              <a:gd name="f15" fmla="val f8"/>
              <a:gd name="f16" fmla="*/ f9 f1 1"/>
              <a:gd name="f17" fmla="*/ f10 f1 1"/>
              <a:gd name="f18" fmla="?: f11 f4 1"/>
              <a:gd name="f19" fmla="?: f12 f5 1"/>
              <a:gd name="f20" fmla="?: f13 f6 1"/>
              <a:gd name="f21" fmla="*/ f16 1 f3"/>
              <a:gd name="f22" fmla="*/ f17 1 f3"/>
              <a:gd name="f23" fmla="*/ f18 1 21600"/>
              <a:gd name="f24" fmla="*/ f19 1 21600"/>
              <a:gd name="f25" fmla="*/ 21600 f18 1"/>
              <a:gd name="f26" fmla="*/ 21600 f19 1"/>
              <a:gd name="f27" fmla="+- f21 0 f2"/>
              <a:gd name="f28" fmla="+- f22 0 f2"/>
              <a:gd name="f29" fmla="min f24 f23"/>
              <a:gd name="f30" fmla="*/ f25 1 f20"/>
              <a:gd name="f31" fmla="*/ f26 1 f20"/>
              <a:gd name="f32" fmla="val f30"/>
              <a:gd name="f33" fmla="val f31"/>
              <a:gd name="f34" fmla="*/ f14 f29 1"/>
              <a:gd name="f35" fmla="+- f33 0 f14"/>
              <a:gd name="f36" fmla="+- f32 0 f14"/>
              <a:gd name="f37" fmla="*/ f33 f29 1"/>
              <a:gd name="f38" fmla="*/ f32 f29 1"/>
              <a:gd name="f39" fmla="*/ f35 1 2"/>
              <a:gd name="f40" fmla="min f36 f35"/>
              <a:gd name="f41" fmla="+- f14 f39 0"/>
              <a:gd name="f42" fmla="*/ f40 f15 1"/>
              <a:gd name="f43" fmla="*/ f42 1 100000"/>
              <a:gd name="f44" fmla="*/ f41 f29 1"/>
              <a:gd name="f45" fmla="+- f32 0 f43"/>
              <a:gd name="f46" fmla="+- f45 f32 0"/>
              <a:gd name="f47" fmla="*/ f45 1 2"/>
              <a:gd name="f48" fmla="*/ f45 f29 1"/>
              <a:gd name="f49" fmla="*/ f46 1 2"/>
              <a:gd name="f50" fmla="*/ f47 f29 1"/>
              <a:gd name="f51" fmla="*/ f49 f29 1"/>
            </a:gdLst>
            <a:ahLst/>
            <a:cxnLst>
              <a:cxn ang="3cd4">
                <a:pos x="hc" y="t"/>
              </a:cxn>
              <a:cxn ang="0">
                <a:pos x="r" y="vc"/>
              </a:cxn>
              <a:cxn ang="cd4">
                <a:pos x="hc" y="b"/>
              </a:cxn>
              <a:cxn ang="cd2">
                <a:pos x="l" y="vc"/>
              </a:cxn>
              <a:cxn ang="f27">
                <a:pos x="f50" y="f34"/>
              </a:cxn>
              <a:cxn ang="f28">
                <a:pos x="f50" y="f37"/>
              </a:cxn>
            </a:cxnLst>
            <a:rect l="f34" t="f34" r="f51" b="f37"/>
            <a:pathLst>
              <a:path>
                <a:moveTo>
                  <a:pt x="f34" y="f34"/>
                </a:moveTo>
                <a:lnTo>
                  <a:pt x="f48" y="f34"/>
                </a:lnTo>
                <a:lnTo>
                  <a:pt x="f38" y="f44"/>
                </a:lnTo>
                <a:lnTo>
                  <a:pt x="f48" y="f37"/>
                </a:lnTo>
                <a:lnTo>
                  <a:pt x="f34" y="f37"/>
                </a:lnTo>
                <a:close/>
              </a:path>
            </a:pathLst>
          </a:custGeom>
          <a:solidFill>
            <a:srgbClr val="92D050"/>
          </a:solidFill>
          <a:ln w="57150">
            <a:solidFill>
              <a:srgbClr val="1C1C1C"/>
            </a:solidFill>
            <a:prstDash val="solid"/>
          </a:ln>
        </p:spPr>
        <p:txBody>
          <a:bodyPr vert="horz" wrap="square" lIns="91440" tIns="45720" rIns="91440" bIns="45720" anchor="ctr" anchorCtr="1" compatLnSpc="1"/>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zh-TW" sz="2800" b="1" i="0" u="none" strike="noStrike" kern="1200" cap="none" spc="0" baseline="0" dirty="0">
                <a:solidFill>
                  <a:srgbClr val="000000"/>
                </a:solidFill>
                <a:uFillTx/>
                <a:latin typeface="標楷體" panose="03000509000000000000" pitchFamily="65" charset="-120"/>
                <a:ea typeface="標楷體" panose="03000509000000000000" pitchFamily="65" charset="-120"/>
              </a:rPr>
              <a:t>保固</a:t>
            </a:r>
          </a:p>
        </p:txBody>
      </p:sp>
      <p:sp>
        <p:nvSpPr>
          <p:cNvPr id="12" name="文字方塊 11"/>
          <p:cNvSpPr txBox="1"/>
          <p:nvPr/>
        </p:nvSpPr>
        <p:spPr>
          <a:xfrm>
            <a:off x="368385" y="1383158"/>
            <a:ext cx="8352928" cy="451406"/>
          </a:xfrm>
          <a:prstGeom prst="rect">
            <a:avLst/>
          </a:prstGeom>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lin ang="13500000" scaled="1"/>
            <a:tileRect/>
          </a:gradFill>
          <a:ln w="57150">
            <a:solidFill>
              <a:srgbClr val="FF0000"/>
            </a:solidFill>
          </a:ln>
        </p:spPr>
        <p:txBody>
          <a:bodyPr wrap="square" rtlCol="0">
            <a:spAutoFit/>
          </a:bodyPr>
          <a:lstStyle/>
          <a:p>
            <a:pPr algn="ctr">
              <a:lnSpc>
                <a:spcPts val="2800"/>
              </a:lnSpc>
              <a:spcAft>
                <a:spcPts val="0"/>
              </a:spcAft>
            </a:pPr>
            <a:r>
              <a:rPr lang="zh-TW" altLang="en-US" sz="2800" b="1" dirty="0">
                <a:solidFill>
                  <a:srgbClr val="000000"/>
                </a:solidFill>
                <a:latin typeface="標楷體" panose="03000509000000000000" pitchFamily="65" charset="-120"/>
                <a:ea typeface="標楷體" panose="03000509000000000000" pitchFamily="65" charset="-120"/>
              </a:rPr>
              <a:t>十三、其他不法不當行為 </a:t>
            </a:r>
          </a:p>
        </p:txBody>
      </p:sp>
      <p:sp>
        <p:nvSpPr>
          <p:cNvPr id="18" name="向下箭號 17"/>
          <p:cNvSpPr/>
          <p:nvPr/>
        </p:nvSpPr>
        <p:spPr>
          <a:xfrm>
            <a:off x="4610280" y="1842193"/>
            <a:ext cx="316426" cy="290663"/>
          </a:xfrm>
          <a:prstGeom prst="down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0" name="文字方塊 19"/>
          <p:cNvSpPr txBox="1"/>
          <p:nvPr/>
        </p:nvSpPr>
        <p:spPr>
          <a:xfrm>
            <a:off x="467544" y="2060848"/>
            <a:ext cx="8352928" cy="4606389"/>
          </a:xfrm>
          <a:prstGeom prst="rect">
            <a:avLst/>
          </a:prstGeom>
          <a:noFill/>
        </p:spPr>
        <p:txBody>
          <a:bodyPr wrap="square" rtlCol="0">
            <a:spAutoFit/>
          </a:bodyPr>
          <a:lstStyle/>
          <a:p>
            <a:pPr marL="355600" indent="-355600" algn="just">
              <a:lnSpc>
                <a:spcPts val="3200"/>
              </a:lnSpc>
            </a:pPr>
            <a:r>
              <a:rPr lang="en-US" altLang="zh-TW" sz="2400" b="1" dirty="0">
                <a:solidFill>
                  <a:srgbClr val="000000"/>
                </a:solidFill>
                <a:latin typeface="標楷體" panose="03000509000000000000" pitchFamily="65" charset="-120"/>
                <a:ea typeface="標楷體" panose="03000509000000000000" pitchFamily="65" charset="-120"/>
              </a:rPr>
              <a:t>1.</a:t>
            </a:r>
            <a:r>
              <a:rPr lang="zh-TW" altLang="zh-TW" sz="2400" b="1" u="sng" kern="0" dirty="0">
                <a:solidFill>
                  <a:srgbClr val="0000FF"/>
                </a:solidFill>
                <a:latin typeface="標楷體" pitchFamily="65" charset="-120"/>
                <a:ea typeface="標楷體" pitchFamily="65" charset="-120"/>
                <a:cs typeface="新細明體"/>
              </a:rPr>
              <a:t>利用職務關係對廠商要求</a:t>
            </a:r>
            <a:r>
              <a:rPr lang="zh-TW" altLang="zh-TW" sz="2400" b="1" kern="0" dirty="0">
                <a:solidFill>
                  <a:srgbClr val="000000"/>
                </a:solidFill>
                <a:latin typeface="標楷體" pitchFamily="65" charset="-120"/>
                <a:ea typeface="標楷體" pitchFamily="65" charset="-120"/>
                <a:cs typeface="新細明體"/>
              </a:rPr>
              <a:t>、期約或收受賄賂、回扣、餽贈、優惠交易或其他不正利益。</a:t>
            </a:r>
            <a:endParaRPr lang="zh-TW" altLang="zh-TW" sz="2400" b="1" kern="100" dirty="0">
              <a:solidFill>
                <a:srgbClr val="000000"/>
              </a:solidFill>
              <a:latin typeface="標楷體" pitchFamily="65" charset="-120"/>
              <a:ea typeface="標楷體" pitchFamily="65" charset="-120"/>
              <a:cs typeface="Times New Roman"/>
            </a:endParaRPr>
          </a:p>
          <a:p>
            <a:pPr marL="355600" indent="-355600" algn="just">
              <a:lnSpc>
                <a:spcPts val="3200"/>
              </a:lnSpc>
            </a:pPr>
            <a:r>
              <a:rPr lang="en-US" altLang="zh-TW" sz="2400" b="1" kern="100" dirty="0">
                <a:solidFill>
                  <a:srgbClr val="000000"/>
                </a:solidFill>
                <a:latin typeface="標楷體" pitchFamily="65" charset="-120"/>
                <a:ea typeface="標楷體" pitchFamily="65" charset="-120"/>
                <a:cs typeface="Times New Roman"/>
              </a:rPr>
              <a:t>2.</a:t>
            </a:r>
            <a:r>
              <a:rPr lang="zh-TW" altLang="zh-TW" sz="2400" b="1" u="sng" kern="0" dirty="0">
                <a:solidFill>
                  <a:srgbClr val="0000FF"/>
                </a:solidFill>
                <a:latin typeface="標楷體" pitchFamily="65" charset="-120"/>
                <a:ea typeface="標楷體" pitchFamily="65" charset="-120"/>
                <a:cs typeface="新細明體"/>
              </a:rPr>
              <a:t>接受與職務有關廠商之食</a:t>
            </a:r>
            <a:r>
              <a:rPr lang="zh-TW" altLang="zh-TW" sz="2400" b="1" kern="0" dirty="0">
                <a:solidFill>
                  <a:srgbClr val="000000"/>
                </a:solidFill>
                <a:latin typeface="標楷體" pitchFamily="65" charset="-120"/>
                <a:ea typeface="標楷體" pitchFamily="65" charset="-120"/>
                <a:cs typeface="新細明體"/>
              </a:rPr>
              <a:t>、宿、交通、娛樂、旅遊、冶遊或其他類似情形之免費或優惠招待。</a:t>
            </a:r>
            <a:endParaRPr lang="zh-TW" altLang="zh-TW" sz="2400" b="1" kern="100" dirty="0">
              <a:solidFill>
                <a:srgbClr val="000000"/>
              </a:solidFill>
              <a:latin typeface="標楷體" pitchFamily="65" charset="-120"/>
              <a:ea typeface="標楷體" pitchFamily="65" charset="-120"/>
              <a:cs typeface="Times New Roman"/>
            </a:endParaRPr>
          </a:p>
          <a:p>
            <a:pPr marL="265113" indent="-265113" algn="just">
              <a:lnSpc>
                <a:spcPts val="3200"/>
              </a:lnSpc>
            </a:pPr>
            <a:r>
              <a:rPr lang="en-US" altLang="zh-TW" sz="2400" b="1" kern="100" dirty="0">
                <a:solidFill>
                  <a:srgbClr val="000000"/>
                </a:solidFill>
                <a:latin typeface="標楷體" pitchFamily="65" charset="-120"/>
                <a:ea typeface="標楷體" pitchFamily="65" charset="-120"/>
                <a:cs typeface="Times New Roman"/>
              </a:rPr>
              <a:t>3.</a:t>
            </a:r>
            <a:r>
              <a:rPr lang="zh-TW" altLang="zh-TW" sz="2400" b="1" u="sng" kern="0" dirty="0">
                <a:solidFill>
                  <a:srgbClr val="FF0000"/>
                </a:solidFill>
                <a:latin typeface="標楷體" pitchFamily="65" charset="-120"/>
                <a:ea typeface="標楷體" pitchFamily="65" charset="-120"/>
                <a:cs typeface="新細明體"/>
              </a:rPr>
              <a:t>不依法令規定辦理採購</a:t>
            </a:r>
            <a:r>
              <a:rPr lang="zh-TW" altLang="zh-TW" sz="2400" b="1" kern="0" dirty="0">
                <a:solidFill>
                  <a:srgbClr val="FF0000"/>
                </a:solidFill>
                <a:latin typeface="標楷體" pitchFamily="65" charset="-120"/>
                <a:ea typeface="標楷體" pitchFamily="65" charset="-120"/>
                <a:cs typeface="新細明體"/>
              </a:rPr>
              <a:t>。</a:t>
            </a:r>
            <a:endParaRPr lang="zh-TW" altLang="zh-TW" sz="2000" b="1" kern="100" dirty="0">
              <a:solidFill>
                <a:srgbClr val="FF0000"/>
              </a:solidFill>
              <a:latin typeface="標楷體" pitchFamily="65" charset="-120"/>
              <a:ea typeface="標楷體" pitchFamily="65" charset="-120"/>
              <a:cs typeface="Times New Roman"/>
            </a:endParaRPr>
          </a:p>
          <a:p>
            <a:pPr marL="265113" indent="-265113" algn="just">
              <a:lnSpc>
                <a:spcPts val="3200"/>
              </a:lnSpc>
            </a:pPr>
            <a:r>
              <a:rPr lang="en-US" altLang="zh-TW" sz="2400" b="1" kern="100" dirty="0">
                <a:solidFill>
                  <a:srgbClr val="000000"/>
                </a:solidFill>
                <a:latin typeface="標楷體" pitchFamily="65" charset="-120"/>
                <a:ea typeface="標楷體" pitchFamily="65" charset="-120"/>
                <a:cs typeface="Times New Roman"/>
              </a:rPr>
              <a:t>4.</a:t>
            </a:r>
            <a:r>
              <a:rPr lang="zh-TW" altLang="zh-TW" sz="2400" b="1" u="sng" kern="0" dirty="0">
                <a:solidFill>
                  <a:srgbClr val="FF0000"/>
                </a:solidFill>
                <a:latin typeface="標楷體" pitchFamily="65" charset="-120"/>
                <a:ea typeface="標楷體" pitchFamily="65" charset="-120"/>
                <a:cs typeface="新細明體"/>
              </a:rPr>
              <a:t>妨礙採購效率</a:t>
            </a:r>
            <a:r>
              <a:rPr lang="en-US" altLang="zh-TW" sz="2000" b="1" kern="0" dirty="0">
                <a:solidFill>
                  <a:srgbClr val="000000"/>
                </a:solidFill>
                <a:latin typeface="標楷體" pitchFamily="65" charset="-120"/>
                <a:ea typeface="標楷體" pitchFamily="65" charset="-120"/>
                <a:cs typeface="新細明體"/>
              </a:rPr>
              <a:t>(</a:t>
            </a:r>
            <a:r>
              <a:rPr lang="zh-TW" altLang="zh-TW" sz="2000" b="1" kern="0" dirty="0">
                <a:solidFill>
                  <a:srgbClr val="000000"/>
                </a:solidFill>
                <a:latin typeface="標楷體" pitchFamily="65" charset="-120"/>
                <a:ea typeface="標楷體" pitchFamily="65" charset="-120"/>
                <a:cs typeface="新細明體"/>
              </a:rPr>
              <a:t>例如</a:t>
            </a:r>
            <a:r>
              <a:rPr lang="zh-TW" altLang="zh-TW" sz="2000" b="1" u="sng" kern="0" dirty="0">
                <a:solidFill>
                  <a:srgbClr val="000000"/>
                </a:solidFill>
                <a:latin typeface="標楷體" pitchFamily="65" charset="-120"/>
                <a:ea typeface="標楷體" pitchFamily="65" charset="-120"/>
                <a:cs typeface="新細明體"/>
              </a:rPr>
              <a:t>一再開標流標廢標不知檢討</a:t>
            </a:r>
            <a:r>
              <a:rPr lang="en-US" altLang="zh-TW" sz="2000" b="1" kern="0" dirty="0">
                <a:solidFill>
                  <a:srgbClr val="000000"/>
                </a:solidFill>
                <a:latin typeface="標楷體" pitchFamily="65" charset="-120"/>
                <a:ea typeface="標楷體" pitchFamily="65" charset="-120"/>
                <a:cs typeface="新細明體"/>
              </a:rPr>
              <a:t>)</a:t>
            </a:r>
            <a:r>
              <a:rPr lang="zh-TW" altLang="zh-TW" sz="2000" b="1" kern="0" dirty="0">
                <a:solidFill>
                  <a:srgbClr val="000000"/>
                </a:solidFill>
                <a:latin typeface="標楷體" pitchFamily="65" charset="-120"/>
                <a:ea typeface="標楷體" pitchFamily="65" charset="-120"/>
                <a:cs typeface="新細明體"/>
              </a:rPr>
              <a:t>。</a:t>
            </a:r>
            <a:endParaRPr lang="zh-TW" altLang="zh-TW" sz="2000" b="1" kern="100" dirty="0">
              <a:solidFill>
                <a:srgbClr val="000000"/>
              </a:solidFill>
              <a:latin typeface="標楷體" pitchFamily="65" charset="-120"/>
              <a:ea typeface="標楷體" pitchFamily="65" charset="-120"/>
              <a:cs typeface="Times New Roman"/>
            </a:endParaRPr>
          </a:p>
          <a:p>
            <a:pPr marL="266700" indent="-266700" algn="just">
              <a:lnSpc>
                <a:spcPts val="3200"/>
              </a:lnSpc>
            </a:pPr>
            <a:r>
              <a:rPr lang="en-US" altLang="zh-TW" sz="2400" b="1" kern="100" dirty="0">
                <a:solidFill>
                  <a:srgbClr val="000000"/>
                </a:solidFill>
                <a:latin typeface="標楷體" pitchFamily="65" charset="-120"/>
                <a:ea typeface="標楷體" pitchFamily="65" charset="-120"/>
                <a:cs typeface="Times New Roman"/>
              </a:rPr>
              <a:t>5.</a:t>
            </a:r>
            <a:r>
              <a:rPr lang="zh-TW" altLang="zh-TW" sz="2400" b="1" u="sng" kern="0" dirty="0">
                <a:solidFill>
                  <a:srgbClr val="FF0000"/>
                </a:solidFill>
                <a:latin typeface="標楷體" pitchFamily="65" charset="-120"/>
                <a:ea typeface="標楷體" pitchFamily="65" charset="-120"/>
                <a:cs typeface="新細明體"/>
              </a:rPr>
              <a:t>浪費國家資源</a:t>
            </a:r>
            <a:r>
              <a:rPr lang="en-US" altLang="zh-TW" sz="2000" b="1" kern="0" dirty="0">
                <a:solidFill>
                  <a:srgbClr val="000000"/>
                </a:solidFill>
                <a:latin typeface="標楷體" pitchFamily="65" charset="-120"/>
                <a:ea typeface="標楷體" pitchFamily="65" charset="-120"/>
                <a:cs typeface="新細明體"/>
              </a:rPr>
              <a:t>(</a:t>
            </a:r>
            <a:r>
              <a:rPr lang="zh-TW" altLang="zh-TW" sz="2000" b="1" kern="0" dirty="0">
                <a:solidFill>
                  <a:srgbClr val="000000"/>
                </a:solidFill>
                <a:latin typeface="標楷體" pitchFamily="65" charset="-120"/>
                <a:ea typeface="標楷體" pitchFamily="65" charset="-120"/>
                <a:cs typeface="新細明體"/>
              </a:rPr>
              <a:t>例如呆料、存貨過多仍繼續採購；為消化預算而辦理不必要之採購</a:t>
            </a:r>
            <a:r>
              <a:rPr lang="en-US" altLang="zh-TW" sz="2000" b="1" kern="0" dirty="0">
                <a:solidFill>
                  <a:srgbClr val="000000"/>
                </a:solidFill>
                <a:latin typeface="標楷體" pitchFamily="65" charset="-120"/>
                <a:ea typeface="標楷體" pitchFamily="65" charset="-120"/>
                <a:cs typeface="新細明體"/>
              </a:rPr>
              <a:t>)</a:t>
            </a:r>
            <a:r>
              <a:rPr lang="zh-TW" altLang="zh-TW" sz="2000" b="1" kern="0" dirty="0">
                <a:solidFill>
                  <a:srgbClr val="000000"/>
                </a:solidFill>
                <a:latin typeface="標楷體" pitchFamily="65" charset="-120"/>
                <a:ea typeface="標楷體" pitchFamily="65" charset="-120"/>
                <a:cs typeface="新細明體"/>
              </a:rPr>
              <a:t>。</a:t>
            </a:r>
            <a:endParaRPr lang="zh-TW" altLang="zh-TW" sz="2000" b="1" kern="100" dirty="0">
              <a:solidFill>
                <a:srgbClr val="000000"/>
              </a:solidFill>
              <a:latin typeface="標楷體" pitchFamily="65" charset="-120"/>
              <a:ea typeface="標楷體" pitchFamily="65" charset="-120"/>
              <a:cs typeface="Times New Roman"/>
            </a:endParaRPr>
          </a:p>
          <a:p>
            <a:pPr marL="265113" indent="-265113" algn="just">
              <a:lnSpc>
                <a:spcPts val="3200"/>
              </a:lnSpc>
            </a:pPr>
            <a:r>
              <a:rPr lang="en-US" altLang="zh-TW" sz="2400" b="1" kern="100" dirty="0">
                <a:solidFill>
                  <a:srgbClr val="000000"/>
                </a:solidFill>
                <a:latin typeface="標楷體" pitchFamily="65" charset="-120"/>
                <a:ea typeface="標楷體" pitchFamily="65" charset="-120"/>
                <a:cs typeface="Times New Roman"/>
              </a:rPr>
              <a:t>6.</a:t>
            </a:r>
            <a:r>
              <a:rPr lang="zh-TW" altLang="zh-TW" sz="2400" b="1" u="sng" kern="0" dirty="0">
                <a:solidFill>
                  <a:srgbClr val="0000FF"/>
                </a:solidFill>
                <a:latin typeface="標楷體" pitchFamily="65" charset="-120"/>
                <a:ea typeface="標楷體" pitchFamily="65" charset="-120"/>
                <a:cs typeface="新細明體"/>
              </a:rPr>
              <a:t>未公正辦理採購</a:t>
            </a:r>
            <a:r>
              <a:rPr lang="en-US" altLang="zh-TW" sz="2000" b="1" kern="0" dirty="0">
                <a:solidFill>
                  <a:srgbClr val="000000"/>
                </a:solidFill>
                <a:latin typeface="標楷體" pitchFamily="65" charset="-120"/>
                <a:ea typeface="標楷體" pitchFamily="65" charset="-120"/>
                <a:cs typeface="新細明體"/>
              </a:rPr>
              <a:t>(</a:t>
            </a:r>
            <a:r>
              <a:rPr lang="zh-TW" altLang="zh-TW" sz="2000" b="1" kern="0" dirty="0">
                <a:solidFill>
                  <a:srgbClr val="000000"/>
                </a:solidFill>
                <a:latin typeface="標楷體" pitchFamily="65" charset="-120"/>
                <a:ea typeface="標楷體" pitchFamily="65" charset="-120"/>
                <a:cs typeface="新細明體"/>
              </a:rPr>
              <a:t>例如未執行利益迴避</a:t>
            </a:r>
            <a:r>
              <a:rPr lang="en-US" altLang="zh-TW" sz="2000" b="1" kern="0" dirty="0">
                <a:solidFill>
                  <a:srgbClr val="000000"/>
                </a:solidFill>
                <a:latin typeface="標楷體" pitchFamily="65" charset="-120"/>
                <a:ea typeface="標楷體" pitchFamily="65" charset="-120"/>
                <a:cs typeface="新細明體"/>
              </a:rPr>
              <a:t>)</a:t>
            </a:r>
            <a:r>
              <a:rPr lang="zh-TW" altLang="zh-TW" sz="2000" b="1" kern="0" dirty="0">
                <a:solidFill>
                  <a:srgbClr val="000000"/>
                </a:solidFill>
                <a:latin typeface="標楷體" pitchFamily="65" charset="-120"/>
                <a:ea typeface="標楷體" pitchFamily="65" charset="-120"/>
                <a:cs typeface="新細明體"/>
              </a:rPr>
              <a:t>。</a:t>
            </a:r>
            <a:endParaRPr lang="zh-TW" altLang="zh-TW" sz="2000" b="1" kern="100" dirty="0">
              <a:solidFill>
                <a:srgbClr val="000000"/>
              </a:solidFill>
              <a:latin typeface="標楷體" pitchFamily="65" charset="-120"/>
              <a:ea typeface="標楷體" pitchFamily="65" charset="-120"/>
              <a:cs typeface="Times New Roman"/>
            </a:endParaRPr>
          </a:p>
          <a:p>
            <a:pPr marL="265113" indent="-265113" algn="just">
              <a:lnSpc>
                <a:spcPts val="3200"/>
              </a:lnSpc>
            </a:pPr>
            <a:r>
              <a:rPr lang="en-US" altLang="zh-TW" sz="2400" b="1" kern="100" dirty="0">
                <a:solidFill>
                  <a:srgbClr val="000000"/>
                </a:solidFill>
                <a:latin typeface="標楷體" pitchFamily="65" charset="-120"/>
                <a:ea typeface="標楷體" pitchFamily="65" charset="-120"/>
                <a:cs typeface="Times New Roman"/>
              </a:rPr>
              <a:t>7.</a:t>
            </a:r>
            <a:r>
              <a:rPr lang="zh-TW" altLang="zh-TW" sz="2400" b="1" u="sng" kern="0" dirty="0">
                <a:solidFill>
                  <a:srgbClr val="0000FF"/>
                </a:solidFill>
                <a:latin typeface="標楷體" pitchFamily="65" charset="-120"/>
                <a:ea typeface="標楷體" pitchFamily="65" charset="-120"/>
                <a:cs typeface="新細明體"/>
              </a:rPr>
              <a:t>洩漏應保守秘密</a:t>
            </a:r>
            <a:r>
              <a:rPr lang="zh-TW" altLang="zh-TW" sz="2400" b="1" kern="0" dirty="0">
                <a:solidFill>
                  <a:srgbClr val="000000"/>
                </a:solidFill>
                <a:latin typeface="標楷體" pitchFamily="65" charset="-120"/>
                <a:ea typeface="標楷體" pitchFamily="65" charset="-120"/>
                <a:cs typeface="新細明體"/>
              </a:rPr>
              <a:t>之採購資訊。</a:t>
            </a:r>
            <a:endParaRPr lang="zh-TW" altLang="zh-TW" sz="2400" b="1" kern="100" dirty="0">
              <a:solidFill>
                <a:srgbClr val="000000"/>
              </a:solidFill>
              <a:latin typeface="標楷體" pitchFamily="65" charset="-120"/>
              <a:ea typeface="標楷體" pitchFamily="65" charset="-120"/>
              <a:cs typeface="Times New Roman"/>
            </a:endParaRPr>
          </a:p>
          <a:p>
            <a:pPr marL="265113" indent="-265113" algn="just">
              <a:lnSpc>
                <a:spcPts val="3200"/>
              </a:lnSpc>
            </a:pPr>
            <a:r>
              <a:rPr lang="en-US" altLang="zh-TW" sz="2400" b="1" kern="100" dirty="0">
                <a:solidFill>
                  <a:srgbClr val="000000"/>
                </a:solidFill>
                <a:latin typeface="標楷體" pitchFamily="65" charset="-120"/>
                <a:ea typeface="標楷體" pitchFamily="65" charset="-120"/>
                <a:cs typeface="Times New Roman"/>
              </a:rPr>
              <a:t>8.</a:t>
            </a:r>
            <a:r>
              <a:rPr lang="zh-TW" altLang="zh-TW" sz="2400" b="1" kern="0" dirty="0">
                <a:solidFill>
                  <a:srgbClr val="000000"/>
                </a:solidFill>
                <a:latin typeface="標楷體" pitchFamily="65" charset="-120"/>
                <a:ea typeface="標楷體" pitchFamily="65" charset="-120"/>
                <a:cs typeface="新細明體"/>
              </a:rPr>
              <a:t>利用機關場所</a:t>
            </a:r>
            <a:r>
              <a:rPr lang="zh-TW" altLang="zh-TW" sz="2400" b="1" u="sng" kern="0" dirty="0">
                <a:solidFill>
                  <a:srgbClr val="0000FF"/>
                </a:solidFill>
                <a:latin typeface="標楷體" pitchFamily="65" charset="-120"/>
                <a:ea typeface="標楷體" pitchFamily="65" charset="-120"/>
                <a:cs typeface="新細明體"/>
              </a:rPr>
              <a:t>營私或公器私用</a:t>
            </a:r>
            <a:r>
              <a:rPr lang="zh-TW" altLang="zh-TW" sz="2400" b="1" kern="0" dirty="0">
                <a:solidFill>
                  <a:srgbClr val="000000"/>
                </a:solidFill>
                <a:latin typeface="標楷體" pitchFamily="65" charset="-120"/>
                <a:ea typeface="標楷體" pitchFamily="65" charset="-120"/>
                <a:cs typeface="新細明體"/>
              </a:rPr>
              <a:t>。</a:t>
            </a:r>
            <a:endParaRPr lang="zh-TW" altLang="zh-TW" sz="2400" b="1" kern="100" dirty="0">
              <a:solidFill>
                <a:srgbClr val="000000"/>
              </a:solidFill>
              <a:latin typeface="標楷體" pitchFamily="65" charset="-120"/>
              <a:ea typeface="標楷體" pitchFamily="65" charset="-120"/>
              <a:cs typeface="Times New Roman"/>
            </a:endParaRPr>
          </a:p>
        </p:txBody>
      </p:sp>
    </p:spTree>
    <p:extLst>
      <p:ext uri="{BB962C8B-B14F-4D97-AF65-F5344CB8AC3E}">
        <p14:creationId xmlns:p14="http://schemas.microsoft.com/office/powerpoint/2010/main" val="146964273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2" name="投影片編號版面配置區 1"/>
          <p:cNvSpPr>
            <a:spLocks noGrp="1"/>
          </p:cNvSpPr>
          <p:nvPr>
            <p:ph type="sldNum" sz="quarter" idx="11"/>
          </p:nvPr>
        </p:nvSpPr>
        <p:spPr/>
        <p:txBody>
          <a:bodyPr/>
          <a:lstStyle/>
          <a:p>
            <a:pPr>
              <a:defRPr/>
            </a:pPr>
            <a:fld id="{B8E1B73A-A942-4B3B-BB45-B569C62C98B3}" type="slidenum">
              <a:rPr lang="en-US" altLang="zh-TW" smtClean="0"/>
              <a:pPr>
                <a:defRPr/>
              </a:pPr>
              <a:t>30</a:t>
            </a:fld>
            <a:endParaRPr lang="en-US" altLang="zh-TW"/>
          </a:p>
        </p:txBody>
      </p:sp>
      <p:sp>
        <p:nvSpPr>
          <p:cNvPr id="3" name="五邊形 4"/>
          <p:cNvSpPr/>
          <p:nvPr/>
        </p:nvSpPr>
        <p:spPr>
          <a:xfrm>
            <a:off x="395536" y="332656"/>
            <a:ext cx="1405350" cy="944666"/>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180"/>
              <a:gd name="f11" fmla="abs f4"/>
              <a:gd name="f12" fmla="abs f5"/>
              <a:gd name="f13" fmla="abs f6"/>
              <a:gd name="f14" fmla="val f7"/>
              <a:gd name="f15" fmla="val f8"/>
              <a:gd name="f16" fmla="*/ f9 f1 1"/>
              <a:gd name="f17" fmla="*/ f10 f1 1"/>
              <a:gd name="f18" fmla="?: f11 f4 1"/>
              <a:gd name="f19" fmla="?: f12 f5 1"/>
              <a:gd name="f20" fmla="?: f13 f6 1"/>
              <a:gd name="f21" fmla="*/ f16 1 f3"/>
              <a:gd name="f22" fmla="*/ f17 1 f3"/>
              <a:gd name="f23" fmla="*/ f18 1 21600"/>
              <a:gd name="f24" fmla="*/ f19 1 21600"/>
              <a:gd name="f25" fmla="*/ 21600 f18 1"/>
              <a:gd name="f26" fmla="*/ 21600 f19 1"/>
              <a:gd name="f27" fmla="+- f21 0 f2"/>
              <a:gd name="f28" fmla="+- f22 0 f2"/>
              <a:gd name="f29" fmla="min f24 f23"/>
              <a:gd name="f30" fmla="*/ f25 1 f20"/>
              <a:gd name="f31" fmla="*/ f26 1 f20"/>
              <a:gd name="f32" fmla="val f30"/>
              <a:gd name="f33" fmla="val f31"/>
              <a:gd name="f34" fmla="*/ f14 f29 1"/>
              <a:gd name="f35" fmla="+- f33 0 f14"/>
              <a:gd name="f36" fmla="+- f32 0 f14"/>
              <a:gd name="f37" fmla="*/ f33 f29 1"/>
              <a:gd name="f38" fmla="*/ f32 f29 1"/>
              <a:gd name="f39" fmla="*/ f35 1 2"/>
              <a:gd name="f40" fmla="min f36 f35"/>
              <a:gd name="f41" fmla="+- f14 f39 0"/>
              <a:gd name="f42" fmla="*/ f40 f15 1"/>
              <a:gd name="f43" fmla="*/ f42 1 100000"/>
              <a:gd name="f44" fmla="*/ f41 f29 1"/>
              <a:gd name="f45" fmla="+- f32 0 f43"/>
              <a:gd name="f46" fmla="+- f45 f32 0"/>
              <a:gd name="f47" fmla="*/ f45 1 2"/>
              <a:gd name="f48" fmla="*/ f45 f29 1"/>
              <a:gd name="f49" fmla="*/ f46 1 2"/>
              <a:gd name="f50" fmla="*/ f47 f29 1"/>
              <a:gd name="f51" fmla="*/ f49 f29 1"/>
            </a:gdLst>
            <a:ahLst/>
            <a:cxnLst>
              <a:cxn ang="3cd4">
                <a:pos x="hc" y="t"/>
              </a:cxn>
              <a:cxn ang="0">
                <a:pos x="r" y="vc"/>
              </a:cxn>
              <a:cxn ang="cd4">
                <a:pos x="hc" y="b"/>
              </a:cxn>
              <a:cxn ang="cd2">
                <a:pos x="l" y="vc"/>
              </a:cxn>
              <a:cxn ang="f27">
                <a:pos x="f50" y="f34"/>
              </a:cxn>
              <a:cxn ang="f28">
                <a:pos x="f50" y="f37"/>
              </a:cxn>
            </a:cxnLst>
            <a:rect l="f34" t="f34" r="f51" b="f37"/>
            <a:pathLst>
              <a:path>
                <a:moveTo>
                  <a:pt x="f34" y="f34"/>
                </a:moveTo>
                <a:lnTo>
                  <a:pt x="f48" y="f34"/>
                </a:lnTo>
                <a:lnTo>
                  <a:pt x="f38" y="f44"/>
                </a:lnTo>
                <a:lnTo>
                  <a:pt x="f48" y="f37"/>
                </a:lnTo>
                <a:lnTo>
                  <a:pt x="f34" y="f37"/>
                </a:lnTo>
                <a:close/>
              </a:path>
            </a:pathLst>
          </a:custGeom>
          <a:gradFill flip="none" rotWithShape="1">
            <a:gsLst>
              <a:gs pos="0">
                <a:srgbClr val="00B0F0">
                  <a:tint val="66000"/>
                  <a:satMod val="160000"/>
                </a:srgbClr>
              </a:gs>
              <a:gs pos="50000">
                <a:srgbClr val="00B0F0">
                  <a:tint val="44500"/>
                  <a:satMod val="160000"/>
                </a:srgbClr>
              </a:gs>
              <a:gs pos="100000">
                <a:srgbClr val="00B0F0">
                  <a:tint val="23500"/>
                  <a:satMod val="160000"/>
                </a:srgbClr>
              </a:gs>
            </a:gsLst>
            <a:lin ang="10800000" scaled="1"/>
            <a:tileRect/>
          </a:gradFill>
          <a:ln w="57150">
            <a:solidFill>
              <a:srgbClr val="1C1C1C"/>
            </a:solidFill>
            <a:prstDash val="solid"/>
          </a:ln>
        </p:spPr>
        <p:txBody>
          <a:bodyPr vert="horz" wrap="square" lIns="91440" tIns="45720" rIns="91440" bIns="45720" anchor="ctr" anchorCtr="1" compatLnSpc="1"/>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zh-TW" sz="3200" b="1" i="0" u="none" strike="noStrike" kern="1200" cap="none" spc="0" baseline="0" dirty="0">
                <a:solidFill>
                  <a:srgbClr val="000000"/>
                </a:solidFill>
                <a:uFillTx/>
                <a:latin typeface="標楷體" panose="03000509000000000000" pitchFamily="65" charset="-120"/>
                <a:ea typeface="標楷體" panose="03000509000000000000" pitchFamily="65" charset="-120"/>
              </a:rPr>
              <a:t>招標</a:t>
            </a:r>
          </a:p>
        </p:txBody>
      </p:sp>
      <p:sp>
        <p:nvSpPr>
          <p:cNvPr id="4" name="五邊形 5"/>
          <p:cNvSpPr/>
          <p:nvPr/>
        </p:nvSpPr>
        <p:spPr>
          <a:xfrm>
            <a:off x="1475656" y="332656"/>
            <a:ext cx="1405350" cy="944666"/>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180"/>
              <a:gd name="f11" fmla="abs f4"/>
              <a:gd name="f12" fmla="abs f5"/>
              <a:gd name="f13" fmla="abs f6"/>
              <a:gd name="f14" fmla="val f7"/>
              <a:gd name="f15" fmla="val f8"/>
              <a:gd name="f16" fmla="*/ f9 f1 1"/>
              <a:gd name="f17" fmla="*/ f10 f1 1"/>
              <a:gd name="f18" fmla="?: f11 f4 1"/>
              <a:gd name="f19" fmla="?: f12 f5 1"/>
              <a:gd name="f20" fmla="?: f13 f6 1"/>
              <a:gd name="f21" fmla="*/ f16 1 f3"/>
              <a:gd name="f22" fmla="*/ f17 1 f3"/>
              <a:gd name="f23" fmla="*/ f18 1 21600"/>
              <a:gd name="f24" fmla="*/ f19 1 21600"/>
              <a:gd name="f25" fmla="*/ 21600 f18 1"/>
              <a:gd name="f26" fmla="*/ 21600 f19 1"/>
              <a:gd name="f27" fmla="+- f21 0 f2"/>
              <a:gd name="f28" fmla="+- f22 0 f2"/>
              <a:gd name="f29" fmla="min f24 f23"/>
              <a:gd name="f30" fmla="*/ f25 1 f20"/>
              <a:gd name="f31" fmla="*/ f26 1 f20"/>
              <a:gd name="f32" fmla="val f30"/>
              <a:gd name="f33" fmla="val f31"/>
              <a:gd name="f34" fmla="*/ f14 f29 1"/>
              <a:gd name="f35" fmla="+- f33 0 f14"/>
              <a:gd name="f36" fmla="+- f32 0 f14"/>
              <a:gd name="f37" fmla="*/ f33 f29 1"/>
              <a:gd name="f38" fmla="*/ f32 f29 1"/>
              <a:gd name="f39" fmla="*/ f35 1 2"/>
              <a:gd name="f40" fmla="min f36 f35"/>
              <a:gd name="f41" fmla="+- f14 f39 0"/>
              <a:gd name="f42" fmla="*/ f40 f15 1"/>
              <a:gd name="f43" fmla="*/ f42 1 100000"/>
              <a:gd name="f44" fmla="*/ f41 f29 1"/>
              <a:gd name="f45" fmla="+- f32 0 f43"/>
              <a:gd name="f46" fmla="+- f45 f32 0"/>
              <a:gd name="f47" fmla="*/ f45 1 2"/>
              <a:gd name="f48" fmla="*/ f45 f29 1"/>
              <a:gd name="f49" fmla="*/ f46 1 2"/>
              <a:gd name="f50" fmla="*/ f47 f29 1"/>
              <a:gd name="f51" fmla="*/ f49 f29 1"/>
            </a:gdLst>
            <a:ahLst/>
            <a:cxnLst>
              <a:cxn ang="3cd4">
                <a:pos x="hc" y="t"/>
              </a:cxn>
              <a:cxn ang="0">
                <a:pos x="r" y="vc"/>
              </a:cxn>
              <a:cxn ang="cd4">
                <a:pos x="hc" y="b"/>
              </a:cxn>
              <a:cxn ang="cd2">
                <a:pos x="l" y="vc"/>
              </a:cxn>
              <a:cxn ang="f27">
                <a:pos x="f50" y="f34"/>
              </a:cxn>
              <a:cxn ang="f28">
                <a:pos x="f50" y="f37"/>
              </a:cxn>
            </a:cxnLst>
            <a:rect l="f34" t="f34" r="f51" b="f37"/>
            <a:pathLst>
              <a:path>
                <a:moveTo>
                  <a:pt x="f34" y="f34"/>
                </a:moveTo>
                <a:lnTo>
                  <a:pt x="f48" y="f34"/>
                </a:lnTo>
                <a:lnTo>
                  <a:pt x="f38" y="f44"/>
                </a:lnTo>
                <a:lnTo>
                  <a:pt x="f48" y="f37"/>
                </a:lnTo>
                <a:lnTo>
                  <a:pt x="f34" y="f37"/>
                </a:lnTo>
                <a:close/>
              </a:path>
            </a:pathLst>
          </a:custGeom>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10800000" scaled="1"/>
            <a:tileRect/>
          </a:gradFill>
          <a:ln w="57150">
            <a:solidFill>
              <a:srgbClr val="1C1C1C"/>
            </a:solidFill>
            <a:prstDash val="solid"/>
          </a:ln>
        </p:spPr>
        <p:txBody>
          <a:bodyPr vert="horz" wrap="square" lIns="91440" tIns="45720" rIns="91440" bIns="45720" anchor="ctr" anchorCtr="1" compatLnSpc="1"/>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zh-TW" sz="3200" b="1" i="0" u="none" strike="noStrike" kern="1200" cap="none" spc="0" baseline="0" dirty="0">
                <a:solidFill>
                  <a:srgbClr val="000000"/>
                </a:solidFill>
                <a:uFillTx/>
                <a:latin typeface="標楷體" panose="03000509000000000000" pitchFamily="65" charset="-120"/>
                <a:ea typeface="標楷體" panose="03000509000000000000" pitchFamily="65" charset="-120"/>
              </a:rPr>
              <a:t>開標</a:t>
            </a:r>
          </a:p>
        </p:txBody>
      </p:sp>
      <p:sp>
        <p:nvSpPr>
          <p:cNvPr id="5" name="五邊形 6"/>
          <p:cNvSpPr/>
          <p:nvPr/>
        </p:nvSpPr>
        <p:spPr>
          <a:xfrm>
            <a:off x="2573181" y="332656"/>
            <a:ext cx="1405350" cy="944666"/>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180"/>
              <a:gd name="f11" fmla="abs f4"/>
              <a:gd name="f12" fmla="abs f5"/>
              <a:gd name="f13" fmla="abs f6"/>
              <a:gd name="f14" fmla="val f7"/>
              <a:gd name="f15" fmla="val f8"/>
              <a:gd name="f16" fmla="*/ f9 f1 1"/>
              <a:gd name="f17" fmla="*/ f10 f1 1"/>
              <a:gd name="f18" fmla="?: f11 f4 1"/>
              <a:gd name="f19" fmla="?: f12 f5 1"/>
              <a:gd name="f20" fmla="?: f13 f6 1"/>
              <a:gd name="f21" fmla="*/ f16 1 f3"/>
              <a:gd name="f22" fmla="*/ f17 1 f3"/>
              <a:gd name="f23" fmla="*/ f18 1 21600"/>
              <a:gd name="f24" fmla="*/ f19 1 21600"/>
              <a:gd name="f25" fmla="*/ 21600 f18 1"/>
              <a:gd name="f26" fmla="*/ 21600 f19 1"/>
              <a:gd name="f27" fmla="+- f21 0 f2"/>
              <a:gd name="f28" fmla="+- f22 0 f2"/>
              <a:gd name="f29" fmla="min f24 f23"/>
              <a:gd name="f30" fmla="*/ f25 1 f20"/>
              <a:gd name="f31" fmla="*/ f26 1 f20"/>
              <a:gd name="f32" fmla="val f30"/>
              <a:gd name="f33" fmla="val f31"/>
              <a:gd name="f34" fmla="*/ f14 f29 1"/>
              <a:gd name="f35" fmla="+- f33 0 f14"/>
              <a:gd name="f36" fmla="+- f32 0 f14"/>
              <a:gd name="f37" fmla="*/ f33 f29 1"/>
              <a:gd name="f38" fmla="*/ f32 f29 1"/>
              <a:gd name="f39" fmla="*/ f35 1 2"/>
              <a:gd name="f40" fmla="min f36 f35"/>
              <a:gd name="f41" fmla="+- f14 f39 0"/>
              <a:gd name="f42" fmla="*/ f40 f15 1"/>
              <a:gd name="f43" fmla="*/ f42 1 100000"/>
              <a:gd name="f44" fmla="*/ f41 f29 1"/>
              <a:gd name="f45" fmla="+- f32 0 f43"/>
              <a:gd name="f46" fmla="+- f45 f32 0"/>
              <a:gd name="f47" fmla="*/ f45 1 2"/>
              <a:gd name="f48" fmla="*/ f45 f29 1"/>
              <a:gd name="f49" fmla="*/ f46 1 2"/>
              <a:gd name="f50" fmla="*/ f47 f29 1"/>
              <a:gd name="f51" fmla="*/ f49 f29 1"/>
            </a:gdLst>
            <a:ahLst/>
            <a:cxnLst>
              <a:cxn ang="3cd4">
                <a:pos x="hc" y="t"/>
              </a:cxn>
              <a:cxn ang="0">
                <a:pos x="r" y="vc"/>
              </a:cxn>
              <a:cxn ang="cd4">
                <a:pos x="hc" y="b"/>
              </a:cxn>
              <a:cxn ang="cd2">
                <a:pos x="l" y="vc"/>
              </a:cxn>
              <a:cxn ang="f27">
                <a:pos x="f50" y="f34"/>
              </a:cxn>
              <a:cxn ang="f28">
                <a:pos x="f50" y="f37"/>
              </a:cxn>
            </a:cxnLst>
            <a:rect l="f34" t="f34" r="f51" b="f37"/>
            <a:pathLst>
              <a:path>
                <a:moveTo>
                  <a:pt x="f34" y="f34"/>
                </a:moveTo>
                <a:lnTo>
                  <a:pt x="f48" y="f34"/>
                </a:lnTo>
                <a:lnTo>
                  <a:pt x="f38" y="f44"/>
                </a:lnTo>
                <a:lnTo>
                  <a:pt x="f48" y="f37"/>
                </a:lnTo>
                <a:lnTo>
                  <a:pt x="f34" y="f37"/>
                </a:lnTo>
                <a:close/>
              </a:path>
            </a:pathLst>
          </a:custGeom>
          <a:gradFill flip="none" rotWithShape="1">
            <a:gsLst>
              <a:gs pos="0">
                <a:srgbClr val="9933FF">
                  <a:tint val="66000"/>
                  <a:satMod val="160000"/>
                </a:srgbClr>
              </a:gs>
              <a:gs pos="50000">
                <a:srgbClr val="9933FF">
                  <a:tint val="44500"/>
                  <a:satMod val="160000"/>
                </a:srgbClr>
              </a:gs>
              <a:gs pos="100000">
                <a:srgbClr val="9933FF">
                  <a:tint val="23500"/>
                  <a:satMod val="160000"/>
                </a:srgbClr>
              </a:gs>
            </a:gsLst>
            <a:lin ang="10800000" scaled="1"/>
            <a:tileRect/>
          </a:gradFill>
          <a:ln w="57150">
            <a:solidFill>
              <a:srgbClr val="1C1C1C"/>
            </a:solidFill>
            <a:prstDash val="solid"/>
          </a:ln>
        </p:spPr>
        <p:txBody>
          <a:bodyPr vert="horz" wrap="square" lIns="91440" tIns="45720" rIns="91440" bIns="45720" anchor="ctr" anchorCtr="1" compatLnSpc="1"/>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zh-TW" sz="3200" b="1" i="0" u="none" strike="noStrike" kern="1200" cap="none" spc="0" baseline="0" dirty="0">
                <a:solidFill>
                  <a:srgbClr val="000000"/>
                </a:solidFill>
                <a:uFillTx/>
                <a:latin typeface="標楷體" panose="03000509000000000000" pitchFamily="65" charset="-120"/>
                <a:ea typeface="標楷體" panose="03000509000000000000" pitchFamily="65" charset="-120"/>
              </a:rPr>
              <a:t>審標</a:t>
            </a:r>
          </a:p>
        </p:txBody>
      </p:sp>
      <p:sp>
        <p:nvSpPr>
          <p:cNvPr id="6" name="五邊形 9"/>
          <p:cNvSpPr/>
          <p:nvPr/>
        </p:nvSpPr>
        <p:spPr>
          <a:xfrm>
            <a:off x="3635896" y="332656"/>
            <a:ext cx="1405350" cy="944666"/>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180"/>
              <a:gd name="f11" fmla="abs f4"/>
              <a:gd name="f12" fmla="abs f5"/>
              <a:gd name="f13" fmla="abs f6"/>
              <a:gd name="f14" fmla="val f7"/>
              <a:gd name="f15" fmla="val f8"/>
              <a:gd name="f16" fmla="*/ f9 f1 1"/>
              <a:gd name="f17" fmla="*/ f10 f1 1"/>
              <a:gd name="f18" fmla="?: f11 f4 1"/>
              <a:gd name="f19" fmla="?: f12 f5 1"/>
              <a:gd name="f20" fmla="?: f13 f6 1"/>
              <a:gd name="f21" fmla="*/ f16 1 f3"/>
              <a:gd name="f22" fmla="*/ f17 1 f3"/>
              <a:gd name="f23" fmla="*/ f18 1 21600"/>
              <a:gd name="f24" fmla="*/ f19 1 21600"/>
              <a:gd name="f25" fmla="*/ 21600 f18 1"/>
              <a:gd name="f26" fmla="*/ 21600 f19 1"/>
              <a:gd name="f27" fmla="+- f21 0 f2"/>
              <a:gd name="f28" fmla="+- f22 0 f2"/>
              <a:gd name="f29" fmla="min f24 f23"/>
              <a:gd name="f30" fmla="*/ f25 1 f20"/>
              <a:gd name="f31" fmla="*/ f26 1 f20"/>
              <a:gd name="f32" fmla="val f30"/>
              <a:gd name="f33" fmla="val f31"/>
              <a:gd name="f34" fmla="*/ f14 f29 1"/>
              <a:gd name="f35" fmla="+- f33 0 f14"/>
              <a:gd name="f36" fmla="+- f32 0 f14"/>
              <a:gd name="f37" fmla="*/ f33 f29 1"/>
              <a:gd name="f38" fmla="*/ f32 f29 1"/>
              <a:gd name="f39" fmla="*/ f35 1 2"/>
              <a:gd name="f40" fmla="min f36 f35"/>
              <a:gd name="f41" fmla="+- f14 f39 0"/>
              <a:gd name="f42" fmla="*/ f40 f15 1"/>
              <a:gd name="f43" fmla="*/ f42 1 100000"/>
              <a:gd name="f44" fmla="*/ f41 f29 1"/>
              <a:gd name="f45" fmla="+- f32 0 f43"/>
              <a:gd name="f46" fmla="+- f45 f32 0"/>
              <a:gd name="f47" fmla="*/ f45 1 2"/>
              <a:gd name="f48" fmla="*/ f45 f29 1"/>
              <a:gd name="f49" fmla="*/ f46 1 2"/>
              <a:gd name="f50" fmla="*/ f47 f29 1"/>
              <a:gd name="f51" fmla="*/ f49 f29 1"/>
            </a:gdLst>
            <a:ahLst/>
            <a:cxnLst>
              <a:cxn ang="3cd4">
                <a:pos x="hc" y="t"/>
              </a:cxn>
              <a:cxn ang="0">
                <a:pos x="r" y="vc"/>
              </a:cxn>
              <a:cxn ang="cd4">
                <a:pos x="hc" y="b"/>
              </a:cxn>
              <a:cxn ang="cd2">
                <a:pos x="l" y="vc"/>
              </a:cxn>
              <a:cxn ang="f27">
                <a:pos x="f50" y="f34"/>
              </a:cxn>
              <a:cxn ang="f28">
                <a:pos x="f50" y="f37"/>
              </a:cxn>
            </a:cxnLst>
            <a:rect l="f34" t="f34" r="f51" b="f37"/>
            <a:pathLst>
              <a:path>
                <a:moveTo>
                  <a:pt x="f34" y="f34"/>
                </a:moveTo>
                <a:lnTo>
                  <a:pt x="f48" y="f34"/>
                </a:lnTo>
                <a:lnTo>
                  <a:pt x="f38" y="f44"/>
                </a:lnTo>
                <a:lnTo>
                  <a:pt x="f48" y="f37"/>
                </a:lnTo>
                <a:lnTo>
                  <a:pt x="f34" y="f37"/>
                </a:lnTo>
                <a:close/>
              </a:path>
            </a:pathLst>
          </a:custGeom>
          <a:gradFill flip="none" rotWithShape="1">
            <a:gsLst>
              <a:gs pos="0">
                <a:srgbClr val="00B050">
                  <a:tint val="66000"/>
                  <a:satMod val="160000"/>
                </a:srgbClr>
              </a:gs>
              <a:gs pos="50000">
                <a:srgbClr val="00B050">
                  <a:tint val="44500"/>
                  <a:satMod val="160000"/>
                </a:srgbClr>
              </a:gs>
              <a:gs pos="100000">
                <a:srgbClr val="00B050">
                  <a:tint val="23500"/>
                  <a:satMod val="160000"/>
                </a:srgbClr>
              </a:gs>
            </a:gsLst>
            <a:lin ang="10800000" scaled="1"/>
            <a:tileRect/>
          </a:gradFill>
          <a:ln w="57150">
            <a:solidFill>
              <a:srgbClr val="FF0000"/>
            </a:solidFill>
            <a:prstDash val="sysDot"/>
          </a:ln>
        </p:spPr>
        <p:txBody>
          <a:bodyPr vert="horz" wrap="square" lIns="91440" tIns="45720" rIns="91440" bIns="45720" anchor="ctr" anchorCtr="1" compatLnSpc="1"/>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zh-TW" sz="3200" b="1" i="0" u="none" strike="noStrike" kern="1200" cap="none" spc="0" baseline="0" dirty="0">
                <a:solidFill>
                  <a:srgbClr val="000000"/>
                </a:solidFill>
                <a:uFillTx/>
                <a:latin typeface="標楷體" panose="03000509000000000000" pitchFamily="65" charset="-120"/>
                <a:ea typeface="標楷體" panose="03000509000000000000" pitchFamily="65" charset="-120"/>
              </a:rPr>
              <a:t>決標</a:t>
            </a:r>
          </a:p>
        </p:txBody>
      </p:sp>
      <p:sp>
        <p:nvSpPr>
          <p:cNvPr id="7" name="五邊形 10"/>
          <p:cNvSpPr/>
          <p:nvPr/>
        </p:nvSpPr>
        <p:spPr>
          <a:xfrm>
            <a:off x="4871162" y="371061"/>
            <a:ext cx="1213006" cy="906261"/>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180"/>
              <a:gd name="f11" fmla="abs f4"/>
              <a:gd name="f12" fmla="abs f5"/>
              <a:gd name="f13" fmla="abs f6"/>
              <a:gd name="f14" fmla="val f7"/>
              <a:gd name="f15" fmla="val f8"/>
              <a:gd name="f16" fmla="*/ f9 f1 1"/>
              <a:gd name="f17" fmla="*/ f10 f1 1"/>
              <a:gd name="f18" fmla="?: f11 f4 1"/>
              <a:gd name="f19" fmla="?: f12 f5 1"/>
              <a:gd name="f20" fmla="?: f13 f6 1"/>
              <a:gd name="f21" fmla="*/ f16 1 f3"/>
              <a:gd name="f22" fmla="*/ f17 1 f3"/>
              <a:gd name="f23" fmla="*/ f18 1 21600"/>
              <a:gd name="f24" fmla="*/ f19 1 21600"/>
              <a:gd name="f25" fmla="*/ 21600 f18 1"/>
              <a:gd name="f26" fmla="*/ 21600 f19 1"/>
              <a:gd name="f27" fmla="+- f21 0 f2"/>
              <a:gd name="f28" fmla="+- f22 0 f2"/>
              <a:gd name="f29" fmla="min f24 f23"/>
              <a:gd name="f30" fmla="*/ f25 1 f20"/>
              <a:gd name="f31" fmla="*/ f26 1 f20"/>
              <a:gd name="f32" fmla="val f30"/>
              <a:gd name="f33" fmla="val f31"/>
              <a:gd name="f34" fmla="*/ f14 f29 1"/>
              <a:gd name="f35" fmla="+- f33 0 f14"/>
              <a:gd name="f36" fmla="+- f32 0 f14"/>
              <a:gd name="f37" fmla="*/ f33 f29 1"/>
              <a:gd name="f38" fmla="*/ f32 f29 1"/>
              <a:gd name="f39" fmla="*/ f35 1 2"/>
              <a:gd name="f40" fmla="min f36 f35"/>
              <a:gd name="f41" fmla="+- f14 f39 0"/>
              <a:gd name="f42" fmla="*/ f40 f15 1"/>
              <a:gd name="f43" fmla="*/ f42 1 100000"/>
              <a:gd name="f44" fmla="*/ f41 f29 1"/>
              <a:gd name="f45" fmla="+- f32 0 f43"/>
              <a:gd name="f46" fmla="+- f45 f32 0"/>
              <a:gd name="f47" fmla="*/ f45 1 2"/>
              <a:gd name="f48" fmla="*/ f45 f29 1"/>
              <a:gd name="f49" fmla="*/ f46 1 2"/>
              <a:gd name="f50" fmla="*/ f47 f29 1"/>
              <a:gd name="f51" fmla="*/ f49 f29 1"/>
            </a:gdLst>
            <a:ahLst/>
            <a:cxnLst>
              <a:cxn ang="3cd4">
                <a:pos x="hc" y="t"/>
              </a:cxn>
              <a:cxn ang="0">
                <a:pos x="r" y="vc"/>
              </a:cxn>
              <a:cxn ang="cd4">
                <a:pos x="hc" y="b"/>
              </a:cxn>
              <a:cxn ang="cd2">
                <a:pos x="l" y="vc"/>
              </a:cxn>
              <a:cxn ang="f27">
                <a:pos x="f50" y="f34"/>
              </a:cxn>
              <a:cxn ang="f28">
                <a:pos x="f50" y="f37"/>
              </a:cxn>
            </a:cxnLst>
            <a:rect l="f34" t="f34" r="f51" b="f37"/>
            <a:pathLst>
              <a:path>
                <a:moveTo>
                  <a:pt x="f34" y="f34"/>
                </a:moveTo>
                <a:lnTo>
                  <a:pt x="f48" y="f34"/>
                </a:lnTo>
                <a:lnTo>
                  <a:pt x="f38" y="f44"/>
                </a:lnTo>
                <a:lnTo>
                  <a:pt x="f48" y="f37"/>
                </a:lnTo>
                <a:lnTo>
                  <a:pt x="f34" y="f37"/>
                </a:lnTo>
                <a:close/>
              </a:path>
            </a:pathLst>
          </a:custGeom>
          <a:solidFill>
            <a:schemeClr val="accent4">
              <a:lumMod val="20000"/>
              <a:lumOff val="80000"/>
            </a:schemeClr>
          </a:solidFill>
          <a:ln w="57150">
            <a:solidFill>
              <a:srgbClr val="1C1C1C"/>
            </a:solidFill>
            <a:prstDash val="solid"/>
          </a:ln>
        </p:spPr>
        <p:txBody>
          <a:bodyPr vert="horz" wrap="square" lIns="91440" tIns="45720" rIns="91440" bIns="45720" anchor="ctr" anchorCtr="1" compatLnSpc="1"/>
          <a:lstStyle/>
          <a:p>
            <a:pPr marL="0" marR="0" lvl="0" indent="0"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zh-TW" sz="2800" b="1" i="0" u="none" strike="noStrike" kern="1200" cap="none" spc="0" baseline="0" dirty="0">
                <a:solidFill>
                  <a:srgbClr val="000000"/>
                </a:solidFill>
                <a:uFillTx/>
                <a:latin typeface="標楷體" panose="03000509000000000000" pitchFamily="65" charset="-120"/>
                <a:ea typeface="標楷體" panose="03000509000000000000" pitchFamily="65" charset="-120"/>
              </a:rPr>
              <a:t>訂約</a:t>
            </a:r>
          </a:p>
        </p:txBody>
      </p:sp>
      <p:sp>
        <p:nvSpPr>
          <p:cNvPr id="8" name="五邊形 11"/>
          <p:cNvSpPr/>
          <p:nvPr/>
        </p:nvSpPr>
        <p:spPr>
          <a:xfrm>
            <a:off x="5750118" y="362500"/>
            <a:ext cx="1126138" cy="900998"/>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180"/>
              <a:gd name="f11" fmla="abs f4"/>
              <a:gd name="f12" fmla="abs f5"/>
              <a:gd name="f13" fmla="abs f6"/>
              <a:gd name="f14" fmla="val f7"/>
              <a:gd name="f15" fmla="val f8"/>
              <a:gd name="f16" fmla="*/ f9 f1 1"/>
              <a:gd name="f17" fmla="*/ f10 f1 1"/>
              <a:gd name="f18" fmla="?: f11 f4 1"/>
              <a:gd name="f19" fmla="?: f12 f5 1"/>
              <a:gd name="f20" fmla="?: f13 f6 1"/>
              <a:gd name="f21" fmla="*/ f16 1 f3"/>
              <a:gd name="f22" fmla="*/ f17 1 f3"/>
              <a:gd name="f23" fmla="*/ f18 1 21600"/>
              <a:gd name="f24" fmla="*/ f19 1 21600"/>
              <a:gd name="f25" fmla="*/ 21600 f18 1"/>
              <a:gd name="f26" fmla="*/ 21600 f19 1"/>
              <a:gd name="f27" fmla="+- f21 0 f2"/>
              <a:gd name="f28" fmla="+- f22 0 f2"/>
              <a:gd name="f29" fmla="min f24 f23"/>
              <a:gd name="f30" fmla="*/ f25 1 f20"/>
              <a:gd name="f31" fmla="*/ f26 1 f20"/>
              <a:gd name="f32" fmla="val f30"/>
              <a:gd name="f33" fmla="val f31"/>
              <a:gd name="f34" fmla="*/ f14 f29 1"/>
              <a:gd name="f35" fmla="+- f33 0 f14"/>
              <a:gd name="f36" fmla="+- f32 0 f14"/>
              <a:gd name="f37" fmla="*/ f33 f29 1"/>
              <a:gd name="f38" fmla="*/ f32 f29 1"/>
              <a:gd name="f39" fmla="*/ f35 1 2"/>
              <a:gd name="f40" fmla="min f36 f35"/>
              <a:gd name="f41" fmla="+- f14 f39 0"/>
              <a:gd name="f42" fmla="*/ f40 f15 1"/>
              <a:gd name="f43" fmla="*/ f42 1 100000"/>
              <a:gd name="f44" fmla="*/ f41 f29 1"/>
              <a:gd name="f45" fmla="+- f32 0 f43"/>
              <a:gd name="f46" fmla="+- f45 f32 0"/>
              <a:gd name="f47" fmla="*/ f45 1 2"/>
              <a:gd name="f48" fmla="*/ f45 f29 1"/>
              <a:gd name="f49" fmla="*/ f46 1 2"/>
              <a:gd name="f50" fmla="*/ f47 f29 1"/>
              <a:gd name="f51" fmla="*/ f49 f29 1"/>
            </a:gdLst>
            <a:ahLst/>
            <a:cxnLst>
              <a:cxn ang="3cd4">
                <a:pos x="hc" y="t"/>
              </a:cxn>
              <a:cxn ang="0">
                <a:pos x="r" y="vc"/>
              </a:cxn>
              <a:cxn ang="cd4">
                <a:pos x="hc" y="b"/>
              </a:cxn>
              <a:cxn ang="cd2">
                <a:pos x="l" y="vc"/>
              </a:cxn>
              <a:cxn ang="f27">
                <a:pos x="f50" y="f34"/>
              </a:cxn>
              <a:cxn ang="f28">
                <a:pos x="f50" y="f37"/>
              </a:cxn>
            </a:cxnLst>
            <a:rect l="f34" t="f34" r="f51" b="f37"/>
            <a:pathLst>
              <a:path>
                <a:moveTo>
                  <a:pt x="f34" y="f34"/>
                </a:moveTo>
                <a:lnTo>
                  <a:pt x="f48" y="f34"/>
                </a:lnTo>
                <a:lnTo>
                  <a:pt x="f38" y="f44"/>
                </a:lnTo>
                <a:lnTo>
                  <a:pt x="f48" y="f37"/>
                </a:lnTo>
                <a:lnTo>
                  <a:pt x="f34" y="f37"/>
                </a:lnTo>
                <a:close/>
              </a:path>
            </a:pathLst>
          </a:custGeom>
          <a:solidFill>
            <a:schemeClr val="accent5">
              <a:lumMod val="40000"/>
              <a:lumOff val="60000"/>
            </a:schemeClr>
          </a:solidFill>
          <a:ln w="57150">
            <a:solidFill>
              <a:srgbClr val="1C1C1C"/>
            </a:solidFill>
            <a:prstDash val="solid"/>
          </a:ln>
        </p:spPr>
        <p:txBody>
          <a:bodyPr vert="horz" wrap="square" lIns="91440" tIns="45720" rIns="91440" bIns="45720" anchor="ctr" anchorCtr="1" compatLnSpc="1"/>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zh-TW" sz="2800" b="1" i="0" u="none" strike="noStrike" kern="1200" cap="none" spc="0" baseline="0" dirty="0">
                <a:solidFill>
                  <a:srgbClr val="000000"/>
                </a:solidFill>
                <a:uFillTx/>
                <a:latin typeface="標楷體" panose="03000509000000000000" pitchFamily="65" charset="-120"/>
                <a:ea typeface="標楷體" panose="03000509000000000000" pitchFamily="65" charset="-120"/>
              </a:rPr>
              <a:t>履約</a:t>
            </a:r>
          </a:p>
        </p:txBody>
      </p:sp>
      <p:sp>
        <p:nvSpPr>
          <p:cNvPr id="9" name="五邊形 12"/>
          <p:cNvSpPr/>
          <p:nvPr/>
        </p:nvSpPr>
        <p:spPr>
          <a:xfrm>
            <a:off x="6602590" y="371061"/>
            <a:ext cx="1281778" cy="892436"/>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180"/>
              <a:gd name="f11" fmla="abs f4"/>
              <a:gd name="f12" fmla="abs f5"/>
              <a:gd name="f13" fmla="abs f6"/>
              <a:gd name="f14" fmla="val f7"/>
              <a:gd name="f15" fmla="val f8"/>
              <a:gd name="f16" fmla="*/ f9 f1 1"/>
              <a:gd name="f17" fmla="*/ f10 f1 1"/>
              <a:gd name="f18" fmla="?: f11 f4 1"/>
              <a:gd name="f19" fmla="?: f12 f5 1"/>
              <a:gd name="f20" fmla="?: f13 f6 1"/>
              <a:gd name="f21" fmla="*/ f16 1 f3"/>
              <a:gd name="f22" fmla="*/ f17 1 f3"/>
              <a:gd name="f23" fmla="*/ f18 1 21600"/>
              <a:gd name="f24" fmla="*/ f19 1 21600"/>
              <a:gd name="f25" fmla="*/ 21600 f18 1"/>
              <a:gd name="f26" fmla="*/ 21600 f19 1"/>
              <a:gd name="f27" fmla="+- f21 0 f2"/>
              <a:gd name="f28" fmla="+- f22 0 f2"/>
              <a:gd name="f29" fmla="min f24 f23"/>
              <a:gd name="f30" fmla="*/ f25 1 f20"/>
              <a:gd name="f31" fmla="*/ f26 1 f20"/>
              <a:gd name="f32" fmla="val f30"/>
              <a:gd name="f33" fmla="val f31"/>
              <a:gd name="f34" fmla="*/ f14 f29 1"/>
              <a:gd name="f35" fmla="+- f33 0 f14"/>
              <a:gd name="f36" fmla="+- f32 0 f14"/>
              <a:gd name="f37" fmla="*/ f33 f29 1"/>
              <a:gd name="f38" fmla="*/ f32 f29 1"/>
              <a:gd name="f39" fmla="*/ f35 1 2"/>
              <a:gd name="f40" fmla="min f36 f35"/>
              <a:gd name="f41" fmla="+- f14 f39 0"/>
              <a:gd name="f42" fmla="*/ f40 f15 1"/>
              <a:gd name="f43" fmla="*/ f42 1 100000"/>
              <a:gd name="f44" fmla="*/ f41 f29 1"/>
              <a:gd name="f45" fmla="+- f32 0 f43"/>
              <a:gd name="f46" fmla="+- f45 f32 0"/>
              <a:gd name="f47" fmla="*/ f45 1 2"/>
              <a:gd name="f48" fmla="*/ f45 f29 1"/>
              <a:gd name="f49" fmla="*/ f46 1 2"/>
              <a:gd name="f50" fmla="*/ f47 f29 1"/>
              <a:gd name="f51" fmla="*/ f49 f29 1"/>
            </a:gdLst>
            <a:ahLst/>
            <a:cxnLst>
              <a:cxn ang="3cd4">
                <a:pos x="hc" y="t"/>
              </a:cxn>
              <a:cxn ang="0">
                <a:pos x="r" y="vc"/>
              </a:cxn>
              <a:cxn ang="cd4">
                <a:pos x="hc" y="b"/>
              </a:cxn>
              <a:cxn ang="cd2">
                <a:pos x="l" y="vc"/>
              </a:cxn>
              <a:cxn ang="f27">
                <a:pos x="f50" y="f34"/>
              </a:cxn>
              <a:cxn ang="f28">
                <a:pos x="f50" y="f37"/>
              </a:cxn>
            </a:cxnLst>
            <a:rect l="f34" t="f34" r="f51" b="f37"/>
            <a:pathLst>
              <a:path>
                <a:moveTo>
                  <a:pt x="f34" y="f34"/>
                </a:moveTo>
                <a:lnTo>
                  <a:pt x="f48" y="f34"/>
                </a:lnTo>
                <a:lnTo>
                  <a:pt x="f38" y="f44"/>
                </a:lnTo>
                <a:lnTo>
                  <a:pt x="f48" y="f37"/>
                </a:lnTo>
                <a:lnTo>
                  <a:pt x="f34" y="f37"/>
                </a:lnTo>
                <a:close/>
              </a:path>
            </a:pathLst>
          </a:custGeom>
          <a:solidFill>
            <a:schemeClr val="accent1">
              <a:lumMod val="60000"/>
              <a:lumOff val="40000"/>
            </a:schemeClr>
          </a:solidFill>
          <a:ln w="57150">
            <a:solidFill>
              <a:srgbClr val="1C1C1C"/>
            </a:solidFill>
            <a:prstDash val="solid"/>
          </a:ln>
        </p:spPr>
        <p:txBody>
          <a:bodyPr vert="horz" wrap="square" lIns="91440" tIns="45720" rIns="91440" bIns="45720" anchor="ctr" anchorCtr="1" compatLnSpc="1"/>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zh-TW" sz="2800" b="1" i="0" u="none" strike="noStrike" kern="1200" cap="none" spc="0" baseline="0" dirty="0">
                <a:solidFill>
                  <a:srgbClr val="000000"/>
                </a:solidFill>
                <a:uFillTx/>
                <a:latin typeface="標楷體" panose="03000509000000000000" pitchFamily="65" charset="-120"/>
                <a:ea typeface="標楷體" panose="03000509000000000000" pitchFamily="65" charset="-120"/>
              </a:rPr>
              <a:t>驗收</a:t>
            </a:r>
          </a:p>
        </p:txBody>
      </p:sp>
      <p:sp>
        <p:nvSpPr>
          <p:cNvPr id="10" name="五邊形 28"/>
          <p:cNvSpPr/>
          <p:nvPr/>
        </p:nvSpPr>
        <p:spPr>
          <a:xfrm>
            <a:off x="7620505" y="393212"/>
            <a:ext cx="1199967" cy="870286"/>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180"/>
              <a:gd name="f11" fmla="abs f4"/>
              <a:gd name="f12" fmla="abs f5"/>
              <a:gd name="f13" fmla="abs f6"/>
              <a:gd name="f14" fmla="val f7"/>
              <a:gd name="f15" fmla="val f8"/>
              <a:gd name="f16" fmla="*/ f9 f1 1"/>
              <a:gd name="f17" fmla="*/ f10 f1 1"/>
              <a:gd name="f18" fmla="?: f11 f4 1"/>
              <a:gd name="f19" fmla="?: f12 f5 1"/>
              <a:gd name="f20" fmla="?: f13 f6 1"/>
              <a:gd name="f21" fmla="*/ f16 1 f3"/>
              <a:gd name="f22" fmla="*/ f17 1 f3"/>
              <a:gd name="f23" fmla="*/ f18 1 21600"/>
              <a:gd name="f24" fmla="*/ f19 1 21600"/>
              <a:gd name="f25" fmla="*/ 21600 f18 1"/>
              <a:gd name="f26" fmla="*/ 21600 f19 1"/>
              <a:gd name="f27" fmla="+- f21 0 f2"/>
              <a:gd name="f28" fmla="+- f22 0 f2"/>
              <a:gd name="f29" fmla="min f24 f23"/>
              <a:gd name="f30" fmla="*/ f25 1 f20"/>
              <a:gd name="f31" fmla="*/ f26 1 f20"/>
              <a:gd name="f32" fmla="val f30"/>
              <a:gd name="f33" fmla="val f31"/>
              <a:gd name="f34" fmla="*/ f14 f29 1"/>
              <a:gd name="f35" fmla="+- f33 0 f14"/>
              <a:gd name="f36" fmla="+- f32 0 f14"/>
              <a:gd name="f37" fmla="*/ f33 f29 1"/>
              <a:gd name="f38" fmla="*/ f32 f29 1"/>
              <a:gd name="f39" fmla="*/ f35 1 2"/>
              <a:gd name="f40" fmla="min f36 f35"/>
              <a:gd name="f41" fmla="+- f14 f39 0"/>
              <a:gd name="f42" fmla="*/ f40 f15 1"/>
              <a:gd name="f43" fmla="*/ f42 1 100000"/>
              <a:gd name="f44" fmla="*/ f41 f29 1"/>
              <a:gd name="f45" fmla="+- f32 0 f43"/>
              <a:gd name="f46" fmla="+- f45 f32 0"/>
              <a:gd name="f47" fmla="*/ f45 1 2"/>
              <a:gd name="f48" fmla="*/ f45 f29 1"/>
              <a:gd name="f49" fmla="*/ f46 1 2"/>
              <a:gd name="f50" fmla="*/ f47 f29 1"/>
              <a:gd name="f51" fmla="*/ f49 f29 1"/>
            </a:gdLst>
            <a:ahLst/>
            <a:cxnLst>
              <a:cxn ang="3cd4">
                <a:pos x="hc" y="t"/>
              </a:cxn>
              <a:cxn ang="0">
                <a:pos x="r" y="vc"/>
              </a:cxn>
              <a:cxn ang="cd4">
                <a:pos x="hc" y="b"/>
              </a:cxn>
              <a:cxn ang="cd2">
                <a:pos x="l" y="vc"/>
              </a:cxn>
              <a:cxn ang="f27">
                <a:pos x="f50" y="f34"/>
              </a:cxn>
              <a:cxn ang="f28">
                <a:pos x="f50" y="f37"/>
              </a:cxn>
            </a:cxnLst>
            <a:rect l="f34" t="f34" r="f51" b="f37"/>
            <a:pathLst>
              <a:path>
                <a:moveTo>
                  <a:pt x="f34" y="f34"/>
                </a:moveTo>
                <a:lnTo>
                  <a:pt x="f48" y="f34"/>
                </a:lnTo>
                <a:lnTo>
                  <a:pt x="f38" y="f44"/>
                </a:lnTo>
                <a:lnTo>
                  <a:pt x="f48" y="f37"/>
                </a:lnTo>
                <a:lnTo>
                  <a:pt x="f34" y="f37"/>
                </a:lnTo>
                <a:close/>
              </a:path>
            </a:pathLst>
          </a:custGeom>
          <a:solidFill>
            <a:srgbClr val="92D050"/>
          </a:solidFill>
          <a:ln w="57150">
            <a:solidFill>
              <a:srgbClr val="1C1C1C"/>
            </a:solidFill>
            <a:prstDash val="solid"/>
          </a:ln>
        </p:spPr>
        <p:txBody>
          <a:bodyPr vert="horz" wrap="square" lIns="91440" tIns="45720" rIns="91440" bIns="45720" anchor="ctr" anchorCtr="1" compatLnSpc="1"/>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zh-TW" sz="2800" b="1" i="0" u="none" strike="noStrike" kern="1200" cap="none" spc="0" baseline="0" dirty="0">
                <a:solidFill>
                  <a:srgbClr val="000000"/>
                </a:solidFill>
                <a:uFillTx/>
                <a:latin typeface="標楷體" panose="03000509000000000000" pitchFamily="65" charset="-120"/>
                <a:ea typeface="標楷體" panose="03000509000000000000" pitchFamily="65" charset="-120"/>
              </a:rPr>
              <a:t>保固</a:t>
            </a:r>
          </a:p>
        </p:txBody>
      </p:sp>
      <p:sp>
        <p:nvSpPr>
          <p:cNvPr id="12" name="文字方塊 11"/>
          <p:cNvSpPr txBox="1"/>
          <p:nvPr/>
        </p:nvSpPr>
        <p:spPr>
          <a:xfrm>
            <a:off x="368385" y="1383158"/>
            <a:ext cx="8352928" cy="451406"/>
          </a:xfrm>
          <a:prstGeom prst="rect">
            <a:avLst/>
          </a:prstGeom>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lin ang="13500000" scaled="1"/>
            <a:tileRect/>
          </a:gradFill>
          <a:ln w="57150">
            <a:solidFill>
              <a:srgbClr val="FF0000"/>
            </a:solidFill>
          </a:ln>
        </p:spPr>
        <p:txBody>
          <a:bodyPr wrap="square" rtlCol="0">
            <a:spAutoFit/>
          </a:bodyPr>
          <a:lstStyle/>
          <a:p>
            <a:pPr algn="ctr">
              <a:lnSpc>
                <a:spcPts val="2800"/>
              </a:lnSpc>
              <a:spcAft>
                <a:spcPts val="0"/>
              </a:spcAft>
            </a:pPr>
            <a:r>
              <a:rPr lang="zh-TW" altLang="en-US" sz="2800" b="1" dirty="0">
                <a:solidFill>
                  <a:srgbClr val="000000"/>
                </a:solidFill>
                <a:latin typeface="標楷體" panose="03000509000000000000" pitchFamily="65" charset="-120"/>
                <a:ea typeface="標楷體" panose="03000509000000000000" pitchFamily="65" charset="-120"/>
              </a:rPr>
              <a:t>十三、其他不法不當行為 </a:t>
            </a:r>
          </a:p>
        </p:txBody>
      </p:sp>
      <p:sp>
        <p:nvSpPr>
          <p:cNvPr id="18" name="向下箭號 17"/>
          <p:cNvSpPr/>
          <p:nvPr/>
        </p:nvSpPr>
        <p:spPr>
          <a:xfrm>
            <a:off x="4610280" y="1842193"/>
            <a:ext cx="316426" cy="290663"/>
          </a:xfrm>
          <a:prstGeom prst="down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0" name="文字方塊 19"/>
          <p:cNvSpPr txBox="1"/>
          <p:nvPr/>
        </p:nvSpPr>
        <p:spPr>
          <a:xfrm>
            <a:off x="433816" y="2132856"/>
            <a:ext cx="8352928" cy="4166975"/>
          </a:xfrm>
          <a:prstGeom prst="rect">
            <a:avLst/>
          </a:prstGeom>
          <a:noFill/>
        </p:spPr>
        <p:txBody>
          <a:bodyPr wrap="square" rtlCol="0">
            <a:spAutoFit/>
          </a:bodyPr>
          <a:lstStyle/>
          <a:p>
            <a:pPr marL="265113" indent="-265113" algn="just">
              <a:lnSpc>
                <a:spcPts val="3200"/>
              </a:lnSpc>
            </a:pPr>
            <a:r>
              <a:rPr lang="en-US" altLang="zh-TW" sz="2400" b="1" kern="100" dirty="0">
                <a:solidFill>
                  <a:srgbClr val="000000"/>
                </a:solidFill>
                <a:latin typeface="標楷體" pitchFamily="65" charset="-120"/>
                <a:ea typeface="標楷體" pitchFamily="65" charset="-120"/>
                <a:cs typeface="Times New Roman"/>
              </a:rPr>
              <a:t>10.</a:t>
            </a:r>
            <a:r>
              <a:rPr lang="zh-TW" altLang="zh-TW" sz="2400" b="1" kern="0" dirty="0">
                <a:solidFill>
                  <a:srgbClr val="000000"/>
                </a:solidFill>
                <a:latin typeface="標楷體" pitchFamily="65" charset="-120"/>
                <a:ea typeface="標楷體" pitchFamily="65" charset="-120"/>
                <a:cs typeface="新細明體"/>
              </a:rPr>
              <a:t>利用職務所獲</a:t>
            </a:r>
            <a:r>
              <a:rPr lang="zh-TW" altLang="zh-TW" sz="2400" b="1" u="sng" kern="0" dirty="0">
                <a:solidFill>
                  <a:srgbClr val="0000FF"/>
                </a:solidFill>
                <a:latin typeface="標楷體" pitchFamily="65" charset="-120"/>
                <a:ea typeface="標楷體" pitchFamily="65" charset="-120"/>
                <a:cs typeface="新細明體"/>
              </a:rPr>
              <a:t>非公開資訊圖私人不正利益</a:t>
            </a:r>
            <a:r>
              <a:rPr lang="zh-TW" altLang="zh-TW" sz="2400" b="1" kern="0" dirty="0">
                <a:solidFill>
                  <a:srgbClr val="000000"/>
                </a:solidFill>
                <a:latin typeface="標楷體" pitchFamily="65" charset="-120"/>
                <a:ea typeface="標楷體" pitchFamily="65" charset="-120"/>
                <a:cs typeface="新細明體"/>
              </a:rPr>
              <a:t>。</a:t>
            </a:r>
            <a:endParaRPr lang="zh-TW" altLang="zh-TW" sz="2400" b="1" kern="100" dirty="0">
              <a:solidFill>
                <a:srgbClr val="000000"/>
              </a:solidFill>
              <a:latin typeface="標楷體" pitchFamily="65" charset="-120"/>
              <a:ea typeface="標楷體" pitchFamily="65" charset="-120"/>
              <a:cs typeface="Times New Roman"/>
            </a:endParaRPr>
          </a:p>
          <a:p>
            <a:pPr marL="265113" indent="-265113" algn="just">
              <a:lnSpc>
                <a:spcPts val="3200"/>
              </a:lnSpc>
            </a:pPr>
            <a:r>
              <a:rPr lang="en-US" altLang="zh-TW" sz="2400" b="1" kern="100" dirty="0">
                <a:solidFill>
                  <a:srgbClr val="000000"/>
                </a:solidFill>
                <a:latin typeface="標楷體" pitchFamily="65" charset="-120"/>
                <a:ea typeface="標楷體" pitchFamily="65" charset="-120"/>
                <a:cs typeface="Times New Roman"/>
              </a:rPr>
              <a:t>11.</a:t>
            </a:r>
            <a:r>
              <a:rPr lang="zh-TW" altLang="zh-TW" sz="2400" b="1" kern="0" dirty="0">
                <a:solidFill>
                  <a:srgbClr val="000000"/>
                </a:solidFill>
                <a:latin typeface="標楷體" pitchFamily="65" charset="-120"/>
                <a:ea typeface="標楷體" pitchFamily="65" charset="-120"/>
                <a:cs typeface="新細明體"/>
              </a:rPr>
              <a:t>於機關</a:t>
            </a:r>
            <a:r>
              <a:rPr lang="zh-TW" altLang="zh-TW" sz="2400" b="1" u="sng" kern="0" dirty="0">
                <a:solidFill>
                  <a:srgbClr val="0000FF"/>
                </a:solidFill>
                <a:latin typeface="標楷體" pitchFamily="65" charset="-120"/>
                <a:ea typeface="標楷體" pitchFamily="65" charset="-120"/>
                <a:cs typeface="新細明體"/>
              </a:rPr>
              <a:t>任職期間同時為廠商所僱用</a:t>
            </a:r>
            <a:r>
              <a:rPr lang="zh-TW" altLang="zh-TW" sz="2400" b="1" kern="0" dirty="0">
                <a:solidFill>
                  <a:srgbClr val="000000"/>
                </a:solidFill>
                <a:latin typeface="標楷體" pitchFamily="65" charset="-120"/>
                <a:ea typeface="標楷體" pitchFamily="65" charset="-120"/>
                <a:cs typeface="新細明體"/>
              </a:rPr>
              <a:t>。</a:t>
            </a:r>
            <a:endParaRPr lang="zh-TW" altLang="zh-TW" sz="2400" b="1" kern="100" dirty="0">
              <a:solidFill>
                <a:srgbClr val="000000"/>
              </a:solidFill>
              <a:latin typeface="標楷體" pitchFamily="65" charset="-120"/>
              <a:ea typeface="標楷體" pitchFamily="65" charset="-120"/>
              <a:cs typeface="Times New Roman"/>
            </a:endParaRPr>
          </a:p>
          <a:p>
            <a:pPr marL="265113" indent="-265113" algn="just">
              <a:lnSpc>
                <a:spcPts val="3200"/>
              </a:lnSpc>
            </a:pPr>
            <a:r>
              <a:rPr lang="en-US" altLang="zh-TW" sz="2400" b="1" kern="100" dirty="0">
                <a:solidFill>
                  <a:srgbClr val="000000"/>
                </a:solidFill>
                <a:latin typeface="標楷體" pitchFamily="65" charset="-120"/>
                <a:ea typeface="標楷體" pitchFamily="65" charset="-120"/>
                <a:cs typeface="Times New Roman"/>
              </a:rPr>
              <a:t>12.</a:t>
            </a:r>
            <a:r>
              <a:rPr lang="zh-TW" altLang="zh-TW" sz="2400" b="1" kern="0" dirty="0">
                <a:solidFill>
                  <a:srgbClr val="FF0000"/>
                </a:solidFill>
                <a:latin typeface="標楷體" pitchFamily="65" charset="-120"/>
                <a:ea typeface="標楷體" pitchFamily="65" charset="-120"/>
                <a:cs typeface="新細明體"/>
              </a:rPr>
              <a:t>於公務場所</a:t>
            </a:r>
            <a:r>
              <a:rPr lang="zh-TW" altLang="zh-TW" sz="2400" b="1" u="sng" kern="0" dirty="0">
                <a:solidFill>
                  <a:srgbClr val="FF0000"/>
                </a:solidFill>
                <a:latin typeface="標楷體" pitchFamily="65" charset="-120"/>
                <a:ea typeface="標楷體" pitchFamily="65" charset="-120"/>
                <a:cs typeface="新細明體"/>
              </a:rPr>
              <a:t>張貼或懸掛廠商廣告物</a:t>
            </a:r>
            <a:r>
              <a:rPr lang="zh-TW" altLang="zh-TW" sz="2400" b="1" kern="0" dirty="0">
                <a:solidFill>
                  <a:srgbClr val="FF0000"/>
                </a:solidFill>
                <a:latin typeface="標楷體" pitchFamily="65" charset="-120"/>
                <a:ea typeface="標楷體" pitchFamily="65" charset="-120"/>
                <a:cs typeface="新細明體"/>
              </a:rPr>
              <a:t>。</a:t>
            </a:r>
            <a:endParaRPr lang="zh-TW" altLang="zh-TW" sz="2400" b="1" kern="100" dirty="0">
              <a:solidFill>
                <a:srgbClr val="FF0000"/>
              </a:solidFill>
              <a:latin typeface="標楷體" pitchFamily="65" charset="-120"/>
              <a:ea typeface="標楷體" pitchFamily="65" charset="-120"/>
              <a:cs typeface="Times New Roman"/>
            </a:endParaRPr>
          </a:p>
          <a:p>
            <a:pPr marL="265113" indent="-265113" algn="just">
              <a:lnSpc>
                <a:spcPts val="3200"/>
              </a:lnSpc>
            </a:pPr>
            <a:r>
              <a:rPr lang="en-US" altLang="zh-TW" sz="2400" b="1" kern="100" dirty="0">
                <a:solidFill>
                  <a:srgbClr val="000000"/>
                </a:solidFill>
                <a:latin typeface="標楷體" pitchFamily="65" charset="-120"/>
                <a:ea typeface="標楷體" pitchFamily="65" charset="-120"/>
                <a:cs typeface="Times New Roman"/>
              </a:rPr>
              <a:t>13.</a:t>
            </a:r>
            <a:r>
              <a:rPr lang="zh-TW" altLang="zh-TW" sz="2400" b="1" kern="0" dirty="0">
                <a:solidFill>
                  <a:srgbClr val="FF0000"/>
                </a:solidFill>
                <a:latin typeface="標楷體" pitchFamily="65" charset="-120"/>
                <a:ea typeface="標楷體" pitchFamily="65" charset="-120"/>
                <a:cs typeface="新細明體"/>
              </a:rPr>
              <a:t>利用職務關係媒介親友至廠商處所任職。</a:t>
            </a:r>
            <a:endParaRPr lang="zh-TW" altLang="zh-TW" sz="2400" b="1" kern="100" dirty="0">
              <a:solidFill>
                <a:srgbClr val="FF0000"/>
              </a:solidFill>
              <a:latin typeface="標楷體" pitchFamily="65" charset="-120"/>
              <a:ea typeface="標楷體" pitchFamily="65" charset="-120"/>
              <a:cs typeface="Times New Roman"/>
            </a:endParaRPr>
          </a:p>
          <a:p>
            <a:pPr marL="265113" indent="-265113" algn="just">
              <a:lnSpc>
                <a:spcPts val="3200"/>
              </a:lnSpc>
            </a:pPr>
            <a:r>
              <a:rPr lang="en-US" altLang="zh-TW" sz="2400" b="1" kern="100" dirty="0">
                <a:solidFill>
                  <a:srgbClr val="000000"/>
                </a:solidFill>
                <a:latin typeface="標楷體" pitchFamily="65" charset="-120"/>
                <a:ea typeface="標楷體" pitchFamily="65" charset="-120"/>
                <a:cs typeface="Times New Roman"/>
              </a:rPr>
              <a:t>14.</a:t>
            </a:r>
            <a:r>
              <a:rPr lang="zh-TW" altLang="zh-TW" sz="2400" b="1" kern="0" dirty="0">
                <a:solidFill>
                  <a:srgbClr val="FF0000"/>
                </a:solidFill>
                <a:latin typeface="標楷體" pitchFamily="65" charset="-120"/>
                <a:ea typeface="標楷體" pitchFamily="65" charset="-120"/>
                <a:cs typeface="新細明體"/>
              </a:rPr>
              <a:t>利用職務關係與廠商有借貸或非經公開交易之投資關係。</a:t>
            </a:r>
            <a:endParaRPr lang="zh-TW" altLang="zh-TW" sz="2400" b="1" kern="100" dirty="0">
              <a:solidFill>
                <a:srgbClr val="FF0000"/>
              </a:solidFill>
              <a:latin typeface="標楷體" pitchFamily="65" charset="-120"/>
              <a:ea typeface="標楷體" pitchFamily="65" charset="-120"/>
              <a:cs typeface="Times New Roman"/>
            </a:endParaRPr>
          </a:p>
          <a:p>
            <a:pPr marL="265113" indent="-265113" algn="just">
              <a:lnSpc>
                <a:spcPts val="3200"/>
              </a:lnSpc>
            </a:pPr>
            <a:r>
              <a:rPr lang="en-US" altLang="zh-TW" sz="2400" b="1" kern="100" dirty="0">
                <a:solidFill>
                  <a:srgbClr val="000000"/>
                </a:solidFill>
                <a:latin typeface="標楷體" pitchFamily="65" charset="-120"/>
                <a:ea typeface="標楷體" pitchFamily="65" charset="-120"/>
                <a:cs typeface="Times New Roman"/>
              </a:rPr>
              <a:t>15.</a:t>
            </a:r>
            <a:r>
              <a:rPr lang="zh-TW" altLang="zh-TW" sz="2400" b="1" kern="0" dirty="0">
                <a:solidFill>
                  <a:srgbClr val="000000"/>
                </a:solidFill>
                <a:latin typeface="標楷體" pitchFamily="65" charset="-120"/>
                <a:ea typeface="標楷體" pitchFamily="65" charset="-120"/>
                <a:cs typeface="新細明體"/>
              </a:rPr>
              <a:t>要求廠商提供與採購無關之服務。</a:t>
            </a:r>
            <a:endParaRPr lang="zh-TW" altLang="zh-TW" sz="2400" b="1" kern="100" dirty="0">
              <a:solidFill>
                <a:srgbClr val="000000"/>
              </a:solidFill>
              <a:latin typeface="標楷體" pitchFamily="65" charset="-120"/>
              <a:ea typeface="標楷體" pitchFamily="65" charset="-120"/>
              <a:cs typeface="Times New Roman"/>
            </a:endParaRPr>
          </a:p>
          <a:p>
            <a:pPr marL="265113" indent="-265113" algn="just">
              <a:lnSpc>
                <a:spcPts val="3200"/>
              </a:lnSpc>
            </a:pPr>
            <a:r>
              <a:rPr lang="en-US" altLang="zh-TW" sz="2400" b="1" kern="100" dirty="0">
                <a:solidFill>
                  <a:srgbClr val="000000"/>
                </a:solidFill>
                <a:latin typeface="標楷體" pitchFamily="65" charset="-120"/>
                <a:ea typeface="標楷體" pitchFamily="65" charset="-120"/>
                <a:cs typeface="Times New Roman"/>
              </a:rPr>
              <a:t>16.</a:t>
            </a:r>
            <a:r>
              <a:rPr lang="zh-TW" altLang="zh-TW" sz="2400" b="1" kern="0" dirty="0">
                <a:solidFill>
                  <a:srgbClr val="FF0000"/>
                </a:solidFill>
                <a:latin typeface="標楷體" pitchFamily="65" charset="-120"/>
                <a:ea typeface="標楷體" pitchFamily="65" charset="-120"/>
                <a:cs typeface="新細明體"/>
              </a:rPr>
              <a:t>為廠商請託或關說。</a:t>
            </a:r>
            <a:endParaRPr lang="zh-TW" altLang="zh-TW" sz="2400" b="1" kern="100" dirty="0">
              <a:solidFill>
                <a:srgbClr val="FF0000"/>
              </a:solidFill>
              <a:latin typeface="標楷體" pitchFamily="65" charset="-120"/>
              <a:ea typeface="標楷體" pitchFamily="65" charset="-120"/>
              <a:cs typeface="Times New Roman"/>
            </a:endParaRPr>
          </a:p>
          <a:p>
            <a:pPr marL="444500" indent="-444500" algn="just">
              <a:lnSpc>
                <a:spcPts val="3200"/>
              </a:lnSpc>
            </a:pPr>
            <a:r>
              <a:rPr lang="en-US" altLang="zh-TW" sz="2400" b="1" kern="100" dirty="0">
                <a:solidFill>
                  <a:srgbClr val="000000"/>
                </a:solidFill>
                <a:latin typeface="標楷體" pitchFamily="65" charset="-120"/>
                <a:ea typeface="標楷體" pitchFamily="65" charset="-120"/>
                <a:cs typeface="Times New Roman"/>
              </a:rPr>
              <a:t>17.</a:t>
            </a:r>
            <a:r>
              <a:rPr lang="zh-TW" altLang="zh-TW" sz="2400" b="1" u="sng" kern="0" dirty="0">
                <a:solidFill>
                  <a:srgbClr val="FF0000"/>
                </a:solidFill>
                <a:latin typeface="標楷體" pitchFamily="65" charset="-120"/>
                <a:ea typeface="標楷體" pitchFamily="65" charset="-120"/>
                <a:cs typeface="新細明體"/>
              </a:rPr>
              <a:t>意圖為私人不正利益而</a:t>
            </a:r>
            <a:r>
              <a:rPr lang="zh-TW" altLang="zh-TW" sz="2400" b="1" u="sng" kern="0" dirty="0">
                <a:solidFill>
                  <a:srgbClr val="0000FF"/>
                </a:solidFill>
                <a:latin typeface="標楷體" pitchFamily="65" charset="-120"/>
                <a:ea typeface="標楷體" pitchFamily="65" charset="-120"/>
                <a:cs typeface="新細明體"/>
              </a:rPr>
              <a:t>高估預算、底價或應付契約價金</a:t>
            </a:r>
            <a:r>
              <a:rPr lang="zh-TW" altLang="zh-TW" sz="2400" b="1" kern="0" dirty="0">
                <a:solidFill>
                  <a:srgbClr val="FF0000"/>
                </a:solidFill>
                <a:latin typeface="標楷體" pitchFamily="65" charset="-120"/>
                <a:ea typeface="標楷體" pitchFamily="65" charset="-120"/>
                <a:cs typeface="新細明體"/>
              </a:rPr>
              <a:t>，</a:t>
            </a:r>
            <a:r>
              <a:rPr lang="zh-TW" altLang="zh-TW" sz="2400" b="1" u="sng" kern="0" dirty="0">
                <a:solidFill>
                  <a:srgbClr val="FF0000"/>
                </a:solidFill>
                <a:latin typeface="標楷體" pitchFamily="65" charset="-120"/>
                <a:ea typeface="標楷體" pitchFamily="65" charset="-120"/>
                <a:cs typeface="新細明體"/>
              </a:rPr>
              <a:t>或為不當之</a:t>
            </a:r>
            <a:r>
              <a:rPr lang="zh-TW" altLang="zh-TW" sz="2400" b="1" u="sng" kern="0" dirty="0">
                <a:solidFill>
                  <a:srgbClr val="0000FF"/>
                </a:solidFill>
                <a:latin typeface="標楷體" pitchFamily="65" charset="-120"/>
                <a:ea typeface="標楷體" pitchFamily="65" charset="-120"/>
                <a:cs typeface="新細明體"/>
              </a:rPr>
              <a:t>規劃、設計</a:t>
            </a:r>
            <a:r>
              <a:rPr lang="zh-TW" altLang="zh-TW" sz="2400" b="1" kern="0" dirty="0">
                <a:solidFill>
                  <a:srgbClr val="FF0000"/>
                </a:solidFill>
                <a:latin typeface="標楷體" pitchFamily="65" charset="-120"/>
                <a:ea typeface="標楷體" pitchFamily="65" charset="-120"/>
                <a:cs typeface="新細明體"/>
              </a:rPr>
              <a:t>、</a:t>
            </a:r>
            <a:r>
              <a:rPr lang="zh-TW" altLang="zh-TW" sz="2400" b="1" u="sng" kern="0" dirty="0">
                <a:solidFill>
                  <a:srgbClr val="CC3300"/>
                </a:solidFill>
                <a:latin typeface="標楷體" pitchFamily="65" charset="-120"/>
                <a:ea typeface="標楷體" pitchFamily="65" charset="-120"/>
                <a:cs typeface="新細明體"/>
              </a:rPr>
              <a:t>招標、審標、決標</a:t>
            </a:r>
            <a:r>
              <a:rPr lang="zh-TW" altLang="zh-TW" sz="2400" b="1" kern="0" dirty="0">
                <a:solidFill>
                  <a:srgbClr val="FF0000"/>
                </a:solidFill>
                <a:latin typeface="標楷體" pitchFamily="65" charset="-120"/>
                <a:ea typeface="標楷體" pitchFamily="65" charset="-120"/>
                <a:cs typeface="新細明體"/>
              </a:rPr>
              <a:t>、</a:t>
            </a:r>
            <a:r>
              <a:rPr lang="zh-TW" altLang="zh-TW" sz="2400" b="1" u="sng" kern="0" dirty="0">
                <a:solidFill>
                  <a:srgbClr val="FF0000"/>
                </a:solidFill>
                <a:latin typeface="標楷體" pitchFamily="65" charset="-120"/>
                <a:ea typeface="標楷體" pitchFamily="65" charset="-120"/>
                <a:cs typeface="新細明體"/>
              </a:rPr>
              <a:t>履約管理或驗收</a:t>
            </a:r>
            <a:r>
              <a:rPr lang="zh-TW" altLang="zh-TW" sz="2400" b="1" kern="0" dirty="0">
                <a:solidFill>
                  <a:srgbClr val="000000"/>
                </a:solidFill>
                <a:latin typeface="標楷體" pitchFamily="65" charset="-120"/>
                <a:ea typeface="標楷體" pitchFamily="65" charset="-120"/>
                <a:cs typeface="新細明體"/>
              </a:rPr>
              <a:t>。</a:t>
            </a:r>
            <a:endParaRPr lang="zh-TW" altLang="zh-TW" sz="2400" b="1" kern="100" dirty="0">
              <a:solidFill>
                <a:srgbClr val="000000"/>
              </a:solidFill>
              <a:latin typeface="標楷體" pitchFamily="65" charset="-120"/>
              <a:ea typeface="標楷體" pitchFamily="65" charset="-120"/>
              <a:cs typeface="Times New Roman"/>
            </a:endParaRPr>
          </a:p>
        </p:txBody>
      </p:sp>
    </p:spTree>
    <p:extLst>
      <p:ext uri="{BB962C8B-B14F-4D97-AF65-F5344CB8AC3E}">
        <p14:creationId xmlns:p14="http://schemas.microsoft.com/office/powerpoint/2010/main" val="134790483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3" name="五邊形 4"/>
          <p:cNvSpPr/>
          <p:nvPr/>
        </p:nvSpPr>
        <p:spPr>
          <a:xfrm>
            <a:off x="395536" y="332656"/>
            <a:ext cx="1405350" cy="944666"/>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180"/>
              <a:gd name="f11" fmla="abs f4"/>
              <a:gd name="f12" fmla="abs f5"/>
              <a:gd name="f13" fmla="abs f6"/>
              <a:gd name="f14" fmla="val f7"/>
              <a:gd name="f15" fmla="val f8"/>
              <a:gd name="f16" fmla="*/ f9 f1 1"/>
              <a:gd name="f17" fmla="*/ f10 f1 1"/>
              <a:gd name="f18" fmla="?: f11 f4 1"/>
              <a:gd name="f19" fmla="?: f12 f5 1"/>
              <a:gd name="f20" fmla="?: f13 f6 1"/>
              <a:gd name="f21" fmla="*/ f16 1 f3"/>
              <a:gd name="f22" fmla="*/ f17 1 f3"/>
              <a:gd name="f23" fmla="*/ f18 1 21600"/>
              <a:gd name="f24" fmla="*/ f19 1 21600"/>
              <a:gd name="f25" fmla="*/ 21600 f18 1"/>
              <a:gd name="f26" fmla="*/ 21600 f19 1"/>
              <a:gd name="f27" fmla="+- f21 0 f2"/>
              <a:gd name="f28" fmla="+- f22 0 f2"/>
              <a:gd name="f29" fmla="min f24 f23"/>
              <a:gd name="f30" fmla="*/ f25 1 f20"/>
              <a:gd name="f31" fmla="*/ f26 1 f20"/>
              <a:gd name="f32" fmla="val f30"/>
              <a:gd name="f33" fmla="val f31"/>
              <a:gd name="f34" fmla="*/ f14 f29 1"/>
              <a:gd name="f35" fmla="+- f33 0 f14"/>
              <a:gd name="f36" fmla="+- f32 0 f14"/>
              <a:gd name="f37" fmla="*/ f33 f29 1"/>
              <a:gd name="f38" fmla="*/ f32 f29 1"/>
              <a:gd name="f39" fmla="*/ f35 1 2"/>
              <a:gd name="f40" fmla="min f36 f35"/>
              <a:gd name="f41" fmla="+- f14 f39 0"/>
              <a:gd name="f42" fmla="*/ f40 f15 1"/>
              <a:gd name="f43" fmla="*/ f42 1 100000"/>
              <a:gd name="f44" fmla="*/ f41 f29 1"/>
              <a:gd name="f45" fmla="+- f32 0 f43"/>
              <a:gd name="f46" fmla="+- f45 f32 0"/>
              <a:gd name="f47" fmla="*/ f45 1 2"/>
              <a:gd name="f48" fmla="*/ f45 f29 1"/>
              <a:gd name="f49" fmla="*/ f46 1 2"/>
              <a:gd name="f50" fmla="*/ f47 f29 1"/>
              <a:gd name="f51" fmla="*/ f49 f29 1"/>
            </a:gdLst>
            <a:ahLst/>
            <a:cxnLst>
              <a:cxn ang="3cd4">
                <a:pos x="hc" y="t"/>
              </a:cxn>
              <a:cxn ang="0">
                <a:pos x="r" y="vc"/>
              </a:cxn>
              <a:cxn ang="cd4">
                <a:pos x="hc" y="b"/>
              </a:cxn>
              <a:cxn ang="cd2">
                <a:pos x="l" y="vc"/>
              </a:cxn>
              <a:cxn ang="f27">
                <a:pos x="f50" y="f34"/>
              </a:cxn>
              <a:cxn ang="f28">
                <a:pos x="f50" y="f37"/>
              </a:cxn>
            </a:cxnLst>
            <a:rect l="f34" t="f34" r="f51" b="f37"/>
            <a:pathLst>
              <a:path>
                <a:moveTo>
                  <a:pt x="f34" y="f34"/>
                </a:moveTo>
                <a:lnTo>
                  <a:pt x="f48" y="f34"/>
                </a:lnTo>
                <a:lnTo>
                  <a:pt x="f38" y="f44"/>
                </a:lnTo>
                <a:lnTo>
                  <a:pt x="f48" y="f37"/>
                </a:lnTo>
                <a:lnTo>
                  <a:pt x="f34" y="f37"/>
                </a:lnTo>
                <a:close/>
              </a:path>
            </a:pathLst>
          </a:custGeom>
          <a:gradFill flip="none" rotWithShape="1">
            <a:gsLst>
              <a:gs pos="0">
                <a:srgbClr val="00B0F0">
                  <a:tint val="66000"/>
                  <a:satMod val="160000"/>
                </a:srgbClr>
              </a:gs>
              <a:gs pos="50000">
                <a:srgbClr val="00B0F0">
                  <a:tint val="44500"/>
                  <a:satMod val="160000"/>
                </a:srgbClr>
              </a:gs>
              <a:gs pos="100000">
                <a:srgbClr val="00B0F0">
                  <a:tint val="23500"/>
                  <a:satMod val="160000"/>
                </a:srgbClr>
              </a:gs>
            </a:gsLst>
            <a:lin ang="10800000" scaled="1"/>
            <a:tileRect/>
          </a:gradFill>
          <a:ln w="57150">
            <a:solidFill>
              <a:srgbClr val="1C1C1C"/>
            </a:solidFill>
            <a:prstDash val="solid"/>
          </a:ln>
        </p:spPr>
        <p:txBody>
          <a:bodyPr vert="horz" wrap="square" lIns="91440" tIns="45720" rIns="91440" bIns="45720" anchor="ctr" anchorCtr="1" compatLnSpc="1"/>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zh-TW" sz="3200" b="1" i="0" u="none" strike="noStrike" kern="1200" cap="none" spc="0" baseline="0" dirty="0">
                <a:solidFill>
                  <a:srgbClr val="000000"/>
                </a:solidFill>
                <a:uFillTx/>
                <a:latin typeface="標楷體" panose="03000509000000000000" pitchFamily="65" charset="-120"/>
                <a:ea typeface="標楷體" panose="03000509000000000000" pitchFamily="65" charset="-120"/>
              </a:rPr>
              <a:t>招標</a:t>
            </a:r>
          </a:p>
        </p:txBody>
      </p:sp>
      <p:sp>
        <p:nvSpPr>
          <p:cNvPr id="4" name="五邊形 5"/>
          <p:cNvSpPr/>
          <p:nvPr/>
        </p:nvSpPr>
        <p:spPr>
          <a:xfrm>
            <a:off x="1475656" y="332656"/>
            <a:ext cx="1405350" cy="944666"/>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180"/>
              <a:gd name="f11" fmla="abs f4"/>
              <a:gd name="f12" fmla="abs f5"/>
              <a:gd name="f13" fmla="abs f6"/>
              <a:gd name="f14" fmla="val f7"/>
              <a:gd name="f15" fmla="val f8"/>
              <a:gd name="f16" fmla="*/ f9 f1 1"/>
              <a:gd name="f17" fmla="*/ f10 f1 1"/>
              <a:gd name="f18" fmla="?: f11 f4 1"/>
              <a:gd name="f19" fmla="?: f12 f5 1"/>
              <a:gd name="f20" fmla="?: f13 f6 1"/>
              <a:gd name="f21" fmla="*/ f16 1 f3"/>
              <a:gd name="f22" fmla="*/ f17 1 f3"/>
              <a:gd name="f23" fmla="*/ f18 1 21600"/>
              <a:gd name="f24" fmla="*/ f19 1 21600"/>
              <a:gd name="f25" fmla="*/ 21600 f18 1"/>
              <a:gd name="f26" fmla="*/ 21600 f19 1"/>
              <a:gd name="f27" fmla="+- f21 0 f2"/>
              <a:gd name="f28" fmla="+- f22 0 f2"/>
              <a:gd name="f29" fmla="min f24 f23"/>
              <a:gd name="f30" fmla="*/ f25 1 f20"/>
              <a:gd name="f31" fmla="*/ f26 1 f20"/>
              <a:gd name="f32" fmla="val f30"/>
              <a:gd name="f33" fmla="val f31"/>
              <a:gd name="f34" fmla="*/ f14 f29 1"/>
              <a:gd name="f35" fmla="+- f33 0 f14"/>
              <a:gd name="f36" fmla="+- f32 0 f14"/>
              <a:gd name="f37" fmla="*/ f33 f29 1"/>
              <a:gd name="f38" fmla="*/ f32 f29 1"/>
              <a:gd name="f39" fmla="*/ f35 1 2"/>
              <a:gd name="f40" fmla="min f36 f35"/>
              <a:gd name="f41" fmla="+- f14 f39 0"/>
              <a:gd name="f42" fmla="*/ f40 f15 1"/>
              <a:gd name="f43" fmla="*/ f42 1 100000"/>
              <a:gd name="f44" fmla="*/ f41 f29 1"/>
              <a:gd name="f45" fmla="+- f32 0 f43"/>
              <a:gd name="f46" fmla="+- f45 f32 0"/>
              <a:gd name="f47" fmla="*/ f45 1 2"/>
              <a:gd name="f48" fmla="*/ f45 f29 1"/>
              <a:gd name="f49" fmla="*/ f46 1 2"/>
              <a:gd name="f50" fmla="*/ f47 f29 1"/>
              <a:gd name="f51" fmla="*/ f49 f29 1"/>
            </a:gdLst>
            <a:ahLst/>
            <a:cxnLst>
              <a:cxn ang="3cd4">
                <a:pos x="hc" y="t"/>
              </a:cxn>
              <a:cxn ang="0">
                <a:pos x="r" y="vc"/>
              </a:cxn>
              <a:cxn ang="cd4">
                <a:pos x="hc" y="b"/>
              </a:cxn>
              <a:cxn ang="cd2">
                <a:pos x="l" y="vc"/>
              </a:cxn>
              <a:cxn ang="f27">
                <a:pos x="f50" y="f34"/>
              </a:cxn>
              <a:cxn ang="f28">
                <a:pos x="f50" y="f37"/>
              </a:cxn>
            </a:cxnLst>
            <a:rect l="f34" t="f34" r="f51" b="f37"/>
            <a:pathLst>
              <a:path>
                <a:moveTo>
                  <a:pt x="f34" y="f34"/>
                </a:moveTo>
                <a:lnTo>
                  <a:pt x="f48" y="f34"/>
                </a:lnTo>
                <a:lnTo>
                  <a:pt x="f38" y="f44"/>
                </a:lnTo>
                <a:lnTo>
                  <a:pt x="f48" y="f37"/>
                </a:lnTo>
                <a:lnTo>
                  <a:pt x="f34" y="f37"/>
                </a:lnTo>
                <a:close/>
              </a:path>
            </a:pathLst>
          </a:custGeom>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10800000" scaled="1"/>
            <a:tileRect/>
          </a:gradFill>
          <a:ln w="57150">
            <a:solidFill>
              <a:srgbClr val="1C1C1C"/>
            </a:solidFill>
            <a:prstDash val="solid"/>
          </a:ln>
        </p:spPr>
        <p:txBody>
          <a:bodyPr vert="horz" wrap="square" lIns="91440" tIns="45720" rIns="91440" bIns="45720" anchor="ctr" anchorCtr="1" compatLnSpc="1"/>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zh-TW" sz="3200" b="1" i="0" u="none" strike="noStrike" kern="1200" cap="none" spc="0" baseline="0" dirty="0">
                <a:solidFill>
                  <a:srgbClr val="000000"/>
                </a:solidFill>
                <a:uFillTx/>
                <a:latin typeface="標楷體" panose="03000509000000000000" pitchFamily="65" charset="-120"/>
                <a:ea typeface="標楷體" panose="03000509000000000000" pitchFamily="65" charset="-120"/>
              </a:rPr>
              <a:t>開標</a:t>
            </a:r>
          </a:p>
        </p:txBody>
      </p:sp>
      <p:sp>
        <p:nvSpPr>
          <p:cNvPr id="5" name="五邊形 6"/>
          <p:cNvSpPr/>
          <p:nvPr/>
        </p:nvSpPr>
        <p:spPr>
          <a:xfrm>
            <a:off x="2573181" y="332656"/>
            <a:ext cx="1405350" cy="944666"/>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180"/>
              <a:gd name="f11" fmla="abs f4"/>
              <a:gd name="f12" fmla="abs f5"/>
              <a:gd name="f13" fmla="abs f6"/>
              <a:gd name="f14" fmla="val f7"/>
              <a:gd name="f15" fmla="val f8"/>
              <a:gd name="f16" fmla="*/ f9 f1 1"/>
              <a:gd name="f17" fmla="*/ f10 f1 1"/>
              <a:gd name="f18" fmla="?: f11 f4 1"/>
              <a:gd name="f19" fmla="?: f12 f5 1"/>
              <a:gd name="f20" fmla="?: f13 f6 1"/>
              <a:gd name="f21" fmla="*/ f16 1 f3"/>
              <a:gd name="f22" fmla="*/ f17 1 f3"/>
              <a:gd name="f23" fmla="*/ f18 1 21600"/>
              <a:gd name="f24" fmla="*/ f19 1 21600"/>
              <a:gd name="f25" fmla="*/ 21600 f18 1"/>
              <a:gd name="f26" fmla="*/ 21600 f19 1"/>
              <a:gd name="f27" fmla="+- f21 0 f2"/>
              <a:gd name="f28" fmla="+- f22 0 f2"/>
              <a:gd name="f29" fmla="min f24 f23"/>
              <a:gd name="f30" fmla="*/ f25 1 f20"/>
              <a:gd name="f31" fmla="*/ f26 1 f20"/>
              <a:gd name="f32" fmla="val f30"/>
              <a:gd name="f33" fmla="val f31"/>
              <a:gd name="f34" fmla="*/ f14 f29 1"/>
              <a:gd name="f35" fmla="+- f33 0 f14"/>
              <a:gd name="f36" fmla="+- f32 0 f14"/>
              <a:gd name="f37" fmla="*/ f33 f29 1"/>
              <a:gd name="f38" fmla="*/ f32 f29 1"/>
              <a:gd name="f39" fmla="*/ f35 1 2"/>
              <a:gd name="f40" fmla="min f36 f35"/>
              <a:gd name="f41" fmla="+- f14 f39 0"/>
              <a:gd name="f42" fmla="*/ f40 f15 1"/>
              <a:gd name="f43" fmla="*/ f42 1 100000"/>
              <a:gd name="f44" fmla="*/ f41 f29 1"/>
              <a:gd name="f45" fmla="+- f32 0 f43"/>
              <a:gd name="f46" fmla="+- f45 f32 0"/>
              <a:gd name="f47" fmla="*/ f45 1 2"/>
              <a:gd name="f48" fmla="*/ f45 f29 1"/>
              <a:gd name="f49" fmla="*/ f46 1 2"/>
              <a:gd name="f50" fmla="*/ f47 f29 1"/>
              <a:gd name="f51" fmla="*/ f49 f29 1"/>
            </a:gdLst>
            <a:ahLst/>
            <a:cxnLst>
              <a:cxn ang="3cd4">
                <a:pos x="hc" y="t"/>
              </a:cxn>
              <a:cxn ang="0">
                <a:pos x="r" y="vc"/>
              </a:cxn>
              <a:cxn ang="cd4">
                <a:pos x="hc" y="b"/>
              </a:cxn>
              <a:cxn ang="cd2">
                <a:pos x="l" y="vc"/>
              </a:cxn>
              <a:cxn ang="f27">
                <a:pos x="f50" y="f34"/>
              </a:cxn>
              <a:cxn ang="f28">
                <a:pos x="f50" y="f37"/>
              </a:cxn>
            </a:cxnLst>
            <a:rect l="f34" t="f34" r="f51" b="f37"/>
            <a:pathLst>
              <a:path>
                <a:moveTo>
                  <a:pt x="f34" y="f34"/>
                </a:moveTo>
                <a:lnTo>
                  <a:pt x="f48" y="f34"/>
                </a:lnTo>
                <a:lnTo>
                  <a:pt x="f38" y="f44"/>
                </a:lnTo>
                <a:lnTo>
                  <a:pt x="f48" y="f37"/>
                </a:lnTo>
                <a:lnTo>
                  <a:pt x="f34" y="f37"/>
                </a:lnTo>
                <a:close/>
              </a:path>
            </a:pathLst>
          </a:custGeom>
          <a:gradFill flip="none" rotWithShape="1">
            <a:gsLst>
              <a:gs pos="0">
                <a:srgbClr val="9933FF">
                  <a:tint val="66000"/>
                  <a:satMod val="160000"/>
                </a:srgbClr>
              </a:gs>
              <a:gs pos="50000">
                <a:srgbClr val="9933FF">
                  <a:tint val="44500"/>
                  <a:satMod val="160000"/>
                </a:srgbClr>
              </a:gs>
              <a:gs pos="100000">
                <a:srgbClr val="9933FF">
                  <a:tint val="23500"/>
                  <a:satMod val="160000"/>
                </a:srgbClr>
              </a:gs>
            </a:gsLst>
            <a:lin ang="10800000" scaled="1"/>
            <a:tileRect/>
          </a:gradFill>
          <a:ln w="57150">
            <a:solidFill>
              <a:srgbClr val="1C1C1C"/>
            </a:solidFill>
            <a:prstDash val="solid"/>
          </a:ln>
        </p:spPr>
        <p:txBody>
          <a:bodyPr vert="horz" wrap="square" lIns="91440" tIns="45720" rIns="91440" bIns="45720" anchor="ctr" anchorCtr="1" compatLnSpc="1"/>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zh-TW" sz="3200" b="1" i="0" u="none" strike="noStrike" kern="1200" cap="none" spc="0" baseline="0" dirty="0">
                <a:solidFill>
                  <a:srgbClr val="000000"/>
                </a:solidFill>
                <a:uFillTx/>
                <a:latin typeface="標楷體" panose="03000509000000000000" pitchFamily="65" charset="-120"/>
                <a:ea typeface="標楷體" panose="03000509000000000000" pitchFamily="65" charset="-120"/>
              </a:rPr>
              <a:t>審標</a:t>
            </a:r>
          </a:p>
        </p:txBody>
      </p:sp>
      <p:sp>
        <p:nvSpPr>
          <p:cNvPr id="6" name="五邊形 9"/>
          <p:cNvSpPr/>
          <p:nvPr/>
        </p:nvSpPr>
        <p:spPr>
          <a:xfrm>
            <a:off x="3635896" y="332656"/>
            <a:ext cx="1405350" cy="944666"/>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180"/>
              <a:gd name="f11" fmla="abs f4"/>
              <a:gd name="f12" fmla="abs f5"/>
              <a:gd name="f13" fmla="abs f6"/>
              <a:gd name="f14" fmla="val f7"/>
              <a:gd name="f15" fmla="val f8"/>
              <a:gd name="f16" fmla="*/ f9 f1 1"/>
              <a:gd name="f17" fmla="*/ f10 f1 1"/>
              <a:gd name="f18" fmla="?: f11 f4 1"/>
              <a:gd name="f19" fmla="?: f12 f5 1"/>
              <a:gd name="f20" fmla="?: f13 f6 1"/>
              <a:gd name="f21" fmla="*/ f16 1 f3"/>
              <a:gd name="f22" fmla="*/ f17 1 f3"/>
              <a:gd name="f23" fmla="*/ f18 1 21600"/>
              <a:gd name="f24" fmla="*/ f19 1 21600"/>
              <a:gd name="f25" fmla="*/ 21600 f18 1"/>
              <a:gd name="f26" fmla="*/ 21600 f19 1"/>
              <a:gd name="f27" fmla="+- f21 0 f2"/>
              <a:gd name="f28" fmla="+- f22 0 f2"/>
              <a:gd name="f29" fmla="min f24 f23"/>
              <a:gd name="f30" fmla="*/ f25 1 f20"/>
              <a:gd name="f31" fmla="*/ f26 1 f20"/>
              <a:gd name="f32" fmla="val f30"/>
              <a:gd name="f33" fmla="val f31"/>
              <a:gd name="f34" fmla="*/ f14 f29 1"/>
              <a:gd name="f35" fmla="+- f33 0 f14"/>
              <a:gd name="f36" fmla="+- f32 0 f14"/>
              <a:gd name="f37" fmla="*/ f33 f29 1"/>
              <a:gd name="f38" fmla="*/ f32 f29 1"/>
              <a:gd name="f39" fmla="*/ f35 1 2"/>
              <a:gd name="f40" fmla="min f36 f35"/>
              <a:gd name="f41" fmla="+- f14 f39 0"/>
              <a:gd name="f42" fmla="*/ f40 f15 1"/>
              <a:gd name="f43" fmla="*/ f42 1 100000"/>
              <a:gd name="f44" fmla="*/ f41 f29 1"/>
              <a:gd name="f45" fmla="+- f32 0 f43"/>
              <a:gd name="f46" fmla="+- f45 f32 0"/>
              <a:gd name="f47" fmla="*/ f45 1 2"/>
              <a:gd name="f48" fmla="*/ f45 f29 1"/>
              <a:gd name="f49" fmla="*/ f46 1 2"/>
              <a:gd name="f50" fmla="*/ f47 f29 1"/>
              <a:gd name="f51" fmla="*/ f49 f29 1"/>
            </a:gdLst>
            <a:ahLst/>
            <a:cxnLst>
              <a:cxn ang="3cd4">
                <a:pos x="hc" y="t"/>
              </a:cxn>
              <a:cxn ang="0">
                <a:pos x="r" y="vc"/>
              </a:cxn>
              <a:cxn ang="cd4">
                <a:pos x="hc" y="b"/>
              </a:cxn>
              <a:cxn ang="cd2">
                <a:pos x="l" y="vc"/>
              </a:cxn>
              <a:cxn ang="f27">
                <a:pos x="f50" y="f34"/>
              </a:cxn>
              <a:cxn ang="f28">
                <a:pos x="f50" y="f37"/>
              </a:cxn>
            </a:cxnLst>
            <a:rect l="f34" t="f34" r="f51" b="f37"/>
            <a:pathLst>
              <a:path>
                <a:moveTo>
                  <a:pt x="f34" y="f34"/>
                </a:moveTo>
                <a:lnTo>
                  <a:pt x="f48" y="f34"/>
                </a:lnTo>
                <a:lnTo>
                  <a:pt x="f38" y="f44"/>
                </a:lnTo>
                <a:lnTo>
                  <a:pt x="f48" y="f37"/>
                </a:lnTo>
                <a:lnTo>
                  <a:pt x="f34" y="f37"/>
                </a:lnTo>
                <a:close/>
              </a:path>
            </a:pathLst>
          </a:custGeom>
          <a:gradFill flip="none" rotWithShape="1">
            <a:gsLst>
              <a:gs pos="0">
                <a:srgbClr val="00B050">
                  <a:tint val="66000"/>
                  <a:satMod val="160000"/>
                </a:srgbClr>
              </a:gs>
              <a:gs pos="50000">
                <a:srgbClr val="00B050">
                  <a:tint val="44500"/>
                  <a:satMod val="160000"/>
                </a:srgbClr>
              </a:gs>
              <a:gs pos="100000">
                <a:srgbClr val="00B050">
                  <a:tint val="23500"/>
                  <a:satMod val="160000"/>
                </a:srgbClr>
              </a:gs>
            </a:gsLst>
            <a:lin ang="10800000" scaled="1"/>
            <a:tileRect/>
          </a:gradFill>
          <a:ln w="57150">
            <a:solidFill>
              <a:srgbClr val="FF0000"/>
            </a:solidFill>
            <a:prstDash val="sysDot"/>
          </a:ln>
        </p:spPr>
        <p:txBody>
          <a:bodyPr vert="horz" wrap="square" lIns="91440" tIns="45720" rIns="91440" bIns="45720" anchor="ctr" anchorCtr="1" compatLnSpc="1"/>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zh-TW" sz="3200" b="1" i="0" u="none" strike="noStrike" kern="1200" cap="none" spc="0" baseline="0" dirty="0">
                <a:solidFill>
                  <a:srgbClr val="000000"/>
                </a:solidFill>
                <a:uFillTx/>
                <a:latin typeface="標楷體" panose="03000509000000000000" pitchFamily="65" charset="-120"/>
                <a:ea typeface="標楷體" panose="03000509000000000000" pitchFamily="65" charset="-120"/>
              </a:rPr>
              <a:t>決標</a:t>
            </a:r>
          </a:p>
        </p:txBody>
      </p:sp>
      <p:sp>
        <p:nvSpPr>
          <p:cNvPr id="7" name="五邊形 10"/>
          <p:cNvSpPr/>
          <p:nvPr/>
        </p:nvSpPr>
        <p:spPr>
          <a:xfrm>
            <a:off x="4871162" y="371061"/>
            <a:ext cx="1213006" cy="906261"/>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180"/>
              <a:gd name="f11" fmla="abs f4"/>
              <a:gd name="f12" fmla="abs f5"/>
              <a:gd name="f13" fmla="abs f6"/>
              <a:gd name="f14" fmla="val f7"/>
              <a:gd name="f15" fmla="val f8"/>
              <a:gd name="f16" fmla="*/ f9 f1 1"/>
              <a:gd name="f17" fmla="*/ f10 f1 1"/>
              <a:gd name="f18" fmla="?: f11 f4 1"/>
              <a:gd name="f19" fmla="?: f12 f5 1"/>
              <a:gd name="f20" fmla="?: f13 f6 1"/>
              <a:gd name="f21" fmla="*/ f16 1 f3"/>
              <a:gd name="f22" fmla="*/ f17 1 f3"/>
              <a:gd name="f23" fmla="*/ f18 1 21600"/>
              <a:gd name="f24" fmla="*/ f19 1 21600"/>
              <a:gd name="f25" fmla="*/ 21600 f18 1"/>
              <a:gd name="f26" fmla="*/ 21600 f19 1"/>
              <a:gd name="f27" fmla="+- f21 0 f2"/>
              <a:gd name="f28" fmla="+- f22 0 f2"/>
              <a:gd name="f29" fmla="min f24 f23"/>
              <a:gd name="f30" fmla="*/ f25 1 f20"/>
              <a:gd name="f31" fmla="*/ f26 1 f20"/>
              <a:gd name="f32" fmla="val f30"/>
              <a:gd name="f33" fmla="val f31"/>
              <a:gd name="f34" fmla="*/ f14 f29 1"/>
              <a:gd name="f35" fmla="+- f33 0 f14"/>
              <a:gd name="f36" fmla="+- f32 0 f14"/>
              <a:gd name="f37" fmla="*/ f33 f29 1"/>
              <a:gd name="f38" fmla="*/ f32 f29 1"/>
              <a:gd name="f39" fmla="*/ f35 1 2"/>
              <a:gd name="f40" fmla="min f36 f35"/>
              <a:gd name="f41" fmla="+- f14 f39 0"/>
              <a:gd name="f42" fmla="*/ f40 f15 1"/>
              <a:gd name="f43" fmla="*/ f42 1 100000"/>
              <a:gd name="f44" fmla="*/ f41 f29 1"/>
              <a:gd name="f45" fmla="+- f32 0 f43"/>
              <a:gd name="f46" fmla="+- f45 f32 0"/>
              <a:gd name="f47" fmla="*/ f45 1 2"/>
              <a:gd name="f48" fmla="*/ f45 f29 1"/>
              <a:gd name="f49" fmla="*/ f46 1 2"/>
              <a:gd name="f50" fmla="*/ f47 f29 1"/>
              <a:gd name="f51" fmla="*/ f49 f29 1"/>
            </a:gdLst>
            <a:ahLst/>
            <a:cxnLst>
              <a:cxn ang="3cd4">
                <a:pos x="hc" y="t"/>
              </a:cxn>
              <a:cxn ang="0">
                <a:pos x="r" y="vc"/>
              </a:cxn>
              <a:cxn ang="cd4">
                <a:pos x="hc" y="b"/>
              </a:cxn>
              <a:cxn ang="cd2">
                <a:pos x="l" y="vc"/>
              </a:cxn>
              <a:cxn ang="f27">
                <a:pos x="f50" y="f34"/>
              </a:cxn>
              <a:cxn ang="f28">
                <a:pos x="f50" y="f37"/>
              </a:cxn>
            </a:cxnLst>
            <a:rect l="f34" t="f34" r="f51" b="f37"/>
            <a:pathLst>
              <a:path>
                <a:moveTo>
                  <a:pt x="f34" y="f34"/>
                </a:moveTo>
                <a:lnTo>
                  <a:pt x="f48" y="f34"/>
                </a:lnTo>
                <a:lnTo>
                  <a:pt x="f38" y="f44"/>
                </a:lnTo>
                <a:lnTo>
                  <a:pt x="f48" y="f37"/>
                </a:lnTo>
                <a:lnTo>
                  <a:pt x="f34" y="f37"/>
                </a:lnTo>
                <a:close/>
              </a:path>
            </a:pathLst>
          </a:custGeom>
          <a:solidFill>
            <a:schemeClr val="accent4">
              <a:lumMod val="20000"/>
              <a:lumOff val="80000"/>
            </a:schemeClr>
          </a:solidFill>
          <a:ln w="57150">
            <a:solidFill>
              <a:srgbClr val="1C1C1C"/>
            </a:solidFill>
            <a:prstDash val="solid"/>
          </a:ln>
        </p:spPr>
        <p:txBody>
          <a:bodyPr vert="horz" wrap="square" lIns="91440" tIns="45720" rIns="91440" bIns="45720" anchor="ctr" anchorCtr="1" compatLnSpc="1"/>
          <a:lstStyle/>
          <a:p>
            <a:pPr marL="0" marR="0" lvl="0" indent="0"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zh-TW" sz="2800" b="1" i="0" u="none" strike="noStrike" kern="1200" cap="none" spc="0" baseline="0" dirty="0">
                <a:solidFill>
                  <a:srgbClr val="000000"/>
                </a:solidFill>
                <a:uFillTx/>
                <a:latin typeface="標楷體" panose="03000509000000000000" pitchFamily="65" charset="-120"/>
                <a:ea typeface="標楷體" panose="03000509000000000000" pitchFamily="65" charset="-120"/>
              </a:rPr>
              <a:t>訂約</a:t>
            </a:r>
          </a:p>
        </p:txBody>
      </p:sp>
      <p:sp>
        <p:nvSpPr>
          <p:cNvPr id="8" name="五邊形 11"/>
          <p:cNvSpPr/>
          <p:nvPr/>
        </p:nvSpPr>
        <p:spPr>
          <a:xfrm>
            <a:off x="5750118" y="362500"/>
            <a:ext cx="1126138" cy="900998"/>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180"/>
              <a:gd name="f11" fmla="abs f4"/>
              <a:gd name="f12" fmla="abs f5"/>
              <a:gd name="f13" fmla="abs f6"/>
              <a:gd name="f14" fmla="val f7"/>
              <a:gd name="f15" fmla="val f8"/>
              <a:gd name="f16" fmla="*/ f9 f1 1"/>
              <a:gd name="f17" fmla="*/ f10 f1 1"/>
              <a:gd name="f18" fmla="?: f11 f4 1"/>
              <a:gd name="f19" fmla="?: f12 f5 1"/>
              <a:gd name="f20" fmla="?: f13 f6 1"/>
              <a:gd name="f21" fmla="*/ f16 1 f3"/>
              <a:gd name="f22" fmla="*/ f17 1 f3"/>
              <a:gd name="f23" fmla="*/ f18 1 21600"/>
              <a:gd name="f24" fmla="*/ f19 1 21600"/>
              <a:gd name="f25" fmla="*/ 21600 f18 1"/>
              <a:gd name="f26" fmla="*/ 21600 f19 1"/>
              <a:gd name="f27" fmla="+- f21 0 f2"/>
              <a:gd name="f28" fmla="+- f22 0 f2"/>
              <a:gd name="f29" fmla="min f24 f23"/>
              <a:gd name="f30" fmla="*/ f25 1 f20"/>
              <a:gd name="f31" fmla="*/ f26 1 f20"/>
              <a:gd name="f32" fmla="val f30"/>
              <a:gd name="f33" fmla="val f31"/>
              <a:gd name="f34" fmla="*/ f14 f29 1"/>
              <a:gd name="f35" fmla="+- f33 0 f14"/>
              <a:gd name="f36" fmla="+- f32 0 f14"/>
              <a:gd name="f37" fmla="*/ f33 f29 1"/>
              <a:gd name="f38" fmla="*/ f32 f29 1"/>
              <a:gd name="f39" fmla="*/ f35 1 2"/>
              <a:gd name="f40" fmla="min f36 f35"/>
              <a:gd name="f41" fmla="+- f14 f39 0"/>
              <a:gd name="f42" fmla="*/ f40 f15 1"/>
              <a:gd name="f43" fmla="*/ f42 1 100000"/>
              <a:gd name="f44" fmla="*/ f41 f29 1"/>
              <a:gd name="f45" fmla="+- f32 0 f43"/>
              <a:gd name="f46" fmla="+- f45 f32 0"/>
              <a:gd name="f47" fmla="*/ f45 1 2"/>
              <a:gd name="f48" fmla="*/ f45 f29 1"/>
              <a:gd name="f49" fmla="*/ f46 1 2"/>
              <a:gd name="f50" fmla="*/ f47 f29 1"/>
              <a:gd name="f51" fmla="*/ f49 f29 1"/>
            </a:gdLst>
            <a:ahLst/>
            <a:cxnLst>
              <a:cxn ang="3cd4">
                <a:pos x="hc" y="t"/>
              </a:cxn>
              <a:cxn ang="0">
                <a:pos x="r" y="vc"/>
              </a:cxn>
              <a:cxn ang="cd4">
                <a:pos x="hc" y="b"/>
              </a:cxn>
              <a:cxn ang="cd2">
                <a:pos x="l" y="vc"/>
              </a:cxn>
              <a:cxn ang="f27">
                <a:pos x="f50" y="f34"/>
              </a:cxn>
              <a:cxn ang="f28">
                <a:pos x="f50" y="f37"/>
              </a:cxn>
            </a:cxnLst>
            <a:rect l="f34" t="f34" r="f51" b="f37"/>
            <a:pathLst>
              <a:path>
                <a:moveTo>
                  <a:pt x="f34" y="f34"/>
                </a:moveTo>
                <a:lnTo>
                  <a:pt x="f48" y="f34"/>
                </a:lnTo>
                <a:lnTo>
                  <a:pt x="f38" y="f44"/>
                </a:lnTo>
                <a:lnTo>
                  <a:pt x="f48" y="f37"/>
                </a:lnTo>
                <a:lnTo>
                  <a:pt x="f34" y="f37"/>
                </a:lnTo>
                <a:close/>
              </a:path>
            </a:pathLst>
          </a:custGeom>
          <a:solidFill>
            <a:schemeClr val="accent5">
              <a:lumMod val="40000"/>
              <a:lumOff val="60000"/>
            </a:schemeClr>
          </a:solidFill>
          <a:ln w="57150">
            <a:solidFill>
              <a:srgbClr val="1C1C1C"/>
            </a:solidFill>
            <a:prstDash val="solid"/>
          </a:ln>
        </p:spPr>
        <p:txBody>
          <a:bodyPr vert="horz" wrap="square" lIns="91440" tIns="45720" rIns="91440" bIns="45720" anchor="ctr" anchorCtr="1" compatLnSpc="1"/>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zh-TW" sz="2800" b="1" i="0" u="none" strike="noStrike" kern="1200" cap="none" spc="0" baseline="0" dirty="0">
                <a:solidFill>
                  <a:srgbClr val="000000"/>
                </a:solidFill>
                <a:uFillTx/>
                <a:latin typeface="標楷體" panose="03000509000000000000" pitchFamily="65" charset="-120"/>
                <a:ea typeface="標楷體" panose="03000509000000000000" pitchFamily="65" charset="-120"/>
              </a:rPr>
              <a:t>履約</a:t>
            </a:r>
          </a:p>
        </p:txBody>
      </p:sp>
      <p:sp>
        <p:nvSpPr>
          <p:cNvPr id="9" name="五邊形 12"/>
          <p:cNvSpPr/>
          <p:nvPr/>
        </p:nvSpPr>
        <p:spPr>
          <a:xfrm>
            <a:off x="6602590" y="371061"/>
            <a:ext cx="1281778" cy="892436"/>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180"/>
              <a:gd name="f11" fmla="abs f4"/>
              <a:gd name="f12" fmla="abs f5"/>
              <a:gd name="f13" fmla="abs f6"/>
              <a:gd name="f14" fmla="val f7"/>
              <a:gd name="f15" fmla="val f8"/>
              <a:gd name="f16" fmla="*/ f9 f1 1"/>
              <a:gd name="f17" fmla="*/ f10 f1 1"/>
              <a:gd name="f18" fmla="?: f11 f4 1"/>
              <a:gd name="f19" fmla="?: f12 f5 1"/>
              <a:gd name="f20" fmla="?: f13 f6 1"/>
              <a:gd name="f21" fmla="*/ f16 1 f3"/>
              <a:gd name="f22" fmla="*/ f17 1 f3"/>
              <a:gd name="f23" fmla="*/ f18 1 21600"/>
              <a:gd name="f24" fmla="*/ f19 1 21600"/>
              <a:gd name="f25" fmla="*/ 21600 f18 1"/>
              <a:gd name="f26" fmla="*/ 21600 f19 1"/>
              <a:gd name="f27" fmla="+- f21 0 f2"/>
              <a:gd name="f28" fmla="+- f22 0 f2"/>
              <a:gd name="f29" fmla="min f24 f23"/>
              <a:gd name="f30" fmla="*/ f25 1 f20"/>
              <a:gd name="f31" fmla="*/ f26 1 f20"/>
              <a:gd name="f32" fmla="val f30"/>
              <a:gd name="f33" fmla="val f31"/>
              <a:gd name="f34" fmla="*/ f14 f29 1"/>
              <a:gd name="f35" fmla="+- f33 0 f14"/>
              <a:gd name="f36" fmla="+- f32 0 f14"/>
              <a:gd name="f37" fmla="*/ f33 f29 1"/>
              <a:gd name="f38" fmla="*/ f32 f29 1"/>
              <a:gd name="f39" fmla="*/ f35 1 2"/>
              <a:gd name="f40" fmla="min f36 f35"/>
              <a:gd name="f41" fmla="+- f14 f39 0"/>
              <a:gd name="f42" fmla="*/ f40 f15 1"/>
              <a:gd name="f43" fmla="*/ f42 1 100000"/>
              <a:gd name="f44" fmla="*/ f41 f29 1"/>
              <a:gd name="f45" fmla="+- f32 0 f43"/>
              <a:gd name="f46" fmla="+- f45 f32 0"/>
              <a:gd name="f47" fmla="*/ f45 1 2"/>
              <a:gd name="f48" fmla="*/ f45 f29 1"/>
              <a:gd name="f49" fmla="*/ f46 1 2"/>
              <a:gd name="f50" fmla="*/ f47 f29 1"/>
              <a:gd name="f51" fmla="*/ f49 f29 1"/>
            </a:gdLst>
            <a:ahLst/>
            <a:cxnLst>
              <a:cxn ang="3cd4">
                <a:pos x="hc" y="t"/>
              </a:cxn>
              <a:cxn ang="0">
                <a:pos x="r" y="vc"/>
              </a:cxn>
              <a:cxn ang="cd4">
                <a:pos x="hc" y="b"/>
              </a:cxn>
              <a:cxn ang="cd2">
                <a:pos x="l" y="vc"/>
              </a:cxn>
              <a:cxn ang="f27">
                <a:pos x="f50" y="f34"/>
              </a:cxn>
              <a:cxn ang="f28">
                <a:pos x="f50" y="f37"/>
              </a:cxn>
            </a:cxnLst>
            <a:rect l="f34" t="f34" r="f51" b="f37"/>
            <a:pathLst>
              <a:path>
                <a:moveTo>
                  <a:pt x="f34" y="f34"/>
                </a:moveTo>
                <a:lnTo>
                  <a:pt x="f48" y="f34"/>
                </a:lnTo>
                <a:lnTo>
                  <a:pt x="f38" y="f44"/>
                </a:lnTo>
                <a:lnTo>
                  <a:pt x="f48" y="f37"/>
                </a:lnTo>
                <a:lnTo>
                  <a:pt x="f34" y="f37"/>
                </a:lnTo>
                <a:close/>
              </a:path>
            </a:pathLst>
          </a:custGeom>
          <a:solidFill>
            <a:schemeClr val="accent1">
              <a:lumMod val="60000"/>
              <a:lumOff val="40000"/>
            </a:schemeClr>
          </a:solidFill>
          <a:ln w="57150">
            <a:solidFill>
              <a:srgbClr val="1C1C1C"/>
            </a:solidFill>
            <a:prstDash val="solid"/>
          </a:ln>
        </p:spPr>
        <p:txBody>
          <a:bodyPr vert="horz" wrap="square" lIns="91440" tIns="45720" rIns="91440" bIns="45720" anchor="ctr" anchorCtr="1" compatLnSpc="1"/>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zh-TW" sz="2800" b="1" i="0" u="none" strike="noStrike" kern="1200" cap="none" spc="0" baseline="0" dirty="0">
                <a:solidFill>
                  <a:srgbClr val="000000"/>
                </a:solidFill>
                <a:uFillTx/>
                <a:latin typeface="標楷體" panose="03000509000000000000" pitchFamily="65" charset="-120"/>
                <a:ea typeface="標楷體" panose="03000509000000000000" pitchFamily="65" charset="-120"/>
              </a:rPr>
              <a:t>驗收</a:t>
            </a:r>
          </a:p>
        </p:txBody>
      </p:sp>
      <p:sp>
        <p:nvSpPr>
          <p:cNvPr id="10" name="五邊形 28"/>
          <p:cNvSpPr/>
          <p:nvPr/>
        </p:nvSpPr>
        <p:spPr>
          <a:xfrm>
            <a:off x="7620505" y="393212"/>
            <a:ext cx="1199967" cy="870286"/>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180"/>
              <a:gd name="f11" fmla="abs f4"/>
              <a:gd name="f12" fmla="abs f5"/>
              <a:gd name="f13" fmla="abs f6"/>
              <a:gd name="f14" fmla="val f7"/>
              <a:gd name="f15" fmla="val f8"/>
              <a:gd name="f16" fmla="*/ f9 f1 1"/>
              <a:gd name="f17" fmla="*/ f10 f1 1"/>
              <a:gd name="f18" fmla="?: f11 f4 1"/>
              <a:gd name="f19" fmla="?: f12 f5 1"/>
              <a:gd name="f20" fmla="?: f13 f6 1"/>
              <a:gd name="f21" fmla="*/ f16 1 f3"/>
              <a:gd name="f22" fmla="*/ f17 1 f3"/>
              <a:gd name="f23" fmla="*/ f18 1 21600"/>
              <a:gd name="f24" fmla="*/ f19 1 21600"/>
              <a:gd name="f25" fmla="*/ 21600 f18 1"/>
              <a:gd name="f26" fmla="*/ 21600 f19 1"/>
              <a:gd name="f27" fmla="+- f21 0 f2"/>
              <a:gd name="f28" fmla="+- f22 0 f2"/>
              <a:gd name="f29" fmla="min f24 f23"/>
              <a:gd name="f30" fmla="*/ f25 1 f20"/>
              <a:gd name="f31" fmla="*/ f26 1 f20"/>
              <a:gd name="f32" fmla="val f30"/>
              <a:gd name="f33" fmla="val f31"/>
              <a:gd name="f34" fmla="*/ f14 f29 1"/>
              <a:gd name="f35" fmla="+- f33 0 f14"/>
              <a:gd name="f36" fmla="+- f32 0 f14"/>
              <a:gd name="f37" fmla="*/ f33 f29 1"/>
              <a:gd name="f38" fmla="*/ f32 f29 1"/>
              <a:gd name="f39" fmla="*/ f35 1 2"/>
              <a:gd name="f40" fmla="min f36 f35"/>
              <a:gd name="f41" fmla="+- f14 f39 0"/>
              <a:gd name="f42" fmla="*/ f40 f15 1"/>
              <a:gd name="f43" fmla="*/ f42 1 100000"/>
              <a:gd name="f44" fmla="*/ f41 f29 1"/>
              <a:gd name="f45" fmla="+- f32 0 f43"/>
              <a:gd name="f46" fmla="+- f45 f32 0"/>
              <a:gd name="f47" fmla="*/ f45 1 2"/>
              <a:gd name="f48" fmla="*/ f45 f29 1"/>
              <a:gd name="f49" fmla="*/ f46 1 2"/>
              <a:gd name="f50" fmla="*/ f47 f29 1"/>
              <a:gd name="f51" fmla="*/ f49 f29 1"/>
            </a:gdLst>
            <a:ahLst/>
            <a:cxnLst>
              <a:cxn ang="3cd4">
                <a:pos x="hc" y="t"/>
              </a:cxn>
              <a:cxn ang="0">
                <a:pos x="r" y="vc"/>
              </a:cxn>
              <a:cxn ang="cd4">
                <a:pos x="hc" y="b"/>
              </a:cxn>
              <a:cxn ang="cd2">
                <a:pos x="l" y="vc"/>
              </a:cxn>
              <a:cxn ang="f27">
                <a:pos x="f50" y="f34"/>
              </a:cxn>
              <a:cxn ang="f28">
                <a:pos x="f50" y="f37"/>
              </a:cxn>
            </a:cxnLst>
            <a:rect l="f34" t="f34" r="f51" b="f37"/>
            <a:pathLst>
              <a:path>
                <a:moveTo>
                  <a:pt x="f34" y="f34"/>
                </a:moveTo>
                <a:lnTo>
                  <a:pt x="f48" y="f34"/>
                </a:lnTo>
                <a:lnTo>
                  <a:pt x="f38" y="f44"/>
                </a:lnTo>
                <a:lnTo>
                  <a:pt x="f48" y="f37"/>
                </a:lnTo>
                <a:lnTo>
                  <a:pt x="f34" y="f37"/>
                </a:lnTo>
                <a:close/>
              </a:path>
            </a:pathLst>
          </a:custGeom>
          <a:solidFill>
            <a:srgbClr val="92D050"/>
          </a:solidFill>
          <a:ln w="57150">
            <a:solidFill>
              <a:srgbClr val="1C1C1C"/>
            </a:solidFill>
            <a:prstDash val="solid"/>
          </a:ln>
        </p:spPr>
        <p:txBody>
          <a:bodyPr vert="horz" wrap="square" lIns="91440" tIns="45720" rIns="91440" bIns="45720" anchor="ctr" anchorCtr="1" compatLnSpc="1"/>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zh-TW" sz="2800" b="1" i="0" u="none" strike="noStrike" kern="1200" cap="none" spc="0" baseline="0" dirty="0">
                <a:solidFill>
                  <a:srgbClr val="000000"/>
                </a:solidFill>
                <a:uFillTx/>
                <a:latin typeface="標楷體" panose="03000509000000000000" pitchFamily="65" charset="-120"/>
                <a:ea typeface="標楷體" panose="03000509000000000000" pitchFamily="65" charset="-120"/>
              </a:rPr>
              <a:t>保固</a:t>
            </a:r>
          </a:p>
        </p:txBody>
      </p:sp>
      <p:sp>
        <p:nvSpPr>
          <p:cNvPr id="12" name="文字方塊 11"/>
          <p:cNvSpPr txBox="1"/>
          <p:nvPr/>
        </p:nvSpPr>
        <p:spPr>
          <a:xfrm>
            <a:off x="368385" y="1383158"/>
            <a:ext cx="8352928" cy="451406"/>
          </a:xfrm>
          <a:prstGeom prst="rect">
            <a:avLst/>
          </a:prstGeom>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lin ang="13500000" scaled="1"/>
            <a:tileRect/>
          </a:gradFill>
          <a:ln w="57150">
            <a:solidFill>
              <a:srgbClr val="FF0000"/>
            </a:solidFill>
          </a:ln>
        </p:spPr>
        <p:txBody>
          <a:bodyPr wrap="square" rtlCol="0">
            <a:spAutoFit/>
          </a:bodyPr>
          <a:lstStyle/>
          <a:p>
            <a:pPr algn="ctr">
              <a:lnSpc>
                <a:spcPts val="2800"/>
              </a:lnSpc>
              <a:spcAft>
                <a:spcPts val="0"/>
              </a:spcAft>
            </a:pPr>
            <a:r>
              <a:rPr lang="zh-TW" altLang="en-US" sz="2800" b="1" dirty="0">
                <a:solidFill>
                  <a:srgbClr val="000000"/>
                </a:solidFill>
                <a:latin typeface="標楷體" panose="03000509000000000000" pitchFamily="65" charset="-120"/>
                <a:ea typeface="標楷體" panose="03000509000000000000" pitchFamily="65" charset="-120"/>
              </a:rPr>
              <a:t>十三、其他不法不當行為 </a:t>
            </a:r>
          </a:p>
        </p:txBody>
      </p:sp>
      <p:sp>
        <p:nvSpPr>
          <p:cNvPr id="18" name="向下箭號 17"/>
          <p:cNvSpPr/>
          <p:nvPr/>
        </p:nvSpPr>
        <p:spPr>
          <a:xfrm>
            <a:off x="4610280" y="1842193"/>
            <a:ext cx="316426" cy="290663"/>
          </a:xfrm>
          <a:prstGeom prst="down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0" name="文字方塊 19"/>
          <p:cNvSpPr txBox="1"/>
          <p:nvPr/>
        </p:nvSpPr>
        <p:spPr>
          <a:xfrm>
            <a:off x="433816" y="2132856"/>
            <a:ext cx="8352928" cy="4166975"/>
          </a:xfrm>
          <a:prstGeom prst="rect">
            <a:avLst/>
          </a:prstGeom>
          <a:noFill/>
        </p:spPr>
        <p:txBody>
          <a:bodyPr wrap="square" rtlCol="0">
            <a:spAutoFit/>
          </a:bodyPr>
          <a:lstStyle/>
          <a:p>
            <a:pPr marL="265113" indent="-265113" algn="just">
              <a:lnSpc>
                <a:spcPts val="3200"/>
              </a:lnSpc>
            </a:pPr>
            <a:r>
              <a:rPr lang="en-US" altLang="zh-TW" sz="2400" b="1" dirty="0">
                <a:solidFill>
                  <a:srgbClr val="000000"/>
                </a:solidFill>
                <a:latin typeface="標楷體" panose="03000509000000000000" pitchFamily="65" charset="-120"/>
                <a:ea typeface="標楷體" panose="03000509000000000000" pitchFamily="65" charset="-120"/>
              </a:rPr>
              <a:t>9.</a:t>
            </a:r>
            <a:r>
              <a:rPr lang="zh-TW" altLang="zh-TW" sz="2400" b="1" kern="0" dirty="0">
                <a:solidFill>
                  <a:srgbClr val="000000"/>
                </a:solidFill>
                <a:latin typeface="標楷體" pitchFamily="65" charset="-120"/>
                <a:ea typeface="標楷體" pitchFamily="65" charset="-120"/>
                <a:cs typeface="新細明體"/>
              </a:rPr>
              <a:t>利用職務關係募款或</a:t>
            </a:r>
            <a:r>
              <a:rPr lang="zh-TW" altLang="zh-TW" sz="2400" b="1" u="sng" kern="0" dirty="0">
                <a:solidFill>
                  <a:srgbClr val="0000FF"/>
                </a:solidFill>
                <a:latin typeface="標楷體" pitchFamily="65" charset="-120"/>
                <a:ea typeface="標楷體" pitchFamily="65" charset="-120"/>
                <a:cs typeface="新細明體"/>
              </a:rPr>
              <a:t>從事商業活動</a:t>
            </a:r>
            <a:r>
              <a:rPr lang="zh-TW" altLang="zh-TW" sz="2400" b="1" kern="0" dirty="0">
                <a:solidFill>
                  <a:srgbClr val="000000"/>
                </a:solidFill>
                <a:latin typeface="標楷體" pitchFamily="65" charset="-120"/>
                <a:ea typeface="標楷體" pitchFamily="65" charset="-120"/>
                <a:cs typeface="新細明體"/>
              </a:rPr>
              <a:t>。</a:t>
            </a:r>
            <a:endParaRPr lang="zh-TW" altLang="zh-TW" sz="2400" b="1" kern="100" dirty="0">
              <a:solidFill>
                <a:srgbClr val="000000"/>
              </a:solidFill>
              <a:latin typeface="標楷體" pitchFamily="65" charset="-120"/>
              <a:ea typeface="標楷體" pitchFamily="65" charset="-120"/>
              <a:cs typeface="Times New Roman"/>
            </a:endParaRPr>
          </a:p>
          <a:p>
            <a:pPr marL="265113" indent="-265113" algn="just">
              <a:lnSpc>
                <a:spcPts val="3200"/>
              </a:lnSpc>
            </a:pPr>
            <a:r>
              <a:rPr lang="en-US" altLang="zh-TW" sz="2400" b="1" kern="100" dirty="0">
                <a:solidFill>
                  <a:srgbClr val="000000"/>
                </a:solidFill>
                <a:latin typeface="標楷體" pitchFamily="65" charset="-120"/>
                <a:ea typeface="標楷體" pitchFamily="65" charset="-120"/>
                <a:cs typeface="Times New Roman"/>
              </a:rPr>
              <a:t>18.</a:t>
            </a:r>
            <a:r>
              <a:rPr lang="zh-TW" altLang="zh-TW" sz="2400" b="1" u="sng" kern="0" dirty="0">
                <a:solidFill>
                  <a:srgbClr val="0000FF"/>
                </a:solidFill>
                <a:latin typeface="標楷體" pitchFamily="65" charset="-120"/>
                <a:ea typeface="標楷體" pitchFamily="65" charset="-120"/>
                <a:cs typeface="新細明體"/>
              </a:rPr>
              <a:t>藉婚喪喜慶</a:t>
            </a:r>
            <a:r>
              <a:rPr lang="zh-TW" altLang="zh-TW" sz="2400" b="1" kern="0" dirty="0">
                <a:solidFill>
                  <a:srgbClr val="000000"/>
                </a:solidFill>
                <a:latin typeface="標楷體" pitchFamily="65" charset="-120"/>
                <a:ea typeface="標楷體" pitchFamily="65" charset="-120"/>
                <a:cs typeface="新細明體"/>
              </a:rPr>
              <a:t>機會向廠商索取金錢或財物。</a:t>
            </a:r>
            <a:endParaRPr lang="zh-TW" altLang="zh-TW" sz="2400" b="1" kern="100" dirty="0">
              <a:solidFill>
                <a:srgbClr val="000000"/>
              </a:solidFill>
              <a:latin typeface="標楷體" pitchFamily="65" charset="-120"/>
              <a:ea typeface="標楷體" pitchFamily="65" charset="-120"/>
              <a:cs typeface="Times New Roman"/>
            </a:endParaRPr>
          </a:p>
          <a:p>
            <a:pPr marL="444500" indent="-444500" algn="just">
              <a:lnSpc>
                <a:spcPts val="3200"/>
              </a:lnSpc>
            </a:pPr>
            <a:r>
              <a:rPr lang="en-US" altLang="zh-TW" sz="2400" b="1" kern="100" dirty="0">
                <a:solidFill>
                  <a:srgbClr val="000000"/>
                </a:solidFill>
                <a:latin typeface="標楷體" pitchFamily="65" charset="-120"/>
                <a:ea typeface="標楷體" pitchFamily="65" charset="-120"/>
                <a:cs typeface="Times New Roman"/>
              </a:rPr>
              <a:t>19.</a:t>
            </a:r>
            <a:r>
              <a:rPr lang="zh-TW" altLang="zh-TW" sz="2400" b="1" kern="0" dirty="0">
                <a:solidFill>
                  <a:srgbClr val="000000"/>
                </a:solidFill>
                <a:latin typeface="標楷體" pitchFamily="65" charset="-120"/>
                <a:ea typeface="標楷體" pitchFamily="65" charset="-120"/>
                <a:cs typeface="新細明體"/>
              </a:rPr>
              <a:t>從事足以影響採購人員尊嚴或使一般人認其有不能公正執行職務之事務或活動。</a:t>
            </a:r>
            <a:r>
              <a:rPr lang="en-US" altLang="zh-TW" sz="2000" b="1" kern="0" dirty="0">
                <a:solidFill>
                  <a:srgbClr val="000000"/>
                </a:solidFill>
                <a:latin typeface="標楷體" pitchFamily="65" charset="-120"/>
                <a:ea typeface="標楷體" pitchFamily="65" charset="-120"/>
                <a:cs typeface="新細明體"/>
              </a:rPr>
              <a:t>(</a:t>
            </a:r>
            <a:r>
              <a:rPr lang="zh-TW" altLang="zh-TW" sz="2000" b="1" kern="0" dirty="0">
                <a:solidFill>
                  <a:srgbClr val="000000"/>
                </a:solidFill>
                <a:latin typeface="標楷體" pitchFamily="65" charset="-120"/>
                <a:ea typeface="標楷體" pitchFamily="65" charset="-120"/>
                <a:cs typeface="新細明體"/>
              </a:rPr>
              <a:t>例如與廠商人員</a:t>
            </a:r>
            <a:r>
              <a:rPr lang="zh-TW" altLang="zh-TW" sz="2000" b="1" u="sng" kern="0" dirty="0">
                <a:solidFill>
                  <a:srgbClr val="0000FF"/>
                </a:solidFill>
                <a:latin typeface="標楷體" pitchFamily="65" charset="-120"/>
                <a:ea typeface="標楷體" pitchFamily="65" charset="-120"/>
                <a:cs typeface="新細明體"/>
              </a:rPr>
              <a:t>結伴出國旅遊</a:t>
            </a:r>
            <a:r>
              <a:rPr lang="en-US" altLang="zh-TW" sz="2000" b="1" kern="0" dirty="0">
                <a:solidFill>
                  <a:srgbClr val="000000"/>
                </a:solidFill>
                <a:latin typeface="標楷體" pitchFamily="65" charset="-120"/>
                <a:ea typeface="標楷體" pitchFamily="65" charset="-120"/>
                <a:cs typeface="新細明體"/>
              </a:rPr>
              <a:t>)</a:t>
            </a:r>
            <a:endParaRPr lang="zh-TW" altLang="zh-TW" sz="2000" b="1" kern="100" dirty="0">
              <a:solidFill>
                <a:srgbClr val="000000"/>
              </a:solidFill>
              <a:latin typeface="標楷體" pitchFamily="65" charset="-120"/>
              <a:ea typeface="標楷體" pitchFamily="65" charset="-120"/>
              <a:cs typeface="Times New Roman"/>
            </a:endParaRPr>
          </a:p>
          <a:p>
            <a:pPr marL="265113" indent="-265113" algn="just">
              <a:lnSpc>
                <a:spcPts val="3200"/>
              </a:lnSpc>
            </a:pPr>
            <a:r>
              <a:rPr lang="en-US" altLang="zh-TW" sz="2400" b="1" kern="100" dirty="0">
                <a:solidFill>
                  <a:srgbClr val="000000"/>
                </a:solidFill>
                <a:latin typeface="標楷體" pitchFamily="65" charset="-120"/>
                <a:ea typeface="標楷體" pitchFamily="65" charset="-120"/>
                <a:cs typeface="Times New Roman"/>
              </a:rPr>
              <a:t>20.</a:t>
            </a:r>
            <a:r>
              <a:rPr lang="zh-TW" altLang="zh-TW" sz="2400" b="1" kern="0" dirty="0">
                <a:solidFill>
                  <a:srgbClr val="FF0000"/>
                </a:solidFill>
                <a:latin typeface="標楷體" pitchFamily="65" charset="-120"/>
                <a:ea typeface="標楷體" pitchFamily="65" charset="-120"/>
                <a:cs typeface="新細明體"/>
              </a:rPr>
              <a:t>以不具專業採購能力能力或經驗之人員辦理採購。</a:t>
            </a:r>
            <a:endParaRPr lang="zh-TW" altLang="zh-TW" sz="2400" b="1" kern="100" dirty="0">
              <a:solidFill>
                <a:srgbClr val="FF0000"/>
              </a:solidFill>
              <a:latin typeface="標楷體" pitchFamily="65" charset="-120"/>
              <a:ea typeface="標楷體" pitchFamily="65" charset="-120"/>
              <a:cs typeface="Times New Roman"/>
            </a:endParaRPr>
          </a:p>
          <a:p>
            <a:pPr marL="265113" indent="-265113" algn="just">
              <a:lnSpc>
                <a:spcPts val="3200"/>
              </a:lnSpc>
            </a:pPr>
            <a:r>
              <a:rPr lang="en-US" altLang="zh-TW" sz="2400" b="1" kern="100" dirty="0">
                <a:solidFill>
                  <a:srgbClr val="000000"/>
                </a:solidFill>
                <a:latin typeface="標楷體" pitchFamily="65" charset="-120"/>
                <a:ea typeface="標楷體" pitchFamily="65" charset="-120"/>
                <a:cs typeface="Times New Roman"/>
              </a:rPr>
              <a:t>21.</a:t>
            </a:r>
            <a:r>
              <a:rPr lang="zh-TW" altLang="zh-TW" sz="2400" b="1" kern="0" dirty="0">
                <a:solidFill>
                  <a:srgbClr val="000000"/>
                </a:solidFill>
                <a:latin typeface="標楷體" pitchFamily="65" charset="-120"/>
                <a:ea typeface="標楷體" pitchFamily="65" charset="-120"/>
                <a:cs typeface="新細明體"/>
              </a:rPr>
              <a:t>遇有犯採購法第</a:t>
            </a:r>
            <a:r>
              <a:rPr lang="en-US" altLang="zh-TW" sz="2400" b="1" kern="0" dirty="0">
                <a:solidFill>
                  <a:srgbClr val="000000"/>
                </a:solidFill>
                <a:latin typeface="標楷體" pitchFamily="65" charset="-120"/>
                <a:ea typeface="標楷體" pitchFamily="65" charset="-120"/>
                <a:cs typeface="新細明體"/>
              </a:rPr>
              <a:t>87</a:t>
            </a:r>
            <a:r>
              <a:rPr lang="zh-TW" altLang="zh-TW" sz="2400" b="1" kern="0" dirty="0">
                <a:solidFill>
                  <a:srgbClr val="000000"/>
                </a:solidFill>
                <a:latin typeface="標楷體" pitchFamily="65" charset="-120"/>
                <a:ea typeface="標楷體" pitchFamily="65" charset="-120"/>
                <a:cs typeface="新細明體"/>
              </a:rPr>
              <a:t>條至第</a:t>
            </a:r>
            <a:r>
              <a:rPr lang="en-US" altLang="zh-TW" sz="2400" b="1" kern="0" dirty="0">
                <a:solidFill>
                  <a:srgbClr val="000000"/>
                </a:solidFill>
                <a:latin typeface="標楷體" pitchFamily="65" charset="-120"/>
                <a:ea typeface="標楷體" pitchFamily="65" charset="-120"/>
                <a:cs typeface="新細明體"/>
              </a:rPr>
              <a:t>92</a:t>
            </a:r>
            <a:r>
              <a:rPr lang="zh-TW" altLang="zh-TW" sz="2400" b="1" kern="0" dirty="0">
                <a:solidFill>
                  <a:srgbClr val="000000"/>
                </a:solidFill>
                <a:latin typeface="標楷體" pitchFamily="65" charset="-120"/>
                <a:ea typeface="標楷體" pitchFamily="65" charset="-120"/>
                <a:cs typeface="新細明體"/>
              </a:rPr>
              <a:t>條罪之嫌者未通知檢警調單位。</a:t>
            </a:r>
            <a:endParaRPr lang="zh-TW" altLang="zh-TW" sz="2400" b="1" kern="100" dirty="0">
              <a:solidFill>
                <a:srgbClr val="000000"/>
              </a:solidFill>
              <a:latin typeface="標楷體" pitchFamily="65" charset="-120"/>
              <a:ea typeface="標楷體" pitchFamily="65" charset="-120"/>
              <a:cs typeface="Times New Roman"/>
            </a:endParaRPr>
          </a:p>
          <a:p>
            <a:pPr marL="265113" indent="-265113" algn="just">
              <a:lnSpc>
                <a:spcPts val="3200"/>
              </a:lnSpc>
            </a:pPr>
            <a:r>
              <a:rPr lang="en-US" altLang="zh-TW" sz="2400" b="1" kern="100" dirty="0">
                <a:solidFill>
                  <a:srgbClr val="000000"/>
                </a:solidFill>
                <a:latin typeface="標楷體" pitchFamily="65" charset="-120"/>
                <a:ea typeface="標楷體" pitchFamily="65" charset="-120"/>
                <a:cs typeface="Times New Roman"/>
              </a:rPr>
              <a:t>22.</a:t>
            </a:r>
            <a:r>
              <a:rPr lang="zh-TW" altLang="zh-TW" sz="2400" b="1" kern="0" dirty="0">
                <a:solidFill>
                  <a:srgbClr val="FF0000"/>
                </a:solidFill>
                <a:latin typeface="標楷體" pitchFamily="65" charset="-120"/>
                <a:ea typeface="標楷體" pitchFamily="65" charset="-120"/>
                <a:cs typeface="新細明體"/>
              </a:rPr>
              <a:t>未依工程會、上級機關或監辦單位之通知改正錯誤</a:t>
            </a:r>
            <a:r>
              <a:rPr lang="zh-TW" altLang="en-US" sz="2400" b="1" kern="0" dirty="0">
                <a:solidFill>
                  <a:srgbClr val="FF0000"/>
                </a:solidFill>
                <a:latin typeface="標楷體" pitchFamily="65" charset="-120"/>
                <a:ea typeface="標楷體" pitchFamily="65" charset="-120"/>
                <a:cs typeface="新細明體"/>
              </a:rPr>
              <a:t>。</a:t>
            </a:r>
            <a:endParaRPr lang="zh-TW" altLang="zh-TW" sz="2400" b="1" kern="100" dirty="0">
              <a:solidFill>
                <a:srgbClr val="FF0000"/>
              </a:solidFill>
              <a:latin typeface="標楷體" pitchFamily="65" charset="-120"/>
              <a:ea typeface="標楷體" pitchFamily="65" charset="-120"/>
              <a:cs typeface="Times New Roman"/>
            </a:endParaRPr>
          </a:p>
          <a:p>
            <a:pPr marL="265113" indent="-265113" algn="just">
              <a:lnSpc>
                <a:spcPts val="3200"/>
              </a:lnSpc>
            </a:pPr>
            <a:r>
              <a:rPr lang="en-US" altLang="zh-TW" sz="2400" b="1" kern="100" dirty="0">
                <a:solidFill>
                  <a:srgbClr val="000000"/>
                </a:solidFill>
                <a:latin typeface="標楷體" pitchFamily="65" charset="-120"/>
                <a:ea typeface="標楷體" pitchFamily="65" charset="-120"/>
                <a:cs typeface="Times New Roman"/>
              </a:rPr>
              <a:t>23.</a:t>
            </a:r>
            <a:r>
              <a:rPr lang="zh-TW" altLang="zh-TW" sz="2400" b="1" kern="0" dirty="0">
                <a:solidFill>
                  <a:srgbClr val="FF0000"/>
                </a:solidFill>
                <a:latin typeface="標楷體" pitchFamily="65" charset="-120"/>
                <a:ea typeface="標楷體" pitchFamily="65" charset="-120"/>
                <a:cs typeface="新細明體"/>
              </a:rPr>
              <a:t>漠視廠商之異議或合理、善意之建議。</a:t>
            </a:r>
            <a:endParaRPr lang="zh-TW" altLang="zh-TW" sz="2400" b="1" kern="100" dirty="0">
              <a:solidFill>
                <a:srgbClr val="FF0000"/>
              </a:solidFill>
              <a:latin typeface="標楷體" pitchFamily="65" charset="-120"/>
              <a:ea typeface="標楷體" pitchFamily="65" charset="-120"/>
              <a:cs typeface="Times New Roman"/>
            </a:endParaRPr>
          </a:p>
          <a:p>
            <a:pPr marL="444500" indent="-444500" algn="just">
              <a:lnSpc>
                <a:spcPts val="3200"/>
              </a:lnSpc>
            </a:pPr>
            <a:r>
              <a:rPr lang="en-US" altLang="zh-TW" sz="2400" b="1" kern="100" dirty="0">
                <a:solidFill>
                  <a:srgbClr val="000000"/>
                </a:solidFill>
                <a:latin typeface="標楷體" pitchFamily="65" charset="-120"/>
                <a:ea typeface="標楷體" pitchFamily="65" charset="-120"/>
                <a:cs typeface="Times New Roman"/>
              </a:rPr>
              <a:t>24.</a:t>
            </a:r>
            <a:r>
              <a:rPr lang="zh-TW" altLang="zh-TW" sz="2400" b="1" u="sng" kern="0" dirty="0">
                <a:solidFill>
                  <a:srgbClr val="0000FF"/>
                </a:solidFill>
                <a:latin typeface="標楷體" pitchFamily="65" charset="-120"/>
                <a:ea typeface="標楷體" pitchFamily="65" charset="-120"/>
                <a:cs typeface="新細明體"/>
              </a:rPr>
              <a:t>適用促進民間參與公共建設法</a:t>
            </a:r>
            <a:r>
              <a:rPr lang="en-US" altLang="zh-TW" sz="2000" b="1" kern="0" dirty="0">
                <a:solidFill>
                  <a:srgbClr val="000000"/>
                </a:solidFill>
                <a:latin typeface="標楷體" pitchFamily="65" charset="-120"/>
                <a:ea typeface="標楷體" pitchFamily="65" charset="-120"/>
                <a:cs typeface="新細明體"/>
              </a:rPr>
              <a:t>(</a:t>
            </a:r>
            <a:r>
              <a:rPr lang="zh-TW" altLang="zh-TW" sz="2000" b="1" kern="0" dirty="0">
                <a:solidFill>
                  <a:srgbClr val="000000"/>
                </a:solidFill>
                <a:latin typeface="標楷體" pitchFamily="65" charset="-120"/>
                <a:ea typeface="標楷體" pitchFamily="65" charset="-120"/>
                <a:cs typeface="新細明體"/>
              </a:rPr>
              <a:t>簡稱促參法</a:t>
            </a:r>
            <a:r>
              <a:rPr lang="en-US" altLang="zh-TW" sz="2000" b="1" kern="0" dirty="0">
                <a:solidFill>
                  <a:srgbClr val="000000"/>
                </a:solidFill>
                <a:latin typeface="標楷體" pitchFamily="65" charset="-120"/>
                <a:ea typeface="標楷體" pitchFamily="65" charset="-120"/>
                <a:cs typeface="新細明體"/>
              </a:rPr>
              <a:t>)</a:t>
            </a:r>
            <a:r>
              <a:rPr lang="zh-TW" altLang="zh-TW" sz="2400" b="1" kern="0" dirty="0">
                <a:solidFill>
                  <a:srgbClr val="000000"/>
                </a:solidFill>
                <a:latin typeface="標楷體" pitchFamily="65" charset="-120"/>
                <a:ea typeface="標楷體" pitchFamily="65" charset="-120"/>
                <a:cs typeface="新細明體"/>
              </a:rPr>
              <a:t>之委外案件，</a:t>
            </a:r>
            <a:r>
              <a:rPr lang="zh-TW" altLang="zh-TW" sz="2400" b="1" u="sng" kern="0" dirty="0">
                <a:solidFill>
                  <a:srgbClr val="0000FF"/>
                </a:solidFill>
                <a:latin typeface="標楷體" pitchFamily="65" charset="-120"/>
                <a:ea typeface="標楷體" pitchFamily="65" charset="-120"/>
                <a:cs typeface="新細明體"/>
              </a:rPr>
              <a:t>誤用採購法或逕以出租方式辦理</a:t>
            </a:r>
            <a:r>
              <a:rPr lang="zh-TW" altLang="zh-TW" sz="2400" b="1" kern="0" dirty="0">
                <a:solidFill>
                  <a:srgbClr val="000000"/>
                </a:solidFill>
                <a:latin typeface="標楷體" pitchFamily="65" charset="-120"/>
                <a:ea typeface="標楷體" pitchFamily="65" charset="-120"/>
                <a:cs typeface="新細明體"/>
              </a:rPr>
              <a:t>。</a:t>
            </a:r>
            <a:endParaRPr lang="zh-TW" altLang="zh-TW" sz="2400" b="1" kern="100" dirty="0">
              <a:solidFill>
                <a:srgbClr val="000000"/>
              </a:solidFill>
              <a:latin typeface="標楷體" pitchFamily="65" charset="-120"/>
              <a:ea typeface="標楷體" pitchFamily="65" charset="-120"/>
              <a:cs typeface="Times New Roman"/>
            </a:endParaRPr>
          </a:p>
        </p:txBody>
      </p:sp>
    </p:spTree>
    <p:extLst>
      <p:ext uri="{BB962C8B-B14F-4D97-AF65-F5344CB8AC3E}">
        <p14:creationId xmlns:p14="http://schemas.microsoft.com/office/powerpoint/2010/main" val="13934991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0">
              <a:schemeClr val="accent5">
                <a:lumMod val="0"/>
                <a:lumOff val="100000"/>
              </a:schemeClr>
            </a:gs>
            <a:gs pos="35000">
              <a:schemeClr val="accent5">
                <a:lumMod val="0"/>
                <a:lumOff val="100000"/>
              </a:schemeClr>
            </a:gs>
            <a:gs pos="100000">
              <a:schemeClr val="accent5">
                <a:lumMod val="100000"/>
              </a:schemeClr>
            </a:gs>
          </a:gsLst>
          <a:path path="shape">
            <a:fillToRect l="50000" t="50000" r="50000" b="50000"/>
          </a:path>
          <a:tileRect/>
        </a:gradFill>
        <a:effectLst/>
      </p:bgPr>
    </p:bg>
    <p:spTree>
      <p:nvGrpSpPr>
        <p:cNvPr id="1" name=""/>
        <p:cNvGrpSpPr/>
        <p:nvPr/>
      </p:nvGrpSpPr>
      <p:grpSpPr>
        <a:xfrm>
          <a:off x="0" y="0"/>
          <a:ext cx="0" cy="0"/>
          <a:chOff x="0" y="0"/>
          <a:chExt cx="0" cy="0"/>
        </a:xfrm>
      </p:grpSpPr>
      <p:sp>
        <p:nvSpPr>
          <p:cNvPr id="4" name="日期版面配置區 3"/>
          <p:cNvSpPr>
            <a:spLocks noGrp="1"/>
          </p:cNvSpPr>
          <p:nvPr>
            <p:ph type="dt" sz="half" idx="10"/>
          </p:nvPr>
        </p:nvSpPr>
        <p:spPr/>
        <p:txBody>
          <a:bodyPr/>
          <a:lstStyle/>
          <a:p>
            <a:fld id="{7C1BD5C9-3DB7-48CB-AC99-EAAEB538F827}" type="datetime1">
              <a:rPr lang="zh-TW" altLang="en-US" smtClean="0"/>
              <a:pPr/>
              <a:t>2020/9/27</a:t>
            </a:fld>
            <a:endParaRPr lang="zh-TW" altLang="en-US"/>
          </a:p>
        </p:txBody>
      </p:sp>
      <p:sp>
        <p:nvSpPr>
          <p:cNvPr id="7" name="矩形 6"/>
          <p:cNvSpPr/>
          <p:nvPr/>
        </p:nvSpPr>
        <p:spPr>
          <a:xfrm>
            <a:off x="179512" y="2708920"/>
            <a:ext cx="8964488" cy="792076"/>
          </a:xfrm>
          <a:prstGeom prst="rect">
            <a:avLst/>
          </a:prstGeom>
        </p:spPr>
        <p:txBody>
          <a:bodyPr wrap="square">
            <a:spAutoFit/>
          </a:bodyPr>
          <a:lstStyle/>
          <a:p>
            <a:pPr lvl="0" algn="ctr">
              <a:lnSpc>
                <a:spcPts val="6000"/>
              </a:lnSpc>
            </a:pPr>
            <a:r>
              <a:rPr lang="zh-TW" altLang="zh-TW" sz="4000" b="1" u="heavy" dirty="0">
                <a:solidFill>
                  <a:srgbClr val="0000FF"/>
                </a:solidFill>
                <a:latin typeface="標楷體" pitchFamily="65" charset="-120"/>
                <a:ea typeface="標楷體" pitchFamily="65" charset="-120"/>
              </a:rPr>
              <a:t>最有利標</a:t>
            </a:r>
            <a:r>
              <a:rPr lang="zh-TW" altLang="zh-TW" sz="4000" b="1" dirty="0">
                <a:solidFill>
                  <a:srgbClr val="000000"/>
                </a:solidFill>
                <a:latin typeface="標楷體" pitchFamily="65" charset="-120"/>
                <a:ea typeface="標楷體" pitchFamily="65" charset="-120"/>
              </a:rPr>
              <a:t>錯誤</a:t>
            </a:r>
            <a:r>
              <a:rPr lang="zh-TW" altLang="en-US" sz="4000" b="1" dirty="0">
                <a:solidFill>
                  <a:srgbClr val="000000"/>
                </a:solidFill>
                <a:latin typeface="標楷體" pitchFamily="65" charset="-120"/>
                <a:ea typeface="標楷體" pitchFamily="65" charset="-120"/>
              </a:rPr>
              <a:t>行為</a:t>
            </a:r>
            <a:r>
              <a:rPr lang="zh-TW" altLang="zh-TW" sz="4000" b="1" dirty="0">
                <a:solidFill>
                  <a:srgbClr val="000000"/>
                </a:solidFill>
                <a:latin typeface="標楷體" pitchFamily="65" charset="-120"/>
                <a:ea typeface="標楷體" pitchFamily="65" charset="-120"/>
              </a:rPr>
              <a:t>態樣</a:t>
            </a:r>
            <a:endParaRPr lang="en-US" altLang="zh-TW" sz="4000" b="1" dirty="0">
              <a:solidFill>
                <a:srgbClr val="000000"/>
              </a:solidFill>
              <a:latin typeface="標楷體" pitchFamily="65" charset="-120"/>
              <a:ea typeface="標楷體" pitchFamily="65" charset="-120"/>
            </a:endParaRPr>
          </a:p>
        </p:txBody>
      </p:sp>
    </p:spTree>
    <p:extLst>
      <p:ext uri="{BB962C8B-B14F-4D97-AF65-F5344CB8AC3E}">
        <p14:creationId xmlns:p14="http://schemas.microsoft.com/office/powerpoint/2010/main" val="391341413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3" name="五邊形 4"/>
          <p:cNvSpPr/>
          <p:nvPr/>
        </p:nvSpPr>
        <p:spPr>
          <a:xfrm>
            <a:off x="395536" y="332656"/>
            <a:ext cx="2952328" cy="930841"/>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180"/>
              <a:gd name="f11" fmla="abs f4"/>
              <a:gd name="f12" fmla="abs f5"/>
              <a:gd name="f13" fmla="abs f6"/>
              <a:gd name="f14" fmla="val f7"/>
              <a:gd name="f15" fmla="val f8"/>
              <a:gd name="f16" fmla="*/ f9 f1 1"/>
              <a:gd name="f17" fmla="*/ f10 f1 1"/>
              <a:gd name="f18" fmla="?: f11 f4 1"/>
              <a:gd name="f19" fmla="?: f12 f5 1"/>
              <a:gd name="f20" fmla="?: f13 f6 1"/>
              <a:gd name="f21" fmla="*/ f16 1 f3"/>
              <a:gd name="f22" fmla="*/ f17 1 f3"/>
              <a:gd name="f23" fmla="*/ f18 1 21600"/>
              <a:gd name="f24" fmla="*/ f19 1 21600"/>
              <a:gd name="f25" fmla="*/ 21600 f18 1"/>
              <a:gd name="f26" fmla="*/ 21600 f19 1"/>
              <a:gd name="f27" fmla="+- f21 0 f2"/>
              <a:gd name="f28" fmla="+- f22 0 f2"/>
              <a:gd name="f29" fmla="min f24 f23"/>
              <a:gd name="f30" fmla="*/ f25 1 f20"/>
              <a:gd name="f31" fmla="*/ f26 1 f20"/>
              <a:gd name="f32" fmla="val f30"/>
              <a:gd name="f33" fmla="val f31"/>
              <a:gd name="f34" fmla="*/ f14 f29 1"/>
              <a:gd name="f35" fmla="+- f33 0 f14"/>
              <a:gd name="f36" fmla="+- f32 0 f14"/>
              <a:gd name="f37" fmla="*/ f33 f29 1"/>
              <a:gd name="f38" fmla="*/ f32 f29 1"/>
              <a:gd name="f39" fmla="*/ f35 1 2"/>
              <a:gd name="f40" fmla="min f36 f35"/>
              <a:gd name="f41" fmla="+- f14 f39 0"/>
              <a:gd name="f42" fmla="*/ f40 f15 1"/>
              <a:gd name="f43" fmla="*/ f42 1 100000"/>
              <a:gd name="f44" fmla="*/ f41 f29 1"/>
              <a:gd name="f45" fmla="+- f32 0 f43"/>
              <a:gd name="f46" fmla="+- f45 f32 0"/>
              <a:gd name="f47" fmla="*/ f45 1 2"/>
              <a:gd name="f48" fmla="*/ f45 f29 1"/>
              <a:gd name="f49" fmla="*/ f46 1 2"/>
              <a:gd name="f50" fmla="*/ f47 f29 1"/>
              <a:gd name="f51" fmla="*/ f49 f29 1"/>
            </a:gdLst>
            <a:ahLst/>
            <a:cxnLst>
              <a:cxn ang="3cd4">
                <a:pos x="hc" y="t"/>
              </a:cxn>
              <a:cxn ang="0">
                <a:pos x="r" y="vc"/>
              </a:cxn>
              <a:cxn ang="cd4">
                <a:pos x="hc" y="b"/>
              </a:cxn>
              <a:cxn ang="cd2">
                <a:pos x="l" y="vc"/>
              </a:cxn>
              <a:cxn ang="f27">
                <a:pos x="f50" y="f34"/>
              </a:cxn>
              <a:cxn ang="f28">
                <a:pos x="f50" y="f37"/>
              </a:cxn>
            </a:cxnLst>
            <a:rect l="f34" t="f34" r="f51" b="f37"/>
            <a:pathLst>
              <a:path>
                <a:moveTo>
                  <a:pt x="f34" y="f34"/>
                </a:moveTo>
                <a:lnTo>
                  <a:pt x="f48" y="f34"/>
                </a:lnTo>
                <a:lnTo>
                  <a:pt x="f38" y="f44"/>
                </a:lnTo>
                <a:lnTo>
                  <a:pt x="f48" y="f37"/>
                </a:lnTo>
                <a:lnTo>
                  <a:pt x="f34" y="f37"/>
                </a:lnTo>
                <a:close/>
              </a:path>
            </a:pathLst>
          </a:custGeom>
          <a:gradFill flip="none" rotWithShape="1">
            <a:gsLst>
              <a:gs pos="0">
                <a:srgbClr val="00B0F0">
                  <a:tint val="66000"/>
                  <a:satMod val="160000"/>
                </a:srgbClr>
              </a:gs>
              <a:gs pos="50000">
                <a:srgbClr val="00B0F0">
                  <a:tint val="44500"/>
                  <a:satMod val="160000"/>
                </a:srgbClr>
              </a:gs>
              <a:gs pos="100000">
                <a:srgbClr val="00B0F0">
                  <a:tint val="23500"/>
                  <a:satMod val="160000"/>
                </a:srgbClr>
              </a:gs>
            </a:gsLst>
            <a:lin ang="10800000" scaled="1"/>
            <a:tileRect/>
          </a:gradFill>
          <a:ln w="57150">
            <a:solidFill>
              <a:schemeClr val="tx1"/>
            </a:solidFill>
            <a:prstDash val="solid"/>
          </a:ln>
        </p:spPr>
        <p:txBody>
          <a:bodyPr vert="horz" wrap="square" lIns="91440" tIns="45720" rIns="91440" bIns="45720" anchor="ctr" anchorCtr="1" compatLnSpc="1"/>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zh-TW" sz="3200" b="1" i="0" u="none" strike="noStrike" kern="1200" cap="none" spc="0" baseline="0" dirty="0">
                <a:solidFill>
                  <a:srgbClr val="000000"/>
                </a:solidFill>
                <a:uFillTx/>
                <a:latin typeface="標楷體" panose="03000509000000000000" pitchFamily="65" charset="-120"/>
                <a:ea typeface="標楷體" panose="03000509000000000000" pitchFamily="65" charset="-120"/>
              </a:rPr>
              <a:t>招標</a:t>
            </a:r>
            <a:r>
              <a:rPr lang="zh-TW" altLang="en-US" sz="3200" b="1" i="0" u="none" strike="noStrike" kern="1200" cap="none" spc="0" baseline="0" dirty="0">
                <a:solidFill>
                  <a:srgbClr val="000000"/>
                </a:solidFill>
                <a:uFillTx/>
                <a:latin typeface="標楷體" panose="03000509000000000000" pitchFamily="65" charset="-120"/>
                <a:ea typeface="標楷體" panose="03000509000000000000" pitchFamily="65" charset="-120"/>
              </a:rPr>
              <a:t>前置作業</a:t>
            </a:r>
            <a:endParaRPr lang="zh-TW" sz="3200" b="1" i="0" u="none" strike="noStrike" kern="1200" cap="none" spc="0" baseline="0" dirty="0">
              <a:solidFill>
                <a:srgbClr val="000000"/>
              </a:solidFill>
              <a:uFillTx/>
              <a:latin typeface="標楷體" panose="03000509000000000000" pitchFamily="65" charset="-120"/>
              <a:ea typeface="標楷體" panose="03000509000000000000" pitchFamily="65" charset="-120"/>
            </a:endParaRPr>
          </a:p>
        </p:txBody>
      </p:sp>
      <p:sp>
        <p:nvSpPr>
          <p:cNvPr id="4" name="五邊形 5"/>
          <p:cNvSpPr/>
          <p:nvPr/>
        </p:nvSpPr>
        <p:spPr>
          <a:xfrm>
            <a:off x="3347864" y="332656"/>
            <a:ext cx="5438880" cy="930841"/>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180"/>
              <a:gd name="f11" fmla="abs f4"/>
              <a:gd name="f12" fmla="abs f5"/>
              <a:gd name="f13" fmla="abs f6"/>
              <a:gd name="f14" fmla="val f7"/>
              <a:gd name="f15" fmla="val f8"/>
              <a:gd name="f16" fmla="*/ f9 f1 1"/>
              <a:gd name="f17" fmla="*/ f10 f1 1"/>
              <a:gd name="f18" fmla="?: f11 f4 1"/>
              <a:gd name="f19" fmla="?: f12 f5 1"/>
              <a:gd name="f20" fmla="?: f13 f6 1"/>
              <a:gd name="f21" fmla="*/ f16 1 f3"/>
              <a:gd name="f22" fmla="*/ f17 1 f3"/>
              <a:gd name="f23" fmla="*/ f18 1 21600"/>
              <a:gd name="f24" fmla="*/ f19 1 21600"/>
              <a:gd name="f25" fmla="*/ 21600 f18 1"/>
              <a:gd name="f26" fmla="*/ 21600 f19 1"/>
              <a:gd name="f27" fmla="+- f21 0 f2"/>
              <a:gd name="f28" fmla="+- f22 0 f2"/>
              <a:gd name="f29" fmla="min f24 f23"/>
              <a:gd name="f30" fmla="*/ f25 1 f20"/>
              <a:gd name="f31" fmla="*/ f26 1 f20"/>
              <a:gd name="f32" fmla="val f30"/>
              <a:gd name="f33" fmla="val f31"/>
              <a:gd name="f34" fmla="*/ f14 f29 1"/>
              <a:gd name="f35" fmla="+- f33 0 f14"/>
              <a:gd name="f36" fmla="+- f32 0 f14"/>
              <a:gd name="f37" fmla="*/ f33 f29 1"/>
              <a:gd name="f38" fmla="*/ f32 f29 1"/>
              <a:gd name="f39" fmla="*/ f35 1 2"/>
              <a:gd name="f40" fmla="min f36 f35"/>
              <a:gd name="f41" fmla="+- f14 f39 0"/>
              <a:gd name="f42" fmla="*/ f40 f15 1"/>
              <a:gd name="f43" fmla="*/ f42 1 100000"/>
              <a:gd name="f44" fmla="*/ f41 f29 1"/>
              <a:gd name="f45" fmla="+- f32 0 f43"/>
              <a:gd name="f46" fmla="+- f45 f32 0"/>
              <a:gd name="f47" fmla="*/ f45 1 2"/>
              <a:gd name="f48" fmla="*/ f45 f29 1"/>
              <a:gd name="f49" fmla="*/ f46 1 2"/>
              <a:gd name="f50" fmla="*/ f47 f29 1"/>
              <a:gd name="f51" fmla="*/ f49 f29 1"/>
            </a:gdLst>
            <a:ahLst/>
            <a:cxnLst>
              <a:cxn ang="3cd4">
                <a:pos x="hc" y="t"/>
              </a:cxn>
              <a:cxn ang="0">
                <a:pos x="r" y="vc"/>
              </a:cxn>
              <a:cxn ang="cd4">
                <a:pos x="hc" y="b"/>
              </a:cxn>
              <a:cxn ang="cd2">
                <a:pos x="l" y="vc"/>
              </a:cxn>
              <a:cxn ang="f27">
                <a:pos x="f50" y="f34"/>
              </a:cxn>
              <a:cxn ang="f28">
                <a:pos x="f50" y="f37"/>
              </a:cxn>
            </a:cxnLst>
            <a:rect l="f34" t="f34" r="f51" b="f37"/>
            <a:pathLst>
              <a:path>
                <a:moveTo>
                  <a:pt x="f34" y="f34"/>
                </a:moveTo>
                <a:lnTo>
                  <a:pt x="f48" y="f34"/>
                </a:lnTo>
                <a:lnTo>
                  <a:pt x="f38" y="f44"/>
                </a:lnTo>
                <a:lnTo>
                  <a:pt x="f48" y="f37"/>
                </a:lnTo>
                <a:lnTo>
                  <a:pt x="f34" y="f37"/>
                </a:lnTo>
                <a:close/>
              </a:path>
            </a:pathLst>
          </a:custGeom>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10800000" scaled="1"/>
            <a:tileRect/>
          </a:gradFill>
          <a:ln w="57150">
            <a:solidFill>
              <a:schemeClr val="tx1"/>
            </a:solidFill>
            <a:prstDash val="solid"/>
          </a:ln>
        </p:spPr>
        <p:txBody>
          <a:bodyPr vert="horz" wrap="square" lIns="91440" tIns="45720" rIns="91440" bIns="45720" anchor="ctr" anchorCtr="1" compatLnSpc="1"/>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zh-TW" sz="3200" b="1" i="0" u="none" strike="noStrike" kern="1200" cap="none" spc="0" baseline="0" dirty="0">
                <a:solidFill>
                  <a:srgbClr val="000000"/>
                </a:solidFill>
                <a:uFillTx/>
                <a:latin typeface="標楷體" panose="03000509000000000000" pitchFamily="65" charset="-120"/>
                <a:ea typeface="標楷體" panose="03000509000000000000" pitchFamily="65" charset="-120"/>
              </a:rPr>
              <a:t>開標</a:t>
            </a:r>
            <a:r>
              <a:rPr lang="zh-TW" altLang="en-US" sz="3200" b="1" i="0" u="none" strike="noStrike" kern="1200" cap="none" spc="0" baseline="0" dirty="0">
                <a:solidFill>
                  <a:srgbClr val="000000"/>
                </a:solidFill>
                <a:uFillTx/>
                <a:latin typeface="標楷體" panose="03000509000000000000" pitchFamily="65" charset="-120"/>
                <a:ea typeface="標楷體" panose="03000509000000000000" pitchFamily="65" charset="-120"/>
              </a:rPr>
              <a:t>審標評選協商決標作業</a:t>
            </a:r>
            <a:endParaRPr lang="zh-TW" sz="3200" b="1" i="0" u="none" strike="noStrike" kern="1200" cap="none" spc="0" baseline="0" dirty="0">
              <a:solidFill>
                <a:srgbClr val="000000"/>
              </a:solidFill>
              <a:uFillTx/>
              <a:latin typeface="標楷體" panose="03000509000000000000" pitchFamily="65" charset="-120"/>
              <a:ea typeface="標楷體" panose="03000509000000000000" pitchFamily="65" charset="-120"/>
            </a:endParaRPr>
          </a:p>
        </p:txBody>
      </p:sp>
      <p:sp>
        <p:nvSpPr>
          <p:cNvPr id="12" name="文字方塊 11"/>
          <p:cNvSpPr txBox="1"/>
          <p:nvPr/>
        </p:nvSpPr>
        <p:spPr>
          <a:xfrm>
            <a:off x="370456" y="1490548"/>
            <a:ext cx="2547431" cy="451406"/>
          </a:xfrm>
          <a:prstGeom prst="rect">
            <a:avLst/>
          </a:prstGeom>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lin ang="8100000" scaled="1"/>
            <a:tileRect/>
          </a:gradFill>
          <a:ln w="57150">
            <a:solidFill>
              <a:srgbClr val="FF0000"/>
            </a:solidFill>
          </a:ln>
        </p:spPr>
        <p:txBody>
          <a:bodyPr wrap="square" rtlCol="0">
            <a:spAutoFit/>
          </a:bodyPr>
          <a:lstStyle/>
          <a:p>
            <a:pPr>
              <a:lnSpc>
                <a:spcPts val="2800"/>
              </a:lnSpc>
              <a:spcAft>
                <a:spcPts val="0"/>
              </a:spcAft>
            </a:pPr>
            <a:r>
              <a:rPr lang="zh-TW" altLang="en-US" sz="2800" b="1" dirty="0">
                <a:solidFill>
                  <a:srgbClr val="000000"/>
                </a:solidFill>
                <a:latin typeface="標楷體" panose="03000509000000000000" pitchFamily="65" charset="-120"/>
                <a:ea typeface="標楷體" panose="03000509000000000000" pitchFamily="65" charset="-120"/>
              </a:rPr>
              <a:t> 一、準備事項 </a:t>
            </a:r>
          </a:p>
        </p:txBody>
      </p:sp>
      <p:sp>
        <p:nvSpPr>
          <p:cNvPr id="20" name="文字方塊 19"/>
          <p:cNvSpPr txBox="1"/>
          <p:nvPr/>
        </p:nvSpPr>
        <p:spPr>
          <a:xfrm>
            <a:off x="407920" y="2132856"/>
            <a:ext cx="8352928" cy="2310184"/>
          </a:xfrm>
          <a:prstGeom prst="rect">
            <a:avLst/>
          </a:prstGeom>
          <a:noFill/>
        </p:spPr>
        <p:txBody>
          <a:bodyPr wrap="square" rtlCol="0">
            <a:spAutoFit/>
          </a:bodyPr>
          <a:lstStyle/>
          <a:p>
            <a:pPr marL="355600" indent="-355600" algn="just">
              <a:lnSpc>
                <a:spcPts val="3500"/>
              </a:lnSpc>
            </a:pPr>
            <a:r>
              <a:rPr lang="en-US" altLang="zh-TW" sz="2800" b="1" kern="100" dirty="0">
                <a:solidFill>
                  <a:srgbClr val="000000"/>
                </a:solidFill>
                <a:latin typeface="標楷體" pitchFamily="65" charset="-120"/>
                <a:ea typeface="標楷體" pitchFamily="65" charset="-120"/>
                <a:cs typeface="Times New Roman"/>
              </a:rPr>
              <a:t>1.</a:t>
            </a:r>
            <a:r>
              <a:rPr lang="zh-TW" altLang="zh-TW" sz="2800" b="1" kern="100" dirty="0">
                <a:solidFill>
                  <a:srgbClr val="000000"/>
                </a:solidFill>
                <a:latin typeface="標楷體" panose="03000509000000000000" pitchFamily="65" charset="-120"/>
                <a:ea typeface="標楷體" panose="03000509000000000000" pitchFamily="65" charset="-120"/>
              </a:rPr>
              <a:t>機關依政府採購法</a:t>
            </a:r>
            <a:r>
              <a:rPr lang="zh-TW" altLang="zh-TW" sz="2800" b="1" u="sng" kern="100" dirty="0">
                <a:solidFill>
                  <a:srgbClr val="0000FF"/>
                </a:solidFill>
                <a:latin typeface="標楷體" panose="03000509000000000000" pitchFamily="65" charset="-120"/>
                <a:ea typeface="標楷體" panose="03000509000000000000" pitchFamily="65" charset="-120"/>
              </a:rPr>
              <a:t>第</a:t>
            </a:r>
            <a:r>
              <a:rPr lang="en-US" altLang="zh-TW" sz="2800" b="1" u="sng" kern="100" dirty="0">
                <a:solidFill>
                  <a:srgbClr val="0000FF"/>
                </a:solidFill>
                <a:latin typeface="標楷體" panose="03000509000000000000" pitchFamily="65" charset="-120"/>
                <a:ea typeface="標楷體" panose="03000509000000000000" pitchFamily="65" charset="-120"/>
              </a:rPr>
              <a:t>52</a:t>
            </a:r>
            <a:r>
              <a:rPr lang="zh-TW" altLang="zh-TW" sz="2800" b="1" u="sng" kern="100" dirty="0">
                <a:solidFill>
                  <a:srgbClr val="0000FF"/>
                </a:solidFill>
                <a:latin typeface="標楷體" panose="03000509000000000000" pitchFamily="65" charset="-120"/>
                <a:ea typeface="標楷體" panose="03000509000000000000" pitchFamily="65" charset="-120"/>
              </a:rPr>
              <a:t>條第</a:t>
            </a:r>
            <a:r>
              <a:rPr lang="en-US" altLang="zh-TW" sz="2800" b="1" u="sng" kern="100" dirty="0">
                <a:solidFill>
                  <a:srgbClr val="0000FF"/>
                </a:solidFill>
                <a:latin typeface="標楷體" panose="03000509000000000000" pitchFamily="65" charset="-120"/>
                <a:ea typeface="標楷體" panose="03000509000000000000" pitchFamily="65" charset="-120"/>
              </a:rPr>
              <a:t>1</a:t>
            </a:r>
            <a:r>
              <a:rPr lang="zh-TW" altLang="zh-TW" sz="2800" b="1" u="sng" kern="100" dirty="0">
                <a:solidFill>
                  <a:srgbClr val="0000FF"/>
                </a:solidFill>
                <a:latin typeface="標楷體" panose="03000509000000000000" pitchFamily="65" charset="-120"/>
                <a:ea typeface="標楷體" panose="03000509000000000000" pitchFamily="65" charset="-120"/>
              </a:rPr>
              <a:t>項第</a:t>
            </a:r>
            <a:r>
              <a:rPr lang="en-US" altLang="zh-TW" sz="2800" b="1" u="sng" kern="100" dirty="0">
                <a:solidFill>
                  <a:srgbClr val="0000FF"/>
                </a:solidFill>
                <a:latin typeface="標楷體" panose="03000509000000000000" pitchFamily="65" charset="-120"/>
                <a:ea typeface="標楷體" panose="03000509000000000000" pitchFamily="65" charset="-120"/>
              </a:rPr>
              <a:t>3</a:t>
            </a:r>
            <a:r>
              <a:rPr lang="zh-TW" altLang="zh-TW" sz="2800" b="1" u="sng" kern="100" dirty="0">
                <a:solidFill>
                  <a:srgbClr val="0000FF"/>
                </a:solidFill>
                <a:latin typeface="標楷體" panose="03000509000000000000" pitchFamily="65" charset="-120"/>
                <a:ea typeface="標楷體" panose="03000509000000000000" pitchFamily="65" charset="-120"/>
              </a:rPr>
              <a:t>款</a:t>
            </a:r>
            <a:r>
              <a:rPr lang="zh-TW" altLang="zh-TW" sz="2800" b="1" kern="100" dirty="0">
                <a:solidFill>
                  <a:srgbClr val="000000"/>
                </a:solidFill>
                <a:latin typeface="標楷體" panose="03000509000000000000" pitchFamily="65" charset="-120"/>
                <a:ea typeface="標楷體" panose="03000509000000000000" pitchFamily="65" charset="-120"/>
              </a:rPr>
              <a:t>採</a:t>
            </a:r>
            <a:r>
              <a:rPr lang="zh-TW" altLang="zh-TW" sz="2800" b="1" u="sng" kern="100" dirty="0">
                <a:solidFill>
                  <a:srgbClr val="0000FF"/>
                </a:solidFill>
                <a:latin typeface="標楷體" panose="03000509000000000000" pitchFamily="65" charset="-120"/>
                <a:ea typeface="標楷體" panose="03000509000000000000" pitchFamily="65" charset="-120"/>
              </a:rPr>
              <a:t>最有利標決標</a:t>
            </a:r>
            <a:r>
              <a:rPr lang="zh-TW" altLang="zh-TW" sz="2800" b="1" kern="100" dirty="0">
                <a:solidFill>
                  <a:srgbClr val="000000"/>
                </a:solidFill>
                <a:latin typeface="標楷體" panose="03000509000000000000" pitchFamily="65" charset="-120"/>
                <a:ea typeface="標楷體" panose="03000509000000000000" pitchFamily="65" charset="-120"/>
              </a:rPr>
              <a:t>辦理採購者，</a:t>
            </a:r>
            <a:r>
              <a:rPr lang="zh-TW" altLang="zh-TW" sz="2800" b="1" u="sng" kern="100" dirty="0">
                <a:solidFill>
                  <a:srgbClr val="0000FF"/>
                </a:solidFill>
                <a:latin typeface="標楷體" panose="03000509000000000000" pitchFamily="65" charset="-120"/>
                <a:ea typeface="標楷體" panose="03000509000000000000" pitchFamily="65" charset="-120"/>
              </a:rPr>
              <a:t>未報經上級機關核准</a:t>
            </a:r>
            <a:r>
              <a:rPr lang="zh-TW" altLang="zh-TW" sz="2800" b="1" kern="100" dirty="0">
                <a:solidFill>
                  <a:srgbClr val="000000"/>
                </a:solidFill>
                <a:latin typeface="標楷體" panose="03000509000000000000" pitchFamily="65" charset="-120"/>
                <a:ea typeface="標楷體" panose="03000509000000000000" pitchFamily="65" charset="-120"/>
              </a:rPr>
              <a:t>。</a:t>
            </a:r>
          </a:p>
          <a:p>
            <a:pPr marL="355600" indent="-355600" algn="just">
              <a:lnSpc>
                <a:spcPts val="3500"/>
              </a:lnSpc>
            </a:pPr>
            <a:r>
              <a:rPr lang="en-US" altLang="zh-TW" sz="2800" b="1" kern="100" dirty="0">
                <a:solidFill>
                  <a:srgbClr val="000000"/>
                </a:solidFill>
                <a:latin typeface="標楷體" pitchFamily="65" charset="-120"/>
                <a:ea typeface="標楷體" pitchFamily="65" charset="-120"/>
                <a:cs typeface="Times New Roman"/>
              </a:rPr>
              <a:t>2.</a:t>
            </a:r>
            <a:r>
              <a:rPr lang="zh-TW" altLang="zh-TW" sz="2800" b="1" u="sng" kern="100" dirty="0">
                <a:solidFill>
                  <a:srgbClr val="0000FF"/>
                </a:solidFill>
                <a:latin typeface="標楷體" panose="03000509000000000000" pitchFamily="65" charset="-120"/>
                <a:ea typeface="標楷體" panose="03000509000000000000" pitchFamily="65" charset="-120"/>
              </a:rPr>
              <a:t>誤用採購法第</a:t>
            </a:r>
            <a:r>
              <a:rPr lang="en-US" altLang="zh-TW" sz="2800" b="1" u="sng" kern="100" dirty="0">
                <a:solidFill>
                  <a:srgbClr val="0000FF"/>
                </a:solidFill>
                <a:latin typeface="標楷體" panose="03000509000000000000" pitchFamily="65" charset="-120"/>
                <a:ea typeface="標楷體" panose="03000509000000000000" pitchFamily="65" charset="-120"/>
              </a:rPr>
              <a:t>22</a:t>
            </a:r>
            <a:r>
              <a:rPr lang="zh-TW" altLang="zh-TW" sz="2800" b="1" u="sng" kern="100" dirty="0">
                <a:solidFill>
                  <a:srgbClr val="0000FF"/>
                </a:solidFill>
                <a:latin typeface="標楷體" panose="03000509000000000000" pitchFamily="65" charset="-120"/>
                <a:ea typeface="標楷體" panose="03000509000000000000" pitchFamily="65" charset="-120"/>
              </a:rPr>
              <a:t>條第</a:t>
            </a:r>
            <a:r>
              <a:rPr lang="en-US" altLang="zh-TW" sz="2800" b="1" u="sng" kern="100" dirty="0">
                <a:solidFill>
                  <a:srgbClr val="0000FF"/>
                </a:solidFill>
                <a:latin typeface="標楷體" panose="03000509000000000000" pitchFamily="65" charset="-120"/>
                <a:ea typeface="標楷體" panose="03000509000000000000" pitchFamily="65" charset="-120"/>
              </a:rPr>
              <a:t>1</a:t>
            </a:r>
            <a:r>
              <a:rPr lang="zh-TW" altLang="zh-TW" sz="2800" b="1" u="sng" kern="100" dirty="0">
                <a:solidFill>
                  <a:srgbClr val="0000FF"/>
                </a:solidFill>
                <a:latin typeface="標楷體" panose="03000509000000000000" pitchFamily="65" charset="-120"/>
                <a:ea typeface="標楷體" panose="03000509000000000000" pitchFamily="65" charset="-120"/>
              </a:rPr>
              <a:t>項第</a:t>
            </a:r>
            <a:r>
              <a:rPr lang="en-US" altLang="zh-TW" sz="2800" b="1" u="sng" kern="100" dirty="0">
                <a:solidFill>
                  <a:srgbClr val="0000FF"/>
                </a:solidFill>
                <a:latin typeface="標楷體" panose="03000509000000000000" pitchFamily="65" charset="-120"/>
                <a:ea typeface="標楷體" panose="03000509000000000000" pitchFamily="65" charset="-120"/>
              </a:rPr>
              <a:t>9</a:t>
            </a:r>
            <a:r>
              <a:rPr lang="zh-TW" altLang="zh-TW" sz="2800" b="1" u="sng" kern="100" dirty="0">
                <a:solidFill>
                  <a:srgbClr val="0000FF"/>
                </a:solidFill>
                <a:latin typeface="標楷體" panose="03000509000000000000" pitchFamily="65" charset="-120"/>
                <a:ea typeface="標楷體" panose="03000509000000000000" pitchFamily="65" charset="-120"/>
              </a:rPr>
              <a:t>款及第</a:t>
            </a:r>
            <a:r>
              <a:rPr lang="en-US" altLang="zh-TW" sz="2800" b="1" u="sng" kern="100" dirty="0">
                <a:solidFill>
                  <a:srgbClr val="0000FF"/>
                </a:solidFill>
                <a:latin typeface="標楷體" panose="03000509000000000000" pitchFamily="65" charset="-120"/>
                <a:ea typeface="標楷體" panose="03000509000000000000" pitchFamily="65" charset="-120"/>
              </a:rPr>
              <a:t>10</a:t>
            </a:r>
            <a:r>
              <a:rPr lang="zh-TW" altLang="zh-TW" sz="2800" b="1" u="sng" kern="100" dirty="0">
                <a:solidFill>
                  <a:srgbClr val="0000FF"/>
                </a:solidFill>
                <a:latin typeface="標楷體" panose="03000509000000000000" pitchFamily="65" charset="-120"/>
                <a:ea typeface="標楷體" panose="03000509000000000000" pitchFamily="65" charset="-120"/>
              </a:rPr>
              <a:t>款</a:t>
            </a:r>
            <a:r>
              <a:rPr lang="zh-TW" altLang="zh-TW" sz="2800" b="1" kern="100" dirty="0">
                <a:solidFill>
                  <a:srgbClr val="000000"/>
                </a:solidFill>
                <a:latin typeface="標楷體" panose="03000509000000000000" pitchFamily="65" charset="-120"/>
                <a:ea typeface="標楷體" panose="03000509000000000000" pitchFamily="65" charset="-120"/>
              </a:rPr>
              <a:t>評選優勝廠商之評選規定，例如：辦理</a:t>
            </a:r>
            <a:r>
              <a:rPr lang="zh-TW" altLang="zh-TW" sz="2800" b="1" u="sng" kern="100" dirty="0">
                <a:solidFill>
                  <a:srgbClr val="FF0000"/>
                </a:solidFill>
                <a:latin typeface="標楷體" panose="03000509000000000000" pitchFamily="65" charset="-120"/>
                <a:ea typeface="標楷體" panose="03000509000000000000" pitchFamily="65" charset="-120"/>
              </a:rPr>
              <a:t>統包工程</a:t>
            </a:r>
            <a:r>
              <a:rPr lang="zh-TW" altLang="zh-TW" sz="2800" b="1" kern="100" dirty="0">
                <a:solidFill>
                  <a:srgbClr val="000000"/>
                </a:solidFill>
                <a:latin typeface="標楷體" panose="03000509000000000000" pitchFamily="65" charset="-120"/>
                <a:ea typeface="標楷體" panose="03000509000000000000" pitchFamily="65" charset="-120"/>
              </a:rPr>
              <a:t>，依機關委託專業服務廠商評選及計費辦法辦理。</a:t>
            </a:r>
            <a:endParaRPr lang="zh-TW" altLang="zh-TW" sz="2800" b="1" kern="100" dirty="0">
              <a:solidFill>
                <a:srgbClr val="000000"/>
              </a:solidFill>
              <a:latin typeface="標楷體" pitchFamily="65" charset="-120"/>
              <a:ea typeface="標楷體" pitchFamily="65" charset="-120"/>
              <a:cs typeface="Times New Roman"/>
            </a:endParaRPr>
          </a:p>
        </p:txBody>
      </p:sp>
      <p:sp>
        <p:nvSpPr>
          <p:cNvPr id="15" name="向下箭號 14"/>
          <p:cNvSpPr/>
          <p:nvPr/>
        </p:nvSpPr>
        <p:spPr>
          <a:xfrm>
            <a:off x="1547664" y="1088741"/>
            <a:ext cx="210690" cy="396043"/>
          </a:xfrm>
          <a:prstGeom prst="downArrow">
            <a:avLst/>
          </a:prstGeom>
          <a:solidFill>
            <a:srgbClr val="FF0000"/>
          </a:solidFill>
          <a:ln w="57150">
            <a:solidFill>
              <a:srgbClr val="1C1C1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Tree>
    <p:extLst>
      <p:ext uri="{BB962C8B-B14F-4D97-AF65-F5344CB8AC3E}">
        <p14:creationId xmlns:p14="http://schemas.microsoft.com/office/powerpoint/2010/main" val="175168980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3" name="五邊形 4"/>
          <p:cNvSpPr/>
          <p:nvPr/>
        </p:nvSpPr>
        <p:spPr>
          <a:xfrm>
            <a:off x="395536" y="332656"/>
            <a:ext cx="3024336" cy="930841"/>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180"/>
              <a:gd name="f11" fmla="abs f4"/>
              <a:gd name="f12" fmla="abs f5"/>
              <a:gd name="f13" fmla="abs f6"/>
              <a:gd name="f14" fmla="val f7"/>
              <a:gd name="f15" fmla="val f8"/>
              <a:gd name="f16" fmla="*/ f9 f1 1"/>
              <a:gd name="f17" fmla="*/ f10 f1 1"/>
              <a:gd name="f18" fmla="?: f11 f4 1"/>
              <a:gd name="f19" fmla="?: f12 f5 1"/>
              <a:gd name="f20" fmla="?: f13 f6 1"/>
              <a:gd name="f21" fmla="*/ f16 1 f3"/>
              <a:gd name="f22" fmla="*/ f17 1 f3"/>
              <a:gd name="f23" fmla="*/ f18 1 21600"/>
              <a:gd name="f24" fmla="*/ f19 1 21600"/>
              <a:gd name="f25" fmla="*/ 21600 f18 1"/>
              <a:gd name="f26" fmla="*/ 21600 f19 1"/>
              <a:gd name="f27" fmla="+- f21 0 f2"/>
              <a:gd name="f28" fmla="+- f22 0 f2"/>
              <a:gd name="f29" fmla="min f24 f23"/>
              <a:gd name="f30" fmla="*/ f25 1 f20"/>
              <a:gd name="f31" fmla="*/ f26 1 f20"/>
              <a:gd name="f32" fmla="val f30"/>
              <a:gd name="f33" fmla="val f31"/>
              <a:gd name="f34" fmla="*/ f14 f29 1"/>
              <a:gd name="f35" fmla="+- f33 0 f14"/>
              <a:gd name="f36" fmla="+- f32 0 f14"/>
              <a:gd name="f37" fmla="*/ f33 f29 1"/>
              <a:gd name="f38" fmla="*/ f32 f29 1"/>
              <a:gd name="f39" fmla="*/ f35 1 2"/>
              <a:gd name="f40" fmla="min f36 f35"/>
              <a:gd name="f41" fmla="+- f14 f39 0"/>
              <a:gd name="f42" fmla="*/ f40 f15 1"/>
              <a:gd name="f43" fmla="*/ f42 1 100000"/>
              <a:gd name="f44" fmla="*/ f41 f29 1"/>
              <a:gd name="f45" fmla="+- f32 0 f43"/>
              <a:gd name="f46" fmla="+- f45 f32 0"/>
              <a:gd name="f47" fmla="*/ f45 1 2"/>
              <a:gd name="f48" fmla="*/ f45 f29 1"/>
              <a:gd name="f49" fmla="*/ f46 1 2"/>
              <a:gd name="f50" fmla="*/ f47 f29 1"/>
              <a:gd name="f51" fmla="*/ f49 f29 1"/>
            </a:gdLst>
            <a:ahLst/>
            <a:cxnLst>
              <a:cxn ang="3cd4">
                <a:pos x="hc" y="t"/>
              </a:cxn>
              <a:cxn ang="0">
                <a:pos x="r" y="vc"/>
              </a:cxn>
              <a:cxn ang="cd4">
                <a:pos x="hc" y="b"/>
              </a:cxn>
              <a:cxn ang="cd2">
                <a:pos x="l" y="vc"/>
              </a:cxn>
              <a:cxn ang="f27">
                <a:pos x="f50" y="f34"/>
              </a:cxn>
              <a:cxn ang="f28">
                <a:pos x="f50" y="f37"/>
              </a:cxn>
            </a:cxnLst>
            <a:rect l="f34" t="f34" r="f51" b="f37"/>
            <a:pathLst>
              <a:path>
                <a:moveTo>
                  <a:pt x="f34" y="f34"/>
                </a:moveTo>
                <a:lnTo>
                  <a:pt x="f48" y="f34"/>
                </a:lnTo>
                <a:lnTo>
                  <a:pt x="f38" y="f44"/>
                </a:lnTo>
                <a:lnTo>
                  <a:pt x="f48" y="f37"/>
                </a:lnTo>
                <a:lnTo>
                  <a:pt x="f34" y="f37"/>
                </a:lnTo>
                <a:close/>
              </a:path>
            </a:pathLst>
          </a:custGeom>
          <a:gradFill flip="none" rotWithShape="1">
            <a:gsLst>
              <a:gs pos="0">
                <a:srgbClr val="00B0F0">
                  <a:tint val="66000"/>
                  <a:satMod val="160000"/>
                </a:srgbClr>
              </a:gs>
              <a:gs pos="50000">
                <a:srgbClr val="00B0F0">
                  <a:tint val="44500"/>
                  <a:satMod val="160000"/>
                </a:srgbClr>
              </a:gs>
              <a:gs pos="100000">
                <a:srgbClr val="00B0F0">
                  <a:tint val="23500"/>
                  <a:satMod val="160000"/>
                </a:srgbClr>
              </a:gs>
            </a:gsLst>
            <a:lin ang="10800000" scaled="1"/>
            <a:tileRect/>
          </a:gradFill>
          <a:ln w="57150">
            <a:solidFill>
              <a:schemeClr val="tx1"/>
            </a:solidFill>
            <a:prstDash val="solid"/>
          </a:ln>
        </p:spPr>
        <p:txBody>
          <a:bodyPr vert="horz" wrap="square" lIns="91440" tIns="45720" rIns="91440" bIns="45720" anchor="ctr" anchorCtr="1" compatLnSpc="1"/>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zh-TW" sz="3200" b="1" i="0" u="none" strike="noStrike" kern="1200" cap="none" spc="0" baseline="0" dirty="0">
                <a:solidFill>
                  <a:srgbClr val="000000"/>
                </a:solidFill>
                <a:uFillTx/>
                <a:latin typeface="標楷體" panose="03000509000000000000" pitchFamily="65" charset="-120"/>
                <a:ea typeface="標楷體" panose="03000509000000000000" pitchFamily="65" charset="-120"/>
              </a:rPr>
              <a:t>招標</a:t>
            </a:r>
            <a:r>
              <a:rPr lang="zh-TW" altLang="en-US" sz="3200" b="1" i="0" u="none" strike="noStrike" kern="1200" cap="none" spc="0" baseline="0" dirty="0">
                <a:solidFill>
                  <a:srgbClr val="000000"/>
                </a:solidFill>
                <a:uFillTx/>
                <a:latin typeface="標楷體" panose="03000509000000000000" pitchFamily="65" charset="-120"/>
                <a:ea typeface="標楷體" panose="03000509000000000000" pitchFamily="65" charset="-120"/>
              </a:rPr>
              <a:t>前置作業</a:t>
            </a:r>
            <a:endParaRPr lang="zh-TW" sz="3200" b="1" i="0" u="none" strike="noStrike" kern="1200" cap="none" spc="0" baseline="0" dirty="0">
              <a:solidFill>
                <a:srgbClr val="000000"/>
              </a:solidFill>
              <a:uFillTx/>
              <a:latin typeface="標楷體" panose="03000509000000000000" pitchFamily="65" charset="-120"/>
              <a:ea typeface="標楷體" panose="03000509000000000000" pitchFamily="65" charset="-120"/>
            </a:endParaRPr>
          </a:p>
        </p:txBody>
      </p:sp>
      <p:sp>
        <p:nvSpPr>
          <p:cNvPr id="4" name="五邊形 5"/>
          <p:cNvSpPr/>
          <p:nvPr/>
        </p:nvSpPr>
        <p:spPr>
          <a:xfrm>
            <a:off x="3419872" y="332656"/>
            <a:ext cx="5366872" cy="930841"/>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180"/>
              <a:gd name="f11" fmla="abs f4"/>
              <a:gd name="f12" fmla="abs f5"/>
              <a:gd name="f13" fmla="abs f6"/>
              <a:gd name="f14" fmla="val f7"/>
              <a:gd name="f15" fmla="val f8"/>
              <a:gd name="f16" fmla="*/ f9 f1 1"/>
              <a:gd name="f17" fmla="*/ f10 f1 1"/>
              <a:gd name="f18" fmla="?: f11 f4 1"/>
              <a:gd name="f19" fmla="?: f12 f5 1"/>
              <a:gd name="f20" fmla="?: f13 f6 1"/>
              <a:gd name="f21" fmla="*/ f16 1 f3"/>
              <a:gd name="f22" fmla="*/ f17 1 f3"/>
              <a:gd name="f23" fmla="*/ f18 1 21600"/>
              <a:gd name="f24" fmla="*/ f19 1 21600"/>
              <a:gd name="f25" fmla="*/ 21600 f18 1"/>
              <a:gd name="f26" fmla="*/ 21600 f19 1"/>
              <a:gd name="f27" fmla="+- f21 0 f2"/>
              <a:gd name="f28" fmla="+- f22 0 f2"/>
              <a:gd name="f29" fmla="min f24 f23"/>
              <a:gd name="f30" fmla="*/ f25 1 f20"/>
              <a:gd name="f31" fmla="*/ f26 1 f20"/>
              <a:gd name="f32" fmla="val f30"/>
              <a:gd name="f33" fmla="val f31"/>
              <a:gd name="f34" fmla="*/ f14 f29 1"/>
              <a:gd name="f35" fmla="+- f33 0 f14"/>
              <a:gd name="f36" fmla="+- f32 0 f14"/>
              <a:gd name="f37" fmla="*/ f33 f29 1"/>
              <a:gd name="f38" fmla="*/ f32 f29 1"/>
              <a:gd name="f39" fmla="*/ f35 1 2"/>
              <a:gd name="f40" fmla="min f36 f35"/>
              <a:gd name="f41" fmla="+- f14 f39 0"/>
              <a:gd name="f42" fmla="*/ f40 f15 1"/>
              <a:gd name="f43" fmla="*/ f42 1 100000"/>
              <a:gd name="f44" fmla="*/ f41 f29 1"/>
              <a:gd name="f45" fmla="+- f32 0 f43"/>
              <a:gd name="f46" fmla="+- f45 f32 0"/>
              <a:gd name="f47" fmla="*/ f45 1 2"/>
              <a:gd name="f48" fmla="*/ f45 f29 1"/>
              <a:gd name="f49" fmla="*/ f46 1 2"/>
              <a:gd name="f50" fmla="*/ f47 f29 1"/>
              <a:gd name="f51" fmla="*/ f49 f29 1"/>
            </a:gdLst>
            <a:ahLst/>
            <a:cxnLst>
              <a:cxn ang="3cd4">
                <a:pos x="hc" y="t"/>
              </a:cxn>
              <a:cxn ang="0">
                <a:pos x="r" y="vc"/>
              </a:cxn>
              <a:cxn ang="cd4">
                <a:pos x="hc" y="b"/>
              </a:cxn>
              <a:cxn ang="cd2">
                <a:pos x="l" y="vc"/>
              </a:cxn>
              <a:cxn ang="f27">
                <a:pos x="f50" y="f34"/>
              </a:cxn>
              <a:cxn ang="f28">
                <a:pos x="f50" y="f37"/>
              </a:cxn>
            </a:cxnLst>
            <a:rect l="f34" t="f34" r="f51" b="f37"/>
            <a:pathLst>
              <a:path>
                <a:moveTo>
                  <a:pt x="f34" y="f34"/>
                </a:moveTo>
                <a:lnTo>
                  <a:pt x="f48" y="f34"/>
                </a:lnTo>
                <a:lnTo>
                  <a:pt x="f38" y="f44"/>
                </a:lnTo>
                <a:lnTo>
                  <a:pt x="f48" y="f37"/>
                </a:lnTo>
                <a:lnTo>
                  <a:pt x="f34" y="f37"/>
                </a:lnTo>
                <a:close/>
              </a:path>
            </a:pathLst>
          </a:custGeom>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10800000" scaled="1"/>
            <a:tileRect/>
          </a:gradFill>
          <a:ln w="57150">
            <a:solidFill>
              <a:schemeClr val="tx1"/>
            </a:solidFill>
            <a:prstDash val="solid"/>
          </a:ln>
        </p:spPr>
        <p:txBody>
          <a:bodyPr vert="horz" wrap="square" lIns="91440" tIns="45720" rIns="91440" bIns="45720" anchor="ctr" anchorCtr="1" compatLnSpc="1"/>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zh-TW" sz="3200" b="1" i="0" u="none" strike="noStrike" kern="1200" cap="none" spc="0" baseline="0" dirty="0">
                <a:solidFill>
                  <a:srgbClr val="000000"/>
                </a:solidFill>
                <a:uFillTx/>
                <a:latin typeface="標楷體" panose="03000509000000000000" pitchFamily="65" charset="-120"/>
                <a:ea typeface="標楷體" panose="03000509000000000000" pitchFamily="65" charset="-120"/>
              </a:rPr>
              <a:t>開標</a:t>
            </a:r>
            <a:r>
              <a:rPr lang="zh-TW" altLang="en-US" sz="3200" b="1" i="0" u="none" strike="noStrike" kern="1200" cap="none" spc="0" baseline="0" dirty="0">
                <a:solidFill>
                  <a:srgbClr val="000000"/>
                </a:solidFill>
                <a:uFillTx/>
                <a:latin typeface="標楷體" panose="03000509000000000000" pitchFamily="65" charset="-120"/>
                <a:ea typeface="標楷體" panose="03000509000000000000" pitchFamily="65" charset="-120"/>
              </a:rPr>
              <a:t>審標評選協商決標作業</a:t>
            </a:r>
            <a:endParaRPr lang="zh-TW" sz="3200" b="1" i="0" u="none" strike="noStrike" kern="1200" cap="none" spc="0" baseline="0" dirty="0">
              <a:solidFill>
                <a:srgbClr val="000000"/>
              </a:solidFill>
              <a:uFillTx/>
              <a:latin typeface="標楷體" panose="03000509000000000000" pitchFamily="65" charset="-120"/>
              <a:ea typeface="標楷體" panose="03000509000000000000" pitchFamily="65" charset="-120"/>
            </a:endParaRPr>
          </a:p>
        </p:txBody>
      </p:sp>
      <p:sp>
        <p:nvSpPr>
          <p:cNvPr id="12" name="文字方塊 11"/>
          <p:cNvSpPr txBox="1"/>
          <p:nvPr/>
        </p:nvSpPr>
        <p:spPr>
          <a:xfrm>
            <a:off x="345956" y="1630502"/>
            <a:ext cx="6962348" cy="451406"/>
          </a:xfrm>
          <a:prstGeom prst="rect">
            <a:avLst/>
          </a:prstGeom>
          <a:gradFill flip="none" rotWithShape="1">
            <a:gsLst>
              <a:gs pos="0">
                <a:srgbClr val="9933FF">
                  <a:tint val="66000"/>
                  <a:satMod val="160000"/>
                </a:srgbClr>
              </a:gs>
              <a:gs pos="50000">
                <a:srgbClr val="9933FF">
                  <a:tint val="44500"/>
                  <a:satMod val="160000"/>
                </a:srgbClr>
              </a:gs>
              <a:gs pos="100000">
                <a:srgbClr val="9933FF">
                  <a:tint val="23500"/>
                  <a:satMod val="160000"/>
                </a:srgbClr>
              </a:gs>
            </a:gsLst>
            <a:lin ang="13500000" scaled="1"/>
            <a:tileRect/>
          </a:gradFill>
          <a:ln w="57150">
            <a:solidFill>
              <a:srgbClr val="1C1C1C"/>
            </a:solidFill>
          </a:ln>
        </p:spPr>
        <p:txBody>
          <a:bodyPr wrap="square" rtlCol="0">
            <a:spAutoFit/>
          </a:bodyPr>
          <a:lstStyle/>
          <a:p>
            <a:pPr>
              <a:lnSpc>
                <a:spcPts val="2800"/>
              </a:lnSpc>
              <a:spcAft>
                <a:spcPts val="0"/>
              </a:spcAft>
            </a:pPr>
            <a:r>
              <a:rPr lang="zh-TW" altLang="en-US" sz="2800" b="1" kern="100" dirty="0">
                <a:solidFill>
                  <a:srgbClr val="000000"/>
                </a:solidFill>
                <a:latin typeface="標楷體" panose="03000509000000000000" pitchFamily="65" charset="-120"/>
                <a:ea typeface="標楷體" panose="03000509000000000000" pitchFamily="65" charset="-120"/>
              </a:rPr>
              <a:t>   二、</a:t>
            </a:r>
            <a:r>
              <a:rPr lang="zh-TW" altLang="zh-TW" sz="2800" b="1" kern="100" dirty="0">
                <a:solidFill>
                  <a:srgbClr val="000000"/>
                </a:solidFill>
                <a:latin typeface="標楷體" panose="03000509000000000000" pitchFamily="65" charset="-120"/>
                <a:ea typeface="標楷體" panose="03000509000000000000" pitchFamily="65" charset="-120"/>
              </a:rPr>
              <a:t>採購評選委員會及工作小組之成立</a:t>
            </a:r>
          </a:p>
        </p:txBody>
      </p:sp>
      <p:sp>
        <p:nvSpPr>
          <p:cNvPr id="20" name="文字方塊 19"/>
          <p:cNvSpPr txBox="1"/>
          <p:nvPr/>
        </p:nvSpPr>
        <p:spPr>
          <a:xfrm>
            <a:off x="407920" y="2132856"/>
            <a:ext cx="8352928" cy="3744358"/>
          </a:xfrm>
          <a:prstGeom prst="rect">
            <a:avLst/>
          </a:prstGeom>
          <a:noFill/>
        </p:spPr>
        <p:txBody>
          <a:bodyPr wrap="square" rtlCol="0">
            <a:spAutoFit/>
          </a:bodyPr>
          <a:lstStyle/>
          <a:p>
            <a:pPr marL="355600" indent="-355600" algn="just">
              <a:lnSpc>
                <a:spcPts val="3200"/>
              </a:lnSpc>
            </a:pPr>
            <a:r>
              <a:rPr lang="en-US" altLang="zh-TW" sz="2400" b="1" kern="100" dirty="0">
                <a:solidFill>
                  <a:srgbClr val="000000"/>
                </a:solidFill>
                <a:latin typeface="標楷體" pitchFamily="65" charset="-120"/>
                <a:ea typeface="標楷體" pitchFamily="65" charset="-120"/>
                <a:cs typeface="Times New Roman"/>
              </a:rPr>
              <a:t>1.</a:t>
            </a:r>
            <a:r>
              <a:rPr lang="zh-TW" altLang="zh-TW" sz="2400" b="1" kern="100" dirty="0">
                <a:solidFill>
                  <a:srgbClr val="000000"/>
                </a:solidFill>
                <a:latin typeface="標楷體" panose="03000509000000000000" pitchFamily="65" charset="-120"/>
                <a:ea typeface="標楷體" panose="03000509000000000000" pitchFamily="65" charset="-120"/>
              </a:rPr>
              <a:t>招標文件之</a:t>
            </a:r>
            <a:r>
              <a:rPr lang="zh-TW" altLang="zh-TW" sz="2400" b="1" u="sng" kern="100" dirty="0">
                <a:solidFill>
                  <a:srgbClr val="0000FF"/>
                </a:solidFill>
                <a:latin typeface="標楷體" panose="03000509000000000000" pitchFamily="65" charset="-120"/>
                <a:ea typeface="標楷體" panose="03000509000000000000" pitchFamily="65" charset="-120"/>
              </a:rPr>
              <a:t>評選項目</a:t>
            </a:r>
            <a:r>
              <a:rPr lang="zh-TW" altLang="zh-TW" sz="2400" b="1" kern="100" dirty="0">
                <a:solidFill>
                  <a:srgbClr val="0000FF"/>
                </a:solidFill>
                <a:latin typeface="標楷體" panose="03000509000000000000" pitchFamily="65" charset="-120"/>
                <a:ea typeface="標楷體" panose="03000509000000000000" pitchFamily="65" charset="-120"/>
              </a:rPr>
              <a:t>、</a:t>
            </a:r>
            <a:r>
              <a:rPr lang="zh-TW" altLang="zh-TW" sz="2400" b="1" u="sng" kern="100" dirty="0">
                <a:solidFill>
                  <a:srgbClr val="0000FF"/>
                </a:solidFill>
                <a:latin typeface="標楷體" panose="03000509000000000000" pitchFamily="65" charset="-120"/>
                <a:ea typeface="標楷體" panose="03000509000000000000" pitchFamily="65" charset="-120"/>
              </a:rPr>
              <a:t>評審標準及評定方式</a:t>
            </a:r>
            <a:r>
              <a:rPr lang="zh-TW" altLang="zh-TW" sz="2400" b="1" kern="100" dirty="0">
                <a:solidFill>
                  <a:srgbClr val="000000"/>
                </a:solidFill>
                <a:latin typeface="標楷體" panose="03000509000000000000" pitchFamily="65" charset="-120"/>
                <a:ea typeface="標楷體" panose="03000509000000000000" pitchFamily="65" charset="-120"/>
              </a:rPr>
              <a:t>，除有</a:t>
            </a:r>
            <a:r>
              <a:rPr lang="zh-TW" altLang="zh-TW" sz="2400" b="1" u="sng" kern="100" dirty="0">
                <a:solidFill>
                  <a:srgbClr val="0000FF"/>
                </a:solidFill>
                <a:latin typeface="標楷體" panose="03000509000000000000" pitchFamily="65" charset="-120"/>
                <a:ea typeface="標楷體" panose="03000509000000000000" pitchFamily="65" charset="-120"/>
              </a:rPr>
              <a:t>前例或條件簡單者</a:t>
            </a:r>
            <a:r>
              <a:rPr lang="zh-TW" altLang="zh-TW" sz="2400" b="1" kern="100" dirty="0">
                <a:solidFill>
                  <a:srgbClr val="000000"/>
                </a:solidFill>
                <a:latin typeface="標楷體" panose="03000509000000000000" pitchFamily="65" charset="-120"/>
                <a:ea typeface="標楷體" panose="03000509000000000000" pitchFamily="65" charset="-120"/>
              </a:rPr>
              <a:t>外，未由採購評選委員會訂定或審定</a:t>
            </a:r>
            <a:r>
              <a:rPr lang="zh-TW" altLang="en-US" sz="2400" b="1" kern="100" dirty="0">
                <a:solidFill>
                  <a:srgbClr val="000000"/>
                </a:solidFill>
                <a:latin typeface="標楷體" panose="03000509000000000000" pitchFamily="65" charset="-120"/>
                <a:ea typeface="標楷體" panose="03000509000000000000" pitchFamily="65" charset="-120"/>
              </a:rPr>
              <a:t>。</a:t>
            </a:r>
            <a:endParaRPr lang="en-US" altLang="zh-TW" sz="2400" b="1" kern="100" dirty="0">
              <a:solidFill>
                <a:srgbClr val="000000"/>
              </a:solidFill>
              <a:latin typeface="標楷體" panose="03000509000000000000" pitchFamily="65" charset="-120"/>
              <a:ea typeface="標楷體" panose="03000509000000000000" pitchFamily="65" charset="-120"/>
            </a:endParaRPr>
          </a:p>
          <a:p>
            <a:pPr marL="355600" indent="-355600" algn="just">
              <a:lnSpc>
                <a:spcPts val="3200"/>
              </a:lnSpc>
            </a:pPr>
            <a:r>
              <a:rPr lang="en-US" altLang="zh-TW" sz="2400" b="1" kern="100" dirty="0">
                <a:solidFill>
                  <a:srgbClr val="000000"/>
                </a:solidFill>
                <a:latin typeface="標楷體" pitchFamily="65" charset="-120"/>
                <a:ea typeface="標楷體" pitchFamily="65" charset="-120"/>
                <a:cs typeface="Times New Roman"/>
              </a:rPr>
              <a:t>2.</a:t>
            </a:r>
            <a:r>
              <a:rPr lang="zh-TW" altLang="zh-TW" sz="2400" b="1" kern="100" dirty="0">
                <a:solidFill>
                  <a:srgbClr val="000000"/>
                </a:solidFill>
                <a:latin typeface="標楷體" panose="03000509000000000000" pitchFamily="65" charset="-120"/>
                <a:ea typeface="標楷體" panose="03000509000000000000" pitchFamily="65" charset="-120"/>
              </a:rPr>
              <a:t>採購評選委員會</a:t>
            </a:r>
            <a:r>
              <a:rPr lang="zh-TW" altLang="zh-TW" sz="2400" b="1" u="sng" kern="100" dirty="0">
                <a:solidFill>
                  <a:srgbClr val="0000FF"/>
                </a:solidFill>
                <a:latin typeface="標楷體" panose="03000509000000000000" pitchFamily="65" charset="-120"/>
                <a:ea typeface="標楷體" panose="03000509000000000000" pitchFamily="65" charset="-120"/>
              </a:rPr>
              <a:t>成立時點違反規定</a:t>
            </a:r>
            <a:r>
              <a:rPr lang="zh-TW" altLang="zh-TW" sz="2400" b="1" kern="100" dirty="0">
                <a:solidFill>
                  <a:srgbClr val="000000"/>
                </a:solidFill>
                <a:latin typeface="標楷體" panose="03000509000000000000" pitchFamily="65" charset="-120"/>
                <a:ea typeface="標楷體" panose="03000509000000000000" pitchFamily="65" charset="-120"/>
              </a:rPr>
              <a:t>，</a:t>
            </a:r>
            <a:r>
              <a:rPr lang="zh-TW" altLang="zh-TW" sz="2000" b="1" kern="100" dirty="0">
                <a:solidFill>
                  <a:srgbClr val="000000"/>
                </a:solidFill>
                <a:latin typeface="標楷體" panose="03000509000000000000" pitchFamily="65" charset="-120"/>
                <a:ea typeface="標楷體" panose="03000509000000000000" pitchFamily="65" charset="-120"/>
              </a:rPr>
              <a:t>例如：除評選項目、評審標準及評定方式有前例或條件簡單者外，未於招標前成立；評選項目、評審標準及評定方式</a:t>
            </a:r>
            <a:r>
              <a:rPr lang="zh-TW" altLang="zh-TW" sz="2000" b="1" u="sng" kern="100" dirty="0">
                <a:solidFill>
                  <a:srgbClr val="0000FF"/>
                </a:solidFill>
                <a:latin typeface="標楷體" panose="03000509000000000000" pitchFamily="65" charset="-120"/>
                <a:ea typeface="標楷體" panose="03000509000000000000" pitchFamily="65" charset="-120"/>
              </a:rPr>
              <a:t>有</a:t>
            </a:r>
            <a:r>
              <a:rPr lang="zh-TW" altLang="zh-TW" sz="2400" b="1" u="sng" kern="100" dirty="0">
                <a:solidFill>
                  <a:srgbClr val="0000FF"/>
                </a:solidFill>
                <a:latin typeface="標楷體" panose="03000509000000000000" pitchFamily="65" charset="-120"/>
                <a:ea typeface="標楷體" panose="03000509000000000000" pitchFamily="65" charset="-120"/>
              </a:rPr>
              <a:t>前例或條件簡單者</a:t>
            </a:r>
            <a:r>
              <a:rPr lang="zh-TW" altLang="zh-TW" sz="2400" b="1" kern="100" dirty="0">
                <a:solidFill>
                  <a:srgbClr val="0000FF"/>
                </a:solidFill>
                <a:latin typeface="標楷體" panose="03000509000000000000" pitchFamily="65" charset="-120"/>
                <a:ea typeface="標楷體" panose="03000509000000000000" pitchFamily="65" charset="-120"/>
              </a:rPr>
              <a:t>，</a:t>
            </a:r>
            <a:r>
              <a:rPr lang="zh-TW" altLang="zh-TW" sz="2400" b="1" u="sng" kern="100" dirty="0">
                <a:solidFill>
                  <a:srgbClr val="0000FF"/>
                </a:solidFill>
                <a:latin typeface="標楷體" panose="03000509000000000000" pitchFamily="65" charset="-120"/>
                <a:ea typeface="標楷體" panose="03000509000000000000" pitchFamily="65" charset="-120"/>
              </a:rPr>
              <a:t>未於開標前成立</a:t>
            </a:r>
            <a:r>
              <a:rPr lang="zh-TW" altLang="zh-TW" sz="2400" b="1" kern="100" dirty="0">
                <a:solidFill>
                  <a:srgbClr val="000000"/>
                </a:solidFill>
                <a:latin typeface="標楷體" panose="03000509000000000000" pitchFamily="65" charset="-120"/>
                <a:ea typeface="標楷體" panose="03000509000000000000" pitchFamily="65" charset="-120"/>
              </a:rPr>
              <a:t>。</a:t>
            </a:r>
          </a:p>
          <a:p>
            <a:pPr marL="355600" indent="-355600" algn="just">
              <a:lnSpc>
                <a:spcPts val="3200"/>
              </a:lnSpc>
            </a:pPr>
            <a:r>
              <a:rPr lang="en-US" altLang="zh-TW" sz="2400" b="1" kern="100" dirty="0">
                <a:solidFill>
                  <a:srgbClr val="000000"/>
                </a:solidFill>
                <a:latin typeface="標楷體" pitchFamily="65" charset="-120"/>
                <a:ea typeface="標楷體" pitchFamily="65" charset="-120"/>
                <a:cs typeface="Times New Roman"/>
              </a:rPr>
              <a:t>3.</a:t>
            </a:r>
            <a:r>
              <a:rPr lang="zh-TW" altLang="zh-TW" sz="2400" b="1" kern="100" dirty="0">
                <a:solidFill>
                  <a:srgbClr val="000000"/>
                </a:solidFill>
                <a:latin typeface="標楷體" panose="03000509000000000000" pitchFamily="65" charset="-120"/>
                <a:ea typeface="標楷體" panose="03000509000000000000" pitchFamily="65" charset="-120"/>
              </a:rPr>
              <a:t>採購評選委員會</a:t>
            </a:r>
            <a:r>
              <a:rPr lang="zh-TW" altLang="zh-TW" sz="2400" b="1" u="sng" kern="100" dirty="0">
                <a:solidFill>
                  <a:srgbClr val="0000FF"/>
                </a:solidFill>
                <a:latin typeface="標楷體" panose="03000509000000000000" pitchFamily="65" charset="-120"/>
                <a:ea typeface="標楷體" panose="03000509000000000000" pitchFamily="65" charset="-120"/>
              </a:rPr>
              <a:t>組成不符合規定</a:t>
            </a:r>
            <a:r>
              <a:rPr lang="zh-TW" altLang="zh-TW" sz="2400" b="1" kern="100" dirty="0">
                <a:solidFill>
                  <a:srgbClr val="000000"/>
                </a:solidFill>
                <a:latin typeface="標楷體" panose="03000509000000000000" pitchFamily="65" charset="-120"/>
                <a:ea typeface="標楷體" panose="03000509000000000000" pitchFamily="65" charset="-120"/>
              </a:rPr>
              <a:t>，</a:t>
            </a:r>
            <a:r>
              <a:rPr lang="zh-TW" altLang="zh-TW" sz="2000" b="1" kern="100" dirty="0">
                <a:solidFill>
                  <a:srgbClr val="000000"/>
                </a:solidFill>
                <a:latin typeface="標楷體" panose="03000509000000000000" pitchFamily="65" charset="-120"/>
                <a:ea typeface="標楷體" panose="03000509000000000000" pitchFamily="65" charset="-120"/>
              </a:rPr>
              <a:t>例如：委員未具備與採購案相關之</a:t>
            </a:r>
            <a:r>
              <a:rPr lang="zh-TW" altLang="zh-TW" sz="2000" b="1" u="sng" kern="100" dirty="0">
                <a:solidFill>
                  <a:srgbClr val="FF0000"/>
                </a:solidFill>
                <a:latin typeface="標楷體" panose="03000509000000000000" pitchFamily="65" charset="-120"/>
                <a:ea typeface="標楷體" panose="03000509000000000000" pitchFamily="65" charset="-120"/>
              </a:rPr>
              <a:t>專門知識</a:t>
            </a:r>
            <a:r>
              <a:rPr lang="zh-TW" altLang="zh-TW" sz="2000" b="1" kern="100" dirty="0">
                <a:solidFill>
                  <a:srgbClr val="000000"/>
                </a:solidFill>
                <a:latin typeface="標楷體" panose="03000509000000000000" pitchFamily="65" charset="-120"/>
                <a:ea typeface="標楷體" panose="03000509000000000000" pitchFamily="65" charset="-120"/>
              </a:rPr>
              <a:t>；</a:t>
            </a:r>
            <a:r>
              <a:rPr lang="zh-TW" altLang="zh-TW" sz="2000" b="1" u="sng" kern="100" dirty="0">
                <a:solidFill>
                  <a:srgbClr val="FF0000"/>
                </a:solidFill>
                <a:latin typeface="標楷體" panose="03000509000000000000" pitchFamily="65" charset="-120"/>
                <a:ea typeface="標楷體" panose="03000509000000000000" pitchFamily="65" charset="-120"/>
              </a:rPr>
              <a:t>委員人數</a:t>
            </a:r>
            <a:r>
              <a:rPr lang="zh-TW" altLang="zh-TW" sz="2000" b="1" kern="100" dirty="0">
                <a:solidFill>
                  <a:srgbClr val="000000"/>
                </a:solidFill>
                <a:latin typeface="標楷體" panose="03000509000000000000" pitchFamily="65" charset="-120"/>
                <a:ea typeface="標楷體" panose="03000509000000000000" pitchFamily="65" charset="-120"/>
              </a:rPr>
              <a:t>不符合</a:t>
            </a:r>
            <a:r>
              <a:rPr lang="en-US" altLang="zh-TW" sz="2000" b="1" kern="100" dirty="0">
                <a:solidFill>
                  <a:srgbClr val="000000"/>
                </a:solidFill>
                <a:latin typeface="標楷體" panose="03000509000000000000" pitchFamily="65" charset="-120"/>
                <a:ea typeface="標楷體" panose="03000509000000000000" pitchFamily="65" charset="-120"/>
              </a:rPr>
              <a:t>5</a:t>
            </a:r>
            <a:r>
              <a:rPr lang="zh-TW" altLang="zh-TW" sz="2000" b="1" kern="100" dirty="0">
                <a:solidFill>
                  <a:srgbClr val="000000"/>
                </a:solidFill>
                <a:latin typeface="標楷體" panose="03000509000000000000" pitchFamily="65" charset="-120"/>
                <a:ea typeface="標楷體" panose="03000509000000000000" pitchFamily="65" charset="-120"/>
              </a:rPr>
              <a:t>人</a:t>
            </a:r>
            <a:r>
              <a:rPr lang="zh-TW" altLang="en-US" sz="2000" b="1" kern="100" dirty="0">
                <a:solidFill>
                  <a:srgbClr val="000000"/>
                </a:solidFill>
                <a:latin typeface="標楷體" panose="03000509000000000000" pitchFamily="65" charset="-120"/>
                <a:ea typeface="標楷體" panose="03000509000000000000" pitchFamily="65" charset="-120"/>
              </a:rPr>
              <a:t>以上</a:t>
            </a:r>
            <a:r>
              <a:rPr lang="zh-TW" altLang="zh-TW" sz="2000" b="1" kern="100" dirty="0">
                <a:solidFill>
                  <a:srgbClr val="000000"/>
                </a:solidFill>
                <a:latin typeface="標楷體" panose="03000509000000000000" pitchFamily="65" charset="-120"/>
                <a:ea typeface="標楷體" panose="03000509000000000000" pitchFamily="65" charset="-120"/>
              </a:rPr>
              <a:t>之規定或其中專家學者人數少於三分之一；</a:t>
            </a:r>
            <a:r>
              <a:rPr lang="zh-TW" altLang="zh-TW" sz="2000" b="1" u="sng" kern="100" dirty="0">
                <a:solidFill>
                  <a:srgbClr val="FF0000"/>
                </a:solidFill>
                <a:latin typeface="標楷體" panose="03000509000000000000" pitchFamily="65" charset="-120"/>
                <a:ea typeface="標楷體" panose="03000509000000000000" pitchFamily="65" charset="-120"/>
              </a:rPr>
              <a:t>召集人</a:t>
            </a:r>
            <a:r>
              <a:rPr lang="zh-TW" altLang="zh-TW" sz="2000" b="1" kern="100" dirty="0">
                <a:solidFill>
                  <a:srgbClr val="000000"/>
                </a:solidFill>
                <a:latin typeface="標楷體" panose="03000509000000000000" pitchFamily="65" charset="-120"/>
                <a:ea typeface="標楷體" panose="03000509000000000000" pitchFamily="65" charset="-120"/>
              </a:rPr>
              <a:t>由機關內部人員擔任者，未由一級主管以上人員任之；未獲</a:t>
            </a:r>
            <a:r>
              <a:rPr lang="zh-TW" altLang="zh-TW" sz="2000" b="1" u="sng" kern="100" dirty="0">
                <a:solidFill>
                  <a:srgbClr val="FF0000"/>
                </a:solidFill>
                <a:latin typeface="標楷體" panose="03000509000000000000" pitchFamily="65" charset="-120"/>
                <a:ea typeface="標楷體" panose="03000509000000000000" pitchFamily="65" charset="-120"/>
              </a:rPr>
              <a:t>當事人同意</a:t>
            </a:r>
            <a:r>
              <a:rPr lang="zh-TW" altLang="zh-TW" sz="2000" b="1" kern="100" dirty="0">
                <a:solidFill>
                  <a:srgbClr val="000000"/>
                </a:solidFill>
                <a:latin typeface="標楷體" panose="03000509000000000000" pitchFamily="65" charset="-120"/>
                <a:ea typeface="標楷體" panose="03000509000000000000" pitchFamily="65" charset="-120"/>
              </a:rPr>
              <a:t>，即將欲遴選之委員納入採購評選委員會。</a:t>
            </a:r>
            <a:endParaRPr lang="zh-TW" altLang="zh-TW" sz="2000" b="1" kern="100" dirty="0">
              <a:solidFill>
                <a:srgbClr val="000000"/>
              </a:solidFill>
              <a:latin typeface="標楷體" pitchFamily="65" charset="-120"/>
              <a:ea typeface="標楷體" pitchFamily="65" charset="-120"/>
              <a:cs typeface="Times New Roman"/>
            </a:endParaRPr>
          </a:p>
        </p:txBody>
      </p:sp>
      <p:sp>
        <p:nvSpPr>
          <p:cNvPr id="7" name="向下箭號 6"/>
          <p:cNvSpPr/>
          <p:nvPr/>
        </p:nvSpPr>
        <p:spPr>
          <a:xfrm>
            <a:off x="683568" y="1088742"/>
            <a:ext cx="288032" cy="541760"/>
          </a:xfrm>
          <a:prstGeom prst="downArrow">
            <a:avLst/>
          </a:prstGeom>
          <a:solidFill>
            <a:srgbClr val="FF0000"/>
          </a:solidFill>
          <a:ln w="57150">
            <a:solidFill>
              <a:srgbClr val="1C1C1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Tree>
    <p:extLst>
      <p:ext uri="{BB962C8B-B14F-4D97-AF65-F5344CB8AC3E}">
        <p14:creationId xmlns:p14="http://schemas.microsoft.com/office/powerpoint/2010/main" val="269558778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20" name="文字方塊 19"/>
          <p:cNvSpPr txBox="1"/>
          <p:nvPr/>
        </p:nvSpPr>
        <p:spPr>
          <a:xfrm>
            <a:off x="407920" y="2132856"/>
            <a:ext cx="8352928" cy="2554545"/>
          </a:xfrm>
          <a:prstGeom prst="rect">
            <a:avLst/>
          </a:prstGeom>
          <a:noFill/>
        </p:spPr>
        <p:txBody>
          <a:bodyPr wrap="square" rtlCol="0">
            <a:spAutoFit/>
          </a:bodyPr>
          <a:lstStyle/>
          <a:p>
            <a:pPr marL="355600" indent="-355600" algn="just">
              <a:lnSpc>
                <a:spcPts val="3200"/>
              </a:lnSpc>
            </a:pPr>
            <a:r>
              <a:rPr lang="en-US" altLang="zh-TW" sz="2400" b="1" kern="100" dirty="0">
                <a:solidFill>
                  <a:srgbClr val="000000"/>
                </a:solidFill>
                <a:latin typeface="標楷體" pitchFamily="65" charset="-120"/>
                <a:ea typeface="標楷體" pitchFamily="65" charset="-120"/>
                <a:cs typeface="Times New Roman"/>
              </a:rPr>
              <a:t>4.</a:t>
            </a:r>
            <a:r>
              <a:rPr lang="zh-TW" altLang="zh-TW" sz="2400" b="1" kern="100" dirty="0">
                <a:solidFill>
                  <a:srgbClr val="000000"/>
                </a:solidFill>
                <a:latin typeface="標楷體" panose="03000509000000000000" pitchFamily="65" charset="-120"/>
                <a:ea typeface="標楷體" panose="03000509000000000000" pitchFamily="65" charset="-120"/>
              </a:rPr>
              <a:t>遴聘評選委員時，為</a:t>
            </a:r>
            <a:r>
              <a:rPr lang="zh-TW" altLang="zh-TW" sz="2400" b="1" u="sng" kern="100" dirty="0">
                <a:solidFill>
                  <a:srgbClr val="0000FF"/>
                </a:solidFill>
                <a:latin typeface="標楷體" panose="03000509000000000000" pitchFamily="65" charset="-120"/>
                <a:ea typeface="標楷體" panose="03000509000000000000" pitchFamily="65" charset="-120"/>
              </a:rPr>
              <a:t>特定廠商利益</a:t>
            </a:r>
            <a:r>
              <a:rPr lang="zh-TW" altLang="zh-TW" sz="2400" b="1" kern="100" dirty="0">
                <a:solidFill>
                  <a:srgbClr val="000000"/>
                </a:solidFill>
                <a:latin typeface="標楷體" panose="03000509000000000000" pitchFamily="65" charset="-120"/>
                <a:ea typeface="標楷體" panose="03000509000000000000" pitchFamily="65" charset="-120"/>
              </a:rPr>
              <a:t>而為遴選。</a:t>
            </a:r>
          </a:p>
          <a:p>
            <a:pPr marL="355600" indent="-355600" algn="just">
              <a:lnSpc>
                <a:spcPts val="3200"/>
              </a:lnSpc>
            </a:pPr>
            <a:r>
              <a:rPr lang="en-US" altLang="zh-TW" sz="2400" b="1" kern="100" dirty="0">
                <a:solidFill>
                  <a:srgbClr val="000000"/>
                </a:solidFill>
                <a:latin typeface="標楷體" pitchFamily="65" charset="-120"/>
                <a:ea typeface="標楷體" pitchFamily="65" charset="-120"/>
                <a:cs typeface="Times New Roman"/>
              </a:rPr>
              <a:t>5.</a:t>
            </a:r>
            <a:r>
              <a:rPr lang="zh-TW" altLang="zh-TW" sz="2400" b="1" kern="100" spc="-10" dirty="0">
                <a:solidFill>
                  <a:srgbClr val="000000"/>
                </a:solidFill>
                <a:latin typeface="標楷體" panose="03000509000000000000" pitchFamily="65" charset="-120"/>
                <a:ea typeface="標楷體" panose="03000509000000000000" pitchFamily="65" charset="-120"/>
              </a:rPr>
              <a:t>工作小組</a:t>
            </a:r>
            <a:r>
              <a:rPr lang="zh-TW" altLang="zh-TW" sz="2400" b="1" u="sng" kern="100" spc="-10" dirty="0">
                <a:solidFill>
                  <a:srgbClr val="0000FF"/>
                </a:solidFill>
                <a:latin typeface="標楷體" panose="03000509000000000000" pitchFamily="65" charset="-120"/>
                <a:ea typeface="標楷體" panose="03000509000000000000" pitchFamily="65" charset="-120"/>
              </a:rPr>
              <a:t>成立時點違反規定</a:t>
            </a:r>
            <a:r>
              <a:rPr lang="zh-TW" altLang="zh-TW" sz="2400" b="1" kern="100" spc="-10" dirty="0">
                <a:solidFill>
                  <a:srgbClr val="000000"/>
                </a:solidFill>
                <a:latin typeface="標楷體" panose="03000509000000000000" pitchFamily="65" charset="-120"/>
                <a:ea typeface="標楷體" panose="03000509000000000000" pitchFamily="65" charset="-120"/>
              </a:rPr>
              <a:t>，</a:t>
            </a:r>
            <a:r>
              <a:rPr lang="zh-TW" altLang="zh-TW" sz="2000" b="1" kern="100" spc="-10" dirty="0">
                <a:solidFill>
                  <a:srgbClr val="000000"/>
                </a:solidFill>
                <a:latin typeface="標楷體" panose="03000509000000000000" pitchFamily="65" charset="-120"/>
                <a:ea typeface="標楷體" panose="03000509000000000000" pitchFamily="65" charset="-120"/>
              </a:rPr>
              <a:t>例如：未於採購評選委員會成立時一併成立工作小組。</a:t>
            </a:r>
            <a:endParaRPr lang="zh-TW" altLang="zh-TW" sz="2000" b="1" kern="100" dirty="0">
              <a:solidFill>
                <a:srgbClr val="000000"/>
              </a:solidFill>
              <a:latin typeface="標楷體" panose="03000509000000000000" pitchFamily="65" charset="-120"/>
              <a:ea typeface="標楷體" panose="03000509000000000000" pitchFamily="65" charset="-120"/>
            </a:endParaRPr>
          </a:p>
          <a:p>
            <a:pPr marL="355600" indent="-355600" algn="just">
              <a:lnSpc>
                <a:spcPts val="3200"/>
              </a:lnSpc>
            </a:pPr>
            <a:r>
              <a:rPr lang="en-US" altLang="zh-TW" sz="2400" b="1" kern="100" dirty="0">
                <a:solidFill>
                  <a:srgbClr val="000000"/>
                </a:solidFill>
                <a:latin typeface="標楷體" pitchFamily="65" charset="-120"/>
                <a:ea typeface="標楷體" pitchFamily="65" charset="-120"/>
                <a:cs typeface="Times New Roman"/>
              </a:rPr>
              <a:t>6.</a:t>
            </a:r>
            <a:r>
              <a:rPr lang="zh-TW" altLang="zh-TW" sz="2400" b="1" kern="100" spc="-10" dirty="0">
                <a:solidFill>
                  <a:srgbClr val="000000"/>
                </a:solidFill>
                <a:latin typeface="標楷體" panose="03000509000000000000" pitchFamily="65" charset="-120"/>
                <a:ea typeface="標楷體" panose="03000509000000000000" pitchFamily="65" charset="-120"/>
              </a:rPr>
              <a:t>工作小組</a:t>
            </a:r>
            <a:r>
              <a:rPr lang="zh-TW" altLang="zh-TW" sz="2400" b="1" u="sng" kern="100" spc="-10" dirty="0">
                <a:solidFill>
                  <a:srgbClr val="0000FF"/>
                </a:solidFill>
                <a:latin typeface="標楷體" panose="03000509000000000000" pitchFamily="65" charset="-120"/>
                <a:ea typeface="標楷體" panose="03000509000000000000" pitchFamily="65" charset="-120"/>
              </a:rPr>
              <a:t>組成不符合規定</a:t>
            </a:r>
            <a:r>
              <a:rPr lang="zh-TW" altLang="zh-TW" sz="2400" b="1" kern="100" spc="-10" dirty="0">
                <a:solidFill>
                  <a:srgbClr val="000000"/>
                </a:solidFill>
                <a:latin typeface="標楷體" panose="03000509000000000000" pitchFamily="65" charset="-120"/>
                <a:ea typeface="標楷體" panose="03000509000000000000" pitchFamily="65" charset="-120"/>
              </a:rPr>
              <a:t>，</a:t>
            </a:r>
            <a:r>
              <a:rPr lang="zh-TW" altLang="zh-TW" sz="2000" b="1" kern="100" spc="-10" dirty="0">
                <a:solidFill>
                  <a:srgbClr val="000000"/>
                </a:solidFill>
                <a:latin typeface="標楷體" panose="03000509000000000000" pitchFamily="65" charset="-120"/>
                <a:ea typeface="標楷體" panose="03000509000000000000" pitchFamily="65" charset="-120"/>
              </a:rPr>
              <a:t>例如：工作小組人數未達三人；其成員未由機關首長或其授權人員指定擔任；其成員不符合至少應有一人具有採購專業人員資格之規定。</a:t>
            </a:r>
            <a:endParaRPr lang="zh-TW" altLang="zh-TW" sz="2000" b="1" kern="100" dirty="0">
              <a:solidFill>
                <a:srgbClr val="000000"/>
              </a:solidFill>
              <a:latin typeface="標楷體" pitchFamily="65" charset="-120"/>
              <a:ea typeface="標楷體" pitchFamily="65" charset="-120"/>
              <a:cs typeface="Times New Roman"/>
            </a:endParaRPr>
          </a:p>
        </p:txBody>
      </p:sp>
      <p:sp>
        <p:nvSpPr>
          <p:cNvPr id="8" name="五邊形 4"/>
          <p:cNvSpPr/>
          <p:nvPr/>
        </p:nvSpPr>
        <p:spPr>
          <a:xfrm>
            <a:off x="395536" y="332656"/>
            <a:ext cx="3024336" cy="930841"/>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180"/>
              <a:gd name="f11" fmla="abs f4"/>
              <a:gd name="f12" fmla="abs f5"/>
              <a:gd name="f13" fmla="abs f6"/>
              <a:gd name="f14" fmla="val f7"/>
              <a:gd name="f15" fmla="val f8"/>
              <a:gd name="f16" fmla="*/ f9 f1 1"/>
              <a:gd name="f17" fmla="*/ f10 f1 1"/>
              <a:gd name="f18" fmla="?: f11 f4 1"/>
              <a:gd name="f19" fmla="?: f12 f5 1"/>
              <a:gd name="f20" fmla="?: f13 f6 1"/>
              <a:gd name="f21" fmla="*/ f16 1 f3"/>
              <a:gd name="f22" fmla="*/ f17 1 f3"/>
              <a:gd name="f23" fmla="*/ f18 1 21600"/>
              <a:gd name="f24" fmla="*/ f19 1 21600"/>
              <a:gd name="f25" fmla="*/ 21600 f18 1"/>
              <a:gd name="f26" fmla="*/ 21600 f19 1"/>
              <a:gd name="f27" fmla="+- f21 0 f2"/>
              <a:gd name="f28" fmla="+- f22 0 f2"/>
              <a:gd name="f29" fmla="min f24 f23"/>
              <a:gd name="f30" fmla="*/ f25 1 f20"/>
              <a:gd name="f31" fmla="*/ f26 1 f20"/>
              <a:gd name="f32" fmla="val f30"/>
              <a:gd name="f33" fmla="val f31"/>
              <a:gd name="f34" fmla="*/ f14 f29 1"/>
              <a:gd name="f35" fmla="+- f33 0 f14"/>
              <a:gd name="f36" fmla="+- f32 0 f14"/>
              <a:gd name="f37" fmla="*/ f33 f29 1"/>
              <a:gd name="f38" fmla="*/ f32 f29 1"/>
              <a:gd name="f39" fmla="*/ f35 1 2"/>
              <a:gd name="f40" fmla="min f36 f35"/>
              <a:gd name="f41" fmla="+- f14 f39 0"/>
              <a:gd name="f42" fmla="*/ f40 f15 1"/>
              <a:gd name="f43" fmla="*/ f42 1 100000"/>
              <a:gd name="f44" fmla="*/ f41 f29 1"/>
              <a:gd name="f45" fmla="+- f32 0 f43"/>
              <a:gd name="f46" fmla="+- f45 f32 0"/>
              <a:gd name="f47" fmla="*/ f45 1 2"/>
              <a:gd name="f48" fmla="*/ f45 f29 1"/>
              <a:gd name="f49" fmla="*/ f46 1 2"/>
              <a:gd name="f50" fmla="*/ f47 f29 1"/>
              <a:gd name="f51" fmla="*/ f49 f29 1"/>
            </a:gdLst>
            <a:ahLst/>
            <a:cxnLst>
              <a:cxn ang="3cd4">
                <a:pos x="hc" y="t"/>
              </a:cxn>
              <a:cxn ang="0">
                <a:pos x="r" y="vc"/>
              </a:cxn>
              <a:cxn ang="cd4">
                <a:pos x="hc" y="b"/>
              </a:cxn>
              <a:cxn ang="cd2">
                <a:pos x="l" y="vc"/>
              </a:cxn>
              <a:cxn ang="f27">
                <a:pos x="f50" y="f34"/>
              </a:cxn>
              <a:cxn ang="f28">
                <a:pos x="f50" y="f37"/>
              </a:cxn>
            </a:cxnLst>
            <a:rect l="f34" t="f34" r="f51" b="f37"/>
            <a:pathLst>
              <a:path>
                <a:moveTo>
                  <a:pt x="f34" y="f34"/>
                </a:moveTo>
                <a:lnTo>
                  <a:pt x="f48" y="f34"/>
                </a:lnTo>
                <a:lnTo>
                  <a:pt x="f38" y="f44"/>
                </a:lnTo>
                <a:lnTo>
                  <a:pt x="f48" y="f37"/>
                </a:lnTo>
                <a:lnTo>
                  <a:pt x="f34" y="f37"/>
                </a:lnTo>
                <a:close/>
              </a:path>
            </a:pathLst>
          </a:custGeom>
          <a:gradFill flip="none" rotWithShape="1">
            <a:gsLst>
              <a:gs pos="0">
                <a:srgbClr val="00B0F0">
                  <a:tint val="66000"/>
                  <a:satMod val="160000"/>
                </a:srgbClr>
              </a:gs>
              <a:gs pos="50000">
                <a:srgbClr val="00B0F0">
                  <a:tint val="44500"/>
                  <a:satMod val="160000"/>
                </a:srgbClr>
              </a:gs>
              <a:gs pos="100000">
                <a:srgbClr val="00B0F0">
                  <a:tint val="23500"/>
                  <a:satMod val="160000"/>
                </a:srgbClr>
              </a:gs>
            </a:gsLst>
            <a:lin ang="10800000" scaled="1"/>
            <a:tileRect/>
          </a:gradFill>
          <a:ln w="57150">
            <a:solidFill>
              <a:schemeClr val="tx1"/>
            </a:solidFill>
            <a:prstDash val="solid"/>
          </a:ln>
        </p:spPr>
        <p:txBody>
          <a:bodyPr vert="horz" wrap="square" lIns="91440" tIns="45720" rIns="91440" bIns="45720" anchor="ctr" anchorCtr="1" compatLnSpc="1"/>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zh-TW" sz="3200" b="1" i="0" u="none" strike="noStrike" kern="1200" cap="none" spc="0" baseline="0" dirty="0">
                <a:solidFill>
                  <a:srgbClr val="000000"/>
                </a:solidFill>
                <a:uFillTx/>
                <a:latin typeface="標楷體" panose="03000509000000000000" pitchFamily="65" charset="-120"/>
                <a:ea typeface="標楷體" panose="03000509000000000000" pitchFamily="65" charset="-120"/>
              </a:rPr>
              <a:t>招標</a:t>
            </a:r>
            <a:r>
              <a:rPr lang="zh-TW" altLang="en-US" sz="3200" b="1" i="0" u="none" strike="noStrike" kern="1200" cap="none" spc="0" baseline="0" dirty="0">
                <a:solidFill>
                  <a:srgbClr val="000000"/>
                </a:solidFill>
                <a:uFillTx/>
                <a:latin typeface="標楷體" panose="03000509000000000000" pitchFamily="65" charset="-120"/>
                <a:ea typeface="標楷體" panose="03000509000000000000" pitchFamily="65" charset="-120"/>
              </a:rPr>
              <a:t>前置作業</a:t>
            </a:r>
            <a:endParaRPr lang="zh-TW" sz="3200" b="1" i="0" u="none" strike="noStrike" kern="1200" cap="none" spc="0" baseline="0" dirty="0">
              <a:solidFill>
                <a:srgbClr val="000000"/>
              </a:solidFill>
              <a:uFillTx/>
              <a:latin typeface="標楷體" panose="03000509000000000000" pitchFamily="65" charset="-120"/>
              <a:ea typeface="標楷體" panose="03000509000000000000" pitchFamily="65" charset="-120"/>
            </a:endParaRPr>
          </a:p>
        </p:txBody>
      </p:sp>
      <p:sp>
        <p:nvSpPr>
          <p:cNvPr id="9" name="五邊形 5"/>
          <p:cNvSpPr/>
          <p:nvPr/>
        </p:nvSpPr>
        <p:spPr>
          <a:xfrm>
            <a:off x="3419872" y="332656"/>
            <a:ext cx="5366872" cy="930841"/>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180"/>
              <a:gd name="f11" fmla="abs f4"/>
              <a:gd name="f12" fmla="abs f5"/>
              <a:gd name="f13" fmla="abs f6"/>
              <a:gd name="f14" fmla="val f7"/>
              <a:gd name="f15" fmla="val f8"/>
              <a:gd name="f16" fmla="*/ f9 f1 1"/>
              <a:gd name="f17" fmla="*/ f10 f1 1"/>
              <a:gd name="f18" fmla="?: f11 f4 1"/>
              <a:gd name="f19" fmla="?: f12 f5 1"/>
              <a:gd name="f20" fmla="?: f13 f6 1"/>
              <a:gd name="f21" fmla="*/ f16 1 f3"/>
              <a:gd name="f22" fmla="*/ f17 1 f3"/>
              <a:gd name="f23" fmla="*/ f18 1 21600"/>
              <a:gd name="f24" fmla="*/ f19 1 21600"/>
              <a:gd name="f25" fmla="*/ 21600 f18 1"/>
              <a:gd name="f26" fmla="*/ 21600 f19 1"/>
              <a:gd name="f27" fmla="+- f21 0 f2"/>
              <a:gd name="f28" fmla="+- f22 0 f2"/>
              <a:gd name="f29" fmla="min f24 f23"/>
              <a:gd name="f30" fmla="*/ f25 1 f20"/>
              <a:gd name="f31" fmla="*/ f26 1 f20"/>
              <a:gd name="f32" fmla="val f30"/>
              <a:gd name="f33" fmla="val f31"/>
              <a:gd name="f34" fmla="*/ f14 f29 1"/>
              <a:gd name="f35" fmla="+- f33 0 f14"/>
              <a:gd name="f36" fmla="+- f32 0 f14"/>
              <a:gd name="f37" fmla="*/ f33 f29 1"/>
              <a:gd name="f38" fmla="*/ f32 f29 1"/>
              <a:gd name="f39" fmla="*/ f35 1 2"/>
              <a:gd name="f40" fmla="min f36 f35"/>
              <a:gd name="f41" fmla="+- f14 f39 0"/>
              <a:gd name="f42" fmla="*/ f40 f15 1"/>
              <a:gd name="f43" fmla="*/ f42 1 100000"/>
              <a:gd name="f44" fmla="*/ f41 f29 1"/>
              <a:gd name="f45" fmla="+- f32 0 f43"/>
              <a:gd name="f46" fmla="+- f45 f32 0"/>
              <a:gd name="f47" fmla="*/ f45 1 2"/>
              <a:gd name="f48" fmla="*/ f45 f29 1"/>
              <a:gd name="f49" fmla="*/ f46 1 2"/>
              <a:gd name="f50" fmla="*/ f47 f29 1"/>
              <a:gd name="f51" fmla="*/ f49 f29 1"/>
            </a:gdLst>
            <a:ahLst/>
            <a:cxnLst>
              <a:cxn ang="3cd4">
                <a:pos x="hc" y="t"/>
              </a:cxn>
              <a:cxn ang="0">
                <a:pos x="r" y="vc"/>
              </a:cxn>
              <a:cxn ang="cd4">
                <a:pos x="hc" y="b"/>
              </a:cxn>
              <a:cxn ang="cd2">
                <a:pos x="l" y="vc"/>
              </a:cxn>
              <a:cxn ang="f27">
                <a:pos x="f50" y="f34"/>
              </a:cxn>
              <a:cxn ang="f28">
                <a:pos x="f50" y="f37"/>
              </a:cxn>
            </a:cxnLst>
            <a:rect l="f34" t="f34" r="f51" b="f37"/>
            <a:pathLst>
              <a:path>
                <a:moveTo>
                  <a:pt x="f34" y="f34"/>
                </a:moveTo>
                <a:lnTo>
                  <a:pt x="f48" y="f34"/>
                </a:lnTo>
                <a:lnTo>
                  <a:pt x="f38" y="f44"/>
                </a:lnTo>
                <a:lnTo>
                  <a:pt x="f48" y="f37"/>
                </a:lnTo>
                <a:lnTo>
                  <a:pt x="f34" y="f37"/>
                </a:lnTo>
                <a:close/>
              </a:path>
            </a:pathLst>
          </a:custGeom>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10800000" scaled="1"/>
            <a:tileRect/>
          </a:gradFill>
          <a:ln w="57150">
            <a:solidFill>
              <a:schemeClr val="tx1"/>
            </a:solidFill>
            <a:prstDash val="solid"/>
          </a:ln>
        </p:spPr>
        <p:txBody>
          <a:bodyPr vert="horz" wrap="square" lIns="91440" tIns="45720" rIns="91440" bIns="45720" anchor="ctr" anchorCtr="1" compatLnSpc="1"/>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zh-TW" sz="3200" b="1" i="0" u="none" strike="noStrike" kern="1200" cap="none" spc="0" baseline="0" dirty="0">
                <a:solidFill>
                  <a:srgbClr val="000000"/>
                </a:solidFill>
                <a:uFillTx/>
                <a:latin typeface="標楷體" panose="03000509000000000000" pitchFamily="65" charset="-120"/>
                <a:ea typeface="標楷體" panose="03000509000000000000" pitchFamily="65" charset="-120"/>
              </a:rPr>
              <a:t>開標</a:t>
            </a:r>
            <a:r>
              <a:rPr lang="zh-TW" altLang="en-US" sz="3200" b="1" i="0" u="none" strike="noStrike" kern="1200" cap="none" spc="0" baseline="0" dirty="0">
                <a:solidFill>
                  <a:srgbClr val="000000"/>
                </a:solidFill>
                <a:uFillTx/>
                <a:latin typeface="標楷體" panose="03000509000000000000" pitchFamily="65" charset="-120"/>
                <a:ea typeface="標楷體" panose="03000509000000000000" pitchFamily="65" charset="-120"/>
              </a:rPr>
              <a:t>審標評選協商決標作業</a:t>
            </a:r>
            <a:endParaRPr lang="zh-TW" sz="3200" b="1" i="0" u="none" strike="noStrike" kern="1200" cap="none" spc="0" baseline="0" dirty="0">
              <a:solidFill>
                <a:srgbClr val="000000"/>
              </a:solidFill>
              <a:uFillTx/>
              <a:latin typeface="標楷體" panose="03000509000000000000" pitchFamily="65" charset="-120"/>
              <a:ea typeface="標楷體" panose="03000509000000000000" pitchFamily="65" charset="-120"/>
            </a:endParaRPr>
          </a:p>
        </p:txBody>
      </p:sp>
      <p:sp>
        <p:nvSpPr>
          <p:cNvPr id="11" name="向下箭號 10"/>
          <p:cNvSpPr/>
          <p:nvPr/>
        </p:nvSpPr>
        <p:spPr>
          <a:xfrm>
            <a:off x="611560" y="1088741"/>
            <a:ext cx="282698" cy="541761"/>
          </a:xfrm>
          <a:prstGeom prst="downArrow">
            <a:avLst/>
          </a:prstGeom>
          <a:solidFill>
            <a:srgbClr val="FF0000"/>
          </a:solidFill>
          <a:ln w="57150">
            <a:solidFill>
              <a:srgbClr val="1C1C1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2" name="文字方塊 11">
            <a:extLst>
              <a:ext uri="{FF2B5EF4-FFF2-40B4-BE49-F238E27FC236}">
                <a16:creationId xmlns:a16="http://schemas.microsoft.com/office/drawing/2014/main" id="{EBF3A6F6-1310-4841-B2F5-17E4D8D6D170}"/>
              </a:ext>
            </a:extLst>
          </p:cNvPr>
          <p:cNvSpPr txBox="1"/>
          <p:nvPr/>
        </p:nvSpPr>
        <p:spPr>
          <a:xfrm>
            <a:off x="345956" y="1630502"/>
            <a:ext cx="6962348" cy="451406"/>
          </a:xfrm>
          <a:prstGeom prst="rect">
            <a:avLst/>
          </a:prstGeom>
          <a:gradFill flip="none" rotWithShape="1">
            <a:gsLst>
              <a:gs pos="0">
                <a:srgbClr val="9933FF">
                  <a:tint val="66000"/>
                  <a:satMod val="160000"/>
                </a:srgbClr>
              </a:gs>
              <a:gs pos="50000">
                <a:srgbClr val="9933FF">
                  <a:tint val="44500"/>
                  <a:satMod val="160000"/>
                </a:srgbClr>
              </a:gs>
              <a:gs pos="100000">
                <a:srgbClr val="9933FF">
                  <a:tint val="23500"/>
                  <a:satMod val="160000"/>
                </a:srgbClr>
              </a:gs>
            </a:gsLst>
            <a:lin ang="13500000" scaled="1"/>
            <a:tileRect/>
          </a:gradFill>
          <a:ln w="57150">
            <a:solidFill>
              <a:srgbClr val="1C1C1C"/>
            </a:solidFill>
          </a:ln>
        </p:spPr>
        <p:txBody>
          <a:bodyPr wrap="square" rtlCol="0">
            <a:spAutoFit/>
          </a:bodyPr>
          <a:lstStyle/>
          <a:p>
            <a:pPr>
              <a:lnSpc>
                <a:spcPts val="2800"/>
              </a:lnSpc>
              <a:spcAft>
                <a:spcPts val="0"/>
              </a:spcAft>
            </a:pPr>
            <a:r>
              <a:rPr lang="zh-TW" altLang="en-US" sz="2800" b="1" kern="100" dirty="0">
                <a:solidFill>
                  <a:srgbClr val="000000"/>
                </a:solidFill>
                <a:latin typeface="標楷體" panose="03000509000000000000" pitchFamily="65" charset="-120"/>
                <a:ea typeface="標楷體" panose="03000509000000000000" pitchFamily="65" charset="-120"/>
              </a:rPr>
              <a:t>   二、</a:t>
            </a:r>
            <a:r>
              <a:rPr lang="zh-TW" altLang="zh-TW" sz="2800" b="1" kern="100" dirty="0">
                <a:solidFill>
                  <a:srgbClr val="000000"/>
                </a:solidFill>
                <a:latin typeface="標楷體" panose="03000509000000000000" pitchFamily="65" charset="-120"/>
                <a:ea typeface="標楷體" panose="03000509000000000000" pitchFamily="65" charset="-120"/>
              </a:rPr>
              <a:t>採購評選委員會及工作小組之成立</a:t>
            </a:r>
          </a:p>
        </p:txBody>
      </p:sp>
    </p:spTree>
    <p:extLst>
      <p:ext uri="{BB962C8B-B14F-4D97-AF65-F5344CB8AC3E}">
        <p14:creationId xmlns:p14="http://schemas.microsoft.com/office/powerpoint/2010/main" val="22968036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12" name="文字方塊 11"/>
          <p:cNvSpPr txBox="1"/>
          <p:nvPr/>
        </p:nvSpPr>
        <p:spPr>
          <a:xfrm>
            <a:off x="383152" y="1683826"/>
            <a:ext cx="3972824" cy="451406"/>
          </a:xfrm>
          <a:prstGeom prst="rect">
            <a:avLst/>
          </a:prstGeo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13500000" scaled="1"/>
            <a:tileRect/>
          </a:gradFill>
          <a:ln w="57150">
            <a:solidFill>
              <a:srgbClr val="1C1C1C"/>
            </a:solidFill>
          </a:ln>
        </p:spPr>
        <p:txBody>
          <a:bodyPr wrap="square" rtlCol="0">
            <a:spAutoFit/>
          </a:bodyPr>
          <a:lstStyle/>
          <a:p>
            <a:pPr>
              <a:lnSpc>
                <a:spcPts val="2800"/>
              </a:lnSpc>
              <a:spcAft>
                <a:spcPts val="0"/>
              </a:spcAft>
            </a:pPr>
            <a:r>
              <a:rPr lang="zh-TW" altLang="en-US" sz="2800" b="1" kern="100" dirty="0">
                <a:solidFill>
                  <a:srgbClr val="0000FF"/>
                </a:solidFill>
                <a:latin typeface="標楷體" panose="03000509000000000000" pitchFamily="65" charset="-120"/>
                <a:ea typeface="標楷體" panose="03000509000000000000" pitchFamily="65" charset="-120"/>
              </a:rPr>
              <a:t>三、招標文件載明事項</a:t>
            </a:r>
            <a:endParaRPr lang="zh-TW" altLang="zh-TW" sz="2800" b="1" kern="100" dirty="0">
              <a:solidFill>
                <a:srgbClr val="0000FF"/>
              </a:solidFill>
              <a:latin typeface="標楷體" panose="03000509000000000000" pitchFamily="65" charset="-120"/>
              <a:ea typeface="標楷體" panose="03000509000000000000" pitchFamily="65" charset="-120"/>
            </a:endParaRPr>
          </a:p>
        </p:txBody>
      </p:sp>
      <p:sp>
        <p:nvSpPr>
          <p:cNvPr id="20" name="文字方塊 19"/>
          <p:cNvSpPr txBox="1"/>
          <p:nvPr/>
        </p:nvSpPr>
        <p:spPr>
          <a:xfrm>
            <a:off x="407920" y="2132856"/>
            <a:ext cx="8352928" cy="3756606"/>
          </a:xfrm>
          <a:prstGeom prst="rect">
            <a:avLst/>
          </a:prstGeom>
          <a:noFill/>
        </p:spPr>
        <p:txBody>
          <a:bodyPr wrap="square" rtlCol="0">
            <a:spAutoFit/>
          </a:bodyPr>
          <a:lstStyle/>
          <a:p>
            <a:pPr marL="355600" indent="-355600" algn="just">
              <a:lnSpc>
                <a:spcPts val="3200"/>
              </a:lnSpc>
            </a:pPr>
            <a:r>
              <a:rPr lang="en-US" altLang="zh-TW" sz="2400" b="1" kern="100" dirty="0">
                <a:solidFill>
                  <a:srgbClr val="000000"/>
                </a:solidFill>
                <a:latin typeface="標楷體" pitchFamily="65" charset="-120"/>
                <a:ea typeface="標楷體" pitchFamily="65" charset="-120"/>
                <a:cs typeface="Times New Roman"/>
              </a:rPr>
              <a:t>1.</a:t>
            </a:r>
            <a:r>
              <a:rPr lang="zh-TW" altLang="zh-TW" sz="2400" b="1" kern="100" dirty="0">
                <a:solidFill>
                  <a:srgbClr val="000000"/>
                </a:solidFill>
                <a:latin typeface="標楷體" panose="03000509000000000000" pitchFamily="65" charset="-120"/>
                <a:ea typeface="標楷體" panose="03000509000000000000" pitchFamily="65" charset="-120"/>
              </a:rPr>
              <a:t>未於招標文件</a:t>
            </a:r>
            <a:r>
              <a:rPr lang="zh-TW" altLang="zh-TW" sz="2400" b="1" u="sng" kern="100" dirty="0">
                <a:solidFill>
                  <a:srgbClr val="0000FF"/>
                </a:solidFill>
                <a:latin typeface="標楷體" panose="03000509000000000000" pitchFamily="65" charset="-120"/>
                <a:ea typeface="標楷體" panose="03000509000000000000" pitchFamily="65" charset="-120"/>
              </a:rPr>
              <a:t>載明評選之相關事項</a:t>
            </a:r>
            <a:r>
              <a:rPr lang="zh-TW" altLang="zh-TW" sz="2400" b="1" kern="100" dirty="0">
                <a:solidFill>
                  <a:srgbClr val="000000"/>
                </a:solidFill>
                <a:latin typeface="標楷體" panose="03000509000000000000" pitchFamily="65" charset="-120"/>
                <a:ea typeface="標楷體" panose="03000509000000000000" pitchFamily="65" charset="-120"/>
              </a:rPr>
              <a:t>，</a:t>
            </a:r>
            <a:r>
              <a:rPr lang="zh-TW" altLang="zh-TW" sz="2000" b="1" kern="100" dirty="0">
                <a:solidFill>
                  <a:srgbClr val="000000"/>
                </a:solidFill>
                <a:latin typeface="標楷體" panose="03000509000000000000" pitchFamily="65" charset="-120"/>
                <a:ea typeface="標楷體" panose="03000509000000000000" pitchFamily="65" charset="-120"/>
              </a:rPr>
              <a:t>例如：招標文件</a:t>
            </a:r>
            <a:r>
              <a:rPr lang="zh-TW" altLang="zh-TW" sz="2000" b="1" u="sng" kern="100" dirty="0">
                <a:solidFill>
                  <a:srgbClr val="FF0000"/>
                </a:solidFill>
                <a:latin typeface="標楷體" panose="03000509000000000000" pitchFamily="65" charset="-120"/>
                <a:ea typeface="標楷體" panose="03000509000000000000" pitchFamily="65" charset="-120"/>
              </a:rPr>
              <a:t>未訂明固定費用或費率</a:t>
            </a:r>
            <a:r>
              <a:rPr lang="zh-TW" altLang="zh-TW" sz="2000" b="1" kern="100" dirty="0">
                <a:solidFill>
                  <a:srgbClr val="000000"/>
                </a:solidFill>
                <a:latin typeface="標楷體" panose="03000509000000000000" pitchFamily="65" charset="-120"/>
                <a:ea typeface="標楷體" panose="03000509000000000000" pitchFamily="65" charset="-120"/>
              </a:rPr>
              <a:t>，而由廠商於投標文件</a:t>
            </a:r>
            <a:r>
              <a:rPr lang="zh-TW" altLang="zh-TW" sz="2000" b="1" u="sng" kern="100" dirty="0">
                <a:solidFill>
                  <a:srgbClr val="FF0000"/>
                </a:solidFill>
                <a:latin typeface="標楷體" panose="03000509000000000000" pitchFamily="65" charset="-120"/>
                <a:ea typeface="標楷體" panose="03000509000000000000" pitchFamily="65" charset="-120"/>
              </a:rPr>
              <a:t>載明標價者</a:t>
            </a:r>
            <a:r>
              <a:rPr lang="zh-TW" altLang="zh-TW" sz="2000" b="1" kern="100" dirty="0">
                <a:solidFill>
                  <a:srgbClr val="000000"/>
                </a:solidFill>
                <a:latin typeface="標楷體" panose="03000509000000000000" pitchFamily="65" charset="-120"/>
                <a:ea typeface="標楷體" panose="03000509000000000000" pitchFamily="65" charset="-120"/>
              </a:rPr>
              <a:t>，未規定廠商於投標文件內須詳列</a:t>
            </a:r>
            <a:r>
              <a:rPr lang="zh-TW" altLang="zh-TW" sz="2000" b="1" u="sng" kern="100" dirty="0">
                <a:solidFill>
                  <a:srgbClr val="FF0000"/>
                </a:solidFill>
                <a:latin typeface="標楷體" panose="03000509000000000000" pitchFamily="65" charset="-120"/>
                <a:ea typeface="標楷體" panose="03000509000000000000" pitchFamily="65" charset="-120"/>
              </a:rPr>
              <a:t>報價內容</a:t>
            </a:r>
            <a:r>
              <a:rPr lang="zh-TW" altLang="zh-TW" sz="2000" b="1" kern="100" dirty="0">
                <a:solidFill>
                  <a:srgbClr val="FF0000"/>
                </a:solidFill>
                <a:latin typeface="標楷體" panose="03000509000000000000" pitchFamily="65" charset="-120"/>
                <a:ea typeface="標楷體" panose="03000509000000000000" pitchFamily="65" charset="-120"/>
              </a:rPr>
              <a:t>，</a:t>
            </a:r>
            <a:r>
              <a:rPr lang="zh-TW" altLang="zh-TW" sz="2000" b="1" u="sng" kern="100" dirty="0">
                <a:solidFill>
                  <a:srgbClr val="FF0000"/>
                </a:solidFill>
                <a:latin typeface="標楷體" panose="03000509000000000000" pitchFamily="65" charset="-120"/>
                <a:ea typeface="標楷體" panose="03000509000000000000" pitchFamily="65" charset="-120"/>
              </a:rPr>
              <a:t>並納入評選</a:t>
            </a:r>
            <a:r>
              <a:rPr lang="zh-TW" altLang="zh-TW" sz="2000" b="1" kern="100" dirty="0">
                <a:solidFill>
                  <a:srgbClr val="000000"/>
                </a:solidFill>
                <a:latin typeface="標楷體" panose="03000509000000000000" pitchFamily="65" charset="-120"/>
                <a:ea typeface="標楷體" panose="03000509000000000000" pitchFamily="65" charset="-120"/>
              </a:rPr>
              <a:t>；個別子項有配分或權重者，或</a:t>
            </a:r>
            <a:r>
              <a:rPr lang="zh-TW" altLang="zh-TW" sz="2000" b="1" u="sng" kern="100" dirty="0">
                <a:solidFill>
                  <a:srgbClr val="FF0000"/>
                </a:solidFill>
                <a:latin typeface="標楷體" panose="03000509000000000000" pitchFamily="65" charset="-120"/>
                <a:ea typeface="標楷體" panose="03000509000000000000" pitchFamily="65" charset="-120"/>
              </a:rPr>
              <a:t>不合格即不得作為</a:t>
            </a:r>
            <a:r>
              <a:rPr lang="zh-TW" altLang="zh-TW" sz="2000" b="1" kern="100" dirty="0">
                <a:solidFill>
                  <a:srgbClr val="000000"/>
                </a:solidFill>
                <a:latin typeface="標楷體" panose="03000509000000000000" pitchFamily="65" charset="-120"/>
                <a:ea typeface="標楷體" panose="03000509000000000000" pitchFamily="65" charset="-120"/>
              </a:rPr>
              <a:t>協商對象或最有利標者，未於招標文件載明。</a:t>
            </a:r>
          </a:p>
          <a:p>
            <a:pPr marL="355600" indent="-355600" algn="just">
              <a:lnSpc>
                <a:spcPts val="3200"/>
              </a:lnSpc>
            </a:pPr>
            <a:r>
              <a:rPr lang="en-US" altLang="zh-TW" sz="2400" b="1" kern="100" dirty="0">
                <a:solidFill>
                  <a:srgbClr val="000000"/>
                </a:solidFill>
                <a:latin typeface="標楷體" pitchFamily="65" charset="-120"/>
                <a:ea typeface="標楷體" pitchFamily="65" charset="-120"/>
                <a:cs typeface="Times New Roman"/>
              </a:rPr>
              <a:t>2.</a:t>
            </a:r>
            <a:r>
              <a:rPr lang="zh-TW" altLang="zh-TW" sz="2400" b="1" kern="100" dirty="0">
                <a:solidFill>
                  <a:srgbClr val="000000"/>
                </a:solidFill>
                <a:latin typeface="標楷體" panose="03000509000000000000" pitchFamily="65" charset="-120"/>
                <a:ea typeface="標楷體" panose="03000509000000000000" pitchFamily="65" charset="-120"/>
              </a:rPr>
              <a:t>對於</a:t>
            </a:r>
            <a:r>
              <a:rPr lang="zh-TW" altLang="zh-TW" sz="2400" b="1" u="sng" kern="100" dirty="0">
                <a:solidFill>
                  <a:srgbClr val="0000FF"/>
                </a:solidFill>
                <a:latin typeface="標楷體" panose="03000509000000000000" pitchFamily="65" charset="-120"/>
                <a:ea typeface="標楷體" panose="03000509000000000000" pitchFamily="65" charset="-120"/>
              </a:rPr>
              <a:t>同分</a:t>
            </a:r>
            <a:r>
              <a:rPr lang="zh-TW" altLang="zh-TW" sz="2400" b="1" kern="100" dirty="0">
                <a:solidFill>
                  <a:srgbClr val="0000FF"/>
                </a:solidFill>
                <a:latin typeface="標楷體" panose="03000509000000000000" pitchFamily="65" charset="-120"/>
                <a:ea typeface="標楷體" panose="03000509000000000000" pitchFamily="65" charset="-120"/>
              </a:rPr>
              <a:t>、</a:t>
            </a:r>
            <a:r>
              <a:rPr lang="zh-TW" altLang="zh-TW" sz="2400" b="1" u="sng" kern="100" dirty="0">
                <a:solidFill>
                  <a:srgbClr val="0000FF"/>
                </a:solidFill>
                <a:latin typeface="標楷體" panose="03000509000000000000" pitchFamily="65" charset="-120"/>
                <a:ea typeface="標楷體" panose="03000509000000000000" pitchFamily="65" charset="-120"/>
              </a:rPr>
              <a:t>同商數</a:t>
            </a:r>
            <a:r>
              <a:rPr lang="zh-TW" altLang="zh-TW" sz="2400" b="1" kern="100" dirty="0">
                <a:solidFill>
                  <a:srgbClr val="0000FF"/>
                </a:solidFill>
                <a:latin typeface="標楷體" panose="03000509000000000000" pitchFamily="65" charset="-120"/>
                <a:ea typeface="標楷體" panose="03000509000000000000" pitchFamily="65" charset="-120"/>
              </a:rPr>
              <a:t>、</a:t>
            </a:r>
            <a:r>
              <a:rPr lang="zh-TW" altLang="zh-TW" sz="2400" b="1" u="sng" kern="100" dirty="0">
                <a:solidFill>
                  <a:srgbClr val="0000FF"/>
                </a:solidFill>
                <a:latin typeface="標楷體" panose="03000509000000000000" pitchFamily="65" charset="-120"/>
                <a:ea typeface="標楷體" panose="03000509000000000000" pitchFamily="65" charset="-120"/>
              </a:rPr>
              <a:t>同名次之處理違反規定</a:t>
            </a:r>
            <a:r>
              <a:rPr lang="zh-TW" altLang="zh-TW" sz="2400" b="1" kern="100" dirty="0">
                <a:solidFill>
                  <a:srgbClr val="000000"/>
                </a:solidFill>
                <a:latin typeface="標楷體" panose="03000509000000000000" pitchFamily="65" charset="-120"/>
                <a:ea typeface="標楷體" panose="03000509000000000000" pitchFamily="65" charset="-120"/>
              </a:rPr>
              <a:t>，</a:t>
            </a:r>
            <a:r>
              <a:rPr lang="zh-TW" altLang="zh-TW" sz="2000" b="1" kern="100" dirty="0">
                <a:solidFill>
                  <a:srgbClr val="000000"/>
                </a:solidFill>
                <a:latin typeface="標楷體" panose="03000509000000000000" pitchFamily="65" charset="-120"/>
                <a:ea typeface="標楷體" panose="03000509000000000000" pitchFamily="65" charset="-120"/>
              </a:rPr>
              <a:t>例如：依機關委託專業服務廠商評選及計費辦法辦理者，其處理方式未依該辦法</a:t>
            </a:r>
            <a:r>
              <a:rPr lang="zh-TW" altLang="zh-TW" sz="2000" b="1" u="sng" kern="100" dirty="0">
                <a:solidFill>
                  <a:srgbClr val="FF0000"/>
                </a:solidFill>
                <a:latin typeface="標楷體" panose="03000509000000000000" pitchFamily="65" charset="-120"/>
                <a:ea typeface="標楷體" panose="03000509000000000000" pitchFamily="65" charset="-120"/>
              </a:rPr>
              <a:t>第</a:t>
            </a:r>
            <a:r>
              <a:rPr lang="en-US" altLang="zh-TW" sz="2000" b="1" u="sng" kern="100" dirty="0">
                <a:solidFill>
                  <a:srgbClr val="FF0000"/>
                </a:solidFill>
                <a:latin typeface="標楷體" panose="03000509000000000000" pitchFamily="65" charset="-120"/>
                <a:ea typeface="標楷體" panose="03000509000000000000" pitchFamily="65" charset="-120"/>
              </a:rPr>
              <a:t>8</a:t>
            </a:r>
            <a:r>
              <a:rPr lang="zh-TW" altLang="zh-TW" sz="2000" b="1" u="sng" kern="100" dirty="0">
                <a:solidFill>
                  <a:srgbClr val="FF0000"/>
                </a:solidFill>
                <a:latin typeface="標楷體" panose="03000509000000000000" pitchFamily="65" charset="-120"/>
                <a:ea typeface="標楷體" panose="03000509000000000000" pitchFamily="65" charset="-120"/>
              </a:rPr>
              <a:t>條第</a:t>
            </a:r>
            <a:r>
              <a:rPr lang="en-US" altLang="zh-TW" sz="2000" b="1" u="sng" kern="100" dirty="0">
                <a:solidFill>
                  <a:srgbClr val="FF0000"/>
                </a:solidFill>
                <a:latin typeface="標楷體" panose="03000509000000000000" pitchFamily="65" charset="-120"/>
                <a:ea typeface="標楷體" panose="03000509000000000000" pitchFamily="65" charset="-120"/>
              </a:rPr>
              <a:t>2</a:t>
            </a:r>
            <a:r>
              <a:rPr lang="zh-TW" altLang="zh-TW" sz="2000" b="1" u="sng" kern="100" dirty="0">
                <a:solidFill>
                  <a:srgbClr val="FF0000"/>
                </a:solidFill>
                <a:latin typeface="標楷體" panose="03000509000000000000" pitchFamily="65" charset="-120"/>
                <a:ea typeface="標楷體" panose="03000509000000000000" pitchFamily="65" charset="-120"/>
              </a:rPr>
              <a:t>款</a:t>
            </a:r>
            <a:r>
              <a:rPr lang="zh-TW" altLang="zh-TW" sz="2000" b="1" kern="100" dirty="0">
                <a:solidFill>
                  <a:srgbClr val="000000"/>
                </a:solidFill>
                <a:latin typeface="標楷體" panose="03000509000000000000" pitchFamily="65" charset="-120"/>
                <a:ea typeface="標楷體" panose="03000509000000000000" pitchFamily="65" charset="-120"/>
              </a:rPr>
              <a:t>，</a:t>
            </a:r>
            <a:r>
              <a:rPr lang="zh-TW" altLang="zh-TW" sz="2000" b="1" u="sng" kern="100" dirty="0">
                <a:solidFill>
                  <a:srgbClr val="FF0000"/>
                </a:solidFill>
                <a:latin typeface="標楷體" panose="03000509000000000000" pitchFamily="65" charset="-120"/>
                <a:ea typeface="標楷體" panose="03000509000000000000" pitchFamily="65" charset="-120"/>
              </a:rPr>
              <a:t>卻依最有利標評選辦法第</a:t>
            </a:r>
            <a:r>
              <a:rPr lang="en-US" altLang="zh-TW" sz="2000" b="1" u="sng" kern="100" dirty="0">
                <a:solidFill>
                  <a:srgbClr val="FF0000"/>
                </a:solidFill>
                <a:latin typeface="標楷體" panose="03000509000000000000" pitchFamily="65" charset="-120"/>
                <a:ea typeface="標楷體" panose="03000509000000000000" pitchFamily="65" charset="-120"/>
              </a:rPr>
              <a:t>14</a:t>
            </a:r>
            <a:r>
              <a:rPr lang="zh-TW" altLang="zh-TW" sz="2000" b="1" u="sng" kern="100" dirty="0">
                <a:solidFill>
                  <a:srgbClr val="FF0000"/>
                </a:solidFill>
                <a:latin typeface="標楷體" panose="03000509000000000000" pitchFamily="65" charset="-120"/>
                <a:ea typeface="標楷體" panose="03000509000000000000" pitchFamily="65" charset="-120"/>
              </a:rPr>
              <a:t>條</a:t>
            </a:r>
            <a:r>
              <a:rPr lang="zh-TW" altLang="zh-TW" sz="2000" b="1" kern="100" dirty="0">
                <a:solidFill>
                  <a:srgbClr val="FF0000"/>
                </a:solidFill>
                <a:latin typeface="標楷體" panose="03000509000000000000" pitchFamily="65" charset="-120"/>
                <a:ea typeface="標楷體" panose="03000509000000000000" pitchFamily="65" charset="-120"/>
              </a:rPr>
              <a:t>、</a:t>
            </a:r>
            <a:r>
              <a:rPr lang="zh-TW" altLang="zh-TW" sz="2000" b="1" u="sng" kern="100" dirty="0">
                <a:solidFill>
                  <a:srgbClr val="FF0000"/>
                </a:solidFill>
                <a:latin typeface="標楷體" panose="03000509000000000000" pitchFamily="65" charset="-120"/>
                <a:ea typeface="標楷體" panose="03000509000000000000" pitchFamily="65" charset="-120"/>
              </a:rPr>
              <a:t>第</a:t>
            </a:r>
            <a:r>
              <a:rPr lang="en-US" altLang="zh-TW" sz="2000" b="1" u="sng" kern="100" dirty="0">
                <a:solidFill>
                  <a:srgbClr val="FF0000"/>
                </a:solidFill>
                <a:latin typeface="標楷體" panose="03000509000000000000" pitchFamily="65" charset="-120"/>
                <a:ea typeface="標楷體" panose="03000509000000000000" pitchFamily="65" charset="-120"/>
              </a:rPr>
              <a:t>15</a:t>
            </a:r>
            <a:r>
              <a:rPr lang="zh-TW" altLang="zh-TW" sz="2000" b="1" u="sng" kern="100" dirty="0">
                <a:solidFill>
                  <a:srgbClr val="FF0000"/>
                </a:solidFill>
                <a:latin typeface="標楷體" panose="03000509000000000000" pitchFamily="65" charset="-120"/>
                <a:ea typeface="標楷體" panose="03000509000000000000" pitchFamily="65" charset="-120"/>
              </a:rPr>
              <a:t>條之</a:t>
            </a:r>
            <a:r>
              <a:rPr lang="en-US" altLang="zh-TW" sz="2000" b="1" u="sng" kern="100" dirty="0">
                <a:solidFill>
                  <a:srgbClr val="FF0000"/>
                </a:solidFill>
                <a:latin typeface="標楷體" panose="03000509000000000000" pitchFamily="65" charset="-120"/>
                <a:ea typeface="標楷體" panose="03000509000000000000" pitchFamily="65" charset="-120"/>
              </a:rPr>
              <a:t>1</a:t>
            </a:r>
            <a:r>
              <a:rPr lang="zh-TW" altLang="zh-TW" sz="2000" b="1" u="sng" kern="100" dirty="0">
                <a:solidFill>
                  <a:srgbClr val="FF0000"/>
                </a:solidFill>
                <a:latin typeface="標楷體" panose="03000509000000000000" pitchFamily="65" charset="-120"/>
                <a:ea typeface="標楷體" panose="03000509000000000000" pitchFamily="65" charset="-120"/>
              </a:rPr>
              <a:t>規定辦理</a:t>
            </a:r>
            <a:r>
              <a:rPr lang="zh-TW" altLang="en-US" sz="2000" b="1" kern="100" dirty="0">
                <a:solidFill>
                  <a:srgbClr val="000000"/>
                </a:solidFill>
                <a:latin typeface="標楷體" panose="03000509000000000000" pitchFamily="65" charset="-120"/>
                <a:ea typeface="標楷體" panose="03000509000000000000" pitchFamily="65" charset="-120"/>
              </a:rPr>
              <a:t>。</a:t>
            </a:r>
            <a:endParaRPr lang="en-US" altLang="zh-TW" sz="2000" b="1" kern="100" dirty="0">
              <a:solidFill>
                <a:srgbClr val="000000"/>
              </a:solidFill>
              <a:latin typeface="標楷體" panose="03000509000000000000" pitchFamily="65" charset="-120"/>
              <a:ea typeface="標楷體" panose="03000509000000000000" pitchFamily="65" charset="-120"/>
            </a:endParaRPr>
          </a:p>
          <a:p>
            <a:pPr marL="355600" indent="-355600" algn="just">
              <a:lnSpc>
                <a:spcPts val="3200"/>
              </a:lnSpc>
            </a:pPr>
            <a:r>
              <a:rPr lang="en-US" altLang="zh-TW" sz="2400" b="1" kern="100" dirty="0">
                <a:solidFill>
                  <a:srgbClr val="000000"/>
                </a:solidFill>
                <a:latin typeface="標楷體" pitchFamily="65" charset="-120"/>
                <a:ea typeface="標楷體" pitchFamily="65" charset="-120"/>
                <a:cs typeface="Times New Roman"/>
              </a:rPr>
              <a:t>3.</a:t>
            </a:r>
            <a:r>
              <a:rPr lang="zh-TW" altLang="zh-TW" sz="2400" b="1" kern="100" dirty="0">
                <a:solidFill>
                  <a:srgbClr val="000000"/>
                </a:solidFill>
                <a:latin typeface="標楷體" panose="03000509000000000000" pitchFamily="65" charset="-120"/>
                <a:ea typeface="標楷體" panose="03000509000000000000" pitchFamily="65" charset="-120"/>
              </a:rPr>
              <a:t>招標文件載明之</a:t>
            </a:r>
            <a:r>
              <a:rPr lang="zh-TW" altLang="zh-TW" sz="2400" b="1" u="sng" kern="100" dirty="0">
                <a:solidFill>
                  <a:srgbClr val="0000FF"/>
                </a:solidFill>
                <a:latin typeface="標楷體" panose="03000509000000000000" pitchFamily="65" charset="-120"/>
                <a:ea typeface="標楷體" panose="03000509000000000000" pitchFamily="65" charset="-120"/>
              </a:rPr>
              <a:t>評選相關事項不明確</a:t>
            </a:r>
            <a:r>
              <a:rPr lang="zh-TW" altLang="zh-TW" sz="2400" b="1" kern="100" dirty="0">
                <a:solidFill>
                  <a:srgbClr val="000000"/>
                </a:solidFill>
                <a:latin typeface="標楷體" panose="03000509000000000000" pitchFamily="65" charset="-120"/>
                <a:ea typeface="標楷體" panose="03000509000000000000" pitchFamily="65" charset="-120"/>
              </a:rPr>
              <a:t>，</a:t>
            </a:r>
            <a:r>
              <a:rPr lang="zh-TW" altLang="zh-TW" sz="2000" b="1" kern="100" dirty="0">
                <a:solidFill>
                  <a:srgbClr val="000000"/>
                </a:solidFill>
                <a:latin typeface="標楷體" panose="03000509000000000000" pitchFamily="65" charset="-120"/>
                <a:ea typeface="標楷體" panose="03000509000000000000" pitchFamily="65" charset="-120"/>
              </a:rPr>
              <a:t>例如：未明定最有利標係由採購評選委員會</a:t>
            </a:r>
            <a:r>
              <a:rPr lang="zh-TW" altLang="zh-TW" sz="2000" b="1" u="sng" kern="100" dirty="0">
                <a:solidFill>
                  <a:srgbClr val="FF0000"/>
                </a:solidFill>
                <a:latin typeface="標楷體" panose="03000509000000000000" pitchFamily="65" charset="-120"/>
                <a:ea typeface="標楷體" panose="03000509000000000000" pitchFamily="65" charset="-120"/>
              </a:rPr>
              <a:t>過半數決定</a:t>
            </a:r>
            <a:r>
              <a:rPr lang="zh-TW" altLang="zh-TW" sz="2000" b="1" kern="100" dirty="0">
                <a:solidFill>
                  <a:srgbClr val="000000"/>
                </a:solidFill>
                <a:latin typeface="標楷體" panose="03000509000000000000" pitchFamily="65" charset="-120"/>
                <a:ea typeface="標楷體" panose="03000509000000000000" pitchFamily="65" charset="-120"/>
              </a:rPr>
              <a:t>，或由機關</a:t>
            </a:r>
            <a:r>
              <a:rPr lang="zh-TW" altLang="zh-TW" sz="2000" b="1" u="sng" kern="100" dirty="0">
                <a:solidFill>
                  <a:srgbClr val="FF0000"/>
                </a:solidFill>
                <a:latin typeface="標楷體" panose="03000509000000000000" pitchFamily="65" charset="-120"/>
                <a:ea typeface="標楷體" panose="03000509000000000000" pitchFamily="65" charset="-120"/>
              </a:rPr>
              <a:t>首長決定</a:t>
            </a:r>
            <a:r>
              <a:rPr lang="zh-TW" altLang="zh-TW" sz="2000" b="1" kern="100" dirty="0">
                <a:solidFill>
                  <a:srgbClr val="000000"/>
                </a:solidFill>
                <a:latin typeface="標楷體" panose="03000509000000000000" pitchFamily="65" charset="-120"/>
                <a:ea typeface="標楷體" panose="03000509000000000000" pitchFamily="65" charset="-120"/>
              </a:rPr>
              <a:t>。</a:t>
            </a:r>
            <a:endParaRPr lang="zh-TW" altLang="zh-TW" sz="2000" b="1" kern="100" dirty="0">
              <a:solidFill>
                <a:srgbClr val="000000"/>
              </a:solidFill>
              <a:latin typeface="標楷體" pitchFamily="65" charset="-120"/>
              <a:ea typeface="標楷體" pitchFamily="65" charset="-120"/>
              <a:cs typeface="Times New Roman"/>
            </a:endParaRPr>
          </a:p>
        </p:txBody>
      </p:sp>
      <p:sp>
        <p:nvSpPr>
          <p:cNvPr id="7" name="向下箭號 6"/>
          <p:cNvSpPr/>
          <p:nvPr/>
        </p:nvSpPr>
        <p:spPr>
          <a:xfrm>
            <a:off x="1907704" y="1124745"/>
            <a:ext cx="282698" cy="559082"/>
          </a:xfrm>
          <a:prstGeom prst="downArrow">
            <a:avLst/>
          </a:prstGeom>
          <a:solidFill>
            <a:srgbClr val="FF0000"/>
          </a:solidFill>
          <a:ln w="571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8" name="五邊形 4"/>
          <p:cNvSpPr/>
          <p:nvPr/>
        </p:nvSpPr>
        <p:spPr>
          <a:xfrm>
            <a:off x="395536" y="332656"/>
            <a:ext cx="3024336" cy="930841"/>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180"/>
              <a:gd name="f11" fmla="abs f4"/>
              <a:gd name="f12" fmla="abs f5"/>
              <a:gd name="f13" fmla="abs f6"/>
              <a:gd name="f14" fmla="val f7"/>
              <a:gd name="f15" fmla="val f8"/>
              <a:gd name="f16" fmla="*/ f9 f1 1"/>
              <a:gd name="f17" fmla="*/ f10 f1 1"/>
              <a:gd name="f18" fmla="?: f11 f4 1"/>
              <a:gd name="f19" fmla="?: f12 f5 1"/>
              <a:gd name="f20" fmla="?: f13 f6 1"/>
              <a:gd name="f21" fmla="*/ f16 1 f3"/>
              <a:gd name="f22" fmla="*/ f17 1 f3"/>
              <a:gd name="f23" fmla="*/ f18 1 21600"/>
              <a:gd name="f24" fmla="*/ f19 1 21600"/>
              <a:gd name="f25" fmla="*/ 21600 f18 1"/>
              <a:gd name="f26" fmla="*/ 21600 f19 1"/>
              <a:gd name="f27" fmla="+- f21 0 f2"/>
              <a:gd name="f28" fmla="+- f22 0 f2"/>
              <a:gd name="f29" fmla="min f24 f23"/>
              <a:gd name="f30" fmla="*/ f25 1 f20"/>
              <a:gd name="f31" fmla="*/ f26 1 f20"/>
              <a:gd name="f32" fmla="val f30"/>
              <a:gd name="f33" fmla="val f31"/>
              <a:gd name="f34" fmla="*/ f14 f29 1"/>
              <a:gd name="f35" fmla="+- f33 0 f14"/>
              <a:gd name="f36" fmla="+- f32 0 f14"/>
              <a:gd name="f37" fmla="*/ f33 f29 1"/>
              <a:gd name="f38" fmla="*/ f32 f29 1"/>
              <a:gd name="f39" fmla="*/ f35 1 2"/>
              <a:gd name="f40" fmla="min f36 f35"/>
              <a:gd name="f41" fmla="+- f14 f39 0"/>
              <a:gd name="f42" fmla="*/ f40 f15 1"/>
              <a:gd name="f43" fmla="*/ f42 1 100000"/>
              <a:gd name="f44" fmla="*/ f41 f29 1"/>
              <a:gd name="f45" fmla="+- f32 0 f43"/>
              <a:gd name="f46" fmla="+- f45 f32 0"/>
              <a:gd name="f47" fmla="*/ f45 1 2"/>
              <a:gd name="f48" fmla="*/ f45 f29 1"/>
              <a:gd name="f49" fmla="*/ f46 1 2"/>
              <a:gd name="f50" fmla="*/ f47 f29 1"/>
              <a:gd name="f51" fmla="*/ f49 f29 1"/>
            </a:gdLst>
            <a:ahLst/>
            <a:cxnLst>
              <a:cxn ang="3cd4">
                <a:pos x="hc" y="t"/>
              </a:cxn>
              <a:cxn ang="0">
                <a:pos x="r" y="vc"/>
              </a:cxn>
              <a:cxn ang="cd4">
                <a:pos x="hc" y="b"/>
              </a:cxn>
              <a:cxn ang="cd2">
                <a:pos x="l" y="vc"/>
              </a:cxn>
              <a:cxn ang="f27">
                <a:pos x="f50" y="f34"/>
              </a:cxn>
              <a:cxn ang="f28">
                <a:pos x="f50" y="f37"/>
              </a:cxn>
            </a:cxnLst>
            <a:rect l="f34" t="f34" r="f51" b="f37"/>
            <a:pathLst>
              <a:path>
                <a:moveTo>
                  <a:pt x="f34" y="f34"/>
                </a:moveTo>
                <a:lnTo>
                  <a:pt x="f48" y="f34"/>
                </a:lnTo>
                <a:lnTo>
                  <a:pt x="f38" y="f44"/>
                </a:lnTo>
                <a:lnTo>
                  <a:pt x="f48" y="f37"/>
                </a:lnTo>
                <a:lnTo>
                  <a:pt x="f34" y="f37"/>
                </a:lnTo>
                <a:close/>
              </a:path>
            </a:pathLst>
          </a:custGeom>
          <a:gradFill flip="none" rotWithShape="1">
            <a:gsLst>
              <a:gs pos="0">
                <a:srgbClr val="00B0F0">
                  <a:tint val="66000"/>
                  <a:satMod val="160000"/>
                </a:srgbClr>
              </a:gs>
              <a:gs pos="50000">
                <a:srgbClr val="00B0F0">
                  <a:tint val="44500"/>
                  <a:satMod val="160000"/>
                </a:srgbClr>
              </a:gs>
              <a:gs pos="100000">
                <a:srgbClr val="00B0F0">
                  <a:tint val="23500"/>
                  <a:satMod val="160000"/>
                </a:srgbClr>
              </a:gs>
            </a:gsLst>
            <a:lin ang="10800000" scaled="1"/>
            <a:tileRect/>
          </a:gradFill>
          <a:ln w="57150">
            <a:solidFill>
              <a:schemeClr val="tx1"/>
            </a:solidFill>
            <a:prstDash val="solid"/>
          </a:ln>
        </p:spPr>
        <p:txBody>
          <a:bodyPr vert="horz" wrap="square" lIns="91440" tIns="45720" rIns="91440" bIns="45720" anchor="ctr" anchorCtr="1" compatLnSpc="1"/>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zh-TW" sz="3200" b="1" i="0" u="none" strike="noStrike" kern="1200" cap="none" spc="0" baseline="0" dirty="0">
                <a:solidFill>
                  <a:srgbClr val="000000"/>
                </a:solidFill>
                <a:uFillTx/>
                <a:latin typeface="標楷體" panose="03000509000000000000" pitchFamily="65" charset="-120"/>
                <a:ea typeface="標楷體" panose="03000509000000000000" pitchFamily="65" charset="-120"/>
              </a:rPr>
              <a:t>招標</a:t>
            </a:r>
            <a:r>
              <a:rPr lang="zh-TW" altLang="en-US" sz="3200" b="1" i="0" u="none" strike="noStrike" kern="1200" cap="none" spc="0" baseline="0" dirty="0">
                <a:solidFill>
                  <a:srgbClr val="000000"/>
                </a:solidFill>
                <a:uFillTx/>
                <a:latin typeface="標楷體" panose="03000509000000000000" pitchFamily="65" charset="-120"/>
                <a:ea typeface="標楷體" panose="03000509000000000000" pitchFamily="65" charset="-120"/>
              </a:rPr>
              <a:t>前置作業</a:t>
            </a:r>
            <a:endParaRPr lang="zh-TW" sz="3200" b="1" i="0" u="none" strike="noStrike" kern="1200" cap="none" spc="0" baseline="0" dirty="0">
              <a:solidFill>
                <a:srgbClr val="000000"/>
              </a:solidFill>
              <a:uFillTx/>
              <a:latin typeface="標楷體" panose="03000509000000000000" pitchFamily="65" charset="-120"/>
              <a:ea typeface="標楷體" panose="03000509000000000000" pitchFamily="65" charset="-120"/>
            </a:endParaRPr>
          </a:p>
        </p:txBody>
      </p:sp>
      <p:sp>
        <p:nvSpPr>
          <p:cNvPr id="9" name="五邊形 5"/>
          <p:cNvSpPr/>
          <p:nvPr/>
        </p:nvSpPr>
        <p:spPr>
          <a:xfrm>
            <a:off x="3419872" y="332656"/>
            <a:ext cx="5366872" cy="930841"/>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180"/>
              <a:gd name="f11" fmla="abs f4"/>
              <a:gd name="f12" fmla="abs f5"/>
              <a:gd name="f13" fmla="abs f6"/>
              <a:gd name="f14" fmla="val f7"/>
              <a:gd name="f15" fmla="val f8"/>
              <a:gd name="f16" fmla="*/ f9 f1 1"/>
              <a:gd name="f17" fmla="*/ f10 f1 1"/>
              <a:gd name="f18" fmla="?: f11 f4 1"/>
              <a:gd name="f19" fmla="?: f12 f5 1"/>
              <a:gd name="f20" fmla="?: f13 f6 1"/>
              <a:gd name="f21" fmla="*/ f16 1 f3"/>
              <a:gd name="f22" fmla="*/ f17 1 f3"/>
              <a:gd name="f23" fmla="*/ f18 1 21600"/>
              <a:gd name="f24" fmla="*/ f19 1 21600"/>
              <a:gd name="f25" fmla="*/ 21600 f18 1"/>
              <a:gd name="f26" fmla="*/ 21600 f19 1"/>
              <a:gd name="f27" fmla="+- f21 0 f2"/>
              <a:gd name="f28" fmla="+- f22 0 f2"/>
              <a:gd name="f29" fmla="min f24 f23"/>
              <a:gd name="f30" fmla="*/ f25 1 f20"/>
              <a:gd name="f31" fmla="*/ f26 1 f20"/>
              <a:gd name="f32" fmla="val f30"/>
              <a:gd name="f33" fmla="val f31"/>
              <a:gd name="f34" fmla="*/ f14 f29 1"/>
              <a:gd name="f35" fmla="+- f33 0 f14"/>
              <a:gd name="f36" fmla="+- f32 0 f14"/>
              <a:gd name="f37" fmla="*/ f33 f29 1"/>
              <a:gd name="f38" fmla="*/ f32 f29 1"/>
              <a:gd name="f39" fmla="*/ f35 1 2"/>
              <a:gd name="f40" fmla="min f36 f35"/>
              <a:gd name="f41" fmla="+- f14 f39 0"/>
              <a:gd name="f42" fmla="*/ f40 f15 1"/>
              <a:gd name="f43" fmla="*/ f42 1 100000"/>
              <a:gd name="f44" fmla="*/ f41 f29 1"/>
              <a:gd name="f45" fmla="+- f32 0 f43"/>
              <a:gd name="f46" fmla="+- f45 f32 0"/>
              <a:gd name="f47" fmla="*/ f45 1 2"/>
              <a:gd name="f48" fmla="*/ f45 f29 1"/>
              <a:gd name="f49" fmla="*/ f46 1 2"/>
              <a:gd name="f50" fmla="*/ f47 f29 1"/>
              <a:gd name="f51" fmla="*/ f49 f29 1"/>
            </a:gdLst>
            <a:ahLst/>
            <a:cxnLst>
              <a:cxn ang="3cd4">
                <a:pos x="hc" y="t"/>
              </a:cxn>
              <a:cxn ang="0">
                <a:pos x="r" y="vc"/>
              </a:cxn>
              <a:cxn ang="cd4">
                <a:pos x="hc" y="b"/>
              </a:cxn>
              <a:cxn ang="cd2">
                <a:pos x="l" y="vc"/>
              </a:cxn>
              <a:cxn ang="f27">
                <a:pos x="f50" y="f34"/>
              </a:cxn>
              <a:cxn ang="f28">
                <a:pos x="f50" y="f37"/>
              </a:cxn>
            </a:cxnLst>
            <a:rect l="f34" t="f34" r="f51" b="f37"/>
            <a:pathLst>
              <a:path>
                <a:moveTo>
                  <a:pt x="f34" y="f34"/>
                </a:moveTo>
                <a:lnTo>
                  <a:pt x="f48" y="f34"/>
                </a:lnTo>
                <a:lnTo>
                  <a:pt x="f38" y="f44"/>
                </a:lnTo>
                <a:lnTo>
                  <a:pt x="f48" y="f37"/>
                </a:lnTo>
                <a:lnTo>
                  <a:pt x="f34" y="f37"/>
                </a:lnTo>
                <a:close/>
              </a:path>
            </a:pathLst>
          </a:custGeom>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10800000" scaled="1"/>
            <a:tileRect/>
          </a:gradFill>
          <a:ln w="57150">
            <a:solidFill>
              <a:schemeClr val="tx1"/>
            </a:solidFill>
            <a:prstDash val="solid"/>
          </a:ln>
        </p:spPr>
        <p:txBody>
          <a:bodyPr vert="horz" wrap="square" lIns="91440" tIns="45720" rIns="91440" bIns="45720" anchor="ctr" anchorCtr="1" compatLnSpc="1"/>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zh-TW" sz="3200" b="1" i="0" u="none" strike="noStrike" kern="1200" cap="none" spc="0" baseline="0" dirty="0">
                <a:solidFill>
                  <a:srgbClr val="000000"/>
                </a:solidFill>
                <a:uFillTx/>
                <a:latin typeface="標楷體" panose="03000509000000000000" pitchFamily="65" charset="-120"/>
                <a:ea typeface="標楷體" panose="03000509000000000000" pitchFamily="65" charset="-120"/>
              </a:rPr>
              <a:t>開標</a:t>
            </a:r>
            <a:r>
              <a:rPr lang="zh-TW" altLang="en-US" sz="3200" b="1" i="0" u="none" strike="noStrike" kern="1200" cap="none" spc="0" baseline="0" dirty="0">
                <a:solidFill>
                  <a:srgbClr val="000000"/>
                </a:solidFill>
                <a:uFillTx/>
                <a:latin typeface="標楷體" panose="03000509000000000000" pitchFamily="65" charset="-120"/>
                <a:ea typeface="標楷體" panose="03000509000000000000" pitchFamily="65" charset="-120"/>
              </a:rPr>
              <a:t>審標評選協商決標作業</a:t>
            </a:r>
            <a:endParaRPr lang="zh-TW" sz="3200" b="1" i="0" u="none" strike="noStrike" kern="1200" cap="none" spc="0" baseline="0" dirty="0">
              <a:solidFill>
                <a:srgbClr val="000000"/>
              </a:solidFill>
              <a:uFillTx/>
              <a:latin typeface="標楷體" panose="03000509000000000000" pitchFamily="65" charset="-120"/>
              <a:ea typeface="標楷體" panose="03000509000000000000" pitchFamily="65" charset="-120"/>
            </a:endParaRPr>
          </a:p>
        </p:txBody>
      </p:sp>
    </p:spTree>
    <p:extLst>
      <p:ext uri="{BB962C8B-B14F-4D97-AF65-F5344CB8AC3E}">
        <p14:creationId xmlns:p14="http://schemas.microsoft.com/office/powerpoint/2010/main" val="31122446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20" name="文字方塊 19"/>
          <p:cNvSpPr txBox="1"/>
          <p:nvPr/>
        </p:nvSpPr>
        <p:spPr>
          <a:xfrm>
            <a:off x="407920" y="2132856"/>
            <a:ext cx="8352928" cy="2554545"/>
          </a:xfrm>
          <a:prstGeom prst="rect">
            <a:avLst/>
          </a:prstGeom>
          <a:noFill/>
        </p:spPr>
        <p:txBody>
          <a:bodyPr wrap="square" rtlCol="0">
            <a:spAutoFit/>
          </a:bodyPr>
          <a:lstStyle/>
          <a:p>
            <a:pPr marL="355600" indent="-355600" algn="just">
              <a:lnSpc>
                <a:spcPts val="3200"/>
              </a:lnSpc>
            </a:pPr>
            <a:r>
              <a:rPr lang="en-US" altLang="zh-TW" sz="2400" b="1" kern="100" dirty="0">
                <a:solidFill>
                  <a:srgbClr val="000000"/>
                </a:solidFill>
                <a:latin typeface="標楷體" pitchFamily="65" charset="-120"/>
                <a:ea typeface="標楷體" pitchFamily="65" charset="-120"/>
                <a:cs typeface="Times New Roman"/>
              </a:rPr>
              <a:t>4.</a:t>
            </a:r>
            <a:r>
              <a:rPr lang="zh-TW" altLang="zh-TW" sz="2400" b="1" kern="100" dirty="0">
                <a:solidFill>
                  <a:srgbClr val="000000"/>
                </a:solidFill>
                <a:latin typeface="標楷體" panose="03000509000000000000" pitchFamily="65" charset="-120"/>
                <a:ea typeface="標楷體" panose="03000509000000000000" pitchFamily="65" charset="-120"/>
              </a:rPr>
              <a:t>評選項目及子項之</a:t>
            </a:r>
            <a:r>
              <a:rPr lang="zh-TW" altLang="zh-TW" sz="2400" b="1" u="sng" kern="100" dirty="0">
                <a:solidFill>
                  <a:srgbClr val="0000FF"/>
                </a:solidFill>
                <a:latin typeface="標楷體" panose="03000509000000000000" pitchFamily="65" charset="-120"/>
                <a:ea typeface="標楷體" panose="03000509000000000000" pitchFamily="65" charset="-120"/>
              </a:rPr>
              <a:t>配分或權重載明於招標文件之時點不符合規定</a:t>
            </a:r>
            <a:r>
              <a:rPr lang="zh-TW" altLang="zh-TW" sz="2400" b="1" kern="100" dirty="0">
                <a:solidFill>
                  <a:srgbClr val="000000"/>
                </a:solidFill>
                <a:latin typeface="標楷體" panose="03000509000000000000" pitchFamily="65" charset="-120"/>
                <a:ea typeface="標楷體" panose="03000509000000000000" pitchFamily="65" charset="-120"/>
              </a:rPr>
              <a:t>，</a:t>
            </a:r>
            <a:r>
              <a:rPr lang="zh-TW" altLang="zh-TW" sz="2000" b="1" kern="100" dirty="0">
                <a:solidFill>
                  <a:srgbClr val="000000"/>
                </a:solidFill>
                <a:latin typeface="標楷體" panose="03000509000000000000" pitchFamily="65" charset="-120"/>
                <a:ea typeface="標楷體" panose="03000509000000000000" pitchFamily="65" charset="-120"/>
              </a:rPr>
              <a:t>例如：選擇性招標以資格為評選項目之一者，與資格有關部分之配分或權重，未載明於資格審查文件。</a:t>
            </a:r>
          </a:p>
          <a:p>
            <a:pPr marL="355600" indent="-355600" algn="just">
              <a:lnSpc>
                <a:spcPts val="3200"/>
              </a:lnSpc>
            </a:pPr>
            <a:r>
              <a:rPr lang="en-US" altLang="zh-TW" sz="2400" b="1" kern="100" dirty="0">
                <a:solidFill>
                  <a:srgbClr val="000000"/>
                </a:solidFill>
                <a:latin typeface="標楷體" pitchFamily="65" charset="-120"/>
                <a:ea typeface="標楷體" pitchFamily="65" charset="-120"/>
                <a:cs typeface="Times New Roman"/>
              </a:rPr>
              <a:t>5.</a:t>
            </a:r>
            <a:r>
              <a:rPr lang="zh-TW" altLang="zh-TW" sz="2400" b="1" kern="100" dirty="0">
                <a:solidFill>
                  <a:srgbClr val="000000"/>
                </a:solidFill>
                <a:latin typeface="標楷體" panose="03000509000000000000" pitchFamily="65" charset="-120"/>
                <a:ea typeface="標楷體" panose="03000509000000000000" pitchFamily="65" charset="-120"/>
              </a:rPr>
              <a:t>於招標文件規定，投標廠商若僅有一家並經資格審查合格時，</a:t>
            </a:r>
            <a:r>
              <a:rPr lang="zh-TW" altLang="zh-TW" sz="2400" b="1" u="sng" kern="100" dirty="0">
                <a:solidFill>
                  <a:srgbClr val="0000FF"/>
                </a:solidFill>
                <a:latin typeface="標楷體" panose="03000509000000000000" pitchFamily="65" charset="-120"/>
                <a:ea typeface="標楷體" panose="03000509000000000000" pitchFamily="65" charset="-120"/>
              </a:rPr>
              <a:t>提高合格分數門檻</a:t>
            </a:r>
            <a:r>
              <a:rPr lang="zh-TW" altLang="zh-TW" sz="2400" b="1" kern="100" dirty="0">
                <a:solidFill>
                  <a:srgbClr val="000000"/>
                </a:solidFill>
                <a:latin typeface="標楷體" panose="03000509000000000000" pitchFamily="65" charset="-120"/>
                <a:ea typeface="標楷體" panose="03000509000000000000" pitchFamily="65" charset="-120"/>
              </a:rPr>
              <a:t>。</a:t>
            </a:r>
          </a:p>
          <a:p>
            <a:pPr marL="355600" indent="-355600" algn="just">
              <a:lnSpc>
                <a:spcPts val="3200"/>
              </a:lnSpc>
            </a:pPr>
            <a:endParaRPr lang="zh-TW" altLang="zh-TW" sz="2400" b="1" kern="100" dirty="0">
              <a:solidFill>
                <a:srgbClr val="000000"/>
              </a:solidFill>
              <a:latin typeface="標楷體" pitchFamily="65" charset="-120"/>
              <a:ea typeface="標楷體" pitchFamily="65" charset="-120"/>
              <a:cs typeface="Times New Roman"/>
            </a:endParaRPr>
          </a:p>
        </p:txBody>
      </p:sp>
      <p:sp>
        <p:nvSpPr>
          <p:cNvPr id="8" name="五邊形 4"/>
          <p:cNvSpPr/>
          <p:nvPr/>
        </p:nvSpPr>
        <p:spPr>
          <a:xfrm>
            <a:off x="395536" y="332656"/>
            <a:ext cx="3024336" cy="930841"/>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180"/>
              <a:gd name="f11" fmla="abs f4"/>
              <a:gd name="f12" fmla="abs f5"/>
              <a:gd name="f13" fmla="abs f6"/>
              <a:gd name="f14" fmla="val f7"/>
              <a:gd name="f15" fmla="val f8"/>
              <a:gd name="f16" fmla="*/ f9 f1 1"/>
              <a:gd name="f17" fmla="*/ f10 f1 1"/>
              <a:gd name="f18" fmla="?: f11 f4 1"/>
              <a:gd name="f19" fmla="?: f12 f5 1"/>
              <a:gd name="f20" fmla="?: f13 f6 1"/>
              <a:gd name="f21" fmla="*/ f16 1 f3"/>
              <a:gd name="f22" fmla="*/ f17 1 f3"/>
              <a:gd name="f23" fmla="*/ f18 1 21600"/>
              <a:gd name="f24" fmla="*/ f19 1 21600"/>
              <a:gd name="f25" fmla="*/ 21600 f18 1"/>
              <a:gd name="f26" fmla="*/ 21600 f19 1"/>
              <a:gd name="f27" fmla="+- f21 0 f2"/>
              <a:gd name="f28" fmla="+- f22 0 f2"/>
              <a:gd name="f29" fmla="min f24 f23"/>
              <a:gd name="f30" fmla="*/ f25 1 f20"/>
              <a:gd name="f31" fmla="*/ f26 1 f20"/>
              <a:gd name="f32" fmla="val f30"/>
              <a:gd name="f33" fmla="val f31"/>
              <a:gd name="f34" fmla="*/ f14 f29 1"/>
              <a:gd name="f35" fmla="+- f33 0 f14"/>
              <a:gd name="f36" fmla="+- f32 0 f14"/>
              <a:gd name="f37" fmla="*/ f33 f29 1"/>
              <a:gd name="f38" fmla="*/ f32 f29 1"/>
              <a:gd name="f39" fmla="*/ f35 1 2"/>
              <a:gd name="f40" fmla="min f36 f35"/>
              <a:gd name="f41" fmla="+- f14 f39 0"/>
              <a:gd name="f42" fmla="*/ f40 f15 1"/>
              <a:gd name="f43" fmla="*/ f42 1 100000"/>
              <a:gd name="f44" fmla="*/ f41 f29 1"/>
              <a:gd name="f45" fmla="+- f32 0 f43"/>
              <a:gd name="f46" fmla="+- f45 f32 0"/>
              <a:gd name="f47" fmla="*/ f45 1 2"/>
              <a:gd name="f48" fmla="*/ f45 f29 1"/>
              <a:gd name="f49" fmla="*/ f46 1 2"/>
              <a:gd name="f50" fmla="*/ f47 f29 1"/>
              <a:gd name="f51" fmla="*/ f49 f29 1"/>
            </a:gdLst>
            <a:ahLst/>
            <a:cxnLst>
              <a:cxn ang="3cd4">
                <a:pos x="hc" y="t"/>
              </a:cxn>
              <a:cxn ang="0">
                <a:pos x="r" y="vc"/>
              </a:cxn>
              <a:cxn ang="cd4">
                <a:pos x="hc" y="b"/>
              </a:cxn>
              <a:cxn ang="cd2">
                <a:pos x="l" y="vc"/>
              </a:cxn>
              <a:cxn ang="f27">
                <a:pos x="f50" y="f34"/>
              </a:cxn>
              <a:cxn ang="f28">
                <a:pos x="f50" y="f37"/>
              </a:cxn>
            </a:cxnLst>
            <a:rect l="f34" t="f34" r="f51" b="f37"/>
            <a:pathLst>
              <a:path>
                <a:moveTo>
                  <a:pt x="f34" y="f34"/>
                </a:moveTo>
                <a:lnTo>
                  <a:pt x="f48" y="f34"/>
                </a:lnTo>
                <a:lnTo>
                  <a:pt x="f38" y="f44"/>
                </a:lnTo>
                <a:lnTo>
                  <a:pt x="f48" y="f37"/>
                </a:lnTo>
                <a:lnTo>
                  <a:pt x="f34" y="f37"/>
                </a:lnTo>
                <a:close/>
              </a:path>
            </a:pathLst>
          </a:custGeom>
          <a:gradFill flip="none" rotWithShape="1">
            <a:gsLst>
              <a:gs pos="0">
                <a:srgbClr val="00B0F0">
                  <a:tint val="66000"/>
                  <a:satMod val="160000"/>
                </a:srgbClr>
              </a:gs>
              <a:gs pos="50000">
                <a:srgbClr val="00B0F0">
                  <a:tint val="44500"/>
                  <a:satMod val="160000"/>
                </a:srgbClr>
              </a:gs>
              <a:gs pos="100000">
                <a:srgbClr val="00B0F0">
                  <a:tint val="23500"/>
                  <a:satMod val="160000"/>
                </a:srgbClr>
              </a:gs>
            </a:gsLst>
            <a:lin ang="10800000" scaled="1"/>
            <a:tileRect/>
          </a:gradFill>
          <a:ln w="57150">
            <a:solidFill>
              <a:schemeClr val="tx1"/>
            </a:solidFill>
            <a:prstDash val="solid"/>
          </a:ln>
        </p:spPr>
        <p:txBody>
          <a:bodyPr vert="horz" wrap="square" lIns="91440" tIns="45720" rIns="91440" bIns="45720" anchor="ctr" anchorCtr="1" compatLnSpc="1"/>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zh-TW" sz="3200" b="1" i="0" u="none" strike="noStrike" kern="1200" cap="none" spc="0" baseline="0" dirty="0">
                <a:solidFill>
                  <a:srgbClr val="000000"/>
                </a:solidFill>
                <a:uFillTx/>
                <a:latin typeface="標楷體" panose="03000509000000000000" pitchFamily="65" charset="-120"/>
                <a:ea typeface="標楷體" panose="03000509000000000000" pitchFamily="65" charset="-120"/>
              </a:rPr>
              <a:t>招標</a:t>
            </a:r>
            <a:r>
              <a:rPr lang="zh-TW" altLang="en-US" sz="3200" b="1" i="0" u="none" strike="noStrike" kern="1200" cap="none" spc="0" baseline="0" dirty="0">
                <a:solidFill>
                  <a:srgbClr val="000000"/>
                </a:solidFill>
                <a:uFillTx/>
                <a:latin typeface="標楷體" panose="03000509000000000000" pitchFamily="65" charset="-120"/>
                <a:ea typeface="標楷體" panose="03000509000000000000" pitchFamily="65" charset="-120"/>
              </a:rPr>
              <a:t>前置作業</a:t>
            </a:r>
            <a:endParaRPr lang="zh-TW" sz="3200" b="1" i="0" u="none" strike="noStrike" kern="1200" cap="none" spc="0" baseline="0" dirty="0">
              <a:solidFill>
                <a:srgbClr val="000000"/>
              </a:solidFill>
              <a:uFillTx/>
              <a:latin typeface="標楷體" panose="03000509000000000000" pitchFamily="65" charset="-120"/>
              <a:ea typeface="標楷體" panose="03000509000000000000" pitchFamily="65" charset="-120"/>
            </a:endParaRPr>
          </a:p>
        </p:txBody>
      </p:sp>
      <p:sp>
        <p:nvSpPr>
          <p:cNvPr id="9" name="五邊形 5"/>
          <p:cNvSpPr/>
          <p:nvPr/>
        </p:nvSpPr>
        <p:spPr>
          <a:xfrm>
            <a:off x="3419872" y="332656"/>
            <a:ext cx="5366872" cy="930841"/>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180"/>
              <a:gd name="f11" fmla="abs f4"/>
              <a:gd name="f12" fmla="abs f5"/>
              <a:gd name="f13" fmla="abs f6"/>
              <a:gd name="f14" fmla="val f7"/>
              <a:gd name="f15" fmla="val f8"/>
              <a:gd name="f16" fmla="*/ f9 f1 1"/>
              <a:gd name="f17" fmla="*/ f10 f1 1"/>
              <a:gd name="f18" fmla="?: f11 f4 1"/>
              <a:gd name="f19" fmla="?: f12 f5 1"/>
              <a:gd name="f20" fmla="?: f13 f6 1"/>
              <a:gd name="f21" fmla="*/ f16 1 f3"/>
              <a:gd name="f22" fmla="*/ f17 1 f3"/>
              <a:gd name="f23" fmla="*/ f18 1 21600"/>
              <a:gd name="f24" fmla="*/ f19 1 21600"/>
              <a:gd name="f25" fmla="*/ 21600 f18 1"/>
              <a:gd name="f26" fmla="*/ 21600 f19 1"/>
              <a:gd name="f27" fmla="+- f21 0 f2"/>
              <a:gd name="f28" fmla="+- f22 0 f2"/>
              <a:gd name="f29" fmla="min f24 f23"/>
              <a:gd name="f30" fmla="*/ f25 1 f20"/>
              <a:gd name="f31" fmla="*/ f26 1 f20"/>
              <a:gd name="f32" fmla="val f30"/>
              <a:gd name="f33" fmla="val f31"/>
              <a:gd name="f34" fmla="*/ f14 f29 1"/>
              <a:gd name="f35" fmla="+- f33 0 f14"/>
              <a:gd name="f36" fmla="+- f32 0 f14"/>
              <a:gd name="f37" fmla="*/ f33 f29 1"/>
              <a:gd name="f38" fmla="*/ f32 f29 1"/>
              <a:gd name="f39" fmla="*/ f35 1 2"/>
              <a:gd name="f40" fmla="min f36 f35"/>
              <a:gd name="f41" fmla="+- f14 f39 0"/>
              <a:gd name="f42" fmla="*/ f40 f15 1"/>
              <a:gd name="f43" fmla="*/ f42 1 100000"/>
              <a:gd name="f44" fmla="*/ f41 f29 1"/>
              <a:gd name="f45" fmla="+- f32 0 f43"/>
              <a:gd name="f46" fmla="+- f45 f32 0"/>
              <a:gd name="f47" fmla="*/ f45 1 2"/>
              <a:gd name="f48" fmla="*/ f45 f29 1"/>
              <a:gd name="f49" fmla="*/ f46 1 2"/>
              <a:gd name="f50" fmla="*/ f47 f29 1"/>
              <a:gd name="f51" fmla="*/ f49 f29 1"/>
            </a:gdLst>
            <a:ahLst/>
            <a:cxnLst>
              <a:cxn ang="3cd4">
                <a:pos x="hc" y="t"/>
              </a:cxn>
              <a:cxn ang="0">
                <a:pos x="r" y="vc"/>
              </a:cxn>
              <a:cxn ang="cd4">
                <a:pos x="hc" y="b"/>
              </a:cxn>
              <a:cxn ang="cd2">
                <a:pos x="l" y="vc"/>
              </a:cxn>
              <a:cxn ang="f27">
                <a:pos x="f50" y="f34"/>
              </a:cxn>
              <a:cxn ang="f28">
                <a:pos x="f50" y="f37"/>
              </a:cxn>
            </a:cxnLst>
            <a:rect l="f34" t="f34" r="f51" b="f37"/>
            <a:pathLst>
              <a:path>
                <a:moveTo>
                  <a:pt x="f34" y="f34"/>
                </a:moveTo>
                <a:lnTo>
                  <a:pt x="f48" y="f34"/>
                </a:lnTo>
                <a:lnTo>
                  <a:pt x="f38" y="f44"/>
                </a:lnTo>
                <a:lnTo>
                  <a:pt x="f48" y="f37"/>
                </a:lnTo>
                <a:lnTo>
                  <a:pt x="f34" y="f37"/>
                </a:lnTo>
                <a:close/>
              </a:path>
            </a:pathLst>
          </a:custGeom>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10800000" scaled="1"/>
            <a:tileRect/>
          </a:gradFill>
          <a:ln w="57150">
            <a:solidFill>
              <a:schemeClr val="tx1"/>
            </a:solidFill>
            <a:prstDash val="solid"/>
          </a:ln>
        </p:spPr>
        <p:txBody>
          <a:bodyPr vert="horz" wrap="square" lIns="91440" tIns="45720" rIns="91440" bIns="45720" anchor="ctr" anchorCtr="1" compatLnSpc="1"/>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zh-TW" sz="3200" b="1" i="0" u="none" strike="noStrike" kern="1200" cap="none" spc="0" baseline="0" dirty="0">
                <a:solidFill>
                  <a:srgbClr val="000000"/>
                </a:solidFill>
                <a:uFillTx/>
                <a:latin typeface="標楷體" panose="03000509000000000000" pitchFamily="65" charset="-120"/>
                <a:ea typeface="標楷體" panose="03000509000000000000" pitchFamily="65" charset="-120"/>
              </a:rPr>
              <a:t>開標</a:t>
            </a:r>
            <a:r>
              <a:rPr lang="zh-TW" altLang="en-US" sz="3200" b="1" i="0" u="none" strike="noStrike" kern="1200" cap="none" spc="0" baseline="0" dirty="0">
                <a:solidFill>
                  <a:srgbClr val="000000"/>
                </a:solidFill>
                <a:uFillTx/>
                <a:latin typeface="標楷體" panose="03000509000000000000" pitchFamily="65" charset="-120"/>
                <a:ea typeface="標楷體" panose="03000509000000000000" pitchFamily="65" charset="-120"/>
              </a:rPr>
              <a:t>審標評選協商決標作業</a:t>
            </a:r>
            <a:endParaRPr lang="zh-TW" sz="3200" b="1" i="0" u="none" strike="noStrike" kern="1200" cap="none" spc="0" baseline="0" dirty="0">
              <a:solidFill>
                <a:srgbClr val="000000"/>
              </a:solidFill>
              <a:uFillTx/>
              <a:latin typeface="標楷體" panose="03000509000000000000" pitchFamily="65" charset="-120"/>
              <a:ea typeface="標楷體" panose="03000509000000000000" pitchFamily="65" charset="-120"/>
            </a:endParaRPr>
          </a:p>
        </p:txBody>
      </p:sp>
      <p:sp>
        <p:nvSpPr>
          <p:cNvPr id="10" name="向下箭號 6">
            <a:extLst>
              <a:ext uri="{FF2B5EF4-FFF2-40B4-BE49-F238E27FC236}">
                <a16:creationId xmlns:a16="http://schemas.microsoft.com/office/drawing/2014/main" id="{EA4FC508-5684-4FA6-A15B-A867BC433ED8}"/>
              </a:ext>
            </a:extLst>
          </p:cNvPr>
          <p:cNvSpPr/>
          <p:nvPr/>
        </p:nvSpPr>
        <p:spPr>
          <a:xfrm>
            <a:off x="1907704" y="1263497"/>
            <a:ext cx="282698" cy="420330"/>
          </a:xfrm>
          <a:prstGeom prst="downArrow">
            <a:avLst/>
          </a:prstGeom>
          <a:solidFill>
            <a:srgbClr val="FF0000"/>
          </a:solidFill>
          <a:ln w="571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1" name="文字方塊 10">
            <a:extLst>
              <a:ext uri="{FF2B5EF4-FFF2-40B4-BE49-F238E27FC236}">
                <a16:creationId xmlns:a16="http://schemas.microsoft.com/office/drawing/2014/main" id="{3E068B1E-A974-47D2-B1A4-1816E7FA21D2}"/>
              </a:ext>
            </a:extLst>
          </p:cNvPr>
          <p:cNvSpPr txBox="1"/>
          <p:nvPr/>
        </p:nvSpPr>
        <p:spPr>
          <a:xfrm>
            <a:off x="383152" y="1683826"/>
            <a:ext cx="3972824" cy="451406"/>
          </a:xfrm>
          <a:prstGeom prst="rect">
            <a:avLst/>
          </a:prstGeo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13500000" scaled="1"/>
            <a:tileRect/>
          </a:gradFill>
          <a:ln w="57150">
            <a:solidFill>
              <a:srgbClr val="1C1C1C"/>
            </a:solidFill>
          </a:ln>
        </p:spPr>
        <p:txBody>
          <a:bodyPr wrap="square" rtlCol="0">
            <a:spAutoFit/>
          </a:bodyPr>
          <a:lstStyle/>
          <a:p>
            <a:pPr>
              <a:lnSpc>
                <a:spcPts val="2800"/>
              </a:lnSpc>
              <a:spcAft>
                <a:spcPts val="0"/>
              </a:spcAft>
            </a:pPr>
            <a:r>
              <a:rPr lang="zh-TW" altLang="en-US" sz="2800" b="1" kern="100" dirty="0">
                <a:solidFill>
                  <a:srgbClr val="0000FF"/>
                </a:solidFill>
                <a:latin typeface="標楷體" panose="03000509000000000000" pitchFamily="65" charset="-120"/>
                <a:ea typeface="標楷體" panose="03000509000000000000" pitchFamily="65" charset="-120"/>
              </a:rPr>
              <a:t>三、招標文件載明事項</a:t>
            </a:r>
            <a:endParaRPr lang="zh-TW" altLang="zh-TW" sz="2800" b="1" kern="100" dirty="0">
              <a:solidFill>
                <a:srgbClr val="0000FF"/>
              </a:solidFill>
              <a:latin typeface="標楷體" panose="03000509000000000000" pitchFamily="65" charset="-120"/>
              <a:ea typeface="標楷體" panose="03000509000000000000" pitchFamily="65" charset="-120"/>
            </a:endParaRPr>
          </a:p>
        </p:txBody>
      </p:sp>
    </p:spTree>
    <p:extLst>
      <p:ext uri="{BB962C8B-B14F-4D97-AF65-F5344CB8AC3E}">
        <p14:creationId xmlns:p14="http://schemas.microsoft.com/office/powerpoint/2010/main" val="114171253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12" name="文字方塊 11"/>
          <p:cNvSpPr txBox="1"/>
          <p:nvPr/>
        </p:nvSpPr>
        <p:spPr>
          <a:xfrm>
            <a:off x="368385" y="1644239"/>
            <a:ext cx="3483535" cy="451406"/>
          </a:xfrm>
          <a:prstGeom prst="rect">
            <a:avLst/>
          </a:prstGeom>
          <a:gradFill flip="none" rotWithShape="1">
            <a:gsLst>
              <a:gs pos="0">
                <a:srgbClr val="CC3300">
                  <a:tint val="66000"/>
                  <a:satMod val="160000"/>
                </a:srgbClr>
              </a:gs>
              <a:gs pos="50000">
                <a:srgbClr val="CC3300">
                  <a:tint val="44500"/>
                  <a:satMod val="160000"/>
                </a:srgbClr>
              </a:gs>
              <a:gs pos="100000">
                <a:srgbClr val="CC3300">
                  <a:tint val="23500"/>
                  <a:satMod val="160000"/>
                </a:srgbClr>
              </a:gs>
            </a:gsLst>
            <a:path path="circle">
              <a:fillToRect l="100000" b="100000"/>
            </a:path>
            <a:tileRect t="-100000" r="-100000"/>
          </a:gradFill>
          <a:ln w="57150">
            <a:solidFill>
              <a:srgbClr val="1C1C1C"/>
            </a:solidFill>
          </a:ln>
        </p:spPr>
        <p:txBody>
          <a:bodyPr wrap="square" rtlCol="0">
            <a:spAutoFit/>
          </a:bodyPr>
          <a:lstStyle/>
          <a:p>
            <a:pPr>
              <a:lnSpc>
                <a:spcPts val="2800"/>
              </a:lnSpc>
              <a:spcAft>
                <a:spcPts val="0"/>
              </a:spcAft>
            </a:pPr>
            <a:r>
              <a:rPr lang="zh-TW" altLang="en-US" sz="2800" b="1" kern="100" dirty="0">
                <a:solidFill>
                  <a:srgbClr val="000000"/>
                </a:solidFill>
                <a:latin typeface="標楷體" panose="03000509000000000000" pitchFamily="65" charset="-120"/>
                <a:ea typeface="標楷體" panose="03000509000000000000" pitchFamily="65" charset="-120"/>
              </a:rPr>
              <a:t>四、評選項目及子項</a:t>
            </a:r>
            <a:endParaRPr lang="zh-TW" altLang="zh-TW" sz="2800" b="1" kern="100" dirty="0">
              <a:solidFill>
                <a:srgbClr val="000000"/>
              </a:solidFill>
              <a:latin typeface="標楷體" panose="03000509000000000000" pitchFamily="65" charset="-120"/>
              <a:ea typeface="標楷體" panose="03000509000000000000" pitchFamily="65" charset="-120"/>
            </a:endParaRPr>
          </a:p>
        </p:txBody>
      </p:sp>
      <p:sp>
        <p:nvSpPr>
          <p:cNvPr id="20" name="文字方塊 19"/>
          <p:cNvSpPr txBox="1"/>
          <p:nvPr/>
        </p:nvSpPr>
        <p:spPr>
          <a:xfrm>
            <a:off x="349498" y="2204864"/>
            <a:ext cx="8352928" cy="4029693"/>
          </a:xfrm>
          <a:prstGeom prst="rect">
            <a:avLst/>
          </a:prstGeom>
          <a:noFill/>
        </p:spPr>
        <p:txBody>
          <a:bodyPr wrap="square" rtlCol="0">
            <a:spAutoFit/>
          </a:bodyPr>
          <a:lstStyle/>
          <a:p>
            <a:pPr marL="355600" indent="-355600" algn="just">
              <a:lnSpc>
                <a:spcPts val="3100"/>
              </a:lnSpc>
            </a:pPr>
            <a:r>
              <a:rPr lang="en-US" altLang="zh-TW" sz="2400" b="1" kern="100" dirty="0">
                <a:solidFill>
                  <a:srgbClr val="000000"/>
                </a:solidFill>
                <a:latin typeface="標楷體" pitchFamily="65" charset="-120"/>
                <a:ea typeface="標楷體" pitchFamily="65" charset="-120"/>
                <a:cs typeface="Times New Roman"/>
              </a:rPr>
              <a:t>1.</a:t>
            </a:r>
            <a:r>
              <a:rPr lang="zh-TW" altLang="zh-TW" sz="2400" b="1" u="sng" kern="100" dirty="0">
                <a:solidFill>
                  <a:srgbClr val="0000FF"/>
                </a:solidFill>
                <a:latin typeface="標楷體" panose="03000509000000000000" pitchFamily="65" charset="-120"/>
                <a:ea typeface="標楷體" panose="03000509000000000000" pitchFamily="65" charset="-120"/>
              </a:rPr>
              <a:t>評選項目及子項之擇定不符合規定</a:t>
            </a:r>
            <a:r>
              <a:rPr lang="zh-TW" altLang="zh-TW" sz="2400" b="1" kern="100" dirty="0">
                <a:solidFill>
                  <a:srgbClr val="000000"/>
                </a:solidFill>
                <a:latin typeface="標楷體" panose="03000509000000000000" pitchFamily="65" charset="-120"/>
                <a:ea typeface="標楷體" panose="03000509000000000000" pitchFamily="65" charset="-120"/>
              </a:rPr>
              <a:t>，</a:t>
            </a:r>
            <a:r>
              <a:rPr lang="zh-TW" altLang="zh-TW" sz="2000" b="1" kern="100" dirty="0">
                <a:solidFill>
                  <a:srgbClr val="000000"/>
                </a:solidFill>
                <a:latin typeface="標楷體" panose="03000509000000000000" pitchFamily="65" charset="-120"/>
                <a:ea typeface="標楷體" panose="03000509000000000000" pitchFamily="65" charset="-120"/>
              </a:rPr>
              <a:t>例如：與採購標的無關；重複擇定子項。</a:t>
            </a:r>
          </a:p>
          <a:p>
            <a:pPr marL="355600" indent="-355600" algn="just">
              <a:lnSpc>
                <a:spcPts val="3100"/>
              </a:lnSpc>
            </a:pPr>
            <a:r>
              <a:rPr lang="en-US" altLang="zh-TW" sz="2400" b="1" kern="100" dirty="0">
                <a:solidFill>
                  <a:srgbClr val="000000"/>
                </a:solidFill>
                <a:latin typeface="標楷體" pitchFamily="65" charset="-120"/>
                <a:ea typeface="標楷體" pitchFamily="65" charset="-120"/>
                <a:cs typeface="Times New Roman"/>
              </a:rPr>
              <a:t>2.</a:t>
            </a:r>
            <a:r>
              <a:rPr lang="zh-TW" altLang="zh-TW" sz="2400" b="1" kern="100" dirty="0">
                <a:solidFill>
                  <a:srgbClr val="000000"/>
                </a:solidFill>
                <a:latin typeface="標楷體" panose="03000509000000000000" pitchFamily="65" charset="-120"/>
                <a:ea typeface="標楷體" panose="03000509000000000000" pitchFamily="65" charset="-120"/>
              </a:rPr>
              <a:t>以</a:t>
            </a:r>
            <a:r>
              <a:rPr lang="zh-TW" altLang="zh-TW" sz="2400" b="1" u="sng" kern="100" dirty="0">
                <a:solidFill>
                  <a:srgbClr val="0000FF"/>
                </a:solidFill>
                <a:latin typeface="標楷體" panose="03000509000000000000" pitchFamily="65" charset="-120"/>
                <a:ea typeface="標楷體" panose="03000509000000000000" pitchFamily="65" charset="-120"/>
              </a:rPr>
              <a:t>有利或不利於特定廠商為目的而訂定</a:t>
            </a:r>
            <a:r>
              <a:rPr lang="zh-TW" altLang="zh-TW" sz="2400" b="1" kern="100" dirty="0">
                <a:solidFill>
                  <a:srgbClr val="000000"/>
                </a:solidFill>
                <a:latin typeface="標楷體" panose="03000509000000000000" pitchFamily="65" charset="-120"/>
                <a:ea typeface="標楷體" panose="03000509000000000000" pitchFamily="65" charset="-120"/>
              </a:rPr>
              <a:t>評選項目、子項及其評審標準。</a:t>
            </a:r>
          </a:p>
          <a:p>
            <a:pPr marL="355600" indent="-355600" algn="just">
              <a:lnSpc>
                <a:spcPts val="3100"/>
              </a:lnSpc>
            </a:pPr>
            <a:r>
              <a:rPr lang="en-US" altLang="zh-TW" sz="2400" b="1" kern="100" dirty="0">
                <a:solidFill>
                  <a:srgbClr val="000000"/>
                </a:solidFill>
                <a:latin typeface="標楷體" pitchFamily="65" charset="-120"/>
                <a:ea typeface="標楷體" pitchFamily="65" charset="-120"/>
                <a:cs typeface="Times New Roman"/>
              </a:rPr>
              <a:t>3.</a:t>
            </a:r>
            <a:r>
              <a:rPr lang="zh-TW" altLang="zh-TW" sz="2400" b="1" kern="100" dirty="0">
                <a:solidFill>
                  <a:srgbClr val="000000"/>
                </a:solidFill>
                <a:latin typeface="標楷體" panose="03000509000000000000" pitchFamily="65" charset="-120"/>
                <a:ea typeface="標楷體" panose="03000509000000000000" pitchFamily="65" charset="-120"/>
              </a:rPr>
              <a:t>評選項目及子項之</a:t>
            </a:r>
            <a:r>
              <a:rPr lang="zh-TW" altLang="zh-TW" sz="2400" b="1" u="sng" kern="100" dirty="0">
                <a:solidFill>
                  <a:srgbClr val="0000FF"/>
                </a:solidFill>
                <a:latin typeface="標楷體" panose="03000509000000000000" pitchFamily="65" charset="-120"/>
                <a:ea typeface="標楷體" panose="03000509000000000000" pitchFamily="65" charset="-120"/>
              </a:rPr>
              <a:t>配分或權重與重要性不平衡</a:t>
            </a:r>
            <a:r>
              <a:rPr lang="zh-TW" altLang="zh-TW" sz="2400" b="1" kern="100" dirty="0">
                <a:solidFill>
                  <a:srgbClr val="000000"/>
                </a:solidFill>
                <a:latin typeface="標楷體" panose="03000509000000000000" pitchFamily="65" charset="-120"/>
                <a:ea typeface="標楷體" panose="03000509000000000000" pitchFamily="65" charset="-120"/>
              </a:rPr>
              <a:t>，</a:t>
            </a:r>
            <a:r>
              <a:rPr lang="zh-TW" altLang="zh-TW" sz="2000" b="1" kern="100" dirty="0">
                <a:solidFill>
                  <a:srgbClr val="000000"/>
                </a:solidFill>
                <a:latin typeface="標楷體" panose="03000509000000000000" pitchFamily="65" charset="-120"/>
                <a:ea typeface="標楷體" panose="03000509000000000000" pitchFamily="65" charset="-120"/>
              </a:rPr>
              <a:t>例如：</a:t>
            </a:r>
            <a:r>
              <a:rPr lang="en-US" altLang="zh-TW" sz="2000" b="1" kern="100" dirty="0">
                <a:solidFill>
                  <a:srgbClr val="000000"/>
                </a:solidFill>
                <a:latin typeface="標楷體" panose="03000509000000000000" pitchFamily="65" charset="-120"/>
                <a:ea typeface="標楷體" panose="03000509000000000000" pitchFamily="65" charset="-120"/>
              </a:rPr>
              <a:t>10</a:t>
            </a:r>
            <a:r>
              <a:rPr lang="zh-TW" altLang="zh-TW" sz="2000" b="1" kern="100" dirty="0">
                <a:solidFill>
                  <a:srgbClr val="000000"/>
                </a:solidFill>
                <a:latin typeface="標楷體" panose="03000509000000000000" pitchFamily="65" charset="-120"/>
                <a:ea typeface="標楷體" panose="03000509000000000000" pitchFamily="65" charset="-120"/>
              </a:rPr>
              <a:t>分鐘之簡報，其配分即占</a:t>
            </a:r>
            <a:r>
              <a:rPr lang="en-US" altLang="zh-TW" sz="2000" b="1" kern="100" dirty="0">
                <a:solidFill>
                  <a:srgbClr val="000000"/>
                </a:solidFill>
                <a:latin typeface="標楷體" panose="03000509000000000000" pitchFamily="65" charset="-120"/>
                <a:ea typeface="標楷體" panose="03000509000000000000" pitchFamily="65" charset="-120"/>
              </a:rPr>
              <a:t>20%</a:t>
            </a:r>
            <a:r>
              <a:rPr lang="zh-TW" altLang="zh-TW" sz="2000" b="1" kern="100" dirty="0">
                <a:solidFill>
                  <a:srgbClr val="000000"/>
                </a:solidFill>
                <a:latin typeface="標楷體" panose="03000509000000000000" pitchFamily="65" charset="-120"/>
                <a:ea typeface="標楷體" panose="03000509000000000000" pitchFamily="65" charset="-120"/>
              </a:rPr>
              <a:t>；不論採購性質為何，皆規定廠商須作</a:t>
            </a:r>
            <a:r>
              <a:rPr lang="zh-TW" altLang="zh-TW" sz="2000" b="1" u="sng" kern="100" dirty="0">
                <a:solidFill>
                  <a:srgbClr val="FF0000"/>
                </a:solidFill>
                <a:latin typeface="標楷體" panose="03000509000000000000" pitchFamily="65" charset="-120"/>
                <a:ea typeface="標楷體" panose="03000509000000000000" pitchFamily="65" charset="-120"/>
              </a:rPr>
              <a:t>簡報</a:t>
            </a:r>
            <a:r>
              <a:rPr lang="zh-TW" altLang="zh-TW" sz="2000" b="1" kern="100" dirty="0">
                <a:solidFill>
                  <a:srgbClr val="000000"/>
                </a:solidFill>
                <a:latin typeface="標楷體" panose="03000509000000000000" pitchFamily="65" charset="-120"/>
                <a:ea typeface="標楷體" panose="03000509000000000000" pitchFamily="65" charset="-120"/>
              </a:rPr>
              <a:t>，並給予配分或權重。</a:t>
            </a:r>
          </a:p>
          <a:p>
            <a:pPr marL="355600" indent="-355600" algn="just">
              <a:lnSpc>
                <a:spcPts val="3100"/>
              </a:lnSpc>
            </a:pPr>
            <a:r>
              <a:rPr lang="en-US" altLang="zh-TW" sz="2400" b="1" kern="100" dirty="0">
                <a:solidFill>
                  <a:srgbClr val="000000"/>
                </a:solidFill>
                <a:latin typeface="標楷體" pitchFamily="65" charset="-120"/>
                <a:ea typeface="標楷體" pitchFamily="65" charset="-120"/>
                <a:cs typeface="Times New Roman"/>
              </a:rPr>
              <a:t>4.</a:t>
            </a:r>
            <a:r>
              <a:rPr lang="zh-TW" altLang="zh-TW" sz="2400" b="1" kern="100" dirty="0">
                <a:solidFill>
                  <a:srgbClr val="000000"/>
                </a:solidFill>
                <a:latin typeface="標楷體" panose="03000509000000000000" pitchFamily="65" charset="-120"/>
                <a:ea typeface="標楷體" panose="03000509000000000000" pitchFamily="65" charset="-120"/>
              </a:rPr>
              <a:t>評選項目之</a:t>
            </a:r>
            <a:r>
              <a:rPr lang="zh-TW" altLang="zh-TW" sz="2400" b="1" u="sng" kern="100" dirty="0">
                <a:solidFill>
                  <a:srgbClr val="0000FF"/>
                </a:solidFill>
                <a:latin typeface="標楷體" panose="03000509000000000000" pitchFamily="65" charset="-120"/>
                <a:ea typeface="標楷體" panose="03000509000000000000" pitchFamily="65" charset="-120"/>
              </a:rPr>
              <a:t>配分或權重不符合規定</a:t>
            </a:r>
            <a:r>
              <a:rPr lang="zh-TW" altLang="zh-TW" sz="2400" b="1" kern="100" dirty="0">
                <a:solidFill>
                  <a:srgbClr val="000000"/>
                </a:solidFill>
                <a:latin typeface="標楷體" panose="03000509000000000000" pitchFamily="65" charset="-120"/>
                <a:ea typeface="標楷體" panose="03000509000000000000" pitchFamily="65" charset="-120"/>
              </a:rPr>
              <a:t>，</a:t>
            </a:r>
            <a:r>
              <a:rPr lang="zh-TW" altLang="zh-TW" sz="2000" b="1" kern="100" dirty="0">
                <a:solidFill>
                  <a:srgbClr val="000000"/>
                </a:solidFill>
                <a:latin typeface="標楷體" panose="03000509000000000000" pitchFamily="65" charset="-120"/>
                <a:ea typeface="標楷體" panose="03000509000000000000" pitchFamily="65" charset="-120"/>
              </a:rPr>
              <a:t>例如：簡報及詢答配分或權重逾</a:t>
            </a:r>
            <a:r>
              <a:rPr lang="en-US" altLang="zh-TW" sz="2000" b="1" kern="100" dirty="0">
                <a:solidFill>
                  <a:srgbClr val="000000"/>
                </a:solidFill>
                <a:latin typeface="標楷體" panose="03000509000000000000" pitchFamily="65" charset="-120"/>
                <a:ea typeface="標楷體" panose="03000509000000000000" pitchFamily="65" charset="-120"/>
              </a:rPr>
              <a:t>20</a:t>
            </a:r>
            <a:r>
              <a:rPr lang="zh-TW" altLang="zh-TW" sz="2000" b="1" kern="100" dirty="0">
                <a:solidFill>
                  <a:srgbClr val="000000"/>
                </a:solidFill>
                <a:latin typeface="標楷體" panose="03000509000000000000" pitchFamily="65" charset="-120"/>
                <a:ea typeface="標楷體" panose="03000509000000000000" pitchFamily="65" charset="-120"/>
              </a:rPr>
              <a:t>﹪；</a:t>
            </a:r>
            <a:r>
              <a:rPr lang="zh-TW" altLang="zh-TW" sz="2000" b="1" u="sng" kern="100" dirty="0">
                <a:solidFill>
                  <a:srgbClr val="FF0000"/>
                </a:solidFill>
                <a:latin typeface="標楷體" panose="03000509000000000000" pitchFamily="65" charset="-120"/>
                <a:ea typeface="標楷體" panose="03000509000000000000" pitchFamily="65" charset="-120"/>
              </a:rPr>
              <a:t>非採固定費用或費率決標</a:t>
            </a:r>
            <a:r>
              <a:rPr lang="zh-TW" altLang="zh-TW" sz="2000" b="1" kern="100" dirty="0">
                <a:solidFill>
                  <a:srgbClr val="FF0000"/>
                </a:solidFill>
                <a:latin typeface="標楷體" panose="03000509000000000000" pitchFamily="65" charset="-120"/>
                <a:ea typeface="標楷體" panose="03000509000000000000" pitchFamily="65" charset="-120"/>
              </a:rPr>
              <a:t>，</a:t>
            </a:r>
            <a:r>
              <a:rPr lang="zh-TW" altLang="zh-TW" sz="2000" b="1" u="sng" kern="100" dirty="0">
                <a:solidFill>
                  <a:srgbClr val="FF0000"/>
                </a:solidFill>
                <a:latin typeface="標楷體" panose="03000509000000000000" pitchFamily="65" charset="-120"/>
                <a:ea typeface="標楷體" panose="03000509000000000000" pitchFamily="65" charset="-120"/>
              </a:rPr>
              <a:t>價格納入評選項目者</a:t>
            </a:r>
            <a:r>
              <a:rPr lang="zh-TW" altLang="zh-TW" sz="2000" b="1" kern="100" dirty="0">
                <a:solidFill>
                  <a:srgbClr val="000000"/>
                </a:solidFill>
                <a:latin typeface="標楷體" panose="03000509000000000000" pitchFamily="65" charset="-120"/>
                <a:ea typeface="標楷體" panose="03000509000000000000" pitchFamily="65" charset="-120"/>
              </a:rPr>
              <a:t>，其配分或權重低於</a:t>
            </a:r>
            <a:r>
              <a:rPr lang="en-US" altLang="zh-TW" sz="2000" b="1" kern="100" dirty="0">
                <a:solidFill>
                  <a:srgbClr val="000000"/>
                </a:solidFill>
                <a:latin typeface="標楷體" panose="03000509000000000000" pitchFamily="65" charset="-120"/>
                <a:ea typeface="標楷體" panose="03000509000000000000" pitchFamily="65" charset="-120"/>
              </a:rPr>
              <a:t>20</a:t>
            </a:r>
            <a:r>
              <a:rPr lang="zh-TW" altLang="zh-TW" sz="2000" b="1" kern="100" dirty="0">
                <a:solidFill>
                  <a:srgbClr val="000000"/>
                </a:solidFill>
                <a:latin typeface="標楷體" panose="03000509000000000000" pitchFamily="65" charset="-120"/>
                <a:ea typeface="標楷體" panose="03000509000000000000" pitchFamily="65" charset="-120"/>
              </a:rPr>
              <a:t>﹪，或逾</a:t>
            </a:r>
            <a:r>
              <a:rPr lang="en-US" altLang="zh-TW" sz="2000" b="1" kern="100" dirty="0">
                <a:solidFill>
                  <a:srgbClr val="000000"/>
                </a:solidFill>
                <a:latin typeface="標楷體" panose="03000509000000000000" pitchFamily="65" charset="-120"/>
                <a:ea typeface="標楷體" panose="03000509000000000000" pitchFamily="65" charset="-120"/>
              </a:rPr>
              <a:t>50</a:t>
            </a:r>
            <a:r>
              <a:rPr lang="zh-TW" altLang="zh-TW" sz="2000" b="1" kern="100" dirty="0">
                <a:solidFill>
                  <a:srgbClr val="000000"/>
                </a:solidFill>
                <a:latin typeface="標楷體" panose="03000509000000000000" pitchFamily="65" charset="-120"/>
                <a:ea typeface="標楷體" panose="03000509000000000000" pitchFamily="65" charset="-120"/>
              </a:rPr>
              <a:t>﹪。</a:t>
            </a:r>
            <a:endParaRPr lang="zh-TW" altLang="zh-TW" sz="2000" b="1" kern="100" dirty="0">
              <a:solidFill>
                <a:srgbClr val="000000"/>
              </a:solidFill>
              <a:latin typeface="標楷體" pitchFamily="65" charset="-120"/>
              <a:ea typeface="標楷體" pitchFamily="65" charset="-120"/>
              <a:cs typeface="Times New Roman"/>
            </a:endParaRPr>
          </a:p>
        </p:txBody>
      </p:sp>
      <p:sp>
        <p:nvSpPr>
          <p:cNvPr id="7" name="向下箭號 6"/>
          <p:cNvSpPr/>
          <p:nvPr/>
        </p:nvSpPr>
        <p:spPr>
          <a:xfrm>
            <a:off x="1979712" y="1088742"/>
            <a:ext cx="288032" cy="555498"/>
          </a:xfrm>
          <a:prstGeom prst="downArrow">
            <a:avLst/>
          </a:prstGeom>
          <a:solidFill>
            <a:srgbClr val="FF0000"/>
          </a:solidFill>
          <a:ln w="57150">
            <a:solidFill>
              <a:srgbClr val="1C1C1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8" name="五邊形 4"/>
          <p:cNvSpPr/>
          <p:nvPr/>
        </p:nvSpPr>
        <p:spPr>
          <a:xfrm>
            <a:off x="395536" y="332656"/>
            <a:ext cx="3024336" cy="930841"/>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180"/>
              <a:gd name="f11" fmla="abs f4"/>
              <a:gd name="f12" fmla="abs f5"/>
              <a:gd name="f13" fmla="abs f6"/>
              <a:gd name="f14" fmla="val f7"/>
              <a:gd name="f15" fmla="val f8"/>
              <a:gd name="f16" fmla="*/ f9 f1 1"/>
              <a:gd name="f17" fmla="*/ f10 f1 1"/>
              <a:gd name="f18" fmla="?: f11 f4 1"/>
              <a:gd name="f19" fmla="?: f12 f5 1"/>
              <a:gd name="f20" fmla="?: f13 f6 1"/>
              <a:gd name="f21" fmla="*/ f16 1 f3"/>
              <a:gd name="f22" fmla="*/ f17 1 f3"/>
              <a:gd name="f23" fmla="*/ f18 1 21600"/>
              <a:gd name="f24" fmla="*/ f19 1 21600"/>
              <a:gd name="f25" fmla="*/ 21600 f18 1"/>
              <a:gd name="f26" fmla="*/ 21600 f19 1"/>
              <a:gd name="f27" fmla="+- f21 0 f2"/>
              <a:gd name="f28" fmla="+- f22 0 f2"/>
              <a:gd name="f29" fmla="min f24 f23"/>
              <a:gd name="f30" fmla="*/ f25 1 f20"/>
              <a:gd name="f31" fmla="*/ f26 1 f20"/>
              <a:gd name="f32" fmla="val f30"/>
              <a:gd name="f33" fmla="val f31"/>
              <a:gd name="f34" fmla="*/ f14 f29 1"/>
              <a:gd name="f35" fmla="+- f33 0 f14"/>
              <a:gd name="f36" fmla="+- f32 0 f14"/>
              <a:gd name="f37" fmla="*/ f33 f29 1"/>
              <a:gd name="f38" fmla="*/ f32 f29 1"/>
              <a:gd name="f39" fmla="*/ f35 1 2"/>
              <a:gd name="f40" fmla="min f36 f35"/>
              <a:gd name="f41" fmla="+- f14 f39 0"/>
              <a:gd name="f42" fmla="*/ f40 f15 1"/>
              <a:gd name="f43" fmla="*/ f42 1 100000"/>
              <a:gd name="f44" fmla="*/ f41 f29 1"/>
              <a:gd name="f45" fmla="+- f32 0 f43"/>
              <a:gd name="f46" fmla="+- f45 f32 0"/>
              <a:gd name="f47" fmla="*/ f45 1 2"/>
              <a:gd name="f48" fmla="*/ f45 f29 1"/>
              <a:gd name="f49" fmla="*/ f46 1 2"/>
              <a:gd name="f50" fmla="*/ f47 f29 1"/>
              <a:gd name="f51" fmla="*/ f49 f29 1"/>
            </a:gdLst>
            <a:ahLst/>
            <a:cxnLst>
              <a:cxn ang="3cd4">
                <a:pos x="hc" y="t"/>
              </a:cxn>
              <a:cxn ang="0">
                <a:pos x="r" y="vc"/>
              </a:cxn>
              <a:cxn ang="cd4">
                <a:pos x="hc" y="b"/>
              </a:cxn>
              <a:cxn ang="cd2">
                <a:pos x="l" y="vc"/>
              </a:cxn>
              <a:cxn ang="f27">
                <a:pos x="f50" y="f34"/>
              </a:cxn>
              <a:cxn ang="f28">
                <a:pos x="f50" y="f37"/>
              </a:cxn>
            </a:cxnLst>
            <a:rect l="f34" t="f34" r="f51" b="f37"/>
            <a:pathLst>
              <a:path>
                <a:moveTo>
                  <a:pt x="f34" y="f34"/>
                </a:moveTo>
                <a:lnTo>
                  <a:pt x="f48" y="f34"/>
                </a:lnTo>
                <a:lnTo>
                  <a:pt x="f38" y="f44"/>
                </a:lnTo>
                <a:lnTo>
                  <a:pt x="f48" y="f37"/>
                </a:lnTo>
                <a:lnTo>
                  <a:pt x="f34" y="f37"/>
                </a:lnTo>
                <a:close/>
              </a:path>
            </a:pathLst>
          </a:custGeom>
          <a:gradFill flip="none" rotWithShape="1">
            <a:gsLst>
              <a:gs pos="0">
                <a:srgbClr val="00B0F0">
                  <a:tint val="66000"/>
                  <a:satMod val="160000"/>
                </a:srgbClr>
              </a:gs>
              <a:gs pos="50000">
                <a:srgbClr val="00B0F0">
                  <a:tint val="44500"/>
                  <a:satMod val="160000"/>
                </a:srgbClr>
              </a:gs>
              <a:gs pos="100000">
                <a:srgbClr val="00B0F0">
                  <a:tint val="23500"/>
                  <a:satMod val="160000"/>
                </a:srgbClr>
              </a:gs>
            </a:gsLst>
            <a:lin ang="10800000" scaled="1"/>
            <a:tileRect/>
          </a:gradFill>
          <a:ln w="57150">
            <a:solidFill>
              <a:schemeClr val="tx1"/>
            </a:solidFill>
            <a:prstDash val="solid"/>
          </a:ln>
        </p:spPr>
        <p:txBody>
          <a:bodyPr vert="horz" wrap="square" lIns="91440" tIns="45720" rIns="91440" bIns="45720" anchor="ctr" anchorCtr="1" compatLnSpc="1"/>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zh-TW" sz="3200" b="1" i="0" u="none" strike="noStrike" kern="1200" cap="none" spc="0" baseline="0" dirty="0">
                <a:solidFill>
                  <a:srgbClr val="000000"/>
                </a:solidFill>
                <a:uFillTx/>
                <a:latin typeface="標楷體" panose="03000509000000000000" pitchFamily="65" charset="-120"/>
                <a:ea typeface="標楷體" panose="03000509000000000000" pitchFamily="65" charset="-120"/>
              </a:rPr>
              <a:t>招標</a:t>
            </a:r>
            <a:r>
              <a:rPr lang="zh-TW" altLang="en-US" sz="3200" b="1" i="0" u="none" strike="noStrike" kern="1200" cap="none" spc="0" baseline="0" dirty="0">
                <a:solidFill>
                  <a:srgbClr val="000000"/>
                </a:solidFill>
                <a:uFillTx/>
                <a:latin typeface="標楷體" panose="03000509000000000000" pitchFamily="65" charset="-120"/>
                <a:ea typeface="標楷體" panose="03000509000000000000" pitchFamily="65" charset="-120"/>
              </a:rPr>
              <a:t>前置作業</a:t>
            </a:r>
            <a:endParaRPr lang="zh-TW" sz="3200" b="1" i="0" u="none" strike="noStrike" kern="1200" cap="none" spc="0" baseline="0" dirty="0">
              <a:solidFill>
                <a:srgbClr val="000000"/>
              </a:solidFill>
              <a:uFillTx/>
              <a:latin typeface="標楷體" panose="03000509000000000000" pitchFamily="65" charset="-120"/>
              <a:ea typeface="標楷體" panose="03000509000000000000" pitchFamily="65" charset="-120"/>
            </a:endParaRPr>
          </a:p>
        </p:txBody>
      </p:sp>
      <p:sp>
        <p:nvSpPr>
          <p:cNvPr id="9" name="五邊形 5"/>
          <p:cNvSpPr/>
          <p:nvPr/>
        </p:nvSpPr>
        <p:spPr>
          <a:xfrm>
            <a:off x="3419872" y="332656"/>
            <a:ext cx="5366872" cy="930841"/>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180"/>
              <a:gd name="f11" fmla="abs f4"/>
              <a:gd name="f12" fmla="abs f5"/>
              <a:gd name="f13" fmla="abs f6"/>
              <a:gd name="f14" fmla="val f7"/>
              <a:gd name="f15" fmla="val f8"/>
              <a:gd name="f16" fmla="*/ f9 f1 1"/>
              <a:gd name="f17" fmla="*/ f10 f1 1"/>
              <a:gd name="f18" fmla="?: f11 f4 1"/>
              <a:gd name="f19" fmla="?: f12 f5 1"/>
              <a:gd name="f20" fmla="?: f13 f6 1"/>
              <a:gd name="f21" fmla="*/ f16 1 f3"/>
              <a:gd name="f22" fmla="*/ f17 1 f3"/>
              <a:gd name="f23" fmla="*/ f18 1 21600"/>
              <a:gd name="f24" fmla="*/ f19 1 21600"/>
              <a:gd name="f25" fmla="*/ 21600 f18 1"/>
              <a:gd name="f26" fmla="*/ 21600 f19 1"/>
              <a:gd name="f27" fmla="+- f21 0 f2"/>
              <a:gd name="f28" fmla="+- f22 0 f2"/>
              <a:gd name="f29" fmla="min f24 f23"/>
              <a:gd name="f30" fmla="*/ f25 1 f20"/>
              <a:gd name="f31" fmla="*/ f26 1 f20"/>
              <a:gd name="f32" fmla="val f30"/>
              <a:gd name="f33" fmla="val f31"/>
              <a:gd name="f34" fmla="*/ f14 f29 1"/>
              <a:gd name="f35" fmla="+- f33 0 f14"/>
              <a:gd name="f36" fmla="+- f32 0 f14"/>
              <a:gd name="f37" fmla="*/ f33 f29 1"/>
              <a:gd name="f38" fmla="*/ f32 f29 1"/>
              <a:gd name="f39" fmla="*/ f35 1 2"/>
              <a:gd name="f40" fmla="min f36 f35"/>
              <a:gd name="f41" fmla="+- f14 f39 0"/>
              <a:gd name="f42" fmla="*/ f40 f15 1"/>
              <a:gd name="f43" fmla="*/ f42 1 100000"/>
              <a:gd name="f44" fmla="*/ f41 f29 1"/>
              <a:gd name="f45" fmla="+- f32 0 f43"/>
              <a:gd name="f46" fmla="+- f45 f32 0"/>
              <a:gd name="f47" fmla="*/ f45 1 2"/>
              <a:gd name="f48" fmla="*/ f45 f29 1"/>
              <a:gd name="f49" fmla="*/ f46 1 2"/>
              <a:gd name="f50" fmla="*/ f47 f29 1"/>
              <a:gd name="f51" fmla="*/ f49 f29 1"/>
            </a:gdLst>
            <a:ahLst/>
            <a:cxnLst>
              <a:cxn ang="3cd4">
                <a:pos x="hc" y="t"/>
              </a:cxn>
              <a:cxn ang="0">
                <a:pos x="r" y="vc"/>
              </a:cxn>
              <a:cxn ang="cd4">
                <a:pos x="hc" y="b"/>
              </a:cxn>
              <a:cxn ang="cd2">
                <a:pos x="l" y="vc"/>
              </a:cxn>
              <a:cxn ang="f27">
                <a:pos x="f50" y="f34"/>
              </a:cxn>
              <a:cxn ang="f28">
                <a:pos x="f50" y="f37"/>
              </a:cxn>
            </a:cxnLst>
            <a:rect l="f34" t="f34" r="f51" b="f37"/>
            <a:pathLst>
              <a:path>
                <a:moveTo>
                  <a:pt x="f34" y="f34"/>
                </a:moveTo>
                <a:lnTo>
                  <a:pt x="f48" y="f34"/>
                </a:lnTo>
                <a:lnTo>
                  <a:pt x="f38" y="f44"/>
                </a:lnTo>
                <a:lnTo>
                  <a:pt x="f48" y="f37"/>
                </a:lnTo>
                <a:lnTo>
                  <a:pt x="f34" y="f37"/>
                </a:lnTo>
                <a:close/>
              </a:path>
            </a:pathLst>
          </a:custGeom>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10800000" scaled="1"/>
            <a:tileRect/>
          </a:gradFill>
          <a:ln w="57150">
            <a:solidFill>
              <a:schemeClr val="tx1"/>
            </a:solidFill>
            <a:prstDash val="solid"/>
          </a:ln>
        </p:spPr>
        <p:txBody>
          <a:bodyPr vert="horz" wrap="square" lIns="91440" tIns="45720" rIns="91440" bIns="45720" anchor="ctr" anchorCtr="1" compatLnSpc="1"/>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zh-TW" sz="3200" b="1" i="0" u="none" strike="noStrike" kern="1200" cap="none" spc="0" baseline="0" dirty="0">
                <a:solidFill>
                  <a:srgbClr val="000000"/>
                </a:solidFill>
                <a:uFillTx/>
                <a:latin typeface="標楷體" panose="03000509000000000000" pitchFamily="65" charset="-120"/>
                <a:ea typeface="標楷體" panose="03000509000000000000" pitchFamily="65" charset="-120"/>
              </a:rPr>
              <a:t>開標</a:t>
            </a:r>
            <a:r>
              <a:rPr lang="zh-TW" altLang="en-US" sz="3200" b="1" i="0" u="none" strike="noStrike" kern="1200" cap="none" spc="0" baseline="0" dirty="0">
                <a:solidFill>
                  <a:srgbClr val="000000"/>
                </a:solidFill>
                <a:uFillTx/>
                <a:latin typeface="標楷體" panose="03000509000000000000" pitchFamily="65" charset="-120"/>
                <a:ea typeface="標楷體" panose="03000509000000000000" pitchFamily="65" charset="-120"/>
              </a:rPr>
              <a:t>審標評選協商決標作業</a:t>
            </a:r>
            <a:endParaRPr lang="zh-TW" sz="3200" b="1" i="0" u="none" strike="noStrike" kern="1200" cap="none" spc="0" baseline="0" dirty="0">
              <a:solidFill>
                <a:srgbClr val="000000"/>
              </a:solidFill>
              <a:uFillTx/>
              <a:latin typeface="標楷體" panose="03000509000000000000" pitchFamily="65" charset="-120"/>
              <a:ea typeface="標楷體" panose="03000509000000000000" pitchFamily="65" charset="-120"/>
            </a:endParaRPr>
          </a:p>
        </p:txBody>
      </p:sp>
    </p:spTree>
    <p:extLst>
      <p:ext uri="{BB962C8B-B14F-4D97-AF65-F5344CB8AC3E}">
        <p14:creationId xmlns:p14="http://schemas.microsoft.com/office/powerpoint/2010/main" val="316584714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12" name="文字方塊 11"/>
          <p:cNvSpPr txBox="1"/>
          <p:nvPr/>
        </p:nvSpPr>
        <p:spPr>
          <a:xfrm>
            <a:off x="383152" y="1793879"/>
            <a:ext cx="4620896" cy="451406"/>
          </a:xfrm>
          <a:prstGeom prst="rect">
            <a:avLst/>
          </a:prstGeom>
          <a:gradFill flip="none" rotWithShape="1">
            <a:gsLst>
              <a:gs pos="0">
                <a:srgbClr val="FFC000">
                  <a:tint val="66000"/>
                  <a:satMod val="160000"/>
                </a:srgbClr>
              </a:gs>
              <a:gs pos="50000">
                <a:srgbClr val="FFC000">
                  <a:tint val="44500"/>
                  <a:satMod val="160000"/>
                </a:srgbClr>
              </a:gs>
              <a:gs pos="100000">
                <a:srgbClr val="FFC000">
                  <a:tint val="23500"/>
                  <a:satMod val="160000"/>
                </a:srgbClr>
              </a:gs>
            </a:gsLst>
            <a:lin ang="10800000" scaled="1"/>
            <a:tileRect/>
          </a:gradFill>
          <a:ln w="57150">
            <a:solidFill>
              <a:srgbClr val="1C1C1C"/>
            </a:solidFill>
          </a:ln>
        </p:spPr>
        <p:txBody>
          <a:bodyPr wrap="square" rtlCol="0">
            <a:spAutoFit/>
          </a:bodyPr>
          <a:lstStyle/>
          <a:p>
            <a:pPr>
              <a:lnSpc>
                <a:spcPts val="2800"/>
              </a:lnSpc>
            </a:pPr>
            <a:r>
              <a:rPr lang="zh-TW" altLang="en-US" sz="2800" b="1" kern="100" dirty="0">
                <a:solidFill>
                  <a:srgbClr val="0000FF"/>
                </a:solidFill>
                <a:latin typeface="標楷體" panose="03000509000000000000" pitchFamily="65" charset="-120"/>
                <a:ea typeface="標楷體" panose="03000509000000000000" pitchFamily="65" charset="-120"/>
              </a:rPr>
              <a:t>  五、</a:t>
            </a:r>
            <a:r>
              <a:rPr lang="zh-TW" altLang="zh-TW" sz="2800" b="1" kern="100" dirty="0">
                <a:solidFill>
                  <a:srgbClr val="0000FF"/>
                </a:solidFill>
                <a:latin typeface="標楷體" panose="03000509000000000000" pitchFamily="65" charset="-120"/>
                <a:ea typeface="標楷體" panose="03000509000000000000" pitchFamily="65" charset="-120"/>
              </a:rPr>
              <a:t>評定最有利標之方式</a:t>
            </a:r>
          </a:p>
        </p:txBody>
      </p:sp>
      <p:sp>
        <p:nvSpPr>
          <p:cNvPr id="20" name="文字方塊 19"/>
          <p:cNvSpPr txBox="1"/>
          <p:nvPr/>
        </p:nvSpPr>
        <p:spPr>
          <a:xfrm>
            <a:off x="379548" y="2347949"/>
            <a:ext cx="8352928" cy="1423210"/>
          </a:xfrm>
          <a:prstGeom prst="rect">
            <a:avLst/>
          </a:prstGeom>
          <a:noFill/>
        </p:spPr>
        <p:txBody>
          <a:bodyPr wrap="square" rtlCol="0">
            <a:spAutoFit/>
          </a:bodyPr>
          <a:lstStyle/>
          <a:p>
            <a:pPr marL="355600" indent="-355600" algn="just">
              <a:lnSpc>
                <a:spcPts val="3600"/>
              </a:lnSpc>
              <a:buFont typeface="Wingdings" panose="05000000000000000000" pitchFamily="2" charset="2"/>
              <a:buChar char="l"/>
            </a:pPr>
            <a:r>
              <a:rPr lang="zh-TW" altLang="zh-TW" sz="2800" b="1" u="sng" kern="100" dirty="0">
                <a:solidFill>
                  <a:srgbClr val="0000FF"/>
                </a:solidFill>
                <a:latin typeface="標楷體" panose="03000509000000000000" pitchFamily="65" charset="-120"/>
                <a:ea typeface="標楷體" panose="03000509000000000000" pitchFamily="65" charset="-120"/>
              </a:rPr>
              <a:t>評定最有利標之方式違反法令規定</a:t>
            </a:r>
            <a:r>
              <a:rPr lang="zh-TW" altLang="zh-TW" sz="2800" b="1" kern="100" dirty="0">
                <a:solidFill>
                  <a:srgbClr val="000000"/>
                </a:solidFill>
                <a:latin typeface="標楷體" panose="03000509000000000000" pitchFamily="65" charset="-120"/>
                <a:ea typeface="標楷體" panose="03000509000000000000" pitchFamily="65" charset="-120"/>
              </a:rPr>
              <a:t>，</a:t>
            </a:r>
            <a:r>
              <a:rPr lang="zh-TW" altLang="zh-TW" sz="2000" b="1" kern="100" dirty="0">
                <a:solidFill>
                  <a:srgbClr val="000000"/>
                </a:solidFill>
                <a:latin typeface="標楷體" panose="03000509000000000000" pitchFamily="65" charset="-120"/>
                <a:ea typeface="標楷體" panose="03000509000000000000" pitchFamily="65" charset="-120"/>
              </a:rPr>
              <a:t>例如：</a:t>
            </a:r>
            <a:r>
              <a:rPr lang="zh-TW" altLang="zh-TW" sz="2000" b="1" u="sng" kern="100" dirty="0">
                <a:solidFill>
                  <a:srgbClr val="FF0000"/>
                </a:solidFill>
                <a:latin typeface="標楷體" panose="03000509000000000000" pitchFamily="65" charset="-120"/>
                <a:ea typeface="標楷體" panose="03000509000000000000" pitchFamily="65" charset="-120"/>
              </a:rPr>
              <a:t>分階段辦理評選及淘汰</a:t>
            </a:r>
            <a:r>
              <a:rPr lang="zh-TW" altLang="zh-TW" sz="2000" b="1" kern="100" dirty="0">
                <a:solidFill>
                  <a:srgbClr val="000000"/>
                </a:solidFill>
                <a:latin typeface="標楷體" panose="03000509000000000000" pitchFamily="65" charset="-120"/>
                <a:ea typeface="標楷體" panose="03000509000000000000" pitchFamily="65" charset="-120"/>
              </a:rPr>
              <a:t>不合格廠商者，就分數或權重</a:t>
            </a:r>
            <a:r>
              <a:rPr lang="zh-TW" altLang="zh-TW" sz="2000" b="1" u="sng" kern="100" dirty="0">
                <a:solidFill>
                  <a:srgbClr val="FF0000"/>
                </a:solidFill>
                <a:latin typeface="標楷體" panose="03000509000000000000" pitchFamily="65" charset="-120"/>
                <a:ea typeface="標楷體" panose="03000509000000000000" pitchFamily="65" charset="-120"/>
              </a:rPr>
              <a:t>較低之階段先行評選</a:t>
            </a:r>
            <a:r>
              <a:rPr lang="zh-TW" altLang="zh-TW" sz="2000" b="1" kern="100" dirty="0">
                <a:solidFill>
                  <a:srgbClr val="000000"/>
                </a:solidFill>
                <a:latin typeface="標楷體" panose="03000509000000000000" pitchFamily="65" charset="-120"/>
                <a:ea typeface="標楷體" panose="03000509000000000000" pitchFamily="65" charset="-120"/>
              </a:rPr>
              <a:t>，或</a:t>
            </a:r>
            <a:r>
              <a:rPr lang="zh-TW" altLang="zh-TW" sz="2000" b="1" u="sng" kern="100" dirty="0">
                <a:solidFill>
                  <a:srgbClr val="FF0000"/>
                </a:solidFill>
                <a:latin typeface="標楷體" panose="03000509000000000000" pitchFamily="65" charset="-120"/>
                <a:ea typeface="標楷體" panose="03000509000000000000" pitchFamily="65" charset="-120"/>
              </a:rPr>
              <a:t>不符合二階段原則之規定</a:t>
            </a:r>
            <a:r>
              <a:rPr lang="zh-TW" altLang="zh-TW" sz="2000" b="1" kern="100" dirty="0">
                <a:solidFill>
                  <a:srgbClr val="000000"/>
                </a:solidFill>
                <a:latin typeface="標楷體" panose="03000509000000000000" pitchFamily="65" charset="-120"/>
                <a:ea typeface="標楷體" panose="03000509000000000000" pitchFamily="65" charset="-120"/>
              </a:rPr>
              <a:t>；</a:t>
            </a:r>
            <a:r>
              <a:rPr lang="zh-TW" altLang="zh-TW" sz="2000" b="1" u="sng" kern="100" dirty="0">
                <a:solidFill>
                  <a:srgbClr val="0000FF"/>
                </a:solidFill>
                <a:latin typeface="標楷體" panose="03000509000000000000" pitchFamily="65" charset="-120"/>
                <a:ea typeface="標楷體" panose="03000509000000000000" pitchFamily="65" charset="-120"/>
              </a:rPr>
              <a:t>自創法規所無之評定方式</a:t>
            </a:r>
            <a:r>
              <a:rPr lang="zh-TW" altLang="zh-TW" sz="2000" b="1" kern="100" dirty="0">
                <a:solidFill>
                  <a:srgbClr val="000000"/>
                </a:solidFill>
                <a:latin typeface="標楷體" panose="03000509000000000000" pitchFamily="65" charset="-120"/>
                <a:ea typeface="標楷體" panose="03000509000000000000" pitchFamily="65" charset="-120"/>
              </a:rPr>
              <a:t>。</a:t>
            </a:r>
            <a:endParaRPr lang="zh-TW" altLang="zh-TW" sz="2000" b="1" kern="100" dirty="0">
              <a:solidFill>
                <a:srgbClr val="000000"/>
              </a:solidFill>
              <a:latin typeface="標楷體" pitchFamily="65" charset="-120"/>
              <a:ea typeface="標楷體" pitchFamily="65" charset="-120"/>
              <a:cs typeface="Times New Roman"/>
            </a:endParaRPr>
          </a:p>
        </p:txBody>
      </p:sp>
      <p:sp>
        <p:nvSpPr>
          <p:cNvPr id="7" name="向下箭號 6"/>
          <p:cNvSpPr/>
          <p:nvPr/>
        </p:nvSpPr>
        <p:spPr>
          <a:xfrm>
            <a:off x="539552" y="1088742"/>
            <a:ext cx="210690" cy="705138"/>
          </a:xfrm>
          <a:prstGeom prst="downArrow">
            <a:avLst/>
          </a:prstGeom>
          <a:solidFill>
            <a:srgbClr val="FF0000"/>
          </a:solidFill>
          <a:ln w="57150">
            <a:solidFill>
              <a:srgbClr val="1C1C1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8" name="五邊形 4"/>
          <p:cNvSpPr/>
          <p:nvPr/>
        </p:nvSpPr>
        <p:spPr>
          <a:xfrm>
            <a:off x="395536" y="332656"/>
            <a:ext cx="3024336" cy="930841"/>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180"/>
              <a:gd name="f11" fmla="abs f4"/>
              <a:gd name="f12" fmla="abs f5"/>
              <a:gd name="f13" fmla="abs f6"/>
              <a:gd name="f14" fmla="val f7"/>
              <a:gd name="f15" fmla="val f8"/>
              <a:gd name="f16" fmla="*/ f9 f1 1"/>
              <a:gd name="f17" fmla="*/ f10 f1 1"/>
              <a:gd name="f18" fmla="?: f11 f4 1"/>
              <a:gd name="f19" fmla="?: f12 f5 1"/>
              <a:gd name="f20" fmla="?: f13 f6 1"/>
              <a:gd name="f21" fmla="*/ f16 1 f3"/>
              <a:gd name="f22" fmla="*/ f17 1 f3"/>
              <a:gd name="f23" fmla="*/ f18 1 21600"/>
              <a:gd name="f24" fmla="*/ f19 1 21600"/>
              <a:gd name="f25" fmla="*/ 21600 f18 1"/>
              <a:gd name="f26" fmla="*/ 21600 f19 1"/>
              <a:gd name="f27" fmla="+- f21 0 f2"/>
              <a:gd name="f28" fmla="+- f22 0 f2"/>
              <a:gd name="f29" fmla="min f24 f23"/>
              <a:gd name="f30" fmla="*/ f25 1 f20"/>
              <a:gd name="f31" fmla="*/ f26 1 f20"/>
              <a:gd name="f32" fmla="val f30"/>
              <a:gd name="f33" fmla="val f31"/>
              <a:gd name="f34" fmla="*/ f14 f29 1"/>
              <a:gd name="f35" fmla="+- f33 0 f14"/>
              <a:gd name="f36" fmla="+- f32 0 f14"/>
              <a:gd name="f37" fmla="*/ f33 f29 1"/>
              <a:gd name="f38" fmla="*/ f32 f29 1"/>
              <a:gd name="f39" fmla="*/ f35 1 2"/>
              <a:gd name="f40" fmla="min f36 f35"/>
              <a:gd name="f41" fmla="+- f14 f39 0"/>
              <a:gd name="f42" fmla="*/ f40 f15 1"/>
              <a:gd name="f43" fmla="*/ f42 1 100000"/>
              <a:gd name="f44" fmla="*/ f41 f29 1"/>
              <a:gd name="f45" fmla="+- f32 0 f43"/>
              <a:gd name="f46" fmla="+- f45 f32 0"/>
              <a:gd name="f47" fmla="*/ f45 1 2"/>
              <a:gd name="f48" fmla="*/ f45 f29 1"/>
              <a:gd name="f49" fmla="*/ f46 1 2"/>
              <a:gd name="f50" fmla="*/ f47 f29 1"/>
              <a:gd name="f51" fmla="*/ f49 f29 1"/>
            </a:gdLst>
            <a:ahLst/>
            <a:cxnLst>
              <a:cxn ang="3cd4">
                <a:pos x="hc" y="t"/>
              </a:cxn>
              <a:cxn ang="0">
                <a:pos x="r" y="vc"/>
              </a:cxn>
              <a:cxn ang="cd4">
                <a:pos x="hc" y="b"/>
              </a:cxn>
              <a:cxn ang="cd2">
                <a:pos x="l" y="vc"/>
              </a:cxn>
              <a:cxn ang="f27">
                <a:pos x="f50" y="f34"/>
              </a:cxn>
              <a:cxn ang="f28">
                <a:pos x="f50" y="f37"/>
              </a:cxn>
            </a:cxnLst>
            <a:rect l="f34" t="f34" r="f51" b="f37"/>
            <a:pathLst>
              <a:path>
                <a:moveTo>
                  <a:pt x="f34" y="f34"/>
                </a:moveTo>
                <a:lnTo>
                  <a:pt x="f48" y="f34"/>
                </a:lnTo>
                <a:lnTo>
                  <a:pt x="f38" y="f44"/>
                </a:lnTo>
                <a:lnTo>
                  <a:pt x="f48" y="f37"/>
                </a:lnTo>
                <a:lnTo>
                  <a:pt x="f34" y="f37"/>
                </a:lnTo>
                <a:close/>
              </a:path>
            </a:pathLst>
          </a:custGeom>
          <a:gradFill flip="none" rotWithShape="1">
            <a:gsLst>
              <a:gs pos="0">
                <a:srgbClr val="00B0F0">
                  <a:tint val="66000"/>
                  <a:satMod val="160000"/>
                </a:srgbClr>
              </a:gs>
              <a:gs pos="50000">
                <a:srgbClr val="00B0F0">
                  <a:tint val="44500"/>
                  <a:satMod val="160000"/>
                </a:srgbClr>
              </a:gs>
              <a:gs pos="100000">
                <a:srgbClr val="00B0F0">
                  <a:tint val="23500"/>
                  <a:satMod val="160000"/>
                </a:srgbClr>
              </a:gs>
            </a:gsLst>
            <a:lin ang="10800000" scaled="1"/>
            <a:tileRect/>
          </a:gradFill>
          <a:ln w="57150">
            <a:solidFill>
              <a:schemeClr val="tx1"/>
            </a:solidFill>
            <a:prstDash val="solid"/>
          </a:ln>
        </p:spPr>
        <p:txBody>
          <a:bodyPr vert="horz" wrap="square" lIns="91440" tIns="45720" rIns="91440" bIns="45720" anchor="ctr" anchorCtr="1" compatLnSpc="1"/>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zh-TW" sz="3200" b="1" i="0" u="none" strike="noStrike" kern="1200" cap="none" spc="0" baseline="0" dirty="0">
                <a:solidFill>
                  <a:srgbClr val="000000"/>
                </a:solidFill>
                <a:uFillTx/>
                <a:latin typeface="標楷體" panose="03000509000000000000" pitchFamily="65" charset="-120"/>
                <a:ea typeface="標楷體" panose="03000509000000000000" pitchFamily="65" charset="-120"/>
              </a:rPr>
              <a:t>招標</a:t>
            </a:r>
            <a:r>
              <a:rPr lang="zh-TW" altLang="en-US" sz="3200" b="1" i="0" u="none" strike="noStrike" kern="1200" cap="none" spc="0" baseline="0" dirty="0">
                <a:solidFill>
                  <a:srgbClr val="000000"/>
                </a:solidFill>
                <a:uFillTx/>
                <a:latin typeface="標楷體" panose="03000509000000000000" pitchFamily="65" charset="-120"/>
                <a:ea typeface="標楷體" panose="03000509000000000000" pitchFamily="65" charset="-120"/>
              </a:rPr>
              <a:t>前置作業</a:t>
            </a:r>
            <a:endParaRPr lang="zh-TW" sz="3200" b="1" i="0" u="none" strike="noStrike" kern="1200" cap="none" spc="0" baseline="0" dirty="0">
              <a:solidFill>
                <a:srgbClr val="000000"/>
              </a:solidFill>
              <a:uFillTx/>
              <a:latin typeface="標楷體" panose="03000509000000000000" pitchFamily="65" charset="-120"/>
              <a:ea typeface="標楷體" panose="03000509000000000000" pitchFamily="65" charset="-120"/>
            </a:endParaRPr>
          </a:p>
        </p:txBody>
      </p:sp>
      <p:sp>
        <p:nvSpPr>
          <p:cNvPr id="9" name="五邊形 5"/>
          <p:cNvSpPr/>
          <p:nvPr/>
        </p:nvSpPr>
        <p:spPr>
          <a:xfrm>
            <a:off x="3419872" y="332656"/>
            <a:ext cx="5366872" cy="930841"/>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180"/>
              <a:gd name="f11" fmla="abs f4"/>
              <a:gd name="f12" fmla="abs f5"/>
              <a:gd name="f13" fmla="abs f6"/>
              <a:gd name="f14" fmla="val f7"/>
              <a:gd name="f15" fmla="val f8"/>
              <a:gd name="f16" fmla="*/ f9 f1 1"/>
              <a:gd name="f17" fmla="*/ f10 f1 1"/>
              <a:gd name="f18" fmla="?: f11 f4 1"/>
              <a:gd name="f19" fmla="?: f12 f5 1"/>
              <a:gd name="f20" fmla="?: f13 f6 1"/>
              <a:gd name="f21" fmla="*/ f16 1 f3"/>
              <a:gd name="f22" fmla="*/ f17 1 f3"/>
              <a:gd name="f23" fmla="*/ f18 1 21600"/>
              <a:gd name="f24" fmla="*/ f19 1 21600"/>
              <a:gd name="f25" fmla="*/ 21600 f18 1"/>
              <a:gd name="f26" fmla="*/ 21600 f19 1"/>
              <a:gd name="f27" fmla="+- f21 0 f2"/>
              <a:gd name="f28" fmla="+- f22 0 f2"/>
              <a:gd name="f29" fmla="min f24 f23"/>
              <a:gd name="f30" fmla="*/ f25 1 f20"/>
              <a:gd name="f31" fmla="*/ f26 1 f20"/>
              <a:gd name="f32" fmla="val f30"/>
              <a:gd name="f33" fmla="val f31"/>
              <a:gd name="f34" fmla="*/ f14 f29 1"/>
              <a:gd name="f35" fmla="+- f33 0 f14"/>
              <a:gd name="f36" fmla="+- f32 0 f14"/>
              <a:gd name="f37" fmla="*/ f33 f29 1"/>
              <a:gd name="f38" fmla="*/ f32 f29 1"/>
              <a:gd name="f39" fmla="*/ f35 1 2"/>
              <a:gd name="f40" fmla="min f36 f35"/>
              <a:gd name="f41" fmla="+- f14 f39 0"/>
              <a:gd name="f42" fmla="*/ f40 f15 1"/>
              <a:gd name="f43" fmla="*/ f42 1 100000"/>
              <a:gd name="f44" fmla="*/ f41 f29 1"/>
              <a:gd name="f45" fmla="+- f32 0 f43"/>
              <a:gd name="f46" fmla="+- f45 f32 0"/>
              <a:gd name="f47" fmla="*/ f45 1 2"/>
              <a:gd name="f48" fmla="*/ f45 f29 1"/>
              <a:gd name="f49" fmla="*/ f46 1 2"/>
              <a:gd name="f50" fmla="*/ f47 f29 1"/>
              <a:gd name="f51" fmla="*/ f49 f29 1"/>
            </a:gdLst>
            <a:ahLst/>
            <a:cxnLst>
              <a:cxn ang="3cd4">
                <a:pos x="hc" y="t"/>
              </a:cxn>
              <a:cxn ang="0">
                <a:pos x="r" y="vc"/>
              </a:cxn>
              <a:cxn ang="cd4">
                <a:pos x="hc" y="b"/>
              </a:cxn>
              <a:cxn ang="cd2">
                <a:pos x="l" y="vc"/>
              </a:cxn>
              <a:cxn ang="f27">
                <a:pos x="f50" y="f34"/>
              </a:cxn>
              <a:cxn ang="f28">
                <a:pos x="f50" y="f37"/>
              </a:cxn>
            </a:cxnLst>
            <a:rect l="f34" t="f34" r="f51" b="f37"/>
            <a:pathLst>
              <a:path>
                <a:moveTo>
                  <a:pt x="f34" y="f34"/>
                </a:moveTo>
                <a:lnTo>
                  <a:pt x="f48" y="f34"/>
                </a:lnTo>
                <a:lnTo>
                  <a:pt x="f38" y="f44"/>
                </a:lnTo>
                <a:lnTo>
                  <a:pt x="f48" y="f37"/>
                </a:lnTo>
                <a:lnTo>
                  <a:pt x="f34" y="f37"/>
                </a:lnTo>
                <a:close/>
              </a:path>
            </a:pathLst>
          </a:custGeom>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10800000" scaled="1"/>
            <a:tileRect/>
          </a:gradFill>
          <a:ln w="57150">
            <a:solidFill>
              <a:schemeClr val="tx1"/>
            </a:solidFill>
            <a:prstDash val="solid"/>
          </a:ln>
        </p:spPr>
        <p:txBody>
          <a:bodyPr vert="horz" wrap="square" lIns="91440" tIns="45720" rIns="91440" bIns="45720" anchor="ctr" anchorCtr="1" compatLnSpc="1"/>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zh-TW" sz="3200" b="1" i="0" u="none" strike="noStrike" kern="1200" cap="none" spc="0" baseline="0" dirty="0">
                <a:solidFill>
                  <a:srgbClr val="000000"/>
                </a:solidFill>
                <a:uFillTx/>
                <a:latin typeface="標楷體" panose="03000509000000000000" pitchFamily="65" charset="-120"/>
                <a:ea typeface="標楷體" panose="03000509000000000000" pitchFamily="65" charset="-120"/>
              </a:rPr>
              <a:t>開標</a:t>
            </a:r>
            <a:r>
              <a:rPr lang="zh-TW" altLang="en-US" sz="3200" b="1" i="0" u="none" strike="noStrike" kern="1200" cap="none" spc="0" baseline="0" dirty="0">
                <a:solidFill>
                  <a:srgbClr val="000000"/>
                </a:solidFill>
                <a:uFillTx/>
                <a:latin typeface="標楷體" panose="03000509000000000000" pitchFamily="65" charset="-120"/>
                <a:ea typeface="標楷體" panose="03000509000000000000" pitchFamily="65" charset="-120"/>
              </a:rPr>
              <a:t>審標評選協商決標作業</a:t>
            </a:r>
            <a:endParaRPr lang="zh-TW" sz="3200" b="1" i="0" u="none" strike="noStrike" kern="1200" cap="none" spc="0" baseline="0" dirty="0">
              <a:solidFill>
                <a:srgbClr val="000000"/>
              </a:solidFill>
              <a:uFillTx/>
              <a:latin typeface="標楷體" panose="03000509000000000000" pitchFamily="65" charset="-120"/>
              <a:ea typeface="標楷體" panose="03000509000000000000" pitchFamily="65" charset="-120"/>
            </a:endParaRPr>
          </a:p>
        </p:txBody>
      </p:sp>
    </p:spTree>
    <p:extLst>
      <p:ext uri="{BB962C8B-B14F-4D97-AF65-F5344CB8AC3E}">
        <p14:creationId xmlns:p14="http://schemas.microsoft.com/office/powerpoint/2010/main" val="62257182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12" name="文字方塊 11"/>
          <p:cNvSpPr txBox="1"/>
          <p:nvPr/>
        </p:nvSpPr>
        <p:spPr>
          <a:xfrm>
            <a:off x="3419872" y="1668320"/>
            <a:ext cx="2088232" cy="451406"/>
          </a:xfrm>
          <a:prstGeom prst="rect">
            <a:avLst/>
          </a:prstGeom>
          <a:gradFill flip="none" rotWithShape="1">
            <a:gsLst>
              <a:gs pos="0">
                <a:srgbClr val="FFFF99">
                  <a:shade val="30000"/>
                  <a:satMod val="115000"/>
                </a:srgbClr>
              </a:gs>
              <a:gs pos="50000">
                <a:srgbClr val="FFFF99">
                  <a:shade val="67500"/>
                  <a:satMod val="115000"/>
                </a:srgbClr>
              </a:gs>
              <a:gs pos="100000">
                <a:srgbClr val="FFFF99">
                  <a:shade val="100000"/>
                  <a:satMod val="115000"/>
                </a:srgbClr>
              </a:gs>
            </a:gsLst>
            <a:lin ang="8100000" scaled="1"/>
            <a:tileRect/>
          </a:gradFill>
          <a:ln w="57150">
            <a:solidFill>
              <a:srgbClr val="1C1C1C"/>
            </a:solidFill>
          </a:ln>
        </p:spPr>
        <p:txBody>
          <a:bodyPr wrap="square" rtlCol="0">
            <a:spAutoFit/>
          </a:bodyPr>
          <a:lstStyle/>
          <a:p>
            <a:pPr algn="ctr">
              <a:lnSpc>
                <a:spcPts val="2800"/>
              </a:lnSpc>
              <a:spcAft>
                <a:spcPts val="0"/>
              </a:spcAft>
            </a:pPr>
            <a:r>
              <a:rPr lang="zh-TW" altLang="en-US" sz="2800" b="1" kern="100" dirty="0">
                <a:solidFill>
                  <a:srgbClr val="0000FF"/>
                </a:solidFill>
                <a:latin typeface="標楷體" panose="03000509000000000000" pitchFamily="65" charset="-120"/>
                <a:ea typeface="標楷體" panose="03000509000000000000" pitchFamily="65" charset="-120"/>
              </a:rPr>
              <a:t>六、底價</a:t>
            </a:r>
            <a:endParaRPr lang="zh-TW" altLang="zh-TW" sz="2800" b="1" kern="100" dirty="0">
              <a:solidFill>
                <a:srgbClr val="000000"/>
              </a:solidFill>
              <a:latin typeface="標楷體" panose="03000509000000000000" pitchFamily="65" charset="-120"/>
              <a:ea typeface="標楷體" panose="03000509000000000000" pitchFamily="65" charset="-120"/>
            </a:endParaRPr>
          </a:p>
        </p:txBody>
      </p:sp>
      <p:sp>
        <p:nvSpPr>
          <p:cNvPr id="20" name="文字方塊 19"/>
          <p:cNvSpPr txBox="1"/>
          <p:nvPr/>
        </p:nvSpPr>
        <p:spPr>
          <a:xfrm>
            <a:off x="407920" y="2132856"/>
            <a:ext cx="8352928" cy="3756093"/>
          </a:xfrm>
          <a:prstGeom prst="rect">
            <a:avLst/>
          </a:prstGeom>
          <a:noFill/>
        </p:spPr>
        <p:txBody>
          <a:bodyPr wrap="square" rtlCol="0">
            <a:spAutoFit/>
          </a:bodyPr>
          <a:lstStyle/>
          <a:p>
            <a:pPr marL="355600" indent="-355600" algn="just">
              <a:lnSpc>
                <a:spcPts val="3600"/>
              </a:lnSpc>
            </a:pPr>
            <a:r>
              <a:rPr lang="en-US" altLang="zh-TW" sz="2400" b="1" kern="100" dirty="0">
                <a:solidFill>
                  <a:srgbClr val="000000"/>
                </a:solidFill>
                <a:latin typeface="標楷體" pitchFamily="65" charset="-120"/>
                <a:ea typeface="標楷體" pitchFamily="65" charset="-120"/>
                <a:cs typeface="Times New Roman"/>
              </a:rPr>
              <a:t>1.</a:t>
            </a:r>
            <a:r>
              <a:rPr lang="zh-TW" altLang="zh-TW" sz="2400" b="1" kern="100" dirty="0">
                <a:solidFill>
                  <a:srgbClr val="000000"/>
                </a:solidFill>
                <a:latin typeface="標楷體" panose="03000509000000000000" pitchFamily="65" charset="-120"/>
                <a:ea typeface="標楷體" panose="03000509000000000000" pitchFamily="65" charset="-120"/>
              </a:rPr>
              <a:t>採</a:t>
            </a:r>
            <a:r>
              <a:rPr lang="zh-TW" altLang="zh-TW" sz="2400" b="1" u="sng" kern="100" dirty="0">
                <a:solidFill>
                  <a:srgbClr val="0000FF"/>
                </a:solidFill>
                <a:latin typeface="標楷體" panose="03000509000000000000" pitchFamily="65" charset="-120"/>
                <a:ea typeface="標楷體" panose="03000509000000000000" pitchFamily="65" charset="-120"/>
              </a:rPr>
              <a:t>最有利標決標</a:t>
            </a:r>
            <a:r>
              <a:rPr lang="zh-TW" altLang="zh-TW" sz="2400" b="1" kern="100" dirty="0">
                <a:solidFill>
                  <a:srgbClr val="000000"/>
                </a:solidFill>
                <a:latin typeface="標楷體" panose="03000509000000000000" pitchFamily="65" charset="-120"/>
                <a:ea typeface="標楷體" panose="03000509000000000000" pitchFamily="65" charset="-120"/>
              </a:rPr>
              <a:t>，如訂有底價，評選出超底價之最有利標廠商後</a:t>
            </a:r>
            <a:r>
              <a:rPr lang="zh-TW" altLang="zh-TW" sz="2400" b="1" u="sng" kern="100" dirty="0">
                <a:solidFill>
                  <a:srgbClr val="FF0000"/>
                </a:solidFill>
                <a:latin typeface="標楷體" panose="03000509000000000000" pitchFamily="65" charset="-120"/>
                <a:ea typeface="標楷體" panose="03000509000000000000" pitchFamily="65" charset="-120"/>
              </a:rPr>
              <a:t>無法減價決標</a:t>
            </a:r>
            <a:r>
              <a:rPr lang="zh-TW" altLang="zh-TW" sz="2400" b="1" kern="100" dirty="0">
                <a:solidFill>
                  <a:srgbClr val="000000"/>
                </a:solidFill>
                <a:latin typeface="標楷體" panose="03000509000000000000" pitchFamily="65" charset="-120"/>
                <a:ea typeface="標楷體" panose="03000509000000000000" pitchFamily="65" charset="-120"/>
              </a:rPr>
              <a:t>。</a:t>
            </a:r>
          </a:p>
          <a:p>
            <a:pPr marL="355600" indent="-355600" algn="just">
              <a:lnSpc>
                <a:spcPts val="3600"/>
              </a:lnSpc>
            </a:pPr>
            <a:r>
              <a:rPr lang="en-US" altLang="zh-TW" sz="2400" b="1" kern="100" dirty="0">
                <a:solidFill>
                  <a:srgbClr val="000000"/>
                </a:solidFill>
                <a:latin typeface="標楷體" pitchFamily="65" charset="-120"/>
                <a:ea typeface="標楷體" pitchFamily="65" charset="-120"/>
                <a:cs typeface="Times New Roman"/>
              </a:rPr>
              <a:t>2.</a:t>
            </a:r>
            <a:r>
              <a:rPr lang="zh-TW" altLang="zh-TW" sz="2400" b="1" u="sng" kern="100" dirty="0">
                <a:solidFill>
                  <a:srgbClr val="0000FF"/>
                </a:solidFill>
                <a:latin typeface="標楷體" panose="03000509000000000000" pitchFamily="65" charset="-120"/>
                <a:ea typeface="標楷體" panose="03000509000000000000" pitchFamily="65" charset="-120"/>
              </a:rPr>
              <a:t>準用最有利標辦理評選優勝廠商者</a:t>
            </a:r>
            <a:r>
              <a:rPr lang="zh-TW" altLang="zh-TW" sz="2400" b="1" kern="100" dirty="0">
                <a:solidFill>
                  <a:srgbClr val="0000FF"/>
                </a:solidFill>
                <a:latin typeface="標楷體" panose="03000509000000000000" pitchFamily="65" charset="-120"/>
                <a:ea typeface="標楷體" panose="03000509000000000000" pitchFamily="65" charset="-120"/>
              </a:rPr>
              <a:t>，</a:t>
            </a:r>
            <a:r>
              <a:rPr lang="zh-TW" altLang="zh-TW" sz="2400" b="1" u="sng" kern="100" dirty="0">
                <a:solidFill>
                  <a:srgbClr val="0000FF"/>
                </a:solidFill>
                <a:latin typeface="標楷體" panose="03000509000000000000" pitchFamily="65" charset="-120"/>
                <a:ea typeface="標楷體" panose="03000509000000000000" pitchFamily="65" charset="-120"/>
              </a:rPr>
              <a:t>後續</a:t>
            </a:r>
            <a:r>
              <a:rPr lang="zh-TW" altLang="zh-TW" sz="2400" b="1" u="sng" kern="100" spc="-10" dirty="0">
                <a:solidFill>
                  <a:srgbClr val="0000FF"/>
                </a:solidFill>
                <a:latin typeface="標楷體" panose="03000509000000000000" pitchFamily="65" charset="-120"/>
                <a:ea typeface="標楷體" panose="03000509000000000000" pitchFamily="65" charset="-120"/>
              </a:rPr>
              <a:t>洽優勝廠商議價</a:t>
            </a:r>
            <a:r>
              <a:rPr lang="zh-TW" altLang="zh-TW" sz="2400" b="1" kern="100" spc="-10" dirty="0">
                <a:solidFill>
                  <a:srgbClr val="000000"/>
                </a:solidFill>
                <a:latin typeface="標楷體" panose="03000509000000000000" pitchFamily="65" charset="-120"/>
                <a:ea typeface="標楷體" panose="03000509000000000000" pitchFamily="65" charset="-120"/>
              </a:rPr>
              <a:t>，其採</a:t>
            </a:r>
            <a:r>
              <a:rPr lang="zh-TW" altLang="zh-TW" sz="2400" b="1" u="sng" kern="100" spc="-10" dirty="0">
                <a:solidFill>
                  <a:srgbClr val="FF0000"/>
                </a:solidFill>
                <a:latin typeface="標楷體" panose="03000509000000000000" pitchFamily="65" charset="-120"/>
                <a:ea typeface="標楷體" panose="03000509000000000000" pitchFamily="65" charset="-120"/>
              </a:rPr>
              <a:t>訂定底價者</a:t>
            </a:r>
            <a:r>
              <a:rPr lang="zh-TW" altLang="zh-TW" sz="2400" b="1" kern="100" spc="-10" dirty="0">
                <a:solidFill>
                  <a:srgbClr val="000000"/>
                </a:solidFill>
                <a:latin typeface="標楷體" panose="03000509000000000000" pitchFamily="65" charset="-120"/>
                <a:ea typeface="標楷體" panose="03000509000000000000" pitchFamily="65" charset="-120"/>
              </a:rPr>
              <a:t>，未於評選</a:t>
            </a:r>
            <a:r>
              <a:rPr lang="zh-TW" altLang="zh-TW" sz="2400" b="1" kern="100" dirty="0">
                <a:solidFill>
                  <a:srgbClr val="000000"/>
                </a:solidFill>
                <a:latin typeface="標楷體" panose="03000509000000000000" pitchFamily="65" charset="-120"/>
                <a:ea typeface="標楷體" panose="03000509000000000000" pitchFamily="65" charset="-120"/>
              </a:rPr>
              <a:t>優勝廠商後</a:t>
            </a:r>
            <a:r>
              <a:rPr lang="zh-TW" altLang="zh-TW" sz="2400" b="1" kern="100" spc="-10" dirty="0">
                <a:solidFill>
                  <a:srgbClr val="000000"/>
                </a:solidFill>
                <a:latin typeface="標楷體" panose="03000509000000000000" pitchFamily="65" charset="-120"/>
                <a:ea typeface="標楷體" panose="03000509000000000000" pitchFamily="65" charset="-120"/>
              </a:rPr>
              <a:t>議價前參考廠商之報價訂定底價；其採</a:t>
            </a:r>
            <a:r>
              <a:rPr lang="zh-TW" altLang="zh-TW" sz="2400" b="1" u="sng" kern="100" spc="-10" dirty="0">
                <a:solidFill>
                  <a:srgbClr val="FF0000"/>
                </a:solidFill>
                <a:latin typeface="標楷體" panose="03000509000000000000" pitchFamily="65" charset="-120"/>
                <a:ea typeface="標楷體" panose="03000509000000000000" pitchFamily="65" charset="-120"/>
              </a:rPr>
              <a:t>不訂底價者</a:t>
            </a:r>
            <a:r>
              <a:rPr lang="zh-TW" altLang="zh-TW" sz="2400" b="1" kern="100" spc="-10" dirty="0">
                <a:solidFill>
                  <a:srgbClr val="000000"/>
                </a:solidFill>
                <a:latin typeface="標楷體" panose="03000509000000000000" pitchFamily="65" charset="-120"/>
                <a:ea typeface="標楷體" panose="03000509000000000000" pitchFamily="65" charset="-120"/>
              </a:rPr>
              <a:t>，未成立評審委員會</a:t>
            </a:r>
            <a:r>
              <a:rPr lang="en-US" altLang="zh-TW" sz="2400" b="1" kern="100" spc="-10" dirty="0">
                <a:solidFill>
                  <a:srgbClr val="000000"/>
                </a:solidFill>
                <a:latin typeface="標楷體" panose="03000509000000000000" pitchFamily="65" charset="-120"/>
                <a:ea typeface="標楷體" panose="03000509000000000000" pitchFamily="65" charset="-120"/>
              </a:rPr>
              <a:t>(</a:t>
            </a:r>
            <a:r>
              <a:rPr lang="zh-TW" altLang="zh-TW" sz="2400" b="1" kern="100" spc="-10" dirty="0">
                <a:solidFill>
                  <a:srgbClr val="000000"/>
                </a:solidFill>
                <a:latin typeface="標楷體" panose="03000509000000000000" pitchFamily="65" charset="-120"/>
                <a:ea typeface="標楷體" panose="03000509000000000000" pitchFamily="65" charset="-120"/>
              </a:rPr>
              <a:t>得以採購評選委員會代之</a:t>
            </a:r>
            <a:r>
              <a:rPr lang="en-US" altLang="zh-TW" sz="2400" b="1" kern="100" spc="-10" dirty="0">
                <a:solidFill>
                  <a:srgbClr val="000000"/>
                </a:solidFill>
                <a:latin typeface="標楷體" panose="03000509000000000000" pitchFamily="65" charset="-120"/>
                <a:ea typeface="標楷體" panose="03000509000000000000" pitchFamily="65" charset="-120"/>
              </a:rPr>
              <a:t>)</a:t>
            </a:r>
            <a:r>
              <a:rPr lang="zh-TW" altLang="zh-TW" sz="2400" b="1" kern="100" spc="-10" dirty="0">
                <a:solidFill>
                  <a:srgbClr val="000000"/>
                </a:solidFill>
                <a:latin typeface="標楷體" panose="03000509000000000000" pitchFamily="65" charset="-120"/>
                <a:ea typeface="標楷體" panose="03000509000000000000" pitchFamily="65" charset="-120"/>
              </a:rPr>
              <a:t>辦理提出建議金額事宜。</a:t>
            </a:r>
            <a:endParaRPr lang="zh-TW" altLang="zh-TW" sz="2400" b="1" kern="100" dirty="0">
              <a:solidFill>
                <a:srgbClr val="000000"/>
              </a:solidFill>
              <a:latin typeface="標楷體" panose="03000509000000000000" pitchFamily="65" charset="-120"/>
              <a:ea typeface="標楷體" panose="03000509000000000000" pitchFamily="65" charset="-120"/>
            </a:endParaRPr>
          </a:p>
          <a:p>
            <a:pPr marL="355600" indent="-355600" algn="just">
              <a:lnSpc>
                <a:spcPts val="3600"/>
              </a:lnSpc>
            </a:pPr>
            <a:r>
              <a:rPr lang="en-US" altLang="zh-TW" sz="2400" b="1" kern="100" dirty="0">
                <a:solidFill>
                  <a:srgbClr val="000000"/>
                </a:solidFill>
                <a:latin typeface="標楷體" pitchFamily="65" charset="-120"/>
                <a:ea typeface="標楷體" pitchFamily="65" charset="-120"/>
                <a:cs typeface="Times New Roman"/>
              </a:rPr>
              <a:t>3.</a:t>
            </a:r>
            <a:r>
              <a:rPr lang="zh-TW" altLang="zh-TW" sz="2400" b="1" kern="100" dirty="0">
                <a:solidFill>
                  <a:srgbClr val="000000"/>
                </a:solidFill>
                <a:latin typeface="標楷體" panose="03000509000000000000" pitchFamily="65" charset="-120"/>
                <a:ea typeface="標楷體" panose="03000509000000000000" pitchFamily="65" charset="-120"/>
              </a:rPr>
              <a:t>準用最有利標辦理</a:t>
            </a:r>
            <a:r>
              <a:rPr lang="zh-TW" altLang="zh-TW" sz="2400" b="1" u="sng" kern="100" dirty="0">
                <a:solidFill>
                  <a:srgbClr val="0000FF"/>
                </a:solidFill>
                <a:latin typeface="標楷體" panose="03000509000000000000" pitchFamily="65" charset="-120"/>
                <a:ea typeface="標楷體" panose="03000509000000000000" pitchFamily="65" charset="-120"/>
              </a:rPr>
              <a:t>評選優勝廠商者</a:t>
            </a:r>
            <a:r>
              <a:rPr lang="zh-TW" altLang="zh-TW" sz="2400" b="1" kern="100" dirty="0">
                <a:solidFill>
                  <a:srgbClr val="000000"/>
                </a:solidFill>
                <a:latin typeface="標楷體" panose="03000509000000000000" pitchFamily="65" charset="-120"/>
                <a:ea typeface="標楷體" panose="03000509000000000000" pitchFamily="65" charset="-120"/>
              </a:rPr>
              <a:t>，</a:t>
            </a:r>
            <a:r>
              <a:rPr lang="zh-TW" altLang="zh-TW" sz="2400" b="1" kern="100" spc="-10" dirty="0">
                <a:solidFill>
                  <a:srgbClr val="000000"/>
                </a:solidFill>
                <a:latin typeface="標楷體" panose="03000509000000000000" pitchFamily="65" charset="-120"/>
                <a:ea typeface="標楷體" panose="03000509000000000000" pitchFamily="65" charset="-120"/>
              </a:rPr>
              <a:t>如訂定底價，對於</a:t>
            </a:r>
            <a:r>
              <a:rPr lang="zh-TW" altLang="zh-TW" sz="2400" b="1" u="sng" kern="100" spc="-10" dirty="0">
                <a:solidFill>
                  <a:srgbClr val="FF0000"/>
                </a:solidFill>
                <a:latin typeface="標楷體" panose="03000509000000000000" pitchFamily="65" charset="-120"/>
                <a:ea typeface="標楷體" panose="03000509000000000000" pitchFamily="65" charset="-120"/>
              </a:rPr>
              <a:t>不同優勝序位之廠商</a:t>
            </a:r>
            <a:r>
              <a:rPr lang="zh-TW" altLang="zh-TW" sz="2400" b="1" kern="100" spc="-10" dirty="0">
                <a:solidFill>
                  <a:srgbClr val="FF0000"/>
                </a:solidFill>
                <a:latin typeface="標楷體" panose="03000509000000000000" pitchFamily="65" charset="-120"/>
                <a:ea typeface="標楷體" panose="03000509000000000000" pitchFamily="65" charset="-120"/>
              </a:rPr>
              <a:t>，</a:t>
            </a:r>
            <a:r>
              <a:rPr lang="zh-TW" altLang="zh-TW" sz="2400" b="1" u="sng" kern="100" spc="-10" dirty="0">
                <a:solidFill>
                  <a:srgbClr val="FF0000"/>
                </a:solidFill>
                <a:latin typeface="標楷體" panose="03000509000000000000" pitchFamily="65" charset="-120"/>
                <a:ea typeface="標楷體" panose="03000509000000000000" pitchFamily="65" charset="-120"/>
              </a:rPr>
              <a:t>未分別訂定底價</a:t>
            </a:r>
            <a:r>
              <a:rPr lang="zh-TW" altLang="zh-TW" sz="2400" b="1" kern="100" spc="-10" dirty="0">
                <a:solidFill>
                  <a:srgbClr val="000000"/>
                </a:solidFill>
                <a:latin typeface="標楷體" panose="03000509000000000000" pitchFamily="65" charset="-120"/>
                <a:ea typeface="標楷體" panose="03000509000000000000" pitchFamily="65" charset="-120"/>
              </a:rPr>
              <a:t>。</a:t>
            </a:r>
            <a:endParaRPr lang="zh-TW" altLang="zh-TW" sz="2400" b="1" kern="100" dirty="0">
              <a:solidFill>
                <a:srgbClr val="000000"/>
              </a:solidFill>
              <a:latin typeface="標楷體" pitchFamily="65" charset="-120"/>
              <a:ea typeface="標楷體" pitchFamily="65" charset="-120"/>
              <a:cs typeface="Times New Roman"/>
            </a:endParaRPr>
          </a:p>
        </p:txBody>
      </p:sp>
      <p:sp>
        <p:nvSpPr>
          <p:cNvPr id="7" name="向下箭號 6"/>
          <p:cNvSpPr/>
          <p:nvPr/>
        </p:nvSpPr>
        <p:spPr>
          <a:xfrm>
            <a:off x="3635896" y="1146263"/>
            <a:ext cx="210690" cy="522057"/>
          </a:xfrm>
          <a:prstGeom prst="downArrow">
            <a:avLst/>
          </a:prstGeom>
          <a:solidFill>
            <a:srgbClr val="FF0000"/>
          </a:solidFill>
          <a:ln w="571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8" name="五邊形 4"/>
          <p:cNvSpPr/>
          <p:nvPr/>
        </p:nvSpPr>
        <p:spPr>
          <a:xfrm>
            <a:off x="395536" y="332656"/>
            <a:ext cx="3024336" cy="930841"/>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180"/>
              <a:gd name="f11" fmla="abs f4"/>
              <a:gd name="f12" fmla="abs f5"/>
              <a:gd name="f13" fmla="abs f6"/>
              <a:gd name="f14" fmla="val f7"/>
              <a:gd name="f15" fmla="val f8"/>
              <a:gd name="f16" fmla="*/ f9 f1 1"/>
              <a:gd name="f17" fmla="*/ f10 f1 1"/>
              <a:gd name="f18" fmla="?: f11 f4 1"/>
              <a:gd name="f19" fmla="?: f12 f5 1"/>
              <a:gd name="f20" fmla="?: f13 f6 1"/>
              <a:gd name="f21" fmla="*/ f16 1 f3"/>
              <a:gd name="f22" fmla="*/ f17 1 f3"/>
              <a:gd name="f23" fmla="*/ f18 1 21600"/>
              <a:gd name="f24" fmla="*/ f19 1 21600"/>
              <a:gd name="f25" fmla="*/ 21600 f18 1"/>
              <a:gd name="f26" fmla="*/ 21600 f19 1"/>
              <a:gd name="f27" fmla="+- f21 0 f2"/>
              <a:gd name="f28" fmla="+- f22 0 f2"/>
              <a:gd name="f29" fmla="min f24 f23"/>
              <a:gd name="f30" fmla="*/ f25 1 f20"/>
              <a:gd name="f31" fmla="*/ f26 1 f20"/>
              <a:gd name="f32" fmla="val f30"/>
              <a:gd name="f33" fmla="val f31"/>
              <a:gd name="f34" fmla="*/ f14 f29 1"/>
              <a:gd name="f35" fmla="+- f33 0 f14"/>
              <a:gd name="f36" fmla="+- f32 0 f14"/>
              <a:gd name="f37" fmla="*/ f33 f29 1"/>
              <a:gd name="f38" fmla="*/ f32 f29 1"/>
              <a:gd name="f39" fmla="*/ f35 1 2"/>
              <a:gd name="f40" fmla="min f36 f35"/>
              <a:gd name="f41" fmla="+- f14 f39 0"/>
              <a:gd name="f42" fmla="*/ f40 f15 1"/>
              <a:gd name="f43" fmla="*/ f42 1 100000"/>
              <a:gd name="f44" fmla="*/ f41 f29 1"/>
              <a:gd name="f45" fmla="+- f32 0 f43"/>
              <a:gd name="f46" fmla="+- f45 f32 0"/>
              <a:gd name="f47" fmla="*/ f45 1 2"/>
              <a:gd name="f48" fmla="*/ f45 f29 1"/>
              <a:gd name="f49" fmla="*/ f46 1 2"/>
              <a:gd name="f50" fmla="*/ f47 f29 1"/>
              <a:gd name="f51" fmla="*/ f49 f29 1"/>
            </a:gdLst>
            <a:ahLst/>
            <a:cxnLst>
              <a:cxn ang="3cd4">
                <a:pos x="hc" y="t"/>
              </a:cxn>
              <a:cxn ang="0">
                <a:pos x="r" y="vc"/>
              </a:cxn>
              <a:cxn ang="cd4">
                <a:pos x="hc" y="b"/>
              </a:cxn>
              <a:cxn ang="cd2">
                <a:pos x="l" y="vc"/>
              </a:cxn>
              <a:cxn ang="f27">
                <a:pos x="f50" y="f34"/>
              </a:cxn>
              <a:cxn ang="f28">
                <a:pos x="f50" y="f37"/>
              </a:cxn>
            </a:cxnLst>
            <a:rect l="f34" t="f34" r="f51" b="f37"/>
            <a:pathLst>
              <a:path>
                <a:moveTo>
                  <a:pt x="f34" y="f34"/>
                </a:moveTo>
                <a:lnTo>
                  <a:pt x="f48" y="f34"/>
                </a:lnTo>
                <a:lnTo>
                  <a:pt x="f38" y="f44"/>
                </a:lnTo>
                <a:lnTo>
                  <a:pt x="f48" y="f37"/>
                </a:lnTo>
                <a:lnTo>
                  <a:pt x="f34" y="f37"/>
                </a:lnTo>
                <a:close/>
              </a:path>
            </a:pathLst>
          </a:custGeom>
          <a:gradFill flip="none" rotWithShape="1">
            <a:gsLst>
              <a:gs pos="0">
                <a:srgbClr val="00B0F0">
                  <a:tint val="66000"/>
                  <a:satMod val="160000"/>
                </a:srgbClr>
              </a:gs>
              <a:gs pos="50000">
                <a:srgbClr val="00B0F0">
                  <a:tint val="44500"/>
                  <a:satMod val="160000"/>
                </a:srgbClr>
              </a:gs>
              <a:gs pos="100000">
                <a:srgbClr val="00B0F0">
                  <a:tint val="23500"/>
                  <a:satMod val="160000"/>
                </a:srgbClr>
              </a:gs>
            </a:gsLst>
            <a:lin ang="10800000" scaled="1"/>
            <a:tileRect/>
          </a:gradFill>
          <a:ln w="57150">
            <a:solidFill>
              <a:schemeClr val="tx1"/>
            </a:solidFill>
            <a:prstDash val="solid"/>
          </a:ln>
        </p:spPr>
        <p:txBody>
          <a:bodyPr vert="horz" wrap="square" lIns="91440" tIns="45720" rIns="91440" bIns="45720" anchor="ctr" anchorCtr="1" compatLnSpc="1"/>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zh-TW" sz="3200" b="1" i="0" u="none" strike="noStrike" kern="1200" cap="none" spc="0" baseline="0" dirty="0">
                <a:solidFill>
                  <a:srgbClr val="000000"/>
                </a:solidFill>
                <a:uFillTx/>
                <a:latin typeface="標楷體" panose="03000509000000000000" pitchFamily="65" charset="-120"/>
                <a:ea typeface="標楷體" panose="03000509000000000000" pitchFamily="65" charset="-120"/>
              </a:rPr>
              <a:t>招標</a:t>
            </a:r>
            <a:r>
              <a:rPr lang="zh-TW" altLang="en-US" sz="3200" b="1" i="0" u="none" strike="noStrike" kern="1200" cap="none" spc="0" baseline="0" dirty="0">
                <a:solidFill>
                  <a:srgbClr val="000000"/>
                </a:solidFill>
                <a:uFillTx/>
                <a:latin typeface="標楷體" panose="03000509000000000000" pitchFamily="65" charset="-120"/>
                <a:ea typeface="標楷體" panose="03000509000000000000" pitchFamily="65" charset="-120"/>
              </a:rPr>
              <a:t>前置作業</a:t>
            </a:r>
            <a:endParaRPr lang="zh-TW" sz="3200" b="1" i="0" u="none" strike="noStrike" kern="1200" cap="none" spc="0" baseline="0" dirty="0">
              <a:solidFill>
                <a:srgbClr val="000000"/>
              </a:solidFill>
              <a:uFillTx/>
              <a:latin typeface="標楷體" panose="03000509000000000000" pitchFamily="65" charset="-120"/>
              <a:ea typeface="標楷體" panose="03000509000000000000" pitchFamily="65" charset="-120"/>
            </a:endParaRPr>
          </a:p>
        </p:txBody>
      </p:sp>
      <p:sp>
        <p:nvSpPr>
          <p:cNvPr id="9" name="五邊形 5"/>
          <p:cNvSpPr/>
          <p:nvPr/>
        </p:nvSpPr>
        <p:spPr>
          <a:xfrm>
            <a:off x="3419872" y="332656"/>
            <a:ext cx="5366872" cy="930841"/>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180"/>
              <a:gd name="f11" fmla="abs f4"/>
              <a:gd name="f12" fmla="abs f5"/>
              <a:gd name="f13" fmla="abs f6"/>
              <a:gd name="f14" fmla="val f7"/>
              <a:gd name="f15" fmla="val f8"/>
              <a:gd name="f16" fmla="*/ f9 f1 1"/>
              <a:gd name="f17" fmla="*/ f10 f1 1"/>
              <a:gd name="f18" fmla="?: f11 f4 1"/>
              <a:gd name="f19" fmla="?: f12 f5 1"/>
              <a:gd name="f20" fmla="?: f13 f6 1"/>
              <a:gd name="f21" fmla="*/ f16 1 f3"/>
              <a:gd name="f22" fmla="*/ f17 1 f3"/>
              <a:gd name="f23" fmla="*/ f18 1 21600"/>
              <a:gd name="f24" fmla="*/ f19 1 21600"/>
              <a:gd name="f25" fmla="*/ 21600 f18 1"/>
              <a:gd name="f26" fmla="*/ 21600 f19 1"/>
              <a:gd name="f27" fmla="+- f21 0 f2"/>
              <a:gd name="f28" fmla="+- f22 0 f2"/>
              <a:gd name="f29" fmla="min f24 f23"/>
              <a:gd name="f30" fmla="*/ f25 1 f20"/>
              <a:gd name="f31" fmla="*/ f26 1 f20"/>
              <a:gd name="f32" fmla="val f30"/>
              <a:gd name="f33" fmla="val f31"/>
              <a:gd name="f34" fmla="*/ f14 f29 1"/>
              <a:gd name="f35" fmla="+- f33 0 f14"/>
              <a:gd name="f36" fmla="+- f32 0 f14"/>
              <a:gd name="f37" fmla="*/ f33 f29 1"/>
              <a:gd name="f38" fmla="*/ f32 f29 1"/>
              <a:gd name="f39" fmla="*/ f35 1 2"/>
              <a:gd name="f40" fmla="min f36 f35"/>
              <a:gd name="f41" fmla="+- f14 f39 0"/>
              <a:gd name="f42" fmla="*/ f40 f15 1"/>
              <a:gd name="f43" fmla="*/ f42 1 100000"/>
              <a:gd name="f44" fmla="*/ f41 f29 1"/>
              <a:gd name="f45" fmla="+- f32 0 f43"/>
              <a:gd name="f46" fmla="+- f45 f32 0"/>
              <a:gd name="f47" fmla="*/ f45 1 2"/>
              <a:gd name="f48" fmla="*/ f45 f29 1"/>
              <a:gd name="f49" fmla="*/ f46 1 2"/>
              <a:gd name="f50" fmla="*/ f47 f29 1"/>
              <a:gd name="f51" fmla="*/ f49 f29 1"/>
            </a:gdLst>
            <a:ahLst/>
            <a:cxnLst>
              <a:cxn ang="3cd4">
                <a:pos x="hc" y="t"/>
              </a:cxn>
              <a:cxn ang="0">
                <a:pos x="r" y="vc"/>
              </a:cxn>
              <a:cxn ang="cd4">
                <a:pos x="hc" y="b"/>
              </a:cxn>
              <a:cxn ang="cd2">
                <a:pos x="l" y="vc"/>
              </a:cxn>
              <a:cxn ang="f27">
                <a:pos x="f50" y="f34"/>
              </a:cxn>
              <a:cxn ang="f28">
                <a:pos x="f50" y="f37"/>
              </a:cxn>
            </a:cxnLst>
            <a:rect l="f34" t="f34" r="f51" b="f37"/>
            <a:pathLst>
              <a:path>
                <a:moveTo>
                  <a:pt x="f34" y="f34"/>
                </a:moveTo>
                <a:lnTo>
                  <a:pt x="f48" y="f34"/>
                </a:lnTo>
                <a:lnTo>
                  <a:pt x="f38" y="f44"/>
                </a:lnTo>
                <a:lnTo>
                  <a:pt x="f48" y="f37"/>
                </a:lnTo>
                <a:lnTo>
                  <a:pt x="f34" y="f37"/>
                </a:lnTo>
                <a:close/>
              </a:path>
            </a:pathLst>
          </a:custGeom>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10800000" scaled="1"/>
            <a:tileRect/>
          </a:gradFill>
          <a:ln w="57150">
            <a:solidFill>
              <a:schemeClr val="tx1"/>
            </a:solidFill>
            <a:prstDash val="solid"/>
          </a:ln>
        </p:spPr>
        <p:txBody>
          <a:bodyPr vert="horz" wrap="square" lIns="91440" tIns="45720" rIns="91440" bIns="45720" anchor="ctr" anchorCtr="1" compatLnSpc="1"/>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zh-TW" sz="3200" b="1" i="0" u="none" strike="noStrike" kern="1200" cap="none" spc="0" baseline="0" dirty="0">
                <a:solidFill>
                  <a:srgbClr val="000000"/>
                </a:solidFill>
                <a:uFillTx/>
                <a:latin typeface="標楷體" panose="03000509000000000000" pitchFamily="65" charset="-120"/>
                <a:ea typeface="標楷體" panose="03000509000000000000" pitchFamily="65" charset="-120"/>
              </a:rPr>
              <a:t>開標</a:t>
            </a:r>
            <a:r>
              <a:rPr lang="zh-TW" altLang="en-US" sz="3200" b="1" i="0" u="none" strike="noStrike" kern="1200" cap="none" spc="0" baseline="0" dirty="0">
                <a:solidFill>
                  <a:srgbClr val="000000"/>
                </a:solidFill>
                <a:uFillTx/>
                <a:latin typeface="標楷體" panose="03000509000000000000" pitchFamily="65" charset="-120"/>
                <a:ea typeface="標楷體" panose="03000509000000000000" pitchFamily="65" charset="-120"/>
              </a:rPr>
              <a:t>審標評選協商決標作業</a:t>
            </a:r>
            <a:endParaRPr lang="zh-TW" sz="3200" b="1" i="0" u="none" strike="noStrike" kern="1200" cap="none" spc="0" baseline="0" dirty="0">
              <a:solidFill>
                <a:srgbClr val="000000"/>
              </a:solidFill>
              <a:uFillTx/>
              <a:latin typeface="標楷體" panose="03000509000000000000" pitchFamily="65" charset="-120"/>
              <a:ea typeface="標楷體" panose="03000509000000000000" pitchFamily="65" charset="-120"/>
            </a:endParaRPr>
          </a:p>
        </p:txBody>
      </p:sp>
    </p:spTree>
    <p:extLst>
      <p:ext uri="{BB962C8B-B14F-4D97-AF65-F5344CB8AC3E}">
        <p14:creationId xmlns:p14="http://schemas.microsoft.com/office/powerpoint/2010/main" val="171734524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12" name="文字方塊 11"/>
          <p:cNvSpPr txBox="1"/>
          <p:nvPr/>
        </p:nvSpPr>
        <p:spPr>
          <a:xfrm>
            <a:off x="3419872" y="1658734"/>
            <a:ext cx="3024336" cy="451406"/>
          </a:xfrm>
          <a:prstGeom prst="rect">
            <a:avLst/>
          </a:prstGeom>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lin ang="8100000" scaled="1"/>
            <a:tileRect/>
          </a:gradFill>
          <a:ln w="57150">
            <a:solidFill>
              <a:srgbClr val="1C1C1C"/>
            </a:solidFill>
          </a:ln>
        </p:spPr>
        <p:txBody>
          <a:bodyPr wrap="square" rtlCol="0">
            <a:spAutoFit/>
          </a:bodyPr>
          <a:lstStyle/>
          <a:p>
            <a:pPr>
              <a:lnSpc>
                <a:spcPts val="2800"/>
              </a:lnSpc>
              <a:spcAft>
                <a:spcPts val="0"/>
              </a:spcAft>
            </a:pPr>
            <a:r>
              <a:rPr lang="zh-TW" altLang="en-US" sz="2800" b="1" kern="100" dirty="0">
                <a:solidFill>
                  <a:srgbClr val="000000"/>
                </a:solidFill>
                <a:latin typeface="標楷體" panose="03000509000000000000" pitchFamily="65" charset="-120"/>
                <a:ea typeface="標楷體" panose="03000509000000000000" pitchFamily="65" charset="-120"/>
              </a:rPr>
              <a:t>七、開標與審標</a:t>
            </a:r>
            <a:endParaRPr lang="zh-TW" altLang="zh-TW" sz="2800" b="1" kern="100" dirty="0">
              <a:solidFill>
                <a:srgbClr val="000000"/>
              </a:solidFill>
              <a:latin typeface="標楷體" panose="03000509000000000000" pitchFamily="65" charset="-120"/>
              <a:ea typeface="標楷體" panose="03000509000000000000" pitchFamily="65" charset="-120"/>
            </a:endParaRPr>
          </a:p>
        </p:txBody>
      </p:sp>
      <p:sp>
        <p:nvSpPr>
          <p:cNvPr id="20" name="文字方塊 19"/>
          <p:cNvSpPr txBox="1"/>
          <p:nvPr/>
        </p:nvSpPr>
        <p:spPr>
          <a:xfrm>
            <a:off x="407920" y="2132856"/>
            <a:ext cx="8352928" cy="2808205"/>
          </a:xfrm>
          <a:prstGeom prst="rect">
            <a:avLst/>
          </a:prstGeom>
          <a:noFill/>
        </p:spPr>
        <p:txBody>
          <a:bodyPr wrap="square" rtlCol="0">
            <a:spAutoFit/>
          </a:bodyPr>
          <a:lstStyle/>
          <a:p>
            <a:pPr marL="355600" indent="-355600" algn="just">
              <a:lnSpc>
                <a:spcPts val="3600"/>
              </a:lnSpc>
            </a:pPr>
            <a:r>
              <a:rPr lang="en-US" altLang="zh-TW" sz="2400" b="1" kern="100" dirty="0">
                <a:solidFill>
                  <a:srgbClr val="000000"/>
                </a:solidFill>
                <a:latin typeface="標楷體" pitchFamily="65" charset="-120"/>
                <a:ea typeface="標楷體" pitchFamily="65" charset="-120"/>
                <a:cs typeface="Times New Roman"/>
              </a:rPr>
              <a:t>1.</a:t>
            </a:r>
            <a:r>
              <a:rPr lang="zh-TW" altLang="zh-TW" sz="2400" b="1" u="sng" kern="100" dirty="0">
                <a:solidFill>
                  <a:srgbClr val="0000FF"/>
                </a:solidFill>
                <a:latin typeface="標楷體" panose="03000509000000000000" pitchFamily="65" charset="-120"/>
                <a:ea typeface="標楷體" panose="03000509000000000000" pitchFamily="65" charset="-120"/>
              </a:rPr>
              <a:t>未依招標文件規定審標</a:t>
            </a:r>
            <a:r>
              <a:rPr lang="zh-TW" altLang="zh-TW" sz="2400" b="1" kern="100" dirty="0">
                <a:solidFill>
                  <a:srgbClr val="000000"/>
                </a:solidFill>
                <a:latin typeface="標楷體" panose="03000509000000000000" pitchFamily="65" charset="-120"/>
                <a:ea typeface="標楷體" panose="03000509000000000000" pitchFamily="65" charset="-120"/>
              </a:rPr>
              <a:t>，</a:t>
            </a:r>
            <a:r>
              <a:rPr lang="zh-TW" altLang="zh-TW" sz="2000" b="1" kern="100" dirty="0">
                <a:solidFill>
                  <a:srgbClr val="000000"/>
                </a:solidFill>
                <a:latin typeface="標楷體" panose="03000509000000000000" pitchFamily="65" charset="-120"/>
                <a:ea typeface="標楷體" panose="03000509000000000000" pitchFamily="65" charset="-120"/>
              </a:rPr>
              <a:t>例如：招標文件</a:t>
            </a:r>
            <a:r>
              <a:rPr lang="zh-TW" altLang="zh-TW" sz="2000" b="1" u="sng" kern="100" dirty="0">
                <a:solidFill>
                  <a:srgbClr val="FF0000"/>
                </a:solidFill>
                <a:latin typeface="標楷體" panose="03000509000000000000" pitchFamily="65" charset="-120"/>
                <a:ea typeface="標楷體" panose="03000509000000000000" pitchFamily="65" charset="-120"/>
              </a:rPr>
              <a:t>訂有廠商基本資格或特定資格者</a:t>
            </a:r>
            <a:r>
              <a:rPr lang="zh-TW" altLang="zh-TW" sz="2000" b="1" kern="100" dirty="0">
                <a:solidFill>
                  <a:srgbClr val="000000"/>
                </a:solidFill>
                <a:latin typeface="標楷體" panose="03000509000000000000" pitchFamily="65" charset="-120"/>
                <a:ea typeface="標楷體" panose="03000509000000000000" pitchFamily="65" charset="-120"/>
              </a:rPr>
              <a:t>，機關人員未先予審查資格文件。</a:t>
            </a:r>
          </a:p>
          <a:p>
            <a:pPr marL="355600" indent="-355600" algn="just">
              <a:lnSpc>
                <a:spcPts val="3600"/>
              </a:lnSpc>
            </a:pPr>
            <a:r>
              <a:rPr lang="en-US" altLang="zh-TW" sz="2400" b="1" kern="100" dirty="0">
                <a:solidFill>
                  <a:srgbClr val="000000"/>
                </a:solidFill>
                <a:latin typeface="標楷體" pitchFamily="65" charset="-120"/>
                <a:ea typeface="標楷體" pitchFamily="65" charset="-120"/>
                <a:cs typeface="Times New Roman"/>
              </a:rPr>
              <a:t>2.</a:t>
            </a:r>
            <a:r>
              <a:rPr lang="zh-TW" altLang="zh-TW" sz="2400" b="1" u="sng" kern="100" dirty="0">
                <a:solidFill>
                  <a:srgbClr val="0000FF"/>
                </a:solidFill>
                <a:latin typeface="標楷體" panose="03000509000000000000" pitchFamily="65" charset="-120"/>
                <a:ea typeface="標楷體" panose="03000509000000000000" pitchFamily="65" charset="-120"/>
              </a:rPr>
              <a:t>誤以為皆須有</a:t>
            </a:r>
            <a:r>
              <a:rPr lang="en-US" altLang="zh-TW" sz="2400" b="1" u="sng" kern="100" dirty="0">
                <a:solidFill>
                  <a:srgbClr val="0000FF"/>
                </a:solidFill>
                <a:latin typeface="標楷體" panose="03000509000000000000" pitchFamily="65" charset="-120"/>
                <a:ea typeface="標楷體" panose="03000509000000000000" pitchFamily="65" charset="-120"/>
              </a:rPr>
              <a:t>3</a:t>
            </a:r>
            <a:r>
              <a:rPr lang="zh-TW" altLang="zh-TW" sz="2400" b="1" u="sng" kern="100" dirty="0">
                <a:solidFill>
                  <a:srgbClr val="0000FF"/>
                </a:solidFill>
                <a:latin typeface="標楷體" panose="03000509000000000000" pitchFamily="65" charset="-120"/>
                <a:ea typeface="標楷體" panose="03000509000000000000" pitchFamily="65" charset="-120"/>
              </a:rPr>
              <a:t>家以上合格廠商投標方可開標</a:t>
            </a:r>
            <a:r>
              <a:rPr lang="zh-TW" altLang="zh-TW" sz="2400" b="1" kern="100" dirty="0">
                <a:solidFill>
                  <a:srgbClr val="000000"/>
                </a:solidFill>
                <a:latin typeface="標楷體" panose="03000509000000000000" pitchFamily="65" charset="-120"/>
                <a:ea typeface="標楷體" panose="03000509000000000000" pitchFamily="65" charset="-120"/>
              </a:rPr>
              <a:t>，</a:t>
            </a:r>
            <a:r>
              <a:rPr lang="zh-TW" altLang="zh-TW" sz="2000" b="1" kern="100" dirty="0">
                <a:solidFill>
                  <a:srgbClr val="000000"/>
                </a:solidFill>
                <a:latin typeface="標楷體" panose="03000509000000000000" pitchFamily="65" charset="-120"/>
                <a:ea typeface="標楷體" panose="03000509000000000000" pitchFamily="65" charset="-120"/>
              </a:rPr>
              <a:t>例如：為特定個案辦理</a:t>
            </a:r>
            <a:r>
              <a:rPr lang="zh-TW" altLang="zh-TW" sz="2000" b="1" u="sng" kern="100" dirty="0">
                <a:solidFill>
                  <a:srgbClr val="FF0000"/>
                </a:solidFill>
                <a:latin typeface="標楷體" panose="03000509000000000000" pitchFamily="65" charset="-120"/>
                <a:ea typeface="標楷體" panose="03000509000000000000" pitchFamily="65" charset="-120"/>
              </a:rPr>
              <a:t>選擇性招標者</a:t>
            </a:r>
            <a:r>
              <a:rPr lang="zh-TW" altLang="zh-TW" sz="2000" b="1" kern="100" dirty="0">
                <a:solidFill>
                  <a:srgbClr val="000000"/>
                </a:solidFill>
                <a:latin typeface="標楷體" panose="03000509000000000000" pitchFamily="65" charset="-120"/>
                <a:ea typeface="標楷體" panose="03000509000000000000" pitchFamily="65" charset="-120"/>
              </a:rPr>
              <a:t>，</a:t>
            </a:r>
            <a:r>
              <a:rPr lang="en-US" altLang="zh-TW" sz="2000" b="1" kern="100" dirty="0">
                <a:solidFill>
                  <a:srgbClr val="000000"/>
                </a:solidFill>
                <a:latin typeface="標楷體" panose="03000509000000000000" pitchFamily="65" charset="-120"/>
                <a:ea typeface="標楷體" panose="03000509000000000000" pitchFamily="65" charset="-120"/>
              </a:rPr>
              <a:t>1</a:t>
            </a:r>
            <a:r>
              <a:rPr lang="zh-TW" altLang="zh-TW" sz="2000" b="1" kern="100" dirty="0">
                <a:solidFill>
                  <a:srgbClr val="000000"/>
                </a:solidFill>
                <a:latin typeface="標楷體" panose="03000509000000000000" pitchFamily="65" charset="-120"/>
                <a:ea typeface="標楷體" panose="03000509000000000000" pitchFamily="65" charset="-120"/>
              </a:rPr>
              <a:t>家廠商投標亦可開標，</a:t>
            </a:r>
            <a:r>
              <a:rPr lang="zh-TW" altLang="zh-TW" sz="2000" b="1" u="sng" kern="100" dirty="0">
                <a:solidFill>
                  <a:srgbClr val="000000"/>
                </a:solidFill>
                <a:latin typeface="標楷體" panose="03000509000000000000" pitchFamily="65" charset="-120"/>
                <a:ea typeface="標楷體" panose="03000509000000000000" pitchFamily="65" charset="-120"/>
              </a:rPr>
              <a:t>誤以為應建立</a:t>
            </a:r>
            <a:r>
              <a:rPr lang="en-US" altLang="zh-TW" sz="2000" b="1" u="sng" kern="100" dirty="0">
                <a:solidFill>
                  <a:srgbClr val="000000"/>
                </a:solidFill>
                <a:latin typeface="標楷體" panose="03000509000000000000" pitchFamily="65" charset="-120"/>
                <a:ea typeface="標楷體" panose="03000509000000000000" pitchFamily="65" charset="-120"/>
              </a:rPr>
              <a:t>6</a:t>
            </a:r>
            <a:r>
              <a:rPr lang="zh-TW" altLang="zh-TW" sz="2000" b="1" u="sng" kern="100" dirty="0">
                <a:solidFill>
                  <a:srgbClr val="000000"/>
                </a:solidFill>
                <a:latin typeface="標楷體" panose="03000509000000000000" pitchFamily="65" charset="-120"/>
                <a:ea typeface="標楷體" panose="03000509000000000000" pitchFamily="65" charset="-120"/>
              </a:rPr>
              <a:t>家以上合格廠商名單方可開標</a:t>
            </a:r>
            <a:r>
              <a:rPr lang="zh-TW" altLang="zh-TW" sz="2000" b="1" kern="100" dirty="0">
                <a:solidFill>
                  <a:srgbClr val="000000"/>
                </a:solidFill>
                <a:latin typeface="標楷體" panose="03000509000000000000" pitchFamily="65" charset="-120"/>
                <a:ea typeface="標楷體" panose="03000509000000000000" pitchFamily="65" charset="-120"/>
              </a:rPr>
              <a:t>；</a:t>
            </a:r>
            <a:r>
              <a:rPr lang="zh-TW" altLang="zh-TW" sz="2000" b="1" u="sng" kern="100" dirty="0">
                <a:solidFill>
                  <a:srgbClr val="FF0000"/>
                </a:solidFill>
                <a:latin typeface="標楷體" panose="03000509000000000000" pitchFamily="65" charset="-120"/>
                <a:ea typeface="標楷體" panose="03000509000000000000" pitchFamily="65" charset="-120"/>
              </a:rPr>
              <a:t>限制性招標</a:t>
            </a:r>
            <a:r>
              <a:rPr lang="zh-TW" altLang="zh-TW" sz="2000" b="1" kern="100" dirty="0">
                <a:solidFill>
                  <a:srgbClr val="000000"/>
                </a:solidFill>
                <a:latin typeface="標楷體" panose="03000509000000000000" pitchFamily="65" charset="-120"/>
                <a:ea typeface="標楷體" panose="03000509000000000000" pitchFamily="65" charset="-120"/>
              </a:rPr>
              <a:t>之公開評選亦無家數之限制，</a:t>
            </a:r>
            <a:r>
              <a:rPr lang="zh-TW" altLang="zh-TW" sz="2000" b="1" u="sng" kern="100" dirty="0">
                <a:solidFill>
                  <a:srgbClr val="000000"/>
                </a:solidFill>
                <a:latin typeface="標楷體" panose="03000509000000000000" pitchFamily="65" charset="-120"/>
                <a:ea typeface="標楷體" panose="03000509000000000000" pitchFamily="65" charset="-120"/>
              </a:rPr>
              <a:t>誤以為須有</a:t>
            </a:r>
            <a:r>
              <a:rPr lang="en-US" altLang="zh-TW" sz="2000" b="1" u="sng" kern="100" dirty="0">
                <a:solidFill>
                  <a:srgbClr val="000000"/>
                </a:solidFill>
                <a:latin typeface="標楷體" panose="03000509000000000000" pitchFamily="65" charset="-120"/>
                <a:ea typeface="標楷體" panose="03000509000000000000" pitchFamily="65" charset="-120"/>
              </a:rPr>
              <a:t>3</a:t>
            </a:r>
            <a:r>
              <a:rPr lang="zh-TW" altLang="zh-TW" sz="2000" b="1" u="sng" kern="100" dirty="0">
                <a:solidFill>
                  <a:srgbClr val="000000"/>
                </a:solidFill>
                <a:latin typeface="標楷體" panose="03000509000000000000" pitchFamily="65" charset="-120"/>
                <a:ea typeface="標楷體" panose="03000509000000000000" pitchFamily="65" charset="-120"/>
              </a:rPr>
              <a:t>家以上合格廠商投標方可開標</a:t>
            </a:r>
            <a:r>
              <a:rPr lang="zh-TW" altLang="zh-TW" sz="2000" b="1" kern="100" dirty="0">
                <a:solidFill>
                  <a:srgbClr val="000000"/>
                </a:solidFill>
                <a:latin typeface="標楷體" panose="03000509000000000000" pitchFamily="65" charset="-120"/>
                <a:ea typeface="標楷體" panose="03000509000000000000" pitchFamily="65" charset="-120"/>
              </a:rPr>
              <a:t>。</a:t>
            </a:r>
            <a:endParaRPr lang="zh-TW" altLang="zh-TW" sz="2000" b="1" kern="100" dirty="0">
              <a:solidFill>
                <a:srgbClr val="000000"/>
              </a:solidFill>
              <a:latin typeface="標楷體" pitchFamily="65" charset="-120"/>
              <a:ea typeface="標楷體" pitchFamily="65" charset="-120"/>
              <a:cs typeface="Times New Roman"/>
            </a:endParaRPr>
          </a:p>
        </p:txBody>
      </p:sp>
      <p:sp>
        <p:nvSpPr>
          <p:cNvPr id="7" name="向下箭號 6"/>
          <p:cNvSpPr/>
          <p:nvPr/>
        </p:nvSpPr>
        <p:spPr>
          <a:xfrm>
            <a:off x="4289302" y="654061"/>
            <a:ext cx="282698" cy="1044115"/>
          </a:xfrm>
          <a:prstGeom prst="downArrow">
            <a:avLst/>
          </a:prstGeom>
          <a:solidFill>
            <a:srgbClr val="FF0000"/>
          </a:solidFill>
          <a:ln w="571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8" name="五邊形 4"/>
          <p:cNvSpPr/>
          <p:nvPr/>
        </p:nvSpPr>
        <p:spPr>
          <a:xfrm>
            <a:off x="395536" y="332656"/>
            <a:ext cx="3024336" cy="930841"/>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180"/>
              <a:gd name="f11" fmla="abs f4"/>
              <a:gd name="f12" fmla="abs f5"/>
              <a:gd name="f13" fmla="abs f6"/>
              <a:gd name="f14" fmla="val f7"/>
              <a:gd name="f15" fmla="val f8"/>
              <a:gd name="f16" fmla="*/ f9 f1 1"/>
              <a:gd name="f17" fmla="*/ f10 f1 1"/>
              <a:gd name="f18" fmla="?: f11 f4 1"/>
              <a:gd name="f19" fmla="?: f12 f5 1"/>
              <a:gd name="f20" fmla="?: f13 f6 1"/>
              <a:gd name="f21" fmla="*/ f16 1 f3"/>
              <a:gd name="f22" fmla="*/ f17 1 f3"/>
              <a:gd name="f23" fmla="*/ f18 1 21600"/>
              <a:gd name="f24" fmla="*/ f19 1 21600"/>
              <a:gd name="f25" fmla="*/ 21600 f18 1"/>
              <a:gd name="f26" fmla="*/ 21600 f19 1"/>
              <a:gd name="f27" fmla="+- f21 0 f2"/>
              <a:gd name="f28" fmla="+- f22 0 f2"/>
              <a:gd name="f29" fmla="min f24 f23"/>
              <a:gd name="f30" fmla="*/ f25 1 f20"/>
              <a:gd name="f31" fmla="*/ f26 1 f20"/>
              <a:gd name="f32" fmla="val f30"/>
              <a:gd name="f33" fmla="val f31"/>
              <a:gd name="f34" fmla="*/ f14 f29 1"/>
              <a:gd name="f35" fmla="+- f33 0 f14"/>
              <a:gd name="f36" fmla="+- f32 0 f14"/>
              <a:gd name="f37" fmla="*/ f33 f29 1"/>
              <a:gd name="f38" fmla="*/ f32 f29 1"/>
              <a:gd name="f39" fmla="*/ f35 1 2"/>
              <a:gd name="f40" fmla="min f36 f35"/>
              <a:gd name="f41" fmla="+- f14 f39 0"/>
              <a:gd name="f42" fmla="*/ f40 f15 1"/>
              <a:gd name="f43" fmla="*/ f42 1 100000"/>
              <a:gd name="f44" fmla="*/ f41 f29 1"/>
              <a:gd name="f45" fmla="+- f32 0 f43"/>
              <a:gd name="f46" fmla="+- f45 f32 0"/>
              <a:gd name="f47" fmla="*/ f45 1 2"/>
              <a:gd name="f48" fmla="*/ f45 f29 1"/>
              <a:gd name="f49" fmla="*/ f46 1 2"/>
              <a:gd name="f50" fmla="*/ f47 f29 1"/>
              <a:gd name="f51" fmla="*/ f49 f29 1"/>
            </a:gdLst>
            <a:ahLst/>
            <a:cxnLst>
              <a:cxn ang="3cd4">
                <a:pos x="hc" y="t"/>
              </a:cxn>
              <a:cxn ang="0">
                <a:pos x="r" y="vc"/>
              </a:cxn>
              <a:cxn ang="cd4">
                <a:pos x="hc" y="b"/>
              </a:cxn>
              <a:cxn ang="cd2">
                <a:pos x="l" y="vc"/>
              </a:cxn>
              <a:cxn ang="f27">
                <a:pos x="f50" y="f34"/>
              </a:cxn>
              <a:cxn ang="f28">
                <a:pos x="f50" y="f37"/>
              </a:cxn>
            </a:cxnLst>
            <a:rect l="f34" t="f34" r="f51" b="f37"/>
            <a:pathLst>
              <a:path>
                <a:moveTo>
                  <a:pt x="f34" y="f34"/>
                </a:moveTo>
                <a:lnTo>
                  <a:pt x="f48" y="f34"/>
                </a:lnTo>
                <a:lnTo>
                  <a:pt x="f38" y="f44"/>
                </a:lnTo>
                <a:lnTo>
                  <a:pt x="f48" y="f37"/>
                </a:lnTo>
                <a:lnTo>
                  <a:pt x="f34" y="f37"/>
                </a:lnTo>
                <a:close/>
              </a:path>
            </a:pathLst>
          </a:custGeom>
          <a:gradFill flip="none" rotWithShape="1">
            <a:gsLst>
              <a:gs pos="0">
                <a:srgbClr val="00B0F0">
                  <a:tint val="66000"/>
                  <a:satMod val="160000"/>
                </a:srgbClr>
              </a:gs>
              <a:gs pos="50000">
                <a:srgbClr val="00B0F0">
                  <a:tint val="44500"/>
                  <a:satMod val="160000"/>
                </a:srgbClr>
              </a:gs>
              <a:gs pos="100000">
                <a:srgbClr val="00B0F0">
                  <a:tint val="23500"/>
                  <a:satMod val="160000"/>
                </a:srgbClr>
              </a:gs>
            </a:gsLst>
            <a:lin ang="10800000" scaled="1"/>
            <a:tileRect/>
          </a:gradFill>
          <a:ln w="57150">
            <a:solidFill>
              <a:schemeClr val="tx1"/>
            </a:solidFill>
            <a:prstDash val="solid"/>
          </a:ln>
        </p:spPr>
        <p:txBody>
          <a:bodyPr vert="horz" wrap="square" lIns="91440" tIns="45720" rIns="91440" bIns="45720" anchor="ctr" anchorCtr="1" compatLnSpc="1"/>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zh-TW" sz="3200" b="1" i="0" u="none" strike="noStrike" kern="1200" cap="none" spc="0" baseline="0" dirty="0">
                <a:solidFill>
                  <a:srgbClr val="000000"/>
                </a:solidFill>
                <a:uFillTx/>
                <a:latin typeface="標楷體" panose="03000509000000000000" pitchFamily="65" charset="-120"/>
                <a:ea typeface="標楷體" panose="03000509000000000000" pitchFamily="65" charset="-120"/>
              </a:rPr>
              <a:t>招標</a:t>
            </a:r>
            <a:r>
              <a:rPr lang="zh-TW" altLang="en-US" sz="3200" b="1" i="0" u="none" strike="noStrike" kern="1200" cap="none" spc="0" baseline="0" dirty="0">
                <a:solidFill>
                  <a:srgbClr val="000000"/>
                </a:solidFill>
                <a:uFillTx/>
                <a:latin typeface="標楷體" panose="03000509000000000000" pitchFamily="65" charset="-120"/>
                <a:ea typeface="標楷體" panose="03000509000000000000" pitchFamily="65" charset="-120"/>
              </a:rPr>
              <a:t>前置作業</a:t>
            </a:r>
            <a:endParaRPr lang="zh-TW" sz="3200" b="1" i="0" u="none" strike="noStrike" kern="1200" cap="none" spc="0" baseline="0" dirty="0">
              <a:solidFill>
                <a:srgbClr val="000000"/>
              </a:solidFill>
              <a:uFillTx/>
              <a:latin typeface="標楷體" panose="03000509000000000000" pitchFamily="65" charset="-120"/>
              <a:ea typeface="標楷體" panose="03000509000000000000" pitchFamily="65" charset="-120"/>
            </a:endParaRPr>
          </a:p>
        </p:txBody>
      </p:sp>
      <p:sp>
        <p:nvSpPr>
          <p:cNvPr id="9" name="五邊形 5"/>
          <p:cNvSpPr/>
          <p:nvPr/>
        </p:nvSpPr>
        <p:spPr>
          <a:xfrm>
            <a:off x="3419872" y="332656"/>
            <a:ext cx="5366872" cy="930841"/>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180"/>
              <a:gd name="f11" fmla="abs f4"/>
              <a:gd name="f12" fmla="abs f5"/>
              <a:gd name="f13" fmla="abs f6"/>
              <a:gd name="f14" fmla="val f7"/>
              <a:gd name="f15" fmla="val f8"/>
              <a:gd name="f16" fmla="*/ f9 f1 1"/>
              <a:gd name="f17" fmla="*/ f10 f1 1"/>
              <a:gd name="f18" fmla="?: f11 f4 1"/>
              <a:gd name="f19" fmla="?: f12 f5 1"/>
              <a:gd name="f20" fmla="?: f13 f6 1"/>
              <a:gd name="f21" fmla="*/ f16 1 f3"/>
              <a:gd name="f22" fmla="*/ f17 1 f3"/>
              <a:gd name="f23" fmla="*/ f18 1 21600"/>
              <a:gd name="f24" fmla="*/ f19 1 21600"/>
              <a:gd name="f25" fmla="*/ 21600 f18 1"/>
              <a:gd name="f26" fmla="*/ 21600 f19 1"/>
              <a:gd name="f27" fmla="+- f21 0 f2"/>
              <a:gd name="f28" fmla="+- f22 0 f2"/>
              <a:gd name="f29" fmla="min f24 f23"/>
              <a:gd name="f30" fmla="*/ f25 1 f20"/>
              <a:gd name="f31" fmla="*/ f26 1 f20"/>
              <a:gd name="f32" fmla="val f30"/>
              <a:gd name="f33" fmla="val f31"/>
              <a:gd name="f34" fmla="*/ f14 f29 1"/>
              <a:gd name="f35" fmla="+- f33 0 f14"/>
              <a:gd name="f36" fmla="+- f32 0 f14"/>
              <a:gd name="f37" fmla="*/ f33 f29 1"/>
              <a:gd name="f38" fmla="*/ f32 f29 1"/>
              <a:gd name="f39" fmla="*/ f35 1 2"/>
              <a:gd name="f40" fmla="min f36 f35"/>
              <a:gd name="f41" fmla="+- f14 f39 0"/>
              <a:gd name="f42" fmla="*/ f40 f15 1"/>
              <a:gd name="f43" fmla="*/ f42 1 100000"/>
              <a:gd name="f44" fmla="*/ f41 f29 1"/>
              <a:gd name="f45" fmla="+- f32 0 f43"/>
              <a:gd name="f46" fmla="+- f45 f32 0"/>
              <a:gd name="f47" fmla="*/ f45 1 2"/>
              <a:gd name="f48" fmla="*/ f45 f29 1"/>
              <a:gd name="f49" fmla="*/ f46 1 2"/>
              <a:gd name="f50" fmla="*/ f47 f29 1"/>
              <a:gd name="f51" fmla="*/ f49 f29 1"/>
            </a:gdLst>
            <a:ahLst/>
            <a:cxnLst>
              <a:cxn ang="3cd4">
                <a:pos x="hc" y="t"/>
              </a:cxn>
              <a:cxn ang="0">
                <a:pos x="r" y="vc"/>
              </a:cxn>
              <a:cxn ang="cd4">
                <a:pos x="hc" y="b"/>
              </a:cxn>
              <a:cxn ang="cd2">
                <a:pos x="l" y="vc"/>
              </a:cxn>
              <a:cxn ang="f27">
                <a:pos x="f50" y="f34"/>
              </a:cxn>
              <a:cxn ang="f28">
                <a:pos x="f50" y="f37"/>
              </a:cxn>
            </a:cxnLst>
            <a:rect l="f34" t="f34" r="f51" b="f37"/>
            <a:pathLst>
              <a:path>
                <a:moveTo>
                  <a:pt x="f34" y="f34"/>
                </a:moveTo>
                <a:lnTo>
                  <a:pt x="f48" y="f34"/>
                </a:lnTo>
                <a:lnTo>
                  <a:pt x="f38" y="f44"/>
                </a:lnTo>
                <a:lnTo>
                  <a:pt x="f48" y="f37"/>
                </a:lnTo>
                <a:lnTo>
                  <a:pt x="f34" y="f37"/>
                </a:lnTo>
                <a:close/>
              </a:path>
            </a:pathLst>
          </a:custGeom>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10800000" scaled="1"/>
            <a:tileRect/>
          </a:gradFill>
          <a:ln w="57150">
            <a:solidFill>
              <a:schemeClr val="tx1"/>
            </a:solidFill>
            <a:prstDash val="solid"/>
          </a:ln>
        </p:spPr>
        <p:txBody>
          <a:bodyPr vert="horz" wrap="square" lIns="91440" tIns="45720" rIns="91440" bIns="45720" anchor="ctr" anchorCtr="1" compatLnSpc="1"/>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zh-TW" sz="3200" b="1" i="0" u="none" strike="noStrike" kern="1200" cap="none" spc="0" baseline="0" dirty="0">
                <a:solidFill>
                  <a:srgbClr val="000000"/>
                </a:solidFill>
                <a:uFillTx/>
                <a:latin typeface="標楷體" panose="03000509000000000000" pitchFamily="65" charset="-120"/>
                <a:ea typeface="標楷體" panose="03000509000000000000" pitchFamily="65" charset="-120"/>
              </a:rPr>
              <a:t>開標</a:t>
            </a:r>
            <a:r>
              <a:rPr lang="zh-TW" altLang="en-US" sz="3200" b="1" i="0" u="none" strike="noStrike" kern="1200" cap="none" spc="0" baseline="0" dirty="0">
                <a:solidFill>
                  <a:srgbClr val="000000"/>
                </a:solidFill>
                <a:uFillTx/>
                <a:latin typeface="標楷體" panose="03000509000000000000" pitchFamily="65" charset="-120"/>
                <a:ea typeface="標楷體" panose="03000509000000000000" pitchFamily="65" charset="-120"/>
              </a:rPr>
              <a:t>審標評選協商決標作業</a:t>
            </a:r>
            <a:endParaRPr lang="zh-TW" sz="3200" b="1" i="0" u="none" strike="noStrike" kern="1200" cap="none" spc="0" baseline="0" dirty="0">
              <a:solidFill>
                <a:srgbClr val="000000"/>
              </a:solidFill>
              <a:uFillTx/>
              <a:latin typeface="標楷體" panose="03000509000000000000" pitchFamily="65" charset="-120"/>
              <a:ea typeface="標楷體" panose="03000509000000000000" pitchFamily="65" charset="-120"/>
            </a:endParaRPr>
          </a:p>
        </p:txBody>
      </p:sp>
    </p:spTree>
    <p:extLst>
      <p:ext uri="{BB962C8B-B14F-4D97-AF65-F5344CB8AC3E}">
        <p14:creationId xmlns:p14="http://schemas.microsoft.com/office/powerpoint/2010/main" val="222770574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12" name="文字方塊 11"/>
          <p:cNvSpPr txBox="1"/>
          <p:nvPr/>
        </p:nvSpPr>
        <p:spPr>
          <a:xfrm>
            <a:off x="5076056" y="1597669"/>
            <a:ext cx="2016224" cy="451406"/>
          </a:xfrm>
          <a:prstGeom prst="rect">
            <a:avLst/>
          </a:prstGeom>
          <a:gradFill flip="none" rotWithShape="1">
            <a:gsLst>
              <a:gs pos="0">
                <a:schemeClr val="accent1">
                  <a:lumMod val="60000"/>
                  <a:lumOff val="40000"/>
                  <a:tint val="66000"/>
                  <a:satMod val="160000"/>
                </a:schemeClr>
              </a:gs>
              <a:gs pos="50000">
                <a:schemeClr val="accent1">
                  <a:lumMod val="60000"/>
                  <a:lumOff val="40000"/>
                  <a:tint val="44500"/>
                  <a:satMod val="160000"/>
                </a:schemeClr>
              </a:gs>
              <a:gs pos="100000">
                <a:schemeClr val="accent1">
                  <a:lumMod val="60000"/>
                  <a:lumOff val="40000"/>
                  <a:tint val="23500"/>
                  <a:satMod val="160000"/>
                </a:schemeClr>
              </a:gs>
            </a:gsLst>
            <a:lin ang="5400000" scaled="1"/>
            <a:tileRect/>
          </a:gradFill>
          <a:ln w="57150">
            <a:solidFill>
              <a:srgbClr val="1C1C1C"/>
            </a:solidFill>
          </a:ln>
        </p:spPr>
        <p:txBody>
          <a:bodyPr wrap="square" rtlCol="0">
            <a:spAutoFit/>
          </a:bodyPr>
          <a:lstStyle/>
          <a:p>
            <a:pPr algn="ctr">
              <a:lnSpc>
                <a:spcPts val="2800"/>
              </a:lnSpc>
              <a:spcAft>
                <a:spcPts val="0"/>
              </a:spcAft>
            </a:pPr>
            <a:r>
              <a:rPr lang="zh-TW" altLang="en-US" sz="2800" b="1" kern="100" dirty="0">
                <a:solidFill>
                  <a:srgbClr val="000000"/>
                </a:solidFill>
                <a:latin typeface="標楷體" panose="03000509000000000000" pitchFamily="65" charset="-120"/>
                <a:ea typeface="標楷體" panose="03000509000000000000" pitchFamily="65" charset="-120"/>
              </a:rPr>
              <a:t>八、評選</a:t>
            </a:r>
            <a:endParaRPr lang="zh-TW" altLang="zh-TW" sz="2800" b="1" kern="100" dirty="0">
              <a:solidFill>
                <a:srgbClr val="000000"/>
              </a:solidFill>
              <a:latin typeface="標楷體" panose="03000509000000000000" pitchFamily="65" charset="-120"/>
              <a:ea typeface="標楷體" panose="03000509000000000000" pitchFamily="65" charset="-120"/>
            </a:endParaRPr>
          </a:p>
        </p:txBody>
      </p:sp>
      <p:sp>
        <p:nvSpPr>
          <p:cNvPr id="20" name="文字方塊 19"/>
          <p:cNvSpPr txBox="1"/>
          <p:nvPr/>
        </p:nvSpPr>
        <p:spPr>
          <a:xfrm>
            <a:off x="395536" y="2135722"/>
            <a:ext cx="8352928" cy="4166975"/>
          </a:xfrm>
          <a:prstGeom prst="rect">
            <a:avLst/>
          </a:prstGeom>
          <a:noFill/>
        </p:spPr>
        <p:txBody>
          <a:bodyPr wrap="square" rtlCol="0">
            <a:spAutoFit/>
          </a:bodyPr>
          <a:lstStyle/>
          <a:p>
            <a:pPr marL="358775" indent="-358775" algn="just">
              <a:lnSpc>
                <a:spcPts val="3200"/>
              </a:lnSpc>
            </a:pPr>
            <a:r>
              <a:rPr lang="en-US" altLang="zh-TW" sz="2400" b="1" kern="100" dirty="0">
                <a:solidFill>
                  <a:srgbClr val="000000"/>
                </a:solidFill>
                <a:latin typeface="標楷體" pitchFamily="65" charset="-120"/>
                <a:ea typeface="標楷體" pitchFamily="65" charset="-120"/>
                <a:cs typeface="Times New Roman"/>
              </a:rPr>
              <a:t>1.</a:t>
            </a:r>
            <a:r>
              <a:rPr lang="zh-TW" altLang="zh-TW" sz="2400" b="1" kern="100" dirty="0">
                <a:solidFill>
                  <a:srgbClr val="000000"/>
                </a:solidFill>
                <a:latin typeface="標楷體" panose="03000509000000000000" pitchFamily="65" charset="-120"/>
                <a:ea typeface="標楷體" panose="03000509000000000000" pitchFamily="65" charset="-120"/>
              </a:rPr>
              <a:t>採購評選委員會開會時，機關辦理評選作業之</a:t>
            </a:r>
            <a:r>
              <a:rPr lang="zh-TW" altLang="zh-TW" sz="2400" b="1" u="sng" kern="100" dirty="0">
                <a:solidFill>
                  <a:srgbClr val="0000FF"/>
                </a:solidFill>
                <a:latin typeface="標楷體" panose="03000509000000000000" pitchFamily="65" charset="-120"/>
                <a:ea typeface="標楷體" panose="03000509000000000000" pitchFamily="65" charset="-120"/>
              </a:rPr>
              <a:t>承辦人員未全程出席</a:t>
            </a:r>
            <a:r>
              <a:rPr lang="zh-TW" altLang="zh-TW" sz="2400" b="1" kern="100" dirty="0">
                <a:solidFill>
                  <a:srgbClr val="000000"/>
                </a:solidFill>
                <a:latin typeface="標楷體" panose="03000509000000000000" pitchFamily="65" charset="-120"/>
                <a:ea typeface="標楷體" panose="03000509000000000000" pitchFamily="65" charset="-120"/>
              </a:rPr>
              <a:t>。</a:t>
            </a:r>
            <a:endParaRPr lang="en-US" altLang="zh-TW" sz="2400" b="1" kern="100" dirty="0">
              <a:solidFill>
                <a:srgbClr val="000000"/>
              </a:solidFill>
              <a:latin typeface="標楷體" panose="03000509000000000000" pitchFamily="65" charset="-120"/>
              <a:ea typeface="標楷體" panose="03000509000000000000" pitchFamily="65" charset="-120"/>
            </a:endParaRPr>
          </a:p>
          <a:p>
            <a:pPr marL="355600" indent="-355600" algn="just">
              <a:lnSpc>
                <a:spcPts val="3200"/>
              </a:lnSpc>
            </a:pPr>
            <a:r>
              <a:rPr lang="en-US" altLang="zh-TW" sz="2400" b="1" kern="100" dirty="0">
                <a:solidFill>
                  <a:srgbClr val="000000"/>
                </a:solidFill>
                <a:latin typeface="標楷體" pitchFamily="65" charset="-120"/>
                <a:ea typeface="標楷體" pitchFamily="65" charset="-120"/>
                <a:cs typeface="Times New Roman"/>
              </a:rPr>
              <a:t>2.</a:t>
            </a:r>
            <a:r>
              <a:rPr lang="zh-TW" altLang="zh-TW" sz="2400" b="1" u="sng" kern="100" dirty="0">
                <a:solidFill>
                  <a:srgbClr val="FF0000"/>
                </a:solidFill>
                <a:latin typeface="標楷體" panose="03000509000000000000" pitchFamily="65" charset="-120"/>
                <a:ea typeface="標楷體" panose="03000509000000000000" pitchFamily="65" charset="-120"/>
              </a:rPr>
              <a:t>採購評選委員會為違反法令之決定，機關未予制止</a:t>
            </a:r>
            <a:r>
              <a:rPr lang="zh-TW" altLang="zh-TW" sz="2400" b="1" kern="100" dirty="0">
                <a:solidFill>
                  <a:srgbClr val="000000"/>
                </a:solidFill>
                <a:latin typeface="標楷體" panose="03000509000000000000" pitchFamily="65" charset="-120"/>
                <a:ea typeface="標楷體" panose="03000509000000000000" pitchFamily="65" charset="-120"/>
              </a:rPr>
              <a:t>。</a:t>
            </a:r>
          </a:p>
          <a:p>
            <a:pPr marL="265113" indent="-265113" algn="just">
              <a:lnSpc>
                <a:spcPts val="3200"/>
              </a:lnSpc>
            </a:pPr>
            <a:r>
              <a:rPr lang="en-US" altLang="zh-TW" sz="2400" b="1" kern="100" dirty="0">
                <a:solidFill>
                  <a:srgbClr val="000000"/>
                </a:solidFill>
                <a:latin typeface="標楷體" pitchFamily="65" charset="-120"/>
                <a:ea typeface="標楷體" pitchFamily="65" charset="-120"/>
                <a:cs typeface="Times New Roman"/>
              </a:rPr>
              <a:t>3.</a:t>
            </a:r>
            <a:r>
              <a:rPr lang="zh-TW" altLang="zh-TW" sz="2400" b="1" u="sng" kern="100" dirty="0">
                <a:solidFill>
                  <a:srgbClr val="0000FF"/>
                </a:solidFill>
                <a:latin typeface="標楷體" panose="03000509000000000000" pitchFamily="65" charset="-120"/>
                <a:ea typeface="標楷體" panose="03000509000000000000" pitchFamily="65" charset="-120"/>
              </a:rPr>
              <a:t>採購評選委員會</a:t>
            </a:r>
            <a:r>
              <a:rPr lang="zh-TW" altLang="zh-TW" sz="2400" b="1" u="sng" kern="0" dirty="0">
                <a:solidFill>
                  <a:srgbClr val="0000FF"/>
                </a:solidFill>
                <a:latin typeface="標楷體" panose="03000509000000000000" pitchFamily="65" charset="-120"/>
                <a:ea typeface="標楷體" panose="03000509000000000000" pitchFamily="65" charset="-120"/>
              </a:rPr>
              <a:t>之決議</a:t>
            </a:r>
            <a:r>
              <a:rPr lang="zh-TW" altLang="zh-TW" sz="2400" b="1" kern="0" dirty="0">
                <a:solidFill>
                  <a:srgbClr val="000000"/>
                </a:solidFill>
                <a:latin typeface="標楷體" panose="03000509000000000000" pitchFamily="65" charset="-120"/>
                <a:ea typeface="標楷體" panose="03000509000000000000" pitchFamily="65" charset="-120"/>
              </a:rPr>
              <a:t>，不符合委員總額二分之一以上出席、出席委員過半數之同意行之及</a:t>
            </a:r>
            <a:r>
              <a:rPr lang="zh-TW" altLang="zh-TW" sz="2400" b="1" kern="100" dirty="0">
                <a:solidFill>
                  <a:srgbClr val="000000"/>
                </a:solidFill>
                <a:latin typeface="標楷體" panose="03000509000000000000" pitchFamily="65" charset="-120"/>
                <a:ea typeface="標楷體" panose="03000509000000000000" pitchFamily="65" charset="-120"/>
              </a:rPr>
              <a:t>出席委員中之</a:t>
            </a:r>
            <a:r>
              <a:rPr lang="zh-TW" altLang="zh-TW" sz="2400" b="1" u="sng" kern="100" dirty="0">
                <a:solidFill>
                  <a:srgbClr val="FF0000"/>
                </a:solidFill>
                <a:latin typeface="標楷體" panose="03000509000000000000" pitchFamily="65" charset="-120"/>
                <a:ea typeface="標楷體" panose="03000509000000000000" pitchFamily="65" charset="-120"/>
              </a:rPr>
              <a:t>專家學者人數應至少二人且不得少於出席委員人數之三分之一</a:t>
            </a:r>
            <a:r>
              <a:rPr lang="zh-TW" altLang="zh-TW" sz="2400" b="1" kern="100" dirty="0">
                <a:solidFill>
                  <a:srgbClr val="000000"/>
                </a:solidFill>
                <a:latin typeface="標楷體" panose="03000509000000000000" pitchFamily="65" charset="-120"/>
                <a:ea typeface="標楷體" panose="03000509000000000000" pitchFamily="65" charset="-120"/>
              </a:rPr>
              <a:t>之規定；</a:t>
            </a:r>
            <a:r>
              <a:rPr lang="zh-TW" altLang="zh-TW" sz="2400" b="1" u="sng" kern="100" dirty="0">
                <a:solidFill>
                  <a:srgbClr val="0000FF"/>
                </a:solidFill>
                <a:latin typeface="標楷體" panose="03000509000000000000" pitchFamily="65" charset="-120"/>
                <a:ea typeface="標楷體" panose="03000509000000000000" pitchFamily="65" charset="-120"/>
              </a:rPr>
              <a:t>會議進行中</a:t>
            </a:r>
            <a:r>
              <a:rPr lang="zh-TW" altLang="zh-TW" sz="2400" b="1" kern="100" dirty="0">
                <a:solidFill>
                  <a:srgbClr val="0000FF"/>
                </a:solidFill>
                <a:latin typeface="標楷體" panose="03000509000000000000" pitchFamily="65" charset="-120"/>
                <a:ea typeface="標楷體" panose="03000509000000000000" pitchFamily="65" charset="-120"/>
              </a:rPr>
              <a:t>，</a:t>
            </a:r>
            <a:r>
              <a:rPr lang="zh-TW" altLang="zh-TW" sz="2400" b="1" u="sng" kern="100" dirty="0">
                <a:solidFill>
                  <a:srgbClr val="0000FF"/>
                </a:solidFill>
                <a:latin typeface="標楷體" panose="03000509000000000000" pitchFamily="65" charset="-120"/>
                <a:ea typeface="標楷體" panose="03000509000000000000" pitchFamily="65" charset="-120"/>
              </a:rPr>
              <a:t>出席委員人數不符合上揭規定者</a:t>
            </a:r>
            <a:r>
              <a:rPr lang="zh-TW" altLang="zh-TW" sz="2400" b="1" kern="100" dirty="0">
                <a:solidFill>
                  <a:srgbClr val="000000"/>
                </a:solidFill>
                <a:latin typeface="標楷體" panose="03000509000000000000" pitchFamily="65" charset="-120"/>
                <a:ea typeface="標楷體" panose="03000509000000000000" pitchFamily="65" charset="-120"/>
              </a:rPr>
              <a:t>，議案仍然提付表決；委員有因故未能繼續擔任委員，致委員總額</a:t>
            </a:r>
            <a:r>
              <a:rPr lang="zh-TW" altLang="zh-TW" sz="2400" b="1" kern="0" dirty="0">
                <a:solidFill>
                  <a:srgbClr val="000000"/>
                </a:solidFill>
                <a:latin typeface="標楷體" panose="03000509000000000000" pitchFamily="65" charset="-120"/>
                <a:ea typeface="標楷體" panose="03000509000000000000" pitchFamily="65" charset="-120"/>
              </a:rPr>
              <a:t>或專家、學者人數</a:t>
            </a:r>
            <a:r>
              <a:rPr lang="zh-TW" altLang="zh-TW" sz="2400" b="1" u="sng" kern="100" dirty="0">
                <a:solidFill>
                  <a:srgbClr val="0000FF"/>
                </a:solidFill>
                <a:latin typeface="標楷體" panose="03000509000000000000" pitchFamily="65" charset="-120"/>
                <a:ea typeface="標楷體" panose="03000509000000000000" pitchFamily="65" charset="-120"/>
              </a:rPr>
              <a:t>未達採購法第</a:t>
            </a:r>
            <a:r>
              <a:rPr lang="en-US" altLang="zh-TW" sz="2400" b="1" u="sng" kern="100" dirty="0">
                <a:solidFill>
                  <a:srgbClr val="0000FF"/>
                </a:solidFill>
                <a:latin typeface="標楷體" panose="03000509000000000000" pitchFamily="65" charset="-120"/>
                <a:ea typeface="標楷體" panose="03000509000000000000" pitchFamily="65" charset="-120"/>
              </a:rPr>
              <a:t>94</a:t>
            </a:r>
            <a:r>
              <a:rPr lang="zh-TW" altLang="zh-TW" sz="2400" b="1" u="sng" kern="100" dirty="0">
                <a:solidFill>
                  <a:srgbClr val="0000FF"/>
                </a:solidFill>
                <a:latin typeface="標楷體" panose="03000509000000000000" pitchFamily="65" charset="-120"/>
                <a:ea typeface="標楷體" panose="03000509000000000000" pitchFamily="65" charset="-120"/>
              </a:rPr>
              <a:t>條第</a:t>
            </a:r>
            <a:r>
              <a:rPr lang="en-US" altLang="zh-TW" sz="2400" b="1" u="sng" kern="100" dirty="0">
                <a:solidFill>
                  <a:srgbClr val="0000FF"/>
                </a:solidFill>
                <a:latin typeface="標楷體" panose="03000509000000000000" pitchFamily="65" charset="-120"/>
                <a:ea typeface="標楷體" panose="03000509000000000000" pitchFamily="65" charset="-120"/>
              </a:rPr>
              <a:t>1</a:t>
            </a:r>
            <a:r>
              <a:rPr lang="zh-TW" altLang="zh-TW" sz="2400" b="1" u="sng" kern="100" dirty="0">
                <a:solidFill>
                  <a:srgbClr val="0000FF"/>
                </a:solidFill>
                <a:latin typeface="標楷體" panose="03000509000000000000" pitchFamily="65" charset="-120"/>
                <a:ea typeface="標楷體" panose="03000509000000000000" pitchFamily="65" charset="-120"/>
              </a:rPr>
              <a:t>項關於人數之規定者</a:t>
            </a:r>
            <a:r>
              <a:rPr lang="zh-TW" altLang="zh-TW" sz="2400" b="1" kern="100" dirty="0">
                <a:solidFill>
                  <a:srgbClr val="0000FF"/>
                </a:solidFill>
                <a:latin typeface="標楷體" panose="03000509000000000000" pitchFamily="65" charset="-120"/>
                <a:ea typeface="標楷體" panose="03000509000000000000" pitchFamily="65" charset="-120"/>
              </a:rPr>
              <a:t>，</a:t>
            </a:r>
            <a:r>
              <a:rPr lang="zh-TW" altLang="zh-TW" sz="2400" b="1" u="sng" kern="100" dirty="0">
                <a:solidFill>
                  <a:srgbClr val="0000FF"/>
                </a:solidFill>
                <a:latin typeface="標楷體" panose="03000509000000000000" pitchFamily="65" charset="-120"/>
                <a:ea typeface="標楷體" panose="03000509000000000000" pitchFamily="65" charset="-120"/>
              </a:rPr>
              <a:t>未另行遴選委員補足之</a:t>
            </a:r>
            <a:r>
              <a:rPr lang="zh-TW" altLang="zh-TW" sz="2400" b="1" kern="100" dirty="0">
                <a:solidFill>
                  <a:srgbClr val="000000"/>
                </a:solidFill>
                <a:latin typeface="標楷體" panose="03000509000000000000" pitchFamily="65" charset="-120"/>
                <a:ea typeface="標楷體" panose="03000509000000000000" pitchFamily="65" charset="-120"/>
              </a:rPr>
              <a:t>。</a:t>
            </a:r>
            <a:endParaRPr lang="zh-TW" altLang="zh-TW" sz="2400" b="1" kern="100" dirty="0">
              <a:solidFill>
                <a:srgbClr val="000000"/>
              </a:solidFill>
              <a:latin typeface="標楷體" pitchFamily="65" charset="-120"/>
              <a:ea typeface="標楷體" pitchFamily="65" charset="-120"/>
              <a:cs typeface="Times New Roman"/>
            </a:endParaRPr>
          </a:p>
        </p:txBody>
      </p:sp>
      <p:sp>
        <p:nvSpPr>
          <p:cNvPr id="7" name="向下箭號 6"/>
          <p:cNvSpPr/>
          <p:nvPr/>
        </p:nvSpPr>
        <p:spPr>
          <a:xfrm>
            <a:off x="5467681" y="1204881"/>
            <a:ext cx="288032" cy="451405"/>
          </a:xfrm>
          <a:prstGeom prst="downArrow">
            <a:avLst/>
          </a:prstGeom>
          <a:solidFill>
            <a:srgbClr val="FF0000"/>
          </a:solidFill>
          <a:ln w="571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8" name="五邊形 4"/>
          <p:cNvSpPr/>
          <p:nvPr/>
        </p:nvSpPr>
        <p:spPr>
          <a:xfrm>
            <a:off x="395536" y="332656"/>
            <a:ext cx="3024336" cy="930841"/>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180"/>
              <a:gd name="f11" fmla="abs f4"/>
              <a:gd name="f12" fmla="abs f5"/>
              <a:gd name="f13" fmla="abs f6"/>
              <a:gd name="f14" fmla="val f7"/>
              <a:gd name="f15" fmla="val f8"/>
              <a:gd name="f16" fmla="*/ f9 f1 1"/>
              <a:gd name="f17" fmla="*/ f10 f1 1"/>
              <a:gd name="f18" fmla="?: f11 f4 1"/>
              <a:gd name="f19" fmla="?: f12 f5 1"/>
              <a:gd name="f20" fmla="?: f13 f6 1"/>
              <a:gd name="f21" fmla="*/ f16 1 f3"/>
              <a:gd name="f22" fmla="*/ f17 1 f3"/>
              <a:gd name="f23" fmla="*/ f18 1 21600"/>
              <a:gd name="f24" fmla="*/ f19 1 21600"/>
              <a:gd name="f25" fmla="*/ 21600 f18 1"/>
              <a:gd name="f26" fmla="*/ 21600 f19 1"/>
              <a:gd name="f27" fmla="+- f21 0 f2"/>
              <a:gd name="f28" fmla="+- f22 0 f2"/>
              <a:gd name="f29" fmla="min f24 f23"/>
              <a:gd name="f30" fmla="*/ f25 1 f20"/>
              <a:gd name="f31" fmla="*/ f26 1 f20"/>
              <a:gd name="f32" fmla="val f30"/>
              <a:gd name="f33" fmla="val f31"/>
              <a:gd name="f34" fmla="*/ f14 f29 1"/>
              <a:gd name="f35" fmla="+- f33 0 f14"/>
              <a:gd name="f36" fmla="+- f32 0 f14"/>
              <a:gd name="f37" fmla="*/ f33 f29 1"/>
              <a:gd name="f38" fmla="*/ f32 f29 1"/>
              <a:gd name="f39" fmla="*/ f35 1 2"/>
              <a:gd name="f40" fmla="min f36 f35"/>
              <a:gd name="f41" fmla="+- f14 f39 0"/>
              <a:gd name="f42" fmla="*/ f40 f15 1"/>
              <a:gd name="f43" fmla="*/ f42 1 100000"/>
              <a:gd name="f44" fmla="*/ f41 f29 1"/>
              <a:gd name="f45" fmla="+- f32 0 f43"/>
              <a:gd name="f46" fmla="+- f45 f32 0"/>
              <a:gd name="f47" fmla="*/ f45 1 2"/>
              <a:gd name="f48" fmla="*/ f45 f29 1"/>
              <a:gd name="f49" fmla="*/ f46 1 2"/>
              <a:gd name="f50" fmla="*/ f47 f29 1"/>
              <a:gd name="f51" fmla="*/ f49 f29 1"/>
            </a:gdLst>
            <a:ahLst/>
            <a:cxnLst>
              <a:cxn ang="3cd4">
                <a:pos x="hc" y="t"/>
              </a:cxn>
              <a:cxn ang="0">
                <a:pos x="r" y="vc"/>
              </a:cxn>
              <a:cxn ang="cd4">
                <a:pos x="hc" y="b"/>
              </a:cxn>
              <a:cxn ang="cd2">
                <a:pos x="l" y="vc"/>
              </a:cxn>
              <a:cxn ang="f27">
                <a:pos x="f50" y="f34"/>
              </a:cxn>
              <a:cxn ang="f28">
                <a:pos x="f50" y="f37"/>
              </a:cxn>
            </a:cxnLst>
            <a:rect l="f34" t="f34" r="f51" b="f37"/>
            <a:pathLst>
              <a:path>
                <a:moveTo>
                  <a:pt x="f34" y="f34"/>
                </a:moveTo>
                <a:lnTo>
                  <a:pt x="f48" y="f34"/>
                </a:lnTo>
                <a:lnTo>
                  <a:pt x="f38" y="f44"/>
                </a:lnTo>
                <a:lnTo>
                  <a:pt x="f48" y="f37"/>
                </a:lnTo>
                <a:lnTo>
                  <a:pt x="f34" y="f37"/>
                </a:lnTo>
                <a:close/>
              </a:path>
            </a:pathLst>
          </a:custGeom>
          <a:gradFill flip="none" rotWithShape="1">
            <a:gsLst>
              <a:gs pos="0">
                <a:srgbClr val="00B0F0">
                  <a:tint val="66000"/>
                  <a:satMod val="160000"/>
                </a:srgbClr>
              </a:gs>
              <a:gs pos="50000">
                <a:srgbClr val="00B0F0">
                  <a:tint val="44500"/>
                  <a:satMod val="160000"/>
                </a:srgbClr>
              </a:gs>
              <a:gs pos="100000">
                <a:srgbClr val="00B0F0">
                  <a:tint val="23500"/>
                  <a:satMod val="160000"/>
                </a:srgbClr>
              </a:gs>
            </a:gsLst>
            <a:lin ang="10800000" scaled="1"/>
            <a:tileRect/>
          </a:gradFill>
          <a:ln w="57150">
            <a:solidFill>
              <a:schemeClr val="tx1"/>
            </a:solidFill>
            <a:prstDash val="solid"/>
          </a:ln>
        </p:spPr>
        <p:txBody>
          <a:bodyPr vert="horz" wrap="square" lIns="91440" tIns="45720" rIns="91440" bIns="45720" anchor="ctr" anchorCtr="1" compatLnSpc="1"/>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zh-TW" sz="3200" b="1" i="0" u="none" strike="noStrike" kern="1200" cap="none" spc="0" baseline="0" dirty="0">
                <a:solidFill>
                  <a:srgbClr val="000000"/>
                </a:solidFill>
                <a:uFillTx/>
                <a:latin typeface="標楷體" panose="03000509000000000000" pitchFamily="65" charset="-120"/>
                <a:ea typeface="標楷體" panose="03000509000000000000" pitchFamily="65" charset="-120"/>
              </a:rPr>
              <a:t>招標</a:t>
            </a:r>
            <a:r>
              <a:rPr lang="zh-TW" altLang="en-US" sz="3200" b="1" i="0" u="none" strike="noStrike" kern="1200" cap="none" spc="0" baseline="0" dirty="0">
                <a:solidFill>
                  <a:srgbClr val="000000"/>
                </a:solidFill>
                <a:uFillTx/>
                <a:latin typeface="標楷體" panose="03000509000000000000" pitchFamily="65" charset="-120"/>
                <a:ea typeface="標楷體" panose="03000509000000000000" pitchFamily="65" charset="-120"/>
              </a:rPr>
              <a:t>前置作業</a:t>
            </a:r>
            <a:endParaRPr lang="zh-TW" sz="3200" b="1" i="0" u="none" strike="noStrike" kern="1200" cap="none" spc="0" baseline="0" dirty="0">
              <a:solidFill>
                <a:srgbClr val="000000"/>
              </a:solidFill>
              <a:uFillTx/>
              <a:latin typeface="標楷體" panose="03000509000000000000" pitchFamily="65" charset="-120"/>
              <a:ea typeface="標楷體" panose="03000509000000000000" pitchFamily="65" charset="-120"/>
            </a:endParaRPr>
          </a:p>
        </p:txBody>
      </p:sp>
      <p:sp>
        <p:nvSpPr>
          <p:cNvPr id="9" name="五邊形 5"/>
          <p:cNvSpPr/>
          <p:nvPr/>
        </p:nvSpPr>
        <p:spPr>
          <a:xfrm>
            <a:off x="3419872" y="332656"/>
            <a:ext cx="5366872" cy="930841"/>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180"/>
              <a:gd name="f11" fmla="abs f4"/>
              <a:gd name="f12" fmla="abs f5"/>
              <a:gd name="f13" fmla="abs f6"/>
              <a:gd name="f14" fmla="val f7"/>
              <a:gd name="f15" fmla="val f8"/>
              <a:gd name="f16" fmla="*/ f9 f1 1"/>
              <a:gd name="f17" fmla="*/ f10 f1 1"/>
              <a:gd name="f18" fmla="?: f11 f4 1"/>
              <a:gd name="f19" fmla="?: f12 f5 1"/>
              <a:gd name="f20" fmla="?: f13 f6 1"/>
              <a:gd name="f21" fmla="*/ f16 1 f3"/>
              <a:gd name="f22" fmla="*/ f17 1 f3"/>
              <a:gd name="f23" fmla="*/ f18 1 21600"/>
              <a:gd name="f24" fmla="*/ f19 1 21600"/>
              <a:gd name="f25" fmla="*/ 21600 f18 1"/>
              <a:gd name="f26" fmla="*/ 21600 f19 1"/>
              <a:gd name="f27" fmla="+- f21 0 f2"/>
              <a:gd name="f28" fmla="+- f22 0 f2"/>
              <a:gd name="f29" fmla="min f24 f23"/>
              <a:gd name="f30" fmla="*/ f25 1 f20"/>
              <a:gd name="f31" fmla="*/ f26 1 f20"/>
              <a:gd name="f32" fmla="val f30"/>
              <a:gd name="f33" fmla="val f31"/>
              <a:gd name="f34" fmla="*/ f14 f29 1"/>
              <a:gd name="f35" fmla="+- f33 0 f14"/>
              <a:gd name="f36" fmla="+- f32 0 f14"/>
              <a:gd name="f37" fmla="*/ f33 f29 1"/>
              <a:gd name="f38" fmla="*/ f32 f29 1"/>
              <a:gd name="f39" fmla="*/ f35 1 2"/>
              <a:gd name="f40" fmla="min f36 f35"/>
              <a:gd name="f41" fmla="+- f14 f39 0"/>
              <a:gd name="f42" fmla="*/ f40 f15 1"/>
              <a:gd name="f43" fmla="*/ f42 1 100000"/>
              <a:gd name="f44" fmla="*/ f41 f29 1"/>
              <a:gd name="f45" fmla="+- f32 0 f43"/>
              <a:gd name="f46" fmla="+- f45 f32 0"/>
              <a:gd name="f47" fmla="*/ f45 1 2"/>
              <a:gd name="f48" fmla="*/ f45 f29 1"/>
              <a:gd name="f49" fmla="*/ f46 1 2"/>
              <a:gd name="f50" fmla="*/ f47 f29 1"/>
              <a:gd name="f51" fmla="*/ f49 f29 1"/>
            </a:gdLst>
            <a:ahLst/>
            <a:cxnLst>
              <a:cxn ang="3cd4">
                <a:pos x="hc" y="t"/>
              </a:cxn>
              <a:cxn ang="0">
                <a:pos x="r" y="vc"/>
              </a:cxn>
              <a:cxn ang="cd4">
                <a:pos x="hc" y="b"/>
              </a:cxn>
              <a:cxn ang="cd2">
                <a:pos x="l" y="vc"/>
              </a:cxn>
              <a:cxn ang="f27">
                <a:pos x="f50" y="f34"/>
              </a:cxn>
              <a:cxn ang="f28">
                <a:pos x="f50" y="f37"/>
              </a:cxn>
            </a:cxnLst>
            <a:rect l="f34" t="f34" r="f51" b="f37"/>
            <a:pathLst>
              <a:path>
                <a:moveTo>
                  <a:pt x="f34" y="f34"/>
                </a:moveTo>
                <a:lnTo>
                  <a:pt x="f48" y="f34"/>
                </a:lnTo>
                <a:lnTo>
                  <a:pt x="f38" y="f44"/>
                </a:lnTo>
                <a:lnTo>
                  <a:pt x="f48" y="f37"/>
                </a:lnTo>
                <a:lnTo>
                  <a:pt x="f34" y="f37"/>
                </a:lnTo>
                <a:close/>
              </a:path>
            </a:pathLst>
          </a:custGeom>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10800000" scaled="1"/>
            <a:tileRect/>
          </a:gradFill>
          <a:ln w="57150">
            <a:solidFill>
              <a:schemeClr val="tx1"/>
            </a:solidFill>
            <a:prstDash val="solid"/>
          </a:ln>
        </p:spPr>
        <p:txBody>
          <a:bodyPr vert="horz" wrap="square" lIns="91440" tIns="45720" rIns="91440" bIns="45720" anchor="ctr" anchorCtr="1" compatLnSpc="1"/>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zh-TW" sz="3200" b="1" i="0" u="none" strike="noStrike" kern="1200" cap="none" spc="0" baseline="0" dirty="0">
                <a:solidFill>
                  <a:srgbClr val="000000"/>
                </a:solidFill>
                <a:uFillTx/>
                <a:latin typeface="標楷體" panose="03000509000000000000" pitchFamily="65" charset="-120"/>
                <a:ea typeface="標楷體" panose="03000509000000000000" pitchFamily="65" charset="-120"/>
              </a:rPr>
              <a:t>開標</a:t>
            </a:r>
            <a:r>
              <a:rPr lang="zh-TW" altLang="en-US" sz="3200" b="1" i="0" u="none" strike="noStrike" kern="1200" cap="none" spc="0" baseline="0" dirty="0">
                <a:solidFill>
                  <a:srgbClr val="000000"/>
                </a:solidFill>
                <a:uFillTx/>
                <a:latin typeface="標楷體" panose="03000509000000000000" pitchFamily="65" charset="-120"/>
                <a:ea typeface="標楷體" panose="03000509000000000000" pitchFamily="65" charset="-120"/>
              </a:rPr>
              <a:t>審標評選協商決標作業</a:t>
            </a:r>
            <a:endParaRPr lang="zh-TW" sz="3200" b="1" i="0" u="none" strike="noStrike" kern="1200" cap="none" spc="0" baseline="0" dirty="0">
              <a:solidFill>
                <a:srgbClr val="000000"/>
              </a:solidFill>
              <a:uFillTx/>
              <a:latin typeface="標楷體" panose="03000509000000000000" pitchFamily="65" charset="-120"/>
              <a:ea typeface="標楷體" panose="03000509000000000000" pitchFamily="65" charset="-120"/>
            </a:endParaRPr>
          </a:p>
        </p:txBody>
      </p:sp>
    </p:spTree>
    <p:extLst>
      <p:ext uri="{BB962C8B-B14F-4D97-AF65-F5344CB8AC3E}">
        <p14:creationId xmlns:p14="http://schemas.microsoft.com/office/powerpoint/2010/main" val="38027070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20" name="文字方塊 19"/>
          <p:cNvSpPr txBox="1"/>
          <p:nvPr/>
        </p:nvSpPr>
        <p:spPr>
          <a:xfrm>
            <a:off x="433816" y="2114562"/>
            <a:ext cx="8352928" cy="4196020"/>
          </a:xfrm>
          <a:prstGeom prst="rect">
            <a:avLst/>
          </a:prstGeom>
          <a:noFill/>
        </p:spPr>
        <p:txBody>
          <a:bodyPr wrap="square" rtlCol="0">
            <a:spAutoFit/>
          </a:bodyPr>
          <a:lstStyle/>
          <a:p>
            <a:pPr marL="355600" indent="-355600" algn="just">
              <a:lnSpc>
                <a:spcPts val="3200"/>
              </a:lnSpc>
            </a:pPr>
            <a:r>
              <a:rPr lang="en-US" altLang="zh-TW" sz="2400" b="1" kern="100" dirty="0">
                <a:solidFill>
                  <a:srgbClr val="000000"/>
                </a:solidFill>
                <a:latin typeface="標楷體" pitchFamily="65" charset="-120"/>
                <a:ea typeface="標楷體" pitchFamily="65" charset="-120"/>
                <a:cs typeface="Times New Roman"/>
              </a:rPr>
              <a:t>4.</a:t>
            </a:r>
            <a:r>
              <a:rPr lang="zh-TW" altLang="zh-TW" sz="2400" b="1" kern="100" dirty="0">
                <a:solidFill>
                  <a:srgbClr val="000000"/>
                </a:solidFill>
                <a:latin typeface="標楷體" panose="03000509000000000000" pitchFamily="65" charset="-120"/>
                <a:ea typeface="標楷體" panose="03000509000000000000" pitchFamily="65" charset="-120"/>
              </a:rPr>
              <a:t>出席之評選委員</a:t>
            </a:r>
            <a:r>
              <a:rPr lang="zh-TW" altLang="zh-TW" sz="2400" b="1" u="sng" kern="100" dirty="0">
                <a:solidFill>
                  <a:srgbClr val="0000FF"/>
                </a:solidFill>
                <a:latin typeface="標楷體" panose="03000509000000000000" pitchFamily="65" charset="-120"/>
                <a:ea typeface="標楷體" panose="03000509000000000000" pitchFamily="65" charset="-120"/>
              </a:rPr>
              <a:t>遲到早退</a:t>
            </a:r>
            <a:r>
              <a:rPr lang="zh-TW" altLang="zh-TW" sz="2400" b="1" kern="100" dirty="0">
                <a:solidFill>
                  <a:srgbClr val="0000FF"/>
                </a:solidFill>
                <a:latin typeface="標楷體" panose="03000509000000000000" pitchFamily="65" charset="-120"/>
                <a:ea typeface="標楷體" panose="03000509000000000000" pitchFamily="65" charset="-120"/>
              </a:rPr>
              <a:t>，</a:t>
            </a:r>
            <a:r>
              <a:rPr lang="zh-TW" altLang="zh-TW" sz="2400" b="1" u="sng" kern="100" dirty="0">
                <a:solidFill>
                  <a:srgbClr val="0000FF"/>
                </a:solidFill>
                <a:latin typeface="標楷體" panose="03000509000000000000" pitchFamily="65" charset="-120"/>
                <a:ea typeface="標楷體" panose="03000509000000000000" pitchFamily="65" charset="-120"/>
              </a:rPr>
              <a:t>未全程參與</a:t>
            </a:r>
            <a:r>
              <a:rPr lang="zh-TW" altLang="zh-TW" sz="2400" b="1" kern="100" dirty="0">
                <a:solidFill>
                  <a:srgbClr val="0000FF"/>
                </a:solidFill>
                <a:latin typeface="標楷體" panose="03000509000000000000" pitchFamily="65" charset="-120"/>
                <a:ea typeface="標楷體" panose="03000509000000000000" pitchFamily="65" charset="-120"/>
              </a:rPr>
              <a:t>，</a:t>
            </a:r>
            <a:r>
              <a:rPr lang="zh-TW" altLang="zh-TW" sz="2400" b="1" u="sng" kern="100" dirty="0">
                <a:solidFill>
                  <a:srgbClr val="0000FF"/>
                </a:solidFill>
                <a:latin typeface="標楷體" panose="03000509000000000000" pitchFamily="65" charset="-120"/>
                <a:ea typeface="標楷體" panose="03000509000000000000" pitchFamily="65" charset="-120"/>
              </a:rPr>
              <a:t>或由他人代理</a:t>
            </a:r>
            <a:r>
              <a:rPr lang="zh-TW" altLang="zh-TW" sz="2400" b="1" kern="100" dirty="0">
                <a:solidFill>
                  <a:srgbClr val="000000"/>
                </a:solidFill>
                <a:latin typeface="標楷體" panose="03000509000000000000" pitchFamily="65" charset="-120"/>
                <a:ea typeface="標楷體" panose="03000509000000000000" pitchFamily="65" charset="-120"/>
              </a:rPr>
              <a:t>。</a:t>
            </a:r>
          </a:p>
          <a:p>
            <a:pPr marL="355600" indent="-355600" algn="just">
              <a:lnSpc>
                <a:spcPts val="3200"/>
              </a:lnSpc>
            </a:pPr>
            <a:r>
              <a:rPr lang="en-US" altLang="zh-TW" sz="2400" b="1" kern="100" dirty="0">
                <a:solidFill>
                  <a:srgbClr val="000000"/>
                </a:solidFill>
                <a:latin typeface="標楷體" pitchFamily="65" charset="-120"/>
                <a:ea typeface="標楷體" pitchFamily="65" charset="-120"/>
                <a:cs typeface="Times New Roman"/>
              </a:rPr>
              <a:t>5.</a:t>
            </a:r>
            <a:r>
              <a:rPr lang="zh-TW" altLang="zh-TW" sz="2400" b="1" kern="100" dirty="0">
                <a:solidFill>
                  <a:srgbClr val="000000"/>
                </a:solidFill>
                <a:latin typeface="標楷體" panose="03000509000000000000" pitchFamily="65" charset="-120"/>
                <a:ea typeface="標楷體" panose="03000509000000000000" pitchFamily="65" charset="-120"/>
              </a:rPr>
              <a:t>評選時</a:t>
            </a:r>
            <a:r>
              <a:rPr lang="zh-TW" altLang="zh-TW" sz="2400" b="1" u="sng" kern="100" dirty="0">
                <a:solidFill>
                  <a:srgbClr val="FF0000"/>
                </a:solidFill>
                <a:latin typeface="標楷體" panose="03000509000000000000" pitchFamily="65" charset="-120"/>
                <a:ea typeface="標楷體" panose="03000509000000000000" pitchFamily="65" charset="-120"/>
              </a:rPr>
              <a:t>允許廠商於簡報時更改投標文件內容</a:t>
            </a:r>
            <a:r>
              <a:rPr lang="zh-TW" altLang="zh-TW" sz="2400" b="1" kern="100" dirty="0">
                <a:solidFill>
                  <a:srgbClr val="000000"/>
                </a:solidFill>
                <a:latin typeface="標楷體" panose="03000509000000000000" pitchFamily="65" charset="-120"/>
                <a:ea typeface="標楷體" panose="03000509000000000000" pitchFamily="65" charset="-120"/>
              </a:rPr>
              <a:t>；又廠商</a:t>
            </a:r>
            <a:r>
              <a:rPr lang="zh-TW" altLang="zh-TW" sz="2400" b="1" u="sng" kern="100" dirty="0">
                <a:solidFill>
                  <a:srgbClr val="FF0000"/>
                </a:solidFill>
                <a:latin typeface="標楷體" panose="03000509000000000000" pitchFamily="65" charset="-120"/>
                <a:ea typeface="標楷體" panose="03000509000000000000" pitchFamily="65" charset="-120"/>
              </a:rPr>
              <a:t>另外提出變更或補充資料者</a:t>
            </a:r>
            <a:r>
              <a:rPr lang="zh-TW" altLang="zh-TW" sz="2400" b="1" kern="100" dirty="0">
                <a:solidFill>
                  <a:srgbClr val="FF0000"/>
                </a:solidFill>
                <a:latin typeface="標楷體" panose="03000509000000000000" pitchFamily="65" charset="-120"/>
                <a:ea typeface="標楷體" panose="03000509000000000000" pitchFamily="65" charset="-120"/>
              </a:rPr>
              <a:t>，</a:t>
            </a:r>
            <a:r>
              <a:rPr lang="zh-TW" altLang="zh-TW" sz="2400" b="1" u="sng" kern="100" dirty="0">
                <a:solidFill>
                  <a:srgbClr val="FF0000"/>
                </a:solidFill>
                <a:latin typeface="標楷體" panose="03000509000000000000" pitchFamily="65" charset="-120"/>
                <a:ea typeface="標楷體" panose="03000509000000000000" pitchFamily="65" charset="-120"/>
              </a:rPr>
              <a:t>亦將該資料納入評選</a:t>
            </a:r>
            <a:r>
              <a:rPr lang="zh-TW" altLang="zh-TW" sz="2400" b="1" kern="100" dirty="0">
                <a:solidFill>
                  <a:srgbClr val="000000"/>
                </a:solidFill>
                <a:latin typeface="標楷體" panose="03000509000000000000" pitchFamily="65" charset="-120"/>
                <a:ea typeface="標楷體" panose="03000509000000000000" pitchFamily="65" charset="-120"/>
              </a:rPr>
              <a:t>。</a:t>
            </a:r>
            <a:endParaRPr lang="en-US" altLang="zh-TW" sz="2400" b="1" kern="100" dirty="0">
              <a:solidFill>
                <a:srgbClr val="000000"/>
              </a:solidFill>
              <a:latin typeface="標楷體" panose="03000509000000000000" pitchFamily="65" charset="-120"/>
              <a:ea typeface="標楷體" panose="03000509000000000000" pitchFamily="65" charset="-120"/>
            </a:endParaRPr>
          </a:p>
          <a:p>
            <a:pPr marL="355600" indent="-355600" algn="just">
              <a:lnSpc>
                <a:spcPts val="3200"/>
              </a:lnSpc>
            </a:pPr>
            <a:r>
              <a:rPr lang="en-US" altLang="zh-TW" sz="2400" b="1" kern="100" dirty="0">
                <a:solidFill>
                  <a:srgbClr val="000000"/>
                </a:solidFill>
                <a:latin typeface="標楷體" panose="03000509000000000000" pitchFamily="65" charset="-120"/>
                <a:ea typeface="標楷體" panose="03000509000000000000" pitchFamily="65" charset="-120"/>
              </a:rPr>
              <a:t>6.</a:t>
            </a:r>
            <a:r>
              <a:rPr lang="zh-TW" altLang="zh-TW" sz="2400" b="1" kern="100" dirty="0">
                <a:solidFill>
                  <a:srgbClr val="000000"/>
                </a:solidFill>
                <a:latin typeface="標楷體" panose="03000509000000000000" pitchFamily="65" charset="-120"/>
                <a:ea typeface="標楷體" panose="03000509000000000000" pitchFamily="65" charset="-120"/>
              </a:rPr>
              <a:t>評選時如規定廠商作簡報及詢答，於投標</a:t>
            </a:r>
            <a:r>
              <a:rPr lang="zh-TW" altLang="zh-TW" sz="2400" b="1" u="sng" kern="100" dirty="0">
                <a:solidFill>
                  <a:srgbClr val="0000FF"/>
                </a:solidFill>
                <a:latin typeface="標楷體" panose="03000509000000000000" pitchFamily="65" charset="-120"/>
                <a:ea typeface="標楷體" panose="03000509000000000000" pitchFamily="65" charset="-120"/>
              </a:rPr>
              <a:t>廠商未出席簡報及現場詢答時</a:t>
            </a:r>
            <a:r>
              <a:rPr lang="zh-TW" altLang="zh-TW" sz="2400" b="1" kern="100" dirty="0">
                <a:solidFill>
                  <a:srgbClr val="0000FF"/>
                </a:solidFill>
                <a:latin typeface="標楷體" panose="03000509000000000000" pitchFamily="65" charset="-120"/>
                <a:ea typeface="標楷體" panose="03000509000000000000" pitchFamily="65" charset="-120"/>
              </a:rPr>
              <a:t>，</a:t>
            </a:r>
            <a:r>
              <a:rPr lang="zh-TW" altLang="zh-TW" sz="2400" b="1" u="sng" kern="100" dirty="0">
                <a:solidFill>
                  <a:srgbClr val="0000FF"/>
                </a:solidFill>
                <a:latin typeface="標楷體" panose="03000509000000000000" pitchFamily="65" charset="-120"/>
                <a:ea typeface="標楷體" panose="03000509000000000000" pitchFamily="65" charset="-120"/>
              </a:rPr>
              <a:t>即判定其為無效標</a:t>
            </a:r>
            <a:r>
              <a:rPr lang="zh-TW" altLang="en-US" sz="2400" b="1" kern="100" dirty="0">
                <a:solidFill>
                  <a:srgbClr val="0000FF"/>
                </a:solidFill>
                <a:latin typeface="標楷體" panose="03000509000000000000" pitchFamily="65" charset="-120"/>
                <a:ea typeface="標楷體" panose="03000509000000000000" pitchFamily="65" charset="-120"/>
              </a:rPr>
              <a:t>。</a:t>
            </a:r>
            <a:endParaRPr lang="en-US" altLang="zh-TW" sz="2400" b="1" kern="100" dirty="0">
              <a:solidFill>
                <a:srgbClr val="0000FF"/>
              </a:solidFill>
              <a:latin typeface="標楷體" panose="03000509000000000000" pitchFamily="65" charset="-120"/>
              <a:ea typeface="標楷體" panose="03000509000000000000" pitchFamily="65" charset="-120"/>
            </a:endParaRPr>
          </a:p>
          <a:p>
            <a:pPr marL="358775" indent="-358775" algn="just">
              <a:lnSpc>
                <a:spcPts val="3200"/>
              </a:lnSpc>
            </a:pPr>
            <a:r>
              <a:rPr lang="en-US" altLang="zh-TW" sz="2400" b="1" kern="100" dirty="0">
                <a:solidFill>
                  <a:srgbClr val="000000"/>
                </a:solidFill>
                <a:latin typeface="標楷體" panose="03000509000000000000" pitchFamily="65" charset="-120"/>
                <a:ea typeface="標楷體" panose="03000509000000000000" pitchFamily="65" charset="-120"/>
                <a:cs typeface="Times New Roman"/>
              </a:rPr>
              <a:t>7.</a:t>
            </a:r>
            <a:r>
              <a:rPr lang="zh-TW" altLang="zh-TW" sz="2400" b="1" kern="100" dirty="0">
                <a:solidFill>
                  <a:srgbClr val="000000"/>
                </a:solidFill>
                <a:latin typeface="標楷體" panose="03000509000000000000" pitchFamily="65" charset="-120"/>
                <a:ea typeface="標楷體" panose="03000509000000000000" pitchFamily="65" charset="-120"/>
              </a:rPr>
              <a:t>廠商須報價格者，</a:t>
            </a:r>
            <a:r>
              <a:rPr lang="zh-TW" altLang="zh-TW" sz="2400" b="1" u="sng" kern="100" dirty="0">
                <a:solidFill>
                  <a:srgbClr val="0000FF"/>
                </a:solidFill>
                <a:latin typeface="標楷體" panose="03000509000000000000" pitchFamily="65" charset="-120"/>
                <a:ea typeface="標楷體" panose="03000509000000000000" pitchFamily="65" charset="-120"/>
              </a:rPr>
              <a:t>僅比較不同廠商價格高低為計分基準</a:t>
            </a:r>
            <a:r>
              <a:rPr lang="zh-TW" altLang="zh-TW" sz="2400" b="1" kern="100" dirty="0">
                <a:solidFill>
                  <a:srgbClr val="0000FF"/>
                </a:solidFill>
                <a:latin typeface="標楷體" panose="03000509000000000000" pitchFamily="65" charset="-120"/>
                <a:ea typeface="標楷體" panose="03000509000000000000" pitchFamily="65" charset="-120"/>
              </a:rPr>
              <a:t>，</a:t>
            </a:r>
            <a:r>
              <a:rPr lang="zh-TW" altLang="zh-TW" sz="2400" b="1" u="sng" kern="100" dirty="0">
                <a:solidFill>
                  <a:srgbClr val="0000FF"/>
                </a:solidFill>
                <a:latin typeface="標楷體" panose="03000509000000000000" pitchFamily="65" charset="-120"/>
                <a:ea typeface="標楷體" panose="03000509000000000000" pitchFamily="65" charset="-120"/>
              </a:rPr>
              <a:t>未考量該價格相對於該廠商所提供之品質等非價格項目</a:t>
            </a:r>
            <a:r>
              <a:rPr lang="zh-TW" altLang="zh-TW" sz="2400" b="1" kern="100" dirty="0">
                <a:solidFill>
                  <a:srgbClr val="000000"/>
                </a:solidFill>
                <a:latin typeface="標楷體" panose="03000509000000000000" pitchFamily="65" charset="-120"/>
                <a:ea typeface="標楷體" panose="03000509000000000000" pitchFamily="65" charset="-120"/>
              </a:rPr>
              <a:t>，是否合理、完整，以作為評分或決定最有利標之依據。</a:t>
            </a:r>
          </a:p>
          <a:p>
            <a:pPr marL="355600" indent="-355600" algn="just">
              <a:lnSpc>
                <a:spcPts val="3200"/>
              </a:lnSpc>
            </a:pPr>
            <a:r>
              <a:rPr lang="en-US" altLang="zh-TW" sz="2400" b="1" kern="100" dirty="0">
                <a:solidFill>
                  <a:srgbClr val="000000"/>
                </a:solidFill>
                <a:latin typeface="標楷體" pitchFamily="65" charset="-120"/>
                <a:ea typeface="標楷體" pitchFamily="65" charset="-120"/>
                <a:cs typeface="Times New Roman"/>
              </a:rPr>
              <a:t>8.</a:t>
            </a:r>
            <a:r>
              <a:rPr lang="zh-TW" altLang="zh-TW" sz="2400" b="1" kern="100" dirty="0">
                <a:solidFill>
                  <a:srgbClr val="000000"/>
                </a:solidFill>
                <a:latin typeface="標楷體" panose="03000509000000000000" pitchFamily="65" charset="-120"/>
                <a:ea typeface="標楷體" panose="03000509000000000000" pitchFamily="65" charset="-120"/>
              </a:rPr>
              <a:t>未依評選標準評分、評比，而</a:t>
            </a:r>
            <a:r>
              <a:rPr lang="zh-TW" altLang="zh-TW" sz="2400" b="1" u="sng" kern="100" dirty="0">
                <a:solidFill>
                  <a:srgbClr val="0000FF"/>
                </a:solidFill>
                <a:latin typeface="標楷體" panose="03000509000000000000" pitchFamily="65" charset="-120"/>
                <a:ea typeface="標楷體" panose="03000509000000000000" pitchFamily="65" charset="-120"/>
              </a:rPr>
              <a:t>以某一投標廠商之表現或取各廠商平均值作為比較各廠商優劣之評分</a:t>
            </a:r>
            <a:r>
              <a:rPr lang="zh-TW" altLang="zh-TW" sz="2400" b="1" kern="100" dirty="0">
                <a:solidFill>
                  <a:srgbClr val="0000FF"/>
                </a:solidFill>
                <a:latin typeface="標楷體" panose="03000509000000000000" pitchFamily="65" charset="-120"/>
                <a:ea typeface="標楷體" panose="03000509000000000000" pitchFamily="65" charset="-120"/>
              </a:rPr>
              <a:t>、</a:t>
            </a:r>
            <a:r>
              <a:rPr lang="zh-TW" altLang="zh-TW" sz="2400" b="1" u="sng" kern="100" dirty="0">
                <a:solidFill>
                  <a:srgbClr val="0000FF"/>
                </a:solidFill>
                <a:latin typeface="標楷體" panose="03000509000000000000" pitchFamily="65" charset="-120"/>
                <a:ea typeface="標楷體" panose="03000509000000000000" pitchFamily="65" charset="-120"/>
              </a:rPr>
              <a:t>評比基礎</a:t>
            </a:r>
            <a:r>
              <a:rPr lang="zh-TW" altLang="zh-TW" sz="2400" b="1" kern="100" dirty="0">
                <a:solidFill>
                  <a:srgbClr val="000000"/>
                </a:solidFill>
                <a:latin typeface="標楷體" panose="03000509000000000000" pitchFamily="65" charset="-120"/>
                <a:ea typeface="標楷體" panose="03000509000000000000" pitchFamily="65" charset="-120"/>
              </a:rPr>
              <a:t>。</a:t>
            </a:r>
          </a:p>
        </p:txBody>
      </p:sp>
      <p:sp>
        <p:nvSpPr>
          <p:cNvPr id="7" name="向下箭號 6"/>
          <p:cNvSpPr/>
          <p:nvPr/>
        </p:nvSpPr>
        <p:spPr>
          <a:xfrm>
            <a:off x="5584400" y="1198289"/>
            <a:ext cx="283743" cy="451406"/>
          </a:xfrm>
          <a:prstGeom prst="downArrow">
            <a:avLst/>
          </a:prstGeom>
          <a:solidFill>
            <a:srgbClr val="FF0000"/>
          </a:solidFill>
          <a:ln w="571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8" name="五邊形 4"/>
          <p:cNvSpPr/>
          <p:nvPr/>
        </p:nvSpPr>
        <p:spPr>
          <a:xfrm>
            <a:off x="395536" y="332656"/>
            <a:ext cx="3024336" cy="930841"/>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180"/>
              <a:gd name="f11" fmla="abs f4"/>
              <a:gd name="f12" fmla="abs f5"/>
              <a:gd name="f13" fmla="abs f6"/>
              <a:gd name="f14" fmla="val f7"/>
              <a:gd name="f15" fmla="val f8"/>
              <a:gd name="f16" fmla="*/ f9 f1 1"/>
              <a:gd name="f17" fmla="*/ f10 f1 1"/>
              <a:gd name="f18" fmla="?: f11 f4 1"/>
              <a:gd name="f19" fmla="?: f12 f5 1"/>
              <a:gd name="f20" fmla="?: f13 f6 1"/>
              <a:gd name="f21" fmla="*/ f16 1 f3"/>
              <a:gd name="f22" fmla="*/ f17 1 f3"/>
              <a:gd name="f23" fmla="*/ f18 1 21600"/>
              <a:gd name="f24" fmla="*/ f19 1 21600"/>
              <a:gd name="f25" fmla="*/ 21600 f18 1"/>
              <a:gd name="f26" fmla="*/ 21600 f19 1"/>
              <a:gd name="f27" fmla="+- f21 0 f2"/>
              <a:gd name="f28" fmla="+- f22 0 f2"/>
              <a:gd name="f29" fmla="min f24 f23"/>
              <a:gd name="f30" fmla="*/ f25 1 f20"/>
              <a:gd name="f31" fmla="*/ f26 1 f20"/>
              <a:gd name="f32" fmla="val f30"/>
              <a:gd name="f33" fmla="val f31"/>
              <a:gd name="f34" fmla="*/ f14 f29 1"/>
              <a:gd name="f35" fmla="+- f33 0 f14"/>
              <a:gd name="f36" fmla="+- f32 0 f14"/>
              <a:gd name="f37" fmla="*/ f33 f29 1"/>
              <a:gd name="f38" fmla="*/ f32 f29 1"/>
              <a:gd name="f39" fmla="*/ f35 1 2"/>
              <a:gd name="f40" fmla="min f36 f35"/>
              <a:gd name="f41" fmla="+- f14 f39 0"/>
              <a:gd name="f42" fmla="*/ f40 f15 1"/>
              <a:gd name="f43" fmla="*/ f42 1 100000"/>
              <a:gd name="f44" fmla="*/ f41 f29 1"/>
              <a:gd name="f45" fmla="+- f32 0 f43"/>
              <a:gd name="f46" fmla="+- f45 f32 0"/>
              <a:gd name="f47" fmla="*/ f45 1 2"/>
              <a:gd name="f48" fmla="*/ f45 f29 1"/>
              <a:gd name="f49" fmla="*/ f46 1 2"/>
              <a:gd name="f50" fmla="*/ f47 f29 1"/>
              <a:gd name="f51" fmla="*/ f49 f29 1"/>
            </a:gdLst>
            <a:ahLst/>
            <a:cxnLst>
              <a:cxn ang="3cd4">
                <a:pos x="hc" y="t"/>
              </a:cxn>
              <a:cxn ang="0">
                <a:pos x="r" y="vc"/>
              </a:cxn>
              <a:cxn ang="cd4">
                <a:pos x="hc" y="b"/>
              </a:cxn>
              <a:cxn ang="cd2">
                <a:pos x="l" y="vc"/>
              </a:cxn>
              <a:cxn ang="f27">
                <a:pos x="f50" y="f34"/>
              </a:cxn>
              <a:cxn ang="f28">
                <a:pos x="f50" y="f37"/>
              </a:cxn>
            </a:cxnLst>
            <a:rect l="f34" t="f34" r="f51" b="f37"/>
            <a:pathLst>
              <a:path>
                <a:moveTo>
                  <a:pt x="f34" y="f34"/>
                </a:moveTo>
                <a:lnTo>
                  <a:pt x="f48" y="f34"/>
                </a:lnTo>
                <a:lnTo>
                  <a:pt x="f38" y="f44"/>
                </a:lnTo>
                <a:lnTo>
                  <a:pt x="f48" y="f37"/>
                </a:lnTo>
                <a:lnTo>
                  <a:pt x="f34" y="f37"/>
                </a:lnTo>
                <a:close/>
              </a:path>
            </a:pathLst>
          </a:custGeom>
          <a:gradFill flip="none" rotWithShape="1">
            <a:gsLst>
              <a:gs pos="0">
                <a:srgbClr val="00B0F0">
                  <a:tint val="66000"/>
                  <a:satMod val="160000"/>
                </a:srgbClr>
              </a:gs>
              <a:gs pos="50000">
                <a:srgbClr val="00B0F0">
                  <a:tint val="44500"/>
                  <a:satMod val="160000"/>
                </a:srgbClr>
              </a:gs>
              <a:gs pos="100000">
                <a:srgbClr val="00B0F0">
                  <a:tint val="23500"/>
                  <a:satMod val="160000"/>
                </a:srgbClr>
              </a:gs>
            </a:gsLst>
            <a:lin ang="10800000" scaled="1"/>
            <a:tileRect/>
          </a:gradFill>
          <a:ln w="57150">
            <a:solidFill>
              <a:schemeClr val="tx1"/>
            </a:solidFill>
            <a:prstDash val="solid"/>
          </a:ln>
        </p:spPr>
        <p:txBody>
          <a:bodyPr vert="horz" wrap="square" lIns="91440" tIns="45720" rIns="91440" bIns="45720" anchor="ctr" anchorCtr="1" compatLnSpc="1"/>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zh-TW" sz="3200" b="1" i="0" u="none" strike="noStrike" kern="1200" cap="none" spc="0" baseline="0" dirty="0">
                <a:solidFill>
                  <a:srgbClr val="000000"/>
                </a:solidFill>
                <a:uFillTx/>
                <a:latin typeface="標楷體" panose="03000509000000000000" pitchFamily="65" charset="-120"/>
                <a:ea typeface="標楷體" panose="03000509000000000000" pitchFamily="65" charset="-120"/>
              </a:rPr>
              <a:t>招標</a:t>
            </a:r>
            <a:r>
              <a:rPr lang="zh-TW" altLang="en-US" sz="3200" b="1" i="0" u="none" strike="noStrike" kern="1200" cap="none" spc="0" baseline="0" dirty="0">
                <a:solidFill>
                  <a:srgbClr val="000000"/>
                </a:solidFill>
                <a:uFillTx/>
                <a:latin typeface="標楷體" panose="03000509000000000000" pitchFamily="65" charset="-120"/>
                <a:ea typeface="標楷體" panose="03000509000000000000" pitchFamily="65" charset="-120"/>
              </a:rPr>
              <a:t>前置作業</a:t>
            </a:r>
            <a:endParaRPr lang="zh-TW" sz="3200" b="1" i="0" u="none" strike="noStrike" kern="1200" cap="none" spc="0" baseline="0" dirty="0">
              <a:solidFill>
                <a:srgbClr val="000000"/>
              </a:solidFill>
              <a:uFillTx/>
              <a:latin typeface="標楷體" panose="03000509000000000000" pitchFamily="65" charset="-120"/>
              <a:ea typeface="標楷體" panose="03000509000000000000" pitchFamily="65" charset="-120"/>
            </a:endParaRPr>
          </a:p>
        </p:txBody>
      </p:sp>
      <p:sp>
        <p:nvSpPr>
          <p:cNvPr id="9" name="五邊形 5"/>
          <p:cNvSpPr/>
          <p:nvPr/>
        </p:nvSpPr>
        <p:spPr>
          <a:xfrm>
            <a:off x="3419872" y="332656"/>
            <a:ext cx="5366872" cy="930841"/>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180"/>
              <a:gd name="f11" fmla="abs f4"/>
              <a:gd name="f12" fmla="abs f5"/>
              <a:gd name="f13" fmla="abs f6"/>
              <a:gd name="f14" fmla="val f7"/>
              <a:gd name="f15" fmla="val f8"/>
              <a:gd name="f16" fmla="*/ f9 f1 1"/>
              <a:gd name="f17" fmla="*/ f10 f1 1"/>
              <a:gd name="f18" fmla="?: f11 f4 1"/>
              <a:gd name="f19" fmla="?: f12 f5 1"/>
              <a:gd name="f20" fmla="?: f13 f6 1"/>
              <a:gd name="f21" fmla="*/ f16 1 f3"/>
              <a:gd name="f22" fmla="*/ f17 1 f3"/>
              <a:gd name="f23" fmla="*/ f18 1 21600"/>
              <a:gd name="f24" fmla="*/ f19 1 21600"/>
              <a:gd name="f25" fmla="*/ 21600 f18 1"/>
              <a:gd name="f26" fmla="*/ 21600 f19 1"/>
              <a:gd name="f27" fmla="+- f21 0 f2"/>
              <a:gd name="f28" fmla="+- f22 0 f2"/>
              <a:gd name="f29" fmla="min f24 f23"/>
              <a:gd name="f30" fmla="*/ f25 1 f20"/>
              <a:gd name="f31" fmla="*/ f26 1 f20"/>
              <a:gd name="f32" fmla="val f30"/>
              <a:gd name="f33" fmla="val f31"/>
              <a:gd name="f34" fmla="*/ f14 f29 1"/>
              <a:gd name="f35" fmla="+- f33 0 f14"/>
              <a:gd name="f36" fmla="+- f32 0 f14"/>
              <a:gd name="f37" fmla="*/ f33 f29 1"/>
              <a:gd name="f38" fmla="*/ f32 f29 1"/>
              <a:gd name="f39" fmla="*/ f35 1 2"/>
              <a:gd name="f40" fmla="min f36 f35"/>
              <a:gd name="f41" fmla="+- f14 f39 0"/>
              <a:gd name="f42" fmla="*/ f40 f15 1"/>
              <a:gd name="f43" fmla="*/ f42 1 100000"/>
              <a:gd name="f44" fmla="*/ f41 f29 1"/>
              <a:gd name="f45" fmla="+- f32 0 f43"/>
              <a:gd name="f46" fmla="+- f45 f32 0"/>
              <a:gd name="f47" fmla="*/ f45 1 2"/>
              <a:gd name="f48" fmla="*/ f45 f29 1"/>
              <a:gd name="f49" fmla="*/ f46 1 2"/>
              <a:gd name="f50" fmla="*/ f47 f29 1"/>
              <a:gd name="f51" fmla="*/ f49 f29 1"/>
            </a:gdLst>
            <a:ahLst/>
            <a:cxnLst>
              <a:cxn ang="3cd4">
                <a:pos x="hc" y="t"/>
              </a:cxn>
              <a:cxn ang="0">
                <a:pos x="r" y="vc"/>
              </a:cxn>
              <a:cxn ang="cd4">
                <a:pos x="hc" y="b"/>
              </a:cxn>
              <a:cxn ang="cd2">
                <a:pos x="l" y="vc"/>
              </a:cxn>
              <a:cxn ang="f27">
                <a:pos x="f50" y="f34"/>
              </a:cxn>
              <a:cxn ang="f28">
                <a:pos x="f50" y="f37"/>
              </a:cxn>
            </a:cxnLst>
            <a:rect l="f34" t="f34" r="f51" b="f37"/>
            <a:pathLst>
              <a:path>
                <a:moveTo>
                  <a:pt x="f34" y="f34"/>
                </a:moveTo>
                <a:lnTo>
                  <a:pt x="f48" y="f34"/>
                </a:lnTo>
                <a:lnTo>
                  <a:pt x="f38" y="f44"/>
                </a:lnTo>
                <a:lnTo>
                  <a:pt x="f48" y="f37"/>
                </a:lnTo>
                <a:lnTo>
                  <a:pt x="f34" y="f37"/>
                </a:lnTo>
                <a:close/>
              </a:path>
            </a:pathLst>
          </a:custGeom>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10800000" scaled="1"/>
            <a:tileRect/>
          </a:gradFill>
          <a:ln w="57150">
            <a:solidFill>
              <a:schemeClr val="tx1"/>
            </a:solidFill>
            <a:prstDash val="solid"/>
          </a:ln>
        </p:spPr>
        <p:txBody>
          <a:bodyPr vert="horz" wrap="square" lIns="91440" tIns="45720" rIns="91440" bIns="45720" anchor="ctr" anchorCtr="1" compatLnSpc="1"/>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zh-TW" sz="3200" b="1" i="0" u="none" strike="noStrike" kern="1200" cap="none" spc="0" baseline="0" dirty="0">
                <a:solidFill>
                  <a:srgbClr val="000000"/>
                </a:solidFill>
                <a:uFillTx/>
                <a:latin typeface="標楷體" panose="03000509000000000000" pitchFamily="65" charset="-120"/>
                <a:ea typeface="標楷體" panose="03000509000000000000" pitchFamily="65" charset="-120"/>
              </a:rPr>
              <a:t>開標</a:t>
            </a:r>
            <a:r>
              <a:rPr lang="zh-TW" altLang="en-US" sz="3200" b="1" i="0" u="none" strike="noStrike" kern="1200" cap="none" spc="0" baseline="0" dirty="0">
                <a:solidFill>
                  <a:srgbClr val="000000"/>
                </a:solidFill>
                <a:uFillTx/>
                <a:latin typeface="標楷體" panose="03000509000000000000" pitchFamily="65" charset="-120"/>
                <a:ea typeface="標楷體" panose="03000509000000000000" pitchFamily="65" charset="-120"/>
              </a:rPr>
              <a:t>審標評選協商決標作業</a:t>
            </a:r>
            <a:endParaRPr lang="zh-TW" sz="3200" b="1" i="0" u="none" strike="noStrike" kern="1200" cap="none" spc="0" baseline="0" dirty="0">
              <a:solidFill>
                <a:srgbClr val="000000"/>
              </a:solidFill>
              <a:uFillTx/>
              <a:latin typeface="標楷體" panose="03000509000000000000" pitchFamily="65" charset="-120"/>
              <a:ea typeface="標楷體" panose="03000509000000000000" pitchFamily="65" charset="-120"/>
            </a:endParaRPr>
          </a:p>
        </p:txBody>
      </p:sp>
      <p:sp>
        <p:nvSpPr>
          <p:cNvPr id="10" name="文字方塊 9">
            <a:extLst>
              <a:ext uri="{FF2B5EF4-FFF2-40B4-BE49-F238E27FC236}">
                <a16:creationId xmlns:a16="http://schemas.microsoft.com/office/drawing/2014/main" id="{ACB41A67-CB10-4AEA-AB69-A236A6BAE1F0}"/>
              </a:ext>
            </a:extLst>
          </p:cNvPr>
          <p:cNvSpPr txBox="1"/>
          <p:nvPr/>
        </p:nvSpPr>
        <p:spPr>
          <a:xfrm>
            <a:off x="5095196" y="1649695"/>
            <a:ext cx="2016224" cy="451406"/>
          </a:xfrm>
          <a:prstGeom prst="rect">
            <a:avLst/>
          </a:prstGeom>
          <a:gradFill flip="none" rotWithShape="1">
            <a:gsLst>
              <a:gs pos="0">
                <a:schemeClr val="accent1">
                  <a:lumMod val="60000"/>
                  <a:lumOff val="40000"/>
                  <a:tint val="66000"/>
                  <a:satMod val="160000"/>
                </a:schemeClr>
              </a:gs>
              <a:gs pos="50000">
                <a:schemeClr val="accent1">
                  <a:lumMod val="60000"/>
                  <a:lumOff val="40000"/>
                  <a:tint val="44500"/>
                  <a:satMod val="160000"/>
                </a:schemeClr>
              </a:gs>
              <a:gs pos="100000">
                <a:schemeClr val="accent1">
                  <a:lumMod val="60000"/>
                  <a:lumOff val="40000"/>
                  <a:tint val="23500"/>
                  <a:satMod val="160000"/>
                </a:schemeClr>
              </a:gs>
            </a:gsLst>
            <a:lin ang="5400000" scaled="1"/>
            <a:tileRect/>
          </a:gradFill>
          <a:ln w="57150">
            <a:solidFill>
              <a:srgbClr val="1C1C1C"/>
            </a:solidFill>
          </a:ln>
        </p:spPr>
        <p:txBody>
          <a:bodyPr wrap="square" rtlCol="0">
            <a:spAutoFit/>
          </a:bodyPr>
          <a:lstStyle/>
          <a:p>
            <a:pPr algn="ctr">
              <a:lnSpc>
                <a:spcPts val="2800"/>
              </a:lnSpc>
              <a:spcAft>
                <a:spcPts val="0"/>
              </a:spcAft>
            </a:pPr>
            <a:r>
              <a:rPr lang="zh-TW" altLang="en-US" sz="2800" b="1" kern="100" dirty="0">
                <a:solidFill>
                  <a:srgbClr val="000000"/>
                </a:solidFill>
                <a:latin typeface="標楷體" panose="03000509000000000000" pitchFamily="65" charset="-120"/>
                <a:ea typeface="標楷體" panose="03000509000000000000" pitchFamily="65" charset="-120"/>
              </a:rPr>
              <a:t>八、評選</a:t>
            </a:r>
            <a:endParaRPr lang="zh-TW" altLang="zh-TW" sz="2800" b="1" kern="100" dirty="0">
              <a:solidFill>
                <a:srgbClr val="000000"/>
              </a:solidFill>
              <a:latin typeface="標楷體" panose="03000509000000000000" pitchFamily="65" charset="-120"/>
              <a:ea typeface="標楷體" panose="03000509000000000000" pitchFamily="65" charset="-120"/>
            </a:endParaRPr>
          </a:p>
        </p:txBody>
      </p:sp>
    </p:spTree>
    <p:extLst>
      <p:ext uri="{BB962C8B-B14F-4D97-AF65-F5344CB8AC3E}">
        <p14:creationId xmlns:p14="http://schemas.microsoft.com/office/powerpoint/2010/main" val="227493403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20" name="文字方塊 19"/>
          <p:cNvSpPr txBox="1"/>
          <p:nvPr/>
        </p:nvSpPr>
        <p:spPr>
          <a:xfrm>
            <a:off x="407920" y="2132856"/>
            <a:ext cx="8352928" cy="3785652"/>
          </a:xfrm>
          <a:prstGeom prst="rect">
            <a:avLst/>
          </a:prstGeom>
          <a:noFill/>
        </p:spPr>
        <p:txBody>
          <a:bodyPr wrap="square" rtlCol="0">
            <a:spAutoFit/>
          </a:bodyPr>
          <a:lstStyle/>
          <a:p>
            <a:pPr marL="355600" indent="-355600" algn="just">
              <a:lnSpc>
                <a:spcPts val="3200"/>
              </a:lnSpc>
            </a:pPr>
            <a:r>
              <a:rPr lang="en-US" altLang="zh-TW" sz="2400" b="1" kern="100" dirty="0">
                <a:solidFill>
                  <a:srgbClr val="000000"/>
                </a:solidFill>
                <a:latin typeface="標楷體" pitchFamily="65" charset="-120"/>
                <a:ea typeface="標楷體" pitchFamily="65" charset="-120"/>
                <a:cs typeface="Times New Roman"/>
              </a:rPr>
              <a:t>9.</a:t>
            </a:r>
            <a:r>
              <a:rPr lang="zh-TW" altLang="zh-TW" sz="2400" b="1" kern="100" dirty="0">
                <a:solidFill>
                  <a:srgbClr val="000000"/>
                </a:solidFill>
                <a:latin typeface="標楷體" panose="03000509000000000000" pitchFamily="65" charset="-120"/>
                <a:ea typeface="標楷體" panose="03000509000000000000" pitchFamily="65" charset="-120"/>
              </a:rPr>
              <a:t>同一評選項目，</a:t>
            </a:r>
            <a:r>
              <a:rPr lang="zh-TW" altLang="zh-TW" sz="2400" b="1" u="sng" kern="100" dirty="0">
                <a:solidFill>
                  <a:srgbClr val="0000FF"/>
                </a:solidFill>
                <a:latin typeface="標楷體" panose="03000509000000000000" pitchFamily="65" charset="-120"/>
                <a:ea typeface="標楷體" panose="03000509000000000000" pitchFamily="65" charset="-120"/>
              </a:rPr>
              <a:t>不同委員之評選結果有明顯之差異時，召集人未提交</a:t>
            </a:r>
            <a:r>
              <a:rPr lang="zh-TW" altLang="zh-TW" sz="2400" b="1" kern="0" dirty="0">
                <a:solidFill>
                  <a:srgbClr val="000000"/>
                </a:solidFill>
                <a:latin typeface="標楷體" panose="03000509000000000000" pitchFamily="65" charset="-120"/>
                <a:ea typeface="標楷體" panose="03000509000000000000" pitchFamily="65" charset="-120"/>
              </a:rPr>
              <a:t>委員會議決</a:t>
            </a:r>
            <a:r>
              <a:rPr lang="zh-TW" altLang="zh-TW" sz="2400" b="1" kern="100" dirty="0">
                <a:solidFill>
                  <a:srgbClr val="000000"/>
                </a:solidFill>
                <a:latin typeface="標楷體" panose="03000509000000000000" pitchFamily="65" charset="-120"/>
                <a:ea typeface="標楷體" panose="03000509000000000000" pitchFamily="65" charset="-120"/>
              </a:rPr>
              <a:t>或依委員會決議辦理複評，</a:t>
            </a:r>
            <a:r>
              <a:rPr lang="zh-TW" altLang="zh-TW" sz="2400" b="1" u="sng" kern="100" dirty="0">
                <a:solidFill>
                  <a:srgbClr val="FF0000"/>
                </a:solidFill>
                <a:latin typeface="標楷體" panose="03000509000000000000" pitchFamily="65" charset="-120"/>
                <a:ea typeface="標楷體" panose="03000509000000000000" pitchFamily="65" charset="-120"/>
              </a:rPr>
              <a:t>逕採去頭</a:t>
            </a:r>
            <a:r>
              <a:rPr lang="en-US" altLang="zh-TW" sz="2400" b="1" kern="100" dirty="0">
                <a:solidFill>
                  <a:srgbClr val="000000"/>
                </a:solidFill>
                <a:latin typeface="標楷體" panose="03000509000000000000" pitchFamily="65" charset="-120"/>
                <a:ea typeface="標楷體" panose="03000509000000000000" pitchFamily="65" charset="-120"/>
              </a:rPr>
              <a:t>(</a:t>
            </a:r>
            <a:r>
              <a:rPr lang="zh-TW" altLang="zh-TW" sz="2400" b="1" kern="100" dirty="0">
                <a:solidFill>
                  <a:srgbClr val="000000"/>
                </a:solidFill>
                <a:latin typeface="標楷體" panose="03000509000000000000" pitchFamily="65" charset="-120"/>
                <a:ea typeface="標楷體" panose="03000509000000000000" pitchFamily="65" charset="-120"/>
              </a:rPr>
              <a:t>不計最高分</a:t>
            </a:r>
            <a:r>
              <a:rPr lang="en-US" altLang="zh-TW" sz="2400" b="1" kern="100" dirty="0">
                <a:solidFill>
                  <a:srgbClr val="000000"/>
                </a:solidFill>
                <a:latin typeface="標楷體" panose="03000509000000000000" pitchFamily="65" charset="-120"/>
                <a:ea typeface="標楷體" panose="03000509000000000000" pitchFamily="65" charset="-120"/>
              </a:rPr>
              <a:t>)</a:t>
            </a:r>
            <a:r>
              <a:rPr lang="zh-TW" altLang="zh-TW" sz="2400" b="1" kern="100" dirty="0">
                <a:solidFill>
                  <a:srgbClr val="000000"/>
                </a:solidFill>
                <a:latin typeface="標楷體" panose="03000509000000000000" pitchFamily="65" charset="-120"/>
                <a:ea typeface="標楷體" panose="03000509000000000000" pitchFamily="65" charset="-120"/>
              </a:rPr>
              <a:t>或去尾</a:t>
            </a:r>
            <a:r>
              <a:rPr lang="en-US" altLang="zh-TW" sz="2400" b="1" kern="100" dirty="0">
                <a:solidFill>
                  <a:srgbClr val="000000"/>
                </a:solidFill>
                <a:latin typeface="標楷體" panose="03000509000000000000" pitchFamily="65" charset="-120"/>
                <a:ea typeface="標楷體" panose="03000509000000000000" pitchFamily="65" charset="-120"/>
              </a:rPr>
              <a:t>(</a:t>
            </a:r>
            <a:r>
              <a:rPr lang="zh-TW" altLang="zh-TW" sz="2400" b="1" kern="100" dirty="0">
                <a:solidFill>
                  <a:srgbClr val="000000"/>
                </a:solidFill>
                <a:latin typeface="標楷體" panose="03000509000000000000" pitchFamily="65" charset="-120"/>
                <a:ea typeface="標楷體" panose="03000509000000000000" pitchFamily="65" charset="-120"/>
              </a:rPr>
              <a:t>不計最低分</a:t>
            </a:r>
            <a:r>
              <a:rPr lang="en-US" altLang="zh-TW" sz="2400" b="1" kern="100" dirty="0">
                <a:solidFill>
                  <a:srgbClr val="000000"/>
                </a:solidFill>
                <a:latin typeface="標楷體" panose="03000509000000000000" pitchFamily="65" charset="-120"/>
                <a:ea typeface="標楷體" panose="03000509000000000000" pitchFamily="65" charset="-120"/>
              </a:rPr>
              <a:t>)</a:t>
            </a:r>
            <a:r>
              <a:rPr lang="zh-TW" altLang="zh-TW" sz="2400" b="1" kern="100" dirty="0">
                <a:solidFill>
                  <a:srgbClr val="000000"/>
                </a:solidFill>
                <a:latin typeface="標楷體" panose="03000509000000000000" pitchFamily="65" charset="-120"/>
                <a:ea typeface="標楷體" panose="03000509000000000000" pitchFamily="65" charset="-120"/>
              </a:rPr>
              <a:t>之計分方式辦理。</a:t>
            </a:r>
          </a:p>
          <a:p>
            <a:pPr marL="444500" indent="-444500" algn="just">
              <a:lnSpc>
                <a:spcPts val="3200"/>
              </a:lnSpc>
            </a:pPr>
            <a:r>
              <a:rPr lang="en-US" altLang="zh-TW" sz="2400" b="1" kern="100" dirty="0">
                <a:solidFill>
                  <a:srgbClr val="000000"/>
                </a:solidFill>
                <a:latin typeface="標楷體" pitchFamily="65" charset="-120"/>
                <a:ea typeface="標楷體" pitchFamily="65" charset="-120"/>
                <a:cs typeface="Times New Roman"/>
              </a:rPr>
              <a:t>10.</a:t>
            </a:r>
            <a:r>
              <a:rPr lang="zh-TW" altLang="zh-TW" sz="2400" b="1" kern="100" dirty="0">
                <a:solidFill>
                  <a:srgbClr val="000000"/>
                </a:solidFill>
                <a:latin typeface="標楷體" panose="03000509000000000000" pitchFamily="65" charset="-120"/>
                <a:ea typeface="標楷體" panose="03000509000000000000" pitchFamily="65" charset="-120"/>
              </a:rPr>
              <a:t>評選委員會於評選時，</a:t>
            </a:r>
            <a:r>
              <a:rPr lang="zh-TW" altLang="zh-TW" sz="2400" b="1" u="sng" kern="100" dirty="0">
                <a:solidFill>
                  <a:srgbClr val="FF0000"/>
                </a:solidFill>
                <a:latin typeface="標楷體" panose="03000509000000000000" pitchFamily="65" charset="-120"/>
                <a:ea typeface="標楷體" panose="03000509000000000000" pitchFamily="65" charset="-120"/>
              </a:rPr>
              <a:t>任意變更招標文件之評選規定</a:t>
            </a:r>
            <a:r>
              <a:rPr lang="zh-TW" altLang="zh-TW" sz="2400" b="1" kern="100" dirty="0">
                <a:solidFill>
                  <a:srgbClr val="000000"/>
                </a:solidFill>
                <a:latin typeface="標楷體" panose="03000509000000000000" pitchFamily="65" charset="-120"/>
                <a:ea typeface="標楷體" panose="03000509000000000000" pitchFamily="65" charset="-120"/>
              </a:rPr>
              <a:t>，例如：變更配分或權重；變更評選項目或子項。</a:t>
            </a:r>
          </a:p>
          <a:p>
            <a:pPr marL="444500" indent="-444500" algn="just">
              <a:lnSpc>
                <a:spcPts val="3200"/>
              </a:lnSpc>
            </a:pPr>
            <a:r>
              <a:rPr lang="en-US" altLang="zh-TW" sz="2400" b="1" kern="100" dirty="0">
                <a:solidFill>
                  <a:srgbClr val="000000"/>
                </a:solidFill>
                <a:latin typeface="標楷體" pitchFamily="65" charset="-120"/>
                <a:ea typeface="標楷體" pitchFamily="65" charset="-120"/>
                <a:cs typeface="Times New Roman"/>
              </a:rPr>
              <a:t>11.</a:t>
            </a:r>
            <a:r>
              <a:rPr lang="zh-TW" altLang="zh-TW" sz="2400" b="1" kern="100" dirty="0">
                <a:solidFill>
                  <a:srgbClr val="000000"/>
                </a:solidFill>
                <a:latin typeface="標楷體" panose="03000509000000000000" pitchFamily="65" charset="-120"/>
                <a:ea typeface="標楷體" panose="03000509000000000000" pitchFamily="65" charset="-120"/>
              </a:rPr>
              <a:t>委員辦理評選，</a:t>
            </a:r>
            <a:r>
              <a:rPr lang="zh-TW" altLang="zh-TW" sz="2400" b="1" u="sng" kern="100" dirty="0">
                <a:solidFill>
                  <a:srgbClr val="0000FF"/>
                </a:solidFill>
                <a:latin typeface="標楷體" panose="03000509000000000000" pitchFamily="65" charset="-120"/>
                <a:ea typeface="標楷體" panose="03000509000000000000" pitchFamily="65" charset="-120"/>
              </a:rPr>
              <a:t>未於機關備具之評分</a:t>
            </a:r>
            <a:r>
              <a:rPr lang="en-US" altLang="zh-TW" sz="2400" b="1" u="sng" kern="100" dirty="0">
                <a:solidFill>
                  <a:srgbClr val="0000FF"/>
                </a:solidFill>
                <a:latin typeface="標楷體" panose="03000509000000000000" pitchFamily="65" charset="-120"/>
                <a:ea typeface="標楷體" panose="03000509000000000000" pitchFamily="65" charset="-120"/>
              </a:rPr>
              <a:t>(</a:t>
            </a:r>
            <a:r>
              <a:rPr lang="zh-TW" altLang="zh-TW" sz="2400" b="1" u="sng" kern="100" dirty="0">
                <a:solidFill>
                  <a:srgbClr val="0000FF"/>
                </a:solidFill>
                <a:latin typeface="標楷體" panose="03000509000000000000" pitchFamily="65" charset="-120"/>
                <a:ea typeface="標楷體" panose="03000509000000000000" pitchFamily="65" charset="-120"/>
              </a:rPr>
              <a:t>比</a:t>
            </a:r>
            <a:r>
              <a:rPr lang="en-US" altLang="zh-TW" sz="2400" b="1" u="sng" kern="100" dirty="0">
                <a:solidFill>
                  <a:srgbClr val="0000FF"/>
                </a:solidFill>
                <a:latin typeface="標楷體" panose="03000509000000000000" pitchFamily="65" charset="-120"/>
                <a:ea typeface="標楷體" panose="03000509000000000000" pitchFamily="65" charset="-120"/>
              </a:rPr>
              <a:t>)</a:t>
            </a:r>
            <a:r>
              <a:rPr lang="zh-TW" altLang="zh-TW" sz="2400" b="1" u="sng" kern="100" dirty="0">
                <a:solidFill>
                  <a:srgbClr val="0000FF"/>
                </a:solidFill>
                <a:latin typeface="標楷體" panose="03000509000000000000" pitchFamily="65" charset="-120"/>
                <a:ea typeface="標楷體" panose="03000509000000000000" pitchFamily="65" charset="-120"/>
              </a:rPr>
              <a:t>表逐項載明各受評廠商</a:t>
            </a:r>
            <a:r>
              <a:rPr lang="zh-TW" altLang="zh-TW" sz="2400" b="1" kern="100" dirty="0">
                <a:solidFill>
                  <a:srgbClr val="000000"/>
                </a:solidFill>
                <a:latin typeface="標楷體" panose="03000509000000000000" pitchFamily="65" charset="-120"/>
                <a:ea typeface="標楷體" panose="03000509000000000000" pitchFamily="65" charset="-120"/>
              </a:rPr>
              <a:t>之評分或序位，並</a:t>
            </a:r>
            <a:r>
              <a:rPr lang="zh-TW" altLang="zh-TW" sz="2400" b="1" u="sng" kern="100" dirty="0">
                <a:solidFill>
                  <a:srgbClr val="FF0000"/>
                </a:solidFill>
                <a:latin typeface="標楷體" panose="03000509000000000000" pitchFamily="65" charset="-120"/>
                <a:ea typeface="標楷體" panose="03000509000000000000" pitchFamily="65" charset="-120"/>
              </a:rPr>
              <a:t>簽名或蓋章</a:t>
            </a:r>
            <a:r>
              <a:rPr lang="zh-TW" altLang="zh-TW" sz="2400" b="1" kern="100" dirty="0">
                <a:solidFill>
                  <a:srgbClr val="000000"/>
                </a:solidFill>
                <a:latin typeface="標楷體" panose="03000509000000000000" pitchFamily="65" charset="-120"/>
                <a:ea typeface="標楷體" panose="03000509000000000000" pitchFamily="65" charset="-120"/>
              </a:rPr>
              <a:t>；機關於委員評選後，</a:t>
            </a:r>
            <a:r>
              <a:rPr lang="zh-TW" altLang="zh-TW" sz="2400" b="1" u="sng" kern="100" dirty="0">
                <a:solidFill>
                  <a:srgbClr val="FF0000"/>
                </a:solidFill>
                <a:latin typeface="標楷體" panose="03000509000000000000" pitchFamily="65" charset="-120"/>
                <a:ea typeface="標楷體" panose="03000509000000000000" pitchFamily="65" charset="-120"/>
              </a:rPr>
              <a:t>未彙整製作總表</a:t>
            </a:r>
            <a:r>
              <a:rPr lang="zh-TW" altLang="zh-TW" sz="2400" b="1" kern="100" dirty="0">
                <a:solidFill>
                  <a:srgbClr val="FF0000"/>
                </a:solidFill>
                <a:latin typeface="標楷體" panose="03000509000000000000" pitchFamily="65" charset="-120"/>
                <a:ea typeface="標楷體" panose="03000509000000000000" pitchFamily="65" charset="-120"/>
              </a:rPr>
              <a:t>，</a:t>
            </a:r>
            <a:r>
              <a:rPr lang="zh-TW" altLang="zh-TW" sz="2400" b="1" u="sng" kern="100" dirty="0">
                <a:solidFill>
                  <a:srgbClr val="FF0000"/>
                </a:solidFill>
                <a:latin typeface="標楷體" panose="03000509000000000000" pitchFamily="65" charset="-120"/>
                <a:ea typeface="標楷體" panose="03000509000000000000" pitchFamily="65" charset="-120"/>
              </a:rPr>
              <a:t>載明相關內容</a:t>
            </a:r>
            <a:r>
              <a:rPr lang="zh-TW" altLang="zh-TW" sz="2400" b="1" kern="100" dirty="0">
                <a:solidFill>
                  <a:srgbClr val="000000"/>
                </a:solidFill>
                <a:latin typeface="標楷體" panose="03000509000000000000" pitchFamily="65" charset="-120"/>
                <a:ea typeface="標楷體" panose="03000509000000000000" pitchFamily="65" charset="-120"/>
              </a:rPr>
              <a:t>。</a:t>
            </a:r>
          </a:p>
          <a:p>
            <a:pPr marL="355600" indent="-355600" algn="just">
              <a:lnSpc>
                <a:spcPts val="3200"/>
              </a:lnSpc>
            </a:pPr>
            <a:r>
              <a:rPr lang="en-US" altLang="zh-TW" sz="2400" b="1" kern="100" dirty="0">
                <a:solidFill>
                  <a:srgbClr val="000000"/>
                </a:solidFill>
                <a:latin typeface="標楷體" pitchFamily="65" charset="-120"/>
                <a:ea typeface="標楷體" pitchFamily="65" charset="-120"/>
                <a:cs typeface="Times New Roman"/>
              </a:rPr>
              <a:t>12.</a:t>
            </a:r>
            <a:r>
              <a:rPr lang="zh-TW" altLang="zh-TW" sz="2400" b="1" kern="0" dirty="0">
                <a:solidFill>
                  <a:srgbClr val="000000"/>
                </a:solidFill>
                <a:latin typeface="標楷體" panose="03000509000000000000" pitchFamily="65" charset="-120"/>
                <a:ea typeface="標楷體" panose="03000509000000000000" pitchFamily="65" charset="-120"/>
              </a:rPr>
              <a:t>機關於委員有</a:t>
            </a:r>
            <a:r>
              <a:rPr lang="zh-TW" altLang="zh-TW" sz="2400" b="1" u="sng" kern="0" dirty="0">
                <a:solidFill>
                  <a:srgbClr val="FF0000"/>
                </a:solidFill>
                <a:latin typeface="標楷體" panose="03000509000000000000" pitchFamily="65" charset="-120"/>
                <a:ea typeface="標楷體" panose="03000509000000000000" pitchFamily="65" charset="-120"/>
              </a:rPr>
              <a:t>應辭職或予以解聘之情形時</a:t>
            </a:r>
            <a:r>
              <a:rPr lang="zh-TW" altLang="zh-TW" sz="2400" b="1" kern="0" dirty="0">
                <a:solidFill>
                  <a:srgbClr val="FF0000"/>
                </a:solidFill>
                <a:latin typeface="標楷體" panose="03000509000000000000" pitchFamily="65" charset="-120"/>
                <a:ea typeface="標楷體" panose="03000509000000000000" pitchFamily="65" charset="-120"/>
              </a:rPr>
              <a:t>，</a:t>
            </a:r>
            <a:r>
              <a:rPr lang="zh-TW" altLang="zh-TW" sz="2400" b="1" u="sng" kern="0" dirty="0">
                <a:solidFill>
                  <a:srgbClr val="FF0000"/>
                </a:solidFill>
                <a:latin typeface="標楷體" panose="03000509000000000000" pitchFamily="65" charset="-120"/>
                <a:ea typeface="標楷體" panose="03000509000000000000" pitchFamily="65" charset="-120"/>
              </a:rPr>
              <a:t>未依規定辦理</a:t>
            </a:r>
            <a:r>
              <a:rPr lang="zh-TW" altLang="zh-TW" sz="2400" b="1" kern="0" dirty="0">
                <a:solidFill>
                  <a:srgbClr val="000000"/>
                </a:solidFill>
                <a:latin typeface="標楷體" panose="03000509000000000000" pitchFamily="65" charset="-120"/>
                <a:ea typeface="標楷體" panose="03000509000000000000" pitchFamily="65" charset="-120"/>
              </a:rPr>
              <a:t>。</a:t>
            </a:r>
            <a:endParaRPr lang="zh-TW" altLang="zh-TW" sz="2400" b="1" kern="100" dirty="0">
              <a:solidFill>
                <a:srgbClr val="000000"/>
              </a:solidFill>
              <a:latin typeface="標楷體" panose="03000509000000000000" pitchFamily="65" charset="-120"/>
              <a:ea typeface="標楷體" panose="03000509000000000000" pitchFamily="65" charset="-120"/>
            </a:endParaRPr>
          </a:p>
        </p:txBody>
      </p:sp>
      <p:sp>
        <p:nvSpPr>
          <p:cNvPr id="7" name="向下箭號 6"/>
          <p:cNvSpPr/>
          <p:nvPr/>
        </p:nvSpPr>
        <p:spPr>
          <a:xfrm>
            <a:off x="5436098" y="1184949"/>
            <a:ext cx="288032" cy="451406"/>
          </a:xfrm>
          <a:prstGeom prst="downArrow">
            <a:avLst/>
          </a:prstGeom>
          <a:solidFill>
            <a:srgbClr val="FF0000"/>
          </a:solidFill>
          <a:ln w="571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8" name="五邊形 4"/>
          <p:cNvSpPr/>
          <p:nvPr/>
        </p:nvSpPr>
        <p:spPr>
          <a:xfrm>
            <a:off x="395536" y="332656"/>
            <a:ext cx="3024336" cy="930841"/>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180"/>
              <a:gd name="f11" fmla="abs f4"/>
              <a:gd name="f12" fmla="abs f5"/>
              <a:gd name="f13" fmla="abs f6"/>
              <a:gd name="f14" fmla="val f7"/>
              <a:gd name="f15" fmla="val f8"/>
              <a:gd name="f16" fmla="*/ f9 f1 1"/>
              <a:gd name="f17" fmla="*/ f10 f1 1"/>
              <a:gd name="f18" fmla="?: f11 f4 1"/>
              <a:gd name="f19" fmla="?: f12 f5 1"/>
              <a:gd name="f20" fmla="?: f13 f6 1"/>
              <a:gd name="f21" fmla="*/ f16 1 f3"/>
              <a:gd name="f22" fmla="*/ f17 1 f3"/>
              <a:gd name="f23" fmla="*/ f18 1 21600"/>
              <a:gd name="f24" fmla="*/ f19 1 21600"/>
              <a:gd name="f25" fmla="*/ 21600 f18 1"/>
              <a:gd name="f26" fmla="*/ 21600 f19 1"/>
              <a:gd name="f27" fmla="+- f21 0 f2"/>
              <a:gd name="f28" fmla="+- f22 0 f2"/>
              <a:gd name="f29" fmla="min f24 f23"/>
              <a:gd name="f30" fmla="*/ f25 1 f20"/>
              <a:gd name="f31" fmla="*/ f26 1 f20"/>
              <a:gd name="f32" fmla="val f30"/>
              <a:gd name="f33" fmla="val f31"/>
              <a:gd name="f34" fmla="*/ f14 f29 1"/>
              <a:gd name="f35" fmla="+- f33 0 f14"/>
              <a:gd name="f36" fmla="+- f32 0 f14"/>
              <a:gd name="f37" fmla="*/ f33 f29 1"/>
              <a:gd name="f38" fmla="*/ f32 f29 1"/>
              <a:gd name="f39" fmla="*/ f35 1 2"/>
              <a:gd name="f40" fmla="min f36 f35"/>
              <a:gd name="f41" fmla="+- f14 f39 0"/>
              <a:gd name="f42" fmla="*/ f40 f15 1"/>
              <a:gd name="f43" fmla="*/ f42 1 100000"/>
              <a:gd name="f44" fmla="*/ f41 f29 1"/>
              <a:gd name="f45" fmla="+- f32 0 f43"/>
              <a:gd name="f46" fmla="+- f45 f32 0"/>
              <a:gd name="f47" fmla="*/ f45 1 2"/>
              <a:gd name="f48" fmla="*/ f45 f29 1"/>
              <a:gd name="f49" fmla="*/ f46 1 2"/>
              <a:gd name="f50" fmla="*/ f47 f29 1"/>
              <a:gd name="f51" fmla="*/ f49 f29 1"/>
            </a:gdLst>
            <a:ahLst/>
            <a:cxnLst>
              <a:cxn ang="3cd4">
                <a:pos x="hc" y="t"/>
              </a:cxn>
              <a:cxn ang="0">
                <a:pos x="r" y="vc"/>
              </a:cxn>
              <a:cxn ang="cd4">
                <a:pos x="hc" y="b"/>
              </a:cxn>
              <a:cxn ang="cd2">
                <a:pos x="l" y="vc"/>
              </a:cxn>
              <a:cxn ang="f27">
                <a:pos x="f50" y="f34"/>
              </a:cxn>
              <a:cxn ang="f28">
                <a:pos x="f50" y="f37"/>
              </a:cxn>
            </a:cxnLst>
            <a:rect l="f34" t="f34" r="f51" b="f37"/>
            <a:pathLst>
              <a:path>
                <a:moveTo>
                  <a:pt x="f34" y="f34"/>
                </a:moveTo>
                <a:lnTo>
                  <a:pt x="f48" y="f34"/>
                </a:lnTo>
                <a:lnTo>
                  <a:pt x="f38" y="f44"/>
                </a:lnTo>
                <a:lnTo>
                  <a:pt x="f48" y="f37"/>
                </a:lnTo>
                <a:lnTo>
                  <a:pt x="f34" y="f37"/>
                </a:lnTo>
                <a:close/>
              </a:path>
            </a:pathLst>
          </a:custGeom>
          <a:gradFill flip="none" rotWithShape="1">
            <a:gsLst>
              <a:gs pos="0">
                <a:srgbClr val="00B0F0">
                  <a:tint val="66000"/>
                  <a:satMod val="160000"/>
                </a:srgbClr>
              </a:gs>
              <a:gs pos="50000">
                <a:srgbClr val="00B0F0">
                  <a:tint val="44500"/>
                  <a:satMod val="160000"/>
                </a:srgbClr>
              </a:gs>
              <a:gs pos="100000">
                <a:srgbClr val="00B0F0">
                  <a:tint val="23500"/>
                  <a:satMod val="160000"/>
                </a:srgbClr>
              </a:gs>
            </a:gsLst>
            <a:lin ang="10800000" scaled="1"/>
            <a:tileRect/>
          </a:gradFill>
          <a:ln w="57150">
            <a:solidFill>
              <a:schemeClr val="tx1"/>
            </a:solidFill>
            <a:prstDash val="solid"/>
          </a:ln>
        </p:spPr>
        <p:txBody>
          <a:bodyPr vert="horz" wrap="square" lIns="91440" tIns="45720" rIns="91440" bIns="45720" anchor="ctr" anchorCtr="1" compatLnSpc="1"/>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zh-TW" sz="3200" b="1" i="0" u="none" strike="noStrike" kern="1200" cap="none" spc="0" baseline="0" dirty="0">
                <a:solidFill>
                  <a:srgbClr val="000000"/>
                </a:solidFill>
                <a:uFillTx/>
                <a:latin typeface="標楷體" panose="03000509000000000000" pitchFamily="65" charset="-120"/>
                <a:ea typeface="標楷體" panose="03000509000000000000" pitchFamily="65" charset="-120"/>
              </a:rPr>
              <a:t>招標</a:t>
            </a:r>
            <a:r>
              <a:rPr lang="zh-TW" altLang="en-US" sz="3200" b="1" i="0" u="none" strike="noStrike" kern="1200" cap="none" spc="0" baseline="0" dirty="0">
                <a:solidFill>
                  <a:srgbClr val="000000"/>
                </a:solidFill>
                <a:uFillTx/>
                <a:latin typeface="標楷體" panose="03000509000000000000" pitchFamily="65" charset="-120"/>
                <a:ea typeface="標楷體" panose="03000509000000000000" pitchFamily="65" charset="-120"/>
              </a:rPr>
              <a:t>前置作業</a:t>
            </a:r>
            <a:endParaRPr lang="zh-TW" sz="3200" b="1" i="0" u="none" strike="noStrike" kern="1200" cap="none" spc="0" baseline="0" dirty="0">
              <a:solidFill>
                <a:srgbClr val="000000"/>
              </a:solidFill>
              <a:uFillTx/>
              <a:latin typeface="標楷體" panose="03000509000000000000" pitchFamily="65" charset="-120"/>
              <a:ea typeface="標楷體" panose="03000509000000000000" pitchFamily="65" charset="-120"/>
            </a:endParaRPr>
          </a:p>
        </p:txBody>
      </p:sp>
      <p:sp>
        <p:nvSpPr>
          <p:cNvPr id="9" name="五邊形 5"/>
          <p:cNvSpPr/>
          <p:nvPr/>
        </p:nvSpPr>
        <p:spPr>
          <a:xfrm>
            <a:off x="3419872" y="332656"/>
            <a:ext cx="5366872" cy="930841"/>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180"/>
              <a:gd name="f11" fmla="abs f4"/>
              <a:gd name="f12" fmla="abs f5"/>
              <a:gd name="f13" fmla="abs f6"/>
              <a:gd name="f14" fmla="val f7"/>
              <a:gd name="f15" fmla="val f8"/>
              <a:gd name="f16" fmla="*/ f9 f1 1"/>
              <a:gd name="f17" fmla="*/ f10 f1 1"/>
              <a:gd name="f18" fmla="?: f11 f4 1"/>
              <a:gd name="f19" fmla="?: f12 f5 1"/>
              <a:gd name="f20" fmla="?: f13 f6 1"/>
              <a:gd name="f21" fmla="*/ f16 1 f3"/>
              <a:gd name="f22" fmla="*/ f17 1 f3"/>
              <a:gd name="f23" fmla="*/ f18 1 21600"/>
              <a:gd name="f24" fmla="*/ f19 1 21600"/>
              <a:gd name="f25" fmla="*/ 21600 f18 1"/>
              <a:gd name="f26" fmla="*/ 21600 f19 1"/>
              <a:gd name="f27" fmla="+- f21 0 f2"/>
              <a:gd name="f28" fmla="+- f22 0 f2"/>
              <a:gd name="f29" fmla="min f24 f23"/>
              <a:gd name="f30" fmla="*/ f25 1 f20"/>
              <a:gd name="f31" fmla="*/ f26 1 f20"/>
              <a:gd name="f32" fmla="val f30"/>
              <a:gd name="f33" fmla="val f31"/>
              <a:gd name="f34" fmla="*/ f14 f29 1"/>
              <a:gd name="f35" fmla="+- f33 0 f14"/>
              <a:gd name="f36" fmla="+- f32 0 f14"/>
              <a:gd name="f37" fmla="*/ f33 f29 1"/>
              <a:gd name="f38" fmla="*/ f32 f29 1"/>
              <a:gd name="f39" fmla="*/ f35 1 2"/>
              <a:gd name="f40" fmla="min f36 f35"/>
              <a:gd name="f41" fmla="+- f14 f39 0"/>
              <a:gd name="f42" fmla="*/ f40 f15 1"/>
              <a:gd name="f43" fmla="*/ f42 1 100000"/>
              <a:gd name="f44" fmla="*/ f41 f29 1"/>
              <a:gd name="f45" fmla="+- f32 0 f43"/>
              <a:gd name="f46" fmla="+- f45 f32 0"/>
              <a:gd name="f47" fmla="*/ f45 1 2"/>
              <a:gd name="f48" fmla="*/ f45 f29 1"/>
              <a:gd name="f49" fmla="*/ f46 1 2"/>
              <a:gd name="f50" fmla="*/ f47 f29 1"/>
              <a:gd name="f51" fmla="*/ f49 f29 1"/>
            </a:gdLst>
            <a:ahLst/>
            <a:cxnLst>
              <a:cxn ang="3cd4">
                <a:pos x="hc" y="t"/>
              </a:cxn>
              <a:cxn ang="0">
                <a:pos x="r" y="vc"/>
              </a:cxn>
              <a:cxn ang="cd4">
                <a:pos x="hc" y="b"/>
              </a:cxn>
              <a:cxn ang="cd2">
                <a:pos x="l" y="vc"/>
              </a:cxn>
              <a:cxn ang="f27">
                <a:pos x="f50" y="f34"/>
              </a:cxn>
              <a:cxn ang="f28">
                <a:pos x="f50" y="f37"/>
              </a:cxn>
            </a:cxnLst>
            <a:rect l="f34" t="f34" r="f51" b="f37"/>
            <a:pathLst>
              <a:path>
                <a:moveTo>
                  <a:pt x="f34" y="f34"/>
                </a:moveTo>
                <a:lnTo>
                  <a:pt x="f48" y="f34"/>
                </a:lnTo>
                <a:lnTo>
                  <a:pt x="f38" y="f44"/>
                </a:lnTo>
                <a:lnTo>
                  <a:pt x="f48" y="f37"/>
                </a:lnTo>
                <a:lnTo>
                  <a:pt x="f34" y="f37"/>
                </a:lnTo>
                <a:close/>
              </a:path>
            </a:pathLst>
          </a:custGeom>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10800000" scaled="1"/>
            <a:tileRect/>
          </a:gradFill>
          <a:ln w="57150">
            <a:solidFill>
              <a:schemeClr val="tx1"/>
            </a:solidFill>
            <a:prstDash val="solid"/>
          </a:ln>
        </p:spPr>
        <p:txBody>
          <a:bodyPr vert="horz" wrap="square" lIns="91440" tIns="45720" rIns="91440" bIns="45720" anchor="ctr" anchorCtr="1" compatLnSpc="1"/>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zh-TW" sz="3200" b="1" i="0" u="none" strike="noStrike" kern="1200" cap="none" spc="0" baseline="0" dirty="0">
                <a:solidFill>
                  <a:srgbClr val="000000"/>
                </a:solidFill>
                <a:uFillTx/>
                <a:latin typeface="標楷體" panose="03000509000000000000" pitchFamily="65" charset="-120"/>
                <a:ea typeface="標楷體" panose="03000509000000000000" pitchFamily="65" charset="-120"/>
              </a:rPr>
              <a:t>開標</a:t>
            </a:r>
            <a:r>
              <a:rPr lang="zh-TW" altLang="en-US" sz="3200" b="1" i="0" u="none" strike="noStrike" kern="1200" cap="none" spc="0" baseline="0" dirty="0">
                <a:solidFill>
                  <a:srgbClr val="000000"/>
                </a:solidFill>
                <a:uFillTx/>
                <a:latin typeface="標楷體" panose="03000509000000000000" pitchFamily="65" charset="-120"/>
                <a:ea typeface="標楷體" panose="03000509000000000000" pitchFamily="65" charset="-120"/>
              </a:rPr>
              <a:t>審標評選協商決標作業</a:t>
            </a:r>
            <a:endParaRPr lang="zh-TW" sz="3200" b="1" i="0" u="none" strike="noStrike" kern="1200" cap="none" spc="0" baseline="0" dirty="0">
              <a:solidFill>
                <a:srgbClr val="000000"/>
              </a:solidFill>
              <a:uFillTx/>
              <a:latin typeface="標楷體" panose="03000509000000000000" pitchFamily="65" charset="-120"/>
              <a:ea typeface="標楷體" panose="03000509000000000000" pitchFamily="65" charset="-120"/>
            </a:endParaRPr>
          </a:p>
        </p:txBody>
      </p:sp>
      <p:sp>
        <p:nvSpPr>
          <p:cNvPr id="10" name="文字方塊 9">
            <a:extLst>
              <a:ext uri="{FF2B5EF4-FFF2-40B4-BE49-F238E27FC236}">
                <a16:creationId xmlns:a16="http://schemas.microsoft.com/office/drawing/2014/main" id="{100263D8-3ECB-474F-8C87-7039BF040868}"/>
              </a:ext>
            </a:extLst>
          </p:cNvPr>
          <p:cNvSpPr txBox="1"/>
          <p:nvPr/>
        </p:nvSpPr>
        <p:spPr>
          <a:xfrm>
            <a:off x="5076056" y="1597669"/>
            <a:ext cx="2016224" cy="451406"/>
          </a:xfrm>
          <a:prstGeom prst="rect">
            <a:avLst/>
          </a:prstGeom>
          <a:gradFill flip="none" rotWithShape="1">
            <a:gsLst>
              <a:gs pos="0">
                <a:schemeClr val="accent1">
                  <a:lumMod val="60000"/>
                  <a:lumOff val="40000"/>
                  <a:tint val="66000"/>
                  <a:satMod val="160000"/>
                </a:schemeClr>
              </a:gs>
              <a:gs pos="50000">
                <a:schemeClr val="accent1">
                  <a:lumMod val="60000"/>
                  <a:lumOff val="40000"/>
                  <a:tint val="44500"/>
                  <a:satMod val="160000"/>
                </a:schemeClr>
              </a:gs>
              <a:gs pos="100000">
                <a:schemeClr val="accent1">
                  <a:lumMod val="60000"/>
                  <a:lumOff val="40000"/>
                  <a:tint val="23500"/>
                  <a:satMod val="160000"/>
                </a:schemeClr>
              </a:gs>
            </a:gsLst>
            <a:lin ang="5400000" scaled="1"/>
            <a:tileRect/>
          </a:gradFill>
          <a:ln w="57150">
            <a:solidFill>
              <a:srgbClr val="1C1C1C"/>
            </a:solidFill>
          </a:ln>
        </p:spPr>
        <p:txBody>
          <a:bodyPr wrap="square" rtlCol="0">
            <a:spAutoFit/>
          </a:bodyPr>
          <a:lstStyle/>
          <a:p>
            <a:pPr algn="ctr">
              <a:lnSpc>
                <a:spcPts val="2800"/>
              </a:lnSpc>
              <a:spcAft>
                <a:spcPts val="0"/>
              </a:spcAft>
            </a:pPr>
            <a:r>
              <a:rPr lang="zh-TW" altLang="en-US" sz="2800" b="1" kern="100" dirty="0">
                <a:solidFill>
                  <a:srgbClr val="000000"/>
                </a:solidFill>
                <a:latin typeface="標楷體" panose="03000509000000000000" pitchFamily="65" charset="-120"/>
                <a:ea typeface="標楷體" panose="03000509000000000000" pitchFamily="65" charset="-120"/>
              </a:rPr>
              <a:t>八、評選</a:t>
            </a:r>
            <a:endParaRPr lang="zh-TW" altLang="zh-TW" sz="2800" b="1" kern="100" dirty="0">
              <a:solidFill>
                <a:srgbClr val="000000"/>
              </a:solidFill>
              <a:latin typeface="標楷體" panose="03000509000000000000" pitchFamily="65" charset="-120"/>
              <a:ea typeface="標楷體" panose="03000509000000000000" pitchFamily="65" charset="-120"/>
            </a:endParaRPr>
          </a:p>
        </p:txBody>
      </p:sp>
    </p:spTree>
    <p:extLst>
      <p:ext uri="{BB962C8B-B14F-4D97-AF65-F5344CB8AC3E}">
        <p14:creationId xmlns:p14="http://schemas.microsoft.com/office/powerpoint/2010/main" val="387517171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20" name="文字方塊 19"/>
          <p:cNvSpPr txBox="1"/>
          <p:nvPr/>
        </p:nvSpPr>
        <p:spPr>
          <a:xfrm>
            <a:off x="323528" y="2049075"/>
            <a:ext cx="8352928" cy="4289379"/>
          </a:xfrm>
          <a:prstGeom prst="rect">
            <a:avLst/>
          </a:prstGeom>
          <a:noFill/>
        </p:spPr>
        <p:txBody>
          <a:bodyPr wrap="square" rtlCol="0">
            <a:spAutoFit/>
          </a:bodyPr>
          <a:lstStyle/>
          <a:p>
            <a:pPr marL="444500" indent="-444500" algn="just">
              <a:lnSpc>
                <a:spcPts val="3000"/>
              </a:lnSpc>
            </a:pPr>
            <a:r>
              <a:rPr lang="en-US" altLang="zh-TW" sz="2400" b="1" kern="100" dirty="0">
                <a:solidFill>
                  <a:srgbClr val="000000"/>
                </a:solidFill>
                <a:latin typeface="標楷體" pitchFamily="65" charset="-120"/>
                <a:ea typeface="標楷體" pitchFamily="65" charset="-120"/>
                <a:cs typeface="Times New Roman"/>
              </a:rPr>
              <a:t>13.</a:t>
            </a:r>
            <a:r>
              <a:rPr lang="zh-TW" altLang="zh-TW" sz="2400" b="1" u="sng" kern="0" dirty="0">
                <a:solidFill>
                  <a:srgbClr val="0000FF"/>
                </a:solidFill>
                <a:latin typeface="標楷體" panose="03000509000000000000" pitchFamily="65" charset="-120"/>
                <a:ea typeface="標楷體" panose="03000509000000000000" pitchFamily="65" charset="-120"/>
              </a:rPr>
              <a:t>委員自接獲評選有關資料之時起，仍就該採購案參加</a:t>
            </a:r>
            <a:r>
              <a:rPr lang="zh-TW" altLang="zh-TW" sz="2400" b="1" kern="0" dirty="0">
                <a:solidFill>
                  <a:srgbClr val="000000"/>
                </a:solidFill>
                <a:latin typeface="標楷體" panose="03000509000000000000" pitchFamily="65" charset="-120"/>
                <a:ea typeface="標楷體" panose="03000509000000000000" pitchFamily="65" charset="-120"/>
              </a:rPr>
              <a:t>投標、作為投標廠商之分包廠商或擔任</a:t>
            </a:r>
            <a:r>
              <a:rPr lang="zh-TW" altLang="zh-TW" sz="2400" b="1" u="sng" kern="0" dirty="0">
                <a:solidFill>
                  <a:srgbClr val="FF0000"/>
                </a:solidFill>
                <a:latin typeface="標楷體" panose="03000509000000000000" pitchFamily="65" charset="-120"/>
                <a:ea typeface="標楷體" panose="03000509000000000000" pitchFamily="65" charset="-120"/>
              </a:rPr>
              <a:t>工作成員</a:t>
            </a:r>
            <a:r>
              <a:rPr lang="zh-TW" altLang="zh-TW" sz="2400" b="1" kern="0" dirty="0">
                <a:solidFill>
                  <a:srgbClr val="000000"/>
                </a:solidFill>
                <a:latin typeface="標楷體" panose="03000509000000000000" pitchFamily="65" charset="-120"/>
                <a:ea typeface="標楷體" panose="03000509000000000000" pitchFamily="65" charset="-120"/>
              </a:rPr>
              <a:t>，而機關未發現或發現時仍決標予該廠商。</a:t>
            </a:r>
            <a:endParaRPr lang="zh-TW" altLang="zh-TW" sz="2400" b="1" kern="100" dirty="0">
              <a:solidFill>
                <a:srgbClr val="000000"/>
              </a:solidFill>
              <a:latin typeface="標楷體" panose="03000509000000000000" pitchFamily="65" charset="-120"/>
              <a:ea typeface="標楷體" panose="03000509000000000000" pitchFamily="65" charset="-120"/>
            </a:endParaRPr>
          </a:p>
          <a:p>
            <a:pPr marL="444500" indent="-444500" algn="just">
              <a:lnSpc>
                <a:spcPts val="3000"/>
              </a:lnSpc>
            </a:pPr>
            <a:r>
              <a:rPr lang="en-US" altLang="zh-TW" sz="2400" b="1" kern="100" dirty="0">
                <a:solidFill>
                  <a:srgbClr val="000000"/>
                </a:solidFill>
                <a:latin typeface="標楷體" pitchFamily="65" charset="-120"/>
                <a:ea typeface="標楷體" pitchFamily="65" charset="-120"/>
                <a:cs typeface="Times New Roman"/>
              </a:rPr>
              <a:t>14.</a:t>
            </a:r>
            <a:r>
              <a:rPr lang="zh-TW" altLang="zh-TW" sz="2400" b="1" u="sng" kern="100" dirty="0">
                <a:solidFill>
                  <a:srgbClr val="0000FF"/>
                </a:solidFill>
                <a:latin typeface="標楷體" panose="03000509000000000000" pitchFamily="65" charset="-120"/>
                <a:ea typeface="標楷體" panose="03000509000000000000" pitchFamily="65" charset="-120"/>
              </a:rPr>
              <a:t>已訂定由評選委員會過半數之決定</a:t>
            </a:r>
            <a:r>
              <a:rPr lang="zh-TW" altLang="zh-TW" sz="2400" b="1" kern="100" dirty="0">
                <a:solidFill>
                  <a:srgbClr val="000000"/>
                </a:solidFill>
                <a:latin typeface="標楷體" panose="03000509000000000000" pitchFamily="65" charset="-120"/>
                <a:ea typeface="標楷體" panose="03000509000000000000" pitchFamily="65" charset="-120"/>
              </a:rPr>
              <a:t>評定最有利標者，機關</a:t>
            </a:r>
            <a:r>
              <a:rPr lang="zh-TW" altLang="zh-TW" sz="2400" b="1" u="sng" kern="100" dirty="0">
                <a:solidFill>
                  <a:srgbClr val="FF0000"/>
                </a:solidFill>
                <a:latin typeface="標楷體" panose="03000509000000000000" pitchFamily="65" charset="-120"/>
                <a:ea typeface="標楷體" panose="03000509000000000000" pitchFamily="65" charset="-120"/>
              </a:rPr>
              <a:t>首長仍變更該評選結果</a:t>
            </a:r>
            <a:r>
              <a:rPr lang="zh-TW" altLang="zh-TW" sz="2400" b="1" kern="100" dirty="0">
                <a:solidFill>
                  <a:srgbClr val="000000"/>
                </a:solidFill>
                <a:latin typeface="標楷體" panose="03000509000000000000" pitchFamily="65" charset="-120"/>
                <a:ea typeface="標楷體" panose="03000509000000000000" pitchFamily="65" charset="-120"/>
              </a:rPr>
              <a:t>。</a:t>
            </a:r>
          </a:p>
          <a:p>
            <a:pPr marL="355600" indent="-355600" algn="just">
              <a:lnSpc>
                <a:spcPts val="3000"/>
              </a:lnSpc>
            </a:pPr>
            <a:r>
              <a:rPr lang="en-US" altLang="zh-TW" sz="2400" b="1" kern="100" dirty="0">
                <a:solidFill>
                  <a:srgbClr val="000000"/>
                </a:solidFill>
                <a:latin typeface="標楷體" pitchFamily="65" charset="-120"/>
                <a:ea typeface="標楷體" pitchFamily="65" charset="-120"/>
                <a:cs typeface="Times New Roman"/>
              </a:rPr>
              <a:t>15.</a:t>
            </a:r>
            <a:r>
              <a:rPr lang="zh-TW" altLang="zh-TW" sz="2400" b="1" u="sng" kern="100" dirty="0">
                <a:solidFill>
                  <a:srgbClr val="0000FF"/>
                </a:solidFill>
                <a:latin typeface="標楷體" panose="03000509000000000000" pitchFamily="65" charset="-120"/>
                <a:ea typeface="標楷體" panose="03000509000000000000" pitchFamily="65" charset="-120"/>
              </a:rPr>
              <a:t>機關人員對評選委員明示或暗示特定</a:t>
            </a:r>
            <a:r>
              <a:rPr lang="zh-TW" altLang="zh-TW" sz="2400" b="1" kern="100" dirty="0">
                <a:solidFill>
                  <a:srgbClr val="000000"/>
                </a:solidFill>
                <a:latin typeface="標楷體" panose="03000509000000000000" pitchFamily="65" charset="-120"/>
                <a:ea typeface="標楷體" panose="03000509000000000000" pitchFamily="65" charset="-120"/>
              </a:rPr>
              <a:t>屬意之廠商。</a:t>
            </a:r>
          </a:p>
          <a:p>
            <a:pPr marL="444500" indent="-444500" algn="just">
              <a:lnSpc>
                <a:spcPts val="3000"/>
              </a:lnSpc>
            </a:pPr>
            <a:r>
              <a:rPr lang="en-US" altLang="zh-TW" sz="2400" b="1" kern="100" dirty="0">
                <a:solidFill>
                  <a:srgbClr val="000000"/>
                </a:solidFill>
                <a:latin typeface="標楷體" pitchFamily="65" charset="-120"/>
                <a:ea typeface="標楷體" pitchFamily="65" charset="-120"/>
                <a:cs typeface="Times New Roman"/>
              </a:rPr>
              <a:t>16.</a:t>
            </a:r>
            <a:r>
              <a:rPr lang="zh-TW" altLang="zh-TW" sz="2400" b="1" u="sng" kern="100" spc="-10" dirty="0">
                <a:solidFill>
                  <a:srgbClr val="0000FF"/>
                </a:solidFill>
                <a:latin typeface="標楷體" panose="03000509000000000000" pitchFamily="65" charset="-120"/>
                <a:ea typeface="標楷體" panose="03000509000000000000" pitchFamily="65" charset="-120"/>
              </a:rPr>
              <a:t>工作小組未依據評選項目或評選委員會指定之項目</a:t>
            </a:r>
            <a:r>
              <a:rPr lang="zh-TW" altLang="zh-TW" sz="2400" b="1" kern="100" spc="-10" dirty="0">
                <a:solidFill>
                  <a:srgbClr val="000000"/>
                </a:solidFill>
                <a:latin typeface="標楷體" panose="03000509000000000000" pitchFamily="65" charset="-120"/>
                <a:ea typeface="標楷體" panose="03000509000000000000" pitchFamily="65" charset="-120"/>
              </a:rPr>
              <a:t>，就受評廠商資料</a:t>
            </a:r>
            <a:r>
              <a:rPr lang="zh-TW" altLang="zh-TW" sz="2400" b="1" u="sng" kern="100" spc="-10" dirty="0">
                <a:solidFill>
                  <a:srgbClr val="0000FF"/>
                </a:solidFill>
                <a:latin typeface="標楷體" panose="03000509000000000000" pitchFamily="65" charset="-120"/>
                <a:ea typeface="標楷體" panose="03000509000000000000" pitchFamily="65" charset="-120"/>
              </a:rPr>
              <a:t>擬具初審意見</a:t>
            </a:r>
            <a:r>
              <a:rPr lang="zh-TW" altLang="zh-TW" sz="2400" b="1" kern="100" spc="-10" dirty="0">
                <a:solidFill>
                  <a:srgbClr val="000000"/>
                </a:solidFill>
                <a:latin typeface="標楷體" panose="03000509000000000000" pitchFamily="65" charset="-120"/>
                <a:ea typeface="標楷體" panose="03000509000000000000" pitchFamily="65" charset="-120"/>
              </a:rPr>
              <a:t>；或工作小組擬具之</a:t>
            </a:r>
            <a:r>
              <a:rPr lang="zh-TW" altLang="zh-TW" sz="2400" b="1" u="sng" kern="100" spc="-10" dirty="0">
                <a:solidFill>
                  <a:srgbClr val="FF0000"/>
                </a:solidFill>
                <a:latin typeface="標楷體" panose="03000509000000000000" pitchFamily="65" charset="-120"/>
                <a:ea typeface="標楷體" panose="03000509000000000000" pitchFamily="65" charset="-120"/>
              </a:rPr>
              <a:t>初審意見內容未符規定</a:t>
            </a:r>
            <a:r>
              <a:rPr lang="zh-TW" altLang="zh-TW" sz="2400" b="1" kern="100" spc="-10" dirty="0">
                <a:solidFill>
                  <a:srgbClr val="000000"/>
                </a:solidFill>
                <a:latin typeface="標楷體" panose="03000509000000000000" pitchFamily="65" charset="-120"/>
                <a:ea typeface="標楷體" panose="03000509000000000000" pitchFamily="65" charset="-120"/>
              </a:rPr>
              <a:t>，</a:t>
            </a:r>
            <a:r>
              <a:rPr lang="zh-TW" altLang="zh-TW" sz="2000" b="1" kern="100" spc="-10" dirty="0">
                <a:solidFill>
                  <a:srgbClr val="000000"/>
                </a:solidFill>
                <a:latin typeface="標楷體" panose="03000509000000000000" pitchFamily="65" charset="-120"/>
                <a:ea typeface="標楷體" panose="03000509000000000000" pitchFamily="65" charset="-120"/>
              </a:rPr>
              <a:t>例如：未載明採購案名稱，未載明工作小組人員姓名、職稱及專長，未載明受評廠商於各評選項目所報內容是否符合招標文件規定，未載明</a:t>
            </a:r>
            <a:r>
              <a:rPr lang="zh-TW" altLang="zh-TW" sz="2000" b="1" u="sng" kern="100" spc="-10" dirty="0">
                <a:solidFill>
                  <a:srgbClr val="0000FF"/>
                </a:solidFill>
                <a:latin typeface="標楷體" panose="03000509000000000000" pitchFamily="65" charset="-120"/>
                <a:ea typeface="標楷體" panose="03000509000000000000" pitchFamily="65" charset="-120"/>
              </a:rPr>
              <a:t>受評廠商於各評選項目之差異性</a:t>
            </a:r>
            <a:r>
              <a:rPr lang="zh-TW" altLang="zh-TW" sz="2000" b="1" kern="100" spc="-10" dirty="0">
                <a:solidFill>
                  <a:srgbClr val="000000"/>
                </a:solidFill>
                <a:latin typeface="標楷體" panose="03000509000000000000" pitchFamily="65" charset="-120"/>
                <a:ea typeface="標楷體" panose="03000509000000000000" pitchFamily="65" charset="-120"/>
              </a:rPr>
              <a:t>。</a:t>
            </a:r>
            <a:endParaRPr lang="zh-TW" altLang="zh-TW" sz="2000" b="1" kern="100" dirty="0">
              <a:solidFill>
                <a:srgbClr val="000000"/>
              </a:solidFill>
              <a:latin typeface="標楷體" pitchFamily="65" charset="-120"/>
              <a:ea typeface="標楷體" pitchFamily="65" charset="-120"/>
              <a:cs typeface="Times New Roman"/>
            </a:endParaRPr>
          </a:p>
        </p:txBody>
      </p:sp>
      <p:sp>
        <p:nvSpPr>
          <p:cNvPr id="7" name="向下箭號 6"/>
          <p:cNvSpPr/>
          <p:nvPr/>
        </p:nvSpPr>
        <p:spPr>
          <a:xfrm>
            <a:off x="5436098" y="1204880"/>
            <a:ext cx="288032" cy="451406"/>
          </a:xfrm>
          <a:prstGeom prst="downArrow">
            <a:avLst/>
          </a:prstGeom>
          <a:solidFill>
            <a:srgbClr val="FF0000"/>
          </a:solidFill>
          <a:ln w="571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8" name="五邊形 4"/>
          <p:cNvSpPr/>
          <p:nvPr/>
        </p:nvSpPr>
        <p:spPr>
          <a:xfrm>
            <a:off x="395536" y="332656"/>
            <a:ext cx="3024336" cy="930841"/>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180"/>
              <a:gd name="f11" fmla="abs f4"/>
              <a:gd name="f12" fmla="abs f5"/>
              <a:gd name="f13" fmla="abs f6"/>
              <a:gd name="f14" fmla="val f7"/>
              <a:gd name="f15" fmla="val f8"/>
              <a:gd name="f16" fmla="*/ f9 f1 1"/>
              <a:gd name="f17" fmla="*/ f10 f1 1"/>
              <a:gd name="f18" fmla="?: f11 f4 1"/>
              <a:gd name="f19" fmla="?: f12 f5 1"/>
              <a:gd name="f20" fmla="?: f13 f6 1"/>
              <a:gd name="f21" fmla="*/ f16 1 f3"/>
              <a:gd name="f22" fmla="*/ f17 1 f3"/>
              <a:gd name="f23" fmla="*/ f18 1 21600"/>
              <a:gd name="f24" fmla="*/ f19 1 21600"/>
              <a:gd name="f25" fmla="*/ 21600 f18 1"/>
              <a:gd name="f26" fmla="*/ 21600 f19 1"/>
              <a:gd name="f27" fmla="+- f21 0 f2"/>
              <a:gd name="f28" fmla="+- f22 0 f2"/>
              <a:gd name="f29" fmla="min f24 f23"/>
              <a:gd name="f30" fmla="*/ f25 1 f20"/>
              <a:gd name="f31" fmla="*/ f26 1 f20"/>
              <a:gd name="f32" fmla="val f30"/>
              <a:gd name="f33" fmla="val f31"/>
              <a:gd name="f34" fmla="*/ f14 f29 1"/>
              <a:gd name="f35" fmla="+- f33 0 f14"/>
              <a:gd name="f36" fmla="+- f32 0 f14"/>
              <a:gd name="f37" fmla="*/ f33 f29 1"/>
              <a:gd name="f38" fmla="*/ f32 f29 1"/>
              <a:gd name="f39" fmla="*/ f35 1 2"/>
              <a:gd name="f40" fmla="min f36 f35"/>
              <a:gd name="f41" fmla="+- f14 f39 0"/>
              <a:gd name="f42" fmla="*/ f40 f15 1"/>
              <a:gd name="f43" fmla="*/ f42 1 100000"/>
              <a:gd name="f44" fmla="*/ f41 f29 1"/>
              <a:gd name="f45" fmla="+- f32 0 f43"/>
              <a:gd name="f46" fmla="+- f45 f32 0"/>
              <a:gd name="f47" fmla="*/ f45 1 2"/>
              <a:gd name="f48" fmla="*/ f45 f29 1"/>
              <a:gd name="f49" fmla="*/ f46 1 2"/>
              <a:gd name="f50" fmla="*/ f47 f29 1"/>
              <a:gd name="f51" fmla="*/ f49 f29 1"/>
            </a:gdLst>
            <a:ahLst/>
            <a:cxnLst>
              <a:cxn ang="3cd4">
                <a:pos x="hc" y="t"/>
              </a:cxn>
              <a:cxn ang="0">
                <a:pos x="r" y="vc"/>
              </a:cxn>
              <a:cxn ang="cd4">
                <a:pos x="hc" y="b"/>
              </a:cxn>
              <a:cxn ang="cd2">
                <a:pos x="l" y="vc"/>
              </a:cxn>
              <a:cxn ang="f27">
                <a:pos x="f50" y="f34"/>
              </a:cxn>
              <a:cxn ang="f28">
                <a:pos x="f50" y="f37"/>
              </a:cxn>
            </a:cxnLst>
            <a:rect l="f34" t="f34" r="f51" b="f37"/>
            <a:pathLst>
              <a:path>
                <a:moveTo>
                  <a:pt x="f34" y="f34"/>
                </a:moveTo>
                <a:lnTo>
                  <a:pt x="f48" y="f34"/>
                </a:lnTo>
                <a:lnTo>
                  <a:pt x="f38" y="f44"/>
                </a:lnTo>
                <a:lnTo>
                  <a:pt x="f48" y="f37"/>
                </a:lnTo>
                <a:lnTo>
                  <a:pt x="f34" y="f37"/>
                </a:lnTo>
                <a:close/>
              </a:path>
            </a:pathLst>
          </a:custGeom>
          <a:gradFill flip="none" rotWithShape="1">
            <a:gsLst>
              <a:gs pos="0">
                <a:srgbClr val="00B0F0">
                  <a:tint val="66000"/>
                  <a:satMod val="160000"/>
                </a:srgbClr>
              </a:gs>
              <a:gs pos="50000">
                <a:srgbClr val="00B0F0">
                  <a:tint val="44500"/>
                  <a:satMod val="160000"/>
                </a:srgbClr>
              </a:gs>
              <a:gs pos="100000">
                <a:srgbClr val="00B0F0">
                  <a:tint val="23500"/>
                  <a:satMod val="160000"/>
                </a:srgbClr>
              </a:gs>
            </a:gsLst>
            <a:lin ang="10800000" scaled="1"/>
            <a:tileRect/>
          </a:gradFill>
          <a:ln w="57150">
            <a:solidFill>
              <a:schemeClr val="tx1"/>
            </a:solidFill>
            <a:prstDash val="solid"/>
          </a:ln>
        </p:spPr>
        <p:txBody>
          <a:bodyPr vert="horz" wrap="square" lIns="91440" tIns="45720" rIns="91440" bIns="45720" anchor="ctr" anchorCtr="1" compatLnSpc="1"/>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zh-TW" sz="3200" b="1" i="0" u="none" strike="noStrike" kern="1200" cap="none" spc="0" baseline="0" dirty="0">
                <a:solidFill>
                  <a:srgbClr val="000000"/>
                </a:solidFill>
                <a:uFillTx/>
                <a:latin typeface="標楷體" panose="03000509000000000000" pitchFamily="65" charset="-120"/>
                <a:ea typeface="標楷體" panose="03000509000000000000" pitchFamily="65" charset="-120"/>
              </a:rPr>
              <a:t>招標</a:t>
            </a:r>
            <a:r>
              <a:rPr lang="zh-TW" altLang="en-US" sz="3200" b="1" i="0" u="none" strike="noStrike" kern="1200" cap="none" spc="0" baseline="0" dirty="0">
                <a:solidFill>
                  <a:srgbClr val="000000"/>
                </a:solidFill>
                <a:uFillTx/>
                <a:latin typeface="標楷體" panose="03000509000000000000" pitchFamily="65" charset="-120"/>
                <a:ea typeface="標楷體" panose="03000509000000000000" pitchFamily="65" charset="-120"/>
              </a:rPr>
              <a:t>前置作業</a:t>
            </a:r>
            <a:endParaRPr lang="zh-TW" sz="3200" b="1" i="0" u="none" strike="noStrike" kern="1200" cap="none" spc="0" baseline="0" dirty="0">
              <a:solidFill>
                <a:srgbClr val="000000"/>
              </a:solidFill>
              <a:uFillTx/>
              <a:latin typeface="標楷體" panose="03000509000000000000" pitchFamily="65" charset="-120"/>
              <a:ea typeface="標楷體" panose="03000509000000000000" pitchFamily="65" charset="-120"/>
            </a:endParaRPr>
          </a:p>
        </p:txBody>
      </p:sp>
      <p:sp>
        <p:nvSpPr>
          <p:cNvPr id="9" name="五邊形 5"/>
          <p:cNvSpPr/>
          <p:nvPr/>
        </p:nvSpPr>
        <p:spPr>
          <a:xfrm>
            <a:off x="3419872" y="332656"/>
            <a:ext cx="5366872" cy="930841"/>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180"/>
              <a:gd name="f11" fmla="abs f4"/>
              <a:gd name="f12" fmla="abs f5"/>
              <a:gd name="f13" fmla="abs f6"/>
              <a:gd name="f14" fmla="val f7"/>
              <a:gd name="f15" fmla="val f8"/>
              <a:gd name="f16" fmla="*/ f9 f1 1"/>
              <a:gd name="f17" fmla="*/ f10 f1 1"/>
              <a:gd name="f18" fmla="?: f11 f4 1"/>
              <a:gd name="f19" fmla="?: f12 f5 1"/>
              <a:gd name="f20" fmla="?: f13 f6 1"/>
              <a:gd name="f21" fmla="*/ f16 1 f3"/>
              <a:gd name="f22" fmla="*/ f17 1 f3"/>
              <a:gd name="f23" fmla="*/ f18 1 21600"/>
              <a:gd name="f24" fmla="*/ f19 1 21600"/>
              <a:gd name="f25" fmla="*/ 21600 f18 1"/>
              <a:gd name="f26" fmla="*/ 21600 f19 1"/>
              <a:gd name="f27" fmla="+- f21 0 f2"/>
              <a:gd name="f28" fmla="+- f22 0 f2"/>
              <a:gd name="f29" fmla="min f24 f23"/>
              <a:gd name="f30" fmla="*/ f25 1 f20"/>
              <a:gd name="f31" fmla="*/ f26 1 f20"/>
              <a:gd name="f32" fmla="val f30"/>
              <a:gd name="f33" fmla="val f31"/>
              <a:gd name="f34" fmla="*/ f14 f29 1"/>
              <a:gd name="f35" fmla="+- f33 0 f14"/>
              <a:gd name="f36" fmla="+- f32 0 f14"/>
              <a:gd name="f37" fmla="*/ f33 f29 1"/>
              <a:gd name="f38" fmla="*/ f32 f29 1"/>
              <a:gd name="f39" fmla="*/ f35 1 2"/>
              <a:gd name="f40" fmla="min f36 f35"/>
              <a:gd name="f41" fmla="+- f14 f39 0"/>
              <a:gd name="f42" fmla="*/ f40 f15 1"/>
              <a:gd name="f43" fmla="*/ f42 1 100000"/>
              <a:gd name="f44" fmla="*/ f41 f29 1"/>
              <a:gd name="f45" fmla="+- f32 0 f43"/>
              <a:gd name="f46" fmla="+- f45 f32 0"/>
              <a:gd name="f47" fmla="*/ f45 1 2"/>
              <a:gd name="f48" fmla="*/ f45 f29 1"/>
              <a:gd name="f49" fmla="*/ f46 1 2"/>
              <a:gd name="f50" fmla="*/ f47 f29 1"/>
              <a:gd name="f51" fmla="*/ f49 f29 1"/>
            </a:gdLst>
            <a:ahLst/>
            <a:cxnLst>
              <a:cxn ang="3cd4">
                <a:pos x="hc" y="t"/>
              </a:cxn>
              <a:cxn ang="0">
                <a:pos x="r" y="vc"/>
              </a:cxn>
              <a:cxn ang="cd4">
                <a:pos x="hc" y="b"/>
              </a:cxn>
              <a:cxn ang="cd2">
                <a:pos x="l" y="vc"/>
              </a:cxn>
              <a:cxn ang="f27">
                <a:pos x="f50" y="f34"/>
              </a:cxn>
              <a:cxn ang="f28">
                <a:pos x="f50" y="f37"/>
              </a:cxn>
            </a:cxnLst>
            <a:rect l="f34" t="f34" r="f51" b="f37"/>
            <a:pathLst>
              <a:path>
                <a:moveTo>
                  <a:pt x="f34" y="f34"/>
                </a:moveTo>
                <a:lnTo>
                  <a:pt x="f48" y="f34"/>
                </a:lnTo>
                <a:lnTo>
                  <a:pt x="f38" y="f44"/>
                </a:lnTo>
                <a:lnTo>
                  <a:pt x="f48" y="f37"/>
                </a:lnTo>
                <a:lnTo>
                  <a:pt x="f34" y="f37"/>
                </a:lnTo>
                <a:close/>
              </a:path>
            </a:pathLst>
          </a:custGeom>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10800000" scaled="1"/>
            <a:tileRect/>
          </a:gradFill>
          <a:ln w="57150">
            <a:solidFill>
              <a:schemeClr val="tx1"/>
            </a:solidFill>
            <a:prstDash val="solid"/>
          </a:ln>
        </p:spPr>
        <p:txBody>
          <a:bodyPr vert="horz" wrap="square" lIns="91440" tIns="45720" rIns="91440" bIns="45720" anchor="ctr" anchorCtr="1" compatLnSpc="1"/>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zh-TW" sz="3200" b="1" i="0" u="none" strike="noStrike" kern="1200" cap="none" spc="0" baseline="0" dirty="0">
                <a:solidFill>
                  <a:srgbClr val="000000"/>
                </a:solidFill>
                <a:uFillTx/>
                <a:latin typeface="標楷體" panose="03000509000000000000" pitchFamily="65" charset="-120"/>
                <a:ea typeface="標楷體" panose="03000509000000000000" pitchFamily="65" charset="-120"/>
              </a:rPr>
              <a:t>開標</a:t>
            </a:r>
            <a:r>
              <a:rPr lang="zh-TW" altLang="en-US" sz="3200" b="1" i="0" u="none" strike="noStrike" kern="1200" cap="none" spc="0" baseline="0" dirty="0">
                <a:solidFill>
                  <a:srgbClr val="000000"/>
                </a:solidFill>
                <a:uFillTx/>
                <a:latin typeface="標楷體" panose="03000509000000000000" pitchFamily="65" charset="-120"/>
                <a:ea typeface="標楷體" panose="03000509000000000000" pitchFamily="65" charset="-120"/>
              </a:rPr>
              <a:t>審標評選協商決標作業</a:t>
            </a:r>
            <a:endParaRPr lang="zh-TW" sz="3200" b="1" i="0" u="none" strike="noStrike" kern="1200" cap="none" spc="0" baseline="0" dirty="0">
              <a:solidFill>
                <a:srgbClr val="000000"/>
              </a:solidFill>
              <a:uFillTx/>
              <a:latin typeface="標楷體" panose="03000509000000000000" pitchFamily="65" charset="-120"/>
              <a:ea typeface="標楷體" panose="03000509000000000000" pitchFamily="65" charset="-120"/>
            </a:endParaRPr>
          </a:p>
        </p:txBody>
      </p:sp>
      <p:sp>
        <p:nvSpPr>
          <p:cNvPr id="10" name="文字方塊 9">
            <a:extLst>
              <a:ext uri="{FF2B5EF4-FFF2-40B4-BE49-F238E27FC236}">
                <a16:creationId xmlns:a16="http://schemas.microsoft.com/office/drawing/2014/main" id="{24F130D5-C5FE-4DE9-B336-9B67BB468C58}"/>
              </a:ext>
            </a:extLst>
          </p:cNvPr>
          <p:cNvSpPr txBox="1"/>
          <p:nvPr/>
        </p:nvSpPr>
        <p:spPr>
          <a:xfrm>
            <a:off x="5076056" y="1597669"/>
            <a:ext cx="2016224" cy="451406"/>
          </a:xfrm>
          <a:prstGeom prst="rect">
            <a:avLst/>
          </a:prstGeom>
          <a:gradFill flip="none" rotWithShape="1">
            <a:gsLst>
              <a:gs pos="0">
                <a:schemeClr val="accent1">
                  <a:lumMod val="60000"/>
                  <a:lumOff val="40000"/>
                  <a:tint val="66000"/>
                  <a:satMod val="160000"/>
                </a:schemeClr>
              </a:gs>
              <a:gs pos="50000">
                <a:schemeClr val="accent1">
                  <a:lumMod val="60000"/>
                  <a:lumOff val="40000"/>
                  <a:tint val="44500"/>
                  <a:satMod val="160000"/>
                </a:schemeClr>
              </a:gs>
              <a:gs pos="100000">
                <a:schemeClr val="accent1">
                  <a:lumMod val="60000"/>
                  <a:lumOff val="40000"/>
                  <a:tint val="23500"/>
                  <a:satMod val="160000"/>
                </a:schemeClr>
              </a:gs>
            </a:gsLst>
            <a:lin ang="5400000" scaled="1"/>
            <a:tileRect/>
          </a:gradFill>
          <a:ln w="57150">
            <a:solidFill>
              <a:srgbClr val="1C1C1C"/>
            </a:solidFill>
          </a:ln>
        </p:spPr>
        <p:txBody>
          <a:bodyPr wrap="square" rtlCol="0">
            <a:spAutoFit/>
          </a:bodyPr>
          <a:lstStyle/>
          <a:p>
            <a:pPr algn="ctr">
              <a:lnSpc>
                <a:spcPts val="2800"/>
              </a:lnSpc>
              <a:spcAft>
                <a:spcPts val="0"/>
              </a:spcAft>
            </a:pPr>
            <a:r>
              <a:rPr lang="zh-TW" altLang="en-US" sz="2800" b="1" kern="100" dirty="0">
                <a:solidFill>
                  <a:srgbClr val="000000"/>
                </a:solidFill>
                <a:latin typeface="標楷體" panose="03000509000000000000" pitchFamily="65" charset="-120"/>
                <a:ea typeface="標楷體" panose="03000509000000000000" pitchFamily="65" charset="-120"/>
              </a:rPr>
              <a:t>八、評選</a:t>
            </a:r>
            <a:endParaRPr lang="zh-TW" altLang="zh-TW" sz="2800" b="1" kern="100" dirty="0">
              <a:solidFill>
                <a:srgbClr val="000000"/>
              </a:solidFill>
              <a:latin typeface="標楷體" panose="03000509000000000000" pitchFamily="65" charset="-120"/>
              <a:ea typeface="標楷體" panose="03000509000000000000" pitchFamily="65" charset="-120"/>
            </a:endParaRPr>
          </a:p>
        </p:txBody>
      </p:sp>
    </p:spTree>
    <p:extLst>
      <p:ext uri="{BB962C8B-B14F-4D97-AF65-F5344CB8AC3E}">
        <p14:creationId xmlns:p14="http://schemas.microsoft.com/office/powerpoint/2010/main" val="393774398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20" name="文字方塊 19"/>
          <p:cNvSpPr txBox="1"/>
          <p:nvPr/>
        </p:nvSpPr>
        <p:spPr>
          <a:xfrm>
            <a:off x="407920" y="2132856"/>
            <a:ext cx="8352928" cy="3756606"/>
          </a:xfrm>
          <a:prstGeom prst="rect">
            <a:avLst/>
          </a:prstGeom>
          <a:noFill/>
        </p:spPr>
        <p:txBody>
          <a:bodyPr wrap="square" rtlCol="0">
            <a:spAutoFit/>
          </a:bodyPr>
          <a:lstStyle/>
          <a:p>
            <a:pPr marL="444500" indent="-444500" algn="just">
              <a:lnSpc>
                <a:spcPts val="3200"/>
              </a:lnSpc>
            </a:pPr>
            <a:r>
              <a:rPr lang="en-US" altLang="zh-TW" sz="2400" b="1" kern="100" dirty="0">
                <a:solidFill>
                  <a:srgbClr val="000000"/>
                </a:solidFill>
                <a:latin typeface="標楷體" pitchFamily="65" charset="-120"/>
                <a:ea typeface="標楷體" pitchFamily="65" charset="-120"/>
                <a:cs typeface="Times New Roman"/>
              </a:rPr>
              <a:t>17.</a:t>
            </a:r>
            <a:r>
              <a:rPr lang="zh-TW" altLang="zh-TW" sz="2400" b="1" kern="100" spc="-10" dirty="0">
                <a:solidFill>
                  <a:srgbClr val="000000"/>
                </a:solidFill>
                <a:latin typeface="標楷體" panose="03000509000000000000" pitchFamily="65" charset="-120"/>
                <a:ea typeface="標楷體" panose="03000509000000000000" pitchFamily="65" charset="-120"/>
              </a:rPr>
              <a:t>工作小組就受評廠商資料擬具之</a:t>
            </a:r>
            <a:r>
              <a:rPr lang="zh-TW" altLang="zh-TW" sz="2400" b="1" u="sng" kern="100" spc="-10" dirty="0">
                <a:solidFill>
                  <a:srgbClr val="0000FF"/>
                </a:solidFill>
                <a:latin typeface="標楷體" panose="03000509000000000000" pitchFamily="65" charset="-120"/>
                <a:ea typeface="標楷體" panose="03000509000000000000" pitchFamily="65" charset="-120"/>
              </a:rPr>
              <a:t>初審意見內容過簡</a:t>
            </a:r>
            <a:r>
              <a:rPr lang="zh-TW" altLang="zh-TW" sz="2400" b="1" kern="100" spc="-10" dirty="0">
                <a:solidFill>
                  <a:srgbClr val="000000"/>
                </a:solidFill>
                <a:latin typeface="標楷體" panose="03000509000000000000" pitchFamily="65" charset="-120"/>
                <a:ea typeface="標楷體" panose="03000509000000000000" pitchFamily="65" charset="-120"/>
              </a:rPr>
              <a:t>，例如：初審意見內容於各評選項目僅載明「符合」、「尚可」或投標文件內容之摘要，而未載明受評廠商於各評選項目之「差異性」；或僅載明投標文件之頁碼。</a:t>
            </a:r>
            <a:endParaRPr lang="zh-TW" altLang="zh-TW" sz="2400" b="1" kern="100" dirty="0">
              <a:solidFill>
                <a:srgbClr val="000000"/>
              </a:solidFill>
              <a:latin typeface="標楷體" panose="03000509000000000000" pitchFamily="65" charset="-120"/>
              <a:ea typeface="標楷體" panose="03000509000000000000" pitchFamily="65" charset="-120"/>
            </a:endParaRPr>
          </a:p>
          <a:p>
            <a:pPr marL="444500" indent="-444500" algn="just">
              <a:lnSpc>
                <a:spcPts val="3200"/>
              </a:lnSpc>
            </a:pPr>
            <a:r>
              <a:rPr lang="en-US" altLang="zh-TW" sz="2400" b="1" kern="100" dirty="0">
                <a:solidFill>
                  <a:srgbClr val="000000"/>
                </a:solidFill>
                <a:latin typeface="標楷體" pitchFamily="65" charset="-120"/>
                <a:ea typeface="標楷體" pitchFamily="65" charset="-120"/>
                <a:cs typeface="Times New Roman"/>
              </a:rPr>
              <a:t>18.</a:t>
            </a:r>
            <a:r>
              <a:rPr lang="zh-TW" altLang="zh-TW" sz="2400" b="1" kern="100" dirty="0">
                <a:solidFill>
                  <a:srgbClr val="000000"/>
                </a:solidFill>
                <a:latin typeface="標楷體" panose="03000509000000000000" pitchFamily="65" charset="-120"/>
                <a:ea typeface="標楷體" panose="03000509000000000000" pitchFamily="65" charset="-120"/>
              </a:rPr>
              <a:t>評選委員會辦理廠商評選，未就</a:t>
            </a:r>
            <a:r>
              <a:rPr lang="zh-TW" altLang="zh-TW" sz="2400" b="1" u="sng" kern="100" dirty="0">
                <a:solidFill>
                  <a:srgbClr val="0000FF"/>
                </a:solidFill>
                <a:latin typeface="標楷體" panose="03000509000000000000" pitchFamily="65" charset="-120"/>
                <a:ea typeface="標楷體" panose="03000509000000000000" pitchFamily="65" charset="-120"/>
              </a:rPr>
              <a:t>各評選項目</a:t>
            </a:r>
            <a:r>
              <a:rPr lang="zh-TW" altLang="zh-TW" sz="2400" b="1" kern="100" dirty="0">
                <a:solidFill>
                  <a:srgbClr val="0000FF"/>
                </a:solidFill>
                <a:latin typeface="標楷體" panose="03000509000000000000" pitchFamily="65" charset="-120"/>
                <a:ea typeface="標楷體" panose="03000509000000000000" pitchFamily="65" charset="-120"/>
              </a:rPr>
              <a:t>、</a:t>
            </a:r>
            <a:r>
              <a:rPr lang="zh-TW" altLang="zh-TW" sz="2400" b="1" u="sng" kern="100" dirty="0">
                <a:solidFill>
                  <a:srgbClr val="0000FF"/>
                </a:solidFill>
                <a:latin typeface="標楷體" panose="03000509000000000000" pitchFamily="65" charset="-120"/>
                <a:ea typeface="標楷體" panose="03000509000000000000" pitchFamily="65" charset="-120"/>
              </a:rPr>
              <a:t>受評廠商資料及工作小組初審意見</a:t>
            </a:r>
            <a:r>
              <a:rPr lang="zh-TW" altLang="zh-TW" sz="2400" b="1" kern="100" dirty="0">
                <a:solidFill>
                  <a:srgbClr val="0000FF"/>
                </a:solidFill>
                <a:latin typeface="標楷體" panose="03000509000000000000" pitchFamily="65" charset="-120"/>
                <a:ea typeface="標楷體" panose="03000509000000000000" pitchFamily="65" charset="-120"/>
              </a:rPr>
              <a:t>，</a:t>
            </a:r>
            <a:r>
              <a:rPr lang="zh-TW" altLang="zh-TW" sz="2400" b="1" u="sng" kern="100" dirty="0">
                <a:solidFill>
                  <a:srgbClr val="0000FF"/>
                </a:solidFill>
                <a:latin typeface="標楷體" panose="03000509000000000000" pitchFamily="65" charset="-120"/>
                <a:ea typeface="標楷體" panose="03000509000000000000" pitchFamily="65" charset="-120"/>
              </a:rPr>
              <a:t>逐項討論後為之</a:t>
            </a:r>
            <a:r>
              <a:rPr lang="zh-TW" altLang="zh-TW" sz="2400" b="1" kern="100" dirty="0">
                <a:solidFill>
                  <a:srgbClr val="000000"/>
                </a:solidFill>
                <a:latin typeface="標楷體" panose="03000509000000000000" pitchFamily="65" charset="-120"/>
                <a:ea typeface="標楷體" panose="03000509000000000000" pitchFamily="65" charset="-120"/>
              </a:rPr>
              <a:t>。</a:t>
            </a:r>
          </a:p>
          <a:p>
            <a:pPr marL="444500" indent="-444500" algn="just">
              <a:lnSpc>
                <a:spcPts val="3200"/>
              </a:lnSpc>
            </a:pPr>
            <a:r>
              <a:rPr lang="en-US" altLang="zh-TW" sz="2400" b="1" kern="100" dirty="0">
                <a:solidFill>
                  <a:srgbClr val="000000"/>
                </a:solidFill>
                <a:latin typeface="標楷體" pitchFamily="65" charset="-120"/>
                <a:ea typeface="標楷體" pitchFamily="65" charset="-120"/>
                <a:cs typeface="Times New Roman"/>
              </a:rPr>
              <a:t>19.</a:t>
            </a:r>
            <a:r>
              <a:rPr lang="zh-TW" altLang="zh-TW" sz="2400" b="1" u="sng" kern="100" dirty="0">
                <a:solidFill>
                  <a:srgbClr val="0000FF"/>
                </a:solidFill>
                <a:latin typeface="標楷體" panose="03000509000000000000" pitchFamily="65" charset="-120"/>
                <a:ea typeface="標楷體" panose="03000509000000000000" pitchFamily="65" charset="-120"/>
              </a:rPr>
              <a:t>評選委員會或個別委員評選結果</a:t>
            </a:r>
            <a:r>
              <a:rPr lang="zh-TW" altLang="zh-TW" sz="2400" b="1" kern="100" dirty="0">
                <a:solidFill>
                  <a:srgbClr val="000000"/>
                </a:solidFill>
                <a:latin typeface="標楷體" panose="03000509000000000000" pitchFamily="65" charset="-120"/>
                <a:ea typeface="標楷體" panose="03000509000000000000" pitchFamily="65" charset="-120"/>
              </a:rPr>
              <a:t>與</a:t>
            </a:r>
            <a:r>
              <a:rPr lang="zh-TW" altLang="zh-TW" sz="2400" b="1" u="sng" kern="100" dirty="0">
                <a:solidFill>
                  <a:srgbClr val="FF0000"/>
                </a:solidFill>
                <a:latin typeface="標楷體" panose="03000509000000000000" pitchFamily="65" charset="-120"/>
                <a:ea typeface="標楷體" panose="03000509000000000000" pitchFamily="65" charset="-120"/>
              </a:rPr>
              <a:t>工作小組初審意見有異時</a:t>
            </a:r>
            <a:r>
              <a:rPr lang="zh-TW" altLang="zh-TW" sz="2400" b="1" kern="100" dirty="0">
                <a:solidFill>
                  <a:srgbClr val="000000"/>
                </a:solidFill>
                <a:latin typeface="標楷體" panose="03000509000000000000" pitchFamily="65" charset="-120"/>
                <a:ea typeface="標楷體" panose="03000509000000000000" pitchFamily="65" charset="-120"/>
              </a:rPr>
              <a:t>，未由評選委員會或該個別委員敘明理由，並列入會議紀錄。</a:t>
            </a:r>
            <a:endParaRPr lang="zh-TW" altLang="zh-TW" sz="2800" b="1" kern="100" dirty="0">
              <a:solidFill>
                <a:srgbClr val="000000"/>
              </a:solidFill>
              <a:latin typeface="標楷體" pitchFamily="65" charset="-120"/>
              <a:ea typeface="標楷體" pitchFamily="65" charset="-120"/>
              <a:cs typeface="Times New Roman"/>
            </a:endParaRPr>
          </a:p>
        </p:txBody>
      </p:sp>
      <p:sp>
        <p:nvSpPr>
          <p:cNvPr id="7" name="向下箭號 6"/>
          <p:cNvSpPr/>
          <p:nvPr/>
        </p:nvSpPr>
        <p:spPr>
          <a:xfrm>
            <a:off x="5292080" y="1146264"/>
            <a:ext cx="216024" cy="451406"/>
          </a:xfrm>
          <a:prstGeom prst="downArrow">
            <a:avLst/>
          </a:prstGeom>
          <a:solidFill>
            <a:srgbClr val="FF0000"/>
          </a:solidFill>
          <a:ln w="571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8" name="五邊形 4"/>
          <p:cNvSpPr/>
          <p:nvPr/>
        </p:nvSpPr>
        <p:spPr>
          <a:xfrm>
            <a:off x="395536" y="332656"/>
            <a:ext cx="3024336" cy="930841"/>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180"/>
              <a:gd name="f11" fmla="abs f4"/>
              <a:gd name="f12" fmla="abs f5"/>
              <a:gd name="f13" fmla="abs f6"/>
              <a:gd name="f14" fmla="val f7"/>
              <a:gd name="f15" fmla="val f8"/>
              <a:gd name="f16" fmla="*/ f9 f1 1"/>
              <a:gd name="f17" fmla="*/ f10 f1 1"/>
              <a:gd name="f18" fmla="?: f11 f4 1"/>
              <a:gd name="f19" fmla="?: f12 f5 1"/>
              <a:gd name="f20" fmla="?: f13 f6 1"/>
              <a:gd name="f21" fmla="*/ f16 1 f3"/>
              <a:gd name="f22" fmla="*/ f17 1 f3"/>
              <a:gd name="f23" fmla="*/ f18 1 21600"/>
              <a:gd name="f24" fmla="*/ f19 1 21600"/>
              <a:gd name="f25" fmla="*/ 21600 f18 1"/>
              <a:gd name="f26" fmla="*/ 21600 f19 1"/>
              <a:gd name="f27" fmla="+- f21 0 f2"/>
              <a:gd name="f28" fmla="+- f22 0 f2"/>
              <a:gd name="f29" fmla="min f24 f23"/>
              <a:gd name="f30" fmla="*/ f25 1 f20"/>
              <a:gd name="f31" fmla="*/ f26 1 f20"/>
              <a:gd name="f32" fmla="val f30"/>
              <a:gd name="f33" fmla="val f31"/>
              <a:gd name="f34" fmla="*/ f14 f29 1"/>
              <a:gd name="f35" fmla="+- f33 0 f14"/>
              <a:gd name="f36" fmla="+- f32 0 f14"/>
              <a:gd name="f37" fmla="*/ f33 f29 1"/>
              <a:gd name="f38" fmla="*/ f32 f29 1"/>
              <a:gd name="f39" fmla="*/ f35 1 2"/>
              <a:gd name="f40" fmla="min f36 f35"/>
              <a:gd name="f41" fmla="+- f14 f39 0"/>
              <a:gd name="f42" fmla="*/ f40 f15 1"/>
              <a:gd name="f43" fmla="*/ f42 1 100000"/>
              <a:gd name="f44" fmla="*/ f41 f29 1"/>
              <a:gd name="f45" fmla="+- f32 0 f43"/>
              <a:gd name="f46" fmla="+- f45 f32 0"/>
              <a:gd name="f47" fmla="*/ f45 1 2"/>
              <a:gd name="f48" fmla="*/ f45 f29 1"/>
              <a:gd name="f49" fmla="*/ f46 1 2"/>
              <a:gd name="f50" fmla="*/ f47 f29 1"/>
              <a:gd name="f51" fmla="*/ f49 f29 1"/>
            </a:gdLst>
            <a:ahLst/>
            <a:cxnLst>
              <a:cxn ang="3cd4">
                <a:pos x="hc" y="t"/>
              </a:cxn>
              <a:cxn ang="0">
                <a:pos x="r" y="vc"/>
              </a:cxn>
              <a:cxn ang="cd4">
                <a:pos x="hc" y="b"/>
              </a:cxn>
              <a:cxn ang="cd2">
                <a:pos x="l" y="vc"/>
              </a:cxn>
              <a:cxn ang="f27">
                <a:pos x="f50" y="f34"/>
              </a:cxn>
              <a:cxn ang="f28">
                <a:pos x="f50" y="f37"/>
              </a:cxn>
            </a:cxnLst>
            <a:rect l="f34" t="f34" r="f51" b="f37"/>
            <a:pathLst>
              <a:path>
                <a:moveTo>
                  <a:pt x="f34" y="f34"/>
                </a:moveTo>
                <a:lnTo>
                  <a:pt x="f48" y="f34"/>
                </a:lnTo>
                <a:lnTo>
                  <a:pt x="f38" y="f44"/>
                </a:lnTo>
                <a:lnTo>
                  <a:pt x="f48" y="f37"/>
                </a:lnTo>
                <a:lnTo>
                  <a:pt x="f34" y="f37"/>
                </a:lnTo>
                <a:close/>
              </a:path>
            </a:pathLst>
          </a:custGeom>
          <a:gradFill flip="none" rotWithShape="1">
            <a:gsLst>
              <a:gs pos="0">
                <a:srgbClr val="00B0F0">
                  <a:tint val="66000"/>
                  <a:satMod val="160000"/>
                </a:srgbClr>
              </a:gs>
              <a:gs pos="50000">
                <a:srgbClr val="00B0F0">
                  <a:tint val="44500"/>
                  <a:satMod val="160000"/>
                </a:srgbClr>
              </a:gs>
              <a:gs pos="100000">
                <a:srgbClr val="00B0F0">
                  <a:tint val="23500"/>
                  <a:satMod val="160000"/>
                </a:srgbClr>
              </a:gs>
            </a:gsLst>
            <a:lin ang="10800000" scaled="1"/>
            <a:tileRect/>
          </a:gradFill>
          <a:ln w="57150">
            <a:solidFill>
              <a:schemeClr val="tx1"/>
            </a:solidFill>
            <a:prstDash val="solid"/>
          </a:ln>
        </p:spPr>
        <p:txBody>
          <a:bodyPr vert="horz" wrap="square" lIns="91440" tIns="45720" rIns="91440" bIns="45720" anchor="ctr" anchorCtr="1" compatLnSpc="1"/>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zh-TW" sz="3200" b="1" i="0" u="none" strike="noStrike" kern="1200" cap="none" spc="0" baseline="0" dirty="0">
                <a:solidFill>
                  <a:srgbClr val="000000"/>
                </a:solidFill>
                <a:uFillTx/>
                <a:latin typeface="標楷體" panose="03000509000000000000" pitchFamily="65" charset="-120"/>
                <a:ea typeface="標楷體" panose="03000509000000000000" pitchFamily="65" charset="-120"/>
              </a:rPr>
              <a:t>招標</a:t>
            </a:r>
            <a:r>
              <a:rPr lang="zh-TW" altLang="en-US" sz="3200" b="1" i="0" u="none" strike="noStrike" kern="1200" cap="none" spc="0" baseline="0" dirty="0">
                <a:solidFill>
                  <a:srgbClr val="000000"/>
                </a:solidFill>
                <a:uFillTx/>
                <a:latin typeface="標楷體" panose="03000509000000000000" pitchFamily="65" charset="-120"/>
                <a:ea typeface="標楷體" panose="03000509000000000000" pitchFamily="65" charset="-120"/>
              </a:rPr>
              <a:t>前置作業</a:t>
            </a:r>
            <a:endParaRPr lang="zh-TW" sz="3200" b="1" i="0" u="none" strike="noStrike" kern="1200" cap="none" spc="0" baseline="0" dirty="0">
              <a:solidFill>
                <a:srgbClr val="000000"/>
              </a:solidFill>
              <a:uFillTx/>
              <a:latin typeface="標楷體" panose="03000509000000000000" pitchFamily="65" charset="-120"/>
              <a:ea typeface="標楷體" panose="03000509000000000000" pitchFamily="65" charset="-120"/>
            </a:endParaRPr>
          </a:p>
        </p:txBody>
      </p:sp>
      <p:sp>
        <p:nvSpPr>
          <p:cNvPr id="9" name="五邊形 5"/>
          <p:cNvSpPr/>
          <p:nvPr/>
        </p:nvSpPr>
        <p:spPr>
          <a:xfrm>
            <a:off x="3419872" y="332656"/>
            <a:ext cx="5366872" cy="930841"/>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180"/>
              <a:gd name="f11" fmla="abs f4"/>
              <a:gd name="f12" fmla="abs f5"/>
              <a:gd name="f13" fmla="abs f6"/>
              <a:gd name="f14" fmla="val f7"/>
              <a:gd name="f15" fmla="val f8"/>
              <a:gd name="f16" fmla="*/ f9 f1 1"/>
              <a:gd name="f17" fmla="*/ f10 f1 1"/>
              <a:gd name="f18" fmla="?: f11 f4 1"/>
              <a:gd name="f19" fmla="?: f12 f5 1"/>
              <a:gd name="f20" fmla="?: f13 f6 1"/>
              <a:gd name="f21" fmla="*/ f16 1 f3"/>
              <a:gd name="f22" fmla="*/ f17 1 f3"/>
              <a:gd name="f23" fmla="*/ f18 1 21600"/>
              <a:gd name="f24" fmla="*/ f19 1 21600"/>
              <a:gd name="f25" fmla="*/ 21600 f18 1"/>
              <a:gd name="f26" fmla="*/ 21600 f19 1"/>
              <a:gd name="f27" fmla="+- f21 0 f2"/>
              <a:gd name="f28" fmla="+- f22 0 f2"/>
              <a:gd name="f29" fmla="min f24 f23"/>
              <a:gd name="f30" fmla="*/ f25 1 f20"/>
              <a:gd name="f31" fmla="*/ f26 1 f20"/>
              <a:gd name="f32" fmla="val f30"/>
              <a:gd name="f33" fmla="val f31"/>
              <a:gd name="f34" fmla="*/ f14 f29 1"/>
              <a:gd name="f35" fmla="+- f33 0 f14"/>
              <a:gd name="f36" fmla="+- f32 0 f14"/>
              <a:gd name="f37" fmla="*/ f33 f29 1"/>
              <a:gd name="f38" fmla="*/ f32 f29 1"/>
              <a:gd name="f39" fmla="*/ f35 1 2"/>
              <a:gd name="f40" fmla="min f36 f35"/>
              <a:gd name="f41" fmla="+- f14 f39 0"/>
              <a:gd name="f42" fmla="*/ f40 f15 1"/>
              <a:gd name="f43" fmla="*/ f42 1 100000"/>
              <a:gd name="f44" fmla="*/ f41 f29 1"/>
              <a:gd name="f45" fmla="+- f32 0 f43"/>
              <a:gd name="f46" fmla="+- f45 f32 0"/>
              <a:gd name="f47" fmla="*/ f45 1 2"/>
              <a:gd name="f48" fmla="*/ f45 f29 1"/>
              <a:gd name="f49" fmla="*/ f46 1 2"/>
              <a:gd name="f50" fmla="*/ f47 f29 1"/>
              <a:gd name="f51" fmla="*/ f49 f29 1"/>
            </a:gdLst>
            <a:ahLst/>
            <a:cxnLst>
              <a:cxn ang="3cd4">
                <a:pos x="hc" y="t"/>
              </a:cxn>
              <a:cxn ang="0">
                <a:pos x="r" y="vc"/>
              </a:cxn>
              <a:cxn ang="cd4">
                <a:pos x="hc" y="b"/>
              </a:cxn>
              <a:cxn ang="cd2">
                <a:pos x="l" y="vc"/>
              </a:cxn>
              <a:cxn ang="f27">
                <a:pos x="f50" y="f34"/>
              </a:cxn>
              <a:cxn ang="f28">
                <a:pos x="f50" y="f37"/>
              </a:cxn>
            </a:cxnLst>
            <a:rect l="f34" t="f34" r="f51" b="f37"/>
            <a:pathLst>
              <a:path>
                <a:moveTo>
                  <a:pt x="f34" y="f34"/>
                </a:moveTo>
                <a:lnTo>
                  <a:pt x="f48" y="f34"/>
                </a:lnTo>
                <a:lnTo>
                  <a:pt x="f38" y="f44"/>
                </a:lnTo>
                <a:lnTo>
                  <a:pt x="f48" y="f37"/>
                </a:lnTo>
                <a:lnTo>
                  <a:pt x="f34" y="f37"/>
                </a:lnTo>
                <a:close/>
              </a:path>
            </a:pathLst>
          </a:custGeom>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10800000" scaled="1"/>
            <a:tileRect/>
          </a:gradFill>
          <a:ln w="57150">
            <a:solidFill>
              <a:schemeClr val="tx1"/>
            </a:solidFill>
            <a:prstDash val="solid"/>
          </a:ln>
        </p:spPr>
        <p:txBody>
          <a:bodyPr vert="horz" wrap="square" lIns="91440" tIns="45720" rIns="91440" bIns="45720" anchor="ctr" anchorCtr="1" compatLnSpc="1"/>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zh-TW" sz="3200" b="1" i="0" u="none" strike="noStrike" kern="1200" cap="none" spc="0" baseline="0" dirty="0">
                <a:solidFill>
                  <a:srgbClr val="000000"/>
                </a:solidFill>
                <a:uFillTx/>
                <a:latin typeface="標楷體" panose="03000509000000000000" pitchFamily="65" charset="-120"/>
                <a:ea typeface="標楷體" panose="03000509000000000000" pitchFamily="65" charset="-120"/>
              </a:rPr>
              <a:t>開標</a:t>
            </a:r>
            <a:r>
              <a:rPr lang="zh-TW" altLang="en-US" sz="3200" b="1" i="0" u="none" strike="noStrike" kern="1200" cap="none" spc="0" baseline="0" dirty="0">
                <a:solidFill>
                  <a:srgbClr val="000000"/>
                </a:solidFill>
                <a:uFillTx/>
                <a:latin typeface="標楷體" panose="03000509000000000000" pitchFamily="65" charset="-120"/>
                <a:ea typeface="標楷體" panose="03000509000000000000" pitchFamily="65" charset="-120"/>
              </a:rPr>
              <a:t>審標評選協商決標作業</a:t>
            </a:r>
            <a:endParaRPr lang="zh-TW" sz="3200" b="1" i="0" u="none" strike="noStrike" kern="1200" cap="none" spc="0" baseline="0" dirty="0">
              <a:solidFill>
                <a:srgbClr val="000000"/>
              </a:solidFill>
              <a:uFillTx/>
              <a:latin typeface="標楷體" panose="03000509000000000000" pitchFamily="65" charset="-120"/>
              <a:ea typeface="標楷體" panose="03000509000000000000" pitchFamily="65" charset="-120"/>
            </a:endParaRPr>
          </a:p>
        </p:txBody>
      </p:sp>
      <p:sp>
        <p:nvSpPr>
          <p:cNvPr id="10" name="文字方塊 9">
            <a:extLst>
              <a:ext uri="{FF2B5EF4-FFF2-40B4-BE49-F238E27FC236}">
                <a16:creationId xmlns:a16="http://schemas.microsoft.com/office/drawing/2014/main" id="{F813BA5D-9F04-4DBC-83D3-4D37DD8D69E1}"/>
              </a:ext>
            </a:extLst>
          </p:cNvPr>
          <p:cNvSpPr txBox="1"/>
          <p:nvPr/>
        </p:nvSpPr>
        <p:spPr>
          <a:xfrm>
            <a:off x="5076056" y="1597669"/>
            <a:ext cx="2016224" cy="451406"/>
          </a:xfrm>
          <a:prstGeom prst="rect">
            <a:avLst/>
          </a:prstGeom>
          <a:gradFill flip="none" rotWithShape="1">
            <a:gsLst>
              <a:gs pos="0">
                <a:schemeClr val="accent1">
                  <a:lumMod val="60000"/>
                  <a:lumOff val="40000"/>
                  <a:tint val="66000"/>
                  <a:satMod val="160000"/>
                </a:schemeClr>
              </a:gs>
              <a:gs pos="50000">
                <a:schemeClr val="accent1">
                  <a:lumMod val="60000"/>
                  <a:lumOff val="40000"/>
                  <a:tint val="44500"/>
                  <a:satMod val="160000"/>
                </a:schemeClr>
              </a:gs>
              <a:gs pos="100000">
                <a:schemeClr val="accent1">
                  <a:lumMod val="60000"/>
                  <a:lumOff val="40000"/>
                  <a:tint val="23500"/>
                  <a:satMod val="160000"/>
                </a:schemeClr>
              </a:gs>
            </a:gsLst>
            <a:lin ang="5400000" scaled="1"/>
            <a:tileRect/>
          </a:gradFill>
          <a:ln w="57150">
            <a:solidFill>
              <a:srgbClr val="1C1C1C"/>
            </a:solidFill>
          </a:ln>
        </p:spPr>
        <p:txBody>
          <a:bodyPr wrap="square" rtlCol="0">
            <a:spAutoFit/>
          </a:bodyPr>
          <a:lstStyle/>
          <a:p>
            <a:pPr algn="ctr">
              <a:lnSpc>
                <a:spcPts val="2800"/>
              </a:lnSpc>
              <a:spcAft>
                <a:spcPts val="0"/>
              </a:spcAft>
            </a:pPr>
            <a:r>
              <a:rPr lang="zh-TW" altLang="en-US" sz="2800" b="1" kern="100" dirty="0">
                <a:solidFill>
                  <a:srgbClr val="000000"/>
                </a:solidFill>
                <a:latin typeface="標楷體" panose="03000509000000000000" pitchFamily="65" charset="-120"/>
                <a:ea typeface="標楷體" panose="03000509000000000000" pitchFamily="65" charset="-120"/>
              </a:rPr>
              <a:t>八、評選</a:t>
            </a:r>
            <a:endParaRPr lang="zh-TW" altLang="zh-TW" sz="2800" b="1" kern="100" dirty="0">
              <a:solidFill>
                <a:srgbClr val="000000"/>
              </a:solidFill>
              <a:latin typeface="標楷體" panose="03000509000000000000" pitchFamily="65" charset="-120"/>
              <a:ea typeface="標楷體" panose="03000509000000000000" pitchFamily="65" charset="-120"/>
            </a:endParaRPr>
          </a:p>
        </p:txBody>
      </p:sp>
    </p:spTree>
    <p:extLst>
      <p:ext uri="{BB962C8B-B14F-4D97-AF65-F5344CB8AC3E}">
        <p14:creationId xmlns:p14="http://schemas.microsoft.com/office/powerpoint/2010/main" val="65484364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12" name="文字方塊 11"/>
          <p:cNvSpPr txBox="1"/>
          <p:nvPr/>
        </p:nvSpPr>
        <p:spPr>
          <a:xfrm>
            <a:off x="5076056" y="1628074"/>
            <a:ext cx="2232248" cy="451406"/>
          </a:xfrm>
          <a:prstGeom prst="rect">
            <a:avLst/>
          </a:prstGeom>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lin ang="8100000" scaled="1"/>
            <a:tileRect/>
          </a:gradFill>
          <a:ln w="57150">
            <a:solidFill>
              <a:srgbClr val="1C1C1C"/>
            </a:solidFill>
          </a:ln>
        </p:spPr>
        <p:txBody>
          <a:bodyPr wrap="square" rtlCol="0">
            <a:spAutoFit/>
          </a:bodyPr>
          <a:lstStyle/>
          <a:p>
            <a:pPr>
              <a:lnSpc>
                <a:spcPts val="2800"/>
              </a:lnSpc>
              <a:spcAft>
                <a:spcPts val="0"/>
              </a:spcAft>
            </a:pPr>
            <a:r>
              <a:rPr lang="zh-TW" altLang="en-US" sz="2800" b="1" kern="100" dirty="0">
                <a:solidFill>
                  <a:srgbClr val="000000"/>
                </a:solidFill>
                <a:latin typeface="標楷體" panose="03000509000000000000" pitchFamily="65" charset="-120"/>
                <a:ea typeface="標楷體" panose="03000509000000000000" pitchFamily="65" charset="-120"/>
              </a:rPr>
              <a:t>  九、協商</a:t>
            </a:r>
            <a:endParaRPr lang="zh-TW" altLang="zh-TW" sz="2800" b="1" kern="100" dirty="0">
              <a:solidFill>
                <a:srgbClr val="000000"/>
              </a:solidFill>
              <a:latin typeface="標楷體" panose="03000509000000000000" pitchFamily="65" charset="-120"/>
              <a:ea typeface="標楷體" panose="03000509000000000000" pitchFamily="65" charset="-120"/>
            </a:endParaRPr>
          </a:p>
        </p:txBody>
      </p:sp>
      <p:sp>
        <p:nvSpPr>
          <p:cNvPr id="20" name="文字方塊 19"/>
          <p:cNvSpPr txBox="1"/>
          <p:nvPr/>
        </p:nvSpPr>
        <p:spPr>
          <a:xfrm>
            <a:off x="407920" y="2132856"/>
            <a:ext cx="8352928" cy="3545009"/>
          </a:xfrm>
          <a:prstGeom prst="rect">
            <a:avLst/>
          </a:prstGeom>
          <a:noFill/>
        </p:spPr>
        <p:txBody>
          <a:bodyPr wrap="square" rtlCol="0">
            <a:spAutoFit/>
          </a:bodyPr>
          <a:lstStyle/>
          <a:p>
            <a:pPr marL="355600" indent="-355600" algn="just">
              <a:lnSpc>
                <a:spcPts val="3400"/>
              </a:lnSpc>
            </a:pPr>
            <a:r>
              <a:rPr lang="en-US" altLang="zh-TW" sz="2400" b="1" kern="100" dirty="0">
                <a:solidFill>
                  <a:srgbClr val="000000"/>
                </a:solidFill>
                <a:latin typeface="標楷體" pitchFamily="65" charset="-120"/>
                <a:ea typeface="標楷體" pitchFamily="65" charset="-120"/>
                <a:cs typeface="Times New Roman"/>
              </a:rPr>
              <a:t>1.</a:t>
            </a:r>
            <a:r>
              <a:rPr lang="zh-TW" altLang="zh-TW" sz="2400" b="1" kern="100" spc="-10" dirty="0">
                <a:solidFill>
                  <a:srgbClr val="000000"/>
                </a:solidFill>
                <a:latin typeface="標楷體" panose="03000509000000000000" pitchFamily="65" charset="-120"/>
                <a:ea typeface="標楷體" panose="03000509000000000000" pitchFamily="65" charset="-120"/>
              </a:rPr>
              <a:t>機關依招標文件規定</a:t>
            </a:r>
            <a:r>
              <a:rPr lang="zh-TW" altLang="zh-TW" sz="2400" b="1" u="sng" kern="100" spc="-10" dirty="0">
                <a:solidFill>
                  <a:srgbClr val="0000FF"/>
                </a:solidFill>
                <a:latin typeface="標楷體" panose="03000509000000000000" pitchFamily="65" charset="-120"/>
                <a:ea typeface="標楷體" panose="03000509000000000000" pitchFamily="65" charset="-120"/>
              </a:rPr>
              <a:t>採行協商措施</a:t>
            </a:r>
            <a:r>
              <a:rPr lang="zh-TW" altLang="zh-TW" sz="2400" b="1" kern="100" spc="-10" dirty="0">
                <a:solidFill>
                  <a:srgbClr val="000000"/>
                </a:solidFill>
                <a:latin typeface="標楷體" panose="03000509000000000000" pitchFamily="65" charset="-120"/>
                <a:ea typeface="標楷體" panose="03000509000000000000" pitchFamily="65" charset="-120"/>
              </a:rPr>
              <a:t>，卻未依規定對於</a:t>
            </a:r>
            <a:r>
              <a:rPr lang="zh-TW" altLang="zh-TW" sz="2400" b="1" kern="100" dirty="0">
                <a:solidFill>
                  <a:srgbClr val="000000"/>
                </a:solidFill>
                <a:latin typeface="標楷體" panose="03000509000000000000" pitchFamily="65" charset="-120"/>
                <a:ea typeface="標楷體" panose="03000509000000000000" pitchFamily="65" charset="-120"/>
              </a:rPr>
              <a:t>開標、投標、審標程序及內容採取</a:t>
            </a:r>
            <a:r>
              <a:rPr lang="zh-TW" altLang="zh-TW" sz="2400" b="1" u="sng" kern="100" dirty="0">
                <a:solidFill>
                  <a:srgbClr val="0000FF"/>
                </a:solidFill>
                <a:latin typeface="標楷體" panose="03000509000000000000" pitchFamily="65" charset="-120"/>
                <a:ea typeface="標楷體" panose="03000509000000000000" pitchFamily="65" charset="-120"/>
              </a:rPr>
              <a:t>保密</a:t>
            </a:r>
            <a:r>
              <a:rPr lang="zh-TW" altLang="zh-TW" sz="2400" b="1" kern="100" dirty="0">
                <a:solidFill>
                  <a:srgbClr val="000000"/>
                </a:solidFill>
                <a:latin typeface="標楷體" panose="03000509000000000000" pitchFamily="65" charset="-120"/>
                <a:ea typeface="標楷體" panose="03000509000000000000" pitchFamily="65" charset="-120"/>
              </a:rPr>
              <a:t>措施。</a:t>
            </a:r>
          </a:p>
          <a:p>
            <a:pPr marL="355600" indent="-355600" algn="just">
              <a:lnSpc>
                <a:spcPts val="3400"/>
              </a:lnSpc>
            </a:pPr>
            <a:r>
              <a:rPr lang="en-US" altLang="zh-TW" sz="2400" b="1" kern="100" dirty="0">
                <a:solidFill>
                  <a:srgbClr val="000000"/>
                </a:solidFill>
                <a:latin typeface="標楷體" pitchFamily="65" charset="-120"/>
                <a:ea typeface="標楷體" pitchFamily="65" charset="-120"/>
                <a:cs typeface="Times New Roman"/>
              </a:rPr>
              <a:t>2.</a:t>
            </a:r>
            <a:r>
              <a:rPr lang="zh-TW" altLang="zh-TW" sz="2400" b="1" kern="100" spc="-10" dirty="0">
                <a:solidFill>
                  <a:srgbClr val="000000"/>
                </a:solidFill>
                <a:latin typeface="標楷體" panose="03000509000000000000" pitchFamily="65" charset="-120"/>
                <a:ea typeface="標楷體" panose="03000509000000000000" pitchFamily="65" charset="-120"/>
              </a:rPr>
              <a:t>機關依招標文件規定</a:t>
            </a:r>
            <a:r>
              <a:rPr lang="zh-TW" altLang="zh-TW" sz="2400" b="1" u="sng" kern="100" spc="-10" dirty="0">
                <a:solidFill>
                  <a:srgbClr val="0000FF"/>
                </a:solidFill>
                <a:latin typeface="標楷體" panose="03000509000000000000" pitchFamily="65" charset="-120"/>
                <a:ea typeface="標楷體" panose="03000509000000000000" pitchFamily="65" charset="-120"/>
              </a:rPr>
              <a:t>採行協商措施時未平等對待廠商</a:t>
            </a:r>
            <a:r>
              <a:rPr lang="zh-TW" altLang="zh-TW" sz="2400" b="1" kern="100" spc="-10" dirty="0">
                <a:solidFill>
                  <a:srgbClr val="000000"/>
                </a:solidFill>
                <a:latin typeface="標楷體" panose="03000509000000000000" pitchFamily="65" charset="-120"/>
                <a:ea typeface="標楷體" panose="03000509000000000000" pitchFamily="65" charset="-120"/>
              </a:rPr>
              <a:t>，</a:t>
            </a:r>
            <a:r>
              <a:rPr lang="zh-TW" altLang="zh-TW" sz="2000" b="1" kern="100" dirty="0">
                <a:solidFill>
                  <a:srgbClr val="000000"/>
                </a:solidFill>
                <a:latin typeface="標楷體" panose="03000509000000000000" pitchFamily="65" charset="-120"/>
                <a:ea typeface="標楷體" panose="03000509000000000000" pitchFamily="65" charset="-120"/>
              </a:rPr>
              <a:t>例如：只與第一名廠商而非與所有合於招標文件規定之廠商</a:t>
            </a:r>
            <a:r>
              <a:rPr lang="zh-TW" altLang="zh-TW" sz="2000" b="1" kern="100" spc="-10" dirty="0">
                <a:solidFill>
                  <a:srgbClr val="000000"/>
                </a:solidFill>
                <a:latin typeface="標楷體" panose="03000509000000000000" pitchFamily="65" charset="-120"/>
                <a:ea typeface="標楷體" panose="03000509000000000000" pitchFamily="65" charset="-120"/>
              </a:rPr>
              <a:t>協商。</a:t>
            </a:r>
            <a:endParaRPr lang="zh-TW" altLang="zh-TW" sz="2000" b="1" kern="100" dirty="0">
              <a:solidFill>
                <a:srgbClr val="000000"/>
              </a:solidFill>
              <a:latin typeface="標楷體" panose="03000509000000000000" pitchFamily="65" charset="-120"/>
              <a:ea typeface="標楷體" panose="03000509000000000000" pitchFamily="65" charset="-120"/>
            </a:endParaRPr>
          </a:p>
          <a:p>
            <a:pPr marL="355600" indent="-355600" algn="just">
              <a:lnSpc>
                <a:spcPts val="3400"/>
              </a:lnSpc>
            </a:pPr>
            <a:r>
              <a:rPr lang="en-US" altLang="zh-TW" sz="2400" b="1" kern="100" dirty="0">
                <a:solidFill>
                  <a:srgbClr val="000000"/>
                </a:solidFill>
                <a:latin typeface="標楷體" pitchFamily="65" charset="-120"/>
                <a:ea typeface="標楷體" pitchFamily="65" charset="-120"/>
                <a:cs typeface="Times New Roman"/>
              </a:rPr>
              <a:t>3.</a:t>
            </a:r>
            <a:r>
              <a:rPr lang="zh-TW" altLang="zh-TW" sz="2400" b="1" kern="100" spc="-10" dirty="0">
                <a:solidFill>
                  <a:srgbClr val="000000"/>
                </a:solidFill>
                <a:latin typeface="標楷體" panose="03000509000000000000" pitchFamily="65" charset="-120"/>
                <a:ea typeface="標楷體" panose="03000509000000000000" pitchFamily="65" charset="-120"/>
              </a:rPr>
              <a:t>機關評選結果無法評定最有利標時，於招標文件</a:t>
            </a:r>
            <a:r>
              <a:rPr lang="zh-TW" altLang="zh-TW" sz="2400" b="1" u="sng" kern="100" spc="-10" dirty="0">
                <a:solidFill>
                  <a:srgbClr val="0000FF"/>
                </a:solidFill>
                <a:latin typeface="標楷體" panose="03000509000000000000" pitchFamily="65" charset="-120"/>
                <a:ea typeface="標楷體" panose="03000509000000000000" pitchFamily="65" charset="-120"/>
              </a:rPr>
              <a:t>未規定得採行協商措施</a:t>
            </a:r>
            <a:r>
              <a:rPr lang="zh-TW" altLang="zh-TW" sz="2400" b="1" kern="100" spc="-10" dirty="0">
                <a:solidFill>
                  <a:srgbClr val="000000"/>
                </a:solidFill>
                <a:latin typeface="標楷體" panose="03000509000000000000" pitchFamily="65" charset="-120"/>
                <a:ea typeface="標楷體" panose="03000509000000000000" pitchFamily="65" charset="-120"/>
              </a:rPr>
              <a:t>，且未</a:t>
            </a:r>
            <a:r>
              <a:rPr lang="zh-TW" altLang="zh-TW" sz="2400" b="1" u="sng" kern="100" spc="-10" dirty="0">
                <a:solidFill>
                  <a:srgbClr val="0000FF"/>
                </a:solidFill>
                <a:latin typeface="標楷體" panose="03000509000000000000" pitchFamily="65" charset="-120"/>
                <a:ea typeface="標楷體" panose="03000509000000000000" pitchFamily="65" charset="-120"/>
              </a:rPr>
              <a:t>標示得協商項目</a:t>
            </a:r>
            <a:r>
              <a:rPr lang="zh-TW" altLang="zh-TW" sz="2400" b="1" kern="100" spc="-10" dirty="0">
                <a:solidFill>
                  <a:srgbClr val="000000"/>
                </a:solidFill>
                <a:latin typeface="標楷體" panose="03000509000000000000" pitchFamily="65" charset="-120"/>
                <a:ea typeface="標楷體" panose="03000509000000000000" pitchFamily="65" charset="-120"/>
              </a:rPr>
              <a:t>之情形下，</a:t>
            </a:r>
            <a:r>
              <a:rPr lang="zh-TW" altLang="zh-TW" sz="2400" b="1" u="sng" kern="100" spc="-10" dirty="0">
                <a:solidFill>
                  <a:srgbClr val="0000FF"/>
                </a:solidFill>
                <a:latin typeface="標楷體" panose="03000509000000000000" pitchFamily="65" charset="-120"/>
                <a:ea typeface="標楷體" panose="03000509000000000000" pitchFamily="65" charset="-120"/>
              </a:rPr>
              <a:t>仍於評選過程中進行協商措施</a:t>
            </a:r>
            <a:r>
              <a:rPr lang="zh-TW" altLang="zh-TW" sz="2400" b="1" kern="100" spc="-10" dirty="0">
                <a:solidFill>
                  <a:srgbClr val="000000"/>
                </a:solidFill>
                <a:latin typeface="標楷體" panose="03000509000000000000" pitchFamily="65" charset="-120"/>
                <a:ea typeface="標楷體" panose="03000509000000000000" pitchFamily="65" charset="-120"/>
              </a:rPr>
              <a:t>，而</a:t>
            </a:r>
            <a:r>
              <a:rPr lang="zh-TW" altLang="zh-TW" sz="2400" b="1" u="sng" kern="100" spc="-10" dirty="0">
                <a:solidFill>
                  <a:srgbClr val="FF0000"/>
                </a:solidFill>
                <a:latin typeface="標楷體" panose="03000509000000000000" pitchFamily="65" charset="-120"/>
                <a:ea typeface="標楷體" panose="03000509000000000000" pitchFamily="65" charset="-120"/>
              </a:rPr>
              <a:t>未予廢標</a:t>
            </a:r>
            <a:r>
              <a:rPr lang="zh-TW" altLang="zh-TW" sz="2400" b="1" kern="100" spc="-10" dirty="0">
                <a:solidFill>
                  <a:srgbClr val="000000"/>
                </a:solidFill>
                <a:latin typeface="標楷體" panose="03000509000000000000" pitchFamily="65" charset="-120"/>
                <a:ea typeface="標楷體" panose="03000509000000000000" pitchFamily="65" charset="-120"/>
              </a:rPr>
              <a:t>。</a:t>
            </a:r>
            <a:endParaRPr lang="zh-TW" altLang="zh-TW" sz="2400" b="1" kern="100" dirty="0">
              <a:solidFill>
                <a:srgbClr val="000000"/>
              </a:solidFill>
              <a:latin typeface="標楷體" panose="03000509000000000000" pitchFamily="65" charset="-120"/>
              <a:ea typeface="標楷體" panose="03000509000000000000" pitchFamily="65" charset="-120"/>
            </a:endParaRPr>
          </a:p>
          <a:p>
            <a:pPr marL="355600" indent="-355600" algn="just">
              <a:lnSpc>
                <a:spcPts val="3400"/>
              </a:lnSpc>
            </a:pPr>
            <a:r>
              <a:rPr lang="en-US" altLang="zh-TW" sz="2400" b="1" kern="100" dirty="0">
                <a:solidFill>
                  <a:srgbClr val="000000"/>
                </a:solidFill>
                <a:latin typeface="標楷體" pitchFamily="65" charset="-120"/>
                <a:ea typeface="標楷體" pitchFamily="65" charset="-120"/>
                <a:cs typeface="Times New Roman"/>
              </a:rPr>
              <a:t>4.</a:t>
            </a:r>
            <a:r>
              <a:rPr lang="zh-TW" altLang="zh-TW" sz="2400" b="1" kern="100" dirty="0">
                <a:solidFill>
                  <a:srgbClr val="000000"/>
                </a:solidFill>
                <a:latin typeface="標楷體" panose="03000509000000000000" pitchFamily="65" charset="-120"/>
                <a:ea typeface="標楷體" panose="03000509000000000000" pitchFamily="65" charset="-120"/>
              </a:rPr>
              <a:t>機關採最有利標決標，於</a:t>
            </a:r>
            <a:r>
              <a:rPr lang="zh-TW" altLang="zh-TW" sz="2400" b="1" u="sng" kern="100" dirty="0">
                <a:solidFill>
                  <a:srgbClr val="0000FF"/>
                </a:solidFill>
                <a:latin typeface="標楷體" panose="03000509000000000000" pitchFamily="65" charset="-120"/>
                <a:ea typeface="標楷體" panose="03000509000000000000" pitchFamily="65" charset="-120"/>
              </a:rPr>
              <a:t>評定最有利標後要求廠商減價</a:t>
            </a:r>
            <a:r>
              <a:rPr lang="zh-TW" altLang="zh-TW" sz="2400" b="1" kern="100" dirty="0">
                <a:solidFill>
                  <a:srgbClr val="000000"/>
                </a:solidFill>
                <a:latin typeface="標楷體" panose="03000509000000000000" pitchFamily="65" charset="-120"/>
                <a:ea typeface="標楷體" panose="03000509000000000000" pitchFamily="65" charset="-120"/>
              </a:rPr>
              <a:t>。</a:t>
            </a:r>
            <a:endParaRPr lang="zh-TW" altLang="zh-TW" sz="2400" b="1" kern="100" dirty="0">
              <a:solidFill>
                <a:srgbClr val="000000"/>
              </a:solidFill>
              <a:latin typeface="標楷體" pitchFamily="65" charset="-120"/>
              <a:ea typeface="標楷體" pitchFamily="65" charset="-120"/>
              <a:cs typeface="Times New Roman"/>
            </a:endParaRPr>
          </a:p>
        </p:txBody>
      </p:sp>
      <p:sp>
        <p:nvSpPr>
          <p:cNvPr id="7" name="向下箭號 6"/>
          <p:cNvSpPr/>
          <p:nvPr/>
        </p:nvSpPr>
        <p:spPr>
          <a:xfrm>
            <a:off x="6192698" y="1184641"/>
            <a:ext cx="288032" cy="481811"/>
          </a:xfrm>
          <a:prstGeom prst="downArrow">
            <a:avLst/>
          </a:prstGeom>
          <a:solidFill>
            <a:srgbClr val="FF0000"/>
          </a:solidFill>
          <a:ln w="571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8" name="五邊形 4"/>
          <p:cNvSpPr/>
          <p:nvPr/>
        </p:nvSpPr>
        <p:spPr>
          <a:xfrm>
            <a:off x="395536" y="332656"/>
            <a:ext cx="3024336" cy="930841"/>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180"/>
              <a:gd name="f11" fmla="abs f4"/>
              <a:gd name="f12" fmla="abs f5"/>
              <a:gd name="f13" fmla="abs f6"/>
              <a:gd name="f14" fmla="val f7"/>
              <a:gd name="f15" fmla="val f8"/>
              <a:gd name="f16" fmla="*/ f9 f1 1"/>
              <a:gd name="f17" fmla="*/ f10 f1 1"/>
              <a:gd name="f18" fmla="?: f11 f4 1"/>
              <a:gd name="f19" fmla="?: f12 f5 1"/>
              <a:gd name="f20" fmla="?: f13 f6 1"/>
              <a:gd name="f21" fmla="*/ f16 1 f3"/>
              <a:gd name="f22" fmla="*/ f17 1 f3"/>
              <a:gd name="f23" fmla="*/ f18 1 21600"/>
              <a:gd name="f24" fmla="*/ f19 1 21600"/>
              <a:gd name="f25" fmla="*/ 21600 f18 1"/>
              <a:gd name="f26" fmla="*/ 21600 f19 1"/>
              <a:gd name="f27" fmla="+- f21 0 f2"/>
              <a:gd name="f28" fmla="+- f22 0 f2"/>
              <a:gd name="f29" fmla="min f24 f23"/>
              <a:gd name="f30" fmla="*/ f25 1 f20"/>
              <a:gd name="f31" fmla="*/ f26 1 f20"/>
              <a:gd name="f32" fmla="val f30"/>
              <a:gd name="f33" fmla="val f31"/>
              <a:gd name="f34" fmla="*/ f14 f29 1"/>
              <a:gd name="f35" fmla="+- f33 0 f14"/>
              <a:gd name="f36" fmla="+- f32 0 f14"/>
              <a:gd name="f37" fmla="*/ f33 f29 1"/>
              <a:gd name="f38" fmla="*/ f32 f29 1"/>
              <a:gd name="f39" fmla="*/ f35 1 2"/>
              <a:gd name="f40" fmla="min f36 f35"/>
              <a:gd name="f41" fmla="+- f14 f39 0"/>
              <a:gd name="f42" fmla="*/ f40 f15 1"/>
              <a:gd name="f43" fmla="*/ f42 1 100000"/>
              <a:gd name="f44" fmla="*/ f41 f29 1"/>
              <a:gd name="f45" fmla="+- f32 0 f43"/>
              <a:gd name="f46" fmla="+- f45 f32 0"/>
              <a:gd name="f47" fmla="*/ f45 1 2"/>
              <a:gd name="f48" fmla="*/ f45 f29 1"/>
              <a:gd name="f49" fmla="*/ f46 1 2"/>
              <a:gd name="f50" fmla="*/ f47 f29 1"/>
              <a:gd name="f51" fmla="*/ f49 f29 1"/>
            </a:gdLst>
            <a:ahLst/>
            <a:cxnLst>
              <a:cxn ang="3cd4">
                <a:pos x="hc" y="t"/>
              </a:cxn>
              <a:cxn ang="0">
                <a:pos x="r" y="vc"/>
              </a:cxn>
              <a:cxn ang="cd4">
                <a:pos x="hc" y="b"/>
              </a:cxn>
              <a:cxn ang="cd2">
                <a:pos x="l" y="vc"/>
              </a:cxn>
              <a:cxn ang="f27">
                <a:pos x="f50" y="f34"/>
              </a:cxn>
              <a:cxn ang="f28">
                <a:pos x="f50" y="f37"/>
              </a:cxn>
            </a:cxnLst>
            <a:rect l="f34" t="f34" r="f51" b="f37"/>
            <a:pathLst>
              <a:path>
                <a:moveTo>
                  <a:pt x="f34" y="f34"/>
                </a:moveTo>
                <a:lnTo>
                  <a:pt x="f48" y="f34"/>
                </a:lnTo>
                <a:lnTo>
                  <a:pt x="f38" y="f44"/>
                </a:lnTo>
                <a:lnTo>
                  <a:pt x="f48" y="f37"/>
                </a:lnTo>
                <a:lnTo>
                  <a:pt x="f34" y="f37"/>
                </a:lnTo>
                <a:close/>
              </a:path>
            </a:pathLst>
          </a:custGeom>
          <a:gradFill flip="none" rotWithShape="1">
            <a:gsLst>
              <a:gs pos="0">
                <a:srgbClr val="00B0F0">
                  <a:tint val="66000"/>
                  <a:satMod val="160000"/>
                </a:srgbClr>
              </a:gs>
              <a:gs pos="50000">
                <a:srgbClr val="00B0F0">
                  <a:tint val="44500"/>
                  <a:satMod val="160000"/>
                </a:srgbClr>
              </a:gs>
              <a:gs pos="100000">
                <a:srgbClr val="00B0F0">
                  <a:tint val="23500"/>
                  <a:satMod val="160000"/>
                </a:srgbClr>
              </a:gs>
            </a:gsLst>
            <a:lin ang="10800000" scaled="1"/>
            <a:tileRect/>
          </a:gradFill>
          <a:ln w="57150">
            <a:solidFill>
              <a:schemeClr val="tx1"/>
            </a:solidFill>
            <a:prstDash val="solid"/>
          </a:ln>
        </p:spPr>
        <p:txBody>
          <a:bodyPr vert="horz" wrap="square" lIns="91440" tIns="45720" rIns="91440" bIns="45720" anchor="ctr" anchorCtr="1" compatLnSpc="1"/>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zh-TW" sz="3200" b="1" i="0" u="none" strike="noStrike" kern="1200" cap="none" spc="0" baseline="0" dirty="0">
                <a:solidFill>
                  <a:srgbClr val="000000"/>
                </a:solidFill>
                <a:uFillTx/>
                <a:latin typeface="標楷體" panose="03000509000000000000" pitchFamily="65" charset="-120"/>
                <a:ea typeface="標楷體" panose="03000509000000000000" pitchFamily="65" charset="-120"/>
              </a:rPr>
              <a:t>招標</a:t>
            </a:r>
            <a:r>
              <a:rPr lang="zh-TW" altLang="en-US" sz="3200" b="1" i="0" u="none" strike="noStrike" kern="1200" cap="none" spc="0" baseline="0" dirty="0">
                <a:solidFill>
                  <a:srgbClr val="000000"/>
                </a:solidFill>
                <a:uFillTx/>
                <a:latin typeface="標楷體" panose="03000509000000000000" pitchFamily="65" charset="-120"/>
                <a:ea typeface="標楷體" panose="03000509000000000000" pitchFamily="65" charset="-120"/>
              </a:rPr>
              <a:t>前置作業</a:t>
            </a:r>
            <a:endParaRPr lang="zh-TW" sz="3200" b="1" i="0" u="none" strike="noStrike" kern="1200" cap="none" spc="0" baseline="0" dirty="0">
              <a:solidFill>
                <a:srgbClr val="000000"/>
              </a:solidFill>
              <a:uFillTx/>
              <a:latin typeface="標楷體" panose="03000509000000000000" pitchFamily="65" charset="-120"/>
              <a:ea typeface="標楷體" panose="03000509000000000000" pitchFamily="65" charset="-120"/>
            </a:endParaRPr>
          </a:p>
        </p:txBody>
      </p:sp>
      <p:sp>
        <p:nvSpPr>
          <p:cNvPr id="9" name="五邊形 5"/>
          <p:cNvSpPr/>
          <p:nvPr/>
        </p:nvSpPr>
        <p:spPr>
          <a:xfrm>
            <a:off x="3419872" y="332656"/>
            <a:ext cx="5366872" cy="930841"/>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180"/>
              <a:gd name="f11" fmla="abs f4"/>
              <a:gd name="f12" fmla="abs f5"/>
              <a:gd name="f13" fmla="abs f6"/>
              <a:gd name="f14" fmla="val f7"/>
              <a:gd name="f15" fmla="val f8"/>
              <a:gd name="f16" fmla="*/ f9 f1 1"/>
              <a:gd name="f17" fmla="*/ f10 f1 1"/>
              <a:gd name="f18" fmla="?: f11 f4 1"/>
              <a:gd name="f19" fmla="?: f12 f5 1"/>
              <a:gd name="f20" fmla="?: f13 f6 1"/>
              <a:gd name="f21" fmla="*/ f16 1 f3"/>
              <a:gd name="f22" fmla="*/ f17 1 f3"/>
              <a:gd name="f23" fmla="*/ f18 1 21600"/>
              <a:gd name="f24" fmla="*/ f19 1 21600"/>
              <a:gd name="f25" fmla="*/ 21600 f18 1"/>
              <a:gd name="f26" fmla="*/ 21600 f19 1"/>
              <a:gd name="f27" fmla="+- f21 0 f2"/>
              <a:gd name="f28" fmla="+- f22 0 f2"/>
              <a:gd name="f29" fmla="min f24 f23"/>
              <a:gd name="f30" fmla="*/ f25 1 f20"/>
              <a:gd name="f31" fmla="*/ f26 1 f20"/>
              <a:gd name="f32" fmla="val f30"/>
              <a:gd name="f33" fmla="val f31"/>
              <a:gd name="f34" fmla="*/ f14 f29 1"/>
              <a:gd name="f35" fmla="+- f33 0 f14"/>
              <a:gd name="f36" fmla="+- f32 0 f14"/>
              <a:gd name="f37" fmla="*/ f33 f29 1"/>
              <a:gd name="f38" fmla="*/ f32 f29 1"/>
              <a:gd name="f39" fmla="*/ f35 1 2"/>
              <a:gd name="f40" fmla="min f36 f35"/>
              <a:gd name="f41" fmla="+- f14 f39 0"/>
              <a:gd name="f42" fmla="*/ f40 f15 1"/>
              <a:gd name="f43" fmla="*/ f42 1 100000"/>
              <a:gd name="f44" fmla="*/ f41 f29 1"/>
              <a:gd name="f45" fmla="+- f32 0 f43"/>
              <a:gd name="f46" fmla="+- f45 f32 0"/>
              <a:gd name="f47" fmla="*/ f45 1 2"/>
              <a:gd name="f48" fmla="*/ f45 f29 1"/>
              <a:gd name="f49" fmla="*/ f46 1 2"/>
              <a:gd name="f50" fmla="*/ f47 f29 1"/>
              <a:gd name="f51" fmla="*/ f49 f29 1"/>
            </a:gdLst>
            <a:ahLst/>
            <a:cxnLst>
              <a:cxn ang="3cd4">
                <a:pos x="hc" y="t"/>
              </a:cxn>
              <a:cxn ang="0">
                <a:pos x="r" y="vc"/>
              </a:cxn>
              <a:cxn ang="cd4">
                <a:pos x="hc" y="b"/>
              </a:cxn>
              <a:cxn ang="cd2">
                <a:pos x="l" y="vc"/>
              </a:cxn>
              <a:cxn ang="f27">
                <a:pos x="f50" y="f34"/>
              </a:cxn>
              <a:cxn ang="f28">
                <a:pos x="f50" y="f37"/>
              </a:cxn>
            </a:cxnLst>
            <a:rect l="f34" t="f34" r="f51" b="f37"/>
            <a:pathLst>
              <a:path>
                <a:moveTo>
                  <a:pt x="f34" y="f34"/>
                </a:moveTo>
                <a:lnTo>
                  <a:pt x="f48" y="f34"/>
                </a:lnTo>
                <a:lnTo>
                  <a:pt x="f38" y="f44"/>
                </a:lnTo>
                <a:lnTo>
                  <a:pt x="f48" y="f37"/>
                </a:lnTo>
                <a:lnTo>
                  <a:pt x="f34" y="f37"/>
                </a:lnTo>
                <a:close/>
              </a:path>
            </a:pathLst>
          </a:custGeom>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10800000" scaled="1"/>
            <a:tileRect/>
          </a:gradFill>
          <a:ln w="57150">
            <a:solidFill>
              <a:schemeClr val="tx1"/>
            </a:solidFill>
            <a:prstDash val="solid"/>
          </a:ln>
        </p:spPr>
        <p:txBody>
          <a:bodyPr vert="horz" wrap="square" lIns="91440" tIns="45720" rIns="91440" bIns="45720" anchor="ctr" anchorCtr="1" compatLnSpc="1"/>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zh-TW" sz="3200" b="1" i="0" u="none" strike="noStrike" kern="1200" cap="none" spc="0" baseline="0" dirty="0">
                <a:solidFill>
                  <a:srgbClr val="000000"/>
                </a:solidFill>
                <a:uFillTx/>
                <a:latin typeface="標楷體" panose="03000509000000000000" pitchFamily="65" charset="-120"/>
                <a:ea typeface="標楷體" panose="03000509000000000000" pitchFamily="65" charset="-120"/>
              </a:rPr>
              <a:t>開標</a:t>
            </a:r>
            <a:r>
              <a:rPr lang="zh-TW" altLang="en-US" sz="3200" b="1" i="0" u="none" strike="noStrike" kern="1200" cap="none" spc="0" baseline="0" dirty="0">
                <a:solidFill>
                  <a:srgbClr val="000000"/>
                </a:solidFill>
                <a:uFillTx/>
                <a:latin typeface="標楷體" panose="03000509000000000000" pitchFamily="65" charset="-120"/>
                <a:ea typeface="標楷體" panose="03000509000000000000" pitchFamily="65" charset="-120"/>
              </a:rPr>
              <a:t>審標評選協商決標作業</a:t>
            </a:r>
            <a:endParaRPr lang="zh-TW" sz="3200" b="1" i="0" u="none" strike="noStrike" kern="1200" cap="none" spc="0" baseline="0" dirty="0">
              <a:solidFill>
                <a:srgbClr val="000000"/>
              </a:solidFill>
              <a:uFillTx/>
              <a:latin typeface="標楷體" panose="03000509000000000000" pitchFamily="65" charset="-120"/>
              <a:ea typeface="標楷體" panose="03000509000000000000" pitchFamily="65" charset="-120"/>
            </a:endParaRPr>
          </a:p>
        </p:txBody>
      </p:sp>
    </p:spTree>
    <p:extLst>
      <p:ext uri="{BB962C8B-B14F-4D97-AF65-F5344CB8AC3E}">
        <p14:creationId xmlns:p14="http://schemas.microsoft.com/office/powerpoint/2010/main" val="143656692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12" name="文字方塊 11"/>
          <p:cNvSpPr txBox="1"/>
          <p:nvPr/>
        </p:nvSpPr>
        <p:spPr>
          <a:xfrm>
            <a:off x="5347712" y="1789963"/>
            <a:ext cx="2680672" cy="451406"/>
          </a:xfrm>
          <a:prstGeom prst="rect">
            <a:avLst/>
          </a:prstGeo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10800000" scaled="1"/>
            <a:tileRect/>
          </a:gradFill>
          <a:ln w="57150">
            <a:solidFill>
              <a:srgbClr val="1C1C1C"/>
            </a:solidFill>
          </a:ln>
        </p:spPr>
        <p:txBody>
          <a:bodyPr wrap="square" rtlCol="0">
            <a:spAutoFit/>
          </a:bodyPr>
          <a:lstStyle/>
          <a:p>
            <a:pPr>
              <a:lnSpc>
                <a:spcPts val="2800"/>
              </a:lnSpc>
              <a:spcAft>
                <a:spcPts val="0"/>
              </a:spcAft>
            </a:pPr>
            <a:r>
              <a:rPr lang="zh-TW" altLang="en-US" sz="2800" b="1" kern="100" dirty="0">
                <a:solidFill>
                  <a:srgbClr val="000000"/>
                </a:solidFill>
                <a:latin typeface="標楷體" panose="03000509000000000000" pitchFamily="65" charset="-120"/>
                <a:ea typeface="標楷體" panose="03000509000000000000" pitchFamily="65" charset="-120"/>
              </a:rPr>
              <a:t> 十、決標程序</a:t>
            </a:r>
            <a:endParaRPr lang="zh-TW" altLang="zh-TW" sz="2800" b="1" kern="100" dirty="0">
              <a:solidFill>
                <a:srgbClr val="000000"/>
              </a:solidFill>
              <a:latin typeface="標楷體" panose="03000509000000000000" pitchFamily="65" charset="-120"/>
              <a:ea typeface="標楷體" panose="03000509000000000000" pitchFamily="65" charset="-120"/>
            </a:endParaRPr>
          </a:p>
        </p:txBody>
      </p:sp>
      <p:sp>
        <p:nvSpPr>
          <p:cNvPr id="20" name="文字方塊 19"/>
          <p:cNvSpPr txBox="1"/>
          <p:nvPr/>
        </p:nvSpPr>
        <p:spPr>
          <a:xfrm>
            <a:off x="407920" y="2132856"/>
            <a:ext cx="8352928" cy="3380990"/>
          </a:xfrm>
          <a:prstGeom prst="rect">
            <a:avLst/>
          </a:prstGeom>
          <a:noFill/>
        </p:spPr>
        <p:txBody>
          <a:bodyPr wrap="square" rtlCol="0">
            <a:spAutoFit/>
          </a:bodyPr>
          <a:lstStyle/>
          <a:p>
            <a:pPr algn="just">
              <a:lnSpc>
                <a:spcPts val="3700"/>
              </a:lnSpc>
            </a:pPr>
            <a:r>
              <a:rPr lang="en-US" altLang="zh-TW" sz="2800" b="1" kern="100" dirty="0">
                <a:solidFill>
                  <a:srgbClr val="0000FF"/>
                </a:solidFill>
                <a:latin typeface="標楷體" panose="03000509000000000000" pitchFamily="65" charset="-120"/>
                <a:ea typeface="標楷體" panose="03000509000000000000" pitchFamily="65" charset="-120"/>
              </a:rPr>
              <a:t>1.</a:t>
            </a:r>
            <a:r>
              <a:rPr lang="zh-TW" altLang="zh-TW" sz="2800" b="1" u="sng" kern="100" dirty="0">
                <a:solidFill>
                  <a:srgbClr val="0000FF"/>
                </a:solidFill>
                <a:latin typeface="標楷體" panose="03000509000000000000" pitchFamily="65" charset="-120"/>
                <a:ea typeface="標楷體" panose="03000509000000000000" pitchFamily="65" charset="-120"/>
              </a:rPr>
              <a:t>決標程序違反規定</a:t>
            </a:r>
            <a:r>
              <a:rPr lang="zh-TW" altLang="zh-TW" sz="2800" b="1" kern="100" dirty="0">
                <a:solidFill>
                  <a:srgbClr val="000000"/>
                </a:solidFill>
                <a:latin typeface="標楷體" panose="03000509000000000000" pitchFamily="65" charset="-120"/>
                <a:ea typeface="標楷體" panose="03000509000000000000" pitchFamily="65" charset="-120"/>
              </a:rPr>
              <a:t>，例如：</a:t>
            </a:r>
            <a:endParaRPr lang="en-US" altLang="zh-TW" sz="2400" b="1" kern="100" dirty="0">
              <a:solidFill>
                <a:srgbClr val="000000"/>
              </a:solidFill>
              <a:latin typeface="標楷體" panose="03000509000000000000" pitchFamily="65" charset="-120"/>
              <a:ea typeface="標楷體" panose="03000509000000000000" pitchFamily="65" charset="-120"/>
            </a:endParaRPr>
          </a:p>
          <a:p>
            <a:pPr marL="273050" indent="-273050" algn="just">
              <a:lnSpc>
                <a:spcPts val="3700"/>
              </a:lnSpc>
              <a:buFont typeface="Wingdings" panose="05000000000000000000" pitchFamily="2" charset="2"/>
              <a:buChar char="Ø"/>
            </a:pPr>
            <a:r>
              <a:rPr lang="zh-TW" altLang="zh-TW" sz="2400" b="1" kern="100" dirty="0">
                <a:solidFill>
                  <a:srgbClr val="000000"/>
                </a:solidFill>
                <a:latin typeface="標楷體" panose="03000509000000000000" pitchFamily="65" charset="-120"/>
                <a:ea typeface="標楷體" panose="03000509000000000000" pitchFamily="65" charset="-120"/>
              </a:rPr>
              <a:t>以公開招標或選擇性招標採</a:t>
            </a:r>
            <a:r>
              <a:rPr lang="zh-TW" altLang="zh-TW" sz="2400" b="1" u="sng" kern="100" dirty="0">
                <a:solidFill>
                  <a:srgbClr val="FF0000"/>
                </a:solidFill>
                <a:latin typeface="標楷體" panose="03000509000000000000" pitchFamily="65" charset="-120"/>
                <a:ea typeface="標楷體" panose="03000509000000000000" pitchFamily="65" charset="-120"/>
              </a:rPr>
              <a:t>最有利標決標</a:t>
            </a:r>
            <a:r>
              <a:rPr lang="zh-TW" altLang="zh-TW" sz="2400" b="1" kern="100" dirty="0">
                <a:solidFill>
                  <a:srgbClr val="000000"/>
                </a:solidFill>
                <a:latin typeface="標楷體" panose="03000509000000000000" pitchFamily="65" charset="-120"/>
                <a:ea typeface="標楷體" panose="03000509000000000000" pitchFamily="65" charset="-120"/>
              </a:rPr>
              <a:t>辦理者，於評定最有利標後，再</a:t>
            </a:r>
            <a:r>
              <a:rPr lang="zh-TW" altLang="zh-TW" sz="2400" b="1" u="sng" kern="100" dirty="0">
                <a:solidFill>
                  <a:srgbClr val="FF0000"/>
                </a:solidFill>
                <a:latin typeface="標楷體" panose="03000509000000000000" pitchFamily="65" charset="-120"/>
                <a:ea typeface="標楷體" panose="03000509000000000000" pitchFamily="65" charset="-120"/>
              </a:rPr>
              <a:t>洽該廠商議價</a:t>
            </a:r>
            <a:r>
              <a:rPr lang="zh-TW" altLang="zh-TW" sz="2400" b="1" kern="100" dirty="0">
                <a:solidFill>
                  <a:srgbClr val="000000"/>
                </a:solidFill>
                <a:latin typeface="標楷體" panose="03000509000000000000" pitchFamily="65" charset="-120"/>
                <a:ea typeface="標楷體" panose="03000509000000000000" pitchFamily="65" charset="-120"/>
              </a:rPr>
              <a:t>；</a:t>
            </a:r>
            <a:endParaRPr lang="en-US" altLang="zh-TW" sz="2400" b="1" kern="100" dirty="0">
              <a:solidFill>
                <a:srgbClr val="000000"/>
              </a:solidFill>
              <a:latin typeface="標楷體" panose="03000509000000000000" pitchFamily="65" charset="-120"/>
              <a:ea typeface="標楷體" panose="03000509000000000000" pitchFamily="65" charset="-120"/>
            </a:endParaRPr>
          </a:p>
          <a:p>
            <a:pPr marL="273050" indent="-273050" algn="just">
              <a:lnSpc>
                <a:spcPts val="3700"/>
              </a:lnSpc>
              <a:buFont typeface="Wingdings" panose="05000000000000000000" pitchFamily="2" charset="2"/>
              <a:buChar char="Ø"/>
            </a:pPr>
            <a:r>
              <a:rPr lang="zh-TW" altLang="zh-TW" sz="2400" b="1" kern="100" dirty="0">
                <a:solidFill>
                  <a:srgbClr val="000000"/>
                </a:solidFill>
                <a:latin typeface="標楷體" panose="03000509000000000000" pitchFamily="65" charset="-120"/>
                <a:ea typeface="標楷體" panose="03000509000000000000" pitchFamily="65" charset="-120"/>
              </a:rPr>
              <a:t>以限制性招標之公開評選</a:t>
            </a:r>
            <a:r>
              <a:rPr lang="zh-TW" altLang="zh-TW" sz="2400" b="1" u="sng" kern="100" dirty="0">
                <a:solidFill>
                  <a:srgbClr val="FF0000"/>
                </a:solidFill>
                <a:latin typeface="標楷體" panose="03000509000000000000" pitchFamily="65" charset="-120"/>
                <a:ea typeface="標楷體" panose="03000509000000000000" pitchFamily="65" charset="-120"/>
              </a:rPr>
              <a:t>準用最有利標</a:t>
            </a:r>
            <a:r>
              <a:rPr lang="zh-TW" altLang="zh-TW" sz="2400" b="1" kern="100" dirty="0">
                <a:solidFill>
                  <a:srgbClr val="000000"/>
                </a:solidFill>
                <a:latin typeface="標楷體" panose="03000509000000000000" pitchFamily="65" charset="-120"/>
                <a:ea typeface="標楷體" panose="03000509000000000000" pitchFamily="65" charset="-120"/>
              </a:rPr>
              <a:t>評選規定辦理者，於評定優勝廠商後，</a:t>
            </a:r>
            <a:r>
              <a:rPr lang="zh-TW" altLang="zh-TW" sz="2400" b="1" u="sng" kern="100" dirty="0">
                <a:solidFill>
                  <a:srgbClr val="0000FF"/>
                </a:solidFill>
                <a:latin typeface="標楷體" panose="03000509000000000000" pitchFamily="65" charset="-120"/>
                <a:ea typeface="標楷體" panose="03000509000000000000" pitchFamily="65" charset="-120"/>
              </a:rPr>
              <a:t>未再洽優勝廠商議價</a:t>
            </a:r>
            <a:r>
              <a:rPr lang="zh-TW" altLang="zh-TW" sz="2400" b="1" kern="100" dirty="0">
                <a:solidFill>
                  <a:srgbClr val="000000"/>
                </a:solidFill>
                <a:latin typeface="標楷體" panose="03000509000000000000" pitchFamily="65" charset="-120"/>
                <a:ea typeface="標楷體" panose="03000509000000000000" pitchFamily="65" charset="-120"/>
              </a:rPr>
              <a:t>；</a:t>
            </a:r>
            <a:endParaRPr lang="en-US" altLang="zh-TW" sz="2400" b="1" kern="100" dirty="0">
              <a:solidFill>
                <a:srgbClr val="000000"/>
              </a:solidFill>
              <a:latin typeface="標楷體" panose="03000509000000000000" pitchFamily="65" charset="-120"/>
              <a:ea typeface="標楷體" panose="03000509000000000000" pitchFamily="65" charset="-120"/>
            </a:endParaRPr>
          </a:p>
          <a:p>
            <a:pPr marL="273050" indent="-273050" algn="just">
              <a:lnSpc>
                <a:spcPts val="3700"/>
              </a:lnSpc>
              <a:buFont typeface="Wingdings" panose="05000000000000000000" pitchFamily="2" charset="2"/>
              <a:buChar char="Ø"/>
            </a:pPr>
            <a:r>
              <a:rPr lang="zh-TW" altLang="zh-TW" sz="2400" b="1" kern="100" dirty="0">
                <a:solidFill>
                  <a:srgbClr val="000000"/>
                </a:solidFill>
                <a:latin typeface="標楷體" panose="03000509000000000000" pitchFamily="65" charset="-120"/>
                <a:ea typeface="標楷體" panose="03000509000000000000" pitchFamily="65" charset="-120"/>
              </a:rPr>
              <a:t>未達公告金額</a:t>
            </a:r>
            <a:r>
              <a:rPr lang="zh-TW" altLang="zh-TW" sz="2400" b="1" u="sng" kern="100" dirty="0">
                <a:solidFill>
                  <a:srgbClr val="FF0000"/>
                </a:solidFill>
                <a:latin typeface="標楷體" panose="03000509000000000000" pitchFamily="65" charset="-120"/>
                <a:ea typeface="標楷體" panose="03000509000000000000" pitchFamily="65" charset="-120"/>
              </a:rPr>
              <a:t>取最有利標精神</a:t>
            </a:r>
            <a:r>
              <a:rPr lang="zh-TW" altLang="zh-TW" sz="2400" b="1" kern="100" dirty="0">
                <a:solidFill>
                  <a:srgbClr val="000000"/>
                </a:solidFill>
                <a:latin typeface="標楷體" panose="03000509000000000000" pitchFamily="65" charset="-120"/>
                <a:ea typeface="標楷體" panose="03000509000000000000" pitchFamily="65" charset="-120"/>
              </a:rPr>
              <a:t>擇符合需要者，於擇定符合需要者後</a:t>
            </a:r>
            <a:r>
              <a:rPr lang="zh-TW" altLang="zh-TW" sz="2400" b="1" u="sng" kern="100" dirty="0">
                <a:solidFill>
                  <a:srgbClr val="0000FF"/>
                </a:solidFill>
                <a:latin typeface="標楷體" panose="03000509000000000000" pitchFamily="65" charset="-120"/>
                <a:ea typeface="標楷體" panose="03000509000000000000" pitchFamily="65" charset="-120"/>
              </a:rPr>
              <a:t>未再洽其議價或比價</a:t>
            </a:r>
            <a:r>
              <a:rPr lang="zh-TW" altLang="zh-TW" sz="2400" b="1" kern="100" dirty="0">
                <a:solidFill>
                  <a:srgbClr val="000000"/>
                </a:solidFill>
                <a:latin typeface="標楷體" panose="03000509000000000000" pitchFamily="65" charset="-120"/>
                <a:ea typeface="標楷體" panose="03000509000000000000" pitchFamily="65" charset="-120"/>
              </a:rPr>
              <a:t>。</a:t>
            </a:r>
            <a:endParaRPr lang="zh-TW" altLang="zh-TW" sz="2400" b="1" kern="100" dirty="0">
              <a:solidFill>
                <a:srgbClr val="000000"/>
              </a:solidFill>
              <a:latin typeface="標楷體" pitchFamily="65" charset="-120"/>
              <a:ea typeface="標楷體" pitchFamily="65" charset="-120"/>
              <a:cs typeface="Times New Roman"/>
            </a:endParaRPr>
          </a:p>
        </p:txBody>
      </p:sp>
      <p:sp>
        <p:nvSpPr>
          <p:cNvPr id="7" name="向下箭號 6"/>
          <p:cNvSpPr/>
          <p:nvPr/>
        </p:nvSpPr>
        <p:spPr>
          <a:xfrm>
            <a:off x="7020272" y="1028165"/>
            <a:ext cx="285367" cy="761798"/>
          </a:xfrm>
          <a:prstGeom prst="downArrow">
            <a:avLst/>
          </a:prstGeom>
          <a:solidFill>
            <a:srgbClr val="FF0000"/>
          </a:solidFill>
          <a:ln w="571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8" name="五邊形 4"/>
          <p:cNvSpPr/>
          <p:nvPr/>
        </p:nvSpPr>
        <p:spPr>
          <a:xfrm>
            <a:off x="395536" y="332656"/>
            <a:ext cx="3024336" cy="930841"/>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180"/>
              <a:gd name="f11" fmla="abs f4"/>
              <a:gd name="f12" fmla="abs f5"/>
              <a:gd name="f13" fmla="abs f6"/>
              <a:gd name="f14" fmla="val f7"/>
              <a:gd name="f15" fmla="val f8"/>
              <a:gd name="f16" fmla="*/ f9 f1 1"/>
              <a:gd name="f17" fmla="*/ f10 f1 1"/>
              <a:gd name="f18" fmla="?: f11 f4 1"/>
              <a:gd name="f19" fmla="?: f12 f5 1"/>
              <a:gd name="f20" fmla="?: f13 f6 1"/>
              <a:gd name="f21" fmla="*/ f16 1 f3"/>
              <a:gd name="f22" fmla="*/ f17 1 f3"/>
              <a:gd name="f23" fmla="*/ f18 1 21600"/>
              <a:gd name="f24" fmla="*/ f19 1 21600"/>
              <a:gd name="f25" fmla="*/ 21600 f18 1"/>
              <a:gd name="f26" fmla="*/ 21600 f19 1"/>
              <a:gd name="f27" fmla="+- f21 0 f2"/>
              <a:gd name="f28" fmla="+- f22 0 f2"/>
              <a:gd name="f29" fmla="min f24 f23"/>
              <a:gd name="f30" fmla="*/ f25 1 f20"/>
              <a:gd name="f31" fmla="*/ f26 1 f20"/>
              <a:gd name="f32" fmla="val f30"/>
              <a:gd name="f33" fmla="val f31"/>
              <a:gd name="f34" fmla="*/ f14 f29 1"/>
              <a:gd name="f35" fmla="+- f33 0 f14"/>
              <a:gd name="f36" fmla="+- f32 0 f14"/>
              <a:gd name="f37" fmla="*/ f33 f29 1"/>
              <a:gd name="f38" fmla="*/ f32 f29 1"/>
              <a:gd name="f39" fmla="*/ f35 1 2"/>
              <a:gd name="f40" fmla="min f36 f35"/>
              <a:gd name="f41" fmla="+- f14 f39 0"/>
              <a:gd name="f42" fmla="*/ f40 f15 1"/>
              <a:gd name="f43" fmla="*/ f42 1 100000"/>
              <a:gd name="f44" fmla="*/ f41 f29 1"/>
              <a:gd name="f45" fmla="+- f32 0 f43"/>
              <a:gd name="f46" fmla="+- f45 f32 0"/>
              <a:gd name="f47" fmla="*/ f45 1 2"/>
              <a:gd name="f48" fmla="*/ f45 f29 1"/>
              <a:gd name="f49" fmla="*/ f46 1 2"/>
              <a:gd name="f50" fmla="*/ f47 f29 1"/>
              <a:gd name="f51" fmla="*/ f49 f29 1"/>
            </a:gdLst>
            <a:ahLst/>
            <a:cxnLst>
              <a:cxn ang="3cd4">
                <a:pos x="hc" y="t"/>
              </a:cxn>
              <a:cxn ang="0">
                <a:pos x="r" y="vc"/>
              </a:cxn>
              <a:cxn ang="cd4">
                <a:pos x="hc" y="b"/>
              </a:cxn>
              <a:cxn ang="cd2">
                <a:pos x="l" y="vc"/>
              </a:cxn>
              <a:cxn ang="f27">
                <a:pos x="f50" y="f34"/>
              </a:cxn>
              <a:cxn ang="f28">
                <a:pos x="f50" y="f37"/>
              </a:cxn>
            </a:cxnLst>
            <a:rect l="f34" t="f34" r="f51" b="f37"/>
            <a:pathLst>
              <a:path>
                <a:moveTo>
                  <a:pt x="f34" y="f34"/>
                </a:moveTo>
                <a:lnTo>
                  <a:pt x="f48" y="f34"/>
                </a:lnTo>
                <a:lnTo>
                  <a:pt x="f38" y="f44"/>
                </a:lnTo>
                <a:lnTo>
                  <a:pt x="f48" y="f37"/>
                </a:lnTo>
                <a:lnTo>
                  <a:pt x="f34" y="f37"/>
                </a:lnTo>
                <a:close/>
              </a:path>
            </a:pathLst>
          </a:custGeom>
          <a:gradFill flip="none" rotWithShape="1">
            <a:gsLst>
              <a:gs pos="0">
                <a:srgbClr val="00B0F0">
                  <a:tint val="66000"/>
                  <a:satMod val="160000"/>
                </a:srgbClr>
              </a:gs>
              <a:gs pos="50000">
                <a:srgbClr val="00B0F0">
                  <a:tint val="44500"/>
                  <a:satMod val="160000"/>
                </a:srgbClr>
              </a:gs>
              <a:gs pos="100000">
                <a:srgbClr val="00B0F0">
                  <a:tint val="23500"/>
                  <a:satMod val="160000"/>
                </a:srgbClr>
              </a:gs>
            </a:gsLst>
            <a:lin ang="10800000" scaled="1"/>
            <a:tileRect/>
          </a:gradFill>
          <a:ln w="57150">
            <a:solidFill>
              <a:schemeClr val="tx1"/>
            </a:solidFill>
            <a:prstDash val="solid"/>
          </a:ln>
        </p:spPr>
        <p:txBody>
          <a:bodyPr vert="horz" wrap="square" lIns="91440" tIns="45720" rIns="91440" bIns="45720" anchor="ctr" anchorCtr="1" compatLnSpc="1"/>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zh-TW" sz="3200" b="1" i="0" u="none" strike="noStrike" kern="1200" cap="none" spc="0" baseline="0" dirty="0">
                <a:solidFill>
                  <a:srgbClr val="000000"/>
                </a:solidFill>
                <a:uFillTx/>
                <a:latin typeface="標楷體" panose="03000509000000000000" pitchFamily="65" charset="-120"/>
                <a:ea typeface="標楷體" panose="03000509000000000000" pitchFamily="65" charset="-120"/>
              </a:rPr>
              <a:t>招標</a:t>
            </a:r>
            <a:r>
              <a:rPr lang="zh-TW" altLang="en-US" sz="3200" b="1" i="0" u="none" strike="noStrike" kern="1200" cap="none" spc="0" baseline="0" dirty="0">
                <a:solidFill>
                  <a:srgbClr val="000000"/>
                </a:solidFill>
                <a:uFillTx/>
                <a:latin typeface="標楷體" panose="03000509000000000000" pitchFamily="65" charset="-120"/>
                <a:ea typeface="標楷體" panose="03000509000000000000" pitchFamily="65" charset="-120"/>
              </a:rPr>
              <a:t>前置作業</a:t>
            </a:r>
            <a:endParaRPr lang="zh-TW" sz="3200" b="1" i="0" u="none" strike="noStrike" kern="1200" cap="none" spc="0" baseline="0" dirty="0">
              <a:solidFill>
                <a:srgbClr val="000000"/>
              </a:solidFill>
              <a:uFillTx/>
              <a:latin typeface="標楷體" panose="03000509000000000000" pitchFamily="65" charset="-120"/>
              <a:ea typeface="標楷體" panose="03000509000000000000" pitchFamily="65" charset="-120"/>
            </a:endParaRPr>
          </a:p>
        </p:txBody>
      </p:sp>
      <p:sp>
        <p:nvSpPr>
          <p:cNvPr id="9" name="五邊形 5"/>
          <p:cNvSpPr/>
          <p:nvPr/>
        </p:nvSpPr>
        <p:spPr>
          <a:xfrm>
            <a:off x="3419872" y="332656"/>
            <a:ext cx="5366872" cy="930841"/>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180"/>
              <a:gd name="f11" fmla="abs f4"/>
              <a:gd name="f12" fmla="abs f5"/>
              <a:gd name="f13" fmla="abs f6"/>
              <a:gd name="f14" fmla="val f7"/>
              <a:gd name="f15" fmla="val f8"/>
              <a:gd name="f16" fmla="*/ f9 f1 1"/>
              <a:gd name="f17" fmla="*/ f10 f1 1"/>
              <a:gd name="f18" fmla="?: f11 f4 1"/>
              <a:gd name="f19" fmla="?: f12 f5 1"/>
              <a:gd name="f20" fmla="?: f13 f6 1"/>
              <a:gd name="f21" fmla="*/ f16 1 f3"/>
              <a:gd name="f22" fmla="*/ f17 1 f3"/>
              <a:gd name="f23" fmla="*/ f18 1 21600"/>
              <a:gd name="f24" fmla="*/ f19 1 21600"/>
              <a:gd name="f25" fmla="*/ 21600 f18 1"/>
              <a:gd name="f26" fmla="*/ 21600 f19 1"/>
              <a:gd name="f27" fmla="+- f21 0 f2"/>
              <a:gd name="f28" fmla="+- f22 0 f2"/>
              <a:gd name="f29" fmla="min f24 f23"/>
              <a:gd name="f30" fmla="*/ f25 1 f20"/>
              <a:gd name="f31" fmla="*/ f26 1 f20"/>
              <a:gd name="f32" fmla="val f30"/>
              <a:gd name="f33" fmla="val f31"/>
              <a:gd name="f34" fmla="*/ f14 f29 1"/>
              <a:gd name="f35" fmla="+- f33 0 f14"/>
              <a:gd name="f36" fmla="+- f32 0 f14"/>
              <a:gd name="f37" fmla="*/ f33 f29 1"/>
              <a:gd name="f38" fmla="*/ f32 f29 1"/>
              <a:gd name="f39" fmla="*/ f35 1 2"/>
              <a:gd name="f40" fmla="min f36 f35"/>
              <a:gd name="f41" fmla="+- f14 f39 0"/>
              <a:gd name="f42" fmla="*/ f40 f15 1"/>
              <a:gd name="f43" fmla="*/ f42 1 100000"/>
              <a:gd name="f44" fmla="*/ f41 f29 1"/>
              <a:gd name="f45" fmla="+- f32 0 f43"/>
              <a:gd name="f46" fmla="+- f45 f32 0"/>
              <a:gd name="f47" fmla="*/ f45 1 2"/>
              <a:gd name="f48" fmla="*/ f45 f29 1"/>
              <a:gd name="f49" fmla="*/ f46 1 2"/>
              <a:gd name="f50" fmla="*/ f47 f29 1"/>
              <a:gd name="f51" fmla="*/ f49 f29 1"/>
            </a:gdLst>
            <a:ahLst/>
            <a:cxnLst>
              <a:cxn ang="3cd4">
                <a:pos x="hc" y="t"/>
              </a:cxn>
              <a:cxn ang="0">
                <a:pos x="r" y="vc"/>
              </a:cxn>
              <a:cxn ang="cd4">
                <a:pos x="hc" y="b"/>
              </a:cxn>
              <a:cxn ang="cd2">
                <a:pos x="l" y="vc"/>
              </a:cxn>
              <a:cxn ang="f27">
                <a:pos x="f50" y="f34"/>
              </a:cxn>
              <a:cxn ang="f28">
                <a:pos x="f50" y="f37"/>
              </a:cxn>
            </a:cxnLst>
            <a:rect l="f34" t="f34" r="f51" b="f37"/>
            <a:pathLst>
              <a:path>
                <a:moveTo>
                  <a:pt x="f34" y="f34"/>
                </a:moveTo>
                <a:lnTo>
                  <a:pt x="f48" y="f34"/>
                </a:lnTo>
                <a:lnTo>
                  <a:pt x="f38" y="f44"/>
                </a:lnTo>
                <a:lnTo>
                  <a:pt x="f48" y="f37"/>
                </a:lnTo>
                <a:lnTo>
                  <a:pt x="f34" y="f37"/>
                </a:lnTo>
                <a:close/>
              </a:path>
            </a:pathLst>
          </a:custGeom>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10800000" scaled="1"/>
            <a:tileRect/>
          </a:gradFill>
          <a:ln w="57150">
            <a:solidFill>
              <a:schemeClr val="tx1"/>
            </a:solidFill>
            <a:prstDash val="solid"/>
          </a:ln>
        </p:spPr>
        <p:txBody>
          <a:bodyPr vert="horz" wrap="square" lIns="91440" tIns="45720" rIns="91440" bIns="45720" anchor="ctr" anchorCtr="1" compatLnSpc="1"/>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zh-TW" sz="3200" b="1" i="0" u="none" strike="noStrike" kern="1200" cap="none" spc="0" baseline="0" dirty="0">
                <a:solidFill>
                  <a:srgbClr val="000000"/>
                </a:solidFill>
                <a:uFillTx/>
                <a:latin typeface="標楷體" panose="03000509000000000000" pitchFamily="65" charset="-120"/>
                <a:ea typeface="標楷體" panose="03000509000000000000" pitchFamily="65" charset="-120"/>
              </a:rPr>
              <a:t>開標</a:t>
            </a:r>
            <a:r>
              <a:rPr lang="zh-TW" altLang="en-US" sz="3200" b="1" i="0" u="none" strike="noStrike" kern="1200" cap="none" spc="0" baseline="0" dirty="0">
                <a:solidFill>
                  <a:srgbClr val="000000"/>
                </a:solidFill>
                <a:uFillTx/>
                <a:latin typeface="標楷體" panose="03000509000000000000" pitchFamily="65" charset="-120"/>
                <a:ea typeface="標楷體" panose="03000509000000000000" pitchFamily="65" charset="-120"/>
              </a:rPr>
              <a:t>審標評選協商決標作業</a:t>
            </a:r>
            <a:endParaRPr lang="zh-TW" sz="3200" b="1" i="0" u="none" strike="noStrike" kern="1200" cap="none" spc="0" baseline="0" dirty="0">
              <a:solidFill>
                <a:srgbClr val="000000"/>
              </a:solidFill>
              <a:uFillTx/>
              <a:latin typeface="標楷體" panose="03000509000000000000" pitchFamily="65" charset="-120"/>
              <a:ea typeface="標楷體" panose="03000509000000000000" pitchFamily="65" charset="-120"/>
            </a:endParaRPr>
          </a:p>
        </p:txBody>
      </p:sp>
    </p:spTree>
    <p:extLst>
      <p:ext uri="{BB962C8B-B14F-4D97-AF65-F5344CB8AC3E}">
        <p14:creationId xmlns:p14="http://schemas.microsoft.com/office/powerpoint/2010/main" val="337366166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12" name="文字方塊 11"/>
          <p:cNvSpPr txBox="1"/>
          <p:nvPr/>
        </p:nvSpPr>
        <p:spPr>
          <a:xfrm>
            <a:off x="4447124" y="1627562"/>
            <a:ext cx="3869292" cy="451406"/>
          </a:xfrm>
          <a:prstGeom prst="rect">
            <a:avLst/>
          </a:prstGeom>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lin ang="8100000" scaled="1"/>
            <a:tileRect/>
          </a:gradFill>
          <a:ln w="57150">
            <a:solidFill>
              <a:srgbClr val="1C1C1C"/>
            </a:solidFill>
          </a:ln>
        </p:spPr>
        <p:txBody>
          <a:bodyPr wrap="square" rtlCol="0">
            <a:spAutoFit/>
          </a:bodyPr>
          <a:lstStyle/>
          <a:p>
            <a:pPr>
              <a:lnSpc>
                <a:spcPts val="2800"/>
              </a:lnSpc>
              <a:spcAft>
                <a:spcPts val="0"/>
              </a:spcAft>
            </a:pPr>
            <a:r>
              <a:rPr lang="zh-TW" altLang="en-US" sz="2800" b="1" kern="100" dirty="0">
                <a:solidFill>
                  <a:srgbClr val="0000FF"/>
                </a:solidFill>
                <a:latin typeface="標楷體" panose="03000509000000000000" pitchFamily="65" charset="-120"/>
                <a:ea typeface="標楷體" panose="03000509000000000000" pitchFamily="65" charset="-120"/>
              </a:rPr>
              <a:t>十一、</a:t>
            </a:r>
            <a:r>
              <a:rPr lang="zh-TW" altLang="zh-TW" sz="2800" b="1" kern="100" dirty="0">
                <a:solidFill>
                  <a:srgbClr val="0000FF"/>
                </a:solidFill>
                <a:latin typeface="標楷體" panose="03000509000000000000" pitchFamily="65" charset="-120"/>
                <a:ea typeface="標楷體" panose="03000509000000000000" pitchFamily="65" charset="-120"/>
              </a:rPr>
              <a:t>決標之資訊公開</a:t>
            </a:r>
            <a:endParaRPr lang="zh-TW" altLang="zh-TW" sz="2800" b="1" kern="100" dirty="0">
              <a:solidFill>
                <a:srgbClr val="000000"/>
              </a:solidFill>
              <a:latin typeface="標楷體" panose="03000509000000000000" pitchFamily="65" charset="-120"/>
              <a:ea typeface="標楷體" panose="03000509000000000000" pitchFamily="65" charset="-120"/>
            </a:endParaRPr>
          </a:p>
        </p:txBody>
      </p:sp>
      <p:sp>
        <p:nvSpPr>
          <p:cNvPr id="20" name="文字方塊 19"/>
          <p:cNvSpPr txBox="1"/>
          <p:nvPr/>
        </p:nvSpPr>
        <p:spPr>
          <a:xfrm>
            <a:off x="407920" y="2127028"/>
            <a:ext cx="8352928" cy="4041940"/>
          </a:xfrm>
          <a:prstGeom prst="rect">
            <a:avLst/>
          </a:prstGeom>
          <a:noFill/>
        </p:spPr>
        <p:txBody>
          <a:bodyPr wrap="square" rtlCol="0">
            <a:spAutoFit/>
          </a:bodyPr>
          <a:lstStyle/>
          <a:p>
            <a:pPr marL="355600" indent="-355600" algn="just">
              <a:lnSpc>
                <a:spcPts val="3100"/>
              </a:lnSpc>
            </a:pPr>
            <a:r>
              <a:rPr lang="en-US" altLang="zh-TW" sz="2400" b="1" kern="100" dirty="0">
                <a:solidFill>
                  <a:srgbClr val="000000"/>
                </a:solidFill>
                <a:latin typeface="標楷體" pitchFamily="65" charset="-120"/>
                <a:ea typeface="標楷體" pitchFamily="65" charset="-120"/>
                <a:cs typeface="Times New Roman"/>
              </a:rPr>
              <a:t>1.</a:t>
            </a:r>
            <a:r>
              <a:rPr lang="zh-TW" altLang="zh-TW" sz="2400" b="1" kern="100" dirty="0">
                <a:solidFill>
                  <a:srgbClr val="000000"/>
                </a:solidFill>
                <a:latin typeface="標楷體" panose="03000509000000000000" pitchFamily="65" charset="-120"/>
                <a:ea typeface="標楷體" panose="03000509000000000000" pitchFamily="65" charset="-120"/>
              </a:rPr>
              <a:t>機關依招標文件規定條件審查廠商投標文件內容，</a:t>
            </a:r>
            <a:r>
              <a:rPr lang="zh-TW" altLang="zh-TW" sz="2400" b="1" u="sng" kern="100" dirty="0">
                <a:solidFill>
                  <a:srgbClr val="0000FF"/>
                </a:solidFill>
                <a:latin typeface="標楷體" panose="03000509000000000000" pitchFamily="65" charset="-120"/>
                <a:ea typeface="標楷體" panose="03000509000000000000" pitchFamily="65" charset="-120"/>
              </a:rPr>
              <a:t>對於不合於招標文件規定之廠商，未通知其原因</a:t>
            </a:r>
            <a:r>
              <a:rPr lang="zh-TW" altLang="zh-TW" sz="2400" b="1" kern="100" dirty="0">
                <a:solidFill>
                  <a:srgbClr val="000000"/>
                </a:solidFill>
                <a:latin typeface="標楷體" panose="03000509000000000000" pitchFamily="65" charset="-120"/>
                <a:ea typeface="標楷體" panose="03000509000000000000" pitchFamily="65" charset="-120"/>
              </a:rPr>
              <a:t>；評定最有利標後，對於</a:t>
            </a:r>
            <a:r>
              <a:rPr lang="zh-TW" altLang="zh-TW" sz="2400" b="1" u="sng" kern="100" dirty="0">
                <a:solidFill>
                  <a:srgbClr val="FF0000"/>
                </a:solidFill>
                <a:latin typeface="標楷體" panose="03000509000000000000" pitchFamily="65" charset="-120"/>
                <a:ea typeface="標楷體" panose="03000509000000000000" pitchFamily="65" charset="-120"/>
              </a:rPr>
              <a:t>合於招標文件規定但未得標之廠商，未通知其</a:t>
            </a:r>
            <a:r>
              <a:rPr lang="zh-TW" altLang="zh-TW" sz="2400" b="1" kern="100" dirty="0">
                <a:solidFill>
                  <a:srgbClr val="000000"/>
                </a:solidFill>
                <a:latin typeface="標楷體" panose="03000509000000000000" pitchFamily="65" charset="-120"/>
                <a:ea typeface="標楷體" panose="03000509000000000000" pitchFamily="65" charset="-120"/>
              </a:rPr>
              <a:t>最有利標廠商之</a:t>
            </a:r>
            <a:r>
              <a:rPr lang="zh-TW" altLang="zh-TW" sz="2400" b="1" u="sng" kern="100" dirty="0">
                <a:solidFill>
                  <a:srgbClr val="0000FF"/>
                </a:solidFill>
                <a:latin typeface="標楷體" panose="03000509000000000000" pitchFamily="65" charset="-120"/>
                <a:ea typeface="標楷體" panose="03000509000000000000" pitchFamily="65" charset="-120"/>
              </a:rPr>
              <a:t>標價與總評分或序位評比結果及</a:t>
            </a:r>
            <a:r>
              <a:rPr lang="zh-TW" altLang="zh-TW" sz="2400" b="1" u="sng" kern="100" dirty="0">
                <a:solidFill>
                  <a:srgbClr val="FF0000"/>
                </a:solidFill>
                <a:latin typeface="標楷體" panose="03000509000000000000" pitchFamily="65" charset="-120"/>
                <a:ea typeface="標楷體" panose="03000509000000000000" pitchFamily="65" charset="-120"/>
              </a:rPr>
              <a:t>該未得標廠商之總評分或序位評比結果</a:t>
            </a:r>
            <a:r>
              <a:rPr lang="zh-TW" altLang="zh-TW" sz="2400" b="1" kern="100" dirty="0">
                <a:solidFill>
                  <a:srgbClr val="000000"/>
                </a:solidFill>
                <a:latin typeface="標楷體" panose="03000509000000000000" pitchFamily="65" charset="-120"/>
                <a:ea typeface="標楷體" panose="03000509000000000000" pitchFamily="65" charset="-120"/>
              </a:rPr>
              <a:t>。</a:t>
            </a:r>
          </a:p>
          <a:p>
            <a:pPr marL="355600" indent="-355600" algn="just">
              <a:lnSpc>
                <a:spcPts val="3100"/>
              </a:lnSpc>
            </a:pPr>
            <a:r>
              <a:rPr lang="en-US" altLang="zh-TW" sz="2400" b="1" kern="100" dirty="0">
                <a:solidFill>
                  <a:srgbClr val="000000"/>
                </a:solidFill>
                <a:latin typeface="標楷體" pitchFamily="65" charset="-120"/>
                <a:ea typeface="標楷體" pitchFamily="65" charset="-120"/>
                <a:cs typeface="Times New Roman"/>
              </a:rPr>
              <a:t>2.</a:t>
            </a:r>
            <a:r>
              <a:rPr lang="zh-TW" altLang="zh-TW" sz="2400" b="1" kern="100" dirty="0">
                <a:solidFill>
                  <a:srgbClr val="000000"/>
                </a:solidFill>
                <a:latin typeface="標楷體" panose="03000509000000000000" pitchFamily="65" charset="-120"/>
                <a:ea typeface="標楷體" panose="03000509000000000000" pitchFamily="65" charset="-120"/>
              </a:rPr>
              <a:t>評選委員會之</a:t>
            </a:r>
            <a:r>
              <a:rPr lang="zh-TW" altLang="zh-TW" sz="2400" b="1" u="sng" kern="100" dirty="0">
                <a:solidFill>
                  <a:srgbClr val="0000FF"/>
                </a:solidFill>
                <a:latin typeface="標楷體" panose="03000509000000000000" pitchFamily="65" charset="-120"/>
                <a:ea typeface="標楷體" panose="03000509000000000000" pitchFamily="65" charset="-120"/>
              </a:rPr>
              <a:t>會議紀錄</a:t>
            </a:r>
            <a:r>
              <a:rPr lang="zh-TW" altLang="zh-TW" sz="2400" b="1" kern="100" dirty="0">
                <a:solidFill>
                  <a:srgbClr val="000000"/>
                </a:solidFill>
                <a:latin typeface="標楷體" panose="03000509000000000000" pitchFamily="65" charset="-120"/>
                <a:ea typeface="標楷體" panose="03000509000000000000" pitchFamily="65" charset="-120"/>
              </a:rPr>
              <a:t>及機關於採購評選委員會評選後</a:t>
            </a:r>
            <a:r>
              <a:rPr lang="zh-TW" altLang="zh-TW" sz="2400" b="1" u="sng" kern="100" dirty="0">
                <a:solidFill>
                  <a:srgbClr val="0000FF"/>
                </a:solidFill>
                <a:latin typeface="標楷體" panose="03000509000000000000" pitchFamily="65" charset="-120"/>
                <a:ea typeface="標楷體" panose="03000509000000000000" pitchFamily="65" charset="-120"/>
              </a:rPr>
              <a:t>彙總製作之總表</a:t>
            </a:r>
            <a:r>
              <a:rPr lang="zh-TW" altLang="zh-TW" sz="2400" b="1" kern="100" dirty="0">
                <a:solidFill>
                  <a:srgbClr val="000000"/>
                </a:solidFill>
                <a:latin typeface="標楷體" panose="03000509000000000000" pitchFamily="65" charset="-120"/>
                <a:ea typeface="標楷體" panose="03000509000000000000" pitchFamily="65" charset="-120"/>
              </a:rPr>
              <a:t>，除涉及個別廠商之商業機密者外，</a:t>
            </a:r>
            <a:r>
              <a:rPr lang="zh-TW" altLang="zh-TW" sz="2400" b="1" u="sng" kern="100" dirty="0">
                <a:solidFill>
                  <a:srgbClr val="FF0000"/>
                </a:solidFill>
                <a:latin typeface="標楷體" panose="03000509000000000000" pitchFamily="65" charset="-120"/>
                <a:ea typeface="標楷體" panose="03000509000000000000" pitchFamily="65" charset="-120"/>
              </a:rPr>
              <a:t>不允許投標廠商申請</a:t>
            </a:r>
            <a:r>
              <a:rPr lang="zh-TW" altLang="zh-TW" sz="2400" b="1" kern="100" dirty="0">
                <a:solidFill>
                  <a:srgbClr val="000000"/>
                </a:solidFill>
                <a:latin typeface="標楷體" panose="03000509000000000000" pitchFamily="65" charset="-120"/>
                <a:ea typeface="標楷體" panose="03000509000000000000" pitchFamily="65" charset="-120"/>
              </a:rPr>
              <a:t>閱覽、抄寫、複印或攝影。</a:t>
            </a:r>
            <a:endParaRPr lang="en-US" altLang="zh-TW" sz="2400" b="1" kern="100" dirty="0">
              <a:solidFill>
                <a:srgbClr val="000000"/>
              </a:solidFill>
              <a:latin typeface="標楷體" panose="03000509000000000000" pitchFamily="65" charset="-120"/>
              <a:ea typeface="標楷體" panose="03000509000000000000" pitchFamily="65" charset="-120"/>
            </a:endParaRPr>
          </a:p>
          <a:p>
            <a:pPr marL="355600" indent="-355600" algn="just">
              <a:lnSpc>
                <a:spcPts val="3100"/>
              </a:lnSpc>
            </a:pPr>
            <a:r>
              <a:rPr lang="en-US" altLang="zh-TW" sz="2400" b="1" kern="100" dirty="0">
                <a:solidFill>
                  <a:srgbClr val="000000"/>
                </a:solidFill>
                <a:latin typeface="標楷體" panose="03000509000000000000" pitchFamily="65" charset="-120"/>
                <a:ea typeface="標楷體" panose="03000509000000000000" pitchFamily="65" charset="-120"/>
              </a:rPr>
              <a:t>3.</a:t>
            </a:r>
            <a:r>
              <a:rPr lang="zh-TW" altLang="zh-TW" sz="2400" b="1" u="sng" kern="100" dirty="0">
                <a:solidFill>
                  <a:srgbClr val="0000FF"/>
                </a:solidFill>
                <a:latin typeface="標楷體" panose="03000509000000000000" pitchFamily="65" charset="-120"/>
                <a:ea typeface="標楷體" panose="03000509000000000000" pitchFamily="65" charset="-120"/>
              </a:rPr>
              <a:t>公告金額以上之決標公告</a:t>
            </a:r>
            <a:r>
              <a:rPr lang="zh-TW" altLang="zh-TW" sz="2400" b="1" kern="100" dirty="0">
                <a:solidFill>
                  <a:srgbClr val="000000"/>
                </a:solidFill>
                <a:latin typeface="標楷體" panose="03000509000000000000" pitchFamily="65" charset="-120"/>
                <a:ea typeface="標楷體" panose="03000509000000000000" pitchFamily="65" charset="-120"/>
              </a:rPr>
              <a:t>未登載最有利標之</a:t>
            </a:r>
            <a:r>
              <a:rPr lang="zh-TW" altLang="zh-TW" sz="2400" b="1" u="sng" kern="100" dirty="0">
                <a:solidFill>
                  <a:srgbClr val="FF0000"/>
                </a:solidFill>
                <a:latin typeface="標楷體" panose="03000509000000000000" pitchFamily="65" charset="-120"/>
                <a:ea typeface="標楷體" panose="03000509000000000000" pitchFamily="65" charset="-120"/>
              </a:rPr>
              <a:t>標價及總評分或序位評比結果</a:t>
            </a:r>
            <a:r>
              <a:rPr lang="zh-TW" altLang="zh-TW" sz="2400" b="1" kern="100" dirty="0">
                <a:solidFill>
                  <a:srgbClr val="000000"/>
                </a:solidFill>
                <a:latin typeface="標楷體" panose="03000509000000000000" pitchFamily="65" charset="-120"/>
                <a:ea typeface="標楷體" panose="03000509000000000000" pitchFamily="65" charset="-120"/>
              </a:rPr>
              <a:t>。</a:t>
            </a:r>
            <a:endParaRPr lang="zh-TW" altLang="zh-TW" sz="2400" b="1" kern="100" dirty="0">
              <a:solidFill>
                <a:srgbClr val="000000"/>
              </a:solidFill>
              <a:latin typeface="標楷體" pitchFamily="65" charset="-120"/>
              <a:ea typeface="標楷體" pitchFamily="65" charset="-120"/>
              <a:cs typeface="Times New Roman"/>
            </a:endParaRPr>
          </a:p>
        </p:txBody>
      </p:sp>
      <p:sp>
        <p:nvSpPr>
          <p:cNvPr id="7" name="向下箭號 6"/>
          <p:cNvSpPr/>
          <p:nvPr/>
        </p:nvSpPr>
        <p:spPr>
          <a:xfrm>
            <a:off x="6948264" y="1143693"/>
            <a:ext cx="282698" cy="483869"/>
          </a:xfrm>
          <a:prstGeom prst="downArrow">
            <a:avLst/>
          </a:prstGeom>
          <a:solidFill>
            <a:srgbClr val="FF0000"/>
          </a:solidFill>
          <a:ln w="571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8" name="五邊形 4"/>
          <p:cNvSpPr/>
          <p:nvPr/>
        </p:nvSpPr>
        <p:spPr>
          <a:xfrm>
            <a:off x="395536" y="332656"/>
            <a:ext cx="3024336" cy="930841"/>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180"/>
              <a:gd name="f11" fmla="abs f4"/>
              <a:gd name="f12" fmla="abs f5"/>
              <a:gd name="f13" fmla="abs f6"/>
              <a:gd name="f14" fmla="val f7"/>
              <a:gd name="f15" fmla="val f8"/>
              <a:gd name="f16" fmla="*/ f9 f1 1"/>
              <a:gd name="f17" fmla="*/ f10 f1 1"/>
              <a:gd name="f18" fmla="?: f11 f4 1"/>
              <a:gd name="f19" fmla="?: f12 f5 1"/>
              <a:gd name="f20" fmla="?: f13 f6 1"/>
              <a:gd name="f21" fmla="*/ f16 1 f3"/>
              <a:gd name="f22" fmla="*/ f17 1 f3"/>
              <a:gd name="f23" fmla="*/ f18 1 21600"/>
              <a:gd name="f24" fmla="*/ f19 1 21600"/>
              <a:gd name="f25" fmla="*/ 21600 f18 1"/>
              <a:gd name="f26" fmla="*/ 21600 f19 1"/>
              <a:gd name="f27" fmla="+- f21 0 f2"/>
              <a:gd name="f28" fmla="+- f22 0 f2"/>
              <a:gd name="f29" fmla="min f24 f23"/>
              <a:gd name="f30" fmla="*/ f25 1 f20"/>
              <a:gd name="f31" fmla="*/ f26 1 f20"/>
              <a:gd name="f32" fmla="val f30"/>
              <a:gd name="f33" fmla="val f31"/>
              <a:gd name="f34" fmla="*/ f14 f29 1"/>
              <a:gd name="f35" fmla="+- f33 0 f14"/>
              <a:gd name="f36" fmla="+- f32 0 f14"/>
              <a:gd name="f37" fmla="*/ f33 f29 1"/>
              <a:gd name="f38" fmla="*/ f32 f29 1"/>
              <a:gd name="f39" fmla="*/ f35 1 2"/>
              <a:gd name="f40" fmla="min f36 f35"/>
              <a:gd name="f41" fmla="+- f14 f39 0"/>
              <a:gd name="f42" fmla="*/ f40 f15 1"/>
              <a:gd name="f43" fmla="*/ f42 1 100000"/>
              <a:gd name="f44" fmla="*/ f41 f29 1"/>
              <a:gd name="f45" fmla="+- f32 0 f43"/>
              <a:gd name="f46" fmla="+- f45 f32 0"/>
              <a:gd name="f47" fmla="*/ f45 1 2"/>
              <a:gd name="f48" fmla="*/ f45 f29 1"/>
              <a:gd name="f49" fmla="*/ f46 1 2"/>
              <a:gd name="f50" fmla="*/ f47 f29 1"/>
              <a:gd name="f51" fmla="*/ f49 f29 1"/>
            </a:gdLst>
            <a:ahLst/>
            <a:cxnLst>
              <a:cxn ang="3cd4">
                <a:pos x="hc" y="t"/>
              </a:cxn>
              <a:cxn ang="0">
                <a:pos x="r" y="vc"/>
              </a:cxn>
              <a:cxn ang="cd4">
                <a:pos x="hc" y="b"/>
              </a:cxn>
              <a:cxn ang="cd2">
                <a:pos x="l" y="vc"/>
              </a:cxn>
              <a:cxn ang="f27">
                <a:pos x="f50" y="f34"/>
              </a:cxn>
              <a:cxn ang="f28">
                <a:pos x="f50" y="f37"/>
              </a:cxn>
            </a:cxnLst>
            <a:rect l="f34" t="f34" r="f51" b="f37"/>
            <a:pathLst>
              <a:path>
                <a:moveTo>
                  <a:pt x="f34" y="f34"/>
                </a:moveTo>
                <a:lnTo>
                  <a:pt x="f48" y="f34"/>
                </a:lnTo>
                <a:lnTo>
                  <a:pt x="f38" y="f44"/>
                </a:lnTo>
                <a:lnTo>
                  <a:pt x="f48" y="f37"/>
                </a:lnTo>
                <a:lnTo>
                  <a:pt x="f34" y="f37"/>
                </a:lnTo>
                <a:close/>
              </a:path>
            </a:pathLst>
          </a:custGeom>
          <a:gradFill flip="none" rotWithShape="1">
            <a:gsLst>
              <a:gs pos="0">
                <a:srgbClr val="00B0F0">
                  <a:tint val="66000"/>
                  <a:satMod val="160000"/>
                </a:srgbClr>
              </a:gs>
              <a:gs pos="50000">
                <a:srgbClr val="00B0F0">
                  <a:tint val="44500"/>
                  <a:satMod val="160000"/>
                </a:srgbClr>
              </a:gs>
              <a:gs pos="100000">
                <a:srgbClr val="00B0F0">
                  <a:tint val="23500"/>
                  <a:satMod val="160000"/>
                </a:srgbClr>
              </a:gs>
            </a:gsLst>
            <a:lin ang="10800000" scaled="1"/>
            <a:tileRect/>
          </a:gradFill>
          <a:ln w="57150">
            <a:solidFill>
              <a:schemeClr val="tx1"/>
            </a:solidFill>
            <a:prstDash val="solid"/>
          </a:ln>
        </p:spPr>
        <p:txBody>
          <a:bodyPr vert="horz" wrap="square" lIns="91440" tIns="45720" rIns="91440" bIns="45720" anchor="ctr" anchorCtr="1" compatLnSpc="1"/>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zh-TW" sz="3200" b="1" i="0" u="none" strike="noStrike" kern="1200" cap="none" spc="0" baseline="0" dirty="0">
                <a:solidFill>
                  <a:srgbClr val="000000"/>
                </a:solidFill>
                <a:uFillTx/>
                <a:latin typeface="標楷體" panose="03000509000000000000" pitchFamily="65" charset="-120"/>
                <a:ea typeface="標楷體" panose="03000509000000000000" pitchFamily="65" charset="-120"/>
              </a:rPr>
              <a:t>招標</a:t>
            </a:r>
            <a:r>
              <a:rPr lang="zh-TW" altLang="en-US" sz="3200" b="1" i="0" u="none" strike="noStrike" kern="1200" cap="none" spc="0" baseline="0" dirty="0">
                <a:solidFill>
                  <a:srgbClr val="000000"/>
                </a:solidFill>
                <a:uFillTx/>
                <a:latin typeface="標楷體" panose="03000509000000000000" pitchFamily="65" charset="-120"/>
                <a:ea typeface="標楷體" panose="03000509000000000000" pitchFamily="65" charset="-120"/>
              </a:rPr>
              <a:t>前置作業</a:t>
            </a:r>
            <a:endParaRPr lang="zh-TW" sz="3200" b="1" i="0" u="none" strike="noStrike" kern="1200" cap="none" spc="0" baseline="0" dirty="0">
              <a:solidFill>
                <a:srgbClr val="000000"/>
              </a:solidFill>
              <a:uFillTx/>
              <a:latin typeface="標楷體" panose="03000509000000000000" pitchFamily="65" charset="-120"/>
              <a:ea typeface="標楷體" panose="03000509000000000000" pitchFamily="65" charset="-120"/>
            </a:endParaRPr>
          </a:p>
        </p:txBody>
      </p:sp>
      <p:sp>
        <p:nvSpPr>
          <p:cNvPr id="9" name="五邊形 5"/>
          <p:cNvSpPr/>
          <p:nvPr/>
        </p:nvSpPr>
        <p:spPr>
          <a:xfrm>
            <a:off x="3419872" y="332656"/>
            <a:ext cx="5366872" cy="930841"/>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180"/>
              <a:gd name="f11" fmla="abs f4"/>
              <a:gd name="f12" fmla="abs f5"/>
              <a:gd name="f13" fmla="abs f6"/>
              <a:gd name="f14" fmla="val f7"/>
              <a:gd name="f15" fmla="val f8"/>
              <a:gd name="f16" fmla="*/ f9 f1 1"/>
              <a:gd name="f17" fmla="*/ f10 f1 1"/>
              <a:gd name="f18" fmla="?: f11 f4 1"/>
              <a:gd name="f19" fmla="?: f12 f5 1"/>
              <a:gd name="f20" fmla="?: f13 f6 1"/>
              <a:gd name="f21" fmla="*/ f16 1 f3"/>
              <a:gd name="f22" fmla="*/ f17 1 f3"/>
              <a:gd name="f23" fmla="*/ f18 1 21600"/>
              <a:gd name="f24" fmla="*/ f19 1 21600"/>
              <a:gd name="f25" fmla="*/ 21600 f18 1"/>
              <a:gd name="f26" fmla="*/ 21600 f19 1"/>
              <a:gd name="f27" fmla="+- f21 0 f2"/>
              <a:gd name="f28" fmla="+- f22 0 f2"/>
              <a:gd name="f29" fmla="min f24 f23"/>
              <a:gd name="f30" fmla="*/ f25 1 f20"/>
              <a:gd name="f31" fmla="*/ f26 1 f20"/>
              <a:gd name="f32" fmla="val f30"/>
              <a:gd name="f33" fmla="val f31"/>
              <a:gd name="f34" fmla="*/ f14 f29 1"/>
              <a:gd name="f35" fmla="+- f33 0 f14"/>
              <a:gd name="f36" fmla="+- f32 0 f14"/>
              <a:gd name="f37" fmla="*/ f33 f29 1"/>
              <a:gd name="f38" fmla="*/ f32 f29 1"/>
              <a:gd name="f39" fmla="*/ f35 1 2"/>
              <a:gd name="f40" fmla="min f36 f35"/>
              <a:gd name="f41" fmla="+- f14 f39 0"/>
              <a:gd name="f42" fmla="*/ f40 f15 1"/>
              <a:gd name="f43" fmla="*/ f42 1 100000"/>
              <a:gd name="f44" fmla="*/ f41 f29 1"/>
              <a:gd name="f45" fmla="+- f32 0 f43"/>
              <a:gd name="f46" fmla="+- f45 f32 0"/>
              <a:gd name="f47" fmla="*/ f45 1 2"/>
              <a:gd name="f48" fmla="*/ f45 f29 1"/>
              <a:gd name="f49" fmla="*/ f46 1 2"/>
              <a:gd name="f50" fmla="*/ f47 f29 1"/>
              <a:gd name="f51" fmla="*/ f49 f29 1"/>
            </a:gdLst>
            <a:ahLst/>
            <a:cxnLst>
              <a:cxn ang="3cd4">
                <a:pos x="hc" y="t"/>
              </a:cxn>
              <a:cxn ang="0">
                <a:pos x="r" y="vc"/>
              </a:cxn>
              <a:cxn ang="cd4">
                <a:pos x="hc" y="b"/>
              </a:cxn>
              <a:cxn ang="cd2">
                <a:pos x="l" y="vc"/>
              </a:cxn>
              <a:cxn ang="f27">
                <a:pos x="f50" y="f34"/>
              </a:cxn>
              <a:cxn ang="f28">
                <a:pos x="f50" y="f37"/>
              </a:cxn>
            </a:cxnLst>
            <a:rect l="f34" t="f34" r="f51" b="f37"/>
            <a:pathLst>
              <a:path>
                <a:moveTo>
                  <a:pt x="f34" y="f34"/>
                </a:moveTo>
                <a:lnTo>
                  <a:pt x="f48" y="f34"/>
                </a:lnTo>
                <a:lnTo>
                  <a:pt x="f38" y="f44"/>
                </a:lnTo>
                <a:lnTo>
                  <a:pt x="f48" y="f37"/>
                </a:lnTo>
                <a:lnTo>
                  <a:pt x="f34" y="f37"/>
                </a:lnTo>
                <a:close/>
              </a:path>
            </a:pathLst>
          </a:custGeom>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10800000" scaled="1"/>
            <a:tileRect/>
          </a:gradFill>
          <a:ln w="57150">
            <a:solidFill>
              <a:schemeClr val="tx1"/>
            </a:solidFill>
            <a:prstDash val="solid"/>
          </a:ln>
        </p:spPr>
        <p:txBody>
          <a:bodyPr vert="horz" wrap="square" lIns="91440" tIns="45720" rIns="91440" bIns="45720" anchor="ctr" anchorCtr="1" compatLnSpc="1"/>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zh-TW" sz="3200" b="1" i="0" u="none" strike="noStrike" kern="1200" cap="none" spc="0" baseline="0" dirty="0">
                <a:solidFill>
                  <a:srgbClr val="000000"/>
                </a:solidFill>
                <a:uFillTx/>
                <a:latin typeface="標楷體" panose="03000509000000000000" pitchFamily="65" charset="-120"/>
                <a:ea typeface="標楷體" panose="03000509000000000000" pitchFamily="65" charset="-120"/>
              </a:rPr>
              <a:t>開標</a:t>
            </a:r>
            <a:r>
              <a:rPr lang="zh-TW" altLang="en-US" sz="3200" b="1" i="0" u="none" strike="noStrike" kern="1200" cap="none" spc="0" baseline="0" dirty="0">
                <a:solidFill>
                  <a:srgbClr val="000000"/>
                </a:solidFill>
                <a:uFillTx/>
                <a:latin typeface="標楷體" panose="03000509000000000000" pitchFamily="65" charset="-120"/>
                <a:ea typeface="標楷體" panose="03000509000000000000" pitchFamily="65" charset="-120"/>
              </a:rPr>
              <a:t>審標評選協商決標作業</a:t>
            </a:r>
            <a:endParaRPr lang="zh-TW" sz="3200" b="1" i="0" u="none" strike="noStrike" kern="1200" cap="none" spc="0" baseline="0" dirty="0">
              <a:solidFill>
                <a:srgbClr val="000000"/>
              </a:solidFill>
              <a:uFillTx/>
              <a:latin typeface="標楷體" panose="03000509000000000000" pitchFamily="65" charset="-120"/>
              <a:ea typeface="標楷體" panose="03000509000000000000" pitchFamily="65" charset="-120"/>
            </a:endParaRPr>
          </a:p>
        </p:txBody>
      </p:sp>
    </p:spTree>
    <p:extLst>
      <p:ext uri="{BB962C8B-B14F-4D97-AF65-F5344CB8AC3E}">
        <p14:creationId xmlns:p14="http://schemas.microsoft.com/office/powerpoint/2010/main" val="413214745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12" name="文字方塊 11"/>
          <p:cNvSpPr txBox="1"/>
          <p:nvPr/>
        </p:nvSpPr>
        <p:spPr>
          <a:xfrm>
            <a:off x="6228184" y="1631627"/>
            <a:ext cx="2016224" cy="451406"/>
          </a:xfrm>
          <a:prstGeom prst="rect">
            <a:avLst/>
          </a:prstGeom>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lin ang="8100000" scaled="1"/>
            <a:tileRect/>
          </a:gradFill>
          <a:ln w="57150">
            <a:solidFill>
              <a:srgbClr val="1C1C1C"/>
            </a:solidFill>
          </a:ln>
        </p:spPr>
        <p:txBody>
          <a:bodyPr wrap="square" rtlCol="0">
            <a:spAutoFit/>
          </a:bodyPr>
          <a:lstStyle/>
          <a:p>
            <a:pPr>
              <a:lnSpc>
                <a:spcPts val="2800"/>
              </a:lnSpc>
              <a:spcAft>
                <a:spcPts val="0"/>
              </a:spcAft>
            </a:pPr>
            <a:r>
              <a:rPr lang="zh-TW" altLang="en-US" sz="2800" b="1" kern="100" dirty="0">
                <a:solidFill>
                  <a:srgbClr val="000000"/>
                </a:solidFill>
                <a:latin typeface="標楷體" panose="03000509000000000000" pitchFamily="65" charset="-120"/>
                <a:ea typeface="標楷體" panose="03000509000000000000" pitchFamily="65" charset="-120"/>
              </a:rPr>
              <a:t>十二、其他</a:t>
            </a:r>
            <a:endParaRPr lang="zh-TW" altLang="zh-TW" sz="2800" b="1" kern="100" dirty="0">
              <a:solidFill>
                <a:srgbClr val="000000"/>
              </a:solidFill>
              <a:latin typeface="標楷體" panose="03000509000000000000" pitchFamily="65" charset="-120"/>
              <a:ea typeface="標楷體" panose="03000509000000000000" pitchFamily="65" charset="-120"/>
            </a:endParaRPr>
          </a:p>
        </p:txBody>
      </p:sp>
      <p:sp>
        <p:nvSpPr>
          <p:cNvPr id="20" name="文字方塊 19"/>
          <p:cNvSpPr txBox="1"/>
          <p:nvPr/>
        </p:nvSpPr>
        <p:spPr>
          <a:xfrm>
            <a:off x="407920" y="2127028"/>
            <a:ext cx="8352928" cy="2602444"/>
          </a:xfrm>
          <a:prstGeom prst="rect">
            <a:avLst/>
          </a:prstGeom>
          <a:noFill/>
        </p:spPr>
        <p:txBody>
          <a:bodyPr wrap="square" rtlCol="0">
            <a:spAutoFit/>
          </a:bodyPr>
          <a:lstStyle/>
          <a:p>
            <a:pPr marL="355600" indent="-355600" algn="just">
              <a:lnSpc>
                <a:spcPts val="4000"/>
              </a:lnSpc>
            </a:pPr>
            <a:r>
              <a:rPr lang="en-US" altLang="zh-TW" sz="2400" b="1" kern="100" dirty="0">
                <a:solidFill>
                  <a:srgbClr val="000000"/>
                </a:solidFill>
                <a:latin typeface="標楷體" panose="03000509000000000000" pitchFamily="65" charset="-120"/>
                <a:ea typeface="標楷體" panose="03000509000000000000" pitchFamily="65" charset="-120"/>
              </a:rPr>
              <a:t>1.</a:t>
            </a:r>
            <a:r>
              <a:rPr lang="zh-TW" altLang="en-US" sz="2400" b="1" dirty="0">
                <a:solidFill>
                  <a:srgbClr val="000000"/>
                </a:solidFill>
                <a:latin typeface="標楷體" panose="03000509000000000000" pitchFamily="65" charset="-120"/>
                <a:ea typeface="標楷體" panose="03000509000000000000" pitchFamily="65" charset="-120"/>
              </a:rPr>
              <a:t>評選委員會委員名單於</a:t>
            </a:r>
            <a:r>
              <a:rPr lang="zh-TW" altLang="en-US" sz="2400" b="1" u="sng" dirty="0">
                <a:solidFill>
                  <a:srgbClr val="FF0000"/>
                </a:solidFill>
                <a:latin typeface="標楷體" panose="03000509000000000000" pitchFamily="65" charset="-120"/>
                <a:ea typeface="標楷體" panose="03000509000000000000" pitchFamily="65" charset="-120"/>
              </a:rPr>
              <a:t>公開前未保密</a:t>
            </a:r>
            <a:r>
              <a:rPr lang="zh-TW" altLang="en-US" sz="2400" b="1" dirty="0">
                <a:solidFill>
                  <a:srgbClr val="000000"/>
                </a:solidFill>
                <a:latin typeface="標楷體" panose="03000509000000000000" pitchFamily="65" charset="-120"/>
                <a:ea typeface="標楷體" panose="03000509000000000000" pitchFamily="65" charset="-120"/>
              </a:rPr>
              <a:t>；或未公開者，於開始評選前未保密，例如：評選委員建議名單簽報機關首長或其授權人員</a:t>
            </a:r>
            <a:r>
              <a:rPr lang="zh-TW" altLang="en-US" sz="2400" b="1" u="sng" dirty="0">
                <a:solidFill>
                  <a:srgbClr val="FF0000"/>
                </a:solidFill>
                <a:latin typeface="標楷體" panose="03000509000000000000" pitchFamily="65" charset="-120"/>
                <a:ea typeface="標楷體" panose="03000509000000000000" pitchFamily="65" charset="-120"/>
              </a:rPr>
              <a:t>核定之公文未以密件處理</a:t>
            </a:r>
            <a:r>
              <a:rPr lang="zh-TW" altLang="en-US" sz="2400" b="1" dirty="0">
                <a:solidFill>
                  <a:srgbClr val="000000"/>
                </a:solidFill>
                <a:latin typeface="標楷體" panose="03000509000000000000" pitchFamily="65" charset="-120"/>
                <a:ea typeface="標楷體" panose="03000509000000000000" pitchFamily="65" charset="-120"/>
              </a:rPr>
              <a:t>；評選委員名單尚未公開者，其發函聘</a:t>
            </a:r>
            <a:r>
              <a:rPr lang="en-US" altLang="zh-TW" sz="2400" b="1" dirty="0">
                <a:solidFill>
                  <a:srgbClr val="000000"/>
                </a:solidFill>
                <a:latin typeface="標楷體" panose="03000509000000000000" pitchFamily="65" charset="-120"/>
                <a:ea typeface="標楷體" panose="03000509000000000000" pitchFamily="65" charset="-120"/>
              </a:rPr>
              <a:t>(</a:t>
            </a:r>
            <a:r>
              <a:rPr lang="zh-TW" altLang="en-US" sz="2400" b="1" dirty="0">
                <a:solidFill>
                  <a:srgbClr val="000000"/>
                </a:solidFill>
                <a:latin typeface="標楷體" panose="03000509000000000000" pitchFamily="65" charset="-120"/>
                <a:ea typeface="標楷體" panose="03000509000000000000" pitchFamily="65" charset="-120"/>
              </a:rPr>
              <a:t>派</a:t>
            </a:r>
            <a:r>
              <a:rPr lang="en-US" altLang="zh-TW" sz="2400" b="1" dirty="0">
                <a:solidFill>
                  <a:srgbClr val="000000"/>
                </a:solidFill>
                <a:latin typeface="標楷體" panose="03000509000000000000" pitchFamily="65" charset="-120"/>
                <a:ea typeface="標楷體" panose="03000509000000000000" pitchFamily="65" charset="-120"/>
              </a:rPr>
              <a:t>)</a:t>
            </a:r>
            <a:r>
              <a:rPr lang="zh-TW" altLang="en-US" sz="2400" b="1" dirty="0">
                <a:solidFill>
                  <a:srgbClr val="000000"/>
                </a:solidFill>
                <a:latin typeface="標楷體" panose="03000509000000000000" pitchFamily="65" charset="-120"/>
                <a:ea typeface="標楷體" panose="03000509000000000000" pitchFamily="65" charset="-120"/>
              </a:rPr>
              <a:t>兼採購評選委員會委員、開會通知單及會議紀錄未註明為密件。 </a:t>
            </a:r>
            <a:endParaRPr lang="zh-TW" altLang="zh-TW" sz="2400" b="1" kern="100" dirty="0">
              <a:solidFill>
                <a:srgbClr val="000000"/>
              </a:solidFill>
              <a:latin typeface="標楷體" panose="03000509000000000000" pitchFamily="65" charset="-120"/>
              <a:ea typeface="標楷體" panose="03000509000000000000" pitchFamily="65" charset="-120"/>
              <a:cs typeface="Times New Roman"/>
            </a:endParaRPr>
          </a:p>
        </p:txBody>
      </p:sp>
      <p:sp>
        <p:nvSpPr>
          <p:cNvPr id="8" name="五邊形 4"/>
          <p:cNvSpPr/>
          <p:nvPr/>
        </p:nvSpPr>
        <p:spPr>
          <a:xfrm>
            <a:off x="395536" y="332656"/>
            <a:ext cx="3024336" cy="930841"/>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180"/>
              <a:gd name="f11" fmla="abs f4"/>
              <a:gd name="f12" fmla="abs f5"/>
              <a:gd name="f13" fmla="abs f6"/>
              <a:gd name="f14" fmla="val f7"/>
              <a:gd name="f15" fmla="val f8"/>
              <a:gd name="f16" fmla="*/ f9 f1 1"/>
              <a:gd name="f17" fmla="*/ f10 f1 1"/>
              <a:gd name="f18" fmla="?: f11 f4 1"/>
              <a:gd name="f19" fmla="?: f12 f5 1"/>
              <a:gd name="f20" fmla="?: f13 f6 1"/>
              <a:gd name="f21" fmla="*/ f16 1 f3"/>
              <a:gd name="f22" fmla="*/ f17 1 f3"/>
              <a:gd name="f23" fmla="*/ f18 1 21600"/>
              <a:gd name="f24" fmla="*/ f19 1 21600"/>
              <a:gd name="f25" fmla="*/ 21600 f18 1"/>
              <a:gd name="f26" fmla="*/ 21600 f19 1"/>
              <a:gd name="f27" fmla="+- f21 0 f2"/>
              <a:gd name="f28" fmla="+- f22 0 f2"/>
              <a:gd name="f29" fmla="min f24 f23"/>
              <a:gd name="f30" fmla="*/ f25 1 f20"/>
              <a:gd name="f31" fmla="*/ f26 1 f20"/>
              <a:gd name="f32" fmla="val f30"/>
              <a:gd name="f33" fmla="val f31"/>
              <a:gd name="f34" fmla="*/ f14 f29 1"/>
              <a:gd name="f35" fmla="+- f33 0 f14"/>
              <a:gd name="f36" fmla="+- f32 0 f14"/>
              <a:gd name="f37" fmla="*/ f33 f29 1"/>
              <a:gd name="f38" fmla="*/ f32 f29 1"/>
              <a:gd name="f39" fmla="*/ f35 1 2"/>
              <a:gd name="f40" fmla="min f36 f35"/>
              <a:gd name="f41" fmla="+- f14 f39 0"/>
              <a:gd name="f42" fmla="*/ f40 f15 1"/>
              <a:gd name="f43" fmla="*/ f42 1 100000"/>
              <a:gd name="f44" fmla="*/ f41 f29 1"/>
              <a:gd name="f45" fmla="+- f32 0 f43"/>
              <a:gd name="f46" fmla="+- f45 f32 0"/>
              <a:gd name="f47" fmla="*/ f45 1 2"/>
              <a:gd name="f48" fmla="*/ f45 f29 1"/>
              <a:gd name="f49" fmla="*/ f46 1 2"/>
              <a:gd name="f50" fmla="*/ f47 f29 1"/>
              <a:gd name="f51" fmla="*/ f49 f29 1"/>
            </a:gdLst>
            <a:ahLst/>
            <a:cxnLst>
              <a:cxn ang="3cd4">
                <a:pos x="hc" y="t"/>
              </a:cxn>
              <a:cxn ang="0">
                <a:pos x="r" y="vc"/>
              </a:cxn>
              <a:cxn ang="cd4">
                <a:pos x="hc" y="b"/>
              </a:cxn>
              <a:cxn ang="cd2">
                <a:pos x="l" y="vc"/>
              </a:cxn>
              <a:cxn ang="f27">
                <a:pos x="f50" y="f34"/>
              </a:cxn>
              <a:cxn ang="f28">
                <a:pos x="f50" y="f37"/>
              </a:cxn>
            </a:cxnLst>
            <a:rect l="f34" t="f34" r="f51" b="f37"/>
            <a:pathLst>
              <a:path>
                <a:moveTo>
                  <a:pt x="f34" y="f34"/>
                </a:moveTo>
                <a:lnTo>
                  <a:pt x="f48" y="f34"/>
                </a:lnTo>
                <a:lnTo>
                  <a:pt x="f38" y="f44"/>
                </a:lnTo>
                <a:lnTo>
                  <a:pt x="f48" y="f37"/>
                </a:lnTo>
                <a:lnTo>
                  <a:pt x="f34" y="f37"/>
                </a:lnTo>
                <a:close/>
              </a:path>
            </a:pathLst>
          </a:custGeom>
          <a:gradFill flip="none" rotWithShape="1">
            <a:gsLst>
              <a:gs pos="0">
                <a:srgbClr val="00B0F0">
                  <a:tint val="66000"/>
                  <a:satMod val="160000"/>
                </a:srgbClr>
              </a:gs>
              <a:gs pos="50000">
                <a:srgbClr val="00B0F0">
                  <a:tint val="44500"/>
                  <a:satMod val="160000"/>
                </a:srgbClr>
              </a:gs>
              <a:gs pos="100000">
                <a:srgbClr val="00B0F0">
                  <a:tint val="23500"/>
                  <a:satMod val="160000"/>
                </a:srgbClr>
              </a:gs>
            </a:gsLst>
            <a:lin ang="10800000" scaled="1"/>
            <a:tileRect/>
          </a:gradFill>
          <a:ln w="57150">
            <a:solidFill>
              <a:schemeClr val="tx1"/>
            </a:solidFill>
            <a:prstDash val="solid"/>
          </a:ln>
        </p:spPr>
        <p:txBody>
          <a:bodyPr vert="horz" wrap="square" lIns="91440" tIns="45720" rIns="91440" bIns="45720" anchor="ctr" anchorCtr="1" compatLnSpc="1"/>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zh-TW" sz="3200" b="1" i="0" u="none" strike="noStrike" kern="1200" cap="none" spc="0" baseline="0" dirty="0">
                <a:solidFill>
                  <a:srgbClr val="000000"/>
                </a:solidFill>
                <a:uFillTx/>
                <a:latin typeface="標楷體" panose="03000509000000000000" pitchFamily="65" charset="-120"/>
                <a:ea typeface="標楷體" panose="03000509000000000000" pitchFamily="65" charset="-120"/>
              </a:rPr>
              <a:t>招標</a:t>
            </a:r>
            <a:r>
              <a:rPr lang="zh-TW" altLang="en-US" sz="3200" b="1" i="0" u="none" strike="noStrike" kern="1200" cap="none" spc="0" baseline="0" dirty="0">
                <a:solidFill>
                  <a:srgbClr val="000000"/>
                </a:solidFill>
                <a:uFillTx/>
                <a:latin typeface="標楷體" panose="03000509000000000000" pitchFamily="65" charset="-120"/>
                <a:ea typeface="標楷體" panose="03000509000000000000" pitchFamily="65" charset="-120"/>
              </a:rPr>
              <a:t>前置作業</a:t>
            </a:r>
            <a:endParaRPr lang="zh-TW" sz="3200" b="1" i="0" u="none" strike="noStrike" kern="1200" cap="none" spc="0" baseline="0" dirty="0">
              <a:solidFill>
                <a:srgbClr val="000000"/>
              </a:solidFill>
              <a:uFillTx/>
              <a:latin typeface="標楷體" panose="03000509000000000000" pitchFamily="65" charset="-120"/>
              <a:ea typeface="標楷體" panose="03000509000000000000" pitchFamily="65" charset="-120"/>
            </a:endParaRPr>
          </a:p>
        </p:txBody>
      </p:sp>
      <p:sp>
        <p:nvSpPr>
          <p:cNvPr id="9" name="五邊形 5"/>
          <p:cNvSpPr/>
          <p:nvPr/>
        </p:nvSpPr>
        <p:spPr>
          <a:xfrm>
            <a:off x="3419872" y="332656"/>
            <a:ext cx="5366872" cy="930841"/>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180"/>
              <a:gd name="f11" fmla="abs f4"/>
              <a:gd name="f12" fmla="abs f5"/>
              <a:gd name="f13" fmla="abs f6"/>
              <a:gd name="f14" fmla="val f7"/>
              <a:gd name="f15" fmla="val f8"/>
              <a:gd name="f16" fmla="*/ f9 f1 1"/>
              <a:gd name="f17" fmla="*/ f10 f1 1"/>
              <a:gd name="f18" fmla="?: f11 f4 1"/>
              <a:gd name="f19" fmla="?: f12 f5 1"/>
              <a:gd name="f20" fmla="?: f13 f6 1"/>
              <a:gd name="f21" fmla="*/ f16 1 f3"/>
              <a:gd name="f22" fmla="*/ f17 1 f3"/>
              <a:gd name="f23" fmla="*/ f18 1 21600"/>
              <a:gd name="f24" fmla="*/ f19 1 21600"/>
              <a:gd name="f25" fmla="*/ 21600 f18 1"/>
              <a:gd name="f26" fmla="*/ 21600 f19 1"/>
              <a:gd name="f27" fmla="+- f21 0 f2"/>
              <a:gd name="f28" fmla="+- f22 0 f2"/>
              <a:gd name="f29" fmla="min f24 f23"/>
              <a:gd name="f30" fmla="*/ f25 1 f20"/>
              <a:gd name="f31" fmla="*/ f26 1 f20"/>
              <a:gd name="f32" fmla="val f30"/>
              <a:gd name="f33" fmla="val f31"/>
              <a:gd name="f34" fmla="*/ f14 f29 1"/>
              <a:gd name="f35" fmla="+- f33 0 f14"/>
              <a:gd name="f36" fmla="+- f32 0 f14"/>
              <a:gd name="f37" fmla="*/ f33 f29 1"/>
              <a:gd name="f38" fmla="*/ f32 f29 1"/>
              <a:gd name="f39" fmla="*/ f35 1 2"/>
              <a:gd name="f40" fmla="min f36 f35"/>
              <a:gd name="f41" fmla="+- f14 f39 0"/>
              <a:gd name="f42" fmla="*/ f40 f15 1"/>
              <a:gd name="f43" fmla="*/ f42 1 100000"/>
              <a:gd name="f44" fmla="*/ f41 f29 1"/>
              <a:gd name="f45" fmla="+- f32 0 f43"/>
              <a:gd name="f46" fmla="+- f45 f32 0"/>
              <a:gd name="f47" fmla="*/ f45 1 2"/>
              <a:gd name="f48" fmla="*/ f45 f29 1"/>
              <a:gd name="f49" fmla="*/ f46 1 2"/>
              <a:gd name="f50" fmla="*/ f47 f29 1"/>
              <a:gd name="f51" fmla="*/ f49 f29 1"/>
            </a:gdLst>
            <a:ahLst/>
            <a:cxnLst>
              <a:cxn ang="3cd4">
                <a:pos x="hc" y="t"/>
              </a:cxn>
              <a:cxn ang="0">
                <a:pos x="r" y="vc"/>
              </a:cxn>
              <a:cxn ang="cd4">
                <a:pos x="hc" y="b"/>
              </a:cxn>
              <a:cxn ang="cd2">
                <a:pos x="l" y="vc"/>
              </a:cxn>
              <a:cxn ang="f27">
                <a:pos x="f50" y="f34"/>
              </a:cxn>
              <a:cxn ang="f28">
                <a:pos x="f50" y="f37"/>
              </a:cxn>
            </a:cxnLst>
            <a:rect l="f34" t="f34" r="f51" b="f37"/>
            <a:pathLst>
              <a:path>
                <a:moveTo>
                  <a:pt x="f34" y="f34"/>
                </a:moveTo>
                <a:lnTo>
                  <a:pt x="f48" y="f34"/>
                </a:lnTo>
                <a:lnTo>
                  <a:pt x="f38" y="f44"/>
                </a:lnTo>
                <a:lnTo>
                  <a:pt x="f48" y="f37"/>
                </a:lnTo>
                <a:lnTo>
                  <a:pt x="f34" y="f37"/>
                </a:lnTo>
                <a:close/>
              </a:path>
            </a:pathLst>
          </a:custGeom>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10800000" scaled="1"/>
            <a:tileRect/>
          </a:gradFill>
          <a:ln w="57150">
            <a:solidFill>
              <a:schemeClr val="tx1"/>
            </a:solidFill>
            <a:prstDash val="solid"/>
          </a:ln>
        </p:spPr>
        <p:txBody>
          <a:bodyPr vert="horz" wrap="square" lIns="91440" tIns="45720" rIns="91440" bIns="45720" anchor="ctr" anchorCtr="1" compatLnSpc="1"/>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zh-TW" sz="3200" b="1" i="0" u="none" strike="noStrike" kern="1200" cap="none" spc="0" baseline="0" dirty="0">
                <a:solidFill>
                  <a:srgbClr val="000000"/>
                </a:solidFill>
                <a:uFillTx/>
                <a:latin typeface="標楷體" panose="03000509000000000000" pitchFamily="65" charset="-120"/>
                <a:ea typeface="標楷體" panose="03000509000000000000" pitchFamily="65" charset="-120"/>
              </a:rPr>
              <a:t>開標</a:t>
            </a:r>
            <a:r>
              <a:rPr lang="zh-TW" altLang="en-US" sz="3200" b="1" i="0" u="none" strike="noStrike" kern="1200" cap="none" spc="0" baseline="0" dirty="0">
                <a:solidFill>
                  <a:srgbClr val="000000"/>
                </a:solidFill>
                <a:uFillTx/>
                <a:latin typeface="標楷體" panose="03000509000000000000" pitchFamily="65" charset="-120"/>
                <a:ea typeface="標楷體" panose="03000509000000000000" pitchFamily="65" charset="-120"/>
              </a:rPr>
              <a:t>審標評選協商決標作業</a:t>
            </a:r>
            <a:endParaRPr lang="zh-TW" sz="3200" b="1" i="0" u="none" strike="noStrike" kern="1200" cap="none" spc="0" baseline="0" dirty="0">
              <a:solidFill>
                <a:srgbClr val="000000"/>
              </a:solidFill>
              <a:uFillTx/>
              <a:latin typeface="標楷體" panose="03000509000000000000" pitchFamily="65" charset="-120"/>
              <a:ea typeface="標楷體" panose="03000509000000000000" pitchFamily="65" charset="-120"/>
            </a:endParaRPr>
          </a:p>
        </p:txBody>
      </p:sp>
    </p:spTree>
    <p:extLst>
      <p:ext uri="{BB962C8B-B14F-4D97-AF65-F5344CB8AC3E}">
        <p14:creationId xmlns:p14="http://schemas.microsoft.com/office/powerpoint/2010/main" val="349966909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7" name="矩形 6"/>
          <p:cNvSpPr/>
          <p:nvPr/>
        </p:nvSpPr>
        <p:spPr>
          <a:xfrm>
            <a:off x="0" y="1340768"/>
            <a:ext cx="9144000" cy="1155445"/>
          </a:xfrm>
          <a:prstGeom prst="rect">
            <a:avLst/>
          </a:prstGeom>
          <a:solidFill>
            <a:schemeClr val="bg1"/>
          </a:solidFill>
        </p:spPr>
        <p:txBody>
          <a:bodyPr wrap="square">
            <a:spAutoFit/>
          </a:bodyPr>
          <a:lstStyle/>
          <a:p>
            <a:pPr algn="ctr">
              <a:lnSpc>
                <a:spcPts val="4300"/>
              </a:lnSpc>
            </a:pPr>
            <a:r>
              <a:rPr lang="zh-TW" altLang="zh-TW" sz="3200" b="1" dirty="0">
                <a:latin typeface="標楷體" panose="03000509000000000000" pitchFamily="65" charset="-120"/>
                <a:ea typeface="標楷體" panose="03000509000000000000" pitchFamily="65" charset="-120"/>
              </a:rPr>
              <a:t>履約管理及驗收爭議處理</a:t>
            </a:r>
            <a:endParaRPr lang="en-US" altLang="zh-TW" sz="3200" b="1" dirty="0">
              <a:latin typeface="標楷體" panose="03000509000000000000" pitchFamily="65" charset="-120"/>
              <a:ea typeface="標楷體" panose="03000509000000000000" pitchFamily="65" charset="-120"/>
            </a:endParaRPr>
          </a:p>
          <a:p>
            <a:pPr algn="ctr">
              <a:lnSpc>
                <a:spcPts val="4300"/>
              </a:lnSpc>
            </a:pPr>
            <a:r>
              <a:rPr lang="zh-TW" altLang="zh-TW" sz="3200" b="1" dirty="0">
                <a:latin typeface="標楷體" panose="03000509000000000000" pitchFamily="65" charset="-120"/>
                <a:ea typeface="標楷體" panose="03000509000000000000" pitchFamily="65" charset="-120"/>
              </a:rPr>
              <a:t>常見問題之處理方式</a:t>
            </a:r>
            <a:endParaRPr lang="en-US" altLang="zh-TW" sz="3200" b="1" dirty="0">
              <a:latin typeface="標楷體" panose="03000509000000000000" pitchFamily="65" charset="-120"/>
              <a:ea typeface="標楷體" panose="03000509000000000000" pitchFamily="65" charset="-120"/>
            </a:endParaRPr>
          </a:p>
        </p:txBody>
      </p:sp>
      <p:sp>
        <p:nvSpPr>
          <p:cNvPr id="2" name="矩形 1">
            <a:extLst>
              <a:ext uri="{FF2B5EF4-FFF2-40B4-BE49-F238E27FC236}">
                <a16:creationId xmlns:a16="http://schemas.microsoft.com/office/drawing/2014/main" id="{1B1C2586-7CE5-4A9E-829B-94F9C8F63496}"/>
              </a:ext>
            </a:extLst>
          </p:cNvPr>
          <p:cNvSpPr/>
          <p:nvPr/>
        </p:nvSpPr>
        <p:spPr>
          <a:xfrm>
            <a:off x="1259632" y="2551837"/>
            <a:ext cx="6984776" cy="2677656"/>
          </a:xfrm>
          <a:prstGeom prst="rect">
            <a:avLst/>
          </a:prstGeom>
          <a:solidFill>
            <a:srgbClr val="FFFF00"/>
          </a:solidFill>
          <a:ln w="57150">
            <a:solidFill>
              <a:srgbClr val="FF0000"/>
            </a:solidFill>
          </a:ln>
        </p:spPr>
        <p:txBody>
          <a:bodyPr wrap="square">
            <a:spAutoFit/>
          </a:bodyPr>
          <a:lstStyle/>
          <a:p>
            <a:r>
              <a:rPr lang="en-US" altLang="zh-TW" sz="2800" dirty="0">
                <a:latin typeface="標楷體" panose="03000509000000000000" pitchFamily="65" charset="-120"/>
                <a:ea typeface="標楷體" panose="03000509000000000000" pitchFamily="65" charset="-120"/>
              </a:rPr>
              <a:t>1.</a:t>
            </a:r>
            <a:r>
              <a:rPr lang="zh-HK" altLang="zh-TW" sz="2800" dirty="0">
                <a:latin typeface="標楷體" panose="03000509000000000000" pitchFamily="65" charset="-120"/>
                <a:ea typeface="標楷體" panose="03000509000000000000" pitchFamily="65" charset="-120"/>
              </a:rPr>
              <a:t>履約管理應注意事項</a:t>
            </a:r>
            <a:endParaRPr lang="zh-TW" altLang="zh-TW" sz="2800" dirty="0">
              <a:latin typeface="標楷體" panose="03000509000000000000" pitchFamily="65" charset="-120"/>
              <a:ea typeface="標楷體" panose="03000509000000000000" pitchFamily="65" charset="-120"/>
            </a:endParaRPr>
          </a:p>
          <a:p>
            <a:pPr marL="358775" indent="-358775"/>
            <a:r>
              <a:rPr lang="en-US" altLang="zh-TW" sz="2800" dirty="0">
                <a:latin typeface="標楷體" panose="03000509000000000000" pitchFamily="65" charset="-120"/>
                <a:ea typeface="標楷體" panose="03000509000000000000" pitchFamily="65" charset="-120"/>
              </a:rPr>
              <a:t>2.</a:t>
            </a:r>
            <a:r>
              <a:rPr lang="zh-HK" altLang="zh-TW" sz="2800" dirty="0">
                <a:latin typeface="標楷體" panose="03000509000000000000" pitchFamily="65" charset="-120"/>
                <a:ea typeface="標楷體" panose="03000509000000000000" pitchFamily="65" charset="-120"/>
              </a:rPr>
              <a:t>查驗、分段查驗、初驗及驗收應注意事項 </a:t>
            </a:r>
            <a:endParaRPr lang="zh-TW" altLang="zh-TW" sz="2800" dirty="0">
              <a:latin typeface="標楷體" panose="03000509000000000000" pitchFamily="65" charset="-120"/>
              <a:ea typeface="標楷體" panose="03000509000000000000" pitchFamily="65" charset="-120"/>
            </a:endParaRPr>
          </a:p>
          <a:p>
            <a:r>
              <a:rPr lang="en-US" altLang="zh-TW" sz="2800" dirty="0">
                <a:latin typeface="標楷體" panose="03000509000000000000" pitchFamily="65" charset="-120"/>
                <a:ea typeface="標楷體" panose="03000509000000000000" pitchFamily="65" charset="-120"/>
              </a:rPr>
              <a:t>3.</a:t>
            </a:r>
            <a:r>
              <a:rPr lang="zh-TW" altLang="zh-TW" sz="2800" dirty="0">
                <a:latin typeface="標楷體" panose="03000509000000000000" pitchFamily="65" charset="-120"/>
                <a:ea typeface="標楷體" panose="03000509000000000000" pitchFamily="65" charset="-120"/>
              </a:rPr>
              <a:t>減價收受及逾期</a:t>
            </a:r>
            <a:r>
              <a:rPr lang="zh-HK" altLang="zh-TW" sz="2800" dirty="0">
                <a:latin typeface="標楷體" panose="03000509000000000000" pitchFamily="65" charset="-120"/>
                <a:ea typeface="標楷體" panose="03000509000000000000" pitchFamily="65" charset="-120"/>
              </a:rPr>
              <a:t>罰款</a:t>
            </a:r>
            <a:r>
              <a:rPr lang="zh-TW" altLang="zh-TW" sz="2800" dirty="0">
                <a:latin typeface="標楷體" panose="03000509000000000000" pitchFamily="65" charset="-120"/>
                <a:ea typeface="標楷體" panose="03000509000000000000" pitchFamily="65" charset="-120"/>
              </a:rPr>
              <a:t>案例解析</a:t>
            </a:r>
          </a:p>
          <a:p>
            <a:r>
              <a:rPr lang="en-US" altLang="zh-TW" sz="2800" dirty="0">
                <a:latin typeface="標楷體" panose="03000509000000000000" pitchFamily="65" charset="-120"/>
                <a:ea typeface="標楷體" panose="03000509000000000000" pitchFamily="65" charset="-120"/>
              </a:rPr>
              <a:t>4.</a:t>
            </a:r>
            <a:r>
              <a:rPr lang="zh-HK" altLang="zh-TW" sz="2800" dirty="0">
                <a:latin typeface="標楷體" panose="03000509000000000000" pitchFamily="65" charset="-120"/>
                <a:ea typeface="標楷體" panose="03000509000000000000" pitchFamily="65" charset="-120"/>
              </a:rPr>
              <a:t>終止及解除契約應注意事項</a:t>
            </a:r>
            <a:endParaRPr lang="zh-TW" altLang="zh-TW" sz="2800" dirty="0">
              <a:latin typeface="標楷體" panose="03000509000000000000" pitchFamily="65" charset="-120"/>
              <a:ea typeface="標楷體" panose="03000509000000000000" pitchFamily="65" charset="-120"/>
            </a:endParaRPr>
          </a:p>
          <a:p>
            <a:r>
              <a:rPr lang="en-US" altLang="zh-TW" sz="2800" dirty="0">
                <a:latin typeface="標楷體" panose="03000509000000000000" pitchFamily="65" charset="-120"/>
                <a:ea typeface="標楷體" panose="03000509000000000000" pitchFamily="65" charset="-120"/>
              </a:rPr>
              <a:t>5.</a:t>
            </a:r>
            <a:r>
              <a:rPr lang="zh-TW" altLang="zh-TW" sz="2800" dirty="0">
                <a:latin typeface="標楷體" panose="03000509000000000000" pitchFamily="65" charset="-120"/>
                <a:ea typeface="標楷體" panose="03000509000000000000" pitchFamily="65" charset="-120"/>
              </a:rPr>
              <a:t>爭議處理之方式</a:t>
            </a:r>
          </a:p>
          <a:p>
            <a:r>
              <a:rPr lang="en-US" altLang="zh-TW" sz="2800" dirty="0">
                <a:latin typeface="標楷體" panose="03000509000000000000" pitchFamily="65" charset="-120"/>
                <a:ea typeface="標楷體" panose="03000509000000000000" pitchFamily="65" charset="-120"/>
              </a:rPr>
              <a:t>6.</a:t>
            </a:r>
            <a:r>
              <a:rPr lang="zh-TW" altLang="zh-TW" sz="2800" dirty="0">
                <a:latin typeface="標楷體" panose="03000509000000000000" pitchFamily="65" charset="-120"/>
                <a:ea typeface="標楷體" panose="03000509000000000000" pitchFamily="65" charset="-120"/>
              </a:rPr>
              <a:t>政府採購法第</a:t>
            </a:r>
            <a:r>
              <a:rPr lang="en-US" altLang="zh-TW" sz="2800" dirty="0">
                <a:latin typeface="標楷體" panose="03000509000000000000" pitchFamily="65" charset="-120"/>
                <a:ea typeface="標楷體" panose="03000509000000000000" pitchFamily="65" charset="-120"/>
              </a:rPr>
              <a:t>101</a:t>
            </a:r>
            <a:r>
              <a:rPr lang="zh-TW" altLang="zh-TW" sz="2800" dirty="0">
                <a:latin typeface="標楷體" panose="03000509000000000000" pitchFamily="65" charset="-120"/>
                <a:ea typeface="標楷體" panose="03000509000000000000" pitchFamily="65" charset="-120"/>
              </a:rPr>
              <a:t>條執行注意事項</a:t>
            </a:r>
          </a:p>
        </p:txBody>
      </p:sp>
    </p:spTree>
    <p:extLst>
      <p:ext uri="{BB962C8B-B14F-4D97-AF65-F5344CB8AC3E}">
        <p14:creationId xmlns:p14="http://schemas.microsoft.com/office/powerpoint/2010/main" val="337411077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id="{1B1C2586-7CE5-4A9E-829B-94F9C8F63496}"/>
              </a:ext>
            </a:extLst>
          </p:cNvPr>
          <p:cNvSpPr/>
          <p:nvPr/>
        </p:nvSpPr>
        <p:spPr>
          <a:xfrm>
            <a:off x="2987824" y="3167390"/>
            <a:ext cx="3384376" cy="523220"/>
          </a:xfrm>
          <a:prstGeom prst="rect">
            <a:avLst/>
          </a:prstGeom>
          <a:gradFill flip="none" rotWithShape="1">
            <a:gsLst>
              <a:gs pos="0">
                <a:srgbClr val="FFC000"/>
              </a:gs>
              <a:gs pos="74000">
                <a:srgbClr val="FFFF00"/>
              </a:gs>
              <a:gs pos="83000">
                <a:schemeClr val="accent5">
                  <a:lumMod val="60000"/>
                  <a:lumOff val="40000"/>
                </a:schemeClr>
              </a:gs>
              <a:gs pos="100000">
                <a:schemeClr val="accent3">
                  <a:lumMod val="30000"/>
                  <a:lumOff val="70000"/>
                </a:schemeClr>
              </a:gs>
            </a:gsLst>
            <a:path path="shape">
              <a:fillToRect l="50000" t="50000" r="50000" b="50000"/>
            </a:path>
            <a:tileRect/>
          </a:gradFill>
          <a:ln w="57150">
            <a:solidFill>
              <a:srgbClr val="FF0000"/>
            </a:solidFill>
          </a:ln>
        </p:spPr>
        <p:txBody>
          <a:bodyPr wrap="square">
            <a:spAutoFit/>
          </a:bodyPr>
          <a:lstStyle/>
          <a:p>
            <a:r>
              <a:rPr lang="zh-HK" altLang="zh-TW" sz="2800" dirty="0">
                <a:latin typeface="標楷體" panose="03000509000000000000" pitchFamily="65" charset="-120"/>
                <a:ea typeface="標楷體" panose="03000509000000000000" pitchFamily="65" charset="-120"/>
              </a:rPr>
              <a:t>履約管理應注意事項</a:t>
            </a:r>
            <a:endParaRPr lang="zh-TW" altLang="zh-TW" sz="2800" dirty="0">
              <a:latin typeface="標楷體" panose="03000509000000000000" pitchFamily="65" charset="-120"/>
              <a:ea typeface="標楷體" panose="03000509000000000000" pitchFamily="65" charset="-120"/>
            </a:endParaRPr>
          </a:p>
        </p:txBody>
      </p:sp>
    </p:spTree>
    <p:extLst>
      <p:ext uri="{BB962C8B-B14F-4D97-AF65-F5344CB8AC3E}">
        <p14:creationId xmlns:p14="http://schemas.microsoft.com/office/powerpoint/2010/main" val="183666382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4" name="日期版面配置區 3">
            <a:extLst>
              <a:ext uri="{FF2B5EF4-FFF2-40B4-BE49-F238E27FC236}">
                <a16:creationId xmlns:a16="http://schemas.microsoft.com/office/drawing/2014/main" id="{57B1F9B8-7115-4FD9-A9A5-DBA9A4A52197}"/>
              </a:ext>
            </a:extLst>
          </p:cNvPr>
          <p:cNvSpPr>
            <a:spLocks noGrp="1"/>
          </p:cNvSpPr>
          <p:nvPr>
            <p:ph type="dt" sz="half" idx="10"/>
          </p:nvPr>
        </p:nvSpPr>
        <p:spPr/>
        <p:txBody>
          <a:bodyPr/>
          <a:lstStyle/>
          <a:p>
            <a:pPr>
              <a:defRPr/>
            </a:pPr>
            <a:fld id="{8B242F9B-5847-47C1-B72C-F5DE4B292661}" type="datetime1">
              <a:rPr lang="zh-TW" altLang="en-US" smtClean="0"/>
              <a:pPr>
                <a:defRPr/>
              </a:pPr>
              <a:t>2020/9/27</a:t>
            </a:fld>
            <a:endParaRPr lang="en-US" altLang="zh-TW" dirty="0"/>
          </a:p>
        </p:txBody>
      </p:sp>
      <p:sp>
        <p:nvSpPr>
          <p:cNvPr id="5" name="文字方塊 4">
            <a:extLst>
              <a:ext uri="{FF2B5EF4-FFF2-40B4-BE49-F238E27FC236}">
                <a16:creationId xmlns:a16="http://schemas.microsoft.com/office/drawing/2014/main" id="{5C27A173-C80A-4E77-99CB-D58088BA3B8C}"/>
              </a:ext>
            </a:extLst>
          </p:cNvPr>
          <p:cNvSpPr txBox="1"/>
          <p:nvPr/>
        </p:nvSpPr>
        <p:spPr>
          <a:xfrm>
            <a:off x="251520" y="260648"/>
            <a:ext cx="8568952" cy="6032421"/>
          </a:xfrm>
          <a:prstGeom prst="rect">
            <a:avLst/>
          </a:prstGeom>
          <a:noFill/>
        </p:spPr>
        <p:txBody>
          <a:bodyPr wrap="square" rtlCol="0">
            <a:spAutoFit/>
          </a:bodyPr>
          <a:lstStyle/>
          <a:p>
            <a:pPr marL="358775" indent="-358775">
              <a:buFont typeface="Wingdings" panose="05000000000000000000" pitchFamily="2" charset="2"/>
              <a:buChar char="l"/>
            </a:pPr>
            <a:r>
              <a:rPr lang="zh-TW" altLang="en-US" sz="3600" b="1" dirty="0">
                <a:solidFill>
                  <a:srgbClr val="000000"/>
                </a:solidFill>
                <a:latin typeface="標楷體" panose="03000509000000000000" pitchFamily="65" charset="-120"/>
                <a:ea typeface="標楷體" panose="03000509000000000000" pitchFamily="65" charset="-120"/>
              </a:rPr>
              <a:t>履約管理</a:t>
            </a:r>
            <a:r>
              <a:rPr lang="en-US" altLang="zh-TW" sz="3600" b="1" dirty="0">
                <a:solidFill>
                  <a:srgbClr val="000000"/>
                </a:solidFill>
                <a:latin typeface="標楷體" panose="03000509000000000000" pitchFamily="65" charset="-120"/>
                <a:ea typeface="標楷體" panose="03000509000000000000" pitchFamily="65" charset="-120"/>
              </a:rPr>
              <a:t>/</a:t>
            </a:r>
            <a:r>
              <a:rPr lang="zh-TW" altLang="en-US" sz="3600" b="1" dirty="0">
                <a:solidFill>
                  <a:srgbClr val="000000"/>
                </a:solidFill>
                <a:latin typeface="標楷體" panose="03000509000000000000" pitchFamily="65" charset="-120"/>
                <a:ea typeface="標楷體" panose="03000509000000000000" pitchFamily="65" charset="-120"/>
              </a:rPr>
              <a:t>查</a:t>
            </a:r>
            <a:r>
              <a:rPr lang="en-US" altLang="zh-TW" sz="3600" b="1" dirty="0">
                <a:solidFill>
                  <a:srgbClr val="000000"/>
                </a:solidFill>
                <a:latin typeface="標楷體" panose="03000509000000000000" pitchFamily="65" charset="-120"/>
                <a:ea typeface="標楷體" panose="03000509000000000000" pitchFamily="65" charset="-120"/>
              </a:rPr>
              <a:t>/</a:t>
            </a:r>
            <a:r>
              <a:rPr lang="zh-TW" altLang="en-US" sz="3600" b="1" dirty="0">
                <a:solidFill>
                  <a:srgbClr val="000000"/>
                </a:solidFill>
                <a:latin typeface="標楷體" panose="03000509000000000000" pitchFamily="65" charset="-120"/>
                <a:ea typeface="標楷體" panose="03000509000000000000" pitchFamily="65" charset="-120"/>
              </a:rPr>
              <a:t>初</a:t>
            </a:r>
            <a:r>
              <a:rPr lang="en-US" altLang="zh-TW" sz="3600" b="1" dirty="0">
                <a:solidFill>
                  <a:srgbClr val="000000"/>
                </a:solidFill>
                <a:latin typeface="標楷體" panose="03000509000000000000" pitchFamily="65" charset="-120"/>
                <a:ea typeface="標楷體" panose="03000509000000000000" pitchFamily="65" charset="-120"/>
              </a:rPr>
              <a:t>/</a:t>
            </a:r>
            <a:r>
              <a:rPr lang="zh-TW" altLang="en-US" sz="3600" b="1" dirty="0">
                <a:solidFill>
                  <a:srgbClr val="000000"/>
                </a:solidFill>
                <a:latin typeface="標楷體" panose="03000509000000000000" pitchFamily="65" charset="-120"/>
                <a:ea typeface="標楷體" panose="03000509000000000000" pitchFamily="65" charset="-120"/>
              </a:rPr>
              <a:t>驗收階段</a:t>
            </a:r>
          </a:p>
          <a:p>
            <a:pPr marL="623888" lvl="1" indent="-265113" algn="just">
              <a:lnSpc>
                <a:spcPts val="3000"/>
              </a:lnSpc>
              <a:buFont typeface="Wingdings" panose="05000000000000000000" pitchFamily="2" charset="2"/>
              <a:buChar char="Ø"/>
            </a:pPr>
            <a:r>
              <a:rPr lang="zh-TW" altLang="en-US" sz="2600" b="1" dirty="0">
                <a:solidFill>
                  <a:srgbClr val="000000"/>
                </a:solidFill>
                <a:latin typeface="標楷體" panose="03000509000000000000" pitchFamily="65" charset="-120"/>
                <a:ea typeface="標楷體" panose="03000509000000000000" pitchFamily="65" charset="-120"/>
              </a:rPr>
              <a:t>工程竣工後，始發現廠商</a:t>
            </a:r>
            <a:r>
              <a:rPr lang="zh-TW" altLang="en-US" sz="2600" b="1" u="heavy" dirty="0">
                <a:solidFill>
                  <a:srgbClr val="FF0000"/>
                </a:solidFill>
                <a:uFill>
                  <a:solidFill>
                    <a:srgbClr val="0000FF"/>
                  </a:solidFill>
                </a:uFill>
                <a:latin typeface="標楷體" panose="03000509000000000000" pitchFamily="65" charset="-120"/>
                <a:ea typeface="標楷體" panose="03000509000000000000" pitchFamily="65" charset="-120"/>
              </a:rPr>
              <a:t>未保險或保險期限不足</a:t>
            </a:r>
            <a:r>
              <a:rPr lang="zh-TW" altLang="en-US" sz="2600" b="1" dirty="0">
                <a:solidFill>
                  <a:srgbClr val="000000"/>
                </a:solidFill>
                <a:latin typeface="標楷體" panose="03000509000000000000" pitchFamily="65" charset="-120"/>
                <a:ea typeface="標楷體" panose="03000509000000000000" pitchFamily="65" charset="-120"/>
              </a:rPr>
              <a:t>。</a:t>
            </a:r>
            <a:endParaRPr lang="en-US" altLang="zh-TW" sz="2600" b="1" dirty="0">
              <a:solidFill>
                <a:srgbClr val="000000"/>
              </a:solidFill>
              <a:latin typeface="標楷體" panose="03000509000000000000" pitchFamily="65" charset="-120"/>
              <a:ea typeface="標楷體" panose="03000509000000000000" pitchFamily="65" charset="-120"/>
            </a:endParaRPr>
          </a:p>
          <a:p>
            <a:pPr marL="623888" lvl="1" indent="-265113" algn="just">
              <a:lnSpc>
                <a:spcPts val="3000"/>
              </a:lnSpc>
              <a:buFont typeface="Wingdings" panose="05000000000000000000" pitchFamily="2" charset="2"/>
              <a:buChar char="Ø"/>
            </a:pPr>
            <a:r>
              <a:rPr lang="zh-TW" altLang="en-US" sz="2600" b="1" dirty="0">
                <a:solidFill>
                  <a:srgbClr val="000000"/>
                </a:solidFill>
                <a:latin typeface="標楷體" panose="03000509000000000000" pitchFamily="65" charset="-120"/>
                <a:ea typeface="標楷體" panose="03000509000000000000" pitchFamily="65" charset="-120"/>
              </a:rPr>
              <a:t>無專案管理廠商，機關權責該</a:t>
            </a:r>
            <a:r>
              <a:rPr lang="zh-TW" altLang="en-US" sz="2600" b="1" u="heavy" dirty="0">
                <a:solidFill>
                  <a:srgbClr val="FF0000"/>
                </a:solidFill>
                <a:uFill>
                  <a:solidFill>
                    <a:srgbClr val="0000FF"/>
                  </a:solidFill>
                </a:uFill>
                <a:latin typeface="標楷體" panose="03000509000000000000" pitchFamily="65" charset="-120"/>
                <a:ea typeface="標楷體" panose="03000509000000000000" pitchFamily="65" charset="-120"/>
              </a:rPr>
              <a:t>核定事項卻以備查處理</a:t>
            </a:r>
            <a:r>
              <a:rPr lang="zh-TW" altLang="en-US" sz="2600" b="1" dirty="0">
                <a:solidFill>
                  <a:srgbClr val="000000"/>
                </a:solidFill>
                <a:latin typeface="標楷體" panose="03000509000000000000" pitchFamily="65" charset="-120"/>
                <a:ea typeface="標楷體" panose="03000509000000000000" pitchFamily="65" charset="-120"/>
              </a:rPr>
              <a:t>，例如保險費。</a:t>
            </a:r>
            <a:endParaRPr lang="en-US" altLang="zh-TW" sz="2600" b="1" dirty="0">
              <a:solidFill>
                <a:srgbClr val="000000"/>
              </a:solidFill>
              <a:latin typeface="標楷體" panose="03000509000000000000" pitchFamily="65" charset="-120"/>
              <a:ea typeface="標楷體" panose="03000509000000000000" pitchFamily="65" charset="-120"/>
            </a:endParaRPr>
          </a:p>
          <a:p>
            <a:pPr marL="623888" lvl="1" indent="-265113" algn="just">
              <a:lnSpc>
                <a:spcPts val="3000"/>
              </a:lnSpc>
              <a:buFont typeface="Wingdings" panose="05000000000000000000" pitchFamily="2" charset="2"/>
              <a:buChar char="Ø"/>
            </a:pPr>
            <a:r>
              <a:rPr lang="zh-TW" altLang="en-US" sz="2600" b="1" dirty="0">
                <a:solidFill>
                  <a:srgbClr val="000000"/>
                </a:solidFill>
                <a:latin typeface="標楷體" panose="03000509000000000000" pitchFamily="65" charset="-120"/>
                <a:ea typeface="標楷體" panose="03000509000000000000" pitchFamily="65" charset="-120"/>
              </a:rPr>
              <a:t>工程案由</a:t>
            </a:r>
            <a:r>
              <a:rPr lang="zh-TW" altLang="en-US" sz="2600" b="1" u="heavy" dirty="0">
                <a:solidFill>
                  <a:srgbClr val="FF0000"/>
                </a:solidFill>
                <a:uFill>
                  <a:solidFill>
                    <a:srgbClr val="0000FF"/>
                  </a:solidFill>
                </a:uFill>
                <a:latin typeface="標楷體" panose="03000509000000000000" pitchFamily="65" charset="-120"/>
                <a:ea typeface="標楷體" panose="03000509000000000000" pitchFamily="65" charset="-120"/>
              </a:rPr>
              <a:t>任意設計廠商變更設計</a:t>
            </a:r>
            <a:r>
              <a:rPr lang="zh-TW" altLang="en-US" sz="2600" b="1" dirty="0">
                <a:solidFill>
                  <a:srgbClr val="000000"/>
                </a:solidFill>
                <a:latin typeface="標楷體" panose="03000509000000000000" pitchFamily="65" charset="-120"/>
                <a:ea typeface="標楷體" panose="03000509000000000000" pitchFamily="65" charset="-120"/>
              </a:rPr>
              <a:t>，未追究是否設計不實責任。</a:t>
            </a:r>
            <a:endParaRPr lang="en-US" altLang="zh-TW" sz="2600" b="1" dirty="0">
              <a:solidFill>
                <a:srgbClr val="000000"/>
              </a:solidFill>
              <a:latin typeface="標楷體" panose="03000509000000000000" pitchFamily="65" charset="-120"/>
              <a:ea typeface="標楷體" panose="03000509000000000000" pitchFamily="65" charset="-120"/>
            </a:endParaRPr>
          </a:p>
          <a:p>
            <a:pPr marL="623888" lvl="1" indent="-265113" algn="just">
              <a:lnSpc>
                <a:spcPts val="3000"/>
              </a:lnSpc>
              <a:buFont typeface="Wingdings" panose="05000000000000000000" pitchFamily="2" charset="2"/>
              <a:buChar char="Ø"/>
            </a:pPr>
            <a:r>
              <a:rPr lang="zh-TW" altLang="en-US" sz="2600" b="1" dirty="0">
                <a:solidFill>
                  <a:srgbClr val="000000"/>
                </a:solidFill>
                <a:latin typeface="標楷體" panose="03000509000000000000" pitchFamily="65" charset="-120"/>
                <a:ea typeface="標楷體" panose="03000509000000000000" pitchFamily="65" charset="-120"/>
              </a:rPr>
              <a:t>工程實作實算，</a:t>
            </a:r>
            <a:r>
              <a:rPr lang="zh-TW" altLang="en-US" sz="2600" b="1" u="heavy" dirty="0">
                <a:solidFill>
                  <a:srgbClr val="FF0000"/>
                </a:solidFill>
                <a:uFill>
                  <a:solidFill>
                    <a:srgbClr val="0000FF"/>
                  </a:solidFill>
                </a:uFill>
                <a:latin typeface="標楷體" panose="03000509000000000000" pitchFamily="65" charset="-120"/>
                <a:ea typeface="標楷體" panose="03000509000000000000" pitchFamily="65" charset="-120"/>
              </a:rPr>
              <a:t>原工項之數量增減</a:t>
            </a:r>
            <a:r>
              <a:rPr lang="zh-TW" altLang="en-US" sz="2600" b="1" dirty="0">
                <a:solidFill>
                  <a:srgbClr val="000000"/>
                </a:solidFill>
                <a:latin typeface="標楷體" panose="03000509000000000000" pitchFamily="65" charset="-120"/>
                <a:ea typeface="標楷體" panose="03000509000000000000" pitchFamily="65" charset="-120"/>
              </a:rPr>
              <a:t>，訂有</a:t>
            </a:r>
            <a:r>
              <a:rPr lang="en-US" altLang="zh-TW" sz="2600" b="1" dirty="0">
                <a:solidFill>
                  <a:srgbClr val="000000"/>
                </a:solidFill>
                <a:latin typeface="標楷體" panose="03000509000000000000" pitchFamily="65" charset="-120"/>
                <a:ea typeface="標楷體" panose="03000509000000000000" pitchFamily="65" charset="-120"/>
                <a:cs typeface="Posterama" panose="020B0504020200020000" pitchFamily="34" charset="0"/>
              </a:rPr>
              <a:t>±</a:t>
            </a:r>
            <a:r>
              <a:rPr lang="en-US" altLang="zh-TW" sz="2600" b="1" dirty="0">
                <a:solidFill>
                  <a:srgbClr val="000000"/>
                </a:solidFill>
                <a:latin typeface="標楷體" panose="03000509000000000000" pitchFamily="65" charset="-120"/>
                <a:ea typeface="標楷體" panose="03000509000000000000" pitchFamily="65" charset="-120"/>
              </a:rPr>
              <a:t>5</a:t>
            </a:r>
            <a:r>
              <a:rPr lang="zh-TW" altLang="en-US" sz="2600" b="1" dirty="0">
                <a:solidFill>
                  <a:srgbClr val="000000"/>
                </a:solidFill>
                <a:latin typeface="標楷體" panose="03000509000000000000" pitchFamily="65" charset="-120"/>
                <a:ea typeface="標楷體" panose="03000509000000000000" pitchFamily="65" charset="-120"/>
              </a:rPr>
              <a:t>％、</a:t>
            </a:r>
            <a:r>
              <a:rPr lang="en-US" altLang="zh-TW" sz="2600" b="1" dirty="0">
                <a:solidFill>
                  <a:srgbClr val="000000"/>
                </a:solidFill>
                <a:latin typeface="標楷體" panose="03000509000000000000" pitchFamily="65" charset="-120"/>
                <a:ea typeface="標楷體" panose="03000509000000000000" pitchFamily="65" charset="-120"/>
                <a:cs typeface="Posterama" panose="020B0504020200020000" pitchFamily="34" charset="0"/>
              </a:rPr>
              <a:t>±</a:t>
            </a:r>
            <a:r>
              <a:rPr lang="en-US" altLang="zh-TW" sz="2600" b="1" dirty="0">
                <a:solidFill>
                  <a:srgbClr val="000000"/>
                </a:solidFill>
                <a:latin typeface="標楷體" panose="03000509000000000000" pitchFamily="65" charset="-120"/>
                <a:ea typeface="標楷體" panose="03000509000000000000" pitchFamily="65" charset="-120"/>
              </a:rPr>
              <a:t>30</a:t>
            </a:r>
            <a:r>
              <a:rPr lang="zh-TW" altLang="en-US" sz="2600" b="1" dirty="0">
                <a:solidFill>
                  <a:srgbClr val="000000"/>
                </a:solidFill>
                <a:latin typeface="標楷體" panose="03000509000000000000" pitchFamily="65" charset="-120"/>
                <a:ea typeface="標楷體" panose="03000509000000000000" pitchFamily="65" charset="-120"/>
              </a:rPr>
              <a:t>％者，卻一律議價辦理。</a:t>
            </a:r>
            <a:endParaRPr lang="en-US" altLang="zh-TW" sz="2600" b="1" dirty="0">
              <a:solidFill>
                <a:srgbClr val="000000"/>
              </a:solidFill>
              <a:latin typeface="標楷體" panose="03000509000000000000" pitchFamily="65" charset="-120"/>
              <a:ea typeface="標楷體" panose="03000509000000000000" pitchFamily="65" charset="-120"/>
            </a:endParaRPr>
          </a:p>
          <a:p>
            <a:pPr marL="623888" lvl="1" indent="-265113" algn="just">
              <a:lnSpc>
                <a:spcPts val="3000"/>
              </a:lnSpc>
              <a:buFont typeface="Wingdings" panose="05000000000000000000" pitchFamily="2" charset="2"/>
              <a:buChar char="Ø"/>
            </a:pPr>
            <a:r>
              <a:rPr lang="zh-TW" altLang="en-US" sz="2600" b="1" dirty="0">
                <a:solidFill>
                  <a:srgbClr val="000000"/>
                </a:solidFill>
                <a:latin typeface="標楷體" panose="03000509000000000000" pitchFamily="65" charset="-120"/>
                <a:ea typeface="標楷體" panose="03000509000000000000" pitchFamily="65" charset="-120"/>
              </a:rPr>
              <a:t>公告金以上採購，每月</a:t>
            </a:r>
            <a:r>
              <a:rPr lang="en-US" altLang="zh-TW" sz="2600" b="1" dirty="0">
                <a:solidFill>
                  <a:srgbClr val="000000"/>
                </a:solidFill>
                <a:latin typeface="標楷體" panose="03000509000000000000" pitchFamily="65" charset="-120"/>
                <a:ea typeface="標楷體" panose="03000509000000000000" pitchFamily="65" charset="-120"/>
              </a:rPr>
              <a:t>/</a:t>
            </a:r>
            <a:r>
              <a:rPr lang="zh-TW" altLang="en-US" sz="2600" b="1" dirty="0">
                <a:solidFill>
                  <a:srgbClr val="000000"/>
                </a:solidFill>
                <a:latin typeface="標楷體" panose="03000509000000000000" pitchFamily="65" charset="-120"/>
                <a:ea typeface="標楷體" panose="03000509000000000000" pitchFamily="65" charset="-120"/>
              </a:rPr>
              <a:t>期</a:t>
            </a:r>
            <a:r>
              <a:rPr lang="en-US" altLang="zh-TW" sz="2600" b="1" dirty="0">
                <a:solidFill>
                  <a:srgbClr val="000000"/>
                </a:solidFill>
                <a:latin typeface="標楷體" panose="03000509000000000000" pitchFamily="65" charset="-120"/>
                <a:ea typeface="標楷體" panose="03000509000000000000" pitchFamily="65" charset="-120"/>
              </a:rPr>
              <a:t>/</a:t>
            </a:r>
            <a:r>
              <a:rPr lang="zh-TW" altLang="en-US" sz="2600" b="1" dirty="0">
                <a:solidFill>
                  <a:srgbClr val="000000"/>
                </a:solidFill>
                <a:latin typeface="標楷體" panose="03000509000000000000" pitchFamily="65" charset="-120"/>
                <a:ea typeface="標楷體" panose="03000509000000000000" pitchFamily="65" charset="-120"/>
              </a:rPr>
              <a:t>進度驗收付款，</a:t>
            </a:r>
            <a:r>
              <a:rPr lang="zh-TW" altLang="en-US" sz="2600" b="1" u="heavy" dirty="0">
                <a:solidFill>
                  <a:srgbClr val="FF0000"/>
                </a:solidFill>
                <a:uFill>
                  <a:solidFill>
                    <a:srgbClr val="0000FF"/>
                  </a:solidFill>
                </a:uFill>
                <a:latin typeface="標楷體" panose="03000509000000000000" pitchFamily="65" charset="-120"/>
                <a:ea typeface="標楷體" panose="03000509000000000000" pitchFamily="65" charset="-120"/>
              </a:rPr>
              <a:t>未製作結算驗收證明書</a:t>
            </a:r>
            <a:r>
              <a:rPr lang="zh-TW" altLang="en-US" sz="2600" b="1" dirty="0">
                <a:solidFill>
                  <a:srgbClr val="000000"/>
                </a:solidFill>
                <a:latin typeface="標楷體" panose="03000509000000000000" pitchFamily="65" charset="-120"/>
                <a:ea typeface="標楷體" panose="03000509000000000000" pitchFamily="65" charset="-120"/>
              </a:rPr>
              <a:t>。</a:t>
            </a:r>
            <a:endParaRPr lang="en-US" altLang="zh-TW" sz="2600" b="1" dirty="0">
              <a:solidFill>
                <a:srgbClr val="000000"/>
              </a:solidFill>
              <a:latin typeface="標楷體" panose="03000509000000000000" pitchFamily="65" charset="-120"/>
              <a:ea typeface="標楷體" panose="03000509000000000000" pitchFamily="65" charset="-120"/>
            </a:endParaRPr>
          </a:p>
          <a:p>
            <a:pPr marL="623888" lvl="1" indent="-265113" algn="just">
              <a:lnSpc>
                <a:spcPts val="3000"/>
              </a:lnSpc>
              <a:buFont typeface="Wingdings" panose="05000000000000000000" pitchFamily="2" charset="2"/>
              <a:buChar char="Ø"/>
            </a:pPr>
            <a:r>
              <a:rPr lang="zh-TW" altLang="en-US" sz="2600" b="1" dirty="0">
                <a:solidFill>
                  <a:srgbClr val="000000"/>
                </a:solidFill>
                <a:latin typeface="標楷體" panose="03000509000000000000" pitchFamily="65" charset="-120"/>
                <a:ea typeface="標楷體" panose="03000509000000000000" pitchFamily="65" charset="-120"/>
              </a:rPr>
              <a:t>契約規定</a:t>
            </a:r>
            <a:r>
              <a:rPr lang="zh-TW" altLang="en-US" sz="2600" b="1" u="heavy" dirty="0">
                <a:solidFill>
                  <a:srgbClr val="FF0000"/>
                </a:solidFill>
                <a:uFill>
                  <a:solidFill>
                    <a:srgbClr val="0000FF"/>
                  </a:solidFill>
                </a:uFill>
                <a:latin typeface="標楷體" panose="03000509000000000000" pitchFamily="65" charset="-120"/>
                <a:ea typeface="標楷體" panose="03000509000000000000" pitchFamily="65" charset="-120"/>
              </a:rPr>
              <a:t>每月驗收付款</a:t>
            </a:r>
            <a:r>
              <a:rPr lang="zh-TW" altLang="en-US" sz="2600" b="1" dirty="0">
                <a:solidFill>
                  <a:srgbClr val="000000"/>
                </a:solidFill>
                <a:latin typeface="標楷體" panose="03000509000000000000" pitchFamily="65" charset="-120"/>
                <a:ea typeface="標楷體" panose="03000509000000000000" pitchFamily="65" charset="-120"/>
              </a:rPr>
              <a:t>，卻以每月查驗付款辦理。</a:t>
            </a:r>
            <a:endParaRPr lang="en-US" altLang="zh-TW" sz="2600" b="1" dirty="0">
              <a:solidFill>
                <a:srgbClr val="000000"/>
              </a:solidFill>
              <a:latin typeface="標楷體" panose="03000509000000000000" pitchFamily="65" charset="-120"/>
              <a:ea typeface="標楷體" panose="03000509000000000000" pitchFamily="65" charset="-120"/>
            </a:endParaRPr>
          </a:p>
          <a:p>
            <a:pPr marL="623888" lvl="1" indent="-265113" algn="just">
              <a:lnSpc>
                <a:spcPts val="3000"/>
              </a:lnSpc>
              <a:buFont typeface="Wingdings" panose="05000000000000000000" pitchFamily="2" charset="2"/>
              <a:buChar char="Ø"/>
            </a:pPr>
            <a:r>
              <a:rPr lang="zh-TW" altLang="en-US" sz="2600" b="1" dirty="0">
                <a:solidFill>
                  <a:srgbClr val="000000"/>
                </a:solidFill>
                <a:latin typeface="標楷體" panose="03000509000000000000" pitchFamily="65" charset="-120"/>
                <a:ea typeface="標楷體" panose="03000509000000000000" pitchFamily="65" charset="-120"/>
              </a:rPr>
              <a:t>契約期限</a:t>
            </a:r>
            <a:r>
              <a:rPr lang="en-US" altLang="zh-TW" sz="2600" b="1" dirty="0">
                <a:solidFill>
                  <a:srgbClr val="000000"/>
                </a:solidFill>
                <a:latin typeface="標楷體" panose="03000509000000000000" pitchFamily="65" charset="-120"/>
                <a:ea typeface="標楷體" panose="03000509000000000000" pitchFamily="65" charset="-120"/>
              </a:rPr>
              <a:t>5</a:t>
            </a:r>
            <a:r>
              <a:rPr lang="zh-TW" altLang="en-US" sz="2600" b="1" dirty="0">
                <a:solidFill>
                  <a:srgbClr val="000000"/>
                </a:solidFill>
                <a:latin typeface="標楷體" panose="03000509000000000000" pitchFamily="65" charset="-120"/>
                <a:ea typeface="標楷體" panose="03000509000000000000" pitchFamily="65" charset="-120"/>
              </a:rPr>
              <a:t>年，每月查驗付款，每年驗收。</a:t>
            </a:r>
            <a:r>
              <a:rPr lang="zh-TW" altLang="en-US" sz="2600" b="1" u="heavy" dirty="0">
                <a:solidFill>
                  <a:srgbClr val="FF0000"/>
                </a:solidFill>
                <a:uFill>
                  <a:solidFill>
                    <a:srgbClr val="0000FF"/>
                  </a:solidFill>
                </a:uFill>
                <a:latin typeface="標楷體" panose="03000509000000000000" pitchFamily="65" charset="-120"/>
                <a:ea typeface="標楷體" panose="03000509000000000000" pitchFamily="65" charset="-120"/>
              </a:rPr>
              <a:t>卻第</a:t>
            </a:r>
            <a:r>
              <a:rPr lang="en-US" altLang="zh-TW" sz="2600" b="1" u="heavy" dirty="0">
                <a:solidFill>
                  <a:srgbClr val="FF0000"/>
                </a:solidFill>
                <a:uFill>
                  <a:solidFill>
                    <a:srgbClr val="0000FF"/>
                  </a:solidFill>
                </a:uFill>
                <a:latin typeface="標楷體" panose="03000509000000000000" pitchFamily="65" charset="-120"/>
                <a:ea typeface="標楷體" panose="03000509000000000000" pitchFamily="65" charset="-120"/>
              </a:rPr>
              <a:t>5</a:t>
            </a:r>
            <a:r>
              <a:rPr lang="zh-TW" altLang="en-US" sz="2600" b="1" u="heavy" dirty="0">
                <a:solidFill>
                  <a:srgbClr val="FF0000"/>
                </a:solidFill>
                <a:uFill>
                  <a:solidFill>
                    <a:srgbClr val="0000FF"/>
                  </a:solidFill>
                </a:uFill>
                <a:latin typeface="標楷體" panose="03000509000000000000" pitchFamily="65" charset="-120"/>
                <a:ea typeface="標楷體" panose="03000509000000000000" pitchFamily="65" charset="-120"/>
              </a:rPr>
              <a:t>年始驗收</a:t>
            </a:r>
            <a:r>
              <a:rPr lang="zh-TW" altLang="en-US" sz="2600" b="1" dirty="0">
                <a:solidFill>
                  <a:srgbClr val="000000"/>
                </a:solidFill>
                <a:latin typeface="標楷體" panose="03000509000000000000" pitchFamily="65" charset="-120"/>
                <a:ea typeface="標楷體" panose="03000509000000000000" pitchFamily="65" charset="-120"/>
              </a:rPr>
              <a:t>。</a:t>
            </a:r>
            <a:endParaRPr lang="en-US" altLang="zh-TW" sz="2600" b="1" dirty="0">
              <a:solidFill>
                <a:srgbClr val="000000"/>
              </a:solidFill>
              <a:latin typeface="標楷體" panose="03000509000000000000" pitchFamily="65" charset="-120"/>
              <a:ea typeface="標楷體" panose="03000509000000000000" pitchFamily="65" charset="-120"/>
            </a:endParaRPr>
          </a:p>
          <a:p>
            <a:pPr marL="623888" lvl="1" indent="-265113" algn="just">
              <a:lnSpc>
                <a:spcPts val="3000"/>
              </a:lnSpc>
              <a:buFont typeface="Wingdings" panose="05000000000000000000" pitchFamily="2" charset="2"/>
              <a:buChar char="Ø"/>
            </a:pPr>
            <a:r>
              <a:rPr lang="zh-TW" altLang="en-US" sz="2600" b="1" dirty="0">
                <a:solidFill>
                  <a:srgbClr val="000000"/>
                </a:solidFill>
                <a:latin typeface="標楷體" panose="03000509000000000000" pitchFamily="65" charset="-120"/>
                <a:ea typeface="標楷體" panose="03000509000000000000" pitchFamily="65" charset="-120"/>
              </a:rPr>
              <a:t>後續擴充案，誤以為開口契約，未完成後續擴充程序及刊登決標公告。</a:t>
            </a:r>
            <a:endParaRPr lang="en-US" altLang="zh-TW" sz="2600" b="1" dirty="0">
              <a:solidFill>
                <a:srgbClr val="000000"/>
              </a:solidFill>
              <a:latin typeface="標楷體" panose="03000509000000000000" pitchFamily="65" charset="-120"/>
              <a:ea typeface="標楷體" panose="03000509000000000000" pitchFamily="65" charset="-120"/>
            </a:endParaRPr>
          </a:p>
        </p:txBody>
      </p:sp>
    </p:spTree>
    <p:extLst>
      <p:ext uri="{BB962C8B-B14F-4D97-AF65-F5344CB8AC3E}">
        <p14:creationId xmlns:p14="http://schemas.microsoft.com/office/powerpoint/2010/main" val="352572377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71683" name="Text Box 2"/>
          <p:cNvSpPr txBox="1">
            <a:spLocks noChangeArrowheads="1"/>
          </p:cNvSpPr>
          <p:nvPr/>
        </p:nvSpPr>
        <p:spPr bwMode="auto">
          <a:xfrm>
            <a:off x="469579" y="239325"/>
            <a:ext cx="735756" cy="4556125"/>
          </a:xfrm>
          <a:prstGeom prst="rect">
            <a:avLst/>
          </a:prstGeom>
          <a:noFill/>
          <a:ln w="76200">
            <a:noFill/>
            <a:miter lim="800000"/>
            <a:headEnd/>
            <a:tailEnd/>
          </a:ln>
          <a:extLst>
            <a:ext uri="{909E8E84-426E-40DD-AFC4-6F175D3DCCD1}">
              <a14:hiddenFill xmlns:a14="http://schemas.microsoft.com/office/drawing/2010/main">
                <a:solidFill>
                  <a:srgbClr val="FFFFFF"/>
                </a:solidFill>
              </a14:hiddenFill>
            </a:ext>
          </a:extLst>
        </p:spPr>
        <p:txBody>
          <a:bodyPr vert="eaVert" wrap="square" lIns="90000" tIns="46800" rIns="90000" bIns="46800">
            <a:spAutoFit/>
          </a:bodyPr>
          <a:lstStyle>
            <a:lvl1pPr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Arial" pitchFamily="34" charset="0"/>
                <a:ea typeface="新細明體" pitchFamily="18" charset="-120"/>
              </a:defRPr>
            </a:lvl1pPr>
            <a:lvl2pPr marL="742950" indent="-285750"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Arial" pitchFamily="34" charset="0"/>
                <a:ea typeface="新細明體" pitchFamily="18" charset="-120"/>
              </a:defRPr>
            </a:lvl2pPr>
            <a:lvl3pPr marL="1143000" indent="-228600"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Arial" pitchFamily="34" charset="0"/>
                <a:ea typeface="新細明體" pitchFamily="18" charset="-120"/>
              </a:defRPr>
            </a:lvl3pPr>
            <a:lvl4pPr marL="1600200" indent="-228600"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Arial" pitchFamily="34" charset="0"/>
                <a:ea typeface="新細明體" pitchFamily="18" charset="-120"/>
              </a:defRPr>
            </a:lvl4pPr>
            <a:lvl5pPr marL="2057400" indent="-228600"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Arial" pitchFamily="34" charset="0"/>
                <a:ea typeface="新細明體" pitchFamily="18" charset="-120"/>
              </a:defRPr>
            </a:lvl5pPr>
            <a:lvl6pPr marL="25146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Arial" pitchFamily="34" charset="0"/>
                <a:ea typeface="新細明體" pitchFamily="18" charset="-120"/>
              </a:defRPr>
            </a:lvl6pPr>
            <a:lvl7pPr marL="29718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Arial" pitchFamily="34" charset="0"/>
                <a:ea typeface="新細明體" pitchFamily="18" charset="-120"/>
              </a:defRPr>
            </a:lvl7pPr>
            <a:lvl8pPr marL="34290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Arial" pitchFamily="34" charset="0"/>
                <a:ea typeface="新細明體" pitchFamily="18" charset="-120"/>
              </a:defRPr>
            </a:lvl8pPr>
            <a:lvl9pPr marL="38862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Arial" pitchFamily="34" charset="0"/>
                <a:ea typeface="新細明體" pitchFamily="18" charset="-120"/>
              </a:defRPr>
            </a:lvl9pPr>
          </a:lstStyle>
          <a:p>
            <a:pPr eaLnBrk="1" hangingPunct="1">
              <a:spcBef>
                <a:spcPts val="3000"/>
              </a:spcBef>
              <a:buClr>
                <a:srgbClr val="FFFF00"/>
              </a:buClr>
              <a:buSzPct val="100000"/>
              <a:buFont typeface="Times New Roman" pitchFamily="18" charset="0"/>
              <a:buNone/>
            </a:pPr>
            <a:r>
              <a:rPr kumimoji="0" lang="zh-TW" altLang="en-GB" sz="3600" b="1" dirty="0">
                <a:solidFill>
                  <a:srgbClr val="000000"/>
                </a:solidFill>
                <a:latin typeface="Times New Roman" pitchFamily="18" charset="0"/>
                <a:ea typeface="標楷體" pitchFamily="65" charset="-120"/>
              </a:rPr>
              <a:t>履約驗結程序流程圖</a:t>
            </a:r>
          </a:p>
        </p:txBody>
      </p:sp>
      <p:sp>
        <p:nvSpPr>
          <p:cNvPr id="71684" name="AutoShape 3"/>
          <p:cNvSpPr>
            <a:spLocks noChangeArrowheads="1"/>
          </p:cNvSpPr>
          <p:nvPr/>
        </p:nvSpPr>
        <p:spPr bwMode="auto">
          <a:xfrm>
            <a:off x="3727450" y="914400"/>
            <a:ext cx="2392363" cy="609600"/>
          </a:xfrm>
          <a:prstGeom prst="downArrowCallout">
            <a:avLst>
              <a:gd name="adj1" fmla="val 98112"/>
              <a:gd name="adj2" fmla="val 98112"/>
              <a:gd name="adj3" fmla="val 16667"/>
              <a:gd name="adj4" fmla="val 66667"/>
            </a:avLst>
          </a:prstGeom>
          <a:solidFill>
            <a:schemeClr val="accent6">
              <a:lumMod val="40000"/>
              <a:lumOff val="60000"/>
            </a:schemeClr>
          </a:solidFill>
          <a:ln w="57150">
            <a:solidFill>
              <a:srgbClr val="0000FF"/>
            </a:solidFill>
            <a:miter lim="800000"/>
            <a:headEnd/>
            <a:tailEnd/>
          </a:ln>
        </p:spPr>
        <p:txBody>
          <a:bodyPr wrap="none" lIns="90000" tIns="46800" rIns="90000" bIns="46800" anchor="ctr"/>
          <a:lstStyle>
            <a:lvl1pPr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Arial" pitchFamily="34" charset="0"/>
                <a:ea typeface="新細明體" pitchFamily="18" charset="-120"/>
              </a:defRPr>
            </a:lvl1pPr>
            <a:lvl2pPr marL="742950" indent="-285750"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Arial" pitchFamily="34" charset="0"/>
                <a:ea typeface="新細明體" pitchFamily="18" charset="-120"/>
              </a:defRPr>
            </a:lvl2pPr>
            <a:lvl3pPr marL="1143000" indent="-228600"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Arial" pitchFamily="34" charset="0"/>
                <a:ea typeface="新細明體" pitchFamily="18" charset="-120"/>
              </a:defRPr>
            </a:lvl3pPr>
            <a:lvl4pPr marL="1600200" indent="-228600"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Arial" pitchFamily="34" charset="0"/>
                <a:ea typeface="新細明體" pitchFamily="18" charset="-120"/>
              </a:defRPr>
            </a:lvl4pPr>
            <a:lvl5pPr marL="2057400" indent="-228600"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Arial" pitchFamily="34" charset="0"/>
                <a:ea typeface="新細明體" pitchFamily="18" charset="-120"/>
              </a:defRPr>
            </a:lvl5pPr>
            <a:lvl6pPr marL="25146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Arial" pitchFamily="34" charset="0"/>
                <a:ea typeface="新細明體" pitchFamily="18" charset="-120"/>
              </a:defRPr>
            </a:lvl6pPr>
            <a:lvl7pPr marL="29718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Arial" pitchFamily="34" charset="0"/>
                <a:ea typeface="新細明體" pitchFamily="18" charset="-120"/>
              </a:defRPr>
            </a:lvl7pPr>
            <a:lvl8pPr marL="34290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Arial" pitchFamily="34" charset="0"/>
                <a:ea typeface="新細明體" pitchFamily="18" charset="-120"/>
              </a:defRPr>
            </a:lvl8pPr>
            <a:lvl9pPr marL="38862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Arial" pitchFamily="34" charset="0"/>
                <a:ea typeface="新細明體" pitchFamily="18" charset="-120"/>
              </a:defRPr>
            </a:lvl9pPr>
          </a:lstStyle>
          <a:p>
            <a:pPr algn="ctr" eaLnBrk="1" hangingPunct="1">
              <a:spcBef>
                <a:spcPts val="1250"/>
              </a:spcBef>
              <a:buClr>
                <a:srgbClr val="800000"/>
              </a:buClr>
              <a:buSzPct val="100000"/>
              <a:buFont typeface="Times New Roman" pitchFamily="18" charset="0"/>
              <a:buNone/>
            </a:pPr>
            <a:r>
              <a:rPr kumimoji="0" lang="zh-TW" altLang="en-GB" sz="2000" b="1" dirty="0">
                <a:solidFill>
                  <a:srgbClr val="000000"/>
                </a:solidFill>
                <a:latin typeface="Times New Roman" pitchFamily="18" charset="0"/>
                <a:ea typeface="標楷體" pitchFamily="65" charset="-120"/>
              </a:rPr>
              <a:t>查核履約執行事項 </a:t>
            </a:r>
          </a:p>
        </p:txBody>
      </p:sp>
      <p:sp>
        <p:nvSpPr>
          <p:cNvPr id="71685" name="AutoShape 4"/>
          <p:cNvSpPr>
            <a:spLocks noChangeArrowheads="1"/>
          </p:cNvSpPr>
          <p:nvPr/>
        </p:nvSpPr>
        <p:spPr bwMode="auto">
          <a:xfrm>
            <a:off x="4038600" y="282575"/>
            <a:ext cx="1828800" cy="533400"/>
          </a:xfrm>
          <a:prstGeom prst="downArrowCallout">
            <a:avLst>
              <a:gd name="adj1" fmla="val 85714"/>
              <a:gd name="adj2" fmla="val 85714"/>
              <a:gd name="adj3" fmla="val 16667"/>
              <a:gd name="adj4" fmla="val 66667"/>
            </a:avLst>
          </a:prstGeom>
          <a:solidFill>
            <a:srgbClr val="00FF00"/>
          </a:solidFill>
          <a:ln w="38100">
            <a:solidFill>
              <a:srgbClr val="0000FF"/>
            </a:solidFill>
            <a:miter lim="800000"/>
            <a:headEnd/>
            <a:tailEnd/>
          </a:ln>
        </p:spPr>
        <p:txBody>
          <a:bodyPr wrap="none" lIns="90000" tIns="46800" rIns="90000" bIns="46800" anchor="ctr"/>
          <a:lstStyle>
            <a:lvl1pPr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Arial" pitchFamily="34" charset="0"/>
                <a:ea typeface="新細明體" pitchFamily="18" charset="-120"/>
              </a:defRPr>
            </a:lvl1pPr>
            <a:lvl2pPr marL="742950" indent="-285750"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Arial" pitchFamily="34" charset="0"/>
                <a:ea typeface="新細明體" pitchFamily="18" charset="-120"/>
              </a:defRPr>
            </a:lvl2pPr>
            <a:lvl3pPr marL="1143000" indent="-228600"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Arial" pitchFamily="34" charset="0"/>
                <a:ea typeface="新細明體" pitchFamily="18" charset="-120"/>
              </a:defRPr>
            </a:lvl3pPr>
            <a:lvl4pPr marL="1600200" indent="-228600"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Arial" pitchFamily="34" charset="0"/>
                <a:ea typeface="新細明體" pitchFamily="18" charset="-120"/>
              </a:defRPr>
            </a:lvl4pPr>
            <a:lvl5pPr marL="2057400" indent="-228600"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Arial" pitchFamily="34" charset="0"/>
                <a:ea typeface="新細明體" pitchFamily="18" charset="-120"/>
              </a:defRPr>
            </a:lvl5pPr>
            <a:lvl6pPr marL="25146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Arial" pitchFamily="34" charset="0"/>
                <a:ea typeface="新細明體" pitchFamily="18" charset="-120"/>
              </a:defRPr>
            </a:lvl6pPr>
            <a:lvl7pPr marL="29718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Arial" pitchFamily="34" charset="0"/>
                <a:ea typeface="新細明體" pitchFamily="18" charset="-120"/>
              </a:defRPr>
            </a:lvl7pPr>
            <a:lvl8pPr marL="34290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Arial" pitchFamily="34" charset="0"/>
                <a:ea typeface="新細明體" pitchFamily="18" charset="-120"/>
              </a:defRPr>
            </a:lvl8pPr>
            <a:lvl9pPr marL="38862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Arial" pitchFamily="34" charset="0"/>
                <a:ea typeface="新細明體" pitchFamily="18" charset="-120"/>
              </a:defRPr>
            </a:lvl9pPr>
          </a:lstStyle>
          <a:p>
            <a:pPr algn="ctr" eaLnBrk="1" hangingPunct="1">
              <a:spcBef>
                <a:spcPts val="1250"/>
              </a:spcBef>
              <a:buClr>
                <a:srgbClr val="800000"/>
              </a:buClr>
              <a:buSzPct val="100000"/>
              <a:buFont typeface="Times New Roman" pitchFamily="18" charset="0"/>
              <a:buNone/>
            </a:pPr>
            <a:r>
              <a:rPr kumimoji="0" lang="zh-TW" altLang="en-GB" sz="2000" b="1">
                <a:solidFill>
                  <a:srgbClr val="800000"/>
                </a:solidFill>
                <a:latin typeface="Times New Roman" pitchFamily="18" charset="0"/>
                <a:ea typeface="標楷體" pitchFamily="65" charset="-120"/>
              </a:rPr>
              <a:t>審查合約內容</a:t>
            </a:r>
          </a:p>
        </p:txBody>
      </p:sp>
      <p:sp>
        <p:nvSpPr>
          <p:cNvPr id="71686" name="AutoShape 5"/>
          <p:cNvSpPr>
            <a:spLocks noChangeArrowheads="1"/>
          </p:cNvSpPr>
          <p:nvPr/>
        </p:nvSpPr>
        <p:spPr bwMode="auto">
          <a:xfrm>
            <a:off x="6892925" y="304800"/>
            <a:ext cx="2071688" cy="609600"/>
          </a:xfrm>
          <a:prstGeom prst="flowChartProcess">
            <a:avLst/>
          </a:prstGeom>
          <a:noFill/>
          <a:ln w="9525">
            <a:solidFill>
              <a:srgbClr val="0000FF"/>
            </a:solidFill>
            <a:miter lim="800000"/>
            <a:headEnd/>
            <a:tailEnd/>
          </a:ln>
        </p:spPr>
        <p:txBody>
          <a:bodyPr wrap="none" lIns="90000" tIns="46800" rIns="90000" bIns="46800" anchor="ctr">
            <a:flatTx/>
          </a:bodyPr>
          <a:lstStyle>
            <a:lvl1pPr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Arial" pitchFamily="34" charset="0"/>
                <a:ea typeface="新細明體" pitchFamily="18" charset="-120"/>
              </a:defRPr>
            </a:lvl1pPr>
            <a:lvl2pPr marL="742950" indent="-285750"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Arial" pitchFamily="34" charset="0"/>
                <a:ea typeface="新細明體" pitchFamily="18" charset="-120"/>
              </a:defRPr>
            </a:lvl2pPr>
            <a:lvl3pPr marL="1143000" indent="-228600"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Arial" pitchFamily="34" charset="0"/>
                <a:ea typeface="新細明體" pitchFamily="18" charset="-120"/>
              </a:defRPr>
            </a:lvl3pPr>
            <a:lvl4pPr marL="1600200" indent="-228600"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Arial" pitchFamily="34" charset="0"/>
                <a:ea typeface="新細明體" pitchFamily="18" charset="-120"/>
              </a:defRPr>
            </a:lvl4pPr>
            <a:lvl5pPr marL="2057400" indent="-228600"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Arial" pitchFamily="34" charset="0"/>
                <a:ea typeface="新細明體" pitchFamily="18" charset="-120"/>
              </a:defRPr>
            </a:lvl5pPr>
            <a:lvl6pPr marL="25146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Arial" pitchFamily="34" charset="0"/>
                <a:ea typeface="新細明體" pitchFamily="18" charset="-120"/>
              </a:defRPr>
            </a:lvl6pPr>
            <a:lvl7pPr marL="29718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Arial" pitchFamily="34" charset="0"/>
                <a:ea typeface="新細明體" pitchFamily="18" charset="-120"/>
              </a:defRPr>
            </a:lvl7pPr>
            <a:lvl8pPr marL="34290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Arial" pitchFamily="34" charset="0"/>
                <a:ea typeface="新細明體" pitchFamily="18" charset="-120"/>
              </a:defRPr>
            </a:lvl8pPr>
            <a:lvl9pPr marL="38862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Arial" pitchFamily="34" charset="0"/>
                <a:ea typeface="新細明體" pitchFamily="18" charset="-120"/>
              </a:defRPr>
            </a:lvl9pPr>
          </a:lstStyle>
          <a:p>
            <a:pPr eaLnBrk="1" hangingPunct="1">
              <a:buClr>
                <a:srgbClr val="800000"/>
              </a:buClr>
              <a:buSzPct val="100000"/>
              <a:buFont typeface="Times New Roman" pitchFamily="18" charset="0"/>
              <a:buNone/>
            </a:pPr>
            <a:r>
              <a:rPr kumimoji="0" lang="zh-TW" altLang="en-GB" sz="2000" b="1" dirty="0">
                <a:solidFill>
                  <a:srgbClr val="CC3300"/>
                </a:solidFill>
                <a:latin typeface="Times New Roman" pitchFamily="18" charset="0"/>
                <a:ea typeface="標楷體" pitchFamily="65" charset="-120"/>
              </a:rPr>
              <a:t>退回招標訂約單位</a:t>
            </a:r>
          </a:p>
        </p:txBody>
      </p:sp>
      <p:sp>
        <p:nvSpPr>
          <p:cNvPr id="71687" name="AutoShape 6"/>
          <p:cNvSpPr>
            <a:spLocks noChangeArrowheads="1"/>
          </p:cNvSpPr>
          <p:nvPr/>
        </p:nvSpPr>
        <p:spPr bwMode="auto">
          <a:xfrm>
            <a:off x="3446463" y="1600200"/>
            <a:ext cx="3213100" cy="457200"/>
          </a:xfrm>
          <a:prstGeom prst="leftRightArrowCallout">
            <a:avLst>
              <a:gd name="adj1" fmla="val 25000"/>
              <a:gd name="adj2" fmla="val 24537"/>
              <a:gd name="adj3" fmla="val 87847"/>
              <a:gd name="adj4" fmla="val 50000"/>
            </a:avLst>
          </a:prstGeom>
          <a:solidFill>
            <a:srgbClr val="FF99CC"/>
          </a:solidFill>
          <a:ln w="9360">
            <a:solidFill>
              <a:srgbClr val="0000FF"/>
            </a:solidFill>
            <a:miter lim="800000"/>
            <a:headEnd/>
            <a:tailEnd/>
          </a:ln>
        </p:spPr>
        <p:txBody>
          <a:bodyPr wrap="none" lIns="90000" tIns="46800" rIns="90000" bIns="46800" anchor="ctr"/>
          <a:lstStyle>
            <a:lvl1pPr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Arial" pitchFamily="34" charset="0"/>
                <a:ea typeface="新細明體" pitchFamily="18" charset="-120"/>
              </a:defRPr>
            </a:lvl1pPr>
            <a:lvl2pPr marL="742950" indent="-285750"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Arial" pitchFamily="34" charset="0"/>
                <a:ea typeface="新細明體" pitchFamily="18" charset="-120"/>
              </a:defRPr>
            </a:lvl2pPr>
            <a:lvl3pPr marL="1143000" indent="-228600"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Arial" pitchFamily="34" charset="0"/>
                <a:ea typeface="新細明體" pitchFamily="18" charset="-120"/>
              </a:defRPr>
            </a:lvl3pPr>
            <a:lvl4pPr marL="1600200" indent="-228600"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Arial" pitchFamily="34" charset="0"/>
                <a:ea typeface="新細明體" pitchFamily="18" charset="-120"/>
              </a:defRPr>
            </a:lvl4pPr>
            <a:lvl5pPr marL="2057400" indent="-228600"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Arial" pitchFamily="34" charset="0"/>
                <a:ea typeface="新細明體" pitchFamily="18" charset="-120"/>
              </a:defRPr>
            </a:lvl5pPr>
            <a:lvl6pPr marL="25146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Arial" pitchFamily="34" charset="0"/>
                <a:ea typeface="新細明體" pitchFamily="18" charset="-120"/>
              </a:defRPr>
            </a:lvl6pPr>
            <a:lvl7pPr marL="29718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Arial" pitchFamily="34" charset="0"/>
                <a:ea typeface="新細明體" pitchFamily="18" charset="-120"/>
              </a:defRPr>
            </a:lvl7pPr>
            <a:lvl8pPr marL="34290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Arial" pitchFamily="34" charset="0"/>
                <a:ea typeface="新細明體" pitchFamily="18" charset="-120"/>
              </a:defRPr>
            </a:lvl8pPr>
            <a:lvl9pPr marL="38862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Arial" pitchFamily="34" charset="0"/>
                <a:ea typeface="新細明體" pitchFamily="18" charset="-120"/>
              </a:defRPr>
            </a:lvl9pPr>
          </a:lstStyle>
          <a:p>
            <a:pPr algn="ctr" eaLnBrk="1" hangingPunct="1">
              <a:buClr>
                <a:srgbClr val="800000"/>
              </a:buClr>
              <a:buSzPct val="100000"/>
              <a:buFont typeface="Times New Roman" pitchFamily="18" charset="0"/>
              <a:buNone/>
            </a:pPr>
            <a:r>
              <a:rPr kumimoji="0" lang="zh-TW" altLang="en-GB" sz="2000" b="1">
                <a:solidFill>
                  <a:srgbClr val="000000"/>
                </a:solidFill>
                <a:latin typeface="Times New Roman" pitchFamily="18" charset="0"/>
                <a:ea typeface="標楷體" pitchFamily="65" charset="-120"/>
              </a:rPr>
              <a:t>告知交貨期限</a:t>
            </a:r>
          </a:p>
        </p:txBody>
      </p:sp>
      <p:sp>
        <p:nvSpPr>
          <p:cNvPr id="71688" name="Rectangle 7"/>
          <p:cNvSpPr>
            <a:spLocks noChangeArrowheads="1"/>
          </p:cNvSpPr>
          <p:nvPr/>
        </p:nvSpPr>
        <p:spPr bwMode="auto">
          <a:xfrm>
            <a:off x="2051050" y="1371600"/>
            <a:ext cx="1395413" cy="838200"/>
          </a:xfrm>
          <a:prstGeom prst="rect">
            <a:avLst/>
          </a:prstGeom>
          <a:solidFill>
            <a:srgbClr val="00CCFF"/>
          </a:solidFill>
          <a:ln w="9525">
            <a:solidFill>
              <a:srgbClr val="0000FF"/>
            </a:solidFill>
            <a:miter lim="800000"/>
            <a:headEnd/>
            <a:tailEnd/>
          </a:ln>
        </p:spPr>
        <p:txBody>
          <a:bodyPr wrap="none" lIns="90000" tIns="46800" rIns="90000" bIns="46800" anchor="ctr">
            <a:flatTx/>
          </a:bodyPr>
          <a:lstStyle>
            <a:lvl1pPr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Arial" pitchFamily="34" charset="0"/>
                <a:ea typeface="新細明體" pitchFamily="18" charset="-120"/>
              </a:defRPr>
            </a:lvl1pPr>
            <a:lvl2pPr marL="742950" indent="-285750"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Arial" pitchFamily="34" charset="0"/>
                <a:ea typeface="新細明體" pitchFamily="18" charset="-120"/>
              </a:defRPr>
            </a:lvl2pPr>
            <a:lvl3pPr marL="1143000" indent="-228600"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Arial" pitchFamily="34" charset="0"/>
                <a:ea typeface="新細明體" pitchFamily="18" charset="-120"/>
              </a:defRPr>
            </a:lvl3pPr>
            <a:lvl4pPr marL="1600200" indent="-228600"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Arial" pitchFamily="34" charset="0"/>
                <a:ea typeface="新細明體" pitchFamily="18" charset="-120"/>
              </a:defRPr>
            </a:lvl4pPr>
            <a:lvl5pPr marL="2057400" indent="-228600"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Arial" pitchFamily="34" charset="0"/>
                <a:ea typeface="新細明體" pitchFamily="18" charset="-120"/>
              </a:defRPr>
            </a:lvl5pPr>
            <a:lvl6pPr marL="25146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Arial" pitchFamily="34" charset="0"/>
                <a:ea typeface="新細明體" pitchFamily="18" charset="-120"/>
              </a:defRPr>
            </a:lvl6pPr>
            <a:lvl7pPr marL="29718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Arial" pitchFamily="34" charset="0"/>
                <a:ea typeface="新細明體" pitchFamily="18" charset="-120"/>
              </a:defRPr>
            </a:lvl7pPr>
            <a:lvl8pPr marL="34290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Arial" pitchFamily="34" charset="0"/>
                <a:ea typeface="新細明體" pitchFamily="18" charset="-120"/>
              </a:defRPr>
            </a:lvl8pPr>
            <a:lvl9pPr marL="38862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Arial" pitchFamily="34" charset="0"/>
                <a:ea typeface="新細明體" pitchFamily="18" charset="-120"/>
              </a:defRPr>
            </a:lvl9pPr>
          </a:lstStyle>
          <a:p>
            <a:pPr algn="ctr" eaLnBrk="1" hangingPunct="1">
              <a:buClr>
                <a:srgbClr val="800000"/>
              </a:buClr>
              <a:buSzPct val="100000"/>
              <a:buFont typeface="Times New Roman" pitchFamily="18" charset="0"/>
              <a:buNone/>
            </a:pPr>
            <a:r>
              <a:rPr kumimoji="0" lang="zh-TW" altLang="en-GB" sz="2200" b="1">
                <a:solidFill>
                  <a:srgbClr val="000000"/>
                </a:solidFill>
                <a:latin typeface="Times New Roman" pitchFamily="18" charset="0"/>
                <a:ea typeface="標楷體" pitchFamily="65" charset="-120"/>
              </a:rPr>
              <a:t>申請免稅</a:t>
            </a:r>
            <a:r>
              <a:rPr kumimoji="0" lang="zh-TW" altLang="en-GB" sz="2200" b="1">
                <a:solidFill>
                  <a:srgbClr val="000000"/>
                </a:solidFill>
                <a:latin typeface="Times New Roman" pitchFamily="18" charset="0"/>
              </a:rPr>
              <a:t> </a:t>
            </a:r>
          </a:p>
        </p:txBody>
      </p:sp>
      <p:sp>
        <p:nvSpPr>
          <p:cNvPr id="71689" name="AutoShape 8"/>
          <p:cNvSpPr>
            <a:spLocks noChangeArrowheads="1"/>
          </p:cNvSpPr>
          <p:nvPr/>
        </p:nvSpPr>
        <p:spPr bwMode="auto">
          <a:xfrm>
            <a:off x="6892925" y="1371600"/>
            <a:ext cx="1547813" cy="990600"/>
          </a:xfrm>
          <a:prstGeom prst="downArrowCallout">
            <a:avLst>
              <a:gd name="adj1" fmla="val 39063"/>
              <a:gd name="adj2" fmla="val 39063"/>
              <a:gd name="adj3" fmla="val 16667"/>
              <a:gd name="adj4" fmla="val 66667"/>
            </a:avLst>
          </a:prstGeom>
          <a:noFill/>
          <a:ln w="57150">
            <a:solidFill>
              <a:srgbClr val="0000FF"/>
            </a:solidFill>
            <a:miter lim="800000"/>
            <a:headEnd/>
            <a:tailEnd/>
          </a:ln>
        </p:spPr>
        <p:txBody>
          <a:bodyPr wrap="none" lIns="90000" tIns="46800" rIns="90000" bIns="46800" anchor="ctr"/>
          <a:lstStyle>
            <a:lvl1pPr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Arial" pitchFamily="34" charset="0"/>
                <a:ea typeface="新細明體" pitchFamily="18" charset="-120"/>
              </a:defRPr>
            </a:lvl1pPr>
            <a:lvl2pPr marL="742950" indent="-285750"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Arial" pitchFamily="34" charset="0"/>
                <a:ea typeface="新細明體" pitchFamily="18" charset="-120"/>
              </a:defRPr>
            </a:lvl2pPr>
            <a:lvl3pPr marL="1143000" indent="-228600"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Arial" pitchFamily="34" charset="0"/>
                <a:ea typeface="新細明體" pitchFamily="18" charset="-120"/>
              </a:defRPr>
            </a:lvl3pPr>
            <a:lvl4pPr marL="1600200" indent="-228600"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Arial" pitchFamily="34" charset="0"/>
                <a:ea typeface="新細明體" pitchFamily="18" charset="-120"/>
              </a:defRPr>
            </a:lvl4pPr>
            <a:lvl5pPr marL="2057400" indent="-228600"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Arial" pitchFamily="34" charset="0"/>
                <a:ea typeface="新細明體" pitchFamily="18" charset="-120"/>
              </a:defRPr>
            </a:lvl5pPr>
            <a:lvl6pPr marL="25146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Arial" pitchFamily="34" charset="0"/>
                <a:ea typeface="新細明體" pitchFamily="18" charset="-120"/>
              </a:defRPr>
            </a:lvl6pPr>
            <a:lvl7pPr marL="29718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Arial" pitchFamily="34" charset="0"/>
                <a:ea typeface="新細明體" pitchFamily="18" charset="-120"/>
              </a:defRPr>
            </a:lvl7pPr>
            <a:lvl8pPr marL="34290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Arial" pitchFamily="34" charset="0"/>
                <a:ea typeface="新細明體" pitchFamily="18" charset="-120"/>
              </a:defRPr>
            </a:lvl8pPr>
            <a:lvl9pPr marL="38862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Arial" pitchFamily="34" charset="0"/>
                <a:ea typeface="新細明體" pitchFamily="18" charset="-120"/>
              </a:defRPr>
            </a:lvl9pPr>
          </a:lstStyle>
          <a:p>
            <a:pPr algn="ctr" eaLnBrk="1" hangingPunct="1">
              <a:buClr>
                <a:srgbClr val="800000"/>
              </a:buClr>
              <a:buSzPct val="100000"/>
              <a:buFont typeface="Times New Roman" pitchFamily="18" charset="0"/>
              <a:buNone/>
            </a:pPr>
            <a:r>
              <a:rPr kumimoji="0" lang="zh-TW" altLang="en-GB" sz="2000" b="1" dirty="0">
                <a:solidFill>
                  <a:srgbClr val="000000"/>
                </a:solidFill>
                <a:latin typeface="Times New Roman" pitchFamily="18" charset="0"/>
                <a:ea typeface="標楷體" pitchFamily="65" charset="-120"/>
              </a:rPr>
              <a:t>發函承商提供</a:t>
            </a:r>
          </a:p>
          <a:p>
            <a:pPr algn="ctr" eaLnBrk="1" hangingPunct="1">
              <a:buClr>
                <a:srgbClr val="800000"/>
              </a:buClr>
              <a:buSzPct val="100000"/>
              <a:buFont typeface="Times New Roman" pitchFamily="18" charset="0"/>
              <a:buNone/>
            </a:pPr>
            <a:r>
              <a:rPr kumimoji="0" lang="zh-TW" altLang="en-GB" sz="2000" b="1" dirty="0">
                <a:solidFill>
                  <a:srgbClr val="000000"/>
                </a:solidFill>
                <a:latin typeface="Times New Roman" pitchFamily="18" charset="0"/>
                <a:ea typeface="標楷體" pitchFamily="65" charset="-120"/>
              </a:rPr>
              <a:t>生產計畫書</a:t>
            </a:r>
            <a:r>
              <a:rPr kumimoji="0" lang="zh-TW" altLang="en-GB" sz="2000" b="1" dirty="0">
                <a:solidFill>
                  <a:srgbClr val="000000"/>
                </a:solidFill>
                <a:latin typeface="Times New Roman" pitchFamily="18" charset="0"/>
              </a:rPr>
              <a:t> </a:t>
            </a:r>
          </a:p>
        </p:txBody>
      </p:sp>
      <p:sp>
        <p:nvSpPr>
          <p:cNvPr id="71690" name="AutoShape 9"/>
          <p:cNvSpPr>
            <a:spLocks noChangeArrowheads="1"/>
          </p:cNvSpPr>
          <p:nvPr/>
        </p:nvSpPr>
        <p:spPr bwMode="auto">
          <a:xfrm>
            <a:off x="4211638" y="2438400"/>
            <a:ext cx="1655762" cy="533400"/>
          </a:xfrm>
          <a:prstGeom prst="downArrowCallout">
            <a:avLst>
              <a:gd name="adj1" fmla="val 77604"/>
              <a:gd name="adj2" fmla="val 77604"/>
              <a:gd name="adj3" fmla="val 16667"/>
              <a:gd name="adj4" fmla="val 66667"/>
            </a:avLst>
          </a:prstGeom>
          <a:solidFill>
            <a:srgbClr val="FFFF00"/>
          </a:solidFill>
          <a:ln w="9360">
            <a:solidFill>
              <a:srgbClr val="0000FF"/>
            </a:solidFill>
            <a:miter lim="800000"/>
            <a:headEnd/>
            <a:tailEnd/>
          </a:ln>
        </p:spPr>
        <p:txBody>
          <a:bodyPr wrap="none" lIns="90000" tIns="46800" rIns="90000" bIns="46800" anchor="ctr"/>
          <a:lstStyle>
            <a:lvl1pPr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Arial" pitchFamily="34" charset="0"/>
                <a:ea typeface="新細明體" pitchFamily="18" charset="-120"/>
              </a:defRPr>
            </a:lvl1pPr>
            <a:lvl2pPr marL="742950" indent="-285750"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Arial" pitchFamily="34" charset="0"/>
                <a:ea typeface="新細明體" pitchFamily="18" charset="-120"/>
              </a:defRPr>
            </a:lvl2pPr>
            <a:lvl3pPr marL="1143000" indent="-228600"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Arial" pitchFamily="34" charset="0"/>
                <a:ea typeface="新細明體" pitchFamily="18" charset="-120"/>
              </a:defRPr>
            </a:lvl3pPr>
            <a:lvl4pPr marL="1600200" indent="-228600"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Arial" pitchFamily="34" charset="0"/>
                <a:ea typeface="新細明體" pitchFamily="18" charset="-120"/>
              </a:defRPr>
            </a:lvl4pPr>
            <a:lvl5pPr marL="2057400" indent="-228600"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Arial" pitchFamily="34" charset="0"/>
                <a:ea typeface="新細明體" pitchFamily="18" charset="-120"/>
              </a:defRPr>
            </a:lvl5pPr>
            <a:lvl6pPr marL="25146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Arial" pitchFamily="34" charset="0"/>
                <a:ea typeface="新細明體" pitchFamily="18" charset="-120"/>
              </a:defRPr>
            </a:lvl6pPr>
            <a:lvl7pPr marL="29718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Arial" pitchFamily="34" charset="0"/>
                <a:ea typeface="新細明體" pitchFamily="18" charset="-120"/>
              </a:defRPr>
            </a:lvl7pPr>
            <a:lvl8pPr marL="34290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Arial" pitchFamily="34" charset="0"/>
                <a:ea typeface="新細明體" pitchFamily="18" charset="-120"/>
              </a:defRPr>
            </a:lvl8pPr>
            <a:lvl9pPr marL="38862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Arial" pitchFamily="34" charset="0"/>
                <a:ea typeface="新細明體" pitchFamily="18" charset="-120"/>
              </a:defRPr>
            </a:lvl9pPr>
          </a:lstStyle>
          <a:p>
            <a:pPr algn="ctr" eaLnBrk="1" hangingPunct="1">
              <a:buClr>
                <a:srgbClr val="800000"/>
              </a:buClr>
              <a:buSzPct val="100000"/>
              <a:buFont typeface="Times New Roman" pitchFamily="18" charset="0"/>
              <a:buNone/>
            </a:pPr>
            <a:r>
              <a:rPr kumimoji="0" lang="zh-TW" altLang="en-GB" sz="2000" b="1">
                <a:solidFill>
                  <a:srgbClr val="000000"/>
                </a:solidFill>
                <a:latin typeface="Times New Roman" pitchFamily="18" charset="0"/>
                <a:ea typeface="標楷體" pitchFamily="65" charset="-120"/>
              </a:rPr>
              <a:t>催交貨通知</a:t>
            </a:r>
            <a:r>
              <a:rPr kumimoji="0" lang="zh-TW" altLang="en-GB" sz="2000" b="1">
                <a:solidFill>
                  <a:srgbClr val="000000"/>
                </a:solidFill>
                <a:latin typeface="Times New Roman" pitchFamily="18" charset="0"/>
              </a:rPr>
              <a:t> </a:t>
            </a:r>
          </a:p>
        </p:txBody>
      </p:sp>
      <p:sp>
        <p:nvSpPr>
          <p:cNvPr id="71691" name="AutoShape 10"/>
          <p:cNvSpPr>
            <a:spLocks noChangeArrowheads="1"/>
          </p:cNvSpPr>
          <p:nvPr/>
        </p:nvSpPr>
        <p:spPr bwMode="auto">
          <a:xfrm>
            <a:off x="4211638" y="3048000"/>
            <a:ext cx="1695450" cy="533400"/>
          </a:xfrm>
          <a:prstGeom prst="downArrowCallout">
            <a:avLst>
              <a:gd name="adj1" fmla="val 79464"/>
              <a:gd name="adj2" fmla="val 79464"/>
              <a:gd name="adj3" fmla="val 16667"/>
              <a:gd name="adj4" fmla="val 66667"/>
            </a:avLst>
          </a:prstGeom>
          <a:solidFill>
            <a:schemeClr val="accent4">
              <a:lumMod val="20000"/>
              <a:lumOff val="80000"/>
            </a:schemeClr>
          </a:solidFill>
          <a:ln w="9360">
            <a:solidFill>
              <a:srgbClr val="0000FF"/>
            </a:solidFill>
            <a:miter lim="800000"/>
            <a:headEnd/>
            <a:tailEnd/>
          </a:ln>
        </p:spPr>
        <p:txBody>
          <a:bodyPr wrap="none" lIns="90000" tIns="46800" rIns="90000" bIns="46800" anchor="ctr"/>
          <a:lstStyle>
            <a:lvl1pPr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Arial" pitchFamily="34" charset="0"/>
                <a:ea typeface="新細明體" pitchFamily="18" charset="-120"/>
              </a:defRPr>
            </a:lvl1pPr>
            <a:lvl2pPr marL="742950" indent="-285750"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Arial" pitchFamily="34" charset="0"/>
                <a:ea typeface="新細明體" pitchFamily="18" charset="-120"/>
              </a:defRPr>
            </a:lvl2pPr>
            <a:lvl3pPr marL="1143000" indent="-228600"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Arial" pitchFamily="34" charset="0"/>
                <a:ea typeface="新細明體" pitchFamily="18" charset="-120"/>
              </a:defRPr>
            </a:lvl3pPr>
            <a:lvl4pPr marL="1600200" indent="-228600"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Arial" pitchFamily="34" charset="0"/>
                <a:ea typeface="新細明體" pitchFamily="18" charset="-120"/>
              </a:defRPr>
            </a:lvl4pPr>
            <a:lvl5pPr marL="2057400" indent="-228600"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Arial" pitchFamily="34" charset="0"/>
                <a:ea typeface="新細明體" pitchFamily="18" charset="-120"/>
              </a:defRPr>
            </a:lvl5pPr>
            <a:lvl6pPr marL="25146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Arial" pitchFamily="34" charset="0"/>
                <a:ea typeface="新細明體" pitchFamily="18" charset="-120"/>
              </a:defRPr>
            </a:lvl6pPr>
            <a:lvl7pPr marL="29718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Arial" pitchFamily="34" charset="0"/>
                <a:ea typeface="新細明體" pitchFamily="18" charset="-120"/>
              </a:defRPr>
            </a:lvl7pPr>
            <a:lvl8pPr marL="34290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Arial" pitchFamily="34" charset="0"/>
                <a:ea typeface="新細明體" pitchFamily="18" charset="-120"/>
              </a:defRPr>
            </a:lvl8pPr>
            <a:lvl9pPr marL="38862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Arial" pitchFamily="34" charset="0"/>
                <a:ea typeface="新細明體" pitchFamily="18" charset="-120"/>
              </a:defRPr>
            </a:lvl9pPr>
          </a:lstStyle>
          <a:p>
            <a:pPr algn="ctr" eaLnBrk="1" hangingPunct="1">
              <a:buClr>
                <a:srgbClr val="800000"/>
              </a:buClr>
              <a:buSzPct val="100000"/>
              <a:buFont typeface="Times New Roman" pitchFamily="18" charset="0"/>
              <a:buNone/>
            </a:pPr>
            <a:r>
              <a:rPr kumimoji="0" lang="zh-TW" altLang="en-GB" sz="2000" b="1" dirty="0">
                <a:solidFill>
                  <a:srgbClr val="000000"/>
                </a:solidFill>
                <a:latin typeface="Times New Roman" pitchFamily="18" charset="0"/>
                <a:ea typeface="標楷體" pitchFamily="65" charset="-120"/>
              </a:rPr>
              <a:t>交貨及報驗</a:t>
            </a:r>
            <a:r>
              <a:rPr kumimoji="0" lang="zh-TW" altLang="en-GB" sz="2000" b="1" dirty="0">
                <a:solidFill>
                  <a:srgbClr val="000000"/>
                </a:solidFill>
                <a:latin typeface="Times New Roman" pitchFamily="18" charset="0"/>
              </a:rPr>
              <a:t> </a:t>
            </a:r>
          </a:p>
        </p:txBody>
      </p:sp>
      <p:sp>
        <p:nvSpPr>
          <p:cNvPr id="71692" name="AutoShape 11"/>
          <p:cNvSpPr>
            <a:spLocks noChangeArrowheads="1"/>
          </p:cNvSpPr>
          <p:nvPr/>
        </p:nvSpPr>
        <p:spPr bwMode="auto">
          <a:xfrm>
            <a:off x="6823075" y="2362200"/>
            <a:ext cx="1617663" cy="533400"/>
          </a:xfrm>
          <a:prstGeom prst="downArrowCallout">
            <a:avLst>
              <a:gd name="adj1" fmla="val 75818"/>
              <a:gd name="adj2" fmla="val 75818"/>
              <a:gd name="adj3" fmla="val 16667"/>
              <a:gd name="adj4" fmla="val 66667"/>
            </a:avLst>
          </a:prstGeom>
          <a:solidFill>
            <a:srgbClr val="FFFF99"/>
          </a:solidFill>
          <a:ln w="57150">
            <a:solidFill>
              <a:srgbClr val="0000FF"/>
            </a:solidFill>
            <a:miter lim="800000"/>
            <a:headEnd/>
            <a:tailEnd/>
          </a:ln>
        </p:spPr>
        <p:txBody>
          <a:bodyPr wrap="none" lIns="90000" tIns="46800" rIns="90000" bIns="46800" anchor="ctr"/>
          <a:lstStyle>
            <a:lvl1pPr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Arial" pitchFamily="34" charset="0"/>
                <a:ea typeface="新細明體" pitchFamily="18" charset="-120"/>
              </a:defRPr>
            </a:lvl1pPr>
            <a:lvl2pPr marL="742950" indent="-285750"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Arial" pitchFamily="34" charset="0"/>
                <a:ea typeface="新細明體" pitchFamily="18" charset="-120"/>
              </a:defRPr>
            </a:lvl2pPr>
            <a:lvl3pPr marL="1143000" indent="-228600"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Arial" pitchFamily="34" charset="0"/>
                <a:ea typeface="新細明體" pitchFamily="18" charset="-120"/>
              </a:defRPr>
            </a:lvl3pPr>
            <a:lvl4pPr marL="1600200" indent="-228600"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Arial" pitchFamily="34" charset="0"/>
                <a:ea typeface="新細明體" pitchFamily="18" charset="-120"/>
              </a:defRPr>
            </a:lvl4pPr>
            <a:lvl5pPr marL="2057400" indent="-228600"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Arial" pitchFamily="34" charset="0"/>
                <a:ea typeface="新細明體" pitchFamily="18" charset="-120"/>
              </a:defRPr>
            </a:lvl5pPr>
            <a:lvl6pPr marL="25146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Arial" pitchFamily="34" charset="0"/>
                <a:ea typeface="新細明體" pitchFamily="18" charset="-120"/>
              </a:defRPr>
            </a:lvl6pPr>
            <a:lvl7pPr marL="29718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Arial" pitchFamily="34" charset="0"/>
                <a:ea typeface="新細明體" pitchFamily="18" charset="-120"/>
              </a:defRPr>
            </a:lvl7pPr>
            <a:lvl8pPr marL="34290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Arial" pitchFamily="34" charset="0"/>
                <a:ea typeface="新細明體" pitchFamily="18" charset="-120"/>
              </a:defRPr>
            </a:lvl8pPr>
            <a:lvl9pPr marL="38862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Arial" pitchFamily="34" charset="0"/>
                <a:ea typeface="新細明體" pitchFamily="18" charset="-120"/>
              </a:defRPr>
            </a:lvl9pPr>
          </a:lstStyle>
          <a:p>
            <a:pPr algn="ctr" eaLnBrk="1" hangingPunct="1">
              <a:buClr>
                <a:srgbClr val="800000"/>
              </a:buClr>
              <a:buSzPct val="100000"/>
              <a:buFont typeface="Times New Roman" pitchFamily="18" charset="0"/>
              <a:buNone/>
            </a:pPr>
            <a:r>
              <a:rPr kumimoji="0" lang="zh-TW" altLang="en-GB" sz="2000" b="1">
                <a:solidFill>
                  <a:srgbClr val="000000"/>
                </a:solidFill>
                <a:latin typeface="Times New Roman" pitchFamily="18" charset="0"/>
                <a:ea typeface="標楷體" pitchFamily="65" charset="-120"/>
              </a:rPr>
              <a:t>通知履約督導</a:t>
            </a:r>
            <a:r>
              <a:rPr kumimoji="0" lang="zh-TW" altLang="en-GB" sz="2000" b="1">
                <a:solidFill>
                  <a:srgbClr val="000000"/>
                </a:solidFill>
                <a:latin typeface="Times New Roman" pitchFamily="18" charset="0"/>
              </a:rPr>
              <a:t> </a:t>
            </a:r>
          </a:p>
        </p:txBody>
      </p:sp>
      <p:sp>
        <p:nvSpPr>
          <p:cNvPr id="71693" name="AutoShape 12"/>
          <p:cNvSpPr>
            <a:spLocks noChangeArrowheads="1"/>
          </p:cNvSpPr>
          <p:nvPr/>
        </p:nvSpPr>
        <p:spPr bwMode="auto">
          <a:xfrm>
            <a:off x="6823075" y="2971800"/>
            <a:ext cx="1617663" cy="533400"/>
          </a:xfrm>
          <a:prstGeom prst="downArrowCallout">
            <a:avLst>
              <a:gd name="adj1" fmla="val 75818"/>
              <a:gd name="adj2" fmla="val 75818"/>
              <a:gd name="adj3" fmla="val 16667"/>
              <a:gd name="adj4" fmla="val 66667"/>
            </a:avLst>
          </a:prstGeom>
          <a:solidFill>
            <a:srgbClr val="FF0000"/>
          </a:solidFill>
          <a:ln w="9360">
            <a:solidFill>
              <a:srgbClr val="0000FF"/>
            </a:solidFill>
            <a:miter lim="800000"/>
            <a:headEnd/>
            <a:tailEnd/>
          </a:ln>
        </p:spPr>
        <p:txBody>
          <a:bodyPr wrap="none" lIns="90000" tIns="46800" rIns="90000" bIns="46800" anchor="ctr"/>
          <a:lstStyle>
            <a:lvl1pPr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Arial" pitchFamily="34" charset="0"/>
                <a:ea typeface="新細明體" pitchFamily="18" charset="-120"/>
              </a:defRPr>
            </a:lvl1pPr>
            <a:lvl2pPr marL="742950" indent="-285750"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Arial" pitchFamily="34" charset="0"/>
                <a:ea typeface="新細明體" pitchFamily="18" charset="-120"/>
              </a:defRPr>
            </a:lvl2pPr>
            <a:lvl3pPr marL="1143000" indent="-228600"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Arial" pitchFamily="34" charset="0"/>
                <a:ea typeface="新細明體" pitchFamily="18" charset="-120"/>
              </a:defRPr>
            </a:lvl3pPr>
            <a:lvl4pPr marL="1600200" indent="-228600"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Arial" pitchFamily="34" charset="0"/>
                <a:ea typeface="新細明體" pitchFamily="18" charset="-120"/>
              </a:defRPr>
            </a:lvl4pPr>
            <a:lvl5pPr marL="2057400" indent="-228600"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Arial" pitchFamily="34" charset="0"/>
                <a:ea typeface="新細明體" pitchFamily="18" charset="-120"/>
              </a:defRPr>
            </a:lvl5pPr>
            <a:lvl6pPr marL="25146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Arial" pitchFamily="34" charset="0"/>
                <a:ea typeface="新細明體" pitchFamily="18" charset="-120"/>
              </a:defRPr>
            </a:lvl6pPr>
            <a:lvl7pPr marL="29718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Arial" pitchFamily="34" charset="0"/>
                <a:ea typeface="新細明體" pitchFamily="18" charset="-120"/>
              </a:defRPr>
            </a:lvl7pPr>
            <a:lvl8pPr marL="34290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Arial" pitchFamily="34" charset="0"/>
                <a:ea typeface="新細明體" pitchFamily="18" charset="-120"/>
              </a:defRPr>
            </a:lvl8pPr>
            <a:lvl9pPr marL="38862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Arial" pitchFamily="34" charset="0"/>
                <a:ea typeface="新細明體" pitchFamily="18" charset="-120"/>
              </a:defRPr>
            </a:lvl9pPr>
          </a:lstStyle>
          <a:p>
            <a:pPr algn="ctr" eaLnBrk="1" hangingPunct="1">
              <a:buClr>
                <a:srgbClr val="800000"/>
              </a:buClr>
              <a:buSzPct val="100000"/>
              <a:buFont typeface="Times New Roman" pitchFamily="18" charset="0"/>
              <a:buNone/>
            </a:pPr>
            <a:r>
              <a:rPr kumimoji="0" lang="zh-TW" altLang="en-GB" sz="2000" b="1">
                <a:solidFill>
                  <a:srgbClr val="000000"/>
                </a:solidFill>
                <a:latin typeface="Times New Roman" pitchFamily="18" charset="0"/>
                <a:ea typeface="標楷體" pitchFamily="65" charset="-120"/>
              </a:rPr>
              <a:t>實施履約督導</a:t>
            </a:r>
            <a:r>
              <a:rPr kumimoji="0" lang="zh-TW" altLang="en-GB" sz="2000" b="1">
                <a:solidFill>
                  <a:srgbClr val="000000"/>
                </a:solidFill>
                <a:latin typeface="Times New Roman" pitchFamily="18" charset="0"/>
              </a:rPr>
              <a:t> </a:t>
            </a:r>
          </a:p>
        </p:txBody>
      </p:sp>
      <p:sp>
        <p:nvSpPr>
          <p:cNvPr id="68622" name="Rectangle 13"/>
          <p:cNvSpPr>
            <a:spLocks noChangeArrowheads="1"/>
          </p:cNvSpPr>
          <p:nvPr/>
        </p:nvSpPr>
        <p:spPr bwMode="auto">
          <a:xfrm>
            <a:off x="6443663" y="3644900"/>
            <a:ext cx="2520950" cy="617538"/>
          </a:xfrm>
          <a:prstGeom prst="rect">
            <a:avLst/>
          </a:prstGeom>
          <a:solidFill>
            <a:srgbClr val="FFFF99"/>
          </a:solidFill>
          <a:ln w="9360">
            <a:solidFill>
              <a:srgbClr val="0000FF"/>
            </a:solidFill>
            <a:miter lim="800000"/>
            <a:headEnd/>
            <a:tailEnd/>
          </a:ln>
          <a:effectLst>
            <a:outerShdw dist="107763" dir="13500000" algn="ctr" rotWithShape="0">
              <a:srgbClr val="808080">
                <a:alpha val="50000"/>
              </a:srgbClr>
            </a:outerShdw>
          </a:effectLst>
        </p:spPr>
        <p:txBody>
          <a:bodyPr wrap="none" lIns="90000" tIns="46800" rIns="90000" bIns="46800" anchor="ctr"/>
          <a:lstStyle/>
          <a:p>
            <a:pPr algn="ctr" defTabSz="449263">
              <a:buClr>
                <a:srgbClr val="800000"/>
              </a:buClr>
              <a:buSzPct val="100000"/>
              <a:buFont typeface="Times New Roman" pitchFamily="18"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kumimoji="0" lang="zh-TW" altLang="en-GB" sz="2000" b="1">
                <a:solidFill>
                  <a:srgbClr val="000000"/>
                </a:solidFill>
                <a:latin typeface="Times New Roman" pitchFamily="18" charset="0"/>
                <a:ea typeface="標楷體" pitchFamily="65" charset="-120"/>
              </a:rPr>
              <a:t>半成品排驗通知、</a:t>
            </a:r>
          </a:p>
          <a:p>
            <a:pPr algn="ctr" defTabSz="449263">
              <a:buClr>
                <a:srgbClr val="800000"/>
              </a:buClr>
              <a:buSzPct val="100000"/>
              <a:buFont typeface="Times New Roman" pitchFamily="18"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kumimoji="0" lang="zh-TW" altLang="en-GB" sz="2000" b="1">
                <a:solidFill>
                  <a:srgbClr val="000000"/>
                </a:solidFill>
                <a:latin typeface="Times New Roman" pitchFamily="18" charset="0"/>
                <a:ea typeface="標楷體" pitchFamily="65" charset="-120"/>
              </a:rPr>
              <a:t>會驗、檢驗結果通知</a:t>
            </a:r>
            <a:r>
              <a:rPr kumimoji="0" lang="zh-TW" altLang="en-GB" sz="2000" b="1">
                <a:solidFill>
                  <a:srgbClr val="000000"/>
                </a:solidFill>
                <a:latin typeface="Times New Roman" pitchFamily="18" charset="0"/>
                <a:ea typeface="新細明體" charset="-120"/>
              </a:rPr>
              <a:t> </a:t>
            </a:r>
          </a:p>
        </p:txBody>
      </p:sp>
      <p:sp>
        <p:nvSpPr>
          <p:cNvPr id="71695" name="AutoShape 14"/>
          <p:cNvSpPr>
            <a:spLocks noChangeArrowheads="1"/>
          </p:cNvSpPr>
          <p:nvPr/>
        </p:nvSpPr>
        <p:spPr bwMode="auto">
          <a:xfrm>
            <a:off x="4211638" y="3644900"/>
            <a:ext cx="1800225" cy="698500"/>
          </a:xfrm>
          <a:prstGeom prst="downArrowCallout">
            <a:avLst>
              <a:gd name="adj1" fmla="val 64432"/>
              <a:gd name="adj2" fmla="val 64432"/>
              <a:gd name="adj3" fmla="val 16667"/>
              <a:gd name="adj4" fmla="val 66667"/>
            </a:avLst>
          </a:prstGeom>
          <a:solidFill>
            <a:schemeClr val="accent1">
              <a:lumMod val="40000"/>
              <a:lumOff val="60000"/>
            </a:schemeClr>
          </a:solidFill>
          <a:ln w="38100">
            <a:solidFill>
              <a:srgbClr val="0000FF"/>
            </a:solidFill>
            <a:miter lim="800000"/>
            <a:headEnd/>
            <a:tailEnd/>
          </a:ln>
        </p:spPr>
        <p:txBody>
          <a:bodyPr wrap="none" lIns="90000" tIns="46800" rIns="90000" bIns="46800" anchor="ctr"/>
          <a:lstStyle>
            <a:lvl1pPr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Arial" pitchFamily="34" charset="0"/>
                <a:ea typeface="新細明體" pitchFamily="18" charset="-120"/>
              </a:defRPr>
            </a:lvl1pPr>
            <a:lvl2pPr marL="742950" indent="-285750"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Arial" pitchFamily="34" charset="0"/>
                <a:ea typeface="新細明體" pitchFamily="18" charset="-120"/>
              </a:defRPr>
            </a:lvl2pPr>
            <a:lvl3pPr marL="1143000" indent="-228600"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Arial" pitchFamily="34" charset="0"/>
                <a:ea typeface="新細明體" pitchFamily="18" charset="-120"/>
              </a:defRPr>
            </a:lvl3pPr>
            <a:lvl4pPr marL="1600200" indent="-228600"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Arial" pitchFamily="34" charset="0"/>
                <a:ea typeface="新細明體" pitchFamily="18" charset="-120"/>
              </a:defRPr>
            </a:lvl4pPr>
            <a:lvl5pPr marL="2057400" indent="-228600"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Arial" pitchFamily="34" charset="0"/>
                <a:ea typeface="新細明體" pitchFamily="18" charset="-120"/>
              </a:defRPr>
            </a:lvl5pPr>
            <a:lvl6pPr marL="25146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Arial" pitchFamily="34" charset="0"/>
                <a:ea typeface="新細明體" pitchFamily="18" charset="-120"/>
              </a:defRPr>
            </a:lvl6pPr>
            <a:lvl7pPr marL="29718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Arial" pitchFamily="34" charset="0"/>
                <a:ea typeface="新細明體" pitchFamily="18" charset="-120"/>
              </a:defRPr>
            </a:lvl7pPr>
            <a:lvl8pPr marL="34290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Arial" pitchFamily="34" charset="0"/>
                <a:ea typeface="新細明體" pitchFamily="18" charset="-120"/>
              </a:defRPr>
            </a:lvl8pPr>
            <a:lvl9pPr marL="38862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Arial" pitchFamily="34" charset="0"/>
                <a:ea typeface="新細明體" pitchFamily="18" charset="-120"/>
              </a:defRPr>
            </a:lvl9pPr>
          </a:lstStyle>
          <a:p>
            <a:pPr algn="ctr" eaLnBrk="1" hangingPunct="1">
              <a:buClr>
                <a:srgbClr val="800000"/>
              </a:buClr>
              <a:buSzPct val="100000"/>
              <a:buFont typeface="Times New Roman" pitchFamily="18" charset="0"/>
              <a:buNone/>
            </a:pPr>
            <a:r>
              <a:rPr kumimoji="0" lang="zh-TW" altLang="en-GB" sz="2000" b="1" dirty="0">
                <a:solidFill>
                  <a:srgbClr val="000000"/>
                </a:solidFill>
                <a:latin typeface="Times New Roman" pitchFamily="18" charset="0"/>
                <a:ea typeface="標楷體" pitchFamily="65" charset="-120"/>
              </a:rPr>
              <a:t>成品排驗通知</a:t>
            </a:r>
            <a:r>
              <a:rPr kumimoji="0" lang="zh-TW" altLang="en-GB" sz="2000" b="1" dirty="0">
                <a:solidFill>
                  <a:srgbClr val="000000"/>
                </a:solidFill>
                <a:latin typeface="Times New Roman" pitchFamily="18" charset="0"/>
              </a:rPr>
              <a:t> </a:t>
            </a:r>
          </a:p>
        </p:txBody>
      </p:sp>
      <p:sp>
        <p:nvSpPr>
          <p:cNvPr id="71696" name="AutoShape 15"/>
          <p:cNvSpPr>
            <a:spLocks noChangeArrowheads="1"/>
          </p:cNvSpPr>
          <p:nvPr/>
        </p:nvSpPr>
        <p:spPr bwMode="auto">
          <a:xfrm>
            <a:off x="3587750" y="4343400"/>
            <a:ext cx="3071813" cy="533400"/>
          </a:xfrm>
          <a:prstGeom prst="leftRightArrowCallout">
            <a:avLst>
              <a:gd name="adj1" fmla="val 25000"/>
              <a:gd name="adj2" fmla="val 24537"/>
              <a:gd name="adj3" fmla="val 71987"/>
              <a:gd name="adj4" fmla="val 50000"/>
            </a:avLst>
          </a:prstGeom>
          <a:solidFill>
            <a:srgbClr val="FF99CC"/>
          </a:solidFill>
          <a:ln w="57150">
            <a:solidFill>
              <a:srgbClr val="0000FF"/>
            </a:solidFill>
            <a:miter lim="800000"/>
            <a:headEnd/>
            <a:tailEnd/>
          </a:ln>
        </p:spPr>
        <p:txBody>
          <a:bodyPr wrap="none" lIns="90000" tIns="46800" rIns="90000" bIns="46800" anchor="ctr"/>
          <a:lstStyle>
            <a:lvl1pPr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Arial" pitchFamily="34" charset="0"/>
                <a:ea typeface="新細明體" pitchFamily="18" charset="-120"/>
              </a:defRPr>
            </a:lvl1pPr>
            <a:lvl2pPr marL="742950" indent="-285750"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Arial" pitchFamily="34" charset="0"/>
                <a:ea typeface="新細明體" pitchFamily="18" charset="-120"/>
              </a:defRPr>
            </a:lvl2pPr>
            <a:lvl3pPr marL="1143000" indent="-228600"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Arial" pitchFamily="34" charset="0"/>
                <a:ea typeface="新細明體" pitchFamily="18" charset="-120"/>
              </a:defRPr>
            </a:lvl3pPr>
            <a:lvl4pPr marL="1600200" indent="-228600"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Arial" pitchFamily="34" charset="0"/>
                <a:ea typeface="新細明體" pitchFamily="18" charset="-120"/>
              </a:defRPr>
            </a:lvl4pPr>
            <a:lvl5pPr marL="2057400" indent="-228600"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Arial" pitchFamily="34" charset="0"/>
                <a:ea typeface="新細明體" pitchFamily="18" charset="-120"/>
              </a:defRPr>
            </a:lvl5pPr>
            <a:lvl6pPr marL="25146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Arial" pitchFamily="34" charset="0"/>
                <a:ea typeface="新細明體" pitchFamily="18" charset="-120"/>
              </a:defRPr>
            </a:lvl6pPr>
            <a:lvl7pPr marL="29718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Arial" pitchFamily="34" charset="0"/>
                <a:ea typeface="新細明體" pitchFamily="18" charset="-120"/>
              </a:defRPr>
            </a:lvl7pPr>
            <a:lvl8pPr marL="34290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Arial" pitchFamily="34" charset="0"/>
                <a:ea typeface="新細明體" pitchFamily="18" charset="-120"/>
              </a:defRPr>
            </a:lvl8pPr>
            <a:lvl9pPr marL="38862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Arial" pitchFamily="34" charset="0"/>
                <a:ea typeface="新細明體" pitchFamily="18" charset="-120"/>
              </a:defRPr>
            </a:lvl9pPr>
          </a:lstStyle>
          <a:p>
            <a:pPr algn="ctr" eaLnBrk="1" hangingPunct="1">
              <a:buClr>
                <a:srgbClr val="000000"/>
              </a:buClr>
              <a:buSzPct val="100000"/>
              <a:buFont typeface="Times New Roman" pitchFamily="18" charset="0"/>
              <a:buNone/>
            </a:pPr>
            <a:r>
              <a:rPr kumimoji="0" lang="zh-TW" altLang="en-GB" sz="2400" b="1">
                <a:solidFill>
                  <a:srgbClr val="000000"/>
                </a:solidFill>
                <a:latin typeface="Times New Roman" pitchFamily="18" charset="0"/>
                <a:ea typeface="標楷體" pitchFamily="65" charset="-120"/>
              </a:rPr>
              <a:t>實施會驗 </a:t>
            </a:r>
          </a:p>
        </p:txBody>
      </p:sp>
      <p:sp>
        <p:nvSpPr>
          <p:cNvPr id="71697" name="Rectangle 16"/>
          <p:cNvSpPr>
            <a:spLocks noChangeArrowheads="1"/>
          </p:cNvSpPr>
          <p:nvPr/>
        </p:nvSpPr>
        <p:spPr bwMode="auto">
          <a:xfrm>
            <a:off x="1827213" y="3500438"/>
            <a:ext cx="1125537" cy="762000"/>
          </a:xfrm>
          <a:prstGeom prst="rect">
            <a:avLst/>
          </a:prstGeom>
          <a:solidFill>
            <a:srgbClr val="FF99CC"/>
          </a:solidFill>
          <a:ln w="9525">
            <a:solidFill>
              <a:srgbClr val="0000FF"/>
            </a:solidFill>
            <a:miter lim="800000"/>
            <a:headEnd/>
            <a:tailEnd/>
          </a:ln>
        </p:spPr>
        <p:txBody>
          <a:bodyPr wrap="none" lIns="90000" tIns="46800" rIns="90000" bIns="46800" anchor="ctr">
            <a:flatTx/>
          </a:bodyPr>
          <a:lstStyle>
            <a:lvl1pPr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Arial" pitchFamily="34" charset="0"/>
                <a:ea typeface="新細明體" pitchFamily="18" charset="-120"/>
              </a:defRPr>
            </a:lvl1pPr>
            <a:lvl2pPr marL="742950" indent="-285750"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Arial" pitchFamily="34" charset="0"/>
                <a:ea typeface="新細明體" pitchFamily="18" charset="-120"/>
              </a:defRPr>
            </a:lvl2pPr>
            <a:lvl3pPr marL="1143000" indent="-228600"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Arial" pitchFamily="34" charset="0"/>
                <a:ea typeface="新細明體" pitchFamily="18" charset="-120"/>
              </a:defRPr>
            </a:lvl3pPr>
            <a:lvl4pPr marL="1600200" indent="-228600"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Arial" pitchFamily="34" charset="0"/>
                <a:ea typeface="新細明體" pitchFamily="18" charset="-120"/>
              </a:defRPr>
            </a:lvl4pPr>
            <a:lvl5pPr marL="2057400" indent="-228600"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Arial" pitchFamily="34" charset="0"/>
                <a:ea typeface="新細明體" pitchFamily="18" charset="-120"/>
              </a:defRPr>
            </a:lvl5pPr>
            <a:lvl6pPr marL="25146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Arial" pitchFamily="34" charset="0"/>
                <a:ea typeface="新細明體" pitchFamily="18" charset="-120"/>
              </a:defRPr>
            </a:lvl6pPr>
            <a:lvl7pPr marL="29718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Arial" pitchFamily="34" charset="0"/>
                <a:ea typeface="新細明體" pitchFamily="18" charset="-120"/>
              </a:defRPr>
            </a:lvl7pPr>
            <a:lvl8pPr marL="34290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Arial" pitchFamily="34" charset="0"/>
                <a:ea typeface="新細明體" pitchFamily="18" charset="-120"/>
              </a:defRPr>
            </a:lvl8pPr>
            <a:lvl9pPr marL="38862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Arial" pitchFamily="34" charset="0"/>
                <a:ea typeface="新細明體" pitchFamily="18" charset="-120"/>
              </a:defRPr>
            </a:lvl9pPr>
          </a:lstStyle>
          <a:p>
            <a:pPr algn="ctr" eaLnBrk="1" hangingPunct="1">
              <a:buClr>
                <a:srgbClr val="000000"/>
              </a:buClr>
              <a:buSzPct val="100000"/>
              <a:buFont typeface="Times New Roman" pitchFamily="18" charset="0"/>
              <a:buNone/>
            </a:pPr>
            <a:r>
              <a:rPr kumimoji="0" lang="zh-TW" altLang="en-GB" sz="2000" b="1" dirty="0">
                <a:solidFill>
                  <a:srgbClr val="000000"/>
                </a:solidFill>
                <a:latin typeface="Times New Roman" pitchFamily="18" charset="0"/>
                <a:ea typeface="標楷體" pitchFamily="65" charset="-120"/>
              </a:rPr>
              <a:t>儀器化驗</a:t>
            </a:r>
            <a:r>
              <a:rPr kumimoji="0" lang="zh-TW" altLang="en-GB" sz="2000" b="1" dirty="0">
                <a:solidFill>
                  <a:srgbClr val="000000"/>
                </a:solidFill>
                <a:latin typeface="Times New Roman" pitchFamily="18" charset="0"/>
              </a:rPr>
              <a:t> </a:t>
            </a:r>
          </a:p>
        </p:txBody>
      </p:sp>
      <p:sp>
        <p:nvSpPr>
          <p:cNvPr id="71698" name="Rectangle 17"/>
          <p:cNvSpPr>
            <a:spLocks noChangeArrowheads="1"/>
          </p:cNvSpPr>
          <p:nvPr/>
        </p:nvSpPr>
        <p:spPr bwMode="auto">
          <a:xfrm>
            <a:off x="6892925" y="4602163"/>
            <a:ext cx="1547813" cy="533400"/>
          </a:xfrm>
          <a:prstGeom prst="rect">
            <a:avLst/>
          </a:prstGeom>
          <a:solidFill>
            <a:srgbClr val="FF0000"/>
          </a:solidFill>
          <a:ln w="9525">
            <a:solidFill>
              <a:schemeClr val="accent6">
                <a:lumMod val="40000"/>
                <a:lumOff val="60000"/>
              </a:schemeClr>
            </a:solidFill>
            <a:miter lim="800000"/>
            <a:headEnd/>
            <a:tailEnd/>
          </a:ln>
        </p:spPr>
        <p:txBody>
          <a:bodyPr wrap="none" lIns="90000" tIns="46800" rIns="90000" bIns="46800" anchor="ctr">
            <a:flatTx/>
          </a:bodyPr>
          <a:lstStyle>
            <a:lvl1pPr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Arial" pitchFamily="34" charset="0"/>
                <a:ea typeface="新細明體" pitchFamily="18" charset="-120"/>
              </a:defRPr>
            </a:lvl1pPr>
            <a:lvl2pPr marL="742950" indent="-285750"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Arial" pitchFamily="34" charset="0"/>
                <a:ea typeface="新細明體" pitchFamily="18" charset="-120"/>
              </a:defRPr>
            </a:lvl2pPr>
            <a:lvl3pPr marL="1143000" indent="-228600"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Arial" pitchFamily="34" charset="0"/>
                <a:ea typeface="新細明體" pitchFamily="18" charset="-120"/>
              </a:defRPr>
            </a:lvl3pPr>
            <a:lvl4pPr marL="1600200" indent="-228600"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Arial" pitchFamily="34" charset="0"/>
                <a:ea typeface="新細明體" pitchFamily="18" charset="-120"/>
              </a:defRPr>
            </a:lvl4pPr>
            <a:lvl5pPr marL="2057400" indent="-228600"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Arial" pitchFamily="34" charset="0"/>
                <a:ea typeface="新細明體" pitchFamily="18" charset="-120"/>
              </a:defRPr>
            </a:lvl5pPr>
            <a:lvl6pPr marL="25146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Arial" pitchFamily="34" charset="0"/>
                <a:ea typeface="新細明體" pitchFamily="18" charset="-120"/>
              </a:defRPr>
            </a:lvl6pPr>
            <a:lvl7pPr marL="29718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Arial" pitchFamily="34" charset="0"/>
                <a:ea typeface="新細明體" pitchFamily="18" charset="-120"/>
              </a:defRPr>
            </a:lvl7pPr>
            <a:lvl8pPr marL="34290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Arial" pitchFamily="34" charset="0"/>
                <a:ea typeface="新細明體" pitchFamily="18" charset="-120"/>
              </a:defRPr>
            </a:lvl8pPr>
            <a:lvl9pPr marL="38862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Arial" pitchFamily="34" charset="0"/>
                <a:ea typeface="新細明體" pitchFamily="18" charset="-120"/>
              </a:defRPr>
            </a:lvl9pPr>
          </a:lstStyle>
          <a:p>
            <a:pPr algn="ctr" eaLnBrk="1" hangingPunct="1">
              <a:buClr>
                <a:srgbClr val="000000"/>
              </a:buClr>
              <a:buSzPct val="100000"/>
              <a:buFont typeface="Times New Roman" pitchFamily="18" charset="0"/>
              <a:buNone/>
            </a:pPr>
            <a:r>
              <a:rPr kumimoji="0" lang="zh-TW" altLang="en-GB" sz="2400" b="1" dirty="0">
                <a:solidFill>
                  <a:srgbClr val="000000"/>
                </a:solidFill>
                <a:latin typeface="Times New Roman" pitchFamily="18" charset="0"/>
                <a:ea typeface="標楷體" pitchFamily="65" charset="-120"/>
              </a:rPr>
              <a:t>性能檢驗</a:t>
            </a:r>
            <a:r>
              <a:rPr kumimoji="0" lang="zh-TW" altLang="en-GB" sz="2400" b="1" dirty="0">
                <a:solidFill>
                  <a:srgbClr val="000000"/>
                </a:solidFill>
                <a:latin typeface="Times New Roman" pitchFamily="18" charset="0"/>
              </a:rPr>
              <a:t> </a:t>
            </a:r>
          </a:p>
        </p:txBody>
      </p:sp>
      <p:sp>
        <p:nvSpPr>
          <p:cNvPr id="71699" name="Rectangle 18"/>
          <p:cNvSpPr>
            <a:spLocks noChangeArrowheads="1"/>
          </p:cNvSpPr>
          <p:nvPr/>
        </p:nvSpPr>
        <p:spPr bwMode="auto">
          <a:xfrm>
            <a:off x="4408487" y="6170950"/>
            <a:ext cx="1406525" cy="457200"/>
          </a:xfrm>
          <a:prstGeom prst="rect">
            <a:avLst/>
          </a:prstGeom>
          <a:solidFill>
            <a:srgbClr val="33CC33"/>
          </a:solidFill>
          <a:ln w="9525">
            <a:solidFill>
              <a:srgbClr val="0000FF"/>
            </a:solidFill>
            <a:miter lim="800000"/>
            <a:headEnd/>
            <a:tailEnd/>
          </a:ln>
        </p:spPr>
        <p:txBody>
          <a:bodyPr wrap="none" lIns="90000" tIns="46800" rIns="90000" bIns="46800" anchor="ctr">
            <a:flatTx/>
          </a:bodyPr>
          <a:lstStyle>
            <a:lvl1pPr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Arial" pitchFamily="34" charset="0"/>
                <a:ea typeface="新細明體" pitchFamily="18" charset="-120"/>
              </a:defRPr>
            </a:lvl1pPr>
            <a:lvl2pPr marL="742950" indent="-285750"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Arial" pitchFamily="34" charset="0"/>
                <a:ea typeface="新細明體" pitchFamily="18" charset="-120"/>
              </a:defRPr>
            </a:lvl2pPr>
            <a:lvl3pPr marL="1143000" indent="-228600"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Arial" pitchFamily="34" charset="0"/>
                <a:ea typeface="新細明體" pitchFamily="18" charset="-120"/>
              </a:defRPr>
            </a:lvl3pPr>
            <a:lvl4pPr marL="1600200" indent="-228600"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Arial" pitchFamily="34" charset="0"/>
                <a:ea typeface="新細明體" pitchFamily="18" charset="-120"/>
              </a:defRPr>
            </a:lvl4pPr>
            <a:lvl5pPr marL="2057400" indent="-228600"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Arial" pitchFamily="34" charset="0"/>
                <a:ea typeface="新細明體" pitchFamily="18" charset="-120"/>
              </a:defRPr>
            </a:lvl5pPr>
            <a:lvl6pPr marL="25146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Arial" pitchFamily="34" charset="0"/>
                <a:ea typeface="新細明體" pitchFamily="18" charset="-120"/>
              </a:defRPr>
            </a:lvl6pPr>
            <a:lvl7pPr marL="29718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Arial" pitchFamily="34" charset="0"/>
                <a:ea typeface="新細明體" pitchFamily="18" charset="-120"/>
              </a:defRPr>
            </a:lvl7pPr>
            <a:lvl8pPr marL="34290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Arial" pitchFamily="34" charset="0"/>
                <a:ea typeface="新細明體" pitchFamily="18" charset="-120"/>
              </a:defRPr>
            </a:lvl8pPr>
            <a:lvl9pPr marL="38862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Arial" pitchFamily="34" charset="0"/>
                <a:ea typeface="新細明體" pitchFamily="18" charset="-120"/>
              </a:defRPr>
            </a:lvl9pPr>
          </a:lstStyle>
          <a:p>
            <a:pPr algn="ctr" eaLnBrk="1" hangingPunct="1">
              <a:buClr>
                <a:srgbClr val="000000"/>
              </a:buClr>
              <a:buSzPct val="100000"/>
              <a:buFont typeface="Times New Roman" pitchFamily="18" charset="0"/>
              <a:buNone/>
            </a:pPr>
            <a:r>
              <a:rPr kumimoji="0" lang="zh-TW" altLang="en-GB" sz="2000" b="1" dirty="0">
                <a:solidFill>
                  <a:srgbClr val="000000"/>
                </a:solidFill>
                <a:latin typeface="Times New Roman" pitchFamily="18" charset="0"/>
                <a:ea typeface="標楷體" pitchFamily="65" charset="-120"/>
              </a:rPr>
              <a:t>結案付款</a:t>
            </a:r>
            <a:r>
              <a:rPr kumimoji="0" lang="zh-TW" altLang="en-GB" sz="2000" b="1" dirty="0">
                <a:solidFill>
                  <a:srgbClr val="000000"/>
                </a:solidFill>
                <a:latin typeface="Times New Roman" pitchFamily="18" charset="0"/>
              </a:rPr>
              <a:t> </a:t>
            </a:r>
          </a:p>
        </p:txBody>
      </p:sp>
      <p:sp>
        <p:nvSpPr>
          <p:cNvPr id="71700" name="Rectangle 19"/>
          <p:cNvSpPr>
            <a:spLocks noChangeArrowheads="1"/>
          </p:cNvSpPr>
          <p:nvPr/>
        </p:nvSpPr>
        <p:spPr bwMode="auto">
          <a:xfrm>
            <a:off x="6659563" y="5314950"/>
            <a:ext cx="2379662" cy="981075"/>
          </a:xfrm>
          <a:prstGeom prst="rect">
            <a:avLst/>
          </a:prstGeom>
          <a:solidFill>
            <a:srgbClr val="99CCFF"/>
          </a:solidFill>
          <a:ln w="9360">
            <a:solidFill>
              <a:srgbClr val="0000FF"/>
            </a:solidFill>
            <a:miter lim="800000"/>
            <a:headEnd/>
            <a:tailEnd/>
          </a:ln>
        </p:spPr>
        <p:txBody>
          <a:bodyPr wrap="none" lIns="90000" tIns="46800" rIns="90000" bIns="46800" anchor="ctr"/>
          <a:lstStyle>
            <a:lvl1pPr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Arial" pitchFamily="34" charset="0"/>
                <a:ea typeface="新細明體" pitchFamily="18" charset="-120"/>
              </a:defRPr>
            </a:lvl1pPr>
            <a:lvl2pPr marL="742950" indent="-285750"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Arial" pitchFamily="34" charset="0"/>
                <a:ea typeface="新細明體" pitchFamily="18" charset="-120"/>
              </a:defRPr>
            </a:lvl2pPr>
            <a:lvl3pPr marL="1143000" indent="-228600"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Arial" pitchFamily="34" charset="0"/>
                <a:ea typeface="新細明體" pitchFamily="18" charset="-120"/>
              </a:defRPr>
            </a:lvl3pPr>
            <a:lvl4pPr marL="1600200" indent="-228600"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Arial" pitchFamily="34" charset="0"/>
                <a:ea typeface="新細明體" pitchFamily="18" charset="-120"/>
              </a:defRPr>
            </a:lvl4pPr>
            <a:lvl5pPr marL="2057400" indent="-228600"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Arial" pitchFamily="34" charset="0"/>
                <a:ea typeface="新細明體" pitchFamily="18" charset="-120"/>
              </a:defRPr>
            </a:lvl5pPr>
            <a:lvl6pPr marL="25146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Arial" pitchFamily="34" charset="0"/>
                <a:ea typeface="新細明體" pitchFamily="18" charset="-120"/>
              </a:defRPr>
            </a:lvl6pPr>
            <a:lvl7pPr marL="29718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Arial" pitchFamily="34" charset="0"/>
                <a:ea typeface="新細明體" pitchFamily="18" charset="-120"/>
              </a:defRPr>
            </a:lvl7pPr>
            <a:lvl8pPr marL="34290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Arial" pitchFamily="34" charset="0"/>
                <a:ea typeface="新細明體" pitchFamily="18" charset="-120"/>
              </a:defRPr>
            </a:lvl8pPr>
            <a:lvl9pPr marL="38862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Arial" pitchFamily="34" charset="0"/>
                <a:ea typeface="新細明體" pitchFamily="18" charset="-120"/>
              </a:defRPr>
            </a:lvl9pPr>
          </a:lstStyle>
          <a:p>
            <a:pPr algn="just" eaLnBrk="1" hangingPunct="1">
              <a:buClr>
                <a:srgbClr val="800000"/>
              </a:buClr>
              <a:buSzPct val="100000"/>
              <a:buFont typeface="標楷體" pitchFamily="65" charset="-120"/>
              <a:buNone/>
            </a:pPr>
            <a:r>
              <a:rPr kumimoji="0" lang="zh-TW" altLang="en-GB" sz="2000" b="1">
                <a:solidFill>
                  <a:srgbClr val="000000"/>
                </a:solidFill>
                <a:latin typeface="標楷體" pitchFamily="65" charset="-120"/>
                <a:ea typeface="標楷體" pitchFamily="65" charset="-120"/>
              </a:rPr>
              <a:t>依合約規定數量分送</a:t>
            </a:r>
          </a:p>
          <a:p>
            <a:pPr algn="just" eaLnBrk="1" hangingPunct="1">
              <a:buClr>
                <a:srgbClr val="800000"/>
              </a:buClr>
              <a:buSzPct val="100000"/>
              <a:buFont typeface="標楷體" pitchFamily="65" charset="-120"/>
              <a:buNone/>
            </a:pPr>
            <a:r>
              <a:rPr kumimoji="0" lang="zh-TW" altLang="en-GB" sz="2000" b="1">
                <a:solidFill>
                  <a:srgbClr val="000000"/>
                </a:solidFill>
                <a:latin typeface="標楷體" pitchFamily="65" charset="-120"/>
                <a:ea typeface="標楷體" pitchFamily="65" charset="-120"/>
              </a:rPr>
              <a:t>二處以上檢驗單位</a:t>
            </a:r>
          </a:p>
          <a:p>
            <a:pPr algn="just" eaLnBrk="1" hangingPunct="1">
              <a:buClr>
                <a:srgbClr val="800000"/>
              </a:buClr>
              <a:buSzPct val="100000"/>
              <a:buFont typeface="標楷體" pitchFamily="65" charset="-120"/>
              <a:buNone/>
            </a:pPr>
            <a:r>
              <a:rPr kumimoji="0" lang="zh-TW" altLang="en-GB" sz="2000" b="1">
                <a:solidFill>
                  <a:srgbClr val="000000"/>
                </a:solidFill>
                <a:latin typeface="標楷體" pitchFamily="65" charset="-120"/>
                <a:ea typeface="標楷體" pitchFamily="65" charset="-120"/>
              </a:rPr>
              <a:t>或原檢驗單位再驗 </a:t>
            </a:r>
          </a:p>
        </p:txBody>
      </p:sp>
      <p:sp>
        <p:nvSpPr>
          <p:cNvPr id="71701" name="AutoShape 20"/>
          <p:cNvSpPr>
            <a:spLocks noChangeArrowheads="1"/>
          </p:cNvSpPr>
          <p:nvPr/>
        </p:nvSpPr>
        <p:spPr bwMode="auto">
          <a:xfrm>
            <a:off x="3419475" y="5229225"/>
            <a:ext cx="2447925" cy="561975"/>
          </a:xfrm>
          <a:prstGeom prst="leftArrowCallout">
            <a:avLst>
              <a:gd name="adj1" fmla="val 25000"/>
              <a:gd name="adj2" fmla="val 25000"/>
              <a:gd name="adj3" fmla="val 72599"/>
              <a:gd name="adj4" fmla="val 66667"/>
            </a:avLst>
          </a:prstGeom>
          <a:solidFill>
            <a:srgbClr val="FFFF00"/>
          </a:solidFill>
          <a:ln w="9360">
            <a:solidFill>
              <a:srgbClr val="0000FF"/>
            </a:solidFill>
            <a:miter lim="800000"/>
            <a:headEnd/>
            <a:tailEnd/>
          </a:ln>
        </p:spPr>
        <p:txBody>
          <a:bodyPr wrap="none" lIns="90000" tIns="46800" rIns="90000" bIns="46800" anchor="ctr"/>
          <a:lstStyle>
            <a:lvl1pPr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Arial" pitchFamily="34" charset="0"/>
                <a:ea typeface="新細明體" pitchFamily="18" charset="-120"/>
              </a:defRPr>
            </a:lvl1pPr>
            <a:lvl2pPr marL="742950" indent="-285750"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Arial" pitchFamily="34" charset="0"/>
                <a:ea typeface="新細明體" pitchFamily="18" charset="-120"/>
              </a:defRPr>
            </a:lvl2pPr>
            <a:lvl3pPr marL="1143000" indent="-228600"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Arial" pitchFamily="34" charset="0"/>
                <a:ea typeface="新細明體" pitchFamily="18" charset="-120"/>
              </a:defRPr>
            </a:lvl3pPr>
            <a:lvl4pPr marL="1600200" indent="-228600"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Arial" pitchFamily="34" charset="0"/>
                <a:ea typeface="新細明體" pitchFamily="18" charset="-120"/>
              </a:defRPr>
            </a:lvl4pPr>
            <a:lvl5pPr marL="2057400" indent="-228600"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Arial" pitchFamily="34" charset="0"/>
                <a:ea typeface="新細明體" pitchFamily="18" charset="-120"/>
              </a:defRPr>
            </a:lvl5pPr>
            <a:lvl6pPr marL="25146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Arial" pitchFamily="34" charset="0"/>
                <a:ea typeface="新細明體" pitchFamily="18" charset="-120"/>
              </a:defRPr>
            </a:lvl6pPr>
            <a:lvl7pPr marL="29718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Arial" pitchFamily="34" charset="0"/>
                <a:ea typeface="新細明體" pitchFamily="18" charset="-120"/>
              </a:defRPr>
            </a:lvl7pPr>
            <a:lvl8pPr marL="34290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Arial" pitchFamily="34" charset="0"/>
                <a:ea typeface="新細明體" pitchFamily="18" charset="-120"/>
              </a:defRPr>
            </a:lvl8pPr>
            <a:lvl9pPr marL="38862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Arial" pitchFamily="34" charset="0"/>
                <a:ea typeface="新細明體" pitchFamily="18" charset="-120"/>
              </a:defRPr>
            </a:lvl9pPr>
          </a:lstStyle>
          <a:p>
            <a:pPr algn="ctr" eaLnBrk="1" hangingPunct="1">
              <a:buClr>
                <a:srgbClr val="000000"/>
              </a:buClr>
              <a:buSzPct val="100000"/>
              <a:buFont typeface="Times New Roman" pitchFamily="18" charset="0"/>
              <a:buNone/>
            </a:pPr>
            <a:r>
              <a:rPr kumimoji="0" lang="zh-TW" altLang="en-GB" sz="2000" b="1">
                <a:solidFill>
                  <a:srgbClr val="000000"/>
                </a:solidFill>
                <a:latin typeface="Times New Roman" pitchFamily="18" charset="0"/>
                <a:ea typeface="標楷體" pitchFamily="65" charset="-120"/>
              </a:rPr>
              <a:t>檢驗結果通知</a:t>
            </a:r>
            <a:r>
              <a:rPr kumimoji="0" lang="zh-TW" altLang="en-GB" sz="2000" b="1">
                <a:solidFill>
                  <a:srgbClr val="000000"/>
                </a:solidFill>
                <a:latin typeface="Times New Roman" pitchFamily="18" charset="0"/>
              </a:rPr>
              <a:t> </a:t>
            </a:r>
          </a:p>
        </p:txBody>
      </p:sp>
      <p:sp>
        <p:nvSpPr>
          <p:cNvPr id="71702" name="AutoShape 21"/>
          <p:cNvSpPr>
            <a:spLocks noChangeArrowheads="1"/>
          </p:cNvSpPr>
          <p:nvPr/>
        </p:nvSpPr>
        <p:spPr bwMode="auto">
          <a:xfrm>
            <a:off x="5978525" y="396875"/>
            <a:ext cx="844550" cy="152400"/>
          </a:xfrm>
          <a:prstGeom prst="leftRightArrow">
            <a:avLst>
              <a:gd name="adj1" fmla="val 50000"/>
              <a:gd name="adj2" fmla="val 110320"/>
            </a:avLst>
          </a:prstGeom>
          <a:solidFill>
            <a:srgbClr val="00FF00"/>
          </a:solidFill>
          <a:ln w="76200">
            <a:solidFill>
              <a:srgbClr val="0000FF"/>
            </a:solidFill>
            <a:miter lim="800000"/>
            <a:headEnd/>
            <a:tailEnd/>
          </a:ln>
        </p:spPr>
        <p:txBody>
          <a:bodyPr wrap="none" anchor="ctr"/>
          <a:lstStyle>
            <a:lvl1pPr eaLnBrk="0" hangingPunct="0">
              <a:defRPr kumimoji="1">
                <a:solidFill>
                  <a:schemeClr val="tx1"/>
                </a:solidFill>
                <a:latin typeface="Arial" pitchFamily="34" charset="0"/>
                <a:ea typeface="新細明體" pitchFamily="18" charset="-120"/>
              </a:defRPr>
            </a:lvl1pPr>
            <a:lvl2pPr marL="742950" indent="-285750" eaLnBrk="0" hangingPunct="0">
              <a:defRPr kumimoji="1">
                <a:solidFill>
                  <a:schemeClr val="tx1"/>
                </a:solidFill>
                <a:latin typeface="Arial" pitchFamily="34" charset="0"/>
                <a:ea typeface="新細明體" pitchFamily="18" charset="-120"/>
              </a:defRPr>
            </a:lvl2pPr>
            <a:lvl3pPr marL="1143000" indent="-228600" eaLnBrk="0" hangingPunct="0">
              <a:defRPr kumimoji="1">
                <a:solidFill>
                  <a:schemeClr val="tx1"/>
                </a:solidFill>
                <a:latin typeface="Arial" pitchFamily="34" charset="0"/>
                <a:ea typeface="新細明體" pitchFamily="18" charset="-120"/>
              </a:defRPr>
            </a:lvl3pPr>
            <a:lvl4pPr marL="1600200" indent="-228600" eaLnBrk="0" hangingPunct="0">
              <a:defRPr kumimoji="1">
                <a:solidFill>
                  <a:schemeClr val="tx1"/>
                </a:solidFill>
                <a:latin typeface="Arial" pitchFamily="34" charset="0"/>
                <a:ea typeface="新細明體" pitchFamily="18" charset="-120"/>
              </a:defRPr>
            </a:lvl4pPr>
            <a:lvl5pPr marL="2057400" indent="-228600" eaLnBrk="0" hangingPunct="0">
              <a:defRPr kumimoji="1">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kumimoji="1">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kumimoji="1">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kumimoji="1">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kumimoji="1">
                <a:solidFill>
                  <a:schemeClr val="tx1"/>
                </a:solidFill>
                <a:latin typeface="Arial" pitchFamily="34" charset="0"/>
                <a:ea typeface="新細明體" pitchFamily="18" charset="-120"/>
              </a:defRPr>
            </a:lvl9pPr>
          </a:lstStyle>
          <a:p>
            <a:pPr eaLnBrk="1" hangingPunct="1"/>
            <a:endParaRPr lang="zh-TW" altLang="en-US" b="1">
              <a:solidFill>
                <a:srgbClr val="000000"/>
              </a:solidFill>
            </a:endParaRPr>
          </a:p>
        </p:txBody>
      </p:sp>
      <p:sp>
        <p:nvSpPr>
          <p:cNvPr id="71703" name="AutoShape 22"/>
          <p:cNvSpPr>
            <a:spLocks noChangeArrowheads="1"/>
          </p:cNvSpPr>
          <p:nvPr/>
        </p:nvSpPr>
        <p:spPr bwMode="auto">
          <a:xfrm>
            <a:off x="5978525" y="5486400"/>
            <a:ext cx="563563" cy="152400"/>
          </a:xfrm>
          <a:prstGeom prst="leftRightArrow">
            <a:avLst>
              <a:gd name="adj1" fmla="val 50000"/>
              <a:gd name="adj2" fmla="val 73616"/>
            </a:avLst>
          </a:prstGeom>
          <a:solidFill>
            <a:srgbClr val="FF99CC"/>
          </a:solidFill>
          <a:ln w="76200">
            <a:solidFill>
              <a:srgbClr val="0000FF"/>
            </a:solidFill>
            <a:miter lim="800000"/>
            <a:headEnd/>
            <a:tailEnd/>
          </a:ln>
        </p:spPr>
        <p:txBody>
          <a:bodyPr wrap="none" anchor="ctr"/>
          <a:lstStyle>
            <a:lvl1pPr eaLnBrk="0" hangingPunct="0">
              <a:defRPr kumimoji="1">
                <a:solidFill>
                  <a:schemeClr val="tx1"/>
                </a:solidFill>
                <a:latin typeface="Arial" pitchFamily="34" charset="0"/>
                <a:ea typeface="新細明體" pitchFamily="18" charset="-120"/>
              </a:defRPr>
            </a:lvl1pPr>
            <a:lvl2pPr marL="742950" indent="-285750" eaLnBrk="0" hangingPunct="0">
              <a:defRPr kumimoji="1">
                <a:solidFill>
                  <a:schemeClr val="tx1"/>
                </a:solidFill>
                <a:latin typeface="Arial" pitchFamily="34" charset="0"/>
                <a:ea typeface="新細明體" pitchFamily="18" charset="-120"/>
              </a:defRPr>
            </a:lvl2pPr>
            <a:lvl3pPr marL="1143000" indent="-228600" eaLnBrk="0" hangingPunct="0">
              <a:defRPr kumimoji="1">
                <a:solidFill>
                  <a:schemeClr val="tx1"/>
                </a:solidFill>
                <a:latin typeface="Arial" pitchFamily="34" charset="0"/>
                <a:ea typeface="新細明體" pitchFamily="18" charset="-120"/>
              </a:defRPr>
            </a:lvl3pPr>
            <a:lvl4pPr marL="1600200" indent="-228600" eaLnBrk="0" hangingPunct="0">
              <a:defRPr kumimoji="1">
                <a:solidFill>
                  <a:schemeClr val="tx1"/>
                </a:solidFill>
                <a:latin typeface="Arial" pitchFamily="34" charset="0"/>
                <a:ea typeface="新細明體" pitchFamily="18" charset="-120"/>
              </a:defRPr>
            </a:lvl4pPr>
            <a:lvl5pPr marL="2057400" indent="-228600" eaLnBrk="0" hangingPunct="0">
              <a:defRPr kumimoji="1">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kumimoji="1">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kumimoji="1">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kumimoji="1">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kumimoji="1">
                <a:solidFill>
                  <a:schemeClr val="tx1"/>
                </a:solidFill>
                <a:latin typeface="Arial" pitchFamily="34" charset="0"/>
                <a:ea typeface="新細明體" pitchFamily="18" charset="-120"/>
              </a:defRPr>
            </a:lvl9pPr>
          </a:lstStyle>
          <a:p>
            <a:pPr eaLnBrk="1" hangingPunct="1"/>
            <a:endParaRPr lang="zh-TW" altLang="en-US" b="1">
              <a:solidFill>
                <a:srgbClr val="000000"/>
              </a:solidFill>
            </a:endParaRPr>
          </a:p>
        </p:txBody>
      </p:sp>
      <p:sp>
        <p:nvSpPr>
          <p:cNvPr id="71704" name="AutoShape 23"/>
          <p:cNvSpPr>
            <a:spLocks noChangeArrowheads="1"/>
          </p:cNvSpPr>
          <p:nvPr/>
        </p:nvSpPr>
        <p:spPr bwMode="auto">
          <a:xfrm>
            <a:off x="4994275" y="4876800"/>
            <a:ext cx="352425" cy="381000"/>
          </a:xfrm>
          <a:prstGeom prst="downArrow">
            <a:avLst>
              <a:gd name="adj1" fmla="val 50000"/>
              <a:gd name="adj2" fmla="val 27027"/>
            </a:avLst>
          </a:prstGeom>
          <a:solidFill>
            <a:srgbClr val="FF99CC"/>
          </a:solidFill>
          <a:ln w="9360">
            <a:solidFill>
              <a:srgbClr val="0000FF"/>
            </a:solidFill>
            <a:miter lim="800000"/>
            <a:headEnd/>
            <a:tailEnd/>
          </a:ln>
        </p:spPr>
        <p:txBody>
          <a:bodyPr wrap="none" anchor="ctr"/>
          <a:lstStyle>
            <a:lvl1pPr eaLnBrk="0" hangingPunct="0">
              <a:defRPr kumimoji="1">
                <a:solidFill>
                  <a:schemeClr val="tx1"/>
                </a:solidFill>
                <a:latin typeface="Arial" pitchFamily="34" charset="0"/>
                <a:ea typeface="新細明體" pitchFamily="18" charset="-120"/>
              </a:defRPr>
            </a:lvl1pPr>
            <a:lvl2pPr marL="742950" indent="-285750" eaLnBrk="0" hangingPunct="0">
              <a:defRPr kumimoji="1">
                <a:solidFill>
                  <a:schemeClr val="tx1"/>
                </a:solidFill>
                <a:latin typeface="Arial" pitchFamily="34" charset="0"/>
                <a:ea typeface="新細明體" pitchFamily="18" charset="-120"/>
              </a:defRPr>
            </a:lvl2pPr>
            <a:lvl3pPr marL="1143000" indent="-228600" eaLnBrk="0" hangingPunct="0">
              <a:defRPr kumimoji="1">
                <a:solidFill>
                  <a:schemeClr val="tx1"/>
                </a:solidFill>
                <a:latin typeface="Arial" pitchFamily="34" charset="0"/>
                <a:ea typeface="新細明體" pitchFamily="18" charset="-120"/>
              </a:defRPr>
            </a:lvl3pPr>
            <a:lvl4pPr marL="1600200" indent="-228600" eaLnBrk="0" hangingPunct="0">
              <a:defRPr kumimoji="1">
                <a:solidFill>
                  <a:schemeClr val="tx1"/>
                </a:solidFill>
                <a:latin typeface="Arial" pitchFamily="34" charset="0"/>
                <a:ea typeface="新細明體" pitchFamily="18" charset="-120"/>
              </a:defRPr>
            </a:lvl4pPr>
            <a:lvl5pPr marL="2057400" indent="-228600" eaLnBrk="0" hangingPunct="0">
              <a:defRPr kumimoji="1">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kumimoji="1">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kumimoji="1">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kumimoji="1">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kumimoji="1">
                <a:solidFill>
                  <a:schemeClr val="tx1"/>
                </a:solidFill>
                <a:latin typeface="Arial" pitchFamily="34" charset="0"/>
                <a:ea typeface="新細明體" pitchFamily="18" charset="-120"/>
              </a:defRPr>
            </a:lvl9pPr>
          </a:lstStyle>
          <a:p>
            <a:pPr eaLnBrk="1" hangingPunct="1"/>
            <a:endParaRPr lang="zh-TW" altLang="en-US" b="1">
              <a:solidFill>
                <a:srgbClr val="000000"/>
              </a:solidFill>
            </a:endParaRPr>
          </a:p>
        </p:txBody>
      </p:sp>
      <p:sp>
        <p:nvSpPr>
          <p:cNvPr id="71705" name="AutoShape 24"/>
          <p:cNvSpPr>
            <a:spLocks noChangeArrowheads="1"/>
          </p:cNvSpPr>
          <p:nvPr/>
        </p:nvSpPr>
        <p:spPr bwMode="auto">
          <a:xfrm>
            <a:off x="4924425" y="5791200"/>
            <a:ext cx="422275" cy="304800"/>
          </a:xfrm>
          <a:prstGeom prst="downArrow">
            <a:avLst>
              <a:gd name="adj1" fmla="val 50000"/>
              <a:gd name="adj2" fmla="val 25000"/>
            </a:avLst>
          </a:prstGeom>
          <a:solidFill>
            <a:srgbClr val="FF99CC"/>
          </a:solidFill>
          <a:ln w="9360">
            <a:solidFill>
              <a:srgbClr val="0000FF"/>
            </a:solidFill>
            <a:miter lim="800000"/>
            <a:headEnd/>
            <a:tailEnd/>
          </a:ln>
        </p:spPr>
        <p:txBody>
          <a:bodyPr wrap="none" anchor="ctr"/>
          <a:lstStyle>
            <a:lvl1pPr eaLnBrk="0" hangingPunct="0">
              <a:defRPr kumimoji="1">
                <a:solidFill>
                  <a:schemeClr val="tx1"/>
                </a:solidFill>
                <a:latin typeface="Arial" pitchFamily="34" charset="0"/>
                <a:ea typeface="新細明體" pitchFamily="18" charset="-120"/>
              </a:defRPr>
            </a:lvl1pPr>
            <a:lvl2pPr marL="742950" indent="-285750" eaLnBrk="0" hangingPunct="0">
              <a:defRPr kumimoji="1">
                <a:solidFill>
                  <a:schemeClr val="tx1"/>
                </a:solidFill>
                <a:latin typeface="Arial" pitchFamily="34" charset="0"/>
                <a:ea typeface="新細明體" pitchFamily="18" charset="-120"/>
              </a:defRPr>
            </a:lvl2pPr>
            <a:lvl3pPr marL="1143000" indent="-228600" eaLnBrk="0" hangingPunct="0">
              <a:defRPr kumimoji="1">
                <a:solidFill>
                  <a:schemeClr val="tx1"/>
                </a:solidFill>
                <a:latin typeface="Arial" pitchFamily="34" charset="0"/>
                <a:ea typeface="新細明體" pitchFamily="18" charset="-120"/>
              </a:defRPr>
            </a:lvl3pPr>
            <a:lvl4pPr marL="1600200" indent="-228600" eaLnBrk="0" hangingPunct="0">
              <a:defRPr kumimoji="1">
                <a:solidFill>
                  <a:schemeClr val="tx1"/>
                </a:solidFill>
                <a:latin typeface="Arial" pitchFamily="34" charset="0"/>
                <a:ea typeface="新細明體" pitchFamily="18" charset="-120"/>
              </a:defRPr>
            </a:lvl4pPr>
            <a:lvl5pPr marL="2057400" indent="-228600" eaLnBrk="0" hangingPunct="0">
              <a:defRPr kumimoji="1">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kumimoji="1">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kumimoji="1">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kumimoji="1">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kumimoji="1">
                <a:solidFill>
                  <a:schemeClr val="tx1"/>
                </a:solidFill>
                <a:latin typeface="Arial" pitchFamily="34" charset="0"/>
                <a:ea typeface="新細明體" pitchFamily="18" charset="-120"/>
              </a:defRPr>
            </a:lvl9pPr>
          </a:lstStyle>
          <a:p>
            <a:pPr eaLnBrk="1" hangingPunct="1"/>
            <a:endParaRPr lang="zh-TW" altLang="en-US" b="1">
              <a:solidFill>
                <a:srgbClr val="000000"/>
              </a:solidFill>
            </a:endParaRPr>
          </a:p>
        </p:txBody>
      </p:sp>
      <p:sp>
        <p:nvSpPr>
          <p:cNvPr id="71706" name="AutoShape 25"/>
          <p:cNvSpPr>
            <a:spLocks noChangeArrowheads="1"/>
          </p:cNvSpPr>
          <p:nvPr/>
        </p:nvSpPr>
        <p:spPr bwMode="auto">
          <a:xfrm>
            <a:off x="4852988" y="2057400"/>
            <a:ext cx="352425" cy="381000"/>
          </a:xfrm>
          <a:prstGeom prst="downArrow">
            <a:avLst>
              <a:gd name="adj1" fmla="val 50000"/>
              <a:gd name="adj2" fmla="val 27027"/>
            </a:avLst>
          </a:prstGeom>
          <a:solidFill>
            <a:srgbClr val="00FF00"/>
          </a:solidFill>
          <a:ln w="9360">
            <a:solidFill>
              <a:srgbClr val="0000FF"/>
            </a:solidFill>
            <a:miter lim="800000"/>
            <a:headEnd/>
            <a:tailEnd/>
          </a:ln>
        </p:spPr>
        <p:txBody>
          <a:bodyPr wrap="none" anchor="ctr"/>
          <a:lstStyle>
            <a:lvl1pPr eaLnBrk="0" hangingPunct="0">
              <a:defRPr kumimoji="1">
                <a:solidFill>
                  <a:schemeClr val="tx1"/>
                </a:solidFill>
                <a:latin typeface="Arial" pitchFamily="34" charset="0"/>
                <a:ea typeface="新細明體" pitchFamily="18" charset="-120"/>
              </a:defRPr>
            </a:lvl1pPr>
            <a:lvl2pPr marL="742950" indent="-285750" eaLnBrk="0" hangingPunct="0">
              <a:defRPr kumimoji="1">
                <a:solidFill>
                  <a:schemeClr val="tx1"/>
                </a:solidFill>
                <a:latin typeface="Arial" pitchFamily="34" charset="0"/>
                <a:ea typeface="新細明體" pitchFamily="18" charset="-120"/>
              </a:defRPr>
            </a:lvl2pPr>
            <a:lvl3pPr marL="1143000" indent="-228600" eaLnBrk="0" hangingPunct="0">
              <a:defRPr kumimoji="1">
                <a:solidFill>
                  <a:schemeClr val="tx1"/>
                </a:solidFill>
                <a:latin typeface="Arial" pitchFamily="34" charset="0"/>
                <a:ea typeface="新細明體" pitchFamily="18" charset="-120"/>
              </a:defRPr>
            </a:lvl3pPr>
            <a:lvl4pPr marL="1600200" indent="-228600" eaLnBrk="0" hangingPunct="0">
              <a:defRPr kumimoji="1">
                <a:solidFill>
                  <a:schemeClr val="tx1"/>
                </a:solidFill>
                <a:latin typeface="Arial" pitchFamily="34" charset="0"/>
                <a:ea typeface="新細明體" pitchFamily="18" charset="-120"/>
              </a:defRPr>
            </a:lvl4pPr>
            <a:lvl5pPr marL="2057400" indent="-228600" eaLnBrk="0" hangingPunct="0">
              <a:defRPr kumimoji="1">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kumimoji="1">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kumimoji="1">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kumimoji="1">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kumimoji="1">
                <a:solidFill>
                  <a:schemeClr val="tx1"/>
                </a:solidFill>
                <a:latin typeface="Arial" pitchFamily="34" charset="0"/>
                <a:ea typeface="新細明體" pitchFamily="18" charset="-120"/>
              </a:defRPr>
            </a:lvl9pPr>
          </a:lstStyle>
          <a:p>
            <a:pPr eaLnBrk="1" hangingPunct="1"/>
            <a:endParaRPr lang="zh-TW" altLang="en-US" b="1">
              <a:solidFill>
                <a:srgbClr val="000000"/>
              </a:solidFill>
            </a:endParaRPr>
          </a:p>
        </p:txBody>
      </p:sp>
      <p:sp>
        <p:nvSpPr>
          <p:cNvPr id="71707" name="Line 26"/>
          <p:cNvSpPr>
            <a:spLocks noChangeShapeType="1"/>
          </p:cNvSpPr>
          <p:nvPr/>
        </p:nvSpPr>
        <p:spPr bwMode="auto">
          <a:xfrm flipH="1">
            <a:off x="5907088" y="4953000"/>
            <a:ext cx="987425" cy="304800"/>
          </a:xfrm>
          <a:prstGeom prst="line">
            <a:avLst/>
          </a:prstGeom>
          <a:noFill/>
          <a:ln w="76200">
            <a:solidFill>
              <a:srgbClr val="0000FF"/>
            </a:solidFill>
            <a:miter lim="800000"/>
            <a:headEnd/>
            <a:tailEnd type="triangle" w="med" len="med"/>
          </a:ln>
          <a:extLst>
            <a:ext uri="{909E8E84-426E-40DD-AFC4-6F175D3DCCD1}">
              <a14:hiddenFill xmlns:a14="http://schemas.microsoft.com/office/drawing/2010/main">
                <a:noFill/>
              </a14:hiddenFill>
            </a:ext>
          </a:extLst>
        </p:spPr>
        <p:txBody>
          <a:bodyPr/>
          <a:lstStyle/>
          <a:p>
            <a:endParaRPr lang="zh-TW" altLang="en-US" b="1">
              <a:solidFill>
                <a:srgbClr val="000000"/>
              </a:solidFill>
            </a:endParaRPr>
          </a:p>
        </p:txBody>
      </p:sp>
      <p:sp>
        <p:nvSpPr>
          <p:cNvPr id="71708" name="Text Box 27"/>
          <p:cNvSpPr txBox="1">
            <a:spLocks noChangeArrowheads="1"/>
          </p:cNvSpPr>
          <p:nvPr/>
        </p:nvSpPr>
        <p:spPr bwMode="auto">
          <a:xfrm>
            <a:off x="6011863" y="579438"/>
            <a:ext cx="914400" cy="338137"/>
          </a:xfrm>
          <a:prstGeom prst="rect">
            <a:avLst/>
          </a:prstGeom>
          <a:noFill/>
          <a:ln w="9525">
            <a:noFill/>
            <a:round/>
            <a:headEnd/>
            <a:tailEnd/>
          </a:ln>
          <a:extLst>
            <a:ext uri="{909E8E84-426E-40DD-AFC4-6F175D3DCCD1}">
              <a14:hiddenFill xmlns:a14="http://schemas.microsoft.com/office/drawing/2010/main">
                <a:solidFill>
                  <a:srgbClr val="FFFFFF"/>
                </a:solidFill>
              </a14:hiddenFill>
            </a:ext>
          </a:extLst>
        </p:spPr>
        <p:txBody>
          <a:bodyPr lIns="90000" tIns="46800" rIns="90000" bIns="46800">
            <a:spAutoFit/>
          </a:bodyPr>
          <a:lstStyle>
            <a:lvl1pPr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Arial" pitchFamily="34" charset="0"/>
                <a:ea typeface="新細明體" pitchFamily="18" charset="-120"/>
              </a:defRPr>
            </a:lvl1pPr>
            <a:lvl2pPr marL="742950" indent="-285750"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Arial" pitchFamily="34" charset="0"/>
                <a:ea typeface="新細明體" pitchFamily="18" charset="-120"/>
              </a:defRPr>
            </a:lvl2pPr>
            <a:lvl3pPr marL="1143000" indent="-228600"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Arial" pitchFamily="34" charset="0"/>
                <a:ea typeface="新細明體" pitchFamily="18" charset="-120"/>
              </a:defRPr>
            </a:lvl3pPr>
            <a:lvl4pPr marL="1600200" indent="-228600"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Arial" pitchFamily="34" charset="0"/>
                <a:ea typeface="新細明體" pitchFamily="18" charset="-120"/>
              </a:defRPr>
            </a:lvl4pPr>
            <a:lvl5pPr marL="2057400" indent="-228600"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Arial" pitchFamily="34" charset="0"/>
                <a:ea typeface="新細明體" pitchFamily="18" charset="-120"/>
              </a:defRPr>
            </a:lvl5pPr>
            <a:lvl6pPr marL="25146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Arial" pitchFamily="34" charset="0"/>
                <a:ea typeface="新細明體" pitchFamily="18" charset="-120"/>
              </a:defRPr>
            </a:lvl6pPr>
            <a:lvl7pPr marL="29718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Arial" pitchFamily="34" charset="0"/>
                <a:ea typeface="新細明體" pitchFamily="18" charset="-120"/>
              </a:defRPr>
            </a:lvl7pPr>
            <a:lvl8pPr marL="34290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Arial" pitchFamily="34" charset="0"/>
                <a:ea typeface="新細明體" pitchFamily="18" charset="-120"/>
              </a:defRPr>
            </a:lvl8pPr>
            <a:lvl9pPr marL="38862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Arial" pitchFamily="34" charset="0"/>
                <a:ea typeface="新細明體" pitchFamily="18" charset="-120"/>
              </a:defRPr>
            </a:lvl9pPr>
          </a:lstStyle>
          <a:p>
            <a:pPr eaLnBrk="1" hangingPunct="1">
              <a:spcBef>
                <a:spcPts val="1000"/>
              </a:spcBef>
              <a:buClr>
                <a:srgbClr val="FFFF00"/>
              </a:buClr>
              <a:buSzPct val="100000"/>
              <a:buFont typeface="Times New Roman" pitchFamily="18" charset="0"/>
              <a:buNone/>
            </a:pPr>
            <a:r>
              <a:rPr kumimoji="0" lang="zh-TW" altLang="en-GB" sz="1400" b="1" dirty="0">
                <a:solidFill>
                  <a:srgbClr val="000000"/>
                </a:solidFill>
                <a:latin typeface="Times New Roman" pitchFamily="18" charset="0"/>
              </a:rPr>
              <a:t>內容有誤</a:t>
            </a:r>
            <a:r>
              <a:rPr kumimoji="0" lang="zh-TW" altLang="en-GB" sz="1600" b="1" dirty="0">
                <a:solidFill>
                  <a:srgbClr val="000000"/>
                </a:solidFill>
                <a:latin typeface="Times New Roman" pitchFamily="18" charset="0"/>
              </a:rPr>
              <a:t> </a:t>
            </a:r>
          </a:p>
        </p:txBody>
      </p:sp>
      <p:sp>
        <p:nvSpPr>
          <p:cNvPr id="71709" name="Text Box 28"/>
          <p:cNvSpPr txBox="1">
            <a:spLocks noChangeArrowheads="1"/>
          </p:cNvSpPr>
          <p:nvPr/>
        </p:nvSpPr>
        <p:spPr bwMode="auto">
          <a:xfrm>
            <a:off x="5346700" y="609600"/>
            <a:ext cx="773113" cy="309958"/>
          </a:xfrm>
          <a:prstGeom prst="rect">
            <a:avLst/>
          </a:prstGeom>
          <a:noFill/>
          <a:ln w="9525">
            <a:noFill/>
            <a:round/>
            <a:headEnd/>
            <a:tailEnd/>
          </a:ln>
          <a:extLst>
            <a:ext uri="{909E8E84-426E-40DD-AFC4-6F175D3DCCD1}">
              <a14:hiddenFill xmlns:a14="http://schemas.microsoft.com/office/drawing/2010/main">
                <a:solidFill>
                  <a:srgbClr val="FFFFFF"/>
                </a:solidFill>
              </a14:hiddenFill>
            </a:ext>
          </a:extLst>
        </p:spPr>
        <p:txBody>
          <a:bodyPr lIns="90000" tIns="46800" rIns="90000" bIns="46800">
            <a:spAutoFit/>
          </a:bodyPr>
          <a:lstStyle>
            <a:lvl1pPr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Arial" pitchFamily="34" charset="0"/>
                <a:ea typeface="新細明體" pitchFamily="18" charset="-120"/>
              </a:defRPr>
            </a:lvl1pPr>
            <a:lvl2pPr marL="742950" indent="-285750"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Arial" pitchFamily="34" charset="0"/>
                <a:ea typeface="新細明體" pitchFamily="18" charset="-120"/>
              </a:defRPr>
            </a:lvl2pPr>
            <a:lvl3pPr marL="1143000" indent="-228600"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Arial" pitchFamily="34" charset="0"/>
                <a:ea typeface="新細明體" pitchFamily="18" charset="-120"/>
              </a:defRPr>
            </a:lvl3pPr>
            <a:lvl4pPr marL="1600200" indent="-228600"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Arial" pitchFamily="34" charset="0"/>
                <a:ea typeface="新細明體" pitchFamily="18" charset="-120"/>
              </a:defRPr>
            </a:lvl4pPr>
            <a:lvl5pPr marL="2057400" indent="-228600"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Arial" pitchFamily="34" charset="0"/>
                <a:ea typeface="新細明體" pitchFamily="18" charset="-120"/>
              </a:defRPr>
            </a:lvl5pPr>
            <a:lvl6pPr marL="25146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Arial" pitchFamily="34" charset="0"/>
                <a:ea typeface="新細明體" pitchFamily="18" charset="-120"/>
              </a:defRPr>
            </a:lvl6pPr>
            <a:lvl7pPr marL="29718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Arial" pitchFamily="34" charset="0"/>
                <a:ea typeface="新細明體" pitchFamily="18" charset="-120"/>
              </a:defRPr>
            </a:lvl7pPr>
            <a:lvl8pPr marL="34290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Arial" pitchFamily="34" charset="0"/>
                <a:ea typeface="新細明體" pitchFamily="18" charset="-120"/>
              </a:defRPr>
            </a:lvl8pPr>
            <a:lvl9pPr marL="38862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Arial" pitchFamily="34" charset="0"/>
                <a:ea typeface="新細明體" pitchFamily="18" charset="-120"/>
              </a:defRPr>
            </a:lvl9pPr>
          </a:lstStyle>
          <a:p>
            <a:pPr eaLnBrk="1" hangingPunct="1">
              <a:spcBef>
                <a:spcPts val="875"/>
              </a:spcBef>
              <a:buClr>
                <a:srgbClr val="FFFF00"/>
              </a:buClr>
              <a:buSzPct val="100000"/>
              <a:buFont typeface="Times New Roman" pitchFamily="18" charset="0"/>
              <a:buNone/>
            </a:pPr>
            <a:r>
              <a:rPr kumimoji="0" lang="zh-TW" altLang="en-GB" sz="1400" b="1" dirty="0">
                <a:solidFill>
                  <a:srgbClr val="000000"/>
                </a:solidFill>
                <a:latin typeface="Times New Roman" pitchFamily="18" charset="0"/>
                <a:ea typeface="標楷體" pitchFamily="65" charset="-120"/>
              </a:rPr>
              <a:t>  無誤</a:t>
            </a:r>
            <a:r>
              <a:rPr kumimoji="0" lang="zh-TW" altLang="en-GB" sz="1400" b="1" dirty="0">
                <a:solidFill>
                  <a:srgbClr val="000000"/>
                </a:solidFill>
                <a:latin typeface="Times New Roman" pitchFamily="18" charset="0"/>
              </a:rPr>
              <a:t> </a:t>
            </a:r>
          </a:p>
        </p:txBody>
      </p:sp>
      <p:sp>
        <p:nvSpPr>
          <p:cNvPr id="71710" name="Text Box 29"/>
          <p:cNvSpPr txBox="1">
            <a:spLocks noChangeArrowheads="1"/>
          </p:cNvSpPr>
          <p:nvPr/>
        </p:nvSpPr>
        <p:spPr bwMode="auto">
          <a:xfrm>
            <a:off x="5837238" y="2057400"/>
            <a:ext cx="1125537" cy="309958"/>
          </a:xfrm>
          <a:prstGeom prst="rect">
            <a:avLst/>
          </a:prstGeom>
          <a:noFill/>
          <a:ln w="9525">
            <a:noFill/>
            <a:round/>
            <a:headEnd/>
            <a:tailEnd/>
          </a:ln>
          <a:extLst>
            <a:ext uri="{909E8E84-426E-40DD-AFC4-6F175D3DCCD1}">
              <a14:hiddenFill xmlns:a14="http://schemas.microsoft.com/office/drawing/2010/main">
                <a:solidFill>
                  <a:srgbClr val="FFFFFF"/>
                </a:solidFill>
              </a14:hiddenFill>
            </a:ext>
          </a:extLst>
        </p:spPr>
        <p:txBody>
          <a:bodyPr lIns="90000" tIns="46800" rIns="90000" bIns="46800">
            <a:spAutoFit/>
          </a:bodyPr>
          <a:lstStyle>
            <a:lvl1pPr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Arial" pitchFamily="34" charset="0"/>
                <a:ea typeface="新細明體" pitchFamily="18" charset="-120"/>
              </a:defRPr>
            </a:lvl1pPr>
            <a:lvl2pPr marL="742950" indent="-285750"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Arial" pitchFamily="34" charset="0"/>
                <a:ea typeface="新細明體" pitchFamily="18" charset="-120"/>
              </a:defRPr>
            </a:lvl2pPr>
            <a:lvl3pPr marL="1143000" indent="-228600"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Arial" pitchFamily="34" charset="0"/>
                <a:ea typeface="新細明體" pitchFamily="18" charset="-120"/>
              </a:defRPr>
            </a:lvl3pPr>
            <a:lvl4pPr marL="1600200" indent="-228600"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Arial" pitchFamily="34" charset="0"/>
                <a:ea typeface="新細明體" pitchFamily="18" charset="-120"/>
              </a:defRPr>
            </a:lvl4pPr>
            <a:lvl5pPr marL="2057400" indent="-228600"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Arial" pitchFamily="34" charset="0"/>
                <a:ea typeface="新細明體" pitchFamily="18" charset="-120"/>
              </a:defRPr>
            </a:lvl5pPr>
            <a:lvl6pPr marL="25146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Arial" pitchFamily="34" charset="0"/>
                <a:ea typeface="新細明體" pitchFamily="18" charset="-120"/>
              </a:defRPr>
            </a:lvl6pPr>
            <a:lvl7pPr marL="29718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Arial" pitchFamily="34" charset="0"/>
                <a:ea typeface="新細明體" pitchFamily="18" charset="-120"/>
              </a:defRPr>
            </a:lvl7pPr>
            <a:lvl8pPr marL="34290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Arial" pitchFamily="34" charset="0"/>
                <a:ea typeface="新細明體" pitchFamily="18" charset="-120"/>
              </a:defRPr>
            </a:lvl8pPr>
            <a:lvl9pPr marL="38862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Arial" pitchFamily="34" charset="0"/>
                <a:ea typeface="新細明體" pitchFamily="18" charset="-120"/>
              </a:defRPr>
            </a:lvl9pPr>
          </a:lstStyle>
          <a:p>
            <a:pPr eaLnBrk="1" hangingPunct="1">
              <a:spcBef>
                <a:spcPts val="875"/>
              </a:spcBef>
              <a:buClr>
                <a:srgbClr val="FFFF00"/>
              </a:buClr>
              <a:buSzPct val="100000"/>
              <a:buFont typeface="Times New Roman" pitchFamily="18" charset="0"/>
              <a:buNone/>
            </a:pPr>
            <a:r>
              <a:rPr kumimoji="0" lang="zh-TW" altLang="en-GB" sz="1400" b="1" dirty="0">
                <a:solidFill>
                  <a:srgbClr val="000000"/>
                </a:solidFill>
                <a:latin typeface="Times New Roman" pitchFamily="18" charset="0"/>
              </a:rPr>
              <a:t>須履約督導 </a:t>
            </a:r>
          </a:p>
        </p:txBody>
      </p:sp>
      <p:sp>
        <p:nvSpPr>
          <p:cNvPr id="71711" name="Text Box 30"/>
          <p:cNvSpPr txBox="1">
            <a:spLocks noChangeArrowheads="1"/>
          </p:cNvSpPr>
          <p:nvPr/>
        </p:nvSpPr>
        <p:spPr bwMode="auto">
          <a:xfrm>
            <a:off x="3051175" y="3825875"/>
            <a:ext cx="1071563" cy="309958"/>
          </a:xfrm>
          <a:prstGeom prst="rect">
            <a:avLst/>
          </a:prstGeom>
          <a:noFill/>
          <a:ln w="9525">
            <a:noFill/>
            <a:round/>
            <a:headEnd/>
            <a:tailEnd/>
          </a:ln>
          <a:extLst>
            <a:ext uri="{909E8E84-426E-40DD-AFC4-6F175D3DCCD1}">
              <a14:hiddenFill xmlns:a14="http://schemas.microsoft.com/office/drawing/2010/main">
                <a:solidFill>
                  <a:srgbClr val="FFFFFF"/>
                </a:solidFill>
              </a14:hiddenFill>
            </a:ext>
          </a:extLst>
        </p:spPr>
        <p:txBody>
          <a:bodyPr lIns="90000" tIns="46800" rIns="90000" bIns="46800">
            <a:spAutoFit/>
          </a:bodyPr>
          <a:lstStyle>
            <a:lvl1pPr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Arial" pitchFamily="34" charset="0"/>
                <a:ea typeface="新細明體" pitchFamily="18" charset="-120"/>
              </a:defRPr>
            </a:lvl1pPr>
            <a:lvl2pPr marL="742950" indent="-285750"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Arial" pitchFamily="34" charset="0"/>
                <a:ea typeface="新細明體" pitchFamily="18" charset="-120"/>
              </a:defRPr>
            </a:lvl2pPr>
            <a:lvl3pPr marL="1143000" indent="-228600"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Arial" pitchFamily="34" charset="0"/>
                <a:ea typeface="新細明體" pitchFamily="18" charset="-120"/>
              </a:defRPr>
            </a:lvl3pPr>
            <a:lvl4pPr marL="1600200" indent="-228600"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Arial" pitchFamily="34" charset="0"/>
                <a:ea typeface="新細明體" pitchFamily="18" charset="-120"/>
              </a:defRPr>
            </a:lvl4pPr>
            <a:lvl5pPr marL="2057400" indent="-228600"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Arial" pitchFamily="34" charset="0"/>
                <a:ea typeface="新細明體" pitchFamily="18" charset="-120"/>
              </a:defRPr>
            </a:lvl5pPr>
            <a:lvl6pPr marL="25146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Arial" pitchFamily="34" charset="0"/>
                <a:ea typeface="新細明體" pitchFamily="18" charset="-120"/>
              </a:defRPr>
            </a:lvl6pPr>
            <a:lvl7pPr marL="29718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Arial" pitchFamily="34" charset="0"/>
                <a:ea typeface="新細明體" pitchFamily="18" charset="-120"/>
              </a:defRPr>
            </a:lvl7pPr>
            <a:lvl8pPr marL="34290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Arial" pitchFamily="34" charset="0"/>
                <a:ea typeface="新細明體" pitchFamily="18" charset="-120"/>
              </a:defRPr>
            </a:lvl8pPr>
            <a:lvl9pPr marL="38862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Arial" pitchFamily="34" charset="0"/>
                <a:ea typeface="新細明體" pitchFamily="18" charset="-120"/>
              </a:defRPr>
            </a:lvl9pPr>
          </a:lstStyle>
          <a:p>
            <a:pPr eaLnBrk="1" hangingPunct="1">
              <a:spcBef>
                <a:spcPts val="875"/>
              </a:spcBef>
              <a:buClr>
                <a:srgbClr val="FFFF00"/>
              </a:buClr>
              <a:buSzPct val="100000"/>
              <a:buFont typeface="Times New Roman" pitchFamily="18" charset="0"/>
              <a:buNone/>
            </a:pPr>
            <a:r>
              <a:rPr kumimoji="0" lang="zh-TW" altLang="en-GB" sz="1400" b="1" dirty="0">
                <a:solidFill>
                  <a:srgbClr val="000000"/>
                </a:solidFill>
                <a:latin typeface="Times New Roman" pitchFamily="18" charset="0"/>
              </a:rPr>
              <a:t>須儀器化驗 </a:t>
            </a:r>
          </a:p>
        </p:txBody>
      </p:sp>
      <p:sp>
        <p:nvSpPr>
          <p:cNvPr id="71712" name="Text Box 31"/>
          <p:cNvSpPr txBox="1">
            <a:spLocks noChangeArrowheads="1"/>
          </p:cNvSpPr>
          <p:nvPr/>
        </p:nvSpPr>
        <p:spPr bwMode="auto">
          <a:xfrm>
            <a:off x="5837238" y="5638800"/>
            <a:ext cx="1055687" cy="740845"/>
          </a:xfrm>
          <a:prstGeom prst="rect">
            <a:avLst/>
          </a:prstGeom>
          <a:noFill/>
          <a:ln w="9525">
            <a:noFill/>
            <a:round/>
            <a:headEnd/>
            <a:tailEnd/>
          </a:ln>
          <a:extLst>
            <a:ext uri="{909E8E84-426E-40DD-AFC4-6F175D3DCCD1}">
              <a14:hiddenFill xmlns:a14="http://schemas.microsoft.com/office/drawing/2010/main">
                <a:solidFill>
                  <a:srgbClr val="FFFFFF"/>
                </a:solidFill>
              </a14:hiddenFill>
            </a:ext>
          </a:extLst>
        </p:spPr>
        <p:txBody>
          <a:bodyPr lIns="90000" tIns="46800" rIns="90000" bIns="46800">
            <a:spAutoFit/>
          </a:bodyPr>
          <a:lstStyle>
            <a:lvl1pPr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Arial" pitchFamily="34" charset="0"/>
                <a:ea typeface="新細明體" pitchFamily="18" charset="-120"/>
              </a:defRPr>
            </a:lvl1pPr>
            <a:lvl2pPr marL="742950" indent="-285750"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Arial" pitchFamily="34" charset="0"/>
                <a:ea typeface="新細明體" pitchFamily="18" charset="-120"/>
              </a:defRPr>
            </a:lvl2pPr>
            <a:lvl3pPr marL="1143000" indent="-228600"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Arial" pitchFamily="34" charset="0"/>
                <a:ea typeface="新細明體" pitchFamily="18" charset="-120"/>
              </a:defRPr>
            </a:lvl3pPr>
            <a:lvl4pPr marL="1600200" indent="-228600"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Arial" pitchFamily="34" charset="0"/>
                <a:ea typeface="新細明體" pitchFamily="18" charset="-120"/>
              </a:defRPr>
            </a:lvl4pPr>
            <a:lvl5pPr marL="2057400" indent="-228600"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Arial" pitchFamily="34" charset="0"/>
                <a:ea typeface="新細明體" pitchFamily="18" charset="-120"/>
              </a:defRPr>
            </a:lvl5pPr>
            <a:lvl6pPr marL="25146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Arial" pitchFamily="34" charset="0"/>
                <a:ea typeface="新細明體" pitchFamily="18" charset="-120"/>
              </a:defRPr>
            </a:lvl6pPr>
            <a:lvl7pPr marL="29718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Arial" pitchFamily="34" charset="0"/>
                <a:ea typeface="新細明體" pitchFamily="18" charset="-120"/>
              </a:defRPr>
            </a:lvl7pPr>
            <a:lvl8pPr marL="34290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Arial" pitchFamily="34" charset="0"/>
                <a:ea typeface="新細明體" pitchFamily="18" charset="-120"/>
              </a:defRPr>
            </a:lvl8pPr>
            <a:lvl9pPr marL="38862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Arial" pitchFamily="34" charset="0"/>
                <a:ea typeface="新細明體" pitchFamily="18" charset="-120"/>
              </a:defRPr>
            </a:lvl9pPr>
          </a:lstStyle>
          <a:p>
            <a:pPr eaLnBrk="1" hangingPunct="1">
              <a:spcBef>
                <a:spcPts val="875"/>
              </a:spcBef>
              <a:buClr>
                <a:srgbClr val="FFFF00"/>
              </a:buClr>
              <a:buSzPct val="100000"/>
              <a:buFont typeface="Times New Roman" pitchFamily="18" charset="0"/>
              <a:buNone/>
            </a:pPr>
            <a:r>
              <a:rPr kumimoji="0" lang="zh-TW" altLang="en-GB" sz="1400" b="1" dirty="0">
                <a:solidFill>
                  <a:srgbClr val="000000"/>
                </a:solidFill>
                <a:latin typeface="Times New Roman" pitchFamily="18" charset="0"/>
                <a:ea typeface="標楷體" pitchFamily="65" charset="-120"/>
              </a:rPr>
              <a:t>不合格，但承商要求再驗</a:t>
            </a:r>
            <a:r>
              <a:rPr kumimoji="0" lang="zh-TW" altLang="en-GB" sz="1400" b="1" dirty="0">
                <a:solidFill>
                  <a:srgbClr val="000000"/>
                </a:solidFill>
                <a:latin typeface="Times New Roman" pitchFamily="18" charset="0"/>
              </a:rPr>
              <a:t> </a:t>
            </a:r>
          </a:p>
        </p:txBody>
      </p:sp>
      <p:sp>
        <p:nvSpPr>
          <p:cNvPr id="71713" name="Text Box 32"/>
          <p:cNvSpPr txBox="1">
            <a:spLocks noChangeArrowheads="1"/>
          </p:cNvSpPr>
          <p:nvPr/>
        </p:nvSpPr>
        <p:spPr bwMode="auto">
          <a:xfrm>
            <a:off x="3419475" y="5743575"/>
            <a:ext cx="865188" cy="309958"/>
          </a:xfrm>
          <a:prstGeom prst="rect">
            <a:avLst/>
          </a:prstGeom>
          <a:noFill/>
          <a:ln w="9525">
            <a:noFill/>
            <a:round/>
            <a:headEnd/>
            <a:tailEnd/>
          </a:ln>
          <a:extLst>
            <a:ext uri="{909E8E84-426E-40DD-AFC4-6F175D3DCCD1}">
              <a14:hiddenFill xmlns:a14="http://schemas.microsoft.com/office/drawing/2010/main">
                <a:solidFill>
                  <a:srgbClr val="FFFFFF"/>
                </a:solidFill>
              </a14:hiddenFill>
            </a:ext>
          </a:extLst>
        </p:spPr>
        <p:txBody>
          <a:bodyPr lIns="90000" tIns="46800" rIns="90000" bIns="46800">
            <a:spAutoFit/>
          </a:bodyPr>
          <a:lstStyle>
            <a:lvl1pPr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Arial" pitchFamily="34" charset="0"/>
                <a:ea typeface="新細明體" pitchFamily="18" charset="-120"/>
              </a:defRPr>
            </a:lvl1pPr>
            <a:lvl2pPr marL="742950" indent="-285750"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Arial" pitchFamily="34" charset="0"/>
                <a:ea typeface="新細明體" pitchFamily="18" charset="-120"/>
              </a:defRPr>
            </a:lvl2pPr>
            <a:lvl3pPr marL="1143000" indent="-228600"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Arial" pitchFamily="34" charset="0"/>
                <a:ea typeface="新細明體" pitchFamily="18" charset="-120"/>
              </a:defRPr>
            </a:lvl3pPr>
            <a:lvl4pPr marL="1600200" indent="-228600"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Arial" pitchFamily="34" charset="0"/>
                <a:ea typeface="新細明體" pitchFamily="18" charset="-120"/>
              </a:defRPr>
            </a:lvl4pPr>
            <a:lvl5pPr marL="2057400" indent="-228600"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Arial" pitchFamily="34" charset="0"/>
                <a:ea typeface="新細明體" pitchFamily="18" charset="-120"/>
              </a:defRPr>
            </a:lvl5pPr>
            <a:lvl6pPr marL="25146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Arial" pitchFamily="34" charset="0"/>
                <a:ea typeface="新細明體" pitchFamily="18" charset="-120"/>
              </a:defRPr>
            </a:lvl6pPr>
            <a:lvl7pPr marL="29718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Arial" pitchFamily="34" charset="0"/>
                <a:ea typeface="新細明體" pitchFamily="18" charset="-120"/>
              </a:defRPr>
            </a:lvl7pPr>
            <a:lvl8pPr marL="34290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Arial" pitchFamily="34" charset="0"/>
                <a:ea typeface="新細明體" pitchFamily="18" charset="-120"/>
              </a:defRPr>
            </a:lvl8pPr>
            <a:lvl9pPr marL="38862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Arial" pitchFamily="34" charset="0"/>
                <a:ea typeface="新細明體" pitchFamily="18" charset="-120"/>
              </a:defRPr>
            </a:lvl9pPr>
          </a:lstStyle>
          <a:p>
            <a:pPr eaLnBrk="1" hangingPunct="1">
              <a:spcBef>
                <a:spcPts val="875"/>
              </a:spcBef>
              <a:buClr>
                <a:srgbClr val="FFFF00"/>
              </a:buClr>
              <a:buSzPct val="100000"/>
              <a:buFont typeface="Times New Roman" pitchFamily="18" charset="0"/>
              <a:buNone/>
            </a:pPr>
            <a:r>
              <a:rPr kumimoji="0" lang="zh-TW" altLang="en-GB" sz="1400" b="1" dirty="0">
                <a:solidFill>
                  <a:srgbClr val="000000"/>
                </a:solidFill>
                <a:latin typeface="Times New Roman" pitchFamily="18" charset="0"/>
                <a:ea typeface="標楷體" pitchFamily="65" charset="-120"/>
              </a:rPr>
              <a:t>不合格</a:t>
            </a:r>
            <a:r>
              <a:rPr kumimoji="0" lang="zh-TW" altLang="en-GB" sz="1400" b="1" dirty="0">
                <a:solidFill>
                  <a:srgbClr val="000000"/>
                </a:solidFill>
                <a:latin typeface="Times New Roman" pitchFamily="18" charset="0"/>
              </a:rPr>
              <a:t> </a:t>
            </a:r>
          </a:p>
        </p:txBody>
      </p:sp>
      <p:sp>
        <p:nvSpPr>
          <p:cNvPr id="71715" name="Text Box 34"/>
          <p:cNvSpPr txBox="1">
            <a:spLocks noChangeArrowheads="1"/>
          </p:cNvSpPr>
          <p:nvPr/>
        </p:nvSpPr>
        <p:spPr bwMode="auto">
          <a:xfrm>
            <a:off x="4360069" y="5788025"/>
            <a:ext cx="563562" cy="307975"/>
          </a:xfrm>
          <a:prstGeom prst="rect">
            <a:avLst/>
          </a:prstGeom>
          <a:noFill/>
          <a:ln w="9525">
            <a:noFill/>
            <a:round/>
            <a:headEnd/>
            <a:tailEnd/>
          </a:ln>
          <a:extLst>
            <a:ext uri="{909E8E84-426E-40DD-AFC4-6F175D3DCCD1}">
              <a14:hiddenFill xmlns:a14="http://schemas.microsoft.com/office/drawing/2010/main">
                <a:solidFill>
                  <a:srgbClr val="FFFFFF"/>
                </a:solidFill>
              </a14:hiddenFill>
            </a:ext>
          </a:extLst>
        </p:spPr>
        <p:txBody>
          <a:bodyPr lIns="90000" tIns="46800" rIns="90000" bIns="46800">
            <a:spAutoFit/>
          </a:bodyPr>
          <a:lstStyle>
            <a:lvl1pPr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Arial" pitchFamily="34" charset="0"/>
                <a:ea typeface="新細明體" pitchFamily="18" charset="-120"/>
              </a:defRPr>
            </a:lvl1pPr>
            <a:lvl2pPr marL="742950" indent="-285750"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Arial" pitchFamily="34" charset="0"/>
                <a:ea typeface="新細明體" pitchFamily="18" charset="-120"/>
              </a:defRPr>
            </a:lvl2pPr>
            <a:lvl3pPr marL="1143000" indent="-228600"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Arial" pitchFamily="34" charset="0"/>
                <a:ea typeface="新細明體" pitchFamily="18" charset="-120"/>
              </a:defRPr>
            </a:lvl3pPr>
            <a:lvl4pPr marL="1600200" indent="-228600"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Arial" pitchFamily="34" charset="0"/>
                <a:ea typeface="新細明體" pitchFamily="18" charset="-120"/>
              </a:defRPr>
            </a:lvl4pPr>
            <a:lvl5pPr marL="2057400" indent="-228600"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Arial" pitchFamily="34" charset="0"/>
                <a:ea typeface="新細明體" pitchFamily="18" charset="-120"/>
              </a:defRPr>
            </a:lvl5pPr>
            <a:lvl6pPr marL="25146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Arial" pitchFamily="34" charset="0"/>
                <a:ea typeface="新細明體" pitchFamily="18" charset="-120"/>
              </a:defRPr>
            </a:lvl6pPr>
            <a:lvl7pPr marL="29718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Arial" pitchFamily="34" charset="0"/>
                <a:ea typeface="新細明體" pitchFamily="18" charset="-120"/>
              </a:defRPr>
            </a:lvl7pPr>
            <a:lvl8pPr marL="34290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Arial" pitchFamily="34" charset="0"/>
                <a:ea typeface="新細明體" pitchFamily="18" charset="-120"/>
              </a:defRPr>
            </a:lvl8pPr>
            <a:lvl9pPr marL="38862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Arial" pitchFamily="34" charset="0"/>
                <a:ea typeface="新細明體" pitchFamily="18" charset="-120"/>
              </a:defRPr>
            </a:lvl9pPr>
          </a:lstStyle>
          <a:p>
            <a:pPr eaLnBrk="1" hangingPunct="1">
              <a:spcBef>
                <a:spcPts val="875"/>
              </a:spcBef>
              <a:buClr>
                <a:srgbClr val="FFFF00"/>
              </a:buClr>
              <a:buSzPct val="100000"/>
              <a:buFont typeface="Times New Roman" pitchFamily="18" charset="0"/>
              <a:buNone/>
            </a:pPr>
            <a:r>
              <a:rPr kumimoji="0" lang="zh-TW" altLang="en-GB" sz="1400" b="1" dirty="0">
                <a:solidFill>
                  <a:srgbClr val="000000"/>
                </a:solidFill>
                <a:latin typeface="Times New Roman" pitchFamily="18" charset="0"/>
                <a:ea typeface="標楷體" pitchFamily="65" charset="-120"/>
              </a:rPr>
              <a:t>合格</a:t>
            </a:r>
            <a:r>
              <a:rPr kumimoji="0" lang="zh-TW" altLang="en-GB" sz="1400" b="1" dirty="0">
                <a:solidFill>
                  <a:srgbClr val="000000"/>
                </a:solidFill>
                <a:latin typeface="Times New Roman" pitchFamily="18" charset="0"/>
              </a:rPr>
              <a:t> </a:t>
            </a:r>
          </a:p>
        </p:txBody>
      </p:sp>
      <p:sp>
        <p:nvSpPr>
          <p:cNvPr id="71716" name="Line 35"/>
          <p:cNvSpPr>
            <a:spLocks noChangeShapeType="1"/>
          </p:cNvSpPr>
          <p:nvPr/>
        </p:nvSpPr>
        <p:spPr bwMode="auto">
          <a:xfrm>
            <a:off x="2952750" y="4262438"/>
            <a:ext cx="1258888" cy="966787"/>
          </a:xfrm>
          <a:prstGeom prst="line">
            <a:avLst/>
          </a:prstGeom>
          <a:noFill/>
          <a:ln w="76200">
            <a:solidFill>
              <a:srgbClr val="0000FF"/>
            </a:solidFill>
            <a:miter lim="800000"/>
            <a:headEnd/>
            <a:tailEnd type="triangle" w="med" len="med"/>
          </a:ln>
          <a:extLst>
            <a:ext uri="{909E8E84-426E-40DD-AFC4-6F175D3DCCD1}">
              <a14:hiddenFill xmlns:a14="http://schemas.microsoft.com/office/drawing/2010/main">
                <a:noFill/>
              </a14:hiddenFill>
            </a:ext>
          </a:extLst>
        </p:spPr>
        <p:txBody>
          <a:bodyPr/>
          <a:lstStyle/>
          <a:p>
            <a:endParaRPr lang="zh-TW" altLang="en-US" b="1">
              <a:solidFill>
                <a:srgbClr val="000000"/>
              </a:solidFill>
            </a:endParaRPr>
          </a:p>
        </p:txBody>
      </p:sp>
      <p:sp>
        <p:nvSpPr>
          <p:cNvPr id="71717" name="Text Box 36"/>
          <p:cNvSpPr txBox="1">
            <a:spLocks noChangeArrowheads="1"/>
          </p:cNvSpPr>
          <p:nvPr/>
        </p:nvSpPr>
        <p:spPr bwMode="auto">
          <a:xfrm>
            <a:off x="1476375" y="4953000"/>
            <a:ext cx="1970088" cy="1446550"/>
          </a:xfrm>
          <a:prstGeom prst="rect">
            <a:avLst/>
          </a:prstGeom>
          <a:noFill/>
          <a:ln w="9525">
            <a:solidFill>
              <a:srgbClr val="0000FF"/>
            </a:solidFill>
            <a:miter lim="800000"/>
            <a:headEnd/>
            <a:tailEnd/>
          </a:ln>
        </p:spPr>
        <p:txBody>
          <a:bodyPr>
            <a:spAutoFit/>
            <a:flatTx/>
          </a:bodyPr>
          <a:lstStyle>
            <a:lvl1pPr marL="268288" indent="-268288" eaLnBrk="0" hangingPunct="0">
              <a:defRPr kumimoji="1">
                <a:solidFill>
                  <a:schemeClr val="tx1"/>
                </a:solidFill>
                <a:latin typeface="Arial" pitchFamily="34" charset="0"/>
                <a:ea typeface="新細明體" pitchFamily="18" charset="-120"/>
              </a:defRPr>
            </a:lvl1pPr>
            <a:lvl2pPr marL="742950" indent="-285750" eaLnBrk="0" hangingPunct="0">
              <a:defRPr kumimoji="1">
                <a:solidFill>
                  <a:schemeClr val="tx1"/>
                </a:solidFill>
                <a:latin typeface="Arial" pitchFamily="34" charset="0"/>
                <a:ea typeface="新細明體" pitchFamily="18" charset="-120"/>
              </a:defRPr>
            </a:lvl2pPr>
            <a:lvl3pPr marL="1143000" indent="-228600" eaLnBrk="0" hangingPunct="0">
              <a:defRPr kumimoji="1">
                <a:solidFill>
                  <a:schemeClr val="tx1"/>
                </a:solidFill>
                <a:latin typeface="Arial" pitchFamily="34" charset="0"/>
                <a:ea typeface="新細明體" pitchFamily="18" charset="-120"/>
              </a:defRPr>
            </a:lvl3pPr>
            <a:lvl4pPr marL="1600200" indent="-228600" eaLnBrk="0" hangingPunct="0">
              <a:defRPr kumimoji="1">
                <a:solidFill>
                  <a:schemeClr val="tx1"/>
                </a:solidFill>
                <a:latin typeface="Arial" pitchFamily="34" charset="0"/>
                <a:ea typeface="新細明體" pitchFamily="18" charset="-120"/>
              </a:defRPr>
            </a:lvl4pPr>
            <a:lvl5pPr marL="2057400" indent="-228600" eaLnBrk="0" hangingPunct="0">
              <a:defRPr kumimoji="1">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kumimoji="1">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kumimoji="1">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kumimoji="1">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kumimoji="1">
                <a:solidFill>
                  <a:schemeClr val="tx1"/>
                </a:solidFill>
                <a:latin typeface="Arial" pitchFamily="34" charset="0"/>
                <a:ea typeface="新細明體" pitchFamily="18" charset="-120"/>
              </a:defRPr>
            </a:lvl9pPr>
          </a:lstStyle>
          <a:p>
            <a:pPr eaLnBrk="1" hangingPunct="1"/>
            <a:r>
              <a:rPr lang="en-US" altLang="zh-TW" sz="2200" b="1" dirty="0">
                <a:solidFill>
                  <a:srgbClr val="000000"/>
                </a:solidFill>
                <a:latin typeface="標楷體" pitchFamily="65" charset="-120"/>
                <a:ea typeface="標楷體" pitchFamily="65" charset="-120"/>
              </a:rPr>
              <a:t>1.</a:t>
            </a:r>
            <a:r>
              <a:rPr kumimoji="0" lang="zh-TW" altLang="en-GB" sz="2200" b="1" dirty="0">
                <a:solidFill>
                  <a:srgbClr val="000000"/>
                </a:solidFill>
                <a:latin typeface="標楷體" pitchFamily="65" charset="-120"/>
                <a:ea typeface="標楷體" pitchFamily="65" charset="-120"/>
              </a:rPr>
              <a:t>退貨、解約</a:t>
            </a:r>
            <a:endParaRPr lang="zh-TW" altLang="en-US" sz="2200" b="1" dirty="0">
              <a:solidFill>
                <a:srgbClr val="000000"/>
              </a:solidFill>
              <a:latin typeface="標楷體" pitchFamily="65" charset="-120"/>
              <a:ea typeface="標楷體" pitchFamily="65" charset="-120"/>
            </a:endParaRPr>
          </a:p>
          <a:p>
            <a:pPr eaLnBrk="1" hangingPunct="1"/>
            <a:r>
              <a:rPr lang="en-US" altLang="zh-TW" sz="2200" b="1" dirty="0">
                <a:solidFill>
                  <a:srgbClr val="000000"/>
                </a:solidFill>
                <a:latin typeface="標楷體" pitchFamily="65" charset="-120"/>
                <a:ea typeface="標楷體" pitchFamily="65" charset="-120"/>
              </a:rPr>
              <a:t>2.</a:t>
            </a:r>
            <a:r>
              <a:rPr kumimoji="0" lang="zh-TW" altLang="en-GB" sz="2200" b="1" dirty="0">
                <a:solidFill>
                  <a:srgbClr val="000000"/>
                </a:solidFill>
                <a:latin typeface="標楷體" pitchFamily="65" charset="-120"/>
                <a:ea typeface="標楷體" pitchFamily="65" charset="-120"/>
              </a:rPr>
              <a:t>修復重交或退貨換</a:t>
            </a:r>
            <a:endParaRPr lang="zh-TW" altLang="en-US" sz="2200" b="1" dirty="0">
              <a:solidFill>
                <a:srgbClr val="000000"/>
              </a:solidFill>
              <a:latin typeface="標楷體" pitchFamily="65" charset="-120"/>
              <a:ea typeface="標楷體" pitchFamily="65" charset="-120"/>
            </a:endParaRPr>
          </a:p>
          <a:p>
            <a:pPr eaLnBrk="1" hangingPunct="1"/>
            <a:r>
              <a:rPr lang="en-US" altLang="zh-TW" sz="2200" b="1" dirty="0">
                <a:solidFill>
                  <a:srgbClr val="000000"/>
                </a:solidFill>
                <a:latin typeface="標楷體" pitchFamily="65" charset="-120"/>
                <a:ea typeface="標楷體" pitchFamily="65" charset="-120"/>
              </a:rPr>
              <a:t>3.</a:t>
            </a:r>
            <a:r>
              <a:rPr kumimoji="0" lang="zh-TW" altLang="en-GB" sz="2200" b="1" dirty="0">
                <a:solidFill>
                  <a:srgbClr val="000000"/>
                </a:solidFill>
                <a:latin typeface="標楷體" pitchFamily="65" charset="-120"/>
                <a:ea typeface="標楷體" pitchFamily="65" charset="-120"/>
              </a:rPr>
              <a:t>減價收受 </a:t>
            </a:r>
            <a:endParaRPr kumimoji="0" lang="zh-TW" altLang="en-US" sz="2200" b="1" dirty="0">
              <a:solidFill>
                <a:srgbClr val="000000"/>
              </a:solidFill>
              <a:latin typeface="標楷體" pitchFamily="65" charset="-120"/>
              <a:ea typeface="標楷體" pitchFamily="65" charset="-120"/>
            </a:endParaRPr>
          </a:p>
        </p:txBody>
      </p:sp>
    </p:spTree>
    <p:extLst>
      <p:ext uri="{BB962C8B-B14F-4D97-AF65-F5344CB8AC3E}">
        <p14:creationId xmlns:p14="http://schemas.microsoft.com/office/powerpoint/2010/main" val="593496279"/>
      </p:ext>
    </p:extLst>
  </p:cSld>
  <p:clrMapOvr>
    <a:masterClrMapping/>
  </p:clrMapOvr>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82947" name="Text Box 2"/>
          <p:cNvSpPr txBox="1">
            <a:spLocks noChangeArrowheads="1"/>
          </p:cNvSpPr>
          <p:nvPr/>
        </p:nvSpPr>
        <p:spPr bwMode="auto">
          <a:xfrm>
            <a:off x="426684" y="318977"/>
            <a:ext cx="724608" cy="6083002"/>
          </a:xfrm>
          <a:prstGeom prst="rect">
            <a:avLst/>
          </a:prstGeom>
          <a:noFill/>
          <a:ln w="25560">
            <a:noFill/>
            <a:miter lim="800000"/>
            <a:headEnd/>
            <a:tailEnd/>
          </a:ln>
          <a:extLst>
            <a:ext uri="{909E8E84-426E-40DD-AFC4-6F175D3DCCD1}">
              <a14:hiddenFill xmlns:a14="http://schemas.microsoft.com/office/drawing/2010/main">
                <a:solidFill>
                  <a:srgbClr val="FFFFFF"/>
                </a:solidFill>
              </a14:hiddenFill>
            </a:ext>
          </a:extLst>
        </p:spPr>
        <p:txBody>
          <a:bodyPr vert="eaVert" wrap="square" lIns="54000" tIns="46800" rIns="54000" bIns="46800" anchor="ctr">
            <a:spAutoFit/>
          </a:bodyPr>
          <a:lstStyle>
            <a:lvl1pPr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Arial" pitchFamily="34" charset="0"/>
                <a:ea typeface="新細明體" pitchFamily="18" charset="-120"/>
              </a:defRPr>
            </a:lvl1pPr>
            <a:lvl2pPr marL="742950" indent="-285750"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Arial" pitchFamily="34" charset="0"/>
                <a:ea typeface="新細明體" pitchFamily="18" charset="-120"/>
              </a:defRPr>
            </a:lvl2pPr>
            <a:lvl3pPr marL="1143000" indent="-228600"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Arial" pitchFamily="34" charset="0"/>
                <a:ea typeface="新細明體" pitchFamily="18" charset="-120"/>
              </a:defRPr>
            </a:lvl3pPr>
            <a:lvl4pPr marL="1600200" indent="-228600"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Arial" pitchFamily="34" charset="0"/>
                <a:ea typeface="新細明體" pitchFamily="18" charset="-120"/>
              </a:defRPr>
            </a:lvl4pPr>
            <a:lvl5pPr marL="2057400" indent="-228600"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Arial" pitchFamily="34" charset="0"/>
                <a:ea typeface="新細明體" pitchFamily="18" charset="-120"/>
              </a:defRPr>
            </a:lvl5pPr>
            <a:lvl6pPr marL="25146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Arial" pitchFamily="34" charset="0"/>
                <a:ea typeface="新細明體" pitchFamily="18" charset="-120"/>
              </a:defRPr>
            </a:lvl6pPr>
            <a:lvl7pPr marL="29718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Arial" pitchFamily="34" charset="0"/>
                <a:ea typeface="新細明體" pitchFamily="18" charset="-120"/>
              </a:defRPr>
            </a:lvl7pPr>
            <a:lvl8pPr marL="34290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Arial" pitchFamily="34" charset="0"/>
                <a:ea typeface="新細明體" pitchFamily="18" charset="-120"/>
              </a:defRPr>
            </a:lvl8pPr>
            <a:lvl9pPr marL="38862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Arial" pitchFamily="34" charset="0"/>
                <a:ea typeface="新細明體" pitchFamily="18" charset="-120"/>
              </a:defRPr>
            </a:lvl9pPr>
          </a:lstStyle>
          <a:p>
            <a:pPr eaLnBrk="1" hangingPunct="1">
              <a:spcBef>
                <a:spcPts val="2500"/>
              </a:spcBef>
              <a:buClr>
                <a:srgbClr val="FFFF00"/>
              </a:buClr>
              <a:buSzPct val="100000"/>
              <a:buFont typeface="標楷體" pitchFamily="65" charset="-120"/>
              <a:buNone/>
            </a:pPr>
            <a:r>
              <a:rPr kumimoji="0" lang="zh-TW" altLang="en-GB" sz="4000" b="1" dirty="0">
                <a:solidFill>
                  <a:srgbClr val="0000FF"/>
                </a:solidFill>
                <a:latin typeface="標楷體" pitchFamily="65" charset="-120"/>
                <a:ea typeface="標楷體" pitchFamily="65" charset="-120"/>
              </a:rPr>
              <a:t>減價收受作業流程</a:t>
            </a:r>
          </a:p>
        </p:txBody>
      </p:sp>
      <p:sp>
        <p:nvSpPr>
          <p:cNvPr id="82948" name="Text Box 3"/>
          <p:cNvSpPr txBox="1">
            <a:spLocks noChangeArrowheads="1"/>
          </p:cNvSpPr>
          <p:nvPr/>
        </p:nvSpPr>
        <p:spPr bwMode="auto">
          <a:xfrm>
            <a:off x="1449388" y="381000"/>
            <a:ext cx="7466012" cy="482600"/>
          </a:xfrm>
          <a:prstGeom prst="rect">
            <a:avLst/>
          </a:prstGeom>
          <a:solidFill>
            <a:srgbClr val="00FFFF"/>
          </a:solidFill>
          <a:ln w="25560">
            <a:solidFill>
              <a:srgbClr val="000000"/>
            </a:solidFill>
            <a:miter lim="800000"/>
            <a:headEnd/>
            <a:tailEnd/>
          </a:ln>
        </p:spPr>
        <p:txBody>
          <a:bodyPr lIns="90000" tIns="46800" rIns="90000" bIns="46800" anchor="ctr">
            <a:spAutoFit/>
          </a:bodyPr>
          <a:lstStyle>
            <a:lvl1pPr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Arial" pitchFamily="34" charset="0"/>
                <a:ea typeface="新細明體" pitchFamily="18" charset="-120"/>
              </a:defRPr>
            </a:lvl1pPr>
            <a:lvl2pPr marL="742950" indent="-285750"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Arial" pitchFamily="34" charset="0"/>
                <a:ea typeface="新細明體" pitchFamily="18" charset="-120"/>
              </a:defRPr>
            </a:lvl2pPr>
            <a:lvl3pPr marL="1143000" indent="-228600"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Arial" pitchFamily="34" charset="0"/>
                <a:ea typeface="新細明體" pitchFamily="18" charset="-120"/>
              </a:defRPr>
            </a:lvl3pPr>
            <a:lvl4pPr marL="1600200" indent="-228600"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Arial" pitchFamily="34" charset="0"/>
                <a:ea typeface="新細明體" pitchFamily="18" charset="-120"/>
              </a:defRPr>
            </a:lvl4pPr>
            <a:lvl5pPr marL="2057400" indent="-228600"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Arial" pitchFamily="34" charset="0"/>
                <a:ea typeface="新細明體" pitchFamily="18" charset="-120"/>
              </a:defRPr>
            </a:lvl5pPr>
            <a:lvl6pPr marL="25146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Arial" pitchFamily="34" charset="0"/>
                <a:ea typeface="新細明體" pitchFamily="18" charset="-120"/>
              </a:defRPr>
            </a:lvl6pPr>
            <a:lvl7pPr marL="29718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Arial" pitchFamily="34" charset="0"/>
                <a:ea typeface="新細明體" pitchFamily="18" charset="-120"/>
              </a:defRPr>
            </a:lvl7pPr>
            <a:lvl8pPr marL="34290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Arial" pitchFamily="34" charset="0"/>
                <a:ea typeface="新細明體" pitchFamily="18" charset="-120"/>
              </a:defRPr>
            </a:lvl8pPr>
            <a:lvl9pPr marL="38862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Arial" pitchFamily="34" charset="0"/>
                <a:ea typeface="新細明體" pitchFamily="18" charset="-120"/>
              </a:defRPr>
            </a:lvl9pPr>
          </a:lstStyle>
          <a:p>
            <a:pPr eaLnBrk="1" hangingPunct="1">
              <a:spcBef>
                <a:spcPts val="1500"/>
              </a:spcBef>
              <a:buClr>
                <a:srgbClr val="FF3300"/>
              </a:buClr>
              <a:buSzPct val="100000"/>
              <a:buFont typeface="Times New Roman" pitchFamily="18" charset="0"/>
              <a:buNone/>
            </a:pPr>
            <a:r>
              <a:rPr kumimoji="0" lang="zh-TW" altLang="en-GB" sz="2400">
                <a:solidFill>
                  <a:srgbClr val="FF3300"/>
                </a:solidFill>
                <a:latin typeface="Times New Roman" pitchFamily="18" charset="0"/>
                <a:ea typeface="標楷體" pitchFamily="65" charset="-120"/>
              </a:rPr>
              <a:t>  </a:t>
            </a:r>
            <a:r>
              <a:rPr kumimoji="0" lang="zh-TW" altLang="en-GB" sz="2400" b="1" u="sng">
                <a:solidFill>
                  <a:srgbClr val="0033CC"/>
                </a:solidFill>
                <a:latin typeface="Times New Roman" pitchFamily="18" charset="0"/>
                <a:ea typeface="標楷體" pitchFamily="65" charset="-120"/>
              </a:rPr>
              <a:t>辦理單位</a:t>
            </a:r>
            <a:r>
              <a:rPr kumimoji="0" lang="zh-TW" altLang="en-GB" sz="2400">
                <a:solidFill>
                  <a:srgbClr val="FF3300"/>
                </a:solidFill>
                <a:latin typeface="Times New Roman" pitchFamily="18" charset="0"/>
                <a:ea typeface="標楷體" pitchFamily="65" charset="-120"/>
              </a:rPr>
              <a:t>                </a:t>
            </a:r>
            <a:r>
              <a:rPr kumimoji="0" lang="zh-TW" altLang="en-GB" sz="2400" b="1" u="sng">
                <a:solidFill>
                  <a:srgbClr val="000000"/>
                </a:solidFill>
                <a:latin typeface="Times New Roman" pitchFamily="18" charset="0"/>
                <a:ea typeface="標楷體" pitchFamily="65" charset="-120"/>
              </a:rPr>
              <a:t>作業內容</a:t>
            </a:r>
            <a:r>
              <a:rPr kumimoji="0" lang="zh-TW" altLang="en-GB" sz="2400">
                <a:solidFill>
                  <a:srgbClr val="FF3300"/>
                </a:solidFill>
                <a:latin typeface="Times New Roman" pitchFamily="18" charset="0"/>
                <a:ea typeface="標楷體" pitchFamily="65" charset="-120"/>
              </a:rPr>
              <a:t>                </a:t>
            </a:r>
            <a:r>
              <a:rPr kumimoji="0" lang="zh-TW" altLang="en-GB" sz="2400" b="1" u="sng">
                <a:solidFill>
                  <a:srgbClr val="FF3300"/>
                </a:solidFill>
                <a:latin typeface="Times New Roman" pitchFamily="18" charset="0"/>
                <a:ea typeface="標楷體" pitchFamily="65" charset="-120"/>
              </a:rPr>
              <a:t>作業依據及方式</a:t>
            </a:r>
            <a:r>
              <a:rPr kumimoji="0" lang="zh-TW" altLang="en-GB" sz="2400">
                <a:solidFill>
                  <a:srgbClr val="FF3300"/>
                </a:solidFill>
                <a:latin typeface="Times New Roman" pitchFamily="18" charset="0"/>
                <a:ea typeface="標楷體" pitchFamily="65" charset="-120"/>
              </a:rPr>
              <a:t> </a:t>
            </a:r>
          </a:p>
        </p:txBody>
      </p:sp>
      <p:sp>
        <p:nvSpPr>
          <p:cNvPr id="82949" name="Rectangle 4"/>
          <p:cNvSpPr>
            <a:spLocks noChangeArrowheads="1"/>
          </p:cNvSpPr>
          <p:nvPr/>
        </p:nvSpPr>
        <p:spPr bwMode="auto">
          <a:xfrm>
            <a:off x="1547813" y="1143000"/>
            <a:ext cx="1265237" cy="381000"/>
          </a:xfrm>
          <a:prstGeom prst="rect">
            <a:avLst/>
          </a:prstGeom>
          <a:solidFill>
            <a:srgbClr val="FFFFFF"/>
          </a:solidFill>
          <a:ln w="12600">
            <a:solidFill>
              <a:srgbClr val="000000"/>
            </a:solidFill>
            <a:miter lim="800000"/>
            <a:headEnd/>
            <a:tailEnd/>
          </a:ln>
        </p:spPr>
        <p:txBody>
          <a:bodyPr lIns="90000" tIns="46800" rIns="90000" bIns="46800"/>
          <a:lstStyle>
            <a:lvl1pPr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Arial" pitchFamily="34" charset="0"/>
                <a:ea typeface="新細明體" pitchFamily="18" charset="-120"/>
              </a:defRPr>
            </a:lvl1pPr>
            <a:lvl2pPr marL="742950" indent="-285750"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Arial" pitchFamily="34" charset="0"/>
                <a:ea typeface="新細明體" pitchFamily="18" charset="-120"/>
              </a:defRPr>
            </a:lvl2pPr>
            <a:lvl3pPr marL="1143000" indent="-228600"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Arial" pitchFamily="34" charset="0"/>
                <a:ea typeface="新細明體" pitchFamily="18" charset="-120"/>
              </a:defRPr>
            </a:lvl3pPr>
            <a:lvl4pPr marL="1600200" indent="-228600"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Arial" pitchFamily="34" charset="0"/>
                <a:ea typeface="新細明體" pitchFamily="18" charset="-120"/>
              </a:defRPr>
            </a:lvl4pPr>
            <a:lvl5pPr marL="2057400" indent="-228600"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Arial" pitchFamily="34" charset="0"/>
                <a:ea typeface="新細明體" pitchFamily="18" charset="-120"/>
              </a:defRPr>
            </a:lvl5pPr>
            <a:lvl6pPr marL="25146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Arial" pitchFamily="34" charset="0"/>
                <a:ea typeface="新細明體" pitchFamily="18" charset="-120"/>
              </a:defRPr>
            </a:lvl6pPr>
            <a:lvl7pPr marL="29718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Arial" pitchFamily="34" charset="0"/>
                <a:ea typeface="新細明體" pitchFamily="18" charset="-120"/>
              </a:defRPr>
            </a:lvl7pPr>
            <a:lvl8pPr marL="34290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Arial" pitchFamily="34" charset="0"/>
                <a:ea typeface="新細明體" pitchFamily="18" charset="-120"/>
              </a:defRPr>
            </a:lvl8pPr>
            <a:lvl9pPr marL="38862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Arial" pitchFamily="34" charset="0"/>
                <a:ea typeface="新細明體" pitchFamily="18" charset="-120"/>
              </a:defRPr>
            </a:lvl9pPr>
          </a:lstStyle>
          <a:p>
            <a:pPr algn="ctr">
              <a:buClr>
                <a:srgbClr val="0033CC"/>
              </a:buClr>
              <a:buSzPct val="100000"/>
              <a:buFont typeface="Times New Roman" pitchFamily="18" charset="0"/>
              <a:buNone/>
            </a:pPr>
            <a:r>
              <a:rPr kumimoji="0" lang="zh-TW" altLang="en-GB" sz="2000" b="1">
                <a:solidFill>
                  <a:srgbClr val="0033CC"/>
                </a:solidFill>
                <a:latin typeface="Times New Roman" pitchFamily="18" charset="0"/>
                <a:ea typeface="標楷體" pitchFamily="65" charset="-120"/>
              </a:rPr>
              <a:t>採購單位</a:t>
            </a:r>
          </a:p>
        </p:txBody>
      </p:sp>
      <p:sp>
        <p:nvSpPr>
          <p:cNvPr id="82950" name="Rectangle 5"/>
          <p:cNvSpPr>
            <a:spLocks noChangeArrowheads="1"/>
          </p:cNvSpPr>
          <p:nvPr/>
        </p:nvSpPr>
        <p:spPr bwMode="auto">
          <a:xfrm>
            <a:off x="3937000" y="1143000"/>
            <a:ext cx="1930400" cy="381000"/>
          </a:xfrm>
          <a:prstGeom prst="rect">
            <a:avLst/>
          </a:prstGeom>
          <a:solidFill>
            <a:srgbClr val="CC99FF"/>
          </a:solidFill>
          <a:ln w="9525">
            <a:solidFill>
              <a:srgbClr val="000000"/>
            </a:solidFill>
            <a:miter lim="800000"/>
            <a:headEnd/>
            <a:tailEnd/>
          </a:ln>
        </p:spPr>
        <p:txBody>
          <a:bodyPr lIns="90000" tIns="46800" rIns="90000" bIns="46800">
            <a:flatTx/>
          </a:bodyPr>
          <a:lstStyle>
            <a:lvl1pPr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Arial" pitchFamily="34" charset="0"/>
                <a:ea typeface="新細明體" pitchFamily="18" charset="-120"/>
              </a:defRPr>
            </a:lvl1pPr>
            <a:lvl2pPr marL="742950" indent="-285750"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Arial" pitchFamily="34" charset="0"/>
                <a:ea typeface="新細明體" pitchFamily="18" charset="-120"/>
              </a:defRPr>
            </a:lvl2pPr>
            <a:lvl3pPr marL="1143000" indent="-228600"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Arial" pitchFamily="34" charset="0"/>
                <a:ea typeface="新細明體" pitchFamily="18" charset="-120"/>
              </a:defRPr>
            </a:lvl3pPr>
            <a:lvl4pPr marL="1600200" indent="-228600"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Arial" pitchFamily="34" charset="0"/>
                <a:ea typeface="新細明體" pitchFamily="18" charset="-120"/>
              </a:defRPr>
            </a:lvl4pPr>
            <a:lvl5pPr marL="2057400" indent="-228600"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Arial" pitchFamily="34" charset="0"/>
                <a:ea typeface="新細明體" pitchFamily="18" charset="-120"/>
              </a:defRPr>
            </a:lvl5pPr>
            <a:lvl6pPr marL="25146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Arial" pitchFamily="34" charset="0"/>
                <a:ea typeface="新細明體" pitchFamily="18" charset="-120"/>
              </a:defRPr>
            </a:lvl6pPr>
            <a:lvl7pPr marL="29718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Arial" pitchFamily="34" charset="0"/>
                <a:ea typeface="新細明體" pitchFamily="18" charset="-120"/>
              </a:defRPr>
            </a:lvl7pPr>
            <a:lvl8pPr marL="34290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Arial" pitchFamily="34" charset="0"/>
                <a:ea typeface="新細明體" pitchFamily="18" charset="-120"/>
              </a:defRPr>
            </a:lvl8pPr>
            <a:lvl9pPr marL="38862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Arial" pitchFamily="34" charset="0"/>
                <a:ea typeface="新細明體" pitchFamily="18" charset="-120"/>
              </a:defRPr>
            </a:lvl9pPr>
          </a:lstStyle>
          <a:p>
            <a:pPr algn="ctr">
              <a:buClr>
                <a:srgbClr val="000000"/>
              </a:buClr>
              <a:buSzPct val="100000"/>
              <a:buFont typeface="Times New Roman" pitchFamily="18" charset="0"/>
              <a:buNone/>
            </a:pPr>
            <a:r>
              <a:rPr kumimoji="0" lang="zh-TW" altLang="en-GB" sz="2000" b="1">
                <a:solidFill>
                  <a:srgbClr val="000000"/>
                </a:solidFill>
                <a:latin typeface="Times New Roman" pitchFamily="18" charset="0"/>
                <a:ea typeface="標楷體" pitchFamily="65" charset="-120"/>
              </a:rPr>
              <a:t>減價收受請求</a:t>
            </a:r>
          </a:p>
        </p:txBody>
      </p:sp>
      <p:sp>
        <p:nvSpPr>
          <p:cNvPr id="82951" name="Rectangle 6"/>
          <p:cNvSpPr>
            <a:spLocks noChangeArrowheads="1"/>
          </p:cNvSpPr>
          <p:nvPr/>
        </p:nvSpPr>
        <p:spPr bwMode="auto">
          <a:xfrm>
            <a:off x="6542088" y="1143000"/>
            <a:ext cx="2373312" cy="381000"/>
          </a:xfrm>
          <a:prstGeom prst="rect">
            <a:avLst/>
          </a:prstGeom>
          <a:solidFill>
            <a:srgbClr val="CCFFCC"/>
          </a:solidFill>
          <a:ln w="12600">
            <a:solidFill>
              <a:srgbClr val="000000"/>
            </a:solidFill>
            <a:miter lim="800000"/>
            <a:headEnd/>
            <a:tailEnd/>
          </a:ln>
        </p:spPr>
        <p:txBody>
          <a:bodyPr lIns="90000" tIns="46800" rIns="90000" bIns="46800"/>
          <a:lstStyle>
            <a:lvl1pPr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Arial" pitchFamily="34" charset="0"/>
                <a:ea typeface="新細明體" pitchFamily="18" charset="-120"/>
              </a:defRPr>
            </a:lvl1pPr>
            <a:lvl2pPr marL="742950" indent="-285750"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Arial" pitchFamily="34" charset="0"/>
                <a:ea typeface="新細明體" pitchFamily="18" charset="-120"/>
              </a:defRPr>
            </a:lvl2pPr>
            <a:lvl3pPr marL="1143000" indent="-228600"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Arial" pitchFamily="34" charset="0"/>
                <a:ea typeface="新細明體" pitchFamily="18" charset="-120"/>
              </a:defRPr>
            </a:lvl3pPr>
            <a:lvl4pPr marL="1600200" indent="-228600"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Arial" pitchFamily="34" charset="0"/>
                <a:ea typeface="新細明體" pitchFamily="18" charset="-120"/>
              </a:defRPr>
            </a:lvl4pPr>
            <a:lvl5pPr marL="2057400" indent="-228600"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Arial" pitchFamily="34" charset="0"/>
                <a:ea typeface="新細明體" pitchFamily="18" charset="-120"/>
              </a:defRPr>
            </a:lvl5pPr>
            <a:lvl6pPr marL="25146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Arial" pitchFamily="34" charset="0"/>
                <a:ea typeface="新細明體" pitchFamily="18" charset="-120"/>
              </a:defRPr>
            </a:lvl6pPr>
            <a:lvl7pPr marL="29718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Arial" pitchFamily="34" charset="0"/>
                <a:ea typeface="新細明體" pitchFamily="18" charset="-120"/>
              </a:defRPr>
            </a:lvl7pPr>
            <a:lvl8pPr marL="34290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Arial" pitchFamily="34" charset="0"/>
                <a:ea typeface="新細明體" pitchFamily="18" charset="-120"/>
              </a:defRPr>
            </a:lvl8pPr>
            <a:lvl9pPr marL="38862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Arial" pitchFamily="34" charset="0"/>
                <a:ea typeface="新細明體" pitchFamily="18" charset="-120"/>
              </a:defRPr>
            </a:lvl9pPr>
          </a:lstStyle>
          <a:p>
            <a:pPr algn="ctr">
              <a:buClr>
                <a:srgbClr val="000000"/>
              </a:buClr>
              <a:buSzPct val="100000"/>
              <a:buFont typeface="Times New Roman" pitchFamily="18" charset="0"/>
              <a:buNone/>
            </a:pPr>
            <a:r>
              <a:rPr kumimoji="0" lang="zh-TW" altLang="en-GB" b="1">
                <a:solidFill>
                  <a:srgbClr val="000000"/>
                </a:solidFill>
                <a:latin typeface="Times New Roman" pitchFamily="18" charset="0"/>
                <a:ea typeface="標楷體" pitchFamily="65" charset="-120"/>
              </a:rPr>
              <a:t>廠商提出之函件</a:t>
            </a:r>
          </a:p>
        </p:txBody>
      </p:sp>
      <p:sp>
        <p:nvSpPr>
          <p:cNvPr id="82952" name="Rectangle 7"/>
          <p:cNvSpPr>
            <a:spLocks noChangeArrowheads="1"/>
          </p:cNvSpPr>
          <p:nvPr/>
        </p:nvSpPr>
        <p:spPr bwMode="auto">
          <a:xfrm>
            <a:off x="3589338" y="2057400"/>
            <a:ext cx="2278062" cy="685800"/>
          </a:xfrm>
          <a:prstGeom prst="rect">
            <a:avLst/>
          </a:prstGeom>
          <a:solidFill>
            <a:srgbClr val="CC99FF"/>
          </a:solidFill>
          <a:ln w="12600">
            <a:solidFill>
              <a:srgbClr val="000000"/>
            </a:solidFill>
            <a:miter lim="800000"/>
            <a:headEnd/>
            <a:tailEnd/>
          </a:ln>
        </p:spPr>
        <p:txBody>
          <a:bodyPr lIns="90000" tIns="46800" rIns="90000" bIns="46800"/>
          <a:lstStyle>
            <a:lvl1pPr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Arial" pitchFamily="34" charset="0"/>
                <a:ea typeface="新細明體" pitchFamily="18" charset="-120"/>
              </a:defRPr>
            </a:lvl1pPr>
            <a:lvl2pPr marL="742950" indent="-285750"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Arial" pitchFamily="34" charset="0"/>
                <a:ea typeface="新細明體" pitchFamily="18" charset="-120"/>
              </a:defRPr>
            </a:lvl2pPr>
            <a:lvl3pPr marL="1143000" indent="-228600"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Arial" pitchFamily="34" charset="0"/>
                <a:ea typeface="新細明體" pitchFamily="18" charset="-120"/>
              </a:defRPr>
            </a:lvl3pPr>
            <a:lvl4pPr marL="1600200" indent="-228600"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Arial" pitchFamily="34" charset="0"/>
                <a:ea typeface="新細明體" pitchFamily="18" charset="-120"/>
              </a:defRPr>
            </a:lvl4pPr>
            <a:lvl5pPr marL="2057400" indent="-228600"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Arial" pitchFamily="34" charset="0"/>
                <a:ea typeface="新細明體" pitchFamily="18" charset="-120"/>
              </a:defRPr>
            </a:lvl5pPr>
            <a:lvl6pPr marL="25146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Arial" pitchFamily="34" charset="0"/>
                <a:ea typeface="新細明體" pitchFamily="18" charset="-120"/>
              </a:defRPr>
            </a:lvl6pPr>
            <a:lvl7pPr marL="29718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Arial" pitchFamily="34" charset="0"/>
                <a:ea typeface="新細明體" pitchFamily="18" charset="-120"/>
              </a:defRPr>
            </a:lvl7pPr>
            <a:lvl8pPr marL="34290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Arial" pitchFamily="34" charset="0"/>
                <a:ea typeface="新細明體" pitchFamily="18" charset="-120"/>
              </a:defRPr>
            </a:lvl8pPr>
            <a:lvl9pPr marL="38862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Arial" pitchFamily="34" charset="0"/>
                <a:ea typeface="新細明體" pitchFamily="18" charset="-120"/>
              </a:defRPr>
            </a:lvl9pPr>
          </a:lstStyle>
          <a:p>
            <a:pPr algn="ctr">
              <a:buClr>
                <a:srgbClr val="000000"/>
              </a:buClr>
              <a:buSzPct val="100000"/>
              <a:buFont typeface="Times New Roman" pitchFamily="18" charset="0"/>
              <a:buNone/>
            </a:pPr>
            <a:r>
              <a:rPr kumimoji="0" lang="zh-TW" altLang="en-GB" sz="2000" b="1">
                <a:solidFill>
                  <a:srgbClr val="000000"/>
                </a:solidFill>
                <a:latin typeface="Times New Roman" pitchFamily="18" charset="0"/>
                <a:ea typeface="標楷體" pitchFamily="65" charset="-120"/>
              </a:rPr>
              <a:t>分析檢討與收受</a:t>
            </a:r>
          </a:p>
          <a:p>
            <a:pPr algn="ctr">
              <a:buClr>
                <a:srgbClr val="000000"/>
              </a:buClr>
              <a:buSzPct val="100000"/>
              <a:buFont typeface="Times New Roman" pitchFamily="18" charset="0"/>
              <a:buNone/>
            </a:pPr>
            <a:r>
              <a:rPr kumimoji="0" lang="zh-TW" altLang="en-GB" sz="2000" b="1">
                <a:solidFill>
                  <a:srgbClr val="000000"/>
                </a:solidFill>
                <a:latin typeface="Times New Roman" pitchFamily="18" charset="0"/>
                <a:ea typeface="標楷體" pitchFamily="65" charset="-120"/>
              </a:rPr>
              <a:t>與否之建議</a:t>
            </a:r>
          </a:p>
        </p:txBody>
      </p:sp>
      <p:sp>
        <p:nvSpPr>
          <p:cNvPr id="82953" name="Rectangle 8"/>
          <p:cNvSpPr>
            <a:spLocks noChangeArrowheads="1"/>
          </p:cNvSpPr>
          <p:nvPr/>
        </p:nvSpPr>
        <p:spPr bwMode="auto">
          <a:xfrm>
            <a:off x="6542088" y="1828800"/>
            <a:ext cx="2373312" cy="1447800"/>
          </a:xfrm>
          <a:prstGeom prst="rect">
            <a:avLst/>
          </a:prstGeom>
          <a:solidFill>
            <a:srgbClr val="FF99CC"/>
          </a:solidFill>
          <a:ln w="12600">
            <a:solidFill>
              <a:srgbClr val="000000"/>
            </a:solidFill>
            <a:miter lim="800000"/>
            <a:headEnd/>
            <a:tailEnd/>
          </a:ln>
        </p:spPr>
        <p:txBody>
          <a:bodyPr lIns="90000" tIns="46800" rIns="90000" bIns="46800"/>
          <a:lstStyle>
            <a:lvl1pPr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Arial" pitchFamily="34" charset="0"/>
                <a:ea typeface="新細明體" pitchFamily="18" charset="-120"/>
              </a:defRPr>
            </a:lvl1pPr>
            <a:lvl2pPr marL="742950" indent="-285750"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Arial" pitchFamily="34" charset="0"/>
                <a:ea typeface="新細明體" pitchFamily="18" charset="-120"/>
              </a:defRPr>
            </a:lvl2pPr>
            <a:lvl3pPr marL="1143000" indent="-228600"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Arial" pitchFamily="34" charset="0"/>
                <a:ea typeface="新細明體" pitchFamily="18" charset="-120"/>
              </a:defRPr>
            </a:lvl3pPr>
            <a:lvl4pPr marL="1600200" indent="-228600"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Arial" pitchFamily="34" charset="0"/>
                <a:ea typeface="新細明體" pitchFamily="18" charset="-120"/>
              </a:defRPr>
            </a:lvl4pPr>
            <a:lvl5pPr marL="2057400" indent="-228600"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Arial" pitchFamily="34" charset="0"/>
                <a:ea typeface="新細明體" pitchFamily="18" charset="-120"/>
              </a:defRPr>
            </a:lvl5pPr>
            <a:lvl6pPr marL="25146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Arial" pitchFamily="34" charset="0"/>
                <a:ea typeface="新細明體" pitchFamily="18" charset="-120"/>
              </a:defRPr>
            </a:lvl6pPr>
            <a:lvl7pPr marL="29718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Arial" pitchFamily="34" charset="0"/>
                <a:ea typeface="新細明體" pitchFamily="18" charset="-120"/>
              </a:defRPr>
            </a:lvl7pPr>
            <a:lvl8pPr marL="34290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Arial" pitchFamily="34" charset="0"/>
                <a:ea typeface="新細明體" pitchFamily="18" charset="-120"/>
              </a:defRPr>
            </a:lvl8pPr>
            <a:lvl9pPr marL="38862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Arial" pitchFamily="34" charset="0"/>
                <a:ea typeface="新細明體" pitchFamily="18" charset="-120"/>
              </a:defRPr>
            </a:lvl9pPr>
          </a:lstStyle>
          <a:p>
            <a:pPr algn="just">
              <a:lnSpc>
                <a:spcPct val="115000"/>
              </a:lnSpc>
              <a:buClr>
                <a:srgbClr val="FF0000"/>
              </a:buClr>
              <a:buSzPct val="100000"/>
              <a:buFont typeface="Times New Roman" pitchFamily="18" charset="0"/>
              <a:buNone/>
            </a:pPr>
            <a:r>
              <a:rPr kumimoji="0" lang="en-GB" altLang="zh-TW" sz="2000" b="1">
                <a:solidFill>
                  <a:srgbClr val="000000"/>
                </a:solidFill>
                <a:latin typeface="標楷體" pitchFamily="65" charset="-120"/>
                <a:ea typeface="標楷體" pitchFamily="65" charset="-120"/>
              </a:rPr>
              <a:t>1.</a:t>
            </a:r>
            <a:r>
              <a:rPr kumimoji="0" lang="zh-TW" altLang="en-GB" sz="2000" b="1">
                <a:solidFill>
                  <a:srgbClr val="000000"/>
                </a:solidFill>
                <a:latin typeface="標楷體" pitchFamily="65" charset="-120"/>
                <a:ea typeface="標楷體" pitchFamily="65" charset="-120"/>
              </a:rPr>
              <a:t>依作業規定檢討</a:t>
            </a:r>
          </a:p>
          <a:p>
            <a:pPr algn="just">
              <a:lnSpc>
                <a:spcPct val="115000"/>
              </a:lnSpc>
              <a:buClr>
                <a:srgbClr val="FF0000"/>
              </a:buClr>
              <a:buSzPct val="100000"/>
              <a:buFont typeface="Times New Roman" pitchFamily="18" charset="0"/>
              <a:buNone/>
            </a:pPr>
            <a:r>
              <a:rPr kumimoji="0" lang="en-GB" altLang="zh-TW" sz="2000" b="1">
                <a:solidFill>
                  <a:srgbClr val="000000"/>
                </a:solidFill>
                <a:latin typeface="標楷體" pitchFamily="65" charset="-120"/>
                <a:ea typeface="標楷體" pitchFamily="65" charset="-120"/>
              </a:rPr>
              <a:t>2.</a:t>
            </a:r>
            <a:r>
              <a:rPr kumimoji="0" lang="zh-TW" altLang="en-GB" sz="2000" b="1">
                <a:solidFill>
                  <a:srgbClr val="000000"/>
                </a:solidFill>
                <a:latin typeface="標楷體" pitchFamily="65" charset="-120"/>
                <a:ea typeface="標楷體" pitchFamily="65" charset="-120"/>
              </a:rPr>
              <a:t>擬定分析表</a:t>
            </a:r>
          </a:p>
          <a:p>
            <a:pPr algn="just">
              <a:lnSpc>
                <a:spcPct val="115000"/>
              </a:lnSpc>
              <a:buClr>
                <a:srgbClr val="FF0000"/>
              </a:buClr>
              <a:buSzPct val="100000"/>
              <a:buFont typeface="Times New Roman" pitchFamily="18" charset="0"/>
              <a:buNone/>
            </a:pPr>
            <a:r>
              <a:rPr kumimoji="0" lang="en-GB" altLang="zh-TW" sz="2000" b="1">
                <a:solidFill>
                  <a:srgbClr val="000000"/>
                </a:solidFill>
                <a:latin typeface="標楷體" pitchFamily="65" charset="-120"/>
                <a:ea typeface="標楷體" pitchFamily="65" charset="-120"/>
              </a:rPr>
              <a:t>3.</a:t>
            </a:r>
            <a:r>
              <a:rPr kumimoji="0" lang="zh-TW" altLang="en-GB" sz="2000" b="1">
                <a:solidFill>
                  <a:srgbClr val="000000"/>
                </a:solidFill>
                <a:latin typeface="標楷體" pitchFamily="65" charset="-120"/>
                <a:ea typeface="標楷體" pitchFamily="65" charset="-120"/>
              </a:rPr>
              <a:t>召開審查會議</a:t>
            </a:r>
          </a:p>
          <a:p>
            <a:pPr algn="just">
              <a:lnSpc>
                <a:spcPct val="115000"/>
              </a:lnSpc>
              <a:buClr>
                <a:srgbClr val="FF0000"/>
              </a:buClr>
              <a:buSzPct val="100000"/>
              <a:buFont typeface="Times New Roman" pitchFamily="18" charset="0"/>
              <a:buNone/>
            </a:pPr>
            <a:r>
              <a:rPr kumimoji="0" lang="en-GB" altLang="zh-TW" sz="2000" b="1">
                <a:solidFill>
                  <a:srgbClr val="000000"/>
                </a:solidFill>
                <a:latin typeface="標楷體" pitchFamily="65" charset="-120"/>
                <a:ea typeface="標楷體" pitchFamily="65" charset="-120"/>
              </a:rPr>
              <a:t>4.</a:t>
            </a:r>
            <a:r>
              <a:rPr kumimoji="0" lang="zh-TW" altLang="en-GB" sz="2000" b="1">
                <a:solidFill>
                  <a:srgbClr val="000000"/>
                </a:solidFill>
                <a:latin typeface="標楷體" pitchFamily="65" charset="-120"/>
                <a:ea typeface="標楷體" pitchFamily="65" charset="-120"/>
              </a:rPr>
              <a:t>紀錄</a:t>
            </a:r>
          </a:p>
        </p:txBody>
      </p:sp>
      <p:sp>
        <p:nvSpPr>
          <p:cNvPr id="82954" name="AutoShape 9"/>
          <p:cNvSpPr>
            <a:spLocks noChangeArrowheads="1"/>
          </p:cNvSpPr>
          <p:nvPr/>
        </p:nvSpPr>
        <p:spPr bwMode="auto">
          <a:xfrm>
            <a:off x="4010025" y="3276600"/>
            <a:ext cx="1476375" cy="685800"/>
          </a:xfrm>
          <a:prstGeom prst="diamond">
            <a:avLst/>
          </a:prstGeom>
          <a:solidFill>
            <a:schemeClr val="accent1">
              <a:lumMod val="40000"/>
              <a:lumOff val="60000"/>
            </a:schemeClr>
          </a:solidFill>
          <a:ln w="38100">
            <a:solidFill>
              <a:srgbClr val="000000"/>
            </a:solidFill>
            <a:miter lim="800000"/>
            <a:headEnd/>
            <a:tailEnd/>
          </a:ln>
        </p:spPr>
        <p:txBody>
          <a:bodyPr lIns="90000" tIns="46800" rIns="90000" bIns="46800"/>
          <a:lstStyle>
            <a:lvl1pPr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Arial" pitchFamily="34" charset="0"/>
                <a:ea typeface="新細明體" pitchFamily="18" charset="-120"/>
              </a:defRPr>
            </a:lvl1pPr>
            <a:lvl2pPr marL="742950" indent="-285750"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Arial" pitchFamily="34" charset="0"/>
                <a:ea typeface="新細明體" pitchFamily="18" charset="-120"/>
              </a:defRPr>
            </a:lvl2pPr>
            <a:lvl3pPr marL="1143000" indent="-228600"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Arial" pitchFamily="34" charset="0"/>
                <a:ea typeface="新細明體" pitchFamily="18" charset="-120"/>
              </a:defRPr>
            </a:lvl3pPr>
            <a:lvl4pPr marL="1600200" indent="-228600"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Arial" pitchFamily="34" charset="0"/>
                <a:ea typeface="新細明體" pitchFamily="18" charset="-120"/>
              </a:defRPr>
            </a:lvl4pPr>
            <a:lvl5pPr marL="2057400" indent="-228600"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Arial" pitchFamily="34" charset="0"/>
                <a:ea typeface="新細明體" pitchFamily="18" charset="-120"/>
              </a:defRPr>
            </a:lvl5pPr>
            <a:lvl6pPr marL="25146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Arial" pitchFamily="34" charset="0"/>
                <a:ea typeface="新細明體" pitchFamily="18" charset="-120"/>
              </a:defRPr>
            </a:lvl6pPr>
            <a:lvl7pPr marL="29718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Arial" pitchFamily="34" charset="0"/>
                <a:ea typeface="新細明體" pitchFamily="18" charset="-120"/>
              </a:defRPr>
            </a:lvl7pPr>
            <a:lvl8pPr marL="34290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Arial" pitchFamily="34" charset="0"/>
                <a:ea typeface="新細明體" pitchFamily="18" charset="-120"/>
              </a:defRPr>
            </a:lvl8pPr>
            <a:lvl9pPr marL="38862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Arial" pitchFamily="34" charset="0"/>
                <a:ea typeface="新細明體" pitchFamily="18" charset="-120"/>
              </a:defRPr>
            </a:lvl9pPr>
          </a:lstStyle>
          <a:p>
            <a:pPr algn="ctr">
              <a:lnSpc>
                <a:spcPct val="80000"/>
              </a:lnSpc>
              <a:buClr>
                <a:srgbClr val="FFFF00"/>
              </a:buClr>
              <a:buSzPct val="100000"/>
              <a:buFont typeface="Times New Roman" pitchFamily="18" charset="0"/>
              <a:buNone/>
            </a:pPr>
            <a:r>
              <a:rPr kumimoji="0" lang="zh-TW" altLang="en-GB" sz="2000" b="1" dirty="0">
                <a:solidFill>
                  <a:srgbClr val="000066"/>
                </a:solidFill>
                <a:latin typeface="Times New Roman" pitchFamily="18" charset="0"/>
                <a:ea typeface="標楷體" pitchFamily="65" charset="-120"/>
              </a:rPr>
              <a:t>審查</a:t>
            </a:r>
          </a:p>
        </p:txBody>
      </p:sp>
      <p:sp>
        <p:nvSpPr>
          <p:cNvPr id="82955" name="Rectangle 10"/>
          <p:cNvSpPr>
            <a:spLocks noChangeArrowheads="1"/>
          </p:cNvSpPr>
          <p:nvPr/>
        </p:nvSpPr>
        <p:spPr bwMode="auto">
          <a:xfrm>
            <a:off x="1547813" y="2133600"/>
            <a:ext cx="1265237" cy="457200"/>
          </a:xfrm>
          <a:prstGeom prst="rect">
            <a:avLst/>
          </a:prstGeom>
          <a:solidFill>
            <a:srgbClr val="FFFFFF"/>
          </a:solidFill>
          <a:ln w="12600">
            <a:solidFill>
              <a:srgbClr val="000000"/>
            </a:solidFill>
            <a:miter lim="800000"/>
            <a:headEnd/>
            <a:tailEnd/>
          </a:ln>
        </p:spPr>
        <p:txBody>
          <a:bodyPr lIns="90000" tIns="46800" rIns="90000" bIns="46800"/>
          <a:lstStyle>
            <a:lvl1pPr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Arial" pitchFamily="34" charset="0"/>
                <a:ea typeface="新細明體" pitchFamily="18" charset="-120"/>
              </a:defRPr>
            </a:lvl1pPr>
            <a:lvl2pPr marL="742950" indent="-285750"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Arial" pitchFamily="34" charset="0"/>
                <a:ea typeface="新細明體" pitchFamily="18" charset="-120"/>
              </a:defRPr>
            </a:lvl2pPr>
            <a:lvl3pPr marL="1143000" indent="-228600"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Arial" pitchFamily="34" charset="0"/>
                <a:ea typeface="新細明體" pitchFamily="18" charset="-120"/>
              </a:defRPr>
            </a:lvl3pPr>
            <a:lvl4pPr marL="1600200" indent="-228600"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Arial" pitchFamily="34" charset="0"/>
                <a:ea typeface="新細明體" pitchFamily="18" charset="-120"/>
              </a:defRPr>
            </a:lvl4pPr>
            <a:lvl5pPr marL="2057400" indent="-228600"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Arial" pitchFamily="34" charset="0"/>
                <a:ea typeface="新細明體" pitchFamily="18" charset="-120"/>
              </a:defRPr>
            </a:lvl5pPr>
            <a:lvl6pPr marL="25146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Arial" pitchFamily="34" charset="0"/>
                <a:ea typeface="新細明體" pitchFamily="18" charset="-120"/>
              </a:defRPr>
            </a:lvl6pPr>
            <a:lvl7pPr marL="29718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Arial" pitchFamily="34" charset="0"/>
                <a:ea typeface="新細明體" pitchFamily="18" charset="-120"/>
              </a:defRPr>
            </a:lvl7pPr>
            <a:lvl8pPr marL="34290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Arial" pitchFamily="34" charset="0"/>
                <a:ea typeface="新細明體" pitchFamily="18" charset="-120"/>
              </a:defRPr>
            </a:lvl8pPr>
            <a:lvl9pPr marL="38862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Arial" pitchFamily="34" charset="0"/>
                <a:ea typeface="新細明體" pitchFamily="18" charset="-120"/>
              </a:defRPr>
            </a:lvl9pPr>
          </a:lstStyle>
          <a:p>
            <a:pPr>
              <a:buClr>
                <a:srgbClr val="FF0000"/>
              </a:buClr>
              <a:buSzPct val="100000"/>
              <a:buFont typeface="Times New Roman" pitchFamily="18" charset="0"/>
              <a:buNone/>
            </a:pPr>
            <a:r>
              <a:rPr kumimoji="0" lang="zh-TW" altLang="en-GB" sz="2000" b="1">
                <a:solidFill>
                  <a:srgbClr val="FF0000"/>
                </a:solidFill>
                <a:latin typeface="Times New Roman" pitchFamily="18" charset="0"/>
                <a:ea typeface="標楷體" pitchFamily="65" charset="-120"/>
              </a:rPr>
              <a:t>申購單位</a:t>
            </a:r>
          </a:p>
        </p:txBody>
      </p:sp>
      <p:sp>
        <p:nvSpPr>
          <p:cNvPr id="82956" name="Rectangle 11"/>
          <p:cNvSpPr>
            <a:spLocks noChangeArrowheads="1"/>
          </p:cNvSpPr>
          <p:nvPr/>
        </p:nvSpPr>
        <p:spPr bwMode="auto">
          <a:xfrm>
            <a:off x="1547813" y="4572000"/>
            <a:ext cx="1265237" cy="381000"/>
          </a:xfrm>
          <a:prstGeom prst="rect">
            <a:avLst/>
          </a:prstGeom>
          <a:solidFill>
            <a:srgbClr val="FFFFFF"/>
          </a:solidFill>
          <a:ln w="12600">
            <a:solidFill>
              <a:srgbClr val="000000"/>
            </a:solidFill>
            <a:miter lim="800000"/>
            <a:headEnd/>
            <a:tailEnd/>
          </a:ln>
        </p:spPr>
        <p:txBody>
          <a:bodyPr lIns="90000" tIns="46800" rIns="90000" bIns="46800"/>
          <a:lstStyle>
            <a:lvl1pPr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Arial" pitchFamily="34" charset="0"/>
                <a:ea typeface="新細明體" pitchFamily="18" charset="-120"/>
              </a:defRPr>
            </a:lvl1pPr>
            <a:lvl2pPr marL="742950" indent="-285750"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Arial" pitchFamily="34" charset="0"/>
                <a:ea typeface="新細明體" pitchFamily="18" charset="-120"/>
              </a:defRPr>
            </a:lvl2pPr>
            <a:lvl3pPr marL="1143000" indent="-228600"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Arial" pitchFamily="34" charset="0"/>
                <a:ea typeface="新細明體" pitchFamily="18" charset="-120"/>
              </a:defRPr>
            </a:lvl3pPr>
            <a:lvl4pPr marL="1600200" indent="-228600"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Arial" pitchFamily="34" charset="0"/>
                <a:ea typeface="新細明體" pitchFamily="18" charset="-120"/>
              </a:defRPr>
            </a:lvl4pPr>
            <a:lvl5pPr marL="2057400" indent="-228600"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Arial" pitchFamily="34" charset="0"/>
                <a:ea typeface="新細明體" pitchFamily="18" charset="-120"/>
              </a:defRPr>
            </a:lvl5pPr>
            <a:lvl6pPr marL="25146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Arial" pitchFamily="34" charset="0"/>
                <a:ea typeface="新細明體" pitchFamily="18" charset="-120"/>
              </a:defRPr>
            </a:lvl6pPr>
            <a:lvl7pPr marL="29718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Arial" pitchFamily="34" charset="0"/>
                <a:ea typeface="新細明體" pitchFamily="18" charset="-120"/>
              </a:defRPr>
            </a:lvl7pPr>
            <a:lvl8pPr marL="34290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Arial" pitchFamily="34" charset="0"/>
                <a:ea typeface="新細明體" pitchFamily="18" charset="-120"/>
              </a:defRPr>
            </a:lvl8pPr>
            <a:lvl9pPr marL="38862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Arial" pitchFamily="34" charset="0"/>
                <a:ea typeface="新細明體" pitchFamily="18" charset="-120"/>
              </a:defRPr>
            </a:lvl9pPr>
          </a:lstStyle>
          <a:p>
            <a:pPr algn="ctr">
              <a:buClr>
                <a:srgbClr val="0033CC"/>
              </a:buClr>
              <a:buSzPct val="100000"/>
              <a:buFont typeface="Times New Roman" pitchFamily="18" charset="0"/>
              <a:buNone/>
            </a:pPr>
            <a:r>
              <a:rPr kumimoji="0" lang="zh-TW" altLang="en-GB" sz="2000" b="1">
                <a:solidFill>
                  <a:srgbClr val="0033CC"/>
                </a:solidFill>
                <a:latin typeface="Times New Roman" pitchFamily="18" charset="0"/>
                <a:ea typeface="標楷體" pitchFamily="65" charset="-120"/>
              </a:rPr>
              <a:t>採購單位</a:t>
            </a:r>
          </a:p>
        </p:txBody>
      </p:sp>
      <p:sp>
        <p:nvSpPr>
          <p:cNvPr id="82957" name="Rectangle 12"/>
          <p:cNvSpPr>
            <a:spLocks noChangeArrowheads="1"/>
          </p:cNvSpPr>
          <p:nvPr/>
        </p:nvSpPr>
        <p:spPr bwMode="auto">
          <a:xfrm>
            <a:off x="6542088" y="3467100"/>
            <a:ext cx="2373312" cy="571500"/>
          </a:xfrm>
          <a:prstGeom prst="rect">
            <a:avLst/>
          </a:prstGeom>
          <a:solidFill>
            <a:srgbClr val="FFFF00"/>
          </a:solidFill>
          <a:ln w="12600">
            <a:solidFill>
              <a:srgbClr val="000000"/>
            </a:solidFill>
            <a:miter lim="800000"/>
            <a:headEnd/>
            <a:tailEnd/>
          </a:ln>
        </p:spPr>
        <p:txBody>
          <a:bodyPr lIns="90000" tIns="46800" rIns="90000" bIns="46800" anchor="ctr"/>
          <a:lstStyle>
            <a:lvl1pPr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Arial" pitchFamily="34" charset="0"/>
                <a:ea typeface="新細明體" pitchFamily="18" charset="-120"/>
              </a:defRPr>
            </a:lvl1pPr>
            <a:lvl2pPr marL="742950" indent="-285750"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Arial" pitchFamily="34" charset="0"/>
                <a:ea typeface="新細明體" pitchFamily="18" charset="-120"/>
              </a:defRPr>
            </a:lvl2pPr>
            <a:lvl3pPr marL="1143000" indent="-228600"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Arial" pitchFamily="34" charset="0"/>
                <a:ea typeface="新細明體" pitchFamily="18" charset="-120"/>
              </a:defRPr>
            </a:lvl3pPr>
            <a:lvl4pPr marL="1600200" indent="-228600"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Arial" pitchFamily="34" charset="0"/>
                <a:ea typeface="新細明體" pitchFamily="18" charset="-120"/>
              </a:defRPr>
            </a:lvl4pPr>
            <a:lvl5pPr marL="2057400" indent="-228600"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Arial" pitchFamily="34" charset="0"/>
                <a:ea typeface="新細明體" pitchFamily="18" charset="-120"/>
              </a:defRPr>
            </a:lvl5pPr>
            <a:lvl6pPr marL="25146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Arial" pitchFamily="34" charset="0"/>
                <a:ea typeface="新細明體" pitchFamily="18" charset="-120"/>
              </a:defRPr>
            </a:lvl6pPr>
            <a:lvl7pPr marL="29718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Arial" pitchFamily="34" charset="0"/>
                <a:ea typeface="新細明體" pitchFamily="18" charset="-120"/>
              </a:defRPr>
            </a:lvl7pPr>
            <a:lvl8pPr marL="34290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Arial" pitchFamily="34" charset="0"/>
                <a:ea typeface="新細明體" pitchFamily="18" charset="-120"/>
              </a:defRPr>
            </a:lvl8pPr>
            <a:lvl9pPr marL="38862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Arial" pitchFamily="34" charset="0"/>
                <a:ea typeface="新細明體" pitchFamily="18" charset="-120"/>
              </a:defRPr>
            </a:lvl9pPr>
          </a:lstStyle>
          <a:p>
            <a:pPr>
              <a:lnSpc>
                <a:spcPct val="96000"/>
              </a:lnSpc>
              <a:buClr>
                <a:srgbClr val="000000"/>
              </a:buClr>
              <a:buSzPct val="100000"/>
              <a:buFont typeface="Times New Roman" pitchFamily="18" charset="0"/>
              <a:buNone/>
            </a:pPr>
            <a:r>
              <a:rPr kumimoji="0" lang="zh-TW" altLang="en-GB" sz="2000" b="1">
                <a:solidFill>
                  <a:srgbClr val="000066"/>
                </a:solidFill>
                <a:latin typeface="Times New Roman" pitchFamily="18" charset="0"/>
                <a:ea typeface="標楷體" pitchFamily="65" charset="-120"/>
              </a:rPr>
              <a:t>依作業規定審查</a:t>
            </a:r>
          </a:p>
        </p:txBody>
      </p:sp>
      <p:sp>
        <p:nvSpPr>
          <p:cNvPr id="82958" name="Rectangle 13"/>
          <p:cNvSpPr>
            <a:spLocks noChangeArrowheads="1"/>
          </p:cNvSpPr>
          <p:nvPr/>
        </p:nvSpPr>
        <p:spPr bwMode="auto">
          <a:xfrm>
            <a:off x="6542088" y="4191000"/>
            <a:ext cx="2373312" cy="966788"/>
          </a:xfrm>
          <a:prstGeom prst="rect">
            <a:avLst/>
          </a:prstGeom>
          <a:solidFill>
            <a:srgbClr val="CCFFCC"/>
          </a:solidFill>
          <a:ln w="12600">
            <a:solidFill>
              <a:srgbClr val="000000"/>
            </a:solidFill>
            <a:miter lim="800000"/>
            <a:headEnd/>
            <a:tailEnd/>
          </a:ln>
        </p:spPr>
        <p:txBody>
          <a:bodyPr lIns="90000" tIns="46800" rIns="90000" bIns="46800"/>
          <a:lstStyle>
            <a:lvl1pPr marL="88900" indent="-88900" defTabSz="449263" eaLnBrk="0" hangingPunct="0">
              <a:tabLst>
                <a:tab pos="95250" algn="l"/>
                <a:tab pos="1003300" algn="l"/>
                <a:tab pos="1166813" algn="l"/>
                <a:tab pos="1917700" algn="l"/>
                <a:tab pos="2832100" algn="l"/>
                <a:tab pos="3746500" algn="l"/>
                <a:tab pos="4660900" algn="l"/>
                <a:tab pos="5575300" algn="l"/>
                <a:tab pos="6489700" algn="l"/>
                <a:tab pos="7404100" algn="l"/>
                <a:tab pos="8318500" algn="l"/>
                <a:tab pos="9232900" algn="l"/>
                <a:tab pos="10147300" algn="l"/>
              </a:tabLst>
              <a:defRPr kumimoji="1">
                <a:solidFill>
                  <a:schemeClr val="tx1"/>
                </a:solidFill>
                <a:latin typeface="Arial" pitchFamily="34" charset="0"/>
                <a:ea typeface="新細明體" pitchFamily="18" charset="-120"/>
              </a:defRPr>
            </a:lvl1pPr>
            <a:lvl2pPr marL="742950" indent="-285750" defTabSz="449263" eaLnBrk="0" hangingPunct="0">
              <a:tabLst>
                <a:tab pos="95250" algn="l"/>
                <a:tab pos="1003300" algn="l"/>
                <a:tab pos="1166813" algn="l"/>
                <a:tab pos="1917700" algn="l"/>
                <a:tab pos="2832100" algn="l"/>
                <a:tab pos="3746500" algn="l"/>
                <a:tab pos="4660900" algn="l"/>
                <a:tab pos="5575300" algn="l"/>
                <a:tab pos="6489700" algn="l"/>
                <a:tab pos="7404100" algn="l"/>
                <a:tab pos="8318500" algn="l"/>
                <a:tab pos="9232900" algn="l"/>
                <a:tab pos="10147300" algn="l"/>
              </a:tabLst>
              <a:defRPr kumimoji="1">
                <a:solidFill>
                  <a:schemeClr val="tx1"/>
                </a:solidFill>
                <a:latin typeface="Arial" pitchFamily="34" charset="0"/>
                <a:ea typeface="新細明體" pitchFamily="18" charset="-120"/>
              </a:defRPr>
            </a:lvl2pPr>
            <a:lvl3pPr marL="1143000" indent="-228600" defTabSz="449263" eaLnBrk="0" hangingPunct="0">
              <a:tabLst>
                <a:tab pos="95250" algn="l"/>
                <a:tab pos="1003300" algn="l"/>
                <a:tab pos="1166813" algn="l"/>
                <a:tab pos="1917700" algn="l"/>
                <a:tab pos="2832100" algn="l"/>
                <a:tab pos="3746500" algn="l"/>
                <a:tab pos="4660900" algn="l"/>
                <a:tab pos="5575300" algn="l"/>
                <a:tab pos="6489700" algn="l"/>
                <a:tab pos="7404100" algn="l"/>
                <a:tab pos="8318500" algn="l"/>
                <a:tab pos="9232900" algn="l"/>
                <a:tab pos="10147300" algn="l"/>
              </a:tabLst>
              <a:defRPr kumimoji="1">
                <a:solidFill>
                  <a:schemeClr val="tx1"/>
                </a:solidFill>
                <a:latin typeface="Arial" pitchFamily="34" charset="0"/>
                <a:ea typeface="新細明體" pitchFamily="18" charset="-120"/>
              </a:defRPr>
            </a:lvl3pPr>
            <a:lvl4pPr marL="1600200" indent="-228600" defTabSz="449263" eaLnBrk="0" hangingPunct="0">
              <a:tabLst>
                <a:tab pos="95250" algn="l"/>
                <a:tab pos="1003300" algn="l"/>
                <a:tab pos="1166813" algn="l"/>
                <a:tab pos="1917700" algn="l"/>
                <a:tab pos="2832100" algn="l"/>
                <a:tab pos="3746500" algn="l"/>
                <a:tab pos="4660900" algn="l"/>
                <a:tab pos="5575300" algn="l"/>
                <a:tab pos="6489700" algn="l"/>
                <a:tab pos="7404100" algn="l"/>
                <a:tab pos="8318500" algn="l"/>
                <a:tab pos="9232900" algn="l"/>
                <a:tab pos="10147300" algn="l"/>
              </a:tabLst>
              <a:defRPr kumimoji="1">
                <a:solidFill>
                  <a:schemeClr val="tx1"/>
                </a:solidFill>
                <a:latin typeface="Arial" pitchFamily="34" charset="0"/>
                <a:ea typeface="新細明體" pitchFamily="18" charset="-120"/>
              </a:defRPr>
            </a:lvl4pPr>
            <a:lvl5pPr marL="2057400" indent="-228600" defTabSz="449263" eaLnBrk="0" hangingPunct="0">
              <a:tabLst>
                <a:tab pos="95250" algn="l"/>
                <a:tab pos="1003300" algn="l"/>
                <a:tab pos="1166813" algn="l"/>
                <a:tab pos="1917700" algn="l"/>
                <a:tab pos="2832100" algn="l"/>
                <a:tab pos="3746500" algn="l"/>
                <a:tab pos="4660900" algn="l"/>
                <a:tab pos="5575300" algn="l"/>
                <a:tab pos="6489700" algn="l"/>
                <a:tab pos="7404100" algn="l"/>
                <a:tab pos="8318500" algn="l"/>
                <a:tab pos="9232900" algn="l"/>
                <a:tab pos="10147300" algn="l"/>
              </a:tabLst>
              <a:defRPr kumimoji="1">
                <a:solidFill>
                  <a:schemeClr val="tx1"/>
                </a:solidFill>
                <a:latin typeface="Arial" pitchFamily="34" charset="0"/>
                <a:ea typeface="新細明體" pitchFamily="18" charset="-120"/>
              </a:defRPr>
            </a:lvl5pPr>
            <a:lvl6pPr marL="2514600" indent="-228600" defTabSz="449263" eaLnBrk="0" fontAlgn="base" hangingPunct="0">
              <a:spcBef>
                <a:spcPct val="0"/>
              </a:spcBef>
              <a:spcAft>
                <a:spcPct val="0"/>
              </a:spcAft>
              <a:tabLst>
                <a:tab pos="95250" algn="l"/>
                <a:tab pos="1003300" algn="l"/>
                <a:tab pos="1166813" algn="l"/>
                <a:tab pos="1917700" algn="l"/>
                <a:tab pos="2832100" algn="l"/>
                <a:tab pos="3746500" algn="l"/>
                <a:tab pos="4660900" algn="l"/>
                <a:tab pos="5575300" algn="l"/>
                <a:tab pos="6489700" algn="l"/>
                <a:tab pos="7404100" algn="l"/>
                <a:tab pos="8318500" algn="l"/>
                <a:tab pos="9232900" algn="l"/>
                <a:tab pos="10147300" algn="l"/>
              </a:tabLst>
              <a:defRPr kumimoji="1">
                <a:solidFill>
                  <a:schemeClr val="tx1"/>
                </a:solidFill>
                <a:latin typeface="Arial" pitchFamily="34" charset="0"/>
                <a:ea typeface="新細明體" pitchFamily="18" charset="-120"/>
              </a:defRPr>
            </a:lvl6pPr>
            <a:lvl7pPr marL="2971800" indent="-228600" defTabSz="449263" eaLnBrk="0" fontAlgn="base" hangingPunct="0">
              <a:spcBef>
                <a:spcPct val="0"/>
              </a:spcBef>
              <a:spcAft>
                <a:spcPct val="0"/>
              </a:spcAft>
              <a:tabLst>
                <a:tab pos="95250" algn="l"/>
                <a:tab pos="1003300" algn="l"/>
                <a:tab pos="1166813" algn="l"/>
                <a:tab pos="1917700" algn="l"/>
                <a:tab pos="2832100" algn="l"/>
                <a:tab pos="3746500" algn="l"/>
                <a:tab pos="4660900" algn="l"/>
                <a:tab pos="5575300" algn="l"/>
                <a:tab pos="6489700" algn="l"/>
                <a:tab pos="7404100" algn="l"/>
                <a:tab pos="8318500" algn="l"/>
                <a:tab pos="9232900" algn="l"/>
                <a:tab pos="10147300" algn="l"/>
              </a:tabLst>
              <a:defRPr kumimoji="1">
                <a:solidFill>
                  <a:schemeClr val="tx1"/>
                </a:solidFill>
                <a:latin typeface="Arial" pitchFamily="34" charset="0"/>
                <a:ea typeface="新細明體" pitchFamily="18" charset="-120"/>
              </a:defRPr>
            </a:lvl7pPr>
            <a:lvl8pPr marL="3429000" indent="-228600" defTabSz="449263" eaLnBrk="0" fontAlgn="base" hangingPunct="0">
              <a:spcBef>
                <a:spcPct val="0"/>
              </a:spcBef>
              <a:spcAft>
                <a:spcPct val="0"/>
              </a:spcAft>
              <a:tabLst>
                <a:tab pos="95250" algn="l"/>
                <a:tab pos="1003300" algn="l"/>
                <a:tab pos="1166813" algn="l"/>
                <a:tab pos="1917700" algn="l"/>
                <a:tab pos="2832100" algn="l"/>
                <a:tab pos="3746500" algn="l"/>
                <a:tab pos="4660900" algn="l"/>
                <a:tab pos="5575300" algn="l"/>
                <a:tab pos="6489700" algn="l"/>
                <a:tab pos="7404100" algn="l"/>
                <a:tab pos="8318500" algn="l"/>
                <a:tab pos="9232900" algn="l"/>
                <a:tab pos="10147300" algn="l"/>
              </a:tabLst>
              <a:defRPr kumimoji="1">
                <a:solidFill>
                  <a:schemeClr val="tx1"/>
                </a:solidFill>
                <a:latin typeface="Arial" pitchFamily="34" charset="0"/>
                <a:ea typeface="新細明體" pitchFamily="18" charset="-120"/>
              </a:defRPr>
            </a:lvl8pPr>
            <a:lvl9pPr marL="3886200" indent="-228600" defTabSz="449263" eaLnBrk="0" fontAlgn="base" hangingPunct="0">
              <a:spcBef>
                <a:spcPct val="0"/>
              </a:spcBef>
              <a:spcAft>
                <a:spcPct val="0"/>
              </a:spcAft>
              <a:tabLst>
                <a:tab pos="95250" algn="l"/>
                <a:tab pos="1003300" algn="l"/>
                <a:tab pos="1166813" algn="l"/>
                <a:tab pos="1917700" algn="l"/>
                <a:tab pos="2832100" algn="l"/>
                <a:tab pos="3746500" algn="l"/>
                <a:tab pos="4660900" algn="l"/>
                <a:tab pos="5575300" algn="l"/>
                <a:tab pos="6489700" algn="l"/>
                <a:tab pos="7404100" algn="l"/>
                <a:tab pos="8318500" algn="l"/>
                <a:tab pos="9232900" algn="l"/>
                <a:tab pos="10147300" algn="l"/>
              </a:tabLst>
              <a:defRPr kumimoji="1">
                <a:solidFill>
                  <a:schemeClr val="tx1"/>
                </a:solidFill>
                <a:latin typeface="Arial" pitchFamily="34" charset="0"/>
                <a:ea typeface="新細明體" pitchFamily="18" charset="-120"/>
              </a:defRPr>
            </a:lvl9pPr>
          </a:lstStyle>
          <a:p>
            <a:pPr algn="just">
              <a:lnSpc>
                <a:spcPct val="96000"/>
              </a:lnSpc>
              <a:buClr>
                <a:srgbClr val="FF0000"/>
              </a:buClr>
              <a:buSzPct val="100000"/>
              <a:buFont typeface="Times New Roman" pitchFamily="18" charset="0"/>
              <a:buNone/>
            </a:pPr>
            <a:r>
              <a:rPr kumimoji="0" lang="en-GB" altLang="zh-TW" sz="2000" b="1">
                <a:solidFill>
                  <a:srgbClr val="000000"/>
                </a:solidFill>
                <a:latin typeface="標楷體" pitchFamily="65" charset="-120"/>
                <a:ea typeface="標楷體" pitchFamily="65" charset="-120"/>
              </a:rPr>
              <a:t>1.</a:t>
            </a:r>
            <a:r>
              <a:rPr kumimoji="0" lang="zh-TW" altLang="en-GB" sz="2000" b="1">
                <a:solidFill>
                  <a:srgbClr val="000000"/>
                </a:solidFill>
                <a:latin typeface="標楷體" pitchFamily="65" charset="-120"/>
                <a:ea typeface="標楷體" pitchFamily="65" charset="-120"/>
              </a:rPr>
              <a:t>依作業規定審查</a:t>
            </a:r>
          </a:p>
          <a:p>
            <a:pPr algn="just">
              <a:buClr>
                <a:srgbClr val="FF0000"/>
              </a:buClr>
              <a:buSzPct val="100000"/>
              <a:buFont typeface="Times New Roman" pitchFamily="18" charset="0"/>
              <a:buNone/>
            </a:pPr>
            <a:r>
              <a:rPr kumimoji="0" lang="en-GB" altLang="zh-TW" sz="2000" b="1">
                <a:solidFill>
                  <a:srgbClr val="000000"/>
                </a:solidFill>
                <a:latin typeface="標楷體" pitchFamily="65" charset="-120"/>
                <a:ea typeface="標楷體" pitchFamily="65" charset="-120"/>
              </a:rPr>
              <a:t>2.</a:t>
            </a:r>
            <a:r>
              <a:rPr kumimoji="0" lang="zh-TW" altLang="en-GB" sz="2000" b="1">
                <a:solidFill>
                  <a:srgbClr val="000000"/>
                </a:solidFill>
                <a:latin typeface="標楷體" pitchFamily="65" charset="-120"/>
                <a:ea typeface="標楷體" pitchFamily="65" charset="-120"/>
              </a:rPr>
              <a:t>視需要召開審查</a:t>
            </a:r>
          </a:p>
          <a:p>
            <a:pPr algn="just">
              <a:buClr>
                <a:srgbClr val="FF0000"/>
              </a:buClr>
              <a:buSzPct val="100000"/>
              <a:buFont typeface="Times New Roman" pitchFamily="18" charset="0"/>
              <a:buNone/>
            </a:pPr>
            <a:r>
              <a:rPr kumimoji="0" lang="zh-TW" altLang="en-GB" sz="2000" b="1">
                <a:solidFill>
                  <a:srgbClr val="000000"/>
                </a:solidFill>
                <a:latin typeface="標楷體" pitchFamily="65" charset="-120"/>
                <a:ea typeface="標楷體" pitchFamily="65" charset="-120"/>
              </a:rPr>
              <a:t>  會議</a:t>
            </a:r>
          </a:p>
        </p:txBody>
      </p:sp>
      <p:sp>
        <p:nvSpPr>
          <p:cNvPr id="82959" name="AutoShape 14"/>
          <p:cNvSpPr>
            <a:spLocks noChangeArrowheads="1"/>
          </p:cNvSpPr>
          <p:nvPr/>
        </p:nvSpPr>
        <p:spPr bwMode="auto">
          <a:xfrm>
            <a:off x="4010025" y="4419600"/>
            <a:ext cx="1552575" cy="685800"/>
          </a:xfrm>
          <a:prstGeom prst="diamond">
            <a:avLst/>
          </a:prstGeom>
          <a:solidFill>
            <a:schemeClr val="accent1">
              <a:lumMod val="40000"/>
              <a:lumOff val="60000"/>
            </a:schemeClr>
          </a:solidFill>
          <a:ln w="38100">
            <a:solidFill>
              <a:srgbClr val="000000"/>
            </a:solidFill>
            <a:miter lim="800000"/>
            <a:headEnd/>
            <a:tailEnd/>
          </a:ln>
        </p:spPr>
        <p:txBody>
          <a:bodyPr lIns="90000" tIns="46800" rIns="90000" bIns="46800"/>
          <a:lstStyle>
            <a:lvl1pPr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Arial" pitchFamily="34" charset="0"/>
                <a:ea typeface="新細明體" pitchFamily="18" charset="-120"/>
              </a:defRPr>
            </a:lvl1pPr>
            <a:lvl2pPr marL="742950" indent="-285750"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Arial" pitchFamily="34" charset="0"/>
                <a:ea typeface="新細明體" pitchFamily="18" charset="-120"/>
              </a:defRPr>
            </a:lvl2pPr>
            <a:lvl3pPr marL="1143000" indent="-228600"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Arial" pitchFamily="34" charset="0"/>
                <a:ea typeface="新細明體" pitchFamily="18" charset="-120"/>
              </a:defRPr>
            </a:lvl3pPr>
            <a:lvl4pPr marL="1600200" indent="-228600"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Arial" pitchFamily="34" charset="0"/>
                <a:ea typeface="新細明體" pitchFamily="18" charset="-120"/>
              </a:defRPr>
            </a:lvl4pPr>
            <a:lvl5pPr marL="2057400" indent="-228600"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Arial" pitchFamily="34" charset="0"/>
                <a:ea typeface="新細明體" pitchFamily="18" charset="-120"/>
              </a:defRPr>
            </a:lvl5pPr>
            <a:lvl6pPr marL="25146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Arial" pitchFamily="34" charset="0"/>
                <a:ea typeface="新細明體" pitchFamily="18" charset="-120"/>
              </a:defRPr>
            </a:lvl6pPr>
            <a:lvl7pPr marL="29718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Arial" pitchFamily="34" charset="0"/>
                <a:ea typeface="新細明體" pitchFamily="18" charset="-120"/>
              </a:defRPr>
            </a:lvl7pPr>
            <a:lvl8pPr marL="34290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Arial" pitchFamily="34" charset="0"/>
                <a:ea typeface="新細明體" pitchFamily="18" charset="-120"/>
              </a:defRPr>
            </a:lvl8pPr>
            <a:lvl9pPr marL="38862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Arial" pitchFamily="34" charset="0"/>
                <a:ea typeface="新細明體" pitchFamily="18" charset="-120"/>
              </a:defRPr>
            </a:lvl9pPr>
          </a:lstStyle>
          <a:p>
            <a:pPr algn="ctr">
              <a:buClr>
                <a:srgbClr val="FFFF00"/>
              </a:buClr>
              <a:buSzPct val="100000"/>
              <a:buFont typeface="Times New Roman" pitchFamily="18" charset="0"/>
              <a:buNone/>
            </a:pPr>
            <a:r>
              <a:rPr kumimoji="0" lang="zh-TW" altLang="en-GB" sz="2000" b="1" dirty="0">
                <a:solidFill>
                  <a:srgbClr val="000066"/>
                </a:solidFill>
                <a:latin typeface="Times New Roman" pitchFamily="18" charset="0"/>
                <a:ea typeface="標楷體" pitchFamily="65" charset="-120"/>
              </a:rPr>
              <a:t>審查</a:t>
            </a:r>
          </a:p>
        </p:txBody>
      </p:sp>
      <p:sp>
        <p:nvSpPr>
          <p:cNvPr id="82960" name="Rectangle 15"/>
          <p:cNvSpPr>
            <a:spLocks noChangeArrowheads="1"/>
          </p:cNvSpPr>
          <p:nvPr/>
        </p:nvSpPr>
        <p:spPr bwMode="auto">
          <a:xfrm>
            <a:off x="1547813" y="3048000"/>
            <a:ext cx="1265237" cy="1028700"/>
          </a:xfrm>
          <a:prstGeom prst="rect">
            <a:avLst/>
          </a:prstGeom>
          <a:solidFill>
            <a:srgbClr val="FF0000"/>
          </a:solidFill>
          <a:ln w="12600">
            <a:solidFill>
              <a:srgbClr val="000000"/>
            </a:solidFill>
            <a:miter lim="800000"/>
            <a:headEnd/>
            <a:tailEnd/>
          </a:ln>
        </p:spPr>
        <p:txBody>
          <a:bodyPr lIns="90000" tIns="46800" rIns="90000" bIns="46800"/>
          <a:lstStyle>
            <a:lvl1pPr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Arial" pitchFamily="34" charset="0"/>
                <a:ea typeface="新細明體" pitchFamily="18" charset="-120"/>
              </a:defRPr>
            </a:lvl1pPr>
            <a:lvl2pPr marL="742950" indent="-285750"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Arial" pitchFamily="34" charset="0"/>
                <a:ea typeface="新細明體" pitchFamily="18" charset="-120"/>
              </a:defRPr>
            </a:lvl2pPr>
            <a:lvl3pPr marL="1143000" indent="-228600"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Arial" pitchFamily="34" charset="0"/>
                <a:ea typeface="新細明體" pitchFamily="18" charset="-120"/>
              </a:defRPr>
            </a:lvl3pPr>
            <a:lvl4pPr marL="1600200" indent="-228600"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Arial" pitchFamily="34" charset="0"/>
                <a:ea typeface="新細明體" pitchFamily="18" charset="-120"/>
              </a:defRPr>
            </a:lvl4pPr>
            <a:lvl5pPr marL="2057400" indent="-228600"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Arial" pitchFamily="34" charset="0"/>
                <a:ea typeface="新細明體" pitchFamily="18" charset="-120"/>
              </a:defRPr>
            </a:lvl5pPr>
            <a:lvl6pPr marL="25146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Arial" pitchFamily="34" charset="0"/>
                <a:ea typeface="新細明體" pitchFamily="18" charset="-120"/>
              </a:defRPr>
            </a:lvl6pPr>
            <a:lvl7pPr marL="29718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Arial" pitchFamily="34" charset="0"/>
                <a:ea typeface="新細明體" pitchFamily="18" charset="-120"/>
              </a:defRPr>
            </a:lvl7pPr>
            <a:lvl8pPr marL="34290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Arial" pitchFamily="34" charset="0"/>
                <a:ea typeface="新細明體" pitchFamily="18" charset="-120"/>
              </a:defRPr>
            </a:lvl8pPr>
            <a:lvl9pPr marL="38862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Arial" pitchFamily="34" charset="0"/>
                <a:ea typeface="新細明體" pitchFamily="18" charset="-120"/>
              </a:defRPr>
            </a:lvl9pPr>
          </a:lstStyle>
          <a:p>
            <a:pPr algn="just">
              <a:buClr>
                <a:srgbClr val="000000"/>
              </a:buClr>
              <a:buSzPct val="100000"/>
              <a:buFont typeface="Times New Roman" pitchFamily="18" charset="0"/>
              <a:buNone/>
            </a:pPr>
            <a:r>
              <a:rPr kumimoji="0" lang="zh-TW" altLang="en-GB" sz="2000" b="1">
                <a:solidFill>
                  <a:srgbClr val="000000"/>
                </a:solidFill>
                <a:latin typeface="Times New Roman" pitchFamily="18" charset="0"/>
                <a:ea typeface="標楷體" pitchFamily="65" charset="-120"/>
              </a:rPr>
              <a:t>申購之上級督導管制單位</a:t>
            </a:r>
          </a:p>
        </p:txBody>
      </p:sp>
      <p:sp>
        <p:nvSpPr>
          <p:cNvPr id="82961" name="Rectangle 16"/>
          <p:cNvSpPr>
            <a:spLocks noChangeArrowheads="1"/>
          </p:cNvSpPr>
          <p:nvPr/>
        </p:nvSpPr>
        <p:spPr bwMode="auto">
          <a:xfrm>
            <a:off x="1547813" y="5562600"/>
            <a:ext cx="1265237" cy="457200"/>
          </a:xfrm>
          <a:prstGeom prst="rect">
            <a:avLst/>
          </a:prstGeom>
          <a:solidFill>
            <a:srgbClr val="FFFFFF"/>
          </a:solidFill>
          <a:ln w="12600">
            <a:solidFill>
              <a:srgbClr val="000000"/>
            </a:solidFill>
            <a:miter lim="800000"/>
            <a:headEnd/>
            <a:tailEnd/>
          </a:ln>
        </p:spPr>
        <p:txBody>
          <a:bodyPr lIns="90000" tIns="46800" rIns="90000" bIns="46800"/>
          <a:lstStyle>
            <a:lvl1pPr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Arial" pitchFamily="34" charset="0"/>
                <a:ea typeface="新細明體" pitchFamily="18" charset="-120"/>
              </a:defRPr>
            </a:lvl1pPr>
            <a:lvl2pPr marL="742950" indent="-285750"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Arial" pitchFamily="34" charset="0"/>
                <a:ea typeface="新細明體" pitchFamily="18" charset="-120"/>
              </a:defRPr>
            </a:lvl2pPr>
            <a:lvl3pPr marL="1143000" indent="-228600"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Arial" pitchFamily="34" charset="0"/>
                <a:ea typeface="新細明體" pitchFamily="18" charset="-120"/>
              </a:defRPr>
            </a:lvl3pPr>
            <a:lvl4pPr marL="1600200" indent="-228600"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Arial" pitchFamily="34" charset="0"/>
                <a:ea typeface="新細明體" pitchFamily="18" charset="-120"/>
              </a:defRPr>
            </a:lvl4pPr>
            <a:lvl5pPr marL="2057400" indent="-228600"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Arial" pitchFamily="34" charset="0"/>
                <a:ea typeface="新細明體" pitchFamily="18" charset="-120"/>
              </a:defRPr>
            </a:lvl5pPr>
            <a:lvl6pPr marL="25146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Arial" pitchFamily="34" charset="0"/>
                <a:ea typeface="新細明體" pitchFamily="18" charset="-120"/>
              </a:defRPr>
            </a:lvl6pPr>
            <a:lvl7pPr marL="29718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Arial" pitchFamily="34" charset="0"/>
                <a:ea typeface="新細明體" pitchFamily="18" charset="-120"/>
              </a:defRPr>
            </a:lvl7pPr>
            <a:lvl8pPr marL="34290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Arial" pitchFamily="34" charset="0"/>
                <a:ea typeface="新細明體" pitchFamily="18" charset="-120"/>
              </a:defRPr>
            </a:lvl8pPr>
            <a:lvl9pPr marL="38862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Arial" pitchFamily="34" charset="0"/>
                <a:ea typeface="新細明體" pitchFamily="18" charset="-120"/>
              </a:defRPr>
            </a:lvl9pPr>
          </a:lstStyle>
          <a:p>
            <a:pPr algn="ctr">
              <a:buClr>
                <a:srgbClr val="0033CC"/>
              </a:buClr>
              <a:buSzPct val="100000"/>
              <a:buFont typeface="Times New Roman" pitchFamily="18" charset="0"/>
              <a:buNone/>
            </a:pPr>
            <a:r>
              <a:rPr kumimoji="0" lang="zh-TW" altLang="en-GB" sz="2000" b="1">
                <a:solidFill>
                  <a:srgbClr val="0033CC"/>
                </a:solidFill>
                <a:latin typeface="Times New Roman" pitchFamily="18" charset="0"/>
                <a:ea typeface="標楷體" pitchFamily="65" charset="-120"/>
              </a:rPr>
              <a:t>採購單位</a:t>
            </a:r>
          </a:p>
        </p:txBody>
      </p:sp>
      <p:sp>
        <p:nvSpPr>
          <p:cNvPr id="82962" name="Rectangle 17"/>
          <p:cNvSpPr>
            <a:spLocks noChangeArrowheads="1"/>
          </p:cNvSpPr>
          <p:nvPr/>
        </p:nvSpPr>
        <p:spPr bwMode="auto">
          <a:xfrm>
            <a:off x="3444875" y="5846763"/>
            <a:ext cx="984250" cy="877887"/>
          </a:xfrm>
          <a:prstGeom prst="rect">
            <a:avLst/>
          </a:prstGeom>
          <a:solidFill>
            <a:srgbClr val="CC99FF"/>
          </a:solidFill>
          <a:ln w="9525">
            <a:solidFill>
              <a:srgbClr val="000000"/>
            </a:solidFill>
            <a:miter lim="800000"/>
            <a:headEnd/>
            <a:tailEnd/>
          </a:ln>
        </p:spPr>
        <p:txBody>
          <a:bodyPr lIns="90000" tIns="46800" rIns="90000" bIns="46800">
            <a:flatTx/>
          </a:bodyPr>
          <a:lstStyle>
            <a:lvl1pPr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Arial" pitchFamily="34" charset="0"/>
                <a:ea typeface="新細明體" pitchFamily="18" charset="-120"/>
              </a:defRPr>
            </a:lvl1pPr>
            <a:lvl2pPr marL="742950" indent="-285750"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Arial" pitchFamily="34" charset="0"/>
                <a:ea typeface="新細明體" pitchFamily="18" charset="-120"/>
              </a:defRPr>
            </a:lvl2pPr>
            <a:lvl3pPr marL="1143000" indent="-228600"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Arial" pitchFamily="34" charset="0"/>
                <a:ea typeface="新細明體" pitchFamily="18" charset="-120"/>
              </a:defRPr>
            </a:lvl3pPr>
            <a:lvl4pPr marL="1600200" indent="-228600"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Arial" pitchFamily="34" charset="0"/>
                <a:ea typeface="新細明體" pitchFamily="18" charset="-120"/>
              </a:defRPr>
            </a:lvl4pPr>
            <a:lvl5pPr marL="2057400" indent="-228600"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Arial" pitchFamily="34" charset="0"/>
                <a:ea typeface="新細明體" pitchFamily="18" charset="-120"/>
              </a:defRPr>
            </a:lvl5pPr>
            <a:lvl6pPr marL="25146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Arial" pitchFamily="34" charset="0"/>
                <a:ea typeface="新細明體" pitchFamily="18" charset="-120"/>
              </a:defRPr>
            </a:lvl6pPr>
            <a:lvl7pPr marL="29718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Arial" pitchFamily="34" charset="0"/>
                <a:ea typeface="新細明體" pitchFamily="18" charset="-120"/>
              </a:defRPr>
            </a:lvl7pPr>
            <a:lvl8pPr marL="34290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Arial" pitchFamily="34" charset="0"/>
                <a:ea typeface="新細明體" pitchFamily="18" charset="-120"/>
              </a:defRPr>
            </a:lvl8pPr>
            <a:lvl9pPr marL="38862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Arial" pitchFamily="34" charset="0"/>
                <a:ea typeface="新細明體" pitchFamily="18" charset="-120"/>
              </a:defRPr>
            </a:lvl9pPr>
          </a:lstStyle>
          <a:p>
            <a:pPr algn="ctr">
              <a:buClr>
                <a:srgbClr val="000000"/>
              </a:buClr>
              <a:buSzPct val="100000"/>
              <a:buFont typeface="Times New Roman" pitchFamily="18" charset="0"/>
              <a:buNone/>
            </a:pPr>
            <a:r>
              <a:rPr kumimoji="0" lang="zh-TW" altLang="en-GB" sz="2400" b="1">
                <a:solidFill>
                  <a:srgbClr val="000066"/>
                </a:solidFill>
                <a:latin typeface="Times New Roman" pitchFamily="18" charset="0"/>
                <a:ea typeface="標楷體" pitchFamily="65" charset="-120"/>
              </a:rPr>
              <a:t>函告</a:t>
            </a:r>
          </a:p>
          <a:p>
            <a:pPr algn="ctr">
              <a:buClr>
                <a:srgbClr val="000000"/>
              </a:buClr>
              <a:buSzPct val="100000"/>
              <a:buFont typeface="Times New Roman" pitchFamily="18" charset="0"/>
              <a:buNone/>
            </a:pPr>
            <a:r>
              <a:rPr kumimoji="0" lang="zh-TW" altLang="en-GB" sz="2400" b="1">
                <a:solidFill>
                  <a:srgbClr val="000066"/>
                </a:solidFill>
                <a:latin typeface="Times New Roman" pitchFamily="18" charset="0"/>
                <a:ea typeface="標楷體" pitchFamily="65" charset="-120"/>
              </a:rPr>
              <a:t>廠商</a:t>
            </a:r>
          </a:p>
        </p:txBody>
      </p:sp>
      <p:sp>
        <p:nvSpPr>
          <p:cNvPr id="82963" name="Rectangle 18"/>
          <p:cNvSpPr>
            <a:spLocks noChangeArrowheads="1"/>
          </p:cNvSpPr>
          <p:nvPr/>
        </p:nvSpPr>
        <p:spPr bwMode="auto">
          <a:xfrm>
            <a:off x="5133975" y="5638800"/>
            <a:ext cx="914400" cy="381000"/>
          </a:xfrm>
          <a:prstGeom prst="rect">
            <a:avLst/>
          </a:prstGeom>
          <a:solidFill>
            <a:srgbClr val="CC99FF"/>
          </a:solidFill>
          <a:ln w="12600">
            <a:solidFill>
              <a:srgbClr val="000000"/>
            </a:solidFill>
            <a:miter lim="800000"/>
            <a:headEnd/>
            <a:tailEnd/>
          </a:ln>
        </p:spPr>
        <p:txBody>
          <a:bodyPr lIns="90000" tIns="46800" rIns="90000" bIns="46800"/>
          <a:lstStyle>
            <a:lvl1pPr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Arial" pitchFamily="34" charset="0"/>
                <a:ea typeface="新細明體" pitchFamily="18" charset="-120"/>
              </a:defRPr>
            </a:lvl1pPr>
            <a:lvl2pPr marL="742950" indent="-285750"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Arial" pitchFamily="34" charset="0"/>
                <a:ea typeface="新細明體" pitchFamily="18" charset="-120"/>
              </a:defRPr>
            </a:lvl2pPr>
            <a:lvl3pPr marL="1143000" indent="-228600"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Arial" pitchFamily="34" charset="0"/>
                <a:ea typeface="新細明體" pitchFamily="18" charset="-120"/>
              </a:defRPr>
            </a:lvl3pPr>
            <a:lvl4pPr marL="1600200" indent="-228600"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Arial" pitchFamily="34" charset="0"/>
                <a:ea typeface="新細明體" pitchFamily="18" charset="-120"/>
              </a:defRPr>
            </a:lvl4pPr>
            <a:lvl5pPr marL="2057400" indent="-228600"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Arial" pitchFamily="34" charset="0"/>
                <a:ea typeface="新細明體" pitchFamily="18" charset="-120"/>
              </a:defRPr>
            </a:lvl5pPr>
            <a:lvl6pPr marL="25146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Arial" pitchFamily="34" charset="0"/>
                <a:ea typeface="新細明體" pitchFamily="18" charset="-120"/>
              </a:defRPr>
            </a:lvl6pPr>
            <a:lvl7pPr marL="29718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Arial" pitchFamily="34" charset="0"/>
                <a:ea typeface="新細明體" pitchFamily="18" charset="-120"/>
              </a:defRPr>
            </a:lvl7pPr>
            <a:lvl8pPr marL="34290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Arial" pitchFamily="34" charset="0"/>
                <a:ea typeface="新細明體" pitchFamily="18" charset="-120"/>
              </a:defRPr>
            </a:lvl8pPr>
            <a:lvl9pPr marL="38862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Arial" pitchFamily="34" charset="0"/>
                <a:ea typeface="新細明體" pitchFamily="18" charset="-120"/>
              </a:defRPr>
            </a:lvl9pPr>
          </a:lstStyle>
          <a:p>
            <a:pPr algn="ctr">
              <a:buClr>
                <a:srgbClr val="000000"/>
              </a:buClr>
              <a:buSzPct val="100000"/>
              <a:buFont typeface="Times New Roman" pitchFamily="18" charset="0"/>
              <a:buNone/>
            </a:pPr>
            <a:r>
              <a:rPr kumimoji="0" lang="zh-TW" altLang="en-GB" sz="2000" b="1">
                <a:solidFill>
                  <a:srgbClr val="000000"/>
                </a:solidFill>
                <a:latin typeface="Times New Roman" pitchFamily="18" charset="0"/>
                <a:ea typeface="標楷體" pitchFamily="65" charset="-120"/>
              </a:rPr>
              <a:t>續辦</a:t>
            </a:r>
          </a:p>
        </p:txBody>
      </p:sp>
      <p:sp>
        <p:nvSpPr>
          <p:cNvPr id="82964" name="AutoShape 19"/>
          <p:cNvSpPr>
            <a:spLocks noChangeArrowheads="1"/>
          </p:cNvSpPr>
          <p:nvPr/>
        </p:nvSpPr>
        <p:spPr bwMode="auto">
          <a:xfrm>
            <a:off x="4919663" y="6286500"/>
            <a:ext cx="1404937" cy="438150"/>
          </a:xfrm>
          <a:prstGeom prst="flowChartTerminator">
            <a:avLst/>
          </a:prstGeom>
          <a:solidFill>
            <a:srgbClr val="FF0000"/>
          </a:solidFill>
          <a:ln w="9360">
            <a:solidFill>
              <a:srgbClr val="000000"/>
            </a:solidFill>
            <a:miter lim="800000"/>
            <a:headEnd/>
            <a:tailEnd/>
          </a:ln>
        </p:spPr>
        <p:txBody>
          <a:bodyPr lIns="90000" tIns="46800" rIns="90000" bIns="46800"/>
          <a:lstStyle>
            <a:lvl1pPr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Arial" pitchFamily="34" charset="0"/>
                <a:ea typeface="新細明體" pitchFamily="18" charset="-120"/>
              </a:defRPr>
            </a:lvl1pPr>
            <a:lvl2pPr marL="742950" indent="-285750"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Arial" pitchFamily="34" charset="0"/>
                <a:ea typeface="新細明體" pitchFamily="18" charset="-120"/>
              </a:defRPr>
            </a:lvl2pPr>
            <a:lvl3pPr marL="1143000" indent="-228600"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Arial" pitchFamily="34" charset="0"/>
                <a:ea typeface="新細明體" pitchFamily="18" charset="-120"/>
              </a:defRPr>
            </a:lvl3pPr>
            <a:lvl4pPr marL="1600200" indent="-228600"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Arial" pitchFamily="34" charset="0"/>
                <a:ea typeface="新細明體" pitchFamily="18" charset="-120"/>
              </a:defRPr>
            </a:lvl4pPr>
            <a:lvl5pPr marL="2057400" indent="-228600"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Arial" pitchFamily="34" charset="0"/>
                <a:ea typeface="新細明體" pitchFamily="18" charset="-120"/>
              </a:defRPr>
            </a:lvl5pPr>
            <a:lvl6pPr marL="25146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Arial" pitchFamily="34" charset="0"/>
                <a:ea typeface="新細明體" pitchFamily="18" charset="-120"/>
              </a:defRPr>
            </a:lvl6pPr>
            <a:lvl7pPr marL="29718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Arial" pitchFamily="34" charset="0"/>
                <a:ea typeface="新細明體" pitchFamily="18" charset="-120"/>
              </a:defRPr>
            </a:lvl7pPr>
            <a:lvl8pPr marL="34290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Arial" pitchFamily="34" charset="0"/>
                <a:ea typeface="新細明體" pitchFamily="18" charset="-120"/>
              </a:defRPr>
            </a:lvl8pPr>
            <a:lvl9pPr marL="38862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Arial" pitchFamily="34" charset="0"/>
                <a:ea typeface="新細明體" pitchFamily="18" charset="-120"/>
              </a:defRPr>
            </a:lvl9pPr>
          </a:lstStyle>
          <a:p>
            <a:pPr algn="ctr">
              <a:lnSpc>
                <a:spcPct val="85000"/>
              </a:lnSpc>
              <a:buClr>
                <a:srgbClr val="FF0000"/>
              </a:buClr>
              <a:buSzPct val="100000"/>
              <a:buFont typeface="Times New Roman" pitchFamily="18" charset="0"/>
              <a:buNone/>
            </a:pPr>
            <a:r>
              <a:rPr kumimoji="0" lang="zh-TW" altLang="en-GB" sz="2400" b="1">
                <a:solidFill>
                  <a:srgbClr val="000066"/>
                </a:solidFill>
                <a:latin typeface="Times New Roman" pitchFamily="18" charset="0"/>
                <a:ea typeface="標楷體" pitchFamily="65" charset="-120"/>
              </a:rPr>
              <a:t>結案</a:t>
            </a:r>
          </a:p>
        </p:txBody>
      </p:sp>
      <p:sp>
        <p:nvSpPr>
          <p:cNvPr id="82965" name="Rectangle 20"/>
          <p:cNvSpPr>
            <a:spLocks noChangeArrowheads="1"/>
          </p:cNvSpPr>
          <p:nvPr/>
        </p:nvSpPr>
        <p:spPr bwMode="auto">
          <a:xfrm>
            <a:off x="6516688" y="5373688"/>
            <a:ext cx="2398712" cy="1350962"/>
          </a:xfrm>
          <a:prstGeom prst="rect">
            <a:avLst/>
          </a:prstGeom>
          <a:solidFill>
            <a:srgbClr val="FFFF00"/>
          </a:solidFill>
          <a:ln w="12600">
            <a:solidFill>
              <a:srgbClr val="000000"/>
            </a:solidFill>
            <a:miter lim="800000"/>
            <a:headEnd/>
            <a:tailEnd/>
          </a:ln>
        </p:spPr>
        <p:txBody>
          <a:bodyPr lIns="90000" tIns="46800" rIns="90000" bIns="46800"/>
          <a:lstStyle>
            <a:lvl1pPr marL="268288" indent="-268288" defTabSz="449263" eaLnBrk="0" hangingPunct="0">
              <a:tabLst>
                <a:tab pos="725488" algn="l"/>
                <a:tab pos="1003300" algn="l"/>
                <a:tab pos="1917700" algn="l"/>
                <a:tab pos="2832100" algn="l"/>
                <a:tab pos="3746500" algn="l"/>
                <a:tab pos="4660900" algn="l"/>
                <a:tab pos="5575300" algn="l"/>
                <a:tab pos="6489700" algn="l"/>
                <a:tab pos="7404100" algn="l"/>
                <a:tab pos="8318500" algn="l"/>
                <a:tab pos="9232900" algn="l"/>
                <a:tab pos="10147300" algn="l"/>
              </a:tabLst>
              <a:defRPr kumimoji="1">
                <a:solidFill>
                  <a:schemeClr val="tx1"/>
                </a:solidFill>
                <a:latin typeface="Arial" pitchFamily="34" charset="0"/>
                <a:ea typeface="新細明體" pitchFamily="18" charset="-120"/>
              </a:defRPr>
            </a:lvl1pPr>
            <a:lvl2pPr marL="742950" indent="-285750" defTabSz="449263" eaLnBrk="0" hangingPunct="0">
              <a:tabLst>
                <a:tab pos="725488" algn="l"/>
                <a:tab pos="1003300" algn="l"/>
                <a:tab pos="1917700" algn="l"/>
                <a:tab pos="2832100" algn="l"/>
                <a:tab pos="3746500" algn="l"/>
                <a:tab pos="4660900" algn="l"/>
                <a:tab pos="5575300" algn="l"/>
                <a:tab pos="6489700" algn="l"/>
                <a:tab pos="7404100" algn="l"/>
                <a:tab pos="8318500" algn="l"/>
                <a:tab pos="9232900" algn="l"/>
                <a:tab pos="10147300" algn="l"/>
              </a:tabLst>
              <a:defRPr kumimoji="1">
                <a:solidFill>
                  <a:schemeClr val="tx1"/>
                </a:solidFill>
                <a:latin typeface="Arial" pitchFamily="34" charset="0"/>
                <a:ea typeface="新細明體" pitchFamily="18" charset="-120"/>
              </a:defRPr>
            </a:lvl2pPr>
            <a:lvl3pPr marL="1143000" indent="-228600" defTabSz="449263" eaLnBrk="0" hangingPunct="0">
              <a:tabLst>
                <a:tab pos="725488" algn="l"/>
                <a:tab pos="1003300" algn="l"/>
                <a:tab pos="1917700" algn="l"/>
                <a:tab pos="2832100" algn="l"/>
                <a:tab pos="3746500" algn="l"/>
                <a:tab pos="4660900" algn="l"/>
                <a:tab pos="5575300" algn="l"/>
                <a:tab pos="6489700" algn="l"/>
                <a:tab pos="7404100" algn="l"/>
                <a:tab pos="8318500" algn="l"/>
                <a:tab pos="9232900" algn="l"/>
                <a:tab pos="10147300" algn="l"/>
              </a:tabLst>
              <a:defRPr kumimoji="1">
                <a:solidFill>
                  <a:schemeClr val="tx1"/>
                </a:solidFill>
                <a:latin typeface="Arial" pitchFamily="34" charset="0"/>
                <a:ea typeface="新細明體" pitchFamily="18" charset="-120"/>
              </a:defRPr>
            </a:lvl3pPr>
            <a:lvl4pPr marL="1600200" indent="-228600" defTabSz="449263" eaLnBrk="0" hangingPunct="0">
              <a:tabLst>
                <a:tab pos="725488" algn="l"/>
                <a:tab pos="1003300" algn="l"/>
                <a:tab pos="1917700" algn="l"/>
                <a:tab pos="2832100" algn="l"/>
                <a:tab pos="3746500" algn="l"/>
                <a:tab pos="4660900" algn="l"/>
                <a:tab pos="5575300" algn="l"/>
                <a:tab pos="6489700" algn="l"/>
                <a:tab pos="7404100" algn="l"/>
                <a:tab pos="8318500" algn="l"/>
                <a:tab pos="9232900" algn="l"/>
                <a:tab pos="10147300" algn="l"/>
              </a:tabLst>
              <a:defRPr kumimoji="1">
                <a:solidFill>
                  <a:schemeClr val="tx1"/>
                </a:solidFill>
                <a:latin typeface="Arial" pitchFamily="34" charset="0"/>
                <a:ea typeface="新細明體" pitchFamily="18" charset="-120"/>
              </a:defRPr>
            </a:lvl4pPr>
            <a:lvl5pPr marL="2057400" indent="-228600" defTabSz="449263" eaLnBrk="0" hangingPunct="0">
              <a:tabLst>
                <a:tab pos="725488" algn="l"/>
                <a:tab pos="1003300" algn="l"/>
                <a:tab pos="1917700" algn="l"/>
                <a:tab pos="2832100" algn="l"/>
                <a:tab pos="3746500" algn="l"/>
                <a:tab pos="4660900" algn="l"/>
                <a:tab pos="5575300" algn="l"/>
                <a:tab pos="6489700" algn="l"/>
                <a:tab pos="7404100" algn="l"/>
                <a:tab pos="8318500" algn="l"/>
                <a:tab pos="9232900" algn="l"/>
                <a:tab pos="10147300" algn="l"/>
              </a:tabLst>
              <a:defRPr kumimoji="1">
                <a:solidFill>
                  <a:schemeClr val="tx1"/>
                </a:solidFill>
                <a:latin typeface="Arial" pitchFamily="34" charset="0"/>
                <a:ea typeface="新細明體" pitchFamily="18" charset="-120"/>
              </a:defRPr>
            </a:lvl5pPr>
            <a:lvl6pPr marL="2514600" indent="-228600" defTabSz="449263" eaLnBrk="0" fontAlgn="base" hangingPunct="0">
              <a:spcBef>
                <a:spcPct val="0"/>
              </a:spcBef>
              <a:spcAft>
                <a:spcPct val="0"/>
              </a:spcAft>
              <a:tabLst>
                <a:tab pos="725488" algn="l"/>
                <a:tab pos="1003300" algn="l"/>
                <a:tab pos="1917700" algn="l"/>
                <a:tab pos="2832100" algn="l"/>
                <a:tab pos="3746500" algn="l"/>
                <a:tab pos="4660900" algn="l"/>
                <a:tab pos="5575300" algn="l"/>
                <a:tab pos="6489700" algn="l"/>
                <a:tab pos="7404100" algn="l"/>
                <a:tab pos="8318500" algn="l"/>
                <a:tab pos="9232900" algn="l"/>
                <a:tab pos="10147300" algn="l"/>
              </a:tabLst>
              <a:defRPr kumimoji="1">
                <a:solidFill>
                  <a:schemeClr val="tx1"/>
                </a:solidFill>
                <a:latin typeface="Arial" pitchFamily="34" charset="0"/>
                <a:ea typeface="新細明體" pitchFamily="18" charset="-120"/>
              </a:defRPr>
            </a:lvl6pPr>
            <a:lvl7pPr marL="2971800" indent="-228600" defTabSz="449263" eaLnBrk="0" fontAlgn="base" hangingPunct="0">
              <a:spcBef>
                <a:spcPct val="0"/>
              </a:spcBef>
              <a:spcAft>
                <a:spcPct val="0"/>
              </a:spcAft>
              <a:tabLst>
                <a:tab pos="725488" algn="l"/>
                <a:tab pos="1003300" algn="l"/>
                <a:tab pos="1917700" algn="l"/>
                <a:tab pos="2832100" algn="l"/>
                <a:tab pos="3746500" algn="l"/>
                <a:tab pos="4660900" algn="l"/>
                <a:tab pos="5575300" algn="l"/>
                <a:tab pos="6489700" algn="l"/>
                <a:tab pos="7404100" algn="l"/>
                <a:tab pos="8318500" algn="l"/>
                <a:tab pos="9232900" algn="l"/>
                <a:tab pos="10147300" algn="l"/>
              </a:tabLst>
              <a:defRPr kumimoji="1">
                <a:solidFill>
                  <a:schemeClr val="tx1"/>
                </a:solidFill>
                <a:latin typeface="Arial" pitchFamily="34" charset="0"/>
                <a:ea typeface="新細明體" pitchFamily="18" charset="-120"/>
              </a:defRPr>
            </a:lvl7pPr>
            <a:lvl8pPr marL="3429000" indent="-228600" defTabSz="449263" eaLnBrk="0" fontAlgn="base" hangingPunct="0">
              <a:spcBef>
                <a:spcPct val="0"/>
              </a:spcBef>
              <a:spcAft>
                <a:spcPct val="0"/>
              </a:spcAft>
              <a:tabLst>
                <a:tab pos="725488" algn="l"/>
                <a:tab pos="1003300" algn="l"/>
                <a:tab pos="1917700" algn="l"/>
                <a:tab pos="2832100" algn="l"/>
                <a:tab pos="3746500" algn="l"/>
                <a:tab pos="4660900" algn="l"/>
                <a:tab pos="5575300" algn="l"/>
                <a:tab pos="6489700" algn="l"/>
                <a:tab pos="7404100" algn="l"/>
                <a:tab pos="8318500" algn="l"/>
                <a:tab pos="9232900" algn="l"/>
                <a:tab pos="10147300" algn="l"/>
              </a:tabLst>
              <a:defRPr kumimoji="1">
                <a:solidFill>
                  <a:schemeClr val="tx1"/>
                </a:solidFill>
                <a:latin typeface="Arial" pitchFamily="34" charset="0"/>
                <a:ea typeface="新細明體" pitchFamily="18" charset="-120"/>
              </a:defRPr>
            </a:lvl8pPr>
            <a:lvl9pPr marL="3886200" indent="-228600" defTabSz="449263" eaLnBrk="0" fontAlgn="base" hangingPunct="0">
              <a:spcBef>
                <a:spcPct val="0"/>
              </a:spcBef>
              <a:spcAft>
                <a:spcPct val="0"/>
              </a:spcAft>
              <a:tabLst>
                <a:tab pos="725488" algn="l"/>
                <a:tab pos="1003300" algn="l"/>
                <a:tab pos="1917700" algn="l"/>
                <a:tab pos="2832100" algn="l"/>
                <a:tab pos="3746500" algn="l"/>
                <a:tab pos="4660900" algn="l"/>
                <a:tab pos="5575300" algn="l"/>
                <a:tab pos="6489700" algn="l"/>
                <a:tab pos="7404100" algn="l"/>
                <a:tab pos="8318500" algn="l"/>
                <a:tab pos="9232900" algn="l"/>
                <a:tab pos="10147300" algn="l"/>
              </a:tabLst>
              <a:defRPr kumimoji="1">
                <a:solidFill>
                  <a:schemeClr val="tx1"/>
                </a:solidFill>
                <a:latin typeface="Arial" pitchFamily="34" charset="0"/>
                <a:ea typeface="新細明體" pitchFamily="18" charset="-120"/>
              </a:defRPr>
            </a:lvl9pPr>
          </a:lstStyle>
          <a:p>
            <a:pPr algn="just">
              <a:lnSpc>
                <a:spcPct val="96000"/>
              </a:lnSpc>
              <a:buClr>
                <a:srgbClr val="FF0000"/>
              </a:buClr>
              <a:buSzPct val="100000"/>
              <a:buFont typeface="Times New Roman" pitchFamily="18" charset="0"/>
              <a:buNone/>
            </a:pPr>
            <a:r>
              <a:rPr kumimoji="0" lang="en-GB" altLang="zh-TW" sz="2000" b="1">
                <a:solidFill>
                  <a:srgbClr val="000000"/>
                </a:solidFill>
                <a:latin typeface="標楷體" pitchFamily="65" charset="-120"/>
                <a:ea typeface="標楷體" pitchFamily="65" charset="-120"/>
              </a:rPr>
              <a:t>1.</a:t>
            </a:r>
            <a:r>
              <a:rPr kumimoji="0" lang="zh-TW" altLang="en-GB" sz="2000" b="1">
                <a:solidFill>
                  <a:srgbClr val="000000"/>
                </a:solidFill>
                <a:latin typeface="標楷體" pitchFamily="65" charset="-120"/>
                <a:ea typeface="標楷體" pitchFamily="65" charset="-120"/>
              </a:rPr>
              <a:t>依作業規定程序執行驗結</a:t>
            </a:r>
          </a:p>
          <a:p>
            <a:pPr algn="just">
              <a:buClr>
                <a:srgbClr val="FF0000"/>
              </a:buClr>
              <a:buSzPct val="100000"/>
              <a:buFont typeface="Times New Roman" pitchFamily="18" charset="0"/>
              <a:buNone/>
            </a:pPr>
            <a:r>
              <a:rPr kumimoji="0" lang="en-GB" altLang="zh-TW" sz="2000" b="1">
                <a:solidFill>
                  <a:srgbClr val="000000"/>
                </a:solidFill>
                <a:latin typeface="標楷體" pitchFamily="65" charset="-120"/>
                <a:ea typeface="標楷體" pitchFamily="65" charset="-120"/>
              </a:rPr>
              <a:t>2.</a:t>
            </a:r>
            <a:r>
              <a:rPr kumimoji="0" lang="zh-TW" altLang="en-GB" sz="2000" b="1">
                <a:solidFill>
                  <a:srgbClr val="000000"/>
                </a:solidFill>
                <a:latin typeface="標楷體" pitchFamily="65" charset="-120"/>
                <a:ea typeface="標楷體" pitchFamily="65" charset="-120"/>
              </a:rPr>
              <a:t>通知廠商及相關單位</a:t>
            </a:r>
          </a:p>
        </p:txBody>
      </p:sp>
      <p:sp>
        <p:nvSpPr>
          <p:cNvPr id="82966" name="Line 21"/>
          <p:cNvSpPr>
            <a:spLocks noChangeShapeType="1"/>
          </p:cNvSpPr>
          <p:nvPr/>
        </p:nvSpPr>
        <p:spPr bwMode="auto">
          <a:xfrm flipH="1">
            <a:off x="4713288" y="1524000"/>
            <a:ext cx="1587" cy="533400"/>
          </a:xfrm>
          <a:prstGeom prst="line">
            <a:avLst/>
          </a:prstGeom>
          <a:noFill/>
          <a:ln w="57150">
            <a:solidFill>
              <a:srgbClr val="000000"/>
            </a:solidFill>
            <a:miter lim="800000"/>
            <a:headEnd/>
            <a:tailEnd type="triangle" w="med" len="med"/>
          </a:ln>
          <a:extLst>
            <a:ext uri="{909E8E84-426E-40DD-AFC4-6F175D3DCCD1}">
              <a14:hiddenFill xmlns:a14="http://schemas.microsoft.com/office/drawing/2010/main">
                <a:noFill/>
              </a14:hiddenFill>
            </a:ext>
          </a:extLst>
        </p:spPr>
        <p:txBody>
          <a:bodyPr/>
          <a:lstStyle/>
          <a:p>
            <a:endParaRPr lang="zh-TW" altLang="en-US"/>
          </a:p>
        </p:txBody>
      </p:sp>
      <p:sp>
        <p:nvSpPr>
          <p:cNvPr id="82967" name="Line 22"/>
          <p:cNvSpPr>
            <a:spLocks noChangeShapeType="1"/>
          </p:cNvSpPr>
          <p:nvPr/>
        </p:nvSpPr>
        <p:spPr bwMode="auto">
          <a:xfrm>
            <a:off x="4713288" y="2743200"/>
            <a:ext cx="1587" cy="533400"/>
          </a:xfrm>
          <a:prstGeom prst="line">
            <a:avLst/>
          </a:prstGeom>
          <a:noFill/>
          <a:ln w="57150">
            <a:solidFill>
              <a:srgbClr val="000000"/>
            </a:solidFill>
            <a:miter lim="800000"/>
            <a:headEnd/>
            <a:tailEnd type="triangle" w="med" len="med"/>
          </a:ln>
          <a:extLst>
            <a:ext uri="{909E8E84-426E-40DD-AFC4-6F175D3DCCD1}">
              <a14:hiddenFill xmlns:a14="http://schemas.microsoft.com/office/drawing/2010/main">
                <a:noFill/>
              </a14:hiddenFill>
            </a:ext>
          </a:extLst>
        </p:spPr>
        <p:txBody>
          <a:bodyPr/>
          <a:lstStyle/>
          <a:p>
            <a:endParaRPr lang="zh-TW" altLang="en-US"/>
          </a:p>
        </p:txBody>
      </p:sp>
      <p:sp>
        <p:nvSpPr>
          <p:cNvPr id="82968" name="Line 23"/>
          <p:cNvSpPr>
            <a:spLocks noChangeShapeType="1"/>
          </p:cNvSpPr>
          <p:nvPr/>
        </p:nvSpPr>
        <p:spPr bwMode="auto">
          <a:xfrm>
            <a:off x="4714875" y="4038600"/>
            <a:ext cx="1588" cy="381000"/>
          </a:xfrm>
          <a:prstGeom prst="line">
            <a:avLst/>
          </a:prstGeom>
          <a:noFill/>
          <a:ln w="57150">
            <a:solidFill>
              <a:srgbClr val="000000"/>
            </a:solidFill>
            <a:miter lim="800000"/>
            <a:headEnd/>
            <a:tailEnd type="triangle" w="med" len="med"/>
          </a:ln>
          <a:extLst>
            <a:ext uri="{909E8E84-426E-40DD-AFC4-6F175D3DCCD1}">
              <a14:hiddenFill xmlns:a14="http://schemas.microsoft.com/office/drawing/2010/main">
                <a:noFill/>
              </a14:hiddenFill>
            </a:ext>
          </a:extLst>
        </p:spPr>
        <p:txBody>
          <a:bodyPr/>
          <a:lstStyle/>
          <a:p>
            <a:endParaRPr lang="zh-TW" altLang="en-US"/>
          </a:p>
        </p:txBody>
      </p:sp>
      <p:sp>
        <p:nvSpPr>
          <p:cNvPr id="82969" name="Line 24"/>
          <p:cNvSpPr>
            <a:spLocks noChangeShapeType="1"/>
          </p:cNvSpPr>
          <p:nvPr/>
        </p:nvSpPr>
        <p:spPr bwMode="auto">
          <a:xfrm>
            <a:off x="4718050" y="5105400"/>
            <a:ext cx="1588" cy="303213"/>
          </a:xfrm>
          <a:prstGeom prst="line">
            <a:avLst/>
          </a:prstGeom>
          <a:noFill/>
          <a:ln w="57150">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zh-TW" altLang="en-US"/>
          </a:p>
        </p:txBody>
      </p:sp>
      <p:sp>
        <p:nvSpPr>
          <p:cNvPr id="82970" name="Line 25"/>
          <p:cNvSpPr>
            <a:spLocks noChangeShapeType="1"/>
          </p:cNvSpPr>
          <p:nvPr/>
        </p:nvSpPr>
        <p:spPr bwMode="auto">
          <a:xfrm>
            <a:off x="4010025" y="5408613"/>
            <a:ext cx="1546225" cy="1587"/>
          </a:xfrm>
          <a:prstGeom prst="line">
            <a:avLst/>
          </a:prstGeom>
          <a:noFill/>
          <a:ln w="57150">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zh-TW" altLang="en-US"/>
          </a:p>
        </p:txBody>
      </p:sp>
      <p:sp>
        <p:nvSpPr>
          <p:cNvPr id="82971" name="Line 26"/>
          <p:cNvSpPr>
            <a:spLocks noChangeShapeType="1"/>
          </p:cNvSpPr>
          <p:nvPr/>
        </p:nvSpPr>
        <p:spPr bwMode="auto">
          <a:xfrm flipH="1">
            <a:off x="4010025" y="5373688"/>
            <a:ext cx="0" cy="473075"/>
          </a:xfrm>
          <a:prstGeom prst="line">
            <a:avLst/>
          </a:prstGeom>
          <a:noFill/>
          <a:ln w="57150">
            <a:solidFill>
              <a:srgbClr val="000000"/>
            </a:solidFill>
            <a:miter lim="800000"/>
            <a:headEnd/>
            <a:tailEnd type="triangle" w="med" len="med"/>
          </a:ln>
          <a:extLst>
            <a:ext uri="{909E8E84-426E-40DD-AFC4-6F175D3DCCD1}">
              <a14:hiddenFill xmlns:a14="http://schemas.microsoft.com/office/drawing/2010/main">
                <a:noFill/>
              </a14:hiddenFill>
            </a:ext>
          </a:extLst>
        </p:spPr>
        <p:txBody>
          <a:bodyPr/>
          <a:lstStyle/>
          <a:p>
            <a:endParaRPr lang="zh-TW" altLang="en-US"/>
          </a:p>
        </p:txBody>
      </p:sp>
      <p:sp>
        <p:nvSpPr>
          <p:cNvPr id="82972" name="Line 27"/>
          <p:cNvSpPr>
            <a:spLocks noChangeShapeType="1"/>
          </p:cNvSpPr>
          <p:nvPr/>
        </p:nvSpPr>
        <p:spPr bwMode="auto">
          <a:xfrm>
            <a:off x="5557838" y="5373688"/>
            <a:ext cx="0" cy="282575"/>
          </a:xfrm>
          <a:prstGeom prst="line">
            <a:avLst/>
          </a:prstGeom>
          <a:noFill/>
          <a:ln w="57150">
            <a:solidFill>
              <a:srgbClr val="000000"/>
            </a:solidFill>
            <a:miter lim="800000"/>
            <a:headEnd/>
            <a:tailEnd type="triangle" w="med" len="med"/>
          </a:ln>
          <a:extLst>
            <a:ext uri="{909E8E84-426E-40DD-AFC4-6F175D3DCCD1}">
              <a14:hiddenFill xmlns:a14="http://schemas.microsoft.com/office/drawing/2010/main">
                <a:noFill/>
              </a14:hiddenFill>
            </a:ext>
          </a:extLst>
        </p:spPr>
        <p:txBody>
          <a:bodyPr/>
          <a:lstStyle/>
          <a:p>
            <a:endParaRPr lang="zh-TW" altLang="en-US"/>
          </a:p>
        </p:txBody>
      </p:sp>
      <p:sp>
        <p:nvSpPr>
          <p:cNvPr id="82973" name="Line 28"/>
          <p:cNvSpPr>
            <a:spLocks noChangeShapeType="1"/>
          </p:cNvSpPr>
          <p:nvPr/>
        </p:nvSpPr>
        <p:spPr bwMode="auto">
          <a:xfrm>
            <a:off x="5557838" y="6019800"/>
            <a:ext cx="0" cy="304800"/>
          </a:xfrm>
          <a:prstGeom prst="line">
            <a:avLst/>
          </a:prstGeom>
          <a:noFill/>
          <a:ln w="57150">
            <a:solidFill>
              <a:srgbClr val="000000"/>
            </a:solidFill>
            <a:miter lim="800000"/>
            <a:headEnd/>
            <a:tailEnd type="triangle" w="med" len="med"/>
          </a:ln>
          <a:extLst>
            <a:ext uri="{909E8E84-426E-40DD-AFC4-6F175D3DCCD1}">
              <a14:hiddenFill xmlns:a14="http://schemas.microsoft.com/office/drawing/2010/main">
                <a:noFill/>
              </a14:hiddenFill>
            </a:ext>
          </a:extLst>
        </p:spPr>
        <p:txBody>
          <a:bodyPr/>
          <a:lstStyle/>
          <a:p>
            <a:endParaRPr lang="zh-TW" altLang="en-US"/>
          </a:p>
        </p:txBody>
      </p:sp>
      <p:sp>
        <p:nvSpPr>
          <p:cNvPr id="82974" name="Line 29"/>
          <p:cNvSpPr>
            <a:spLocks noChangeShapeType="1"/>
          </p:cNvSpPr>
          <p:nvPr/>
        </p:nvSpPr>
        <p:spPr bwMode="auto">
          <a:xfrm>
            <a:off x="5486400" y="3584575"/>
            <a:ext cx="685800" cy="0"/>
          </a:xfrm>
          <a:prstGeom prst="line">
            <a:avLst/>
          </a:prstGeom>
          <a:noFill/>
          <a:ln w="57150">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zh-TW" altLang="en-US"/>
          </a:p>
        </p:txBody>
      </p:sp>
      <p:sp>
        <p:nvSpPr>
          <p:cNvPr id="82975" name="Line 30"/>
          <p:cNvSpPr>
            <a:spLocks noChangeShapeType="1"/>
          </p:cNvSpPr>
          <p:nvPr/>
        </p:nvSpPr>
        <p:spPr bwMode="auto">
          <a:xfrm flipV="1">
            <a:off x="6172200" y="2436813"/>
            <a:ext cx="1588" cy="1146175"/>
          </a:xfrm>
          <a:prstGeom prst="line">
            <a:avLst/>
          </a:prstGeom>
          <a:noFill/>
          <a:ln w="57150">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zh-TW" altLang="en-US"/>
          </a:p>
        </p:txBody>
      </p:sp>
      <p:sp>
        <p:nvSpPr>
          <p:cNvPr id="82976" name="Line 31"/>
          <p:cNvSpPr>
            <a:spLocks noChangeShapeType="1"/>
          </p:cNvSpPr>
          <p:nvPr/>
        </p:nvSpPr>
        <p:spPr bwMode="auto">
          <a:xfrm flipH="1">
            <a:off x="5888038" y="2438400"/>
            <a:ext cx="284162" cy="1588"/>
          </a:xfrm>
          <a:prstGeom prst="line">
            <a:avLst/>
          </a:prstGeom>
          <a:noFill/>
          <a:ln w="57150">
            <a:solidFill>
              <a:srgbClr val="000000"/>
            </a:solidFill>
            <a:miter lim="800000"/>
            <a:headEnd/>
            <a:tailEnd type="triangle" w="med" len="med"/>
          </a:ln>
          <a:extLst>
            <a:ext uri="{909E8E84-426E-40DD-AFC4-6F175D3DCCD1}">
              <a14:hiddenFill xmlns:a14="http://schemas.microsoft.com/office/drawing/2010/main">
                <a:noFill/>
              </a14:hiddenFill>
            </a:ext>
          </a:extLst>
        </p:spPr>
        <p:txBody>
          <a:bodyPr/>
          <a:lstStyle/>
          <a:p>
            <a:endParaRPr lang="zh-TW" altLang="en-US"/>
          </a:p>
        </p:txBody>
      </p:sp>
      <p:sp>
        <p:nvSpPr>
          <p:cNvPr id="82977" name="Line 32"/>
          <p:cNvSpPr>
            <a:spLocks noChangeShapeType="1"/>
          </p:cNvSpPr>
          <p:nvPr/>
        </p:nvSpPr>
        <p:spPr bwMode="auto">
          <a:xfrm flipH="1">
            <a:off x="3349625" y="4800600"/>
            <a:ext cx="587375" cy="0"/>
          </a:xfrm>
          <a:prstGeom prst="line">
            <a:avLst/>
          </a:prstGeom>
          <a:noFill/>
          <a:ln w="57150">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zh-TW" altLang="en-US"/>
          </a:p>
        </p:txBody>
      </p:sp>
      <p:sp>
        <p:nvSpPr>
          <p:cNvPr id="82978" name="Line 33"/>
          <p:cNvSpPr>
            <a:spLocks noChangeShapeType="1"/>
          </p:cNvSpPr>
          <p:nvPr/>
        </p:nvSpPr>
        <p:spPr bwMode="auto">
          <a:xfrm flipV="1">
            <a:off x="3348038" y="3579813"/>
            <a:ext cx="1587" cy="1222375"/>
          </a:xfrm>
          <a:prstGeom prst="line">
            <a:avLst/>
          </a:prstGeom>
          <a:noFill/>
          <a:ln w="57150">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zh-TW" altLang="en-US"/>
          </a:p>
        </p:txBody>
      </p:sp>
      <p:sp>
        <p:nvSpPr>
          <p:cNvPr id="82979" name="Line 34"/>
          <p:cNvSpPr>
            <a:spLocks noChangeShapeType="1"/>
          </p:cNvSpPr>
          <p:nvPr/>
        </p:nvSpPr>
        <p:spPr bwMode="auto">
          <a:xfrm flipV="1">
            <a:off x="3348038" y="3579813"/>
            <a:ext cx="588962" cy="4762"/>
          </a:xfrm>
          <a:prstGeom prst="line">
            <a:avLst/>
          </a:prstGeom>
          <a:noFill/>
          <a:ln w="57150">
            <a:solidFill>
              <a:srgbClr val="000000"/>
            </a:solidFill>
            <a:miter lim="800000"/>
            <a:headEnd/>
            <a:tailEnd type="triangle" w="med" len="med"/>
          </a:ln>
          <a:extLst>
            <a:ext uri="{909E8E84-426E-40DD-AFC4-6F175D3DCCD1}">
              <a14:hiddenFill xmlns:a14="http://schemas.microsoft.com/office/drawing/2010/main">
                <a:noFill/>
              </a14:hiddenFill>
            </a:ext>
          </a:extLst>
        </p:spPr>
        <p:txBody>
          <a:bodyPr/>
          <a:lstStyle/>
          <a:p>
            <a:endParaRPr lang="zh-TW" altLang="en-US"/>
          </a:p>
        </p:txBody>
      </p:sp>
      <p:sp>
        <p:nvSpPr>
          <p:cNvPr id="82980" name="Rectangle 35"/>
          <p:cNvSpPr>
            <a:spLocks noChangeArrowheads="1"/>
          </p:cNvSpPr>
          <p:nvPr/>
        </p:nvSpPr>
        <p:spPr bwMode="auto">
          <a:xfrm>
            <a:off x="4919663" y="2971800"/>
            <a:ext cx="1404937" cy="304800"/>
          </a:xfrm>
          <a:prstGeom prst="rect">
            <a:avLst/>
          </a:prstGeom>
          <a:noFill/>
          <a:ln w="9525">
            <a:noFill/>
            <a:round/>
            <a:headEnd/>
            <a:tailEnd/>
          </a:ln>
          <a:extLst>
            <a:ext uri="{909E8E84-426E-40DD-AFC4-6F175D3DCCD1}">
              <a14:hiddenFill xmlns:a14="http://schemas.microsoft.com/office/drawing/2010/main">
                <a:solidFill>
                  <a:srgbClr val="FFFFFF"/>
                </a:solidFill>
              </a14:hiddenFill>
            </a:ext>
          </a:extLst>
        </p:spPr>
        <p:txBody>
          <a:bodyPr lIns="90000" tIns="46800" rIns="90000" bIns="46800"/>
          <a:lstStyle>
            <a:lvl1pPr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Arial" pitchFamily="34" charset="0"/>
                <a:ea typeface="新細明體" pitchFamily="18" charset="-120"/>
              </a:defRPr>
            </a:lvl1pPr>
            <a:lvl2pPr marL="742950" indent="-285750"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Arial" pitchFamily="34" charset="0"/>
                <a:ea typeface="新細明體" pitchFamily="18" charset="-120"/>
              </a:defRPr>
            </a:lvl2pPr>
            <a:lvl3pPr marL="1143000" indent="-228600"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Arial" pitchFamily="34" charset="0"/>
                <a:ea typeface="新細明體" pitchFamily="18" charset="-120"/>
              </a:defRPr>
            </a:lvl3pPr>
            <a:lvl4pPr marL="1600200" indent="-228600"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Arial" pitchFamily="34" charset="0"/>
                <a:ea typeface="新細明體" pitchFamily="18" charset="-120"/>
              </a:defRPr>
            </a:lvl4pPr>
            <a:lvl5pPr marL="2057400" indent="-228600"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Arial" pitchFamily="34" charset="0"/>
                <a:ea typeface="新細明體" pitchFamily="18" charset="-120"/>
              </a:defRPr>
            </a:lvl5pPr>
            <a:lvl6pPr marL="25146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Arial" pitchFamily="34" charset="0"/>
                <a:ea typeface="新細明體" pitchFamily="18" charset="-120"/>
              </a:defRPr>
            </a:lvl6pPr>
            <a:lvl7pPr marL="29718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Arial" pitchFamily="34" charset="0"/>
                <a:ea typeface="新細明體" pitchFamily="18" charset="-120"/>
              </a:defRPr>
            </a:lvl7pPr>
            <a:lvl8pPr marL="34290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Arial" pitchFamily="34" charset="0"/>
                <a:ea typeface="新細明體" pitchFamily="18" charset="-120"/>
              </a:defRPr>
            </a:lvl8pPr>
            <a:lvl9pPr marL="38862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Arial" pitchFamily="34" charset="0"/>
                <a:ea typeface="新細明體" pitchFamily="18" charset="-120"/>
              </a:defRPr>
            </a:lvl9pPr>
          </a:lstStyle>
          <a:p>
            <a:pPr>
              <a:buClr>
                <a:srgbClr val="FFFF00"/>
              </a:buClr>
              <a:buSzPct val="100000"/>
              <a:buFont typeface="Times New Roman" pitchFamily="18" charset="0"/>
              <a:buNone/>
            </a:pPr>
            <a:r>
              <a:rPr kumimoji="0" lang="zh-TW" altLang="en-GB" sz="2000" b="1" dirty="0">
                <a:solidFill>
                  <a:srgbClr val="0000FF"/>
                </a:solidFill>
                <a:latin typeface="Times New Roman" pitchFamily="18" charset="0"/>
                <a:ea typeface="標楷體" pitchFamily="65" charset="-120"/>
              </a:rPr>
              <a:t>提出意見</a:t>
            </a:r>
          </a:p>
        </p:txBody>
      </p:sp>
      <p:sp>
        <p:nvSpPr>
          <p:cNvPr id="82981" name="Rectangle 36"/>
          <p:cNvSpPr>
            <a:spLocks noChangeArrowheads="1"/>
          </p:cNvSpPr>
          <p:nvPr/>
        </p:nvSpPr>
        <p:spPr bwMode="auto">
          <a:xfrm>
            <a:off x="3349625" y="3962400"/>
            <a:ext cx="1552575" cy="381000"/>
          </a:xfrm>
          <a:prstGeom prst="rect">
            <a:avLst/>
          </a:prstGeom>
          <a:noFill/>
          <a:ln w="9525">
            <a:noFill/>
            <a:round/>
            <a:headEnd/>
            <a:tailEnd/>
          </a:ln>
          <a:extLst>
            <a:ext uri="{909E8E84-426E-40DD-AFC4-6F175D3DCCD1}">
              <a14:hiddenFill xmlns:a14="http://schemas.microsoft.com/office/drawing/2010/main">
                <a:solidFill>
                  <a:srgbClr val="FFFFFF"/>
                </a:solidFill>
              </a14:hiddenFill>
            </a:ext>
          </a:extLst>
        </p:spPr>
        <p:txBody>
          <a:bodyPr lIns="90000" tIns="46800" rIns="90000" bIns="46800"/>
          <a:lstStyle>
            <a:lvl1pPr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Arial" pitchFamily="34" charset="0"/>
                <a:ea typeface="新細明體" pitchFamily="18" charset="-120"/>
              </a:defRPr>
            </a:lvl1pPr>
            <a:lvl2pPr marL="742950" indent="-285750"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Arial" pitchFamily="34" charset="0"/>
                <a:ea typeface="新細明體" pitchFamily="18" charset="-120"/>
              </a:defRPr>
            </a:lvl2pPr>
            <a:lvl3pPr marL="1143000" indent="-228600"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Arial" pitchFamily="34" charset="0"/>
                <a:ea typeface="新細明體" pitchFamily="18" charset="-120"/>
              </a:defRPr>
            </a:lvl3pPr>
            <a:lvl4pPr marL="1600200" indent="-228600"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Arial" pitchFamily="34" charset="0"/>
                <a:ea typeface="新細明體" pitchFamily="18" charset="-120"/>
              </a:defRPr>
            </a:lvl4pPr>
            <a:lvl5pPr marL="2057400" indent="-228600"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Arial" pitchFamily="34" charset="0"/>
                <a:ea typeface="新細明體" pitchFamily="18" charset="-120"/>
              </a:defRPr>
            </a:lvl5pPr>
            <a:lvl6pPr marL="25146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Arial" pitchFamily="34" charset="0"/>
                <a:ea typeface="新細明體" pitchFamily="18" charset="-120"/>
              </a:defRPr>
            </a:lvl6pPr>
            <a:lvl7pPr marL="29718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Arial" pitchFamily="34" charset="0"/>
                <a:ea typeface="新細明體" pitchFamily="18" charset="-120"/>
              </a:defRPr>
            </a:lvl7pPr>
            <a:lvl8pPr marL="34290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Arial" pitchFamily="34" charset="0"/>
                <a:ea typeface="新細明體" pitchFamily="18" charset="-120"/>
              </a:defRPr>
            </a:lvl8pPr>
            <a:lvl9pPr marL="38862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Arial" pitchFamily="34" charset="0"/>
                <a:ea typeface="新細明體" pitchFamily="18" charset="-120"/>
              </a:defRPr>
            </a:lvl9pPr>
          </a:lstStyle>
          <a:p>
            <a:pPr>
              <a:buClr>
                <a:srgbClr val="FFFF00"/>
              </a:buClr>
              <a:buSzPct val="100000"/>
              <a:buFont typeface="Times New Roman" pitchFamily="18" charset="0"/>
              <a:buNone/>
            </a:pPr>
            <a:r>
              <a:rPr kumimoji="0" lang="zh-TW" altLang="en-GB" sz="2000" b="1" dirty="0">
                <a:solidFill>
                  <a:srgbClr val="0000FF"/>
                </a:solidFill>
                <a:latin typeface="Times New Roman" pitchFamily="18" charset="0"/>
                <a:ea typeface="標楷體" pitchFamily="65" charset="-120"/>
              </a:rPr>
              <a:t>提出意見</a:t>
            </a:r>
          </a:p>
        </p:txBody>
      </p:sp>
      <p:sp>
        <p:nvSpPr>
          <p:cNvPr id="82982" name="Rectangle 37"/>
          <p:cNvSpPr>
            <a:spLocks noChangeArrowheads="1"/>
          </p:cNvSpPr>
          <p:nvPr/>
        </p:nvSpPr>
        <p:spPr bwMode="auto">
          <a:xfrm>
            <a:off x="5410200" y="4929188"/>
            <a:ext cx="914400" cy="381000"/>
          </a:xfrm>
          <a:prstGeom prst="rect">
            <a:avLst/>
          </a:prstGeom>
          <a:noFill/>
          <a:ln w="9525">
            <a:noFill/>
            <a:round/>
            <a:headEnd/>
            <a:tailEnd/>
          </a:ln>
          <a:extLst>
            <a:ext uri="{909E8E84-426E-40DD-AFC4-6F175D3DCCD1}">
              <a14:hiddenFill xmlns:a14="http://schemas.microsoft.com/office/drawing/2010/main">
                <a:solidFill>
                  <a:srgbClr val="FFFFFF"/>
                </a:solidFill>
              </a14:hiddenFill>
            </a:ext>
          </a:extLst>
        </p:spPr>
        <p:txBody>
          <a:bodyPr lIns="90000" tIns="46800" rIns="90000" bIns="46800"/>
          <a:lstStyle>
            <a:lvl1pPr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Arial" pitchFamily="34" charset="0"/>
                <a:ea typeface="新細明體" pitchFamily="18" charset="-120"/>
              </a:defRPr>
            </a:lvl1pPr>
            <a:lvl2pPr marL="742950" indent="-285750"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Arial" pitchFamily="34" charset="0"/>
                <a:ea typeface="新細明體" pitchFamily="18" charset="-120"/>
              </a:defRPr>
            </a:lvl2pPr>
            <a:lvl3pPr marL="1143000" indent="-228600"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Arial" pitchFamily="34" charset="0"/>
                <a:ea typeface="新細明體" pitchFamily="18" charset="-120"/>
              </a:defRPr>
            </a:lvl3pPr>
            <a:lvl4pPr marL="1600200" indent="-228600"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Arial" pitchFamily="34" charset="0"/>
                <a:ea typeface="新細明體" pitchFamily="18" charset="-120"/>
              </a:defRPr>
            </a:lvl4pPr>
            <a:lvl5pPr marL="2057400" indent="-228600"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Arial" pitchFamily="34" charset="0"/>
                <a:ea typeface="新細明體" pitchFamily="18" charset="-120"/>
              </a:defRPr>
            </a:lvl5pPr>
            <a:lvl6pPr marL="25146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Arial" pitchFamily="34" charset="0"/>
                <a:ea typeface="新細明體" pitchFamily="18" charset="-120"/>
              </a:defRPr>
            </a:lvl6pPr>
            <a:lvl7pPr marL="29718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Arial" pitchFamily="34" charset="0"/>
                <a:ea typeface="新細明體" pitchFamily="18" charset="-120"/>
              </a:defRPr>
            </a:lvl7pPr>
            <a:lvl8pPr marL="34290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Arial" pitchFamily="34" charset="0"/>
                <a:ea typeface="新細明體" pitchFamily="18" charset="-120"/>
              </a:defRPr>
            </a:lvl8pPr>
            <a:lvl9pPr marL="38862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Arial" pitchFamily="34" charset="0"/>
                <a:ea typeface="新細明體" pitchFamily="18" charset="-120"/>
              </a:defRPr>
            </a:lvl9pPr>
          </a:lstStyle>
          <a:p>
            <a:pPr>
              <a:buClr>
                <a:srgbClr val="FFFF00"/>
              </a:buClr>
              <a:buSzPct val="100000"/>
              <a:buFont typeface="Times New Roman" pitchFamily="18" charset="0"/>
              <a:buNone/>
            </a:pPr>
            <a:r>
              <a:rPr kumimoji="0" lang="zh-TW" altLang="en-GB" sz="2000" b="1" dirty="0">
                <a:solidFill>
                  <a:srgbClr val="0000FF"/>
                </a:solidFill>
                <a:latin typeface="Times New Roman" pitchFamily="18" charset="0"/>
                <a:ea typeface="標楷體" pitchFamily="65" charset="-120"/>
              </a:rPr>
              <a:t>同意</a:t>
            </a:r>
          </a:p>
        </p:txBody>
      </p:sp>
      <p:sp>
        <p:nvSpPr>
          <p:cNvPr id="82983" name="Rectangle 38"/>
          <p:cNvSpPr>
            <a:spLocks noChangeArrowheads="1"/>
          </p:cNvSpPr>
          <p:nvPr/>
        </p:nvSpPr>
        <p:spPr bwMode="auto">
          <a:xfrm>
            <a:off x="3373438" y="4953000"/>
            <a:ext cx="1125537" cy="304800"/>
          </a:xfrm>
          <a:prstGeom prst="rect">
            <a:avLst/>
          </a:prstGeom>
          <a:noFill/>
          <a:ln w="9525">
            <a:noFill/>
            <a:round/>
            <a:headEnd/>
            <a:tailEnd/>
          </a:ln>
          <a:extLst>
            <a:ext uri="{909E8E84-426E-40DD-AFC4-6F175D3DCCD1}">
              <a14:hiddenFill xmlns:a14="http://schemas.microsoft.com/office/drawing/2010/main">
                <a:solidFill>
                  <a:srgbClr val="FFFFFF"/>
                </a:solidFill>
              </a14:hiddenFill>
            </a:ext>
          </a:extLst>
        </p:spPr>
        <p:txBody>
          <a:bodyPr lIns="90000" tIns="46800" rIns="90000" bIns="46800"/>
          <a:lstStyle>
            <a:lvl1pPr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Arial" pitchFamily="34" charset="0"/>
                <a:ea typeface="新細明體" pitchFamily="18" charset="-120"/>
              </a:defRPr>
            </a:lvl1pPr>
            <a:lvl2pPr marL="742950" indent="-285750"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Arial" pitchFamily="34" charset="0"/>
                <a:ea typeface="新細明體" pitchFamily="18" charset="-120"/>
              </a:defRPr>
            </a:lvl2pPr>
            <a:lvl3pPr marL="1143000" indent="-228600"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Arial" pitchFamily="34" charset="0"/>
                <a:ea typeface="新細明體" pitchFamily="18" charset="-120"/>
              </a:defRPr>
            </a:lvl3pPr>
            <a:lvl4pPr marL="1600200" indent="-228600"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Arial" pitchFamily="34" charset="0"/>
                <a:ea typeface="新細明體" pitchFamily="18" charset="-120"/>
              </a:defRPr>
            </a:lvl4pPr>
            <a:lvl5pPr marL="2057400" indent="-228600"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Arial" pitchFamily="34" charset="0"/>
                <a:ea typeface="新細明體" pitchFamily="18" charset="-120"/>
              </a:defRPr>
            </a:lvl5pPr>
            <a:lvl6pPr marL="25146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Arial" pitchFamily="34" charset="0"/>
                <a:ea typeface="新細明體" pitchFamily="18" charset="-120"/>
              </a:defRPr>
            </a:lvl6pPr>
            <a:lvl7pPr marL="29718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Arial" pitchFamily="34" charset="0"/>
                <a:ea typeface="新細明體" pitchFamily="18" charset="-120"/>
              </a:defRPr>
            </a:lvl7pPr>
            <a:lvl8pPr marL="34290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Arial" pitchFamily="34" charset="0"/>
                <a:ea typeface="新細明體" pitchFamily="18" charset="-120"/>
              </a:defRPr>
            </a:lvl8pPr>
            <a:lvl9pPr marL="38862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a:solidFill>
                  <a:schemeClr val="tx1"/>
                </a:solidFill>
                <a:latin typeface="Arial" pitchFamily="34" charset="0"/>
                <a:ea typeface="新細明體" pitchFamily="18" charset="-120"/>
              </a:defRPr>
            </a:lvl9pPr>
          </a:lstStyle>
          <a:p>
            <a:pPr>
              <a:buClr>
                <a:srgbClr val="FFFF00"/>
              </a:buClr>
              <a:buSzPct val="100000"/>
              <a:buFont typeface="Times New Roman" pitchFamily="18" charset="0"/>
              <a:buNone/>
            </a:pPr>
            <a:r>
              <a:rPr kumimoji="0" lang="zh-TW" altLang="en-GB" sz="2000" b="1" dirty="0">
                <a:solidFill>
                  <a:srgbClr val="0000FF"/>
                </a:solidFill>
                <a:latin typeface="Times New Roman" pitchFamily="18" charset="0"/>
                <a:ea typeface="標楷體" pitchFamily="65" charset="-120"/>
              </a:rPr>
              <a:t>不同意</a:t>
            </a:r>
          </a:p>
        </p:txBody>
      </p:sp>
    </p:spTree>
    <p:extLst>
      <p:ext uri="{BB962C8B-B14F-4D97-AF65-F5344CB8AC3E}">
        <p14:creationId xmlns:p14="http://schemas.microsoft.com/office/powerpoint/2010/main" val="877424949"/>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2" name="日期版面配置區 1"/>
          <p:cNvSpPr>
            <a:spLocks noGrp="1"/>
          </p:cNvSpPr>
          <p:nvPr>
            <p:ph type="dt" sz="half" idx="10"/>
          </p:nvPr>
        </p:nvSpPr>
        <p:spPr/>
        <p:txBody>
          <a:bodyPr/>
          <a:lstStyle/>
          <a:p>
            <a:fld id="{7EF2E49F-6323-47BB-B57C-67F0B17B074A}" type="datetime1">
              <a:rPr lang="zh-TW" altLang="en-US" smtClean="0"/>
              <a:t>2020/9/27</a:t>
            </a:fld>
            <a:endParaRPr lang="zh-TW" altLang="en-US"/>
          </a:p>
        </p:txBody>
      </p:sp>
      <p:sp>
        <p:nvSpPr>
          <p:cNvPr id="3" name="投影片編號版面配置區 2"/>
          <p:cNvSpPr>
            <a:spLocks noGrp="1"/>
          </p:cNvSpPr>
          <p:nvPr>
            <p:ph type="sldNum" sz="quarter" idx="11"/>
          </p:nvPr>
        </p:nvSpPr>
        <p:spPr/>
        <p:txBody>
          <a:bodyPr/>
          <a:lstStyle/>
          <a:p>
            <a:fld id="{028E204F-CD3C-4ADB-BA98-84B59EC3AEBA}" type="slidenum">
              <a:rPr lang="zh-TW" altLang="en-US" smtClean="0"/>
              <a:pPr/>
              <a:t>56</a:t>
            </a:fld>
            <a:endParaRPr lang="zh-TW" altLang="en-US"/>
          </a:p>
        </p:txBody>
      </p:sp>
      <p:graphicFrame>
        <p:nvGraphicFramePr>
          <p:cNvPr id="4" name="表格 3"/>
          <p:cNvGraphicFramePr>
            <a:graphicFrameLocks noGrp="1"/>
          </p:cNvGraphicFramePr>
          <p:nvPr/>
        </p:nvGraphicFramePr>
        <p:xfrm>
          <a:off x="395538" y="692696"/>
          <a:ext cx="8568950" cy="6096000"/>
        </p:xfrm>
        <a:graphic>
          <a:graphicData uri="http://schemas.openxmlformats.org/drawingml/2006/table">
            <a:tbl>
              <a:tblPr firstRow="1" firstCol="1" bandRow="1">
                <a:tableStyleId>{5C22544A-7EE6-4342-B048-85BDC9FD1C3A}</a:tableStyleId>
              </a:tblPr>
              <a:tblGrid>
                <a:gridCol w="1224134">
                  <a:extLst>
                    <a:ext uri="{9D8B030D-6E8A-4147-A177-3AD203B41FA5}">
                      <a16:colId xmlns:a16="http://schemas.microsoft.com/office/drawing/2014/main" val="20000"/>
                    </a:ext>
                  </a:extLst>
                </a:gridCol>
                <a:gridCol w="936104">
                  <a:extLst>
                    <a:ext uri="{9D8B030D-6E8A-4147-A177-3AD203B41FA5}">
                      <a16:colId xmlns:a16="http://schemas.microsoft.com/office/drawing/2014/main" val="20001"/>
                    </a:ext>
                  </a:extLst>
                </a:gridCol>
                <a:gridCol w="1584176">
                  <a:extLst>
                    <a:ext uri="{9D8B030D-6E8A-4147-A177-3AD203B41FA5}">
                      <a16:colId xmlns:a16="http://schemas.microsoft.com/office/drawing/2014/main" val="20002"/>
                    </a:ext>
                  </a:extLst>
                </a:gridCol>
                <a:gridCol w="3110336">
                  <a:extLst>
                    <a:ext uri="{9D8B030D-6E8A-4147-A177-3AD203B41FA5}">
                      <a16:colId xmlns:a16="http://schemas.microsoft.com/office/drawing/2014/main" val="20003"/>
                    </a:ext>
                  </a:extLst>
                </a:gridCol>
                <a:gridCol w="1714200">
                  <a:extLst>
                    <a:ext uri="{9D8B030D-6E8A-4147-A177-3AD203B41FA5}">
                      <a16:colId xmlns:a16="http://schemas.microsoft.com/office/drawing/2014/main" val="20004"/>
                    </a:ext>
                  </a:extLst>
                </a:gridCol>
              </a:tblGrid>
              <a:tr h="163689">
                <a:tc rowSpan="2" gridSpan="2">
                  <a:txBody>
                    <a:bodyPr/>
                    <a:lstStyle/>
                    <a:p>
                      <a:pPr>
                        <a:spcAft>
                          <a:spcPts val="0"/>
                        </a:spcAft>
                      </a:pPr>
                      <a:r>
                        <a:rPr lang="en-US" sz="1600" b="1" kern="100" dirty="0">
                          <a:solidFill>
                            <a:srgbClr val="000000"/>
                          </a:solidFill>
                          <a:effectLst/>
                          <a:latin typeface="標楷體" panose="03000509000000000000" pitchFamily="65" charset="-120"/>
                          <a:ea typeface="標楷體" panose="03000509000000000000" pitchFamily="65" charset="-120"/>
                        </a:rPr>
                        <a:t> </a:t>
                      </a:r>
                    </a:p>
                    <a:p>
                      <a:pPr>
                        <a:spcAft>
                          <a:spcPts val="0"/>
                        </a:spcAft>
                      </a:pPr>
                      <a:r>
                        <a:rPr lang="zh-TW" altLang="en-US" sz="1600" b="1" kern="100" dirty="0">
                          <a:solidFill>
                            <a:srgbClr val="000000"/>
                          </a:solidFill>
                          <a:effectLst/>
                          <a:latin typeface="標楷體" panose="03000509000000000000" pitchFamily="65" charset="-120"/>
                          <a:ea typeface="標楷體" panose="03000509000000000000" pitchFamily="65" charset="-120"/>
                        </a:rPr>
                        <a:t>            </a:t>
                      </a:r>
                      <a:r>
                        <a:rPr lang="zh-TW" altLang="en-US" sz="2400" b="1" kern="100" dirty="0">
                          <a:solidFill>
                            <a:srgbClr val="000000"/>
                          </a:solidFill>
                          <a:effectLst/>
                          <a:latin typeface="標楷體" panose="03000509000000000000" pitchFamily="65" charset="-120"/>
                          <a:ea typeface="標楷體" panose="03000509000000000000" pitchFamily="65" charset="-120"/>
                        </a:rPr>
                        <a:t>單位</a:t>
                      </a:r>
                      <a:endParaRPr lang="en-US" altLang="zh-TW" sz="2400" b="1" kern="100" dirty="0">
                        <a:solidFill>
                          <a:srgbClr val="000000"/>
                        </a:solidFill>
                        <a:effectLst/>
                        <a:latin typeface="標楷體" panose="03000509000000000000" pitchFamily="65" charset="-120"/>
                        <a:ea typeface="標楷體" panose="03000509000000000000" pitchFamily="65" charset="-120"/>
                      </a:endParaRPr>
                    </a:p>
                    <a:p>
                      <a:pPr>
                        <a:spcAft>
                          <a:spcPts val="0"/>
                        </a:spcAft>
                      </a:pPr>
                      <a:r>
                        <a:rPr lang="zh-TW" altLang="en-US" sz="1600" b="1" kern="100" dirty="0">
                          <a:solidFill>
                            <a:srgbClr val="000000"/>
                          </a:solidFill>
                          <a:effectLst/>
                          <a:latin typeface="標楷體" panose="03000509000000000000" pitchFamily="65" charset="-120"/>
                          <a:ea typeface="標楷體" panose="03000509000000000000" pitchFamily="65" charset="-120"/>
                          <a:cs typeface="Times New Roman"/>
                        </a:rPr>
                        <a:t>  </a:t>
                      </a:r>
                      <a:r>
                        <a:rPr lang="zh-TW" altLang="en-US" sz="2400" b="1" kern="100" dirty="0">
                          <a:solidFill>
                            <a:srgbClr val="000000"/>
                          </a:solidFill>
                          <a:effectLst/>
                          <a:latin typeface="標楷體" panose="03000509000000000000" pitchFamily="65" charset="-120"/>
                          <a:ea typeface="標楷體" panose="03000509000000000000" pitchFamily="65" charset="-120"/>
                          <a:cs typeface="Times New Roman"/>
                        </a:rPr>
                        <a:t>級距</a:t>
                      </a:r>
                      <a:endParaRPr lang="zh-TW" sz="2400" b="1" kern="100" dirty="0">
                        <a:solidFill>
                          <a:srgbClr val="000000"/>
                        </a:solidFill>
                        <a:effectLst/>
                        <a:latin typeface="標楷體" panose="03000509000000000000" pitchFamily="65" charset="-120"/>
                        <a:ea typeface="標楷體" panose="03000509000000000000" pitchFamily="65" charset="-120"/>
                        <a:cs typeface="Times New Roman"/>
                      </a:endParaRPr>
                    </a:p>
                  </a:txBody>
                  <a:tcPr marL="61383" marR="613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rowSpan="2" hMerge="1">
                  <a:txBody>
                    <a:bodyPr/>
                    <a:lstStyle/>
                    <a:p>
                      <a:endParaRPr lang="zh-TW" altLang="en-US"/>
                    </a:p>
                  </a:txBody>
                  <a:tcPr/>
                </a:tc>
                <a:tc>
                  <a:txBody>
                    <a:bodyPr/>
                    <a:lstStyle/>
                    <a:p>
                      <a:pPr algn="ctr">
                        <a:spcAft>
                          <a:spcPts val="0"/>
                        </a:spcAft>
                      </a:pPr>
                      <a:r>
                        <a:rPr lang="zh-TW" sz="2000" b="1" kern="100" dirty="0">
                          <a:solidFill>
                            <a:srgbClr val="000000"/>
                          </a:solidFill>
                          <a:effectLst/>
                          <a:latin typeface="標楷體" panose="03000509000000000000" pitchFamily="65" charset="-120"/>
                          <a:ea typeface="標楷體" panose="03000509000000000000" pitchFamily="65" charset="-120"/>
                        </a:rPr>
                        <a:t>上級機關</a:t>
                      </a:r>
                      <a:endParaRPr lang="zh-TW" sz="2000" b="1" kern="100" dirty="0">
                        <a:solidFill>
                          <a:srgbClr val="000000"/>
                        </a:solidFill>
                        <a:effectLst/>
                        <a:latin typeface="標楷體" panose="03000509000000000000" pitchFamily="65" charset="-120"/>
                        <a:ea typeface="標楷體" panose="03000509000000000000" pitchFamily="65" charset="-120"/>
                        <a:cs typeface="Times New Roman"/>
                      </a:endParaRPr>
                    </a:p>
                  </a:txBody>
                  <a:tcPr marL="61383" marR="613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40000"/>
                        <a:lumOff val="60000"/>
                      </a:schemeClr>
                    </a:solidFill>
                  </a:tcPr>
                </a:tc>
                <a:tc>
                  <a:txBody>
                    <a:bodyPr/>
                    <a:lstStyle/>
                    <a:p>
                      <a:pPr algn="ctr">
                        <a:spcAft>
                          <a:spcPts val="0"/>
                        </a:spcAft>
                      </a:pPr>
                      <a:r>
                        <a:rPr lang="zh-TW" sz="2000" b="1" kern="100" dirty="0">
                          <a:solidFill>
                            <a:srgbClr val="000000"/>
                          </a:solidFill>
                          <a:effectLst/>
                          <a:latin typeface="標楷體" panose="03000509000000000000" pitchFamily="65" charset="-120"/>
                          <a:ea typeface="標楷體" panose="03000509000000000000" pitchFamily="65" charset="-120"/>
                        </a:rPr>
                        <a:t>機關</a:t>
                      </a:r>
                      <a:r>
                        <a:rPr lang="en-US" sz="2000" b="1" kern="100" dirty="0">
                          <a:solidFill>
                            <a:srgbClr val="000000"/>
                          </a:solidFill>
                          <a:effectLst/>
                          <a:latin typeface="標楷體" panose="03000509000000000000" pitchFamily="65" charset="-120"/>
                          <a:ea typeface="標楷體" panose="03000509000000000000" pitchFamily="65" charset="-120"/>
                        </a:rPr>
                        <a:t>(</a:t>
                      </a:r>
                      <a:r>
                        <a:rPr lang="zh-TW" sz="2000" b="1" kern="100" dirty="0">
                          <a:solidFill>
                            <a:srgbClr val="000000"/>
                          </a:solidFill>
                          <a:effectLst/>
                          <a:latin typeface="標楷體" panose="03000509000000000000" pitchFamily="65" charset="-120"/>
                          <a:ea typeface="標楷體" panose="03000509000000000000" pitchFamily="65" charset="-120"/>
                        </a:rPr>
                        <a:t>內部</a:t>
                      </a:r>
                      <a:r>
                        <a:rPr lang="en-US" sz="2000" b="1" kern="100" dirty="0">
                          <a:solidFill>
                            <a:srgbClr val="000000"/>
                          </a:solidFill>
                          <a:effectLst/>
                          <a:latin typeface="標楷體" panose="03000509000000000000" pitchFamily="65" charset="-120"/>
                          <a:ea typeface="標楷體" panose="03000509000000000000" pitchFamily="65" charset="-120"/>
                        </a:rPr>
                        <a:t>)</a:t>
                      </a:r>
                      <a:endParaRPr lang="zh-TW" sz="2000" b="1" kern="100" dirty="0">
                        <a:solidFill>
                          <a:srgbClr val="000000"/>
                        </a:solidFill>
                        <a:effectLst/>
                        <a:latin typeface="標楷體" panose="03000509000000000000" pitchFamily="65" charset="-120"/>
                        <a:ea typeface="標楷體" panose="03000509000000000000" pitchFamily="65" charset="-120"/>
                        <a:cs typeface="Times New Roman"/>
                      </a:endParaRPr>
                    </a:p>
                  </a:txBody>
                  <a:tcPr marL="61383" marR="613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algn="ctr">
                        <a:spcAft>
                          <a:spcPts val="0"/>
                        </a:spcAft>
                      </a:pPr>
                      <a:r>
                        <a:rPr lang="zh-TW" sz="2000" b="1" kern="100" dirty="0">
                          <a:solidFill>
                            <a:srgbClr val="000000"/>
                          </a:solidFill>
                          <a:effectLst/>
                          <a:latin typeface="標楷體" panose="03000509000000000000" pitchFamily="65" charset="-120"/>
                          <a:ea typeface="標楷體" panose="03000509000000000000" pitchFamily="65" charset="-120"/>
                        </a:rPr>
                        <a:t>採購單位</a:t>
                      </a:r>
                      <a:endParaRPr lang="zh-TW" sz="2000" b="1" kern="100" dirty="0">
                        <a:solidFill>
                          <a:srgbClr val="000000"/>
                        </a:solidFill>
                        <a:effectLst/>
                        <a:latin typeface="標楷體" panose="03000509000000000000" pitchFamily="65" charset="-120"/>
                        <a:ea typeface="標楷體" panose="03000509000000000000" pitchFamily="65" charset="-120"/>
                        <a:cs typeface="Times New Roman"/>
                      </a:endParaRPr>
                    </a:p>
                  </a:txBody>
                  <a:tcPr marL="61383" marR="613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40000"/>
                        <a:lumOff val="60000"/>
                      </a:schemeClr>
                    </a:solidFill>
                  </a:tcPr>
                </a:tc>
                <a:extLst>
                  <a:ext uri="{0D108BD9-81ED-4DB2-BD59-A6C34878D82A}">
                    <a16:rowId xmlns:a16="http://schemas.microsoft.com/office/drawing/2014/main" val="10000"/>
                  </a:ext>
                </a:extLst>
              </a:tr>
              <a:tr h="491067">
                <a:tc gridSpan="2" vMerge="1">
                  <a:txBody>
                    <a:bodyPr/>
                    <a:lstStyle/>
                    <a:p>
                      <a:endParaRPr lang="zh-TW" altLang="en-US"/>
                    </a:p>
                  </a:txBody>
                  <a:tcPr/>
                </a:tc>
                <a:tc hMerge="1" vMerge="1">
                  <a:txBody>
                    <a:bodyPr/>
                    <a:lstStyle/>
                    <a:p>
                      <a:endParaRPr lang="zh-TW" altLang="en-US"/>
                    </a:p>
                  </a:txBody>
                  <a:tcPr/>
                </a:tc>
                <a:tc>
                  <a:txBody>
                    <a:bodyPr/>
                    <a:lstStyle/>
                    <a:p>
                      <a:pPr>
                        <a:spcAft>
                          <a:spcPts val="0"/>
                        </a:spcAft>
                      </a:pPr>
                      <a:r>
                        <a:rPr lang="zh-TW" sz="2000" b="1" kern="100" dirty="0">
                          <a:solidFill>
                            <a:srgbClr val="000000"/>
                          </a:solidFill>
                          <a:effectLst/>
                          <a:latin typeface="標楷體" panose="03000509000000000000" pitchFamily="65" charset="-120"/>
                          <a:ea typeface="標楷體" panose="03000509000000000000" pitchFamily="65" charset="-120"/>
                        </a:rPr>
                        <a:t>開標、比價、議價、決標、驗收</a:t>
                      </a:r>
                      <a:endParaRPr lang="zh-TW" sz="2000" b="1" kern="100" dirty="0">
                        <a:solidFill>
                          <a:srgbClr val="000000"/>
                        </a:solidFill>
                        <a:effectLst/>
                        <a:latin typeface="標楷體" panose="03000509000000000000" pitchFamily="65" charset="-120"/>
                        <a:ea typeface="標楷體" panose="03000509000000000000" pitchFamily="65" charset="-120"/>
                        <a:cs typeface="Times New Roman"/>
                      </a:endParaRPr>
                    </a:p>
                  </a:txBody>
                  <a:tcPr marL="61383" marR="613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spcAft>
                          <a:spcPts val="0"/>
                        </a:spcAft>
                      </a:pPr>
                      <a:r>
                        <a:rPr lang="zh-TW" sz="2000" b="1" kern="100" dirty="0">
                          <a:solidFill>
                            <a:srgbClr val="000000"/>
                          </a:solidFill>
                          <a:effectLst/>
                          <a:latin typeface="標楷體" panose="03000509000000000000" pitchFamily="65" charset="-120"/>
                          <a:ea typeface="標楷體" panose="03000509000000000000" pitchFamily="65" charset="-120"/>
                        </a:rPr>
                        <a:t>開標、比價、議價、決標、驗收</a:t>
                      </a:r>
                      <a:endParaRPr lang="zh-TW" sz="2000" b="1" kern="100" dirty="0">
                        <a:solidFill>
                          <a:srgbClr val="000000"/>
                        </a:solidFill>
                        <a:effectLst/>
                        <a:latin typeface="標楷體" panose="03000509000000000000" pitchFamily="65" charset="-120"/>
                        <a:ea typeface="標楷體" panose="03000509000000000000" pitchFamily="65" charset="-120"/>
                        <a:cs typeface="Times New Roman"/>
                      </a:endParaRPr>
                    </a:p>
                  </a:txBody>
                  <a:tcPr marL="61383" marR="6138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just">
                        <a:spcAft>
                          <a:spcPts val="0"/>
                        </a:spcAft>
                      </a:pPr>
                      <a:r>
                        <a:rPr lang="zh-TW" sz="2000" b="1" kern="100" dirty="0">
                          <a:solidFill>
                            <a:srgbClr val="000000"/>
                          </a:solidFill>
                          <a:effectLst/>
                          <a:latin typeface="標楷體" panose="03000509000000000000" pitchFamily="65" charset="-120"/>
                          <a:ea typeface="標楷體" panose="03000509000000000000" pitchFamily="65" charset="-120"/>
                        </a:rPr>
                        <a:t>開標、比價、議價、決標、驗收</a:t>
                      </a:r>
                      <a:endParaRPr lang="zh-TW" sz="2000" b="1" kern="100" dirty="0">
                        <a:solidFill>
                          <a:srgbClr val="000000"/>
                        </a:solidFill>
                        <a:effectLst/>
                        <a:latin typeface="標楷體" panose="03000509000000000000" pitchFamily="65" charset="-120"/>
                        <a:ea typeface="標楷體" panose="03000509000000000000" pitchFamily="65" charset="-120"/>
                        <a:cs typeface="Times New Roman"/>
                      </a:endParaRPr>
                    </a:p>
                  </a:txBody>
                  <a:tcPr marL="61383" marR="613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r h="327378">
                <a:tc gridSpan="2">
                  <a:txBody>
                    <a:bodyPr/>
                    <a:lstStyle/>
                    <a:p>
                      <a:pPr algn="just">
                        <a:spcAft>
                          <a:spcPts val="0"/>
                        </a:spcAft>
                      </a:pPr>
                      <a:r>
                        <a:rPr lang="zh-TW" sz="2000" b="1" kern="100" dirty="0">
                          <a:solidFill>
                            <a:srgbClr val="000000"/>
                          </a:solidFill>
                          <a:effectLst/>
                          <a:latin typeface="標楷體" panose="03000509000000000000" pitchFamily="65" charset="-120"/>
                          <a:ea typeface="標楷體" panose="03000509000000000000" pitchFamily="65" charset="-120"/>
                        </a:rPr>
                        <a:t>查核金額以上</a:t>
                      </a:r>
                      <a:r>
                        <a:rPr lang="en-US" sz="2000" b="1" kern="100" dirty="0">
                          <a:solidFill>
                            <a:srgbClr val="000000"/>
                          </a:solidFill>
                          <a:effectLst/>
                          <a:latin typeface="標楷體" panose="03000509000000000000" pitchFamily="65" charset="-120"/>
                          <a:ea typeface="標楷體" panose="03000509000000000000" pitchFamily="65" charset="-120"/>
                        </a:rPr>
                        <a:t>(</a:t>
                      </a:r>
                      <a:r>
                        <a:rPr lang="zh-TW" sz="2000" b="1" kern="100" dirty="0">
                          <a:solidFill>
                            <a:srgbClr val="000000"/>
                          </a:solidFill>
                          <a:effectLst/>
                          <a:latin typeface="標楷體" panose="03000509000000000000" pitchFamily="65" charset="-120"/>
                          <a:ea typeface="標楷體" panose="03000509000000000000" pitchFamily="65" charset="-120"/>
                        </a:rPr>
                        <a:t>§</a:t>
                      </a:r>
                      <a:r>
                        <a:rPr lang="en-US" sz="2000" b="1" kern="100" dirty="0">
                          <a:solidFill>
                            <a:srgbClr val="000000"/>
                          </a:solidFill>
                          <a:effectLst/>
                          <a:latin typeface="標楷體" panose="03000509000000000000" pitchFamily="65" charset="-120"/>
                          <a:ea typeface="標楷體" panose="03000509000000000000" pitchFamily="65" charset="-120"/>
                        </a:rPr>
                        <a:t>12)</a:t>
                      </a:r>
                      <a:endParaRPr lang="zh-TW" sz="2000" b="1" kern="100" dirty="0">
                        <a:solidFill>
                          <a:srgbClr val="000000"/>
                        </a:solidFill>
                        <a:effectLst/>
                        <a:latin typeface="標楷體" panose="03000509000000000000" pitchFamily="65" charset="-120"/>
                        <a:ea typeface="標楷體" panose="03000509000000000000" pitchFamily="65" charset="-120"/>
                        <a:cs typeface="Times New Roman"/>
                      </a:endParaRPr>
                    </a:p>
                  </a:txBody>
                  <a:tcPr marL="61383" marR="613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20000"/>
                        <a:lumOff val="80000"/>
                      </a:schemeClr>
                    </a:solidFill>
                  </a:tcPr>
                </a:tc>
                <a:tc hMerge="1">
                  <a:txBody>
                    <a:bodyPr/>
                    <a:lstStyle/>
                    <a:p>
                      <a:endParaRPr lang="zh-TW" altLang="en-US"/>
                    </a:p>
                  </a:txBody>
                  <a:tcPr/>
                </a:tc>
                <a:tc>
                  <a:txBody>
                    <a:bodyPr/>
                    <a:lstStyle/>
                    <a:p>
                      <a:pPr algn="just">
                        <a:spcAft>
                          <a:spcPts val="0"/>
                        </a:spcAft>
                      </a:pPr>
                      <a:r>
                        <a:rPr lang="en-US" sz="2000" b="1" kern="100" dirty="0">
                          <a:solidFill>
                            <a:srgbClr val="000000"/>
                          </a:solidFill>
                          <a:effectLst/>
                          <a:latin typeface="標楷體" panose="03000509000000000000" pitchFamily="65" charset="-120"/>
                          <a:ea typeface="標楷體" panose="03000509000000000000" pitchFamily="65" charset="-120"/>
                        </a:rPr>
                        <a:t>V</a:t>
                      </a:r>
                      <a:r>
                        <a:rPr lang="zh-TW" sz="2000" b="1" kern="100" dirty="0">
                          <a:solidFill>
                            <a:srgbClr val="000000"/>
                          </a:solidFill>
                          <a:effectLst/>
                          <a:latin typeface="標楷體" panose="03000509000000000000" pitchFamily="65" charset="-120"/>
                          <a:ea typeface="標楷體" panose="03000509000000000000" pitchFamily="65" charset="-120"/>
                        </a:rPr>
                        <a:t>，</a:t>
                      </a:r>
                      <a:r>
                        <a:rPr lang="zh-TW" sz="2000" b="1" kern="100" dirty="0">
                          <a:solidFill>
                            <a:srgbClr val="FF0000"/>
                          </a:solidFill>
                          <a:effectLst/>
                          <a:latin typeface="標楷體" panose="03000509000000000000" pitchFamily="65" charset="-120"/>
                          <a:ea typeface="標楷體" panose="03000509000000000000" pitchFamily="65" charset="-120"/>
                        </a:rPr>
                        <a:t>得</a:t>
                      </a:r>
                      <a:r>
                        <a:rPr lang="zh-TW" sz="2000" b="1" kern="100" dirty="0">
                          <a:solidFill>
                            <a:srgbClr val="000000"/>
                          </a:solidFill>
                          <a:effectLst/>
                          <a:latin typeface="標楷體" panose="03000509000000000000" pitchFamily="65" charset="-120"/>
                          <a:ea typeface="標楷體" panose="03000509000000000000" pitchFamily="65" charset="-120"/>
                        </a:rPr>
                        <a:t>授權機關自行辦理</a:t>
                      </a:r>
                      <a:endParaRPr lang="zh-TW" sz="2000" b="1" kern="100" dirty="0">
                        <a:solidFill>
                          <a:srgbClr val="000000"/>
                        </a:solidFill>
                        <a:effectLst/>
                        <a:latin typeface="標楷體" panose="03000509000000000000" pitchFamily="65" charset="-120"/>
                        <a:ea typeface="標楷體" panose="03000509000000000000" pitchFamily="65" charset="-120"/>
                        <a:cs typeface="Times New Roman"/>
                      </a:endParaRPr>
                    </a:p>
                  </a:txBody>
                  <a:tcPr marL="61383" marR="613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20000"/>
                        <a:lumOff val="80000"/>
                      </a:schemeClr>
                    </a:solidFill>
                  </a:tcPr>
                </a:tc>
                <a:tc>
                  <a:txBody>
                    <a:bodyPr/>
                    <a:lstStyle/>
                    <a:p>
                      <a:pPr algn="ctr">
                        <a:spcAft>
                          <a:spcPts val="0"/>
                        </a:spcAft>
                      </a:pPr>
                      <a:r>
                        <a:rPr lang="zh-TW" sz="2400" b="1" kern="100" dirty="0">
                          <a:solidFill>
                            <a:srgbClr val="000000"/>
                          </a:solidFill>
                          <a:effectLst/>
                          <a:latin typeface="標楷體" panose="03000509000000000000" pitchFamily="65" charset="-120"/>
                          <a:ea typeface="標楷體" panose="03000509000000000000" pitchFamily="65" charset="-120"/>
                        </a:rPr>
                        <a:t>主</a:t>
                      </a:r>
                      <a:r>
                        <a:rPr lang="en-US" sz="2400" b="1" kern="100" dirty="0">
                          <a:solidFill>
                            <a:srgbClr val="000000"/>
                          </a:solidFill>
                          <a:effectLst/>
                          <a:latin typeface="標楷體" panose="03000509000000000000" pitchFamily="65" charset="-120"/>
                          <a:ea typeface="標楷體" panose="03000509000000000000" pitchFamily="65" charset="-120"/>
                        </a:rPr>
                        <a:t>(</a:t>
                      </a:r>
                      <a:r>
                        <a:rPr lang="zh-TW" sz="2400" b="1" kern="100" dirty="0">
                          <a:solidFill>
                            <a:srgbClr val="000000"/>
                          </a:solidFill>
                          <a:effectLst/>
                          <a:latin typeface="標楷體" panose="03000509000000000000" pitchFamily="65" charset="-120"/>
                          <a:ea typeface="標楷體" panose="03000509000000000000" pitchFamily="65" charset="-120"/>
                        </a:rPr>
                        <a:t>會</a:t>
                      </a:r>
                      <a:r>
                        <a:rPr lang="en-US" sz="2400" b="1" kern="100" dirty="0">
                          <a:solidFill>
                            <a:srgbClr val="000000"/>
                          </a:solidFill>
                          <a:effectLst/>
                          <a:latin typeface="標楷體" panose="03000509000000000000" pitchFamily="65" charset="-120"/>
                          <a:ea typeface="標楷體" panose="03000509000000000000" pitchFamily="65" charset="-120"/>
                        </a:rPr>
                        <a:t>)</a:t>
                      </a:r>
                      <a:r>
                        <a:rPr lang="zh-TW" sz="2400" b="1" kern="100" dirty="0">
                          <a:solidFill>
                            <a:srgbClr val="000000"/>
                          </a:solidFill>
                          <a:effectLst/>
                          <a:latin typeface="標楷體" panose="03000509000000000000" pitchFamily="65" charset="-120"/>
                          <a:ea typeface="標楷體" panose="03000509000000000000" pitchFamily="65" charset="-120"/>
                        </a:rPr>
                        <a:t>計</a:t>
                      </a:r>
                      <a:r>
                        <a:rPr lang="zh-TW" sz="2400" b="1" kern="100" dirty="0">
                          <a:solidFill>
                            <a:srgbClr val="FF0000"/>
                          </a:solidFill>
                          <a:effectLst/>
                          <a:latin typeface="標楷體" panose="03000509000000000000" pitchFamily="65" charset="-120"/>
                          <a:ea typeface="標楷體" panose="03000509000000000000" pitchFamily="65" charset="-120"/>
                        </a:rPr>
                        <a:t>及</a:t>
                      </a:r>
                      <a:r>
                        <a:rPr lang="zh-TW" sz="2400" b="1" kern="100" dirty="0">
                          <a:solidFill>
                            <a:srgbClr val="000000"/>
                          </a:solidFill>
                          <a:effectLst/>
                          <a:latin typeface="標楷體" panose="03000509000000000000" pitchFamily="65" charset="-120"/>
                          <a:ea typeface="標楷體" panose="03000509000000000000" pitchFamily="65" charset="-120"/>
                        </a:rPr>
                        <a:t>有關單位</a:t>
                      </a:r>
                      <a:endParaRPr lang="zh-TW" sz="2400" b="1" kern="100" dirty="0">
                        <a:solidFill>
                          <a:srgbClr val="000000"/>
                        </a:solidFill>
                        <a:effectLst/>
                        <a:latin typeface="標楷體" panose="03000509000000000000" pitchFamily="65" charset="-120"/>
                        <a:ea typeface="標楷體" panose="03000509000000000000" pitchFamily="65" charset="-120"/>
                        <a:cs typeface="Times New Roman"/>
                      </a:endParaRPr>
                    </a:p>
                  </a:txBody>
                  <a:tcPr marL="61383" marR="6138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20000"/>
                        <a:lumOff val="80000"/>
                      </a:schemeClr>
                    </a:solidFill>
                  </a:tcPr>
                </a:tc>
                <a:tc>
                  <a:txBody>
                    <a:bodyPr/>
                    <a:lstStyle/>
                    <a:p>
                      <a:pPr algn="just">
                        <a:spcAft>
                          <a:spcPts val="0"/>
                        </a:spcAft>
                      </a:pPr>
                      <a:r>
                        <a:rPr lang="zh-TW" sz="2400" b="1" kern="100" dirty="0">
                          <a:solidFill>
                            <a:srgbClr val="FF0000"/>
                          </a:solidFill>
                          <a:effectLst/>
                          <a:latin typeface="標楷體" panose="03000509000000000000" pitchFamily="65" charset="-120"/>
                          <a:ea typeface="標楷體" panose="03000509000000000000" pitchFamily="65" charset="-120"/>
                        </a:rPr>
                        <a:t>應</a:t>
                      </a:r>
                      <a:r>
                        <a:rPr lang="zh-TW" sz="2400" b="1" kern="100" dirty="0">
                          <a:solidFill>
                            <a:srgbClr val="000000"/>
                          </a:solidFill>
                          <a:effectLst/>
                          <a:latin typeface="標楷體" panose="03000509000000000000" pitchFamily="65" charset="-120"/>
                          <a:ea typeface="標楷體" panose="03000509000000000000" pitchFamily="65" charset="-120"/>
                        </a:rPr>
                        <a:t>通知監辦</a:t>
                      </a:r>
                      <a:endParaRPr lang="zh-TW" sz="2400" b="1" kern="100" dirty="0">
                        <a:solidFill>
                          <a:srgbClr val="000000"/>
                        </a:solidFill>
                        <a:effectLst/>
                        <a:latin typeface="標楷體" panose="03000509000000000000" pitchFamily="65" charset="-120"/>
                        <a:ea typeface="標楷體" panose="03000509000000000000" pitchFamily="65" charset="-120"/>
                        <a:cs typeface="Times New Roman"/>
                      </a:endParaRPr>
                    </a:p>
                  </a:txBody>
                  <a:tcPr marL="61383" marR="6138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0002"/>
                  </a:ext>
                </a:extLst>
              </a:tr>
              <a:tr h="982133">
                <a:tc gridSpan="2">
                  <a:txBody>
                    <a:bodyPr/>
                    <a:lstStyle/>
                    <a:p>
                      <a:pPr algn="just">
                        <a:spcAft>
                          <a:spcPts val="0"/>
                        </a:spcAft>
                      </a:pPr>
                      <a:r>
                        <a:rPr lang="zh-TW" sz="2000" b="1" kern="100" dirty="0">
                          <a:solidFill>
                            <a:srgbClr val="000000"/>
                          </a:solidFill>
                          <a:effectLst/>
                          <a:latin typeface="標楷體" panose="03000509000000000000" pitchFamily="65" charset="-120"/>
                          <a:ea typeface="標楷體" panose="03000509000000000000" pitchFamily="65" charset="-120"/>
                        </a:rPr>
                        <a:t>公告金額以上</a:t>
                      </a:r>
                      <a:r>
                        <a:rPr lang="en-US" sz="2000" b="1" kern="100" dirty="0">
                          <a:solidFill>
                            <a:srgbClr val="000000"/>
                          </a:solidFill>
                          <a:effectLst/>
                          <a:latin typeface="標楷體" panose="03000509000000000000" pitchFamily="65" charset="-120"/>
                          <a:ea typeface="標楷體" panose="03000509000000000000" pitchFamily="65" charset="-120"/>
                        </a:rPr>
                        <a:t>(</a:t>
                      </a:r>
                      <a:r>
                        <a:rPr lang="zh-TW" sz="2000" b="1" kern="100" dirty="0">
                          <a:solidFill>
                            <a:srgbClr val="000000"/>
                          </a:solidFill>
                          <a:effectLst/>
                          <a:latin typeface="標楷體" panose="03000509000000000000" pitchFamily="65" charset="-120"/>
                          <a:ea typeface="標楷體" panose="03000509000000000000" pitchFamily="65" charset="-120"/>
                        </a:rPr>
                        <a:t>§</a:t>
                      </a:r>
                      <a:r>
                        <a:rPr lang="en-US" sz="2000" b="1" kern="100" dirty="0">
                          <a:solidFill>
                            <a:srgbClr val="000000"/>
                          </a:solidFill>
                          <a:effectLst/>
                          <a:latin typeface="標楷體" panose="03000509000000000000" pitchFamily="65" charset="-120"/>
                          <a:ea typeface="標楷體" panose="03000509000000000000" pitchFamily="65" charset="-120"/>
                        </a:rPr>
                        <a:t>13)</a:t>
                      </a:r>
                      <a:r>
                        <a:rPr lang="zh-TW" sz="2000" b="1" kern="100" dirty="0">
                          <a:solidFill>
                            <a:srgbClr val="000000"/>
                          </a:solidFill>
                          <a:effectLst/>
                          <a:latin typeface="標楷體" panose="03000509000000000000" pitchFamily="65" charset="-120"/>
                          <a:ea typeface="標楷體" panose="03000509000000000000" pitchFamily="65" charset="-120"/>
                        </a:rPr>
                        <a:t>及其子法</a:t>
                      </a:r>
                      <a:endParaRPr lang="zh-TW" sz="2000" b="1" kern="100" dirty="0">
                        <a:solidFill>
                          <a:srgbClr val="000000"/>
                        </a:solidFill>
                        <a:effectLst/>
                        <a:latin typeface="標楷體" panose="03000509000000000000" pitchFamily="65" charset="-120"/>
                        <a:ea typeface="標楷體" panose="03000509000000000000" pitchFamily="65" charset="-120"/>
                        <a:cs typeface="Times New Roman"/>
                      </a:endParaRPr>
                    </a:p>
                  </a:txBody>
                  <a:tcPr marL="61383" marR="6138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20000"/>
                        <a:lumOff val="80000"/>
                      </a:schemeClr>
                    </a:solidFill>
                  </a:tcPr>
                </a:tc>
                <a:tc hMerge="1">
                  <a:txBody>
                    <a:bodyPr/>
                    <a:lstStyle/>
                    <a:p>
                      <a:endParaRPr lang="zh-TW" altLang="en-US"/>
                    </a:p>
                  </a:txBody>
                  <a:tcPr/>
                </a:tc>
                <a:tc>
                  <a:txBody>
                    <a:bodyPr/>
                    <a:lstStyle/>
                    <a:p>
                      <a:pPr algn="just">
                        <a:spcAft>
                          <a:spcPts val="0"/>
                        </a:spcAft>
                      </a:pPr>
                      <a:r>
                        <a:rPr lang="en-US" sz="2000" b="1" kern="100" dirty="0">
                          <a:solidFill>
                            <a:srgbClr val="000000"/>
                          </a:solidFill>
                          <a:effectLst/>
                          <a:latin typeface="標楷體" panose="03000509000000000000" pitchFamily="65" charset="-120"/>
                          <a:ea typeface="標楷體" panose="03000509000000000000" pitchFamily="65" charset="-120"/>
                        </a:rPr>
                        <a:t> </a:t>
                      </a:r>
                      <a:endParaRPr lang="zh-TW" sz="2000" b="1" kern="100" dirty="0">
                        <a:solidFill>
                          <a:srgbClr val="000000"/>
                        </a:solidFill>
                        <a:effectLst/>
                        <a:latin typeface="標楷體" panose="03000509000000000000" pitchFamily="65" charset="-120"/>
                        <a:ea typeface="標楷體" panose="03000509000000000000" pitchFamily="65" charset="-120"/>
                        <a:cs typeface="Times New Roman"/>
                      </a:endParaRPr>
                    </a:p>
                  </a:txBody>
                  <a:tcPr marL="61383" marR="613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just">
                        <a:spcAft>
                          <a:spcPts val="0"/>
                        </a:spcAft>
                      </a:pPr>
                      <a:r>
                        <a:rPr lang="zh-TW" sz="2000" b="1" kern="100" dirty="0">
                          <a:solidFill>
                            <a:srgbClr val="000000"/>
                          </a:solidFill>
                          <a:effectLst/>
                          <a:latin typeface="標楷體" panose="03000509000000000000" pitchFamily="65" charset="-120"/>
                          <a:ea typeface="標楷體" panose="03000509000000000000" pitchFamily="65" charset="-120"/>
                        </a:rPr>
                        <a:t>主</a:t>
                      </a:r>
                      <a:r>
                        <a:rPr lang="en-US" sz="2000" b="1" kern="100" dirty="0">
                          <a:solidFill>
                            <a:srgbClr val="000000"/>
                          </a:solidFill>
                          <a:effectLst/>
                          <a:latin typeface="標楷體" panose="03000509000000000000" pitchFamily="65" charset="-120"/>
                          <a:ea typeface="標楷體" panose="03000509000000000000" pitchFamily="65" charset="-120"/>
                        </a:rPr>
                        <a:t>(</a:t>
                      </a:r>
                      <a:r>
                        <a:rPr lang="zh-TW" sz="2000" b="1" kern="100" dirty="0">
                          <a:solidFill>
                            <a:srgbClr val="000000"/>
                          </a:solidFill>
                          <a:effectLst/>
                          <a:latin typeface="標楷體" panose="03000509000000000000" pitchFamily="65" charset="-120"/>
                          <a:ea typeface="標楷體" panose="03000509000000000000" pitchFamily="65" charset="-120"/>
                        </a:rPr>
                        <a:t>會</a:t>
                      </a:r>
                      <a:r>
                        <a:rPr lang="en-US" sz="2000" b="1" kern="100" dirty="0">
                          <a:solidFill>
                            <a:srgbClr val="000000"/>
                          </a:solidFill>
                          <a:effectLst/>
                          <a:latin typeface="標楷體" panose="03000509000000000000" pitchFamily="65" charset="-120"/>
                          <a:ea typeface="標楷體" panose="03000509000000000000" pitchFamily="65" charset="-120"/>
                        </a:rPr>
                        <a:t>)</a:t>
                      </a:r>
                      <a:r>
                        <a:rPr lang="zh-TW" sz="2000" b="1" kern="100" dirty="0">
                          <a:solidFill>
                            <a:srgbClr val="000000"/>
                          </a:solidFill>
                          <a:effectLst/>
                          <a:latin typeface="標楷體" panose="03000509000000000000" pitchFamily="65" charset="-120"/>
                          <a:ea typeface="標楷體" panose="03000509000000000000" pitchFamily="65" charset="-120"/>
                        </a:rPr>
                        <a:t>計</a:t>
                      </a:r>
                      <a:r>
                        <a:rPr lang="zh-TW" sz="2000" b="1" kern="100" dirty="0">
                          <a:solidFill>
                            <a:srgbClr val="FF0000"/>
                          </a:solidFill>
                          <a:effectLst/>
                          <a:latin typeface="標楷體" panose="03000509000000000000" pitchFamily="65" charset="-120"/>
                          <a:ea typeface="標楷體" panose="03000509000000000000" pitchFamily="65" charset="-120"/>
                        </a:rPr>
                        <a:t>及</a:t>
                      </a:r>
                      <a:r>
                        <a:rPr lang="zh-TW" sz="2000" b="1" kern="100" dirty="0">
                          <a:solidFill>
                            <a:srgbClr val="000000"/>
                          </a:solidFill>
                          <a:effectLst/>
                          <a:latin typeface="標楷體" panose="03000509000000000000" pitchFamily="65" charset="-120"/>
                          <a:ea typeface="標楷體" panose="03000509000000000000" pitchFamily="65" charset="-120"/>
                        </a:rPr>
                        <a:t>有關單位</a:t>
                      </a:r>
                      <a:r>
                        <a:rPr lang="zh-TW" altLang="en-US" sz="2000" b="1" kern="100" dirty="0">
                          <a:solidFill>
                            <a:srgbClr val="000000"/>
                          </a:solidFill>
                          <a:effectLst/>
                          <a:latin typeface="標楷體" panose="03000509000000000000" pitchFamily="65" charset="-120"/>
                          <a:ea typeface="標楷體" panose="03000509000000000000" pitchFamily="65" charset="-120"/>
                        </a:rPr>
                        <a:t>，</a:t>
                      </a:r>
                      <a:r>
                        <a:rPr lang="zh-TW" altLang="zh-TW" sz="2000" b="1" kern="100" dirty="0">
                          <a:solidFill>
                            <a:srgbClr val="000000"/>
                          </a:solidFill>
                          <a:effectLst/>
                          <a:latin typeface="標楷體" panose="03000509000000000000" pitchFamily="65" charset="-120"/>
                          <a:ea typeface="標楷體" panose="03000509000000000000" pitchFamily="65" charset="-120"/>
                        </a:rPr>
                        <a:t>例外</a:t>
                      </a:r>
                      <a:r>
                        <a:rPr lang="zh-TW" altLang="en-US" sz="2000" b="1" kern="100" dirty="0">
                          <a:solidFill>
                            <a:srgbClr val="FF0000"/>
                          </a:solidFill>
                          <a:effectLst/>
                          <a:latin typeface="標楷體" panose="03000509000000000000" pitchFamily="65" charset="-120"/>
                          <a:ea typeface="標楷體" panose="03000509000000000000" pitchFamily="65" charset="-120"/>
                        </a:rPr>
                        <a:t>得</a:t>
                      </a:r>
                      <a:r>
                        <a:rPr lang="zh-TW" altLang="zh-TW" sz="2000" b="1" kern="100" dirty="0">
                          <a:solidFill>
                            <a:srgbClr val="000000"/>
                          </a:solidFill>
                          <a:effectLst/>
                          <a:latin typeface="標楷體" panose="03000509000000000000" pitchFamily="65" charset="-120"/>
                          <a:ea typeface="標楷體" panose="03000509000000000000" pitchFamily="65" charset="-120"/>
                        </a:rPr>
                        <a:t>不監辦</a:t>
                      </a:r>
                      <a:r>
                        <a:rPr lang="en-US" altLang="zh-TW" sz="2000" b="1" kern="100" dirty="0">
                          <a:solidFill>
                            <a:srgbClr val="000000"/>
                          </a:solidFill>
                          <a:effectLst/>
                          <a:latin typeface="標楷體" panose="03000509000000000000" pitchFamily="65" charset="-120"/>
                          <a:ea typeface="標楷體" panose="03000509000000000000" pitchFamily="65" charset="-120"/>
                        </a:rPr>
                        <a:t>(</a:t>
                      </a:r>
                      <a:r>
                        <a:rPr lang="zh-TW" altLang="zh-TW" sz="2000" b="1" kern="100" dirty="0">
                          <a:solidFill>
                            <a:srgbClr val="000000"/>
                          </a:solidFill>
                          <a:effectLst/>
                          <a:latin typeface="標楷體" panose="03000509000000000000" pitchFamily="65" charset="-120"/>
                          <a:ea typeface="標楷體" panose="03000509000000000000" pitchFamily="65" charset="-120"/>
                        </a:rPr>
                        <a:t>子法§</a:t>
                      </a:r>
                      <a:r>
                        <a:rPr lang="en-US" altLang="zh-TW" sz="2000" b="1" kern="100" dirty="0">
                          <a:solidFill>
                            <a:srgbClr val="000000"/>
                          </a:solidFill>
                          <a:effectLst/>
                          <a:latin typeface="標楷體" panose="03000509000000000000" pitchFamily="65" charset="-120"/>
                          <a:ea typeface="標楷體" panose="03000509000000000000" pitchFamily="65" charset="-120"/>
                        </a:rPr>
                        <a:t>5)</a:t>
                      </a:r>
                      <a:r>
                        <a:rPr lang="zh-TW" altLang="zh-TW" sz="2000" b="1" kern="100" dirty="0">
                          <a:solidFill>
                            <a:srgbClr val="000000"/>
                          </a:solidFill>
                          <a:effectLst/>
                          <a:latin typeface="標楷體" panose="03000509000000000000" pitchFamily="65" charset="-120"/>
                          <a:ea typeface="標楷體" panose="03000509000000000000" pitchFamily="65" charset="-120"/>
                        </a:rPr>
                        <a:t>。</a:t>
                      </a:r>
                      <a:r>
                        <a:rPr lang="zh-TW" sz="2000" b="1" kern="100" dirty="0">
                          <a:solidFill>
                            <a:srgbClr val="000000"/>
                          </a:solidFill>
                          <a:effectLst/>
                          <a:latin typeface="標楷體" panose="03000509000000000000" pitchFamily="65" charset="-120"/>
                          <a:ea typeface="標楷體" panose="03000509000000000000" pitchFamily="65" charset="-120"/>
                        </a:rPr>
                        <a:t>採書面審核監辦，</a:t>
                      </a:r>
                      <a:r>
                        <a:rPr lang="zh-TW" sz="2000" b="1" kern="100" dirty="0">
                          <a:solidFill>
                            <a:srgbClr val="FF0000"/>
                          </a:solidFill>
                          <a:effectLst/>
                          <a:latin typeface="標楷體" panose="03000509000000000000" pitchFamily="65" charset="-120"/>
                          <a:ea typeface="標楷體" panose="03000509000000000000" pitchFamily="65" charset="-120"/>
                        </a:rPr>
                        <a:t>應</a:t>
                      </a:r>
                      <a:r>
                        <a:rPr lang="zh-TW" sz="2000" b="1" kern="100" dirty="0">
                          <a:solidFill>
                            <a:srgbClr val="000000"/>
                          </a:solidFill>
                          <a:effectLst/>
                          <a:latin typeface="標楷體" panose="03000509000000000000" pitchFamily="65" charset="-120"/>
                          <a:ea typeface="標楷體" panose="03000509000000000000" pitchFamily="65" charset="-120"/>
                        </a:rPr>
                        <a:t>經機關首長或其授權人核准。</a:t>
                      </a:r>
                      <a:endParaRPr lang="zh-TW" sz="2000" b="1" kern="100" dirty="0">
                        <a:solidFill>
                          <a:srgbClr val="000000"/>
                        </a:solidFill>
                        <a:effectLst/>
                        <a:latin typeface="標楷體" panose="03000509000000000000" pitchFamily="65" charset="-120"/>
                        <a:ea typeface="標楷體" panose="03000509000000000000" pitchFamily="65" charset="-120"/>
                        <a:cs typeface="Times New Roman"/>
                      </a:endParaRPr>
                    </a:p>
                  </a:txBody>
                  <a:tcPr marL="61383" marR="613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algn="just">
                        <a:spcAft>
                          <a:spcPts val="0"/>
                        </a:spcAft>
                      </a:pPr>
                      <a:r>
                        <a:rPr lang="zh-TW" sz="2400" b="1" kern="100" dirty="0">
                          <a:solidFill>
                            <a:srgbClr val="FF0000"/>
                          </a:solidFill>
                          <a:effectLst/>
                          <a:latin typeface="標楷體" panose="03000509000000000000" pitchFamily="65" charset="-120"/>
                          <a:ea typeface="標楷體" panose="03000509000000000000" pitchFamily="65" charset="-120"/>
                        </a:rPr>
                        <a:t>應</a:t>
                      </a:r>
                      <a:r>
                        <a:rPr lang="zh-TW" sz="2400" b="1" kern="100" dirty="0">
                          <a:solidFill>
                            <a:srgbClr val="000000"/>
                          </a:solidFill>
                          <a:effectLst/>
                          <a:latin typeface="標楷體" panose="03000509000000000000" pitchFamily="65" charset="-120"/>
                          <a:ea typeface="標楷體" panose="03000509000000000000" pitchFamily="65" charset="-120"/>
                        </a:rPr>
                        <a:t>通知監辦</a:t>
                      </a:r>
                      <a:endParaRPr lang="zh-TW" sz="2400" b="1" kern="100" dirty="0">
                        <a:solidFill>
                          <a:srgbClr val="000000"/>
                        </a:solidFill>
                        <a:effectLst/>
                        <a:latin typeface="標楷體" panose="03000509000000000000" pitchFamily="65" charset="-120"/>
                        <a:ea typeface="標楷體" panose="03000509000000000000" pitchFamily="65" charset="-120"/>
                        <a:cs typeface="Times New Roman"/>
                      </a:endParaRPr>
                    </a:p>
                  </a:txBody>
                  <a:tcPr marL="61383" marR="6138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r h="1309511">
                <a:tc rowSpan="2">
                  <a:txBody>
                    <a:bodyPr/>
                    <a:lstStyle/>
                    <a:p>
                      <a:pPr algn="l">
                        <a:spcAft>
                          <a:spcPts val="0"/>
                        </a:spcAft>
                      </a:pPr>
                      <a:r>
                        <a:rPr lang="zh-TW" sz="2000" b="1" kern="100" dirty="0">
                          <a:solidFill>
                            <a:srgbClr val="000000"/>
                          </a:solidFill>
                          <a:effectLst/>
                          <a:latin typeface="標楷體" panose="03000509000000000000" pitchFamily="65" charset="-120"/>
                          <a:ea typeface="標楷體" panose="03000509000000000000" pitchFamily="65" charset="-120"/>
                        </a:rPr>
                        <a:t>未達公告金額</a:t>
                      </a:r>
                      <a:r>
                        <a:rPr lang="en-US" sz="2000" b="1" kern="100" dirty="0">
                          <a:solidFill>
                            <a:srgbClr val="000000"/>
                          </a:solidFill>
                          <a:effectLst/>
                          <a:latin typeface="標楷體" panose="03000509000000000000" pitchFamily="65" charset="-120"/>
                          <a:ea typeface="標楷體" panose="03000509000000000000" pitchFamily="65" charset="-120"/>
                        </a:rPr>
                        <a:t>(</a:t>
                      </a:r>
                      <a:r>
                        <a:rPr lang="zh-TW" sz="2000" b="1" kern="100" dirty="0">
                          <a:solidFill>
                            <a:srgbClr val="000000"/>
                          </a:solidFill>
                          <a:effectLst/>
                          <a:latin typeface="標楷體" panose="03000509000000000000" pitchFamily="65" charset="-120"/>
                          <a:ea typeface="標楷體" panose="03000509000000000000" pitchFamily="65" charset="-120"/>
                        </a:rPr>
                        <a:t>§</a:t>
                      </a:r>
                      <a:r>
                        <a:rPr lang="en-US" sz="2000" b="1" kern="100" dirty="0">
                          <a:solidFill>
                            <a:srgbClr val="000000"/>
                          </a:solidFill>
                          <a:effectLst/>
                          <a:latin typeface="標楷體" panose="03000509000000000000" pitchFamily="65" charset="-120"/>
                          <a:ea typeface="標楷體" panose="03000509000000000000" pitchFamily="65" charset="-120"/>
                        </a:rPr>
                        <a:t>13)</a:t>
                      </a:r>
                      <a:r>
                        <a:rPr lang="zh-TW" sz="2000" b="1" kern="100" dirty="0">
                          <a:solidFill>
                            <a:srgbClr val="000000"/>
                          </a:solidFill>
                          <a:effectLst/>
                          <a:latin typeface="標楷體" panose="03000509000000000000" pitchFamily="65" charset="-120"/>
                          <a:ea typeface="標楷體" panose="03000509000000000000" pitchFamily="65" charset="-120"/>
                        </a:rPr>
                        <a:t>及其子法。準用機關主會計及有關單位會同監辦辦法第</a:t>
                      </a:r>
                      <a:r>
                        <a:rPr lang="en-US" sz="2000" b="1" kern="100" dirty="0">
                          <a:solidFill>
                            <a:srgbClr val="000000"/>
                          </a:solidFill>
                          <a:effectLst/>
                          <a:latin typeface="標楷體" panose="03000509000000000000" pitchFamily="65" charset="-120"/>
                          <a:ea typeface="標楷體" panose="03000509000000000000" pitchFamily="65" charset="-120"/>
                        </a:rPr>
                        <a:t>4</a:t>
                      </a:r>
                      <a:r>
                        <a:rPr lang="zh-TW" sz="2000" b="1" kern="100" dirty="0">
                          <a:solidFill>
                            <a:srgbClr val="000000"/>
                          </a:solidFill>
                          <a:effectLst/>
                          <a:latin typeface="標楷體" panose="03000509000000000000" pitchFamily="65" charset="-120"/>
                          <a:ea typeface="標楷體" panose="03000509000000000000" pitchFamily="65" charset="-120"/>
                        </a:rPr>
                        <a:t>、</a:t>
                      </a:r>
                      <a:r>
                        <a:rPr lang="en-US" sz="2000" b="1" kern="100" dirty="0">
                          <a:solidFill>
                            <a:srgbClr val="000000"/>
                          </a:solidFill>
                          <a:effectLst/>
                          <a:latin typeface="標楷體" panose="03000509000000000000" pitchFamily="65" charset="-120"/>
                          <a:ea typeface="標楷體" panose="03000509000000000000" pitchFamily="65" charset="-120"/>
                        </a:rPr>
                        <a:t>7</a:t>
                      </a:r>
                      <a:r>
                        <a:rPr lang="zh-TW" sz="2000" b="1" kern="100" dirty="0">
                          <a:solidFill>
                            <a:srgbClr val="000000"/>
                          </a:solidFill>
                          <a:effectLst/>
                          <a:latin typeface="標楷體" panose="03000509000000000000" pitchFamily="65" charset="-120"/>
                          <a:ea typeface="標楷體" panose="03000509000000000000" pitchFamily="65" charset="-120"/>
                        </a:rPr>
                        <a:t>及</a:t>
                      </a:r>
                      <a:r>
                        <a:rPr lang="en-US" sz="2000" b="1" kern="100" dirty="0">
                          <a:solidFill>
                            <a:srgbClr val="000000"/>
                          </a:solidFill>
                          <a:effectLst/>
                          <a:latin typeface="標楷體" panose="03000509000000000000" pitchFamily="65" charset="-120"/>
                          <a:ea typeface="標楷體" panose="03000509000000000000" pitchFamily="65" charset="-120"/>
                        </a:rPr>
                        <a:t>8</a:t>
                      </a:r>
                      <a:r>
                        <a:rPr lang="zh-TW" sz="2000" b="1" kern="100" dirty="0">
                          <a:solidFill>
                            <a:srgbClr val="000000"/>
                          </a:solidFill>
                          <a:effectLst/>
                          <a:latin typeface="標楷體" panose="03000509000000000000" pitchFamily="65" charset="-120"/>
                          <a:ea typeface="標楷體" panose="03000509000000000000" pitchFamily="65" charset="-120"/>
                        </a:rPr>
                        <a:t>條。</a:t>
                      </a:r>
                      <a:endParaRPr lang="zh-TW" sz="2000" b="1" kern="100" dirty="0">
                        <a:solidFill>
                          <a:srgbClr val="000000"/>
                        </a:solidFill>
                        <a:effectLst/>
                        <a:latin typeface="標楷體" panose="03000509000000000000" pitchFamily="65" charset="-120"/>
                        <a:ea typeface="標楷體" panose="03000509000000000000" pitchFamily="65" charset="-120"/>
                        <a:cs typeface="Times New Roman"/>
                      </a:endParaRPr>
                    </a:p>
                  </a:txBody>
                  <a:tcPr marL="61383" marR="613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just">
                        <a:spcAft>
                          <a:spcPts val="0"/>
                        </a:spcAft>
                      </a:pPr>
                      <a:r>
                        <a:rPr lang="zh-TW" sz="2000" b="1" kern="100" dirty="0">
                          <a:solidFill>
                            <a:srgbClr val="000000"/>
                          </a:solidFill>
                          <a:effectLst/>
                          <a:latin typeface="標楷體" panose="03000509000000000000" pitchFamily="65" charset="-120"/>
                          <a:ea typeface="標楷體" panose="03000509000000000000" pitchFamily="65" charset="-120"/>
                        </a:rPr>
                        <a:t>逾公告金額</a:t>
                      </a:r>
                      <a:r>
                        <a:rPr lang="en-US" sz="2000" b="1" kern="100" dirty="0">
                          <a:solidFill>
                            <a:srgbClr val="000000"/>
                          </a:solidFill>
                          <a:effectLst/>
                          <a:latin typeface="標楷體" panose="03000509000000000000" pitchFamily="65" charset="-120"/>
                          <a:ea typeface="標楷體" panose="03000509000000000000" pitchFamily="65" charset="-120"/>
                        </a:rPr>
                        <a:t>1/10</a:t>
                      </a:r>
                      <a:r>
                        <a:rPr lang="zh-TW" sz="2000" b="1" kern="100" dirty="0">
                          <a:solidFill>
                            <a:srgbClr val="000000"/>
                          </a:solidFill>
                          <a:effectLst/>
                          <a:latin typeface="標楷體" panose="03000509000000000000" pitchFamily="65" charset="-120"/>
                          <a:ea typeface="標楷體" panose="03000509000000000000" pitchFamily="65" charset="-120"/>
                        </a:rPr>
                        <a:t>以上</a:t>
                      </a:r>
                      <a:endParaRPr lang="zh-TW" sz="2000" b="1" kern="100" dirty="0">
                        <a:solidFill>
                          <a:srgbClr val="000000"/>
                        </a:solidFill>
                        <a:effectLst/>
                        <a:latin typeface="標楷體" panose="03000509000000000000" pitchFamily="65" charset="-120"/>
                        <a:ea typeface="標楷體" panose="03000509000000000000" pitchFamily="65" charset="-120"/>
                        <a:cs typeface="Times New Roman"/>
                      </a:endParaRPr>
                    </a:p>
                  </a:txBody>
                  <a:tcPr marL="61383" marR="613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just">
                        <a:spcAft>
                          <a:spcPts val="0"/>
                        </a:spcAft>
                      </a:pPr>
                      <a:r>
                        <a:rPr lang="en-US" sz="2000" b="1" kern="100" dirty="0">
                          <a:solidFill>
                            <a:srgbClr val="000000"/>
                          </a:solidFill>
                          <a:effectLst/>
                          <a:latin typeface="標楷體" panose="03000509000000000000" pitchFamily="65" charset="-120"/>
                          <a:ea typeface="標楷體" panose="03000509000000000000" pitchFamily="65" charset="-120"/>
                        </a:rPr>
                        <a:t> </a:t>
                      </a:r>
                      <a:endParaRPr lang="zh-TW" sz="2000" b="1" kern="100" dirty="0">
                        <a:solidFill>
                          <a:srgbClr val="000000"/>
                        </a:solidFill>
                        <a:effectLst/>
                        <a:latin typeface="標楷體" panose="03000509000000000000" pitchFamily="65" charset="-120"/>
                        <a:ea typeface="標楷體" panose="03000509000000000000" pitchFamily="65" charset="-120"/>
                        <a:cs typeface="Times New Roman"/>
                      </a:endParaRPr>
                    </a:p>
                  </a:txBody>
                  <a:tcPr marL="61383" marR="613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spcAft>
                          <a:spcPts val="0"/>
                        </a:spcAft>
                      </a:pPr>
                      <a:r>
                        <a:rPr lang="zh-TW" sz="2000" b="1" kern="100" dirty="0">
                          <a:solidFill>
                            <a:srgbClr val="000000"/>
                          </a:solidFill>
                          <a:effectLst/>
                          <a:latin typeface="標楷體" panose="03000509000000000000" pitchFamily="65" charset="-120"/>
                          <a:ea typeface="標楷體" panose="03000509000000000000" pitchFamily="65" charset="-120"/>
                        </a:rPr>
                        <a:t>主</a:t>
                      </a:r>
                      <a:r>
                        <a:rPr lang="en-US" sz="2000" b="1" kern="100" dirty="0">
                          <a:solidFill>
                            <a:srgbClr val="000000"/>
                          </a:solidFill>
                          <a:effectLst/>
                          <a:latin typeface="標楷體" panose="03000509000000000000" pitchFamily="65" charset="-120"/>
                          <a:ea typeface="標楷體" panose="03000509000000000000" pitchFamily="65" charset="-120"/>
                        </a:rPr>
                        <a:t>(</a:t>
                      </a:r>
                      <a:r>
                        <a:rPr lang="zh-TW" sz="2000" b="1" kern="100" dirty="0">
                          <a:solidFill>
                            <a:srgbClr val="000000"/>
                          </a:solidFill>
                          <a:effectLst/>
                          <a:latin typeface="標楷體" panose="03000509000000000000" pitchFamily="65" charset="-120"/>
                          <a:ea typeface="標楷體" panose="03000509000000000000" pitchFamily="65" charset="-120"/>
                        </a:rPr>
                        <a:t>會</a:t>
                      </a:r>
                      <a:r>
                        <a:rPr lang="en-US" sz="2000" b="1" kern="100" dirty="0">
                          <a:solidFill>
                            <a:srgbClr val="000000"/>
                          </a:solidFill>
                          <a:effectLst/>
                          <a:latin typeface="標楷體" panose="03000509000000000000" pitchFamily="65" charset="-120"/>
                          <a:ea typeface="標楷體" panose="03000509000000000000" pitchFamily="65" charset="-120"/>
                        </a:rPr>
                        <a:t>)</a:t>
                      </a:r>
                      <a:r>
                        <a:rPr lang="zh-TW" sz="2000" b="1" kern="100" dirty="0">
                          <a:solidFill>
                            <a:srgbClr val="000000"/>
                          </a:solidFill>
                          <a:effectLst/>
                          <a:latin typeface="標楷體" panose="03000509000000000000" pitchFamily="65" charset="-120"/>
                          <a:ea typeface="標楷體" panose="03000509000000000000" pitchFamily="65" charset="-120"/>
                        </a:rPr>
                        <a:t>計</a:t>
                      </a:r>
                      <a:r>
                        <a:rPr lang="zh-TW" sz="2000" b="1" kern="100" dirty="0">
                          <a:solidFill>
                            <a:srgbClr val="FF0000"/>
                          </a:solidFill>
                          <a:effectLst/>
                          <a:latin typeface="標楷體" panose="03000509000000000000" pitchFamily="65" charset="-120"/>
                          <a:ea typeface="標楷體" panose="03000509000000000000" pitchFamily="65" charset="-120"/>
                        </a:rPr>
                        <a:t>或</a:t>
                      </a:r>
                      <a:r>
                        <a:rPr lang="zh-TW" sz="2000" b="1" kern="100" dirty="0">
                          <a:solidFill>
                            <a:srgbClr val="000000"/>
                          </a:solidFill>
                          <a:effectLst/>
                          <a:latin typeface="標楷體" panose="03000509000000000000" pitchFamily="65" charset="-120"/>
                          <a:ea typeface="標楷體" panose="03000509000000000000" pitchFamily="65" charset="-120"/>
                        </a:rPr>
                        <a:t>有關單位，例外</a:t>
                      </a:r>
                      <a:r>
                        <a:rPr lang="zh-TW" altLang="en-US" sz="2000" b="1" kern="100" dirty="0">
                          <a:solidFill>
                            <a:srgbClr val="FF0000"/>
                          </a:solidFill>
                          <a:effectLst/>
                          <a:latin typeface="標楷體" panose="03000509000000000000" pitchFamily="65" charset="-120"/>
                          <a:ea typeface="標楷體" panose="03000509000000000000" pitchFamily="65" charset="-120"/>
                        </a:rPr>
                        <a:t>得</a:t>
                      </a:r>
                      <a:r>
                        <a:rPr lang="zh-TW" sz="2000" b="1" kern="100" dirty="0">
                          <a:solidFill>
                            <a:srgbClr val="000000"/>
                          </a:solidFill>
                          <a:effectLst/>
                          <a:latin typeface="標楷體" panose="03000509000000000000" pitchFamily="65" charset="-120"/>
                          <a:ea typeface="標楷體" panose="03000509000000000000" pitchFamily="65" charset="-120"/>
                        </a:rPr>
                        <a:t>不監辦</a:t>
                      </a:r>
                      <a:r>
                        <a:rPr lang="en-US" sz="2000" b="1" kern="100" dirty="0">
                          <a:solidFill>
                            <a:srgbClr val="000000"/>
                          </a:solidFill>
                          <a:effectLst/>
                          <a:latin typeface="標楷體" panose="03000509000000000000" pitchFamily="65" charset="-120"/>
                          <a:ea typeface="標楷體" panose="03000509000000000000" pitchFamily="65" charset="-120"/>
                        </a:rPr>
                        <a:t>(</a:t>
                      </a:r>
                      <a:r>
                        <a:rPr lang="zh-TW" sz="2000" b="1" kern="100" dirty="0">
                          <a:solidFill>
                            <a:srgbClr val="000000"/>
                          </a:solidFill>
                          <a:effectLst/>
                          <a:latin typeface="標楷體" panose="03000509000000000000" pitchFamily="65" charset="-120"/>
                          <a:ea typeface="標楷體" panose="03000509000000000000" pitchFamily="65" charset="-120"/>
                        </a:rPr>
                        <a:t>子法§</a:t>
                      </a:r>
                      <a:r>
                        <a:rPr lang="en-US" sz="2000" b="1" kern="100" dirty="0">
                          <a:solidFill>
                            <a:srgbClr val="000000"/>
                          </a:solidFill>
                          <a:effectLst/>
                          <a:latin typeface="標楷體" panose="03000509000000000000" pitchFamily="65" charset="-120"/>
                          <a:ea typeface="標楷體" panose="03000509000000000000" pitchFamily="65" charset="-120"/>
                        </a:rPr>
                        <a:t>3)</a:t>
                      </a:r>
                      <a:r>
                        <a:rPr lang="zh-TW" sz="2000" b="1" kern="100" dirty="0">
                          <a:solidFill>
                            <a:srgbClr val="000000"/>
                          </a:solidFill>
                          <a:effectLst/>
                          <a:latin typeface="標楷體" panose="03000509000000000000" pitchFamily="65" charset="-120"/>
                          <a:ea typeface="標楷體" panose="03000509000000000000" pitchFamily="65" charset="-120"/>
                        </a:rPr>
                        <a:t>。</a:t>
                      </a:r>
                      <a:r>
                        <a:rPr lang="zh-TW" sz="2000" b="1" kern="100" dirty="0">
                          <a:solidFill>
                            <a:srgbClr val="FF0000"/>
                          </a:solidFill>
                          <a:effectLst/>
                          <a:latin typeface="標楷體" panose="03000509000000000000" pitchFamily="65" charset="-120"/>
                          <a:ea typeface="標楷體" panose="03000509000000000000" pitchFamily="65" charset="-120"/>
                        </a:rPr>
                        <a:t>得</a:t>
                      </a:r>
                      <a:r>
                        <a:rPr lang="zh-TW" sz="2000" b="1" kern="100" dirty="0">
                          <a:solidFill>
                            <a:srgbClr val="000000"/>
                          </a:solidFill>
                          <a:effectLst/>
                          <a:latin typeface="標楷體" panose="03000509000000000000" pitchFamily="65" charset="-120"/>
                          <a:ea typeface="標楷體" panose="03000509000000000000" pitchFamily="65" charset="-120"/>
                        </a:rPr>
                        <a:t>採書面審核監辦，</a:t>
                      </a:r>
                      <a:r>
                        <a:rPr lang="zh-TW" sz="2000" b="1" kern="100" dirty="0">
                          <a:solidFill>
                            <a:srgbClr val="FF0000"/>
                          </a:solidFill>
                          <a:effectLst/>
                          <a:latin typeface="標楷體" panose="03000509000000000000" pitchFamily="65" charset="-120"/>
                          <a:ea typeface="標楷體" panose="03000509000000000000" pitchFamily="65" charset="-120"/>
                        </a:rPr>
                        <a:t>免經</a:t>
                      </a:r>
                      <a:r>
                        <a:rPr lang="zh-TW" sz="2000" b="1" kern="100" dirty="0">
                          <a:solidFill>
                            <a:srgbClr val="000000"/>
                          </a:solidFill>
                          <a:effectLst/>
                          <a:latin typeface="標楷體" panose="03000509000000000000" pitchFamily="65" charset="-120"/>
                          <a:ea typeface="標楷體" panose="03000509000000000000" pitchFamily="65" charset="-120"/>
                        </a:rPr>
                        <a:t>機關首長或其授權人核准。</a:t>
                      </a:r>
                      <a:endParaRPr lang="zh-TW" sz="2000" b="1" kern="100" dirty="0">
                        <a:solidFill>
                          <a:srgbClr val="000000"/>
                        </a:solidFill>
                        <a:effectLst/>
                        <a:latin typeface="標楷體" panose="03000509000000000000" pitchFamily="65" charset="-120"/>
                        <a:ea typeface="標楷體" panose="03000509000000000000" pitchFamily="65" charset="-120"/>
                        <a:cs typeface="Times New Roman"/>
                      </a:endParaRPr>
                    </a:p>
                  </a:txBody>
                  <a:tcPr marL="61383" marR="613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just">
                        <a:spcAft>
                          <a:spcPts val="0"/>
                        </a:spcAft>
                      </a:pPr>
                      <a:r>
                        <a:rPr lang="zh-TW" sz="2400" b="1" kern="100" dirty="0">
                          <a:solidFill>
                            <a:srgbClr val="FF0000"/>
                          </a:solidFill>
                          <a:effectLst/>
                          <a:latin typeface="標楷體" panose="03000509000000000000" pitchFamily="65" charset="-120"/>
                          <a:ea typeface="標楷體" panose="03000509000000000000" pitchFamily="65" charset="-120"/>
                        </a:rPr>
                        <a:t>應</a:t>
                      </a:r>
                      <a:r>
                        <a:rPr lang="zh-TW" sz="2400" b="1" kern="100" dirty="0">
                          <a:solidFill>
                            <a:srgbClr val="000000"/>
                          </a:solidFill>
                          <a:effectLst/>
                          <a:latin typeface="標楷體" panose="03000509000000000000" pitchFamily="65" charset="-120"/>
                          <a:ea typeface="標楷體" panose="03000509000000000000" pitchFamily="65" charset="-120"/>
                        </a:rPr>
                        <a:t>通知監辦</a:t>
                      </a:r>
                      <a:endParaRPr lang="zh-TW" sz="2400" b="1" kern="100" dirty="0">
                        <a:solidFill>
                          <a:srgbClr val="000000"/>
                        </a:solidFill>
                        <a:effectLst/>
                        <a:latin typeface="標楷體" panose="03000509000000000000" pitchFamily="65" charset="-120"/>
                        <a:ea typeface="標楷體" panose="03000509000000000000" pitchFamily="65" charset="-120"/>
                        <a:cs typeface="Times New Roman"/>
                      </a:endParaRPr>
                    </a:p>
                  </a:txBody>
                  <a:tcPr marL="61383" marR="6138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0004"/>
                  </a:ext>
                </a:extLst>
              </a:tr>
              <a:tr h="1145822">
                <a:tc vMerge="1">
                  <a:txBody>
                    <a:bodyPr/>
                    <a:lstStyle/>
                    <a:p>
                      <a:endParaRPr lang="zh-TW" altLang="en-US"/>
                    </a:p>
                  </a:txBody>
                  <a:tcPr/>
                </a:tc>
                <a:tc>
                  <a:txBody>
                    <a:bodyPr/>
                    <a:lstStyle/>
                    <a:p>
                      <a:pPr algn="ctr">
                        <a:spcAft>
                          <a:spcPts val="0"/>
                        </a:spcAft>
                      </a:pPr>
                      <a:r>
                        <a:rPr lang="zh-TW" sz="2000" b="1" kern="100" dirty="0">
                          <a:solidFill>
                            <a:srgbClr val="000000"/>
                          </a:solidFill>
                          <a:effectLst/>
                          <a:latin typeface="標楷體" panose="03000509000000000000" pitchFamily="65" charset="-120"/>
                          <a:ea typeface="標楷體" panose="03000509000000000000" pitchFamily="65" charset="-120"/>
                        </a:rPr>
                        <a:t>小額</a:t>
                      </a:r>
                      <a:endParaRPr lang="en-US" altLang="zh-TW" sz="2000" b="1" kern="100" dirty="0">
                        <a:solidFill>
                          <a:srgbClr val="000000"/>
                        </a:solidFill>
                        <a:effectLst/>
                        <a:latin typeface="標楷體" panose="03000509000000000000" pitchFamily="65" charset="-120"/>
                        <a:ea typeface="標楷體" panose="03000509000000000000" pitchFamily="65" charset="-120"/>
                      </a:endParaRPr>
                    </a:p>
                    <a:p>
                      <a:pPr algn="ctr">
                        <a:spcAft>
                          <a:spcPts val="0"/>
                        </a:spcAft>
                      </a:pPr>
                      <a:r>
                        <a:rPr lang="zh-TW" sz="2000" b="1" kern="100" dirty="0">
                          <a:solidFill>
                            <a:srgbClr val="000000"/>
                          </a:solidFill>
                          <a:effectLst/>
                          <a:latin typeface="標楷體" panose="03000509000000000000" pitchFamily="65" charset="-120"/>
                          <a:ea typeface="標楷體" panose="03000509000000000000" pitchFamily="65" charset="-120"/>
                        </a:rPr>
                        <a:t>採購</a:t>
                      </a:r>
                      <a:endParaRPr lang="zh-TW" sz="2000" b="1" kern="100" dirty="0">
                        <a:solidFill>
                          <a:srgbClr val="000000"/>
                        </a:solidFill>
                        <a:effectLst/>
                        <a:latin typeface="標楷體" panose="03000509000000000000" pitchFamily="65" charset="-120"/>
                        <a:ea typeface="標楷體" panose="03000509000000000000" pitchFamily="65" charset="-120"/>
                        <a:cs typeface="Times New Roman"/>
                      </a:endParaRPr>
                    </a:p>
                  </a:txBody>
                  <a:tcPr marL="61383" marR="6138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20000"/>
                        <a:lumOff val="80000"/>
                      </a:schemeClr>
                    </a:solidFill>
                  </a:tcPr>
                </a:tc>
                <a:tc>
                  <a:txBody>
                    <a:bodyPr/>
                    <a:lstStyle/>
                    <a:p>
                      <a:pPr algn="just">
                        <a:spcAft>
                          <a:spcPts val="0"/>
                        </a:spcAft>
                      </a:pPr>
                      <a:r>
                        <a:rPr lang="en-US" sz="2000" b="1" kern="100" dirty="0">
                          <a:solidFill>
                            <a:srgbClr val="000000"/>
                          </a:solidFill>
                          <a:effectLst/>
                          <a:latin typeface="標楷體" panose="03000509000000000000" pitchFamily="65" charset="-120"/>
                          <a:ea typeface="標楷體" panose="03000509000000000000" pitchFamily="65" charset="-120"/>
                        </a:rPr>
                        <a:t> </a:t>
                      </a:r>
                      <a:endParaRPr lang="zh-TW" sz="2000" b="1" kern="100" dirty="0">
                        <a:solidFill>
                          <a:srgbClr val="000000"/>
                        </a:solidFill>
                        <a:effectLst/>
                        <a:latin typeface="標楷體" panose="03000509000000000000" pitchFamily="65" charset="-120"/>
                        <a:ea typeface="標楷體" panose="03000509000000000000" pitchFamily="65" charset="-120"/>
                        <a:cs typeface="Times New Roman"/>
                      </a:endParaRPr>
                    </a:p>
                  </a:txBody>
                  <a:tcPr marL="61383" marR="613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just">
                        <a:spcAft>
                          <a:spcPts val="0"/>
                        </a:spcAft>
                      </a:pPr>
                      <a:r>
                        <a:rPr lang="zh-TW" sz="2000" b="1" kern="100" dirty="0">
                          <a:solidFill>
                            <a:srgbClr val="000000"/>
                          </a:solidFill>
                          <a:effectLst/>
                          <a:latin typeface="標楷體" panose="03000509000000000000" pitchFamily="65" charset="-120"/>
                          <a:ea typeface="標楷體" panose="03000509000000000000" pitchFamily="65" charset="-120"/>
                        </a:rPr>
                        <a:t>若經通知，</a:t>
                      </a:r>
                      <a:r>
                        <a:rPr lang="zh-TW" sz="2000" b="1" kern="100" dirty="0">
                          <a:solidFill>
                            <a:srgbClr val="FF0000"/>
                          </a:solidFill>
                          <a:effectLst/>
                          <a:latin typeface="標楷體" panose="03000509000000000000" pitchFamily="65" charset="-120"/>
                          <a:ea typeface="標楷體" panose="03000509000000000000" pitchFamily="65" charset="-120"/>
                        </a:rPr>
                        <a:t>得</a:t>
                      </a:r>
                      <a:r>
                        <a:rPr lang="zh-TW" sz="2000" b="1" kern="100" dirty="0">
                          <a:solidFill>
                            <a:srgbClr val="000000"/>
                          </a:solidFill>
                          <a:effectLst/>
                          <a:latin typeface="標楷體" panose="03000509000000000000" pitchFamily="65" charset="-120"/>
                          <a:ea typeface="標楷體" panose="03000509000000000000" pitchFamily="65" charset="-120"/>
                        </a:rPr>
                        <a:t>不派員</a:t>
                      </a:r>
                      <a:r>
                        <a:rPr lang="en-US" sz="2000" b="1" kern="100" dirty="0">
                          <a:solidFill>
                            <a:srgbClr val="000000"/>
                          </a:solidFill>
                          <a:effectLst/>
                          <a:latin typeface="標楷體" panose="03000509000000000000" pitchFamily="65" charset="-120"/>
                          <a:ea typeface="標楷體" panose="03000509000000000000" pitchFamily="65" charset="-120"/>
                        </a:rPr>
                        <a:t>(</a:t>
                      </a:r>
                      <a:r>
                        <a:rPr lang="zh-TW" sz="2000" b="1" kern="100" dirty="0">
                          <a:solidFill>
                            <a:srgbClr val="000000"/>
                          </a:solidFill>
                          <a:effectLst/>
                          <a:latin typeface="標楷體" panose="03000509000000000000" pitchFamily="65" charset="-120"/>
                          <a:ea typeface="標楷體" panose="03000509000000000000" pitchFamily="65" charset="-120"/>
                        </a:rPr>
                        <a:t>子法§</a:t>
                      </a:r>
                      <a:r>
                        <a:rPr lang="en-US" sz="2000" b="1" kern="100" dirty="0">
                          <a:solidFill>
                            <a:srgbClr val="000000"/>
                          </a:solidFill>
                          <a:effectLst/>
                          <a:latin typeface="標楷體" panose="03000509000000000000" pitchFamily="65" charset="-120"/>
                          <a:ea typeface="標楷體" panose="03000509000000000000" pitchFamily="65" charset="-120"/>
                        </a:rPr>
                        <a:t>5)</a:t>
                      </a:r>
                      <a:r>
                        <a:rPr lang="zh-TW" sz="2000" b="1" kern="100" dirty="0">
                          <a:solidFill>
                            <a:srgbClr val="000000"/>
                          </a:solidFill>
                          <a:effectLst/>
                          <a:latin typeface="標楷體" panose="03000509000000000000" pitchFamily="65" charset="-120"/>
                          <a:ea typeface="標楷體" panose="03000509000000000000" pitchFamily="65" charset="-120"/>
                        </a:rPr>
                        <a:t>。</a:t>
                      </a:r>
                      <a:r>
                        <a:rPr lang="zh-TW" sz="2000" b="1" kern="100" dirty="0">
                          <a:solidFill>
                            <a:srgbClr val="FF0000"/>
                          </a:solidFill>
                          <a:effectLst/>
                          <a:latin typeface="標楷體" panose="03000509000000000000" pitchFamily="65" charset="-120"/>
                          <a:ea typeface="標楷體" panose="03000509000000000000" pitchFamily="65" charset="-120"/>
                        </a:rPr>
                        <a:t>得</a:t>
                      </a:r>
                      <a:r>
                        <a:rPr lang="zh-TW" sz="2000" b="1" kern="100" dirty="0">
                          <a:solidFill>
                            <a:srgbClr val="000000"/>
                          </a:solidFill>
                          <a:effectLst/>
                          <a:latin typeface="標楷體" panose="03000509000000000000" pitchFamily="65" charset="-120"/>
                          <a:ea typeface="標楷體" panose="03000509000000000000" pitchFamily="65" charset="-120"/>
                        </a:rPr>
                        <a:t>採書面審核監辦，</a:t>
                      </a:r>
                      <a:r>
                        <a:rPr lang="zh-TW" sz="2000" b="1" kern="100" dirty="0">
                          <a:solidFill>
                            <a:srgbClr val="FF0000"/>
                          </a:solidFill>
                          <a:effectLst/>
                          <a:latin typeface="標楷體" panose="03000509000000000000" pitchFamily="65" charset="-120"/>
                          <a:ea typeface="標楷體" panose="03000509000000000000" pitchFamily="65" charset="-120"/>
                        </a:rPr>
                        <a:t>免經</a:t>
                      </a:r>
                      <a:r>
                        <a:rPr lang="zh-TW" sz="2000" b="1" kern="100" dirty="0">
                          <a:solidFill>
                            <a:srgbClr val="000000"/>
                          </a:solidFill>
                          <a:effectLst/>
                          <a:latin typeface="標楷體" panose="03000509000000000000" pitchFamily="65" charset="-120"/>
                          <a:ea typeface="標楷體" panose="03000509000000000000" pitchFamily="65" charset="-120"/>
                        </a:rPr>
                        <a:t>機關首長或其授權人核准。</a:t>
                      </a:r>
                      <a:endParaRPr lang="zh-TW" sz="2000" b="1" kern="100" dirty="0">
                        <a:solidFill>
                          <a:srgbClr val="000000"/>
                        </a:solidFill>
                        <a:effectLst/>
                        <a:latin typeface="標楷體" panose="03000509000000000000" pitchFamily="65" charset="-120"/>
                        <a:ea typeface="標楷體" panose="03000509000000000000" pitchFamily="65" charset="-120"/>
                        <a:cs typeface="Times New Roman"/>
                      </a:endParaRPr>
                    </a:p>
                  </a:txBody>
                  <a:tcPr marL="61383" marR="613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20000"/>
                        <a:lumOff val="80000"/>
                      </a:schemeClr>
                    </a:solidFill>
                  </a:tcPr>
                </a:tc>
                <a:tc>
                  <a:txBody>
                    <a:bodyPr/>
                    <a:lstStyle/>
                    <a:p>
                      <a:pPr algn="just">
                        <a:spcAft>
                          <a:spcPts val="0"/>
                        </a:spcAft>
                      </a:pPr>
                      <a:r>
                        <a:rPr lang="zh-TW" sz="2400" b="1" kern="100" dirty="0">
                          <a:solidFill>
                            <a:srgbClr val="FF0000"/>
                          </a:solidFill>
                          <a:effectLst/>
                          <a:latin typeface="標楷體" panose="03000509000000000000" pitchFamily="65" charset="-120"/>
                          <a:ea typeface="標楷體" panose="03000509000000000000" pitchFamily="65" charset="-120"/>
                        </a:rPr>
                        <a:t>得</a:t>
                      </a:r>
                      <a:r>
                        <a:rPr lang="zh-TW" sz="2400" b="1" kern="100" dirty="0">
                          <a:solidFill>
                            <a:srgbClr val="000000"/>
                          </a:solidFill>
                          <a:effectLst/>
                          <a:latin typeface="標楷體" panose="03000509000000000000" pitchFamily="65" charset="-120"/>
                          <a:ea typeface="標楷體" panose="03000509000000000000" pitchFamily="65" charset="-120"/>
                        </a:rPr>
                        <a:t>通知監辦</a:t>
                      </a:r>
                      <a:endParaRPr lang="zh-TW" sz="2400" b="1" kern="100" dirty="0">
                        <a:solidFill>
                          <a:srgbClr val="000000"/>
                        </a:solidFill>
                        <a:effectLst/>
                        <a:latin typeface="標楷體" panose="03000509000000000000" pitchFamily="65" charset="-120"/>
                        <a:ea typeface="標楷體" panose="03000509000000000000" pitchFamily="65" charset="-120"/>
                        <a:cs typeface="Times New Roman"/>
                      </a:endParaRPr>
                    </a:p>
                  </a:txBody>
                  <a:tcPr marL="61383" marR="6138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10005"/>
                  </a:ext>
                </a:extLst>
              </a:tr>
            </a:tbl>
          </a:graphicData>
        </a:graphic>
      </p:graphicFrame>
      <p:sp>
        <p:nvSpPr>
          <p:cNvPr id="6" name="文字方塊 5"/>
          <p:cNvSpPr txBox="1"/>
          <p:nvPr/>
        </p:nvSpPr>
        <p:spPr>
          <a:xfrm>
            <a:off x="467544" y="44624"/>
            <a:ext cx="8136904" cy="584775"/>
          </a:xfrm>
          <a:prstGeom prst="rect">
            <a:avLst/>
          </a:prstGeom>
          <a:noFill/>
        </p:spPr>
        <p:txBody>
          <a:bodyPr wrap="square" rtlCol="0">
            <a:spAutoFit/>
          </a:bodyPr>
          <a:lstStyle/>
          <a:p>
            <a:pPr algn="ctr"/>
            <a:r>
              <a:rPr lang="zh-TW" altLang="en-US" sz="3200" b="1" dirty="0">
                <a:solidFill>
                  <a:srgbClr val="000000"/>
                </a:solidFill>
                <a:latin typeface="標楷體" panose="03000509000000000000" pitchFamily="65" charset="-120"/>
                <a:ea typeface="標楷體" panose="03000509000000000000" pitchFamily="65" charset="-120"/>
              </a:rPr>
              <a:t>採購監辦劃分一覽表</a:t>
            </a:r>
          </a:p>
        </p:txBody>
      </p:sp>
      <p:cxnSp>
        <p:nvCxnSpPr>
          <p:cNvPr id="8" name="直線接點 7"/>
          <p:cNvCxnSpPr/>
          <p:nvPr/>
        </p:nvCxnSpPr>
        <p:spPr>
          <a:xfrm>
            <a:off x="419810" y="692696"/>
            <a:ext cx="2160240" cy="1185253"/>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5" name="直線接點 14"/>
          <p:cNvCxnSpPr/>
          <p:nvPr/>
        </p:nvCxnSpPr>
        <p:spPr>
          <a:xfrm flipH="1">
            <a:off x="2580050" y="2525709"/>
            <a:ext cx="1559902" cy="4248472"/>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8839027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2" name="日期版面配置區 1"/>
          <p:cNvSpPr>
            <a:spLocks noGrp="1"/>
          </p:cNvSpPr>
          <p:nvPr>
            <p:ph type="dt" sz="half" idx="10"/>
          </p:nvPr>
        </p:nvSpPr>
        <p:spPr/>
        <p:txBody>
          <a:bodyPr/>
          <a:lstStyle/>
          <a:p>
            <a:fld id="{FD961758-92E1-47C5-B424-43BE0CEC372F}" type="datetime1">
              <a:rPr lang="zh-TW" altLang="en-US" smtClean="0"/>
              <a:t>2020/9/27</a:t>
            </a:fld>
            <a:endParaRPr lang="zh-TW" altLang="en-US"/>
          </a:p>
        </p:txBody>
      </p:sp>
      <p:sp>
        <p:nvSpPr>
          <p:cNvPr id="3" name="投影片編號版面配置區 2"/>
          <p:cNvSpPr>
            <a:spLocks noGrp="1"/>
          </p:cNvSpPr>
          <p:nvPr>
            <p:ph type="sldNum" sz="quarter" idx="11"/>
          </p:nvPr>
        </p:nvSpPr>
        <p:spPr/>
        <p:txBody>
          <a:bodyPr/>
          <a:lstStyle/>
          <a:p>
            <a:fld id="{028E204F-CD3C-4ADB-BA98-84B59EC3AEBA}" type="slidenum">
              <a:rPr lang="zh-TW" altLang="en-US" smtClean="0"/>
              <a:pPr/>
              <a:t>57</a:t>
            </a:fld>
            <a:endParaRPr lang="zh-TW" altLang="en-US"/>
          </a:p>
        </p:txBody>
      </p:sp>
      <p:graphicFrame>
        <p:nvGraphicFramePr>
          <p:cNvPr id="4" name="表格 3"/>
          <p:cNvGraphicFramePr>
            <a:graphicFrameLocks noGrp="1"/>
          </p:cNvGraphicFramePr>
          <p:nvPr/>
        </p:nvGraphicFramePr>
        <p:xfrm>
          <a:off x="395538" y="548680"/>
          <a:ext cx="8568950" cy="5763426"/>
        </p:xfrm>
        <a:graphic>
          <a:graphicData uri="http://schemas.openxmlformats.org/drawingml/2006/table">
            <a:tbl>
              <a:tblPr firstRow="1" firstCol="1" bandRow="1">
                <a:tableStyleId>{5C22544A-7EE6-4342-B048-85BDC9FD1C3A}</a:tableStyleId>
              </a:tblPr>
              <a:tblGrid>
                <a:gridCol w="1368150">
                  <a:extLst>
                    <a:ext uri="{9D8B030D-6E8A-4147-A177-3AD203B41FA5}">
                      <a16:colId xmlns:a16="http://schemas.microsoft.com/office/drawing/2014/main" val="20000"/>
                    </a:ext>
                  </a:extLst>
                </a:gridCol>
                <a:gridCol w="1152128">
                  <a:extLst>
                    <a:ext uri="{9D8B030D-6E8A-4147-A177-3AD203B41FA5}">
                      <a16:colId xmlns:a16="http://schemas.microsoft.com/office/drawing/2014/main" val="20001"/>
                    </a:ext>
                  </a:extLst>
                </a:gridCol>
                <a:gridCol w="2808312">
                  <a:extLst>
                    <a:ext uri="{9D8B030D-6E8A-4147-A177-3AD203B41FA5}">
                      <a16:colId xmlns:a16="http://schemas.microsoft.com/office/drawing/2014/main" val="20002"/>
                    </a:ext>
                  </a:extLst>
                </a:gridCol>
                <a:gridCol w="3240360">
                  <a:extLst>
                    <a:ext uri="{9D8B030D-6E8A-4147-A177-3AD203B41FA5}">
                      <a16:colId xmlns:a16="http://schemas.microsoft.com/office/drawing/2014/main" val="20003"/>
                    </a:ext>
                  </a:extLst>
                </a:gridCol>
              </a:tblGrid>
              <a:tr h="576064">
                <a:tc gridSpan="2">
                  <a:txBody>
                    <a:bodyPr/>
                    <a:lstStyle/>
                    <a:p>
                      <a:pPr>
                        <a:lnSpc>
                          <a:spcPts val="2000"/>
                        </a:lnSpc>
                        <a:spcAft>
                          <a:spcPts val="0"/>
                        </a:spcAft>
                      </a:pPr>
                      <a:r>
                        <a:rPr lang="en-US" sz="1800" b="1" kern="100" dirty="0">
                          <a:solidFill>
                            <a:srgbClr val="000000"/>
                          </a:solidFill>
                          <a:effectLst/>
                          <a:latin typeface="標楷體" panose="03000509000000000000" pitchFamily="65" charset="-120"/>
                          <a:ea typeface="標楷體" panose="03000509000000000000" pitchFamily="65" charset="-120"/>
                        </a:rPr>
                        <a:t> </a:t>
                      </a:r>
                      <a:r>
                        <a:rPr lang="zh-TW" altLang="en-US" sz="1800" b="1" kern="100" dirty="0">
                          <a:solidFill>
                            <a:srgbClr val="000000"/>
                          </a:solidFill>
                          <a:effectLst/>
                          <a:latin typeface="標楷體" panose="03000509000000000000" pitchFamily="65" charset="-120"/>
                          <a:ea typeface="標楷體" panose="03000509000000000000" pitchFamily="65" charset="-120"/>
                        </a:rPr>
                        <a:t>          類型</a:t>
                      </a:r>
                      <a:endParaRPr lang="en-US" sz="1800" b="1" kern="100" dirty="0">
                        <a:solidFill>
                          <a:srgbClr val="000000"/>
                        </a:solidFill>
                        <a:effectLst/>
                        <a:latin typeface="標楷體" panose="03000509000000000000" pitchFamily="65" charset="-120"/>
                        <a:ea typeface="標楷體" panose="03000509000000000000" pitchFamily="65" charset="-120"/>
                      </a:endParaRPr>
                    </a:p>
                    <a:p>
                      <a:pPr>
                        <a:lnSpc>
                          <a:spcPts val="2000"/>
                        </a:lnSpc>
                        <a:spcAft>
                          <a:spcPts val="0"/>
                        </a:spcAft>
                      </a:pPr>
                      <a:r>
                        <a:rPr lang="zh-TW" altLang="en-US" sz="1800" b="1" kern="100" dirty="0">
                          <a:solidFill>
                            <a:srgbClr val="000000"/>
                          </a:solidFill>
                          <a:effectLst/>
                          <a:latin typeface="標楷體" panose="03000509000000000000" pitchFamily="65" charset="-120"/>
                          <a:ea typeface="標楷體" panose="03000509000000000000" pitchFamily="65" charset="-120"/>
                        </a:rPr>
                        <a:t>  級距   </a:t>
                      </a:r>
                      <a:endParaRPr lang="zh-TW" sz="1800" b="1" kern="100" dirty="0">
                        <a:solidFill>
                          <a:srgbClr val="000000"/>
                        </a:solidFill>
                        <a:effectLst/>
                        <a:latin typeface="標楷體" panose="03000509000000000000" pitchFamily="65" charset="-120"/>
                        <a:ea typeface="標楷體" panose="03000509000000000000" pitchFamily="65" charset="-120"/>
                        <a:cs typeface="Times New Roman"/>
                      </a:endParaRPr>
                    </a:p>
                  </a:txBody>
                  <a:tcPr marL="61383" marR="613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hMerge="1">
                  <a:txBody>
                    <a:bodyPr/>
                    <a:lstStyle/>
                    <a:p>
                      <a:endParaRPr lang="zh-TW" altLang="en-US"/>
                    </a:p>
                  </a:txBody>
                  <a:tcPr/>
                </a:tc>
                <a:tc>
                  <a:txBody>
                    <a:bodyPr/>
                    <a:lstStyle/>
                    <a:p>
                      <a:pPr algn="ctr">
                        <a:lnSpc>
                          <a:spcPts val="2000"/>
                        </a:lnSpc>
                        <a:spcAft>
                          <a:spcPts val="0"/>
                        </a:spcAft>
                      </a:pPr>
                      <a:r>
                        <a:rPr lang="zh-TW" altLang="en-US" sz="1800" b="1" kern="100" dirty="0">
                          <a:solidFill>
                            <a:srgbClr val="000000"/>
                          </a:solidFill>
                          <a:effectLst/>
                          <a:latin typeface="標楷體" panose="03000509000000000000" pitchFamily="65" charset="-120"/>
                          <a:ea typeface="標楷體" panose="03000509000000000000" pitchFamily="65" charset="-120"/>
                          <a:cs typeface="Times New Roman"/>
                        </a:rPr>
                        <a:t>驗收紀錄</a:t>
                      </a:r>
                      <a:endParaRPr lang="zh-TW" sz="1800" b="1" kern="100" dirty="0">
                        <a:solidFill>
                          <a:srgbClr val="000000"/>
                        </a:solidFill>
                        <a:effectLst/>
                        <a:latin typeface="標楷體" panose="03000509000000000000" pitchFamily="65" charset="-120"/>
                        <a:ea typeface="標楷體" panose="03000509000000000000" pitchFamily="65" charset="-120"/>
                        <a:cs typeface="Times New Roman"/>
                      </a:endParaRPr>
                    </a:p>
                  </a:txBody>
                  <a:tcPr marL="61383" marR="6138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40000"/>
                        <a:lumOff val="60000"/>
                      </a:schemeClr>
                    </a:solidFill>
                  </a:tcPr>
                </a:tc>
                <a:tc>
                  <a:txBody>
                    <a:bodyPr/>
                    <a:lstStyle/>
                    <a:p>
                      <a:pPr algn="ctr">
                        <a:lnSpc>
                          <a:spcPts val="2000"/>
                        </a:lnSpc>
                        <a:spcAft>
                          <a:spcPts val="0"/>
                        </a:spcAft>
                      </a:pPr>
                      <a:r>
                        <a:rPr lang="zh-TW" altLang="en-US" sz="1800" b="1" kern="100" dirty="0">
                          <a:solidFill>
                            <a:srgbClr val="000000"/>
                          </a:solidFill>
                          <a:effectLst/>
                          <a:latin typeface="標楷體" panose="03000509000000000000" pitchFamily="65" charset="-120"/>
                          <a:ea typeface="標楷體" panose="03000509000000000000" pitchFamily="65" charset="-120"/>
                          <a:cs typeface="Times New Roman"/>
                        </a:rPr>
                        <a:t>結算驗收證明書或其他類似文件</a:t>
                      </a:r>
                      <a:r>
                        <a:rPr lang="en-US" altLang="zh-TW" sz="1800" b="1" kern="100" dirty="0">
                          <a:solidFill>
                            <a:srgbClr val="000000"/>
                          </a:solidFill>
                          <a:effectLst/>
                          <a:latin typeface="標楷體" panose="03000509000000000000" pitchFamily="65" charset="-120"/>
                          <a:ea typeface="標楷體" panose="03000509000000000000" pitchFamily="65" charset="-120"/>
                          <a:cs typeface="Times New Roman"/>
                        </a:rPr>
                        <a:t>(</a:t>
                      </a:r>
                      <a:r>
                        <a:rPr lang="zh-TW" altLang="en-US" sz="1800" b="1" kern="100" dirty="0">
                          <a:solidFill>
                            <a:srgbClr val="000000"/>
                          </a:solidFill>
                          <a:effectLst/>
                          <a:latin typeface="標楷體" panose="03000509000000000000" pitchFamily="65" charset="-120"/>
                          <a:ea typeface="標楷體" panose="03000509000000000000" pitchFamily="65" charset="-120"/>
                          <a:cs typeface="Times New Roman"/>
                        </a:rPr>
                        <a:t>主驗及監驗</a:t>
                      </a:r>
                      <a:r>
                        <a:rPr lang="en-US" altLang="zh-TW" sz="1800" b="1" kern="100" dirty="0">
                          <a:solidFill>
                            <a:srgbClr val="000000"/>
                          </a:solidFill>
                          <a:effectLst/>
                          <a:latin typeface="標楷體" panose="03000509000000000000" pitchFamily="65" charset="-120"/>
                          <a:ea typeface="標楷體" panose="03000509000000000000" pitchFamily="65" charset="-120"/>
                          <a:cs typeface="Times New Roman"/>
                        </a:rPr>
                        <a:t>)</a:t>
                      </a:r>
                      <a:endParaRPr lang="zh-TW" sz="1800" b="1" kern="100" dirty="0">
                        <a:solidFill>
                          <a:srgbClr val="000000"/>
                        </a:solidFill>
                        <a:effectLst/>
                        <a:latin typeface="標楷體" panose="03000509000000000000" pitchFamily="65" charset="-120"/>
                        <a:ea typeface="標楷體" panose="03000509000000000000" pitchFamily="65" charset="-120"/>
                        <a:cs typeface="Times New Roman"/>
                      </a:endParaRPr>
                    </a:p>
                  </a:txBody>
                  <a:tcPr marL="61383" marR="6138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40000"/>
                        <a:lumOff val="60000"/>
                      </a:schemeClr>
                    </a:solidFill>
                  </a:tcPr>
                </a:tc>
                <a:extLst>
                  <a:ext uri="{0D108BD9-81ED-4DB2-BD59-A6C34878D82A}">
                    <a16:rowId xmlns:a16="http://schemas.microsoft.com/office/drawing/2014/main" val="10000"/>
                  </a:ext>
                </a:extLst>
              </a:tr>
              <a:tr h="1749896">
                <a:tc gridSpan="2">
                  <a:txBody>
                    <a:bodyPr/>
                    <a:lstStyle/>
                    <a:p>
                      <a:pPr algn="just">
                        <a:spcAft>
                          <a:spcPts val="0"/>
                        </a:spcAft>
                      </a:pPr>
                      <a:r>
                        <a:rPr lang="zh-TW" sz="2000" b="1" kern="100" dirty="0">
                          <a:solidFill>
                            <a:srgbClr val="000000"/>
                          </a:solidFill>
                          <a:effectLst/>
                          <a:latin typeface="標楷體" panose="03000509000000000000" pitchFamily="65" charset="-120"/>
                          <a:ea typeface="標楷體" panose="03000509000000000000" pitchFamily="65" charset="-120"/>
                        </a:rPr>
                        <a:t>查核金額以上</a:t>
                      </a:r>
                      <a:r>
                        <a:rPr lang="en-US" sz="2000" b="1" kern="100" dirty="0">
                          <a:solidFill>
                            <a:srgbClr val="000000"/>
                          </a:solidFill>
                          <a:effectLst/>
                          <a:latin typeface="標楷體" panose="03000509000000000000" pitchFamily="65" charset="-120"/>
                          <a:ea typeface="標楷體" panose="03000509000000000000" pitchFamily="65" charset="-120"/>
                        </a:rPr>
                        <a:t>(</a:t>
                      </a:r>
                      <a:r>
                        <a:rPr lang="zh-TW" sz="2000" b="1" kern="100" dirty="0">
                          <a:solidFill>
                            <a:srgbClr val="000000"/>
                          </a:solidFill>
                          <a:effectLst/>
                          <a:latin typeface="標楷體" panose="03000509000000000000" pitchFamily="65" charset="-120"/>
                          <a:ea typeface="標楷體" panose="03000509000000000000" pitchFamily="65" charset="-120"/>
                        </a:rPr>
                        <a:t>§</a:t>
                      </a:r>
                      <a:r>
                        <a:rPr lang="en-US" sz="2000" b="1" kern="100" dirty="0">
                          <a:solidFill>
                            <a:srgbClr val="000000"/>
                          </a:solidFill>
                          <a:effectLst/>
                          <a:latin typeface="標楷體" panose="03000509000000000000" pitchFamily="65" charset="-120"/>
                          <a:ea typeface="標楷體" panose="03000509000000000000" pitchFamily="65" charset="-120"/>
                        </a:rPr>
                        <a:t>12)</a:t>
                      </a:r>
                      <a:endParaRPr lang="zh-TW" sz="2000" b="1" kern="100" dirty="0">
                        <a:solidFill>
                          <a:srgbClr val="000000"/>
                        </a:solidFill>
                        <a:effectLst/>
                        <a:latin typeface="標楷體" panose="03000509000000000000" pitchFamily="65" charset="-120"/>
                        <a:ea typeface="標楷體" panose="03000509000000000000" pitchFamily="65" charset="-120"/>
                        <a:cs typeface="Times New Roman"/>
                      </a:endParaRPr>
                    </a:p>
                  </a:txBody>
                  <a:tcPr marL="61383" marR="6138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20000"/>
                        <a:lumOff val="80000"/>
                      </a:schemeClr>
                    </a:solidFill>
                  </a:tcPr>
                </a:tc>
                <a:tc hMerge="1">
                  <a:txBody>
                    <a:bodyPr/>
                    <a:lstStyle/>
                    <a:p>
                      <a:endParaRPr lang="zh-TW" altLang="en-US"/>
                    </a:p>
                  </a:txBody>
                  <a:tcPr/>
                </a:tc>
                <a:tc>
                  <a:txBody>
                    <a:bodyPr/>
                    <a:lstStyle/>
                    <a:p>
                      <a:pPr algn="just">
                        <a:spcAft>
                          <a:spcPts val="0"/>
                        </a:spcAft>
                      </a:pPr>
                      <a:r>
                        <a:rPr lang="en-US" altLang="zh-TW" sz="1800" b="1" kern="100" dirty="0">
                          <a:solidFill>
                            <a:srgbClr val="0000FF"/>
                          </a:solidFill>
                          <a:effectLst/>
                          <a:latin typeface="標楷體" panose="03000509000000000000" pitchFamily="65" charset="-120"/>
                          <a:ea typeface="標楷體" panose="03000509000000000000" pitchFamily="65" charset="-120"/>
                          <a:cs typeface="Times New Roman"/>
                        </a:rPr>
                        <a:t>1.</a:t>
                      </a:r>
                      <a:r>
                        <a:rPr lang="zh-TW" altLang="en-US" sz="1800" b="1" kern="100" dirty="0">
                          <a:solidFill>
                            <a:srgbClr val="000000"/>
                          </a:solidFill>
                          <a:effectLst/>
                          <a:latin typeface="標楷體" panose="03000509000000000000" pitchFamily="65" charset="-120"/>
                          <a:ea typeface="標楷體" panose="03000509000000000000" pitchFamily="65" charset="-120"/>
                          <a:cs typeface="Times New Roman"/>
                        </a:rPr>
                        <a:t>工程、財物應限期驗收，勞務準用之</a:t>
                      </a:r>
                      <a:r>
                        <a:rPr lang="en-US" altLang="zh-TW" sz="1800" b="1" kern="100" dirty="0">
                          <a:solidFill>
                            <a:srgbClr val="000000"/>
                          </a:solidFill>
                          <a:effectLst/>
                          <a:latin typeface="標楷體" panose="03000509000000000000" pitchFamily="65" charset="-120"/>
                          <a:ea typeface="標楷體" panose="03000509000000000000" pitchFamily="65" charset="-120"/>
                          <a:cs typeface="Times New Roman"/>
                        </a:rPr>
                        <a:t>(</a:t>
                      </a:r>
                      <a:r>
                        <a:rPr lang="zh-TW" altLang="en-US" sz="1800" b="1" kern="100" dirty="0">
                          <a:solidFill>
                            <a:srgbClr val="000000"/>
                          </a:solidFill>
                          <a:effectLst/>
                          <a:latin typeface="標楷體" panose="03000509000000000000" pitchFamily="65" charset="-120"/>
                          <a:ea typeface="標楷體" panose="03000509000000000000" pitchFamily="65" charset="-120"/>
                          <a:cs typeface="Times New Roman"/>
                        </a:rPr>
                        <a:t>法</a:t>
                      </a:r>
                      <a:r>
                        <a:rPr lang="en-US" altLang="zh-TW" sz="1800" b="1" kern="100" dirty="0">
                          <a:solidFill>
                            <a:srgbClr val="000000"/>
                          </a:solidFill>
                          <a:effectLst/>
                          <a:latin typeface="標楷體"/>
                          <a:ea typeface="標楷體"/>
                          <a:cs typeface="Times New Roman"/>
                        </a:rPr>
                        <a:t>§71)</a:t>
                      </a:r>
                      <a:r>
                        <a:rPr lang="zh-TW" altLang="en-US" sz="1800" b="1" kern="100" dirty="0">
                          <a:solidFill>
                            <a:srgbClr val="000000"/>
                          </a:solidFill>
                          <a:effectLst/>
                          <a:latin typeface="標楷體"/>
                          <a:ea typeface="標楷體"/>
                          <a:cs typeface="Times New Roman"/>
                        </a:rPr>
                        <a:t>。</a:t>
                      </a:r>
                      <a:r>
                        <a:rPr lang="en-US" altLang="zh-TW" sz="1800" b="1" kern="100" dirty="0">
                          <a:solidFill>
                            <a:srgbClr val="0000FF"/>
                          </a:solidFill>
                          <a:effectLst/>
                          <a:latin typeface="標楷體"/>
                          <a:ea typeface="標楷體"/>
                          <a:cs typeface="Times New Roman"/>
                        </a:rPr>
                        <a:t>2.</a:t>
                      </a:r>
                      <a:r>
                        <a:rPr lang="zh-TW" altLang="en-US" sz="1800" b="1" kern="100" dirty="0">
                          <a:solidFill>
                            <a:srgbClr val="000000"/>
                          </a:solidFill>
                          <a:effectLst/>
                          <a:latin typeface="標楷體"/>
                          <a:ea typeface="標楷體"/>
                          <a:cs typeface="Times New Roman"/>
                        </a:rPr>
                        <a:t>分批或部分驗收之金額不逾</a:t>
                      </a:r>
                      <a:r>
                        <a:rPr lang="zh-TW" altLang="zh-TW" sz="1800" b="1" kern="100" dirty="0">
                          <a:solidFill>
                            <a:srgbClr val="000000"/>
                          </a:solidFill>
                          <a:effectLst/>
                          <a:latin typeface="標楷體" panose="03000509000000000000" pitchFamily="65" charset="-120"/>
                          <a:ea typeface="標楷體" panose="03000509000000000000" pitchFamily="65" charset="-120"/>
                        </a:rPr>
                        <a:t>公告金額</a:t>
                      </a:r>
                      <a:r>
                        <a:rPr lang="en-US" altLang="zh-TW" sz="1800" b="1" kern="100" dirty="0">
                          <a:solidFill>
                            <a:srgbClr val="000000"/>
                          </a:solidFill>
                          <a:effectLst/>
                          <a:latin typeface="標楷體" panose="03000509000000000000" pitchFamily="65" charset="-120"/>
                          <a:ea typeface="標楷體" panose="03000509000000000000" pitchFamily="65" charset="-120"/>
                        </a:rPr>
                        <a:t>1/10</a:t>
                      </a:r>
                      <a:r>
                        <a:rPr lang="zh-TW" altLang="en-US" sz="1800" b="1" kern="100" dirty="0">
                          <a:solidFill>
                            <a:srgbClr val="000000"/>
                          </a:solidFill>
                          <a:effectLst/>
                          <a:latin typeface="標楷體" panose="03000509000000000000" pitchFamily="65" charset="-120"/>
                          <a:ea typeface="標楷體" panose="03000509000000000000" pitchFamily="65" charset="-120"/>
                        </a:rPr>
                        <a:t>，</a:t>
                      </a:r>
                      <a:r>
                        <a:rPr lang="zh-TW" altLang="en-US" sz="1800" b="1" kern="100" dirty="0">
                          <a:solidFill>
                            <a:srgbClr val="000000"/>
                          </a:solidFill>
                          <a:effectLst/>
                          <a:latin typeface="標楷體" panose="03000509000000000000" pitchFamily="65" charset="-120"/>
                          <a:ea typeface="標楷體" panose="03000509000000000000" pitchFamily="65" charset="-120"/>
                          <a:cs typeface="Times New Roman"/>
                        </a:rPr>
                        <a:t>得由書面憑證採書面驗收</a:t>
                      </a:r>
                      <a:r>
                        <a:rPr lang="en-US" altLang="zh-TW" sz="1800" b="1" kern="100" dirty="0">
                          <a:solidFill>
                            <a:srgbClr val="000000"/>
                          </a:solidFill>
                          <a:effectLst/>
                          <a:latin typeface="標楷體" panose="03000509000000000000" pitchFamily="65" charset="-120"/>
                          <a:ea typeface="標楷體" panose="03000509000000000000" pitchFamily="65" charset="-120"/>
                          <a:cs typeface="Times New Roman"/>
                        </a:rPr>
                        <a:t>(</a:t>
                      </a:r>
                      <a:r>
                        <a:rPr lang="zh-TW" altLang="en-US" sz="1800" b="1" kern="100" dirty="0">
                          <a:solidFill>
                            <a:srgbClr val="000000"/>
                          </a:solidFill>
                          <a:effectLst/>
                          <a:latin typeface="標楷體" panose="03000509000000000000" pitchFamily="65" charset="-120"/>
                          <a:ea typeface="標楷體" panose="03000509000000000000" pitchFamily="65" charset="-120"/>
                          <a:cs typeface="Times New Roman"/>
                        </a:rPr>
                        <a:t>細則</a:t>
                      </a:r>
                      <a:r>
                        <a:rPr lang="en-US" altLang="zh-TW" sz="1800" b="1" kern="100" dirty="0">
                          <a:solidFill>
                            <a:srgbClr val="000000"/>
                          </a:solidFill>
                          <a:effectLst/>
                          <a:latin typeface="標楷體"/>
                          <a:ea typeface="標楷體"/>
                          <a:cs typeface="Times New Roman"/>
                        </a:rPr>
                        <a:t>§90)</a:t>
                      </a:r>
                      <a:r>
                        <a:rPr lang="zh-TW" altLang="en-US" sz="1800" b="1" kern="100" dirty="0">
                          <a:solidFill>
                            <a:srgbClr val="000000"/>
                          </a:solidFill>
                          <a:effectLst/>
                          <a:latin typeface="標楷體"/>
                          <a:ea typeface="標楷體"/>
                          <a:cs typeface="Times New Roman"/>
                        </a:rPr>
                        <a:t>。</a:t>
                      </a:r>
                      <a:r>
                        <a:rPr lang="en-US" altLang="zh-TW" sz="1800" b="1" kern="100" dirty="0">
                          <a:solidFill>
                            <a:srgbClr val="0000FF"/>
                          </a:solidFill>
                          <a:effectLst/>
                          <a:latin typeface="標楷體"/>
                          <a:ea typeface="標楷體"/>
                          <a:cs typeface="Times New Roman"/>
                        </a:rPr>
                        <a:t>3.</a:t>
                      </a:r>
                      <a:r>
                        <a:rPr lang="zh-TW" altLang="en-US" sz="1800" b="1" kern="100" dirty="0">
                          <a:solidFill>
                            <a:srgbClr val="000000"/>
                          </a:solidFill>
                          <a:effectLst/>
                          <a:latin typeface="標楷體"/>
                          <a:ea typeface="標楷體"/>
                          <a:cs typeface="Times New Roman"/>
                        </a:rPr>
                        <a:t>勞務得書面或審查會。</a:t>
                      </a:r>
                      <a:endParaRPr lang="zh-TW" sz="1800" b="1" kern="100" dirty="0">
                        <a:solidFill>
                          <a:srgbClr val="000000"/>
                        </a:solidFill>
                        <a:effectLst/>
                        <a:latin typeface="標楷體" panose="03000509000000000000" pitchFamily="65" charset="-120"/>
                        <a:ea typeface="標楷體" panose="03000509000000000000" pitchFamily="65" charset="-120"/>
                        <a:cs typeface="Times New Roman"/>
                      </a:endParaRPr>
                    </a:p>
                  </a:txBody>
                  <a:tcPr marL="61383" marR="613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20000"/>
                        <a:lumOff val="80000"/>
                      </a:schemeClr>
                    </a:solidFill>
                  </a:tcPr>
                </a:tc>
                <a:tc>
                  <a:txBody>
                    <a:bodyPr/>
                    <a:lstStyle/>
                    <a:p>
                      <a:pPr algn="just">
                        <a:spcAft>
                          <a:spcPts val="0"/>
                        </a:spcAft>
                      </a:pPr>
                      <a:r>
                        <a:rPr lang="en-US" altLang="zh-TW" sz="1800" b="1" kern="100" dirty="0">
                          <a:solidFill>
                            <a:srgbClr val="0000FF"/>
                          </a:solidFill>
                          <a:effectLst/>
                          <a:latin typeface="標楷體" panose="03000509000000000000" pitchFamily="65" charset="-120"/>
                          <a:ea typeface="標楷體" panose="03000509000000000000" pitchFamily="65" charset="-120"/>
                          <a:cs typeface="Times New Roman"/>
                        </a:rPr>
                        <a:t>1.</a:t>
                      </a:r>
                      <a:r>
                        <a:rPr lang="zh-TW" altLang="en-US" sz="1800" b="1" kern="100" dirty="0">
                          <a:solidFill>
                            <a:srgbClr val="000000"/>
                          </a:solidFill>
                          <a:effectLst/>
                          <a:latin typeface="標楷體" panose="03000509000000000000" pitchFamily="65" charset="-120"/>
                          <a:ea typeface="標楷體" panose="03000509000000000000" pitchFamily="65" charset="-120"/>
                          <a:cs typeface="Times New Roman"/>
                        </a:rPr>
                        <a:t>驗收後</a:t>
                      </a:r>
                      <a:r>
                        <a:rPr lang="en-US" altLang="zh-TW" sz="1800" b="1" kern="100" dirty="0">
                          <a:solidFill>
                            <a:srgbClr val="000000"/>
                          </a:solidFill>
                          <a:effectLst/>
                          <a:latin typeface="標楷體" panose="03000509000000000000" pitchFamily="65" charset="-120"/>
                          <a:ea typeface="標楷體" panose="03000509000000000000" pitchFamily="65" charset="-120"/>
                          <a:cs typeface="Times New Roman"/>
                        </a:rPr>
                        <a:t>15</a:t>
                      </a:r>
                      <a:r>
                        <a:rPr lang="zh-TW" altLang="en-US" sz="1800" b="1" kern="100" dirty="0">
                          <a:solidFill>
                            <a:srgbClr val="000000"/>
                          </a:solidFill>
                          <a:effectLst/>
                          <a:latin typeface="標楷體" panose="03000509000000000000" pitchFamily="65" charset="-120"/>
                          <a:ea typeface="標楷體" panose="03000509000000000000" pitchFamily="65" charset="-120"/>
                          <a:cs typeface="Times New Roman"/>
                        </a:rPr>
                        <a:t>日內。工程或財物。勞務準用之。法</a:t>
                      </a:r>
                      <a:r>
                        <a:rPr lang="en-US" altLang="zh-TW" sz="1800" b="1" kern="100" dirty="0">
                          <a:solidFill>
                            <a:srgbClr val="000000"/>
                          </a:solidFill>
                          <a:effectLst/>
                          <a:latin typeface="標楷體"/>
                          <a:ea typeface="標楷體"/>
                          <a:cs typeface="Times New Roman"/>
                        </a:rPr>
                        <a:t>§73</a:t>
                      </a:r>
                      <a:r>
                        <a:rPr lang="zh-TW" altLang="en-US" sz="1800" b="1" kern="100" dirty="0">
                          <a:solidFill>
                            <a:srgbClr val="000000"/>
                          </a:solidFill>
                          <a:effectLst/>
                          <a:latin typeface="標楷體"/>
                          <a:ea typeface="標楷體"/>
                          <a:cs typeface="Times New Roman"/>
                        </a:rPr>
                        <a:t>、</a:t>
                      </a:r>
                      <a:r>
                        <a:rPr lang="zh-TW" altLang="en-US" sz="1800" b="1" kern="100" dirty="0">
                          <a:solidFill>
                            <a:srgbClr val="000000"/>
                          </a:solidFill>
                          <a:effectLst/>
                          <a:latin typeface="標楷體" panose="03000509000000000000" pitchFamily="65" charset="-120"/>
                          <a:ea typeface="標楷體" panose="03000509000000000000" pitchFamily="65" charset="-120"/>
                          <a:cs typeface="Times New Roman"/>
                        </a:rPr>
                        <a:t>細則</a:t>
                      </a:r>
                      <a:r>
                        <a:rPr lang="en-US" altLang="zh-TW" sz="1800" b="1" kern="100" dirty="0">
                          <a:solidFill>
                            <a:srgbClr val="000000"/>
                          </a:solidFill>
                          <a:effectLst/>
                          <a:latin typeface="標楷體"/>
                          <a:ea typeface="標楷體"/>
                          <a:cs typeface="Times New Roman"/>
                        </a:rPr>
                        <a:t>§101</a:t>
                      </a:r>
                      <a:r>
                        <a:rPr lang="zh-TW" altLang="en-US" sz="1800" b="1" kern="100" dirty="0">
                          <a:solidFill>
                            <a:srgbClr val="000000"/>
                          </a:solidFill>
                          <a:effectLst/>
                          <a:latin typeface="標楷體"/>
                          <a:ea typeface="標楷體"/>
                          <a:cs typeface="Times New Roman"/>
                        </a:rPr>
                        <a:t>。</a:t>
                      </a:r>
                      <a:r>
                        <a:rPr lang="en-US" altLang="zh-TW" sz="1800" b="1" kern="100" dirty="0">
                          <a:solidFill>
                            <a:srgbClr val="0000FF"/>
                          </a:solidFill>
                          <a:effectLst/>
                          <a:latin typeface="標楷體"/>
                          <a:ea typeface="標楷體"/>
                          <a:cs typeface="Times New Roman"/>
                        </a:rPr>
                        <a:t>2.</a:t>
                      </a:r>
                      <a:r>
                        <a:rPr lang="zh-TW" altLang="en-US" sz="1800" b="1" kern="100" dirty="0">
                          <a:solidFill>
                            <a:srgbClr val="000000"/>
                          </a:solidFill>
                          <a:effectLst/>
                          <a:latin typeface="標楷體"/>
                          <a:ea typeface="標楷體"/>
                          <a:cs typeface="Times New Roman"/>
                        </a:rPr>
                        <a:t>分批或部分驗收之金額不逾</a:t>
                      </a:r>
                      <a:r>
                        <a:rPr lang="zh-TW" altLang="zh-TW" sz="1800" b="1" kern="100" dirty="0">
                          <a:solidFill>
                            <a:srgbClr val="000000"/>
                          </a:solidFill>
                          <a:effectLst/>
                          <a:latin typeface="標楷體" panose="03000509000000000000" pitchFamily="65" charset="-120"/>
                          <a:ea typeface="標楷體" panose="03000509000000000000" pitchFamily="65" charset="-120"/>
                        </a:rPr>
                        <a:t>公告金額</a:t>
                      </a:r>
                      <a:r>
                        <a:rPr lang="en-US" altLang="zh-TW" sz="1800" b="1" kern="100" dirty="0">
                          <a:solidFill>
                            <a:srgbClr val="000000"/>
                          </a:solidFill>
                          <a:effectLst/>
                          <a:latin typeface="標楷體" panose="03000509000000000000" pitchFamily="65" charset="-120"/>
                          <a:ea typeface="標楷體" panose="03000509000000000000" pitchFamily="65" charset="-120"/>
                        </a:rPr>
                        <a:t>1/10</a:t>
                      </a:r>
                      <a:r>
                        <a:rPr lang="zh-TW" altLang="en-US" sz="1800" b="1" kern="100" dirty="0">
                          <a:solidFill>
                            <a:srgbClr val="000000"/>
                          </a:solidFill>
                          <a:effectLst/>
                          <a:latin typeface="標楷體" panose="03000509000000000000" pitchFamily="65" charset="-120"/>
                          <a:ea typeface="標楷體" panose="03000509000000000000" pitchFamily="65" charset="-120"/>
                        </a:rPr>
                        <a:t>，</a:t>
                      </a:r>
                      <a:r>
                        <a:rPr lang="zh-TW" altLang="en-US" sz="1800" b="1" kern="100" dirty="0">
                          <a:solidFill>
                            <a:srgbClr val="000000"/>
                          </a:solidFill>
                          <a:effectLst/>
                          <a:latin typeface="標楷體" panose="03000509000000000000" pitchFamily="65" charset="-120"/>
                          <a:ea typeface="標楷體" panose="03000509000000000000" pitchFamily="65" charset="-120"/>
                          <a:cs typeface="Times New Roman"/>
                        </a:rPr>
                        <a:t>書面憑證採書面驗收</a:t>
                      </a:r>
                      <a:r>
                        <a:rPr lang="en-US" altLang="zh-TW" sz="1800" b="1" kern="100" dirty="0">
                          <a:solidFill>
                            <a:srgbClr val="000000"/>
                          </a:solidFill>
                          <a:effectLst/>
                          <a:latin typeface="標楷體" panose="03000509000000000000" pitchFamily="65" charset="-120"/>
                          <a:ea typeface="標楷體" panose="03000509000000000000" pitchFamily="65" charset="-120"/>
                          <a:cs typeface="Times New Roman"/>
                        </a:rPr>
                        <a:t>(</a:t>
                      </a:r>
                      <a:r>
                        <a:rPr lang="zh-TW" altLang="en-US" sz="1800" b="1" kern="100" dirty="0">
                          <a:solidFill>
                            <a:srgbClr val="000000"/>
                          </a:solidFill>
                          <a:effectLst/>
                          <a:latin typeface="標楷體" panose="03000509000000000000" pitchFamily="65" charset="-120"/>
                          <a:ea typeface="標楷體" panose="03000509000000000000" pitchFamily="65" charset="-120"/>
                          <a:cs typeface="Times New Roman"/>
                        </a:rPr>
                        <a:t>細則</a:t>
                      </a:r>
                      <a:r>
                        <a:rPr lang="en-US" altLang="zh-TW" sz="1800" b="1" kern="100" dirty="0">
                          <a:solidFill>
                            <a:srgbClr val="000000"/>
                          </a:solidFill>
                          <a:effectLst/>
                          <a:latin typeface="標楷體"/>
                          <a:ea typeface="標楷體"/>
                          <a:cs typeface="Times New Roman"/>
                        </a:rPr>
                        <a:t>§90)</a:t>
                      </a:r>
                      <a:r>
                        <a:rPr lang="zh-TW" altLang="en-US" sz="1800" b="1" kern="100" dirty="0">
                          <a:solidFill>
                            <a:srgbClr val="000000"/>
                          </a:solidFill>
                          <a:effectLst/>
                          <a:latin typeface="標楷體"/>
                          <a:ea typeface="標楷體"/>
                          <a:cs typeface="Times New Roman"/>
                        </a:rPr>
                        <a:t>，於各批或全部驗收完成後，應填具。</a:t>
                      </a:r>
                      <a:endParaRPr lang="zh-TW" sz="1800" b="1" kern="100" dirty="0">
                        <a:solidFill>
                          <a:srgbClr val="000000"/>
                        </a:solidFill>
                        <a:effectLst/>
                        <a:latin typeface="標楷體" panose="03000509000000000000" pitchFamily="65" charset="-120"/>
                        <a:ea typeface="標楷體" panose="03000509000000000000" pitchFamily="65" charset="-120"/>
                        <a:cs typeface="Times New Roman"/>
                      </a:endParaRPr>
                    </a:p>
                  </a:txBody>
                  <a:tcPr marL="61383" marR="613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r h="982133">
                <a:tc gridSpan="2">
                  <a:txBody>
                    <a:bodyPr/>
                    <a:lstStyle/>
                    <a:p>
                      <a:pPr algn="just">
                        <a:spcAft>
                          <a:spcPts val="0"/>
                        </a:spcAft>
                      </a:pPr>
                      <a:r>
                        <a:rPr lang="zh-TW" sz="2000" b="1" kern="100" dirty="0">
                          <a:solidFill>
                            <a:srgbClr val="000000"/>
                          </a:solidFill>
                          <a:effectLst/>
                          <a:latin typeface="標楷體" panose="03000509000000000000" pitchFamily="65" charset="-120"/>
                          <a:ea typeface="標楷體" panose="03000509000000000000" pitchFamily="65" charset="-120"/>
                        </a:rPr>
                        <a:t>公告金額以上</a:t>
                      </a:r>
                      <a:r>
                        <a:rPr lang="en-US" sz="2000" b="1" kern="100" dirty="0">
                          <a:solidFill>
                            <a:srgbClr val="000000"/>
                          </a:solidFill>
                          <a:effectLst/>
                          <a:latin typeface="標楷體" panose="03000509000000000000" pitchFamily="65" charset="-120"/>
                          <a:ea typeface="標楷體" panose="03000509000000000000" pitchFamily="65" charset="-120"/>
                        </a:rPr>
                        <a:t>(</a:t>
                      </a:r>
                      <a:r>
                        <a:rPr lang="zh-TW" sz="2000" b="1" kern="100" dirty="0">
                          <a:solidFill>
                            <a:srgbClr val="000000"/>
                          </a:solidFill>
                          <a:effectLst/>
                          <a:latin typeface="標楷體" panose="03000509000000000000" pitchFamily="65" charset="-120"/>
                          <a:ea typeface="標楷體" panose="03000509000000000000" pitchFamily="65" charset="-120"/>
                        </a:rPr>
                        <a:t>§</a:t>
                      </a:r>
                      <a:r>
                        <a:rPr lang="en-US" sz="2000" b="1" kern="100" dirty="0">
                          <a:solidFill>
                            <a:srgbClr val="000000"/>
                          </a:solidFill>
                          <a:effectLst/>
                          <a:latin typeface="標楷體" panose="03000509000000000000" pitchFamily="65" charset="-120"/>
                          <a:ea typeface="標楷體" panose="03000509000000000000" pitchFamily="65" charset="-120"/>
                        </a:rPr>
                        <a:t>13)</a:t>
                      </a:r>
                      <a:r>
                        <a:rPr lang="zh-TW" sz="2000" b="1" kern="100" dirty="0">
                          <a:solidFill>
                            <a:srgbClr val="000000"/>
                          </a:solidFill>
                          <a:effectLst/>
                          <a:latin typeface="標楷體" panose="03000509000000000000" pitchFamily="65" charset="-120"/>
                          <a:ea typeface="標楷體" panose="03000509000000000000" pitchFamily="65" charset="-120"/>
                        </a:rPr>
                        <a:t>及其子法</a:t>
                      </a:r>
                      <a:endParaRPr lang="zh-TW" sz="2000" b="1" kern="100" dirty="0">
                        <a:solidFill>
                          <a:srgbClr val="000000"/>
                        </a:solidFill>
                        <a:effectLst/>
                        <a:latin typeface="標楷體" panose="03000509000000000000" pitchFamily="65" charset="-120"/>
                        <a:ea typeface="標楷體" panose="03000509000000000000" pitchFamily="65" charset="-120"/>
                        <a:cs typeface="Times New Roman"/>
                      </a:endParaRPr>
                    </a:p>
                  </a:txBody>
                  <a:tcPr marL="61383" marR="6138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20000"/>
                        <a:lumOff val="80000"/>
                      </a:schemeClr>
                    </a:solidFill>
                  </a:tcPr>
                </a:tc>
                <a:tc hMerge="1">
                  <a:txBody>
                    <a:bodyPr/>
                    <a:lstStyle/>
                    <a:p>
                      <a:endParaRPr lang="zh-TW" altLang="en-US"/>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zh-TW" altLang="en-US" sz="1800" b="1" kern="100" dirty="0">
                          <a:solidFill>
                            <a:srgbClr val="000000"/>
                          </a:solidFill>
                          <a:effectLst/>
                          <a:latin typeface="標楷體" panose="03000509000000000000" pitchFamily="65" charset="-120"/>
                          <a:ea typeface="標楷體" panose="03000509000000000000" pitchFamily="65" charset="-120"/>
                          <a:cs typeface="Times New Roman"/>
                        </a:rPr>
                        <a:t>同上</a:t>
                      </a:r>
                      <a:endParaRPr lang="zh-TW" sz="1800" b="1" kern="100" dirty="0">
                        <a:solidFill>
                          <a:srgbClr val="000000"/>
                        </a:solidFill>
                        <a:effectLst/>
                        <a:latin typeface="標楷體" panose="03000509000000000000" pitchFamily="65" charset="-120"/>
                        <a:ea typeface="標楷體" panose="03000509000000000000" pitchFamily="65" charset="-120"/>
                        <a:cs typeface="Times New Roman"/>
                      </a:endParaRPr>
                    </a:p>
                  </a:txBody>
                  <a:tcPr marL="61383" marR="6138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spcAft>
                          <a:spcPts val="0"/>
                        </a:spcAft>
                      </a:pPr>
                      <a:r>
                        <a:rPr lang="zh-TW" altLang="en-US" sz="1800" b="1" kern="100" dirty="0">
                          <a:solidFill>
                            <a:srgbClr val="000000"/>
                          </a:solidFill>
                          <a:effectLst/>
                          <a:latin typeface="標楷體" panose="03000509000000000000" pitchFamily="65" charset="-120"/>
                          <a:ea typeface="標楷體" panose="03000509000000000000" pitchFamily="65" charset="-120"/>
                          <a:cs typeface="Times New Roman"/>
                        </a:rPr>
                        <a:t>同上</a:t>
                      </a:r>
                      <a:endParaRPr lang="zh-TW" sz="1800" b="1" kern="100" dirty="0">
                        <a:solidFill>
                          <a:srgbClr val="000000"/>
                        </a:solidFill>
                        <a:effectLst/>
                        <a:latin typeface="標楷體" panose="03000509000000000000" pitchFamily="65" charset="-120"/>
                        <a:ea typeface="標楷體" panose="03000509000000000000" pitchFamily="65" charset="-120"/>
                        <a:cs typeface="Times New Roman"/>
                      </a:endParaRPr>
                    </a:p>
                  </a:txBody>
                  <a:tcPr marL="61383" marR="6138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0002"/>
                  </a:ext>
                </a:extLst>
              </a:tr>
              <a:tr h="1309511">
                <a:tc rowSpan="2">
                  <a:txBody>
                    <a:bodyPr/>
                    <a:lstStyle/>
                    <a:p>
                      <a:pPr algn="just">
                        <a:spcAft>
                          <a:spcPts val="0"/>
                        </a:spcAft>
                      </a:pPr>
                      <a:r>
                        <a:rPr lang="zh-TW" sz="1800" b="1" kern="100" dirty="0">
                          <a:solidFill>
                            <a:srgbClr val="000000"/>
                          </a:solidFill>
                          <a:effectLst/>
                          <a:latin typeface="標楷體" panose="03000509000000000000" pitchFamily="65" charset="-120"/>
                          <a:ea typeface="標楷體" panose="03000509000000000000" pitchFamily="65" charset="-120"/>
                        </a:rPr>
                        <a:t>未達公告金額</a:t>
                      </a:r>
                      <a:r>
                        <a:rPr lang="en-US" sz="1800" b="1" kern="100" dirty="0">
                          <a:solidFill>
                            <a:srgbClr val="000000"/>
                          </a:solidFill>
                          <a:effectLst/>
                          <a:latin typeface="標楷體" panose="03000509000000000000" pitchFamily="65" charset="-120"/>
                          <a:ea typeface="標楷體" panose="03000509000000000000" pitchFamily="65" charset="-120"/>
                        </a:rPr>
                        <a:t>(</a:t>
                      </a:r>
                      <a:r>
                        <a:rPr lang="zh-TW" sz="1800" b="1" kern="100" dirty="0">
                          <a:solidFill>
                            <a:srgbClr val="000000"/>
                          </a:solidFill>
                          <a:effectLst/>
                          <a:latin typeface="標楷體" panose="03000509000000000000" pitchFamily="65" charset="-120"/>
                          <a:ea typeface="標楷體" panose="03000509000000000000" pitchFamily="65" charset="-120"/>
                        </a:rPr>
                        <a:t>§</a:t>
                      </a:r>
                      <a:r>
                        <a:rPr lang="en-US" sz="1800" b="1" kern="100" dirty="0">
                          <a:solidFill>
                            <a:srgbClr val="000000"/>
                          </a:solidFill>
                          <a:effectLst/>
                          <a:latin typeface="標楷體" panose="03000509000000000000" pitchFamily="65" charset="-120"/>
                          <a:ea typeface="標楷體" panose="03000509000000000000" pitchFamily="65" charset="-120"/>
                        </a:rPr>
                        <a:t>13)</a:t>
                      </a:r>
                      <a:r>
                        <a:rPr lang="zh-TW" sz="1800" b="1" kern="100" dirty="0">
                          <a:solidFill>
                            <a:srgbClr val="000000"/>
                          </a:solidFill>
                          <a:effectLst/>
                          <a:latin typeface="標楷體" panose="03000509000000000000" pitchFamily="65" charset="-120"/>
                          <a:ea typeface="標楷體" panose="03000509000000000000" pitchFamily="65" charset="-120"/>
                        </a:rPr>
                        <a:t>及其子法。準用機關主會計及有關單位會同監辦辦法第</a:t>
                      </a:r>
                      <a:r>
                        <a:rPr lang="en-US" sz="1800" b="1" kern="100" dirty="0">
                          <a:solidFill>
                            <a:srgbClr val="000000"/>
                          </a:solidFill>
                          <a:effectLst/>
                          <a:latin typeface="標楷體" panose="03000509000000000000" pitchFamily="65" charset="-120"/>
                          <a:ea typeface="標楷體" panose="03000509000000000000" pitchFamily="65" charset="-120"/>
                        </a:rPr>
                        <a:t>4</a:t>
                      </a:r>
                      <a:r>
                        <a:rPr lang="zh-TW" sz="1800" b="1" kern="100" dirty="0">
                          <a:solidFill>
                            <a:srgbClr val="000000"/>
                          </a:solidFill>
                          <a:effectLst/>
                          <a:latin typeface="標楷體" panose="03000509000000000000" pitchFamily="65" charset="-120"/>
                          <a:ea typeface="標楷體" panose="03000509000000000000" pitchFamily="65" charset="-120"/>
                        </a:rPr>
                        <a:t>、</a:t>
                      </a:r>
                      <a:r>
                        <a:rPr lang="en-US" sz="1800" b="1" kern="100" dirty="0">
                          <a:solidFill>
                            <a:srgbClr val="000000"/>
                          </a:solidFill>
                          <a:effectLst/>
                          <a:latin typeface="標楷體" panose="03000509000000000000" pitchFamily="65" charset="-120"/>
                          <a:ea typeface="標楷體" panose="03000509000000000000" pitchFamily="65" charset="-120"/>
                        </a:rPr>
                        <a:t>7</a:t>
                      </a:r>
                      <a:r>
                        <a:rPr lang="zh-TW" sz="1800" b="1" kern="100" dirty="0">
                          <a:solidFill>
                            <a:srgbClr val="000000"/>
                          </a:solidFill>
                          <a:effectLst/>
                          <a:latin typeface="標楷體" panose="03000509000000000000" pitchFamily="65" charset="-120"/>
                          <a:ea typeface="標楷體" panose="03000509000000000000" pitchFamily="65" charset="-120"/>
                        </a:rPr>
                        <a:t>及</a:t>
                      </a:r>
                      <a:r>
                        <a:rPr lang="en-US" sz="1800" b="1" kern="100" dirty="0">
                          <a:solidFill>
                            <a:srgbClr val="000000"/>
                          </a:solidFill>
                          <a:effectLst/>
                          <a:latin typeface="標楷體" panose="03000509000000000000" pitchFamily="65" charset="-120"/>
                          <a:ea typeface="標楷體" panose="03000509000000000000" pitchFamily="65" charset="-120"/>
                        </a:rPr>
                        <a:t>8</a:t>
                      </a:r>
                      <a:r>
                        <a:rPr lang="zh-TW" sz="1800" b="1" kern="100" dirty="0">
                          <a:solidFill>
                            <a:srgbClr val="000000"/>
                          </a:solidFill>
                          <a:effectLst/>
                          <a:latin typeface="標楷體" panose="03000509000000000000" pitchFamily="65" charset="-120"/>
                          <a:ea typeface="標楷體" panose="03000509000000000000" pitchFamily="65" charset="-120"/>
                        </a:rPr>
                        <a:t>條。</a:t>
                      </a:r>
                      <a:endParaRPr lang="zh-TW" sz="1800" b="1" kern="100" dirty="0">
                        <a:solidFill>
                          <a:srgbClr val="000000"/>
                        </a:solidFill>
                        <a:effectLst/>
                        <a:latin typeface="標楷體" panose="03000509000000000000" pitchFamily="65" charset="-120"/>
                        <a:ea typeface="標楷體" panose="03000509000000000000" pitchFamily="65" charset="-120"/>
                        <a:cs typeface="Times New Roman"/>
                      </a:endParaRPr>
                    </a:p>
                  </a:txBody>
                  <a:tcPr marL="61383" marR="613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just">
                        <a:spcAft>
                          <a:spcPts val="0"/>
                        </a:spcAft>
                      </a:pPr>
                      <a:r>
                        <a:rPr lang="zh-TW" sz="2000" b="1" kern="100" dirty="0">
                          <a:solidFill>
                            <a:srgbClr val="000000"/>
                          </a:solidFill>
                          <a:effectLst/>
                          <a:latin typeface="標楷體" panose="03000509000000000000" pitchFamily="65" charset="-120"/>
                          <a:ea typeface="標楷體" panose="03000509000000000000" pitchFamily="65" charset="-120"/>
                        </a:rPr>
                        <a:t>逾公告金額</a:t>
                      </a:r>
                      <a:r>
                        <a:rPr lang="en-US" sz="2000" b="1" kern="100" dirty="0">
                          <a:solidFill>
                            <a:srgbClr val="000000"/>
                          </a:solidFill>
                          <a:effectLst/>
                          <a:latin typeface="標楷體" panose="03000509000000000000" pitchFamily="65" charset="-120"/>
                          <a:ea typeface="標楷體" panose="03000509000000000000" pitchFamily="65" charset="-120"/>
                        </a:rPr>
                        <a:t>1/10</a:t>
                      </a:r>
                      <a:r>
                        <a:rPr lang="zh-TW" sz="2000" b="1" kern="100" dirty="0">
                          <a:solidFill>
                            <a:srgbClr val="000000"/>
                          </a:solidFill>
                          <a:effectLst/>
                          <a:latin typeface="標楷體" panose="03000509000000000000" pitchFamily="65" charset="-120"/>
                          <a:ea typeface="標楷體" panose="03000509000000000000" pitchFamily="65" charset="-120"/>
                        </a:rPr>
                        <a:t>以上</a:t>
                      </a:r>
                      <a:endParaRPr lang="zh-TW" sz="2000" b="1" kern="100" dirty="0">
                        <a:solidFill>
                          <a:srgbClr val="000000"/>
                        </a:solidFill>
                        <a:effectLst/>
                        <a:latin typeface="標楷體" panose="03000509000000000000" pitchFamily="65" charset="-120"/>
                        <a:ea typeface="標楷體" panose="03000509000000000000" pitchFamily="65" charset="-120"/>
                        <a:cs typeface="Times New Roman"/>
                      </a:endParaRPr>
                    </a:p>
                  </a:txBody>
                  <a:tcPr marL="61383" marR="6138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a:spcAft>
                          <a:spcPts val="0"/>
                        </a:spcAft>
                      </a:pPr>
                      <a:r>
                        <a:rPr lang="zh-TW" altLang="en-US" sz="1800" b="1" kern="100" dirty="0">
                          <a:solidFill>
                            <a:srgbClr val="000000"/>
                          </a:solidFill>
                          <a:effectLst/>
                          <a:latin typeface="標楷體" panose="03000509000000000000" pitchFamily="65" charset="-120"/>
                          <a:ea typeface="標楷體" panose="03000509000000000000" pitchFamily="65" charset="-120"/>
                          <a:cs typeface="Times New Roman"/>
                        </a:rPr>
                        <a:t>同上</a:t>
                      </a:r>
                      <a:endParaRPr lang="zh-TW" sz="1800" b="1" kern="100" dirty="0">
                        <a:solidFill>
                          <a:srgbClr val="000000"/>
                        </a:solidFill>
                        <a:effectLst/>
                        <a:latin typeface="標楷體" panose="03000509000000000000" pitchFamily="65" charset="-120"/>
                        <a:ea typeface="標楷體" panose="03000509000000000000" pitchFamily="65" charset="-120"/>
                        <a:cs typeface="Times New Roman"/>
                      </a:endParaRPr>
                    </a:p>
                  </a:txBody>
                  <a:tcPr marL="61383" marR="6138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rowSpan="2">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zh-TW" altLang="en-US" sz="1800" b="1" kern="100" dirty="0">
                          <a:solidFill>
                            <a:srgbClr val="000000"/>
                          </a:solidFill>
                          <a:effectLst/>
                          <a:latin typeface="標楷體" panose="03000509000000000000" pitchFamily="65" charset="-120"/>
                          <a:ea typeface="標楷體" panose="03000509000000000000" pitchFamily="65" charset="-120"/>
                          <a:cs typeface="Times New Roman"/>
                        </a:rPr>
                        <a:t>得由機關視需要填具之。細則</a:t>
                      </a:r>
                      <a:r>
                        <a:rPr lang="en-US" altLang="zh-TW" sz="1800" b="1" kern="100" dirty="0">
                          <a:solidFill>
                            <a:srgbClr val="000000"/>
                          </a:solidFill>
                          <a:effectLst/>
                          <a:latin typeface="標楷體"/>
                          <a:ea typeface="標楷體"/>
                          <a:cs typeface="Times New Roman"/>
                        </a:rPr>
                        <a:t>§101</a:t>
                      </a:r>
                      <a:endParaRPr lang="zh-TW" sz="1800" b="1" kern="100" dirty="0">
                        <a:solidFill>
                          <a:srgbClr val="000000"/>
                        </a:solidFill>
                        <a:effectLst/>
                        <a:latin typeface="標楷體" panose="03000509000000000000" pitchFamily="65" charset="-120"/>
                        <a:ea typeface="標楷體" panose="03000509000000000000" pitchFamily="65" charset="-120"/>
                        <a:cs typeface="Times New Roman"/>
                      </a:endParaRPr>
                    </a:p>
                  </a:txBody>
                  <a:tcPr marL="61383" marR="6138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r h="1145822">
                <a:tc vMerge="1">
                  <a:txBody>
                    <a:bodyPr/>
                    <a:lstStyle/>
                    <a:p>
                      <a:endParaRPr lang="zh-TW" altLang="en-US"/>
                    </a:p>
                  </a:txBody>
                  <a:tcPr/>
                </a:tc>
                <a:tc>
                  <a:txBody>
                    <a:bodyPr/>
                    <a:lstStyle/>
                    <a:p>
                      <a:pPr algn="ctr">
                        <a:spcAft>
                          <a:spcPts val="0"/>
                        </a:spcAft>
                      </a:pPr>
                      <a:r>
                        <a:rPr lang="zh-TW" sz="2000" b="1" kern="100" dirty="0">
                          <a:solidFill>
                            <a:srgbClr val="000000"/>
                          </a:solidFill>
                          <a:effectLst/>
                          <a:latin typeface="標楷體" panose="03000509000000000000" pitchFamily="65" charset="-120"/>
                          <a:ea typeface="標楷體" panose="03000509000000000000" pitchFamily="65" charset="-120"/>
                        </a:rPr>
                        <a:t>小額</a:t>
                      </a:r>
                      <a:endParaRPr lang="en-US" altLang="zh-TW" sz="2000" b="1" kern="100" dirty="0">
                        <a:solidFill>
                          <a:srgbClr val="000000"/>
                        </a:solidFill>
                        <a:effectLst/>
                        <a:latin typeface="標楷體" panose="03000509000000000000" pitchFamily="65" charset="-120"/>
                        <a:ea typeface="標楷體" panose="03000509000000000000" pitchFamily="65" charset="-120"/>
                      </a:endParaRPr>
                    </a:p>
                    <a:p>
                      <a:pPr algn="ctr">
                        <a:spcAft>
                          <a:spcPts val="0"/>
                        </a:spcAft>
                      </a:pPr>
                      <a:r>
                        <a:rPr lang="zh-TW" sz="2000" b="1" kern="100" dirty="0">
                          <a:solidFill>
                            <a:srgbClr val="000000"/>
                          </a:solidFill>
                          <a:effectLst/>
                          <a:latin typeface="標楷體" panose="03000509000000000000" pitchFamily="65" charset="-120"/>
                          <a:ea typeface="標楷體" panose="03000509000000000000" pitchFamily="65" charset="-120"/>
                        </a:rPr>
                        <a:t>採購</a:t>
                      </a:r>
                      <a:endParaRPr lang="zh-TW" sz="2000" b="1" kern="100" dirty="0">
                        <a:solidFill>
                          <a:srgbClr val="000000"/>
                        </a:solidFill>
                        <a:effectLst/>
                        <a:latin typeface="標楷體" panose="03000509000000000000" pitchFamily="65" charset="-120"/>
                        <a:ea typeface="標楷體" panose="03000509000000000000" pitchFamily="65" charset="-120"/>
                        <a:cs typeface="Times New Roman"/>
                      </a:endParaRPr>
                    </a:p>
                  </a:txBody>
                  <a:tcPr marL="61383" marR="6138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20000"/>
                        <a:lumOff val="80000"/>
                      </a:schemeClr>
                    </a:solidFill>
                  </a:tcPr>
                </a:tc>
                <a:tc>
                  <a:txBody>
                    <a:bodyPr/>
                    <a:lstStyle/>
                    <a:p>
                      <a:pPr algn="just">
                        <a:spcAft>
                          <a:spcPts val="0"/>
                        </a:spcAft>
                      </a:pPr>
                      <a:r>
                        <a:rPr lang="zh-TW" altLang="en-US" sz="1800" b="1" kern="100" dirty="0">
                          <a:solidFill>
                            <a:srgbClr val="000000"/>
                          </a:solidFill>
                          <a:effectLst/>
                          <a:latin typeface="標楷體" panose="03000509000000000000" pitchFamily="65" charset="-120"/>
                          <a:ea typeface="標楷體" panose="03000509000000000000" pitchFamily="65" charset="-120"/>
                          <a:cs typeface="Times New Roman"/>
                        </a:rPr>
                        <a:t>得由承辦採購單位備具書面憑證採書面驗收。</a:t>
                      </a:r>
                      <a:endParaRPr lang="zh-TW" sz="1800" b="1" kern="100" dirty="0">
                        <a:solidFill>
                          <a:srgbClr val="000000"/>
                        </a:solidFill>
                        <a:effectLst/>
                        <a:latin typeface="標楷體" panose="03000509000000000000" pitchFamily="65" charset="-120"/>
                        <a:ea typeface="標楷體" panose="03000509000000000000" pitchFamily="65" charset="-120"/>
                        <a:cs typeface="Times New Roman"/>
                      </a:endParaRPr>
                    </a:p>
                  </a:txBody>
                  <a:tcPr marL="61383" marR="6138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vMerge="1">
                  <a:txBody>
                    <a:bodyPr/>
                    <a:lstStyle/>
                    <a:p>
                      <a:pPr algn="just">
                        <a:spcAft>
                          <a:spcPts val="0"/>
                        </a:spcAft>
                      </a:pPr>
                      <a:endParaRPr lang="zh-TW" sz="1800" b="1" kern="100" dirty="0">
                        <a:solidFill>
                          <a:srgbClr val="000000"/>
                        </a:solidFill>
                        <a:effectLst/>
                        <a:latin typeface="標楷體" panose="03000509000000000000" pitchFamily="65" charset="-120"/>
                        <a:ea typeface="標楷體" panose="03000509000000000000" pitchFamily="65" charset="-120"/>
                        <a:cs typeface="Times New Roman"/>
                      </a:endParaRPr>
                    </a:p>
                  </a:txBody>
                  <a:tcPr marL="61383" marR="6138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10004"/>
                  </a:ext>
                </a:extLst>
              </a:tr>
            </a:tbl>
          </a:graphicData>
        </a:graphic>
      </p:graphicFrame>
      <p:sp>
        <p:nvSpPr>
          <p:cNvPr id="6" name="文字方塊 5"/>
          <p:cNvSpPr txBox="1"/>
          <p:nvPr/>
        </p:nvSpPr>
        <p:spPr>
          <a:xfrm>
            <a:off x="419810" y="44624"/>
            <a:ext cx="8616686" cy="461665"/>
          </a:xfrm>
          <a:prstGeom prst="rect">
            <a:avLst/>
          </a:prstGeom>
          <a:noFill/>
        </p:spPr>
        <p:txBody>
          <a:bodyPr wrap="square" rtlCol="0">
            <a:spAutoFit/>
          </a:bodyPr>
          <a:lstStyle/>
          <a:p>
            <a:pPr algn="ctr"/>
            <a:r>
              <a:rPr lang="zh-TW" altLang="en-US" sz="2400" b="1" dirty="0">
                <a:solidFill>
                  <a:srgbClr val="000000"/>
                </a:solidFill>
                <a:latin typeface="標楷體" panose="03000509000000000000" pitchFamily="65" charset="-120"/>
                <a:ea typeface="標楷體" panose="03000509000000000000" pitchFamily="65" charset="-120"/>
              </a:rPr>
              <a:t>採購驗收監辦一覽表</a:t>
            </a:r>
          </a:p>
        </p:txBody>
      </p:sp>
      <p:cxnSp>
        <p:nvCxnSpPr>
          <p:cNvPr id="8" name="直線接點 7"/>
          <p:cNvCxnSpPr/>
          <p:nvPr/>
        </p:nvCxnSpPr>
        <p:spPr>
          <a:xfrm>
            <a:off x="419810" y="536832"/>
            <a:ext cx="2496006" cy="587912"/>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13" name="矩形 12"/>
          <p:cNvSpPr/>
          <p:nvPr/>
        </p:nvSpPr>
        <p:spPr>
          <a:xfrm>
            <a:off x="419810" y="6381328"/>
            <a:ext cx="8400662" cy="369332"/>
          </a:xfrm>
          <a:prstGeom prst="rect">
            <a:avLst/>
          </a:prstGeom>
        </p:spPr>
        <p:txBody>
          <a:bodyPr wrap="square">
            <a:spAutoFit/>
          </a:bodyPr>
          <a:lstStyle/>
          <a:p>
            <a:pPr marL="285750" indent="-285750">
              <a:spcAft>
                <a:spcPts val="0"/>
              </a:spcAft>
              <a:buFont typeface="Wingdings" panose="05000000000000000000" pitchFamily="2" charset="2"/>
              <a:buChar char="l"/>
            </a:pPr>
            <a:r>
              <a:rPr lang="zh-TW" altLang="en-US" b="1" u="sng" kern="100" dirty="0">
                <a:solidFill>
                  <a:srgbClr val="FF0000"/>
                </a:solidFill>
                <a:latin typeface="標楷體" panose="03000509000000000000" pitchFamily="65" charset="-120"/>
                <a:ea typeface="標楷體" panose="03000509000000000000" pitchFamily="65" charset="-120"/>
                <a:cs typeface="Times New Roman"/>
              </a:rPr>
              <a:t>評選及協商</a:t>
            </a:r>
            <a:r>
              <a:rPr lang="zh-TW" altLang="en-US" b="1" kern="100" dirty="0">
                <a:solidFill>
                  <a:srgbClr val="000000"/>
                </a:solidFill>
                <a:latin typeface="標楷體" panose="03000509000000000000" pitchFamily="65" charset="-120"/>
                <a:ea typeface="標楷體" panose="03000509000000000000" pitchFamily="65" charset="-120"/>
                <a:cs typeface="Times New Roman"/>
              </a:rPr>
              <a:t>、檢查、查驗、初驗、付款，</a:t>
            </a:r>
            <a:r>
              <a:rPr lang="zh-TW" altLang="en-US" b="1" u="sng" kern="100" dirty="0">
                <a:solidFill>
                  <a:srgbClr val="0000FF"/>
                </a:solidFill>
                <a:latin typeface="標楷體" panose="03000509000000000000" pitchFamily="65" charset="-120"/>
                <a:ea typeface="標楷體" panose="03000509000000000000" pitchFamily="65" charset="-120"/>
                <a:cs typeface="Times New Roman"/>
              </a:rPr>
              <a:t>不適用監辦規定</a:t>
            </a:r>
            <a:r>
              <a:rPr lang="zh-TW" altLang="en-US" b="1" kern="100" dirty="0">
                <a:solidFill>
                  <a:srgbClr val="000000"/>
                </a:solidFill>
                <a:latin typeface="標楷體" panose="03000509000000000000" pitchFamily="65" charset="-120"/>
                <a:ea typeface="標楷體" panose="03000509000000000000" pitchFamily="65" charset="-120"/>
                <a:cs typeface="Times New Roman"/>
              </a:rPr>
              <a:t>。</a:t>
            </a:r>
            <a:endParaRPr lang="zh-TW" altLang="zh-TW" b="1" kern="100" dirty="0">
              <a:solidFill>
                <a:srgbClr val="000000"/>
              </a:solidFill>
              <a:latin typeface="標楷體" panose="03000509000000000000" pitchFamily="65" charset="-120"/>
              <a:ea typeface="標楷體" panose="03000509000000000000" pitchFamily="65" charset="-120"/>
              <a:cs typeface="Times New Roman"/>
            </a:endParaRPr>
          </a:p>
        </p:txBody>
      </p:sp>
    </p:spTree>
    <p:extLst>
      <p:ext uri="{BB962C8B-B14F-4D97-AF65-F5344CB8AC3E}">
        <p14:creationId xmlns:p14="http://schemas.microsoft.com/office/powerpoint/2010/main" val="55446322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204802" name="矩形 1"/>
          <p:cNvSpPr>
            <a:spLocks noChangeArrowheads="1"/>
          </p:cNvSpPr>
          <p:nvPr/>
        </p:nvSpPr>
        <p:spPr bwMode="auto">
          <a:xfrm>
            <a:off x="395287" y="252413"/>
            <a:ext cx="8135937"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a:solidFill>
                  <a:schemeClr val="tx1"/>
                </a:solidFill>
                <a:latin typeface="Arial" charset="0"/>
                <a:ea typeface="新細明體" charset="-120"/>
              </a:defRPr>
            </a:lvl1pPr>
            <a:lvl2pPr marL="742950" indent="-285750" eaLnBrk="0" hangingPunct="0">
              <a:defRPr kumimoji="1">
                <a:solidFill>
                  <a:schemeClr val="tx1"/>
                </a:solidFill>
                <a:latin typeface="Arial" charset="0"/>
                <a:ea typeface="新細明體" charset="-120"/>
              </a:defRPr>
            </a:lvl2pPr>
            <a:lvl3pPr marL="1143000" indent="-228600" eaLnBrk="0" hangingPunct="0">
              <a:defRPr kumimoji="1">
                <a:solidFill>
                  <a:schemeClr val="tx1"/>
                </a:solidFill>
                <a:latin typeface="Arial" charset="0"/>
                <a:ea typeface="新細明體" charset="-120"/>
              </a:defRPr>
            </a:lvl3pPr>
            <a:lvl4pPr marL="1600200" indent="-228600" eaLnBrk="0" hangingPunct="0">
              <a:defRPr kumimoji="1">
                <a:solidFill>
                  <a:schemeClr val="tx1"/>
                </a:solidFill>
                <a:latin typeface="Arial" charset="0"/>
                <a:ea typeface="新細明體" charset="-120"/>
              </a:defRPr>
            </a:lvl4pPr>
            <a:lvl5pPr marL="2057400" indent="-228600" eaLnBrk="0" hangingPunct="0">
              <a:defRPr kumimoji="1">
                <a:solidFill>
                  <a:schemeClr val="tx1"/>
                </a:solidFill>
                <a:latin typeface="Arial" charset="0"/>
                <a:ea typeface="新細明體" charset="-120"/>
              </a:defRPr>
            </a:lvl5pPr>
            <a:lvl6pPr marL="2514600" indent="-228600" eaLnBrk="0" fontAlgn="base" hangingPunct="0">
              <a:spcBef>
                <a:spcPct val="0"/>
              </a:spcBef>
              <a:spcAft>
                <a:spcPct val="0"/>
              </a:spcAft>
              <a:defRPr kumimoji="1">
                <a:solidFill>
                  <a:schemeClr val="tx1"/>
                </a:solidFill>
                <a:latin typeface="Arial" charset="0"/>
                <a:ea typeface="新細明體" charset="-120"/>
              </a:defRPr>
            </a:lvl6pPr>
            <a:lvl7pPr marL="2971800" indent="-228600" eaLnBrk="0" fontAlgn="base" hangingPunct="0">
              <a:spcBef>
                <a:spcPct val="0"/>
              </a:spcBef>
              <a:spcAft>
                <a:spcPct val="0"/>
              </a:spcAft>
              <a:defRPr kumimoji="1">
                <a:solidFill>
                  <a:schemeClr val="tx1"/>
                </a:solidFill>
                <a:latin typeface="Arial" charset="0"/>
                <a:ea typeface="新細明體" charset="-120"/>
              </a:defRPr>
            </a:lvl7pPr>
            <a:lvl8pPr marL="3429000" indent="-228600" eaLnBrk="0" fontAlgn="base" hangingPunct="0">
              <a:spcBef>
                <a:spcPct val="0"/>
              </a:spcBef>
              <a:spcAft>
                <a:spcPct val="0"/>
              </a:spcAft>
              <a:defRPr kumimoji="1">
                <a:solidFill>
                  <a:schemeClr val="tx1"/>
                </a:solidFill>
                <a:latin typeface="Arial" charset="0"/>
                <a:ea typeface="新細明體" charset="-120"/>
              </a:defRPr>
            </a:lvl8pPr>
            <a:lvl9pPr marL="3886200" indent="-228600" eaLnBrk="0" fontAlgn="base" hangingPunct="0">
              <a:spcBef>
                <a:spcPct val="0"/>
              </a:spcBef>
              <a:spcAft>
                <a:spcPct val="0"/>
              </a:spcAft>
              <a:defRPr kumimoji="1">
                <a:solidFill>
                  <a:schemeClr val="tx1"/>
                </a:solidFill>
                <a:latin typeface="Arial" charset="0"/>
                <a:ea typeface="新細明體" charset="-120"/>
              </a:defRPr>
            </a:lvl9pPr>
          </a:lstStyle>
          <a:p>
            <a:pPr eaLnBrk="1" hangingPunct="1"/>
            <a:r>
              <a:rPr lang="zh-TW" altLang="en-US" sz="3200" b="1" dirty="0">
                <a:solidFill>
                  <a:srgbClr val="0000FF"/>
                </a:solidFill>
                <a:latin typeface="標楷體" pitchFamily="65" charset="-120"/>
                <a:ea typeface="標楷體" pitchFamily="65" charset="-120"/>
              </a:rPr>
              <a:t>督促得標廠商誠信履約 採購法訂有把關機制</a:t>
            </a:r>
            <a:endParaRPr lang="zh-TW" altLang="en-US" sz="3200" dirty="0">
              <a:solidFill>
                <a:srgbClr val="0000FF"/>
              </a:solidFill>
              <a:latin typeface="標楷體" pitchFamily="65" charset="-120"/>
              <a:ea typeface="標楷體" pitchFamily="65" charset="-120"/>
            </a:endParaRPr>
          </a:p>
        </p:txBody>
      </p:sp>
      <p:sp>
        <p:nvSpPr>
          <p:cNvPr id="3" name="文字方塊 2"/>
          <p:cNvSpPr txBox="1"/>
          <p:nvPr/>
        </p:nvSpPr>
        <p:spPr>
          <a:xfrm>
            <a:off x="382129" y="821125"/>
            <a:ext cx="8351837" cy="4869475"/>
          </a:xfrm>
          <a:prstGeom prst="rect">
            <a:avLst/>
          </a:prstGeom>
          <a:noFill/>
        </p:spPr>
        <p:txBody>
          <a:bodyPr>
            <a:spAutoFit/>
          </a:bodyPr>
          <a:lstStyle/>
          <a:p>
            <a:pPr marL="361950" indent="-361950" algn="just">
              <a:lnSpc>
                <a:spcPts val="4700"/>
              </a:lnSpc>
              <a:buFont typeface="Wingdings" pitchFamily="2" charset="2"/>
              <a:buChar char="l"/>
              <a:defRPr/>
            </a:pPr>
            <a:r>
              <a:rPr lang="zh-TW" altLang="en-US" sz="3600" b="1" dirty="0">
                <a:latin typeface="標楷體" panose="03000509000000000000" pitchFamily="65" charset="-120"/>
                <a:ea typeface="標楷體" panose="03000509000000000000" pitchFamily="65" charset="-120"/>
              </a:rPr>
              <a:t>採購法於第</a:t>
            </a:r>
            <a:r>
              <a:rPr lang="en-US" altLang="zh-TW" sz="3600" b="1" dirty="0">
                <a:latin typeface="標楷體" panose="03000509000000000000" pitchFamily="65" charset="-120"/>
                <a:ea typeface="標楷體" panose="03000509000000000000" pitchFamily="65" charset="-120"/>
              </a:rPr>
              <a:t>4</a:t>
            </a:r>
            <a:r>
              <a:rPr lang="zh-TW" altLang="en-US" sz="3600" b="1" dirty="0">
                <a:latin typeface="標楷體" panose="03000509000000000000" pitchFamily="65" charset="-120"/>
                <a:ea typeface="標楷體" panose="03000509000000000000" pitchFamily="65" charset="-120"/>
              </a:rPr>
              <a:t>章及第</a:t>
            </a:r>
            <a:r>
              <a:rPr lang="en-US" altLang="zh-TW" sz="3600" b="1" dirty="0">
                <a:latin typeface="標楷體" panose="03000509000000000000" pitchFamily="65" charset="-120"/>
                <a:ea typeface="標楷體" panose="03000509000000000000" pitchFamily="65" charset="-120"/>
              </a:rPr>
              <a:t>5</a:t>
            </a:r>
            <a:r>
              <a:rPr lang="zh-TW" altLang="en-US" sz="3600" b="1" dirty="0">
                <a:latin typeface="標楷體" panose="03000509000000000000" pitchFamily="65" charset="-120"/>
                <a:ea typeface="標楷體" panose="03000509000000000000" pitchFamily="65" charset="-120"/>
              </a:rPr>
              <a:t>章分別訂有</a:t>
            </a:r>
            <a:r>
              <a:rPr lang="zh-TW" altLang="en-US" sz="3600" b="1" u="sng" dirty="0">
                <a:solidFill>
                  <a:srgbClr val="FF0000"/>
                </a:solidFill>
                <a:latin typeface="標楷體" panose="03000509000000000000" pitchFamily="65" charset="-120"/>
                <a:ea typeface="標楷體" panose="03000509000000000000" pitchFamily="65" charset="-120"/>
              </a:rPr>
              <a:t>履約管理及驗收之管控</a:t>
            </a:r>
            <a:r>
              <a:rPr lang="zh-TW" altLang="en-US" sz="3600" b="1" dirty="0">
                <a:latin typeface="標楷體" panose="03000509000000000000" pitchFamily="65" charset="-120"/>
                <a:ea typeface="標楷體" panose="03000509000000000000" pitchFamily="65" charset="-120"/>
              </a:rPr>
              <a:t>條文，如第</a:t>
            </a:r>
            <a:r>
              <a:rPr lang="en-US" altLang="zh-TW" sz="3600" b="1" dirty="0">
                <a:latin typeface="標楷體" panose="03000509000000000000" pitchFamily="65" charset="-120"/>
                <a:ea typeface="標楷體" panose="03000509000000000000" pitchFamily="65" charset="-120"/>
              </a:rPr>
              <a:t>70</a:t>
            </a:r>
            <a:r>
              <a:rPr lang="zh-TW" altLang="en-US" sz="3600" b="1" dirty="0">
                <a:latin typeface="標楷體" panose="03000509000000000000" pitchFamily="65" charset="-120"/>
                <a:ea typeface="標楷體" panose="03000509000000000000" pitchFamily="65" charset="-120"/>
              </a:rPr>
              <a:t>條至第</a:t>
            </a:r>
            <a:r>
              <a:rPr lang="en-US" altLang="zh-TW" sz="3600" b="1" dirty="0">
                <a:latin typeface="標楷體" panose="03000509000000000000" pitchFamily="65" charset="-120"/>
                <a:ea typeface="標楷體" panose="03000509000000000000" pitchFamily="65" charset="-120"/>
              </a:rPr>
              <a:t>73</a:t>
            </a:r>
            <a:r>
              <a:rPr lang="zh-TW" altLang="en-US" sz="3600" b="1" dirty="0">
                <a:latin typeface="標楷體" panose="03000509000000000000" pitchFamily="65" charset="-120"/>
                <a:ea typeface="標楷體" panose="03000509000000000000" pitchFamily="65" charset="-120"/>
              </a:rPr>
              <a:t>條之</a:t>
            </a:r>
            <a:r>
              <a:rPr lang="en-US" altLang="zh-TW" sz="3600" b="1" dirty="0">
                <a:latin typeface="標楷體" panose="03000509000000000000" pitchFamily="65" charset="-120"/>
                <a:ea typeface="標楷體" panose="03000509000000000000" pitchFamily="65" charset="-120"/>
              </a:rPr>
              <a:t>1</a:t>
            </a:r>
            <a:r>
              <a:rPr lang="zh-TW" altLang="en-US" sz="3600" b="1" dirty="0">
                <a:latin typeface="標楷體" panose="03000509000000000000" pitchFamily="65" charset="-120"/>
                <a:ea typeface="標楷體" panose="03000509000000000000" pitchFamily="65" charset="-120"/>
              </a:rPr>
              <a:t>。</a:t>
            </a:r>
            <a:endParaRPr lang="en-US" altLang="zh-TW" sz="3600" b="1" dirty="0">
              <a:latin typeface="標楷體" panose="03000509000000000000" pitchFamily="65" charset="-120"/>
              <a:ea typeface="標楷體" panose="03000509000000000000" pitchFamily="65" charset="-120"/>
            </a:endParaRPr>
          </a:p>
          <a:p>
            <a:pPr marL="361950" indent="-361950" algn="just">
              <a:lnSpc>
                <a:spcPts val="4700"/>
              </a:lnSpc>
              <a:buFont typeface="Wingdings" pitchFamily="2" charset="2"/>
              <a:buChar char="l"/>
              <a:defRPr/>
            </a:pPr>
            <a:r>
              <a:rPr lang="zh-TW" altLang="en-US" sz="3600" b="1" u="sng" dirty="0">
                <a:solidFill>
                  <a:srgbClr val="FF0000"/>
                </a:solidFill>
                <a:latin typeface="標楷體" panose="03000509000000000000" pitchFamily="65" charset="-120"/>
                <a:ea typeface="標楷體" panose="03000509000000000000" pitchFamily="65" charset="-120"/>
              </a:rPr>
              <a:t>招標文件載明</a:t>
            </a:r>
            <a:r>
              <a:rPr lang="zh-TW" altLang="en-US" sz="3600" b="1" dirty="0">
                <a:latin typeface="標楷體" panose="03000509000000000000" pitchFamily="65" charset="-120"/>
                <a:ea typeface="標楷體" panose="03000509000000000000" pitchFamily="65" charset="-120"/>
              </a:rPr>
              <a:t>廠商須負執行</a:t>
            </a:r>
            <a:r>
              <a:rPr lang="zh-TW" altLang="en-US" sz="3600" b="1" u="sng" dirty="0">
                <a:solidFill>
                  <a:srgbClr val="0000FF"/>
                </a:solidFill>
                <a:latin typeface="標楷體" panose="03000509000000000000" pitchFamily="65" charset="-120"/>
                <a:ea typeface="標楷體" panose="03000509000000000000" pitchFamily="65" charset="-120"/>
              </a:rPr>
              <a:t>品質管理</a:t>
            </a:r>
            <a:r>
              <a:rPr lang="zh-TW" altLang="en-US" sz="3600" b="1" dirty="0">
                <a:latin typeface="標楷體" panose="03000509000000000000" pitchFamily="65" charset="-120"/>
                <a:ea typeface="標楷體" panose="03000509000000000000" pitchFamily="65" charset="-120"/>
              </a:rPr>
              <a:t>之責任，並對</a:t>
            </a:r>
            <a:r>
              <a:rPr lang="zh-TW" altLang="en-US" sz="3600" b="1" u="sng" dirty="0">
                <a:solidFill>
                  <a:srgbClr val="0000FF"/>
                </a:solidFill>
                <a:latin typeface="標楷體" panose="03000509000000000000" pitchFamily="65" charset="-120"/>
                <a:ea typeface="標楷體" panose="03000509000000000000" pitchFamily="65" charset="-120"/>
              </a:rPr>
              <a:t>重點項目訂定檢查程序及檢驗標準</a:t>
            </a:r>
            <a:r>
              <a:rPr lang="zh-TW" altLang="en-US" sz="3600" b="1" dirty="0">
                <a:latin typeface="標楷體" panose="03000509000000000000" pitchFamily="65" charset="-120"/>
                <a:ea typeface="標楷體" panose="03000509000000000000" pitchFamily="65" charset="-120"/>
              </a:rPr>
              <a:t>。</a:t>
            </a:r>
            <a:endParaRPr lang="en-US" altLang="zh-TW" sz="3600" b="1" dirty="0">
              <a:latin typeface="標楷體" panose="03000509000000000000" pitchFamily="65" charset="-120"/>
              <a:ea typeface="標楷體" panose="03000509000000000000" pitchFamily="65" charset="-120"/>
            </a:endParaRPr>
          </a:p>
          <a:p>
            <a:pPr algn="just">
              <a:lnSpc>
                <a:spcPts val="4700"/>
              </a:lnSpc>
              <a:buFont typeface="Wingdings" pitchFamily="2" charset="2"/>
              <a:buChar char="l"/>
              <a:defRPr/>
            </a:pPr>
            <a:r>
              <a:rPr lang="zh-TW" altLang="en-US" sz="3600" b="1" dirty="0">
                <a:latin typeface="標楷體" panose="03000509000000000000" pitchFamily="65" charset="-120"/>
                <a:ea typeface="標楷體" panose="03000509000000000000" pitchFamily="65" charset="-120"/>
              </a:rPr>
              <a:t>機關對廠商履約過程</a:t>
            </a:r>
            <a:r>
              <a:rPr lang="zh-TW" altLang="en-US" sz="3600" b="1" u="sng" dirty="0">
                <a:solidFill>
                  <a:srgbClr val="FF3300"/>
                </a:solidFill>
                <a:latin typeface="標楷體" panose="03000509000000000000" pitchFamily="65" charset="-120"/>
                <a:ea typeface="標楷體" panose="03000509000000000000" pitchFamily="65" charset="-120"/>
              </a:rPr>
              <a:t>得辦理分段查驗</a:t>
            </a:r>
            <a:r>
              <a:rPr lang="zh-TW" altLang="en-US" sz="3600" b="1" dirty="0">
                <a:latin typeface="標楷體" panose="03000509000000000000" pitchFamily="65" charset="-120"/>
                <a:ea typeface="標楷體" panose="03000509000000000000" pitchFamily="65" charset="-120"/>
              </a:rPr>
              <a:t>。</a:t>
            </a:r>
            <a:endParaRPr lang="en-US" altLang="zh-TW" sz="3600" b="1" dirty="0">
              <a:latin typeface="標楷體" panose="03000509000000000000" pitchFamily="65" charset="-120"/>
              <a:ea typeface="標楷體" panose="03000509000000000000" pitchFamily="65" charset="-120"/>
            </a:endParaRPr>
          </a:p>
          <a:p>
            <a:pPr algn="just">
              <a:lnSpc>
                <a:spcPts val="4700"/>
              </a:lnSpc>
              <a:buFont typeface="Wingdings" pitchFamily="2" charset="2"/>
              <a:buChar char="l"/>
              <a:defRPr/>
            </a:pPr>
            <a:r>
              <a:rPr lang="zh-TW" altLang="en-US" sz="3600" b="1" dirty="0">
                <a:latin typeface="標楷體" panose="03000509000000000000" pitchFamily="65" charset="-120"/>
                <a:ea typeface="標楷體" panose="03000509000000000000" pitchFamily="65" charset="-120"/>
              </a:rPr>
              <a:t>機關對廠商履約成果</a:t>
            </a:r>
            <a:r>
              <a:rPr lang="zh-TW" altLang="en-US" sz="3600" b="1" u="sng" dirty="0">
                <a:solidFill>
                  <a:srgbClr val="0000FF"/>
                </a:solidFill>
                <a:latin typeface="標楷體" panose="03000509000000000000" pitchFamily="65" charset="-120"/>
                <a:ea typeface="標楷體" panose="03000509000000000000" pitchFamily="65" charset="-120"/>
              </a:rPr>
              <a:t>應限期辦理驗收</a:t>
            </a:r>
            <a:r>
              <a:rPr lang="zh-TW" altLang="en-US" sz="3600" b="1" dirty="0">
                <a:latin typeface="標楷體" panose="03000509000000000000" pitchFamily="65" charset="-120"/>
                <a:ea typeface="標楷體" panose="03000509000000000000" pitchFamily="65" charset="-120"/>
              </a:rPr>
              <a:t>。</a:t>
            </a:r>
          </a:p>
        </p:txBody>
      </p:sp>
    </p:spTree>
    <p:extLst>
      <p:ext uri="{BB962C8B-B14F-4D97-AF65-F5344CB8AC3E}">
        <p14:creationId xmlns:p14="http://schemas.microsoft.com/office/powerpoint/2010/main" val="242581650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3" name="文字方塊 2"/>
          <p:cNvSpPr txBox="1"/>
          <p:nvPr/>
        </p:nvSpPr>
        <p:spPr>
          <a:xfrm>
            <a:off x="465642" y="764704"/>
            <a:ext cx="8351837" cy="5574155"/>
          </a:xfrm>
          <a:prstGeom prst="rect">
            <a:avLst/>
          </a:prstGeom>
          <a:noFill/>
        </p:spPr>
        <p:txBody>
          <a:bodyPr>
            <a:spAutoFit/>
          </a:bodyPr>
          <a:lstStyle/>
          <a:p>
            <a:pPr marL="268288" indent="-268288">
              <a:lnSpc>
                <a:spcPts val="4300"/>
              </a:lnSpc>
              <a:buFont typeface="Wingdings" pitchFamily="2" charset="2"/>
              <a:buChar char="l"/>
              <a:defRPr/>
            </a:pPr>
            <a:r>
              <a:rPr lang="zh-TW" altLang="en-US" sz="3200" b="1" dirty="0">
                <a:latin typeface="標楷體" panose="03000509000000000000" pitchFamily="65" charset="-120"/>
                <a:ea typeface="標楷體" panose="03000509000000000000" pitchFamily="65" charset="-120"/>
              </a:rPr>
              <a:t>驗收結果不符合契約規定者，</a:t>
            </a:r>
            <a:r>
              <a:rPr lang="zh-TW" altLang="en-US" sz="3200" b="1" u="sng" dirty="0">
                <a:solidFill>
                  <a:srgbClr val="0000FF"/>
                </a:solidFill>
                <a:latin typeface="標楷體" panose="03000509000000000000" pitchFamily="65" charset="-120"/>
                <a:ea typeface="標楷體" panose="03000509000000000000" pitchFamily="65" charset="-120"/>
              </a:rPr>
              <a:t>限期改善或扣款減價收受</a:t>
            </a:r>
            <a:r>
              <a:rPr lang="zh-TW" altLang="en-US" sz="3200" b="1" dirty="0">
                <a:latin typeface="標楷體" panose="03000509000000000000" pitchFamily="65" charset="-120"/>
                <a:ea typeface="標楷體" panose="03000509000000000000" pitchFamily="65" charset="-120"/>
              </a:rPr>
              <a:t>。至於</a:t>
            </a:r>
            <a:r>
              <a:rPr lang="zh-TW" altLang="en-US" sz="3200" b="1" u="sng" dirty="0">
                <a:solidFill>
                  <a:srgbClr val="FF3300"/>
                </a:solidFill>
                <a:latin typeface="標楷體" panose="03000509000000000000" pitchFamily="65" charset="-120"/>
                <a:ea typeface="標楷體" panose="03000509000000000000" pitchFamily="65" charset="-120"/>
              </a:rPr>
              <a:t>執行細節</a:t>
            </a:r>
            <a:r>
              <a:rPr lang="zh-TW" altLang="en-US" sz="3200" b="1" dirty="0">
                <a:latin typeface="標楷體" panose="03000509000000000000" pitchFamily="65" charset="-120"/>
                <a:ea typeface="標楷體" panose="03000509000000000000" pitchFamily="65" charset="-120"/>
              </a:rPr>
              <a:t>，則於施行細則及契約範本內</a:t>
            </a:r>
            <a:r>
              <a:rPr lang="zh-TW" altLang="en-US" sz="3200" b="1" u="sng" dirty="0">
                <a:solidFill>
                  <a:srgbClr val="FF3300"/>
                </a:solidFill>
                <a:latin typeface="標楷體" panose="03000509000000000000" pitchFamily="65" charset="-120"/>
                <a:ea typeface="標楷體" panose="03000509000000000000" pitchFamily="65" charset="-120"/>
              </a:rPr>
              <a:t>補充</a:t>
            </a:r>
            <a:r>
              <a:rPr lang="zh-TW" altLang="en-US" sz="3200" b="1" dirty="0">
                <a:latin typeface="標楷體" panose="03000509000000000000" pitchFamily="65" charset="-120"/>
                <a:ea typeface="標楷體" panose="03000509000000000000" pitchFamily="65" charset="-120"/>
              </a:rPr>
              <a:t>規定，例如</a:t>
            </a:r>
            <a:r>
              <a:rPr lang="zh-TW" altLang="en-US" sz="3200" b="1" u="sng" dirty="0">
                <a:solidFill>
                  <a:srgbClr val="000000"/>
                </a:solidFill>
                <a:latin typeface="標楷體" panose="03000509000000000000" pitchFamily="65" charset="-120"/>
                <a:ea typeface="標楷體" panose="03000509000000000000" pitchFamily="65" charset="-120"/>
              </a:rPr>
              <a:t>履約期間需定期向機關報告工作內容及進度、異常狀況及因應對策等</a:t>
            </a:r>
            <a:r>
              <a:rPr lang="zh-TW" altLang="en-US" sz="3200" b="1" dirty="0">
                <a:latin typeface="標楷體" panose="03000509000000000000" pitchFamily="65" charset="-120"/>
                <a:ea typeface="標楷體" panose="03000509000000000000" pitchFamily="65" charset="-120"/>
              </a:rPr>
              <a:t>。</a:t>
            </a:r>
            <a:endParaRPr lang="en-US" altLang="zh-TW" sz="3200" b="1" dirty="0">
              <a:latin typeface="標楷體" panose="03000509000000000000" pitchFamily="65" charset="-120"/>
              <a:ea typeface="標楷體" panose="03000509000000000000" pitchFamily="65" charset="-120"/>
            </a:endParaRPr>
          </a:p>
          <a:p>
            <a:pPr marL="268288" indent="-268288">
              <a:lnSpc>
                <a:spcPts val="4300"/>
              </a:lnSpc>
              <a:buFont typeface="Wingdings" pitchFamily="2" charset="2"/>
              <a:buChar char="l"/>
              <a:defRPr/>
            </a:pPr>
            <a:r>
              <a:rPr lang="zh-TW" altLang="en-US" sz="3200" b="1" dirty="0">
                <a:latin typeface="標楷體" panose="03000509000000000000" pitchFamily="65" charset="-120"/>
                <a:ea typeface="標楷體" panose="03000509000000000000" pitchFamily="65" charset="-120"/>
              </a:rPr>
              <a:t>對於</a:t>
            </a:r>
            <a:r>
              <a:rPr lang="zh-TW" altLang="en-US" sz="3200" b="1" u="sng" dirty="0">
                <a:solidFill>
                  <a:srgbClr val="FF0000"/>
                </a:solidFill>
                <a:latin typeface="標楷體" panose="03000509000000000000" pitchFamily="65" charset="-120"/>
                <a:ea typeface="標楷體" panose="03000509000000000000" pitchFamily="65" charset="-120"/>
              </a:rPr>
              <a:t>履約成果之審查</a:t>
            </a:r>
            <a:r>
              <a:rPr lang="zh-TW" altLang="en-US" sz="3200" b="1" dirty="0">
                <a:latin typeface="標楷體" panose="03000509000000000000" pitchFamily="65" charset="-120"/>
                <a:ea typeface="標楷體" panose="03000509000000000000" pitchFamily="65" charset="-120"/>
              </a:rPr>
              <a:t>，是否成立審查委員會執行之，係</a:t>
            </a:r>
            <a:r>
              <a:rPr lang="zh-TW" altLang="en-US" sz="3200" b="1" u="sng" dirty="0">
                <a:solidFill>
                  <a:srgbClr val="FF0000"/>
                </a:solidFill>
                <a:latin typeface="標楷體" panose="03000509000000000000" pitchFamily="65" charset="-120"/>
                <a:ea typeface="標楷體" panose="03000509000000000000" pitchFamily="65" charset="-120"/>
              </a:rPr>
              <a:t>主辦機關職權</a:t>
            </a:r>
            <a:r>
              <a:rPr lang="zh-TW" altLang="en-US" sz="3200" b="1" dirty="0">
                <a:latin typeface="標楷體" panose="03000509000000000000" pitchFamily="65" charset="-120"/>
                <a:ea typeface="標楷體" panose="03000509000000000000" pitchFamily="65" charset="-120"/>
              </a:rPr>
              <a:t>，採購法尚無強制規定。惟負責審查履約成果之人員，</a:t>
            </a:r>
            <a:r>
              <a:rPr lang="zh-TW" altLang="en-US" sz="3200" b="1" u="sng" dirty="0">
                <a:solidFill>
                  <a:srgbClr val="FF0000"/>
                </a:solidFill>
                <a:latin typeface="標楷體" panose="03000509000000000000" pitchFamily="65" charset="-120"/>
                <a:ea typeface="標楷體" panose="03000509000000000000" pitchFamily="65" charset="-120"/>
              </a:rPr>
              <a:t>如有放水</a:t>
            </a:r>
            <a:r>
              <a:rPr lang="zh-TW" altLang="en-US" sz="3200" b="1" dirty="0">
                <a:latin typeface="標楷體" panose="03000509000000000000" pitchFamily="65" charset="-120"/>
                <a:ea typeface="標楷體" panose="03000509000000000000" pitchFamily="65" charset="-120"/>
              </a:rPr>
              <a:t>之情形，涉貪污治罪條例浮報價額數量、</a:t>
            </a:r>
            <a:r>
              <a:rPr lang="zh-TW" altLang="en-US" sz="3200" b="1" u="sng" dirty="0">
                <a:solidFill>
                  <a:srgbClr val="FF0000"/>
                </a:solidFill>
                <a:latin typeface="標楷體" panose="03000509000000000000" pitchFamily="65" charset="-120"/>
                <a:ea typeface="標楷體" panose="03000509000000000000" pitchFamily="65" charset="-120"/>
              </a:rPr>
              <a:t>圖利等重罪</a:t>
            </a:r>
            <a:r>
              <a:rPr lang="zh-TW" altLang="en-US" sz="3200" b="1" dirty="0">
                <a:latin typeface="標楷體" panose="03000509000000000000" pitchFamily="65" charset="-120"/>
                <a:ea typeface="標楷體" panose="03000509000000000000" pitchFamily="65" charset="-120"/>
              </a:rPr>
              <a:t>。</a:t>
            </a:r>
            <a:endParaRPr lang="zh-TW" altLang="en-US" b="1" dirty="0">
              <a:latin typeface="標楷體" panose="03000509000000000000" pitchFamily="65" charset="-120"/>
              <a:ea typeface="標楷體" panose="03000509000000000000" pitchFamily="65" charset="-120"/>
            </a:endParaRPr>
          </a:p>
        </p:txBody>
      </p:sp>
      <p:sp>
        <p:nvSpPr>
          <p:cNvPr id="205827" name="矩形 3"/>
          <p:cNvSpPr>
            <a:spLocks noChangeArrowheads="1"/>
          </p:cNvSpPr>
          <p:nvPr/>
        </p:nvSpPr>
        <p:spPr bwMode="auto">
          <a:xfrm>
            <a:off x="446609" y="332656"/>
            <a:ext cx="8135937"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a:solidFill>
                  <a:schemeClr val="tx1"/>
                </a:solidFill>
                <a:latin typeface="Arial" charset="0"/>
                <a:ea typeface="新細明體" charset="-120"/>
              </a:defRPr>
            </a:lvl1pPr>
            <a:lvl2pPr marL="742950" indent="-285750" eaLnBrk="0" hangingPunct="0">
              <a:defRPr kumimoji="1">
                <a:solidFill>
                  <a:schemeClr val="tx1"/>
                </a:solidFill>
                <a:latin typeface="Arial" charset="0"/>
                <a:ea typeface="新細明體" charset="-120"/>
              </a:defRPr>
            </a:lvl2pPr>
            <a:lvl3pPr marL="1143000" indent="-228600" eaLnBrk="0" hangingPunct="0">
              <a:defRPr kumimoji="1">
                <a:solidFill>
                  <a:schemeClr val="tx1"/>
                </a:solidFill>
                <a:latin typeface="Arial" charset="0"/>
                <a:ea typeface="新細明體" charset="-120"/>
              </a:defRPr>
            </a:lvl3pPr>
            <a:lvl4pPr marL="1600200" indent="-228600" eaLnBrk="0" hangingPunct="0">
              <a:defRPr kumimoji="1">
                <a:solidFill>
                  <a:schemeClr val="tx1"/>
                </a:solidFill>
                <a:latin typeface="Arial" charset="0"/>
                <a:ea typeface="新細明體" charset="-120"/>
              </a:defRPr>
            </a:lvl4pPr>
            <a:lvl5pPr marL="2057400" indent="-228600" eaLnBrk="0" hangingPunct="0">
              <a:defRPr kumimoji="1">
                <a:solidFill>
                  <a:schemeClr val="tx1"/>
                </a:solidFill>
                <a:latin typeface="Arial" charset="0"/>
                <a:ea typeface="新細明體" charset="-120"/>
              </a:defRPr>
            </a:lvl5pPr>
            <a:lvl6pPr marL="2514600" indent="-228600" eaLnBrk="0" fontAlgn="base" hangingPunct="0">
              <a:spcBef>
                <a:spcPct val="0"/>
              </a:spcBef>
              <a:spcAft>
                <a:spcPct val="0"/>
              </a:spcAft>
              <a:defRPr kumimoji="1">
                <a:solidFill>
                  <a:schemeClr val="tx1"/>
                </a:solidFill>
                <a:latin typeface="Arial" charset="0"/>
                <a:ea typeface="新細明體" charset="-120"/>
              </a:defRPr>
            </a:lvl6pPr>
            <a:lvl7pPr marL="2971800" indent="-228600" eaLnBrk="0" fontAlgn="base" hangingPunct="0">
              <a:spcBef>
                <a:spcPct val="0"/>
              </a:spcBef>
              <a:spcAft>
                <a:spcPct val="0"/>
              </a:spcAft>
              <a:defRPr kumimoji="1">
                <a:solidFill>
                  <a:schemeClr val="tx1"/>
                </a:solidFill>
                <a:latin typeface="Arial" charset="0"/>
                <a:ea typeface="新細明體" charset="-120"/>
              </a:defRPr>
            </a:lvl7pPr>
            <a:lvl8pPr marL="3429000" indent="-228600" eaLnBrk="0" fontAlgn="base" hangingPunct="0">
              <a:spcBef>
                <a:spcPct val="0"/>
              </a:spcBef>
              <a:spcAft>
                <a:spcPct val="0"/>
              </a:spcAft>
              <a:defRPr kumimoji="1">
                <a:solidFill>
                  <a:schemeClr val="tx1"/>
                </a:solidFill>
                <a:latin typeface="Arial" charset="0"/>
                <a:ea typeface="新細明體" charset="-120"/>
              </a:defRPr>
            </a:lvl8pPr>
            <a:lvl9pPr marL="3886200" indent="-228600" eaLnBrk="0" fontAlgn="base" hangingPunct="0">
              <a:spcBef>
                <a:spcPct val="0"/>
              </a:spcBef>
              <a:spcAft>
                <a:spcPct val="0"/>
              </a:spcAft>
              <a:defRPr kumimoji="1">
                <a:solidFill>
                  <a:schemeClr val="tx1"/>
                </a:solidFill>
                <a:latin typeface="Arial" charset="0"/>
                <a:ea typeface="新細明體" charset="-120"/>
              </a:defRPr>
            </a:lvl9pPr>
          </a:lstStyle>
          <a:p>
            <a:pPr eaLnBrk="1" hangingPunct="1"/>
            <a:r>
              <a:rPr lang="zh-TW" altLang="en-US" sz="3200" b="1" dirty="0">
                <a:solidFill>
                  <a:srgbClr val="0000FF"/>
                </a:solidFill>
                <a:latin typeface="標楷體" pitchFamily="65" charset="-120"/>
                <a:ea typeface="標楷體" pitchFamily="65" charset="-120"/>
              </a:rPr>
              <a:t>督促得標廠商誠信履約 採購法訂有把關機制</a:t>
            </a:r>
            <a:endParaRPr lang="zh-TW" altLang="en-US" sz="3200" dirty="0">
              <a:solidFill>
                <a:srgbClr val="0000FF"/>
              </a:solidFill>
              <a:latin typeface="標楷體" pitchFamily="65" charset="-120"/>
              <a:ea typeface="標楷體" pitchFamily="65" charset="-120"/>
            </a:endParaRPr>
          </a:p>
        </p:txBody>
      </p:sp>
    </p:spTree>
    <p:extLst>
      <p:ext uri="{BB962C8B-B14F-4D97-AF65-F5344CB8AC3E}">
        <p14:creationId xmlns:p14="http://schemas.microsoft.com/office/powerpoint/2010/main" val="3591967825"/>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206850" name="文字方塊 2"/>
          <p:cNvSpPr txBox="1">
            <a:spLocks noChangeArrowheads="1"/>
          </p:cNvSpPr>
          <p:nvPr/>
        </p:nvSpPr>
        <p:spPr bwMode="auto">
          <a:xfrm>
            <a:off x="443236" y="620688"/>
            <a:ext cx="8351837" cy="52358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68288" indent="-268288" eaLnBrk="0" hangingPunct="0">
              <a:defRPr kumimoji="1">
                <a:solidFill>
                  <a:schemeClr val="tx1"/>
                </a:solidFill>
                <a:latin typeface="Arial" charset="0"/>
                <a:ea typeface="新細明體" charset="-120"/>
              </a:defRPr>
            </a:lvl1pPr>
            <a:lvl2pPr marL="742950" indent="-285750" eaLnBrk="0" hangingPunct="0">
              <a:defRPr kumimoji="1">
                <a:solidFill>
                  <a:schemeClr val="tx1"/>
                </a:solidFill>
                <a:latin typeface="Arial" charset="0"/>
                <a:ea typeface="新細明體" charset="-120"/>
              </a:defRPr>
            </a:lvl2pPr>
            <a:lvl3pPr marL="1143000" indent="-228600" eaLnBrk="0" hangingPunct="0">
              <a:defRPr kumimoji="1">
                <a:solidFill>
                  <a:schemeClr val="tx1"/>
                </a:solidFill>
                <a:latin typeface="Arial" charset="0"/>
                <a:ea typeface="新細明體" charset="-120"/>
              </a:defRPr>
            </a:lvl3pPr>
            <a:lvl4pPr marL="1600200" indent="-228600" eaLnBrk="0" hangingPunct="0">
              <a:defRPr kumimoji="1">
                <a:solidFill>
                  <a:schemeClr val="tx1"/>
                </a:solidFill>
                <a:latin typeface="Arial" charset="0"/>
                <a:ea typeface="新細明體" charset="-120"/>
              </a:defRPr>
            </a:lvl4pPr>
            <a:lvl5pPr marL="2057400" indent="-228600" eaLnBrk="0" hangingPunct="0">
              <a:defRPr kumimoji="1">
                <a:solidFill>
                  <a:schemeClr val="tx1"/>
                </a:solidFill>
                <a:latin typeface="Arial" charset="0"/>
                <a:ea typeface="新細明體" charset="-120"/>
              </a:defRPr>
            </a:lvl5pPr>
            <a:lvl6pPr marL="2514600" indent="-228600" eaLnBrk="0" fontAlgn="base" hangingPunct="0">
              <a:spcBef>
                <a:spcPct val="0"/>
              </a:spcBef>
              <a:spcAft>
                <a:spcPct val="0"/>
              </a:spcAft>
              <a:defRPr kumimoji="1">
                <a:solidFill>
                  <a:schemeClr val="tx1"/>
                </a:solidFill>
                <a:latin typeface="Arial" charset="0"/>
                <a:ea typeface="新細明體" charset="-120"/>
              </a:defRPr>
            </a:lvl6pPr>
            <a:lvl7pPr marL="2971800" indent="-228600" eaLnBrk="0" fontAlgn="base" hangingPunct="0">
              <a:spcBef>
                <a:spcPct val="0"/>
              </a:spcBef>
              <a:spcAft>
                <a:spcPct val="0"/>
              </a:spcAft>
              <a:defRPr kumimoji="1">
                <a:solidFill>
                  <a:schemeClr val="tx1"/>
                </a:solidFill>
                <a:latin typeface="Arial" charset="0"/>
                <a:ea typeface="新細明體" charset="-120"/>
              </a:defRPr>
            </a:lvl7pPr>
            <a:lvl8pPr marL="3429000" indent="-228600" eaLnBrk="0" fontAlgn="base" hangingPunct="0">
              <a:spcBef>
                <a:spcPct val="0"/>
              </a:spcBef>
              <a:spcAft>
                <a:spcPct val="0"/>
              </a:spcAft>
              <a:defRPr kumimoji="1">
                <a:solidFill>
                  <a:schemeClr val="tx1"/>
                </a:solidFill>
                <a:latin typeface="Arial" charset="0"/>
                <a:ea typeface="新細明體" charset="-120"/>
              </a:defRPr>
            </a:lvl8pPr>
            <a:lvl9pPr marL="3886200" indent="-228600" eaLnBrk="0" fontAlgn="base" hangingPunct="0">
              <a:spcBef>
                <a:spcPct val="0"/>
              </a:spcBef>
              <a:spcAft>
                <a:spcPct val="0"/>
              </a:spcAft>
              <a:defRPr kumimoji="1">
                <a:solidFill>
                  <a:schemeClr val="tx1"/>
                </a:solidFill>
                <a:latin typeface="Arial" charset="0"/>
                <a:ea typeface="新細明體" charset="-120"/>
              </a:defRPr>
            </a:lvl9pPr>
          </a:lstStyle>
          <a:p>
            <a:pPr eaLnBrk="1" hangingPunct="1">
              <a:lnSpc>
                <a:spcPts val="4500"/>
              </a:lnSpc>
              <a:buFont typeface="Wingdings" pitchFamily="2" charset="2"/>
              <a:buChar char="l"/>
            </a:pPr>
            <a:r>
              <a:rPr lang="zh-TW" altLang="en-US" sz="3200" b="1" dirty="0">
                <a:latin typeface="標楷體" panose="03000509000000000000" pitchFamily="65" charset="-120"/>
                <a:ea typeface="標楷體" panose="03000509000000000000" pitchFamily="65" charset="-120"/>
              </a:rPr>
              <a:t>採購法授權訂定</a:t>
            </a:r>
            <a:r>
              <a:rPr lang="zh-TW" altLang="en-US" sz="3200" b="1" u="sng" dirty="0">
                <a:solidFill>
                  <a:srgbClr val="FF0000"/>
                </a:solidFill>
                <a:latin typeface="標楷體" panose="03000509000000000000" pitchFamily="65" charset="-120"/>
                <a:ea typeface="標楷體" panose="03000509000000000000" pitchFamily="65" charset="-120"/>
              </a:rPr>
              <a:t>採購人員倫理準則</a:t>
            </a:r>
            <a:r>
              <a:rPr lang="zh-TW" altLang="en-US" sz="3200" b="1" dirty="0">
                <a:latin typeface="標楷體" panose="03000509000000000000" pitchFamily="65" charset="-120"/>
                <a:ea typeface="標楷體" panose="03000509000000000000" pitchFamily="65" charset="-120"/>
              </a:rPr>
              <a:t>，明定採購人員</a:t>
            </a:r>
            <a:r>
              <a:rPr lang="en-US" altLang="zh-TW" sz="3200" b="1" dirty="0">
                <a:latin typeface="標楷體" panose="03000509000000000000" pitchFamily="65" charset="-120"/>
                <a:ea typeface="標楷體" panose="03000509000000000000" pitchFamily="65" charset="-120"/>
              </a:rPr>
              <a:t>(</a:t>
            </a:r>
            <a:r>
              <a:rPr lang="zh-TW" altLang="en-US" sz="3200" b="1" dirty="0">
                <a:latin typeface="標楷體" panose="03000509000000000000" pitchFamily="65" charset="-120"/>
                <a:ea typeface="標楷體" panose="03000509000000000000" pitchFamily="65" charset="-120"/>
              </a:rPr>
              <a:t>含審查履約成果人員</a:t>
            </a:r>
            <a:r>
              <a:rPr lang="en-US" altLang="zh-TW" sz="3200" b="1" dirty="0">
                <a:latin typeface="標楷體" panose="03000509000000000000" pitchFamily="65" charset="-120"/>
                <a:ea typeface="標楷體" panose="03000509000000000000" pitchFamily="65" charset="-120"/>
              </a:rPr>
              <a:t>)</a:t>
            </a:r>
            <a:r>
              <a:rPr lang="zh-TW" altLang="en-US" sz="3200" b="1" dirty="0">
                <a:latin typeface="標楷體" panose="03000509000000000000" pitchFamily="65" charset="-120"/>
                <a:ea typeface="標楷體" panose="03000509000000000000" pitchFamily="65" charset="-120"/>
              </a:rPr>
              <a:t>，不得意圖為私人不正利益而為</a:t>
            </a:r>
            <a:r>
              <a:rPr lang="zh-TW" altLang="en-US" sz="3200" b="1" u="sng" dirty="0">
                <a:solidFill>
                  <a:srgbClr val="FF0000"/>
                </a:solidFill>
                <a:latin typeface="標楷體" panose="03000509000000000000" pitchFamily="65" charset="-120"/>
                <a:ea typeface="標楷體" panose="03000509000000000000" pitchFamily="65" charset="-120"/>
              </a:rPr>
              <a:t>不當之履約管理及驗收，違者依規定懲處</a:t>
            </a:r>
            <a:r>
              <a:rPr lang="zh-TW" altLang="en-US" sz="3200" b="1" dirty="0">
                <a:latin typeface="標楷體" panose="03000509000000000000" pitchFamily="65" charset="-120"/>
                <a:ea typeface="標楷體" panose="03000509000000000000" pitchFamily="65" charset="-120"/>
              </a:rPr>
              <a:t>。</a:t>
            </a:r>
            <a:endParaRPr lang="en-US" altLang="zh-TW" sz="3200" b="1" dirty="0">
              <a:latin typeface="標楷體" panose="03000509000000000000" pitchFamily="65" charset="-120"/>
              <a:ea typeface="標楷體" panose="03000509000000000000" pitchFamily="65" charset="-120"/>
            </a:endParaRPr>
          </a:p>
          <a:p>
            <a:pPr eaLnBrk="1" hangingPunct="1">
              <a:lnSpc>
                <a:spcPts val="4500"/>
              </a:lnSpc>
              <a:buFont typeface="Wingdings" pitchFamily="2" charset="2"/>
              <a:buChar char="l"/>
            </a:pPr>
            <a:r>
              <a:rPr lang="zh-TW" altLang="en-US" sz="3200" b="1" dirty="0">
                <a:latin typeface="標楷體" panose="03000509000000000000" pitchFamily="65" charset="-120"/>
                <a:ea typeface="標楷體" panose="03000509000000000000" pitchFamily="65" charset="-120"/>
              </a:rPr>
              <a:t>對於</a:t>
            </a:r>
            <a:r>
              <a:rPr lang="zh-TW" altLang="en-US" sz="3200" b="1" u="sng" dirty="0">
                <a:solidFill>
                  <a:srgbClr val="CC3300"/>
                </a:solidFill>
                <a:latin typeface="標楷體" panose="03000509000000000000" pitchFamily="65" charset="-120"/>
                <a:ea typeface="標楷體" panose="03000509000000000000" pitchFamily="65" charset="-120"/>
              </a:rPr>
              <a:t>未誠信履約、查驗或驗收不合格</a:t>
            </a:r>
            <a:r>
              <a:rPr lang="zh-TW" altLang="en-US" sz="3200" b="1" u="sng" dirty="0">
                <a:solidFill>
                  <a:srgbClr val="0000FF"/>
                </a:solidFill>
                <a:latin typeface="標楷體" panose="03000509000000000000" pitchFamily="65" charset="-120"/>
                <a:ea typeface="標楷體" panose="03000509000000000000" pitchFamily="65" charset="-120"/>
              </a:rPr>
              <a:t>情節重大、延誤履約期限情節重大、違法轉包</a:t>
            </a:r>
            <a:r>
              <a:rPr lang="zh-TW" altLang="en-US" sz="3200" b="1" dirty="0">
                <a:latin typeface="標楷體" panose="03000509000000000000" pitchFamily="65" charset="-120"/>
                <a:ea typeface="標楷體" panose="03000509000000000000" pitchFamily="65" charset="-120"/>
              </a:rPr>
              <a:t>等</a:t>
            </a:r>
            <a:r>
              <a:rPr lang="zh-TW" altLang="en-US" sz="3200" b="1" u="sng" dirty="0">
                <a:solidFill>
                  <a:srgbClr val="0000FF"/>
                </a:solidFill>
                <a:latin typeface="標楷體" panose="03000509000000000000" pitchFamily="65" charset="-120"/>
                <a:ea typeface="標楷體" panose="03000509000000000000" pitchFamily="65" charset="-120"/>
              </a:rPr>
              <a:t>違法違約</a:t>
            </a:r>
            <a:r>
              <a:rPr lang="zh-TW" altLang="en-US" sz="3200" b="1" dirty="0">
                <a:latin typeface="標楷體" panose="03000509000000000000" pitchFamily="65" charset="-120"/>
                <a:ea typeface="標楷體" panose="03000509000000000000" pitchFamily="65" charset="-120"/>
              </a:rPr>
              <a:t>之廠商，採購法</a:t>
            </a:r>
            <a:r>
              <a:rPr lang="zh-TW" altLang="en-US" sz="3200" b="1" u="sng" dirty="0">
                <a:solidFill>
                  <a:srgbClr val="0000FF"/>
                </a:solidFill>
                <a:latin typeface="標楷體" panose="03000509000000000000" pitchFamily="65" charset="-120"/>
                <a:ea typeface="標楷體" panose="03000509000000000000" pitchFamily="65" charset="-120"/>
              </a:rPr>
              <a:t>第</a:t>
            </a:r>
            <a:r>
              <a:rPr lang="en-US" altLang="zh-TW" sz="3200" b="1" u="sng" dirty="0">
                <a:solidFill>
                  <a:srgbClr val="0000FF"/>
                </a:solidFill>
                <a:latin typeface="標楷體" panose="03000509000000000000" pitchFamily="65" charset="-120"/>
                <a:ea typeface="標楷體" panose="03000509000000000000" pitchFamily="65" charset="-120"/>
              </a:rPr>
              <a:t>101</a:t>
            </a:r>
            <a:r>
              <a:rPr lang="zh-TW" altLang="en-US" sz="3200" b="1" u="sng" dirty="0">
                <a:solidFill>
                  <a:srgbClr val="0000FF"/>
                </a:solidFill>
                <a:latin typeface="標楷體" panose="03000509000000000000" pitchFamily="65" charset="-120"/>
                <a:ea typeface="標楷體" panose="03000509000000000000" pitchFamily="65" charset="-120"/>
              </a:rPr>
              <a:t>條至第</a:t>
            </a:r>
            <a:r>
              <a:rPr lang="en-US" altLang="zh-TW" sz="3200" b="1" u="sng" dirty="0">
                <a:solidFill>
                  <a:srgbClr val="0000FF"/>
                </a:solidFill>
                <a:latin typeface="標楷體" panose="03000509000000000000" pitchFamily="65" charset="-120"/>
                <a:ea typeface="標楷體" panose="03000509000000000000" pitchFamily="65" charset="-120"/>
              </a:rPr>
              <a:t>103</a:t>
            </a:r>
            <a:r>
              <a:rPr lang="zh-TW" altLang="en-US" sz="3200" b="1" u="sng" dirty="0">
                <a:solidFill>
                  <a:srgbClr val="0000FF"/>
                </a:solidFill>
                <a:latin typeface="標楷體" panose="03000509000000000000" pitchFamily="65" charset="-120"/>
                <a:ea typeface="標楷體" panose="03000509000000000000" pitchFamily="65" charset="-120"/>
              </a:rPr>
              <a:t>條</a:t>
            </a:r>
            <a:r>
              <a:rPr lang="zh-TW" altLang="en-US" sz="3200" b="1" dirty="0">
                <a:latin typeface="標楷體" panose="03000509000000000000" pitchFamily="65" charset="-120"/>
                <a:ea typeface="標楷體" panose="03000509000000000000" pitchFamily="65" charset="-120"/>
              </a:rPr>
              <a:t>更明定將其刊登政府採購公報，拒絕其參與全國各機關之採購案，期間為</a:t>
            </a:r>
            <a:r>
              <a:rPr lang="en-US" altLang="zh-TW" sz="3200" b="1" u="sng" dirty="0">
                <a:solidFill>
                  <a:srgbClr val="0000FF"/>
                </a:solidFill>
                <a:latin typeface="標楷體" panose="03000509000000000000" pitchFamily="65" charset="-120"/>
                <a:ea typeface="標楷體" panose="03000509000000000000" pitchFamily="65" charset="-120"/>
              </a:rPr>
              <a:t>3</a:t>
            </a:r>
            <a:r>
              <a:rPr lang="zh-TW" altLang="en-US" sz="3200" b="1" u="sng" dirty="0">
                <a:solidFill>
                  <a:srgbClr val="0000FF"/>
                </a:solidFill>
                <a:latin typeface="標楷體" panose="03000509000000000000" pitchFamily="65" charset="-120"/>
                <a:ea typeface="標楷體" panose="03000509000000000000" pitchFamily="65" charset="-120"/>
              </a:rPr>
              <a:t>個月至</a:t>
            </a:r>
            <a:r>
              <a:rPr lang="en-US" altLang="zh-TW" sz="3200" b="1" u="sng" dirty="0">
                <a:solidFill>
                  <a:srgbClr val="0000FF"/>
                </a:solidFill>
                <a:latin typeface="標楷體" panose="03000509000000000000" pitchFamily="65" charset="-120"/>
                <a:ea typeface="標楷體" panose="03000509000000000000" pitchFamily="65" charset="-120"/>
              </a:rPr>
              <a:t>3</a:t>
            </a:r>
            <a:r>
              <a:rPr lang="zh-TW" altLang="en-US" sz="3200" b="1" u="sng" dirty="0">
                <a:solidFill>
                  <a:srgbClr val="0000FF"/>
                </a:solidFill>
                <a:latin typeface="標楷體" panose="03000509000000000000" pitchFamily="65" charset="-120"/>
                <a:ea typeface="標楷體" panose="03000509000000000000" pitchFamily="65" charset="-120"/>
              </a:rPr>
              <a:t>年</a:t>
            </a:r>
            <a:r>
              <a:rPr lang="zh-TW" altLang="en-US" sz="3200" b="1" dirty="0">
                <a:latin typeface="標楷體" panose="03000509000000000000" pitchFamily="65" charset="-120"/>
                <a:ea typeface="標楷體" panose="03000509000000000000" pitchFamily="65" charset="-120"/>
              </a:rPr>
              <a:t>。</a:t>
            </a:r>
            <a:endParaRPr lang="zh-TW" altLang="en-US" b="1" dirty="0">
              <a:latin typeface="標楷體" panose="03000509000000000000" pitchFamily="65" charset="-120"/>
              <a:ea typeface="標楷體" panose="03000509000000000000" pitchFamily="65" charset="-120"/>
            </a:endParaRPr>
          </a:p>
        </p:txBody>
      </p:sp>
      <p:sp>
        <p:nvSpPr>
          <p:cNvPr id="206851" name="矩形 3"/>
          <p:cNvSpPr>
            <a:spLocks noChangeArrowheads="1"/>
          </p:cNvSpPr>
          <p:nvPr/>
        </p:nvSpPr>
        <p:spPr bwMode="auto">
          <a:xfrm>
            <a:off x="443236" y="180975"/>
            <a:ext cx="8135937"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a:solidFill>
                  <a:schemeClr val="tx1"/>
                </a:solidFill>
                <a:latin typeface="Arial" charset="0"/>
                <a:ea typeface="新細明體" charset="-120"/>
              </a:defRPr>
            </a:lvl1pPr>
            <a:lvl2pPr marL="742950" indent="-285750" eaLnBrk="0" hangingPunct="0">
              <a:defRPr kumimoji="1">
                <a:solidFill>
                  <a:schemeClr val="tx1"/>
                </a:solidFill>
                <a:latin typeface="Arial" charset="0"/>
                <a:ea typeface="新細明體" charset="-120"/>
              </a:defRPr>
            </a:lvl2pPr>
            <a:lvl3pPr marL="1143000" indent="-228600" eaLnBrk="0" hangingPunct="0">
              <a:defRPr kumimoji="1">
                <a:solidFill>
                  <a:schemeClr val="tx1"/>
                </a:solidFill>
                <a:latin typeface="Arial" charset="0"/>
                <a:ea typeface="新細明體" charset="-120"/>
              </a:defRPr>
            </a:lvl3pPr>
            <a:lvl4pPr marL="1600200" indent="-228600" eaLnBrk="0" hangingPunct="0">
              <a:defRPr kumimoji="1">
                <a:solidFill>
                  <a:schemeClr val="tx1"/>
                </a:solidFill>
                <a:latin typeface="Arial" charset="0"/>
                <a:ea typeface="新細明體" charset="-120"/>
              </a:defRPr>
            </a:lvl4pPr>
            <a:lvl5pPr marL="2057400" indent="-228600" eaLnBrk="0" hangingPunct="0">
              <a:defRPr kumimoji="1">
                <a:solidFill>
                  <a:schemeClr val="tx1"/>
                </a:solidFill>
                <a:latin typeface="Arial" charset="0"/>
                <a:ea typeface="新細明體" charset="-120"/>
              </a:defRPr>
            </a:lvl5pPr>
            <a:lvl6pPr marL="2514600" indent="-228600" eaLnBrk="0" fontAlgn="base" hangingPunct="0">
              <a:spcBef>
                <a:spcPct val="0"/>
              </a:spcBef>
              <a:spcAft>
                <a:spcPct val="0"/>
              </a:spcAft>
              <a:defRPr kumimoji="1">
                <a:solidFill>
                  <a:schemeClr val="tx1"/>
                </a:solidFill>
                <a:latin typeface="Arial" charset="0"/>
                <a:ea typeface="新細明體" charset="-120"/>
              </a:defRPr>
            </a:lvl6pPr>
            <a:lvl7pPr marL="2971800" indent="-228600" eaLnBrk="0" fontAlgn="base" hangingPunct="0">
              <a:spcBef>
                <a:spcPct val="0"/>
              </a:spcBef>
              <a:spcAft>
                <a:spcPct val="0"/>
              </a:spcAft>
              <a:defRPr kumimoji="1">
                <a:solidFill>
                  <a:schemeClr val="tx1"/>
                </a:solidFill>
                <a:latin typeface="Arial" charset="0"/>
                <a:ea typeface="新細明體" charset="-120"/>
              </a:defRPr>
            </a:lvl7pPr>
            <a:lvl8pPr marL="3429000" indent="-228600" eaLnBrk="0" fontAlgn="base" hangingPunct="0">
              <a:spcBef>
                <a:spcPct val="0"/>
              </a:spcBef>
              <a:spcAft>
                <a:spcPct val="0"/>
              </a:spcAft>
              <a:defRPr kumimoji="1">
                <a:solidFill>
                  <a:schemeClr val="tx1"/>
                </a:solidFill>
                <a:latin typeface="Arial" charset="0"/>
                <a:ea typeface="新細明體" charset="-120"/>
              </a:defRPr>
            </a:lvl8pPr>
            <a:lvl9pPr marL="3886200" indent="-228600" eaLnBrk="0" fontAlgn="base" hangingPunct="0">
              <a:spcBef>
                <a:spcPct val="0"/>
              </a:spcBef>
              <a:spcAft>
                <a:spcPct val="0"/>
              </a:spcAft>
              <a:defRPr kumimoji="1">
                <a:solidFill>
                  <a:schemeClr val="tx1"/>
                </a:solidFill>
                <a:latin typeface="Arial" charset="0"/>
                <a:ea typeface="新細明體" charset="-120"/>
              </a:defRPr>
            </a:lvl9pPr>
          </a:lstStyle>
          <a:p>
            <a:pPr eaLnBrk="1" hangingPunct="1"/>
            <a:r>
              <a:rPr lang="zh-TW" altLang="en-US" sz="3200" b="1" dirty="0">
                <a:solidFill>
                  <a:srgbClr val="0000FF"/>
                </a:solidFill>
                <a:latin typeface="標楷體" pitchFamily="65" charset="-120"/>
                <a:ea typeface="標楷體" pitchFamily="65" charset="-120"/>
              </a:rPr>
              <a:t>督促得標廠商誠信履約 採購法訂有把關機制</a:t>
            </a:r>
            <a:endParaRPr lang="zh-TW" altLang="en-US" sz="3200" dirty="0">
              <a:solidFill>
                <a:srgbClr val="0000FF"/>
              </a:solidFill>
              <a:latin typeface="標楷體" pitchFamily="65" charset="-120"/>
              <a:ea typeface="標楷體" pitchFamily="65" charset="-120"/>
            </a:endParaRPr>
          </a:p>
        </p:txBody>
      </p:sp>
    </p:spTree>
    <p:extLst>
      <p:ext uri="{BB962C8B-B14F-4D97-AF65-F5344CB8AC3E}">
        <p14:creationId xmlns:p14="http://schemas.microsoft.com/office/powerpoint/2010/main" val="2029023231"/>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5" name="矩形 4"/>
          <p:cNvSpPr/>
          <p:nvPr/>
        </p:nvSpPr>
        <p:spPr>
          <a:xfrm>
            <a:off x="323528" y="116632"/>
            <a:ext cx="3262432" cy="461665"/>
          </a:xfrm>
          <a:prstGeom prst="rect">
            <a:avLst/>
          </a:prstGeom>
        </p:spPr>
        <p:txBody>
          <a:bodyPr wrap="none">
            <a:spAutoFit/>
          </a:bodyPr>
          <a:lstStyle/>
          <a:p>
            <a:r>
              <a:rPr lang="zh-TW" altLang="zh-TW" sz="2400" b="1" dirty="0">
                <a:solidFill>
                  <a:srgbClr val="FF0000"/>
                </a:solidFill>
              </a:rPr>
              <a:t>履約管理及驗收單位：</a:t>
            </a:r>
            <a:endParaRPr lang="zh-TW" altLang="en-US" sz="2400" b="1" dirty="0">
              <a:solidFill>
                <a:srgbClr val="FF0000"/>
              </a:solidFill>
            </a:endParaRPr>
          </a:p>
        </p:txBody>
      </p:sp>
      <p:sp>
        <p:nvSpPr>
          <p:cNvPr id="6" name="矩形 5"/>
          <p:cNvSpPr/>
          <p:nvPr/>
        </p:nvSpPr>
        <p:spPr>
          <a:xfrm>
            <a:off x="248147" y="476672"/>
            <a:ext cx="8647706" cy="6001643"/>
          </a:xfrm>
          <a:prstGeom prst="rect">
            <a:avLst/>
          </a:prstGeom>
        </p:spPr>
        <p:txBody>
          <a:bodyPr wrap="square">
            <a:spAutoFit/>
          </a:bodyPr>
          <a:lstStyle/>
          <a:p>
            <a:pPr marL="342900" lvl="0" indent="-342900" algn="just">
              <a:buFont typeface="Wingdings" panose="05000000000000000000" pitchFamily="2" charset="2"/>
              <a:buChar char="l"/>
            </a:pPr>
            <a:r>
              <a:rPr lang="zh-TW" altLang="zh-TW" sz="2400" dirty="0">
                <a:solidFill>
                  <a:srgbClr val="000000"/>
                </a:solidFill>
                <a:latin typeface="標楷體" panose="03000509000000000000" pitchFamily="65" charset="-120"/>
                <a:ea typeface="標楷體" panose="03000509000000000000" pitchFamily="65" charset="-120"/>
              </a:rPr>
              <a:t>依契約約定之</a:t>
            </a:r>
            <a:r>
              <a:rPr lang="zh-TW" altLang="zh-TW" sz="2400" b="1" u="sng" dirty="0">
                <a:solidFill>
                  <a:srgbClr val="0000FF"/>
                </a:solidFill>
                <a:latin typeface="標楷體" panose="03000509000000000000" pitchFamily="65" charset="-120"/>
                <a:ea typeface="標楷體" panose="03000509000000000000" pitchFamily="65" charset="-120"/>
              </a:rPr>
              <a:t>給付條件、期限，完成審核程序</a:t>
            </a:r>
            <a:r>
              <a:rPr lang="zh-TW" altLang="zh-TW" sz="2400" dirty="0">
                <a:solidFill>
                  <a:srgbClr val="000000"/>
                </a:solidFill>
                <a:latin typeface="標楷體" panose="03000509000000000000" pitchFamily="65" charset="-120"/>
                <a:ea typeface="標楷體" panose="03000509000000000000" pitchFamily="65" charset="-120"/>
              </a:rPr>
              <a:t>，給付契約價金。</a:t>
            </a:r>
            <a:endParaRPr lang="en-US" altLang="zh-TW" sz="2400" dirty="0">
              <a:solidFill>
                <a:srgbClr val="000000"/>
              </a:solidFill>
              <a:latin typeface="標楷體" panose="03000509000000000000" pitchFamily="65" charset="-120"/>
              <a:ea typeface="標楷體" panose="03000509000000000000" pitchFamily="65" charset="-120"/>
            </a:endParaRPr>
          </a:p>
          <a:p>
            <a:pPr marL="342900" lvl="0" indent="-342900" algn="just">
              <a:buFont typeface="Wingdings" panose="05000000000000000000" pitchFamily="2" charset="2"/>
              <a:buChar char="l"/>
            </a:pPr>
            <a:r>
              <a:rPr lang="zh-TW" altLang="zh-TW" sz="2400" b="1" u="sng" dirty="0">
                <a:solidFill>
                  <a:srgbClr val="0000FF"/>
                </a:solidFill>
                <a:latin typeface="標楷體" panose="03000509000000000000" pitchFamily="65" charset="-120"/>
                <a:ea typeface="標楷體" panose="03000509000000000000" pitchFamily="65" charset="-120"/>
              </a:rPr>
              <a:t>注意得標廠商於履約期間內之履約進度</a:t>
            </a:r>
            <a:r>
              <a:rPr lang="zh-TW" altLang="zh-TW" sz="2400" dirty="0">
                <a:solidFill>
                  <a:srgbClr val="000000"/>
                </a:solidFill>
                <a:latin typeface="標楷體" panose="03000509000000000000" pitchFamily="65" charset="-120"/>
                <a:ea typeface="標楷體" panose="03000509000000000000" pitchFamily="65" charset="-120"/>
              </a:rPr>
              <a:t>，督促廠商依期限履約；廠商逾履約期限者，</a:t>
            </a:r>
            <a:r>
              <a:rPr lang="zh-TW" altLang="zh-TW" sz="2400" b="1" u="sng" dirty="0">
                <a:solidFill>
                  <a:srgbClr val="0000FF"/>
                </a:solidFill>
                <a:latin typeface="標楷體" panose="03000509000000000000" pitchFamily="65" charset="-120"/>
                <a:ea typeface="標楷體" panose="03000509000000000000" pitchFamily="65" charset="-120"/>
              </a:rPr>
              <a:t>依契約約定計算逾期違約金</a:t>
            </a:r>
            <a:r>
              <a:rPr lang="zh-TW" altLang="zh-TW" sz="2400" dirty="0">
                <a:solidFill>
                  <a:srgbClr val="000000"/>
                </a:solidFill>
                <a:latin typeface="標楷體" panose="03000509000000000000" pitchFamily="65" charset="-120"/>
                <a:ea typeface="標楷體" panose="03000509000000000000" pitchFamily="65" charset="-120"/>
              </a:rPr>
              <a:t>。</a:t>
            </a:r>
            <a:endParaRPr lang="en-US" altLang="zh-TW" sz="2400" dirty="0">
              <a:solidFill>
                <a:srgbClr val="000000"/>
              </a:solidFill>
              <a:latin typeface="標楷體" panose="03000509000000000000" pitchFamily="65" charset="-120"/>
              <a:ea typeface="標楷體" panose="03000509000000000000" pitchFamily="65" charset="-120"/>
            </a:endParaRPr>
          </a:p>
          <a:p>
            <a:pPr marL="342900" lvl="0" indent="-342900" algn="just">
              <a:buFont typeface="Wingdings" panose="05000000000000000000" pitchFamily="2" charset="2"/>
              <a:buChar char="l"/>
            </a:pPr>
            <a:r>
              <a:rPr lang="zh-TW" altLang="zh-TW" sz="2400" dirty="0">
                <a:solidFill>
                  <a:srgbClr val="000000"/>
                </a:solidFill>
                <a:latin typeface="標楷體" panose="03000509000000000000" pitchFamily="65" charset="-120"/>
                <a:ea typeface="標楷體" panose="03000509000000000000" pitchFamily="65" charset="-120"/>
              </a:rPr>
              <a:t>查察得標廠商是否</a:t>
            </a:r>
            <a:r>
              <a:rPr lang="zh-TW" altLang="zh-TW" sz="2400" b="1" u="sng" dirty="0">
                <a:solidFill>
                  <a:srgbClr val="0000FF"/>
                </a:solidFill>
                <a:latin typeface="標楷體" panose="03000509000000000000" pitchFamily="65" charset="-120"/>
                <a:ea typeface="標楷體" panose="03000509000000000000" pitchFamily="65" charset="-120"/>
              </a:rPr>
              <a:t>自行履行工程、勞務契約，不得有轉包</a:t>
            </a:r>
            <a:r>
              <a:rPr lang="zh-TW" altLang="zh-TW" sz="2400" dirty="0">
                <a:solidFill>
                  <a:srgbClr val="000000"/>
                </a:solidFill>
                <a:latin typeface="標楷體" panose="03000509000000000000" pitchFamily="65" charset="-120"/>
                <a:ea typeface="標楷體" panose="03000509000000000000" pitchFamily="65" charset="-120"/>
              </a:rPr>
              <a:t>情形。廠商履行</a:t>
            </a:r>
            <a:r>
              <a:rPr lang="zh-TW" altLang="zh-TW" sz="2400" b="1" u="sng" dirty="0">
                <a:solidFill>
                  <a:srgbClr val="0000FF"/>
                </a:solidFill>
                <a:latin typeface="標楷體" panose="03000509000000000000" pitchFamily="65" charset="-120"/>
                <a:ea typeface="標楷體" panose="03000509000000000000" pitchFamily="65" charset="-120"/>
              </a:rPr>
              <a:t>財物契約</a:t>
            </a:r>
            <a:r>
              <a:rPr lang="zh-TW" altLang="zh-TW" sz="2400" dirty="0">
                <a:solidFill>
                  <a:srgbClr val="000000"/>
                </a:solidFill>
                <a:latin typeface="標楷體" panose="03000509000000000000" pitchFamily="65" charset="-120"/>
                <a:ea typeface="標楷體" panose="03000509000000000000" pitchFamily="65" charset="-120"/>
              </a:rPr>
              <a:t>，其需經一定履約過程，非以現成財物供應者，亦同。</a:t>
            </a:r>
            <a:endParaRPr lang="en-US" altLang="zh-TW" sz="2400" dirty="0">
              <a:solidFill>
                <a:srgbClr val="000000"/>
              </a:solidFill>
              <a:latin typeface="標楷體" panose="03000509000000000000" pitchFamily="65" charset="-120"/>
              <a:ea typeface="標楷體" panose="03000509000000000000" pitchFamily="65" charset="-120"/>
            </a:endParaRPr>
          </a:p>
          <a:p>
            <a:pPr marL="342900" lvl="0" indent="-342900" algn="just">
              <a:buFont typeface="Wingdings" panose="05000000000000000000" pitchFamily="2" charset="2"/>
              <a:buChar char="l"/>
            </a:pPr>
            <a:r>
              <a:rPr lang="zh-TW" altLang="zh-TW" sz="2400" b="1" u="sng" dirty="0">
                <a:solidFill>
                  <a:srgbClr val="FF0000"/>
                </a:solidFill>
                <a:latin typeface="標楷體" panose="03000509000000000000" pitchFamily="65" charset="-120"/>
                <a:ea typeface="標楷體" panose="03000509000000000000" pitchFamily="65" charset="-120"/>
              </a:rPr>
              <a:t>工程採購</a:t>
            </a:r>
            <a:r>
              <a:rPr lang="zh-TW" altLang="zh-TW" sz="2400" dirty="0">
                <a:solidFill>
                  <a:srgbClr val="000000"/>
                </a:solidFill>
                <a:latin typeface="標楷體" panose="03000509000000000000" pitchFamily="65" charset="-120"/>
                <a:ea typeface="標楷體" panose="03000509000000000000" pitchFamily="65" charset="-120"/>
              </a:rPr>
              <a:t>，注意廠商有無違法僱用外籍勞工情形；</a:t>
            </a:r>
            <a:r>
              <a:rPr lang="zh-TW" altLang="zh-TW" sz="2400" b="1" u="sng" dirty="0">
                <a:solidFill>
                  <a:srgbClr val="FF0000"/>
                </a:solidFill>
                <a:latin typeface="標楷體" panose="03000509000000000000" pitchFamily="65" charset="-120"/>
                <a:ea typeface="標楷體" panose="03000509000000000000" pitchFamily="65" charset="-120"/>
              </a:rPr>
              <a:t>財物採購</a:t>
            </a:r>
            <a:r>
              <a:rPr lang="zh-TW" altLang="zh-TW" sz="2400" dirty="0">
                <a:solidFill>
                  <a:srgbClr val="000000"/>
                </a:solidFill>
                <a:latin typeface="標楷體" panose="03000509000000000000" pitchFamily="65" charset="-120"/>
                <a:ea typeface="標楷體" panose="03000509000000000000" pitchFamily="65" charset="-120"/>
              </a:rPr>
              <a:t>，注意履約標的來源是否合法、證明文件有無不實情形；</a:t>
            </a:r>
            <a:r>
              <a:rPr lang="zh-TW" altLang="zh-TW" sz="2400" b="1" u="sng" dirty="0">
                <a:solidFill>
                  <a:srgbClr val="FF0000"/>
                </a:solidFill>
                <a:latin typeface="標楷體" panose="03000509000000000000" pitchFamily="65" charset="-120"/>
                <a:ea typeface="標楷體" panose="03000509000000000000" pitchFamily="65" charset="-120"/>
              </a:rPr>
              <a:t>勞務採購</a:t>
            </a:r>
            <a:r>
              <a:rPr lang="zh-TW" altLang="zh-TW" sz="2400" dirty="0">
                <a:solidFill>
                  <a:srgbClr val="000000"/>
                </a:solidFill>
                <a:latin typeface="標楷體" panose="03000509000000000000" pitchFamily="65" charset="-120"/>
                <a:ea typeface="標楷體" panose="03000509000000000000" pitchFamily="65" charset="-120"/>
              </a:rPr>
              <a:t>，注意勞工權益之保障。</a:t>
            </a:r>
            <a:endParaRPr lang="en-US" altLang="zh-TW" sz="2400" dirty="0">
              <a:solidFill>
                <a:srgbClr val="000000"/>
              </a:solidFill>
              <a:latin typeface="標楷體" panose="03000509000000000000" pitchFamily="65" charset="-120"/>
              <a:ea typeface="標楷體" panose="03000509000000000000" pitchFamily="65" charset="-120"/>
            </a:endParaRPr>
          </a:p>
          <a:p>
            <a:pPr marL="342900" lvl="0" indent="-342900" algn="just">
              <a:buFont typeface="Wingdings" panose="05000000000000000000" pitchFamily="2" charset="2"/>
              <a:buChar char="l"/>
            </a:pPr>
            <a:r>
              <a:rPr lang="zh-TW" altLang="zh-TW" sz="2400" dirty="0">
                <a:solidFill>
                  <a:srgbClr val="000000"/>
                </a:solidFill>
                <a:latin typeface="標楷體" panose="03000509000000000000" pitchFamily="65" charset="-120"/>
                <a:ea typeface="標楷體" panose="03000509000000000000" pitchFamily="65" charset="-120"/>
              </a:rPr>
              <a:t>督促</a:t>
            </a:r>
            <a:r>
              <a:rPr lang="zh-TW" altLang="zh-TW" sz="2400" b="1" u="sng" dirty="0">
                <a:solidFill>
                  <a:srgbClr val="0000FF"/>
                </a:solidFill>
                <a:latin typeface="標楷體" panose="03000509000000000000" pitchFamily="65" charset="-120"/>
                <a:ea typeface="標楷體" panose="03000509000000000000" pitchFamily="65" charset="-120"/>
              </a:rPr>
              <a:t>廠商注意履約品質，辦理自主檢查</a:t>
            </a:r>
            <a:r>
              <a:rPr lang="zh-TW" altLang="zh-TW" sz="2400" dirty="0">
                <a:solidFill>
                  <a:srgbClr val="000000"/>
                </a:solidFill>
                <a:latin typeface="標楷體" panose="03000509000000000000" pitchFamily="65" charset="-120"/>
                <a:ea typeface="標楷體" panose="03000509000000000000" pitchFamily="65" charset="-120"/>
              </a:rPr>
              <a:t>。如發現或預見廠商之履約瑕疵，或有其他違反契約之情事者，通知廠商限期改善。廠商</a:t>
            </a:r>
            <a:r>
              <a:rPr lang="zh-TW" altLang="zh-TW" sz="2400" b="1" u="sng" dirty="0">
                <a:solidFill>
                  <a:srgbClr val="0000FF"/>
                </a:solidFill>
                <a:latin typeface="標楷體" panose="03000509000000000000" pitchFamily="65" charset="-120"/>
                <a:ea typeface="標楷體" panose="03000509000000000000" pitchFamily="65" charset="-120"/>
              </a:rPr>
              <a:t>未於期限內改善者，依契約約定辦理</a:t>
            </a:r>
            <a:r>
              <a:rPr lang="zh-TW" altLang="zh-TW" sz="2400" dirty="0">
                <a:solidFill>
                  <a:srgbClr val="000000"/>
                </a:solidFill>
                <a:latin typeface="標楷體" panose="03000509000000000000" pitchFamily="65" charset="-120"/>
                <a:ea typeface="標楷體" panose="03000509000000000000" pitchFamily="65" charset="-120"/>
              </a:rPr>
              <a:t>。</a:t>
            </a:r>
            <a:endParaRPr lang="en-US" altLang="zh-TW" sz="2400" dirty="0">
              <a:solidFill>
                <a:srgbClr val="000000"/>
              </a:solidFill>
              <a:latin typeface="標楷體" panose="03000509000000000000" pitchFamily="65" charset="-120"/>
              <a:ea typeface="標楷體" panose="03000509000000000000" pitchFamily="65" charset="-120"/>
            </a:endParaRPr>
          </a:p>
          <a:p>
            <a:pPr marL="342900" lvl="0" indent="-342900" algn="just">
              <a:buFont typeface="Wingdings" panose="05000000000000000000" pitchFamily="2" charset="2"/>
              <a:buChar char="l"/>
            </a:pPr>
            <a:r>
              <a:rPr lang="zh-TW" altLang="zh-TW" sz="2400" dirty="0">
                <a:solidFill>
                  <a:srgbClr val="000000"/>
                </a:solidFill>
                <a:latin typeface="標楷體" panose="03000509000000000000" pitchFamily="65" charset="-120"/>
                <a:ea typeface="標楷體" panose="03000509000000000000" pitchFamily="65" charset="-120"/>
              </a:rPr>
              <a:t>查察廠商是否依</a:t>
            </a:r>
            <a:r>
              <a:rPr lang="zh-TW" altLang="zh-TW" sz="2400" b="1" u="sng" dirty="0">
                <a:solidFill>
                  <a:srgbClr val="0000FF"/>
                </a:solidFill>
                <a:latin typeface="標楷體" panose="03000509000000000000" pitchFamily="65" charset="-120"/>
                <a:ea typeface="標楷體" panose="03000509000000000000" pitchFamily="65" charset="-120"/>
              </a:rPr>
              <a:t>契約所定保險內容投保</a:t>
            </a:r>
            <a:r>
              <a:rPr lang="zh-TW" altLang="zh-TW" sz="2400" dirty="0">
                <a:solidFill>
                  <a:srgbClr val="000000"/>
                </a:solidFill>
                <a:latin typeface="標楷體" panose="03000509000000000000" pitchFamily="65" charset="-120"/>
                <a:ea typeface="標楷體" panose="03000509000000000000" pitchFamily="65" charset="-120"/>
              </a:rPr>
              <a:t>，避免廠商以過高之自負額或除外不保之批註等方式，減省保險費用，致保險範圍不足；查察</a:t>
            </a:r>
            <a:r>
              <a:rPr lang="zh-TW" altLang="zh-TW" sz="2400" b="1" u="sng" dirty="0">
                <a:solidFill>
                  <a:srgbClr val="0000FF"/>
                </a:solidFill>
                <a:latin typeface="標楷體" panose="03000509000000000000" pitchFamily="65" charset="-120"/>
                <a:ea typeface="標楷體" panose="03000509000000000000" pitchFamily="65" charset="-120"/>
              </a:rPr>
              <a:t>保險契約有無偽造變造之情形</a:t>
            </a:r>
            <a:r>
              <a:rPr lang="zh-TW" altLang="zh-TW" sz="2400" dirty="0">
                <a:solidFill>
                  <a:srgbClr val="000000"/>
                </a:solidFill>
                <a:latin typeface="標楷體" panose="03000509000000000000" pitchFamily="65" charset="-120"/>
                <a:ea typeface="標楷體" panose="03000509000000000000" pitchFamily="65" charset="-120"/>
              </a:rPr>
              <a:t>。</a:t>
            </a:r>
            <a:endParaRPr lang="zh-TW" altLang="en-US" sz="2400" dirty="0">
              <a:solidFill>
                <a:srgbClr val="000000"/>
              </a:solidFill>
              <a:latin typeface="標楷體" panose="03000509000000000000" pitchFamily="65" charset="-120"/>
              <a:ea typeface="標楷體" panose="03000509000000000000" pitchFamily="65" charset="-120"/>
            </a:endParaRPr>
          </a:p>
        </p:txBody>
      </p:sp>
    </p:spTree>
    <p:extLst>
      <p:ext uri="{BB962C8B-B14F-4D97-AF65-F5344CB8AC3E}">
        <p14:creationId xmlns:p14="http://schemas.microsoft.com/office/powerpoint/2010/main" val="1394471872"/>
      </p:ext>
    </p:extLst>
  </p:cSld>
  <p:clrMapOvr>
    <a:masterClrMapping/>
  </p:clrMapOvr>
  <p:transition spd="slow">
    <p:zoom/>
  </p:transition>
</p:sld>
</file>

<file path=ppt/slides/slide63.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5" name="矩形 4"/>
          <p:cNvSpPr/>
          <p:nvPr/>
        </p:nvSpPr>
        <p:spPr>
          <a:xfrm>
            <a:off x="323528" y="116632"/>
            <a:ext cx="3262432" cy="461665"/>
          </a:xfrm>
          <a:prstGeom prst="rect">
            <a:avLst/>
          </a:prstGeom>
        </p:spPr>
        <p:txBody>
          <a:bodyPr wrap="none">
            <a:spAutoFit/>
          </a:bodyPr>
          <a:lstStyle/>
          <a:p>
            <a:r>
              <a:rPr lang="zh-TW" altLang="zh-TW" sz="2400" b="1" dirty="0">
                <a:solidFill>
                  <a:srgbClr val="FF0000"/>
                </a:solidFill>
              </a:rPr>
              <a:t>履約管理及驗收單位：</a:t>
            </a:r>
            <a:endParaRPr lang="zh-TW" altLang="en-US" sz="2400" b="1" dirty="0">
              <a:solidFill>
                <a:srgbClr val="FF0000"/>
              </a:solidFill>
            </a:endParaRPr>
          </a:p>
        </p:txBody>
      </p:sp>
      <p:sp>
        <p:nvSpPr>
          <p:cNvPr id="6" name="矩形 5"/>
          <p:cNvSpPr/>
          <p:nvPr/>
        </p:nvSpPr>
        <p:spPr>
          <a:xfrm>
            <a:off x="236224" y="476672"/>
            <a:ext cx="8568952" cy="5632311"/>
          </a:xfrm>
          <a:prstGeom prst="rect">
            <a:avLst/>
          </a:prstGeom>
        </p:spPr>
        <p:txBody>
          <a:bodyPr wrap="square">
            <a:spAutoFit/>
          </a:bodyPr>
          <a:lstStyle/>
          <a:p>
            <a:pPr marL="342900" lvl="0" indent="-342900" algn="just">
              <a:buFont typeface="Wingdings" panose="05000000000000000000" pitchFamily="2" charset="2"/>
              <a:buChar char="l"/>
            </a:pPr>
            <a:r>
              <a:rPr lang="zh-TW" altLang="zh-TW" sz="2400" dirty="0">
                <a:solidFill>
                  <a:srgbClr val="000000"/>
                </a:solidFill>
                <a:latin typeface="標楷體" panose="03000509000000000000" pitchFamily="65" charset="-120"/>
                <a:ea typeface="標楷體" panose="03000509000000000000" pitchFamily="65" charset="-120"/>
              </a:rPr>
              <a:t>查察廠商履約</a:t>
            </a:r>
            <a:r>
              <a:rPr lang="zh-TW" altLang="zh-TW" sz="2400" b="1" u="sng" dirty="0">
                <a:solidFill>
                  <a:srgbClr val="0000FF"/>
                </a:solidFill>
                <a:latin typeface="標楷體" panose="03000509000000000000" pitchFamily="65" charset="-120"/>
                <a:ea typeface="標楷體" panose="03000509000000000000" pitchFamily="65" charset="-120"/>
              </a:rPr>
              <a:t>有無契約所定各種保證金不發還情事、廠商連帶保證書、保險單有無偽造變造情形</a:t>
            </a:r>
            <a:r>
              <a:rPr lang="zh-TW" altLang="zh-TW" sz="2400" dirty="0">
                <a:solidFill>
                  <a:srgbClr val="000000"/>
                </a:solidFill>
                <a:latin typeface="標楷體" panose="03000509000000000000" pitchFamily="65" charset="-120"/>
                <a:ea typeface="標楷體" panose="03000509000000000000" pitchFamily="65" charset="-120"/>
              </a:rPr>
              <a:t>。注意廠商連帶保證書及連帶保證保險單之</a:t>
            </a:r>
            <a:r>
              <a:rPr lang="zh-TW" altLang="zh-TW" sz="2400" b="1" u="sng" dirty="0">
                <a:solidFill>
                  <a:srgbClr val="0000FF"/>
                </a:solidFill>
                <a:latin typeface="標楷體" panose="03000509000000000000" pitchFamily="65" charset="-120"/>
                <a:ea typeface="標楷體" panose="03000509000000000000" pitchFamily="65" charset="-120"/>
              </a:rPr>
              <a:t>有效期</a:t>
            </a:r>
            <a:r>
              <a:rPr lang="zh-TW" altLang="zh-TW" sz="2400" dirty="0">
                <a:solidFill>
                  <a:srgbClr val="000000"/>
                </a:solidFill>
                <a:latin typeface="標楷體" panose="03000509000000000000" pitchFamily="65" charset="-120"/>
                <a:ea typeface="標楷體" panose="03000509000000000000" pitchFamily="65" charset="-120"/>
              </a:rPr>
              <a:t>、提前通知展期、有效期內通知銀行</a:t>
            </a:r>
            <a:r>
              <a:rPr lang="en-US" altLang="zh-TW" sz="2400" dirty="0">
                <a:solidFill>
                  <a:srgbClr val="000000"/>
                </a:solidFill>
                <a:latin typeface="標楷體" panose="03000509000000000000" pitchFamily="65" charset="-120"/>
                <a:ea typeface="標楷體" panose="03000509000000000000" pitchFamily="65" charset="-120"/>
              </a:rPr>
              <a:t>/</a:t>
            </a:r>
            <a:r>
              <a:rPr lang="zh-TW" altLang="zh-TW" sz="2400" dirty="0">
                <a:solidFill>
                  <a:srgbClr val="000000"/>
                </a:solidFill>
                <a:latin typeface="標楷體" panose="03000509000000000000" pitchFamily="65" charset="-120"/>
                <a:ea typeface="標楷體" panose="03000509000000000000" pitchFamily="65" charset="-120"/>
              </a:rPr>
              <a:t>保險公司給付。</a:t>
            </a:r>
            <a:endParaRPr lang="en-US" altLang="zh-TW" sz="2400" dirty="0">
              <a:solidFill>
                <a:srgbClr val="000000"/>
              </a:solidFill>
              <a:latin typeface="標楷體" panose="03000509000000000000" pitchFamily="65" charset="-120"/>
              <a:ea typeface="標楷體" panose="03000509000000000000" pitchFamily="65" charset="-120"/>
            </a:endParaRPr>
          </a:p>
          <a:p>
            <a:pPr marL="342900" lvl="0" indent="-342900" algn="just">
              <a:buFont typeface="Wingdings" panose="05000000000000000000" pitchFamily="2" charset="2"/>
              <a:buChar char="l"/>
            </a:pPr>
            <a:r>
              <a:rPr lang="zh-TW" altLang="zh-TW" sz="2400" dirty="0">
                <a:solidFill>
                  <a:srgbClr val="000000"/>
                </a:solidFill>
                <a:latin typeface="標楷體" panose="03000509000000000000" pitchFamily="65" charset="-120"/>
                <a:ea typeface="標楷體" panose="03000509000000000000" pitchFamily="65" charset="-120"/>
              </a:rPr>
              <a:t>因合法事由，契約標的、價金、履約期限或其他</a:t>
            </a:r>
            <a:r>
              <a:rPr lang="zh-TW" altLang="zh-TW" sz="2400" b="1" u="sng" dirty="0">
                <a:solidFill>
                  <a:srgbClr val="0000FF"/>
                </a:solidFill>
                <a:latin typeface="標楷體" panose="03000509000000000000" pitchFamily="65" charset="-120"/>
                <a:ea typeface="標楷體" panose="03000509000000000000" pitchFamily="65" charset="-120"/>
              </a:rPr>
              <a:t>契約內容須變更者，須作成書面文件並經雙方簽名蓋章</a:t>
            </a:r>
            <a:r>
              <a:rPr lang="zh-TW" altLang="zh-TW" sz="2400" dirty="0">
                <a:solidFill>
                  <a:srgbClr val="000000"/>
                </a:solidFill>
                <a:latin typeface="標楷體" panose="03000509000000000000" pitchFamily="65" charset="-120"/>
                <a:ea typeface="標楷體" panose="03000509000000000000" pitchFamily="65" charset="-120"/>
              </a:rPr>
              <a:t>。契約變更應依「採購契約變更或加減價核准監辦備查規定一覽表」辦理，並注意上開一覽表對應項次之</a:t>
            </a:r>
            <a:r>
              <a:rPr lang="zh-TW" altLang="zh-TW" sz="2400" b="1" u="sng" dirty="0">
                <a:solidFill>
                  <a:srgbClr val="FF0000"/>
                </a:solidFill>
                <a:latin typeface="標楷體" panose="03000509000000000000" pitchFamily="65" charset="-120"/>
                <a:ea typeface="標楷體" panose="03000509000000000000" pitchFamily="65" charset="-120"/>
              </a:rPr>
              <a:t>核准、監辦、備查規定</a:t>
            </a:r>
            <a:r>
              <a:rPr lang="zh-TW" altLang="zh-TW" sz="2400" dirty="0">
                <a:solidFill>
                  <a:srgbClr val="000000"/>
                </a:solidFill>
                <a:latin typeface="標楷體" panose="03000509000000000000" pitchFamily="65" charset="-120"/>
                <a:ea typeface="標楷體" panose="03000509000000000000" pitchFamily="65" charset="-120"/>
              </a:rPr>
              <a:t>。</a:t>
            </a:r>
            <a:endParaRPr lang="en-US" altLang="zh-TW" sz="2400" dirty="0">
              <a:solidFill>
                <a:srgbClr val="000000"/>
              </a:solidFill>
              <a:latin typeface="標楷體" panose="03000509000000000000" pitchFamily="65" charset="-120"/>
              <a:ea typeface="標楷體" panose="03000509000000000000" pitchFamily="65" charset="-120"/>
            </a:endParaRPr>
          </a:p>
          <a:p>
            <a:pPr marL="342900" lvl="0" indent="-342900" algn="just">
              <a:buFont typeface="Wingdings" panose="05000000000000000000" pitchFamily="2" charset="2"/>
              <a:buChar char="l"/>
            </a:pPr>
            <a:r>
              <a:rPr lang="zh-TW" altLang="zh-TW" sz="2400" dirty="0">
                <a:solidFill>
                  <a:srgbClr val="000000"/>
                </a:solidFill>
                <a:latin typeface="標楷體" panose="03000509000000000000" pitchFamily="65" charset="-120"/>
                <a:ea typeface="標楷體" panose="03000509000000000000" pitchFamily="65" charset="-120"/>
              </a:rPr>
              <a:t>契約雙方因</a:t>
            </a:r>
            <a:r>
              <a:rPr lang="zh-TW" altLang="zh-TW" sz="2400" b="1" u="sng" dirty="0">
                <a:solidFill>
                  <a:srgbClr val="0000FF"/>
                </a:solidFill>
                <a:latin typeface="標楷體" panose="03000509000000000000" pitchFamily="65" charset="-120"/>
                <a:ea typeface="標楷體" panose="03000509000000000000" pitchFamily="65" charset="-120"/>
              </a:rPr>
              <a:t>履約而生爭議者，應依法令及契約約定，盡力協調解決</a:t>
            </a:r>
            <a:r>
              <a:rPr lang="zh-TW" altLang="zh-TW" sz="2400" dirty="0">
                <a:solidFill>
                  <a:srgbClr val="000000"/>
                </a:solidFill>
                <a:latin typeface="標楷體" panose="03000509000000000000" pitchFamily="65" charset="-120"/>
                <a:ea typeface="標楷體" panose="03000509000000000000" pitchFamily="65" charset="-120"/>
              </a:rPr>
              <a:t>。履約爭議發生後，</a:t>
            </a:r>
            <a:r>
              <a:rPr lang="zh-TW" altLang="zh-TW" sz="2400" b="1" u="sng" dirty="0">
                <a:solidFill>
                  <a:srgbClr val="FF0000"/>
                </a:solidFill>
                <a:latin typeface="標楷體" panose="03000509000000000000" pitchFamily="65" charset="-120"/>
                <a:ea typeface="標楷體" panose="03000509000000000000" pitchFamily="65" charset="-120"/>
              </a:rPr>
              <a:t>與爭議無關或不受影響之部分應繼續履約</a:t>
            </a:r>
            <a:r>
              <a:rPr lang="zh-TW" altLang="zh-TW" sz="2400" dirty="0">
                <a:solidFill>
                  <a:srgbClr val="000000"/>
                </a:solidFill>
                <a:latin typeface="標楷體" panose="03000509000000000000" pitchFamily="65" charset="-120"/>
                <a:ea typeface="標楷體" panose="03000509000000000000" pitchFamily="65" charset="-120"/>
              </a:rPr>
              <a:t>。但經機關同意者不在此限。</a:t>
            </a:r>
            <a:endParaRPr lang="en-US" altLang="zh-TW" sz="2400" dirty="0">
              <a:solidFill>
                <a:srgbClr val="000000"/>
              </a:solidFill>
              <a:latin typeface="標楷體" panose="03000509000000000000" pitchFamily="65" charset="-120"/>
              <a:ea typeface="標楷體" panose="03000509000000000000" pitchFamily="65" charset="-120"/>
            </a:endParaRPr>
          </a:p>
          <a:p>
            <a:pPr marL="342900" lvl="0" indent="-342900" algn="just">
              <a:buFont typeface="Wingdings" panose="05000000000000000000" pitchFamily="2" charset="2"/>
              <a:buChar char="l"/>
            </a:pPr>
            <a:r>
              <a:rPr lang="zh-TW" altLang="zh-TW" sz="2400" b="1" u="sng" dirty="0">
                <a:solidFill>
                  <a:srgbClr val="FF0000"/>
                </a:solidFill>
                <a:latin typeface="標楷體" panose="03000509000000000000" pitchFamily="65" charset="-120"/>
                <a:ea typeface="標楷體" panose="03000509000000000000" pitchFamily="65" charset="-120"/>
              </a:rPr>
              <a:t>工程採購</a:t>
            </a:r>
            <a:r>
              <a:rPr lang="zh-TW" altLang="zh-TW" sz="2400" dirty="0">
                <a:solidFill>
                  <a:srgbClr val="000000"/>
                </a:solidFill>
                <a:latin typeface="標楷體" panose="03000509000000000000" pitchFamily="65" charset="-120"/>
                <a:ea typeface="標楷體" panose="03000509000000000000" pitchFamily="65" charset="-120"/>
              </a:rPr>
              <a:t>除契約另有規定外，應於收到廠商竣工書面通知之日起</a:t>
            </a:r>
            <a:r>
              <a:rPr lang="en-US" altLang="zh-TW" sz="2400" b="1" u="sng" dirty="0">
                <a:solidFill>
                  <a:srgbClr val="0000FF"/>
                </a:solidFill>
                <a:latin typeface="標楷體" panose="03000509000000000000" pitchFamily="65" charset="-120"/>
                <a:ea typeface="標楷體" panose="03000509000000000000" pitchFamily="65" charset="-120"/>
              </a:rPr>
              <a:t>7</a:t>
            </a:r>
            <a:r>
              <a:rPr lang="zh-TW" altLang="zh-TW" sz="2400" b="1" u="sng" dirty="0">
                <a:solidFill>
                  <a:srgbClr val="0000FF"/>
                </a:solidFill>
                <a:latin typeface="標楷體" panose="03000509000000000000" pitchFamily="65" charset="-120"/>
                <a:ea typeface="標楷體" panose="03000509000000000000" pitchFamily="65" charset="-120"/>
              </a:rPr>
              <a:t>日內</a:t>
            </a:r>
            <a:r>
              <a:rPr lang="zh-TW" altLang="zh-TW" sz="2400" dirty="0">
                <a:solidFill>
                  <a:srgbClr val="000000"/>
                </a:solidFill>
                <a:latin typeface="標楷體" panose="03000509000000000000" pitchFamily="65" charset="-120"/>
                <a:ea typeface="標楷體" panose="03000509000000000000" pitchFamily="65" charset="-120"/>
              </a:rPr>
              <a:t>，會同監造單位及廠商，依據契約、圖說或貨樣核對竣工之項目及數量，</a:t>
            </a:r>
            <a:r>
              <a:rPr lang="zh-TW" altLang="zh-TW" sz="2400" b="1" u="sng" dirty="0">
                <a:solidFill>
                  <a:srgbClr val="0000FF"/>
                </a:solidFill>
                <a:latin typeface="標楷體" panose="03000509000000000000" pitchFamily="65" charset="-120"/>
                <a:ea typeface="標楷體" panose="03000509000000000000" pitchFamily="65" charset="-120"/>
              </a:rPr>
              <a:t>確定是否竣工</a:t>
            </a:r>
            <a:r>
              <a:rPr lang="zh-TW" altLang="zh-TW" sz="2400" dirty="0">
                <a:solidFill>
                  <a:srgbClr val="000000"/>
                </a:solidFill>
                <a:latin typeface="標楷體" panose="03000509000000000000" pitchFamily="65" charset="-120"/>
                <a:ea typeface="標楷體" panose="03000509000000000000" pitchFamily="65" charset="-120"/>
              </a:rPr>
              <a:t>；</a:t>
            </a:r>
            <a:r>
              <a:rPr lang="zh-TW" altLang="zh-TW" sz="2400" b="1" u="sng" dirty="0">
                <a:solidFill>
                  <a:srgbClr val="0000FF"/>
                </a:solidFill>
                <a:latin typeface="標楷體" panose="03000509000000000000" pitchFamily="65" charset="-120"/>
                <a:ea typeface="標楷體" panose="03000509000000000000" pitchFamily="65" charset="-120"/>
              </a:rPr>
              <a:t>廠商未依機關通知派代表參加者，仍得予確定</a:t>
            </a:r>
            <a:r>
              <a:rPr lang="zh-TW" altLang="zh-TW" sz="2400" dirty="0">
                <a:solidFill>
                  <a:srgbClr val="000000"/>
                </a:solidFill>
                <a:latin typeface="標楷體" panose="03000509000000000000" pitchFamily="65" charset="-120"/>
                <a:ea typeface="標楷體" panose="03000509000000000000" pitchFamily="65" charset="-120"/>
              </a:rPr>
              <a:t>。</a:t>
            </a:r>
            <a:endParaRPr lang="zh-TW" altLang="en-US" sz="2400" dirty="0">
              <a:solidFill>
                <a:srgbClr val="000000"/>
              </a:solidFill>
              <a:latin typeface="標楷體" panose="03000509000000000000" pitchFamily="65" charset="-120"/>
              <a:ea typeface="標楷體" panose="03000509000000000000" pitchFamily="65" charset="-120"/>
            </a:endParaRPr>
          </a:p>
        </p:txBody>
      </p:sp>
    </p:spTree>
    <p:extLst>
      <p:ext uri="{BB962C8B-B14F-4D97-AF65-F5344CB8AC3E}">
        <p14:creationId xmlns:p14="http://schemas.microsoft.com/office/powerpoint/2010/main" val="2659385653"/>
      </p:ext>
    </p:extLst>
  </p:cSld>
  <p:clrMapOvr>
    <a:masterClrMapping/>
  </p:clrMapOvr>
  <p:transition spd="slow">
    <p:zoom/>
  </p:transition>
</p:sld>
</file>

<file path=ppt/slides/slide64.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5" name="矩形 4"/>
          <p:cNvSpPr/>
          <p:nvPr/>
        </p:nvSpPr>
        <p:spPr>
          <a:xfrm>
            <a:off x="323528" y="116632"/>
            <a:ext cx="3262432" cy="461665"/>
          </a:xfrm>
          <a:prstGeom prst="rect">
            <a:avLst/>
          </a:prstGeom>
        </p:spPr>
        <p:txBody>
          <a:bodyPr wrap="none">
            <a:spAutoFit/>
          </a:bodyPr>
          <a:lstStyle/>
          <a:p>
            <a:r>
              <a:rPr lang="zh-TW" altLang="zh-TW" sz="2400" b="1" dirty="0">
                <a:solidFill>
                  <a:srgbClr val="FF0000"/>
                </a:solidFill>
              </a:rPr>
              <a:t>履約管理及驗收單位：</a:t>
            </a:r>
            <a:endParaRPr lang="zh-TW" altLang="en-US" sz="2400" b="1" dirty="0">
              <a:solidFill>
                <a:srgbClr val="FF0000"/>
              </a:solidFill>
            </a:endParaRPr>
          </a:p>
        </p:txBody>
      </p:sp>
      <p:sp>
        <p:nvSpPr>
          <p:cNvPr id="6" name="矩形 5"/>
          <p:cNvSpPr/>
          <p:nvPr/>
        </p:nvSpPr>
        <p:spPr>
          <a:xfrm>
            <a:off x="316782" y="594985"/>
            <a:ext cx="8568952" cy="4154984"/>
          </a:xfrm>
          <a:prstGeom prst="rect">
            <a:avLst/>
          </a:prstGeom>
        </p:spPr>
        <p:txBody>
          <a:bodyPr wrap="square">
            <a:spAutoFit/>
          </a:bodyPr>
          <a:lstStyle/>
          <a:p>
            <a:pPr marL="342900" lvl="0" indent="-342900" algn="just">
              <a:buFont typeface="Wingdings" panose="05000000000000000000" pitchFamily="2" charset="2"/>
              <a:buChar char="l"/>
            </a:pPr>
            <a:r>
              <a:rPr lang="zh-TW" altLang="zh-TW" sz="2400" dirty="0">
                <a:solidFill>
                  <a:srgbClr val="000000"/>
                </a:solidFill>
                <a:latin typeface="標楷體" panose="03000509000000000000" pitchFamily="65" charset="-120"/>
                <a:ea typeface="標楷體" panose="03000509000000000000" pitchFamily="65" charset="-120"/>
              </a:rPr>
              <a:t>有</a:t>
            </a:r>
            <a:r>
              <a:rPr lang="zh-TW" altLang="zh-TW" sz="2400" b="1" u="sng" dirty="0">
                <a:solidFill>
                  <a:srgbClr val="FF0000"/>
                </a:solidFill>
                <a:latin typeface="標楷體" panose="03000509000000000000" pitchFamily="65" charset="-120"/>
                <a:ea typeface="標楷體" panose="03000509000000000000" pitchFamily="65" charset="-120"/>
              </a:rPr>
              <a:t>初驗程序</a:t>
            </a:r>
            <a:r>
              <a:rPr lang="zh-TW" altLang="zh-TW" sz="2400" dirty="0">
                <a:solidFill>
                  <a:srgbClr val="000000"/>
                </a:solidFill>
                <a:latin typeface="標楷體" panose="03000509000000000000" pitchFamily="65" charset="-120"/>
                <a:ea typeface="標楷體" panose="03000509000000000000" pitchFamily="65" charset="-120"/>
              </a:rPr>
              <a:t>者，應於收受監造單位送審之全部資料之日起</a:t>
            </a:r>
            <a:r>
              <a:rPr lang="en-US" altLang="zh-TW" sz="2400" b="1" u="sng" dirty="0">
                <a:solidFill>
                  <a:srgbClr val="0000FF"/>
                </a:solidFill>
                <a:latin typeface="標楷體" panose="03000509000000000000" pitchFamily="65" charset="-120"/>
                <a:ea typeface="標楷體" panose="03000509000000000000" pitchFamily="65" charset="-120"/>
              </a:rPr>
              <a:t>30</a:t>
            </a:r>
            <a:r>
              <a:rPr lang="zh-TW" altLang="zh-TW" sz="2400" b="1" u="sng" dirty="0">
                <a:solidFill>
                  <a:srgbClr val="0000FF"/>
                </a:solidFill>
                <a:latin typeface="標楷體" panose="03000509000000000000" pitchFamily="65" charset="-120"/>
                <a:ea typeface="標楷體" panose="03000509000000000000" pitchFamily="65" charset="-120"/>
              </a:rPr>
              <a:t>日內辦理初驗，並作成初驗紀錄</a:t>
            </a:r>
            <a:r>
              <a:rPr lang="zh-TW" altLang="zh-TW" sz="2400" dirty="0">
                <a:solidFill>
                  <a:srgbClr val="000000"/>
                </a:solidFill>
                <a:latin typeface="標楷體" panose="03000509000000000000" pitchFamily="65" charset="-120"/>
                <a:ea typeface="標楷體" panose="03000509000000000000" pitchFamily="65" charset="-120"/>
              </a:rPr>
              <a:t>。初驗結果與契約、圖說、貨樣規定不符，應於紀錄載明初驗結果與不符情形，及改善、拆除、重作、退貨、換貨之期限。</a:t>
            </a:r>
            <a:r>
              <a:rPr lang="zh-TW" altLang="zh-TW" sz="2400" b="1" u="sng" dirty="0">
                <a:solidFill>
                  <a:srgbClr val="0000FF"/>
                </a:solidFill>
                <a:latin typeface="標楷體" panose="03000509000000000000" pitchFamily="65" charset="-120"/>
                <a:ea typeface="標楷體" panose="03000509000000000000" pitchFamily="65" charset="-120"/>
              </a:rPr>
              <a:t>初驗結果可作為正式驗收之用</a:t>
            </a:r>
            <a:r>
              <a:rPr lang="zh-TW" altLang="zh-TW" sz="2400" dirty="0">
                <a:solidFill>
                  <a:srgbClr val="000000"/>
                </a:solidFill>
                <a:latin typeface="標楷體" panose="03000509000000000000" pitchFamily="65" charset="-120"/>
                <a:ea typeface="標楷體" panose="03000509000000000000" pitchFamily="65" charset="-120"/>
              </a:rPr>
              <a:t>。</a:t>
            </a:r>
            <a:endParaRPr lang="en-US" altLang="zh-TW" sz="2400" dirty="0">
              <a:solidFill>
                <a:srgbClr val="000000"/>
              </a:solidFill>
              <a:latin typeface="標楷體" panose="03000509000000000000" pitchFamily="65" charset="-120"/>
              <a:ea typeface="標楷體" panose="03000509000000000000" pitchFamily="65" charset="-120"/>
            </a:endParaRPr>
          </a:p>
          <a:p>
            <a:pPr marL="342900" lvl="0" indent="-342900" algn="just">
              <a:buFont typeface="Wingdings" panose="05000000000000000000" pitchFamily="2" charset="2"/>
              <a:buChar char="l"/>
            </a:pPr>
            <a:r>
              <a:rPr lang="zh-TW" altLang="zh-TW" sz="2400" dirty="0">
                <a:solidFill>
                  <a:srgbClr val="000000"/>
                </a:solidFill>
                <a:latin typeface="標楷體" panose="03000509000000000000" pitchFamily="65" charset="-120"/>
                <a:ea typeface="標楷體" panose="03000509000000000000" pitchFamily="65" charset="-120"/>
              </a:rPr>
              <a:t>法令或</a:t>
            </a:r>
            <a:r>
              <a:rPr lang="zh-TW" altLang="zh-TW" sz="2400" b="1" u="sng" dirty="0">
                <a:solidFill>
                  <a:srgbClr val="0000FF"/>
                </a:solidFill>
                <a:latin typeface="標楷體" panose="03000509000000000000" pitchFamily="65" charset="-120"/>
                <a:ea typeface="標楷體" panose="03000509000000000000" pitchFamily="65" charset="-120"/>
              </a:rPr>
              <a:t>契約載有驗收時應辦理</a:t>
            </a:r>
            <a:r>
              <a:rPr lang="zh-TW" altLang="zh-TW" sz="2400" dirty="0">
                <a:solidFill>
                  <a:srgbClr val="000000"/>
                </a:solidFill>
                <a:latin typeface="標楷體" panose="03000509000000000000" pitchFamily="65" charset="-120"/>
                <a:ea typeface="標楷體" panose="03000509000000000000" pitchFamily="65" charset="-120"/>
              </a:rPr>
              <a:t>丈量、檢驗或試驗之方法、程序或標準者，</a:t>
            </a:r>
            <a:r>
              <a:rPr lang="zh-TW" altLang="zh-TW" sz="2400" b="1" u="sng" dirty="0">
                <a:solidFill>
                  <a:srgbClr val="0000FF"/>
                </a:solidFill>
                <a:latin typeface="標楷體" panose="03000509000000000000" pitchFamily="65" charset="-120"/>
                <a:ea typeface="標楷體" panose="03000509000000000000" pitchFamily="65" charset="-120"/>
              </a:rPr>
              <a:t>應依其規定辦理</a:t>
            </a:r>
            <a:r>
              <a:rPr lang="zh-TW" altLang="zh-TW" sz="2400" dirty="0">
                <a:solidFill>
                  <a:srgbClr val="000000"/>
                </a:solidFill>
                <a:latin typeface="標楷體" panose="03000509000000000000" pitchFamily="65" charset="-120"/>
                <a:ea typeface="標楷體" panose="03000509000000000000" pitchFamily="65" charset="-120"/>
              </a:rPr>
              <a:t>。</a:t>
            </a:r>
            <a:endParaRPr lang="en-US" altLang="zh-TW" sz="2400" dirty="0">
              <a:solidFill>
                <a:srgbClr val="000000"/>
              </a:solidFill>
              <a:latin typeface="標楷體" panose="03000509000000000000" pitchFamily="65" charset="-120"/>
              <a:ea typeface="標楷體" panose="03000509000000000000" pitchFamily="65" charset="-120"/>
            </a:endParaRPr>
          </a:p>
          <a:p>
            <a:pPr marL="342900" lvl="0" indent="-342900" algn="just">
              <a:buFont typeface="Wingdings" panose="05000000000000000000" pitchFamily="2" charset="2"/>
              <a:buChar char="l"/>
            </a:pPr>
            <a:r>
              <a:rPr lang="zh-TW" altLang="zh-TW" sz="2400" dirty="0">
                <a:solidFill>
                  <a:srgbClr val="000000"/>
                </a:solidFill>
                <a:latin typeface="標楷體" panose="03000509000000000000" pitchFamily="65" charset="-120"/>
                <a:ea typeface="標楷體" panose="03000509000000000000" pitchFamily="65" charset="-120"/>
              </a:rPr>
              <a:t>有初驗程序者，</a:t>
            </a:r>
            <a:r>
              <a:rPr lang="zh-TW" altLang="zh-TW" sz="2400" b="1" u="sng" dirty="0">
                <a:solidFill>
                  <a:srgbClr val="0000FF"/>
                </a:solidFill>
                <a:latin typeface="標楷體" panose="03000509000000000000" pitchFamily="65" charset="-120"/>
                <a:ea typeface="標楷體" panose="03000509000000000000" pitchFamily="65" charset="-120"/>
              </a:rPr>
              <a:t>初驗合格後，應於</a:t>
            </a:r>
            <a:r>
              <a:rPr lang="en-US" altLang="zh-TW" sz="2400" b="1" u="sng" dirty="0">
                <a:solidFill>
                  <a:srgbClr val="0000FF"/>
                </a:solidFill>
                <a:latin typeface="標楷體" panose="03000509000000000000" pitchFamily="65" charset="-120"/>
                <a:ea typeface="標楷體" panose="03000509000000000000" pitchFamily="65" charset="-120"/>
              </a:rPr>
              <a:t>20</a:t>
            </a:r>
            <a:r>
              <a:rPr lang="zh-TW" altLang="zh-TW" sz="2400" b="1" u="sng" dirty="0">
                <a:solidFill>
                  <a:srgbClr val="0000FF"/>
                </a:solidFill>
                <a:latin typeface="標楷體" panose="03000509000000000000" pitchFamily="65" charset="-120"/>
                <a:ea typeface="標楷體" panose="03000509000000000000" pitchFamily="65" charset="-120"/>
              </a:rPr>
              <a:t>日內</a:t>
            </a:r>
            <a:r>
              <a:rPr lang="zh-TW" altLang="zh-TW" sz="2400" dirty="0">
                <a:solidFill>
                  <a:srgbClr val="000000"/>
                </a:solidFill>
                <a:latin typeface="標楷體" panose="03000509000000000000" pitchFamily="65" charset="-120"/>
                <a:ea typeface="標楷體" panose="03000509000000000000" pitchFamily="65" charset="-120"/>
              </a:rPr>
              <a:t>（契約另有約定者，從其約定）辦理</a:t>
            </a:r>
            <a:r>
              <a:rPr lang="zh-TW" altLang="zh-TW" sz="2400" b="1" u="sng" dirty="0">
                <a:solidFill>
                  <a:srgbClr val="0000FF"/>
                </a:solidFill>
                <a:latin typeface="標楷體" panose="03000509000000000000" pitchFamily="65" charset="-120"/>
                <a:ea typeface="標楷體" panose="03000509000000000000" pitchFamily="65" charset="-120"/>
              </a:rPr>
              <a:t>驗收</a:t>
            </a:r>
            <a:r>
              <a:rPr lang="zh-TW" altLang="zh-TW" sz="2400" dirty="0">
                <a:solidFill>
                  <a:srgbClr val="000000"/>
                </a:solidFill>
                <a:latin typeface="標楷體" panose="03000509000000000000" pitchFamily="65" charset="-120"/>
                <a:ea typeface="標楷體" panose="03000509000000000000" pitchFamily="65" charset="-120"/>
              </a:rPr>
              <a:t>，並作成驗收紀錄。</a:t>
            </a:r>
            <a:r>
              <a:rPr lang="zh-TW" altLang="zh-TW" sz="2400" b="1" u="sng" dirty="0">
                <a:solidFill>
                  <a:srgbClr val="FF0000"/>
                </a:solidFill>
                <a:latin typeface="標楷體" panose="03000509000000000000" pitchFamily="65" charset="-120"/>
                <a:ea typeface="標楷體" panose="03000509000000000000" pitchFamily="65" charset="-120"/>
              </a:rPr>
              <a:t>無初驗程序者</a:t>
            </a:r>
            <a:r>
              <a:rPr lang="zh-TW" altLang="zh-TW" sz="2400" dirty="0">
                <a:solidFill>
                  <a:srgbClr val="000000"/>
                </a:solidFill>
                <a:latin typeface="標楷體" panose="03000509000000000000" pitchFamily="65" charset="-120"/>
                <a:ea typeface="標楷體" panose="03000509000000000000" pitchFamily="65" charset="-120"/>
              </a:rPr>
              <a:t>，應於接獲廠商通知備驗或可得驗收之程序完成後</a:t>
            </a:r>
            <a:r>
              <a:rPr lang="en-US" altLang="zh-TW" sz="2400" b="1" u="sng" dirty="0">
                <a:solidFill>
                  <a:srgbClr val="0000FF"/>
                </a:solidFill>
                <a:latin typeface="標楷體" panose="03000509000000000000" pitchFamily="65" charset="-120"/>
                <a:ea typeface="標楷體" panose="03000509000000000000" pitchFamily="65" charset="-120"/>
              </a:rPr>
              <a:t>30</a:t>
            </a:r>
            <a:r>
              <a:rPr lang="zh-TW" altLang="zh-TW" sz="2400" b="1" u="sng" dirty="0">
                <a:solidFill>
                  <a:srgbClr val="0000FF"/>
                </a:solidFill>
                <a:latin typeface="標楷體" panose="03000509000000000000" pitchFamily="65" charset="-120"/>
                <a:ea typeface="標楷體" panose="03000509000000000000" pitchFamily="65" charset="-120"/>
              </a:rPr>
              <a:t>日內</a:t>
            </a:r>
            <a:r>
              <a:rPr lang="zh-TW" altLang="zh-TW" sz="2400" dirty="0">
                <a:solidFill>
                  <a:srgbClr val="000000"/>
                </a:solidFill>
                <a:latin typeface="標楷體" panose="03000509000000000000" pitchFamily="65" charset="-120"/>
                <a:ea typeface="標楷體" panose="03000509000000000000" pitchFamily="65" charset="-120"/>
              </a:rPr>
              <a:t>（契約另有約定者，從其約定）辦理</a:t>
            </a:r>
            <a:r>
              <a:rPr lang="zh-TW" altLang="zh-TW" sz="2400" b="1" u="sng" dirty="0">
                <a:solidFill>
                  <a:srgbClr val="0000FF"/>
                </a:solidFill>
                <a:latin typeface="標楷體" panose="03000509000000000000" pitchFamily="65" charset="-120"/>
                <a:ea typeface="標楷體" panose="03000509000000000000" pitchFamily="65" charset="-120"/>
              </a:rPr>
              <a:t>驗收，並作成驗收紀錄</a:t>
            </a:r>
            <a:r>
              <a:rPr lang="zh-TW" altLang="zh-TW" sz="2400" dirty="0">
                <a:solidFill>
                  <a:srgbClr val="000000"/>
                </a:solidFill>
                <a:latin typeface="標楷體" panose="03000509000000000000" pitchFamily="65" charset="-120"/>
                <a:ea typeface="標楷體" panose="03000509000000000000" pitchFamily="65" charset="-120"/>
              </a:rPr>
              <a:t>。</a:t>
            </a:r>
            <a:endParaRPr lang="zh-TW" altLang="en-US" sz="2400" dirty="0">
              <a:solidFill>
                <a:srgbClr val="000000"/>
              </a:solidFill>
              <a:latin typeface="標楷體" panose="03000509000000000000" pitchFamily="65" charset="-120"/>
              <a:ea typeface="標楷體" panose="03000509000000000000" pitchFamily="65" charset="-120"/>
            </a:endParaRPr>
          </a:p>
        </p:txBody>
      </p:sp>
    </p:spTree>
    <p:extLst>
      <p:ext uri="{BB962C8B-B14F-4D97-AF65-F5344CB8AC3E}">
        <p14:creationId xmlns:p14="http://schemas.microsoft.com/office/powerpoint/2010/main" val="1798109486"/>
      </p:ext>
    </p:extLst>
  </p:cSld>
  <p:clrMapOvr>
    <a:masterClrMapping/>
  </p:clrMapOvr>
  <p:transition spd="slow">
    <p:zoom/>
  </p:transition>
</p:sld>
</file>

<file path=ppt/slides/slide65.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5" name="矩形 4"/>
          <p:cNvSpPr/>
          <p:nvPr/>
        </p:nvSpPr>
        <p:spPr>
          <a:xfrm>
            <a:off x="323528" y="116632"/>
            <a:ext cx="3262432" cy="461665"/>
          </a:xfrm>
          <a:prstGeom prst="rect">
            <a:avLst/>
          </a:prstGeom>
        </p:spPr>
        <p:txBody>
          <a:bodyPr wrap="none">
            <a:spAutoFit/>
          </a:bodyPr>
          <a:lstStyle/>
          <a:p>
            <a:r>
              <a:rPr lang="zh-TW" altLang="zh-TW" sz="2400" b="1" dirty="0">
                <a:solidFill>
                  <a:srgbClr val="FF0000"/>
                </a:solidFill>
              </a:rPr>
              <a:t>履約管理及驗收單位：</a:t>
            </a:r>
            <a:endParaRPr lang="zh-TW" altLang="en-US" sz="2400" b="1" dirty="0">
              <a:solidFill>
                <a:srgbClr val="FF0000"/>
              </a:solidFill>
            </a:endParaRPr>
          </a:p>
        </p:txBody>
      </p:sp>
      <p:sp>
        <p:nvSpPr>
          <p:cNvPr id="6" name="矩形 5"/>
          <p:cNvSpPr/>
          <p:nvPr/>
        </p:nvSpPr>
        <p:spPr>
          <a:xfrm>
            <a:off x="316782" y="594985"/>
            <a:ext cx="8568952" cy="5262979"/>
          </a:xfrm>
          <a:prstGeom prst="rect">
            <a:avLst/>
          </a:prstGeom>
        </p:spPr>
        <p:txBody>
          <a:bodyPr wrap="square">
            <a:spAutoFit/>
          </a:bodyPr>
          <a:lstStyle/>
          <a:p>
            <a:pPr marL="342900" lvl="0" indent="-342900" algn="just">
              <a:buFont typeface="Wingdings" panose="05000000000000000000" pitchFamily="2" charset="2"/>
              <a:buChar char="l"/>
            </a:pPr>
            <a:r>
              <a:rPr lang="zh-TW" altLang="zh-TW" sz="2400" b="1" u="sng" dirty="0">
                <a:solidFill>
                  <a:srgbClr val="0000FF"/>
                </a:solidFill>
                <a:latin typeface="標楷體" panose="03000509000000000000" pitchFamily="65" charset="-120"/>
                <a:ea typeface="標楷體" panose="03000509000000000000" pitchFamily="65" charset="-120"/>
              </a:rPr>
              <a:t>主驗人主持驗收程序</a:t>
            </a:r>
            <a:r>
              <a:rPr lang="zh-TW" altLang="zh-TW" sz="2400" dirty="0">
                <a:solidFill>
                  <a:srgbClr val="000000"/>
                </a:solidFill>
                <a:latin typeface="標楷體" panose="03000509000000000000" pitchFamily="65" charset="-120"/>
                <a:ea typeface="標楷體" panose="03000509000000000000" pitchFamily="65" charset="-120"/>
              </a:rPr>
              <a:t>，抽查驗核廠商履約結果有無與契約、圖說或貨樣規定不符，視需要拆驗或化驗工程、財物之隱蔽部分；</a:t>
            </a:r>
            <a:r>
              <a:rPr lang="zh-TW" altLang="zh-TW" sz="2400" b="1" u="sng" dirty="0">
                <a:solidFill>
                  <a:srgbClr val="0000FF"/>
                </a:solidFill>
                <a:latin typeface="標楷體" panose="03000509000000000000" pitchFamily="65" charset="-120"/>
                <a:ea typeface="標楷體" panose="03000509000000000000" pitchFamily="65" charset="-120"/>
              </a:rPr>
              <a:t>並決定</a:t>
            </a:r>
            <a:r>
              <a:rPr lang="zh-TW" altLang="zh-TW" sz="2400" dirty="0">
                <a:solidFill>
                  <a:srgbClr val="000000"/>
                </a:solidFill>
                <a:latin typeface="標楷體" panose="03000509000000000000" pitchFamily="65" charset="-120"/>
                <a:ea typeface="標楷體" panose="03000509000000000000" pitchFamily="65" charset="-120"/>
              </a:rPr>
              <a:t>廠商履約結果與契約、圖說或貨樣規定不符時之</a:t>
            </a:r>
            <a:r>
              <a:rPr lang="zh-TW" altLang="zh-TW" sz="2400" b="1" u="sng" dirty="0">
                <a:solidFill>
                  <a:srgbClr val="0000FF"/>
                </a:solidFill>
                <a:latin typeface="標楷體" panose="03000509000000000000" pitchFamily="65" charset="-120"/>
                <a:ea typeface="標楷體" panose="03000509000000000000" pitchFamily="65" charset="-120"/>
              </a:rPr>
              <a:t>處置</a:t>
            </a:r>
            <a:r>
              <a:rPr lang="zh-TW" altLang="zh-TW" sz="2400" dirty="0">
                <a:solidFill>
                  <a:srgbClr val="000000"/>
                </a:solidFill>
                <a:latin typeface="標楷體" panose="03000509000000000000" pitchFamily="65" charset="-120"/>
                <a:ea typeface="標楷體" panose="03000509000000000000" pitchFamily="65" charset="-120"/>
              </a:rPr>
              <a:t>，並於結算驗收證明書或其他類似文件簽認。機關</a:t>
            </a:r>
            <a:r>
              <a:rPr lang="zh-TW" altLang="zh-TW" sz="2400" b="1" u="sng" dirty="0">
                <a:solidFill>
                  <a:srgbClr val="0000FF"/>
                </a:solidFill>
                <a:latin typeface="標楷體" panose="03000509000000000000" pitchFamily="65" charset="-120"/>
                <a:ea typeface="標楷體" panose="03000509000000000000" pitchFamily="65" charset="-120"/>
              </a:rPr>
              <a:t>承辦採購單位之人員</a:t>
            </a:r>
            <a:r>
              <a:rPr lang="zh-TW" altLang="zh-TW" sz="2400" dirty="0">
                <a:solidFill>
                  <a:srgbClr val="000000"/>
                </a:solidFill>
                <a:latin typeface="標楷體" panose="03000509000000000000" pitchFamily="65" charset="-120"/>
                <a:ea typeface="標楷體" panose="03000509000000000000" pitchFamily="65" charset="-120"/>
              </a:rPr>
              <a:t>（指機關辦理該採購案件最基層之承辦人員），</a:t>
            </a:r>
            <a:r>
              <a:rPr lang="zh-TW" altLang="zh-TW" sz="2400" b="1" u="sng" dirty="0">
                <a:solidFill>
                  <a:srgbClr val="0000FF"/>
                </a:solidFill>
                <a:latin typeface="標楷體" panose="03000509000000000000" pitchFamily="65" charset="-120"/>
                <a:ea typeface="標楷體" panose="03000509000000000000" pitchFamily="65" charset="-120"/>
              </a:rPr>
              <a:t>不得為所辦採購驗收</a:t>
            </a:r>
            <a:r>
              <a:rPr lang="zh-TW" altLang="zh-TW" sz="2400" dirty="0">
                <a:solidFill>
                  <a:srgbClr val="000000"/>
                </a:solidFill>
                <a:latin typeface="標楷體" panose="03000509000000000000" pitchFamily="65" charset="-120"/>
                <a:ea typeface="標楷體" panose="03000509000000000000" pitchFamily="65" charset="-120"/>
              </a:rPr>
              <a:t>之主驗人或樣品及材料之檢驗人。</a:t>
            </a:r>
            <a:endParaRPr lang="en-US" altLang="zh-TW" sz="2400" dirty="0">
              <a:solidFill>
                <a:srgbClr val="000000"/>
              </a:solidFill>
              <a:latin typeface="標楷體" panose="03000509000000000000" pitchFamily="65" charset="-120"/>
              <a:ea typeface="標楷體" panose="03000509000000000000" pitchFamily="65" charset="-120"/>
            </a:endParaRPr>
          </a:p>
          <a:p>
            <a:pPr marL="342900" lvl="0" indent="-342900" algn="just">
              <a:buFont typeface="Wingdings" panose="05000000000000000000" pitchFamily="2" charset="2"/>
              <a:buChar char="l"/>
            </a:pPr>
            <a:r>
              <a:rPr lang="zh-TW" altLang="zh-TW" sz="2400" b="1" u="sng" dirty="0">
                <a:solidFill>
                  <a:srgbClr val="FF0000"/>
                </a:solidFill>
                <a:latin typeface="標楷體" panose="03000509000000000000" pitchFamily="65" charset="-120"/>
                <a:ea typeface="標楷體" panose="03000509000000000000" pitchFamily="65" charset="-120"/>
              </a:rPr>
              <a:t>公告金額以上</a:t>
            </a:r>
            <a:r>
              <a:rPr lang="zh-TW" altLang="zh-TW" sz="2400" dirty="0">
                <a:solidFill>
                  <a:srgbClr val="000000"/>
                </a:solidFill>
                <a:latin typeface="標楷體" panose="03000509000000000000" pitchFamily="65" charset="-120"/>
                <a:ea typeface="標楷體" panose="03000509000000000000" pitchFamily="65" charset="-120"/>
              </a:rPr>
              <a:t>之</a:t>
            </a:r>
            <a:r>
              <a:rPr lang="zh-TW" altLang="zh-TW" sz="2400" b="1" u="sng" dirty="0">
                <a:solidFill>
                  <a:srgbClr val="0000FF"/>
                </a:solidFill>
                <a:latin typeface="標楷體" panose="03000509000000000000" pitchFamily="65" charset="-120"/>
                <a:ea typeface="標楷體" panose="03000509000000000000" pitchFamily="65" charset="-120"/>
              </a:rPr>
              <a:t>工程或財物</a:t>
            </a:r>
            <a:r>
              <a:rPr lang="zh-TW" altLang="zh-TW" sz="2400" dirty="0">
                <a:solidFill>
                  <a:srgbClr val="000000"/>
                </a:solidFill>
                <a:latin typeface="標楷體" panose="03000509000000000000" pitchFamily="65" charset="-120"/>
                <a:ea typeface="標楷體" panose="03000509000000000000" pitchFamily="65" charset="-120"/>
              </a:rPr>
              <a:t>採購，除符合本法施行細則第</a:t>
            </a:r>
            <a:r>
              <a:rPr lang="en-US" altLang="zh-TW" sz="2400" dirty="0">
                <a:solidFill>
                  <a:srgbClr val="000000"/>
                </a:solidFill>
                <a:latin typeface="標楷體" panose="03000509000000000000" pitchFamily="65" charset="-120"/>
                <a:ea typeface="標楷體" panose="03000509000000000000" pitchFamily="65" charset="-120"/>
              </a:rPr>
              <a:t>90</a:t>
            </a:r>
            <a:r>
              <a:rPr lang="zh-TW" altLang="zh-TW" sz="2400" dirty="0">
                <a:solidFill>
                  <a:srgbClr val="000000"/>
                </a:solidFill>
                <a:latin typeface="標楷體" panose="03000509000000000000" pitchFamily="65" charset="-120"/>
                <a:ea typeface="標楷體" panose="03000509000000000000" pitchFamily="65" charset="-120"/>
              </a:rPr>
              <a:t>條第</a:t>
            </a:r>
            <a:r>
              <a:rPr lang="en-US" altLang="zh-TW" sz="2400" dirty="0">
                <a:solidFill>
                  <a:srgbClr val="000000"/>
                </a:solidFill>
                <a:latin typeface="標楷體" panose="03000509000000000000" pitchFamily="65" charset="-120"/>
                <a:ea typeface="標楷體" panose="03000509000000000000" pitchFamily="65" charset="-120"/>
              </a:rPr>
              <a:t>1</a:t>
            </a:r>
            <a:r>
              <a:rPr lang="zh-TW" altLang="zh-TW" sz="2400" dirty="0">
                <a:solidFill>
                  <a:srgbClr val="000000"/>
                </a:solidFill>
                <a:latin typeface="標楷體" panose="03000509000000000000" pitchFamily="65" charset="-120"/>
                <a:ea typeface="標楷體" panose="03000509000000000000" pitchFamily="65" charset="-120"/>
              </a:rPr>
              <a:t>項第</a:t>
            </a:r>
            <a:r>
              <a:rPr lang="en-US" altLang="zh-TW" sz="2400" dirty="0">
                <a:solidFill>
                  <a:srgbClr val="000000"/>
                </a:solidFill>
                <a:latin typeface="標楷體" panose="03000509000000000000" pitchFamily="65" charset="-120"/>
                <a:ea typeface="標楷體" panose="03000509000000000000" pitchFamily="65" charset="-120"/>
              </a:rPr>
              <a:t>1</a:t>
            </a:r>
            <a:r>
              <a:rPr lang="zh-TW" altLang="zh-TW" sz="2400" dirty="0">
                <a:solidFill>
                  <a:srgbClr val="000000"/>
                </a:solidFill>
                <a:latin typeface="標楷體" panose="03000509000000000000" pitchFamily="65" charset="-120"/>
                <a:ea typeface="標楷體" panose="03000509000000000000" pitchFamily="65" charset="-120"/>
              </a:rPr>
              <a:t>款或其他經主管機關認定之情形者外，</a:t>
            </a:r>
            <a:r>
              <a:rPr lang="zh-TW" altLang="zh-TW" sz="2400" b="1" u="sng" dirty="0">
                <a:solidFill>
                  <a:srgbClr val="0000FF"/>
                </a:solidFill>
                <a:latin typeface="標楷體" panose="03000509000000000000" pitchFamily="65" charset="-120"/>
                <a:ea typeface="標楷體" panose="03000509000000000000" pitchFamily="65" charset="-120"/>
              </a:rPr>
              <a:t>應填具結算驗收證明書</a:t>
            </a:r>
            <a:r>
              <a:rPr lang="zh-TW" altLang="zh-TW" sz="2400" dirty="0">
                <a:solidFill>
                  <a:srgbClr val="000000"/>
                </a:solidFill>
                <a:latin typeface="標楷體" panose="03000509000000000000" pitchFamily="65" charset="-120"/>
                <a:ea typeface="標楷體" panose="03000509000000000000" pitchFamily="65" charset="-120"/>
              </a:rPr>
              <a:t>或其他類似文件。</a:t>
            </a:r>
            <a:r>
              <a:rPr lang="zh-TW" altLang="zh-TW" sz="2400" b="1" u="sng" dirty="0">
                <a:solidFill>
                  <a:srgbClr val="FF0000"/>
                </a:solidFill>
                <a:latin typeface="標楷體" panose="03000509000000000000" pitchFamily="65" charset="-120"/>
                <a:ea typeface="標楷體" panose="03000509000000000000" pitchFamily="65" charset="-120"/>
              </a:rPr>
              <a:t>未達公告金額</a:t>
            </a:r>
            <a:r>
              <a:rPr lang="zh-TW" altLang="zh-TW" sz="2400" dirty="0">
                <a:solidFill>
                  <a:srgbClr val="000000"/>
                </a:solidFill>
                <a:latin typeface="標楷體" panose="03000509000000000000" pitchFamily="65" charset="-120"/>
                <a:ea typeface="標楷體" panose="03000509000000000000" pitchFamily="65" charset="-120"/>
              </a:rPr>
              <a:t>之工程或財物採購，得由機關</a:t>
            </a:r>
            <a:r>
              <a:rPr lang="zh-TW" altLang="zh-TW" sz="2400" b="1" u="sng" dirty="0">
                <a:solidFill>
                  <a:srgbClr val="0000FF"/>
                </a:solidFill>
                <a:latin typeface="標楷體" panose="03000509000000000000" pitchFamily="65" charset="-120"/>
                <a:ea typeface="標楷體" panose="03000509000000000000" pitchFamily="65" charset="-120"/>
              </a:rPr>
              <a:t>視需要填具之</a:t>
            </a:r>
            <a:r>
              <a:rPr lang="zh-TW" altLang="zh-TW" sz="2400" dirty="0">
                <a:solidFill>
                  <a:srgbClr val="000000"/>
                </a:solidFill>
                <a:latin typeface="標楷體" panose="03000509000000000000" pitchFamily="65" charset="-120"/>
                <a:ea typeface="標楷體" panose="03000509000000000000" pitchFamily="65" charset="-120"/>
              </a:rPr>
              <a:t>。</a:t>
            </a:r>
            <a:r>
              <a:rPr lang="zh-TW" altLang="zh-TW" sz="2400" b="1" u="sng" dirty="0">
                <a:solidFill>
                  <a:srgbClr val="0000FF"/>
                </a:solidFill>
                <a:latin typeface="標楷體" panose="03000509000000000000" pitchFamily="65" charset="-120"/>
                <a:ea typeface="標楷體" panose="03000509000000000000" pitchFamily="65" charset="-120"/>
              </a:rPr>
              <a:t>勞務採購準用之</a:t>
            </a:r>
            <a:r>
              <a:rPr lang="zh-TW" altLang="zh-TW" sz="2400" dirty="0">
                <a:solidFill>
                  <a:srgbClr val="000000"/>
                </a:solidFill>
                <a:latin typeface="標楷體" panose="03000509000000000000" pitchFamily="65" charset="-120"/>
                <a:ea typeface="標楷體" panose="03000509000000000000" pitchFamily="65" charset="-120"/>
              </a:rPr>
              <a:t>。</a:t>
            </a:r>
            <a:endParaRPr lang="en-US" altLang="zh-TW" sz="2400" dirty="0">
              <a:solidFill>
                <a:srgbClr val="000000"/>
              </a:solidFill>
              <a:latin typeface="標楷體" panose="03000509000000000000" pitchFamily="65" charset="-120"/>
              <a:ea typeface="標楷體" panose="03000509000000000000" pitchFamily="65" charset="-120"/>
            </a:endParaRPr>
          </a:p>
          <a:p>
            <a:pPr marL="342900" lvl="0" indent="-342900" algn="just">
              <a:buFont typeface="Wingdings" panose="05000000000000000000" pitchFamily="2" charset="2"/>
              <a:buChar char="l"/>
            </a:pPr>
            <a:r>
              <a:rPr lang="zh-TW" altLang="zh-TW" sz="2400" dirty="0">
                <a:solidFill>
                  <a:srgbClr val="000000"/>
                </a:solidFill>
                <a:latin typeface="標楷體" panose="03000509000000000000" pitchFamily="65" charset="-120"/>
                <a:ea typeface="標楷體" panose="03000509000000000000" pitchFamily="65" charset="-120"/>
              </a:rPr>
              <a:t>辦理</a:t>
            </a:r>
            <a:r>
              <a:rPr lang="zh-TW" altLang="zh-TW" sz="2400" b="1" u="sng" dirty="0">
                <a:solidFill>
                  <a:srgbClr val="0000FF"/>
                </a:solidFill>
                <a:latin typeface="標楷體" panose="03000509000000000000" pitchFamily="65" charset="-120"/>
                <a:ea typeface="標楷體" panose="03000509000000000000" pitchFamily="65" charset="-120"/>
              </a:rPr>
              <a:t>減價收受者，須符合</a:t>
            </a:r>
            <a:r>
              <a:rPr lang="zh-TW" altLang="zh-TW" sz="2400" dirty="0">
                <a:solidFill>
                  <a:srgbClr val="000000"/>
                </a:solidFill>
                <a:latin typeface="標楷體" panose="03000509000000000000" pitchFamily="65" charset="-120"/>
                <a:ea typeface="標楷體" panose="03000509000000000000" pitchFamily="65" charset="-120"/>
              </a:rPr>
              <a:t>本法第</a:t>
            </a:r>
            <a:r>
              <a:rPr lang="en-US" altLang="zh-TW" sz="2400" dirty="0">
                <a:solidFill>
                  <a:srgbClr val="000000"/>
                </a:solidFill>
                <a:latin typeface="標楷體" panose="03000509000000000000" pitchFamily="65" charset="-120"/>
                <a:ea typeface="標楷體" panose="03000509000000000000" pitchFamily="65" charset="-120"/>
              </a:rPr>
              <a:t>72</a:t>
            </a:r>
            <a:r>
              <a:rPr lang="zh-TW" altLang="zh-TW" sz="2400" dirty="0">
                <a:solidFill>
                  <a:srgbClr val="000000"/>
                </a:solidFill>
                <a:latin typeface="標楷體" panose="03000509000000000000" pitchFamily="65" charset="-120"/>
                <a:ea typeface="標楷體" panose="03000509000000000000" pitchFamily="65" charset="-120"/>
              </a:rPr>
              <a:t>條第</a:t>
            </a:r>
            <a:r>
              <a:rPr lang="en-US" altLang="zh-TW" sz="2400" dirty="0">
                <a:solidFill>
                  <a:srgbClr val="000000"/>
                </a:solidFill>
                <a:latin typeface="標楷體" panose="03000509000000000000" pitchFamily="65" charset="-120"/>
                <a:ea typeface="標楷體" panose="03000509000000000000" pitchFamily="65" charset="-120"/>
              </a:rPr>
              <a:t>2</a:t>
            </a:r>
            <a:r>
              <a:rPr lang="zh-TW" altLang="zh-TW" sz="2400" dirty="0">
                <a:solidFill>
                  <a:srgbClr val="000000"/>
                </a:solidFill>
                <a:latin typeface="標楷體" panose="03000509000000000000" pitchFamily="65" charset="-120"/>
                <a:ea typeface="標楷體" panose="03000509000000000000" pitchFamily="65" charset="-120"/>
              </a:rPr>
              <a:t>項、其施行細則第</a:t>
            </a:r>
            <a:r>
              <a:rPr lang="en-US" altLang="zh-TW" sz="2400" dirty="0">
                <a:solidFill>
                  <a:srgbClr val="000000"/>
                </a:solidFill>
                <a:latin typeface="標楷體" panose="03000509000000000000" pitchFamily="65" charset="-120"/>
                <a:ea typeface="標楷體" panose="03000509000000000000" pitchFamily="65" charset="-120"/>
              </a:rPr>
              <a:t>98</a:t>
            </a:r>
            <a:r>
              <a:rPr lang="zh-TW" altLang="zh-TW" sz="2400" dirty="0">
                <a:solidFill>
                  <a:srgbClr val="000000"/>
                </a:solidFill>
                <a:latin typeface="標楷體" panose="03000509000000000000" pitchFamily="65" charset="-120"/>
                <a:ea typeface="標楷體" panose="03000509000000000000" pitchFamily="65" charset="-120"/>
              </a:rPr>
              <a:t>條第</a:t>
            </a:r>
            <a:r>
              <a:rPr lang="en-US" altLang="zh-TW" sz="2400" dirty="0">
                <a:solidFill>
                  <a:srgbClr val="000000"/>
                </a:solidFill>
                <a:latin typeface="標楷體" panose="03000509000000000000" pitchFamily="65" charset="-120"/>
                <a:ea typeface="標楷體" panose="03000509000000000000" pitchFamily="65" charset="-120"/>
              </a:rPr>
              <a:t>2</a:t>
            </a:r>
            <a:r>
              <a:rPr lang="zh-TW" altLang="zh-TW" sz="2400" dirty="0">
                <a:solidFill>
                  <a:srgbClr val="000000"/>
                </a:solidFill>
                <a:latin typeface="標楷體" panose="03000509000000000000" pitchFamily="65" charset="-120"/>
                <a:ea typeface="標楷體" panose="03000509000000000000" pitchFamily="65" charset="-120"/>
              </a:rPr>
              <a:t>項規定。</a:t>
            </a:r>
            <a:endParaRPr lang="en-US" altLang="zh-TW" sz="2400" dirty="0">
              <a:solidFill>
                <a:srgbClr val="000000"/>
              </a:solidFill>
              <a:latin typeface="標楷體" panose="03000509000000000000" pitchFamily="65" charset="-120"/>
              <a:ea typeface="標楷體" panose="03000509000000000000" pitchFamily="65" charset="-120"/>
            </a:endParaRPr>
          </a:p>
          <a:p>
            <a:pPr marL="342900" lvl="0" indent="-342900" algn="just">
              <a:buFont typeface="Wingdings" panose="05000000000000000000" pitchFamily="2" charset="2"/>
              <a:buChar char="l"/>
            </a:pPr>
            <a:r>
              <a:rPr lang="zh-TW" altLang="zh-TW" sz="2400" dirty="0">
                <a:solidFill>
                  <a:srgbClr val="000000"/>
                </a:solidFill>
                <a:latin typeface="標楷體" panose="03000509000000000000" pitchFamily="65" charset="-120"/>
                <a:ea typeface="標楷體" panose="03000509000000000000" pitchFamily="65" charset="-120"/>
              </a:rPr>
              <a:t>廠商如有逾期履約之情形，</a:t>
            </a:r>
            <a:r>
              <a:rPr lang="zh-TW" altLang="zh-TW" sz="2400" b="1" u="sng" dirty="0">
                <a:solidFill>
                  <a:srgbClr val="0000FF"/>
                </a:solidFill>
                <a:latin typeface="標楷體" panose="03000509000000000000" pitchFamily="65" charset="-120"/>
                <a:ea typeface="標楷體" panose="03000509000000000000" pitchFamily="65" charset="-120"/>
              </a:rPr>
              <a:t>覈實計算逾期違約金</a:t>
            </a:r>
            <a:r>
              <a:rPr lang="zh-TW" altLang="zh-TW" sz="2400" dirty="0">
                <a:solidFill>
                  <a:srgbClr val="000000"/>
                </a:solidFill>
                <a:latin typeface="標楷體" panose="03000509000000000000" pitchFamily="65" charset="-120"/>
                <a:ea typeface="標楷體" panose="03000509000000000000" pitchFamily="65" charset="-120"/>
              </a:rPr>
              <a:t>；</a:t>
            </a:r>
            <a:r>
              <a:rPr lang="zh-TW" altLang="zh-TW" sz="2400" b="1" u="sng" dirty="0">
                <a:solidFill>
                  <a:srgbClr val="FF0000"/>
                </a:solidFill>
                <a:latin typeface="標楷體" panose="03000509000000000000" pitchFamily="65" charset="-120"/>
                <a:ea typeface="標楷體" panose="03000509000000000000" pitchFamily="65" charset="-120"/>
              </a:rPr>
              <a:t>未履約之項目，扣減契約價金</a:t>
            </a:r>
            <a:r>
              <a:rPr lang="zh-TW" altLang="zh-TW" sz="2400" dirty="0">
                <a:solidFill>
                  <a:srgbClr val="000000"/>
                </a:solidFill>
                <a:latin typeface="標楷體" panose="03000509000000000000" pitchFamily="65" charset="-120"/>
                <a:ea typeface="標楷體" panose="03000509000000000000" pitchFamily="65" charset="-120"/>
              </a:rPr>
              <a:t>。</a:t>
            </a:r>
            <a:endParaRPr lang="zh-TW" altLang="en-US" sz="2400" dirty="0">
              <a:solidFill>
                <a:srgbClr val="000000"/>
              </a:solidFill>
              <a:latin typeface="標楷體" panose="03000509000000000000" pitchFamily="65" charset="-120"/>
              <a:ea typeface="標楷體" panose="03000509000000000000" pitchFamily="65" charset="-120"/>
            </a:endParaRPr>
          </a:p>
        </p:txBody>
      </p:sp>
    </p:spTree>
    <p:extLst>
      <p:ext uri="{BB962C8B-B14F-4D97-AF65-F5344CB8AC3E}">
        <p14:creationId xmlns:p14="http://schemas.microsoft.com/office/powerpoint/2010/main" val="3752185674"/>
      </p:ext>
    </p:extLst>
  </p:cSld>
  <p:clrMapOvr>
    <a:masterClrMapping/>
  </p:clrMapOvr>
  <p:transition spd="slow">
    <p:zoom/>
  </p:transition>
</p:sld>
</file>

<file path=ppt/slides/slide66.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5" name="矩形 4"/>
          <p:cNvSpPr/>
          <p:nvPr/>
        </p:nvSpPr>
        <p:spPr>
          <a:xfrm>
            <a:off x="323528" y="116632"/>
            <a:ext cx="3262432" cy="461665"/>
          </a:xfrm>
          <a:prstGeom prst="rect">
            <a:avLst/>
          </a:prstGeom>
        </p:spPr>
        <p:txBody>
          <a:bodyPr wrap="none">
            <a:spAutoFit/>
          </a:bodyPr>
          <a:lstStyle/>
          <a:p>
            <a:r>
              <a:rPr lang="zh-TW" altLang="zh-TW" sz="2400" b="1" dirty="0">
                <a:solidFill>
                  <a:srgbClr val="FF0000"/>
                </a:solidFill>
              </a:rPr>
              <a:t>履約管理及驗收單位：</a:t>
            </a:r>
            <a:endParaRPr lang="zh-TW" altLang="en-US" sz="2400" b="1" dirty="0">
              <a:solidFill>
                <a:srgbClr val="FF0000"/>
              </a:solidFill>
            </a:endParaRPr>
          </a:p>
        </p:txBody>
      </p:sp>
      <p:sp>
        <p:nvSpPr>
          <p:cNvPr id="6" name="矩形 5"/>
          <p:cNvSpPr/>
          <p:nvPr/>
        </p:nvSpPr>
        <p:spPr>
          <a:xfrm>
            <a:off x="316782" y="594985"/>
            <a:ext cx="8568952" cy="2308324"/>
          </a:xfrm>
          <a:prstGeom prst="rect">
            <a:avLst/>
          </a:prstGeom>
        </p:spPr>
        <p:txBody>
          <a:bodyPr wrap="square">
            <a:spAutoFit/>
          </a:bodyPr>
          <a:lstStyle/>
          <a:p>
            <a:pPr marL="342900" lvl="0" indent="-342900" algn="just">
              <a:buFont typeface="Wingdings" panose="05000000000000000000" pitchFamily="2" charset="2"/>
              <a:buChar char="l"/>
            </a:pPr>
            <a:r>
              <a:rPr lang="zh-TW" altLang="zh-TW" sz="2400" b="1" u="sng" dirty="0">
                <a:solidFill>
                  <a:srgbClr val="0000FF"/>
                </a:solidFill>
                <a:latin typeface="標楷體" panose="03000509000000000000" pitchFamily="65" charset="-120"/>
                <a:ea typeface="標楷體" panose="03000509000000000000" pitchFamily="65" charset="-120"/>
              </a:rPr>
              <a:t>驗收完畢後</a:t>
            </a:r>
            <a:r>
              <a:rPr lang="en-US" altLang="zh-TW" sz="2400" b="1" u="sng" dirty="0">
                <a:solidFill>
                  <a:srgbClr val="0000FF"/>
                </a:solidFill>
                <a:latin typeface="標楷體" panose="03000509000000000000" pitchFamily="65" charset="-120"/>
                <a:ea typeface="標楷體" panose="03000509000000000000" pitchFamily="65" charset="-120"/>
              </a:rPr>
              <a:t>15</a:t>
            </a:r>
            <a:r>
              <a:rPr lang="zh-TW" altLang="zh-TW" sz="2400" b="1" u="sng" dirty="0">
                <a:solidFill>
                  <a:srgbClr val="0000FF"/>
                </a:solidFill>
                <a:latin typeface="標楷體" panose="03000509000000000000" pitchFamily="65" charset="-120"/>
                <a:ea typeface="標楷體" panose="03000509000000000000" pitchFamily="65" charset="-120"/>
              </a:rPr>
              <a:t>日填具結算驗收證明書</a:t>
            </a:r>
            <a:r>
              <a:rPr lang="zh-TW" altLang="zh-TW" sz="2400" dirty="0">
                <a:solidFill>
                  <a:srgbClr val="000000"/>
                </a:solidFill>
                <a:latin typeface="標楷體" panose="03000509000000000000" pitchFamily="65" charset="-120"/>
                <a:ea typeface="標楷體" panose="03000509000000000000" pitchFamily="65" charset="-120"/>
              </a:rPr>
              <a:t>或其他類似文件。但有特殊情形必須延期，須經機關首長或其授權人員核准。</a:t>
            </a:r>
            <a:endParaRPr lang="en-US" altLang="zh-TW" sz="2400" dirty="0">
              <a:solidFill>
                <a:srgbClr val="000000"/>
              </a:solidFill>
              <a:latin typeface="標楷體" panose="03000509000000000000" pitchFamily="65" charset="-120"/>
              <a:ea typeface="標楷體" panose="03000509000000000000" pitchFamily="65" charset="-120"/>
            </a:endParaRPr>
          </a:p>
          <a:p>
            <a:pPr marL="342900" lvl="0" indent="-342900" algn="just">
              <a:buFont typeface="Wingdings" panose="05000000000000000000" pitchFamily="2" charset="2"/>
              <a:buChar char="l"/>
            </a:pPr>
            <a:r>
              <a:rPr lang="zh-TW" altLang="zh-TW" sz="2400" dirty="0">
                <a:solidFill>
                  <a:srgbClr val="000000"/>
                </a:solidFill>
                <a:latin typeface="標楷體" panose="03000509000000000000" pitchFamily="65" charset="-120"/>
                <a:ea typeface="標楷體" panose="03000509000000000000" pitchFamily="65" charset="-120"/>
              </a:rPr>
              <a:t>機關與廠商因</a:t>
            </a:r>
            <a:r>
              <a:rPr lang="zh-TW" altLang="zh-TW" sz="2400" b="1" u="sng" dirty="0">
                <a:solidFill>
                  <a:srgbClr val="0000FF"/>
                </a:solidFill>
                <a:latin typeface="標楷體" panose="03000509000000000000" pitchFamily="65" charset="-120"/>
                <a:ea typeface="標楷體" panose="03000509000000000000" pitchFamily="65" charset="-120"/>
              </a:rPr>
              <a:t>履約爭議未能達成協議者</a:t>
            </a:r>
            <a:r>
              <a:rPr lang="zh-TW" altLang="zh-TW" sz="2400" dirty="0">
                <a:solidFill>
                  <a:srgbClr val="000000"/>
                </a:solidFill>
                <a:latin typeface="標楷體" panose="03000509000000000000" pitchFamily="65" charset="-120"/>
                <a:ea typeface="標楷體" panose="03000509000000000000" pitchFamily="65" charset="-120"/>
              </a:rPr>
              <a:t>，依契約約定及本法</a:t>
            </a:r>
            <a:r>
              <a:rPr lang="zh-TW" altLang="zh-TW" sz="2400" b="1" u="sng" dirty="0">
                <a:solidFill>
                  <a:srgbClr val="0000FF"/>
                </a:solidFill>
                <a:latin typeface="標楷體" panose="03000509000000000000" pitchFamily="65" charset="-120"/>
                <a:ea typeface="標楷體" panose="03000509000000000000" pitchFamily="65" charset="-120"/>
              </a:rPr>
              <a:t>第</a:t>
            </a:r>
            <a:r>
              <a:rPr lang="en-US" altLang="zh-TW" sz="2400" b="1" u="sng" dirty="0">
                <a:solidFill>
                  <a:srgbClr val="0000FF"/>
                </a:solidFill>
                <a:latin typeface="標楷體" panose="03000509000000000000" pitchFamily="65" charset="-120"/>
                <a:ea typeface="標楷體" panose="03000509000000000000" pitchFamily="65" charset="-120"/>
              </a:rPr>
              <a:t>85</a:t>
            </a:r>
            <a:r>
              <a:rPr lang="zh-TW" altLang="zh-TW" sz="2400" b="1" u="sng" dirty="0">
                <a:solidFill>
                  <a:srgbClr val="0000FF"/>
                </a:solidFill>
                <a:latin typeface="標楷體" panose="03000509000000000000" pitchFamily="65" charset="-120"/>
                <a:ea typeface="標楷體" panose="03000509000000000000" pitchFamily="65" charset="-120"/>
              </a:rPr>
              <a:t>條之</a:t>
            </a:r>
            <a:r>
              <a:rPr lang="en-US" altLang="zh-TW" sz="2400" b="1" u="sng" dirty="0">
                <a:solidFill>
                  <a:srgbClr val="0000FF"/>
                </a:solidFill>
                <a:latin typeface="標楷體" panose="03000509000000000000" pitchFamily="65" charset="-120"/>
                <a:ea typeface="標楷體" panose="03000509000000000000" pitchFamily="65" charset="-120"/>
              </a:rPr>
              <a:t>1</a:t>
            </a:r>
            <a:r>
              <a:rPr lang="zh-TW" altLang="zh-TW" sz="2400" b="1" u="sng" dirty="0">
                <a:solidFill>
                  <a:srgbClr val="0000FF"/>
                </a:solidFill>
                <a:latin typeface="標楷體" panose="03000509000000000000" pitchFamily="65" charset="-120"/>
                <a:ea typeface="標楷體" panose="03000509000000000000" pitchFamily="65" charset="-120"/>
              </a:rPr>
              <a:t>規定</a:t>
            </a:r>
            <a:r>
              <a:rPr lang="zh-TW" altLang="zh-TW" sz="2400" dirty="0">
                <a:solidFill>
                  <a:srgbClr val="000000"/>
                </a:solidFill>
                <a:latin typeface="標楷體" panose="03000509000000000000" pitchFamily="65" charset="-120"/>
                <a:ea typeface="標楷體" panose="03000509000000000000" pitchFamily="65" charset="-120"/>
              </a:rPr>
              <a:t>處理；屬於</a:t>
            </a:r>
            <a:r>
              <a:rPr lang="zh-TW" altLang="zh-TW" sz="2400" b="1" u="sng" dirty="0">
                <a:solidFill>
                  <a:srgbClr val="0000FF"/>
                </a:solidFill>
                <a:latin typeface="標楷體" panose="03000509000000000000" pitchFamily="65" charset="-120"/>
                <a:ea typeface="標楷體" panose="03000509000000000000" pitchFamily="65" charset="-120"/>
              </a:rPr>
              <a:t>履約管理、驗收且與本法第</a:t>
            </a:r>
            <a:r>
              <a:rPr lang="en-US" altLang="zh-TW" sz="2400" b="1" u="sng" dirty="0">
                <a:solidFill>
                  <a:srgbClr val="0000FF"/>
                </a:solidFill>
                <a:latin typeface="標楷體" panose="03000509000000000000" pitchFamily="65" charset="-120"/>
                <a:ea typeface="標楷體" panose="03000509000000000000" pitchFamily="65" charset="-120"/>
              </a:rPr>
              <a:t>101</a:t>
            </a:r>
            <a:r>
              <a:rPr lang="zh-TW" altLang="zh-TW" sz="2400" b="1" u="sng" dirty="0">
                <a:solidFill>
                  <a:srgbClr val="0000FF"/>
                </a:solidFill>
                <a:latin typeface="標楷體" panose="03000509000000000000" pitchFamily="65" charset="-120"/>
                <a:ea typeface="標楷體" panose="03000509000000000000" pitchFamily="65" charset="-120"/>
              </a:rPr>
              <a:t>條有關之爭議，依本法</a:t>
            </a:r>
            <a:r>
              <a:rPr lang="zh-TW" altLang="zh-TW" sz="2400" dirty="0">
                <a:solidFill>
                  <a:srgbClr val="000000"/>
                </a:solidFill>
                <a:latin typeface="標楷體" panose="03000509000000000000" pitchFamily="65" charset="-120"/>
                <a:ea typeface="標楷體" panose="03000509000000000000" pitchFamily="65" charset="-120"/>
              </a:rPr>
              <a:t>第</a:t>
            </a:r>
            <a:r>
              <a:rPr lang="en-US" altLang="zh-TW" sz="2400" dirty="0">
                <a:solidFill>
                  <a:srgbClr val="000000"/>
                </a:solidFill>
                <a:latin typeface="標楷體" panose="03000509000000000000" pitchFamily="65" charset="-120"/>
                <a:ea typeface="標楷體" panose="03000509000000000000" pitchFamily="65" charset="-120"/>
              </a:rPr>
              <a:t>101</a:t>
            </a:r>
            <a:r>
              <a:rPr lang="zh-TW" altLang="zh-TW" sz="2400" dirty="0">
                <a:solidFill>
                  <a:srgbClr val="000000"/>
                </a:solidFill>
                <a:latin typeface="標楷體" panose="03000509000000000000" pitchFamily="65" charset="-120"/>
                <a:ea typeface="標楷體" panose="03000509000000000000" pitchFamily="65" charset="-120"/>
              </a:rPr>
              <a:t>條至第</a:t>
            </a:r>
            <a:r>
              <a:rPr lang="en-US" altLang="zh-TW" sz="2400" dirty="0">
                <a:solidFill>
                  <a:srgbClr val="000000"/>
                </a:solidFill>
                <a:latin typeface="標楷體" panose="03000509000000000000" pitchFamily="65" charset="-120"/>
                <a:ea typeface="標楷體" panose="03000509000000000000" pitchFamily="65" charset="-120"/>
              </a:rPr>
              <a:t>103</a:t>
            </a:r>
            <a:r>
              <a:rPr lang="zh-TW" altLang="zh-TW" sz="2400" dirty="0">
                <a:solidFill>
                  <a:srgbClr val="000000"/>
                </a:solidFill>
                <a:latin typeface="標楷體" panose="03000509000000000000" pitchFamily="65" charset="-120"/>
                <a:ea typeface="標楷體" panose="03000509000000000000" pitchFamily="65" charset="-120"/>
              </a:rPr>
              <a:t>條及其施行細則第</a:t>
            </a:r>
            <a:r>
              <a:rPr lang="en-US" altLang="zh-TW" sz="2400" dirty="0">
                <a:solidFill>
                  <a:srgbClr val="000000"/>
                </a:solidFill>
                <a:latin typeface="標楷體" panose="03000509000000000000" pitchFamily="65" charset="-120"/>
                <a:ea typeface="標楷體" panose="03000509000000000000" pitchFamily="65" charset="-120"/>
              </a:rPr>
              <a:t>109</a:t>
            </a:r>
            <a:r>
              <a:rPr lang="zh-TW" altLang="zh-TW" sz="2400" dirty="0">
                <a:solidFill>
                  <a:srgbClr val="000000"/>
                </a:solidFill>
                <a:latin typeface="標楷體" panose="03000509000000000000" pitchFamily="65" charset="-120"/>
                <a:ea typeface="標楷體" panose="03000509000000000000" pitchFamily="65" charset="-120"/>
              </a:rPr>
              <a:t>條之</a:t>
            </a:r>
            <a:r>
              <a:rPr lang="en-US" altLang="zh-TW" sz="2400" dirty="0">
                <a:solidFill>
                  <a:srgbClr val="000000"/>
                </a:solidFill>
                <a:latin typeface="標楷體" panose="03000509000000000000" pitchFamily="65" charset="-120"/>
                <a:ea typeface="標楷體" panose="03000509000000000000" pitchFamily="65" charset="-120"/>
              </a:rPr>
              <a:t>1</a:t>
            </a:r>
            <a:r>
              <a:rPr lang="zh-TW" altLang="zh-TW" sz="2400" dirty="0">
                <a:solidFill>
                  <a:srgbClr val="000000"/>
                </a:solidFill>
                <a:latin typeface="標楷體" panose="03000509000000000000" pitchFamily="65" charset="-120"/>
                <a:ea typeface="標楷體" panose="03000509000000000000" pitchFamily="65" charset="-120"/>
              </a:rPr>
              <a:t>規定處理。</a:t>
            </a:r>
            <a:endParaRPr lang="zh-TW" altLang="en-US" sz="2400" dirty="0">
              <a:solidFill>
                <a:srgbClr val="000000"/>
              </a:solidFill>
              <a:latin typeface="標楷體" panose="03000509000000000000" pitchFamily="65" charset="-120"/>
              <a:ea typeface="標楷體" panose="03000509000000000000" pitchFamily="65" charset="-120"/>
            </a:endParaRPr>
          </a:p>
        </p:txBody>
      </p:sp>
    </p:spTree>
    <p:extLst>
      <p:ext uri="{BB962C8B-B14F-4D97-AF65-F5344CB8AC3E}">
        <p14:creationId xmlns:p14="http://schemas.microsoft.com/office/powerpoint/2010/main" val="2658162791"/>
      </p:ext>
    </p:extLst>
  </p:cSld>
  <p:clrMapOvr>
    <a:masterClrMapping/>
  </p:clrMapOvr>
  <p:transition spd="slow">
    <p:zoom/>
  </p:transition>
</p:sld>
</file>

<file path=ppt/slides/slide67.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4" name="日期版面配置區 3"/>
          <p:cNvSpPr>
            <a:spLocks noGrp="1"/>
          </p:cNvSpPr>
          <p:nvPr>
            <p:ph type="dt" sz="half" idx="10"/>
          </p:nvPr>
        </p:nvSpPr>
        <p:spPr/>
        <p:txBody>
          <a:bodyPr/>
          <a:lstStyle/>
          <a:p>
            <a:pPr>
              <a:defRPr/>
            </a:pPr>
            <a:fld id="{F1BBA87C-2915-4938-B996-B2BA2B61DB45}" type="datetime1">
              <a:rPr lang="zh-TW" altLang="en-US" smtClean="0"/>
              <a:t>2020/9/27</a:t>
            </a:fld>
            <a:endParaRPr lang="en-US" altLang="zh-TW"/>
          </a:p>
        </p:txBody>
      </p:sp>
      <p:sp>
        <p:nvSpPr>
          <p:cNvPr id="5" name="投影片編號版面配置區 4"/>
          <p:cNvSpPr>
            <a:spLocks noGrp="1"/>
          </p:cNvSpPr>
          <p:nvPr>
            <p:ph type="sldNum" sz="quarter" idx="12"/>
          </p:nvPr>
        </p:nvSpPr>
        <p:spPr/>
        <p:txBody>
          <a:bodyPr/>
          <a:lstStyle/>
          <a:p>
            <a:pPr>
              <a:defRPr/>
            </a:pPr>
            <a:fld id="{FD4759E8-9421-4F8D-8D93-0A79BCF34276}" type="slidenum">
              <a:rPr lang="en-US" altLang="zh-TW" smtClean="0"/>
              <a:pPr>
                <a:defRPr/>
              </a:pPr>
              <a:t>66</a:t>
            </a:fld>
            <a:endParaRPr lang="en-US" altLang="zh-TW"/>
          </a:p>
        </p:txBody>
      </p:sp>
      <p:sp>
        <p:nvSpPr>
          <p:cNvPr id="2" name="矩形 1"/>
          <p:cNvSpPr/>
          <p:nvPr/>
        </p:nvSpPr>
        <p:spPr>
          <a:xfrm>
            <a:off x="323528" y="188640"/>
            <a:ext cx="8568952" cy="923330"/>
          </a:xfrm>
          <a:prstGeom prst="rect">
            <a:avLst/>
          </a:prstGeom>
        </p:spPr>
        <p:txBody>
          <a:bodyPr wrap="square">
            <a:spAutoFit/>
          </a:bodyPr>
          <a:lstStyle/>
          <a:p>
            <a:r>
              <a:rPr lang="zh-TW" altLang="zh-TW" b="1" u="sng" dirty="0">
                <a:solidFill>
                  <a:srgbClr val="000000"/>
                </a:solidFill>
                <a:latin typeface="標楷體" panose="03000509000000000000" pitchFamily="65" charset="-120"/>
                <a:ea typeface="標楷體" panose="03000509000000000000" pitchFamily="65" charset="-120"/>
              </a:rPr>
              <a:t>（機關名稱）</a:t>
            </a:r>
            <a:r>
              <a:rPr lang="zh-TW" altLang="zh-TW" b="1" dirty="0">
                <a:solidFill>
                  <a:srgbClr val="000000"/>
                </a:solidFill>
                <a:latin typeface="標楷體" panose="03000509000000000000" pitchFamily="65" charset="-120"/>
                <a:ea typeface="標楷體" panose="03000509000000000000" pitchFamily="65" charset="-120"/>
              </a:rPr>
              <a:t>內部控制制度作業層級自行評估表</a:t>
            </a:r>
            <a:r>
              <a:rPr lang="zh-TW" altLang="en-US" b="1" dirty="0">
                <a:solidFill>
                  <a:srgbClr val="000000"/>
                </a:solidFill>
                <a:latin typeface="標楷體" panose="03000509000000000000" pitchFamily="65" charset="-120"/>
                <a:ea typeface="標楷體" panose="03000509000000000000" pitchFamily="65" charset="-120"/>
              </a:rPr>
              <a:t>               </a:t>
            </a:r>
            <a:r>
              <a:rPr lang="en-US" altLang="zh-TW" b="1" u="sng" dirty="0">
                <a:solidFill>
                  <a:srgbClr val="000000"/>
                </a:solidFill>
                <a:latin typeface="標楷體" panose="03000509000000000000" pitchFamily="65" charset="-120"/>
                <a:ea typeface="標楷體" panose="03000509000000000000" pitchFamily="65" charset="-120"/>
              </a:rPr>
              <a:t>    </a:t>
            </a:r>
            <a:r>
              <a:rPr lang="zh-TW" altLang="zh-TW" b="1" dirty="0">
                <a:solidFill>
                  <a:srgbClr val="000000"/>
                </a:solidFill>
                <a:latin typeface="標楷體" panose="03000509000000000000" pitchFamily="65" charset="-120"/>
                <a:ea typeface="標楷體" panose="03000509000000000000" pitchFamily="65" charset="-120"/>
              </a:rPr>
              <a:t>年度</a:t>
            </a:r>
            <a:endParaRPr lang="zh-TW" altLang="zh-TW" dirty="0">
              <a:solidFill>
                <a:srgbClr val="000000"/>
              </a:solidFill>
              <a:latin typeface="標楷體" panose="03000509000000000000" pitchFamily="65" charset="-120"/>
              <a:ea typeface="標楷體" panose="03000509000000000000" pitchFamily="65" charset="-120"/>
            </a:endParaRPr>
          </a:p>
          <a:p>
            <a:r>
              <a:rPr lang="zh-TW" altLang="zh-TW" b="1" dirty="0">
                <a:solidFill>
                  <a:srgbClr val="000000"/>
                </a:solidFill>
                <a:latin typeface="標楷體" panose="03000509000000000000" pitchFamily="65" charset="-120"/>
                <a:ea typeface="標楷體" panose="03000509000000000000" pitchFamily="65" charset="-120"/>
              </a:rPr>
              <a:t>自行評估單位：</a:t>
            </a:r>
            <a:r>
              <a:rPr lang="zh-TW" altLang="zh-TW" b="1" dirty="0">
                <a:solidFill>
                  <a:srgbClr val="0000FF"/>
                </a:solidFill>
                <a:latin typeface="標楷體" panose="03000509000000000000" pitchFamily="65" charset="-120"/>
                <a:ea typeface="標楷體" panose="03000509000000000000" pitchFamily="65" charset="-120"/>
              </a:rPr>
              <a:t>履約管理單位</a:t>
            </a:r>
            <a:r>
              <a:rPr lang="en-US" altLang="zh-TW" b="1" dirty="0">
                <a:solidFill>
                  <a:srgbClr val="0000FF"/>
                </a:solidFill>
                <a:latin typeface="標楷體" panose="03000509000000000000" pitchFamily="65" charset="-120"/>
                <a:ea typeface="標楷體" panose="03000509000000000000" pitchFamily="65" charset="-120"/>
              </a:rPr>
              <a:t>   </a:t>
            </a:r>
            <a:r>
              <a:rPr lang="zh-TW" altLang="en-US" b="1" dirty="0">
                <a:solidFill>
                  <a:srgbClr val="0000FF"/>
                </a:solidFill>
                <a:latin typeface="標楷體" panose="03000509000000000000" pitchFamily="65" charset="-120"/>
                <a:ea typeface="標楷體" panose="03000509000000000000" pitchFamily="65" charset="-120"/>
              </a:rPr>
              <a:t> </a:t>
            </a:r>
            <a:r>
              <a:rPr lang="zh-TW" altLang="zh-TW" b="1" dirty="0">
                <a:solidFill>
                  <a:srgbClr val="000000"/>
                </a:solidFill>
                <a:latin typeface="標楷體" panose="03000509000000000000" pitchFamily="65" charset="-120"/>
                <a:ea typeface="標楷體" panose="03000509000000000000" pitchFamily="65" charset="-120"/>
              </a:rPr>
              <a:t>作業類別（項目）：履約管理</a:t>
            </a:r>
            <a:endParaRPr lang="zh-TW" altLang="zh-TW" dirty="0">
              <a:solidFill>
                <a:srgbClr val="000000"/>
              </a:solidFill>
              <a:latin typeface="標楷體" panose="03000509000000000000" pitchFamily="65" charset="-120"/>
              <a:ea typeface="標楷體" panose="03000509000000000000" pitchFamily="65" charset="-120"/>
            </a:endParaRPr>
          </a:p>
          <a:p>
            <a:r>
              <a:rPr lang="zh-TW" altLang="zh-TW" b="1" dirty="0">
                <a:solidFill>
                  <a:srgbClr val="000000"/>
                </a:solidFill>
                <a:latin typeface="標楷體" panose="03000509000000000000" pitchFamily="65" charset="-120"/>
                <a:ea typeface="標楷體" panose="03000509000000000000" pitchFamily="65" charset="-120"/>
              </a:rPr>
              <a:t>評估期間：</a:t>
            </a:r>
            <a:r>
              <a:rPr lang="en-US" altLang="zh-TW" b="1" u="sng" dirty="0">
                <a:solidFill>
                  <a:srgbClr val="000000"/>
                </a:solidFill>
                <a:latin typeface="標楷體" panose="03000509000000000000" pitchFamily="65" charset="-120"/>
                <a:ea typeface="標楷體" panose="03000509000000000000" pitchFamily="65" charset="-120"/>
              </a:rPr>
              <a:t>   </a:t>
            </a:r>
            <a:r>
              <a:rPr lang="zh-TW" altLang="zh-TW" b="1" dirty="0">
                <a:solidFill>
                  <a:srgbClr val="000000"/>
                </a:solidFill>
                <a:latin typeface="標楷體" panose="03000509000000000000" pitchFamily="65" charset="-120"/>
                <a:ea typeface="標楷體" panose="03000509000000000000" pitchFamily="65" charset="-120"/>
              </a:rPr>
              <a:t>年</a:t>
            </a:r>
            <a:r>
              <a:rPr lang="en-US" altLang="zh-TW" b="1" u="sng" dirty="0">
                <a:solidFill>
                  <a:srgbClr val="000000"/>
                </a:solidFill>
                <a:latin typeface="標楷體" panose="03000509000000000000" pitchFamily="65" charset="-120"/>
                <a:ea typeface="標楷體" panose="03000509000000000000" pitchFamily="65" charset="-120"/>
              </a:rPr>
              <a:t>  </a:t>
            </a:r>
            <a:r>
              <a:rPr lang="zh-TW" altLang="zh-TW" b="1" dirty="0">
                <a:solidFill>
                  <a:srgbClr val="000000"/>
                </a:solidFill>
                <a:latin typeface="標楷體" panose="03000509000000000000" pitchFamily="65" charset="-120"/>
                <a:ea typeface="標楷體" panose="03000509000000000000" pitchFamily="65" charset="-120"/>
              </a:rPr>
              <a:t>月</a:t>
            </a:r>
            <a:r>
              <a:rPr lang="en-US" altLang="zh-TW" b="1" u="sng" dirty="0">
                <a:solidFill>
                  <a:srgbClr val="000000"/>
                </a:solidFill>
                <a:latin typeface="標楷體" panose="03000509000000000000" pitchFamily="65" charset="-120"/>
                <a:ea typeface="標楷體" panose="03000509000000000000" pitchFamily="65" charset="-120"/>
              </a:rPr>
              <a:t>  </a:t>
            </a:r>
            <a:r>
              <a:rPr lang="zh-TW" altLang="zh-TW" b="1" dirty="0">
                <a:solidFill>
                  <a:srgbClr val="000000"/>
                </a:solidFill>
                <a:latin typeface="標楷體" panose="03000509000000000000" pitchFamily="65" charset="-120"/>
                <a:ea typeface="標楷體" panose="03000509000000000000" pitchFamily="65" charset="-120"/>
              </a:rPr>
              <a:t>日至</a:t>
            </a:r>
            <a:r>
              <a:rPr lang="en-US" altLang="zh-TW" b="1" u="sng" dirty="0">
                <a:solidFill>
                  <a:srgbClr val="000000"/>
                </a:solidFill>
                <a:latin typeface="標楷體" panose="03000509000000000000" pitchFamily="65" charset="-120"/>
                <a:ea typeface="標楷體" panose="03000509000000000000" pitchFamily="65" charset="-120"/>
              </a:rPr>
              <a:t>   </a:t>
            </a:r>
            <a:r>
              <a:rPr lang="zh-TW" altLang="zh-TW" b="1" dirty="0">
                <a:solidFill>
                  <a:srgbClr val="000000"/>
                </a:solidFill>
                <a:latin typeface="標楷體" panose="03000509000000000000" pitchFamily="65" charset="-120"/>
                <a:ea typeface="標楷體" panose="03000509000000000000" pitchFamily="65" charset="-120"/>
              </a:rPr>
              <a:t>年</a:t>
            </a:r>
            <a:r>
              <a:rPr lang="en-US" altLang="zh-TW" b="1" u="sng" dirty="0">
                <a:solidFill>
                  <a:srgbClr val="000000"/>
                </a:solidFill>
                <a:latin typeface="標楷體" panose="03000509000000000000" pitchFamily="65" charset="-120"/>
                <a:ea typeface="標楷體" panose="03000509000000000000" pitchFamily="65" charset="-120"/>
              </a:rPr>
              <a:t>  </a:t>
            </a:r>
            <a:r>
              <a:rPr lang="zh-TW" altLang="zh-TW" b="1" dirty="0">
                <a:solidFill>
                  <a:srgbClr val="000000"/>
                </a:solidFill>
                <a:latin typeface="標楷體" panose="03000509000000000000" pitchFamily="65" charset="-120"/>
                <a:ea typeface="標楷體" panose="03000509000000000000" pitchFamily="65" charset="-120"/>
              </a:rPr>
              <a:t>月</a:t>
            </a:r>
            <a:r>
              <a:rPr lang="en-US" altLang="zh-TW" b="1" dirty="0">
                <a:solidFill>
                  <a:srgbClr val="000000"/>
                </a:solidFill>
                <a:latin typeface="標楷體" panose="03000509000000000000" pitchFamily="65" charset="-120"/>
                <a:ea typeface="標楷體" panose="03000509000000000000" pitchFamily="65" charset="-120"/>
              </a:rPr>
              <a:t>  </a:t>
            </a:r>
            <a:r>
              <a:rPr lang="zh-TW" altLang="zh-TW" b="1" dirty="0">
                <a:solidFill>
                  <a:srgbClr val="000000"/>
                </a:solidFill>
                <a:latin typeface="標楷體" panose="03000509000000000000" pitchFamily="65" charset="-120"/>
                <a:ea typeface="標楷體" panose="03000509000000000000" pitchFamily="65" charset="-120"/>
              </a:rPr>
              <a:t>日</a:t>
            </a:r>
            <a:r>
              <a:rPr lang="zh-TW" altLang="en-US" b="1" dirty="0">
                <a:solidFill>
                  <a:srgbClr val="000000"/>
                </a:solidFill>
                <a:latin typeface="標楷體" panose="03000509000000000000" pitchFamily="65" charset="-120"/>
                <a:ea typeface="標楷體" panose="03000509000000000000" pitchFamily="65" charset="-120"/>
              </a:rPr>
              <a:t>          </a:t>
            </a:r>
            <a:r>
              <a:rPr lang="zh-TW" altLang="zh-TW" b="1" dirty="0">
                <a:solidFill>
                  <a:srgbClr val="000000"/>
                </a:solidFill>
                <a:latin typeface="標楷體" panose="03000509000000000000" pitchFamily="65" charset="-120"/>
                <a:ea typeface="標楷體" panose="03000509000000000000" pitchFamily="65" charset="-120"/>
              </a:rPr>
              <a:t>評估日期：</a:t>
            </a:r>
            <a:r>
              <a:rPr lang="en-US" altLang="zh-TW" b="1" u="sng" dirty="0">
                <a:solidFill>
                  <a:srgbClr val="000000"/>
                </a:solidFill>
                <a:latin typeface="標楷體" panose="03000509000000000000" pitchFamily="65" charset="-120"/>
                <a:ea typeface="標楷體" panose="03000509000000000000" pitchFamily="65" charset="-120"/>
              </a:rPr>
              <a:t>   </a:t>
            </a:r>
            <a:r>
              <a:rPr lang="zh-TW" altLang="zh-TW" b="1" dirty="0">
                <a:solidFill>
                  <a:srgbClr val="000000"/>
                </a:solidFill>
                <a:latin typeface="標楷體" panose="03000509000000000000" pitchFamily="65" charset="-120"/>
                <a:ea typeface="標楷體" panose="03000509000000000000" pitchFamily="65" charset="-120"/>
              </a:rPr>
              <a:t>年</a:t>
            </a:r>
            <a:r>
              <a:rPr lang="en-US" altLang="zh-TW" b="1" u="sng" dirty="0">
                <a:solidFill>
                  <a:srgbClr val="000000"/>
                </a:solidFill>
                <a:latin typeface="標楷體" panose="03000509000000000000" pitchFamily="65" charset="-120"/>
                <a:ea typeface="標楷體" panose="03000509000000000000" pitchFamily="65" charset="-120"/>
              </a:rPr>
              <a:t>   </a:t>
            </a:r>
            <a:r>
              <a:rPr lang="zh-TW" altLang="zh-TW" b="1" dirty="0">
                <a:solidFill>
                  <a:srgbClr val="000000"/>
                </a:solidFill>
                <a:latin typeface="標楷體" panose="03000509000000000000" pitchFamily="65" charset="-120"/>
                <a:ea typeface="標楷體" panose="03000509000000000000" pitchFamily="65" charset="-120"/>
              </a:rPr>
              <a:t>月</a:t>
            </a:r>
            <a:r>
              <a:rPr lang="en-US" altLang="zh-TW" b="1" u="sng" dirty="0">
                <a:solidFill>
                  <a:srgbClr val="000000"/>
                </a:solidFill>
                <a:latin typeface="標楷體" panose="03000509000000000000" pitchFamily="65" charset="-120"/>
                <a:ea typeface="標楷體" panose="03000509000000000000" pitchFamily="65" charset="-120"/>
              </a:rPr>
              <a:t>   </a:t>
            </a:r>
            <a:r>
              <a:rPr lang="zh-TW" altLang="zh-TW" b="1" dirty="0">
                <a:solidFill>
                  <a:srgbClr val="000000"/>
                </a:solidFill>
                <a:latin typeface="標楷體" panose="03000509000000000000" pitchFamily="65" charset="-120"/>
                <a:ea typeface="標楷體" panose="03000509000000000000" pitchFamily="65" charset="-120"/>
              </a:rPr>
              <a:t>日</a:t>
            </a:r>
            <a:endParaRPr lang="zh-TW" altLang="zh-TW" dirty="0">
              <a:solidFill>
                <a:srgbClr val="000000"/>
              </a:solidFill>
              <a:latin typeface="標楷體" panose="03000509000000000000" pitchFamily="65" charset="-120"/>
              <a:ea typeface="標楷體" panose="03000509000000000000" pitchFamily="65" charset="-120"/>
            </a:endParaRPr>
          </a:p>
        </p:txBody>
      </p:sp>
      <p:graphicFrame>
        <p:nvGraphicFramePr>
          <p:cNvPr id="3" name="表格 2"/>
          <p:cNvGraphicFramePr>
            <a:graphicFrameLocks noGrp="1"/>
          </p:cNvGraphicFramePr>
          <p:nvPr/>
        </p:nvGraphicFramePr>
        <p:xfrm>
          <a:off x="323529" y="1183978"/>
          <a:ext cx="8568951" cy="5413374"/>
        </p:xfrm>
        <a:graphic>
          <a:graphicData uri="http://schemas.openxmlformats.org/drawingml/2006/table">
            <a:tbl>
              <a:tblPr firstRow="1" firstCol="1" lastRow="1" lastCol="1" bandRow="1" bandCol="1">
                <a:tableStyleId>{5C22544A-7EE6-4342-B048-85BDC9FD1C3A}</a:tableStyleId>
              </a:tblPr>
              <a:tblGrid>
                <a:gridCol w="4176463">
                  <a:extLst>
                    <a:ext uri="{9D8B030D-6E8A-4147-A177-3AD203B41FA5}">
                      <a16:colId xmlns:a16="http://schemas.microsoft.com/office/drawing/2014/main" val="20000"/>
                    </a:ext>
                  </a:extLst>
                </a:gridCol>
                <a:gridCol w="576064">
                  <a:extLst>
                    <a:ext uri="{9D8B030D-6E8A-4147-A177-3AD203B41FA5}">
                      <a16:colId xmlns:a16="http://schemas.microsoft.com/office/drawing/2014/main" val="20001"/>
                    </a:ext>
                  </a:extLst>
                </a:gridCol>
                <a:gridCol w="864096">
                  <a:extLst>
                    <a:ext uri="{9D8B030D-6E8A-4147-A177-3AD203B41FA5}">
                      <a16:colId xmlns:a16="http://schemas.microsoft.com/office/drawing/2014/main" val="20002"/>
                    </a:ext>
                  </a:extLst>
                </a:gridCol>
                <a:gridCol w="720080">
                  <a:extLst>
                    <a:ext uri="{9D8B030D-6E8A-4147-A177-3AD203B41FA5}">
                      <a16:colId xmlns:a16="http://schemas.microsoft.com/office/drawing/2014/main" val="20003"/>
                    </a:ext>
                  </a:extLst>
                </a:gridCol>
                <a:gridCol w="792088">
                  <a:extLst>
                    <a:ext uri="{9D8B030D-6E8A-4147-A177-3AD203B41FA5}">
                      <a16:colId xmlns:a16="http://schemas.microsoft.com/office/drawing/2014/main" val="20004"/>
                    </a:ext>
                  </a:extLst>
                </a:gridCol>
                <a:gridCol w="504056">
                  <a:extLst>
                    <a:ext uri="{9D8B030D-6E8A-4147-A177-3AD203B41FA5}">
                      <a16:colId xmlns:a16="http://schemas.microsoft.com/office/drawing/2014/main" val="20005"/>
                    </a:ext>
                  </a:extLst>
                </a:gridCol>
                <a:gridCol w="936104">
                  <a:extLst>
                    <a:ext uri="{9D8B030D-6E8A-4147-A177-3AD203B41FA5}">
                      <a16:colId xmlns:a16="http://schemas.microsoft.com/office/drawing/2014/main" val="20006"/>
                    </a:ext>
                  </a:extLst>
                </a:gridCol>
              </a:tblGrid>
              <a:tr h="235461">
                <a:tc rowSpan="2">
                  <a:txBody>
                    <a:bodyPr/>
                    <a:lstStyle/>
                    <a:p>
                      <a:pPr algn="ctr">
                        <a:lnSpc>
                          <a:spcPts val="1800"/>
                        </a:lnSpc>
                        <a:spcAft>
                          <a:spcPts val="0"/>
                        </a:spcAft>
                      </a:pPr>
                      <a:r>
                        <a:rPr lang="zh-TW" sz="1800" kern="100" dirty="0">
                          <a:solidFill>
                            <a:srgbClr val="000000"/>
                          </a:solidFill>
                          <a:effectLst/>
                          <a:latin typeface="標楷體" panose="03000509000000000000" pitchFamily="65" charset="-120"/>
                          <a:ea typeface="標楷體" panose="03000509000000000000" pitchFamily="65" charset="-120"/>
                        </a:rPr>
                        <a:t>控制重點</a:t>
                      </a:r>
                    </a:p>
                  </a:txBody>
                  <a:tcPr marL="24553" marR="2455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gridSpan="5">
                  <a:txBody>
                    <a:bodyPr/>
                    <a:lstStyle/>
                    <a:p>
                      <a:pPr algn="ctr">
                        <a:lnSpc>
                          <a:spcPts val="1800"/>
                        </a:lnSpc>
                        <a:spcAft>
                          <a:spcPts val="0"/>
                        </a:spcAft>
                      </a:pPr>
                      <a:r>
                        <a:rPr lang="zh-TW" sz="1800" b="1" kern="100" dirty="0">
                          <a:solidFill>
                            <a:srgbClr val="000000"/>
                          </a:solidFill>
                          <a:effectLst/>
                          <a:latin typeface="標楷體" panose="03000509000000000000" pitchFamily="65" charset="-120"/>
                          <a:ea typeface="標楷體" panose="03000509000000000000" pitchFamily="65" charset="-120"/>
                        </a:rPr>
                        <a:t>評估情形</a:t>
                      </a:r>
                    </a:p>
                  </a:txBody>
                  <a:tcPr marL="24553" marR="245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rowSpan="2">
                  <a:txBody>
                    <a:bodyPr/>
                    <a:lstStyle/>
                    <a:p>
                      <a:pPr algn="ctr">
                        <a:lnSpc>
                          <a:spcPts val="1800"/>
                        </a:lnSpc>
                        <a:spcAft>
                          <a:spcPts val="0"/>
                        </a:spcAft>
                      </a:pPr>
                      <a:r>
                        <a:rPr lang="zh-TW" sz="1600" b="1" kern="100" dirty="0">
                          <a:solidFill>
                            <a:srgbClr val="000000"/>
                          </a:solidFill>
                          <a:effectLst/>
                          <a:latin typeface="標楷體" panose="03000509000000000000" pitchFamily="65" charset="-120"/>
                          <a:ea typeface="標楷體" panose="03000509000000000000" pitchFamily="65" charset="-120"/>
                        </a:rPr>
                        <a:t>改善措施</a:t>
                      </a:r>
                    </a:p>
                  </a:txBody>
                  <a:tcPr marL="24553" marR="2455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0000"/>
                  </a:ext>
                </a:extLst>
              </a:tr>
              <a:tr h="470921">
                <a:tc vMerge="1">
                  <a:txBody>
                    <a:bodyPr/>
                    <a:lstStyle/>
                    <a:p>
                      <a:endParaRPr lang="zh-TW" altLang="en-US"/>
                    </a:p>
                  </a:txBody>
                  <a:tcPr/>
                </a:tc>
                <a:tc>
                  <a:txBody>
                    <a:bodyPr/>
                    <a:lstStyle/>
                    <a:p>
                      <a:pPr algn="ctr">
                        <a:lnSpc>
                          <a:spcPts val="1800"/>
                        </a:lnSpc>
                        <a:spcAft>
                          <a:spcPts val="0"/>
                        </a:spcAft>
                      </a:pPr>
                      <a:r>
                        <a:rPr lang="zh-TW" sz="1600" b="1" kern="100" dirty="0">
                          <a:solidFill>
                            <a:srgbClr val="0000FF"/>
                          </a:solidFill>
                          <a:effectLst/>
                          <a:latin typeface="標楷體" panose="03000509000000000000" pitchFamily="65" charset="-120"/>
                          <a:ea typeface="標楷體" panose="03000509000000000000" pitchFamily="65" charset="-120"/>
                        </a:rPr>
                        <a:t>落實</a:t>
                      </a:r>
                    </a:p>
                  </a:txBody>
                  <a:tcPr marL="24553" marR="2455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ts val="1800"/>
                        </a:lnSpc>
                        <a:spcAft>
                          <a:spcPts val="0"/>
                        </a:spcAft>
                      </a:pPr>
                      <a:r>
                        <a:rPr lang="zh-TW" sz="1600" b="1" kern="100" dirty="0">
                          <a:solidFill>
                            <a:srgbClr val="0000FF"/>
                          </a:solidFill>
                          <a:effectLst/>
                          <a:latin typeface="標楷體" panose="03000509000000000000" pitchFamily="65" charset="-120"/>
                          <a:ea typeface="標楷體" panose="03000509000000000000" pitchFamily="65" charset="-120"/>
                        </a:rPr>
                        <a:t>部分落實</a:t>
                      </a:r>
                    </a:p>
                  </a:txBody>
                  <a:tcPr marL="24553" marR="2455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ts val="1800"/>
                        </a:lnSpc>
                        <a:spcAft>
                          <a:spcPts val="0"/>
                        </a:spcAft>
                      </a:pPr>
                      <a:r>
                        <a:rPr lang="zh-TW" sz="1600" b="1" kern="100" dirty="0">
                          <a:solidFill>
                            <a:srgbClr val="0000FF"/>
                          </a:solidFill>
                          <a:effectLst/>
                          <a:latin typeface="標楷體" panose="03000509000000000000" pitchFamily="65" charset="-120"/>
                          <a:ea typeface="標楷體" panose="03000509000000000000" pitchFamily="65" charset="-120"/>
                        </a:rPr>
                        <a:t>未落實</a:t>
                      </a:r>
                    </a:p>
                  </a:txBody>
                  <a:tcPr marL="24553" marR="2455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ts val="1800"/>
                        </a:lnSpc>
                        <a:spcAft>
                          <a:spcPts val="0"/>
                        </a:spcAft>
                      </a:pPr>
                      <a:r>
                        <a:rPr lang="zh-TW" sz="1600" b="1" kern="100" dirty="0">
                          <a:solidFill>
                            <a:srgbClr val="0000FF"/>
                          </a:solidFill>
                          <a:effectLst/>
                          <a:latin typeface="標楷體" panose="03000509000000000000" pitchFamily="65" charset="-120"/>
                          <a:ea typeface="標楷體" panose="03000509000000000000" pitchFamily="65" charset="-120"/>
                        </a:rPr>
                        <a:t>不適用</a:t>
                      </a:r>
                    </a:p>
                  </a:txBody>
                  <a:tcPr marL="24553" marR="2455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ts val="1800"/>
                        </a:lnSpc>
                        <a:spcAft>
                          <a:spcPts val="0"/>
                        </a:spcAft>
                      </a:pPr>
                      <a:r>
                        <a:rPr lang="zh-TW" sz="1600" b="1" kern="100" dirty="0">
                          <a:solidFill>
                            <a:srgbClr val="0000FF"/>
                          </a:solidFill>
                          <a:effectLst/>
                          <a:latin typeface="標楷體" panose="03000509000000000000" pitchFamily="65" charset="-120"/>
                          <a:ea typeface="標楷體" panose="03000509000000000000" pitchFamily="65" charset="-120"/>
                        </a:rPr>
                        <a:t>其他</a:t>
                      </a:r>
                    </a:p>
                  </a:txBody>
                  <a:tcPr marL="24553" marR="2455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vMerge="1">
                  <a:txBody>
                    <a:bodyPr/>
                    <a:lstStyle/>
                    <a:p>
                      <a:endParaRPr lang="zh-TW" altLang="en-US"/>
                    </a:p>
                  </a:txBody>
                  <a:tcPr/>
                </a:tc>
                <a:extLst>
                  <a:ext uri="{0D108BD9-81ED-4DB2-BD59-A6C34878D82A}">
                    <a16:rowId xmlns:a16="http://schemas.microsoft.com/office/drawing/2014/main" val="10001"/>
                  </a:ext>
                </a:extLst>
              </a:tr>
              <a:tr h="4706992">
                <a:tc>
                  <a:txBody>
                    <a:bodyPr/>
                    <a:lstStyle/>
                    <a:p>
                      <a:pPr marL="542925" lvl="0" indent="-542925" algn="just">
                        <a:lnSpc>
                          <a:spcPts val="2500"/>
                        </a:lnSpc>
                        <a:spcAft>
                          <a:spcPts val="0"/>
                        </a:spcAft>
                        <a:buSzPts val="1400"/>
                        <a:buFont typeface="標楷體"/>
                        <a:buNone/>
                        <a:tabLst>
                          <a:tab pos="367030" algn="l"/>
                        </a:tabLst>
                      </a:pPr>
                      <a:r>
                        <a:rPr lang="zh-TW" altLang="en-US" sz="2000" kern="100" dirty="0">
                          <a:solidFill>
                            <a:srgbClr val="000000"/>
                          </a:solidFill>
                          <a:effectLst/>
                          <a:latin typeface="標楷體" panose="03000509000000000000" pitchFamily="65" charset="-120"/>
                          <a:ea typeface="標楷體" panose="03000509000000000000" pitchFamily="65" charset="-120"/>
                        </a:rPr>
                        <a:t>一、</a:t>
                      </a:r>
                      <a:r>
                        <a:rPr lang="zh-TW" sz="2000" kern="100" dirty="0">
                          <a:solidFill>
                            <a:srgbClr val="000000"/>
                          </a:solidFill>
                          <a:effectLst/>
                          <a:latin typeface="標楷體" panose="03000509000000000000" pitchFamily="65" charset="-120"/>
                          <a:ea typeface="標楷體" panose="03000509000000000000" pitchFamily="65" charset="-120"/>
                        </a:rPr>
                        <a:t>是否採用主管機關訂定之各類採購</a:t>
                      </a:r>
                      <a:r>
                        <a:rPr lang="zh-TW" sz="2000" u="sng" kern="100" dirty="0">
                          <a:solidFill>
                            <a:srgbClr val="0000FF"/>
                          </a:solidFill>
                          <a:effectLst/>
                          <a:latin typeface="標楷體" panose="03000509000000000000" pitchFamily="65" charset="-120"/>
                          <a:ea typeface="標楷體" panose="03000509000000000000" pitchFamily="65" charset="-120"/>
                        </a:rPr>
                        <a:t>契約範本</a:t>
                      </a:r>
                      <a:r>
                        <a:rPr lang="zh-TW" sz="2000" kern="100" dirty="0">
                          <a:solidFill>
                            <a:srgbClr val="000000"/>
                          </a:solidFill>
                          <a:effectLst/>
                          <a:latin typeface="標楷體" panose="03000509000000000000" pitchFamily="65" charset="-120"/>
                          <a:ea typeface="標楷體" panose="03000509000000000000" pitchFamily="65" charset="-120"/>
                        </a:rPr>
                        <a:t>。</a:t>
                      </a:r>
                      <a:endParaRPr lang="en-US" altLang="zh-TW" sz="2000" kern="100" dirty="0">
                        <a:solidFill>
                          <a:srgbClr val="000000"/>
                        </a:solidFill>
                        <a:effectLst/>
                        <a:latin typeface="標楷體" panose="03000509000000000000" pitchFamily="65" charset="-120"/>
                        <a:ea typeface="標楷體" panose="03000509000000000000" pitchFamily="65" charset="-120"/>
                      </a:endParaRPr>
                    </a:p>
                    <a:p>
                      <a:pPr marL="542925" lvl="0" indent="-542925" algn="just">
                        <a:lnSpc>
                          <a:spcPts val="2500"/>
                        </a:lnSpc>
                        <a:spcAft>
                          <a:spcPts val="0"/>
                        </a:spcAft>
                        <a:buSzPts val="1400"/>
                        <a:buFont typeface="標楷體"/>
                        <a:buNone/>
                        <a:tabLst>
                          <a:tab pos="367030" algn="l"/>
                        </a:tabLst>
                      </a:pPr>
                      <a:r>
                        <a:rPr lang="zh-TW" altLang="en-US" sz="2000" kern="100" dirty="0">
                          <a:solidFill>
                            <a:srgbClr val="000000"/>
                          </a:solidFill>
                          <a:effectLst/>
                          <a:latin typeface="標楷體" panose="03000509000000000000" pitchFamily="65" charset="-120"/>
                          <a:ea typeface="標楷體" panose="03000509000000000000" pitchFamily="65" charset="-120"/>
                        </a:rPr>
                        <a:t>二、</a:t>
                      </a:r>
                      <a:r>
                        <a:rPr lang="zh-TW" sz="2000" kern="100" dirty="0">
                          <a:solidFill>
                            <a:srgbClr val="000000"/>
                          </a:solidFill>
                          <a:effectLst/>
                          <a:latin typeface="標楷體" panose="03000509000000000000" pitchFamily="65" charset="-120"/>
                          <a:ea typeface="標楷體" panose="03000509000000000000" pitchFamily="65" charset="-120"/>
                        </a:rPr>
                        <a:t>得標廠商</a:t>
                      </a:r>
                      <a:r>
                        <a:rPr lang="zh-TW" sz="2000" u="sng" kern="100" dirty="0">
                          <a:solidFill>
                            <a:srgbClr val="0000FF"/>
                          </a:solidFill>
                          <a:effectLst/>
                          <a:latin typeface="標楷體" panose="03000509000000000000" pitchFamily="65" charset="-120"/>
                          <a:ea typeface="標楷體" panose="03000509000000000000" pitchFamily="65" charset="-120"/>
                        </a:rPr>
                        <a:t>契約單價</a:t>
                      </a:r>
                      <a:r>
                        <a:rPr lang="zh-TW" sz="2000" kern="100" dirty="0">
                          <a:solidFill>
                            <a:srgbClr val="000000"/>
                          </a:solidFill>
                          <a:effectLst/>
                          <a:latin typeface="標楷體" panose="03000509000000000000" pitchFamily="65" charset="-120"/>
                          <a:ea typeface="標楷體" panose="03000509000000000000" pitchFamily="65" charset="-120"/>
                        </a:rPr>
                        <a:t>是否須依契約所定方式調整，調整後是否合理，是否無強以機關不合理之預算單價調整廠商標價單價，廠商標價單價有無不合理情形。</a:t>
                      </a:r>
                    </a:p>
                    <a:p>
                      <a:pPr marL="0" lvl="0" indent="0" algn="just">
                        <a:lnSpc>
                          <a:spcPts val="2500"/>
                        </a:lnSpc>
                        <a:spcAft>
                          <a:spcPts val="0"/>
                        </a:spcAft>
                        <a:buSzPts val="1400"/>
                        <a:buFont typeface="標楷體"/>
                        <a:buNone/>
                      </a:pPr>
                      <a:r>
                        <a:rPr lang="zh-TW" altLang="en-US" sz="2000" kern="100" dirty="0">
                          <a:solidFill>
                            <a:srgbClr val="000000"/>
                          </a:solidFill>
                          <a:effectLst/>
                          <a:latin typeface="標楷體" panose="03000509000000000000" pitchFamily="65" charset="-120"/>
                          <a:ea typeface="標楷體" panose="03000509000000000000" pitchFamily="65" charset="-120"/>
                        </a:rPr>
                        <a:t>三、</a:t>
                      </a:r>
                      <a:r>
                        <a:rPr lang="zh-TW" sz="2000" kern="100" dirty="0">
                          <a:solidFill>
                            <a:srgbClr val="000000"/>
                          </a:solidFill>
                          <a:effectLst/>
                          <a:latin typeface="標楷體" panose="03000509000000000000" pitchFamily="65" charset="-120"/>
                          <a:ea typeface="標楷體" panose="03000509000000000000" pitchFamily="65" charset="-120"/>
                        </a:rPr>
                        <a:t>是否依契約約定</a:t>
                      </a:r>
                      <a:r>
                        <a:rPr lang="zh-TW" sz="2000" u="sng" kern="100" dirty="0">
                          <a:solidFill>
                            <a:srgbClr val="0000FF"/>
                          </a:solidFill>
                          <a:effectLst/>
                          <a:latin typeface="標楷體" panose="03000509000000000000" pitchFamily="65" charset="-120"/>
                          <a:ea typeface="標楷體" panose="03000509000000000000" pitchFamily="65" charset="-120"/>
                        </a:rPr>
                        <a:t>支付契約價金</a:t>
                      </a:r>
                      <a:r>
                        <a:rPr lang="zh-TW" sz="2000" kern="100" dirty="0">
                          <a:solidFill>
                            <a:srgbClr val="000000"/>
                          </a:solidFill>
                          <a:effectLst/>
                          <a:latin typeface="標楷體" panose="03000509000000000000" pitchFamily="65" charset="-120"/>
                          <a:ea typeface="標楷體" panose="03000509000000000000" pitchFamily="65" charset="-120"/>
                        </a:rPr>
                        <a:t>。</a:t>
                      </a:r>
                    </a:p>
                    <a:p>
                      <a:pPr marL="542925" lvl="0" indent="-542925" algn="just">
                        <a:lnSpc>
                          <a:spcPts val="2500"/>
                        </a:lnSpc>
                        <a:spcAft>
                          <a:spcPts val="0"/>
                        </a:spcAft>
                        <a:buSzPts val="1400"/>
                        <a:buFont typeface="標楷體"/>
                        <a:buNone/>
                      </a:pPr>
                      <a:r>
                        <a:rPr lang="zh-TW" altLang="en-US" sz="2000" u="none" kern="100" dirty="0">
                          <a:solidFill>
                            <a:srgbClr val="0000FF"/>
                          </a:solidFill>
                          <a:effectLst/>
                          <a:latin typeface="標楷體" panose="03000509000000000000" pitchFamily="65" charset="-120"/>
                          <a:ea typeface="標楷體" panose="03000509000000000000" pitchFamily="65" charset="-120"/>
                        </a:rPr>
                        <a:t>四、</a:t>
                      </a:r>
                      <a:r>
                        <a:rPr lang="zh-TW" sz="2000" u="sng" kern="100" dirty="0">
                          <a:solidFill>
                            <a:srgbClr val="0000FF"/>
                          </a:solidFill>
                          <a:effectLst/>
                          <a:latin typeface="標楷體" panose="03000509000000000000" pitchFamily="65" charset="-120"/>
                          <a:ea typeface="標楷體" panose="03000509000000000000" pitchFamily="65" charset="-120"/>
                        </a:rPr>
                        <a:t>契約變更或廠商申請展延履約期限</a:t>
                      </a:r>
                      <a:r>
                        <a:rPr lang="zh-TW" sz="2000" kern="100" dirty="0">
                          <a:solidFill>
                            <a:srgbClr val="000000"/>
                          </a:solidFill>
                          <a:effectLst/>
                          <a:latin typeface="標楷體" panose="03000509000000000000" pitchFamily="65" charset="-120"/>
                          <a:ea typeface="標楷體" panose="03000509000000000000" pitchFamily="65" charset="-120"/>
                        </a:rPr>
                        <a:t>，其實際情形是否合法、合理。</a:t>
                      </a:r>
                    </a:p>
                    <a:p>
                      <a:pPr marL="542925" lvl="0" indent="-542925" algn="just">
                        <a:lnSpc>
                          <a:spcPts val="2500"/>
                        </a:lnSpc>
                        <a:spcAft>
                          <a:spcPts val="0"/>
                        </a:spcAft>
                        <a:buSzPts val="1400"/>
                        <a:buFont typeface="標楷體"/>
                        <a:buNone/>
                      </a:pPr>
                      <a:r>
                        <a:rPr lang="zh-TW" altLang="en-US" sz="2000" u="none" kern="100" dirty="0">
                          <a:solidFill>
                            <a:srgbClr val="0000FF"/>
                          </a:solidFill>
                          <a:effectLst/>
                          <a:latin typeface="標楷體" panose="03000509000000000000" pitchFamily="65" charset="-120"/>
                          <a:ea typeface="標楷體" panose="03000509000000000000" pitchFamily="65" charset="-120"/>
                        </a:rPr>
                        <a:t>五、</a:t>
                      </a:r>
                      <a:r>
                        <a:rPr lang="zh-TW" sz="2000" u="sng" kern="100" dirty="0">
                          <a:solidFill>
                            <a:srgbClr val="0000FF"/>
                          </a:solidFill>
                          <a:effectLst/>
                          <a:latin typeface="標楷體" panose="03000509000000000000" pitchFamily="65" charset="-120"/>
                          <a:ea typeface="標楷體" panose="03000509000000000000" pitchFamily="65" charset="-120"/>
                        </a:rPr>
                        <a:t>得標廠商如因不可抗力因素申請展延履約期限</a:t>
                      </a:r>
                      <a:r>
                        <a:rPr lang="zh-TW" sz="2000" kern="100" dirty="0">
                          <a:solidFill>
                            <a:srgbClr val="000000"/>
                          </a:solidFill>
                          <a:effectLst/>
                          <a:latin typeface="標楷體" panose="03000509000000000000" pitchFamily="65" charset="-120"/>
                          <a:ea typeface="標楷體" panose="03000509000000000000" pitchFamily="65" charset="-120"/>
                        </a:rPr>
                        <a:t>，所持事實及理由是否符合契約約定，</a:t>
                      </a:r>
                      <a:r>
                        <a:rPr lang="zh-TW" sz="2000" u="sng" kern="100" dirty="0">
                          <a:solidFill>
                            <a:srgbClr val="0000FF"/>
                          </a:solidFill>
                          <a:effectLst/>
                          <a:latin typeface="標楷體" panose="03000509000000000000" pitchFamily="65" charset="-120"/>
                          <a:ea typeface="標楷體" panose="03000509000000000000" pitchFamily="65" charset="-120"/>
                        </a:rPr>
                        <a:t>對於履約進度有無實質影響</a:t>
                      </a:r>
                      <a:r>
                        <a:rPr lang="zh-TW" sz="2000" kern="100" dirty="0">
                          <a:solidFill>
                            <a:srgbClr val="000000"/>
                          </a:solidFill>
                          <a:effectLst/>
                          <a:latin typeface="標楷體" panose="03000509000000000000" pitchFamily="65" charset="-120"/>
                          <a:ea typeface="標楷體" panose="03000509000000000000" pitchFamily="65" charset="-120"/>
                        </a:rPr>
                        <a:t>。</a:t>
                      </a:r>
                    </a:p>
                  </a:txBody>
                  <a:tcPr marL="24553" marR="245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just">
                        <a:lnSpc>
                          <a:spcPts val="2500"/>
                        </a:lnSpc>
                        <a:spcAft>
                          <a:spcPts val="0"/>
                        </a:spcAft>
                      </a:pPr>
                      <a:r>
                        <a:rPr lang="en-US" sz="2000" kern="100" dirty="0">
                          <a:solidFill>
                            <a:srgbClr val="000000"/>
                          </a:solidFill>
                          <a:effectLst/>
                          <a:latin typeface="標楷體" panose="03000509000000000000" pitchFamily="65" charset="-120"/>
                          <a:ea typeface="標楷體" panose="03000509000000000000" pitchFamily="65" charset="-120"/>
                        </a:rPr>
                        <a:t> </a:t>
                      </a:r>
                      <a:endParaRPr lang="zh-TW" sz="2000" kern="100" dirty="0">
                        <a:solidFill>
                          <a:srgbClr val="000000"/>
                        </a:solidFill>
                        <a:effectLst/>
                        <a:latin typeface="標楷體" panose="03000509000000000000" pitchFamily="65" charset="-120"/>
                        <a:ea typeface="標楷體" panose="03000509000000000000" pitchFamily="65" charset="-120"/>
                      </a:endParaRPr>
                    </a:p>
                  </a:txBody>
                  <a:tcPr marL="24553" marR="245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just">
                        <a:lnSpc>
                          <a:spcPts val="2500"/>
                        </a:lnSpc>
                        <a:spcAft>
                          <a:spcPts val="0"/>
                        </a:spcAft>
                      </a:pPr>
                      <a:r>
                        <a:rPr lang="en-US" sz="2000" kern="100" dirty="0">
                          <a:solidFill>
                            <a:srgbClr val="000000"/>
                          </a:solidFill>
                          <a:effectLst/>
                          <a:latin typeface="標楷體" panose="03000509000000000000" pitchFamily="65" charset="-120"/>
                          <a:ea typeface="標楷體" panose="03000509000000000000" pitchFamily="65" charset="-120"/>
                        </a:rPr>
                        <a:t> </a:t>
                      </a:r>
                      <a:endParaRPr lang="zh-TW" sz="2000" kern="100" dirty="0">
                        <a:solidFill>
                          <a:srgbClr val="000000"/>
                        </a:solidFill>
                        <a:effectLst/>
                        <a:latin typeface="標楷體" panose="03000509000000000000" pitchFamily="65" charset="-120"/>
                        <a:ea typeface="標楷體" panose="03000509000000000000" pitchFamily="65" charset="-120"/>
                      </a:endParaRPr>
                    </a:p>
                  </a:txBody>
                  <a:tcPr marL="24553" marR="245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just">
                        <a:lnSpc>
                          <a:spcPts val="2500"/>
                        </a:lnSpc>
                        <a:spcAft>
                          <a:spcPts val="0"/>
                        </a:spcAft>
                      </a:pPr>
                      <a:r>
                        <a:rPr lang="en-US" sz="2000" kern="100" dirty="0">
                          <a:solidFill>
                            <a:srgbClr val="000000"/>
                          </a:solidFill>
                          <a:effectLst/>
                          <a:latin typeface="標楷體" panose="03000509000000000000" pitchFamily="65" charset="-120"/>
                          <a:ea typeface="標楷體" panose="03000509000000000000" pitchFamily="65" charset="-120"/>
                        </a:rPr>
                        <a:t> </a:t>
                      </a:r>
                      <a:endParaRPr lang="zh-TW" sz="2000" kern="100" dirty="0">
                        <a:solidFill>
                          <a:srgbClr val="000000"/>
                        </a:solidFill>
                        <a:effectLst/>
                        <a:latin typeface="標楷體" panose="03000509000000000000" pitchFamily="65" charset="-120"/>
                        <a:ea typeface="標楷體" panose="03000509000000000000" pitchFamily="65" charset="-120"/>
                      </a:endParaRPr>
                    </a:p>
                  </a:txBody>
                  <a:tcPr marL="24553" marR="245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just">
                        <a:lnSpc>
                          <a:spcPts val="2500"/>
                        </a:lnSpc>
                        <a:spcAft>
                          <a:spcPts val="0"/>
                        </a:spcAft>
                      </a:pPr>
                      <a:r>
                        <a:rPr lang="en-US" sz="2000" kern="100" dirty="0">
                          <a:solidFill>
                            <a:srgbClr val="000000"/>
                          </a:solidFill>
                          <a:effectLst/>
                          <a:latin typeface="標楷體" panose="03000509000000000000" pitchFamily="65" charset="-120"/>
                          <a:ea typeface="標楷體" panose="03000509000000000000" pitchFamily="65" charset="-120"/>
                        </a:rPr>
                        <a:t> </a:t>
                      </a:r>
                      <a:endParaRPr lang="zh-TW" sz="2000" kern="100" dirty="0">
                        <a:solidFill>
                          <a:srgbClr val="000000"/>
                        </a:solidFill>
                        <a:effectLst/>
                        <a:latin typeface="標楷體" panose="03000509000000000000" pitchFamily="65" charset="-120"/>
                        <a:ea typeface="標楷體" panose="03000509000000000000" pitchFamily="65" charset="-120"/>
                      </a:endParaRPr>
                    </a:p>
                  </a:txBody>
                  <a:tcPr marL="24553" marR="245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just">
                        <a:lnSpc>
                          <a:spcPts val="2500"/>
                        </a:lnSpc>
                        <a:spcAft>
                          <a:spcPts val="0"/>
                        </a:spcAft>
                      </a:pPr>
                      <a:r>
                        <a:rPr lang="en-US" sz="2000" kern="100" dirty="0">
                          <a:solidFill>
                            <a:srgbClr val="000000"/>
                          </a:solidFill>
                          <a:effectLst/>
                          <a:latin typeface="標楷體" panose="03000509000000000000" pitchFamily="65" charset="-120"/>
                          <a:ea typeface="標楷體" panose="03000509000000000000" pitchFamily="65" charset="-120"/>
                        </a:rPr>
                        <a:t> </a:t>
                      </a:r>
                      <a:endParaRPr lang="zh-TW" sz="2000" kern="100" dirty="0">
                        <a:solidFill>
                          <a:srgbClr val="000000"/>
                        </a:solidFill>
                        <a:effectLst/>
                        <a:latin typeface="標楷體" panose="03000509000000000000" pitchFamily="65" charset="-120"/>
                        <a:ea typeface="標楷體" panose="03000509000000000000" pitchFamily="65" charset="-120"/>
                      </a:endParaRPr>
                    </a:p>
                  </a:txBody>
                  <a:tcPr marL="24553" marR="245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just">
                        <a:lnSpc>
                          <a:spcPts val="2500"/>
                        </a:lnSpc>
                        <a:spcAft>
                          <a:spcPts val="0"/>
                        </a:spcAft>
                      </a:pPr>
                      <a:r>
                        <a:rPr lang="en-US" sz="2000" kern="100" dirty="0">
                          <a:solidFill>
                            <a:srgbClr val="000000"/>
                          </a:solidFill>
                          <a:effectLst/>
                          <a:latin typeface="標楷體" panose="03000509000000000000" pitchFamily="65" charset="-120"/>
                          <a:ea typeface="標楷體" panose="03000509000000000000" pitchFamily="65" charset="-120"/>
                        </a:rPr>
                        <a:t> </a:t>
                      </a:r>
                      <a:endParaRPr lang="zh-TW" sz="2000" kern="100" dirty="0">
                        <a:solidFill>
                          <a:srgbClr val="000000"/>
                        </a:solidFill>
                        <a:effectLst/>
                        <a:latin typeface="標楷體" panose="03000509000000000000" pitchFamily="65" charset="-120"/>
                        <a:ea typeface="標楷體" panose="03000509000000000000" pitchFamily="65" charset="-120"/>
                      </a:endParaRPr>
                    </a:p>
                  </a:txBody>
                  <a:tcPr marL="24553" marR="245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1779599749"/>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4" name="日期版面配置區 3"/>
          <p:cNvSpPr>
            <a:spLocks noGrp="1"/>
          </p:cNvSpPr>
          <p:nvPr>
            <p:ph type="dt" sz="half" idx="10"/>
          </p:nvPr>
        </p:nvSpPr>
        <p:spPr/>
        <p:txBody>
          <a:bodyPr/>
          <a:lstStyle/>
          <a:p>
            <a:pPr>
              <a:defRPr/>
            </a:pPr>
            <a:fld id="{AD43A5D8-2B73-4798-B6C5-90F0B9CE67B7}" type="datetime1">
              <a:rPr lang="zh-TW" altLang="en-US" smtClean="0"/>
              <a:t>2020/9/27</a:t>
            </a:fld>
            <a:endParaRPr lang="en-US" altLang="zh-TW"/>
          </a:p>
        </p:txBody>
      </p:sp>
      <p:sp>
        <p:nvSpPr>
          <p:cNvPr id="5" name="投影片編號版面配置區 4"/>
          <p:cNvSpPr>
            <a:spLocks noGrp="1"/>
          </p:cNvSpPr>
          <p:nvPr>
            <p:ph type="sldNum" sz="quarter" idx="12"/>
          </p:nvPr>
        </p:nvSpPr>
        <p:spPr/>
        <p:txBody>
          <a:bodyPr/>
          <a:lstStyle/>
          <a:p>
            <a:pPr>
              <a:defRPr/>
            </a:pPr>
            <a:fld id="{FD4759E8-9421-4F8D-8D93-0A79BCF34276}" type="slidenum">
              <a:rPr lang="en-US" altLang="zh-TW" smtClean="0"/>
              <a:pPr>
                <a:defRPr/>
              </a:pPr>
              <a:t>67</a:t>
            </a:fld>
            <a:endParaRPr lang="en-US" altLang="zh-TW"/>
          </a:p>
        </p:txBody>
      </p:sp>
      <p:sp>
        <p:nvSpPr>
          <p:cNvPr id="2" name="矩形 1"/>
          <p:cNvSpPr/>
          <p:nvPr/>
        </p:nvSpPr>
        <p:spPr>
          <a:xfrm>
            <a:off x="323528" y="188640"/>
            <a:ext cx="8568952" cy="923330"/>
          </a:xfrm>
          <a:prstGeom prst="rect">
            <a:avLst/>
          </a:prstGeom>
        </p:spPr>
        <p:txBody>
          <a:bodyPr wrap="square">
            <a:spAutoFit/>
          </a:bodyPr>
          <a:lstStyle/>
          <a:p>
            <a:r>
              <a:rPr lang="zh-TW" altLang="zh-TW" b="1" u="sng" dirty="0">
                <a:solidFill>
                  <a:srgbClr val="000000"/>
                </a:solidFill>
                <a:latin typeface="標楷體" panose="03000509000000000000" pitchFamily="65" charset="-120"/>
                <a:ea typeface="標楷體" panose="03000509000000000000" pitchFamily="65" charset="-120"/>
              </a:rPr>
              <a:t>（機關名稱）</a:t>
            </a:r>
            <a:r>
              <a:rPr lang="zh-TW" altLang="zh-TW" b="1" dirty="0">
                <a:solidFill>
                  <a:srgbClr val="000000"/>
                </a:solidFill>
                <a:latin typeface="標楷體" panose="03000509000000000000" pitchFamily="65" charset="-120"/>
                <a:ea typeface="標楷體" panose="03000509000000000000" pitchFamily="65" charset="-120"/>
              </a:rPr>
              <a:t>內部控制制度作業層級自行評估表</a:t>
            </a:r>
            <a:r>
              <a:rPr lang="zh-TW" altLang="en-US" b="1" dirty="0">
                <a:solidFill>
                  <a:srgbClr val="000000"/>
                </a:solidFill>
                <a:latin typeface="標楷體" panose="03000509000000000000" pitchFamily="65" charset="-120"/>
                <a:ea typeface="標楷體" panose="03000509000000000000" pitchFamily="65" charset="-120"/>
              </a:rPr>
              <a:t>               </a:t>
            </a:r>
            <a:r>
              <a:rPr lang="en-US" altLang="zh-TW" b="1" u="sng" dirty="0">
                <a:solidFill>
                  <a:srgbClr val="000000"/>
                </a:solidFill>
                <a:latin typeface="標楷體" panose="03000509000000000000" pitchFamily="65" charset="-120"/>
                <a:ea typeface="標楷體" panose="03000509000000000000" pitchFamily="65" charset="-120"/>
              </a:rPr>
              <a:t>    </a:t>
            </a:r>
            <a:r>
              <a:rPr lang="zh-TW" altLang="zh-TW" b="1" dirty="0">
                <a:solidFill>
                  <a:srgbClr val="000000"/>
                </a:solidFill>
                <a:latin typeface="標楷體" panose="03000509000000000000" pitchFamily="65" charset="-120"/>
                <a:ea typeface="標楷體" panose="03000509000000000000" pitchFamily="65" charset="-120"/>
              </a:rPr>
              <a:t>年度</a:t>
            </a:r>
            <a:endParaRPr lang="zh-TW" altLang="zh-TW" dirty="0">
              <a:solidFill>
                <a:srgbClr val="000000"/>
              </a:solidFill>
              <a:latin typeface="標楷體" panose="03000509000000000000" pitchFamily="65" charset="-120"/>
              <a:ea typeface="標楷體" panose="03000509000000000000" pitchFamily="65" charset="-120"/>
            </a:endParaRPr>
          </a:p>
          <a:p>
            <a:r>
              <a:rPr lang="zh-TW" altLang="zh-TW" b="1" dirty="0">
                <a:solidFill>
                  <a:srgbClr val="000000"/>
                </a:solidFill>
                <a:latin typeface="標楷體" panose="03000509000000000000" pitchFamily="65" charset="-120"/>
                <a:ea typeface="標楷體" panose="03000509000000000000" pitchFamily="65" charset="-120"/>
              </a:rPr>
              <a:t>自行評估單位：</a:t>
            </a:r>
            <a:r>
              <a:rPr lang="zh-TW" altLang="zh-TW" b="1" dirty="0">
                <a:solidFill>
                  <a:srgbClr val="0000FF"/>
                </a:solidFill>
                <a:latin typeface="標楷體" panose="03000509000000000000" pitchFamily="65" charset="-120"/>
                <a:ea typeface="標楷體" panose="03000509000000000000" pitchFamily="65" charset="-120"/>
              </a:rPr>
              <a:t>履約管理單位</a:t>
            </a:r>
            <a:r>
              <a:rPr lang="en-US" altLang="zh-TW" b="1" dirty="0">
                <a:solidFill>
                  <a:srgbClr val="0000FF"/>
                </a:solidFill>
                <a:latin typeface="標楷體" panose="03000509000000000000" pitchFamily="65" charset="-120"/>
                <a:ea typeface="標楷體" panose="03000509000000000000" pitchFamily="65" charset="-120"/>
              </a:rPr>
              <a:t>   </a:t>
            </a:r>
            <a:r>
              <a:rPr lang="zh-TW" altLang="en-US" b="1" dirty="0">
                <a:solidFill>
                  <a:srgbClr val="0000FF"/>
                </a:solidFill>
                <a:latin typeface="標楷體" panose="03000509000000000000" pitchFamily="65" charset="-120"/>
                <a:ea typeface="標楷體" panose="03000509000000000000" pitchFamily="65" charset="-120"/>
              </a:rPr>
              <a:t> </a:t>
            </a:r>
            <a:r>
              <a:rPr lang="zh-TW" altLang="zh-TW" b="1" dirty="0">
                <a:solidFill>
                  <a:srgbClr val="000000"/>
                </a:solidFill>
                <a:latin typeface="標楷體" panose="03000509000000000000" pitchFamily="65" charset="-120"/>
                <a:ea typeface="標楷體" panose="03000509000000000000" pitchFamily="65" charset="-120"/>
              </a:rPr>
              <a:t>作業類別（項目）：履約管理</a:t>
            </a:r>
            <a:endParaRPr lang="zh-TW" altLang="zh-TW" dirty="0">
              <a:solidFill>
                <a:srgbClr val="000000"/>
              </a:solidFill>
              <a:latin typeface="標楷體" panose="03000509000000000000" pitchFamily="65" charset="-120"/>
              <a:ea typeface="標楷體" panose="03000509000000000000" pitchFamily="65" charset="-120"/>
            </a:endParaRPr>
          </a:p>
          <a:p>
            <a:r>
              <a:rPr lang="zh-TW" altLang="zh-TW" b="1" dirty="0">
                <a:solidFill>
                  <a:srgbClr val="000000"/>
                </a:solidFill>
                <a:latin typeface="標楷體" panose="03000509000000000000" pitchFamily="65" charset="-120"/>
                <a:ea typeface="標楷體" panose="03000509000000000000" pitchFamily="65" charset="-120"/>
              </a:rPr>
              <a:t>評估期間：</a:t>
            </a:r>
            <a:r>
              <a:rPr lang="en-US" altLang="zh-TW" b="1" u="sng" dirty="0">
                <a:solidFill>
                  <a:srgbClr val="000000"/>
                </a:solidFill>
                <a:latin typeface="標楷體" panose="03000509000000000000" pitchFamily="65" charset="-120"/>
                <a:ea typeface="標楷體" panose="03000509000000000000" pitchFamily="65" charset="-120"/>
              </a:rPr>
              <a:t>   </a:t>
            </a:r>
            <a:r>
              <a:rPr lang="zh-TW" altLang="zh-TW" b="1" dirty="0">
                <a:solidFill>
                  <a:srgbClr val="000000"/>
                </a:solidFill>
                <a:latin typeface="標楷體" panose="03000509000000000000" pitchFamily="65" charset="-120"/>
                <a:ea typeface="標楷體" panose="03000509000000000000" pitchFamily="65" charset="-120"/>
              </a:rPr>
              <a:t>年</a:t>
            </a:r>
            <a:r>
              <a:rPr lang="en-US" altLang="zh-TW" b="1" u="sng" dirty="0">
                <a:solidFill>
                  <a:srgbClr val="000000"/>
                </a:solidFill>
                <a:latin typeface="標楷體" panose="03000509000000000000" pitchFamily="65" charset="-120"/>
                <a:ea typeface="標楷體" panose="03000509000000000000" pitchFamily="65" charset="-120"/>
              </a:rPr>
              <a:t>  </a:t>
            </a:r>
            <a:r>
              <a:rPr lang="zh-TW" altLang="zh-TW" b="1" dirty="0">
                <a:solidFill>
                  <a:srgbClr val="000000"/>
                </a:solidFill>
                <a:latin typeface="標楷體" panose="03000509000000000000" pitchFamily="65" charset="-120"/>
                <a:ea typeface="標楷體" panose="03000509000000000000" pitchFamily="65" charset="-120"/>
              </a:rPr>
              <a:t>月</a:t>
            </a:r>
            <a:r>
              <a:rPr lang="en-US" altLang="zh-TW" b="1" u="sng" dirty="0">
                <a:solidFill>
                  <a:srgbClr val="000000"/>
                </a:solidFill>
                <a:latin typeface="標楷體" panose="03000509000000000000" pitchFamily="65" charset="-120"/>
                <a:ea typeface="標楷體" panose="03000509000000000000" pitchFamily="65" charset="-120"/>
              </a:rPr>
              <a:t>  </a:t>
            </a:r>
            <a:r>
              <a:rPr lang="zh-TW" altLang="zh-TW" b="1" dirty="0">
                <a:solidFill>
                  <a:srgbClr val="000000"/>
                </a:solidFill>
                <a:latin typeface="標楷體" panose="03000509000000000000" pitchFamily="65" charset="-120"/>
                <a:ea typeface="標楷體" panose="03000509000000000000" pitchFamily="65" charset="-120"/>
              </a:rPr>
              <a:t>日至</a:t>
            </a:r>
            <a:r>
              <a:rPr lang="en-US" altLang="zh-TW" b="1" u="sng" dirty="0">
                <a:solidFill>
                  <a:srgbClr val="000000"/>
                </a:solidFill>
                <a:latin typeface="標楷體" panose="03000509000000000000" pitchFamily="65" charset="-120"/>
                <a:ea typeface="標楷體" panose="03000509000000000000" pitchFamily="65" charset="-120"/>
              </a:rPr>
              <a:t>   </a:t>
            </a:r>
            <a:r>
              <a:rPr lang="zh-TW" altLang="zh-TW" b="1" dirty="0">
                <a:solidFill>
                  <a:srgbClr val="000000"/>
                </a:solidFill>
                <a:latin typeface="標楷體" panose="03000509000000000000" pitchFamily="65" charset="-120"/>
                <a:ea typeface="標楷體" panose="03000509000000000000" pitchFamily="65" charset="-120"/>
              </a:rPr>
              <a:t>年</a:t>
            </a:r>
            <a:r>
              <a:rPr lang="en-US" altLang="zh-TW" b="1" u="sng" dirty="0">
                <a:solidFill>
                  <a:srgbClr val="000000"/>
                </a:solidFill>
                <a:latin typeface="標楷體" panose="03000509000000000000" pitchFamily="65" charset="-120"/>
                <a:ea typeface="標楷體" panose="03000509000000000000" pitchFamily="65" charset="-120"/>
              </a:rPr>
              <a:t>  </a:t>
            </a:r>
            <a:r>
              <a:rPr lang="zh-TW" altLang="zh-TW" b="1" dirty="0">
                <a:solidFill>
                  <a:srgbClr val="000000"/>
                </a:solidFill>
                <a:latin typeface="標楷體" panose="03000509000000000000" pitchFamily="65" charset="-120"/>
                <a:ea typeface="標楷體" panose="03000509000000000000" pitchFamily="65" charset="-120"/>
              </a:rPr>
              <a:t>月</a:t>
            </a:r>
            <a:r>
              <a:rPr lang="en-US" altLang="zh-TW" b="1" dirty="0">
                <a:solidFill>
                  <a:srgbClr val="000000"/>
                </a:solidFill>
                <a:latin typeface="標楷體" panose="03000509000000000000" pitchFamily="65" charset="-120"/>
                <a:ea typeface="標楷體" panose="03000509000000000000" pitchFamily="65" charset="-120"/>
              </a:rPr>
              <a:t>  </a:t>
            </a:r>
            <a:r>
              <a:rPr lang="zh-TW" altLang="zh-TW" b="1" dirty="0">
                <a:solidFill>
                  <a:srgbClr val="000000"/>
                </a:solidFill>
                <a:latin typeface="標楷體" panose="03000509000000000000" pitchFamily="65" charset="-120"/>
                <a:ea typeface="標楷體" panose="03000509000000000000" pitchFamily="65" charset="-120"/>
              </a:rPr>
              <a:t>日</a:t>
            </a:r>
            <a:r>
              <a:rPr lang="zh-TW" altLang="en-US" b="1" dirty="0">
                <a:solidFill>
                  <a:srgbClr val="000000"/>
                </a:solidFill>
                <a:latin typeface="標楷體" panose="03000509000000000000" pitchFamily="65" charset="-120"/>
                <a:ea typeface="標楷體" panose="03000509000000000000" pitchFamily="65" charset="-120"/>
              </a:rPr>
              <a:t>          </a:t>
            </a:r>
            <a:r>
              <a:rPr lang="zh-TW" altLang="zh-TW" b="1" dirty="0">
                <a:solidFill>
                  <a:srgbClr val="000000"/>
                </a:solidFill>
                <a:latin typeface="標楷體" panose="03000509000000000000" pitchFamily="65" charset="-120"/>
                <a:ea typeface="標楷體" panose="03000509000000000000" pitchFamily="65" charset="-120"/>
              </a:rPr>
              <a:t>評估日期：</a:t>
            </a:r>
            <a:r>
              <a:rPr lang="en-US" altLang="zh-TW" b="1" u="sng" dirty="0">
                <a:solidFill>
                  <a:srgbClr val="000000"/>
                </a:solidFill>
                <a:latin typeface="標楷體" panose="03000509000000000000" pitchFamily="65" charset="-120"/>
                <a:ea typeface="標楷體" panose="03000509000000000000" pitchFamily="65" charset="-120"/>
              </a:rPr>
              <a:t>   </a:t>
            </a:r>
            <a:r>
              <a:rPr lang="zh-TW" altLang="zh-TW" b="1" dirty="0">
                <a:solidFill>
                  <a:srgbClr val="000000"/>
                </a:solidFill>
                <a:latin typeface="標楷體" panose="03000509000000000000" pitchFamily="65" charset="-120"/>
                <a:ea typeface="標楷體" panose="03000509000000000000" pitchFamily="65" charset="-120"/>
              </a:rPr>
              <a:t>年</a:t>
            </a:r>
            <a:r>
              <a:rPr lang="en-US" altLang="zh-TW" b="1" u="sng" dirty="0">
                <a:solidFill>
                  <a:srgbClr val="000000"/>
                </a:solidFill>
                <a:latin typeface="標楷體" panose="03000509000000000000" pitchFamily="65" charset="-120"/>
                <a:ea typeface="標楷體" panose="03000509000000000000" pitchFamily="65" charset="-120"/>
              </a:rPr>
              <a:t>   </a:t>
            </a:r>
            <a:r>
              <a:rPr lang="zh-TW" altLang="zh-TW" b="1" dirty="0">
                <a:solidFill>
                  <a:srgbClr val="000000"/>
                </a:solidFill>
                <a:latin typeface="標楷體" panose="03000509000000000000" pitchFamily="65" charset="-120"/>
                <a:ea typeface="標楷體" panose="03000509000000000000" pitchFamily="65" charset="-120"/>
              </a:rPr>
              <a:t>月</a:t>
            </a:r>
            <a:r>
              <a:rPr lang="en-US" altLang="zh-TW" b="1" u="sng" dirty="0">
                <a:solidFill>
                  <a:srgbClr val="000000"/>
                </a:solidFill>
                <a:latin typeface="標楷體" panose="03000509000000000000" pitchFamily="65" charset="-120"/>
                <a:ea typeface="標楷體" panose="03000509000000000000" pitchFamily="65" charset="-120"/>
              </a:rPr>
              <a:t>   </a:t>
            </a:r>
            <a:r>
              <a:rPr lang="zh-TW" altLang="zh-TW" b="1" dirty="0">
                <a:solidFill>
                  <a:srgbClr val="000000"/>
                </a:solidFill>
                <a:latin typeface="標楷體" panose="03000509000000000000" pitchFamily="65" charset="-120"/>
                <a:ea typeface="標楷體" panose="03000509000000000000" pitchFamily="65" charset="-120"/>
              </a:rPr>
              <a:t>日</a:t>
            </a:r>
            <a:endParaRPr lang="zh-TW" altLang="zh-TW" dirty="0">
              <a:solidFill>
                <a:srgbClr val="000000"/>
              </a:solidFill>
              <a:latin typeface="標楷體" panose="03000509000000000000" pitchFamily="65" charset="-120"/>
              <a:ea typeface="標楷體" panose="03000509000000000000" pitchFamily="65" charset="-120"/>
            </a:endParaRPr>
          </a:p>
        </p:txBody>
      </p:sp>
      <p:graphicFrame>
        <p:nvGraphicFramePr>
          <p:cNvPr id="3" name="表格 2"/>
          <p:cNvGraphicFramePr>
            <a:graphicFrameLocks noGrp="1"/>
          </p:cNvGraphicFramePr>
          <p:nvPr/>
        </p:nvGraphicFramePr>
        <p:xfrm>
          <a:off x="323529" y="1183978"/>
          <a:ext cx="8568951" cy="5485382"/>
        </p:xfrm>
        <a:graphic>
          <a:graphicData uri="http://schemas.openxmlformats.org/drawingml/2006/table">
            <a:tbl>
              <a:tblPr firstRow="1" firstCol="1" lastRow="1" lastCol="1" bandRow="1" bandCol="1">
                <a:tableStyleId>{5C22544A-7EE6-4342-B048-85BDC9FD1C3A}</a:tableStyleId>
              </a:tblPr>
              <a:tblGrid>
                <a:gridCol w="4176463">
                  <a:extLst>
                    <a:ext uri="{9D8B030D-6E8A-4147-A177-3AD203B41FA5}">
                      <a16:colId xmlns:a16="http://schemas.microsoft.com/office/drawing/2014/main" val="20000"/>
                    </a:ext>
                  </a:extLst>
                </a:gridCol>
                <a:gridCol w="576064">
                  <a:extLst>
                    <a:ext uri="{9D8B030D-6E8A-4147-A177-3AD203B41FA5}">
                      <a16:colId xmlns:a16="http://schemas.microsoft.com/office/drawing/2014/main" val="20001"/>
                    </a:ext>
                  </a:extLst>
                </a:gridCol>
                <a:gridCol w="864096">
                  <a:extLst>
                    <a:ext uri="{9D8B030D-6E8A-4147-A177-3AD203B41FA5}">
                      <a16:colId xmlns:a16="http://schemas.microsoft.com/office/drawing/2014/main" val="20002"/>
                    </a:ext>
                  </a:extLst>
                </a:gridCol>
                <a:gridCol w="720080">
                  <a:extLst>
                    <a:ext uri="{9D8B030D-6E8A-4147-A177-3AD203B41FA5}">
                      <a16:colId xmlns:a16="http://schemas.microsoft.com/office/drawing/2014/main" val="20003"/>
                    </a:ext>
                  </a:extLst>
                </a:gridCol>
                <a:gridCol w="792088">
                  <a:extLst>
                    <a:ext uri="{9D8B030D-6E8A-4147-A177-3AD203B41FA5}">
                      <a16:colId xmlns:a16="http://schemas.microsoft.com/office/drawing/2014/main" val="20004"/>
                    </a:ext>
                  </a:extLst>
                </a:gridCol>
                <a:gridCol w="504056">
                  <a:extLst>
                    <a:ext uri="{9D8B030D-6E8A-4147-A177-3AD203B41FA5}">
                      <a16:colId xmlns:a16="http://schemas.microsoft.com/office/drawing/2014/main" val="20005"/>
                    </a:ext>
                  </a:extLst>
                </a:gridCol>
                <a:gridCol w="936104">
                  <a:extLst>
                    <a:ext uri="{9D8B030D-6E8A-4147-A177-3AD203B41FA5}">
                      <a16:colId xmlns:a16="http://schemas.microsoft.com/office/drawing/2014/main" val="20006"/>
                    </a:ext>
                  </a:extLst>
                </a:gridCol>
              </a:tblGrid>
              <a:tr h="235461">
                <a:tc rowSpan="2">
                  <a:txBody>
                    <a:bodyPr/>
                    <a:lstStyle/>
                    <a:p>
                      <a:pPr algn="ctr">
                        <a:lnSpc>
                          <a:spcPts val="1800"/>
                        </a:lnSpc>
                        <a:spcAft>
                          <a:spcPts val="0"/>
                        </a:spcAft>
                      </a:pPr>
                      <a:r>
                        <a:rPr lang="zh-TW" sz="1800" kern="100" dirty="0">
                          <a:solidFill>
                            <a:srgbClr val="000000"/>
                          </a:solidFill>
                          <a:effectLst/>
                          <a:latin typeface="標楷體" panose="03000509000000000000" pitchFamily="65" charset="-120"/>
                          <a:ea typeface="標楷體" panose="03000509000000000000" pitchFamily="65" charset="-120"/>
                        </a:rPr>
                        <a:t>控制重點</a:t>
                      </a:r>
                    </a:p>
                  </a:txBody>
                  <a:tcPr marL="24553" marR="2455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gridSpan="5">
                  <a:txBody>
                    <a:bodyPr/>
                    <a:lstStyle/>
                    <a:p>
                      <a:pPr algn="ctr">
                        <a:lnSpc>
                          <a:spcPts val="1800"/>
                        </a:lnSpc>
                        <a:spcAft>
                          <a:spcPts val="0"/>
                        </a:spcAft>
                      </a:pPr>
                      <a:r>
                        <a:rPr lang="zh-TW" sz="1800" b="1" kern="100" dirty="0">
                          <a:solidFill>
                            <a:srgbClr val="000000"/>
                          </a:solidFill>
                          <a:effectLst/>
                          <a:latin typeface="標楷體" panose="03000509000000000000" pitchFamily="65" charset="-120"/>
                          <a:ea typeface="標楷體" panose="03000509000000000000" pitchFamily="65" charset="-120"/>
                        </a:rPr>
                        <a:t>評估情形</a:t>
                      </a:r>
                    </a:p>
                  </a:txBody>
                  <a:tcPr marL="24553" marR="245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rowSpan="2">
                  <a:txBody>
                    <a:bodyPr/>
                    <a:lstStyle/>
                    <a:p>
                      <a:pPr algn="ctr">
                        <a:lnSpc>
                          <a:spcPts val="1800"/>
                        </a:lnSpc>
                        <a:spcAft>
                          <a:spcPts val="0"/>
                        </a:spcAft>
                      </a:pPr>
                      <a:r>
                        <a:rPr lang="zh-TW" sz="1600" b="1" kern="100" dirty="0">
                          <a:solidFill>
                            <a:srgbClr val="000000"/>
                          </a:solidFill>
                          <a:effectLst/>
                          <a:latin typeface="標楷體" panose="03000509000000000000" pitchFamily="65" charset="-120"/>
                          <a:ea typeface="標楷體" panose="03000509000000000000" pitchFamily="65" charset="-120"/>
                        </a:rPr>
                        <a:t>改善措施</a:t>
                      </a:r>
                    </a:p>
                  </a:txBody>
                  <a:tcPr marL="24553" marR="2455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0000"/>
                  </a:ext>
                </a:extLst>
              </a:tr>
              <a:tr h="470921">
                <a:tc vMerge="1">
                  <a:txBody>
                    <a:bodyPr/>
                    <a:lstStyle/>
                    <a:p>
                      <a:endParaRPr lang="zh-TW" altLang="en-US"/>
                    </a:p>
                  </a:txBody>
                  <a:tcPr/>
                </a:tc>
                <a:tc>
                  <a:txBody>
                    <a:bodyPr/>
                    <a:lstStyle/>
                    <a:p>
                      <a:pPr algn="ctr">
                        <a:lnSpc>
                          <a:spcPts val="1800"/>
                        </a:lnSpc>
                        <a:spcAft>
                          <a:spcPts val="0"/>
                        </a:spcAft>
                      </a:pPr>
                      <a:r>
                        <a:rPr lang="zh-TW" sz="1600" b="1" kern="100" dirty="0">
                          <a:solidFill>
                            <a:srgbClr val="0000FF"/>
                          </a:solidFill>
                          <a:effectLst/>
                          <a:latin typeface="標楷體" panose="03000509000000000000" pitchFamily="65" charset="-120"/>
                          <a:ea typeface="標楷體" panose="03000509000000000000" pitchFamily="65" charset="-120"/>
                        </a:rPr>
                        <a:t>落實</a:t>
                      </a:r>
                    </a:p>
                  </a:txBody>
                  <a:tcPr marL="24553" marR="2455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ts val="1800"/>
                        </a:lnSpc>
                        <a:spcAft>
                          <a:spcPts val="0"/>
                        </a:spcAft>
                      </a:pPr>
                      <a:r>
                        <a:rPr lang="zh-TW" sz="1600" b="1" kern="100" dirty="0">
                          <a:solidFill>
                            <a:srgbClr val="0000FF"/>
                          </a:solidFill>
                          <a:effectLst/>
                          <a:latin typeface="標楷體" panose="03000509000000000000" pitchFamily="65" charset="-120"/>
                          <a:ea typeface="標楷體" panose="03000509000000000000" pitchFamily="65" charset="-120"/>
                        </a:rPr>
                        <a:t>部分落實</a:t>
                      </a:r>
                    </a:p>
                  </a:txBody>
                  <a:tcPr marL="24553" marR="2455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ts val="1800"/>
                        </a:lnSpc>
                        <a:spcAft>
                          <a:spcPts val="0"/>
                        </a:spcAft>
                      </a:pPr>
                      <a:r>
                        <a:rPr lang="zh-TW" sz="1600" b="1" kern="100" dirty="0">
                          <a:solidFill>
                            <a:srgbClr val="0000FF"/>
                          </a:solidFill>
                          <a:effectLst/>
                          <a:latin typeface="標楷體" panose="03000509000000000000" pitchFamily="65" charset="-120"/>
                          <a:ea typeface="標楷體" panose="03000509000000000000" pitchFamily="65" charset="-120"/>
                        </a:rPr>
                        <a:t>未落實</a:t>
                      </a:r>
                    </a:p>
                  </a:txBody>
                  <a:tcPr marL="24553" marR="2455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ts val="1800"/>
                        </a:lnSpc>
                        <a:spcAft>
                          <a:spcPts val="0"/>
                        </a:spcAft>
                      </a:pPr>
                      <a:r>
                        <a:rPr lang="zh-TW" sz="1600" b="1" kern="100" dirty="0">
                          <a:solidFill>
                            <a:srgbClr val="0000FF"/>
                          </a:solidFill>
                          <a:effectLst/>
                          <a:latin typeface="標楷體" panose="03000509000000000000" pitchFamily="65" charset="-120"/>
                          <a:ea typeface="標楷體" panose="03000509000000000000" pitchFamily="65" charset="-120"/>
                        </a:rPr>
                        <a:t>不適用</a:t>
                      </a:r>
                    </a:p>
                  </a:txBody>
                  <a:tcPr marL="24553" marR="2455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ts val="1800"/>
                        </a:lnSpc>
                        <a:spcAft>
                          <a:spcPts val="0"/>
                        </a:spcAft>
                      </a:pPr>
                      <a:r>
                        <a:rPr lang="zh-TW" sz="1600" b="1" kern="100" dirty="0">
                          <a:solidFill>
                            <a:srgbClr val="0000FF"/>
                          </a:solidFill>
                          <a:effectLst/>
                          <a:latin typeface="標楷體" panose="03000509000000000000" pitchFamily="65" charset="-120"/>
                          <a:ea typeface="標楷體" panose="03000509000000000000" pitchFamily="65" charset="-120"/>
                        </a:rPr>
                        <a:t>其他</a:t>
                      </a:r>
                    </a:p>
                  </a:txBody>
                  <a:tcPr marL="24553" marR="2455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vMerge="1">
                  <a:txBody>
                    <a:bodyPr/>
                    <a:lstStyle/>
                    <a:p>
                      <a:endParaRPr lang="zh-TW" altLang="en-US"/>
                    </a:p>
                  </a:txBody>
                  <a:tcPr/>
                </a:tc>
                <a:extLst>
                  <a:ext uri="{0D108BD9-81ED-4DB2-BD59-A6C34878D82A}">
                    <a16:rowId xmlns:a16="http://schemas.microsoft.com/office/drawing/2014/main" val="10001"/>
                  </a:ext>
                </a:extLst>
              </a:tr>
              <a:tr h="4779000">
                <a:tc>
                  <a:txBody>
                    <a:bodyPr/>
                    <a:lstStyle/>
                    <a:p>
                      <a:pPr marL="542925" lvl="0" indent="-542925" algn="just">
                        <a:lnSpc>
                          <a:spcPts val="2500"/>
                        </a:lnSpc>
                        <a:spcAft>
                          <a:spcPts val="0"/>
                        </a:spcAft>
                        <a:buSzPts val="1400"/>
                        <a:buFont typeface="標楷體"/>
                        <a:buNone/>
                        <a:tabLst>
                          <a:tab pos="367030" algn="l"/>
                        </a:tabLst>
                      </a:pPr>
                      <a:r>
                        <a:rPr lang="zh-TW" altLang="en-US" sz="2000" kern="100" dirty="0">
                          <a:solidFill>
                            <a:srgbClr val="000000"/>
                          </a:solidFill>
                          <a:effectLst/>
                          <a:latin typeface="標楷體" panose="03000509000000000000" pitchFamily="65" charset="-120"/>
                          <a:ea typeface="標楷體" panose="03000509000000000000" pitchFamily="65" charset="-120"/>
                        </a:rPr>
                        <a:t>六、</a:t>
                      </a:r>
                      <a:r>
                        <a:rPr lang="zh-TW" sz="2000" kern="100" dirty="0">
                          <a:solidFill>
                            <a:srgbClr val="000000"/>
                          </a:solidFill>
                          <a:effectLst/>
                          <a:latin typeface="標楷體" panose="03000509000000000000" pitchFamily="65" charset="-120"/>
                          <a:ea typeface="標楷體" panose="03000509000000000000" pitchFamily="65" charset="-120"/>
                        </a:rPr>
                        <a:t>查察得標廠商</a:t>
                      </a:r>
                      <a:r>
                        <a:rPr lang="zh-TW" sz="2000" u="sng" kern="100" dirty="0">
                          <a:solidFill>
                            <a:srgbClr val="0000FF"/>
                          </a:solidFill>
                          <a:effectLst/>
                          <a:latin typeface="標楷體" panose="03000509000000000000" pitchFamily="65" charset="-120"/>
                          <a:ea typeface="標楷體" panose="03000509000000000000" pitchFamily="65" charset="-120"/>
                        </a:rPr>
                        <a:t>是否無轉包情形</a:t>
                      </a:r>
                      <a:r>
                        <a:rPr lang="zh-TW" sz="2000" kern="100" dirty="0">
                          <a:solidFill>
                            <a:srgbClr val="000000"/>
                          </a:solidFill>
                          <a:effectLst/>
                          <a:latin typeface="標楷體" panose="03000509000000000000" pitchFamily="65" charset="-120"/>
                          <a:ea typeface="標楷體" panose="03000509000000000000" pitchFamily="65" charset="-120"/>
                        </a:rPr>
                        <a:t>；</a:t>
                      </a:r>
                      <a:r>
                        <a:rPr lang="zh-TW" sz="2000" u="sng" kern="100" dirty="0">
                          <a:solidFill>
                            <a:srgbClr val="0000FF"/>
                          </a:solidFill>
                          <a:effectLst/>
                          <a:latin typeface="標楷體" panose="03000509000000000000" pitchFamily="65" charset="-120"/>
                          <a:ea typeface="標楷體" panose="03000509000000000000" pitchFamily="65" charset="-120"/>
                        </a:rPr>
                        <a:t>分包廠商是否已依法登記或設立，是否具備履行契約分包事項能力</a:t>
                      </a:r>
                      <a:r>
                        <a:rPr lang="zh-TW" sz="2000" kern="100" dirty="0">
                          <a:solidFill>
                            <a:srgbClr val="000000"/>
                          </a:solidFill>
                          <a:effectLst/>
                          <a:latin typeface="標楷體" panose="03000509000000000000" pitchFamily="65" charset="-120"/>
                          <a:ea typeface="標楷體" panose="03000509000000000000" pitchFamily="65" charset="-120"/>
                        </a:rPr>
                        <a:t>；廠商履約人員是否無不適任之情形；是否無違反</a:t>
                      </a:r>
                      <a:r>
                        <a:rPr lang="zh-TW" sz="2000" u="sng" kern="100" dirty="0">
                          <a:solidFill>
                            <a:srgbClr val="000000"/>
                          </a:solidFill>
                          <a:effectLst/>
                          <a:latin typeface="標楷體" panose="03000509000000000000" pitchFamily="65" charset="-120"/>
                          <a:ea typeface="標楷體" panose="03000509000000000000" pitchFamily="65" charset="-120"/>
                        </a:rPr>
                        <a:t>職業</a:t>
                      </a:r>
                      <a:r>
                        <a:rPr lang="zh-TW" sz="2000" kern="100" dirty="0">
                          <a:solidFill>
                            <a:srgbClr val="000000"/>
                          </a:solidFill>
                          <a:effectLst/>
                          <a:latin typeface="標楷體" panose="03000509000000000000" pitchFamily="65" charset="-120"/>
                          <a:ea typeface="標楷體" panose="03000509000000000000" pitchFamily="65" charset="-120"/>
                        </a:rPr>
                        <a:t>安全衛生規定；是否無違法僱用外籍勞工；</a:t>
                      </a:r>
                      <a:r>
                        <a:rPr lang="zh-TW" sz="2000" u="sng" kern="100" dirty="0">
                          <a:solidFill>
                            <a:srgbClr val="0000FF"/>
                          </a:solidFill>
                          <a:effectLst/>
                          <a:latin typeface="標楷體" panose="03000509000000000000" pitchFamily="65" charset="-120"/>
                          <a:ea typeface="標楷體" panose="03000509000000000000" pitchFamily="65" charset="-120"/>
                        </a:rPr>
                        <a:t>履約標的來源是否合法</a:t>
                      </a:r>
                      <a:r>
                        <a:rPr lang="zh-TW" sz="2000" kern="100" dirty="0">
                          <a:solidFill>
                            <a:srgbClr val="000000"/>
                          </a:solidFill>
                          <a:effectLst/>
                          <a:latin typeface="標楷體" panose="03000509000000000000" pitchFamily="65" charset="-120"/>
                          <a:ea typeface="標楷體" panose="03000509000000000000" pitchFamily="65" charset="-120"/>
                        </a:rPr>
                        <a:t>；是否有保障勞工權益。</a:t>
                      </a:r>
                    </a:p>
                    <a:p>
                      <a:pPr marL="542925" lvl="0" indent="-542925" algn="just">
                        <a:lnSpc>
                          <a:spcPts val="2500"/>
                        </a:lnSpc>
                        <a:spcAft>
                          <a:spcPts val="0"/>
                        </a:spcAft>
                        <a:buSzPts val="1400"/>
                        <a:buFont typeface="標楷體"/>
                        <a:buNone/>
                        <a:tabLst>
                          <a:tab pos="358140" algn="l"/>
                        </a:tabLst>
                      </a:pPr>
                      <a:r>
                        <a:rPr lang="zh-TW" altLang="en-US" sz="2000" kern="100" dirty="0">
                          <a:solidFill>
                            <a:srgbClr val="000000"/>
                          </a:solidFill>
                          <a:effectLst/>
                          <a:latin typeface="標楷體" panose="03000509000000000000" pitchFamily="65" charset="-120"/>
                          <a:ea typeface="標楷體" panose="03000509000000000000" pitchFamily="65" charset="-120"/>
                        </a:rPr>
                        <a:t>七、</a:t>
                      </a:r>
                      <a:r>
                        <a:rPr lang="zh-TW" sz="2000" kern="100" dirty="0">
                          <a:solidFill>
                            <a:srgbClr val="000000"/>
                          </a:solidFill>
                          <a:effectLst/>
                          <a:latin typeface="標楷體" panose="03000509000000000000" pitchFamily="65" charset="-120"/>
                          <a:ea typeface="標楷體" panose="03000509000000000000" pitchFamily="65" charset="-120"/>
                        </a:rPr>
                        <a:t>查察</a:t>
                      </a:r>
                      <a:r>
                        <a:rPr lang="zh-TW" sz="2000" u="sng" kern="100" dirty="0">
                          <a:solidFill>
                            <a:srgbClr val="0000FF"/>
                          </a:solidFill>
                          <a:effectLst/>
                          <a:latin typeface="標楷體" panose="03000509000000000000" pitchFamily="65" charset="-120"/>
                          <a:ea typeface="標楷體" panose="03000509000000000000" pitchFamily="65" charset="-120"/>
                        </a:rPr>
                        <a:t>是否依契約約定</a:t>
                      </a:r>
                      <a:r>
                        <a:rPr lang="zh-TW" sz="2000" kern="100" dirty="0">
                          <a:solidFill>
                            <a:srgbClr val="000000"/>
                          </a:solidFill>
                          <a:effectLst/>
                          <a:latin typeface="標楷體" panose="03000509000000000000" pitchFamily="65" charset="-120"/>
                          <a:ea typeface="標楷體" panose="03000509000000000000" pitchFamily="65" charset="-120"/>
                        </a:rPr>
                        <a:t>之檢（試）驗、查驗或驗收程序、期限辦理。</a:t>
                      </a:r>
                    </a:p>
                    <a:p>
                      <a:pPr marL="542925" lvl="0" indent="-542925" algn="just">
                        <a:lnSpc>
                          <a:spcPts val="2500"/>
                        </a:lnSpc>
                        <a:spcAft>
                          <a:spcPts val="0"/>
                        </a:spcAft>
                        <a:buSzPts val="1400"/>
                        <a:buFont typeface="標楷體"/>
                        <a:buNone/>
                        <a:tabLst/>
                      </a:pPr>
                      <a:r>
                        <a:rPr lang="zh-TW" altLang="en-US" sz="2000" kern="100" dirty="0">
                          <a:solidFill>
                            <a:srgbClr val="000000"/>
                          </a:solidFill>
                          <a:effectLst/>
                          <a:latin typeface="標楷體" panose="03000509000000000000" pitchFamily="65" charset="-120"/>
                          <a:ea typeface="標楷體" panose="03000509000000000000" pitchFamily="65" charset="-120"/>
                        </a:rPr>
                        <a:t>八、</a:t>
                      </a:r>
                      <a:r>
                        <a:rPr lang="zh-TW" sz="2000" kern="100" dirty="0">
                          <a:solidFill>
                            <a:srgbClr val="000000"/>
                          </a:solidFill>
                          <a:effectLst/>
                          <a:latin typeface="標楷體" panose="03000509000000000000" pitchFamily="65" charset="-120"/>
                          <a:ea typeface="標楷體" panose="03000509000000000000" pitchFamily="65" charset="-120"/>
                        </a:rPr>
                        <a:t>廠商是否依契約辦理檢（試）驗；有無發現或預見廠商之履約瑕疵；查驗、</a:t>
                      </a:r>
                      <a:r>
                        <a:rPr lang="zh-TW" sz="2000" u="sng" kern="100" dirty="0">
                          <a:solidFill>
                            <a:srgbClr val="0000FF"/>
                          </a:solidFill>
                          <a:effectLst/>
                          <a:latin typeface="標楷體" panose="03000509000000000000" pitchFamily="65" charset="-120"/>
                          <a:ea typeface="標楷體" panose="03000509000000000000" pitchFamily="65" charset="-120"/>
                        </a:rPr>
                        <a:t>測試或檢驗結果是否符合契約約定；其結果有無偽造變造情形</a:t>
                      </a:r>
                      <a:r>
                        <a:rPr lang="zh-TW" sz="2000" kern="100" dirty="0">
                          <a:solidFill>
                            <a:srgbClr val="000000"/>
                          </a:solidFill>
                          <a:effectLst/>
                          <a:latin typeface="標楷體" panose="03000509000000000000" pitchFamily="65" charset="-120"/>
                          <a:ea typeface="標楷體" panose="03000509000000000000" pitchFamily="65" charset="-120"/>
                        </a:rPr>
                        <a:t>。</a:t>
                      </a:r>
                      <a:r>
                        <a:rPr lang="en-US" sz="2000" kern="100" dirty="0">
                          <a:solidFill>
                            <a:srgbClr val="000000"/>
                          </a:solidFill>
                          <a:effectLst/>
                          <a:latin typeface="標楷體" panose="03000509000000000000" pitchFamily="65" charset="-120"/>
                          <a:ea typeface="標楷體" panose="03000509000000000000" pitchFamily="65" charset="-120"/>
                        </a:rPr>
                        <a:t> </a:t>
                      </a:r>
                      <a:endParaRPr lang="zh-TW" sz="2000" kern="100" dirty="0">
                        <a:solidFill>
                          <a:srgbClr val="000000"/>
                        </a:solidFill>
                        <a:effectLst/>
                        <a:latin typeface="標楷體" panose="03000509000000000000" pitchFamily="65" charset="-120"/>
                        <a:ea typeface="標楷體" panose="03000509000000000000" pitchFamily="65" charset="-120"/>
                      </a:endParaRPr>
                    </a:p>
                  </a:txBody>
                  <a:tcPr marL="24553" marR="245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just">
                        <a:lnSpc>
                          <a:spcPts val="2500"/>
                        </a:lnSpc>
                        <a:spcAft>
                          <a:spcPts val="0"/>
                        </a:spcAft>
                      </a:pPr>
                      <a:r>
                        <a:rPr lang="en-US" sz="2000" kern="100" dirty="0">
                          <a:solidFill>
                            <a:srgbClr val="000000"/>
                          </a:solidFill>
                          <a:effectLst/>
                          <a:latin typeface="標楷體" panose="03000509000000000000" pitchFamily="65" charset="-120"/>
                          <a:ea typeface="標楷體" panose="03000509000000000000" pitchFamily="65" charset="-120"/>
                        </a:rPr>
                        <a:t> </a:t>
                      </a:r>
                      <a:endParaRPr lang="zh-TW" sz="2000" kern="100" dirty="0">
                        <a:solidFill>
                          <a:srgbClr val="000000"/>
                        </a:solidFill>
                        <a:effectLst/>
                        <a:latin typeface="標楷體" panose="03000509000000000000" pitchFamily="65" charset="-120"/>
                        <a:ea typeface="標楷體" panose="03000509000000000000" pitchFamily="65" charset="-120"/>
                      </a:endParaRPr>
                    </a:p>
                  </a:txBody>
                  <a:tcPr marL="24553" marR="245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just">
                        <a:lnSpc>
                          <a:spcPts val="2500"/>
                        </a:lnSpc>
                        <a:spcAft>
                          <a:spcPts val="0"/>
                        </a:spcAft>
                      </a:pPr>
                      <a:r>
                        <a:rPr lang="en-US" sz="2000" kern="100" dirty="0">
                          <a:solidFill>
                            <a:srgbClr val="000000"/>
                          </a:solidFill>
                          <a:effectLst/>
                          <a:latin typeface="標楷體" panose="03000509000000000000" pitchFamily="65" charset="-120"/>
                          <a:ea typeface="標楷體" panose="03000509000000000000" pitchFamily="65" charset="-120"/>
                        </a:rPr>
                        <a:t> </a:t>
                      </a:r>
                      <a:endParaRPr lang="zh-TW" sz="2000" kern="100" dirty="0">
                        <a:solidFill>
                          <a:srgbClr val="000000"/>
                        </a:solidFill>
                        <a:effectLst/>
                        <a:latin typeface="標楷體" panose="03000509000000000000" pitchFamily="65" charset="-120"/>
                        <a:ea typeface="標楷體" panose="03000509000000000000" pitchFamily="65" charset="-120"/>
                      </a:endParaRPr>
                    </a:p>
                  </a:txBody>
                  <a:tcPr marL="24553" marR="245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just">
                        <a:lnSpc>
                          <a:spcPts val="2500"/>
                        </a:lnSpc>
                        <a:spcAft>
                          <a:spcPts val="0"/>
                        </a:spcAft>
                      </a:pPr>
                      <a:r>
                        <a:rPr lang="en-US" sz="2000" kern="100" dirty="0">
                          <a:solidFill>
                            <a:srgbClr val="000000"/>
                          </a:solidFill>
                          <a:effectLst/>
                          <a:latin typeface="標楷體" panose="03000509000000000000" pitchFamily="65" charset="-120"/>
                          <a:ea typeface="標楷體" panose="03000509000000000000" pitchFamily="65" charset="-120"/>
                        </a:rPr>
                        <a:t> </a:t>
                      </a:r>
                      <a:endParaRPr lang="zh-TW" sz="2000" kern="100" dirty="0">
                        <a:solidFill>
                          <a:srgbClr val="000000"/>
                        </a:solidFill>
                        <a:effectLst/>
                        <a:latin typeface="標楷體" panose="03000509000000000000" pitchFamily="65" charset="-120"/>
                        <a:ea typeface="標楷體" panose="03000509000000000000" pitchFamily="65" charset="-120"/>
                      </a:endParaRPr>
                    </a:p>
                  </a:txBody>
                  <a:tcPr marL="24553" marR="245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just">
                        <a:lnSpc>
                          <a:spcPts val="2500"/>
                        </a:lnSpc>
                        <a:spcAft>
                          <a:spcPts val="0"/>
                        </a:spcAft>
                      </a:pPr>
                      <a:r>
                        <a:rPr lang="en-US" sz="2000" kern="100" dirty="0">
                          <a:solidFill>
                            <a:srgbClr val="000000"/>
                          </a:solidFill>
                          <a:effectLst/>
                          <a:latin typeface="標楷體" panose="03000509000000000000" pitchFamily="65" charset="-120"/>
                          <a:ea typeface="標楷體" panose="03000509000000000000" pitchFamily="65" charset="-120"/>
                        </a:rPr>
                        <a:t> </a:t>
                      </a:r>
                      <a:endParaRPr lang="zh-TW" sz="2000" kern="100" dirty="0">
                        <a:solidFill>
                          <a:srgbClr val="000000"/>
                        </a:solidFill>
                        <a:effectLst/>
                        <a:latin typeface="標楷體" panose="03000509000000000000" pitchFamily="65" charset="-120"/>
                        <a:ea typeface="標楷體" panose="03000509000000000000" pitchFamily="65" charset="-120"/>
                      </a:endParaRPr>
                    </a:p>
                  </a:txBody>
                  <a:tcPr marL="24553" marR="245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just">
                        <a:lnSpc>
                          <a:spcPts val="2500"/>
                        </a:lnSpc>
                        <a:spcAft>
                          <a:spcPts val="0"/>
                        </a:spcAft>
                      </a:pPr>
                      <a:r>
                        <a:rPr lang="en-US" sz="2000" kern="100" dirty="0">
                          <a:solidFill>
                            <a:srgbClr val="000000"/>
                          </a:solidFill>
                          <a:effectLst/>
                          <a:latin typeface="標楷體" panose="03000509000000000000" pitchFamily="65" charset="-120"/>
                          <a:ea typeface="標楷體" panose="03000509000000000000" pitchFamily="65" charset="-120"/>
                        </a:rPr>
                        <a:t> </a:t>
                      </a:r>
                      <a:endParaRPr lang="zh-TW" sz="2000" kern="100" dirty="0">
                        <a:solidFill>
                          <a:srgbClr val="000000"/>
                        </a:solidFill>
                        <a:effectLst/>
                        <a:latin typeface="標楷體" panose="03000509000000000000" pitchFamily="65" charset="-120"/>
                        <a:ea typeface="標楷體" panose="03000509000000000000" pitchFamily="65" charset="-120"/>
                      </a:endParaRPr>
                    </a:p>
                  </a:txBody>
                  <a:tcPr marL="24553" marR="245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just">
                        <a:lnSpc>
                          <a:spcPts val="2500"/>
                        </a:lnSpc>
                        <a:spcAft>
                          <a:spcPts val="0"/>
                        </a:spcAft>
                      </a:pPr>
                      <a:r>
                        <a:rPr lang="en-US" sz="2000" kern="100" dirty="0">
                          <a:solidFill>
                            <a:srgbClr val="000000"/>
                          </a:solidFill>
                          <a:effectLst/>
                          <a:latin typeface="標楷體" panose="03000509000000000000" pitchFamily="65" charset="-120"/>
                          <a:ea typeface="標楷體" panose="03000509000000000000" pitchFamily="65" charset="-120"/>
                        </a:rPr>
                        <a:t> </a:t>
                      </a:r>
                      <a:endParaRPr lang="zh-TW" sz="2000" kern="100" dirty="0">
                        <a:solidFill>
                          <a:srgbClr val="000000"/>
                        </a:solidFill>
                        <a:effectLst/>
                        <a:latin typeface="標楷體" panose="03000509000000000000" pitchFamily="65" charset="-120"/>
                        <a:ea typeface="標楷體" panose="03000509000000000000" pitchFamily="65" charset="-120"/>
                      </a:endParaRPr>
                    </a:p>
                  </a:txBody>
                  <a:tcPr marL="24553" marR="245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3077392444"/>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4" name="日期版面配置區 3"/>
          <p:cNvSpPr>
            <a:spLocks noGrp="1"/>
          </p:cNvSpPr>
          <p:nvPr>
            <p:ph type="dt" sz="half" idx="10"/>
          </p:nvPr>
        </p:nvSpPr>
        <p:spPr/>
        <p:txBody>
          <a:bodyPr/>
          <a:lstStyle/>
          <a:p>
            <a:pPr>
              <a:defRPr/>
            </a:pPr>
            <a:fld id="{FD057198-182E-461C-B71F-8F7EE9106CDE}" type="datetime1">
              <a:rPr lang="zh-TW" altLang="en-US" smtClean="0"/>
              <a:t>2020/9/27</a:t>
            </a:fld>
            <a:endParaRPr lang="en-US" altLang="zh-TW"/>
          </a:p>
        </p:txBody>
      </p:sp>
      <p:sp>
        <p:nvSpPr>
          <p:cNvPr id="5" name="投影片編號版面配置區 4"/>
          <p:cNvSpPr>
            <a:spLocks noGrp="1"/>
          </p:cNvSpPr>
          <p:nvPr>
            <p:ph type="sldNum" sz="quarter" idx="12"/>
          </p:nvPr>
        </p:nvSpPr>
        <p:spPr/>
        <p:txBody>
          <a:bodyPr/>
          <a:lstStyle/>
          <a:p>
            <a:pPr>
              <a:defRPr/>
            </a:pPr>
            <a:fld id="{FD4759E8-9421-4F8D-8D93-0A79BCF34276}" type="slidenum">
              <a:rPr lang="en-US" altLang="zh-TW" smtClean="0"/>
              <a:pPr>
                <a:defRPr/>
              </a:pPr>
              <a:t>68</a:t>
            </a:fld>
            <a:endParaRPr lang="en-US" altLang="zh-TW"/>
          </a:p>
        </p:txBody>
      </p:sp>
      <p:sp>
        <p:nvSpPr>
          <p:cNvPr id="2" name="矩形 1"/>
          <p:cNvSpPr/>
          <p:nvPr/>
        </p:nvSpPr>
        <p:spPr>
          <a:xfrm>
            <a:off x="323528" y="188640"/>
            <a:ext cx="8568952" cy="923330"/>
          </a:xfrm>
          <a:prstGeom prst="rect">
            <a:avLst/>
          </a:prstGeom>
        </p:spPr>
        <p:txBody>
          <a:bodyPr wrap="square">
            <a:spAutoFit/>
          </a:bodyPr>
          <a:lstStyle/>
          <a:p>
            <a:r>
              <a:rPr lang="zh-TW" altLang="zh-TW" b="1" u="sng" dirty="0">
                <a:solidFill>
                  <a:srgbClr val="000000"/>
                </a:solidFill>
                <a:latin typeface="標楷體" panose="03000509000000000000" pitchFamily="65" charset="-120"/>
                <a:ea typeface="標楷體" panose="03000509000000000000" pitchFamily="65" charset="-120"/>
              </a:rPr>
              <a:t>（機關名稱）</a:t>
            </a:r>
            <a:r>
              <a:rPr lang="zh-TW" altLang="zh-TW" b="1" dirty="0">
                <a:solidFill>
                  <a:srgbClr val="000000"/>
                </a:solidFill>
                <a:latin typeface="標楷體" panose="03000509000000000000" pitchFamily="65" charset="-120"/>
                <a:ea typeface="標楷體" panose="03000509000000000000" pitchFamily="65" charset="-120"/>
              </a:rPr>
              <a:t>內部控制制度作業層級自行評估表</a:t>
            </a:r>
            <a:r>
              <a:rPr lang="zh-TW" altLang="en-US" b="1" dirty="0">
                <a:solidFill>
                  <a:srgbClr val="000000"/>
                </a:solidFill>
                <a:latin typeface="標楷體" panose="03000509000000000000" pitchFamily="65" charset="-120"/>
                <a:ea typeface="標楷體" panose="03000509000000000000" pitchFamily="65" charset="-120"/>
              </a:rPr>
              <a:t>               </a:t>
            </a:r>
            <a:r>
              <a:rPr lang="en-US" altLang="zh-TW" b="1" u="sng" dirty="0">
                <a:solidFill>
                  <a:srgbClr val="000000"/>
                </a:solidFill>
                <a:latin typeface="標楷體" panose="03000509000000000000" pitchFamily="65" charset="-120"/>
                <a:ea typeface="標楷體" panose="03000509000000000000" pitchFamily="65" charset="-120"/>
              </a:rPr>
              <a:t>    </a:t>
            </a:r>
            <a:r>
              <a:rPr lang="zh-TW" altLang="zh-TW" b="1" dirty="0">
                <a:solidFill>
                  <a:srgbClr val="000000"/>
                </a:solidFill>
                <a:latin typeface="標楷體" panose="03000509000000000000" pitchFamily="65" charset="-120"/>
                <a:ea typeface="標楷體" panose="03000509000000000000" pitchFamily="65" charset="-120"/>
              </a:rPr>
              <a:t>年度</a:t>
            </a:r>
            <a:endParaRPr lang="zh-TW" altLang="zh-TW" dirty="0">
              <a:solidFill>
                <a:srgbClr val="000000"/>
              </a:solidFill>
              <a:latin typeface="標楷體" panose="03000509000000000000" pitchFamily="65" charset="-120"/>
              <a:ea typeface="標楷體" panose="03000509000000000000" pitchFamily="65" charset="-120"/>
            </a:endParaRPr>
          </a:p>
          <a:p>
            <a:r>
              <a:rPr lang="zh-TW" altLang="zh-TW" b="1" dirty="0">
                <a:solidFill>
                  <a:srgbClr val="000000"/>
                </a:solidFill>
                <a:latin typeface="標楷體" panose="03000509000000000000" pitchFamily="65" charset="-120"/>
                <a:ea typeface="標楷體" panose="03000509000000000000" pitchFamily="65" charset="-120"/>
              </a:rPr>
              <a:t>自行評估單位：</a:t>
            </a:r>
            <a:r>
              <a:rPr lang="zh-TW" altLang="zh-TW" b="1" dirty="0">
                <a:solidFill>
                  <a:srgbClr val="0000FF"/>
                </a:solidFill>
                <a:latin typeface="標楷體" panose="03000509000000000000" pitchFamily="65" charset="-120"/>
                <a:ea typeface="標楷體" panose="03000509000000000000" pitchFamily="65" charset="-120"/>
              </a:rPr>
              <a:t>履約管理單位</a:t>
            </a:r>
            <a:r>
              <a:rPr lang="en-US" altLang="zh-TW" b="1" dirty="0">
                <a:solidFill>
                  <a:srgbClr val="0000FF"/>
                </a:solidFill>
                <a:latin typeface="標楷體" panose="03000509000000000000" pitchFamily="65" charset="-120"/>
                <a:ea typeface="標楷體" panose="03000509000000000000" pitchFamily="65" charset="-120"/>
              </a:rPr>
              <a:t>   </a:t>
            </a:r>
            <a:r>
              <a:rPr lang="zh-TW" altLang="en-US" b="1" dirty="0">
                <a:solidFill>
                  <a:srgbClr val="0000FF"/>
                </a:solidFill>
                <a:latin typeface="標楷體" panose="03000509000000000000" pitchFamily="65" charset="-120"/>
                <a:ea typeface="標楷體" panose="03000509000000000000" pitchFamily="65" charset="-120"/>
              </a:rPr>
              <a:t> </a:t>
            </a:r>
            <a:r>
              <a:rPr lang="zh-TW" altLang="zh-TW" b="1" dirty="0">
                <a:solidFill>
                  <a:srgbClr val="000000"/>
                </a:solidFill>
                <a:latin typeface="標楷體" panose="03000509000000000000" pitchFamily="65" charset="-120"/>
                <a:ea typeface="標楷體" panose="03000509000000000000" pitchFamily="65" charset="-120"/>
              </a:rPr>
              <a:t>作業類別（項目）：履約管理</a:t>
            </a:r>
            <a:endParaRPr lang="zh-TW" altLang="zh-TW" dirty="0">
              <a:solidFill>
                <a:srgbClr val="000000"/>
              </a:solidFill>
              <a:latin typeface="標楷體" panose="03000509000000000000" pitchFamily="65" charset="-120"/>
              <a:ea typeface="標楷體" panose="03000509000000000000" pitchFamily="65" charset="-120"/>
            </a:endParaRPr>
          </a:p>
          <a:p>
            <a:r>
              <a:rPr lang="zh-TW" altLang="zh-TW" b="1" dirty="0">
                <a:solidFill>
                  <a:srgbClr val="000000"/>
                </a:solidFill>
                <a:latin typeface="標楷體" panose="03000509000000000000" pitchFamily="65" charset="-120"/>
                <a:ea typeface="標楷體" panose="03000509000000000000" pitchFamily="65" charset="-120"/>
              </a:rPr>
              <a:t>評估期間：</a:t>
            </a:r>
            <a:r>
              <a:rPr lang="en-US" altLang="zh-TW" b="1" u="sng" dirty="0">
                <a:solidFill>
                  <a:srgbClr val="000000"/>
                </a:solidFill>
                <a:latin typeface="標楷體" panose="03000509000000000000" pitchFamily="65" charset="-120"/>
                <a:ea typeface="標楷體" panose="03000509000000000000" pitchFamily="65" charset="-120"/>
              </a:rPr>
              <a:t>   </a:t>
            </a:r>
            <a:r>
              <a:rPr lang="zh-TW" altLang="zh-TW" b="1" dirty="0">
                <a:solidFill>
                  <a:srgbClr val="000000"/>
                </a:solidFill>
                <a:latin typeface="標楷體" panose="03000509000000000000" pitchFamily="65" charset="-120"/>
                <a:ea typeface="標楷體" panose="03000509000000000000" pitchFamily="65" charset="-120"/>
              </a:rPr>
              <a:t>年</a:t>
            </a:r>
            <a:r>
              <a:rPr lang="en-US" altLang="zh-TW" b="1" u="sng" dirty="0">
                <a:solidFill>
                  <a:srgbClr val="000000"/>
                </a:solidFill>
                <a:latin typeface="標楷體" panose="03000509000000000000" pitchFamily="65" charset="-120"/>
                <a:ea typeface="標楷體" panose="03000509000000000000" pitchFamily="65" charset="-120"/>
              </a:rPr>
              <a:t>  </a:t>
            </a:r>
            <a:r>
              <a:rPr lang="zh-TW" altLang="zh-TW" b="1" dirty="0">
                <a:solidFill>
                  <a:srgbClr val="000000"/>
                </a:solidFill>
                <a:latin typeface="標楷體" panose="03000509000000000000" pitchFamily="65" charset="-120"/>
                <a:ea typeface="標楷體" panose="03000509000000000000" pitchFamily="65" charset="-120"/>
              </a:rPr>
              <a:t>月</a:t>
            </a:r>
            <a:r>
              <a:rPr lang="en-US" altLang="zh-TW" b="1" u="sng" dirty="0">
                <a:solidFill>
                  <a:srgbClr val="000000"/>
                </a:solidFill>
                <a:latin typeface="標楷體" panose="03000509000000000000" pitchFamily="65" charset="-120"/>
                <a:ea typeface="標楷體" panose="03000509000000000000" pitchFamily="65" charset="-120"/>
              </a:rPr>
              <a:t>  </a:t>
            </a:r>
            <a:r>
              <a:rPr lang="zh-TW" altLang="zh-TW" b="1" dirty="0">
                <a:solidFill>
                  <a:srgbClr val="000000"/>
                </a:solidFill>
                <a:latin typeface="標楷體" panose="03000509000000000000" pitchFamily="65" charset="-120"/>
                <a:ea typeface="標楷體" panose="03000509000000000000" pitchFamily="65" charset="-120"/>
              </a:rPr>
              <a:t>日至</a:t>
            </a:r>
            <a:r>
              <a:rPr lang="en-US" altLang="zh-TW" b="1" u="sng" dirty="0">
                <a:solidFill>
                  <a:srgbClr val="000000"/>
                </a:solidFill>
                <a:latin typeface="標楷體" panose="03000509000000000000" pitchFamily="65" charset="-120"/>
                <a:ea typeface="標楷體" panose="03000509000000000000" pitchFamily="65" charset="-120"/>
              </a:rPr>
              <a:t>   </a:t>
            </a:r>
            <a:r>
              <a:rPr lang="zh-TW" altLang="zh-TW" b="1" dirty="0">
                <a:solidFill>
                  <a:srgbClr val="000000"/>
                </a:solidFill>
                <a:latin typeface="標楷體" panose="03000509000000000000" pitchFamily="65" charset="-120"/>
                <a:ea typeface="標楷體" panose="03000509000000000000" pitchFamily="65" charset="-120"/>
              </a:rPr>
              <a:t>年</a:t>
            </a:r>
            <a:r>
              <a:rPr lang="en-US" altLang="zh-TW" b="1" u="sng" dirty="0">
                <a:solidFill>
                  <a:srgbClr val="000000"/>
                </a:solidFill>
                <a:latin typeface="標楷體" panose="03000509000000000000" pitchFamily="65" charset="-120"/>
                <a:ea typeface="標楷體" panose="03000509000000000000" pitchFamily="65" charset="-120"/>
              </a:rPr>
              <a:t>  </a:t>
            </a:r>
            <a:r>
              <a:rPr lang="zh-TW" altLang="zh-TW" b="1" dirty="0">
                <a:solidFill>
                  <a:srgbClr val="000000"/>
                </a:solidFill>
                <a:latin typeface="標楷體" panose="03000509000000000000" pitchFamily="65" charset="-120"/>
                <a:ea typeface="標楷體" panose="03000509000000000000" pitchFamily="65" charset="-120"/>
              </a:rPr>
              <a:t>月</a:t>
            </a:r>
            <a:r>
              <a:rPr lang="en-US" altLang="zh-TW" b="1" dirty="0">
                <a:solidFill>
                  <a:srgbClr val="000000"/>
                </a:solidFill>
                <a:latin typeface="標楷體" panose="03000509000000000000" pitchFamily="65" charset="-120"/>
                <a:ea typeface="標楷體" panose="03000509000000000000" pitchFamily="65" charset="-120"/>
              </a:rPr>
              <a:t>  </a:t>
            </a:r>
            <a:r>
              <a:rPr lang="zh-TW" altLang="zh-TW" b="1" dirty="0">
                <a:solidFill>
                  <a:srgbClr val="000000"/>
                </a:solidFill>
                <a:latin typeface="標楷體" panose="03000509000000000000" pitchFamily="65" charset="-120"/>
                <a:ea typeface="標楷體" panose="03000509000000000000" pitchFamily="65" charset="-120"/>
              </a:rPr>
              <a:t>日</a:t>
            </a:r>
            <a:r>
              <a:rPr lang="zh-TW" altLang="en-US" b="1" dirty="0">
                <a:solidFill>
                  <a:srgbClr val="000000"/>
                </a:solidFill>
                <a:latin typeface="標楷體" panose="03000509000000000000" pitchFamily="65" charset="-120"/>
                <a:ea typeface="標楷體" panose="03000509000000000000" pitchFamily="65" charset="-120"/>
              </a:rPr>
              <a:t>          </a:t>
            </a:r>
            <a:r>
              <a:rPr lang="zh-TW" altLang="zh-TW" b="1" dirty="0">
                <a:solidFill>
                  <a:srgbClr val="000000"/>
                </a:solidFill>
                <a:latin typeface="標楷體" panose="03000509000000000000" pitchFamily="65" charset="-120"/>
                <a:ea typeface="標楷體" panose="03000509000000000000" pitchFamily="65" charset="-120"/>
              </a:rPr>
              <a:t>評估日期：</a:t>
            </a:r>
            <a:r>
              <a:rPr lang="en-US" altLang="zh-TW" b="1" u="sng" dirty="0">
                <a:solidFill>
                  <a:srgbClr val="000000"/>
                </a:solidFill>
                <a:latin typeface="標楷體" panose="03000509000000000000" pitchFamily="65" charset="-120"/>
                <a:ea typeface="標楷體" panose="03000509000000000000" pitchFamily="65" charset="-120"/>
              </a:rPr>
              <a:t>   </a:t>
            </a:r>
            <a:r>
              <a:rPr lang="zh-TW" altLang="zh-TW" b="1" dirty="0">
                <a:solidFill>
                  <a:srgbClr val="000000"/>
                </a:solidFill>
                <a:latin typeface="標楷體" panose="03000509000000000000" pitchFamily="65" charset="-120"/>
                <a:ea typeface="標楷體" panose="03000509000000000000" pitchFamily="65" charset="-120"/>
              </a:rPr>
              <a:t>年</a:t>
            </a:r>
            <a:r>
              <a:rPr lang="en-US" altLang="zh-TW" b="1" u="sng" dirty="0">
                <a:solidFill>
                  <a:srgbClr val="000000"/>
                </a:solidFill>
                <a:latin typeface="標楷體" panose="03000509000000000000" pitchFamily="65" charset="-120"/>
                <a:ea typeface="標楷體" panose="03000509000000000000" pitchFamily="65" charset="-120"/>
              </a:rPr>
              <a:t>   </a:t>
            </a:r>
            <a:r>
              <a:rPr lang="zh-TW" altLang="zh-TW" b="1" dirty="0">
                <a:solidFill>
                  <a:srgbClr val="000000"/>
                </a:solidFill>
                <a:latin typeface="標楷體" panose="03000509000000000000" pitchFamily="65" charset="-120"/>
                <a:ea typeface="標楷體" panose="03000509000000000000" pitchFamily="65" charset="-120"/>
              </a:rPr>
              <a:t>月</a:t>
            </a:r>
            <a:r>
              <a:rPr lang="en-US" altLang="zh-TW" b="1" u="sng" dirty="0">
                <a:solidFill>
                  <a:srgbClr val="000000"/>
                </a:solidFill>
                <a:latin typeface="標楷體" panose="03000509000000000000" pitchFamily="65" charset="-120"/>
                <a:ea typeface="標楷體" panose="03000509000000000000" pitchFamily="65" charset="-120"/>
              </a:rPr>
              <a:t>   </a:t>
            </a:r>
            <a:r>
              <a:rPr lang="zh-TW" altLang="zh-TW" b="1" dirty="0">
                <a:solidFill>
                  <a:srgbClr val="000000"/>
                </a:solidFill>
                <a:latin typeface="標楷體" panose="03000509000000000000" pitchFamily="65" charset="-120"/>
                <a:ea typeface="標楷體" panose="03000509000000000000" pitchFamily="65" charset="-120"/>
              </a:rPr>
              <a:t>日</a:t>
            </a:r>
            <a:endParaRPr lang="zh-TW" altLang="zh-TW" dirty="0">
              <a:solidFill>
                <a:srgbClr val="000000"/>
              </a:solidFill>
              <a:latin typeface="標楷體" panose="03000509000000000000" pitchFamily="65" charset="-120"/>
              <a:ea typeface="標楷體" panose="03000509000000000000" pitchFamily="65" charset="-120"/>
            </a:endParaRPr>
          </a:p>
        </p:txBody>
      </p:sp>
      <p:graphicFrame>
        <p:nvGraphicFramePr>
          <p:cNvPr id="3" name="表格 2"/>
          <p:cNvGraphicFramePr>
            <a:graphicFrameLocks noGrp="1"/>
          </p:cNvGraphicFramePr>
          <p:nvPr/>
        </p:nvGraphicFramePr>
        <p:xfrm>
          <a:off x="323529" y="1085230"/>
          <a:ext cx="8568951" cy="5656138"/>
        </p:xfrm>
        <a:graphic>
          <a:graphicData uri="http://schemas.openxmlformats.org/drawingml/2006/table">
            <a:tbl>
              <a:tblPr firstRow="1" firstCol="1" lastRow="1" lastCol="1" bandRow="1" bandCol="1">
                <a:tableStyleId>{5C22544A-7EE6-4342-B048-85BDC9FD1C3A}</a:tableStyleId>
              </a:tblPr>
              <a:tblGrid>
                <a:gridCol w="4176463">
                  <a:extLst>
                    <a:ext uri="{9D8B030D-6E8A-4147-A177-3AD203B41FA5}">
                      <a16:colId xmlns:a16="http://schemas.microsoft.com/office/drawing/2014/main" val="20000"/>
                    </a:ext>
                  </a:extLst>
                </a:gridCol>
                <a:gridCol w="576064">
                  <a:extLst>
                    <a:ext uri="{9D8B030D-6E8A-4147-A177-3AD203B41FA5}">
                      <a16:colId xmlns:a16="http://schemas.microsoft.com/office/drawing/2014/main" val="20001"/>
                    </a:ext>
                  </a:extLst>
                </a:gridCol>
                <a:gridCol w="864096">
                  <a:extLst>
                    <a:ext uri="{9D8B030D-6E8A-4147-A177-3AD203B41FA5}">
                      <a16:colId xmlns:a16="http://schemas.microsoft.com/office/drawing/2014/main" val="20002"/>
                    </a:ext>
                  </a:extLst>
                </a:gridCol>
                <a:gridCol w="720080">
                  <a:extLst>
                    <a:ext uri="{9D8B030D-6E8A-4147-A177-3AD203B41FA5}">
                      <a16:colId xmlns:a16="http://schemas.microsoft.com/office/drawing/2014/main" val="20003"/>
                    </a:ext>
                  </a:extLst>
                </a:gridCol>
                <a:gridCol w="792088">
                  <a:extLst>
                    <a:ext uri="{9D8B030D-6E8A-4147-A177-3AD203B41FA5}">
                      <a16:colId xmlns:a16="http://schemas.microsoft.com/office/drawing/2014/main" val="20004"/>
                    </a:ext>
                  </a:extLst>
                </a:gridCol>
                <a:gridCol w="504056">
                  <a:extLst>
                    <a:ext uri="{9D8B030D-6E8A-4147-A177-3AD203B41FA5}">
                      <a16:colId xmlns:a16="http://schemas.microsoft.com/office/drawing/2014/main" val="20005"/>
                    </a:ext>
                  </a:extLst>
                </a:gridCol>
                <a:gridCol w="936104">
                  <a:extLst>
                    <a:ext uri="{9D8B030D-6E8A-4147-A177-3AD203B41FA5}">
                      <a16:colId xmlns:a16="http://schemas.microsoft.com/office/drawing/2014/main" val="20006"/>
                    </a:ext>
                  </a:extLst>
                </a:gridCol>
              </a:tblGrid>
              <a:tr h="235461">
                <a:tc rowSpan="2">
                  <a:txBody>
                    <a:bodyPr/>
                    <a:lstStyle/>
                    <a:p>
                      <a:pPr algn="ctr">
                        <a:lnSpc>
                          <a:spcPts val="1800"/>
                        </a:lnSpc>
                        <a:spcAft>
                          <a:spcPts val="0"/>
                        </a:spcAft>
                      </a:pPr>
                      <a:r>
                        <a:rPr lang="zh-TW" sz="1800" kern="100" dirty="0">
                          <a:solidFill>
                            <a:srgbClr val="000000"/>
                          </a:solidFill>
                          <a:effectLst/>
                          <a:latin typeface="標楷體" panose="03000509000000000000" pitchFamily="65" charset="-120"/>
                          <a:ea typeface="標楷體" panose="03000509000000000000" pitchFamily="65" charset="-120"/>
                        </a:rPr>
                        <a:t>控制重點</a:t>
                      </a:r>
                    </a:p>
                  </a:txBody>
                  <a:tcPr marL="24553" marR="2455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gridSpan="5">
                  <a:txBody>
                    <a:bodyPr/>
                    <a:lstStyle/>
                    <a:p>
                      <a:pPr algn="ctr">
                        <a:lnSpc>
                          <a:spcPts val="1800"/>
                        </a:lnSpc>
                        <a:spcAft>
                          <a:spcPts val="0"/>
                        </a:spcAft>
                      </a:pPr>
                      <a:r>
                        <a:rPr lang="zh-TW" sz="1800" b="1" kern="100" dirty="0">
                          <a:solidFill>
                            <a:srgbClr val="000000"/>
                          </a:solidFill>
                          <a:effectLst/>
                          <a:latin typeface="標楷體" panose="03000509000000000000" pitchFamily="65" charset="-120"/>
                          <a:ea typeface="標楷體" panose="03000509000000000000" pitchFamily="65" charset="-120"/>
                        </a:rPr>
                        <a:t>評估情形</a:t>
                      </a:r>
                    </a:p>
                  </a:txBody>
                  <a:tcPr marL="24553" marR="245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rowSpan="2">
                  <a:txBody>
                    <a:bodyPr/>
                    <a:lstStyle/>
                    <a:p>
                      <a:pPr algn="ctr">
                        <a:lnSpc>
                          <a:spcPts val="1800"/>
                        </a:lnSpc>
                        <a:spcAft>
                          <a:spcPts val="0"/>
                        </a:spcAft>
                      </a:pPr>
                      <a:r>
                        <a:rPr lang="zh-TW" sz="1600" b="1" kern="100" dirty="0">
                          <a:solidFill>
                            <a:srgbClr val="000000"/>
                          </a:solidFill>
                          <a:effectLst/>
                          <a:latin typeface="標楷體" panose="03000509000000000000" pitchFamily="65" charset="-120"/>
                          <a:ea typeface="標楷體" panose="03000509000000000000" pitchFamily="65" charset="-120"/>
                        </a:rPr>
                        <a:t>改善措施</a:t>
                      </a:r>
                    </a:p>
                  </a:txBody>
                  <a:tcPr marL="24553" marR="2455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0000"/>
                  </a:ext>
                </a:extLst>
              </a:tr>
              <a:tr h="353377">
                <a:tc vMerge="1">
                  <a:txBody>
                    <a:bodyPr/>
                    <a:lstStyle/>
                    <a:p>
                      <a:endParaRPr lang="zh-TW" altLang="en-US"/>
                    </a:p>
                  </a:txBody>
                  <a:tcPr/>
                </a:tc>
                <a:tc>
                  <a:txBody>
                    <a:bodyPr/>
                    <a:lstStyle/>
                    <a:p>
                      <a:pPr algn="ctr">
                        <a:lnSpc>
                          <a:spcPts val="1800"/>
                        </a:lnSpc>
                        <a:spcAft>
                          <a:spcPts val="0"/>
                        </a:spcAft>
                      </a:pPr>
                      <a:r>
                        <a:rPr lang="zh-TW" sz="1600" b="1" kern="100" dirty="0">
                          <a:solidFill>
                            <a:srgbClr val="0000FF"/>
                          </a:solidFill>
                          <a:effectLst/>
                          <a:latin typeface="標楷體" panose="03000509000000000000" pitchFamily="65" charset="-120"/>
                          <a:ea typeface="標楷體" panose="03000509000000000000" pitchFamily="65" charset="-120"/>
                        </a:rPr>
                        <a:t>落實</a:t>
                      </a:r>
                    </a:p>
                  </a:txBody>
                  <a:tcPr marL="24553" marR="2455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ts val="1800"/>
                        </a:lnSpc>
                        <a:spcAft>
                          <a:spcPts val="0"/>
                        </a:spcAft>
                      </a:pPr>
                      <a:r>
                        <a:rPr lang="zh-TW" sz="1600" b="1" kern="100" dirty="0">
                          <a:solidFill>
                            <a:srgbClr val="0000FF"/>
                          </a:solidFill>
                          <a:effectLst/>
                          <a:latin typeface="標楷體" panose="03000509000000000000" pitchFamily="65" charset="-120"/>
                          <a:ea typeface="標楷體" panose="03000509000000000000" pitchFamily="65" charset="-120"/>
                        </a:rPr>
                        <a:t>部分落實</a:t>
                      </a:r>
                    </a:p>
                  </a:txBody>
                  <a:tcPr marL="24553" marR="2455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ts val="1800"/>
                        </a:lnSpc>
                        <a:spcAft>
                          <a:spcPts val="0"/>
                        </a:spcAft>
                      </a:pPr>
                      <a:r>
                        <a:rPr lang="zh-TW" sz="1600" b="1" kern="100" dirty="0">
                          <a:solidFill>
                            <a:srgbClr val="0000FF"/>
                          </a:solidFill>
                          <a:effectLst/>
                          <a:latin typeface="標楷體" panose="03000509000000000000" pitchFamily="65" charset="-120"/>
                          <a:ea typeface="標楷體" panose="03000509000000000000" pitchFamily="65" charset="-120"/>
                        </a:rPr>
                        <a:t>未落實</a:t>
                      </a:r>
                    </a:p>
                  </a:txBody>
                  <a:tcPr marL="24553" marR="2455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ts val="1800"/>
                        </a:lnSpc>
                        <a:spcAft>
                          <a:spcPts val="0"/>
                        </a:spcAft>
                      </a:pPr>
                      <a:r>
                        <a:rPr lang="zh-TW" sz="1600" b="1" kern="100" dirty="0">
                          <a:solidFill>
                            <a:srgbClr val="0000FF"/>
                          </a:solidFill>
                          <a:effectLst/>
                          <a:latin typeface="標楷體" panose="03000509000000000000" pitchFamily="65" charset="-120"/>
                          <a:ea typeface="標楷體" panose="03000509000000000000" pitchFamily="65" charset="-120"/>
                        </a:rPr>
                        <a:t>不適用</a:t>
                      </a:r>
                    </a:p>
                  </a:txBody>
                  <a:tcPr marL="24553" marR="2455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ts val="1800"/>
                        </a:lnSpc>
                        <a:spcAft>
                          <a:spcPts val="0"/>
                        </a:spcAft>
                      </a:pPr>
                      <a:r>
                        <a:rPr lang="zh-TW" sz="1600" b="1" kern="100" dirty="0">
                          <a:solidFill>
                            <a:srgbClr val="0000FF"/>
                          </a:solidFill>
                          <a:effectLst/>
                          <a:latin typeface="標楷體" panose="03000509000000000000" pitchFamily="65" charset="-120"/>
                          <a:ea typeface="標楷體" panose="03000509000000000000" pitchFamily="65" charset="-120"/>
                        </a:rPr>
                        <a:t>其他</a:t>
                      </a:r>
                    </a:p>
                  </a:txBody>
                  <a:tcPr marL="24553" marR="2455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vMerge="1">
                  <a:txBody>
                    <a:bodyPr/>
                    <a:lstStyle/>
                    <a:p>
                      <a:endParaRPr lang="zh-TW" altLang="en-US"/>
                    </a:p>
                  </a:txBody>
                  <a:tcPr/>
                </a:tc>
                <a:extLst>
                  <a:ext uri="{0D108BD9-81ED-4DB2-BD59-A6C34878D82A}">
                    <a16:rowId xmlns:a16="http://schemas.microsoft.com/office/drawing/2014/main" val="10001"/>
                  </a:ext>
                </a:extLst>
              </a:tr>
              <a:tr h="4417640">
                <a:tc>
                  <a:txBody>
                    <a:bodyPr/>
                    <a:lstStyle/>
                    <a:p>
                      <a:pPr marL="542925" lvl="0" indent="-542925" algn="just">
                        <a:lnSpc>
                          <a:spcPts val="2100"/>
                        </a:lnSpc>
                        <a:spcAft>
                          <a:spcPts val="0"/>
                        </a:spcAft>
                        <a:buSzPts val="1400"/>
                        <a:buFont typeface="標楷體"/>
                        <a:buNone/>
                        <a:tabLst>
                          <a:tab pos="542925" algn="l"/>
                        </a:tabLst>
                      </a:pPr>
                      <a:r>
                        <a:rPr lang="zh-TW" altLang="en-US" sz="1800" kern="100" dirty="0">
                          <a:solidFill>
                            <a:srgbClr val="000000"/>
                          </a:solidFill>
                          <a:effectLst/>
                          <a:latin typeface="標楷體" panose="03000509000000000000" pitchFamily="65" charset="-120"/>
                          <a:ea typeface="標楷體" panose="03000509000000000000" pitchFamily="65" charset="-120"/>
                        </a:rPr>
                        <a:t>九、</a:t>
                      </a:r>
                      <a:r>
                        <a:rPr lang="zh-TW" sz="1800" kern="100" dirty="0">
                          <a:solidFill>
                            <a:srgbClr val="000000"/>
                          </a:solidFill>
                          <a:effectLst/>
                          <a:latin typeface="標楷體" panose="03000509000000000000" pitchFamily="65" charset="-120"/>
                          <a:ea typeface="標楷體" panose="03000509000000000000" pitchFamily="65" charset="-120"/>
                        </a:rPr>
                        <a:t>廠商是否依契約所定</a:t>
                      </a:r>
                      <a:r>
                        <a:rPr lang="zh-TW" sz="1800" u="sng" kern="100" dirty="0">
                          <a:solidFill>
                            <a:srgbClr val="0000FF"/>
                          </a:solidFill>
                          <a:effectLst/>
                          <a:latin typeface="標楷體" panose="03000509000000000000" pitchFamily="65" charset="-120"/>
                          <a:ea typeface="標楷體" panose="03000509000000000000" pitchFamily="65" charset="-120"/>
                        </a:rPr>
                        <a:t>保險內容投保</a:t>
                      </a:r>
                      <a:r>
                        <a:rPr lang="zh-TW" sz="1800" kern="100" dirty="0">
                          <a:solidFill>
                            <a:srgbClr val="000000"/>
                          </a:solidFill>
                          <a:effectLst/>
                          <a:latin typeface="標楷體" panose="03000509000000000000" pitchFamily="65" charset="-120"/>
                          <a:ea typeface="標楷體" panose="03000509000000000000" pitchFamily="65" charset="-120"/>
                        </a:rPr>
                        <a:t>；有無偽造變造保險文件情形。</a:t>
                      </a:r>
                    </a:p>
                    <a:p>
                      <a:pPr marL="542925" lvl="0" indent="-542925" algn="just">
                        <a:lnSpc>
                          <a:spcPts val="2100"/>
                        </a:lnSpc>
                        <a:spcAft>
                          <a:spcPts val="0"/>
                        </a:spcAft>
                        <a:buSzPts val="1400"/>
                        <a:buFont typeface="標楷體"/>
                        <a:buNone/>
                      </a:pPr>
                      <a:r>
                        <a:rPr lang="zh-TW" altLang="en-US" sz="1800" kern="100" dirty="0">
                          <a:solidFill>
                            <a:srgbClr val="000000"/>
                          </a:solidFill>
                          <a:effectLst/>
                          <a:latin typeface="標楷體" panose="03000509000000000000" pitchFamily="65" charset="-120"/>
                          <a:ea typeface="標楷體" panose="03000509000000000000" pitchFamily="65" charset="-120"/>
                        </a:rPr>
                        <a:t>十、</a:t>
                      </a:r>
                      <a:r>
                        <a:rPr lang="zh-TW" sz="1800" kern="100" dirty="0">
                          <a:solidFill>
                            <a:srgbClr val="000000"/>
                          </a:solidFill>
                          <a:effectLst/>
                          <a:latin typeface="標楷體" panose="03000509000000000000" pitchFamily="65" charset="-120"/>
                          <a:ea typeface="標楷體" panose="03000509000000000000" pitchFamily="65" charset="-120"/>
                        </a:rPr>
                        <a:t>查察廠商履約</a:t>
                      </a:r>
                      <a:r>
                        <a:rPr lang="zh-TW" sz="1800" u="sng" kern="100" dirty="0">
                          <a:solidFill>
                            <a:srgbClr val="0000FF"/>
                          </a:solidFill>
                          <a:effectLst/>
                          <a:latin typeface="標楷體" panose="03000509000000000000" pitchFamily="65" charset="-120"/>
                          <a:ea typeface="標楷體" panose="03000509000000000000" pitchFamily="65" charset="-120"/>
                        </a:rPr>
                        <a:t>是否有契約所定不發還保證金之情形</a:t>
                      </a:r>
                      <a:r>
                        <a:rPr lang="zh-TW" sz="1800" kern="100" dirty="0">
                          <a:solidFill>
                            <a:srgbClr val="000000"/>
                          </a:solidFill>
                          <a:effectLst/>
                          <a:latin typeface="標楷體" panose="03000509000000000000" pitchFamily="65" charset="-120"/>
                          <a:ea typeface="標楷體" panose="03000509000000000000" pitchFamily="65" charset="-120"/>
                        </a:rPr>
                        <a:t>；廠商連帶保證書、保險單之有效期是否符合契約約定；連帶保證書、保險單有無偽造變造情形；契約金額、期限增加或延長時，保證金、保險單之金額及有效期是否配合調整。</a:t>
                      </a:r>
                    </a:p>
                    <a:p>
                      <a:pPr marL="542925" lvl="0" indent="-542925" algn="just">
                        <a:lnSpc>
                          <a:spcPts val="2100"/>
                        </a:lnSpc>
                        <a:spcAft>
                          <a:spcPts val="0"/>
                        </a:spcAft>
                        <a:buSzPts val="1400"/>
                        <a:buFont typeface="標楷體"/>
                        <a:buNone/>
                        <a:tabLst>
                          <a:tab pos="544830" algn="l"/>
                        </a:tabLst>
                      </a:pPr>
                      <a:r>
                        <a:rPr lang="zh-TW" altLang="en-US" sz="1800" u="sng" kern="100" dirty="0">
                          <a:solidFill>
                            <a:srgbClr val="0000FF"/>
                          </a:solidFill>
                          <a:effectLst/>
                          <a:latin typeface="標楷體" panose="03000509000000000000" pitchFamily="65" charset="-120"/>
                          <a:ea typeface="標楷體" panose="03000509000000000000" pitchFamily="65" charset="-120"/>
                        </a:rPr>
                        <a:t>十一、</a:t>
                      </a:r>
                      <a:r>
                        <a:rPr lang="zh-TW" sz="1800" u="sng" kern="100" dirty="0">
                          <a:solidFill>
                            <a:srgbClr val="0000FF"/>
                          </a:solidFill>
                          <a:effectLst/>
                          <a:latin typeface="標楷體" panose="03000509000000000000" pitchFamily="65" charset="-120"/>
                          <a:ea typeface="標楷體" panose="03000509000000000000" pitchFamily="65" charset="-120"/>
                        </a:rPr>
                        <a:t>契約變更</a:t>
                      </a:r>
                      <a:r>
                        <a:rPr lang="zh-TW" sz="1800" kern="100" dirty="0">
                          <a:solidFill>
                            <a:srgbClr val="000000"/>
                          </a:solidFill>
                          <a:effectLst/>
                          <a:latin typeface="標楷體" panose="03000509000000000000" pitchFamily="65" charset="-120"/>
                          <a:ea typeface="標楷體" panose="03000509000000000000" pitchFamily="65" charset="-120"/>
                        </a:rPr>
                        <a:t>，是否經機關及廠商雙方之合意，作成書面紀錄，並簽名或蓋章。</a:t>
                      </a:r>
                    </a:p>
                    <a:p>
                      <a:pPr marL="542925" lvl="0" indent="-542925" algn="just">
                        <a:lnSpc>
                          <a:spcPts val="2100"/>
                        </a:lnSpc>
                        <a:spcAft>
                          <a:spcPts val="0"/>
                        </a:spcAft>
                        <a:buSzPts val="1400"/>
                        <a:buFont typeface="標楷體"/>
                        <a:buNone/>
                        <a:tabLst>
                          <a:tab pos="535940" algn="l"/>
                        </a:tabLst>
                      </a:pPr>
                      <a:r>
                        <a:rPr lang="zh-TW" altLang="en-US" sz="1800" kern="100" dirty="0">
                          <a:solidFill>
                            <a:srgbClr val="000000"/>
                          </a:solidFill>
                          <a:effectLst/>
                          <a:latin typeface="標楷體" panose="03000509000000000000" pitchFamily="65" charset="-120"/>
                          <a:ea typeface="標楷體" panose="03000509000000000000" pitchFamily="65" charset="-120"/>
                        </a:rPr>
                        <a:t>十二、</a:t>
                      </a:r>
                      <a:r>
                        <a:rPr lang="zh-TW" sz="1800" kern="100" dirty="0">
                          <a:solidFill>
                            <a:srgbClr val="000000"/>
                          </a:solidFill>
                          <a:effectLst/>
                          <a:latin typeface="標楷體" panose="03000509000000000000" pitchFamily="65" charset="-120"/>
                          <a:ea typeface="標楷體" panose="03000509000000000000" pitchFamily="65" charset="-120"/>
                        </a:rPr>
                        <a:t>契約變更，是否依「採購契約變更或加減價核准監辦備查規定一覽表」辦理。</a:t>
                      </a:r>
                    </a:p>
                    <a:p>
                      <a:pPr marL="542925" lvl="0" indent="-542925" algn="just">
                        <a:lnSpc>
                          <a:spcPts val="2100"/>
                        </a:lnSpc>
                        <a:spcAft>
                          <a:spcPts val="0"/>
                        </a:spcAft>
                        <a:buSzPts val="1400"/>
                        <a:buFont typeface="標楷體"/>
                        <a:buNone/>
                      </a:pPr>
                      <a:r>
                        <a:rPr lang="zh-TW" altLang="en-US" sz="1800" kern="100" dirty="0">
                          <a:solidFill>
                            <a:srgbClr val="000000"/>
                          </a:solidFill>
                          <a:effectLst/>
                          <a:latin typeface="標楷體" panose="03000509000000000000" pitchFamily="65" charset="-120"/>
                          <a:ea typeface="標楷體" panose="03000509000000000000" pitchFamily="65" charset="-120"/>
                        </a:rPr>
                        <a:t>十三、</a:t>
                      </a:r>
                      <a:r>
                        <a:rPr lang="zh-TW" sz="1800" kern="100" dirty="0">
                          <a:solidFill>
                            <a:srgbClr val="000000"/>
                          </a:solidFill>
                          <a:effectLst/>
                          <a:latin typeface="標楷體" panose="03000509000000000000" pitchFamily="65" charset="-120"/>
                          <a:ea typeface="標楷體" panose="03000509000000000000" pitchFamily="65" charset="-120"/>
                        </a:rPr>
                        <a:t>履約爭議發生後，</a:t>
                      </a:r>
                      <a:r>
                        <a:rPr lang="zh-TW" sz="1800" u="sng" kern="100" dirty="0">
                          <a:solidFill>
                            <a:srgbClr val="0000FF"/>
                          </a:solidFill>
                          <a:effectLst/>
                          <a:latin typeface="標楷體" panose="03000509000000000000" pitchFamily="65" charset="-120"/>
                          <a:ea typeface="標楷體" panose="03000509000000000000" pitchFamily="65" charset="-120"/>
                        </a:rPr>
                        <a:t>是否迅速處理爭議</a:t>
                      </a:r>
                      <a:r>
                        <a:rPr lang="zh-TW" sz="1800" kern="100" dirty="0">
                          <a:solidFill>
                            <a:srgbClr val="000000"/>
                          </a:solidFill>
                          <a:effectLst/>
                          <a:latin typeface="標楷體" panose="03000509000000000000" pitchFamily="65" charset="-120"/>
                          <a:ea typeface="標楷體" panose="03000509000000000000" pitchFamily="65" charset="-120"/>
                        </a:rPr>
                        <a:t>。</a:t>
                      </a:r>
                    </a:p>
                  </a:txBody>
                  <a:tcPr marL="24553" marR="245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just">
                        <a:lnSpc>
                          <a:spcPts val="2100"/>
                        </a:lnSpc>
                        <a:spcAft>
                          <a:spcPts val="0"/>
                        </a:spcAft>
                      </a:pPr>
                      <a:r>
                        <a:rPr lang="en-US" sz="2000" kern="100" dirty="0">
                          <a:solidFill>
                            <a:srgbClr val="000000"/>
                          </a:solidFill>
                          <a:effectLst/>
                          <a:latin typeface="標楷體" panose="03000509000000000000" pitchFamily="65" charset="-120"/>
                          <a:ea typeface="標楷體" panose="03000509000000000000" pitchFamily="65" charset="-120"/>
                        </a:rPr>
                        <a:t> </a:t>
                      </a:r>
                      <a:endParaRPr lang="zh-TW" sz="2000" kern="100" dirty="0">
                        <a:solidFill>
                          <a:srgbClr val="000000"/>
                        </a:solidFill>
                        <a:effectLst/>
                        <a:latin typeface="標楷體" panose="03000509000000000000" pitchFamily="65" charset="-120"/>
                        <a:ea typeface="標楷體" panose="03000509000000000000" pitchFamily="65" charset="-120"/>
                      </a:endParaRPr>
                    </a:p>
                  </a:txBody>
                  <a:tcPr marL="24553" marR="245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just">
                        <a:lnSpc>
                          <a:spcPts val="2100"/>
                        </a:lnSpc>
                        <a:spcAft>
                          <a:spcPts val="0"/>
                        </a:spcAft>
                      </a:pPr>
                      <a:r>
                        <a:rPr lang="en-US" sz="2000" kern="100" dirty="0">
                          <a:solidFill>
                            <a:srgbClr val="000000"/>
                          </a:solidFill>
                          <a:effectLst/>
                          <a:latin typeface="標楷體" panose="03000509000000000000" pitchFamily="65" charset="-120"/>
                          <a:ea typeface="標楷體" panose="03000509000000000000" pitchFamily="65" charset="-120"/>
                        </a:rPr>
                        <a:t> </a:t>
                      </a:r>
                      <a:endParaRPr lang="zh-TW" sz="2000" kern="100" dirty="0">
                        <a:solidFill>
                          <a:srgbClr val="000000"/>
                        </a:solidFill>
                        <a:effectLst/>
                        <a:latin typeface="標楷體" panose="03000509000000000000" pitchFamily="65" charset="-120"/>
                        <a:ea typeface="標楷體" panose="03000509000000000000" pitchFamily="65" charset="-120"/>
                      </a:endParaRPr>
                    </a:p>
                  </a:txBody>
                  <a:tcPr marL="24553" marR="245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just">
                        <a:lnSpc>
                          <a:spcPts val="2100"/>
                        </a:lnSpc>
                        <a:spcAft>
                          <a:spcPts val="0"/>
                        </a:spcAft>
                      </a:pPr>
                      <a:r>
                        <a:rPr lang="en-US" sz="2000" kern="100" dirty="0">
                          <a:solidFill>
                            <a:srgbClr val="000000"/>
                          </a:solidFill>
                          <a:effectLst/>
                          <a:latin typeface="標楷體" panose="03000509000000000000" pitchFamily="65" charset="-120"/>
                          <a:ea typeface="標楷體" panose="03000509000000000000" pitchFamily="65" charset="-120"/>
                        </a:rPr>
                        <a:t> </a:t>
                      </a:r>
                      <a:endParaRPr lang="zh-TW" sz="2000" kern="100" dirty="0">
                        <a:solidFill>
                          <a:srgbClr val="000000"/>
                        </a:solidFill>
                        <a:effectLst/>
                        <a:latin typeface="標楷體" panose="03000509000000000000" pitchFamily="65" charset="-120"/>
                        <a:ea typeface="標楷體" panose="03000509000000000000" pitchFamily="65" charset="-120"/>
                      </a:endParaRPr>
                    </a:p>
                  </a:txBody>
                  <a:tcPr marL="24553" marR="245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just">
                        <a:lnSpc>
                          <a:spcPts val="2100"/>
                        </a:lnSpc>
                        <a:spcAft>
                          <a:spcPts val="0"/>
                        </a:spcAft>
                      </a:pPr>
                      <a:r>
                        <a:rPr lang="en-US" sz="2000" kern="100" dirty="0">
                          <a:solidFill>
                            <a:srgbClr val="000000"/>
                          </a:solidFill>
                          <a:effectLst/>
                          <a:latin typeface="標楷體" panose="03000509000000000000" pitchFamily="65" charset="-120"/>
                          <a:ea typeface="標楷體" panose="03000509000000000000" pitchFamily="65" charset="-120"/>
                        </a:rPr>
                        <a:t> </a:t>
                      </a:r>
                      <a:endParaRPr lang="zh-TW" sz="2000" kern="100" dirty="0">
                        <a:solidFill>
                          <a:srgbClr val="000000"/>
                        </a:solidFill>
                        <a:effectLst/>
                        <a:latin typeface="標楷體" panose="03000509000000000000" pitchFamily="65" charset="-120"/>
                        <a:ea typeface="標楷體" panose="03000509000000000000" pitchFamily="65" charset="-120"/>
                      </a:endParaRPr>
                    </a:p>
                  </a:txBody>
                  <a:tcPr marL="24553" marR="245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just">
                        <a:lnSpc>
                          <a:spcPts val="2100"/>
                        </a:lnSpc>
                        <a:spcAft>
                          <a:spcPts val="0"/>
                        </a:spcAft>
                      </a:pPr>
                      <a:r>
                        <a:rPr lang="en-US" sz="2000" kern="100" dirty="0">
                          <a:solidFill>
                            <a:srgbClr val="000000"/>
                          </a:solidFill>
                          <a:effectLst/>
                          <a:latin typeface="標楷體" panose="03000509000000000000" pitchFamily="65" charset="-120"/>
                          <a:ea typeface="標楷體" panose="03000509000000000000" pitchFamily="65" charset="-120"/>
                        </a:rPr>
                        <a:t> </a:t>
                      </a:r>
                      <a:endParaRPr lang="zh-TW" sz="2000" kern="100" dirty="0">
                        <a:solidFill>
                          <a:srgbClr val="000000"/>
                        </a:solidFill>
                        <a:effectLst/>
                        <a:latin typeface="標楷體" panose="03000509000000000000" pitchFamily="65" charset="-120"/>
                        <a:ea typeface="標楷體" panose="03000509000000000000" pitchFamily="65" charset="-120"/>
                      </a:endParaRPr>
                    </a:p>
                  </a:txBody>
                  <a:tcPr marL="24553" marR="245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just">
                        <a:lnSpc>
                          <a:spcPts val="2100"/>
                        </a:lnSpc>
                        <a:spcAft>
                          <a:spcPts val="0"/>
                        </a:spcAft>
                      </a:pPr>
                      <a:r>
                        <a:rPr lang="en-US" sz="2000" kern="100" dirty="0">
                          <a:solidFill>
                            <a:srgbClr val="000000"/>
                          </a:solidFill>
                          <a:effectLst/>
                          <a:latin typeface="標楷體" panose="03000509000000000000" pitchFamily="65" charset="-120"/>
                          <a:ea typeface="標楷體" panose="03000509000000000000" pitchFamily="65" charset="-120"/>
                        </a:rPr>
                        <a:t> </a:t>
                      </a:r>
                      <a:endParaRPr lang="zh-TW" sz="2000" kern="100" dirty="0">
                        <a:solidFill>
                          <a:srgbClr val="000000"/>
                        </a:solidFill>
                        <a:effectLst/>
                        <a:latin typeface="標楷體" panose="03000509000000000000" pitchFamily="65" charset="-120"/>
                        <a:ea typeface="標楷體" panose="03000509000000000000" pitchFamily="65" charset="-120"/>
                      </a:endParaRPr>
                    </a:p>
                  </a:txBody>
                  <a:tcPr marL="24553" marR="245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0002"/>
                  </a:ext>
                </a:extLst>
              </a:tr>
              <a:tr h="331152">
                <a:tc gridSpan="7">
                  <a:txBody>
                    <a:bodyPr/>
                    <a:lstStyle/>
                    <a:p>
                      <a:pPr algn="just">
                        <a:lnSpc>
                          <a:spcPts val="2100"/>
                        </a:lnSpc>
                        <a:spcAft>
                          <a:spcPts val="0"/>
                        </a:spcAft>
                      </a:pPr>
                      <a:r>
                        <a:rPr lang="en-US" sz="1800" b="0" kern="100" dirty="0">
                          <a:effectLst/>
                          <a:latin typeface="標楷體" panose="03000509000000000000" pitchFamily="65" charset="-120"/>
                          <a:ea typeface="標楷體" panose="03000509000000000000" pitchFamily="65" charset="-120"/>
                        </a:rPr>
                        <a:t> </a:t>
                      </a:r>
                      <a:endParaRPr lang="zh-TW" sz="1800" b="0" kern="100" dirty="0">
                        <a:solidFill>
                          <a:srgbClr val="000000"/>
                        </a:solidFill>
                        <a:effectLst/>
                        <a:latin typeface="標楷體" panose="03000509000000000000" pitchFamily="65" charset="-120"/>
                        <a:ea typeface="標楷體" panose="03000509000000000000" pitchFamily="65" charset="-120"/>
                      </a:endParaRPr>
                    </a:p>
                    <a:p>
                      <a:pPr algn="just">
                        <a:lnSpc>
                          <a:spcPts val="2100"/>
                        </a:lnSpc>
                        <a:spcAft>
                          <a:spcPts val="0"/>
                        </a:spcAft>
                      </a:pPr>
                      <a:r>
                        <a:rPr lang="zh-TW" altLang="en-US" sz="1800" b="0" kern="100" dirty="0">
                          <a:solidFill>
                            <a:srgbClr val="000000"/>
                          </a:solidFill>
                          <a:effectLst/>
                          <a:latin typeface="標楷體" panose="03000509000000000000" pitchFamily="65" charset="-120"/>
                          <a:ea typeface="標楷體" panose="03000509000000000000" pitchFamily="65" charset="-120"/>
                        </a:rPr>
                        <a:t>   </a:t>
                      </a:r>
                      <a:r>
                        <a:rPr lang="zh-TW" sz="1800" b="1" kern="100" dirty="0">
                          <a:solidFill>
                            <a:srgbClr val="FF0000"/>
                          </a:solidFill>
                          <a:effectLst/>
                          <a:latin typeface="標楷體" panose="03000509000000000000" pitchFamily="65" charset="-120"/>
                          <a:ea typeface="標楷體" panose="03000509000000000000" pitchFamily="65" charset="-120"/>
                        </a:rPr>
                        <a:t>填表人：</a:t>
                      </a:r>
                      <a:r>
                        <a:rPr lang="en-US" sz="1800" b="1" u="sng" kern="100" dirty="0">
                          <a:solidFill>
                            <a:srgbClr val="FF0000"/>
                          </a:solidFill>
                          <a:effectLst/>
                          <a:latin typeface="標楷體" panose="03000509000000000000" pitchFamily="65" charset="-120"/>
                          <a:ea typeface="標楷體" panose="03000509000000000000" pitchFamily="65" charset="-120"/>
                        </a:rPr>
                        <a:t>	</a:t>
                      </a:r>
                      <a:r>
                        <a:rPr lang="en-US" sz="1800" b="1" kern="100" dirty="0">
                          <a:solidFill>
                            <a:srgbClr val="FF0000"/>
                          </a:solidFill>
                          <a:effectLst/>
                          <a:latin typeface="標楷體" panose="03000509000000000000" pitchFamily="65" charset="-120"/>
                          <a:ea typeface="標楷體" panose="03000509000000000000" pitchFamily="65" charset="-120"/>
                        </a:rPr>
                        <a:t>	</a:t>
                      </a:r>
                      <a:r>
                        <a:rPr lang="zh-TW" altLang="en-US" sz="1800" b="1" kern="100" dirty="0">
                          <a:solidFill>
                            <a:srgbClr val="FF0000"/>
                          </a:solidFill>
                          <a:effectLst/>
                          <a:latin typeface="標楷體" panose="03000509000000000000" pitchFamily="65" charset="-120"/>
                          <a:ea typeface="標楷體" panose="03000509000000000000" pitchFamily="65" charset="-120"/>
                        </a:rPr>
                        <a:t>    </a:t>
                      </a:r>
                      <a:r>
                        <a:rPr lang="en-US" sz="1800" b="1" kern="100" dirty="0">
                          <a:solidFill>
                            <a:srgbClr val="FF0000"/>
                          </a:solidFill>
                          <a:effectLst/>
                          <a:latin typeface="標楷體" panose="03000509000000000000" pitchFamily="65" charset="-120"/>
                          <a:ea typeface="標楷體" panose="03000509000000000000" pitchFamily="65" charset="-120"/>
                        </a:rPr>
                        <a:t>        </a:t>
                      </a:r>
                      <a:r>
                        <a:rPr lang="zh-TW" sz="1800" b="1" kern="100" dirty="0">
                          <a:solidFill>
                            <a:srgbClr val="FF0000"/>
                          </a:solidFill>
                          <a:effectLst/>
                          <a:latin typeface="標楷體" panose="03000509000000000000" pitchFamily="65" charset="-120"/>
                          <a:ea typeface="標楷體" panose="03000509000000000000" pitchFamily="65" charset="-120"/>
                        </a:rPr>
                        <a:t>複核：</a:t>
                      </a:r>
                      <a:r>
                        <a:rPr lang="en-US" sz="1800" b="1" kern="100" dirty="0">
                          <a:solidFill>
                            <a:srgbClr val="FF0000"/>
                          </a:solidFill>
                          <a:effectLst/>
                          <a:latin typeface="標楷體" panose="03000509000000000000" pitchFamily="65" charset="-120"/>
                          <a:ea typeface="標楷體" panose="03000509000000000000" pitchFamily="65" charset="-120"/>
                        </a:rPr>
                        <a:t>	</a:t>
                      </a:r>
                      <a:r>
                        <a:rPr lang="en-US" sz="1800" b="0" u="sng" kern="100" dirty="0">
                          <a:solidFill>
                            <a:srgbClr val="FF0000"/>
                          </a:solidFill>
                          <a:effectLst/>
                          <a:latin typeface="標楷體" panose="03000509000000000000" pitchFamily="65" charset="-120"/>
                          <a:ea typeface="標楷體" panose="03000509000000000000" pitchFamily="65" charset="-120"/>
                        </a:rPr>
                        <a:t>	</a:t>
                      </a:r>
                      <a:r>
                        <a:rPr lang="en-US" sz="1800" b="0" kern="100" dirty="0">
                          <a:solidFill>
                            <a:srgbClr val="000000"/>
                          </a:solidFill>
                          <a:effectLst/>
                          <a:latin typeface="標楷體" panose="03000509000000000000" pitchFamily="65" charset="-120"/>
                          <a:ea typeface="標楷體" panose="03000509000000000000" pitchFamily="65" charset="-120"/>
                        </a:rPr>
                        <a:t>	</a:t>
                      </a:r>
                      <a:endParaRPr lang="zh-TW" sz="1800" b="0" kern="100" dirty="0">
                        <a:solidFill>
                          <a:srgbClr val="000000"/>
                        </a:solidFill>
                        <a:effectLst/>
                        <a:latin typeface="標楷體" panose="03000509000000000000" pitchFamily="65" charset="-120"/>
                        <a:ea typeface="標楷體" panose="03000509000000000000" pitchFamily="65" charset="-120"/>
                      </a:endParaRPr>
                    </a:p>
                  </a:txBody>
                  <a:tcPr marL="24553" marR="245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1583334205"/>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2" name="矩形 1"/>
          <p:cNvSpPr/>
          <p:nvPr/>
        </p:nvSpPr>
        <p:spPr>
          <a:xfrm>
            <a:off x="372879" y="260648"/>
            <a:ext cx="8280920" cy="5693866"/>
          </a:xfrm>
          <a:prstGeom prst="rect">
            <a:avLst/>
          </a:prstGeom>
        </p:spPr>
        <p:txBody>
          <a:bodyPr wrap="square">
            <a:spAutoFit/>
          </a:bodyPr>
          <a:lstStyle/>
          <a:p>
            <a:pPr algn="just"/>
            <a:r>
              <a:rPr lang="zh-TW" altLang="zh-TW" sz="2800" b="1" dirty="0">
                <a:solidFill>
                  <a:srgbClr val="000000"/>
                </a:solidFill>
                <a:latin typeface="標楷體" panose="03000509000000000000" pitchFamily="65" charset="-120"/>
                <a:ea typeface="標楷體" panose="03000509000000000000" pitchFamily="65" charset="-120"/>
              </a:rPr>
              <a:t>註：</a:t>
            </a:r>
            <a:endParaRPr lang="en-US" altLang="zh-TW" sz="2800" b="1" dirty="0">
              <a:solidFill>
                <a:srgbClr val="000000"/>
              </a:solidFill>
              <a:latin typeface="標楷體" panose="03000509000000000000" pitchFamily="65" charset="-120"/>
              <a:ea typeface="標楷體" panose="03000509000000000000" pitchFamily="65" charset="-120"/>
            </a:endParaRPr>
          </a:p>
          <a:p>
            <a:pPr marL="361950" indent="-361950" algn="just"/>
            <a:r>
              <a:rPr lang="en-US" altLang="zh-TW" sz="2800" b="1" dirty="0">
                <a:solidFill>
                  <a:srgbClr val="000000"/>
                </a:solidFill>
                <a:latin typeface="標楷體" panose="03000509000000000000" pitchFamily="65" charset="-120"/>
                <a:ea typeface="標楷體" panose="03000509000000000000" pitchFamily="65" charset="-120"/>
              </a:rPr>
              <a:t>1.</a:t>
            </a:r>
            <a:r>
              <a:rPr lang="zh-TW" altLang="zh-TW" sz="2800" b="1" dirty="0">
                <a:solidFill>
                  <a:srgbClr val="000000"/>
                </a:solidFill>
                <a:latin typeface="標楷體" panose="03000509000000000000" pitchFamily="65" charset="-120"/>
                <a:ea typeface="標楷體" panose="03000509000000000000" pitchFamily="65" charset="-120"/>
              </a:rPr>
              <a:t>機關得就</a:t>
            </a:r>
            <a:r>
              <a:rPr lang="en-US" altLang="zh-TW" sz="2800" b="1" dirty="0">
                <a:solidFill>
                  <a:srgbClr val="000000"/>
                </a:solidFill>
                <a:latin typeface="標楷體" panose="03000509000000000000" pitchFamily="65" charset="-120"/>
                <a:ea typeface="標楷體" panose="03000509000000000000" pitchFamily="65" charset="-120"/>
              </a:rPr>
              <a:t>1</a:t>
            </a:r>
            <a:r>
              <a:rPr lang="zh-TW" altLang="zh-TW" sz="2800" b="1" dirty="0">
                <a:solidFill>
                  <a:srgbClr val="000000"/>
                </a:solidFill>
                <a:latin typeface="標楷體" panose="03000509000000000000" pitchFamily="65" charset="-120"/>
                <a:ea typeface="標楷體" panose="03000509000000000000" pitchFamily="65" charset="-120"/>
              </a:rPr>
              <a:t>項作業流程製作</a:t>
            </a:r>
            <a:r>
              <a:rPr lang="en-US" altLang="zh-TW" sz="2800" b="1" dirty="0">
                <a:solidFill>
                  <a:srgbClr val="000000"/>
                </a:solidFill>
                <a:latin typeface="標楷體" panose="03000509000000000000" pitchFamily="65" charset="-120"/>
                <a:ea typeface="標楷體" panose="03000509000000000000" pitchFamily="65" charset="-120"/>
              </a:rPr>
              <a:t>1</a:t>
            </a:r>
            <a:r>
              <a:rPr lang="zh-TW" altLang="zh-TW" sz="2800" b="1" dirty="0">
                <a:solidFill>
                  <a:srgbClr val="000000"/>
                </a:solidFill>
                <a:latin typeface="標楷體" panose="03000509000000000000" pitchFamily="65" charset="-120"/>
                <a:ea typeface="標楷體" panose="03000509000000000000" pitchFamily="65" charset="-120"/>
              </a:rPr>
              <a:t>份自行評估表，亦得將各項作業流程依性質分類，同</a:t>
            </a:r>
            <a:r>
              <a:rPr lang="en-US" altLang="zh-TW" sz="2800" b="1" dirty="0">
                <a:solidFill>
                  <a:srgbClr val="000000"/>
                </a:solidFill>
                <a:latin typeface="標楷體" panose="03000509000000000000" pitchFamily="65" charset="-120"/>
                <a:ea typeface="標楷體" panose="03000509000000000000" pitchFamily="65" charset="-120"/>
              </a:rPr>
              <a:t>1</a:t>
            </a:r>
            <a:r>
              <a:rPr lang="zh-TW" altLang="zh-TW" sz="2800" b="1" dirty="0">
                <a:solidFill>
                  <a:srgbClr val="000000"/>
                </a:solidFill>
                <a:latin typeface="標楷體" panose="03000509000000000000" pitchFamily="65" charset="-120"/>
                <a:ea typeface="標楷體" panose="03000509000000000000" pitchFamily="65" charset="-120"/>
              </a:rPr>
              <a:t>類之作業流程合併</a:t>
            </a:r>
            <a:r>
              <a:rPr lang="en-US" altLang="zh-TW" sz="2800" b="1" dirty="0">
                <a:solidFill>
                  <a:srgbClr val="000000"/>
                </a:solidFill>
                <a:latin typeface="標楷體" panose="03000509000000000000" pitchFamily="65" charset="-120"/>
                <a:ea typeface="標楷體" panose="03000509000000000000" pitchFamily="65" charset="-120"/>
              </a:rPr>
              <a:t>1</a:t>
            </a:r>
            <a:r>
              <a:rPr lang="zh-TW" altLang="zh-TW" sz="2800" b="1" dirty="0">
                <a:solidFill>
                  <a:srgbClr val="000000"/>
                </a:solidFill>
                <a:latin typeface="標楷體" panose="03000509000000000000" pitchFamily="65" charset="-120"/>
                <a:ea typeface="標楷體" panose="03000509000000000000" pitchFamily="65" charset="-120"/>
              </a:rPr>
              <a:t>份自行評估表，將作業流程之控制重點納入評估。</a:t>
            </a:r>
          </a:p>
          <a:p>
            <a:pPr marL="361950" indent="-361950" algn="just"/>
            <a:r>
              <a:rPr lang="en-US" altLang="zh-TW" sz="2800" b="1" dirty="0">
                <a:solidFill>
                  <a:srgbClr val="000000"/>
                </a:solidFill>
                <a:latin typeface="標楷體" panose="03000509000000000000" pitchFamily="65" charset="-120"/>
                <a:ea typeface="標楷體" panose="03000509000000000000" pitchFamily="65" charset="-120"/>
              </a:rPr>
              <a:t>2.</a:t>
            </a:r>
            <a:r>
              <a:rPr lang="zh-TW" altLang="zh-TW" sz="2800" b="1" dirty="0">
                <a:solidFill>
                  <a:srgbClr val="000000"/>
                </a:solidFill>
                <a:latin typeface="標楷體" panose="03000509000000000000" pitchFamily="65" charset="-120"/>
                <a:ea typeface="標楷體" panose="03000509000000000000" pitchFamily="65" charset="-120"/>
              </a:rPr>
              <a:t>各機關依評估結果於評估情形欄勾選「落實」、「部分落實」、「未落實」「不適用」或「其他」；其中「</a:t>
            </a:r>
            <a:r>
              <a:rPr lang="zh-TW" altLang="zh-TW" sz="2800" b="1" u="sng" dirty="0">
                <a:solidFill>
                  <a:srgbClr val="0000FF"/>
                </a:solidFill>
                <a:latin typeface="標楷體" panose="03000509000000000000" pitchFamily="65" charset="-120"/>
                <a:ea typeface="標楷體" panose="03000509000000000000" pitchFamily="65" charset="-120"/>
              </a:rPr>
              <a:t>不適用</a:t>
            </a:r>
            <a:r>
              <a:rPr lang="zh-TW" altLang="zh-TW" sz="2800" b="1" dirty="0">
                <a:solidFill>
                  <a:srgbClr val="000000"/>
                </a:solidFill>
                <a:latin typeface="標楷體" panose="03000509000000000000" pitchFamily="65" charset="-120"/>
                <a:ea typeface="標楷體" panose="03000509000000000000" pitchFamily="65" charset="-120"/>
              </a:rPr>
              <a:t>」係指評估期間法令規定或作法已修正，但控制重點未及配合修正者；「</a:t>
            </a:r>
            <a:r>
              <a:rPr lang="zh-TW" altLang="zh-TW" sz="2800" b="1" u="sng" dirty="0">
                <a:solidFill>
                  <a:srgbClr val="0000FF"/>
                </a:solidFill>
                <a:latin typeface="標楷體" panose="03000509000000000000" pitchFamily="65" charset="-120"/>
                <a:ea typeface="標楷體" panose="03000509000000000000" pitchFamily="65" charset="-120"/>
              </a:rPr>
              <a:t>其他</a:t>
            </a:r>
            <a:r>
              <a:rPr lang="zh-TW" altLang="zh-TW" sz="2800" b="1" dirty="0">
                <a:solidFill>
                  <a:srgbClr val="000000"/>
                </a:solidFill>
                <a:latin typeface="標楷體" panose="03000509000000000000" pitchFamily="65" charset="-120"/>
                <a:ea typeface="標楷體" panose="03000509000000000000" pitchFamily="65" charset="-120"/>
              </a:rPr>
              <a:t>」係指評估期間未發生控制重點所規範情形等，致無法評估者；</a:t>
            </a:r>
            <a:r>
              <a:rPr lang="zh-TW" altLang="zh-TW" sz="2800" b="1" u="sng" dirty="0">
                <a:solidFill>
                  <a:srgbClr val="FF0000"/>
                </a:solidFill>
                <a:latin typeface="標楷體" panose="03000509000000000000" pitchFamily="65" charset="-120"/>
                <a:ea typeface="標楷體" panose="03000509000000000000" pitchFamily="65" charset="-120"/>
              </a:rPr>
              <a:t>遇有「部分落實」、「未落實」或「不適用」情形，於改善措施欄敘明需採行之改善措施</a:t>
            </a:r>
            <a:r>
              <a:rPr lang="zh-TW" altLang="zh-TW" sz="2800" b="1" dirty="0">
                <a:solidFill>
                  <a:srgbClr val="000000"/>
                </a:solidFill>
                <a:latin typeface="標楷體" panose="03000509000000000000" pitchFamily="65" charset="-120"/>
                <a:ea typeface="標楷體" panose="03000509000000000000" pitchFamily="65" charset="-120"/>
              </a:rPr>
              <a:t>。</a:t>
            </a:r>
          </a:p>
        </p:txBody>
      </p:sp>
    </p:spTree>
    <p:extLst>
      <p:ext uri="{BB962C8B-B14F-4D97-AF65-F5344CB8AC3E}">
        <p14:creationId xmlns:p14="http://schemas.microsoft.com/office/powerpoint/2010/main" val="2305194116"/>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2" name="標題 1"/>
          <p:cNvSpPr>
            <a:spLocks noGrp="1"/>
          </p:cNvSpPr>
          <p:nvPr>
            <p:ph type="title"/>
          </p:nvPr>
        </p:nvSpPr>
        <p:spPr>
          <a:xfrm>
            <a:off x="457200" y="274638"/>
            <a:ext cx="8229600" cy="634082"/>
          </a:xfrm>
        </p:spPr>
        <p:txBody>
          <a:bodyPr>
            <a:normAutofit fontScale="90000"/>
          </a:bodyPr>
          <a:lstStyle/>
          <a:p>
            <a:r>
              <a:rPr lang="zh-TW" altLang="en-US" sz="4000" u="sng" dirty="0">
                <a:solidFill>
                  <a:srgbClr val="1C1C1C"/>
                </a:solidFill>
                <a:effectLst/>
                <a:latin typeface="標楷體" panose="03000509000000000000" pitchFamily="65" charset="-120"/>
                <a:ea typeface="標楷體" panose="03000509000000000000" pitchFamily="65" charset="-120"/>
              </a:rPr>
              <a:t>法令依據</a:t>
            </a:r>
          </a:p>
        </p:txBody>
      </p:sp>
      <p:sp>
        <p:nvSpPr>
          <p:cNvPr id="6" name="矩形 5"/>
          <p:cNvSpPr/>
          <p:nvPr/>
        </p:nvSpPr>
        <p:spPr>
          <a:xfrm>
            <a:off x="323528" y="908720"/>
            <a:ext cx="8363272" cy="5016758"/>
          </a:xfrm>
          <a:prstGeom prst="rect">
            <a:avLst/>
          </a:prstGeom>
        </p:spPr>
        <p:txBody>
          <a:bodyPr wrap="square">
            <a:spAutoFit/>
          </a:bodyPr>
          <a:lstStyle/>
          <a:p>
            <a:pPr marL="893763" indent="-893763" algn="just"/>
            <a:r>
              <a:rPr lang="zh-TW" altLang="zh-TW" sz="3200" b="1" dirty="0">
                <a:solidFill>
                  <a:srgbClr val="000000"/>
                </a:solidFill>
                <a:latin typeface="標楷體" panose="03000509000000000000" pitchFamily="65" charset="-120"/>
                <a:ea typeface="標楷體" panose="03000509000000000000" pitchFamily="65" charset="-120"/>
              </a:rPr>
              <a:t>一、</a:t>
            </a:r>
            <a:r>
              <a:rPr lang="zh-TW" altLang="zh-TW" sz="3200" b="1" u="sng" dirty="0">
                <a:solidFill>
                  <a:srgbClr val="0000FF"/>
                </a:solidFill>
                <a:latin typeface="標楷體" panose="03000509000000000000" pitchFamily="65" charset="-120"/>
                <a:ea typeface="標楷體" panose="03000509000000000000" pitchFamily="65" charset="-120"/>
              </a:rPr>
              <a:t>本法</a:t>
            </a:r>
            <a:r>
              <a:rPr lang="zh-TW" altLang="zh-TW" sz="3200" b="1" u="sng" dirty="0">
                <a:solidFill>
                  <a:srgbClr val="FF0000"/>
                </a:solidFill>
                <a:latin typeface="標楷體" panose="03000509000000000000" pitchFamily="65" charset="-120"/>
                <a:ea typeface="標楷體" panose="03000509000000000000" pitchFamily="65" charset="-120"/>
              </a:rPr>
              <a:t>第</a:t>
            </a:r>
            <a:r>
              <a:rPr lang="en-US" altLang="zh-TW" sz="3200" b="1" u="sng" dirty="0">
                <a:solidFill>
                  <a:srgbClr val="FF0000"/>
                </a:solidFill>
                <a:latin typeface="標楷體" panose="03000509000000000000" pitchFamily="65" charset="-120"/>
                <a:ea typeface="標楷體" panose="03000509000000000000" pitchFamily="65" charset="-120"/>
              </a:rPr>
              <a:t>63</a:t>
            </a:r>
            <a:r>
              <a:rPr lang="zh-TW" altLang="zh-TW" sz="3200" b="1" u="sng" dirty="0">
                <a:solidFill>
                  <a:srgbClr val="FF0000"/>
                </a:solidFill>
                <a:latin typeface="標楷體" panose="03000509000000000000" pitchFamily="65" charset="-120"/>
                <a:ea typeface="標楷體" panose="03000509000000000000" pitchFamily="65" charset="-120"/>
              </a:rPr>
              <a:t>條</a:t>
            </a:r>
            <a:r>
              <a:rPr lang="en-US" altLang="zh-TW" sz="3200" b="1" dirty="0">
                <a:solidFill>
                  <a:srgbClr val="000000"/>
                </a:solidFill>
                <a:latin typeface="標楷體" panose="03000509000000000000" pitchFamily="65" charset="-120"/>
                <a:ea typeface="標楷體" panose="03000509000000000000" pitchFamily="65" charset="-120"/>
              </a:rPr>
              <a:t>(</a:t>
            </a:r>
            <a:r>
              <a:rPr lang="zh-TW" altLang="zh-TW" sz="3200" b="1" dirty="0">
                <a:solidFill>
                  <a:srgbClr val="000000"/>
                </a:solidFill>
                <a:latin typeface="標楷體" panose="03000509000000000000" pitchFamily="65" charset="-120"/>
                <a:ea typeface="標楷體" panose="03000509000000000000" pitchFamily="65" charset="-120"/>
              </a:rPr>
              <a:t>契約要項</a:t>
            </a:r>
            <a:r>
              <a:rPr lang="en-US" altLang="zh-TW" sz="3200" b="1" dirty="0">
                <a:solidFill>
                  <a:srgbClr val="000000"/>
                </a:solidFill>
                <a:latin typeface="標楷體" panose="03000509000000000000" pitchFamily="65" charset="-120"/>
                <a:ea typeface="標楷體" panose="03000509000000000000" pitchFamily="65" charset="-120"/>
              </a:rPr>
              <a:t>)</a:t>
            </a:r>
            <a:r>
              <a:rPr lang="zh-TW" altLang="zh-TW" sz="3200" b="1" dirty="0">
                <a:solidFill>
                  <a:srgbClr val="000000"/>
                </a:solidFill>
                <a:latin typeface="標楷體" panose="03000509000000000000" pitchFamily="65" charset="-120"/>
                <a:ea typeface="標楷體" panose="03000509000000000000" pitchFamily="65" charset="-120"/>
              </a:rPr>
              <a:t>、</a:t>
            </a:r>
            <a:r>
              <a:rPr lang="zh-TW" altLang="zh-TW" sz="3200" b="1" u="sng" dirty="0">
                <a:solidFill>
                  <a:srgbClr val="FF0000"/>
                </a:solidFill>
                <a:latin typeface="標楷體" panose="03000509000000000000" pitchFamily="65" charset="-120"/>
                <a:ea typeface="標楷體" panose="03000509000000000000" pitchFamily="65" charset="-120"/>
              </a:rPr>
              <a:t>第</a:t>
            </a:r>
            <a:r>
              <a:rPr lang="en-US" altLang="zh-TW" sz="3200" b="1" u="sng" dirty="0">
                <a:solidFill>
                  <a:srgbClr val="FF0000"/>
                </a:solidFill>
                <a:latin typeface="標楷體" panose="03000509000000000000" pitchFamily="65" charset="-120"/>
                <a:ea typeface="標楷體" panose="03000509000000000000" pitchFamily="65" charset="-120"/>
              </a:rPr>
              <a:t>65</a:t>
            </a:r>
            <a:r>
              <a:rPr lang="zh-TW" altLang="zh-TW" sz="3200" b="1" u="sng" dirty="0">
                <a:solidFill>
                  <a:srgbClr val="FF0000"/>
                </a:solidFill>
                <a:latin typeface="標楷體" panose="03000509000000000000" pitchFamily="65" charset="-120"/>
                <a:ea typeface="標楷體" panose="03000509000000000000" pitchFamily="65" charset="-120"/>
              </a:rPr>
              <a:t>條</a:t>
            </a:r>
            <a:r>
              <a:rPr lang="en-US" altLang="zh-TW" sz="3200" b="1" dirty="0">
                <a:solidFill>
                  <a:srgbClr val="000000"/>
                </a:solidFill>
                <a:latin typeface="標楷體" panose="03000509000000000000" pitchFamily="65" charset="-120"/>
                <a:ea typeface="標楷體" panose="03000509000000000000" pitchFamily="65" charset="-120"/>
              </a:rPr>
              <a:t>(</a:t>
            </a:r>
            <a:r>
              <a:rPr lang="zh-TW" altLang="zh-TW" sz="3200" b="1" dirty="0">
                <a:solidFill>
                  <a:srgbClr val="000000"/>
                </a:solidFill>
                <a:latin typeface="標楷體" panose="03000509000000000000" pitchFamily="65" charset="-120"/>
                <a:ea typeface="標楷體" panose="03000509000000000000" pitchFamily="65" charset="-120"/>
              </a:rPr>
              <a:t>轉包</a:t>
            </a:r>
            <a:r>
              <a:rPr lang="en-US" altLang="zh-TW" sz="3200" b="1" dirty="0">
                <a:solidFill>
                  <a:srgbClr val="000000"/>
                </a:solidFill>
                <a:latin typeface="標楷體" panose="03000509000000000000" pitchFamily="65" charset="-120"/>
                <a:ea typeface="標楷體" panose="03000509000000000000" pitchFamily="65" charset="-120"/>
              </a:rPr>
              <a:t>)</a:t>
            </a:r>
            <a:r>
              <a:rPr lang="zh-TW" altLang="zh-TW" sz="3200" b="1" dirty="0">
                <a:solidFill>
                  <a:srgbClr val="000000"/>
                </a:solidFill>
                <a:latin typeface="標楷體" panose="03000509000000000000" pitchFamily="65" charset="-120"/>
                <a:ea typeface="標楷體" panose="03000509000000000000" pitchFamily="65" charset="-120"/>
              </a:rPr>
              <a:t>、</a:t>
            </a:r>
            <a:r>
              <a:rPr lang="zh-TW" altLang="zh-TW" sz="3200" b="1" u="sng" dirty="0">
                <a:solidFill>
                  <a:srgbClr val="FF0000"/>
                </a:solidFill>
                <a:latin typeface="標楷體" panose="03000509000000000000" pitchFamily="65" charset="-120"/>
                <a:ea typeface="標楷體" panose="03000509000000000000" pitchFamily="65" charset="-120"/>
              </a:rPr>
              <a:t>第</a:t>
            </a:r>
            <a:r>
              <a:rPr lang="en-US" altLang="zh-TW" sz="3200" b="1" u="sng" dirty="0">
                <a:solidFill>
                  <a:srgbClr val="FF0000"/>
                </a:solidFill>
                <a:latin typeface="標楷體" panose="03000509000000000000" pitchFamily="65" charset="-120"/>
                <a:ea typeface="標楷體" panose="03000509000000000000" pitchFamily="65" charset="-120"/>
              </a:rPr>
              <a:t>66</a:t>
            </a:r>
            <a:r>
              <a:rPr lang="zh-TW" altLang="zh-TW" sz="3200" b="1" u="sng" dirty="0">
                <a:solidFill>
                  <a:srgbClr val="FF0000"/>
                </a:solidFill>
                <a:latin typeface="標楷體" panose="03000509000000000000" pitchFamily="65" charset="-120"/>
                <a:ea typeface="標楷體" panose="03000509000000000000" pitchFamily="65" charset="-120"/>
              </a:rPr>
              <a:t>條</a:t>
            </a:r>
            <a:r>
              <a:rPr lang="en-US" altLang="zh-TW" sz="3200" b="1" dirty="0">
                <a:solidFill>
                  <a:srgbClr val="000000"/>
                </a:solidFill>
                <a:latin typeface="標楷體" panose="03000509000000000000" pitchFamily="65" charset="-120"/>
                <a:ea typeface="標楷體" panose="03000509000000000000" pitchFamily="65" charset="-120"/>
              </a:rPr>
              <a:t>(</a:t>
            </a:r>
            <a:r>
              <a:rPr lang="zh-TW" altLang="zh-TW" sz="3200" b="1" dirty="0">
                <a:solidFill>
                  <a:srgbClr val="000000"/>
                </a:solidFill>
                <a:latin typeface="標楷體" panose="03000509000000000000" pitchFamily="65" charset="-120"/>
                <a:ea typeface="標楷體" panose="03000509000000000000" pitchFamily="65" charset="-120"/>
              </a:rPr>
              <a:t>轉包之責任</a:t>
            </a:r>
            <a:r>
              <a:rPr lang="en-US" altLang="zh-TW" sz="3200" b="1" dirty="0">
                <a:solidFill>
                  <a:srgbClr val="000000"/>
                </a:solidFill>
                <a:latin typeface="標楷體" panose="03000509000000000000" pitchFamily="65" charset="-120"/>
                <a:ea typeface="標楷體" panose="03000509000000000000" pitchFamily="65" charset="-120"/>
              </a:rPr>
              <a:t>)</a:t>
            </a:r>
            <a:r>
              <a:rPr lang="zh-TW" altLang="zh-TW" sz="3200" b="1" dirty="0">
                <a:solidFill>
                  <a:srgbClr val="000000"/>
                </a:solidFill>
                <a:latin typeface="標楷體" panose="03000509000000000000" pitchFamily="65" charset="-120"/>
                <a:ea typeface="標楷體" panose="03000509000000000000" pitchFamily="65" charset="-120"/>
              </a:rPr>
              <a:t>、</a:t>
            </a:r>
            <a:r>
              <a:rPr lang="zh-TW" altLang="zh-TW" sz="3200" b="1" u="sng" dirty="0">
                <a:solidFill>
                  <a:srgbClr val="FF0000"/>
                </a:solidFill>
                <a:latin typeface="標楷體" panose="03000509000000000000" pitchFamily="65" charset="-120"/>
                <a:ea typeface="標楷體" panose="03000509000000000000" pitchFamily="65" charset="-120"/>
              </a:rPr>
              <a:t>第</a:t>
            </a:r>
            <a:r>
              <a:rPr lang="en-US" altLang="zh-TW" sz="3200" b="1" u="sng" dirty="0">
                <a:solidFill>
                  <a:srgbClr val="FF0000"/>
                </a:solidFill>
                <a:latin typeface="標楷體" panose="03000509000000000000" pitchFamily="65" charset="-120"/>
                <a:ea typeface="標楷體" panose="03000509000000000000" pitchFamily="65" charset="-120"/>
              </a:rPr>
              <a:t>67</a:t>
            </a:r>
            <a:r>
              <a:rPr lang="zh-TW" altLang="zh-TW" sz="3200" b="1" u="sng" dirty="0">
                <a:solidFill>
                  <a:srgbClr val="FF0000"/>
                </a:solidFill>
                <a:latin typeface="標楷體" panose="03000509000000000000" pitchFamily="65" charset="-120"/>
                <a:ea typeface="標楷體" panose="03000509000000000000" pitchFamily="65" charset="-120"/>
              </a:rPr>
              <a:t>條</a:t>
            </a:r>
            <a:r>
              <a:rPr lang="en-US" altLang="zh-TW" sz="3200" b="1" dirty="0">
                <a:solidFill>
                  <a:srgbClr val="000000"/>
                </a:solidFill>
                <a:latin typeface="標楷體" panose="03000509000000000000" pitchFamily="65" charset="-120"/>
                <a:ea typeface="標楷體" panose="03000509000000000000" pitchFamily="65" charset="-120"/>
              </a:rPr>
              <a:t>(</a:t>
            </a:r>
            <a:r>
              <a:rPr lang="zh-TW" altLang="zh-TW" sz="3200" b="1" dirty="0">
                <a:solidFill>
                  <a:srgbClr val="000000"/>
                </a:solidFill>
                <a:latin typeface="標楷體" panose="03000509000000000000" pitchFamily="65" charset="-120"/>
                <a:ea typeface="標楷體" panose="03000509000000000000" pitchFamily="65" charset="-120"/>
              </a:rPr>
              <a:t>分包</a:t>
            </a:r>
            <a:r>
              <a:rPr lang="en-US" altLang="zh-TW" sz="3200" b="1" dirty="0">
                <a:solidFill>
                  <a:srgbClr val="000000"/>
                </a:solidFill>
                <a:latin typeface="標楷體" panose="03000509000000000000" pitchFamily="65" charset="-120"/>
                <a:ea typeface="標楷體" panose="03000509000000000000" pitchFamily="65" charset="-120"/>
              </a:rPr>
              <a:t>)</a:t>
            </a:r>
            <a:r>
              <a:rPr lang="zh-TW" altLang="zh-TW" sz="3200" b="1" dirty="0">
                <a:solidFill>
                  <a:srgbClr val="000000"/>
                </a:solidFill>
                <a:latin typeface="標楷體" panose="03000509000000000000" pitchFamily="65" charset="-120"/>
                <a:ea typeface="標楷體" panose="03000509000000000000" pitchFamily="65" charset="-120"/>
              </a:rPr>
              <a:t>、</a:t>
            </a:r>
            <a:r>
              <a:rPr lang="zh-TW" altLang="zh-TW" sz="3200" b="1" u="sng" dirty="0">
                <a:solidFill>
                  <a:srgbClr val="FF0000"/>
                </a:solidFill>
                <a:latin typeface="標楷體" panose="03000509000000000000" pitchFamily="65" charset="-120"/>
                <a:ea typeface="標楷體" panose="03000509000000000000" pitchFamily="65" charset="-120"/>
              </a:rPr>
              <a:t>第</a:t>
            </a:r>
            <a:r>
              <a:rPr lang="en-US" altLang="zh-TW" sz="3200" b="1" u="sng" dirty="0">
                <a:solidFill>
                  <a:srgbClr val="FF0000"/>
                </a:solidFill>
                <a:latin typeface="標楷體" panose="03000509000000000000" pitchFamily="65" charset="-120"/>
                <a:ea typeface="標楷體" panose="03000509000000000000" pitchFamily="65" charset="-120"/>
              </a:rPr>
              <a:t>70</a:t>
            </a:r>
            <a:r>
              <a:rPr lang="zh-TW" altLang="zh-TW" sz="3200" b="1" u="sng" dirty="0">
                <a:solidFill>
                  <a:srgbClr val="FF0000"/>
                </a:solidFill>
                <a:latin typeface="標楷體" panose="03000509000000000000" pitchFamily="65" charset="-120"/>
                <a:ea typeface="標楷體" panose="03000509000000000000" pitchFamily="65" charset="-120"/>
              </a:rPr>
              <a:t>條</a:t>
            </a:r>
            <a:r>
              <a:rPr lang="en-US" altLang="zh-TW" sz="3200" b="1" dirty="0">
                <a:solidFill>
                  <a:srgbClr val="000000"/>
                </a:solidFill>
                <a:latin typeface="標楷體" panose="03000509000000000000" pitchFamily="65" charset="-120"/>
                <a:ea typeface="標楷體" panose="03000509000000000000" pitchFamily="65" charset="-120"/>
              </a:rPr>
              <a:t>(</a:t>
            </a:r>
            <a:r>
              <a:rPr lang="zh-TW" altLang="zh-TW" sz="3200" b="1" dirty="0">
                <a:solidFill>
                  <a:srgbClr val="000000"/>
                </a:solidFill>
                <a:latin typeface="標楷體" panose="03000509000000000000" pitchFamily="65" charset="-120"/>
                <a:ea typeface="標楷體" panose="03000509000000000000" pitchFamily="65" charset="-120"/>
              </a:rPr>
              <a:t>品質管理</a:t>
            </a:r>
            <a:r>
              <a:rPr lang="en-US" altLang="zh-TW" sz="3200" b="1" dirty="0">
                <a:solidFill>
                  <a:srgbClr val="000000"/>
                </a:solidFill>
                <a:latin typeface="標楷體" panose="03000509000000000000" pitchFamily="65" charset="-120"/>
                <a:ea typeface="標楷體" panose="03000509000000000000" pitchFamily="65" charset="-120"/>
              </a:rPr>
              <a:t>)</a:t>
            </a:r>
            <a:r>
              <a:rPr lang="zh-TW" altLang="zh-TW" sz="3200" b="1" dirty="0">
                <a:solidFill>
                  <a:srgbClr val="000000"/>
                </a:solidFill>
                <a:latin typeface="標楷體" panose="03000509000000000000" pitchFamily="65" charset="-120"/>
                <a:ea typeface="標楷體" panose="03000509000000000000" pitchFamily="65" charset="-120"/>
              </a:rPr>
              <a:t>、</a:t>
            </a:r>
            <a:r>
              <a:rPr lang="zh-TW" altLang="zh-TW" sz="3200" b="1" u="sng" dirty="0">
                <a:solidFill>
                  <a:srgbClr val="FF0000"/>
                </a:solidFill>
                <a:latin typeface="標楷體" panose="03000509000000000000" pitchFamily="65" charset="-120"/>
                <a:ea typeface="標楷體" panose="03000509000000000000" pitchFamily="65" charset="-120"/>
              </a:rPr>
              <a:t>第</a:t>
            </a:r>
            <a:r>
              <a:rPr lang="en-US" altLang="zh-TW" sz="3200" b="1" u="sng" dirty="0">
                <a:solidFill>
                  <a:srgbClr val="FF0000"/>
                </a:solidFill>
                <a:latin typeface="標楷體" panose="03000509000000000000" pitchFamily="65" charset="-120"/>
                <a:ea typeface="標楷體" panose="03000509000000000000" pitchFamily="65" charset="-120"/>
              </a:rPr>
              <a:t>70</a:t>
            </a:r>
            <a:r>
              <a:rPr lang="zh-TW" altLang="zh-TW" sz="3200" b="1" u="sng" dirty="0">
                <a:solidFill>
                  <a:srgbClr val="FF0000"/>
                </a:solidFill>
                <a:latin typeface="標楷體" panose="03000509000000000000" pitchFamily="65" charset="-120"/>
                <a:ea typeface="標楷體" panose="03000509000000000000" pitchFamily="65" charset="-120"/>
              </a:rPr>
              <a:t>條之</a:t>
            </a:r>
            <a:r>
              <a:rPr lang="en-US" altLang="zh-TW" sz="3200" b="1" u="sng" dirty="0">
                <a:solidFill>
                  <a:srgbClr val="FF0000"/>
                </a:solidFill>
                <a:latin typeface="標楷體" panose="03000509000000000000" pitchFamily="65" charset="-120"/>
                <a:ea typeface="標楷體" panose="03000509000000000000" pitchFamily="65" charset="-120"/>
              </a:rPr>
              <a:t>1</a:t>
            </a:r>
            <a:r>
              <a:rPr lang="en-US" altLang="zh-TW" sz="3200" b="1" dirty="0">
                <a:solidFill>
                  <a:srgbClr val="000000"/>
                </a:solidFill>
                <a:latin typeface="標楷體" panose="03000509000000000000" pitchFamily="65" charset="-120"/>
                <a:ea typeface="標楷體" panose="03000509000000000000" pitchFamily="65" charset="-120"/>
              </a:rPr>
              <a:t>(</a:t>
            </a:r>
            <a:r>
              <a:rPr lang="zh-TW" altLang="en-US" sz="3200" b="1" dirty="0">
                <a:solidFill>
                  <a:srgbClr val="000000"/>
                </a:solidFill>
                <a:latin typeface="標楷體" panose="03000509000000000000" pitchFamily="65" charset="-120"/>
                <a:ea typeface="標楷體" panose="03000509000000000000" pitchFamily="65" charset="-120"/>
              </a:rPr>
              <a:t>職業安全</a:t>
            </a:r>
            <a:r>
              <a:rPr lang="en-US" altLang="zh-TW" sz="3200" b="1" dirty="0">
                <a:solidFill>
                  <a:srgbClr val="000000"/>
                </a:solidFill>
                <a:latin typeface="標楷體" panose="03000509000000000000" pitchFamily="65" charset="-120"/>
                <a:ea typeface="標楷體" panose="03000509000000000000" pitchFamily="65" charset="-120"/>
              </a:rPr>
              <a:t>)</a:t>
            </a:r>
            <a:r>
              <a:rPr lang="zh-TW" altLang="zh-TW" sz="3200" b="1" dirty="0">
                <a:solidFill>
                  <a:srgbClr val="000000"/>
                </a:solidFill>
                <a:latin typeface="標楷體" panose="03000509000000000000" pitchFamily="65" charset="-120"/>
                <a:ea typeface="標楷體" panose="03000509000000000000" pitchFamily="65" charset="-120"/>
              </a:rPr>
              <a:t>、</a:t>
            </a:r>
            <a:r>
              <a:rPr lang="zh-TW" altLang="zh-TW" sz="3200" b="1" u="sng" dirty="0">
                <a:solidFill>
                  <a:srgbClr val="FF0000"/>
                </a:solidFill>
                <a:latin typeface="標楷體" panose="03000509000000000000" pitchFamily="65" charset="-120"/>
                <a:ea typeface="標楷體" panose="03000509000000000000" pitchFamily="65" charset="-120"/>
              </a:rPr>
              <a:t>第</a:t>
            </a:r>
            <a:r>
              <a:rPr lang="en-US" altLang="zh-TW" sz="3200" b="1" u="sng" dirty="0">
                <a:solidFill>
                  <a:srgbClr val="FF0000"/>
                </a:solidFill>
                <a:latin typeface="標楷體" panose="03000509000000000000" pitchFamily="65" charset="-120"/>
                <a:ea typeface="標楷體" panose="03000509000000000000" pitchFamily="65" charset="-120"/>
              </a:rPr>
              <a:t>73</a:t>
            </a:r>
            <a:r>
              <a:rPr lang="zh-TW" altLang="zh-TW" sz="3200" b="1" u="sng" dirty="0">
                <a:solidFill>
                  <a:srgbClr val="FF0000"/>
                </a:solidFill>
                <a:latin typeface="標楷體" panose="03000509000000000000" pitchFamily="65" charset="-120"/>
                <a:ea typeface="標楷體" panose="03000509000000000000" pitchFamily="65" charset="-120"/>
              </a:rPr>
              <a:t>條之</a:t>
            </a:r>
            <a:r>
              <a:rPr lang="en-US" altLang="zh-TW" sz="3200" b="1" u="sng" dirty="0">
                <a:solidFill>
                  <a:srgbClr val="FF0000"/>
                </a:solidFill>
                <a:latin typeface="標楷體" panose="03000509000000000000" pitchFamily="65" charset="-120"/>
                <a:ea typeface="標楷體" panose="03000509000000000000" pitchFamily="65" charset="-120"/>
              </a:rPr>
              <a:t>1</a:t>
            </a:r>
            <a:r>
              <a:rPr lang="en-US" altLang="zh-TW" sz="3200" b="1" dirty="0">
                <a:solidFill>
                  <a:srgbClr val="000000"/>
                </a:solidFill>
                <a:latin typeface="標楷體" panose="03000509000000000000" pitchFamily="65" charset="-120"/>
                <a:ea typeface="標楷體" panose="03000509000000000000" pitchFamily="65" charset="-120"/>
              </a:rPr>
              <a:t>(</a:t>
            </a:r>
            <a:r>
              <a:rPr lang="zh-TW" altLang="zh-TW" sz="3200" b="1" dirty="0">
                <a:solidFill>
                  <a:srgbClr val="000000"/>
                </a:solidFill>
                <a:latin typeface="標楷體" panose="03000509000000000000" pitchFamily="65" charset="-120"/>
                <a:ea typeface="標楷體" panose="03000509000000000000" pitchFamily="65" charset="-120"/>
              </a:rPr>
              <a:t>付款及審核期限</a:t>
            </a:r>
            <a:r>
              <a:rPr lang="en-US" altLang="zh-TW" sz="3200" b="1" dirty="0">
                <a:solidFill>
                  <a:srgbClr val="000000"/>
                </a:solidFill>
                <a:latin typeface="標楷體" panose="03000509000000000000" pitchFamily="65" charset="-120"/>
                <a:ea typeface="標楷體" panose="03000509000000000000" pitchFamily="65" charset="-120"/>
              </a:rPr>
              <a:t>)</a:t>
            </a:r>
            <a:r>
              <a:rPr lang="zh-TW" altLang="zh-TW" sz="3200" b="1" dirty="0">
                <a:solidFill>
                  <a:srgbClr val="000000"/>
                </a:solidFill>
                <a:latin typeface="標楷體" panose="03000509000000000000" pitchFamily="65" charset="-120"/>
                <a:ea typeface="標楷體" panose="03000509000000000000" pitchFamily="65" charset="-120"/>
              </a:rPr>
              <a:t>。</a:t>
            </a:r>
          </a:p>
          <a:p>
            <a:pPr marL="893763" indent="-893763" algn="just"/>
            <a:r>
              <a:rPr lang="zh-TW" altLang="zh-TW" sz="3200" b="1" dirty="0">
                <a:solidFill>
                  <a:srgbClr val="000000"/>
                </a:solidFill>
                <a:latin typeface="標楷體" panose="03000509000000000000" pitchFamily="65" charset="-120"/>
                <a:ea typeface="標楷體" panose="03000509000000000000" pitchFamily="65" charset="-120"/>
              </a:rPr>
              <a:t>二、本法</a:t>
            </a:r>
            <a:r>
              <a:rPr lang="zh-TW" altLang="zh-TW" sz="3200" b="1" dirty="0">
                <a:solidFill>
                  <a:srgbClr val="0000FF"/>
                </a:solidFill>
                <a:latin typeface="標楷體" panose="03000509000000000000" pitchFamily="65" charset="-120"/>
                <a:ea typeface="標楷體" panose="03000509000000000000" pitchFamily="65" charset="-120"/>
              </a:rPr>
              <a:t>施行</a:t>
            </a:r>
            <a:r>
              <a:rPr lang="zh-TW" altLang="zh-TW" sz="3200" b="1" u="sng" dirty="0">
                <a:solidFill>
                  <a:srgbClr val="0000FF"/>
                </a:solidFill>
                <a:latin typeface="標楷體" panose="03000509000000000000" pitchFamily="65" charset="-120"/>
                <a:ea typeface="標楷體" panose="03000509000000000000" pitchFamily="65" charset="-120"/>
              </a:rPr>
              <a:t>細則</a:t>
            </a:r>
            <a:r>
              <a:rPr lang="zh-TW" altLang="zh-TW" sz="3200" b="1" u="sng" dirty="0">
                <a:solidFill>
                  <a:srgbClr val="FF0000"/>
                </a:solidFill>
                <a:latin typeface="標楷體" panose="03000509000000000000" pitchFamily="65" charset="-120"/>
                <a:ea typeface="標楷體" panose="03000509000000000000" pitchFamily="65" charset="-120"/>
              </a:rPr>
              <a:t>第</a:t>
            </a:r>
            <a:r>
              <a:rPr lang="en-US" altLang="zh-TW" sz="3200" b="1" u="sng" dirty="0">
                <a:solidFill>
                  <a:srgbClr val="FF0000"/>
                </a:solidFill>
                <a:latin typeface="標楷體" panose="03000509000000000000" pitchFamily="65" charset="-120"/>
                <a:ea typeface="標楷體" panose="03000509000000000000" pitchFamily="65" charset="-120"/>
              </a:rPr>
              <a:t>87</a:t>
            </a:r>
            <a:r>
              <a:rPr lang="zh-TW" altLang="zh-TW" sz="3200" b="1" u="sng" dirty="0">
                <a:solidFill>
                  <a:srgbClr val="FF0000"/>
                </a:solidFill>
                <a:latin typeface="標楷體" panose="03000509000000000000" pitchFamily="65" charset="-120"/>
                <a:ea typeface="標楷體" panose="03000509000000000000" pitchFamily="65" charset="-120"/>
              </a:rPr>
              <a:t>條</a:t>
            </a:r>
            <a:r>
              <a:rPr lang="en-US" altLang="zh-TW" sz="3200" b="1" dirty="0">
                <a:solidFill>
                  <a:srgbClr val="000000"/>
                </a:solidFill>
                <a:latin typeface="標楷體" panose="03000509000000000000" pitchFamily="65" charset="-120"/>
                <a:ea typeface="標楷體" panose="03000509000000000000" pitchFamily="65" charset="-120"/>
              </a:rPr>
              <a:t>(</a:t>
            </a:r>
            <a:r>
              <a:rPr lang="zh-TW" altLang="zh-TW" sz="3200" b="1" dirty="0">
                <a:solidFill>
                  <a:srgbClr val="000000"/>
                </a:solidFill>
                <a:latin typeface="標楷體" panose="03000509000000000000" pitchFamily="65" charset="-120"/>
                <a:ea typeface="標楷體" panose="03000509000000000000" pitchFamily="65" charset="-120"/>
              </a:rPr>
              <a:t>主要部分之定義</a:t>
            </a:r>
            <a:r>
              <a:rPr lang="en-US" altLang="zh-TW" sz="3200" b="1" dirty="0">
                <a:solidFill>
                  <a:srgbClr val="000000"/>
                </a:solidFill>
                <a:latin typeface="標楷體" panose="03000509000000000000" pitchFamily="65" charset="-120"/>
                <a:ea typeface="標楷體" panose="03000509000000000000" pitchFamily="65" charset="-120"/>
              </a:rPr>
              <a:t>)</a:t>
            </a:r>
            <a:r>
              <a:rPr lang="zh-TW" altLang="zh-TW" sz="3200" b="1" dirty="0">
                <a:solidFill>
                  <a:srgbClr val="000000"/>
                </a:solidFill>
                <a:latin typeface="標楷體" panose="03000509000000000000" pitchFamily="65" charset="-120"/>
                <a:ea typeface="標楷體" panose="03000509000000000000" pitchFamily="65" charset="-120"/>
              </a:rPr>
              <a:t>、</a:t>
            </a:r>
            <a:r>
              <a:rPr lang="zh-TW" altLang="zh-TW" sz="3200" b="1" u="sng" dirty="0">
                <a:solidFill>
                  <a:srgbClr val="FF0000"/>
                </a:solidFill>
                <a:latin typeface="標楷體" panose="03000509000000000000" pitchFamily="65" charset="-120"/>
                <a:ea typeface="標楷體" panose="03000509000000000000" pitchFamily="65" charset="-120"/>
              </a:rPr>
              <a:t>第</a:t>
            </a:r>
            <a:r>
              <a:rPr lang="en-US" altLang="zh-TW" sz="3200" b="1" u="sng" dirty="0">
                <a:solidFill>
                  <a:srgbClr val="FF0000"/>
                </a:solidFill>
                <a:latin typeface="標楷體" panose="03000509000000000000" pitchFamily="65" charset="-120"/>
                <a:ea typeface="標楷體" panose="03000509000000000000" pitchFamily="65" charset="-120"/>
              </a:rPr>
              <a:t>89</a:t>
            </a:r>
            <a:r>
              <a:rPr lang="zh-TW" altLang="zh-TW" sz="3200" b="1" u="sng" dirty="0">
                <a:solidFill>
                  <a:srgbClr val="FF0000"/>
                </a:solidFill>
                <a:latin typeface="標楷體" panose="03000509000000000000" pitchFamily="65" charset="-120"/>
                <a:ea typeface="標楷體" panose="03000509000000000000" pitchFamily="65" charset="-120"/>
              </a:rPr>
              <a:t>條</a:t>
            </a:r>
            <a:r>
              <a:rPr lang="en-US" altLang="zh-TW" sz="3200" b="1" dirty="0">
                <a:solidFill>
                  <a:srgbClr val="000000"/>
                </a:solidFill>
                <a:latin typeface="標楷體" panose="03000509000000000000" pitchFamily="65" charset="-120"/>
                <a:ea typeface="標楷體" panose="03000509000000000000" pitchFamily="65" charset="-120"/>
              </a:rPr>
              <a:t>(</a:t>
            </a:r>
            <a:r>
              <a:rPr lang="zh-TW" altLang="zh-TW" sz="3200" b="1" dirty="0">
                <a:solidFill>
                  <a:srgbClr val="000000"/>
                </a:solidFill>
                <a:latin typeface="標楷體" panose="03000509000000000000" pitchFamily="65" charset="-120"/>
                <a:ea typeface="標楷體" panose="03000509000000000000" pitchFamily="65" charset="-120"/>
              </a:rPr>
              <a:t>分包情形之備查</a:t>
            </a:r>
            <a:r>
              <a:rPr lang="en-US" altLang="zh-TW" sz="3200" b="1" dirty="0">
                <a:solidFill>
                  <a:srgbClr val="000000"/>
                </a:solidFill>
                <a:latin typeface="標楷體" panose="03000509000000000000" pitchFamily="65" charset="-120"/>
                <a:ea typeface="標楷體" panose="03000509000000000000" pitchFamily="65" charset="-120"/>
              </a:rPr>
              <a:t>)</a:t>
            </a:r>
            <a:r>
              <a:rPr lang="zh-TW" altLang="zh-TW" sz="3200" b="1" dirty="0">
                <a:solidFill>
                  <a:srgbClr val="000000"/>
                </a:solidFill>
                <a:latin typeface="標楷體" panose="03000509000000000000" pitchFamily="65" charset="-120"/>
                <a:ea typeface="標楷體" panose="03000509000000000000" pitchFamily="65" charset="-120"/>
              </a:rPr>
              <a:t>。</a:t>
            </a:r>
          </a:p>
          <a:p>
            <a:pPr algn="just"/>
            <a:r>
              <a:rPr lang="zh-TW" altLang="zh-TW" sz="3200" b="1" dirty="0">
                <a:solidFill>
                  <a:srgbClr val="000000"/>
                </a:solidFill>
                <a:latin typeface="標楷體" panose="03000509000000000000" pitchFamily="65" charset="-120"/>
                <a:ea typeface="標楷體" panose="03000509000000000000" pitchFamily="65" charset="-120"/>
              </a:rPr>
              <a:t>三、押標金保證金暨其他擔保作業辦法。</a:t>
            </a:r>
          </a:p>
          <a:p>
            <a:pPr algn="just"/>
            <a:r>
              <a:rPr lang="zh-TW" altLang="zh-TW" sz="3200" b="1" dirty="0">
                <a:solidFill>
                  <a:srgbClr val="000000"/>
                </a:solidFill>
                <a:latin typeface="標楷體" panose="03000509000000000000" pitchFamily="65" charset="-120"/>
                <a:ea typeface="標楷體" panose="03000509000000000000" pitchFamily="65" charset="-120"/>
              </a:rPr>
              <a:t>四、採購契約要項。</a:t>
            </a:r>
          </a:p>
          <a:p>
            <a:pPr marL="808038" indent="-808038" algn="just"/>
            <a:r>
              <a:rPr lang="zh-TW" altLang="zh-TW" sz="3200" b="1" dirty="0">
                <a:solidFill>
                  <a:srgbClr val="000000"/>
                </a:solidFill>
                <a:latin typeface="標楷體" panose="03000509000000000000" pitchFamily="65" charset="-120"/>
                <a:ea typeface="標楷體" panose="03000509000000000000" pitchFamily="65" charset="-120"/>
              </a:rPr>
              <a:t>五、採購契約變更或加減價核准監辦備查規定一覽表</a:t>
            </a:r>
            <a:r>
              <a:rPr lang="zh-TW" altLang="zh-TW" sz="2800" b="1" dirty="0">
                <a:solidFill>
                  <a:srgbClr val="000000"/>
                </a:solidFill>
                <a:latin typeface="標楷體" panose="03000509000000000000" pitchFamily="65" charset="-120"/>
                <a:ea typeface="標楷體" panose="03000509000000000000" pitchFamily="65" charset="-120"/>
              </a:rPr>
              <a:t>。</a:t>
            </a:r>
            <a:endParaRPr lang="zh-TW" altLang="en-US" sz="2800" b="1" dirty="0">
              <a:solidFill>
                <a:srgbClr val="000000"/>
              </a:solidFill>
              <a:latin typeface="標楷體" panose="03000509000000000000" pitchFamily="65" charset="-120"/>
              <a:ea typeface="標楷體" panose="03000509000000000000" pitchFamily="65" charset="-120"/>
            </a:endParaRPr>
          </a:p>
        </p:txBody>
      </p:sp>
    </p:spTree>
    <p:extLst>
      <p:ext uri="{BB962C8B-B14F-4D97-AF65-F5344CB8AC3E}">
        <p14:creationId xmlns:p14="http://schemas.microsoft.com/office/powerpoint/2010/main" val="3895347164"/>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6" name="矩形 5"/>
          <p:cNvSpPr/>
          <p:nvPr/>
        </p:nvSpPr>
        <p:spPr>
          <a:xfrm>
            <a:off x="335113" y="764704"/>
            <a:ext cx="8341343" cy="4678845"/>
          </a:xfrm>
          <a:prstGeom prst="rect">
            <a:avLst/>
          </a:prstGeom>
        </p:spPr>
        <p:txBody>
          <a:bodyPr wrap="square">
            <a:spAutoFit/>
          </a:bodyPr>
          <a:lstStyle/>
          <a:p>
            <a:pPr marL="808038" indent="-808038" algn="just">
              <a:lnSpc>
                <a:spcPts val="4000"/>
              </a:lnSpc>
            </a:pPr>
            <a:r>
              <a:rPr lang="zh-TW" altLang="zh-TW" sz="2800" b="1" dirty="0">
                <a:solidFill>
                  <a:srgbClr val="000000"/>
                </a:solidFill>
                <a:latin typeface="標楷體" panose="03000509000000000000" pitchFamily="65" charset="-120"/>
                <a:ea typeface="標楷體" panose="03000509000000000000" pitchFamily="65" charset="-120"/>
              </a:rPr>
              <a:t>一、</a:t>
            </a:r>
            <a:r>
              <a:rPr lang="zh-TW" altLang="zh-TW" sz="3200" b="1" dirty="0">
                <a:solidFill>
                  <a:srgbClr val="000000"/>
                </a:solidFill>
                <a:latin typeface="標楷體" panose="03000509000000000000" pitchFamily="65" charset="-120"/>
                <a:ea typeface="標楷體" panose="03000509000000000000" pitchFamily="65" charset="-120"/>
              </a:rPr>
              <a:t>主辦單位訂定</a:t>
            </a:r>
            <a:r>
              <a:rPr lang="zh-TW" altLang="zh-TW" sz="3200" b="1" u="sng" dirty="0">
                <a:solidFill>
                  <a:srgbClr val="0000FF"/>
                </a:solidFill>
                <a:latin typeface="標楷體" panose="03000509000000000000" pitchFamily="65" charset="-120"/>
                <a:ea typeface="標楷體" panose="03000509000000000000" pitchFamily="65" charset="-120"/>
              </a:rPr>
              <a:t>採購契約</a:t>
            </a:r>
            <a:r>
              <a:rPr lang="zh-TW" altLang="zh-TW" sz="3200" b="1" dirty="0">
                <a:solidFill>
                  <a:srgbClr val="000000"/>
                </a:solidFill>
                <a:latin typeface="標楷體" panose="03000509000000000000" pitchFamily="65" charset="-120"/>
                <a:ea typeface="標楷體" panose="03000509000000000000" pitchFamily="65" charset="-120"/>
              </a:rPr>
              <a:t>，以採用主管機關訂定之各類</a:t>
            </a:r>
            <a:r>
              <a:rPr lang="zh-TW" altLang="zh-TW" sz="3200" b="1" u="sng" dirty="0">
                <a:solidFill>
                  <a:srgbClr val="0000FF"/>
                </a:solidFill>
                <a:latin typeface="標楷體" panose="03000509000000000000" pitchFamily="65" charset="-120"/>
                <a:ea typeface="標楷體" panose="03000509000000000000" pitchFamily="65" charset="-120"/>
              </a:rPr>
              <a:t>採購契約範本內容為原則</a:t>
            </a:r>
            <a:r>
              <a:rPr lang="zh-TW" altLang="zh-TW" sz="3200" b="1" dirty="0">
                <a:solidFill>
                  <a:srgbClr val="000000"/>
                </a:solidFill>
                <a:latin typeface="標楷體" panose="03000509000000000000" pitchFamily="65" charset="-120"/>
                <a:ea typeface="標楷體" panose="03000509000000000000" pitchFamily="65" charset="-120"/>
              </a:rPr>
              <a:t>，並得視個案採購特性及實際需要，納入相關履約管理約定。</a:t>
            </a:r>
          </a:p>
          <a:p>
            <a:pPr marL="808038" indent="-808038" algn="just">
              <a:lnSpc>
                <a:spcPts val="4000"/>
              </a:lnSpc>
            </a:pPr>
            <a:r>
              <a:rPr lang="zh-TW" altLang="zh-TW" sz="3200" b="1" dirty="0">
                <a:solidFill>
                  <a:srgbClr val="000000"/>
                </a:solidFill>
                <a:latin typeface="標楷體" panose="03000509000000000000" pitchFamily="65" charset="-120"/>
                <a:ea typeface="標楷體" panose="03000509000000000000" pitchFamily="65" charset="-120"/>
              </a:rPr>
              <a:t>二、得標廠商</a:t>
            </a:r>
            <a:r>
              <a:rPr lang="zh-TW" altLang="zh-TW" sz="3200" b="1" u="sng" dirty="0">
                <a:solidFill>
                  <a:srgbClr val="0000FF"/>
                </a:solidFill>
                <a:latin typeface="標楷體" panose="03000509000000000000" pitchFamily="65" charset="-120"/>
                <a:ea typeface="標楷體" panose="03000509000000000000" pitchFamily="65" charset="-120"/>
              </a:rPr>
              <a:t>各單項價格於決標後如有調整之必要者，依契約所定方式調整，以合理為前提</a:t>
            </a:r>
            <a:r>
              <a:rPr lang="zh-TW" altLang="zh-TW" sz="3200" b="1" dirty="0">
                <a:solidFill>
                  <a:srgbClr val="000000"/>
                </a:solidFill>
                <a:latin typeface="標楷體" panose="03000509000000000000" pitchFamily="65" charset="-120"/>
                <a:ea typeface="標楷體" panose="03000509000000000000" pitchFamily="65" charset="-120"/>
              </a:rPr>
              <a:t>，勿強以機關不合理之預算單價調整廠商標價單價，並</a:t>
            </a:r>
            <a:r>
              <a:rPr lang="zh-TW" altLang="zh-TW" sz="3200" b="1" u="sng" dirty="0">
                <a:solidFill>
                  <a:srgbClr val="FF0000"/>
                </a:solidFill>
                <a:latin typeface="標楷體" panose="03000509000000000000" pitchFamily="65" charset="-120"/>
                <a:ea typeface="標楷體" panose="03000509000000000000" pitchFamily="65" charset="-120"/>
              </a:rPr>
              <a:t>注意廠商所報單項價格有無不合理情形</a:t>
            </a:r>
            <a:r>
              <a:rPr lang="zh-TW" altLang="zh-TW" sz="3200" b="1" dirty="0">
                <a:solidFill>
                  <a:srgbClr val="000000"/>
                </a:solidFill>
                <a:latin typeface="標楷體" panose="03000509000000000000" pitchFamily="65" charset="-120"/>
                <a:ea typeface="標楷體" panose="03000509000000000000" pitchFamily="65" charset="-120"/>
              </a:rPr>
              <a:t>。</a:t>
            </a:r>
          </a:p>
        </p:txBody>
      </p:sp>
    </p:spTree>
    <p:extLst>
      <p:ext uri="{BB962C8B-B14F-4D97-AF65-F5344CB8AC3E}">
        <p14:creationId xmlns:p14="http://schemas.microsoft.com/office/powerpoint/2010/main" val="1894038421"/>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2" name="矩形 1"/>
          <p:cNvSpPr/>
          <p:nvPr/>
        </p:nvSpPr>
        <p:spPr>
          <a:xfrm>
            <a:off x="323528" y="404664"/>
            <a:ext cx="8712968" cy="4580741"/>
          </a:xfrm>
          <a:prstGeom prst="rect">
            <a:avLst/>
          </a:prstGeom>
        </p:spPr>
        <p:txBody>
          <a:bodyPr wrap="square">
            <a:spAutoFit/>
          </a:bodyPr>
          <a:lstStyle/>
          <a:p>
            <a:pPr>
              <a:lnSpc>
                <a:spcPts val="3500"/>
              </a:lnSpc>
            </a:pPr>
            <a:r>
              <a:rPr lang="zh-TW" altLang="zh-TW" sz="2800" b="1" dirty="0">
                <a:solidFill>
                  <a:srgbClr val="000000"/>
                </a:solidFill>
                <a:latin typeface="標楷體" panose="03000509000000000000" pitchFamily="65" charset="-120"/>
                <a:ea typeface="標楷體" panose="03000509000000000000" pitchFamily="65" charset="-120"/>
              </a:rPr>
              <a:t>三、</a:t>
            </a:r>
            <a:r>
              <a:rPr lang="zh-TW" altLang="zh-TW" sz="2800" b="1" u="sng" dirty="0">
                <a:solidFill>
                  <a:srgbClr val="0000FF"/>
                </a:solidFill>
                <a:latin typeface="標楷體" panose="03000509000000000000" pitchFamily="65" charset="-120"/>
                <a:ea typeface="標楷體" panose="03000509000000000000" pitchFamily="65" charset="-120"/>
              </a:rPr>
              <a:t>契約價金之給付及調整</a:t>
            </a:r>
            <a:r>
              <a:rPr lang="zh-TW" altLang="zh-TW" sz="2800" b="1" dirty="0">
                <a:solidFill>
                  <a:srgbClr val="000000"/>
                </a:solidFill>
                <a:latin typeface="標楷體" panose="03000509000000000000" pitchFamily="65" charset="-120"/>
                <a:ea typeface="標楷體" panose="03000509000000000000" pitchFamily="65" charset="-120"/>
              </a:rPr>
              <a:t>：</a:t>
            </a:r>
          </a:p>
          <a:p>
            <a:pPr marL="712788" indent="-712788">
              <a:lnSpc>
                <a:spcPts val="3500"/>
              </a:lnSpc>
            </a:pPr>
            <a:r>
              <a:rPr lang="en-US" altLang="zh-TW" sz="2800" b="1" dirty="0">
                <a:solidFill>
                  <a:srgbClr val="000000"/>
                </a:solidFill>
                <a:latin typeface="標楷體" panose="03000509000000000000" pitchFamily="65" charset="-120"/>
                <a:ea typeface="標楷體" panose="03000509000000000000" pitchFamily="65" charset="-120"/>
              </a:rPr>
              <a:t>(</a:t>
            </a:r>
            <a:r>
              <a:rPr lang="zh-TW" altLang="zh-TW" sz="2800" b="1" dirty="0">
                <a:solidFill>
                  <a:srgbClr val="000000"/>
                </a:solidFill>
                <a:latin typeface="標楷體" panose="03000509000000000000" pitchFamily="65" charset="-120"/>
                <a:ea typeface="標楷體" panose="03000509000000000000" pitchFamily="65" charset="-120"/>
              </a:rPr>
              <a:t>一</a:t>
            </a:r>
            <a:r>
              <a:rPr lang="en-US" altLang="zh-TW" sz="2800" b="1" dirty="0">
                <a:solidFill>
                  <a:srgbClr val="000000"/>
                </a:solidFill>
                <a:latin typeface="標楷體" panose="03000509000000000000" pitchFamily="65" charset="-120"/>
                <a:ea typeface="標楷體" panose="03000509000000000000" pitchFamily="65" charset="-120"/>
              </a:rPr>
              <a:t>)</a:t>
            </a:r>
            <a:r>
              <a:rPr lang="zh-TW" altLang="zh-TW" sz="2800" b="1" dirty="0">
                <a:solidFill>
                  <a:srgbClr val="000000"/>
                </a:solidFill>
                <a:latin typeface="標楷體" panose="03000509000000000000" pitchFamily="65" charset="-120"/>
                <a:ea typeface="標楷體" panose="03000509000000000000" pitchFamily="65" charset="-120"/>
              </a:rPr>
              <a:t>依契約約定之給付條件給付契約價金，例如依契約</a:t>
            </a:r>
            <a:r>
              <a:rPr lang="zh-TW" altLang="zh-TW" sz="2800" b="1" u="sng" dirty="0">
                <a:solidFill>
                  <a:srgbClr val="FF0000"/>
                </a:solidFill>
                <a:latin typeface="標楷體" panose="03000509000000000000" pitchFamily="65" charset="-120"/>
                <a:ea typeface="標楷體" panose="03000509000000000000" pitchFamily="65" charset="-120"/>
              </a:rPr>
              <a:t>總價給付</a:t>
            </a:r>
            <a:r>
              <a:rPr lang="zh-TW" altLang="zh-TW" sz="2800" b="1" dirty="0">
                <a:solidFill>
                  <a:srgbClr val="000000"/>
                </a:solidFill>
                <a:latin typeface="標楷體" panose="03000509000000000000" pitchFamily="65" charset="-120"/>
                <a:ea typeface="標楷體" panose="03000509000000000000" pitchFamily="65" charset="-120"/>
              </a:rPr>
              <a:t>；依</a:t>
            </a:r>
            <a:r>
              <a:rPr lang="zh-TW" altLang="zh-TW" sz="2800" b="1" u="sng" dirty="0">
                <a:solidFill>
                  <a:srgbClr val="FF0000"/>
                </a:solidFill>
                <a:latin typeface="標楷體" panose="03000509000000000000" pitchFamily="65" charset="-120"/>
                <a:ea typeface="標楷體" panose="03000509000000000000" pitchFamily="65" charset="-120"/>
              </a:rPr>
              <a:t>實際施作或供應之項目及數量給付</a:t>
            </a:r>
            <a:r>
              <a:rPr lang="zh-TW" altLang="zh-TW" sz="2800" b="1" dirty="0">
                <a:solidFill>
                  <a:srgbClr val="000000"/>
                </a:solidFill>
                <a:latin typeface="標楷體" panose="03000509000000000000" pitchFamily="65" charset="-120"/>
                <a:ea typeface="標楷體" panose="03000509000000000000" pitchFamily="65" charset="-120"/>
              </a:rPr>
              <a:t>；</a:t>
            </a:r>
            <a:r>
              <a:rPr lang="zh-TW" altLang="zh-TW" sz="2800" b="1" u="sng" dirty="0">
                <a:solidFill>
                  <a:srgbClr val="FF0000"/>
                </a:solidFill>
                <a:latin typeface="標楷體" panose="03000509000000000000" pitchFamily="65" charset="-120"/>
                <a:ea typeface="標楷體" panose="03000509000000000000" pitchFamily="65" charset="-120"/>
              </a:rPr>
              <a:t>部分依契約標示之價金給付、部分依實際施作或供應之項目及數量給付</a:t>
            </a:r>
            <a:r>
              <a:rPr lang="zh-TW" altLang="zh-TW" sz="2800" b="1" dirty="0">
                <a:solidFill>
                  <a:srgbClr val="000000"/>
                </a:solidFill>
                <a:latin typeface="標楷體" panose="03000509000000000000" pitchFamily="65" charset="-120"/>
                <a:ea typeface="標楷體" panose="03000509000000000000" pitchFamily="65" charset="-120"/>
              </a:rPr>
              <a:t>；有無預付款、估驗款等。</a:t>
            </a:r>
          </a:p>
          <a:p>
            <a:pPr marL="712788" indent="-712788">
              <a:lnSpc>
                <a:spcPts val="3500"/>
              </a:lnSpc>
            </a:pPr>
            <a:r>
              <a:rPr lang="en-US" altLang="zh-TW" sz="2800" b="1" dirty="0">
                <a:solidFill>
                  <a:srgbClr val="000000"/>
                </a:solidFill>
                <a:latin typeface="標楷體" panose="03000509000000000000" pitchFamily="65" charset="-120"/>
                <a:ea typeface="標楷體" panose="03000509000000000000" pitchFamily="65" charset="-120"/>
              </a:rPr>
              <a:t>(</a:t>
            </a:r>
            <a:r>
              <a:rPr lang="zh-TW" altLang="zh-TW" sz="2800" b="1" dirty="0">
                <a:solidFill>
                  <a:srgbClr val="000000"/>
                </a:solidFill>
                <a:latin typeface="標楷體" panose="03000509000000000000" pitchFamily="65" charset="-120"/>
                <a:ea typeface="標楷體" panose="03000509000000000000" pitchFamily="65" charset="-120"/>
              </a:rPr>
              <a:t>二</a:t>
            </a:r>
            <a:r>
              <a:rPr lang="en-US" altLang="zh-TW" sz="2800" b="1" dirty="0">
                <a:solidFill>
                  <a:srgbClr val="000000"/>
                </a:solidFill>
                <a:latin typeface="標楷體" panose="03000509000000000000" pitchFamily="65" charset="-120"/>
                <a:ea typeface="標楷體" panose="03000509000000000000" pitchFamily="65" charset="-120"/>
              </a:rPr>
              <a:t>)</a:t>
            </a:r>
            <a:r>
              <a:rPr lang="zh-TW" altLang="zh-TW" sz="2800" b="1" dirty="0">
                <a:solidFill>
                  <a:srgbClr val="000000"/>
                </a:solidFill>
                <a:latin typeface="標楷體" panose="03000509000000000000" pitchFamily="65" charset="-120"/>
                <a:ea typeface="標楷體" panose="03000509000000000000" pitchFamily="65" charset="-120"/>
              </a:rPr>
              <a:t>依契約約定之調整條件調整契約價金，例如依物價指數變動情形調整。</a:t>
            </a:r>
          </a:p>
          <a:p>
            <a:pPr marL="712788" indent="-712788">
              <a:lnSpc>
                <a:spcPts val="3500"/>
              </a:lnSpc>
            </a:pPr>
            <a:r>
              <a:rPr lang="en-US" altLang="zh-TW" sz="2800" b="1" dirty="0">
                <a:solidFill>
                  <a:srgbClr val="000000"/>
                </a:solidFill>
                <a:latin typeface="標楷體" panose="03000509000000000000" pitchFamily="65" charset="-120"/>
                <a:ea typeface="標楷體" panose="03000509000000000000" pitchFamily="65" charset="-120"/>
              </a:rPr>
              <a:t>(</a:t>
            </a:r>
            <a:r>
              <a:rPr lang="zh-TW" altLang="zh-TW" sz="2800" b="1" dirty="0">
                <a:solidFill>
                  <a:srgbClr val="000000"/>
                </a:solidFill>
                <a:latin typeface="標楷體" panose="03000509000000000000" pitchFamily="65" charset="-120"/>
                <a:ea typeface="標楷體" panose="03000509000000000000" pitchFamily="65" charset="-120"/>
              </a:rPr>
              <a:t>三</a:t>
            </a:r>
            <a:r>
              <a:rPr lang="en-US" altLang="zh-TW" sz="2800" b="1" dirty="0">
                <a:solidFill>
                  <a:srgbClr val="000000"/>
                </a:solidFill>
                <a:latin typeface="標楷體" panose="03000509000000000000" pitchFamily="65" charset="-120"/>
                <a:ea typeface="標楷體" panose="03000509000000000000" pitchFamily="65" charset="-120"/>
              </a:rPr>
              <a:t>)</a:t>
            </a:r>
            <a:r>
              <a:rPr lang="zh-TW" altLang="zh-TW" sz="3200" b="1" u="sng" dirty="0">
                <a:solidFill>
                  <a:srgbClr val="0000FF"/>
                </a:solidFill>
                <a:latin typeface="標楷體" panose="03000509000000000000" pitchFamily="65" charset="-120"/>
                <a:ea typeface="標楷體" panose="03000509000000000000" pitchFamily="65" charset="-120"/>
              </a:rPr>
              <a:t>依政府採購法第</a:t>
            </a:r>
            <a:r>
              <a:rPr lang="en-US" altLang="zh-TW" sz="3200" b="1" u="sng" dirty="0">
                <a:solidFill>
                  <a:srgbClr val="0000FF"/>
                </a:solidFill>
                <a:latin typeface="標楷體" panose="03000509000000000000" pitchFamily="65" charset="-120"/>
                <a:ea typeface="標楷體" panose="03000509000000000000" pitchFamily="65" charset="-120"/>
              </a:rPr>
              <a:t>73</a:t>
            </a:r>
            <a:r>
              <a:rPr lang="zh-TW" altLang="zh-TW" sz="3200" b="1" u="sng" dirty="0">
                <a:solidFill>
                  <a:srgbClr val="0000FF"/>
                </a:solidFill>
                <a:latin typeface="標楷體" panose="03000509000000000000" pitchFamily="65" charset="-120"/>
                <a:ea typeface="標楷體" panose="03000509000000000000" pitchFamily="65" charset="-120"/>
              </a:rPr>
              <a:t>條之</a:t>
            </a:r>
            <a:r>
              <a:rPr lang="en-US" altLang="zh-TW" sz="3200" b="1" u="sng" dirty="0">
                <a:solidFill>
                  <a:srgbClr val="0000FF"/>
                </a:solidFill>
                <a:latin typeface="標楷體" panose="03000509000000000000" pitchFamily="65" charset="-120"/>
                <a:ea typeface="標楷體" panose="03000509000000000000" pitchFamily="65" charset="-120"/>
              </a:rPr>
              <a:t>1</a:t>
            </a:r>
            <a:r>
              <a:rPr lang="zh-TW" altLang="zh-TW" sz="3200" b="1" u="sng" dirty="0">
                <a:solidFill>
                  <a:srgbClr val="0000FF"/>
                </a:solidFill>
                <a:latin typeface="標楷體" panose="03000509000000000000" pitchFamily="65" charset="-120"/>
                <a:ea typeface="標楷體" panose="03000509000000000000" pitchFamily="65" charset="-120"/>
              </a:rPr>
              <a:t>規定之期限給付契約價金</a:t>
            </a:r>
            <a:r>
              <a:rPr lang="zh-TW" altLang="zh-TW" sz="3200" b="1" dirty="0">
                <a:solidFill>
                  <a:srgbClr val="0000FF"/>
                </a:solidFill>
                <a:latin typeface="標楷體" panose="03000509000000000000" pitchFamily="65" charset="-120"/>
                <a:ea typeface="標楷體" panose="03000509000000000000" pitchFamily="65" charset="-120"/>
              </a:rPr>
              <a:t>。</a:t>
            </a:r>
          </a:p>
        </p:txBody>
      </p:sp>
    </p:spTree>
    <p:extLst>
      <p:ext uri="{BB962C8B-B14F-4D97-AF65-F5344CB8AC3E}">
        <p14:creationId xmlns:p14="http://schemas.microsoft.com/office/powerpoint/2010/main" val="1705299218"/>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2" name="矩形 1"/>
          <p:cNvSpPr/>
          <p:nvPr/>
        </p:nvSpPr>
        <p:spPr>
          <a:xfrm>
            <a:off x="323528" y="476672"/>
            <a:ext cx="8352928" cy="4196020"/>
          </a:xfrm>
          <a:prstGeom prst="rect">
            <a:avLst/>
          </a:prstGeom>
        </p:spPr>
        <p:txBody>
          <a:bodyPr wrap="square">
            <a:spAutoFit/>
          </a:bodyPr>
          <a:lstStyle/>
          <a:p>
            <a:pPr>
              <a:lnSpc>
                <a:spcPts val="4000"/>
              </a:lnSpc>
            </a:pPr>
            <a:r>
              <a:rPr lang="zh-TW" altLang="zh-TW" sz="3200" b="1" dirty="0">
                <a:solidFill>
                  <a:srgbClr val="000000"/>
                </a:solidFill>
                <a:latin typeface="標楷體" panose="03000509000000000000" pitchFamily="65" charset="-120"/>
                <a:ea typeface="標楷體" panose="03000509000000000000" pitchFamily="65" charset="-120"/>
              </a:rPr>
              <a:t>四、</a:t>
            </a:r>
            <a:r>
              <a:rPr lang="zh-TW" altLang="zh-TW" sz="3200" b="1" u="sng" dirty="0">
                <a:solidFill>
                  <a:srgbClr val="0000FF"/>
                </a:solidFill>
                <a:latin typeface="標楷體" panose="03000509000000000000" pitchFamily="65" charset="-120"/>
                <a:ea typeface="標楷體" panose="03000509000000000000" pitchFamily="65" charset="-120"/>
              </a:rPr>
              <a:t>履約期限</a:t>
            </a:r>
            <a:r>
              <a:rPr lang="zh-TW" altLang="zh-TW" sz="3200" b="1" dirty="0">
                <a:solidFill>
                  <a:srgbClr val="000000"/>
                </a:solidFill>
                <a:latin typeface="標楷體" panose="03000509000000000000" pitchFamily="65" charset="-120"/>
                <a:ea typeface="標楷體" panose="03000509000000000000" pitchFamily="65" charset="-120"/>
              </a:rPr>
              <a:t>：</a:t>
            </a:r>
          </a:p>
          <a:p>
            <a:pPr marL="808038" indent="-808038">
              <a:lnSpc>
                <a:spcPts val="4000"/>
              </a:lnSpc>
            </a:pPr>
            <a:r>
              <a:rPr lang="en-US" altLang="zh-TW" sz="3200" b="1" dirty="0">
                <a:solidFill>
                  <a:srgbClr val="000000"/>
                </a:solidFill>
                <a:latin typeface="標楷體" panose="03000509000000000000" pitchFamily="65" charset="-120"/>
                <a:ea typeface="標楷體" panose="03000509000000000000" pitchFamily="65" charset="-120"/>
              </a:rPr>
              <a:t>(</a:t>
            </a:r>
            <a:r>
              <a:rPr lang="zh-TW" altLang="zh-TW" sz="3200" b="1" dirty="0">
                <a:solidFill>
                  <a:srgbClr val="000000"/>
                </a:solidFill>
                <a:latin typeface="標楷體" panose="03000509000000000000" pitchFamily="65" charset="-120"/>
                <a:ea typeface="標楷體" panose="03000509000000000000" pitchFamily="65" charset="-120"/>
              </a:rPr>
              <a:t>一</a:t>
            </a:r>
            <a:r>
              <a:rPr lang="en-US" altLang="zh-TW" sz="3200" b="1" dirty="0">
                <a:solidFill>
                  <a:srgbClr val="000000"/>
                </a:solidFill>
                <a:latin typeface="標楷體" panose="03000509000000000000" pitchFamily="65" charset="-120"/>
                <a:ea typeface="標楷體" panose="03000509000000000000" pitchFamily="65" charset="-120"/>
              </a:rPr>
              <a:t>)</a:t>
            </a:r>
            <a:r>
              <a:rPr lang="zh-TW" altLang="zh-TW" sz="3200" b="1" dirty="0">
                <a:solidFill>
                  <a:srgbClr val="000000"/>
                </a:solidFill>
                <a:latin typeface="標楷體" panose="03000509000000000000" pitchFamily="65" charset="-120"/>
                <a:ea typeface="標楷體" panose="03000509000000000000" pitchFamily="65" charset="-120"/>
              </a:rPr>
              <a:t>注意得標廠商於履約期間內之</a:t>
            </a:r>
            <a:r>
              <a:rPr lang="zh-TW" altLang="zh-TW" sz="3200" b="1" u="sng" dirty="0">
                <a:solidFill>
                  <a:srgbClr val="FF0000"/>
                </a:solidFill>
                <a:latin typeface="標楷體" panose="03000509000000000000" pitchFamily="65" charset="-120"/>
                <a:ea typeface="標楷體" panose="03000509000000000000" pitchFamily="65" charset="-120"/>
              </a:rPr>
              <a:t>履約進度</a:t>
            </a:r>
            <a:r>
              <a:rPr lang="zh-TW" altLang="zh-TW" sz="3200" b="1" dirty="0">
                <a:solidFill>
                  <a:srgbClr val="000000"/>
                </a:solidFill>
                <a:latin typeface="標楷體" panose="03000509000000000000" pitchFamily="65" charset="-120"/>
                <a:ea typeface="標楷體" panose="03000509000000000000" pitchFamily="65" charset="-120"/>
              </a:rPr>
              <a:t>，督促廠商依期限履約。</a:t>
            </a:r>
          </a:p>
          <a:p>
            <a:pPr marL="808038" indent="-808038">
              <a:lnSpc>
                <a:spcPts val="4000"/>
              </a:lnSpc>
            </a:pPr>
            <a:r>
              <a:rPr lang="en-US" altLang="zh-TW" sz="3200" b="1" dirty="0">
                <a:solidFill>
                  <a:srgbClr val="000000"/>
                </a:solidFill>
                <a:latin typeface="標楷體" panose="03000509000000000000" pitchFamily="65" charset="-120"/>
                <a:ea typeface="標楷體" panose="03000509000000000000" pitchFamily="65" charset="-120"/>
              </a:rPr>
              <a:t>(</a:t>
            </a:r>
            <a:r>
              <a:rPr lang="zh-TW" altLang="zh-TW" sz="3200" b="1" dirty="0">
                <a:solidFill>
                  <a:srgbClr val="000000"/>
                </a:solidFill>
                <a:latin typeface="標楷體" panose="03000509000000000000" pitchFamily="65" charset="-120"/>
                <a:ea typeface="標楷體" panose="03000509000000000000" pitchFamily="65" charset="-120"/>
              </a:rPr>
              <a:t>二</a:t>
            </a:r>
            <a:r>
              <a:rPr lang="en-US" altLang="zh-TW" sz="3200" b="1" dirty="0">
                <a:solidFill>
                  <a:srgbClr val="000000"/>
                </a:solidFill>
                <a:latin typeface="標楷體" panose="03000509000000000000" pitchFamily="65" charset="-120"/>
                <a:ea typeface="標楷體" panose="03000509000000000000" pitchFamily="65" charset="-120"/>
              </a:rPr>
              <a:t>)</a:t>
            </a:r>
            <a:r>
              <a:rPr lang="zh-TW" altLang="zh-TW" sz="3200" b="1" dirty="0">
                <a:solidFill>
                  <a:srgbClr val="000000"/>
                </a:solidFill>
                <a:latin typeface="標楷體" panose="03000509000000000000" pitchFamily="65" charset="-120"/>
                <a:ea typeface="標楷體" panose="03000509000000000000" pitchFamily="65" charset="-120"/>
              </a:rPr>
              <a:t>契約</a:t>
            </a:r>
            <a:r>
              <a:rPr lang="zh-TW" altLang="zh-TW" sz="3200" b="1" u="sng" dirty="0">
                <a:solidFill>
                  <a:srgbClr val="FF0000"/>
                </a:solidFill>
                <a:latin typeface="標楷體" panose="03000509000000000000" pitchFamily="65" charset="-120"/>
                <a:ea typeface="標楷體" panose="03000509000000000000" pitchFamily="65" charset="-120"/>
              </a:rPr>
              <a:t>如需辦理變更</a:t>
            </a:r>
            <a:r>
              <a:rPr lang="zh-TW" altLang="zh-TW" sz="3200" b="1" dirty="0">
                <a:solidFill>
                  <a:srgbClr val="000000"/>
                </a:solidFill>
                <a:latin typeface="標楷體" panose="03000509000000000000" pitchFamily="65" charset="-120"/>
                <a:ea typeface="標楷體" panose="03000509000000000000" pitchFamily="65" charset="-120"/>
              </a:rPr>
              <a:t>，其規格、項目或數量有變更時，</a:t>
            </a:r>
            <a:r>
              <a:rPr lang="zh-TW" altLang="zh-TW" sz="3200" b="1" u="sng" dirty="0">
                <a:solidFill>
                  <a:srgbClr val="FF0000"/>
                </a:solidFill>
                <a:latin typeface="標楷體" panose="03000509000000000000" pitchFamily="65" charset="-120"/>
                <a:ea typeface="標楷體" panose="03000509000000000000" pitchFamily="65" charset="-120"/>
              </a:rPr>
              <a:t>注意原訂履約期限</a:t>
            </a:r>
            <a:r>
              <a:rPr lang="zh-TW" altLang="zh-TW" sz="3200" b="1" dirty="0">
                <a:solidFill>
                  <a:srgbClr val="000000"/>
                </a:solidFill>
                <a:latin typeface="標楷體" panose="03000509000000000000" pitchFamily="65" charset="-120"/>
                <a:ea typeface="標楷體" panose="03000509000000000000" pitchFamily="65" charset="-120"/>
              </a:rPr>
              <a:t>是否維持不變，或僅變更之部分需另訂期限。</a:t>
            </a:r>
          </a:p>
          <a:p>
            <a:pPr marL="808038" indent="-808038">
              <a:lnSpc>
                <a:spcPts val="4000"/>
              </a:lnSpc>
            </a:pPr>
            <a:r>
              <a:rPr lang="en-US" altLang="zh-TW" sz="3200" b="1" dirty="0">
                <a:solidFill>
                  <a:srgbClr val="000000"/>
                </a:solidFill>
                <a:latin typeface="標楷體" panose="03000509000000000000" pitchFamily="65" charset="-120"/>
                <a:ea typeface="標楷體" panose="03000509000000000000" pitchFamily="65" charset="-120"/>
              </a:rPr>
              <a:t>(</a:t>
            </a:r>
            <a:r>
              <a:rPr lang="zh-TW" altLang="zh-TW" sz="3200" b="1" dirty="0">
                <a:solidFill>
                  <a:srgbClr val="000000"/>
                </a:solidFill>
                <a:latin typeface="標楷體" panose="03000509000000000000" pitchFamily="65" charset="-120"/>
                <a:ea typeface="標楷體" panose="03000509000000000000" pitchFamily="65" charset="-120"/>
              </a:rPr>
              <a:t>三</a:t>
            </a:r>
            <a:r>
              <a:rPr lang="en-US" altLang="zh-TW" sz="3200" b="1" dirty="0">
                <a:solidFill>
                  <a:srgbClr val="000000"/>
                </a:solidFill>
                <a:latin typeface="標楷體" panose="03000509000000000000" pitchFamily="65" charset="-120"/>
                <a:ea typeface="標楷體" panose="03000509000000000000" pitchFamily="65" charset="-120"/>
              </a:rPr>
              <a:t>)</a:t>
            </a:r>
            <a:r>
              <a:rPr lang="zh-TW" altLang="zh-TW" sz="3200" b="1" dirty="0">
                <a:solidFill>
                  <a:srgbClr val="000000"/>
                </a:solidFill>
                <a:latin typeface="標楷體" panose="03000509000000000000" pitchFamily="65" charset="-120"/>
                <a:ea typeface="標楷體" panose="03000509000000000000" pitchFamily="65" charset="-120"/>
              </a:rPr>
              <a:t>廠商逾期限履約者，依契約約定</a:t>
            </a:r>
            <a:r>
              <a:rPr lang="zh-TW" altLang="zh-TW" sz="2800" b="1" dirty="0">
                <a:solidFill>
                  <a:srgbClr val="000000"/>
                </a:solidFill>
                <a:latin typeface="標楷體" panose="03000509000000000000" pitchFamily="65" charset="-120"/>
                <a:ea typeface="標楷體" panose="03000509000000000000" pitchFamily="65" charset="-120"/>
              </a:rPr>
              <a:t>計算</a:t>
            </a:r>
            <a:r>
              <a:rPr lang="zh-TW" altLang="zh-TW" sz="2800" b="1" u="sng" dirty="0">
                <a:solidFill>
                  <a:srgbClr val="FF0000"/>
                </a:solidFill>
                <a:latin typeface="標楷體" panose="03000509000000000000" pitchFamily="65" charset="-120"/>
                <a:ea typeface="標楷體" panose="03000509000000000000" pitchFamily="65" charset="-120"/>
              </a:rPr>
              <a:t>逾期違約金</a:t>
            </a:r>
            <a:r>
              <a:rPr lang="zh-TW" altLang="zh-TW" sz="2800" b="1" dirty="0">
                <a:solidFill>
                  <a:srgbClr val="000000"/>
                </a:solidFill>
                <a:latin typeface="標楷體" panose="03000509000000000000" pitchFamily="65" charset="-120"/>
                <a:ea typeface="標楷體" panose="03000509000000000000" pitchFamily="65" charset="-120"/>
              </a:rPr>
              <a:t>。</a:t>
            </a:r>
            <a:endParaRPr lang="zh-TW" altLang="en-US" sz="2800" b="1" dirty="0">
              <a:solidFill>
                <a:srgbClr val="000000"/>
              </a:solidFill>
              <a:latin typeface="標楷體" panose="03000509000000000000" pitchFamily="65" charset="-120"/>
              <a:ea typeface="標楷體" panose="03000509000000000000" pitchFamily="65" charset="-120"/>
            </a:endParaRPr>
          </a:p>
        </p:txBody>
      </p:sp>
    </p:spTree>
    <p:extLst>
      <p:ext uri="{BB962C8B-B14F-4D97-AF65-F5344CB8AC3E}">
        <p14:creationId xmlns:p14="http://schemas.microsoft.com/office/powerpoint/2010/main" val="1378669187"/>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2" name="矩形 1"/>
          <p:cNvSpPr/>
          <p:nvPr/>
        </p:nvSpPr>
        <p:spPr>
          <a:xfrm>
            <a:off x="359532" y="116632"/>
            <a:ext cx="8424936" cy="6124754"/>
          </a:xfrm>
          <a:prstGeom prst="rect">
            <a:avLst/>
          </a:prstGeom>
        </p:spPr>
        <p:txBody>
          <a:bodyPr wrap="square">
            <a:spAutoFit/>
          </a:bodyPr>
          <a:lstStyle/>
          <a:p>
            <a:r>
              <a:rPr lang="zh-TW" altLang="zh-TW" sz="2800" b="1" dirty="0">
                <a:solidFill>
                  <a:srgbClr val="000000"/>
                </a:solidFill>
                <a:latin typeface="標楷體" panose="03000509000000000000" pitchFamily="65" charset="-120"/>
                <a:ea typeface="標楷體" panose="03000509000000000000" pitchFamily="65" charset="-120"/>
              </a:rPr>
              <a:t>五、</a:t>
            </a:r>
            <a:r>
              <a:rPr lang="zh-TW" altLang="zh-TW" sz="2800" b="1" u="sng" dirty="0">
                <a:solidFill>
                  <a:srgbClr val="0000FF"/>
                </a:solidFill>
                <a:latin typeface="標楷體" panose="03000509000000000000" pitchFamily="65" charset="-120"/>
                <a:ea typeface="標楷體" panose="03000509000000000000" pitchFamily="65" charset="-120"/>
              </a:rPr>
              <a:t>廠商管理</a:t>
            </a:r>
            <a:r>
              <a:rPr lang="zh-TW" altLang="zh-TW" sz="2800" b="1" dirty="0">
                <a:solidFill>
                  <a:srgbClr val="000000"/>
                </a:solidFill>
                <a:latin typeface="標楷體" panose="03000509000000000000" pitchFamily="65" charset="-120"/>
                <a:ea typeface="標楷體" panose="03000509000000000000" pitchFamily="65" charset="-120"/>
              </a:rPr>
              <a:t>：</a:t>
            </a:r>
          </a:p>
          <a:p>
            <a:pPr marL="712788" indent="-712788"/>
            <a:r>
              <a:rPr lang="en-US" altLang="zh-TW" sz="2800" b="1" dirty="0">
                <a:solidFill>
                  <a:srgbClr val="000000"/>
                </a:solidFill>
                <a:latin typeface="標楷體" panose="03000509000000000000" pitchFamily="65" charset="-120"/>
                <a:ea typeface="標楷體" panose="03000509000000000000" pitchFamily="65" charset="-120"/>
              </a:rPr>
              <a:t>(</a:t>
            </a:r>
            <a:r>
              <a:rPr lang="zh-TW" altLang="zh-TW" sz="2800" b="1" dirty="0">
                <a:solidFill>
                  <a:srgbClr val="000000"/>
                </a:solidFill>
                <a:latin typeface="標楷體" panose="03000509000000000000" pitchFamily="65" charset="-120"/>
                <a:ea typeface="標楷體" panose="03000509000000000000" pitchFamily="65" charset="-120"/>
              </a:rPr>
              <a:t>一</a:t>
            </a:r>
            <a:r>
              <a:rPr lang="en-US" altLang="zh-TW" sz="2800" b="1" dirty="0">
                <a:solidFill>
                  <a:srgbClr val="000000"/>
                </a:solidFill>
                <a:latin typeface="標楷體" panose="03000509000000000000" pitchFamily="65" charset="-120"/>
                <a:ea typeface="標楷體" panose="03000509000000000000" pitchFamily="65" charset="-120"/>
              </a:rPr>
              <a:t>)</a:t>
            </a:r>
            <a:r>
              <a:rPr lang="zh-TW" altLang="zh-TW" sz="2800" b="1" dirty="0">
                <a:solidFill>
                  <a:srgbClr val="000000"/>
                </a:solidFill>
                <a:latin typeface="標楷體" panose="03000509000000000000" pitchFamily="65" charset="-120"/>
                <a:ea typeface="標楷體" panose="03000509000000000000" pitchFamily="65" charset="-120"/>
              </a:rPr>
              <a:t>契約可載明廠商</a:t>
            </a:r>
            <a:r>
              <a:rPr lang="zh-TW" altLang="zh-TW" sz="2800" b="1" u="sng" dirty="0">
                <a:solidFill>
                  <a:srgbClr val="FF0000"/>
                </a:solidFill>
                <a:latin typeface="標楷體" panose="03000509000000000000" pitchFamily="65" charset="-120"/>
                <a:ea typeface="標楷體" panose="03000509000000000000" pitchFamily="65" charset="-120"/>
              </a:rPr>
              <a:t>擬分包之項目及分包廠商</a:t>
            </a:r>
            <a:r>
              <a:rPr lang="zh-TW" altLang="zh-TW" sz="2800" b="1" dirty="0">
                <a:solidFill>
                  <a:srgbClr val="000000"/>
                </a:solidFill>
                <a:latin typeface="標楷體" panose="03000509000000000000" pitchFamily="65" charset="-120"/>
                <a:ea typeface="標楷體" panose="03000509000000000000" pitchFamily="65" charset="-120"/>
              </a:rPr>
              <a:t>，機關得審查事項。分包廠商履約之部分，得標廠商仍應負完全責任。</a:t>
            </a:r>
          </a:p>
          <a:p>
            <a:pPr marL="712788" indent="-712788"/>
            <a:r>
              <a:rPr lang="en-US" altLang="zh-TW" sz="2800" b="1" dirty="0">
                <a:solidFill>
                  <a:srgbClr val="000000"/>
                </a:solidFill>
                <a:latin typeface="標楷體" panose="03000509000000000000" pitchFamily="65" charset="-120"/>
                <a:ea typeface="標楷體" panose="03000509000000000000" pitchFamily="65" charset="-120"/>
              </a:rPr>
              <a:t>(</a:t>
            </a:r>
            <a:r>
              <a:rPr lang="zh-TW" altLang="zh-TW" sz="2800" b="1" dirty="0">
                <a:solidFill>
                  <a:srgbClr val="000000"/>
                </a:solidFill>
                <a:latin typeface="標楷體" panose="03000509000000000000" pitchFamily="65" charset="-120"/>
                <a:ea typeface="標楷體" panose="03000509000000000000" pitchFamily="65" charset="-120"/>
              </a:rPr>
              <a:t>二</a:t>
            </a:r>
            <a:r>
              <a:rPr lang="en-US" altLang="zh-TW" sz="2800" b="1" dirty="0">
                <a:solidFill>
                  <a:srgbClr val="000000"/>
                </a:solidFill>
                <a:latin typeface="標楷體" panose="03000509000000000000" pitchFamily="65" charset="-120"/>
                <a:ea typeface="標楷體" panose="03000509000000000000" pitchFamily="65" charset="-120"/>
              </a:rPr>
              <a:t>)</a:t>
            </a:r>
            <a:r>
              <a:rPr lang="zh-TW" altLang="zh-TW" sz="2800" b="1" dirty="0">
                <a:solidFill>
                  <a:srgbClr val="000000"/>
                </a:solidFill>
                <a:latin typeface="標楷體" panose="03000509000000000000" pitchFamily="65" charset="-120"/>
                <a:ea typeface="標楷體" panose="03000509000000000000" pitchFamily="65" charset="-120"/>
              </a:rPr>
              <a:t>查察得標廠商是否自行履行工程、勞務契約，</a:t>
            </a:r>
            <a:r>
              <a:rPr lang="zh-TW" altLang="zh-TW" sz="2800" b="1" u="sng" dirty="0">
                <a:solidFill>
                  <a:srgbClr val="FF0000"/>
                </a:solidFill>
                <a:latin typeface="標楷體" panose="03000509000000000000" pitchFamily="65" charset="-120"/>
                <a:ea typeface="標楷體" panose="03000509000000000000" pitchFamily="65" charset="-120"/>
              </a:rPr>
              <a:t>不得有轉包</a:t>
            </a:r>
            <a:r>
              <a:rPr lang="zh-TW" altLang="zh-TW" sz="2800" b="1" dirty="0">
                <a:solidFill>
                  <a:srgbClr val="000000"/>
                </a:solidFill>
                <a:latin typeface="標楷體" panose="03000509000000000000" pitchFamily="65" charset="-120"/>
                <a:ea typeface="標楷體" panose="03000509000000000000" pitchFamily="65" charset="-120"/>
              </a:rPr>
              <a:t>情形。廠商</a:t>
            </a:r>
            <a:r>
              <a:rPr lang="zh-TW" altLang="zh-TW" sz="2800" b="1" u="sng" dirty="0">
                <a:solidFill>
                  <a:srgbClr val="FF0000"/>
                </a:solidFill>
                <a:latin typeface="標楷體" panose="03000509000000000000" pitchFamily="65" charset="-120"/>
                <a:ea typeface="標楷體" panose="03000509000000000000" pitchFamily="65" charset="-120"/>
              </a:rPr>
              <a:t>履行財物契約，其需經一定履約過程，非以現成財物供應者，準用之</a:t>
            </a:r>
            <a:r>
              <a:rPr lang="zh-TW" altLang="zh-TW" sz="2800" b="1" dirty="0">
                <a:solidFill>
                  <a:srgbClr val="000000"/>
                </a:solidFill>
                <a:latin typeface="標楷體" panose="03000509000000000000" pitchFamily="65" charset="-120"/>
                <a:ea typeface="標楷體" panose="03000509000000000000" pitchFamily="65" charset="-120"/>
              </a:rPr>
              <a:t>。</a:t>
            </a:r>
          </a:p>
          <a:p>
            <a:r>
              <a:rPr lang="en-US" altLang="zh-TW" sz="2800" b="1" dirty="0">
                <a:solidFill>
                  <a:srgbClr val="000000"/>
                </a:solidFill>
                <a:latin typeface="標楷體" panose="03000509000000000000" pitchFamily="65" charset="-120"/>
                <a:ea typeface="標楷體" panose="03000509000000000000" pitchFamily="65" charset="-120"/>
              </a:rPr>
              <a:t>(</a:t>
            </a:r>
            <a:r>
              <a:rPr lang="zh-TW" altLang="zh-TW" sz="2800" b="1" dirty="0">
                <a:solidFill>
                  <a:srgbClr val="000000"/>
                </a:solidFill>
                <a:latin typeface="標楷體" panose="03000509000000000000" pitchFamily="65" charset="-120"/>
                <a:ea typeface="標楷體" panose="03000509000000000000" pitchFamily="65" charset="-120"/>
              </a:rPr>
              <a:t>三</a:t>
            </a:r>
            <a:r>
              <a:rPr lang="en-US" altLang="zh-TW" sz="2800" b="1" dirty="0">
                <a:solidFill>
                  <a:srgbClr val="000000"/>
                </a:solidFill>
                <a:latin typeface="標楷體" panose="03000509000000000000" pitchFamily="65" charset="-120"/>
                <a:ea typeface="標楷體" panose="03000509000000000000" pitchFamily="65" charset="-120"/>
              </a:rPr>
              <a:t>)</a:t>
            </a:r>
            <a:r>
              <a:rPr lang="zh-TW" altLang="zh-TW" sz="2800" b="1" dirty="0">
                <a:solidFill>
                  <a:srgbClr val="000000"/>
                </a:solidFill>
                <a:latin typeface="標楷體" panose="03000509000000000000" pitchFamily="65" charset="-120"/>
                <a:ea typeface="標楷體" panose="03000509000000000000" pitchFamily="65" charset="-120"/>
              </a:rPr>
              <a:t>廠商</a:t>
            </a:r>
            <a:r>
              <a:rPr lang="zh-TW" altLang="zh-TW" sz="2800" b="1" u="sng" dirty="0">
                <a:solidFill>
                  <a:srgbClr val="FF0000"/>
                </a:solidFill>
                <a:latin typeface="標楷體" panose="03000509000000000000" pitchFamily="65" charset="-120"/>
                <a:ea typeface="標楷體" panose="03000509000000000000" pitchFamily="65" charset="-120"/>
              </a:rPr>
              <a:t>履約人員有不適任之情形者</a:t>
            </a:r>
            <a:r>
              <a:rPr lang="zh-TW" altLang="zh-TW" sz="2800" b="1" dirty="0">
                <a:solidFill>
                  <a:srgbClr val="000000"/>
                </a:solidFill>
                <a:latin typeface="標楷體" panose="03000509000000000000" pitchFamily="65" charset="-120"/>
                <a:ea typeface="標楷體" panose="03000509000000000000" pitchFamily="65" charset="-120"/>
              </a:rPr>
              <a:t>，通知廠商撤換。</a:t>
            </a:r>
          </a:p>
          <a:p>
            <a:pPr marL="712788" indent="-712788"/>
            <a:r>
              <a:rPr lang="en-US" altLang="zh-TW" sz="2800" b="1" dirty="0">
                <a:solidFill>
                  <a:srgbClr val="000000"/>
                </a:solidFill>
                <a:latin typeface="標楷體" panose="03000509000000000000" pitchFamily="65" charset="-120"/>
                <a:ea typeface="標楷體" panose="03000509000000000000" pitchFamily="65" charset="-120"/>
              </a:rPr>
              <a:t>(</a:t>
            </a:r>
            <a:r>
              <a:rPr lang="zh-TW" altLang="zh-TW" sz="2800" b="1" dirty="0">
                <a:solidFill>
                  <a:srgbClr val="000000"/>
                </a:solidFill>
                <a:latin typeface="標楷體" panose="03000509000000000000" pitchFamily="65" charset="-120"/>
                <a:ea typeface="標楷體" panose="03000509000000000000" pitchFamily="65" charset="-120"/>
              </a:rPr>
              <a:t>四</a:t>
            </a:r>
            <a:r>
              <a:rPr lang="en-US" altLang="zh-TW" sz="2800" b="1" dirty="0">
                <a:solidFill>
                  <a:srgbClr val="000000"/>
                </a:solidFill>
                <a:latin typeface="標楷體" panose="03000509000000000000" pitchFamily="65" charset="-120"/>
                <a:ea typeface="標楷體" panose="03000509000000000000" pitchFamily="65" charset="-120"/>
              </a:rPr>
              <a:t>)</a:t>
            </a:r>
            <a:r>
              <a:rPr lang="zh-TW" altLang="zh-TW" sz="2800" b="1" dirty="0">
                <a:solidFill>
                  <a:srgbClr val="000000"/>
                </a:solidFill>
                <a:latin typeface="標楷體" panose="03000509000000000000" pitchFamily="65" charset="-120"/>
                <a:ea typeface="標楷體" panose="03000509000000000000" pitchFamily="65" charset="-120"/>
              </a:rPr>
              <a:t>履約期間注意廠商</a:t>
            </a:r>
            <a:r>
              <a:rPr lang="zh-TW" altLang="zh-TW" sz="2800" b="1" u="sng" dirty="0">
                <a:solidFill>
                  <a:srgbClr val="FF0000"/>
                </a:solidFill>
                <a:latin typeface="標楷體" panose="03000509000000000000" pitchFamily="65" charset="-120"/>
                <a:ea typeface="標楷體" panose="03000509000000000000" pitchFamily="65" charset="-120"/>
              </a:rPr>
              <a:t>有無違反職業安全衛生相關法令</a:t>
            </a:r>
            <a:r>
              <a:rPr lang="zh-TW" altLang="zh-TW" sz="2800" b="1" dirty="0">
                <a:solidFill>
                  <a:srgbClr val="000000"/>
                </a:solidFill>
                <a:latin typeface="標楷體" panose="03000509000000000000" pitchFamily="65" charset="-120"/>
                <a:ea typeface="標楷體" panose="03000509000000000000" pitchFamily="65" charset="-120"/>
              </a:rPr>
              <a:t>。</a:t>
            </a:r>
          </a:p>
          <a:p>
            <a:pPr marL="712788" indent="-712788"/>
            <a:r>
              <a:rPr lang="en-US" altLang="zh-TW" sz="2800" b="1" dirty="0">
                <a:solidFill>
                  <a:srgbClr val="000000"/>
                </a:solidFill>
                <a:latin typeface="標楷體" panose="03000509000000000000" pitchFamily="65" charset="-120"/>
                <a:ea typeface="標楷體" panose="03000509000000000000" pitchFamily="65" charset="-120"/>
              </a:rPr>
              <a:t>(</a:t>
            </a:r>
            <a:r>
              <a:rPr lang="zh-TW" altLang="zh-TW" sz="2800" b="1" dirty="0">
                <a:solidFill>
                  <a:srgbClr val="000000"/>
                </a:solidFill>
                <a:latin typeface="標楷體" panose="03000509000000000000" pitchFamily="65" charset="-120"/>
                <a:ea typeface="標楷體" panose="03000509000000000000" pitchFamily="65" charset="-120"/>
              </a:rPr>
              <a:t>五</a:t>
            </a:r>
            <a:r>
              <a:rPr lang="en-US" altLang="zh-TW" sz="2800" b="1" dirty="0">
                <a:solidFill>
                  <a:srgbClr val="000000"/>
                </a:solidFill>
                <a:latin typeface="標楷體" panose="03000509000000000000" pitchFamily="65" charset="-120"/>
                <a:ea typeface="標楷體" panose="03000509000000000000" pitchFamily="65" charset="-120"/>
              </a:rPr>
              <a:t>)</a:t>
            </a:r>
            <a:r>
              <a:rPr lang="zh-TW" altLang="zh-TW" sz="2800" b="1" dirty="0">
                <a:solidFill>
                  <a:srgbClr val="000000"/>
                </a:solidFill>
                <a:latin typeface="標楷體" panose="03000509000000000000" pitchFamily="65" charset="-120"/>
                <a:ea typeface="標楷體" panose="03000509000000000000" pitchFamily="65" charset="-120"/>
              </a:rPr>
              <a:t>工程採購，注意廠商有無違法僱用外籍勞工情形；</a:t>
            </a:r>
            <a:r>
              <a:rPr lang="zh-TW" altLang="zh-TW" sz="2800" b="1" u="sng" dirty="0">
                <a:solidFill>
                  <a:srgbClr val="FF0000"/>
                </a:solidFill>
                <a:latin typeface="標楷體" panose="03000509000000000000" pitchFamily="65" charset="-120"/>
                <a:ea typeface="標楷體" panose="03000509000000000000" pitchFamily="65" charset="-120"/>
              </a:rPr>
              <a:t>財物採購，注意履約標的來源是否合法、證明文件有無不實情形</a:t>
            </a:r>
            <a:r>
              <a:rPr lang="zh-TW" altLang="zh-TW" sz="2800" b="1" dirty="0">
                <a:solidFill>
                  <a:srgbClr val="000000"/>
                </a:solidFill>
                <a:latin typeface="標楷體" panose="03000509000000000000" pitchFamily="65" charset="-120"/>
                <a:ea typeface="標楷體" panose="03000509000000000000" pitchFamily="65" charset="-120"/>
              </a:rPr>
              <a:t>；勞務採購，注意勞工權益之保障。</a:t>
            </a:r>
            <a:endParaRPr lang="zh-TW" altLang="en-US" sz="2800" b="1" dirty="0">
              <a:solidFill>
                <a:srgbClr val="000000"/>
              </a:solidFill>
              <a:latin typeface="標楷體" panose="03000509000000000000" pitchFamily="65" charset="-120"/>
              <a:ea typeface="標楷體" panose="03000509000000000000" pitchFamily="65" charset="-120"/>
            </a:endParaRPr>
          </a:p>
        </p:txBody>
      </p:sp>
    </p:spTree>
    <p:extLst>
      <p:ext uri="{BB962C8B-B14F-4D97-AF65-F5344CB8AC3E}">
        <p14:creationId xmlns:p14="http://schemas.microsoft.com/office/powerpoint/2010/main" val="3069820305"/>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2" name="矩形 1"/>
          <p:cNvSpPr/>
          <p:nvPr/>
        </p:nvSpPr>
        <p:spPr>
          <a:xfrm>
            <a:off x="406683" y="404664"/>
            <a:ext cx="8424936" cy="4554388"/>
          </a:xfrm>
          <a:prstGeom prst="rect">
            <a:avLst/>
          </a:prstGeom>
        </p:spPr>
        <p:txBody>
          <a:bodyPr wrap="square">
            <a:spAutoFit/>
          </a:bodyPr>
          <a:lstStyle/>
          <a:p>
            <a:pPr>
              <a:lnSpc>
                <a:spcPts val="3500"/>
              </a:lnSpc>
            </a:pPr>
            <a:r>
              <a:rPr lang="zh-TW" altLang="zh-TW" sz="2800" b="1" dirty="0">
                <a:solidFill>
                  <a:srgbClr val="000000"/>
                </a:solidFill>
                <a:latin typeface="標楷體" panose="03000509000000000000" pitchFamily="65" charset="-120"/>
                <a:ea typeface="標楷體" panose="03000509000000000000" pitchFamily="65" charset="-120"/>
              </a:rPr>
              <a:t>六、</a:t>
            </a:r>
            <a:r>
              <a:rPr lang="zh-TW" altLang="zh-TW" sz="2800" b="1" u="sng" dirty="0">
                <a:solidFill>
                  <a:srgbClr val="0000FF"/>
                </a:solidFill>
                <a:latin typeface="標楷體" panose="03000509000000000000" pitchFamily="65" charset="-120"/>
                <a:ea typeface="標楷體" panose="03000509000000000000" pitchFamily="65" charset="-120"/>
              </a:rPr>
              <a:t>品質管理及查驗</a:t>
            </a:r>
            <a:r>
              <a:rPr lang="zh-TW" altLang="zh-TW" sz="2800" b="1" dirty="0">
                <a:solidFill>
                  <a:srgbClr val="000000"/>
                </a:solidFill>
                <a:latin typeface="標楷體" panose="03000509000000000000" pitchFamily="65" charset="-120"/>
                <a:ea typeface="標楷體" panose="03000509000000000000" pitchFamily="65" charset="-120"/>
              </a:rPr>
              <a:t>：</a:t>
            </a:r>
          </a:p>
          <a:p>
            <a:pPr>
              <a:lnSpc>
                <a:spcPts val="3500"/>
              </a:lnSpc>
            </a:pPr>
            <a:r>
              <a:rPr lang="en-US" altLang="zh-TW" sz="2800" b="1" dirty="0">
                <a:solidFill>
                  <a:srgbClr val="000000"/>
                </a:solidFill>
                <a:latin typeface="標楷體" panose="03000509000000000000" pitchFamily="65" charset="-120"/>
                <a:ea typeface="標楷體" panose="03000509000000000000" pitchFamily="65" charset="-120"/>
              </a:rPr>
              <a:t>(</a:t>
            </a:r>
            <a:r>
              <a:rPr lang="zh-TW" altLang="zh-TW" sz="2800" b="1" dirty="0">
                <a:solidFill>
                  <a:srgbClr val="000000"/>
                </a:solidFill>
                <a:latin typeface="標楷體" panose="03000509000000000000" pitchFamily="65" charset="-120"/>
                <a:ea typeface="標楷體" panose="03000509000000000000" pitchFamily="65" charset="-120"/>
              </a:rPr>
              <a:t>一</a:t>
            </a:r>
            <a:r>
              <a:rPr lang="en-US" altLang="zh-TW" sz="2800" b="1" dirty="0">
                <a:solidFill>
                  <a:srgbClr val="000000"/>
                </a:solidFill>
                <a:latin typeface="標楷體" panose="03000509000000000000" pitchFamily="65" charset="-120"/>
                <a:ea typeface="標楷體" panose="03000509000000000000" pitchFamily="65" charset="-120"/>
              </a:rPr>
              <a:t>)</a:t>
            </a:r>
            <a:r>
              <a:rPr lang="zh-TW" altLang="zh-TW" sz="2800" b="1" dirty="0">
                <a:solidFill>
                  <a:srgbClr val="000000"/>
                </a:solidFill>
                <a:latin typeface="標楷體" panose="03000509000000000000" pitchFamily="65" charset="-120"/>
                <a:ea typeface="標楷體" panose="03000509000000000000" pitchFamily="65" charset="-120"/>
              </a:rPr>
              <a:t>督促廠商</a:t>
            </a:r>
            <a:r>
              <a:rPr lang="zh-TW" altLang="zh-TW" sz="2800" b="1" u="sng" dirty="0">
                <a:solidFill>
                  <a:srgbClr val="FF0000"/>
                </a:solidFill>
                <a:latin typeface="標楷體" panose="03000509000000000000" pitchFamily="65" charset="-120"/>
                <a:ea typeface="標楷體" panose="03000509000000000000" pitchFamily="65" charset="-120"/>
              </a:rPr>
              <a:t>注意履約品質</a:t>
            </a:r>
            <a:r>
              <a:rPr lang="zh-TW" altLang="zh-TW" sz="2800" b="1" dirty="0">
                <a:solidFill>
                  <a:srgbClr val="000000"/>
                </a:solidFill>
                <a:latin typeface="標楷體" panose="03000509000000000000" pitchFamily="65" charset="-120"/>
                <a:ea typeface="標楷體" panose="03000509000000000000" pitchFamily="65" charset="-120"/>
              </a:rPr>
              <a:t>，辦理自主檢查。</a:t>
            </a:r>
          </a:p>
          <a:p>
            <a:pPr marL="712788" indent="-712788">
              <a:lnSpc>
                <a:spcPts val="3500"/>
              </a:lnSpc>
            </a:pPr>
            <a:r>
              <a:rPr lang="en-US" altLang="zh-TW" sz="2800" b="1" dirty="0">
                <a:solidFill>
                  <a:srgbClr val="000000"/>
                </a:solidFill>
                <a:latin typeface="標楷體" panose="03000509000000000000" pitchFamily="65" charset="-120"/>
                <a:ea typeface="標楷體" panose="03000509000000000000" pitchFamily="65" charset="-120"/>
              </a:rPr>
              <a:t>(</a:t>
            </a:r>
            <a:r>
              <a:rPr lang="zh-TW" altLang="zh-TW" sz="2800" b="1" dirty="0">
                <a:solidFill>
                  <a:srgbClr val="000000"/>
                </a:solidFill>
                <a:latin typeface="標楷體" panose="03000509000000000000" pitchFamily="65" charset="-120"/>
                <a:ea typeface="標楷體" panose="03000509000000000000" pitchFamily="65" charset="-120"/>
              </a:rPr>
              <a:t>二</a:t>
            </a:r>
            <a:r>
              <a:rPr lang="en-US" altLang="zh-TW" sz="2800" b="1" dirty="0">
                <a:solidFill>
                  <a:srgbClr val="000000"/>
                </a:solidFill>
                <a:latin typeface="標楷體" panose="03000509000000000000" pitchFamily="65" charset="-120"/>
                <a:ea typeface="標楷體" panose="03000509000000000000" pitchFamily="65" charset="-120"/>
              </a:rPr>
              <a:t>)</a:t>
            </a:r>
            <a:r>
              <a:rPr lang="zh-TW" altLang="zh-TW" sz="2800" b="1" dirty="0">
                <a:solidFill>
                  <a:srgbClr val="000000"/>
                </a:solidFill>
                <a:latin typeface="標楷體" panose="03000509000000000000" pitchFamily="65" charset="-120"/>
                <a:ea typeface="標楷體" panose="03000509000000000000" pitchFamily="65" charset="-120"/>
              </a:rPr>
              <a:t>工程採購，須注意廠商是否依契約辦理檢（試）驗；檢（試）驗報告有無偽造變造情形。</a:t>
            </a:r>
          </a:p>
          <a:p>
            <a:pPr marL="712788" indent="-712788">
              <a:lnSpc>
                <a:spcPts val="3500"/>
              </a:lnSpc>
            </a:pPr>
            <a:r>
              <a:rPr lang="en-US" altLang="zh-TW" sz="2800" b="1" dirty="0">
                <a:solidFill>
                  <a:srgbClr val="000000"/>
                </a:solidFill>
                <a:latin typeface="標楷體" panose="03000509000000000000" pitchFamily="65" charset="-120"/>
                <a:ea typeface="標楷體" panose="03000509000000000000" pitchFamily="65" charset="-120"/>
              </a:rPr>
              <a:t>(</a:t>
            </a:r>
            <a:r>
              <a:rPr lang="zh-TW" altLang="zh-TW" sz="2800" b="1" dirty="0">
                <a:solidFill>
                  <a:srgbClr val="000000"/>
                </a:solidFill>
                <a:latin typeface="標楷體" panose="03000509000000000000" pitchFamily="65" charset="-120"/>
                <a:ea typeface="標楷體" panose="03000509000000000000" pitchFamily="65" charset="-120"/>
              </a:rPr>
              <a:t>三</a:t>
            </a:r>
            <a:r>
              <a:rPr lang="en-US" altLang="zh-TW" sz="2800" b="1" dirty="0">
                <a:solidFill>
                  <a:srgbClr val="000000"/>
                </a:solidFill>
                <a:latin typeface="標楷體" panose="03000509000000000000" pitchFamily="65" charset="-120"/>
                <a:ea typeface="標楷體" panose="03000509000000000000" pitchFamily="65" charset="-120"/>
              </a:rPr>
              <a:t>)</a:t>
            </a:r>
            <a:r>
              <a:rPr lang="zh-TW" altLang="zh-TW" sz="2800" b="1" dirty="0">
                <a:solidFill>
                  <a:srgbClr val="000000"/>
                </a:solidFill>
                <a:latin typeface="標楷體" panose="03000509000000000000" pitchFamily="65" charset="-120"/>
                <a:ea typeface="標楷體" panose="03000509000000000000" pitchFamily="65" charset="-120"/>
              </a:rPr>
              <a:t>機關</a:t>
            </a:r>
            <a:r>
              <a:rPr lang="zh-TW" altLang="zh-TW" sz="2800" b="1" u="sng" dirty="0">
                <a:solidFill>
                  <a:srgbClr val="FF0000"/>
                </a:solidFill>
                <a:latin typeface="標楷體" panose="03000509000000000000" pitchFamily="65" charset="-120"/>
                <a:ea typeface="標楷體" panose="03000509000000000000" pitchFamily="65" charset="-120"/>
              </a:rPr>
              <a:t>發現或預見</a:t>
            </a:r>
            <a:r>
              <a:rPr lang="zh-TW" altLang="zh-TW" sz="2800" b="1" dirty="0">
                <a:solidFill>
                  <a:srgbClr val="000000"/>
                </a:solidFill>
                <a:latin typeface="標楷體" panose="03000509000000000000" pitchFamily="65" charset="-120"/>
                <a:ea typeface="標楷體" panose="03000509000000000000" pitchFamily="65" charset="-120"/>
              </a:rPr>
              <a:t>廠商之履約瑕疵，或有其他違反契約之情事者，</a:t>
            </a:r>
            <a:r>
              <a:rPr lang="zh-TW" altLang="zh-TW" sz="2800" b="1" u="sng" dirty="0">
                <a:solidFill>
                  <a:srgbClr val="FF0000"/>
                </a:solidFill>
                <a:latin typeface="標楷體" panose="03000509000000000000" pitchFamily="65" charset="-120"/>
                <a:ea typeface="標楷體" panose="03000509000000000000" pitchFamily="65" charset="-120"/>
              </a:rPr>
              <a:t>通知廠商限期改善。廠商未於期限內改善者，依契約約定辦理</a:t>
            </a:r>
            <a:r>
              <a:rPr lang="zh-TW" altLang="zh-TW" sz="2800" b="1" dirty="0">
                <a:solidFill>
                  <a:srgbClr val="000000"/>
                </a:solidFill>
                <a:latin typeface="標楷體" panose="03000509000000000000" pitchFamily="65" charset="-120"/>
                <a:ea typeface="標楷體" panose="03000509000000000000" pitchFamily="65" charset="-120"/>
              </a:rPr>
              <a:t>。</a:t>
            </a:r>
          </a:p>
          <a:p>
            <a:pPr marL="712788" indent="-712788">
              <a:lnSpc>
                <a:spcPts val="3500"/>
              </a:lnSpc>
            </a:pPr>
            <a:r>
              <a:rPr lang="en-US" altLang="zh-TW" sz="2800" b="1" dirty="0">
                <a:solidFill>
                  <a:srgbClr val="000000"/>
                </a:solidFill>
                <a:latin typeface="標楷體" panose="03000509000000000000" pitchFamily="65" charset="-120"/>
                <a:ea typeface="標楷體" panose="03000509000000000000" pitchFamily="65" charset="-120"/>
              </a:rPr>
              <a:t>(</a:t>
            </a:r>
            <a:r>
              <a:rPr lang="zh-TW" altLang="zh-TW" sz="2800" b="1" dirty="0">
                <a:solidFill>
                  <a:srgbClr val="000000"/>
                </a:solidFill>
                <a:latin typeface="標楷體" panose="03000509000000000000" pitchFamily="65" charset="-120"/>
                <a:ea typeface="標楷體" panose="03000509000000000000" pitchFamily="65" charset="-120"/>
              </a:rPr>
              <a:t>四</a:t>
            </a:r>
            <a:r>
              <a:rPr lang="en-US" altLang="zh-TW" sz="2800" b="1" dirty="0">
                <a:solidFill>
                  <a:srgbClr val="000000"/>
                </a:solidFill>
                <a:latin typeface="標楷體" panose="03000509000000000000" pitchFamily="65" charset="-120"/>
                <a:ea typeface="標楷體" panose="03000509000000000000" pitchFamily="65" charset="-120"/>
              </a:rPr>
              <a:t>)</a:t>
            </a:r>
            <a:r>
              <a:rPr lang="zh-TW" altLang="zh-TW" sz="2800" b="1" u="sng" dirty="0">
                <a:solidFill>
                  <a:srgbClr val="FF0000"/>
                </a:solidFill>
                <a:latin typeface="標楷體" panose="03000509000000000000" pitchFamily="65" charset="-120"/>
                <a:ea typeface="標楷體" panose="03000509000000000000" pitchFamily="65" charset="-120"/>
              </a:rPr>
              <a:t>查驗、測試或檢驗結果</a:t>
            </a:r>
            <a:r>
              <a:rPr lang="zh-TW" altLang="zh-TW" sz="2800" b="1" dirty="0">
                <a:solidFill>
                  <a:srgbClr val="000000"/>
                </a:solidFill>
                <a:latin typeface="標楷體" panose="03000509000000000000" pitchFamily="65" charset="-120"/>
                <a:ea typeface="標楷體" panose="03000509000000000000" pitchFamily="65" charset="-120"/>
              </a:rPr>
              <a:t>不符合契約約定者，機關</a:t>
            </a:r>
            <a:r>
              <a:rPr lang="zh-TW" altLang="zh-TW" sz="2800" b="1" u="sng" dirty="0">
                <a:solidFill>
                  <a:srgbClr val="FF0000"/>
                </a:solidFill>
                <a:latin typeface="標楷體" panose="03000509000000000000" pitchFamily="65" charset="-120"/>
                <a:ea typeface="標楷體" panose="03000509000000000000" pitchFamily="65" charset="-120"/>
              </a:rPr>
              <a:t>書面通知</a:t>
            </a:r>
            <a:r>
              <a:rPr lang="zh-TW" altLang="zh-TW" sz="2800" b="1" dirty="0">
                <a:solidFill>
                  <a:srgbClr val="000000"/>
                </a:solidFill>
                <a:latin typeface="標楷體" panose="03000509000000000000" pitchFamily="65" charset="-120"/>
                <a:ea typeface="標楷體" panose="03000509000000000000" pitchFamily="65" charset="-120"/>
              </a:rPr>
              <a:t>廠商依契約免費改善、拆除、重作、退貨或換貨。</a:t>
            </a:r>
            <a:endParaRPr lang="zh-TW" altLang="en-US" sz="2800" b="1" dirty="0">
              <a:solidFill>
                <a:srgbClr val="000000"/>
              </a:solidFill>
              <a:latin typeface="標楷體" panose="03000509000000000000" pitchFamily="65" charset="-120"/>
              <a:ea typeface="標楷體" panose="03000509000000000000" pitchFamily="65" charset="-120"/>
            </a:endParaRPr>
          </a:p>
        </p:txBody>
      </p:sp>
    </p:spTree>
    <p:extLst>
      <p:ext uri="{BB962C8B-B14F-4D97-AF65-F5344CB8AC3E}">
        <p14:creationId xmlns:p14="http://schemas.microsoft.com/office/powerpoint/2010/main" val="2676026433"/>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2" name="矩形 1"/>
          <p:cNvSpPr/>
          <p:nvPr/>
        </p:nvSpPr>
        <p:spPr>
          <a:xfrm>
            <a:off x="395536" y="404664"/>
            <a:ext cx="8280920" cy="5452775"/>
          </a:xfrm>
          <a:prstGeom prst="rect">
            <a:avLst/>
          </a:prstGeom>
        </p:spPr>
        <p:txBody>
          <a:bodyPr wrap="square">
            <a:spAutoFit/>
          </a:bodyPr>
          <a:lstStyle/>
          <a:p>
            <a:pPr algn="just">
              <a:lnSpc>
                <a:spcPts val="3840"/>
              </a:lnSpc>
            </a:pPr>
            <a:r>
              <a:rPr lang="zh-TW" altLang="zh-TW" sz="3200" b="1" dirty="0">
                <a:solidFill>
                  <a:srgbClr val="000000"/>
                </a:solidFill>
                <a:latin typeface="標楷體" panose="03000509000000000000" pitchFamily="65" charset="-120"/>
                <a:ea typeface="標楷體" panose="03000509000000000000" pitchFamily="65" charset="-120"/>
              </a:rPr>
              <a:t>七、</a:t>
            </a:r>
            <a:r>
              <a:rPr lang="zh-TW" altLang="zh-TW" sz="3200" b="1" u="sng" dirty="0">
                <a:solidFill>
                  <a:srgbClr val="0000FF"/>
                </a:solidFill>
                <a:latin typeface="標楷體" panose="03000509000000000000" pitchFamily="65" charset="-120"/>
                <a:ea typeface="標楷體" panose="03000509000000000000" pitchFamily="65" charset="-120"/>
              </a:rPr>
              <a:t>保險</a:t>
            </a:r>
            <a:r>
              <a:rPr lang="zh-TW" altLang="zh-TW" sz="3200" b="1" dirty="0">
                <a:solidFill>
                  <a:srgbClr val="000000"/>
                </a:solidFill>
                <a:latin typeface="標楷體" panose="03000509000000000000" pitchFamily="65" charset="-120"/>
                <a:ea typeface="標楷體" panose="03000509000000000000" pitchFamily="65" charset="-120"/>
              </a:rPr>
              <a:t>：</a:t>
            </a:r>
          </a:p>
          <a:p>
            <a:pPr marL="893763" indent="-893763" algn="just">
              <a:lnSpc>
                <a:spcPts val="3840"/>
              </a:lnSpc>
            </a:pPr>
            <a:r>
              <a:rPr lang="en-US" altLang="zh-TW" sz="3200" b="1" dirty="0">
                <a:solidFill>
                  <a:srgbClr val="000000"/>
                </a:solidFill>
                <a:latin typeface="標楷體" panose="03000509000000000000" pitchFamily="65" charset="-120"/>
                <a:ea typeface="標楷體" panose="03000509000000000000" pitchFamily="65" charset="-120"/>
              </a:rPr>
              <a:t>(</a:t>
            </a:r>
            <a:r>
              <a:rPr lang="zh-TW" altLang="zh-TW" sz="3200" b="1" dirty="0">
                <a:solidFill>
                  <a:srgbClr val="000000"/>
                </a:solidFill>
                <a:latin typeface="標楷體" panose="03000509000000000000" pitchFamily="65" charset="-120"/>
                <a:ea typeface="標楷體" panose="03000509000000000000" pitchFamily="65" charset="-120"/>
              </a:rPr>
              <a:t>一</a:t>
            </a:r>
            <a:r>
              <a:rPr lang="en-US" altLang="zh-TW" sz="3200" b="1" dirty="0">
                <a:solidFill>
                  <a:srgbClr val="000000"/>
                </a:solidFill>
                <a:latin typeface="標楷體" panose="03000509000000000000" pitchFamily="65" charset="-120"/>
                <a:ea typeface="標楷體" panose="03000509000000000000" pitchFamily="65" charset="-120"/>
              </a:rPr>
              <a:t>)</a:t>
            </a:r>
            <a:r>
              <a:rPr lang="zh-TW" altLang="zh-TW" sz="3200" b="1" dirty="0">
                <a:solidFill>
                  <a:srgbClr val="000000"/>
                </a:solidFill>
                <a:latin typeface="標楷體" panose="03000509000000000000" pitchFamily="65" charset="-120"/>
                <a:ea typeface="標楷體" panose="03000509000000000000" pitchFamily="65" charset="-120"/>
              </a:rPr>
              <a:t>查察廠商</a:t>
            </a:r>
            <a:r>
              <a:rPr lang="zh-TW" altLang="zh-TW" sz="3200" b="1" u="sng" dirty="0">
                <a:solidFill>
                  <a:srgbClr val="FF0000"/>
                </a:solidFill>
                <a:latin typeface="標楷體" panose="03000509000000000000" pitchFamily="65" charset="-120"/>
                <a:ea typeface="標楷體" panose="03000509000000000000" pitchFamily="65" charset="-120"/>
              </a:rPr>
              <a:t>是否依契約所定保險內容投保</a:t>
            </a:r>
            <a:r>
              <a:rPr lang="zh-TW" altLang="zh-TW" sz="3200" b="1" dirty="0">
                <a:solidFill>
                  <a:srgbClr val="000000"/>
                </a:solidFill>
                <a:latin typeface="標楷體" panose="03000509000000000000" pitchFamily="65" charset="-120"/>
                <a:ea typeface="標楷體" panose="03000509000000000000" pitchFamily="65" charset="-120"/>
              </a:rPr>
              <a:t>，避免廠商以過高之自負額或除外不保之批註等方式，減省保險費用，致保險範圍不足。</a:t>
            </a:r>
          </a:p>
          <a:p>
            <a:pPr algn="just">
              <a:lnSpc>
                <a:spcPts val="3840"/>
              </a:lnSpc>
            </a:pPr>
            <a:r>
              <a:rPr lang="en-US" altLang="zh-TW" sz="3200" b="1" dirty="0">
                <a:solidFill>
                  <a:srgbClr val="000000"/>
                </a:solidFill>
                <a:latin typeface="標楷體" panose="03000509000000000000" pitchFamily="65" charset="-120"/>
                <a:ea typeface="標楷體" panose="03000509000000000000" pitchFamily="65" charset="-120"/>
              </a:rPr>
              <a:t>(</a:t>
            </a:r>
            <a:r>
              <a:rPr lang="zh-TW" altLang="zh-TW" sz="3200" b="1" dirty="0">
                <a:solidFill>
                  <a:srgbClr val="000000"/>
                </a:solidFill>
                <a:latin typeface="標楷體" panose="03000509000000000000" pitchFamily="65" charset="-120"/>
                <a:ea typeface="標楷體" panose="03000509000000000000" pitchFamily="65" charset="-120"/>
              </a:rPr>
              <a:t>二</a:t>
            </a:r>
            <a:r>
              <a:rPr lang="en-US" altLang="zh-TW" sz="3200" b="1" dirty="0">
                <a:solidFill>
                  <a:srgbClr val="000000"/>
                </a:solidFill>
                <a:latin typeface="標楷體" panose="03000509000000000000" pitchFamily="65" charset="-120"/>
                <a:ea typeface="標楷體" panose="03000509000000000000" pitchFamily="65" charset="-120"/>
              </a:rPr>
              <a:t>)</a:t>
            </a:r>
            <a:r>
              <a:rPr lang="zh-TW" altLang="zh-TW" sz="3200" b="1" dirty="0">
                <a:solidFill>
                  <a:srgbClr val="000000"/>
                </a:solidFill>
                <a:latin typeface="標楷體" panose="03000509000000000000" pitchFamily="65" charset="-120"/>
                <a:ea typeface="標楷體" panose="03000509000000000000" pitchFamily="65" charset="-120"/>
              </a:rPr>
              <a:t>查察廠商保險契約</a:t>
            </a:r>
            <a:r>
              <a:rPr lang="zh-TW" altLang="zh-TW" sz="3200" b="1" u="sng" dirty="0">
                <a:solidFill>
                  <a:srgbClr val="FF0000"/>
                </a:solidFill>
                <a:latin typeface="標楷體" panose="03000509000000000000" pitchFamily="65" charset="-120"/>
                <a:ea typeface="標楷體" panose="03000509000000000000" pitchFamily="65" charset="-120"/>
              </a:rPr>
              <a:t>有無偽造變造之情形</a:t>
            </a:r>
            <a:r>
              <a:rPr lang="zh-TW" altLang="zh-TW" sz="3200" b="1" dirty="0">
                <a:solidFill>
                  <a:srgbClr val="000000"/>
                </a:solidFill>
                <a:latin typeface="標楷體" panose="03000509000000000000" pitchFamily="65" charset="-120"/>
                <a:ea typeface="標楷體" panose="03000509000000000000" pitchFamily="65" charset="-120"/>
              </a:rPr>
              <a:t>。</a:t>
            </a:r>
          </a:p>
          <a:p>
            <a:pPr marL="893763" indent="-893763" algn="just">
              <a:lnSpc>
                <a:spcPts val="3840"/>
              </a:lnSpc>
            </a:pPr>
            <a:r>
              <a:rPr lang="en-US" altLang="zh-TW" sz="3200" b="1" dirty="0">
                <a:solidFill>
                  <a:srgbClr val="000000"/>
                </a:solidFill>
                <a:latin typeface="標楷體" panose="03000509000000000000" pitchFamily="65" charset="-120"/>
                <a:ea typeface="標楷體" panose="03000509000000000000" pitchFamily="65" charset="-120"/>
              </a:rPr>
              <a:t>(</a:t>
            </a:r>
            <a:r>
              <a:rPr lang="zh-TW" altLang="zh-TW" sz="3200" b="1" dirty="0">
                <a:solidFill>
                  <a:srgbClr val="000000"/>
                </a:solidFill>
                <a:latin typeface="標楷體" panose="03000509000000000000" pitchFamily="65" charset="-120"/>
                <a:ea typeface="標楷體" panose="03000509000000000000" pitchFamily="65" charset="-120"/>
              </a:rPr>
              <a:t>三</a:t>
            </a:r>
            <a:r>
              <a:rPr lang="en-US" altLang="zh-TW" sz="3200" b="1" dirty="0">
                <a:solidFill>
                  <a:srgbClr val="000000"/>
                </a:solidFill>
                <a:latin typeface="標楷體" panose="03000509000000000000" pitchFamily="65" charset="-120"/>
                <a:ea typeface="標楷體" panose="03000509000000000000" pitchFamily="65" charset="-120"/>
              </a:rPr>
              <a:t>)</a:t>
            </a:r>
            <a:r>
              <a:rPr lang="zh-TW" altLang="zh-TW" sz="3200" b="1" dirty="0">
                <a:solidFill>
                  <a:srgbClr val="000000"/>
                </a:solidFill>
                <a:latin typeface="標楷體" panose="03000509000000000000" pitchFamily="65" charset="-120"/>
                <a:ea typeface="標楷體" panose="03000509000000000000" pitchFamily="65" charset="-120"/>
              </a:rPr>
              <a:t>契約金額增加、履約期限延長時，</a:t>
            </a:r>
            <a:r>
              <a:rPr lang="zh-TW" altLang="zh-TW" sz="3200" b="1" u="sng" dirty="0">
                <a:solidFill>
                  <a:srgbClr val="FF0000"/>
                </a:solidFill>
                <a:latin typeface="標楷體" panose="03000509000000000000" pitchFamily="65" charset="-120"/>
                <a:ea typeface="標楷體" panose="03000509000000000000" pitchFamily="65" charset="-120"/>
              </a:rPr>
              <a:t>原保險單內容是否需配合調整</a:t>
            </a:r>
            <a:r>
              <a:rPr lang="zh-TW" altLang="zh-TW" sz="3200" b="1" dirty="0">
                <a:solidFill>
                  <a:srgbClr val="000000"/>
                </a:solidFill>
                <a:latin typeface="標楷體" panose="03000509000000000000" pitchFamily="65" charset="-120"/>
                <a:ea typeface="標楷體" panose="03000509000000000000" pitchFamily="65" charset="-120"/>
              </a:rPr>
              <a:t>。</a:t>
            </a:r>
          </a:p>
          <a:p>
            <a:pPr marL="893763" indent="-893763" algn="just">
              <a:lnSpc>
                <a:spcPts val="3840"/>
              </a:lnSpc>
            </a:pPr>
            <a:r>
              <a:rPr lang="en-US" altLang="zh-TW" sz="3200" b="1" dirty="0">
                <a:solidFill>
                  <a:srgbClr val="000000"/>
                </a:solidFill>
                <a:latin typeface="標楷體" panose="03000509000000000000" pitchFamily="65" charset="-120"/>
                <a:ea typeface="標楷體" panose="03000509000000000000" pitchFamily="65" charset="-120"/>
              </a:rPr>
              <a:t>(</a:t>
            </a:r>
            <a:r>
              <a:rPr lang="zh-TW" altLang="zh-TW" sz="3200" b="1" dirty="0">
                <a:solidFill>
                  <a:srgbClr val="000000"/>
                </a:solidFill>
                <a:latin typeface="標楷體" panose="03000509000000000000" pitchFamily="65" charset="-120"/>
                <a:ea typeface="標楷體" panose="03000509000000000000" pitchFamily="65" charset="-120"/>
              </a:rPr>
              <a:t>四</a:t>
            </a:r>
            <a:r>
              <a:rPr lang="en-US" altLang="zh-TW" sz="3200" b="1" dirty="0">
                <a:solidFill>
                  <a:srgbClr val="000000"/>
                </a:solidFill>
                <a:latin typeface="標楷體" panose="03000509000000000000" pitchFamily="65" charset="-120"/>
                <a:ea typeface="標楷體" panose="03000509000000000000" pitchFamily="65" charset="-120"/>
              </a:rPr>
              <a:t>)</a:t>
            </a:r>
            <a:r>
              <a:rPr lang="zh-TW" altLang="zh-TW" sz="3200" b="1" dirty="0">
                <a:solidFill>
                  <a:srgbClr val="000000"/>
                </a:solidFill>
                <a:latin typeface="標楷體" panose="03000509000000000000" pitchFamily="65" charset="-120"/>
                <a:ea typeface="標楷體" panose="03000509000000000000" pitchFamily="65" charset="-120"/>
              </a:rPr>
              <a:t>依主管機關訂定之「</a:t>
            </a:r>
            <a:r>
              <a:rPr lang="zh-TW" altLang="zh-TW" sz="3200" b="1" u="sng" dirty="0">
                <a:solidFill>
                  <a:srgbClr val="FF0000"/>
                </a:solidFill>
                <a:latin typeface="標楷體" panose="03000509000000000000" pitchFamily="65" charset="-120"/>
                <a:ea typeface="標楷體" panose="03000509000000000000" pitchFamily="65" charset="-120"/>
              </a:rPr>
              <a:t>常見保險錯誤及缺失態樣</a:t>
            </a:r>
            <a:r>
              <a:rPr lang="zh-TW" altLang="zh-TW" sz="3200" b="1" dirty="0">
                <a:solidFill>
                  <a:srgbClr val="000000"/>
                </a:solidFill>
                <a:latin typeface="標楷體" panose="03000509000000000000" pitchFamily="65" charset="-120"/>
                <a:ea typeface="標楷體" panose="03000509000000000000" pitchFamily="65" charset="-120"/>
              </a:rPr>
              <a:t>」及「</a:t>
            </a:r>
            <a:r>
              <a:rPr lang="zh-TW" altLang="zh-TW" sz="3200" b="1" u="sng" dirty="0">
                <a:solidFill>
                  <a:srgbClr val="FF0000"/>
                </a:solidFill>
                <a:latin typeface="標楷體" panose="03000509000000000000" pitchFamily="65" charset="-120"/>
                <a:ea typeface="標楷體" panose="03000509000000000000" pitchFamily="65" charset="-120"/>
              </a:rPr>
              <a:t>機關辦理保險事項檢核表</a:t>
            </a:r>
            <a:r>
              <a:rPr lang="zh-TW" altLang="zh-TW" sz="3200" b="1" dirty="0">
                <a:solidFill>
                  <a:srgbClr val="000000"/>
                </a:solidFill>
                <a:latin typeface="標楷體" panose="03000509000000000000" pitchFamily="65" charset="-120"/>
                <a:ea typeface="標楷體" panose="03000509000000000000" pitchFamily="65" charset="-120"/>
              </a:rPr>
              <a:t>」內容，查察有無錯誤及缺失。</a:t>
            </a:r>
            <a:endParaRPr lang="zh-TW" altLang="en-US" sz="3200" b="1" dirty="0">
              <a:solidFill>
                <a:srgbClr val="000000"/>
              </a:solidFill>
              <a:latin typeface="標楷體" panose="03000509000000000000" pitchFamily="65" charset="-120"/>
              <a:ea typeface="標楷體" panose="03000509000000000000" pitchFamily="65" charset="-120"/>
            </a:endParaRPr>
          </a:p>
        </p:txBody>
      </p:sp>
    </p:spTree>
    <p:extLst>
      <p:ext uri="{BB962C8B-B14F-4D97-AF65-F5344CB8AC3E}">
        <p14:creationId xmlns:p14="http://schemas.microsoft.com/office/powerpoint/2010/main" val="3437509920"/>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2" name="矩形 1"/>
          <p:cNvSpPr/>
          <p:nvPr/>
        </p:nvSpPr>
        <p:spPr>
          <a:xfrm>
            <a:off x="395536" y="476672"/>
            <a:ext cx="8424936" cy="5509200"/>
          </a:xfrm>
          <a:prstGeom prst="rect">
            <a:avLst/>
          </a:prstGeom>
        </p:spPr>
        <p:txBody>
          <a:bodyPr wrap="square">
            <a:spAutoFit/>
          </a:bodyPr>
          <a:lstStyle/>
          <a:p>
            <a:pPr algn="just"/>
            <a:r>
              <a:rPr lang="zh-TW" altLang="zh-TW" sz="3200" b="1" dirty="0">
                <a:solidFill>
                  <a:srgbClr val="000000"/>
                </a:solidFill>
                <a:latin typeface="標楷體" panose="03000509000000000000" pitchFamily="65" charset="-120"/>
                <a:ea typeface="標楷體" panose="03000509000000000000" pitchFamily="65" charset="-120"/>
              </a:rPr>
              <a:t>八、</a:t>
            </a:r>
            <a:r>
              <a:rPr lang="zh-TW" altLang="zh-TW" sz="3200" b="1" u="sng" dirty="0">
                <a:solidFill>
                  <a:srgbClr val="0000FF"/>
                </a:solidFill>
                <a:latin typeface="標楷體" panose="03000509000000000000" pitchFamily="65" charset="-120"/>
                <a:ea typeface="標楷體" panose="03000509000000000000" pitchFamily="65" charset="-120"/>
              </a:rPr>
              <a:t>保證金</a:t>
            </a:r>
            <a:r>
              <a:rPr lang="zh-TW" altLang="zh-TW" sz="3200" b="1" dirty="0">
                <a:solidFill>
                  <a:srgbClr val="000000"/>
                </a:solidFill>
                <a:latin typeface="標楷體" panose="03000509000000000000" pitchFamily="65" charset="-120"/>
                <a:ea typeface="標楷體" panose="03000509000000000000" pitchFamily="65" charset="-120"/>
              </a:rPr>
              <a:t>：</a:t>
            </a:r>
          </a:p>
          <a:p>
            <a:pPr algn="just"/>
            <a:r>
              <a:rPr lang="en-US" altLang="zh-TW" sz="3200" b="1" dirty="0">
                <a:solidFill>
                  <a:srgbClr val="000000"/>
                </a:solidFill>
                <a:latin typeface="標楷體" panose="03000509000000000000" pitchFamily="65" charset="-120"/>
                <a:ea typeface="標楷體" panose="03000509000000000000" pitchFamily="65" charset="-120"/>
              </a:rPr>
              <a:t>(</a:t>
            </a:r>
            <a:r>
              <a:rPr lang="zh-TW" altLang="zh-TW" sz="3200" b="1" dirty="0">
                <a:solidFill>
                  <a:srgbClr val="000000"/>
                </a:solidFill>
                <a:latin typeface="標楷體" panose="03000509000000000000" pitchFamily="65" charset="-120"/>
                <a:ea typeface="標楷體" panose="03000509000000000000" pitchFamily="65" charset="-120"/>
              </a:rPr>
              <a:t>一</a:t>
            </a:r>
            <a:r>
              <a:rPr lang="en-US" altLang="zh-TW" sz="3200" b="1" dirty="0">
                <a:solidFill>
                  <a:srgbClr val="000000"/>
                </a:solidFill>
                <a:latin typeface="標楷體" panose="03000509000000000000" pitchFamily="65" charset="-120"/>
                <a:ea typeface="標楷體" panose="03000509000000000000" pitchFamily="65" charset="-120"/>
              </a:rPr>
              <a:t>)</a:t>
            </a:r>
            <a:r>
              <a:rPr lang="zh-TW" altLang="zh-TW" sz="3200" b="1" dirty="0">
                <a:solidFill>
                  <a:srgbClr val="000000"/>
                </a:solidFill>
                <a:latin typeface="標楷體" panose="03000509000000000000" pitchFamily="65" charset="-120"/>
                <a:ea typeface="標楷體" panose="03000509000000000000" pitchFamily="65" charset="-120"/>
              </a:rPr>
              <a:t>依契約所定條件</a:t>
            </a:r>
            <a:r>
              <a:rPr lang="zh-TW" altLang="zh-TW" sz="3200" b="1" u="sng" dirty="0">
                <a:solidFill>
                  <a:srgbClr val="FF0000"/>
                </a:solidFill>
                <a:latin typeface="標楷體" panose="03000509000000000000" pitchFamily="65" charset="-120"/>
                <a:ea typeface="標楷體" panose="03000509000000000000" pitchFamily="65" charset="-120"/>
              </a:rPr>
              <a:t>發還或不發還保證金</a:t>
            </a:r>
            <a:r>
              <a:rPr lang="zh-TW" altLang="zh-TW" sz="3200" b="1" dirty="0">
                <a:solidFill>
                  <a:srgbClr val="000000"/>
                </a:solidFill>
                <a:latin typeface="標楷體" panose="03000509000000000000" pitchFamily="65" charset="-120"/>
                <a:ea typeface="標楷體" panose="03000509000000000000" pitchFamily="65" charset="-120"/>
              </a:rPr>
              <a:t>。</a:t>
            </a:r>
          </a:p>
          <a:p>
            <a:pPr marL="808038" indent="-808038" algn="just"/>
            <a:r>
              <a:rPr lang="en-US" altLang="zh-TW" sz="3200" b="1" dirty="0">
                <a:solidFill>
                  <a:srgbClr val="000000"/>
                </a:solidFill>
                <a:latin typeface="標楷體" panose="03000509000000000000" pitchFamily="65" charset="-120"/>
                <a:ea typeface="標楷體" panose="03000509000000000000" pitchFamily="65" charset="-120"/>
              </a:rPr>
              <a:t>(</a:t>
            </a:r>
            <a:r>
              <a:rPr lang="zh-TW" altLang="zh-TW" sz="3200" b="1" dirty="0">
                <a:solidFill>
                  <a:srgbClr val="000000"/>
                </a:solidFill>
                <a:latin typeface="標楷體" panose="03000509000000000000" pitchFamily="65" charset="-120"/>
                <a:ea typeface="標楷體" panose="03000509000000000000" pitchFamily="65" charset="-120"/>
              </a:rPr>
              <a:t>二</a:t>
            </a:r>
            <a:r>
              <a:rPr lang="en-US" altLang="zh-TW" sz="3200" b="1" dirty="0">
                <a:solidFill>
                  <a:srgbClr val="000000"/>
                </a:solidFill>
                <a:latin typeface="標楷體" panose="03000509000000000000" pitchFamily="65" charset="-120"/>
                <a:ea typeface="標楷體" panose="03000509000000000000" pitchFamily="65" charset="-120"/>
              </a:rPr>
              <a:t>)</a:t>
            </a:r>
            <a:r>
              <a:rPr lang="zh-TW" altLang="zh-TW" sz="3200" b="1" u="sng" dirty="0">
                <a:solidFill>
                  <a:srgbClr val="FF0000"/>
                </a:solidFill>
                <a:latin typeface="標楷體" panose="03000509000000000000" pitchFamily="65" charset="-120"/>
                <a:ea typeface="標楷體" panose="03000509000000000000" pitchFamily="65" charset="-120"/>
              </a:rPr>
              <a:t>契約金額增加時</a:t>
            </a:r>
            <a:r>
              <a:rPr lang="zh-TW" altLang="zh-TW" sz="3200" b="1" dirty="0">
                <a:solidFill>
                  <a:srgbClr val="000000"/>
                </a:solidFill>
                <a:latin typeface="標楷體" panose="03000509000000000000" pitchFamily="65" charset="-120"/>
                <a:ea typeface="標楷體" panose="03000509000000000000" pitchFamily="65" charset="-120"/>
              </a:rPr>
              <a:t>，原保證金之金額是否隨之增加。</a:t>
            </a:r>
          </a:p>
          <a:p>
            <a:pPr marL="808038" indent="-808038" algn="just"/>
            <a:r>
              <a:rPr lang="en-US" altLang="zh-TW" sz="3200" b="1" dirty="0">
                <a:solidFill>
                  <a:srgbClr val="000000"/>
                </a:solidFill>
                <a:latin typeface="標楷體" panose="03000509000000000000" pitchFamily="65" charset="-120"/>
                <a:ea typeface="標楷體" panose="03000509000000000000" pitchFamily="65" charset="-120"/>
              </a:rPr>
              <a:t>(</a:t>
            </a:r>
            <a:r>
              <a:rPr lang="zh-TW" altLang="zh-TW" sz="3200" b="1" dirty="0">
                <a:solidFill>
                  <a:srgbClr val="000000"/>
                </a:solidFill>
                <a:latin typeface="標楷體" panose="03000509000000000000" pitchFamily="65" charset="-120"/>
                <a:ea typeface="標楷體" panose="03000509000000000000" pitchFamily="65" charset="-120"/>
              </a:rPr>
              <a:t>三</a:t>
            </a:r>
            <a:r>
              <a:rPr lang="en-US" altLang="zh-TW" sz="3200" b="1" dirty="0">
                <a:solidFill>
                  <a:srgbClr val="000000"/>
                </a:solidFill>
                <a:latin typeface="標楷體" panose="03000509000000000000" pitchFamily="65" charset="-120"/>
                <a:ea typeface="標楷體" panose="03000509000000000000" pitchFamily="65" charset="-120"/>
              </a:rPr>
              <a:t>)</a:t>
            </a:r>
            <a:r>
              <a:rPr lang="zh-TW" altLang="zh-TW" sz="3200" b="1" dirty="0">
                <a:solidFill>
                  <a:srgbClr val="000000"/>
                </a:solidFill>
                <a:latin typeface="標楷體" panose="03000509000000000000" pitchFamily="65" charset="-120"/>
                <a:ea typeface="標楷體" panose="03000509000000000000" pitchFamily="65" charset="-120"/>
              </a:rPr>
              <a:t>查察廠商</a:t>
            </a:r>
            <a:r>
              <a:rPr lang="zh-TW" altLang="zh-TW" sz="3200" b="1" u="sng" dirty="0">
                <a:solidFill>
                  <a:srgbClr val="FF0000"/>
                </a:solidFill>
                <a:latin typeface="標楷體" panose="03000509000000000000" pitchFamily="65" charset="-120"/>
                <a:ea typeface="標楷體" panose="03000509000000000000" pitchFamily="65" charset="-120"/>
              </a:rPr>
              <a:t>連帶保證書、保險單有無偽造變造情形</a:t>
            </a:r>
            <a:r>
              <a:rPr lang="zh-TW" altLang="zh-TW" sz="3200" b="1" dirty="0">
                <a:solidFill>
                  <a:srgbClr val="000000"/>
                </a:solidFill>
                <a:latin typeface="標楷體" panose="03000509000000000000" pitchFamily="65" charset="-120"/>
                <a:ea typeface="標楷體" panose="03000509000000000000" pitchFamily="65" charset="-120"/>
              </a:rPr>
              <a:t>。</a:t>
            </a:r>
          </a:p>
          <a:p>
            <a:pPr marL="808038" indent="-808038" algn="just"/>
            <a:r>
              <a:rPr lang="en-US" altLang="zh-TW" sz="3200" b="1" dirty="0">
                <a:solidFill>
                  <a:srgbClr val="000000"/>
                </a:solidFill>
                <a:latin typeface="標楷體" panose="03000509000000000000" pitchFamily="65" charset="-120"/>
                <a:ea typeface="標楷體" panose="03000509000000000000" pitchFamily="65" charset="-120"/>
              </a:rPr>
              <a:t>(</a:t>
            </a:r>
            <a:r>
              <a:rPr lang="zh-TW" altLang="zh-TW" sz="3200" b="1" dirty="0">
                <a:solidFill>
                  <a:srgbClr val="000000"/>
                </a:solidFill>
                <a:latin typeface="標楷體" panose="03000509000000000000" pitchFamily="65" charset="-120"/>
                <a:ea typeface="標楷體" panose="03000509000000000000" pitchFamily="65" charset="-120"/>
              </a:rPr>
              <a:t>四</a:t>
            </a:r>
            <a:r>
              <a:rPr lang="en-US" altLang="zh-TW" sz="3200" b="1" dirty="0">
                <a:solidFill>
                  <a:srgbClr val="000000"/>
                </a:solidFill>
                <a:latin typeface="標楷體" panose="03000509000000000000" pitchFamily="65" charset="-120"/>
                <a:ea typeface="標楷體" panose="03000509000000000000" pitchFamily="65" charset="-120"/>
              </a:rPr>
              <a:t>)</a:t>
            </a:r>
            <a:r>
              <a:rPr lang="zh-TW" altLang="zh-TW" sz="3200" b="1" dirty="0">
                <a:solidFill>
                  <a:srgbClr val="000000"/>
                </a:solidFill>
                <a:latin typeface="標楷體" panose="03000509000000000000" pitchFamily="65" charset="-120"/>
                <a:ea typeface="標楷體" panose="03000509000000000000" pitchFamily="65" charset="-120"/>
              </a:rPr>
              <a:t>注意廠商連帶保證書及連帶保證保險單之</a:t>
            </a:r>
            <a:r>
              <a:rPr lang="zh-TW" altLang="zh-TW" sz="3200" b="1" u="sng" dirty="0">
                <a:solidFill>
                  <a:srgbClr val="FF0000"/>
                </a:solidFill>
                <a:latin typeface="標楷體" panose="03000509000000000000" pitchFamily="65" charset="-120"/>
                <a:ea typeface="標楷體" panose="03000509000000000000" pitchFamily="65" charset="-120"/>
              </a:rPr>
              <a:t>有效期、提前通知展期、有效期內通知</a:t>
            </a:r>
            <a:r>
              <a:rPr lang="zh-TW" altLang="zh-TW" sz="3200" b="1" dirty="0">
                <a:solidFill>
                  <a:srgbClr val="000000"/>
                </a:solidFill>
                <a:latin typeface="標楷體" panose="03000509000000000000" pitchFamily="65" charset="-120"/>
                <a:ea typeface="標楷體" panose="03000509000000000000" pitchFamily="65" charset="-120"/>
              </a:rPr>
              <a:t>銀行</a:t>
            </a:r>
            <a:r>
              <a:rPr lang="en-US" altLang="zh-TW" sz="3200" b="1" dirty="0">
                <a:solidFill>
                  <a:srgbClr val="000000"/>
                </a:solidFill>
                <a:latin typeface="標楷體" panose="03000509000000000000" pitchFamily="65" charset="-120"/>
                <a:ea typeface="標楷體" panose="03000509000000000000" pitchFamily="65" charset="-120"/>
              </a:rPr>
              <a:t>/</a:t>
            </a:r>
            <a:r>
              <a:rPr lang="zh-TW" altLang="zh-TW" sz="3200" b="1" dirty="0">
                <a:solidFill>
                  <a:srgbClr val="000000"/>
                </a:solidFill>
                <a:latin typeface="標楷體" panose="03000509000000000000" pitchFamily="65" charset="-120"/>
                <a:ea typeface="標楷體" panose="03000509000000000000" pitchFamily="65" charset="-120"/>
              </a:rPr>
              <a:t>保險公司給付。</a:t>
            </a:r>
          </a:p>
          <a:p>
            <a:pPr marL="808038" indent="-808038" algn="just"/>
            <a:r>
              <a:rPr lang="en-US" altLang="zh-TW" sz="3200" b="1" dirty="0">
                <a:solidFill>
                  <a:srgbClr val="000000"/>
                </a:solidFill>
                <a:latin typeface="標楷體" panose="03000509000000000000" pitchFamily="65" charset="-120"/>
                <a:ea typeface="標楷體" panose="03000509000000000000" pitchFamily="65" charset="-120"/>
              </a:rPr>
              <a:t>(</a:t>
            </a:r>
            <a:r>
              <a:rPr lang="zh-TW" altLang="zh-TW" sz="3200" b="1" dirty="0">
                <a:solidFill>
                  <a:srgbClr val="000000"/>
                </a:solidFill>
                <a:latin typeface="標楷體" panose="03000509000000000000" pitchFamily="65" charset="-120"/>
                <a:ea typeface="標楷體" panose="03000509000000000000" pitchFamily="65" charset="-120"/>
              </a:rPr>
              <a:t>五</a:t>
            </a:r>
            <a:r>
              <a:rPr lang="en-US" altLang="zh-TW" sz="3200" b="1" dirty="0">
                <a:solidFill>
                  <a:srgbClr val="000000"/>
                </a:solidFill>
                <a:latin typeface="標楷體" panose="03000509000000000000" pitchFamily="65" charset="-120"/>
                <a:ea typeface="標楷體" panose="03000509000000000000" pitchFamily="65" charset="-120"/>
              </a:rPr>
              <a:t>)</a:t>
            </a:r>
            <a:r>
              <a:rPr lang="zh-TW" altLang="zh-TW" sz="3200" b="1" dirty="0">
                <a:solidFill>
                  <a:srgbClr val="000000"/>
                </a:solidFill>
                <a:latin typeface="標楷體" panose="03000509000000000000" pitchFamily="65" charset="-120"/>
                <a:ea typeface="標楷體" panose="03000509000000000000" pitchFamily="65" charset="-120"/>
              </a:rPr>
              <a:t>履約期限延長時，原連帶保證書、保險單</a:t>
            </a:r>
            <a:r>
              <a:rPr lang="zh-TW" altLang="zh-TW" sz="3200" b="1" u="sng" dirty="0">
                <a:solidFill>
                  <a:srgbClr val="FF0000"/>
                </a:solidFill>
                <a:latin typeface="標楷體" panose="03000509000000000000" pitchFamily="65" charset="-120"/>
                <a:ea typeface="標楷體" panose="03000509000000000000" pitchFamily="65" charset="-120"/>
              </a:rPr>
              <a:t>有效期是否需配合延長</a:t>
            </a:r>
            <a:r>
              <a:rPr lang="zh-TW" altLang="zh-TW" sz="3200" b="1" dirty="0">
                <a:solidFill>
                  <a:srgbClr val="000000"/>
                </a:solidFill>
                <a:latin typeface="標楷體" panose="03000509000000000000" pitchFamily="65" charset="-120"/>
                <a:ea typeface="標楷體" panose="03000509000000000000" pitchFamily="65" charset="-120"/>
              </a:rPr>
              <a:t>。</a:t>
            </a:r>
          </a:p>
        </p:txBody>
      </p:sp>
    </p:spTree>
    <p:extLst>
      <p:ext uri="{BB962C8B-B14F-4D97-AF65-F5344CB8AC3E}">
        <p14:creationId xmlns:p14="http://schemas.microsoft.com/office/powerpoint/2010/main" val="2968978807"/>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2" name="矩形 1"/>
          <p:cNvSpPr/>
          <p:nvPr/>
        </p:nvSpPr>
        <p:spPr>
          <a:xfrm>
            <a:off x="395536" y="404664"/>
            <a:ext cx="8568952" cy="4524315"/>
          </a:xfrm>
          <a:prstGeom prst="rect">
            <a:avLst/>
          </a:prstGeom>
        </p:spPr>
        <p:txBody>
          <a:bodyPr wrap="square">
            <a:spAutoFit/>
          </a:bodyPr>
          <a:lstStyle/>
          <a:p>
            <a:pPr algn="just"/>
            <a:r>
              <a:rPr lang="zh-TW" altLang="zh-TW" sz="3200" b="1" dirty="0">
                <a:solidFill>
                  <a:srgbClr val="000000"/>
                </a:solidFill>
                <a:latin typeface="標楷體" panose="03000509000000000000" pitchFamily="65" charset="-120"/>
                <a:ea typeface="標楷體" panose="03000509000000000000" pitchFamily="65" charset="-120"/>
              </a:rPr>
              <a:t>九、</a:t>
            </a:r>
            <a:r>
              <a:rPr lang="zh-TW" altLang="zh-TW" sz="3200" b="1" u="sng" dirty="0">
                <a:solidFill>
                  <a:srgbClr val="0000FF"/>
                </a:solidFill>
                <a:latin typeface="標楷體" panose="03000509000000000000" pitchFamily="65" charset="-120"/>
                <a:ea typeface="標楷體" panose="03000509000000000000" pitchFamily="65" charset="-120"/>
              </a:rPr>
              <a:t>契約變更</a:t>
            </a:r>
            <a:r>
              <a:rPr lang="zh-TW" altLang="zh-TW" sz="3200" b="1" dirty="0">
                <a:solidFill>
                  <a:srgbClr val="000000"/>
                </a:solidFill>
                <a:latin typeface="標楷體" panose="03000509000000000000" pitchFamily="65" charset="-120"/>
                <a:ea typeface="標楷體" panose="03000509000000000000" pitchFamily="65" charset="-120"/>
              </a:rPr>
              <a:t>：</a:t>
            </a:r>
          </a:p>
          <a:p>
            <a:pPr marL="893763" indent="-893763" algn="just"/>
            <a:r>
              <a:rPr lang="en-US" altLang="zh-TW" sz="3200" b="1" dirty="0">
                <a:solidFill>
                  <a:srgbClr val="000000"/>
                </a:solidFill>
                <a:latin typeface="標楷體" panose="03000509000000000000" pitchFamily="65" charset="-120"/>
                <a:ea typeface="標楷體" panose="03000509000000000000" pitchFamily="65" charset="-120"/>
              </a:rPr>
              <a:t>(</a:t>
            </a:r>
            <a:r>
              <a:rPr lang="zh-TW" altLang="zh-TW" sz="3200" b="1" dirty="0">
                <a:solidFill>
                  <a:srgbClr val="000000"/>
                </a:solidFill>
                <a:latin typeface="標楷體" panose="03000509000000000000" pitchFamily="65" charset="-120"/>
                <a:ea typeface="標楷體" panose="03000509000000000000" pitchFamily="65" charset="-120"/>
              </a:rPr>
              <a:t>一</a:t>
            </a:r>
            <a:r>
              <a:rPr lang="en-US" altLang="zh-TW" sz="3200" b="1" dirty="0">
                <a:solidFill>
                  <a:srgbClr val="000000"/>
                </a:solidFill>
                <a:latin typeface="標楷體" panose="03000509000000000000" pitchFamily="65" charset="-120"/>
                <a:ea typeface="標楷體" panose="03000509000000000000" pitchFamily="65" charset="-120"/>
              </a:rPr>
              <a:t>)</a:t>
            </a:r>
            <a:r>
              <a:rPr lang="zh-TW" altLang="zh-TW" sz="3200" b="1" dirty="0">
                <a:solidFill>
                  <a:srgbClr val="000000"/>
                </a:solidFill>
                <a:latin typeface="標楷體" panose="03000509000000000000" pitchFamily="65" charset="-120"/>
                <a:ea typeface="標楷體" panose="03000509000000000000" pitchFamily="65" charset="-120"/>
              </a:rPr>
              <a:t>因合法事由，契約標的、價金、履約期限或其他</a:t>
            </a:r>
            <a:r>
              <a:rPr lang="zh-TW" altLang="zh-TW" sz="3200" b="1" u="sng" dirty="0">
                <a:solidFill>
                  <a:srgbClr val="FF0000"/>
                </a:solidFill>
                <a:latin typeface="標楷體" panose="03000509000000000000" pitchFamily="65" charset="-120"/>
                <a:ea typeface="標楷體" panose="03000509000000000000" pitchFamily="65" charset="-120"/>
              </a:rPr>
              <a:t>契約內容須變更者，須作成書面合意文件</a:t>
            </a:r>
            <a:r>
              <a:rPr lang="zh-TW" altLang="zh-TW" sz="3200" b="1" dirty="0">
                <a:solidFill>
                  <a:srgbClr val="000000"/>
                </a:solidFill>
                <a:latin typeface="標楷體" panose="03000509000000000000" pitchFamily="65" charset="-120"/>
                <a:ea typeface="標楷體" panose="03000509000000000000" pitchFamily="65" charset="-120"/>
              </a:rPr>
              <a:t>。</a:t>
            </a:r>
          </a:p>
          <a:p>
            <a:pPr marL="893763" indent="-893763" algn="just"/>
            <a:r>
              <a:rPr lang="en-US" altLang="zh-TW" sz="3200" b="1" dirty="0">
                <a:solidFill>
                  <a:srgbClr val="000000"/>
                </a:solidFill>
                <a:latin typeface="標楷體" panose="03000509000000000000" pitchFamily="65" charset="-120"/>
                <a:ea typeface="標楷體" panose="03000509000000000000" pitchFamily="65" charset="-120"/>
              </a:rPr>
              <a:t>(</a:t>
            </a:r>
            <a:r>
              <a:rPr lang="zh-TW" altLang="zh-TW" sz="3200" b="1" dirty="0">
                <a:solidFill>
                  <a:srgbClr val="000000"/>
                </a:solidFill>
                <a:latin typeface="標楷體" panose="03000509000000000000" pitchFamily="65" charset="-120"/>
                <a:ea typeface="標楷體" panose="03000509000000000000" pitchFamily="65" charset="-120"/>
              </a:rPr>
              <a:t>二</a:t>
            </a:r>
            <a:r>
              <a:rPr lang="en-US" altLang="zh-TW" sz="3200" b="1" dirty="0">
                <a:solidFill>
                  <a:srgbClr val="000000"/>
                </a:solidFill>
                <a:latin typeface="標楷體" panose="03000509000000000000" pitchFamily="65" charset="-120"/>
                <a:ea typeface="標楷體" panose="03000509000000000000" pitchFamily="65" charset="-120"/>
              </a:rPr>
              <a:t>)</a:t>
            </a:r>
            <a:r>
              <a:rPr lang="zh-TW" altLang="zh-TW" sz="3200" b="1" dirty="0">
                <a:solidFill>
                  <a:srgbClr val="000000"/>
                </a:solidFill>
                <a:latin typeface="標楷體" panose="03000509000000000000" pitchFamily="65" charset="-120"/>
                <a:ea typeface="標楷體" panose="03000509000000000000" pitchFamily="65" charset="-120"/>
              </a:rPr>
              <a:t>查察「</a:t>
            </a:r>
            <a:r>
              <a:rPr lang="zh-TW" altLang="zh-TW" sz="3200" b="1" u="sng" dirty="0">
                <a:solidFill>
                  <a:srgbClr val="FF0000"/>
                </a:solidFill>
                <a:latin typeface="標楷體" panose="03000509000000000000" pitchFamily="65" charset="-120"/>
                <a:ea typeface="標楷體" panose="03000509000000000000" pitchFamily="65" charset="-120"/>
              </a:rPr>
              <a:t>採購契約變更或加減價核准監辦備查規定一覽表</a:t>
            </a:r>
            <a:r>
              <a:rPr lang="zh-TW" altLang="zh-TW" sz="3200" b="1" dirty="0">
                <a:solidFill>
                  <a:srgbClr val="000000"/>
                </a:solidFill>
                <a:latin typeface="標楷體" panose="03000509000000000000" pitchFamily="65" charset="-120"/>
                <a:ea typeface="標楷體" panose="03000509000000000000" pitchFamily="65" charset="-120"/>
              </a:rPr>
              <a:t>」、採購</a:t>
            </a:r>
            <a:r>
              <a:rPr lang="zh-TW" altLang="zh-TW" sz="3200" b="1" u="sng" dirty="0">
                <a:solidFill>
                  <a:srgbClr val="FF0000"/>
                </a:solidFill>
                <a:latin typeface="標楷體" panose="03000509000000000000" pitchFamily="65" charset="-120"/>
                <a:ea typeface="標楷體" panose="03000509000000000000" pitchFamily="65" charset="-120"/>
              </a:rPr>
              <a:t>契約要項第</a:t>
            </a:r>
            <a:r>
              <a:rPr lang="en-US" altLang="zh-TW" sz="3200" b="1" u="sng" dirty="0">
                <a:solidFill>
                  <a:srgbClr val="FF0000"/>
                </a:solidFill>
                <a:latin typeface="標楷體" panose="03000509000000000000" pitchFamily="65" charset="-120"/>
                <a:ea typeface="標楷體" panose="03000509000000000000" pitchFamily="65" charset="-120"/>
              </a:rPr>
              <a:t>20</a:t>
            </a:r>
            <a:r>
              <a:rPr lang="zh-TW" altLang="zh-TW" sz="3200" b="1" u="sng" dirty="0">
                <a:solidFill>
                  <a:srgbClr val="FF0000"/>
                </a:solidFill>
                <a:latin typeface="標楷體" panose="03000509000000000000" pitchFamily="65" charset="-120"/>
                <a:ea typeface="標楷體" panose="03000509000000000000" pitchFamily="65" charset="-120"/>
              </a:rPr>
              <a:t>點、第</a:t>
            </a:r>
            <a:r>
              <a:rPr lang="en-US" altLang="zh-TW" sz="3200" b="1" u="sng" dirty="0">
                <a:solidFill>
                  <a:srgbClr val="FF0000"/>
                </a:solidFill>
                <a:latin typeface="標楷體" panose="03000509000000000000" pitchFamily="65" charset="-120"/>
                <a:ea typeface="標楷體" panose="03000509000000000000" pitchFamily="65" charset="-120"/>
              </a:rPr>
              <a:t>21</a:t>
            </a:r>
            <a:r>
              <a:rPr lang="zh-TW" altLang="zh-TW" sz="3200" b="1" u="sng" dirty="0">
                <a:solidFill>
                  <a:srgbClr val="FF0000"/>
                </a:solidFill>
                <a:latin typeface="標楷體" panose="03000509000000000000" pitchFamily="65" charset="-120"/>
                <a:ea typeface="標楷體" panose="03000509000000000000" pitchFamily="65" charset="-120"/>
              </a:rPr>
              <a:t>點</a:t>
            </a:r>
            <a:r>
              <a:rPr lang="zh-TW" altLang="zh-TW" sz="3200" b="1" dirty="0">
                <a:solidFill>
                  <a:srgbClr val="000000"/>
                </a:solidFill>
                <a:latin typeface="標楷體" panose="03000509000000000000" pitchFamily="65" charset="-120"/>
                <a:ea typeface="標楷體" panose="03000509000000000000" pitchFamily="65" charset="-120"/>
              </a:rPr>
              <a:t>。</a:t>
            </a:r>
          </a:p>
          <a:p>
            <a:pPr marL="893763" indent="-893763" algn="just"/>
            <a:r>
              <a:rPr lang="en-US" altLang="zh-TW" sz="3200" b="1" dirty="0">
                <a:solidFill>
                  <a:srgbClr val="000000"/>
                </a:solidFill>
                <a:latin typeface="標楷體" panose="03000509000000000000" pitchFamily="65" charset="-120"/>
                <a:ea typeface="標楷體" panose="03000509000000000000" pitchFamily="65" charset="-120"/>
              </a:rPr>
              <a:t>(</a:t>
            </a:r>
            <a:r>
              <a:rPr lang="zh-TW" altLang="zh-TW" sz="3200" b="1" dirty="0">
                <a:solidFill>
                  <a:srgbClr val="000000"/>
                </a:solidFill>
                <a:latin typeface="標楷體" panose="03000509000000000000" pitchFamily="65" charset="-120"/>
                <a:ea typeface="標楷體" panose="03000509000000000000" pitchFamily="65" charset="-120"/>
              </a:rPr>
              <a:t>三</a:t>
            </a:r>
            <a:r>
              <a:rPr lang="en-US" altLang="zh-TW" sz="3200" b="1" dirty="0">
                <a:solidFill>
                  <a:srgbClr val="000000"/>
                </a:solidFill>
                <a:latin typeface="標楷體" panose="03000509000000000000" pitchFamily="65" charset="-120"/>
                <a:ea typeface="標楷體" panose="03000509000000000000" pitchFamily="65" charset="-120"/>
              </a:rPr>
              <a:t>)</a:t>
            </a:r>
            <a:r>
              <a:rPr lang="zh-TW" altLang="zh-TW" sz="3200" b="1" dirty="0">
                <a:solidFill>
                  <a:srgbClr val="000000"/>
                </a:solidFill>
                <a:latin typeface="標楷體" panose="03000509000000000000" pitchFamily="65" charset="-120"/>
                <a:ea typeface="標楷體" panose="03000509000000000000" pitchFamily="65" charset="-120"/>
              </a:rPr>
              <a:t>契約變更，非經機關及廠商雙方之合意，作成</a:t>
            </a:r>
            <a:r>
              <a:rPr lang="zh-TW" altLang="zh-TW" sz="3200" b="1" u="sng" dirty="0">
                <a:solidFill>
                  <a:srgbClr val="FF0000"/>
                </a:solidFill>
                <a:latin typeface="標楷體" panose="03000509000000000000" pitchFamily="65" charset="-120"/>
                <a:ea typeface="標楷體" panose="03000509000000000000" pitchFamily="65" charset="-120"/>
              </a:rPr>
              <a:t>書面紀錄，並簽名或蓋章者，無效</a:t>
            </a:r>
            <a:r>
              <a:rPr lang="zh-TW" altLang="zh-TW" sz="3200" b="1" dirty="0">
                <a:solidFill>
                  <a:srgbClr val="000000"/>
                </a:solidFill>
                <a:latin typeface="標楷體" panose="03000509000000000000" pitchFamily="65" charset="-120"/>
                <a:ea typeface="標楷體" panose="03000509000000000000" pitchFamily="65" charset="-120"/>
              </a:rPr>
              <a:t>。</a:t>
            </a:r>
          </a:p>
        </p:txBody>
      </p:sp>
    </p:spTree>
    <p:extLst>
      <p:ext uri="{BB962C8B-B14F-4D97-AF65-F5344CB8AC3E}">
        <p14:creationId xmlns:p14="http://schemas.microsoft.com/office/powerpoint/2010/main" val="3628529514"/>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2" name="矩形 1"/>
          <p:cNvSpPr/>
          <p:nvPr/>
        </p:nvSpPr>
        <p:spPr>
          <a:xfrm>
            <a:off x="395536" y="404664"/>
            <a:ext cx="8496944" cy="4478149"/>
          </a:xfrm>
          <a:prstGeom prst="rect">
            <a:avLst/>
          </a:prstGeom>
        </p:spPr>
        <p:txBody>
          <a:bodyPr wrap="square">
            <a:spAutoFit/>
          </a:bodyPr>
          <a:lstStyle/>
          <a:p>
            <a:pPr algn="just">
              <a:lnSpc>
                <a:spcPts val="3840"/>
              </a:lnSpc>
            </a:pPr>
            <a:r>
              <a:rPr lang="zh-TW" altLang="zh-TW" sz="3200" b="1" dirty="0">
                <a:solidFill>
                  <a:srgbClr val="000000"/>
                </a:solidFill>
                <a:latin typeface="標楷體" panose="03000509000000000000" pitchFamily="65" charset="-120"/>
                <a:ea typeface="標楷體" panose="03000509000000000000" pitchFamily="65" charset="-120"/>
              </a:rPr>
              <a:t>十、</a:t>
            </a:r>
            <a:r>
              <a:rPr lang="zh-TW" altLang="zh-TW" sz="3200" b="1" u="sng" dirty="0">
                <a:solidFill>
                  <a:srgbClr val="0000FF"/>
                </a:solidFill>
                <a:latin typeface="標楷體" panose="03000509000000000000" pitchFamily="65" charset="-120"/>
                <a:ea typeface="標楷體" panose="03000509000000000000" pitchFamily="65" charset="-120"/>
              </a:rPr>
              <a:t>爭議處理</a:t>
            </a:r>
            <a:r>
              <a:rPr lang="zh-TW" altLang="zh-TW" sz="3200" b="1" dirty="0">
                <a:solidFill>
                  <a:srgbClr val="000000"/>
                </a:solidFill>
                <a:latin typeface="標楷體" panose="03000509000000000000" pitchFamily="65" charset="-120"/>
                <a:ea typeface="標楷體" panose="03000509000000000000" pitchFamily="65" charset="-120"/>
              </a:rPr>
              <a:t>：</a:t>
            </a:r>
          </a:p>
          <a:p>
            <a:pPr marL="808038" indent="-808038" algn="just">
              <a:lnSpc>
                <a:spcPts val="3840"/>
              </a:lnSpc>
            </a:pPr>
            <a:r>
              <a:rPr lang="en-US" altLang="zh-TW" sz="3200" b="1" dirty="0">
                <a:solidFill>
                  <a:srgbClr val="000000"/>
                </a:solidFill>
                <a:latin typeface="標楷體" panose="03000509000000000000" pitchFamily="65" charset="-120"/>
                <a:ea typeface="標楷體" panose="03000509000000000000" pitchFamily="65" charset="-120"/>
              </a:rPr>
              <a:t>(</a:t>
            </a:r>
            <a:r>
              <a:rPr lang="zh-TW" altLang="zh-TW" sz="3200" b="1" dirty="0">
                <a:solidFill>
                  <a:srgbClr val="000000"/>
                </a:solidFill>
                <a:latin typeface="標楷體" panose="03000509000000000000" pitchFamily="65" charset="-120"/>
                <a:ea typeface="標楷體" panose="03000509000000000000" pitchFamily="65" charset="-120"/>
              </a:rPr>
              <a:t>一</a:t>
            </a:r>
            <a:r>
              <a:rPr lang="en-US" altLang="zh-TW" sz="3200" b="1" dirty="0">
                <a:solidFill>
                  <a:srgbClr val="000000"/>
                </a:solidFill>
                <a:latin typeface="標楷體" panose="03000509000000000000" pitchFamily="65" charset="-120"/>
                <a:ea typeface="標楷體" panose="03000509000000000000" pitchFamily="65" charset="-120"/>
              </a:rPr>
              <a:t>)</a:t>
            </a:r>
            <a:r>
              <a:rPr lang="zh-TW" altLang="zh-TW" sz="3200" b="1" dirty="0">
                <a:solidFill>
                  <a:srgbClr val="000000"/>
                </a:solidFill>
                <a:latin typeface="標楷體" panose="03000509000000000000" pitchFamily="65" charset="-120"/>
                <a:ea typeface="標楷體" panose="03000509000000000000" pitchFamily="65" charset="-120"/>
              </a:rPr>
              <a:t>契約雙方因履約而生爭議者，應依法令及契約約定，</a:t>
            </a:r>
            <a:r>
              <a:rPr lang="zh-TW" altLang="zh-TW" sz="3200" b="1" u="sng" dirty="0">
                <a:solidFill>
                  <a:srgbClr val="FF0000"/>
                </a:solidFill>
                <a:latin typeface="標楷體" panose="03000509000000000000" pitchFamily="65" charset="-120"/>
                <a:ea typeface="標楷體" panose="03000509000000000000" pitchFamily="65" charset="-120"/>
              </a:rPr>
              <a:t>盡力協調解決</a:t>
            </a:r>
            <a:r>
              <a:rPr lang="zh-TW" altLang="zh-TW" sz="3200" b="1" dirty="0">
                <a:solidFill>
                  <a:srgbClr val="000000"/>
                </a:solidFill>
                <a:latin typeface="標楷體" panose="03000509000000000000" pitchFamily="65" charset="-120"/>
                <a:ea typeface="標楷體" panose="03000509000000000000" pitchFamily="65" charset="-120"/>
              </a:rPr>
              <a:t>。</a:t>
            </a:r>
          </a:p>
          <a:p>
            <a:pPr marL="808038" indent="-808038" algn="just">
              <a:lnSpc>
                <a:spcPts val="3840"/>
              </a:lnSpc>
            </a:pPr>
            <a:r>
              <a:rPr lang="en-US" altLang="zh-TW" sz="3200" b="1" dirty="0">
                <a:solidFill>
                  <a:srgbClr val="000000"/>
                </a:solidFill>
                <a:latin typeface="標楷體" panose="03000509000000000000" pitchFamily="65" charset="-120"/>
                <a:ea typeface="標楷體" panose="03000509000000000000" pitchFamily="65" charset="-120"/>
              </a:rPr>
              <a:t>(</a:t>
            </a:r>
            <a:r>
              <a:rPr lang="zh-TW" altLang="zh-TW" sz="3200" b="1" dirty="0">
                <a:solidFill>
                  <a:srgbClr val="000000"/>
                </a:solidFill>
                <a:latin typeface="標楷體" panose="03000509000000000000" pitchFamily="65" charset="-120"/>
                <a:ea typeface="標楷體" panose="03000509000000000000" pitchFamily="65" charset="-120"/>
              </a:rPr>
              <a:t>二</a:t>
            </a:r>
            <a:r>
              <a:rPr lang="en-US" altLang="zh-TW" sz="3200" b="1" dirty="0">
                <a:solidFill>
                  <a:srgbClr val="000000"/>
                </a:solidFill>
                <a:latin typeface="標楷體" panose="03000509000000000000" pitchFamily="65" charset="-120"/>
                <a:ea typeface="標楷體" panose="03000509000000000000" pitchFamily="65" charset="-120"/>
              </a:rPr>
              <a:t>)</a:t>
            </a:r>
            <a:r>
              <a:rPr lang="zh-TW" altLang="zh-TW" sz="3200" b="1" dirty="0">
                <a:solidFill>
                  <a:srgbClr val="000000"/>
                </a:solidFill>
                <a:latin typeface="標楷體" panose="03000509000000000000" pitchFamily="65" charset="-120"/>
                <a:ea typeface="標楷體" panose="03000509000000000000" pitchFamily="65" charset="-120"/>
              </a:rPr>
              <a:t>履約爭議發生後，</a:t>
            </a:r>
            <a:r>
              <a:rPr lang="zh-TW" altLang="zh-TW" sz="3200" b="1" u="sng" dirty="0">
                <a:solidFill>
                  <a:srgbClr val="FF0000"/>
                </a:solidFill>
                <a:latin typeface="標楷體" panose="03000509000000000000" pitchFamily="65" charset="-120"/>
                <a:ea typeface="標楷體" panose="03000509000000000000" pitchFamily="65" charset="-120"/>
              </a:rPr>
              <a:t>與爭議無關或不受影響之部分應繼續履約</a:t>
            </a:r>
            <a:r>
              <a:rPr lang="zh-TW" altLang="zh-TW" sz="3200" b="1" dirty="0">
                <a:solidFill>
                  <a:srgbClr val="000000"/>
                </a:solidFill>
                <a:latin typeface="標楷體" panose="03000509000000000000" pitchFamily="65" charset="-120"/>
                <a:ea typeface="標楷體" panose="03000509000000000000" pitchFamily="65" charset="-120"/>
              </a:rPr>
              <a:t>。但經機關同意者不在此限。</a:t>
            </a:r>
          </a:p>
          <a:p>
            <a:pPr marL="808038" indent="-808038" algn="just">
              <a:lnSpc>
                <a:spcPts val="3840"/>
              </a:lnSpc>
            </a:pPr>
            <a:r>
              <a:rPr lang="en-US" altLang="zh-TW" sz="3200" b="1" dirty="0">
                <a:solidFill>
                  <a:srgbClr val="000000"/>
                </a:solidFill>
                <a:latin typeface="標楷體" panose="03000509000000000000" pitchFamily="65" charset="-120"/>
                <a:ea typeface="標楷體" panose="03000509000000000000" pitchFamily="65" charset="-120"/>
              </a:rPr>
              <a:t>(</a:t>
            </a:r>
            <a:r>
              <a:rPr lang="zh-TW" altLang="zh-TW" sz="3200" b="1" dirty="0">
                <a:solidFill>
                  <a:srgbClr val="000000"/>
                </a:solidFill>
                <a:latin typeface="標楷體" panose="03000509000000000000" pitchFamily="65" charset="-120"/>
                <a:ea typeface="標楷體" panose="03000509000000000000" pitchFamily="65" charset="-120"/>
              </a:rPr>
              <a:t>三</a:t>
            </a:r>
            <a:r>
              <a:rPr lang="en-US" altLang="zh-TW" sz="3200" b="1" dirty="0">
                <a:solidFill>
                  <a:srgbClr val="000000"/>
                </a:solidFill>
                <a:latin typeface="標楷體" panose="03000509000000000000" pitchFamily="65" charset="-120"/>
                <a:ea typeface="標楷體" panose="03000509000000000000" pitchFamily="65" charset="-120"/>
              </a:rPr>
              <a:t>)</a:t>
            </a:r>
            <a:r>
              <a:rPr lang="zh-TW" altLang="zh-TW" sz="3200" b="1" dirty="0">
                <a:solidFill>
                  <a:srgbClr val="000000"/>
                </a:solidFill>
                <a:latin typeface="標楷體" panose="03000509000000000000" pitchFamily="65" charset="-120"/>
                <a:ea typeface="標楷體" panose="03000509000000000000" pitchFamily="65" charset="-120"/>
              </a:rPr>
              <a:t>廠商因爭議而</a:t>
            </a:r>
            <a:r>
              <a:rPr lang="zh-TW" altLang="zh-TW" sz="3200" b="1" u="sng" dirty="0">
                <a:solidFill>
                  <a:srgbClr val="FF0000"/>
                </a:solidFill>
                <a:latin typeface="標楷體" panose="03000509000000000000" pitchFamily="65" charset="-120"/>
                <a:ea typeface="標楷體" panose="03000509000000000000" pitchFamily="65" charset="-120"/>
              </a:rPr>
              <a:t>暫停履約</a:t>
            </a:r>
            <a:r>
              <a:rPr lang="zh-TW" altLang="zh-TW" sz="3200" b="1" dirty="0">
                <a:solidFill>
                  <a:srgbClr val="000000"/>
                </a:solidFill>
                <a:latin typeface="標楷體" panose="03000509000000000000" pitchFamily="65" charset="-120"/>
                <a:ea typeface="標楷體" panose="03000509000000000000" pitchFamily="65" charset="-120"/>
              </a:rPr>
              <a:t>，其經爭議處理結果被認定</a:t>
            </a:r>
            <a:r>
              <a:rPr lang="zh-TW" altLang="zh-TW" sz="3200" b="1" u="sng" dirty="0">
                <a:solidFill>
                  <a:srgbClr val="FF0000"/>
                </a:solidFill>
                <a:latin typeface="標楷體" panose="03000509000000000000" pitchFamily="65" charset="-120"/>
                <a:ea typeface="標楷體" panose="03000509000000000000" pitchFamily="65" charset="-120"/>
              </a:rPr>
              <a:t>無理由者，不得就暫停履約之部分要求延長履約期限或免除契約責任</a:t>
            </a:r>
            <a:r>
              <a:rPr lang="zh-TW" altLang="zh-TW" sz="3200" b="1" dirty="0">
                <a:solidFill>
                  <a:srgbClr val="000000"/>
                </a:solidFill>
                <a:latin typeface="標楷體" panose="03000509000000000000" pitchFamily="65" charset="-120"/>
                <a:ea typeface="標楷體" panose="03000509000000000000" pitchFamily="65" charset="-120"/>
              </a:rPr>
              <a:t>。</a:t>
            </a:r>
            <a:endParaRPr lang="zh-TW" altLang="en-US" sz="3200" b="1" dirty="0">
              <a:solidFill>
                <a:srgbClr val="000000"/>
              </a:solidFill>
              <a:latin typeface="標楷體" panose="03000509000000000000" pitchFamily="65" charset="-120"/>
              <a:ea typeface="標楷體" panose="03000509000000000000" pitchFamily="65" charset="-120"/>
            </a:endParaRPr>
          </a:p>
        </p:txBody>
      </p:sp>
    </p:spTree>
    <p:extLst>
      <p:ext uri="{BB962C8B-B14F-4D97-AF65-F5344CB8AC3E}">
        <p14:creationId xmlns:p14="http://schemas.microsoft.com/office/powerpoint/2010/main" val="1792017503"/>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id="{1B1C2586-7CE5-4A9E-829B-94F9C8F63496}"/>
              </a:ext>
            </a:extLst>
          </p:cNvPr>
          <p:cNvSpPr/>
          <p:nvPr/>
        </p:nvSpPr>
        <p:spPr>
          <a:xfrm>
            <a:off x="1187624" y="3167390"/>
            <a:ext cx="6624736" cy="523220"/>
          </a:xfrm>
          <a:prstGeom prst="rect">
            <a:avLst/>
          </a:prstGeom>
          <a:gradFill>
            <a:gsLst>
              <a:gs pos="0">
                <a:srgbClr val="FFC000"/>
              </a:gs>
              <a:gs pos="74000">
                <a:srgbClr val="FFFF00"/>
              </a:gs>
              <a:gs pos="83000">
                <a:schemeClr val="accent5">
                  <a:lumMod val="60000"/>
                  <a:lumOff val="40000"/>
                </a:schemeClr>
              </a:gs>
              <a:gs pos="100000">
                <a:schemeClr val="accent3">
                  <a:lumMod val="30000"/>
                  <a:lumOff val="70000"/>
                </a:schemeClr>
              </a:gs>
            </a:gsLst>
            <a:path path="shape">
              <a:fillToRect l="50000" t="50000" r="50000" b="50000"/>
            </a:path>
          </a:gradFill>
          <a:ln w="57150">
            <a:solidFill>
              <a:srgbClr val="FF0000"/>
            </a:solidFill>
          </a:ln>
        </p:spPr>
        <p:txBody>
          <a:bodyPr wrap="square">
            <a:spAutoFit/>
          </a:bodyPr>
          <a:lstStyle/>
          <a:p>
            <a:pPr marL="358775" indent="-358775"/>
            <a:r>
              <a:rPr lang="zh-HK" altLang="zh-TW" sz="2800" dirty="0">
                <a:latin typeface="標楷體" panose="03000509000000000000" pitchFamily="65" charset="-120"/>
                <a:ea typeface="標楷體" panose="03000509000000000000" pitchFamily="65" charset="-120"/>
              </a:rPr>
              <a:t>查驗、分段查驗、初驗及驗收應注意事項 </a:t>
            </a:r>
            <a:endParaRPr lang="zh-TW" altLang="zh-TW" sz="2800" dirty="0">
              <a:latin typeface="標楷體" panose="03000509000000000000" pitchFamily="65" charset="-120"/>
              <a:ea typeface="標楷體" panose="03000509000000000000" pitchFamily="65" charset="-120"/>
            </a:endParaRPr>
          </a:p>
        </p:txBody>
      </p:sp>
    </p:spTree>
    <p:extLst>
      <p:ext uri="{BB962C8B-B14F-4D97-AF65-F5344CB8AC3E}">
        <p14:creationId xmlns:p14="http://schemas.microsoft.com/office/powerpoint/2010/main" val="1946590999"/>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2909186" name="Rectangle 2"/>
          <p:cNvSpPr>
            <a:spLocks noGrp="1" noChangeArrowheads="1"/>
          </p:cNvSpPr>
          <p:nvPr>
            <p:ph type="title"/>
          </p:nvPr>
        </p:nvSpPr>
        <p:spPr>
          <a:xfrm>
            <a:off x="251520" y="188640"/>
            <a:ext cx="7239000" cy="667544"/>
          </a:xfrm>
        </p:spPr>
        <p:txBody>
          <a:bodyPr>
            <a:normAutofit fontScale="90000"/>
          </a:bodyPr>
          <a:lstStyle/>
          <a:p>
            <a:r>
              <a:rPr kumimoji="0" lang="zh-TW" altLang="en-US" sz="4000" b="1" dirty="0">
                <a:solidFill>
                  <a:srgbClr val="00003A"/>
                </a:solidFill>
                <a:ea typeface="標楷體" pitchFamily="65" charset="-120"/>
              </a:rPr>
              <a:t>政府採購法</a:t>
            </a:r>
            <a:r>
              <a:rPr kumimoji="0" lang="en-US" altLang="zh-TW" sz="4000" b="1" dirty="0">
                <a:solidFill>
                  <a:srgbClr val="00003A"/>
                </a:solidFill>
                <a:latin typeface="標楷體"/>
                <a:ea typeface="標楷體" pitchFamily="65" charset="-120"/>
              </a:rPr>
              <a:t>—</a:t>
            </a:r>
            <a:r>
              <a:rPr kumimoji="0" lang="zh-TW" altLang="en-US" sz="4000" b="1" dirty="0">
                <a:solidFill>
                  <a:srgbClr val="00003A"/>
                </a:solidFill>
                <a:ea typeface="標楷體" pitchFamily="65" charset="-120"/>
              </a:rPr>
              <a:t>驗收分工</a:t>
            </a:r>
          </a:p>
        </p:txBody>
      </p:sp>
      <p:sp>
        <p:nvSpPr>
          <p:cNvPr id="2909187" name="Rectangle 3"/>
          <p:cNvSpPr>
            <a:spLocks noGrp="1" noChangeArrowheads="1"/>
          </p:cNvSpPr>
          <p:nvPr>
            <p:ph type="body" idx="1"/>
          </p:nvPr>
        </p:nvSpPr>
        <p:spPr>
          <a:xfrm>
            <a:off x="323528" y="980728"/>
            <a:ext cx="8496944" cy="5544616"/>
          </a:xfrm>
        </p:spPr>
        <p:txBody>
          <a:bodyPr>
            <a:noAutofit/>
          </a:bodyPr>
          <a:lstStyle/>
          <a:p>
            <a:pPr marL="179388" indent="-179388">
              <a:lnSpc>
                <a:spcPts val="2700"/>
              </a:lnSpc>
              <a:spcBef>
                <a:spcPts val="0"/>
              </a:spcBef>
            </a:pPr>
            <a:r>
              <a:rPr lang="zh-TW" altLang="en-US" b="1" u="sng" dirty="0">
                <a:solidFill>
                  <a:srgbClr val="0000FF"/>
                </a:solidFill>
                <a:latin typeface="標楷體" pitchFamily="65" charset="-120"/>
                <a:ea typeface="標楷體" pitchFamily="65" charset="-120"/>
              </a:rPr>
              <a:t>主驗人員</a:t>
            </a:r>
            <a:r>
              <a:rPr lang="zh-TW" altLang="en-US" dirty="0">
                <a:latin typeface="標楷體" pitchFamily="65" charset="-120"/>
                <a:ea typeface="標楷體" pitchFamily="65" charset="-120"/>
              </a:rPr>
              <a:t>：</a:t>
            </a:r>
            <a:r>
              <a:rPr lang="zh-TW" altLang="en-US" b="1" dirty="0">
                <a:solidFill>
                  <a:srgbClr val="000000"/>
                </a:solidFill>
                <a:latin typeface="標楷體" pitchFamily="65" charset="-120"/>
                <a:ea typeface="標楷體" pitchFamily="65" charset="-120"/>
              </a:rPr>
              <a:t>主持驗收程序，抽查驗核廠商履約結果有無與契約、圖說或貨樣規定不符，並</a:t>
            </a:r>
            <a:r>
              <a:rPr lang="zh-TW" altLang="en-US" b="1" u="sng" dirty="0">
                <a:solidFill>
                  <a:srgbClr val="FF3300"/>
                </a:solidFill>
                <a:latin typeface="標楷體" pitchFamily="65" charset="-120"/>
                <a:ea typeface="標楷體" pitchFamily="65" charset="-120"/>
              </a:rPr>
              <a:t>決定不符時之處置</a:t>
            </a:r>
            <a:r>
              <a:rPr lang="zh-TW" altLang="en-US" dirty="0">
                <a:latin typeface="標楷體" pitchFamily="65" charset="-120"/>
                <a:ea typeface="標楷體" pitchFamily="65" charset="-120"/>
              </a:rPr>
              <a:t>。</a:t>
            </a:r>
          </a:p>
          <a:p>
            <a:pPr marL="179388" indent="-179388">
              <a:lnSpc>
                <a:spcPts val="2700"/>
              </a:lnSpc>
              <a:spcBef>
                <a:spcPts val="0"/>
              </a:spcBef>
            </a:pPr>
            <a:r>
              <a:rPr lang="zh-TW" altLang="en-US" b="1" u="sng" dirty="0">
                <a:solidFill>
                  <a:srgbClr val="0000FF"/>
                </a:solidFill>
                <a:latin typeface="標楷體" pitchFamily="65" charset="-120"/>
                <a:ea typeface="標楷體" pitchFamily="65" charset="-120"/>
              </a:rPr>
              <a:t>會驗人員</a:t>
            </a:r>
            <a:r>
              <a:rPr lang="zh-TW" altLang="en-US" b="1" dirty="0">
                <a:solidFill>
                  <a:srgbClr val="000000"/>
                </a:solidFill>
                <a:latin typeface="標楷體" pitchFamily="65" charset="-120"/>
                <a:ea typeface="標楷體" pitchFamily="65" charset="-120"/>
              </a:rPr>
              <a:t>：會同抽查驗核廠商履約結果有無與契約、圖說或貨樣規定不符，並</a:t>
            </a:r>
            <a:r>
              <a:rPr lang="zh-TW" altLang="en-US" b="1" u="sng" dirty="0">
                <a:solidFill>
                  <a:srgbClr val="FF3300"/>
                </a:solidFill>
                <a:latin typeface="標楷體" pitchFamily="65" charset="-120"/>
                <a:ea typeface="標楷體" pitchFamily="65" charset="-120"/>
              </a:rPr>
              <a:t>會同決定不符時之處置</a:t>
            </a:r>
            <a:r>
              <a:rPr lang="zh-TW" altLang="en-US" dirty="0">
                <a:latin typeface="標楷體" pitchFamily="65" charset="-120"/>
                <a:ea typeface="標楷體" pitchFamily="65" charset="-120"/>
              </a:rPr>
              <a:t>。</a:t>
            </a:r>
            <a:r>
              <a:rPr lang="zh-TW" altLang="en-US" b="1" dirty="0">
                <a:solidFill>
                  <a:srgbClr val="000000"/>
                </a:solidFill>
                <a:latin typeface="標楷體" pitchFamily="65" charset="-120"/>
                <a:ea typeface="標楷體" pitchFamily="65" charset="-120"/>
              </a:rPr>
              <a:t>但採購事項單純者得免之。</a:t>
            </a:r>
          </a:p>
          <a:p>
            <a:pPr marL="444500" lvl="1" indent="-265113">
              <a:lnSpc>
                <a:spcPts val="2700"/>
              </a:lnSpc>
              <a:spcBef>
                <a:spcPts val="0"/>
              </a:spcBef>
              <a:buClr>
                <a:schemeClr val="tx1"/>
              </a:buClr>
              <a:buFont typeface="Wingdings" panose="05000000000000000000" pitchFamily="2" charset="2"/>
              <a:buChar char="Ø"/>
            </a:pPr>
            <a:r>
              <a:rPr lang="zh-TW" altLang="en-US" b="1" dirty="0">
                <a:solidFill>
                  <a:srgbClr val="000000"/>
                </a:solidFill>
                <a:latin typeface="標楷體" pitchFamily="65" charset="-120"/>
                <a:ea typeface="標楷體" pitchFamily="65" charset="-120"/>
              </a:rPr>
              <a:t>會驗人員，為</a:t>
            </a:r>
            <a:r>
              <a:rPr lang="zh-TW" altLang="en-US" b="1" u="sng" dirty="0">
                <a:solidFill>
                  <a:srgbClr val="002060"/>
                </a:solidFill>
                <a:latin typeface="標楷體" pitchFamily="65" charset="-120"/>
                <a:ea typeface="標楷體" pitchFamily="65" charset="-120"/>
              </a:rPr>
              <a:t>接管或使用</a:t>
            </a:r>
            <a:r>
              <a:rPr lang="zh-TW" altLang="en-US" b="1" dirty="0">
                <a:solidFill>
                  <a:srgbClr val="000000"/>
                </a:solidFill>
                <a:latin typeface="標楷體" pitchFamily="65" charset="-120"/>
                <a:ea typeface="標楷體" pitchFamily="65" charset="-120"/>
              </a:rPr>
              <a:t>機關</a:t>
            </a:r>
            <a:r>
              <a:rPr lang="en-US" altLang="zh-TW" b="1" dirty="0">
                <a:solidFill>
                  <a:srgbClr val="000000"/>
                </a:solidFill>
                <a:latin typeface="標楷體" pitchFamily="65" charset="-120"/>
                <a:ea typeface="標楷體" pitchFamily="65" charset="-120"/>
              </a:rPr>
              <a:t>(</a:t>
            </a:r>
            <a:r>
              <a:rPr lang="zh-TW" altLang="en-US" b="1" dirty="0">
                <a:solidFill>
                  <a:srgbClr val="000000"/>
                </a:solidFill>
                <a:latin typeface="標楷體" pitchFamily="65" charset="-120"/>
                <a:ea typeface="標楷體" pitchFamily="65" charset="-120"/>
              </a:rPr>
              <a:t>單位</a:t>
            </a:r>
            <a:r>
              <a:rPr lang="en-US" altLang="zh-TW" b="1" dirty="0">
                <a:solidFill>
                  <a:srgbClr val="000000"/>
                </a:solidFill>
                <a:latin typeface="標楷體" pitchFamily="65" charset="-120"/>
                <a:ea typeface="標楷體" pitchFamily="65" charset="-120"/>
              </a:rPr>
              <a:t>)</a:t>
            </a:r>
            <a:r>
              <a:rPr lang="zh-TW" altLang="en-US" b="1" dirty="0">
                <a:solidFill>
                  <a:srgbClr val="000000"/>
                </a:solidFill>
                <a:latin typeface="標楷體" pitchFamily="65" charset="-120"/>
                <a:ea typeface="標楷體" pitchFamily="65" charset="-120"/>
              </a:rPr>
              <a:t>人員。</a:t>
            </a:r>
          </a:p>
          <a:p>
            <a:pPr marL="179388" indent="-179388">
              <a:lnSpc>
                <a:spcPts val="2700"/>
              </a:lnSpc>
              <a:spcBef>
                <a:spcPts val="0"/>
              </a:spcBef>
            </a:pPr>
            <a:r>
              <a:rPr lang="zh-TW" altLang="en-US" b="1" u="sng" dirty="0">
                <a:solidFill>
                  <a:srgbClr val="0000FF"/>
                </a:solidFill>
                <a:latin typeface="標楷體" pitchFamily="65" charset="-120"/>
                <a:ea typeface="標楷體" pitchFamily="65" charset="-120"/>
              </a:rPr>
              <a:t>協驗人員</a:t>
            </a:r>
            <a:r>
              <a:rPr lang="zh-TW" altLang="en-US" dirty="0">
                <a:latin typeface="標楷體" pitchFamily="65" charset="-120"/>
                <a:ea typeface="標楷體" pitchFamily="65" charset="-120"/>
              </a:rPr>
              <a:t>：</a:t>
            </a:r>
            <a:r>
              <a:rPr lang="zh-TW" altLang="en-US" b="1" dirty="0">
                <a:solidFill>
                  <a:srgbClr val="000000"/>
                </a:solidFill>
                <a:latin typeface="標楷體" pitchFamily="65" charset="-120"/>
                <a:ea typeface="標楷體" pitchFamily="65" charset="-120"/>
              </a:rPr>
              <a:t>協助辦理驗收有關作業。但採購事項單純者得免之。</a:t>
            </a:r>
          </a:p>
          <a:p>
            <a:pPr marL="444500" lvl="1" indent="-265113">
              <a:lnSpc>
                <a:spcPts val="2700"/>
              </a:lnSpc>
              <a:spcBef>
                <a:spcPts val="0"/>
              </a:spcBef>
              <a:buClr>
                <a:schemeClr val="tx1"/>
              </a:buClr>
              <a:buFont typeface="Wingdings" panose="05000000000000000000" pitchFamily="2" charset="2"/>
              <a:buChar char="Ø"/>
            </a:pPr>
            <a:r>
              <a:rPr lang="zh-TW" altLang="en-US" b="1" dirty="0">
                <a:solidFill>
                  <a:srgbClr val="000000"/>
                </a:solidFill>
                <a:latin typeface="標楷體" pitchFamily="65" charset="-120"/>
                <a:ea typeface="標楷體" pitchFamily="65" charset="-120"/>
              </a:rPr>
              <a:t>協驗人員，為</a:t>
            </a:r>
            <a:r>
              <a:rPr lang="zh-TW" altLang="en-US" b="1" u="sng" dirty="0">
                <a:solidFill>
                  <a:srgbClr val="FF3300"/>
                </a:solidFill>
                <a:latin typeface="標楷體" pitchFamily="65" charset="-120"/>
                <a:ea typeface="標楷體" pitchFamily="65" charset="-120"/>
              </a:rPr>
              <a:t>設計、監造、承辦採購單位人員或機關委託之專業人員或機構人員</a:t>
            </a:r>
            <a:r>
              <a:rPr lang="zh-TW" altLang="en-US" dirty="0">
                <a:latin typeface="標楷體" pitchFamily="65" charset="-120"/>
                <a:ea typeface="標楷體" pitchFamily="65" charset="-120"/>
              </a:rPr>
              <a:t>。</a:t>
            </a:r>
          </a:p>
          <a:p>
            <a:pPr marL="179388" indent="-179388">
              <a:lnSpc>
                <a:spcPts val="2700"/>
              </a:lnSpc>
              <a:spcBef>
                <a:spcPts val="0"/>
              </a:spcBef>
            </a:pPr>
            <a:r>
              <a:rPr lang="zh-TW" altLang="en-US" b="1" dirty="0">
                <a:solidFill>
                  <a:srgbClr val="000000"/>
                </a:solidFill>
                <a:latin typeface="標楷體" pitchFamily="65" charset="-120"/>
                <a:ea typeface="標楷體" pitchFamily="65" charset="-120"/>
              </a:rPr>
              <a:t>法令或契約載有驗收時應辦理丈量、檢驗或試驗之方法、程序或標準者，應依其規定辦理。</a:t>
            </a:r>
          </a:p>
          <a:p>
            <a:pPr marL="179388" indent="-179388">
              <a:lnSpc>
                <a:spcPts val="2700"/>
              </a:lnSpc>
              <a:spcBef>
                <a:spcPts val="0"/>
              </a:spcBef>
            </a:pPr>
            <a:r>
              <a:rPr lang="zh-TW" altLang="en-US" dirty="0">
                <a:latin typeface="標楷體" pitchFamily="65" charset="-120"/>
                <a:ea typeface="標楷體" pitchFamily="65" charset="-120"/>
              </a:rPr>
              <a:t>有</a:t>
            </a:r>
            <a:r>
              <a:rPr lang="zh-TW" altLang="en-US" b="1" u="sng" dirty="0">
                <a:solidFill>
                  <a:srgbClr val="0000FF"/>
                </a:solidFill>
                <a:latin typeface="標楷體" pitchFamily="65" charset="-120"/>
                <a:ea typeface="標楷體" pitchFamily="65" charset="-120"/>
              </a:rPr>
              <a:t>監驗人員</a:t>
            </a:r>
            <a:r>
              <a:rPr lang="zh-TW" altLang="en-US" b="1" dirty="0">
                <a:solidFill>
                  <a:srgbClr val="000000"/>
                </a:solidFill>
                <a:latin typeface="標楷體" pitchFamily="65" charset="-120"/>
                <a:ea typeface="標楷體" pitchFamily="65" charset="-120"/>
              </a:rPr>
              <a:t>者，其工作事項為監視驗收程序。</a:t>
            </a:r>
          </a:p>
        </p:txBody>
      </p:sp>
    </p:spTree>
    <p:extLst>
      <p:ext uri="{BB962C8B-B14F-4D97-AF65-F5344CB8AC3E}">
        <p14:creationId xmlns:p14="http://schemas.microsoft.com/office/powerpoint/2010/main" val="772993707"/>
      </p:ext>
    </p:extLst>
  </p:cSld>
  <p:clrMapOvr>
    <a:masterClrMapping/>
  </p:clrMapOvr>
  <p:transition/>
</p:sld>
</file>

<file path=ppt/slides/slide83.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2" name="標題 1"/>
          <p:cNvSpPr>
            <a:spLocks noGrp="1"/>
          </p:cNvSpPr>
          <p:nvPr>
            <p:ph type="title"/>
          </p:nvPr>
        </p:nvSpPr>
        <p:spPr>
          <a:xfrm>
            <a:off x="457200" y="116632"/>
            <a:ext cx="8229600" cy="634082"/>
          </a:xfrm>
        </p:spPr>
        <p:txBody>
          <a:bodyPr>
            <a:normAutofit fontScale="90000"/>
          </a:bodyPr>
          <a:lstStyle/>
          <a:p>
            <a:r>
              <a:rPr lang="zh-TW" altLang="en-US" sz="4000" b="1" u="sng" dirty="0">
                <a:solidFill>
                  <a:srgbClr val="1C1C1C"/>
                </a:solidFill>
                <a:effectLst/>
                <a:latin typeface="標楷體" panose="03000509000000000000" pitchFamily="65" charset="-120"/>
                <a:ea typeface="標楷體" panose="03000509000000000000" pitchFamily="65" charset="-120"/>
              </a:rPr>
              <a:t>法令依據</a:t>
            </a:r>
          </a:p>
        </p:txBody>
      </p:sp>
      <p:sp>
        <p:nvSpPr>
          <p:cNvPr id="3" name="矩形 2"/>
          <p:cNvSpPr/>
          <p:nvPr/>
        </p:nvSpPr>
        <p:spPr>
          <a:xfrm>
            <a:off x="261864" y="754500"/>
            <a:ext cx="8424936" cy="5398081"/>
          </a:xfrm>
          <a:prstGeom prst="rect">
            <a:avLst/>
          </a:prstGeom>
        </p:spPr>
        <p:txBody>
          <a:bodyPr wrap="square">
            <a:spAutoFit/>
          </a:bodyPr>
          <a:lstStyle/>
          <a:p>
            <a:pPr marL="623888" indent="-623888" algn="just">
              <a:lnSpc>
                <a:spcPts val="3200"/>
              </a:lnSpc>
            </a:pPr>
            <a:r>
              <a:rPr lang="zh-TW" altLang="zh-TW" sz="2400" b="1" dirty="0">
                <a:solidFill>
                  <a:srgbClr val="000000"/>
                </a:solidFill>
                <a:latin typeface="標楷體" panose="03000509000000000000" pitchFamily="65" charset="-120"/>
                <a:ea typeface="標楷體" panose="03000509000000000000" pitchFamily="65" charset="-120"/>
              </a:rPr>
              <a:t>一、</a:t>
            </a:r>
            <a:r>
              <a:rPr lang="zh-TW" altLang="zh-TW" sz="2400" b="1" u="sng" dirty="0">
                <a:solidFill>
                  <a:srgbClr val="FF0000"/>
                </a:solidFill>
                <a:latin typeface="標楷體" panose="03000509000000000000" pitchFamily="65" charset="-120"/>
                <a:ea typeface="標楷體" panose="03000509000000000000" pitchFamily="65" charset="-120"/>
              </a:rPr>
              <a:t>本法第</a:t>
            </a:r>
            <a:r>
              <a:rPr lang="en-US" altLang="zh-TW" sz="2400" b="1" u="sng" dirty="0">
                <a:solidFill>
                  <a:srgbClr val="FF0000"/>
                </a:solidFill>
                <a:latin typeface="標楷體" panose="03000509000000000000" pitchFamily="65" charset="-120"/>
                <a:ea typeface="標楷體" panose="03000509000000000000" pitchFamily="65" charset="-120"/>
              </a:rPr>
              <a:t>71</a:t>
            </a:r>
            <a:r>
              <a:rPr lang="zh-TW" altLang="zh-TW" sz="2400" b="1" u="sng" dirty="0">
                <a:solidFill>
                  <a:srgbClr val="FF0000"/>
                </a:solidFill>
                <a:latin typeface="標楷體" panose="03000509000000000000" pitchFamily="65" charset="-120"/>
                <a:ea typeface="標楷體" panose="03000509000000000000" pitchFamily="65" charset="-120"/>
              </a:rPr>
              <a:t>條</a:t>
            </a:r>
            <a:r>
              <a:rPr lang="en-US" altLang="zh-TW" sz="2400" b="1" dirty="0">
                <a:solidFill>
                  <a:srgbClr val="000000"/>
                </a:solidFill>
                <a:latin typeface="標楷體" panose="03000509000000000000" pitchFamily="65" charset="-120"/>
                <a:ea typeface="標楷體" panose="03000509000000000000" pitchFamily="65" charset="-120"/>
              </a:rPr>
              <a:t>(</a:t>
            </a:r>
            <a:r>
              <a:rPr lang="zh-TW" altLang="zh-TW" sz="2400" b="1" dirty="0">
                <a:solidFill>
                  <a:srgbClr val="000000"/>
                </a:solidFill>
                <a:latin typeface="標楷體" panose="03000509000000000000" pitchFamily="65" charset="-120"/>
                <a:ea typeface="標楷體" panose="03000509000000000000" pitchFamily="65" charset="-120"/>
              </a:rPr>
              <a:t>驗收期限及驗收人員</a:t>
            </a:r>
            <a:r>
              <a:rPr lang="en-US" altLang="zh-TW" sz="2400" b="1" dirty="0">
                <a:solidFill>
                  <a:srgbClr val="000000"/>
                </a:solidFill>
                <a:latin typeface="標楷體" panose="03000509000000000000" pitchFamily="65" charset="-120"/>
                <a:ea typeface="標楷體" panose="03000509000000000000" pitchFamily="65" charset="-120"/>
              </a:rPr>
              <a:t>)</a:t>
            </a:r>
            <a:r>
              <a:rPr lang="zh-TW" altLang="zh-TW" sz="2400" b="1" dirty="0">
                <a:solidFill>
                  <a:srgbClr val="000000"/>
                </a:solidFill>
                <a:latin typeface="標楷體" panose="03000509000000000000" pitchFamily="65" charset="-120"/>
                <a:ea typeface="標楷體" panose="03000509000000000000" pitchFamily="65" charset="-120"/>
              </a:rPr>
              <a:t>、</a:t>
            </a:r>
            <a:r>
              <a:rPr lang="zh-TW" altLang="zh-TW" sz="2400" b="1" u="sng" dirty="0">
                <a:solidFill>
                  <a:srgbClr val="FF0000"/>
                </a:solidFill>
                <a:latin typeface="標楷體" panose="03000509000000000000" pitchFamily="65" charset="-120"/>
                <a:ea typeface="標楷體" panose="03000509000000000000" pitchFamily="65" charset="-120"/>
              </a:rPr>
              <a:t>第</a:t>
            </a:r>
            <a:r>
              <a:rPr lang="en-US" altLang="zh-TW" sz="2400" b="1" u="sng" dirty="0">
                <a:solidFill>
                  <a:srgbClr val="FF0000"/>
                </a:solidFill>
                <a:latin typeface="標楷體" panose="03000509000000000000" pitchFamily="65" charset="-120"/>
                <a:ea typeface="標楷體" panose="03000509000000000000" pitchFamily="65" charset="-120"/>
              </a:rPr>
              <a:t>72</a:t>
            </a:r>
            <a:r>
              <a:rPr lang="zh-TW" altLang="zh-TW" sz="2400" b="1" u="sng" dirty="0">
                <a:solidFill>
                  <a:srgbClr val="FF0000"/>
                </a:solidFill>
                <a:latin typeface="標楷體" panose="03000509000000000000" pitchFamily="65" charset="-120"/>
                <a:ea typeface="標楷體" panose="03000509000000000000" pitchFamily="65" charset="-120"/>
              </a:rPr>
              <a:t>條</a:t>
            </a:r>
            <a:r>
              <a:rPr lang="en-US" altLang="zh-TW" sz="2400" b="1" dirty="0">
                <a:solidFill>
                  <a:srgbClr val="000000"/>
                </a:solidFill>
                <a:latin typeface="標楷體" panose="03000509000000000000" pitchFamily="65" charset="-120"/>
                <a:ea typeface="標楷體" panose="03000509000000000000" pitchFamily="65" charset="-120"/>
              </a:rPr>
              <a:t>(</a:t>
            </a:r>
            <a:r>
              <a:rPr lang="zh-TW" altLang="zh-TW" sz="2400" b="1" dirty="0">
                <a:solidFill>
                  <a:srgbClr val="000000"/>
                </a:solidFill>
                <a:latin typeface="標楷體" panose="03000509000000000000" pitchFamily="65" charset="-120"/>
                <a:ea typeface="標楷體" panose="03000509000000000000" pitchFamily="65" charset="-120"/>
              </a:rPr>
              <a:t>驗收不符之處置</a:t>
            </a:r>
            <a:r>
              <a:rPr lang="en-US" altLang="zh-TW" sz="2400" b="1" dirty="0">
                <a:solidFill>
                  <a:srgbClr val="000000"/>
                </a:solidFill>
                <a:latin typeface="標楷體" panose="03000509000000000000" pitchFamily="65" charset="-120"/>
                <a:ea typeface="標楷體" panose="03000509000000000000" pitchFamily="65" charset="-120"/>
              </a:rPr>
              <a:t>)</a:t>
            </a:r>
            <a:r>
              <a:rPr lang="zh-TW" altLang="zh-TW" sz="2400" b="1" dirty="0">
                <a:solidFill>
                  <a:srgbClr val="000000"/>
                </a:solidFill>
                <a:latin typeface="標楷體" panose="03000509000000000000" pitchFamily="65" charset="-120"/>
                <a:ea typeface="標楷體" panose="03000509000000000000" pitchFamily="65" charset="-120"/>
              </a:rPr>
              <a:t>、</a:t>
            </a:r>
            <a:r>
              <a:rPr lang="zh-TW" altLang="zh-TW" sz="2400" b="1" u="sng" dirty="0">
                <a:solidFill>
                  <a:srgbClr val="FF0000"/>
                </a:solidFill>
                <a:latin typeface="標楷體" panose="03000509000000000000" pitchFamily="65" charset="-120"/>
                <a:ea typeface="標楷體" panose="03000509000000000000" pitchFamily="65" charset="-120"/>
              </a:rPr>
              <a:t>第</a:t>
            </a:r>
            <a:r>
              <a:rPr lang="en-US" altLang="zh-TW" sz="2400" b="1" u="sng" dirty="0">
                <a:solidFill>
                  <a:srgbClr val="FF0000"/>
                </a:solidFill>
                <a:latin typeface="標楷體" panose="03000509000000000000" pitchFamily="65" charset="-120"/>
                <a:ea typeface="標楷體" panose="03000509000000000000" pitchFamily="65" charset="-120"/>
              </a:rPr>
              <a:t>73</a:t>
            </a:r>
            <a:r>
              <a:rPr lang="zh-TW" altLang="zh-TW" sz="2400" b="1" u="sng" dirty="0">
                <a:solidFill>
                  <a:srgbClr val="FF0000"/>
                </a:solidFill>
                <a:latin typeface="標楷體" panose="03000509000000000000" pitchFamily="65" charset="-120"/>
                <a:ea typeface="標楷體" panose="03000509000000000000" pitchFamily="65" charset="-120"/>
              </a:rPr>
              <a:t>條</a:t>
            </a:r>
            <a:r>
              <a:rPr lang="en-US" altLang="zh-TW" sz="2400" b="1" dirty="0">
                <a:solidFill>
                  <a:srgbClr val="000000"/>
                </a:solidFill>
                <a:latin typeface="標楷體" panose="03000509000000000000" pitchFamily="65" charset="-120"/>
                <a:ea typeface="標楷體" panose="03000509000000000000" pitchFamily="65" charset="-120"/>
              </a:rPr>
              <a:t>(</a:t>
            </a:r>
            <a:r>
              <a:rPr lang="zh-TW" altLang="zh-TW" sz="2400" b="1" dirty="0">
                <a:solidFill>
                  <a:srgbClr val="000000"/>
                </a:solidFill>
                <a:latin typeface="標楷體" panose="03000509000000000000" pitchFamily="65" charset="-120"/>
                <a:ea typeface="標楷體" panose="03000509000000000000" pitchFamily="65" charset="-120"/>
              </a:rPr>
              <a:t>結算驗收證明書</a:t>
            </a:r>
            <a:r>
              <a:rPr lang="en-US" altLang="zh-TW" sz="2400" b="1" dirty="0">
                <a:solidFill>
                  <a:srgbClr val="000000"/>
                </a:solidFill>
                <a:latin typeface="標楷體" panose="03000509000000000000" pitchFamily="65" charset="-120"/>
                <a:ea typeface="標楷體" panose="03000509000000000000" pitchFamily="65" charset="-120"/>
              </a:rPr>
              <a:t>)</a:t>
            </a:r>
            <a:r>
              <a:rPr lang="zh-TW" altLang="zh-TW" sz="2400" b="1" dirty="0">
                <a:solidFill>
                  <a:srgbClr val="000000"/>
                </a:solidFill>
                <a:latin typeface="標楷體" panose="03000509000000000000" pitchFamily="65" charset="-120"/>
                <a:ea typeface="標楷體" panose="03000509000000000000" pitchFamily="65" charset="-120"/>
              </a:rPr>
              <a:t>、</a:t>
            </a:r>
            <a:r>
              <a:rPr lang="zh-TW" altLang="zh-TW" sz="2400" b="1" u="sng" dirty="0">
                <a:solidFill>
                  <a:srgbClr val="FF0000"/>
                </a:solidFill>
                <a:latin typeface="標楷體" panose="03000509000000000000" pitchFamily="65" charset="-120"/>
                <a:ea typeface="標楷體" panose="03000509000000000000" pitchFamily="65" charset="-120"/>
              </a:rPr>
              <a:t>第</a:t>
            </a:r>
            <a:r>
              <a:rPr lang="en-US" altLang="zh-TW" sz="2400" b="1" u="sng" dirty="0">
                <a:solidFill>
                  <a:srgbClr val="FF0000"/>
                </a:solidFill>
                <a:latin typeface="標楷體" panose="03000509000000000000" pitchFamily="65" charset="-120"/>
                <a:ea typeface="標楷體" panose="03000509000000000000" pitchFamily="65" charset="-120"/>
              </a:rPr>
              <a:t>73</a:t>
            </a:r>
            <a:r>
              <a:rPr lang="zh-TW" altLang="zh-TW" sz="2400" b="1" u="sng" dirty="0">
                <a:solidFill>
                  <a:srgbClr val="FF0000"/>
                </a:solidFill>
                <a:latin typeface="標楷體" panose="03000509000000000000" pitchFamily="65" charset="-120"/>
                <a:ea typeface="標楷體" panose="03000509000000000000" pitchFamily="65" charset="-120"/>
              </a:rPr>
              <a:t>條之</a:t>
            </a:r>
            <a:r>
              <a:rPr lang="en-US" altLang="zh-TW" sz="2400" b="1" u="sng" dirty="0">
                <a:solidFill>
                  <a:srgbClr val="FF0000"/>
                </a:solidFill>
                <a:latin typeface="標楷體" panose="03000509000000000000" pitchFamily="65" charset="-120"/>
                <a:ea typeface="標楷體" panose="03000509000000000000" pitchFamily="65" charset="-120"/>
              </a:rPr>
              <a:t>1</a:t>
            </a:r>
            <a:r>
              <a:rPr lang="en-US" altLang="zh-TW" sz="2400" b="1" dirty="0">
                <a:solidFill>
                  <a:srgbClr val="000000"/>
                </a:solidFill>
                <a:latin typeface="標楷體" panose="03000509000000000000" pitchFamily="65" charset="-120"/>
                <a:ea typeface="標楷體" panose="03000509000000000000" pitchFamily="65" charset="-120"/>
              </a:rPr>
              <a:t>(</a:t>
            </a:r>
            <a:r>
              <a:rPr lang="zh-TW" altLang="zh-TW" sz="2400" b="1" dirty="0">
                <a:solidFill>
                  <a:srgbClr val="000000"/>
                </a:solidFill>
                <a:latin typeface="標楷體" panose="03000509000000000000" pitchFamily="65" charset="-120"/>
                <a:ea typeface="標楷體" panose="03000509000000000000" pitchFamily="65" charset="-120"/>
              </a:rPr>
              <a:t>付款及審核期限</a:t>
            </a:r>
            <a:r>
              <a:rPr lang="en-US" altLang="zh-TW" sz="2400" b="1" dirty="0">
                <a:solidFill>
                  <a:srgbClr val="000000"/>
                </a:solidFill>
                <a:latin typeface="標楷體" panose="03000509000000000000" pitchFamily="65" charset="-120"/>
                <a:ea typeface="標楷體" panose="03000509000000000000" pitchFamily="65" charset="-120"/>
              </a:rPr>
              <a:t>) </a:t>
            </a:r>
            <a:r>
              <a:rPr lang="zh-TW" altLang="zh-TW" sz="2400" b="1" dirty="0">
                <a:solidFill>
                  <a:srgbClr val="000000"/>
                </a:solidFill>
                <a:latin typeface="標楷體" panose="03000509000000000000" pitchFamily="65" charset="-120"/>
                <a:ea typeface="標楷體" panose="03000509000000000000" pitchFamily="65" charset="-120"/>
              </a:rPr>
              <a:t>。</a:t>
            </a:r>
          </a:p>
          <a:p>
            <a:pPr marL="623888" indent="-623888" algn="just">
              <a:lnSpc>
                <a:spcPts val="3200"/>
              </a:lnSpc>
            </a:pPr>
            <a:r>
              <a:rPr lang="zh-TW" altLang="zh-TW" sz="2400" b="1" dirty="0">
                <a:solidFill>
                  <a:srgbClr val="000000"/>
                </a:solidFill>
                <a:latin typeface="標楷體" panose="03000509000000000000" pitchFamily="65" charset="-120"/>
                <a:ea typeface="標楷體" panose="03000509000000000000" pitchFamily="65" charset="-120"/>
              </a:rPr>
              <a:t>二、本法</a:t>
            </a:r>
            <a:r>
              <a:rPr lang="zh-TW" altLang="zh-TW" sz="2400" b="1" u="sng" dirty="0">
                <a:solidFill>
                  <a:srgbClr val="FF0000"/>
                </a:solidFill>
                <a:latin typeface="標楷體" panose="03000509000000000000" pitchFamily="65" charset="-120"/>
                <a:ea typeface="標楷體" panose="03000509000000000000" pitchFamily="65" charset="-120"/>
              </a:rPr>
              <a:t>施行細則第</a:t>
            </a:r>
            <a:r>
              <a:rPr lang="en-US" altLang="zh-TW" sz="2400" b="1" u="sng" dirty="0">
                <a:solidFill>
                  <a:srgbClr val="FF0000"/>
                </a:solidFill>
                <a:latin typeface="標楷體" panose="03000509000000000000" pitchFamily="65" charset="-120"/>
                <a:ea typeface="標楷體" panose="03000509000000000000" pitchFamily="65" charset="-120"/>
              </a:rPr>
              <a:t>90</a:t>
            </a:r>
            <a:r>
              <a:rPr lang="zh-TW" altLang="zh-TW" sz="2400" b="1" u="sng" dirty="0">
                <a:solidFill>
                  <a:srgbClr val="FF0000"/>
                </a:solidFill>
                <a:latin typeface="標楷體" panose="03000509000000000000" pitchFamily="65" charset="-120"/>
                <a:ea typeface="標楷體" panose="03000509000000000000" pitchFamily="65" charset="-120"/>
              </a:rPr>
              <a:t>條</a:t>
            </a:r>
            <a:r>
              <a:rPr lang="en-US" altLang="zh-TW" sz="2400" b="1" dirty="0">
                <a:solidFill>
                  <a:srgbClr val="000000"/>
                </a:solidFill>
                <a:latin typeface="標楷體" panose="03000509000000000000" pitchFamily="65" charset="-120"/>
                <a:ea typeface="標楷體" panose="03000509000000000000" pitchFamily="65" charset="-120"/>
              </a:rPr>
              <a:t>(</a:t>
            </a:r>
            <a:r>
              <a:rPr lang="zh-TW" altLang="zh-TW" sz="2400" b="1" dirty="0">
                <a:solidFill>
                  <a:srgbClr val="000000"/>
                </a:solidFill>
                <a:latin typeface="標楷體" panose="03000509000000000000" pitchFamily="65" charset="-120"/>
                <a:ea typeface="標楷體" panose="03000509000000000000" pitchFamily="65" charset="-120"/>
              </a:rPr>
              <a:t>書面驗收</a:t>
            </a:r>
            <a:r>
              <a:rPr lang="en-US" altLang="zh-TW" sz="2400" b="1" dirty="0">
                <a:solidFill>
                  <a:srgbClr val="000000"/>
                </a:solidFill>
                <a:latin typeface="標楷體" panose="03000509000000000000" pitchFamily="65" charset="-120"/>
                <a:ea typeface="標楷體" panose="03000509000000000000" pitchFamily="65" charset="-120"/>
              </a:rPr>
              <a:t>)</a:t>
            </a:r>
            <a:r>
              <a:rPr lang="zh-TW" altLang="zh-TW" sz="2400" b="1" dirty="0">
                <a:solidFill>
                  <a:srgbClr val="000000"/>
                </a:solidFill>
                <a:latin typeface="標楷體" panose="03000509000000000000" pitchFamily="65" charset="-120"/>
                <a:ea typeface="標楷體" panose="03000509000000000000" pitchFamily="65" charset="-120"/>
              </a:rPr>
              <a:t>、</a:t>
            </a:r>
            <a:r>
              <a:rPr lang="zh-TW" altLang="zh-TW" sz="2400" b="1" u="sng" dirty="0">
                <a:solidFill>
                  <a:srgbClr val="FF0000"/>
                </a:solidFill>
                <a:latin typeface="標楷體" panose="03000509000000000000" pitchFamily="65" charset="-120"/>
                <a:ea typeface="標楷體" panose="03000509000000000000" pitchFamily="65" charset="-120"/>
              </a:rPr>
              <a:t>第</a:t>
            </a:r>
            <a:r>
              <a:rPr lang="en-US" altLang="zh-TW" sz="2400" b="1" u="sng" dirty="0">
                <a:solidFill>
                  <a:srgbClr val="FF0000"/>
                </a:solidFill>
                <a:latin typeface="標楷體" panose="03000509000000000000" pitchFamily="65" charset="-120"/>
                <a:ea typeface="標楷體" panose="03000509000000000000" pitchFamily="65" charset="-120"/>
              </a:rPr>
              <a:t>90</a:t>
            </a:r>
            <a:r>
              <a:rPr lang="zh-TW" altLang="zh-TW" sz="2400" b="1" u="sng" dirty="0">
                <a:solidFill>
                  <a:srgbClr val="FF0000"/>
                </a:solidFill>
                <a:latin typeface="標楷體" panose="03000509000000000000" pitchFamily="65" charset="-120"/>
                <a:ea typeface="標楷體" panose="03000509000000000000" pitchFamily="65" charset="-120"/>
              </a:rPr>
              <a:t>條之</a:t>
            </a:r>
            <a:r>
              <a:rPr lang="en-US" altLang="zh-TW" sz="2400" b="1" u="sng" dirty="0">
                <a:solidFill>
                  <a:srgbClr val="FF0000"/>
                </a:solidFill>
                <a:latin typeface="標楷體" panose="03000509000000000000" pitchFamily="65" charset="-120"/>
                <a:ea typeface="標楷體" panose="03000509000000000000" pitchFamily="65" charset="-120"/>
              </a:rPr>
              <a:t>1</a:t>
            </a:r>
            <a:r>
              <a:rPr lang="en-US" altLang="zh-TW" sz="2400" b="1" dirty="0">
                <a:solidFill>
                  <a:srgbClr val="000000"/>
                </a:solidFill>
                <a:latin typeface="標楷體" panose="03000509000000000000" pitchFamily="65" charset="-120"/>
                <a:ea typeface="標楷體" panose="03000509000000000000" pitchFamily="65" charset="-120"/>
              </a:rPr>
              <a:t>(</a:t>
            </a:r>
            <a:r>
              <a:rPr lang="zh-TW" altLang="zh-TW" sz="2400" b="1" dirty="0">
                <a:solidFill>
                  <a:srgbClr val="000000"/>
                </a:solidFill>
                <a:latin typeface="標楷體" panose="03000509000000000000" pitchFamily="65" charset="-120"/>
                <a:ea typeface="標楷體" panose="03000509000000000000" pitchFamily="65" charset="-120"/>
              </a:rPr>
              <a:t>勞務驗收</a:t>
            </a:r>
            <a:r>
              <a:rPr lang="en-US" altLang="zh-TW" sz="2400" b="1" dirty="0">
                <a:solidFill>
                  <a:srgbClr val="000000"/>
                </a:solidFill>
                <a:latin typeface="標楷體" panose="03000509000000000000" pitchFamily="65" charset="-120"/>
                <a:ea typeface="標楷體" panose="03000509000000000000" pitchFamily="65" charset="-120"/>
              </a:rPr>
              <a:t>)</a:t>
            </a:r>
            <a:r>
              <a:rPr lang="zh-TW" altLang="zh-TW" sz="2400" b="1" dirty="0">
                <a:solidFill>
                  <a:srgbClr val="000000"/>
                </a:solidFill>
                <a:latin typeface="標楷體" panose="03000509000000000000" pitchFamily="65" charset="-120"/>
                <a:ea typeface="標楷體" panose="03000509000000000000" pitchFamily="65" charset="-120"/>
              </a:rPr>
              <a:t>、</a:t>
            </a:r>
            <a:r>
              <a:rPr lang="zh-TW" altLang="zh-TW" sz="2400" b="1" u="sng" dirty="0">
                <a:solidFill>
                  <a:srgbClr val="FF0000"/>
                </a:solidFill>
                <a:latin typeface="標楷體" panose="03000509000000000000" pitchFamily="65" charset="-120"/>
                <a:ea typeface="標楷體" panose="03000509000000000000" pitchFamily="65" charset="-120"/>
              </a:rPr>
              <a:t>第</a:t>
            </a:r>
            <a:r>
              <a:rPr lang="en-US" altLang="zh-TW" sz="2400" b="1" u="sng" dirty="0">
                <a:solidFill>
                  <a:srgbClr val="FF0000"/>
                </a:solidFill>
                <a:latin typeface="標楷體" panose="03000509000000000000" pitchFamily="65" charset="-120"/>
                <a:ea typeface="標楷體" panose="03000509000000000000" pitchFamily="65" charset="-120"/>
              </a:rPr>
              <a:t>91</a:t>
            </a:r>
            <a:r>
              <a:rPr lang="zh-TW" altLang="zh-TW" sz="2400" b="1" u="sng" dirty="0">
                <a:solidFill>
                  <a:srgbClr val="FF0000"/>
                </a:solidFill>
                <a:latin typeface="標楷體" panose="03000509000000000000" pitchFamily="65" charset="-120"/>
                <a:ea typeface="標楷體" panose="03000509000000000000" pitchFamily="65" charset="-120"/>
              </a:rPr>
              <a:t>條</a:t>
            </a:r>
            <a:r>
              <a:rPr lang="en-US" altLang="zh-TW" sz="2400" b="1" dirty="0">
                <a:solidFill>
                  <a:srgbClr val="000000"/>
                </a:solidFill>
                <a:latin typeface="標楷體" panose="03000509000000000000" pitchFamily="65" charset="-120"/>
                <a:ea typeface="標楷體" panose="03000509000000000000" pitchFamily="65" charset="-120"/>
              </a:rPr>
              <a:t>(</a:t>
            </a:r>
            <a:r>
              <a:rPr lang="zh-TW" altLang="zh-TW" sz="2400" b="1" dirty="0">
                <a:solidFill>
                  <a:srgbClr val="000000"/>
                </a:solidFill>
                <a:latin typeface="標楷體" panose="03000509000000000000" pitchFamily="65" charset="-120"/>
                <a:ea typeface="標楷體" panose="03000509000000000000" pitchFamily="65" charset="-120"/>
              </a:rPr>
              <a:t>驗收人員之分工</a:t>
            </a:r>
            <a:r>
              <a:rPr lang="en-US" altLang="zh-TW" sz="2400" b="1" dirty="0">
                <a:solidFill>
                  <a:srgbClr val="000000"/>
                </a:solidFill>
                <a:latin typeface="標楷體" panose="03000509000000000000" pitchFamily="65" charset="-120"/>
                <a:ea typeface="標楷體" panose="03000509000000000000" pitchFamily="65" charset="-120"/>
              </a:rPr>
              <a:t>)</a:t>
            </a:r>
            <a:r>
              <a:rPr lang="zh-TW" altLang="zh-TW" sz="2400" b="1" dirty="0">
                <a:solidFill>
                  <a:srgbClr val="000000"/>
                </a:solidFill>
                <a:latin typeface="標楷體" panose="03000509000000000000" pitchFamily="65" charset="-120"/>
                <a:ea typeface="標楷體" panose="03000509000000000000" pitchFamily="65" charset="-120"/>
              </a:rPr>
              <a:t>、</a:t>
            </a:r>
            <a:r>
              <a:rPr lang="zh-TW" altLang="zh-TW" sz="2400" b="1" u="sng" dirty="0">
                <a:solidFill>
                  <a:srgbClr val="FF0000"/>
                </a:solidFill>
                <a:latin typeface="標楷體" panose="03000509000000000000" pitchFamily="65" charset="-120"/>
                <a:ea typeface="標楷體" panose="03000509000000000000" pitchFamily="65" charset="-120"/>
              </a:rPr>
              <a:t>第</a:t>
            </a:r>
            <a:r>
              <a:rPr lang="en-US" altLang="zh-TW" sz="2400" b="1" u="sng" dirty="0">
                <a:solidFill>
                  <a:srgbClr val="FF0000"/>
                </a:solidFill>
                <a:latin typeface="標楷體" panose="03000509000000000000" pitchFamily="65" charset="-120"/>
                <a:ea typeface="標楷體" panose="03000509000000000000" pitchFamily="65" charset="-120"/>
              </a:rPr>
              <a:t>92</a:t>
            </a:r>
            <a:r>
              <a:rPr lang="zh-TW" altLang="zh-TW" sz="2400" b="1" u="sng" dirty="0">
                <a:solidFill>
                  <a:srgbClr val="FF0000"/>
                </a:solidFill>
                <a:latin typeface="標楷體" panose="03000509000000000000" pitchFamily="65" charset="-120"/>
                <a:ea typeface="標楷體" panose="03000509000000000000" pitchFamily="65" charset="-120"/>
              </a:rPr>
              <a:t>條</a:t>
            </a:r>
            <a:r>
              <a:rPr lang="en-US" altLang="zh-TW" sz="2400" b="1" dirty="0">
                <a:solidFill>
                  <a:srgbClr val="000000"/>
                </a:solidFill>
                <a:latin typeface="標楷體" panose="03000509000000000000" pitchFamily="65" charset="-120"/>
                <a:ea typeface="標楷體" panose="03000509000000000000" pitchFamily="65" charset="-120"/>
              </a:rPr>
              <a:t>(</a:t>
            </a:r>
            <a:r>
              <a:rPr lang="zh-TW" altLang="zh-TW" sz="2400" b="1" dirty="0">
                <a:solidFill>
                  <a:srgbClr val="000000"/>
                </a:solidFill>
                <a:latin typeface="標楷體" panose="03000509000000000000" pitchFamily="65" charset="-120"/>
                <a:ea typeface="標楷體" panose="03000509000000000000" pitchFamily="65" charset="-120"/>
              </a:rPr>
              <a:t>竣工及初驗</a:t>
            </a:r>
            <a:r>
              <a:rPr lang="en-US" altLang="zh-TW" sz="2400" b="1" dirty="0">
                <a:solidFill>
                  <a:srgbClr val="000000"/>
                </a:solidFill>
                <a:latin typeface="標楷體" panose="03000509000000000000" pitchFamily="65" charset="-120"/>
                <a:ea typeface="標楷體" panose="03000509000000000000" pitchFamily="65" charset="-120"/>
              </a:rPr>
              <a:t>)</a:t>
            </a:r>
            <a:r>
              <a:rPr lang="zh-TW" altLang="zh-TW" sz="2400" b="1" dirty="0">
                <a:solidFill>
                  <a:srgbClr val="000000"/>
                </a:solidFill>
                <a:latin typeface="標楷體" panose="03000509000000000000" pitchFamily="65" charset="-120"/>
                <a:ea typeface="標楷體" panose="03000509000000000000" pitchFamily="65" charset="-120"/>
              </a:rPr>
              <a:t>、</a:t>
            </a:r>
            <a:r>
              <a:rPr lang="zh-TW" altLang="zh-TW" sz="2400" b="1" u="sng" dirty="0">
                <a:solidFill>
                  <a:srgbClr val="FF0000"/>
                </a:solidFill>
                <a:latin typeface="標楷體" panose="03000509000000000000" pitchFamily="65" charset="-120"/>
                <a:ea typeface="標楷體" panose="03000509000000000000" pitchFamily="65" charset="-120"/>
              </a:rPr>
              <a:t>第</a:t>
            </a:r>
            <a:r>
              <a:rPr lang="en-US" altLang="zh-TW" sz="2400" b="1" u="sng" dirty="0">
                <a:solidFill>
                  <a:srgbClr val="FF0000"/>
                </a:solidFill>
                <a:latin typeface="標楷體" panose="03000509000000000000" pitchFamily="65" charset="-120"/>
                <a:ea typeface="標楷體" panose="03000509000000000000" pitchFamily="65" charset="-120"/>
              </a:rPr>
              <a:t>93</a:t>
            </a:r>
            <a:r>
              <a:rPr lang="zh-TW" altLang="zh-TW" sz="2400" b="1" u="sng" dirty="0">
                <a:solidFill>
                  <a:srgbClr val="FF0000"/>
                </a:solidFill>
                <a:latin typeface="標楷體" panose="03000509000000000000" pitchFamily="65" charset="-120"/>
                <a:ea typeface="標楷體" panose="03000509000000000000" pitchFamily="65" charset="-120"/>
              </a:rPr>
              <a:t>條</a:t>
            </a:r>
            <a:r>
              <a:rPr lang="en-US" altLang="zh-TW" sz="2400" b="1" dirty="0">
                <a:solidFill>
                  <a:srgbClr val="000000"/>
                </a:solidFill>
                <a:latin typeface="標楷體" panose="03000509000000000000" pitchFamily="65" charset="-120"/>
                <a:ea typeface="標楷體" panose="03000509000000000000" pitchFamily="65" charset="-120"/>
              </a:rPr>
              <a:t>(</a:t>
            </a:r>
            <a:r>
              <a:rPr lang="zh-TW" altLang="zh-TW" sz="2400" b="1" dirty="0">
                <a:solidFill>
                  <a:srgbClr val="000000"/>
                </a:solidFill>
                <a:latin typeface="標楷體" panose="03000509000000000000" pitchFamily="65" charset="-120"/>
                <a:ea typeface="標楷體" panose="03000509000000000000" pitchFamily="65" charset="-120"/>
              </a:rPr>
              <a:t>初驗後之驗收</a:t>
            </a:r>
            <a:r>
              <a:rPr lang="en-US" altLang="zh-TW" sz="2400" b="1" dirty="0">
                <a:solidFill>
                  <a:srgbClr val="000000"/>
                </a:solidFill>
                <a:latin typeface="標楷體" panose="03000509000000000000" pitchFamily="65" charset="-120"/>
                <a:ea typeface="標楷體" panose="03000509000000000000" pitchFamily="65" charset="-120"/>
              </a:rPr>
              <a:t>)</a:t>
            </a:r>
            <a:r>
              <a:rPr lang="zh-TW" altLang="zh-TW" sz="2400" b="1" dirty="0">
                <a:solidFill>
                  <a:srgbClr val="000000"/>
                </a:solidFill>
                <a:latin typeface="標楷體" panose="03000509000000000000" pitchFamily="65" charset="-120"/>
                <a:ea typeface="標楷體" panose="03000509000000000000" pitchFamily="65" charset="-120"/>
              </a:rPr>
              <a:t>、</a:t>
            </a:r>
            <a:r>
              <a:rPr lang="zh-TW" altLang="zh-TW" sz="2400" b="1" u="sng" dirty="0">
                <a:solidFill>
                  <a:srgbClr val="FF0000"/>
                </a:solidFill>
                <a:latin typeface="標楷體" panose="03000509000000000000" pitchFamily="65" charset="-120"/>
                <a:ea typeface="標楷體" panose="03000509000000000000" pitchFamily="65" charset="-120"/>
              </a:rPr>
              <a:t>第</a:t>
            </a:r>
            <a:r>
              <a:rPr lang="en-US" altLang="zh-TW" sz="2400" b="1" u="sng" dirty="0">
                <a:solidFill>
                  <a:srgbClr val="FF0000"/>
                </a:solidFill>
                <a:latin typeface="標楷體" panose="03000509000000000000" pitchFamily="65" charset="-120"/>
                <a:ea typeface="標楷體" panose="03000509000000000000" pitchFamily="65" charset="-120"/>
              </a:rPr>
              <a:t>94</a:t>
            </a:r>
            <a:r>
              <a:rPr lang="zh-TW" altLang="zh-TW" sz="2400" b="1" u="sng" dirty="0">
                <a:solidFill>
                  <a:srgbClr val="FF0000"/>
                </a:solidFill>
                <a:latin typeface="標楷體" panose="03000509000000000000" pitchFamily="65" charset="-120"/>
                <a:ea typeface="標楷體" panose="03000509000000000000" pitchFamily="65" charset="-120"/>
              </a:rPr>
              <a:t>條</a:t>
            </a:r>
            <a:r>
              <a:rPr lang="en-US" altLang="zh-TW" sz="2400" b="1" dirty="0">
                <a:solidFill>
                  <a:srgbClr val="000000"/>
                </a:solidFill>
                <a:latin typeface="標楷體" panose="03000509000000000000" pitchFamily="65" charset="-120"/>
                <a:ea typeface="標楷體" panose="03000509000000000000" pitchFamily="65" charset="-120"/>
              </a:rPr>
              <a:t>(</a:t>
            </a:r>
            <a:r>
              <a:rPr lang="zh-TW" altLang="zh-TW" sz="2400" b="1" dirty="0">
                <a:solidFill>
                  <a:srgbClr val="000000"/>
                </a:solidFill>
                <a:latin typeface="標楷體" panose="03000509000000000000" pitchFamily="65" charset="-120"/>
                <a:ea typeface="標楷體" panose="03000509000000000000" pitchFamily="65" charset="-120"/>
              </a:rPr>
              <a:t>無初驗之驗收</a:t>
            </a:r>
            <a:r>
              <a:rPr lang="en-US" altLang="zh-TW" sz="2400" b="1" dirty="0">
                <a:solidFill>
                  <a:srgbClr val="000000"/>
                </a:solidFill>
                <a:latin typeface="標楷體" panose="03000509000000000000" pitchFamily="65" charset="-120"/>
                <a:ea typeface="標楷體" panose="03000509000000000000" pitchFamily="65" charset="-120"/>
              </a:rPr>
              <a:t>)</a:t>
            </a:r>
            <a:r>
              <a:rPr lang="zh-TW" altLang="zh-TW" sz="2400" b="1" dirty="0">
                <a:solidFill>
                  <a:srgbClr val="000000"/>
                </a:solidFill>
                <a:latin typeface="標楷體" panose="03000509000000000000" pitchFamily="65" charset="-120"/>
                <a:ea typeface="標楷體" panose="03000509000000000000" pitchFamily="65" charset="-120"/>
              </a:rPr>
              <a:t>、</a:t>
            </a:r>
            <a:r>
              <a:rPr lang="zh-TW" altLang="zh-TW" sz="2400" b="1" u="sng" dirty="0">
                <a:solidFill>
                  <a:srgbClr val="FF0000"/>
                </a:solidFill>
                <a:latin typeface="標楷體" panose="03000509000000000000" pitchFamily="65" charset="-120"/>
                <a:ea typeface="標楷體" panose="03000509000000000000" pitchFamily="65" charset="-120"/>
              </a:rPr>
              <a:t>第</a:t>
            </a:r>
            <a:r>
              <a:rPr lang="en-US" altLang="zh-TW" sz="2400" b="1" u="sng" dirty="0">
                <a:solidFill>
                  <a:srgbClr val="FF0000"/>
                </a:solidFill>
                <a:latin typeface="標楷體" panose="03000509000000000000" pitchFamily="65" charset="-120"/>
                <a:ea typeface="標楷體" panose="03000509000000000000" pitchFamily="65" charset="-120"/>
              </a:rPr>
              <a:t>95</a:t>
            </a:r>
            <a:r>
              <a:rPr lang="zh-TW" altLang="zh-TW" sz="2400" b="1" u="sng" dirty="0">
                <a:solidFill>
                  <a:srgbClr val="FF0000"/>
                </a:solidFill>
                <a:latin typeface="標楷體" panose="03000509000000000000" pitchFamily="65" charset="-120"/>
                <a:ea typeface="標楷體" panose="03000509000000000000" pitchFamily="65" charset="-120"/>
              </a:rPr>
              <a:t>條</a:t>
            </a:r>
            <a:r>
              <a:rPr lang="en-US" altLang="zh-TW" sz="2400" b="1" dirty="0">
                <a:solidFill>
                  <a:srgbClr val="000000"/>
                </a:solidFill>
                <a:latin typeface="標楷體" panose="03000509000000000000" pitchFamily="65" charset="-120"/>
                <a:ea typeface="標楷體" panose="03000509000000000000" pitchFamily="65" charset="-120"/>
              </a:rPr>
              <a:t>(</a:t>
            </a:r>
            <a:r>
              <a:rPr lang="zh-TW" altLang="zh-TW" sz="2400" b="1" dirty="0">
                <a:solidFill>
                  <a:srgbClr val="000000"/>
                </a:solidFill>
                <a:latin typeface="標楷體" panose="03000509000000000000" pitchFamily="65" charset="-120"/>
                <a:ea typeface="標楷體" panose="03000509000000000000" pitchFamily="65" charset="-120"/>
              </a:rPr>
              <a:t>期限展延</a:t>
            </a:r>
            <a:r>
              <a:rPr lang="en-US" altLang="zh-TW" sz="2400" b="1" dirty="0">
                <a:solidFill>
                  <a:srgbClr val="000000"/>
                </a:solidFill>
                <a:latin typeface="標楷體" panose="03000509000000000000" pitchFamily="65" charset="-120"/>
                <a:ea typeface="標楷體" panose="03000509000000000000" pitchFamily="65" charset="-120"/>
              </a:rPr>
              <a:t>)</a:t>
            </a:r>
            <a:r>
              <a:rPr lang="zh-TW" altLang="zh-TW" sz="2400" b="1" dirty="0">
                <a:solidFill>
                  <a:srgbClr val="000000"/>
                </a:solidFill>
                <a:latin typeface="標楷體" panose="03000509000000000000" pitchFamily="65" charset="-120"/>
                <a:ea typeface="標楷體" panose="03000509000000000000" pitchFamily="65" charset="-120"/>
              </a:rPr>
              <a:t>、</a:t>
            </a:r>
            <a:r>
              <a:rPr lang="zh-TW" altLang="zh-TW" sz="2400" b="1" u="sng" dirty="0">
                <a:solidFill>
                  <a:srgbClr val="FF0000"/>
                </a:solidFill>
                <a:latin typeface="標楷體" panose="03000509000000000000" pitchFamily="65" charset="-120"/>
                <a:ea typeface="標楷體" panose="03000509000000000000" pitchFamily="65" charset="-120"/>
              </a:rPr>
              <a:t>第</a:t>
            </a:r>
            <a:r>
              <a:rPr lang="en-US" altLang="zh-TW" sz="2400" b="1" u="sng" dirty="0">
                <a:solidFill>
                  <a:srgbClr val="FF0000"/>
                </a:solidFill>
                <a:latin typeface="標楷體" panose="03000509000000000000" pitchFamily="65" charset="-120"/>
                <a:ea typeface="標楷體" panose="03000509000000000000" pitchFamily="65" charset="-120"/>
              </a:rPr>
              <a:t>96</a:t>
            </a:r>
            <a:r>
              <a:rPr lang="zh-TW" altLang="zh-TW" sz="2400" b="1" u="sng" dirty="0">
                <a:solidFill>
                  <a:srgbClr val="FF0000"/>
                </a:solidFill>
                <a:latin typeface="標楷體" panose="03000509000000000000" pitchFamily="65" charset="-120"/>
                <a:ea typeface="標楷體" panose="03000509000000000000" pitchFamily="65" charset="-120"/>
              </a:rPr>
              <a:t>條</a:t>
            </a:r>
            <a:r>
              <a:rPr lang="en-US" altLang="zh-TW" sz="2400" b="1" dirty="0">
                <a:solidFill>
                  <a:srgbClr val="000000"/>
                </a:solidFill>
                <a:latin typeface="標楷體" panose="03000509000000000000" pitchFamily="65" charset="-120"/>
                <a:ea typeface="標楷體" panose="03000509000000000000" pitchFamily="65" charset="-120"/>
              </a:rPr>
              <a:t>(</a:t>
            </a:r>
            <a:r>
              <a:rPr lang="zh-TW" altLang="zh-TW" sz="2400" b="1" dirty="0">
                <a:solidFill>
                  <a:srgbClr val="000000"/>
                </a:solidFill>
                <a:latin typeface="標楷體" panose="03000509000000000000" pitchFamily="65" charset="-120"/>
                <a:ea typeface="標楷體" panose="03000509000000000000" pitchFamily="65" charset="-120"/>
              </a:rPr>
              <a:t>驗收紀錄</a:t>
            </a:r>
            <a:r>
              <a:rPr lang="en-US" altLang="zh-TW" sz="2400" b="1" dirty="0">
                <a:solidFill>
                  <a:srgbClr val="000000"/>
                </a:solidFill>
                <a:latin typeface="標楷體" panose="03000509000000000000" pitchFamily="65" charset="-120"/>
                <a:ea typeface="標楷體" panose="03000509000000000000" pitchFamily="65" charset="-120"/>
              </a:rPr>
              <a:t>)</a:t>
            </a:r>
            <a:r>
              <a:rPr lang="zh-TW" altLang="zh-TW" sz="2400" b="1" dirty="0">
                <a:solidFill>
                  <a:srgbClr val="000000"/>
                </a:solidFill>
                <a:latin typeface="標楷體" panose="03000509000000000000" pitchFamily="65" charset="-120"/>
                <a:ea typeface="標楷體" panose="03000509000000000000" pitchFamily="65" charset="-120"/>
              </a:rPr>
              <a:t>、</a:t>
            </a:r>
            <a:r>
              <a:rPr lang="zh-TW" altLang="zh-TW" sz="2400" b="1" u="sng" dirty="0">
                <a:solidFill>
                  <a:srgbClr val="FF0000"/>
                </a:solidFill>
                <a:latin typeface="標楷體" panose="03000509000000000000" pitchFamily="65" charset="-120"/>
                <a:ea typeface="標楷體" panose="03000509000000000000" pitchFamily="65" charset="-120"/>
              </a:rPr>
              <a:t>第</a:t>
            </a:r>
            <a:r>
              <a:rPr lang="en-US" altLang="zh-TW" sz="2400" b="1" u="sng" dirty="0">
                <a:solidFill>
                  <a:srgbClr val="FF0000"/>
                </a:solidFill>
                <a:latin typeface="標楷體" panose="03000509000000000000" pitchFamily="65" charset="-120"/>
                <a:ea typeface="標楷體" panose="03000509000000000000" pitchFamily="65" charset="-120"/>
              </a:rPr>
              <a:t>97</a:t>
            </a:r>
            <a:r>
              <a:rPr lang="zh-TW" altLang="zh-TW" sz="2400" b="1" u="sng" dirty="0">
                <a:solidFill>
                  <a:srgbClr val="FF0000"/>
                </a:solidFill>
                <a:latin typeface="標楷體" panose="03000509000000000000" pitchFamily="65" charset="-120"/>
                <a:ea typeface="標楷體" panose="03000509000000000000" pitchFamily="65" charset="-120"/>
              </a:rPr>
              <a:t>條</a:t>
            </a:r>
            <a:r>
              <a:rPr lang="en-US" altLang="zh-TW" sz="2400" b="1" dirty="0">
                <a:solidFill>
                  <a:srgbClr val="000000"/>
                </a:solidFill>
                <a:latin typeface="標楷體" panose="03000509000000000000" pitchFamily="65" charset="-120"/>
                <a:ea typeface="標楷體" panose="03000509000000000000" pitchFamily="65" charset="-120"/>
              </a:rPr>
              <a:t>(</a:t>
            </a:r>
            <a:r>
              <a:rPr lang="zh-TW" altLang="zh-TW" sz="2400" b="1" dirty="0">
                <a:solidFill>
                  <a:srgbClr val="000000"/>
                </a:solidFill>
                <a:latin typeface="標楷體" panose="03000509000000000000" pitchFamily="65" charset="-120"/>
                <a:ea typeface="標楷體" panose="03000509000000000000" pitchFamily="65" charset="-120"/>
              </a:rPr>
              <a:t>限期改善</a:t>
            </a:r>
            <a:r>
              <a:rPr lang="en-US" altLang="zh-TW" sz="2400" b="1" dirty="0">
                <a:solidFill>
                  <a:srgbClr val="000000"/>
                </a:solidFill>
                <a:latin typeface="標楷體" panose="03000509000000000000" pitchFamily="65" charset="-120"/>
                <a:ea typeface="標楷體" panose="03000509000000000000" pitchFamily="65" charset="-120"/>
              </a:rPr>
              <a:t>)</a:t>
            </a:r>
            <a:r>
              <a:rPr lang="zh-TW" altLang="zh-TW" sz="2400" b="1" dirty="0">
                <a:solidFill>
                  <a:srgbClr val="000000"/>
                </a:solidFill>
                <a:latin typeface="標楷體" panose="03000509000000000000" pitchFamily="65" charset="-120"/>
                <a:ea typeface="標楷體" panose="03000509000000000000" pitchFamily="65" charset="-120"/>
              </a:rPr>
              <a:t>、</a:t>
            </a:r>
            <a:r>
              <a:rPr lang="zh-TW" altLang="zh-TW" sz="2400" b="1" u="sng" dirty="0">
                <a:solidFill>
                  <a:srgbClr val="FF0000"/>
                </a:solidFill>
                <a:latin typeface="標楷體" panose="03000509000000000000" pitchFamily="65" charset="-120"/>
                <a:ea typeface="標楷體" panose="03000509000000000000" pitchFamily="65" charset="-120"/>
              </a:rPr>
              <a:t>第</a:t>
            </a:r>
            <a:r>
              <a:rPr lang="en-US" altLang="zh-TW" sz="2400" b="1" u="sng" dirty="0">
                <a:solidFill>
                  <a:srgbClr val="FF0000"/>
                </a:solidFill>
                <a:latin typeface="標楷體" panose="03000509000000000000" pitchFamily="65" charset="-120"/>
                <a:ea typeface="標楷體" panose="03000509000000000000" pitchFamily="65" charset="-120"/>
              </a:rPr>
              <a:t>98</a:t>
            </a:r>
            <a:r>
              <a:rPr lang="zh-TW" altLang="zh-TW" sz="2400" b="1" u="sng" dirty="0">
                <a:solidFill>
                  <a:srgbClr val="FF0000"/>
                </a:solidFill>
                <a:latin typeface="標楷體" panose="03000509000000000000" pitchFamily="65" charset="-120"/>
                <a:ea typeface="標楷體" panose="03000509000000000000" pitchFamily="65" charset="-120"/>
              </a:rPr>
              <a:t>條</a:t>
            </a:r>
            <a:r>
              <a:rPr lang="en-US" altLang="zh-TW" sz="2400" b="1" dirty="0">
                <a:solidFill>
                  <a:srgbClr val="000000"/>
                </a:solidFill>
                <a:latin typeface="標楷體" panose="03000509000000000000" pitchFamily="65" charset="-120"/>
                <a:ea typeface="標楷體" panose="03000509000000000000" pitchFamily="65" charset="-120"/>
              </a:rPr>
              <a:t>(</a:t>
            </a:r>
            <a:r>
              <a:rPr lang="zh-TW" altLang="zh-TW" sz="2400" b="1" dirty="0">
                <a:solidFill>
                  <a:srgbClr val="000000"/>
                </a:solidFill>
                <a:latin typeface="標楷體" panose="03000509000000000000" pitchFamily="65" charset="-120"/>
                <a:ea typeface="標楷體" panose="03000509000000000000" pitchFamily="65" charset="-120"/>
              </a:rPr>
              <a:t>部分驗收及減價收受</a:t>
            </a:r>
            <a:r>
              <a:rPr lang="en-US" altLang="zh-TW" sz="2400" b="1" dirty="0">
                <a:solidFill>
                  <a:srgbClr val="000000"/>
                </a:solidFill>
                <a:latin typeface="標楷體" panose="03000509000000000000" pitchFamily="65" charset="-120"/>
                <a:ea typeface="標楷體" panose="03000509000000000000" pitchFamily="65" charset="-120"/>
              </a:rPr>
              <a:t>)</a:t>
            </a:r>
            <a:r>
              <a:rPr lang="zh-TW" altLang="zh-TW" sz="2400" b="1" dirty="0">
                <a:solidFill>
                  <a:srgbClr val="000000"/>
                </a:solidFill>
                <a:latin typeface="標楷體" panose="03000509000000000000" pitchFamily="65" charset="-120"/>
                <a:ea typeface="標楷體" panose="03000509000000000000" pitchFamily="65" charset="-120"/>
              </a:rPr>
              <a:t>、</a:t>
            </a:r>
            <a:r>
              <a:rPr lang="zh-TW" altLang="zh-TW" sz="2400" b="1" u="sng" dirty="0">
                <a:solidFill>
                  <a:srgbClr val="FF0000"/>
                </a:solidFill>
                <a:latin typeface="標楷體" panose="03000509000000000000" pitchFamily="65" charset="-120"/>
                <a:ea typeface="標楷體" panose="03000509000000000000" pitchFamily="65" charset="-120"/>
              </a:rPr>
              <a:t>第</a:t>
            </a:r>
            <a:r>
              <a:rPr lang="en-US" altLang="zh-TW" sz="2400" b="1" u="sng" dirty="0">
                <a:solidFill>
                  <a:srgbClr val="FF0000"/>
                </a:solidFill>
                <a:latin typeface="標楷體" panose="03000509000000000000" pitchFamily="65" charset="-120"/>
                <a:ea typeface="標楷體" panose="03000509000000000000" pitchFamily="65" charset="-120"/>
              </a:rPr>
              <a:t>99</a:t>
            </a:r>
            <a:r>
              <a:rPr lang="zh-TW" altLang="zh-TW" sz="2400" b="1" u="sng" dirty="0">
                <a:solidFill>
                  <a:srgbClr val="FF0000"/>
                </a:solidFill>
                <a:latin typeface="標楷體" panose="03000509000000000000" pitchFamily="65" charset="-120"/>
                <a:ea typeface="標楷體" panose="03000509000000000000" pitchFamily="65" charset="-120"/>
              </a:rPr>
              <a:t>條</a:t>
            </a:r>
            <a:r>
              <a:rPr lang="en-US" altLang="zh-TW" sz="2400" b="1" dirty="0">
                <a:solidFill>
                  <a:srgbClr val="000000"/>
                </a:solidFill>
                <a:latin typeface="標楷體" panose="03000509000000000000" pitchFamily="65" charset="-120"/>
                <a:ea typeface="標楷體" panose="03000509000000000000" pitchFamily="65" charset="-120"/>
              </a:rPr>
              <a:t>(</a:t>
            </a:r>
            <a:r>
              <a:rPr lang="zh-TW" altLang="zh-TW" sz="2400" b="1" dirty="0">
                <a:solidFill>
                  <a:srgbClr val="000000"/>
                </a:solidFill>
                <a:latin typeface="標楷體" panose="03000509000000000000" pitchFamily="65" charset="-120"/>
                <a:ea typeface="標楷體" panose="03000509000000000000" pitchFamily="65" charset="-120"/>
              </a:rPr>
              <a:t>部分驗收</a:t>
            </a:r>
            <a:r>
              <a:rPr lang="en-US" altLang="zh-TW" sz="2400" b="1" dirty="0">
                <a:solidFill>
                  <a:srgbClr val="000000"/>
                </a:solidFill>
                <a:latin typeface="標楷體" panose="03000509000000000000" pitchFamily="65" charset="-120"/>
                <a:ea typeface="標楷體" panose="03000509000000000000" pitchFamily="65" charset="-120"/>
              </a:rPr>
              <a:t>)</a:t>
            </a:r>
            <a:r>
              <a:rPr lang="zh-TW" altLang="zh-TW" sz="2400" b="1" dirty="0">
                <a:solidFill>
                  <a:srgbClr val="000000"/>
                </a:solidFill>
                <a:latin typeface="標楷體" panose="03000509000000000000" pitchFamily="65" charset="-120"/>
                <a:ea typeface="標楷體" panose="03000509000000000000" pitchFamily="65" charset="-120"/>
              </a:rPr>
              <a:t>、</a:t>
            </a:r>
            <a:r>
              <a:rPr lang="zh-TW" altLang="zh-TW" sz="2400" b="1" u="sng" dirty="0">
                <a:solidFill>
                  <a:srgbClr val="FF0000"/>
                </a:solidFill>
                <a:latin typeface="標楷體" panose="03000509000000000000" pitchFamily="65" charset="-120"/>
                <a:ea typeface="標楷體" panose="03000509000000000000" pitchFamily="65" charset="-120"/>
              </a:rPr>
              <a:t>第</a:t>
            </a:r>
            <a:r>
              <a:rPr lang="en-US" altLang="zh-TW" sz="2400" b="1" u="sng" dirty="0">
                <a:solidFill>
                  <a:srgbClr val="FF0000"/>
                </a:solidFill>
                <a:latin typeface="標楷體" panose="03000509000000000000" pitchFamily="65" charset="-120"/>
                <a:ea typeface="標楷體" panose="03000509000000000000" pitchFamily="65" charset="-120"/>
              </a:rPr>
              <a:t>100</a:t>
            </a:r>
            <a:r>
              <a:rPr lang="zh-TW" altLang="zh-TW" sz="2400" b="1" u="sng" dirty="0">
                <a:solidFill>
                  <a:srgbClr val="FF0000"/>
                </a:solidFill>
                <a:latin typeface="標楷體" panose="03000509000000000000" pitchFamily="65" charset="-120"/>
                <a:ea typeface="標楷體" panose="03000509000000000000" pitchFamily="65" charset="-120"/>
              </a:rPr>
              <a:t>條</a:t>
            </a:r>
            <a:r>
              <a:rPr lang="en-US" altLang="zh-TW" sz="2400" b="1" dirty="0">
                <a:solidFill>
                  <a:srgbClr val="000000"/>
                </a:solidFill>
                <a:latin typeface="標楷體" panose="03000509000000000000" pitchFamily="65" charset="-120"/>
                <a:ea typeface="標楷體" panose="03000509000000000000" pitchFamily="65" charset="-120"/>
              </a:rPr>
              <a:t>(</a:t>
            </a:r>
            <a:r>
              <a:rPr lang="zh-TW" altLang="zh-TW" sz="2400" b="1" dirty="0">
                <a:solidFill>
                  <a:srgbClr val="000000"/>
                </a:solidFill>
                <a:latin typeface="標楷體" panose="03000509000000000000" pitchFamily="65" charset="-120"/>
                <a:ea typeface="標楷體" panose="03000509000000000000" pitchFamily="65" charset="-120"/>
              </a:rPr>
              <a:t>檢驗費之負擔</a:t>
            </a:r>
            <a:r>
              <a:rPr lang="en-US" altLang="zh-TW" sz="2400" b="1" dirty="0">
                <a:solidFill>
                  <a:srgbClr val="000000"/>
                </a:solidFill>
                <a:latin typeface="標楷體" panose="03000509000000000000" pitchFamily="65" charset="-120"/>
                <a:ea typeface="標楷體" panose="03000509000000000000" pitchFamily="65" charset="-120"/>
              </a:rPr>
              <a:t>)</a:t>
            </a:r>
            <a:r>
              <a:rPr lang="zh-TW" altLang="zh-TW" sz="2400" b="1" dirty="0">
                <a:solidFill>
                  <a:srgbClr val="000000"/>
                </a:solidFill>
                <a:latin typeface="標楷體" panose="03000509000000000000" pitchFamily="65" charset="-120"/>
                <a:ea typeface="標楷體" panose="03000509000000000000" pitchFamily="65" charset="-120"/>
              </a:rPr>
              <a:t>、</a:t>
            </a:r>
            <a:r>
              <a:rPr lang="zh-TW" altLang="zh-TW" sz="2400" b="1" u="sng" dirty="0">
                <a:solidFill>
                  <a:srgbClr val="FF0000"/>
                </a:solidFill>
                <a:latin typeface="標楷體" panose="03000509000000000000" pitchFamily="65" charset="-120"/>
                <a:ea typeface="標楷體" panose="03000509000000000000" pitchFamily="65" charset="-120"/>
              </a:rPr>
              <a:t>第</a:t>
            </a:r>
            <a:r>
              <a:rPr lang="en-US" altLang="zh-TW" sz="2400" b="1" u="sng" dirty="0">
                <a:solidFill>
                  <a:srgbClr val="FF0000"/>
                </a:solidFill>
                <a:latin typeface="標楷體" panose="03000509000000000000" pitchFamily="65" charset="-120"/>
                <a:ea typeface="標楷體" panose="03000509000000000000" pitchFamily="65" charset="-120"/>
              </a:rPr>
              <a:t>101</a:t>
            </a:r>
            <a:r>
              <a:rPr lang="zh-TW" altLang="zh-TW" sz="2400" b="1" u="sng" dirty="0">
                <a:solidFill>
                  <a:srgbClr val="FF0000"/>
                </a:solidFill>
                <a:latin typeface="標楷體" panose="03000509000000000000" pitchFamily="65" charset="-120"/>
                <a:ea typeface="標楷體" panose="03000509000000000000" pitchFamily="65" charset="-120"/>
              </a:rPr>
              <a:t>條</a:t>
            </a:r>
            <a:r>
              <a:rPr lang="en-US" altLang="zh-TW" sz="2400" b="1" dirty="0">
                <a:solidFill>
                  <a:srgbClr val="000000"/>
                </a:solidFill>
                <a:latin typeface="標楷體" panose="03000509000000000000" pitchFamily="65" charset="-120"/>
                <a:ea typeface="標楷體" panose="03000509000000000000" pitchFamily="65" charset="-120"/>
              </a:rPr>
              <a:t>(</a:t>
            </a:r>
            <a:r>
              <a:rPr lang="zh-TW" altLang="zh-TW" sz="2400" b="1" dirty="0">
                <a:solidFill>
                  <a:srgbClr val="000000"/>
                </a:solidFill>
                <a:latin typeface="標楷體" panose="03000509000000000000" pitchFamily="65" charset="-120"/>
                <a:ea typeface="標楷體" panose="03000509000000000000" pitchFamily="65" charset="-120"/>
              </a:rPr>
              <a:t>填具結算驗收證明書期限</a:t>
            </a:r>
            <a:r>
              <a:rPr lang="en-US" altLang="zh-TW" sz="2400" b="1" dirty="0">
                <a:solidFill>
                  <a:srgbClr val="000000"/>
                </a:solidFill>
                <a:latin typeface="標楷體" panose="03000509000000000000" pitchFamily="65" charset="-120"/>
                <a:ea typeface="標楷體" panose="03000509000000000000" pitchFamily="65" charset="-120"/>
              </a:rPr>
              <a:t>)</a:t>
            </a:r>
            <a:r>
              <a:rPr lang="zh-TW" altLang="zh-TW" sz="2400" b="1" dirty="0">
                <a:solidFill>
                  <a:srgbClr val="000000"/>
                </a:solidFill>
                <a:latin typeface="標楷體" panose="03000509000000000000" pitchFamily="65" charset="-120"/>
                <a:ea typeface="標楷體" panose="03000509000000000000" pitchFamily="65" charset="-120"/>
              </a:rPr>
              <a:t>。</a:t>
            </a:r>
          </a:p>
          <a:p>
            <a:pPr algn="just">
              <a:lnSpc>
                <a:spcPts val="3200"/>
              </a:lnSpc>
            </a:pPr>
            <a:r>
              <a:rPr lang="zh-TW" altLang="zh-TW" sz="2400" b="1" dirty="0">
                <a:solidFill>
                  <a:srgbClr val="000000"/>
                </a:solidFill>
                <a:latin typeface="標楷體" panose="03000509000000000000" pitchFamily="65" charset="-120"/>
                <a:ea typeface="標楷體" panose="03000509000000000000" pitchFamily="65" charset="-120"/>
              </a:rPr>
              <a:t>三、採購人員</a:t>
            </a:r>
            <a:r>
              <a:rPr lang="zh-TW" altLang="zh-TW" sz="2400" b="1" u="sng" dirty="0">
                <a:solidFill>
                  <a:srgbClr val="FF0000"/>
                </a:solidFill>
                <a:latin typeface="標楷體" panose="03000509000000000000" pitchFamily="65" charset="-120"/>
                <a:ea typeface="標楷體" panose="03000509000000000000" pitchFamily="65" charset="-120"/>
              </a:rPr>
              <a:t>倫理準則</a:t>
            </a:r>
            <a:r>
              <a:rPr lang="zh-TW" altLang="zh-TW" sz="2400" b="1" dirty="0">
                <a:solidFill>
                  <a:srgbClr val="000000"/>
                </a:solidFill>
                <a:latin typeface="標楷體" panose="03000509000000000000" pitchFamily="65" charset="-120"/>
                <a:ea typeface="標楷體" panose="03000509000000000000" pitchFamily="65" charset="-120"/>
              </a:rPr>
              <a:t>。</a:t>
            </a:r>
          </a:p>
          <a:p>
            <a:pPr marL="623888" indent="-623888" algn="just">
              <a:lnSpc>
                <a:spcPts val="3200"/>
              </a:lnSpc>
            </a:pPr>
            <a:r>
              <a:rPr lang="zh-TW" altLang="zh-TW" sz="2400" b="1" dirty="0">
                <a:solidFill>
                  <a:srgbClr val="000000"/>
                </a:solidFill>
                <a:latin typeface="標楷體" panose="03000509000000000000" pitchFamily="65" charset="-120"/>
                <a:ea typeface="標楷體" panose="03000509000000000000" pitchFamily="65" charset="-120"/>
              </a:rPr>
              <a:t>四、「政府採購法規定須報上級機關核准核定同意備查事項上級機關權責一覽表」、「採購契約變更或加減價核准監辦備查規定一覽表」。</a:t>
            </a:r>
            <a:endParaRPr lang="zh-TW" altLang="en-US" sz="2400" b="1" dirty="0">
              <a:solidFill>
                <a:srgbClr val="000000"/>
              </a:solidFill>
              <a:latin typeface="標楷體" panose="03000509000000000000" pitchFamily="65" charset="-120"/>
              <a:ea typeface="標楷體" panose="03000509000000000000" pitchFamily="65" charset="-120"/>
            </a:endParaRPr>
          </a:p>
        </p:txBody>
      </p:sp>
    </p:spTree>
    <p:extLst>
      <p:ext uri="{BB962C8B-B14F-4D97-AF65-F5344CB8AC3E}">
        <p14:creationId xmlns:p14="http://schemas.microsoft.com/office/powerpoint/2010/main" val="1026011051"/>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2" name="矩形 1"/>
          <p:cNvSpPr/>
          <p:nvPr/>
        </p:nvSpPr>
        <p:spPr>
          <a:xfrm>
            <a:off x="251520" y="16265"/>
            <a:ext cx="8424936" cy="6386748"/>
          </a:xfrm>
          <a:prstGeom prst="rect">
            <a:avLst/>
          </a:prstGeom>
        </p:spPr>
        <p:txBody>
          <a:bodyPr wrap="square">
            <a:spAutoFit/>
          </a:bodyPr>
          <a:lstStyle/>
          <a:p>
            <a:pPr algn="just"/>
            <a:r>
              <a:rPr lang="zh-TW" altLang="zh-TW" sz="2400" b="1" dirty="0">
                <a:solidFill>
                  <a:srgbClr val="000000"/>
                </a:solidFill>
                <a:latin typeface="標楷體" panose="03000509000000000000" pitchFamily="65" charset="-120"/>
                <a:ea typeface="標楷體" panose="03000509000000000000" pitchFamily="65" charset="-120"/>
              </a:rPr>
              <a:t>一、</a:t>
            </a:r>
            <a:r>
              <a:rPr lang="zh-TW" altLang="zh-TW" sz="2400" b="1" u="sng" dirty="0">
                <a:solidFill>
                  <a:srgbClr val="0000FF"/>
                </a:solidFill>
                <a:latin typeface="標楷體" panose="03000509000000000000" pitchFamily="65" charset="-120"/>
                <a:ea typeface="標楷體" panose="03000509000000000000" pitchFamily="65" charset="-120"/>
              </a:rPr>
              <a:t>工程竣工</a:t>
            </a:r>
            <a:r>
              <a:rPr lang="zh-TW" altLang="zh-TW" sz="2400" b="1" dirty="0">
                <a:solidFill>
                  <a:srgbClr val="000000"/>
                </a:solidFill>
                <a:latin typeface="標楷體" panose="03000509000000000000" pitchFamily="65" charset="-120"/>
                <a:ea typeface="標楷體" panose="03000509000000000000" pitchFamily="65" charset="-120"/>
              </a:rPr>
              <a:t>：</a:t>
            </a:r>
          </a:p>
          <a:p>
            <a:pPr marL="627063" indent="-627063" algn="just">
              <a:lnSpc>
                <a:spcPts val="3100"/>
              </a:lnSpc>
            </a:pPr>
            <a:r>
              <a:rPr lang="en-US" altLang="zh-TW" sz="2400" b="1" dirty="0">
                <a:solidFill>
                  <a:srgbClr val="000000"/>
                </a:solidFill>
                <a:latin typeface="標楷體" panose="03000509000000000000" pitchFamily="65" charset="-120"/>
                <a:ea typeface="標楷體" panose="03000509000000000000" pitchFamily="65" charset="-120"/>
              </a:rPr>
              <a:t>(</a:t>
            </a:r>
            <a:r>
              <a:rPr lang="zh-TW" altLang="zh-TW" sz="2400" b="1" dirty="0">
                <a:solidFill>
                  <a:srgbClr val="000000"/>
                </a:solidFill>
                <a:latin typeface="標楷體" panose="03000509000000000000" pitchFamily="65" charset="-120"/>
                <a:ea typeface="標楷體" panose="03000509000000000000" pitchFamily="65" charset="-120"/>
              </a:rPr>
              <a:t>一</a:t>
            </a:r>
            <a:r>
              <a:rPr lang="en-US" altLang="zh-TW" sz="2400" b="1" dirty="0">
                <a:solidFill>
                  <a:srgbClr val="000000"/>
                </a:solidFill>
                <a:latin typeface="標楷體" panose="03000509000000000000" pitchFamily="65" charset="-120"/>
                <a:ea typeface="標楷體" panose="03000509000000000000" pitchFamily="65" charset="-120"/>
              </a:rPr>
              <a:t>)</a:t>
            </a:r>
            <a:r>
              <a:rPr lang="zh-TW" altLang="zh-TW" sz="2400" b="1" dirty="0">
                <a:solidFill>
                  <a:srgbClr val="000000"/>
                </a:solidFill>
                <a:latin typeface="標楷體" panose="03000509000000000000" pitchFamily="65" charset="-120"/>
                <a:ea typeface="標楷體" panose="03000509000000000000" pitchFamily="65" charset="-120"/>
              </a:rPr>
              <a:t>廠商應依政府採購法</a:t>
            </a:r>
            <a:r>
              <a:rPr lang="zh-TW" altLang="zh-TW" sz="2400" b="1" u="sng" dirty="0">
                <a:solidFill>
                  <a:srgbClr val="FF0000"/>
                </a:solidFill>
                <a:latin typeface="標楷體" panose="03000509000000000000" pitchFamily="65" charset="-120"/>
                <a:ea typeface="標楷體" panose="03000509000000000000" pitchFamily="65" charset="-120"/>
              </a:rPr>
              <a:t>施行細則第</a:t>
            </a:r>
            <a:r>
              <a:rPr lang="en-US" altLang="zh-TW" sz="2400" b="1" u="sng" dirty="0">
                <a:solidFill>
                  <a:srgbClr val="FF0000"/>
                </a:solidFill>
                <a:latin typeface="標楷體" panose="03000509000000000000" pitchFamily="65" charset="-120"/>
                <a:ea typeface="標楷體" panose="03000509000000000000" pitchFamily="65" charset="-120"/>
              </a:rPr>
              <a:t>92</a:t>
            </a:r>
            <a:r>
              <a:rPr lang="zh-TW" altLang="zh-TW" sz="2400" b="1" u="sng" dirty="0">
                <a:solidFill>
                  <a:srgbClr val="FF0000"/>
                </a:solidFill>
                <a:latin typeface="標楷體" panose="03000509000000000000" pitchFamily="65" charset="-120"/>
                <a:ea typeface="標楷體" panose="03000509000000000000" pitchFamily="65" charset="-120"/>
              </a:rPr>
              <a:t>條第</a:t>
            </a:r>
            <a:r>
              <a:rPr lang="en-US" altLang="zh-TW" sz="2400" b="1" u="sng" dirty="0">
                <a:solidFill>
                  <a:srgbClr val="FF0000"/>
                </a:solidFill>
                <a:latin typeface="標楷體" panose="03000509000000000000" pitchFamily="65" charset="-120"/>
                <a:ea typeface="標楷體" panose="03000509000000000000" pitchFamily="65" charset="-120"/>
              </a:rPr>
              <a:t>1</a:t>
            </a:r>
            <a:r>
              <a:rPr lang="zh-TW" altLang="zh-TW" sz="2400" b="1" u="sng" dirty="0">
                <a:solidFill>
                  <a:srgbClr val="FF0000"/>
                </a:solidFill>
                <a:latin typeface="標楷體" panose="03000509000000000000" pitchFamily="65" charset="-120"/>
                <a:ea typeface="標楷體" panose="03000509000000000000" pitchFamily="65" charset="-120"/>
              </a:rPr>
              <a:t>項規定</a:t>
            </a:r>
            <a:r>
              <a:rPr lang="zh-TW" altLang="zh-TW" sz="2400" b="1" dirty="0">
                <a:solidFill>
                  <a:srgbClr val="000000"/>
                </a:solidFill>
                <a:latin typeface="標楷體" panose="03000509000000000000" pitchFamily="65" charset="-120"/>
                <a:ea typeface="標楷體" panose="03000509000000000000" pitchFamily="65" charset="-120"/>
              </a:rPr>
              <a:t>，於工程</a:t>
            </a:r>
            <a:r>
              <a:rPr lang="zh-TW" altLang="zh-TW" sz="2400" b="1" u="sng" dirty="0">
                <a:solidFill>
                  <a:srgbClr val="FF0000"/>
                </a:solidFill>
                <a:latin typeface="標楷體" panose="03000509000000000000" pitchFamily="65" charset="-120"/>
                <a:ea typeface="標楷體" panose="03000509000000000000" pitchFamily="65" charset="-120"/>
              </a:rPr>
              <a:t>預定竣工日前或竣工當日</a:t>
            </a:r>
            <a:r>
              <a:rPr lang="zh-TW" altLang="zh-TW" sz="2400" b="1" dirty="0">
                <a:solidFill>
                  <a:srgbClr val="000000"/>
                </a:solidFill>
                <a:latin typeface="標楷體" panose="03000509000000000000" pitchFamily="65" charset="-120"/>
                <a:ea typeface="標楷體" panose="03000509000000000000" pitchFamily="65" charset="-120"/>
              </a:rPr>
              <a:t>，將竣工日期書面通知監造單位及機關。除契約另有規定外，機關應於收到廠商竣工書面通知之日起</a:t>
            </a:r>
            <a:r>
              <a:rPr lang="en-US" altLang="zh-TW" sz="2400" b="1" u="sng" dirty="0">
                <a:solidFill>
                  <a:srgbClr val="FF0000"/>
                </a:solidFill>
                <a:latin typeface="標楷體" panose="03000509000000000000" pitchFamily="65" charset="-120"/>
                <a:ea typeface="標楷體" panose="03000509000000000000" pitchFamily="65" charset="-120"/>
              </a:rPr>
              <a:t>7</a:t>
            </a:r>
            <a:r>
              <a:rPr lang="zh-TW" altLang="zh-TW" sz="2400" b="1" u="sng" dirty="0">
                <a:solidFill>
                  <a:srgbClr val="FF0000"/>
                </a:solidFill>
                <a:latin typeface="標楷體" panose="03000509000000000000" pitchFamily="65" charset="-120"/>
                <a:ea typeface="標楷體" panose="03000509000000000000" pitchFamily="65" charset="-120"/>
              </a:rPr>
              <a:t>日內，會同監造單位及廠商</a:t>
            </a:r>
            <a:r>
              <a:rPr lang="zh-TW" altLang="zh-TW" sz="2400" b="1" dirty="0">
                <a:solidFill>
                  <a:srgbClr val="000000"/>
                </a:solidFill>
                <a:latin typeface="標楷體" panose="03000509000000000000" pitchFamily="65" charset="-120"/>
                <a:ea typeface="標楷體" panose="03000509000000000000" pitchFamily="65" charset="-120"/>
              </a:rPr>
              <a:t>，依據契約、圖說或貨樣</a:t>
            </a:r>
            <a:r>
              <a:rPr lang="zh-TW" altLang="zh-TW" sz="2400" b="1" u="sng" dirty="0">
                <a:solidFill>
                  <a:srgbClr val="FF0000"/>
                </a:solidFill>
                <a:latin typeface="標楷體" panose="03000509000000000000" pitchFamily="65" charset="-120"/>
                <a:ea typeface="標楷體" panose="03000509000000000000" pitchFamily="65" charset="-120"/>
              </a:rPr>
              <a:t>核對竣工之項目及數量，確定是否竣工</a:t>
            </a:r>
            <a:r>
              <a:rPr lang="zh-TW" altLang="zh-TW" sz="2400" b="1" dirty="0">
                <a:solidFill>
                  <a:srgbClr val="000000"/>
                </a:solidFill>
                <a:latin typeface="標楷體" panose="03000509000000000000" pitchFamily="65" charset="-120"/>
                <a:ea typeface="標楷體" panose="03000509000000000000" pitchFamily="65" charset="-120"/>
              </a:rPr>
              <a:t>；廠商未依機關通知派代表參加者，仍得予確定。</a:t>
            </a:r>
          </a:p>
          <a:p>
            <a:pPr marL="627063" indent="-627063" algn="just">
              <a:lnSpc>
                <a:spcPts val="3100"/>
              </a:lnSpc>
            </a:pPr>
            <a:r>
              <a:rPr lang="en-US" altLang="zh-TW" sz="2400" b="1" dirty="0">
                <a:solidFill>
                  <a:srgbClr val="000000"/>
                </a:solidFill>
                <a:latin typeface="標楷體" panose="03000509000000000000" pitchFamily="65" charset="-120"/>
                <a:ea typeface="標楷體" panose="03000509000000000000" pitchFamily="65" charset="-120"/>
              </a:rPr>
              <a:t>(</a:t>
            </a:r>
            <a:r>
              <a:rPr lang="zh-TW" altLang="zh-TW" sz="2400" b="1" dirty="0">
                <a:solidFill>
                  <a:srgbClr val="000000"/>
                </a:solidFill>
                <a:latin typeface="標楷體" panose="03000509000000000000" pitchFamily="65" charset="-120"/>
                <a:ea typeface="標楷體" panose="03000509000000000000" pitchFamily="65" charset="-120"/>
              </a:rPr>
              <a:t>二</a:t>
            </a:r>
            <a:r>
              <a:rPr lang="en-US" altLang="zh-TW" sz="2400" b="1" dirty="0">
                <a:solidFill>
                  <a:srgbClr val="000000"/>
                </a:solidFill>
                <a:latin typeface="標楷體" panose="03000509000000000000" pitchFamily="65" charset="-120"/>
                <a:ea typeface="標楷體" panose="03000509000000000000" pitchFamily="65" charset="-120"/>
              </a:rPr>
              <a:t>)</a:t>
            </a:r>
            <a:r>
              <a:rPr lang="zh-TW" altLang="zh-TW" sz="2400" b="1" dirty="0">
                <a:solidFill>
                  <a:srgbClr val="000000"/>
                </a:solidFill>
                <a:latin typeface="標楷體" panose="03000509000000000000" pitchFamily="65" charset="-120"/>
                <a:ea typeface="標楷體" panose="03000509000000000000" pitchFamily="65" charset="-120"/>
              </a:rPr>
              <a:t>依本法</a:t>
            </a:r>
            <a:r>
              <a:rPr lang="zh-TW" altLang="zh-TW" sz="2400" b="1" u="sng" dirty="0">
                <a:solidFill>
                  <a:srgbClr val="FF0000"/>
                </a:solidFill>
                <a:latin typeface="標楷體" panose="03000509000000000000" pitchFamily="65" charset="-120"/>
                <a:ea typeface="標楷體" panose="03000509000000000000" pitchFamily="65" charset="-120"/>
              </a:rPr>
              <a:t>施行細則第</a:t>
            </a:r>
            <a:r>
              <a:rPr lang="en-US" altLang="zh-TW" sz="2400" b="1" u="sng" dirty="0">
                <a:solidFill>
                  <a:srgbClr val="FF0000"/>
                </a:solidFill>
                <a:latin typeface="標楷體" panose="03000509000000000000" pitchFamily="65" charset="-120"/>
                <a:ea typeface="標楷體" panose="03000509000000000000" pitchFamily="65" charset="-120"/>
              </a:rPr>
              <a:t>92</a:t>
            </a:r>
            <a:r>
              <a:rPr lang="zh-TW" altLang="zh-TW" sz="2400" b="1" u="sng" dirty="0">
                <a:solidFill>
                  <a:srgbClr val="FF0000"/>
                </a:solidFill>
                <a:latin typeface="標楷體" panose="03000509000000000000" pitchFamily="65" charset="-120"/>
                <a:ea typeface="標楷體" panose="03000509000000000000" pitchFamily="65" charset="-120"/>
              </a:rPr>
              <a:t>條第</a:t>
            </a:r>
            <a:r>
              <a:rPr lang="en-US" altLang="zh-TW" sz="2400" b="1" u="sng" dirty="0">
                <a:solidFill>
                  <a:srgbClr val="FF0000"/>
                </a:solidFill>
                <a:latin typeface="標楷體" panose="03000509000000000000" pitchFamily="65" charset="-120"/>
                <a:ea typeface="標楷體" panose="03000509000000000000" pitchFamily="65" charset="-120"/>
              </a:rPr>
              <a:t>2</a:t>
            </a:r>
            <a:r>
              <a:rPr lang="zh-TW" altLang="zh-TW" sz="2400" b="1" u="sng" dirty="0">
                <a:solidFill>
                  <a:srgbClr val="FF0000"/>
                </a:solidFill>
                <a:latin typeface="標楷體" panose="03000509000000000000" pitchFamily="65" charset="-120"/>
                <a:ea typeface="標楷體" panose="03000509000000000000" pitchFamily="65" charset="-120"/>
              </a:rPr>
              <a:t>項規定</a:t>
            </a:r>
            <a:r>
              <a:rPr lang="zh-TW" altLang="zh-TW" sz="2400" b="1" dirty="0">
                <a:solidFill>
                  <a:srgbClr val="000000"/>
                </a:solidFill>
                <a:latin typeface="標楷體" panose="03000509000000000000" pitchFamily="65" charset="-120"/>
                <a:ea typeface="標楷體" panose="03000509000000000000" pitchFamily="65" charset="-120"/>
              </a:rPr>
              <a:t>，工程竣工後，除契約另有規定外，</a:t>
            </a:r>
            <a:r>
              <a:rPr lang="zh-TW" altLang="zh-TW" sz="2400" b="1" u="sng" dirty="0">
                <a:solidFill>
                  <a:srgbClr val="FF0000"/>
                </a:solidFill>
                <a:latin typeface="標楷體" panose="03000509000000000000" pitchFamily="65" charset="-120"/>
                <a:ea typeface="標楷體" panose="03000509000000000000" pitchFamily="65" charset="-120"/>
              </a:rPr>
              <a:t>監造單位應於竣工後</a:t>
            </a:r>
            <a:r>
              <a:rPr lang="en-US" altLang="zh-TW" sz="2400" b="1" u="sng" dirty="0">
                <a:solidFill>
                  <a:srgbClr val="FF0000"/>
                </a:solidFill>
                <a:latin typeface="標楷體" panose="03000509000000000000" pitchFamily="65" charset="-120"/>
                <a:ea typeface="標楷體" panose="03000509000000000000" pitchFamily="65" charset="-120"/>
              </a:rPr>
              <a:t>7</a:t>
            </a:r>
            <a:r>
              <a:rPr lang="zh-TW" altLang="zh-TW" sz="2400" b="1" u="sng" dirty="0">
                <a:solidFill>
                  <a:srgbClr val="FF0000"/>
                </a:solidFill>
                <a:latin typeface="標楷體" panose="03000509000000000000" pitchFamily="65" charset="-120"/>
                <a:ea typeface="標楷體" panose="03000509000000000000" pitchFamily="65" charset="-120"/>
              </a:rPr>
              <a:t>日內</a:t>
            </a:r>
            <a:r>
              <a:rPr lang="zh-TW" altLang="zh-TW" sz="2400" b="1" dirty="0">
                <a:solidFill>
                  <a:srgbClr val="000000"/>
                </a:solidFill>
                <a:latin typeface="標楷體" panose="03000509000000000000" pitchFamily="65" charset="-120"/>
                <a:ea typeface="標楷體" panose="03000509000000000000" pitchFamily="65" charset="-120"/>
              </a:rPr>
              <a:t>，將竣工圖表、工程結算明細表及契約規定之其他資料，送請機關審核。</a:t>
            </a:r>
          </a:p>
          <a:p>
            <a:pPr marL="627063" indent="-627063" algn="just">
              <a:lnSpc>
                <a:spcPts val="3100"/>
              </a:lnSpc>
            </a:pPr>
            <a:r>
              <a:rPr lang="en-US" altLang="zh-TW" sz="2400" b="1" dirty="0">
                <a:solidFill>
                  <a:srgbClr val="000000"/>
                </a:solidFill>
                <a:latin typeface="標楷體" panose="03000509000000000000" pitchFamily="65" charset="-120"/>
                <a:ea typeface="標楷體" panose="03000509000000000000" pitchFamily="65" charset="-120"/>
              </a:rPr>
              <a:t>(</a:t>
            </a:r>
            <a:r>
              <a:rPr lang="zh-TW" altLang="zh-TW" sz="2400" b="1" dirty="0">
                <a:solidFill>
                  <a:srgbClr val="000000"/>
                </a:solidFill>
                <a:latin typeface="標楷體" panose="03000509000000000000" pitchFamily="65" charset="-120"/>
                <a:ea typeface="標楷體" panose="03000509000000000000" pitchFamily="65" charset="-120"/>
              </a:rPr>
              <a:t>三</a:t>
            </a:r>
            <a:r>
              <a:rPr lang="en-US" altLang="zh-TW" sz="2400" b="1" dirty="0">
                <a:solidFill>
                  <a:srgbClr val="000000"/>
                </a:solidFill>
                <a:latin typeface="標楷體" panose="03000509000000000000" pitchFamily="65" charset="-120"/>
                <a:ea typeface="標楷體" panose="03000509000000000000" pitchFamily="65" charset="-120"/>
              </a:rPr>
              <a:t>)</a:t>
            </a:r>
            <a:r>
              <a:rPr lang="zh-TW" altLang="zh-TW" sz="2400" b="1" u="sng" dirty="0">
                <a:solidFill>
                  <a:srgbClr val="FF0000"/>
                </a:solidFill>
                <a:latin typeface="標楷體" panose="03000509000000000000" pitchFamily="65" charset="-120"/>
                <a:ea typeface="標楷體" panose="03000509000000000000" pitchFamily="65" charset="-120"/>
              </a:rPr>
              <a:t>財物或勞務採購有初驗程序者，準用</a:t>
            </a:r>
            <a:r>
              <a:rPr lang="zh-TW" altLang="zh-TW" sz="2400" b="1" dirty="0">
                <a:solidFill>
                  <a:srgbClr val="000000"/>
                </a:solidFill>
                <a:latin typeface="標楷體" panose="03000509000000000000" pitchFamily="65" charset="-120"/>
                <a:ea typeface="標楷體" panose="03000509000000000000" pitchFamily="65" charset="-120"/>
              </a:rPr>
              <a:t>上開</a:t>
            </a:r>
            <a:r>
              <a:rPr lang="en-US" altLang="zh-TW" sz="2400" b="1" dirty="0">
                <a:solidFill>
                  <a:srgbClr val="000000"/>
                </a:solidFill>
                <a:latin typeface="標楷體" panose="03000509000000000000" pitchFamily="65" charset="-120"/>
                <a:ea typeface="標楷體" panose="03000509000000000000" pitchFamily="65" charset="-120"/>
              </a:rPr>
              <a:t>(</a:t>
            </a:r>
            <a:r>
              <a:rPr lang="zh-TW" altLang="zh-TW" sz="2400" b="1" dirty="0">
                <a:solidFill>
                  <a:srgbClr val="000000"/>
                </a:solidFill>
                <a:latin typeface="標楷體" panose="03000509000000000000" pitchFamily="65" charset="-120"/>
                <a:ea typeface="標楷體" panose="03000509000000000000" pitchFamily="65" charset="-120"/>
              </a:rPr>
              <a:t>一</a:t>
            </a:r>
            <a:r>
              <a:rPr lang="en-US" altLang="zh-TW" sz="2400" b="1" dirty="0">
                <a:solidFill>
                  <a:srgbClr val="000000"/>
                </a:solidFill>
                <a:latin typeface="標楷體" panose="03000509000000000000" pitchFamily="65" charset="-120"/>
                <a:ea typeface="標楷體" panose="03000509000000000000" pitchFamily="65" charset="-120"/>
              </a:rPr>
              <a:t>)</a:t>
            </a:r>
            <a:r>
              <a:rPr lang="zh-TW" altLang="zh-TW" sz="2400" b="1" dirty="0">
                <a:solidFill>
                  <a:srgbClr val="000000"/>
                </a:solidFill>
                <a:latin typeface="標楷體" panose="03000509000000000000" pitchFamily="65" charset="-120"/>
                <a:ea typeface="標楷體" panose="03000509000000000000" pitchFamily="65" charset="-120"/>
              </a:rPr>
              <a:t>及</a:t>
            </a:r>
            <a:r>
              <a:rPr lang="en-US" altLang="zh-TW" sz="2400" b="1" dirty="0">
                <a:solidFill>
                  <a:srgbClr val="000000"/>
                </a:solidFill>
                <a:latin typeface="標楷體" panose="03000509000000000000" pitchFamily="65" charset="-120"/>
                <a:ea typeface="標楷體" panose="03000509000000000000" pitchFamily="65" charset="-120"/>
              </a:rPr>
              <a:t>(</a:t>
            </a:r>
            <a:r>
              <a:rPr lang="zh-TW" altLang="zh-TW" sz="2400" b="1" dirty="0">
                <a:solidFill>
                  <a:srgbClr val="000000"/>
                </a:solidFill>
                <a:latin typeface="標楷體" panose="03000509000000000000" pitchFamily="65" charset="-120"/>
                <a:ea typeface="標楷體" panose="03000509000000000000" pitchFamily="65" charset="-120"/>
              </a:rPr>
              <a:t>二</a:t>
            </a:r>
            <a:r>
              <a:rPr lang="en-US" altLang="zh-TW" sz="2400" b="1" dirty="0">
                <a:solidFill>
                  <a:srgbClr val="000000"/>
                </a:solidFill>
                <a:latin typeface="標楷體" panose="03000509000000000000" pitchFamily="65" charset="-120"/>
                <a:ea typeface="標楷體" panose="03000509000000000000" pitchFamily="65" charset="-120"/>
              </a:rPr>
              <a:t>)</a:t>
            </a:r>
            <a:r>
              <a:rPr lang="zh-TW" altLang="zh-TW" sz="2400" b="1" dirty="0">
                <a:solidFill>
                  <a:srgbClr val="000000"/>
                </a:solidFill>
                <a:latin typeface="標楷體" panose="03000509000000000000" pitchFamily="65" charset="-120"/>
                <a:ea typeface="標楷體" panose="03000509000000000000" pitchFamily="65" charset="-120"/>
              </a:rPr>
              <a:t>規定。</a:t>
            </a:r>
          </a:p>
          <a:p>
            <a:pPr marL="627063" indent="-627063" algn="just">
              <a:lnSpc>
                <a:spcPts val="3100"/>
              </a:lnSpc>
            </a:pPr>
            <a:r>
              <a:rPr lang="en-US" altLang="zh-TW" sz="2400" b="1" dirty="0">
                <a:solidFill>
                  <a:srgbClr val="000000"/>
                </a:solidFill>
                <a:latin typeface="標楷體" panose="03000509000000000000" pitchFamily="65" charset="-120"/>
                <a:ea typeface="標楷體" panose="03000509000000000000" pitchFamily="65" charset="-120"/>
              </a:rPr>
              <a:t>(</a:t>
            </a:r>
            <a:r>
              <a:rPr lang="zh-TW" altLang="zh-TW" sz="2400" b="1" dirty="0">
                <a:solidFill>
                  <a:srgbClr val="000000"/>
                </a:solidFill>
                <a:latin typeface="標楷體" panose="03000509000000000000" pitchFamily="65" charset="-120"/>
                <a:ea typeface="標楷體" panose="03000509000000000000" pitchFamily="65" charset="-120"/>
              </a:rPr>
              <a:t>四</a:t>
            </a:r>
            <a:r>
              <a:rPr lang="en-US" altLang="zh-TW" sz="2400" b="1" dirty="0">
                <a:solidFill>
                  <a:srgbClr val="000000"/>
                </a:solidFill>
                <a:latin typeface="標楷體" panose="03000509000000000000" pitchFamily="65" charset="-120"/>
                <a:ea typeface="標楷體" panose="03000509000000000000" pitchFamily="65" charset="-120"/>
              </a:rPr>
              <a:t>)</a:t>
            </a:r>
            <a:r>
              <a:rPr lang="zh-TW" altLang="zh-TW" sz="2400" b="1" dirty="0">
                <a:solidFill>
                  <a:srgbClr val="000000"/>
                </a:solidFill>
                <a:latin typeface="標楷體" panose="03000509000000000000" pitchFamily="65" charset="-120"/>
                <a:ea typeface="標楷體" panose="03000509000000000000" pitchFamily="65" charset="-120"/>
              </a:rPr>
              <a:t>上開期限，其有</a:t>
            </a:r>
            <a:r>
              <a:rPr lang="zh-TW" altLang="zh-TW" sz="2400" b="1" u="sng" dirty="0">
                <a:solidFill>
                  <a:srgbClr val="FF0000"/>
                </a:solidFill>
                <a:latin typeface="標楷體" panose="03000509000000000000" pitchFamily="65" charset="-120"/>
                <a:ea typeface="標楷體" panose="03000509000000000000" pitchFamily="65" charset="-120"/>
              </a:rPr>
              <a:t>特殊情形必須延期者，依本法施行細則第</a:t>
            </a:r>
            <a:r>
              <a:rPr lang="en-US" altLang="zh-TW" sz="2400" b="1" u="sng" dirty="0">
                <a:solidFill>
                  <a:srgbClr val="FF0000"/>
                </a:solidFill>
                <a:latin typeface="標楷體" panose="03000509000000000000" pitchFamily="65" charset="-120"/>
                <a:ea typeface="標楷體" panose="03000509000000000000" pitchFamily="65" charset="-120"/>
              </a:rPr>
              <a:t>95</a:t>
            </a:r>
            <a:r>
              <a:rPr lang="zh-TW" altLang="zh-TW" sz="2400" b="1" u="sng" dirty="0">
                <a:solidFill>
                  <a:srgbClr val="FF0000"/>
                </a:solidFill>
                <a:latin typeface="標楷體" panose="03000509000000000000" pitchFamily="65" charset="-120"/>
                <a:ea typeface="標楷體" panose="03000509000000000000" pitchFamily="65" charset="-120"/>
              </a:rPr>
              <a:t>條規定，應經機關首長或其授權人員核准</a:t>
            </a:r>
            <a:r>
              <a:rPr lang="zh-TW" altLang="zh-TW" sz="2400" b="1" dirty="0">
                <a:solidFill>
                  <a:srgbClr val="000000"/>
                </a:solidFill>
                <a:latin typeface="標楷體" panose="03000509000000000000" pitchFamily="65" charset="-120"/>
                <a:ea typeface="標楷體" panose="03000509000000000000" pitchFamily="65" charset="-120"/>
              </a:rPr>
              <a:t>。</a:t>
            </a:r>
          </a:p>
          <a:p>
            <a:pPr marL="538163" indent="-538163" algn="just">
              <a:lnSpc>
                <a:spcPts val="3100"/>
              </a:lnSpc>
            </a:pPr>
            <a:r>
              <a:rPr lang="zh-TW" altLang="zh-TW" sz="2000" b="1" dirty="0">
                <a:solidFill>
                  <a:srgbClr val="000000"/>
                </a:solidFill>
                <a:latin typeface="標楷體" panose="03000509000000000000" pitchFamily="65" charset="-120"/>
                <a:ea typeface="標楷體" panose="03000509000000000000" pitchFamily="65" charset="-120"/>
              </a:rPr>
              <a:t>註：「</a:t>
            </a:r>
            <a:r>
              <a:rPr lang="zh-TW" altLang="zh-TW" sz="2000" b="1" dirty="0">
                <a:solidFill>
                  <a:srgbClr val="0000FF"/>
                </a:solidFill>
                <a:latin typeface="標楷體" panose="03000509000000000000" pitchFamily="65" charset="-120"/>
                <a:ea typeface="標楷體" panose="03000509000000000000" pitchFamily="65" charset="-120"/>
              </a:rPr>
              <a:t>竣工圖</a:t>
            </a:r>
            <a:r>
              <a:rPr lang="zh-TW" altLang="zh-TW" sz="2000" b="1" dirty="0">
                <a:solidFill>
                  <a:srgbClr val="000000"/>
                </a:solidFill>
                <a:latin typeface="標楷體" panose="03000509000000000000" pitchFamily="65" charset="-120"/>
                <a:ea typeface="標楷體" panose="03000509000000000000" pitchFamily="65" charset="-120"/>
              </a:rPr>
              <a:t>」如係廠商依實際施工情形製作之文件，與本法第</a:t>
            </a:r>
            <a:r>
              <a:rPr lang="en-US" altLang="zh-TW" sz="2000" b="1" dirty="0">
                <a:solidFill>
                  <a:srgbClr val="000000"/>
                </a:solidFill>
                <a:latin typeface="標楷體" panose="03000509000000000000" pitchFamily="65" charset="-120"/>
                <a:ea typeface="標楷體" panose="03000509000000000000" pitchFamily="65" charset="-120"/>
              </a:rPr>
              <a:t>72</a:t>
            </a:r>
            <a:r>
              <a:rPr lang="zh-TW" altLang="zh-TW" sz="2000" b="1" dirty="0">
                <a:solidFill>
                  <a:srgbClr val="000000"/>
                </a:solidFill>
                <a:latin typeface="標楷體" panose="03000509000000000000" pitchFamily="65" charset="-120"/>
                <a:ea typeface="標楷體" panose="03000509000000000000" pitchFamily="65" charset="-120"/>
              </a:rPr>
              <a:t>條、其施行細則第</a:t>
            </a:r>
            <a:r>
              <a:rPr lang="en-US" altLang="zh-TW" sz="2000" b="1" dirty="0">
                <a:solidFill>
                  <a:srgbClr val="000000"/>
                </a:solidFill>
                <a:latin typeface="標楷體" panose="03000509000000000000" pitchFamily="65" charset="-120"/>
                <a:ea typeface="標楷體" panose="03000509000000000000" pitchFamily="65" charset="-120"/>
              </a:rPr>
              <a:t>92</a:t>
            </a:r>
            <a:r>
              <a:rPr lang="zh-TW" altLang="zh-TW" sz="2000" b="1" dirty="0">
                <a:solidFill>
                  <a:srgbClr val="000000"/>
                </a:solidFill>
                <a:latin typeface="標楷體" panose="03000509000000000000" pitchFamily="65" charset="-120"/>
                <a:ea typeface="標楷體" panose="03000509000000000000" pitchFamily="65" charset="-120"/>
              </a:rPr>
              <a:t>條第</a:t>
            </a:r>
            <a:r>
              <a:rPr lang="en-US" altLang="zh-TW" sz="2000" b="1" dirty="0">
                <a:solidFill>
                  <a:srgbClr val="000000"/>
                </a:solidFill>
                <a:latin typeface="標楷體" panose="03000509000000000000" pitchFamily="65" charset="-120"/>
                <a:ea typeface="標楷體" panose="03000509000000000000" pitchFamily="65" charset="-120"/>
              </a:rPr>
              <a:t>1</a:t>
            </a:r>
            <a:r>
              <a:rPr lang="zh-TW" altLang="zh-TW" sz="2000" b="1" dirty="0">
                <a:solidFill>
                  <a:srgbClr val="000000"/>
                </a:solidFill>
                <a:latin typeface="標楷體" panose="03000509000000000000" pitchFamily="65" charset="-120"/>
                <a:ea typeface="標楷體" panose="03000509000000000000" pitchFamily="65" charset="-120"/>
              </a:rPr>
              <a:t>項所稱「契約、圖說或貨樣」有別，</a:t>
            </a:r>
            <a:r>
              <a:rPr lang="zh-TW" altLang="zh-TW" sz="2000" b="1" u="sng" dirty="0">
                <a:solidFill>
                  <a:srgbClr val="FF0000"/>
                </a:solidFill>
                <a:latin typeface="標楷體" panose="03000509000000000000" pitchFamily="65" charset="-120"/>
                <a:ea typeface="標楷體" panose="03000509000000000000" pitchFamily="65" charset="-120"/>
              </a:rPr>
              <a:t>不能作為取代</a:t>
            </a:r>
            <a:r>
              <a:rPr lang="zh-TW" altLang="zh-TW" sz="2000" b="1" dirty="0">
                <a:solidFill>
                  <a:srgbClr val="000000"/>
                </a:solidFill>
                <a:latin typeface="標楷體" panose="03000509000000000000" pitchFamily="65" charset="-120"/>
                <a:ea typeface="標楷體" panose="03000509000000000000" pitchFamily="65" charset="-120"/>
              </a:rPr>
              <a:t>「契約、圖說或貨樣」之用。</a:t>
            </a:r>
            <a:endParaRPr lang="zh-TW" altLang="en-US" sz="2000" b="1" dirty="0">
              <a:solidFill>
                <a:srgbClr val="000000"/>
              </a:solidFill>
              <a:latin typeface="標楷體" panose="03000509000000000000" pitchFamily="65" charset="-120"/>
              <a:ea typeface="標楷體" panose="03000509000000000000" pitchFamily="65" charset="-120"/>
            </a:endParaRPr>
          </a:p>
        </p:txBody>
      </p:sp>
    </p:spTree>
    <p:extLst>
      <p:ext uri="{BB962C8B-B14F-4D97-AF65-F5344CB8AC3E}">
        <p14:creationId xmlns:p14="http://schemas.microsoft.com/office/powerpoint/2010/main" val="2750856505"/>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2" name="矩形 1"/>
          <p:cNvSpPr/>
          <p:nvPr/>
        </p:nvSpPr>
        <p:spPr>
          <a:xfrm>
            <a:off x="251520" y="188640"/>
            <a:ext cx="8568952" cy="5418599"/>
          </a:xfrm>
          <a:prstGeom prst="rect">
            <a:avLst/>
          </a:prstGeom>
        </p:spPr>
        <p:txBody>
          <a:bodyPr wrap="square">
            <a:spAutoFit/>
          </a:bodyPr>
          <a:lstStyle/>
          <a:p>
            <a:pPr algn="just"/>
            <a:r>
              <a:rPr lang="zh-TW" altLang="zh-TW" sz="2800" b="1" dirty="0">
                <a:solidFill>
                  <a:srgbClr val="000000"/>
                </a:solidFill>
                <a:latin typeface="標楷體" panose="03000509000000000000" pitchFamily="65" charset="-120"/>
                <a:ea typeface="標楷體" panose="03000509000000000000" pitchFamily="65" charset="-120"/>
              </a:rPr>
              <a:t>二、</a:t>
            </a:r>
            <a:r>
              <a:rPr lang="zh-TW" altLang="zh-TW" sz="2800" b="1" u="sng" dirty="0">
                <a:solidFill>
                  <a:srgbClr val="0000FF"/>
                </a:solidFill>
                <a:latin typeface="標楷體" panose="03000509000000000000" pitchFamily="65" charset="-120"/>
                <a:ea typeface="標楷體" panose="03000509000000000000" pitchFamily="65" charset="-120"/>
              </a:rPr>
              <a:t>初驗</a:t>
            </a:r>
            <a:r>
              <a:rPr lang="zh-TW" altLang="zh-TW" sz="2800" b="1" dirty="0">
                <a:solidFill>
                  <a:srgbClr val="000000"/>
                </a:solidFill>
                <a:latin typeface="標楷體" panose="03000509000000000000" pitchFamily="65" charset="-120"/>
                <a:ea typeface="標楷體" panose="03000509000000000000" pitchFamily="65" charset="-120"/>
              </a:rPr>
              <a:t>：</a:t>
            </a:r>
          </a:p>
          <a:p>
            <a:pPr marL="712788" indent="-712788" algn="just">
              <a:lnSpc>
                <a:spcPts val="3200"/>
              </a:lnSpc>
            </a:pPr>
            <a:r>
              <a:rPr lang="en-US" altLang="zh-TW" sz="2400" b="1" dirty="0">
                <a:solidFill>
                  <a:srgbClr val="000000"/>
                </a:solidFill>
                <a:latin typeface="標楷體" panose="03000509000000000000" pitchFamily="65" charset="-120"/>
                <a:ea typeface="標楷體" panose="03000509000000000000" pitchFamily="65" charset="-120"/>
              </a:rPr>
              <a:t>(</a:t>
            </a:r>
            <a:r>
              <a:rPr lang="zh-TW" altLang="zh-TW" sz="2400" b="1" dirty="0">
                <a:solidFill>
                  <a:srgbClr val="000000"/>
                </a:solidFill>
                <a:latin typeface="標楷體" panose="03000509000000000000" pitchFamily="65" charset="-120"/>
                <a:ea typeface="標楷體" panose="03000509000000000000" pitchFamily="65" charset="-120"/>
              </a:rPr>
              <a:t>一</a:t>
            </a:r>
            <a:r>
              <a:rPr lang="en-US" altLang="zh-TW" sz="2400" b="1" dirty="0">
                <a:solidFill>
                  <a:srgbClr val="000000"/>
                </a:solidFill>
                <a:latin typeface="標楷體" panose="03000509000000000000" pitchFamily="65" charset="-120"/>
                <a:ea typeface="標楷體" panose="03000509000000000000" pitchFamily="65" charset="-120"/>
              </a:rPr>
              <a:t>)</a:t>
            </a:r>
            <a:r>
              <a:rPr lang="zh-TW" altLang="zh-TW" sz="2400" b="1" dirty="0">
                <a:solidFill>
                  <a:srgbClr val="000000"/>
                </a:solidFill>
                <a:latin typeface="標楷體" panose="03000509000000000000" pitchFamily="65" charset="-120"/>
                <a:ea typeface="標楷體" panose="03000509000000000000" pitchFamily="65" charset="-120"/>
              </a:rPr>
              <a:t>依本法施行</a:t>
            </a:r>
            <a:r>
              <a:rPr lang="zh-TW" altLang="zh-TW" sz="2400" b="1" u="sng" dirty="0">
                <a:solidFill>
                  <a:srgbClr val="FF0000"/>
                </a:solidFill>
                <a:latin typeface="標楷體" panose="03000509000000000000" pitchFamily="65" charset="-120"/>
                <a:ea typeface="標楷體" panose="03000509000000000000" pitchFamily="65" charset="-120"/>
              </a:rPr>
              <a:t>細則第</a:t>
            </a:r>
            <a:r>
              <a:rPr lang="en-US" altLang="zh-TW" sz="2400" b="1" u="sng" dirty="0">
                <a:solidFill>
                  <a:srgbClr val="FF0000"/>
                </a:solidFill>
                <a:latin typeface="標楷體" panose="03000509000000000000" pitchFamily="65" charset="-120"/>
                <a:ea typeface="標楷體" panose="03000509000000000000" pitchFamily="65" charset="-120"/>
              </a:rPr>
              <a:t>92</a:t>
            </a:r>
            <a:r>
              <a:rPr lang="zh-TW" altLang="zh-TW" sz="2400" b="1" u="sng" dirty="0">
                <a:solidFill>
                  <a:srgbClr val="FF0000"/>
                </a:solidFill>
                <a:latin typeface="標楷體" panose="03000509000000000000" pitchFamily="65" charset="-120"/>
                <a:ea typeface="標楷體" panose="03000509000000000000" pitchFamily="65" charset="-120"/>
              </a:rPr>
              <a:t>條第</a:t>
            </a:r>
            <a:r>
              <a:rPr lang="en-US" altLang="zh-TW" sz="2400" b="1" u="sng" dirty="0">
                <a:solidFill>
                  <a:srgbClr val="FF0000"/>
                </a:solidFill>
                <a:latin typeface="標楷體" panose="03000509000000000000" pitchFamily="65" charset="-120"/>
                <a:ea typeface="標楷體" panose="03000509000000000000" pitchFamily="65" charset="-120"/>
              </a:rPr>
              <a:t>2</a:t>
            </a:r>
            <a:r>
              <a:rPr lang="zh-TW" altLang="zh-TW" sz="2400" b="1" u="sng" dirty="0">
                <a:solidFill>
                  <a:srgbClr val="FF0000"/>
                </a:solidFill>
                <a:latin typeface="標楷體" panose="03000509000000000000" pitchFamily="65" charset="-120"/>
                <a:ea typeface="標楷體" panose="03000509000000000000" pitchFamily="65" charset="-120"/>
              </a:rPr>
              <a:t>項規定</a:t>
            </a:r>
            <a:r>
              <a:rPr lang="zh-TW" altLang="zh-TW" sz="2400" b="1" dirty="0">
                <a:solidFill>
                  <a:srgbClr val="000000"/>
                </a:solidFill>
                <a:latin typeface="標楷體" panose="03000509000000000000" pitchFamily="65" charset="-120"/>
                <a:ea typeface="標楷體" panose="03000509000000000000" pitchFamily="65" charset="-120"/>
              </a:rPr>
              <a:t>，有</a:t>
            </a:r>
            <a:r>
              <a:rPr lang="zh-TW" altLang="zh-TW" sz="2400" b="1" u="sng" dirty="0">
                <a:solidFill>
                  <a:srgbClr val="FF0000"/>
                </a:solidFill>
                <a:latin typeface="標楷體" panose="03000509000000000000" pitchFamily="65" charset="-120"/>
                <a:ea typeface="標楷體" panose="03000509000000000000" pitchFamily="65" charset="-120"/>
              </a:rPr>
              <a:t>初驗程序者</a:t>
            </a:r>
            <a:r>
              <a:rPr lang="zh-TW" altLang="zh-TW" sz="2400" b="1" dirty="0">
                <a:solidFill>
                  <a:srgbClr val="000000"/>
                </a:solidFill>
                <a:latin typeface="標楷體" panose="03000509000000000000" pitchFamily="65" charset="-120"/>
                <a:ea typeface="標楷體" panose="03000509000000000000" pitchFamily="65" charset="-120"/>
              </a:rPr>
              <a:t>，機關應於收受全部資料之日起</a:t>
            </a:r>
            <a:r>
              <a:rPr lang="en-US" altLang="zh-TW" sz="2400" b="1" dirty="0">
                <a:solidFill>
                  <a:srgbClr val="000000"/>
                </a:solidFill>
                <a:latin typeface="標楷體" panose="03000509000000000000" pitchFamily="65" charset="-120"/>
                <a:ea typeface="標楷體" panose="03000509000000000000" pitchFamily="65" charset="-120"/>
              </a:rPr>
              <a:t>30</a:t>
            </a:r>
            <a:r>
              <a:rPr lang="zh-TW" altLang="zh-TW" sz="2400" b="1" dirty="0">
                <a:solidFill>
                  <a:srgbClr val="000000"/>
                </a:solidFill>
                <a:latin typeface="標楷體" panose="03000509000000000000" pitchFamily="65" charset="-120"/>
                <a:ea typeface="標楷體" panose="03000509000000000000" pitchFamily="65" charset="-120"/>
              </a:rPr>
              <a:t>日內辦理初驗，並</a:t>
            </a:r>
            <a:r>
              <a:rPr lang="zh-TW" altLang="zh-TW" sz="2400" b="1" u="sng" dirty="0">
                <a:solidFill>
                  <a:srgbClr val="FF0000"/>
                </a:solidFill>
                <a:latin typeface="標楷體" panose="03000509000000000000" pitchFamily="65" charset="-120"/>
                <a:ea typeface="標楷體" panose="03000509000000000000" pitchFamily="65" charset="-120"/>
              </a:rPr>
              <a:t>作成初驗紀錄</a:t>
            </a:r>
            <a:r>
              <a:rPr lang="zh-TW" altLang="zh-TW" sz="2400" b="1" dirty="0">
                <a:solidFill>
                  <a:srgbClr val="000000"/>
                </a:solidFill>
                <a:latin typeface="標楷體" panose="03000509000000000000" pitchFamily="65" charset="-120"/>
                <a:ea typeface="標楷體" panose="03000509000000000000" pitchFamily="65" charset="-120"/>
              </a:rPr>
              <a:t>。上開期限，其有特殊情形必須延期者，應經機關首長或其授權人員核准。</a:t>
            </a:r>
          </a:p>
          <a:p>
            <a:pPr marL="712788" indent="-712788" algn="just">
              <a:lnSpc>
                <a:spcPts val="3200"/>
              </a:lnSpc>
            </a:pPr>
            <a:r>
              <a:rPr lang="en-US" altLang="zh-TW" sz="2400" b="1" dirty="0">
                <a:solidFill>
                  <a:srgbClr val="000000"/>
                </a:solidFill>
                <a:latin typeface="標楷體" panose="03000509000000000000" pitchFamily="65" charset="-120"/>
                <a:ea typeface="標楷體" panose="03000509000000000000" pitchFamily="65" charset="-120"/>
              </a:rPr>
              <a:t>(</a:t>
            </a:r>
            <a:r>
              <a:rPr lang="zh-TW" altLang="zh-TW" sz="2400" b="1" dirty="0">
                <a:solidFill>
                  <a:srgbClr val="000000"/>
                </a:solidFill>
                <a:latin typeface="標楷體" panose="03000509000000000000" pitchFamily="65" charset="-120"/>
                <a:ea typeface="標楷體" panose="03000509000000000000" pitchFamily="65" charset="-120"/>
              </a:rPr>
              <a:t>二</a:t>
            </a:r>
            <a:r>
              <a:rPr lang="en-US" altLang="zh-TW" sz="2400" b="1" dirty="0">
                <a:solidFill>
                  <a:srgbClr val="000000"/>
                </a:solidFill>
                <a:latin typeface="標楷體" panose="03000509000000000000" pitchFamily="65" charset="-120"/>
                <a:ea typeface="標楷體" panose="03000509000000000000" pitchFamily="65" charset="-120"/>
              </a:rPr>
              <a:t>)</a:t>
            </a:r>
            <a:r>
              <a:rPr lang="zh-TW" altLang="zh-TW" sz="2400" b="1" dirty="0">
                <a:solidFill>
                  <a:srgbClr val="000000"/>
                </a:solidFill>
                <a:latin typeface="標楷體" panose="03000509000000000000" pitchFamily="65" charset="-120"/>
                <a:ea typeface="標楷體" panose="03000509000000000000" pitchFamily="65" charset="-120"/>
              </a:rPr>
              <a:t>機關</a:t>
            </a:r>
            <a:r>
              <a:rPr lang="zh-TW" altLang="zh-TW" sz="2400" b="1" u="sng" dirty="0">
                <a:solidFill>
                  <a:srgbClr val="FF0000"/>
                </a:solidFill>
                <a:latin typeface="標楷體" panose="03000509000000000000" pitchFamily="65" charset="-120"/>
                <a:ea typeface="標楷體" panose="03000509000000000000" pitchFamily="65" charset="-120"/>
              </a:rPr>
              <a:t>承辦採購單位之人員</a:t>
            </a:r>
            <a:r>
              <a:rPr lang="en-US" altLang="zh-TW" sz="2400" b="1" dirty="0">
                <a:solidFill>
                  <a:srgbClr val="000000"/>
                </a:solidFill>
                <a:latin typeface="標楷體" panose="03000509000000000000" pitchFamily="65" charset="-120"/>
                <a:ea typeface="標楷體" panose="03000509000000000000" pitchFamily="65" charset="-120"/>
              </a:rPr>
              <a:t>(</a:t>
            </a:r>
            <a:r>
              <a:rPr lang="zh-TW" altLang="zh-TW" sz="2400" b="1" dirty="0">
                <a:solidFill>
                  <a:srgbClr val="000000"/>
                </a:solidFill>
                <a:latin typeface="標楷體" panose="03000509000000000000" pitchFamily="65" charset="-120"/>
                <a:ea typeface="標楷體" panose="03000509000000000000" pitchFamily="65" charset="-120"/>
              </a:rPr>
              <a:t>指機關辦理該採購案件最基層之承辦人員</a:t>
            </a:r>
            <a:r>
              <a:rPr lang="en-US" altLang="zh-TW" sz="2400" b="1" dirty="0">
                <a:solidFill>
                  <a:srgbClr val="000000"/>
                </a:solidFill>
                <a:latin typeface="標楷體" panose="03000509000000000000" pitchFamily="65" charset="-120"/>
                <a:ea typeface="標楷體" panose="03000509000000000000" pitchFamily="65" charset="-120"/>
              </a:rPr>
              <a:t>)</a:t>
            </a:r>
            <a:r>
              <a:rPr lang="zh-TW" altLang="zh-TW" sz="2400" b="1" dirty="0">
                <a:solidFill>
                  <a:srgbClr val="000000"/>
                </a:solidFill>
                <a:latin typeface="標楷體" panose="03000509000000000000" pitchFamily="65" charset="-120"/>
                <a:ea typeface="標楷體" panose="03000509000000000000" pitchFamily="65" charset="-120"/>
              </a:rPr>
              <a:t>，</a:t>
            </a:r>
            <a:r>
              <a:rPr lang="zh-TW" altLang="zh-TW" sz="2400" b="1" u="sng" dirty="0">
                <a:solidFill>
                  <a:srgbClr val="FF0000"/>
                </a:solidFill>
                <a:latin typeface="標楷體" panose="03000509000000000000" pitchFamily="65" charset="-120"/>
                <a:ea typeface="標楷體" panose="03000509000000000000" pitchFamily="65" charset="-120"/>
              </a:rPr>
              <a:t>不得為</a:t>
            </a:r>
            <a:r>
              <a:rPr lang="zh-TW" altLang="zh-TW" sz="2400" b="1" dirty="0">
                <a:solidFill>
                  <a:srgbClr val="000000"/>
                </a:solidFill>
                <a:latin typeface="標楷體" panose="03000509000000000000" pitchFamily="65" charset="-120"/>
                <a:ea typeface="標楷體" panose="03000509000000000000" pitchFamily="65" charset="-120"/>
              </a:rPr>
              <a:t>所辦採購之主驗人或樣品及材料之檢驗人。</a:t>
            </a:r>
          </a:p>
          <a:p>
            <a:pPr marL="712788" indent="-712788" algn="just">
              <a:lnSpc>
                <a:spcPts val="3200"/>
              </a:lnSpc>
            </a:pPr>
            <a:r>
              <a:rPr lang="en-US" altLang="zh-TW" sz="2400" b="1" dirty="0">
                <a:solidFill>
                  <a:srgbClr val="000000"/>
                </a:solidFill>
                <a:latin typeface="標楷體" panose="03000509000000000000" pitchFamily="65" charset="-120"/>
                <a:ea typeface="標楷體" panose="03000509000000000000" pitchFamily="65" charset="-120"/>
              </a:rPr>
              <a:t>(</a:t>
            </a:r>
            <a:r>
              <a:rPr lang="zh-TW" altLang="zh-TW" sz="2400" b="1" dirty="0">
                <a:solidFill>
                  <a:srgbClr val="000000"/>
                </a:solidFill>
                <a:latin typeface="標楷體" panose="03000509000000000000" pitchFamily="65" charset="-120"/>
                <a:ea typeface="標楷體" panose="03000509000000000000" pitchFamily="65" charset="-120"/>
              </a:rPr>
              <a:t>三</a:t>
            </a:r>
            <a:r>
              <a:rPr lang="en-US" altLang="zh-TW" sz="2400" b="1" dirty="0">
                <a:solidFill>
                  <a:srgbClr val="000000"/>
                </a:solidFill>
                <a:latin typeface="標楷體" panose="03000509000000000000" pitchFamily="65" charset="-120"/>
                <a:ea typeface="標楷體" panose="03000509000000000000" pitchFamily="65" charset="-120"/>
              </a:rPr>
              <a:t>)</a:t>
            </a:r>
            <a:r>
              <a:rPr lang="zh-TW" altLang="zh-TW" sz="2400" b="1" dirty="0">
                <a:solidFill>
                  <a:srgbClr val="000000"/>
                </a:solidFill>
                <a:latin typeface="標楷體" panose="03000509000000000000" pitchFamily="65" charset="-120"/>
                <a:ea typeface="標楷體" panose="03000509000000000000" pitchFamily="65" charset="-120"/>
              </a:rPr>
              <a:t>採購案訂</a:t>
            </a:r>
            <a:r>
              <a:rPr lang="zh-TW" altLang="zh-TW" sz="2400" b="1" u="sng" dirty="0">
                <a:solidFill>
                  <a:srgbClr val="FF0000"/>
                </a:solidFill>
                <a:latin typeface="標楷體" panose="03000509000000000000" pitchFamily="65" charset="-120"/>
                <a:ea typeface="標楷體" panose="03000509000000000000" pitchFamily="65" charset="-120"/>
              </a:rPr>
              <a:t>有初驗程序者，其結果可作為正式驗收之用</a:t>
            </a:r>
            <a:r>
              <a:rPr lang="zh-TW" altLang="zh-TW" sz="2400" b="1" dirty="0">
                <a:solidFill>
                  <a:srgbClr val="000000"/>
                </a:solidFill>
                <a:latin typeface="標楷體" panose="03000509000000000000" pitchFamily="65" charset="-120"/>
                <a:ea typeface="標楷體" panose="03000509000000000000" pitchFamily="65" charset="-120"/>
              </a:rPr>
              <a:t>。倘初驗結果與契約、圖說、貨樣規定不符，機關應於紀錄載明初驗結果與</a:t>
            </a:r>
            <a:r>
              <a:rPr lang="zh-TW" altLang="zh-TW" sz="2400" b="1" u="sng" dirty="0">
                <a:solidFill>
                  <a:srgbClr val="FF0000"/>
                </a:solidFill>
                <a:latin typeface="標楷體" panose="03000509000000000000" pitchFamily="65" charset="-120"/>
                <a:ea typeface="標楷體" panose="03000509000000000000" pitchFamily="65" charset="-120"/>
              </a:rPr>
              <a:t>不符情形，及改善、拆除、重作、退貨、換貨之期限</a:t>
            </a:r>
            <a:r>
              <a:rPr lang="zh-TW" altLang="zh-TW" sz="2400" b="1" dirty="0">
                <a:solidFill>
                  <a:srgbClr val="000000"/>
                </a:solidFill>
                <a:latin typeface="標楷體" panose="03000509000000000000" pitchFamily="65" charset="-120"/>
                <a:ea typeface="標楷體" panose="03000509000000000000" pitchFamily="65" charset="-120"/>
              </a:rPr>
              <a:t>；如該不符情形於</a:t>
            </a:r>
            <a:r>
              <a:rPr lang="zh-TW" altLang="zh-TW" sz="2400" b="1" u="sng" dirty="0">
                <a:solidFill>
                  <a:srgbClr val="FF0000"/>
                </a:solidFill>
                <a:latin typeface="標楷體" panose="03000509000000000000" pitchFamily="65" charset="-120"/>
                <a:ea typeface="標楷體" panose="03000509000000000000" pitchFamily="65" charset="-120"/>
              </a:rPr>
              <a:t>後續驗收程序確認無法改善者，適用本法第</a:t>
            </a:r>
            <a:r>
              <a:rPr lang="en-US" altLang="zh-TW" sz="2400" b="1" u="sng" dirty="0">
                <a:solidFill>
                  <a:srgbClr val="FF0000"/>
                </a:solidFill>
                <a:latin typeface="標楷體" panose="03000509000000000000" pitchFamily="65" charset="-120"/>
                <a:ea typeface="標楷體" panose="03000509000000000000" pitchFamily="65" charset="-120"/>
              </a:rPr>
              <a:t>72</a:t>
            </a:r>
            <a:r>
              <a:rPr lang="zh-TW" altLang="zh-TW" sz="2400" b="1" u="sng" dirty="0">
                <a:solidFill>
                  <a:srgbClr val="FF0000"/>
                </a:solidFill>
                <a:latin typeface="標楷體" panose="03000509000000000000" pitchFamily="65" charset="-120"/>
                <a:ea typeface="標楷體" panose="03000509000000000000" pitchFamily="65" charset="-120"/>
              </a:rPr>
              <a:t>條規定</a:t>
            </a:r>
            <a:r>
              <a:rPr lang="zh-TW" altLang="zh-TW" sz="2400" b="1" dirty="0">
                <a:solidFill>
                  <a:srgbClr val="000000"/>
                </a:solidFill>
                <a:latin typeface="標楷體" panose="03000509000000000000" pitchFamily="65" charset="-120"/>
                <a:ea typeface="標楷體" panose="03000509000000000000" pitchFamily="65" charset="-120"/>
              </a:rPr>
              <a:t>。</a:t>
            </a:r>
          </a:p>
        </p:txBody>
      </p:sp>
    </p:spTree>
    <p:extLst>
      <p:ext uri="{BB962C8B-B14F-4D97-AF65-F5344CB8AC3E}">
        <p14:creationId xmlns:p14="http://schemas.microsoft.com/office/powerpoint/2010/main" val="135892921"/>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1025" name="Rectangle 1"/>
          <p:cNvSpPr>
            <a:spLocks noChangeArrowheads="1"/>
          </p:cNvSpPr>
          <p:nvPr/>
        </p:nvSpPr>
        <p:spPr bwMode="auto">
          <a:xfrm>
            <a:off x="323528" y="293167"/>
            <a:ext cx="8496944" cy="61555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tab pos="6172200" algn="r"/>
              </a:tabLst>
            </a:pPr>
            <a:r>
              <a:rPr kumimoji="1" lang="en-US" altLang="zh-TW" sz="1600" b="1" i="0" u="sng"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r>
              <a:rPr kumimoji="1" lang="zh-TW" altLang="en-US" sz="1600" b="1" i="0" u="sng" strike="noStrike" cap="none" normalizeH="0" baseline="0" dirty="0">
                <a:ln>
                  <a:noFill/>
                </a:ln>
                <a:solidFill>
                  <a:srgbClr val="000000"/>
                </a:solidFill>
                <a:effectLst/>
                <a:latin typeface="標楷體" pitchFamily="65" charset="-120"/>
                <a:ea typeface="標楷體" pitchFamily="65" charset="-120"/>
                <a:cs typeface="Times New Roman" pitchFamily="18" charset="0"/>
              </a:rPr>
              <a:t>機關全銜</a:t>
            </a:r>
            <a:r>
              <a:rPr kumimoji="1" lang="en-US" altLang="zh-TW" sz="1600" b="1" i="0" u="sng" strike="noStrike" cap="none" normalizeH="0" baseline="0" dirty="0">
                <a:ln>
                  <a:noFill/>
                </a:ln>
                <a:solidFill>
                  <a:srgbClr val="000000"/>
                </a:solidFill>
                <a:effectLst/>
                <a:latin typeface="標楷體" pitchFamily="65" charset="-120"/>
                <a:ea typeface="標楷體" pitchFamily="65" charset="-120"/>
                <a:cs typeface="Times New Roman" pitchFamily="18" charset="0"/>
              </a:rPr>
              <a:t>)</a:t>
            </a:r>
            <a:r>
              <a:rPr kumimoji="1" lang="en-US" altLang="zh-TW" sz="1600" b="1" i="0" u="none" strike="noStrike" cap="none" normalizeH="0" baseline="0" dirty="0">
                <a:ln>
                  <a:noFill/>
                </a:ln>
                <a:solidFill>
                  <a:srgbClr val="000000"/>
                </a:solidFill>
                <a:effectLst/>
                <a:latin typeface="標楷體" pitchFamily="65" charset="-120"/>
                <a:ea typeface="標楷體" pitchFamily="65" charset="-120"/>
                <a:cs typeface="Times New Roman" pitchFamily="18" charset="0"/>
              </a:rPr>
              <a:t>                    </a:t>
            </a:r>
            <a:r>
              <a:rPr kumimoji="1" lang="zh-TW" altLang="en-US" sz="1600" b="1" i="0" u="none" strike="noStrike" cap="none" normalizeH="0" baseline="0" dirty="0">
                <a:ln>
                  <a:noFill/>
                </a:ln>
                <a:solidFill>
                  <a:srgbClr val="000000"/>
                </a:solidFill>
                <a:effectLst/>
                <a:latin typeface="標楷體" pitchFamily="65" charset="-120"/>
                <a:ea typeface="標楷體" pitchFamily="65" charset="-120"/>
                <a:cs typeface="Times New Roman" pitchFamily="18" charset="0"/>
              </a:rPr>
              <a:t>        </a:t>
            </a:r>
            <a:r>
              <a:rPr kumimoji="1" lang="zh-TW" altLang="en-US" b="1" i="0" u="none" strike="noStrike" cap="none" normalizeH="0" baseline="0" dirty="0">
                <a:ln>
                  <a:noFill/>
                </a:ln>
                <a:solidFill>
                  <a:srgbClr val="0000FF"/>
                </a:solidFill>
                <a:effectLst/>
                <a:latin typeface="標楷體" pitchFamily="65" charset="-120"/>
                <a:ea typeface="標楷體" pitchFamily="65" charset="-120"/>
                <a:cs typeface="Times New Roman" pitchFamily="18" charset="0"/>
              </a:rPr>
              <a:t>初驗紀錄                  </a:t>
            </a:r>
            <a:r>
              <a:rPr kumimoji="1" lang="zh-TW" altLang="en-US" sz="1600" b="1" i="0" u="none" strike="noStrike" cap="none" normalizeH="0" baseline="0" dirty="0">
                <a:ln>
                  <a:noFill/>
                </a:ln>
                <a:solidFill>
                  <a:srgbClr val="000000"/>
                </a:solidFill>
                <a:effectLst/>
                <a:latin typeface="標楷體" pitchFamily="65" charset="-120"/>
                <a:ea typeface="標楷體" pitchFamily="65" charset="-120"/>
                <a:cs typeface="Times New Roman" pitchFamily="18" charset="0"/>
              </a:rPr>
              <a:t>□全部</a:t>
            </a:r>
            <a:r>
              <a:rPr kumimoji="1" lang="en-US" altLang="zh-TW" sz="1600" b="1" i="0" u="none" strike="noStrike" cap="none" normalizeH="0" baseline="0" dirty="0">
                <a:ln>
                  <a:noFill/>
                </a:ln>
                <a:solidFill>
                  <a:srgbClr val="000000"/>
                </a:solidFill>
                <a:effectLst/>
                <a:latin typeface="標楷體" pitchFamily="65" charset="-120"/>
                <a:ea typeface="標楷體" pitchFamily="65" charset="-120"/>
                <a:cs typeface="Times New Roman" pitchFamily="18" charset="0"/>
              </a:rPr>
              <a:t>/□</a:t>
            </a:r>
            <a:r>
              <a:rPr kumimoji="1" lang="zh-TW" altLang="en-US" sz="1600" b="1" i="0" u="none" strike="noStrike" cap="none" normalizeH="0" baseline="0" dirty="0">
                <a:ln>
                  <a:noFill/>
                </a:ln>
                <a:solidFill>
                  <a:srgbClr val="000000"/>
                </a:solidFill>
                <a:effectLst/>
                <a:latin typeface="標楷體" pitchFamily="65" charset="-120"/>
                <a:ea typeface="標楷體" pitchFamily="65" charset="-120"/>
                <a:cs typeface="Times New Roman" pitchFamily="18" charset="0"/>
              </a:rPr>
              <a:t>部分</a:t>
            </a:r>
            <a:endParaRPr kumimoji="1" lang="zh-TW" altLang="en-US" sz="1600" b="1" i="0" u="none" strike="noStrike" cap="none" normalizeH="0" baseline="0" dirty="0">
              <a:ln>
                <a:noFill/>
              </a:ln>
              <a:solidFill>
                <a:srgbClr val="000000"/>
              </a:solidFill>
              <a:effectLst/>
              <a:latin typeface="標楷體" pitchFamily="65" charset="-120"/>
              <a:ea typeface="標楷體" pitchFamily="65" charset="-120"/>
              <a:cs typeface="新細明體" pitchFamily="18" charset="-120"/>
            </a:endParaRPr>
          </a:p>
          <a:p>
            <a:pPr marL="0" marR="0" lvl="0" indent="0" algn="l" defTabSz="914400" rtl="0" eaLnBrk="0" fontAlgn="base" latinLnBrk="0" hangingPunct="0">
              <a:lnSpc>
                <a:spcPct val="100000"/>
              </a:lnSpc>
              <a:spcBef>
                <a:spcPct val="0"/>
              </a:spcBef>
              <a:spcAft>
                <a:spcPct val="0"/>
              </a:spcAft>
              <a:buClrTx/>
              <a:buSzTx/>
              <a:buFontTx/>
              <a:buNone/>
              <a:tabLst>
                <a:tab pos="6172200" algn="r"/>
              </a:tabLst>
            </a:pPr>
            <a:r>
              <a:rPr kumimoji="1" lang="zh-TW" altLang="en-US" sz="1600" b="1" i="0" u="none" strike="noStrike" cap="none" normalizeH="0" baseline="0" dirty="0">
                <a:ln>
                  <a:noFill/>
                </a:ln>
                <a:solidFill>
                  <a:srgbClr val="000000"/>
                </a:solidFill>
                <a:effectLst/>
                <a:latin typeface="標楷體" pitchFamily="65" charset="-120"/>
                <a:ea typeface="標楷體" pitchFamily="65" charset="-120"/>
                <a:cs typeface="Times New Roman" pitchFamily="18" charset="0"/>
              </a:rPr>
              <a:t>時間：   年   月   日   午   時   分                  地點：      </a:t>
            </a:r>
            <a:endParaRPr kumimoji="1" lang="zh-TW" altLang="en-US" sz="1600" b="1" i="0" u="none" strike="noStrike" cap="none" normalizeH="0" baseline="0" dirty="0">
              <a:ln>
                <a:noFill/>
              </a:ln>
              <a:solidFill>
                <a:srgbClr val="000000"/>
              </a:solidFill>
              <a:effectLst/>
              <a:latin typeface="標楷體" pitchFamily="65" charset="-120"/>
              <a:ea typeface="標楷體" pitchFamily="65" charset="-120"/>
              <a:cs typeface="新細明體" pitchFamily="18" charset="-120"/>
            </a:endParaRPr>
          </a:p>
        </p:txBody>
      </p:sp>
      <p:graphicFrame>
        <p:nvGraphicFramePr>
          <p:cNvPr id="7" name="表格 6"/>
          <p:cNvGraphicFramePr>
            <a:graphicFrameLocks noGrp="1"/>
          </p:cNvGraphicFramePr>
          <p:nvPr/>
        </p:nvGraphicFramePr>
        <p:xfrm>
          <a:off x="323528" y="1117735"/>
          <a:ext cx="8568950" cy="3967449"/>
        </p:xfrm>
        <a:graphic>
          <a:graphicData uri="http://schemas.openxmlformats.org/drawingml/2006/table">
            <a:tbl>
              <a:tblPr/>
              <a:tblGrid>
                <a:gridCol w="1800200">
                  <a:extLst>
                    <a:ext uri="{9D8B030D-6E8A-4147-A177-3AD203B41FA5}">
                      <a16:colId xmlns:a16="http://schemas.microsoft.com/office/drawing/2014/main" val="20000"/>
                    </a:ext>
                  </a:extLst>
                </a:gridCol>
                <a:gridCol w="2304256">
                  <a:extLst>
                    <a:ext uri="{9D8B030D-6E8A-4147-A177-3AD203B41FA5}">
                      <a16:colId xmlns:a16="http://schemas.microsoft.com/office/drawing/2014/main" val="20001"/>
                    </a:ext>
                  </a:extLst>
                </a:gridCol>
                <a:gridCol w="432048">
                  <a:extLst>
                    <a:ext uri="{9D8B030D-6E8A-4147-A177-3AD203B41FA5}">
                      <a16:colId xmlns:a16="http://schemas.microsoft.com/office/drawing/2014/main" val="20002"/>
                    </a:ext>
                  </a:extLst>
                </a:gridCol>
                <a:gridCol w="1221699">
                  <a:extLst>
                    <a:ext uri="{9D8B030D-6E8A-4147-A177-3AD203B41FA5}">
                      <a16:colId xmlns:a16="http://schemas.microsoft.com/office/drawing/2014/main" val="20003"/>
                    </a:ext>
                  </a:extLst>
                </a:gridCol>
                <a:gridCol w="722517">
                  <a:extLst>
                    <a:ext uri="{9D8B030D-6E8A-4147-A177-3AD203B41FA5}">
                      <a16:colId xmlns:a16="http://schemas.microsoft.com/office/drawing/2014/main" val="20004"/>
                    </a:ext>
                  </a:extLst>
                </a:gridCol>
                <a:gridCol w="216024">
                  <a:extLst>
                    <a:ext uri="{9D8B030D-6E8A-4147-A177-3AD203B41FA5}">
                      <a16:colId xmlns:a16="http://schemas.microsoft.com/office/drawing/2014/main" val="20005"/>
                    </a:ext>
                  </a:extLst>
                </a:gridCol>
                <a:gridCol w="1872206">
                  <a:extLst>
                    <a:ext uri="{9D8B030D-6E8A-4147-A177-3AD203B41FA5}">
                      <a16:colId xmlns:a16="http://schemas.microsoft.com/office/drawing/2014/main" val="20006"/>
                    </a:ext>
                  </a:extLst>
                </a:gridCol>
              </a:tblGrid>
              <a:tr h="360039">
                <a:tc>
                  <a:txBody>
                    <a:bodyPr/>
                    <a:lstStyle/>
                    <a:p>
                      <a:pPr marL="36195" marR="36195" algn="dist">
                        <a:lnSpc>
                          <a:spcPts val="2400"/>
                        </a:lnSpc>
                        <a:spcAft>
                          <a:spcPts val="0"/>
                        </a:spcAft>
                      </a:pPr>
                      <a:r>
                        <a:rPr lang="zh-TW" sz="1800" b="1" kern="100" dirty="0">
                          <a:solidFill>
                            <a:srgbClr val="000000"/>
                          </a:solidFill>
                          <a:latin typeface="標楷體" pitchFamily="65" charset="-120"/>
                          <a:ea typeface="標楷體" pitchFamily="65" charset="-120"/>
                        </a:rPr>
                        <a:t>案號及契約號</a:t>
                      </a:r>
                    </a:p>
                  </a:txBody>
                  <a:tcPr marL="5836" marR="5836" marT="0"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nSpc>
                          <a:spcPts val="2400"/>
                        </a:lnSpc>
                      </a:pPr>
                      <a:endParaRPr lang="zh-TW" altLang="en-US" sz="1800" dirty="0">
                        <a:latin typeface="標楷體" pitchFamily="65" charset="-120"/>
                        <a:ea typeface="標楷體" pitchFamily="65" charset="-120"/>
                      </a:endParaRPr>
                    </a:p>
                  </a:txBody>
                  <a:tcPr marL="5836" marR="583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zh-TW" altLang="en-US"/>
                    </a:p>
                  </a:txBody>
                  <a:tcPr/>
                </a:tc>
                <a:tc>
                  <a:txBody>
                    <a:bodyPr/>
                    <a:lstStyle/>
                    <a:p>
                      <a:pPr marL="36195" marR="36195" algn="dist">
                        <a:lnSpc>
                          <a:spcPts val="2400"/>
                        </a:lnSpc>
                        <a:spcAft>
                          <a:spcPts val="0"/>
                        </a:spcAft>
                      </a:pPr>
                      <a:r>
                        <a:rPr lang="zh-TW" sz="1800" b="1" kern="100">
                          <a:solidFill>
                            <a:srgbClr val="000000"/>
                          </a:solidFill>
                          <a:latin typeface="標楷體" pitchFamily="65" charset="-120"/>
                          <a:ea typeface="標楷體" pitchFamily="65" charset="-120"/>
                        </a:rPr>
                        <a:t>廠商名稱</a:t>
                      </a:r>
                    </a:p>
                  </a:txBody>
                  <a:tcPr marL="5836" marR="583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3">
                  <a:txBody>
                    <a:bodyPr/>
                    <a:lstStyle/>
                    <a:p>
                      <a:pPr>
                        <a:lnSpc>
                          <a:spcPts val="2400"/>
                        </a:lnSpc>
                      </a:pPr>
                      <a:endParaRPr lang="zh-TW" altLang="en-US" sz="1800">
                        <a:latin typeface="標楷體" pitchFamily="65" charset="-120"/>
                        <a:ea typeface="標楷體" pitchFamily="65" charset="-120"/>
                      </a:endParaRPr>
                    </a:p>
                  </a:txBody>
                  <a:tcPr marL="5836" marR="5836" marT="0" marB="0" anchor="ctr">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zh-TW" altLang="en-US"/>
                    </a:p>
                  </a:txBody>
                  <a:tcPr/>
                </a:tc>
                <a:tc hMerge="1">
                  <a:txBody>
                    <a:bodyPr/>
                    <a:lstStyle/>
                    <a:p>
                      <a:endParaRPr lang="zh-TW" altLang="en-US"/>
                    </a:p>
                  </a:txBody>
                  <a:tcPr/>
                </a:tc>
                <a:extLst>
                  <a:ext uri="{0D108BD9-81ED-4DB2-BD59-A6C34878D82A}">
                    <a16:rowId xmlns:a16="http://schemas.microsoft.com/office/drawing/2014/main" val="10000"/>
                  </a:ext>
                </a:extLst>
              </a:tr>
              <a:tr h="360040">
                <a:tc>
                  <a:txBody>
                    <a:bodyPr/>
                    <a:lstStyle/>
                    <a:p>
                      <a:pPr marL="36195" marR="36195" algn="dist">
                        <a:lnSpc>
                          <a:spcPts val="2400"/>
                        </a:lnSpc>
                        <a:spcAft>
                          <a:spcPts val="0"/>
                        </a:spcAft>
                      </a:pPr>
                      <a:r>
                        <a:rPr lang="zh-TW" sz="1600" b="1" kern="100" spc="-100" dirty="0">
                          <a:solidFill>
                            <a:srgbClr val="000000"/>
                          </a:solidFill>
                          <a:latin typeface="標楷體" pitchFamily="65" charset="-120"/>
                          <a:ea typeface="標楷體" pitchFamily="65" charset="-120"/>
                        </a:rPr>
                        <a:t>標的名稱及數量摘要</a:t>
                      </a:r>
                      <a:endParaRPr lang="zh-TW" sz="1600" b="1" kern="100" dirty="0">
                        <a:solidFill>
                          <a:srgbClr val="000000"/>
                        </a:solidFill>
                        <a:latin typeface="標楷體" pitchFamily="65" charset="-120"/>
                        <a:ea typeface="標楷體" pitchFamily="65" charset="-120"/>
                      </a:endParaRPr>
                    </a:p>
                  </a:txBody>
                  <a:tcPr marL="5836" marR="5836" marT="0"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3">
                  <a:txBody>
                    <a:bodyPr/>
                    <a:lstStyle/>
                    <a:p>
                      <a:pPr>
                        <a:lnSpc>
                          <a:spcPts val="2400"/>
                        </a:lnSpc>
                      </a:pPr>
                      <a:endParaRPr lang="zh-TW" altLang="en-US" sz="1800" dirty="0">
                        <a:latin typeface="標楷體" pitchFamily="65" charset="-120"/>
                        <a:ea typeface="標楷體" pitchFamily="65" charset="-120"/>
                      </a:endParaRPr>
                    </a:p>
                  </a:txBody>
                  <a:tcPr marL="5836" marR="583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zh-TW" altLang="en-US"/>
                    </a:p>
                  </a:txBody>
                  <a:tcPr/>
                </a:tc>
                <a:tc hMerge="1">
                  <a:txBody>
                    <a:bodyPr/>
                    <a:lstStyle/>
                    <a:p>
                      <a:endParaRPr lang="zh-TW" altLang="en-US"/>
                    </a:p>
                  </a:txBody>
                  <a:tcPr/>
                </a:tc>
                <a:tc gridSpan="2">
                  <a:txBody>
                    <a:bodyPr/>
                    <a:lstStyle/>
                    <a:p>
                      <a:pPr algn="just">
                        <a:lnSpc>
                          <a:spcPts val="2400"/>
                        </a:lnSpc>
                        <a:spcAft>
                          <a:spcPts val="0"/>
                        </a:spcAft>
                      </a:pPr>
                      <a:r>
                        <a:rPr lang="zh-TW" sz="1800" b="1" kern="100" dirty="0">
                          <a:solidFill>
                            <a:srgbClr val="0000FF"/>
                          </a:solidFill>
                          <a:latin typeface="標楷體" pitchFamily="65" charset="-120"/>
                          <a:ea typeface="標楷體" pitchFamily="65" charset="-120"/>
                        </a:rPr>
                        <a:t>驗收批次</a:t>
                      </a:r>
                    </a:p>
                  </a:txBody>
                  <a:tcPr marL="5836" marR="583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zh-TW" altLang="en-US"/>
                    </a:p>
                  </a:txBody>
                  <a:tcPr/>
                </a:tc>
                <a:tc>
                  <a:txBody>
                    <a:bodyPr/>
                    <a:lstStyle/>
                    <a:p>
                      <a:pPr algn="just">
                        <a:lnSpc>
                          <a:spcPts val="2400"/>
                        </a:lnSpc>
                        <a:spcAft>
                          <a:spcPts val="0"/>
                        </a:spcAft>
                      </a:pPr>
                      <a:endParaRPr lang="en-US" sz="1800" b="1" kern="100">
                        <a:solidFill>
                          <a:srgbClr val="000000"/>
                        </a:solidFill>
                        <a:latin typeface="標楷體" pitchFamily="65" charset="-120"/>
                        <a:ea typeface="標楷體" pitchFamily="65" charset="-120"/>
                      </a:endParaRPr>
                    </a:p>
                  </a:txBody>
                  <a:tcPr marL="5836" marR="5836" marT="0" marB="0" anchor="ctr">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432048">
                <a:tc>
                  <a:txBody>
                    <a:bodyPr/>
                    <a:lstStyle/>
                    <a:p>
                      <a:pPr marL="36195" marR="36195" algn="dist">
                        <a:lnSpc>
                          <a:spcPts val="2400"/>
                        </a:lnSpc>
                        <a:spcAft>
                          <a:spcPts val="0"/>
                        </a:spcAft>
                      </a:pPr>
                      <a:r>
                        <a:rPr lang="zh-TW" sz="1800" b="1" kern="100" dirty="0">
                          <a:solidFill>
                            <a:srgbClr val="0000FF"/>
                          </a:solidFill>
                          <a:latin typeface="標楷體" pitchFamily="65" charset="-120"/>
                          <a:ea typeface="標楷體" pitchFamily="65" charset="-120"/>
                        </a:rPr>
                        <a:t>採購金額</a:t>
                      </a:r>
                    </a:p>
                  </a:txBody>
                  <a:tcPr marL="5836" marR="5836" marT="0"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6">
                  <a:txBody>
                    <a:bodyPr/>
                    <a:lstStyle/>
                    <a:p>
                      <a:pPr>
                        <a:lnSpc>
                          <a:spcPts val="2400"/>
                        </a:lnSpc>
                        <a:spcAft>
                          <a:spcPts val="0"/>
                        </a:spcAft>
                      </a:pPr>
                      <a:r>
                        <a:rPr lang="en-US" sz="1800" b="1" kern="100" dirty="0">
                          <a:solidFill>
                            <a:srgbClr val="000000"/>
                          </a:solidFill>
                          <a:latin typeface="標楷體" pitchFamily="65" charset="-120"/>
                          <a:ea typeface="標楷體" pitchFamily="65" charset="-120"/>
                          <a:sym typeface="Monotype Sorts"/>
                        </a:rPr>
                        <a:t> </a:t>
                      </a:r>
                      <a:r>
                        <a:rPr lang="en-US" sz="1400" b="1" kern="100" dirty="0">
                          <a:solidFill>
                            <a:srgbClr val="000000"/>
                          </a:solidFill>
                          <a:latin typeface="標楷體" pitchFamily="65" charset="-120"/>
                          <a:ea typeface="標楷體" pitchFamily="65" charset="-120"/>
                          <a:sym typeface="Monotype Sorts"/>
                        </a:rPr>
                        <a:t>□</a:t>
                      </a:r>
                      <a:r>
                        <a:rPr lang="zh-TW" sz="1400" b="1" kern="100" dirty="0">
                          <a:solidFill>
                            <a:srgbClr val="000000"/>
                          </a:solidFill>
                          <a:latin typeface="標楷體" pitchFamily="65" charset="-120"/>
                          <a:ea typeface="標楷體" pitchFamily="65" charset="-120"/>
                        </a:rPr>
                        <a:t>未達公告金額</a:t>
                      </a:r>
                      <a:r>
                        <a:rPr lang="en-US" sz="1400" b="1" kern="100" dirty="0">
                          <a:solidFill>
                            <a:srgbClr val="000000"/>
                          </a:solidFill>
                          <a:latin typeface="標楷體" pitchFamily="65" charset="-120"/>
                          <a:ea typeface="標楷體" pitchFamily="65" charset="-120"/>
                          <a:sym typeface="Monotype Sorts"/>
                        </a:rPr>
                        <a:t>□</a:t>
                      </a:r>
                      <a:r>
                        <a:rPr lang="zh-TW" sz="1400" b="1" kern="100" dirty="0">
                          <a:solidFill>
                            <a:srgbClr val="000000"/>
                          </a:solidFill>
                          <a:latin typeface="標楷體" pitchFamily="65" charset="-120"/>
                          <a:ea typeface="標楷體" pitchFamily="65" charset="-120"/>
                        </a:rPr>
                        <a:t>公告金額以上未達查核金額</a:t>
                      </a:r>
                      <a:r>
                        <a:rPr lang="en-US" altLang="zh-TW" sz="1400" b="1" kern="100" dirty="0">
                          <a:solidFill>
                            <a:srgbClr val="000000"/>
                          </a:solidFill>
                          <a:latin typeface="標楷體" pitchFamily="65" charset="-120"/>
                          <a:ea typeface="標楷體" pitchFamily="65" charset="-120"/>
                        </a:rPr>
                        <a:t> </a:t>
                      </a:r>
                      <a:r>
                        <a:rPr lang="zh-TW" altLang="en-US" sz="1400" b="1" kern="100" dirty="0">
                          <a:solidFill>
                            <a:srgbClr val="000000"/>
                          </a:solidFill>
                          <a:latin typeface="標楷體" pitchFamily="65" charset="-120"/>
                          <a:ea typeface="標楷體" pitchFamily="65" charset="-120"/>
                        </a:rPr>
                        <a:t>□</a:t>
                      </a:r>
                      <a:r>
                        <a:rPr lang="zh-TW" sz="1400" b="1" kern="100" dirty="0">
                          <a:solidFill>
                            <a:srgbClr val="000000"/>
                          </a:solidFill>
                          <a:latin typeface="標楷體" pitchFamily="65" charset="-120"/>
                          <a:ea typeface="標楷體" pitchFamily="65" charset="-120"/>
                        </a:rPr>
                        <a:t>查核金額以上未達巨額</a:t>
                      </a:r>
                      <a:r>
                        <a:rPr lang="en-US" sz="1400" b="1" kern="100" dirty="0">
                          <a:solidFill>
                            <a:srgbClr val="000000"/>
                          </a:solidFill>
                          <a:latin typeface="標楷體" pitchFamily="65" charset="-120"/>
                          <a:ea typeface="標楷體" pitchFamily="65" charset="-120"/>
                          <a:sym typeface="Monotype Sorts"/>
                        </a:rPr>
                        <a:t>□</a:t>
                      </a:r>
                      <a:r>
                        <a:rPr lang="zh-TW" sz="1400" b="1" kern="100" dirty="0">
                          <a:solidFill>
                            <a:srgbClr val="000000"/>
                          </a:solidFill>
                          <a:latin typeface="標楷體" pitchFamily="65" charset="-120"/>
                          <a:ea typeface="標楷體" pitchFamily="65" charset="-120"/>
                        </a:rPr>
                        <a:t>巨額</a:t>
                      </a:r>
                    </a:p>
                  </a:txBody>
                  <a:tcPr marL="5836" marR="5836" marT="0" marB="0" anchor="ctr">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extLst>
                  <a:ext uri="{0D108BD9-81ED-4DB2-BD59-A6C34878D82A}">
                    <a16:rowId xmlns:a16="http://schemas.microsoft.com/office/drawing/2014/main" val="10002"/>
                  </a:ext>
                </a:extLst>
              </a:tr>
              <a:tr h="319295">
                <a:tc>
                  <a:txBody>
                    <a:bodyPr/>
                    <a:lstStyle/>
                    <a:p>
                      <a:pPr marL="36195" marR="36195" algn="dist">
                        <a:lnSpc>
                          <a:spcPts val="2400"/>
                        </a:lnSpc>
                        <a:spcAft>
                          <a:spcPts val="0"/>
                        </a:spcAft>
                      </a:pPr>
                      <a:r>
                        <a:rPr lang="zh-TW" sz="1800" b="1" kern="100" dirty="0">
                          <a:solidFill>
                            <a:srgbClr val="000000"/>
                          </a:solidFill>
                          <a:latin typeface="標楷體" pitchFamily="65" charset="-120"/>
                          <a:ea typeface="標楷體" pitchFamily="65" charset="-120"/>
                        </a:rPr>
                        <a:t>履約期限</a:t>
                      </a:r>
                    </a:p>
                  </a:txBody>
                  <a:tcPr marL="5836" marR="5836" marT="0"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6">
                  <a:txBody>
                    <a:bodyPr/>
                    <a:lstStyle/>
                    <a:p>
                      <a:pPr>
                        <a:lnSpc>
                          <a:spcPts val="2400"/>
                        </a:lnSpc>
                      </a:pPr>
                      <a:endParaRPr lang="zh-TW" altLang="en-US" sz="1800" dirty="0">
                        <a:latin typeface="標楷體" pitchFamily="65" charset="-120"/>
                        <a:ea typeface="標楷體" pitchFamily="65" charset="-120"/>
                      </a:endParaRPr>
                    </a:p>
                  </a:txBody>
                  <a:tcPr marL="5836" marR="5836" marT="0" marB="0" anchor="ctr">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extLst>
                  <a:ext uri="{0D108BD9-81ED-4DB2-BD59-A6C34878D82A}">
                    <a16:rowId xmlns:a16="http://schemas.microsoft.com/office/drawing/2014/main" val="10003"/>
                  </a:ext>
                </a:extLst>
              </a:tr>
              <a:tr h="356201">
                <a:tc>
                  <a:txBody>
                    <a:bodyPr/>
                    <a:lstStyle/>
                    <a:p>
                      <a:pPr marL="36195" marR="36195" algn="dist">
                        <a:lnSpc>
                          <a:spcPts val="2400"/>
                        </a:lnSpc>
                        <a:spcAft>
                          <a:spcPts val="0"/>
                        </a:spcAft>
                      </a:pPr>
                      <a:r>
                        <a:rPr lang="zh-TW" sz="1800" b="1" kern="100" spc="-100" dirty="0">
                          <a:solidFill>
                            <a:srgbClr val="000000"/>
                          </a:solidFill>
                          <a:latin typeface="標楷體" pitchFamily="65" charset="-120"/>
                          <a:ea typeface="標楷體" pitchFamily="65" charset="-120"/>
                        </a:rPr>
                        <a:t>完成履約日期</a:t>
                      </a:r>
                      <a:endParaRPr lang="zh-TW" sz="1800" b="1" kern="100" dirty="0">
                        <a:solidFill>
                          <a:srgbClr val="000000"/>
                        </a:solidFill>
                        <a:latin typeface="標楷體" pitchFamily="65" charset="-120"/>
                        <a:ea typeface="標楷體" pitchFamily="65" charset="-120"/>
                      </a:endParaRPr>
                    </a:p>
                  </a:txBody>
                  <a:tcPr marL="5836" marR="5836" marT="0"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gn="just">
                        <a:lnSpc>
                          <a:spcPts val="2400"/>
                        </a:lnSpc>
                        <a:spcAft>
                          <a:spcPts val="0"/>
                        </a:spcAft>
                      </a:pPr>
                      <a:r>
                        <a:rPr lang="en-US" sz="1800" b="1" kern="100" dirty="0">
                          <a:solidFill>
                            <a:srgbClr val="000000"/>
                          </a:solidFill>
                          <a:latin typeface="標楷體" pitchFamily="65" charset="-120"/>
                          <a:ea typeface="標楷體" pitchFamily="65" charset="-120"/>
                        </a:rPr>
                        <a:t>   </a:t>
                      </a:r>
                      <a:r>
                        <a:rPr lang="zh-TW" sz="1800" b="1" kern="100" dirty="0">
                          <a:solidFill>
                            <a:srgbClr val="000000"/>
                          </a:solidFill>
                          <a:latin typeface="標楷體" pitchFamily="65" charset="-120"/>
                          <a:ea typeface="標楷體" pitchFamily="65" charset="-120"/>
                        </a:rPr>
                        <a:t>年</a:t>
                      </a:r>
                      <a:r>
                        <a:rPr lang="en-US" sz="1800" b="1" kern="100" dirty="0">
                          <a:solidFill>
                            <a:srgbClr val="000000"/>
                          </a:solidFill>
                          <a:latin typeface="標楷體" pitchFamily="65" charset="-120"/>
                          <a:ea typeface="標楷體" pitchFamily="65" charset="-120"/>
                        </a:rPr>
                        <a:t>     </a:t>
                      </a:r>
                      <a:r>
                        <a:rPr lang="zh-TW" sz="1800" b="1" kern="100" dirty="0">
                          <a:solidFill>
                            <a:srgbClr val="000000"/>
                          </a:solidFill>
                          <a:latin typeface="標楷體" pitchFamily="65" charset="-120"/>
                          <a:ea typeface="標楷體" pitchFamily="65" charset="-120"/>
                        </a:rPr>
                        <a:t>月</a:t>
                      </a:r>
                      <a:r>
                        <a:rPr lang="en-US" sz="1800" b="1" kern="100" dirty="0">
                          <a:solidFill>
                            <a:srgbClr val="000000"/>
                          </a:solidFill>
                          <a:latin typeface="標楷體" pitchFamily="65" charset="-120"/>
                          <a:ea typeface="標楷體" pitchFamily="65" charset="-120"/>
                        </a:rPr>
                        <a:t>     </a:t>
                      </a:r>
                      <a:r>
                        <a:rPr lang="zh-TW" sz="1800" b="1" kern="100" dirty="0">
                          <a:solidFill>
                            <a:srgbClr val="000000"/>
                          </a:solidFill>
                          <a:latin typeface="標楷體" pitchFamily="65" charset="-120"/>
                          <a:ea typeface="標楷體" pitchFamily="65" charset="-120"/>
                        </a:rPr>
                        <a:t>日 </a:t>
                      </a:r>
                    </a:p>
                  </a:txBody>
                  <a:tcPr marL="5836" marR="583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zh-TW" altLang="en-US"/>
                    </a:p>
                  </a:txBody>
                  <a:tcPr/>
                </a:tc>
                <a:tc gridSpan="2">
                  <a:txBody>
                    <a:bodyPr/>
                    <a:lstStyle/>
                    <a:p>
                      <a:pPr marL="36195" marR="36195" algn="dist">
                        <a:lnSpc>
                          <a:spcPts val="2400"/>
                        </a:lnSpc>
                        <a:spcAft>
                          <a:spcPts val="0"/>
                        </a:spcAft>
                      </a:pPr>
                      <a:r>
                        <a:rPr lang="zh-TW" sz="1800" b="1" kern="100" dirty="0">
                          <a:solidFill>
                            <a:srgbClr val="000000"/>
                          </a:solidFill>
                          <a:latin typeface="標楷體" pitchFamily="65" charset="-120"/>
                          <a:ea typeface="標楷體" pitchFamily="65" charset="-120"/>
                        </a:rPr>
                        <a:t>履約有無逾期</a:t>
                      </a:r>
                    </a:p>
                  </a:txBody>
                  <a:tcPr marL="5836" marR="583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algn="just">
                        <a:spcAft>
                          <a:spcPts val="0"/>
                        </a:spcAft>
                      </a:pPr>
                      <a:endParaRPr lang="zh-TW" sz="2000" b="1" kern="100" dirty="0">
                        <a:solidFill>
                          <a:srgbClr val="000000"/>
                        </a:solidFill>
                        <a:latin typeface="標楷體" pitchFamily="65" charset="-120"/>
                        <a:ea typeface="標楷體" pitchFamily="65" charset="-120"/>
                      </a:endParaRPr>
                    </a:p>
                  </a:txBody>
                  <a:tcPr/>
                </a:tc>
                <a:tc gridSpan="2">
                  <a:txBody>
                    <a:bodyPr/>
                    <a:lstStyle/>
                    <a:p>
                      <a:pPr algn="just">
                        <a:lnSpc>
                          <a:spcPts val="2400"/>
                        </a:lnSpc>
                        <a:spcAft>
                          <a:spcPts val="0"/>
                        </a:spcAft>
                      </a:pPr>
                      <a:r>
                        <a:rPr lang="en-US" sz="1800" b="1" kern="100" dirty="0">
                          <a:solidFill>
                            <a:srgbClr val="000000"/>
                          </a:solidFill>
                          <a:latin typeface="標楷體" pitchFamily="65" charset="-120"/>
                          <a:ea typeface="標楷體" pitchFamily="65" charset="-120"/>
                        </a:rPr>
                        <a:t> □</a:t>
                      </a:r>
                      <a:r>
                        <a:rPr lang="zh-TW" sz="1800" b="1" kern="100" dirty="0">
                          <a:solidFill>
                            <a:srgbClr val="000000"/>
                          </a:solidFill>
                          <a:latin typeface="標楷體" pitchFamily="65" charset="-120"/>
                          <a:ea typeface="標楷體" pitchFamily="65" charset="-120"/>
                        </a:rPr>
                        <a:t>逾期</a:t>
                      </a:r>
                      <a:r>
                        <a:rPr lang="en-US" sz="1800" b="1" kern="100" dirty="0">
                          <a:solidFill>
                            <a:srgbClr val="000000"/>
                          </a:solidFill>
                          <a:latin typeface="標楷體" pitchFamily="65" charset="-120"/>
                          <a:ea typeface="標楷體" pitchFamily="65" charset="-120"/>
                        </a:rPr>
                        <a:t>  □</a:t>
                      </a:r>
                      <a:r>
                        <a:rPr lang="zh-TW" sz="1800" b="1" kern="100" dirty="0">
                          <a:solidFill>
                            <a:srgbClr val="000000"/>
                          </a:solidFill>
                          <a:latin typeface="標楷體" pitchFamily="65" charset="-120"/>
                          <a:ea typeface="標楷體" pitchFamily="65" charset="-120"/>
                        </a:rPr>
                        <a:t>未逾期</a:t>
                      </a:r>
                    </a:p>
                  </a:txBody>
                  <a:tcPr marL="5836" marR="5836" marT="0" marB="0" anchor="ctr">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zh-TW" altLang="en-US"/>
                    </a:p>
                  </a:txBody>
                  <a:tcPr/>
                </a:tc>
                <a:extLst>
                  <a:ext uri="{0D108BD9-81ED-4DB2-BD59-A6C34878D82A}">
                    <a16:rowId xmlns:a16="http://schemas.microsoft.com/office/drawing/2014/main" val="10004"/>
                  </a:ext>
                </a:extLst>
              </a:tr>
              <a:tr h="332616">
                <a:tc>
                  <a:txBody>
                    <a:bodyPr/>
                    <a:lstStyle/>
                    <a:p>
                      <a:pPr marL="36195" marR="36195" algn="dist">
                        <a:lnSpc>
                          <a:spcPts val="2400"/>
                        </a:lnSpc>
                        <a:spcAft>
                          <a:spcPts val="0"/>
                        </a:spcAft>
                      </a:pPr>
                      <a:r>
                        <a:rPr lang="zh-TW" sz="1800" b="1" kern="100" dirty="0">
                          <a:solidFill>
                            <a:srgbClr val="0000FF"/>
                          </a:solidFill>
                          <a:latin typeface="標楷體" pitchFamily="65" charset="-120"/>
                          <a:ea typeface="標楷體" pitchFamily="65" charset="-120"/>
                        </a:rPr>
                        <a:t>契約金額</a:t>
                      </a:r>
                    </a:p>
                  </a:txBody>
                  <a:tcPr marL="5836" marR="5836" marT="0"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ts val="2400"/>
                        </a:lnSpc>
                      </a:pPr>
                      <a:endParaRPr lang="zh-TW" altLang="en-US" sz="1800" dirty="0">
                        <a:latin typeface="標楷體" pitchFamily="65" charset="-120"/>
                        <a:ea typeface="標楷體" pitchFamily="65" charset="-120"/>
                      </a:endParaRPr>
                    </a:p>
                  </a:txBody>
                  <a:tcPr marL="5836" marR="583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3">
                  <a:txBody>
                    <a:bodyPr/>
                    <a:lstStyle/>
                    <a:p>
                      <a:pPr algn="just">
                        <a:lnSpc>
                          <a:spcPts val="2400"/>
                        </a:lnSpc>
                        <a:spcAft>
                          <a:spcPts val="0"/>
                        </a:spcAft>
                      </a:pPr>
                      <a:r>
                        <a:rPr lang="zh-TW" sz="1800" b="1" kern="100" spc="-100" dirty="0">
                          <a:solidFill>
                            <a:srgbClr val="000000"/>
                          </a:solidFill>
                          <a:latin typeface="標楷體" pitchFamily="65" charset="-120"/>
                          <a:ea typeface="標楷體" pitchFamily="65" charset="-120"/>
                        </a:rPr>
                        <a:t>契約變更或加減價次數</a:t>
                      </a:r>
                      <a:endParaRPr lang="zh-TW" sz="1800" b="1" kern="100" dirty="0">
                        <a:solidFill>
                          <a:srgbClr val="000000"/>
                        </a:solidFill>
                        <a:latin typeface="標楷體" pitchFamily="65" charset="-120"/>
                        <a:ea typeface="標楷體" pitchFamily="65" charset="-120"/>
                      </a:endParaRPr>
                    </a:p>
                  </a:txBody>
                  <a:tcPr marL="5836" marR="583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zh-TW" altLang="en-US"/>
                    </a:p>
                  </a:txBody>
                  <a:tcPr/>
                </a:tc>
                <a:tc hMerge="1">
                  <a:txBody>
                    <a:bodyPr/>
                    <a:lstStyle/>
                    <a:p>
                      <a:endParaRPr lang="zh-TW" altLang="en-US"/>
                    </a:p>
                  </a:txBody>
                  <a:tcPr/>
                </a:tc>
                <a:tc gridSpan="2">
                  <a:txBody>
                    <a:bodyPr/>
                    <a:lstStyle/>
                    <a:p>
                      <a:pPr>
                        <a:lnSpc>
                          <a:spcPts val="2400"/>
                        </a:lnSpc>
                      </a:pPr>
                      <a:endParaRPr lang="zh-TW" altLang="en-US" sz="1800">
                        <a:latin typeface="標楷體" pitchFamily="65" charset="-120"/>
                        <a:ea typeface="標楷體" pitchFamily="65" charset="-120"/>
                      </a:endParaRPr>
                    </a:p>
                  </a:txBody>
                  <a:tcPr marL="5836" marR="5836" marT="0" marB="0" anchor="ctr">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zh-TW" altLang="en-US"/>
                    </a:p>
                  </a:txBody>
                  <a:tcPr/>
                </a:tc>
                <a:extLst>
                  <a:ext uri="{0D108BD9-81ED-4DB2-BD59-A6C34878D82A}">
                    <a16:rowId xmlns:a16="http://schemas.microsoft.com/office/drawing/2014/main" val="10005"/>
                  </a:ext>
                </a:extLst>
              </a:tr>
              <a:tr h="1656184">
                <a:tc gridSpan="7">
                  <a:txBody>
                    <a:bodyPr/>
                    <a:lstStyle/>
                    <a:p>
                      <a:pPr>
                        <a:lnSpc>
                          <a:spcPts val="2400"/>
                        </a:lnSpc>
                        <a:spcAft>
                          <a:spcPts val="0"/>
                        </a:spcAft>
                        <a:tabLst>
                          <a:tab pos="2133600" algn="l"/>
                        </a:tabLst>
                      </a:pPr>
                      <a:r>
                        <a:rPr lang="en-US" sz="1800" b="1" kern="100" dirty="0">
                          <a:solidFill>
                            <a:srgbClr val="000000"/>
                          </a:solidFill>
                          <a:latin typeface="標楷體" pitchFamily="65" charset="-120"/>
                          <a:ea typeface="標楷體" pitchFamily="65" charset="-120"/>
                        </a:rPr>
                        <a:t>[</a:t>
                      </a:r>
                      <a:r>
                        <a:rPr lang="zh-TW" altLang="en-US" sz="1800" b="1" kern="100" dirty="0">
                          <a:solidFill>
                            <a:srgbClr val="0000FF"/>
                          </a:solidFill>
                          <a:latin typeface="標楷體" pitchFamily="65" charset="-120"/>
                          <a:ea typeface="標楷體" pitchFamily="65" charset="-120"/>
                        </a:rPr>
                        <a:t>初</a:t>
                      </a:r>
                      <a:r>
                        <a:rPr lang="zh-TW" sz="1800" b="1" kern="100" dirty="0">
                          <a:solidFill>
                            <a:srgbClr val="0000FF"/>
                          </a:solidFill>
                          <a:latin typeface="標楷體" pitchFamily="65" charset="-120"/>
                          <a:ea typeface="標楷體" pitchFamily="65" charset="-120"/>
                        </a:rPr>
                        <a:t>驗經過</a:t>
                      </a:r>
                      <a:r>
                        <a:rPr lang="en-US" sz="1800" b="1" kern="100" dirty="0">
                          <a:solidFill>
                            <a:srgbClr val="000000"/>
                          </a:solidFill>
                          <a:latin typeface="標楷體" pitchFamily="65" charset="-120"/>
                          <a:ea typeface="標楷體" pitchFamily="65" charset="-120"/>
                        </a:rPr>
                        <a:t>]</a:t>
                      </a:r>
                      <a:r>
                        <a:rPr lang="zh-TW" sz="1800" b="1" kern="100" dirty="0">
                          <a:solidFill>
                            <a:srgbClr val="000000"/>
                          </a:solidFill>
                          <a:latin typeface="標楷體" pitchFamily="65" charset="-120"/>
                          <a:ea typeface="標楷體" pitchFamily="65" charset="-120"/>
                        </a:rPr>
                        <a:t>：</a:t>
                      </a:r>
                    </a:p>
                    <a:p>
                      <a:pPr>
                        <a:lnSpc>
                          <a:spcPts val="2400"/>
                        </a:lnSpc>
                        <a:spcAft>
                          <a:spcPts val="0"/>
                        </a:spcAft>
                      </a:pPr>
                      <a:r>
                        <a:rPr lang="en-US" sz="1800" b="1" kern="100" dirty="0">
                          <a:solidFill>
                            <a:srgbClr val="000000"/>
                          </a:solidFill>
                          <a:latin typeface="標楷體" pitchFamily="65" charset="-120"/>
                          <a:ea typeface="標楷體" pitchFamily="65" charset="-120"/>
                        </a:rPr>
                        <a:t>[</a:t>
                      </a:r>
                      <a:r>
                        <a:rPr lang="zh-TW" altLang="en-US" sz="1800" b="1" kern="100" dirty="0">
                          <a:solidFill>
                            <a:srgbClr val="FF0000"/>
                          </a:solidFill>
                          <a:latin typeface="標楷體" pitchFamily="65" charset="-120"/>
                          <a:ea typeface="標楷體" pitchFamily="65" charset="-120"/>
                        </a:rPr>
                        <a:t>初驗</a:t>
                      </a:r>
                      <a:r>
                        <a:rPr lang="zh-TW" sz="1800" b="1" kern="100" dirty="0">
                          <a:solidFill>
                            <a:srgbClr val="FF0000"/>
                          </a:solidFill>
                          <a:latin typeface="標楷體" pitchFamily="65" charset="-120"/>
                          <a:ea typeface="標楷體" pitchFamily="65" charset="-120"/>
                        </a:rPr>
                        <a:t>結果</a:t>
                      </a:r>
                      <a:r>
                        <a:rPr lang="en-US" sz="1800" b="1" kern="100" dirty="0">
                          <a:solidFill>
                            <a:srgbClr val="000000"/>
                          </a:solidFill>
                          <a:latin typeface="標楷體" pitchFamily="65" charset="-120"/>
                          <a:ea typeface="標楷體" pitchFamily="65" charset="-120"/>
                        </a:rPr>
                        <a:t>]</a:t>
                      </a:r>
                      <a:r>
                        <a:rPr lang="zh-TW" sz="1800" b="1" kern="100" dirty="0">
                          <a:solidFill>
                            <a:srgbClr val="000000"/>
                          </a:solidFill>
                          <a:latin typeface="標楷體" pitchFamily="65" charset="-120"/>
                          <a:ea typeface="標楷體" pitchFamily="65" charset="-120"/>
                        </a:rPr>
                        <a:t>：</a:t>
                      </a:r>
                      <a:r>
                        <a:rPr lang="en-US" altLang="zh-TW" sz="1800" b="1" kern="100" dirty="0">
                          <a:solidFill>
                            <a:srgbClr val="000000"/>
                          </a:solidFill>
                          <a:latin typeface="標楷體" pitchFamily="65" charset="-120"/>
                          <a:ea typeface="標楷體" pitchFamily="65" charset="-120"/>
                        </a:rPr>
                        <a:t>   </a:t>
                      </a:r>
                      <a:endParaRPr lang="zh-TW" sz="1800" b="1" kern="100" dirty="0">
                        <a:solidFill>
                          <a:srgbClr val="000000"/>
                        </a:solidFill>
                        <a:latin typeface="標楷體" pitchFamily="65" charset="-120"/>
                        <a:ea typeface="標楷體" pitchFamily="65" charset="-120"/>
                      </a:endParaRPr>
                    </a:p>
                    <a:p>
                      <a:pPr marL="342900" lvl="0" indent="-342900">
                        <a:lnSpc>
                          <a:spcPts val="2400"/>
                        </a:lnSpc>
                        <a:spcAft>
                          <a:spcPts val="0"/>
                        </a:spcAft>
                        <a:buFont typeface="標楷體"/>
                        <a:buNone/>
                        <a:tabLst>
                          <a:tab pos="-457200" algn="l"/>
                        </a:tabLst>
                      </a:pPr>
                      <a:r>
                        <a:rPr lang="zh-TW" altLang="en-US" sz="1800" b="1" kern="100" dirty="0">
                          <a:solidFill>
                            <a:srgbClr val="000000"/>
                          </a:solidFill>
                          <a:latin typeface="標楷體" pitchFamily="65" charset="-120"/>
                          <a:ea typeface="標楷體" pitchFamily="65" charset="-120"/>
                        </a:rPr>
                        <a:t> □</a:t>
                      </a:r>
                      <a:r>
                        <a:rPr lang="zh-TW" sz="1800" b="1" kern="100" dirty="0">
                          <a:solidFill>
                            <a:srgbClr val="000000"/>
                          </a:solidFill>
                          <a:latin typeface="標楷體" pitchFamily="65" charset="-120"/>
                          <a:ea typeface="標楷體" pitchFamily="65" charset="-120"/>
                        </a:rPr>
                        <a:t>與契約、圖說、貨樣規定相符。</a:t>
                      </a:r>
                      <a:endParaRPr lang="en-US" altLang="zh-TW" sz="1800" b="1" kern="100" dirty="0">
                        <a:solidFill>
                          <a:srgbClr val="000000"/>
                        </a:solidFill>
                        <a:latin typeface="標楷體" pitchFamily="65" charset="-120"/>
                        <a:ea typeface="標楷體" pitchFamily="65" charset="-120"/>
                      </a:endParaRPr>
                    </a:p>
                    <a:p>
                      <a:pPr marL="342900" lvl="0" indent="-342900">
                        <a:lnSpc>
                          <a:spcPts val="2400"/>
                        </a:lnSpc>
                        <a:spcAft>
                          <a:spcPts val="0"/>
                        </a:spcAft>
                        <a:buFont typeface="標楷體"/>
                        <a:buNone/>
                        <a:tabLst>
                          <a:tab pos="-457200" algn="l"/>
                        </a:tabLst>
                      </a:pPr>
                      <a:r>
                        <a:rPr lang="zh-TW" altLang="en-US" sz="1800" b="1" kern="100" dirty="0">
                          <a:solidFill>
                            <a:srgbClr val="000000"/>
                          </a:solidFill>
                          <a:latin typeface="標楷體" pitchFamily="65" charset="-120"/>
                          <a:ea typeface="標楷體" pitchFamily="65" charset="-120"/>
                        </a:rPr>
                        <a:t> □</a:t>
                      </a:r>
                      <a:r>
                        <a:rPr lang="zh-TW" sz="1800" b="1" kern="100" dirty="0">
                          <a:solidFill>
                            <a:srgbClr val="000000"/>
                          </a:solidFill>
                          <a:latin typeface="標楷體" pitchFamily="65" charset="-120"/>
                          <a:ea typeface="標楷體" pitchFamily="65" charset="-120"/>
                        </a:rPr>
                        <a:t>與契約、圖說、貨樣規定不符及其情形：</a:t>
                      </a:r>
                    </a:p>
                    <a:p>
                      <a:pPr>
                        <a:lnSpc>
                          <a:spcPts val="2400"/>
                        </a:lnSpc>
                        <a:spcAft>
                          <a:spcPts val="0"/>
                        </a:spcAft>
                      </a:pPr>
                      <a:r>
                        <a:rPr lang="en-US" sz="1800" b="1" kern="100" dirty="0">
                          <a:solidFill>
                            <a:srgbClr val="000000"/>
                          </a:solidFill>
                          <a:latin typeface="標楷體" pitchFamily="65" charset="-120"/>
                          <a:ea typeface="標楷體" pitchFamily="65" charset="-120"/>
                        </a:rPr>
                        <a:t>[</a:t>
                      </a:r>
                      <a:r>
                        <a:rPr lang="zh-TW" sz="1800" b="1" kern="100" dirty="0">
                          <a:solidFill>
                            <a:srgbClr val="FF0000"/>
                          </a:solidFill>
                          <a:latin typeface="標楷體" pitchFamily="65" charset="-120"/>
                          <a:ea typeface="標楷體" pitchFamily="65" charset="-120"/>
                        </a:rPr>
                        <a:t>改善、拆除、重作、退貨、換貨之期限</a:t>
                      </a:r>
                      <a:r>
                        <a:rPr lang="en-US" sz="1800" b="1" kern="100" dirty="0">
                          <a:solidFill>
                            <a:srgbClr val="000000"/>
                          </a:solidFill>
                          <a:latin typeface="標楷體" pitchFamily="65" charset="-120"/>
                          <a:ea typeface="標楷體" pitchFamily="65" charset="-120"/>
                        </a:rPr>
                        <a:t>]</a:t>
                      </a:r>
                      <a:r>
                        <a:rPr lang="zh-TW" sz="1800" b="1" kern="100" dirty="0">
                          <a:solidFill>
                            <a:srgbClr val="000000"/>
                          </a:solidFill>
                          <a:latin typeface="標楷體" pitchFamily="65" charset="-120"/>
                          <a:ea typeface="標楷體" pitchFamily="65" charset="-120"/>
                        </a:rPr>
                        <a:t>：</a:t>
                      </a:r>
                    </a:p>
                    <a:p>
                      <a:pPr>
                        <a:lnSpc>
                          <a:spcPts val="2400"/>
                        </a:lnSpc>
                        <a:spcAft>
                          <a:spcPts val="0"/>
                        </a:spcAft>
                      </a:pPr>
                      <a:r>
                        <a:rPr lang="en-US" sz="1800" b="1" kern="100" dirty="0">
                          <a:solidFill>
                            <a:srgbClr val="000000"/>
                          </a:solidFill>
                          <a:latin typeface="標楷體" pitchFamily="65" charset="-120"/>
                          <a:ea typeface="標楷體" pitchFamily="65" charset="-120"/>
                        </a:rPr>
                        <a:t>[</a:t>
                      </a:r>
                      <a:r>
                        <a:rPr lang="zh-TW" sz="1800" b="1" kern="100" dirty="0">
                          <a:solidFill>
                            <a:srgbClr val="000000"/>
                          </a:solidFill>
                          <a:latin typeface="標楷體" pitchFamily="65" charset="-120"/>
                          <a:ea typeface="標楷體" pitchFamily="65" charset="-120"/>
                        </a:rPr>
                        <a:t>備註</a:t>
                      </a:r>
                      <a:r>
                        <a:rPr lang="en-US" sz="1800" b="1" kern="100" dirty="0">
                          <a:solidFill>
                            <a:srgbClr val="000000"/>
                          </a:solidFill>
                          <a:latin typeface="標楷體" pitchFamily="65" charset="-120"/>
                          <a:ea typeface="標楷體" pitchFamily="65" charset="-120"/>
                        </a:rPr>
                        <a:t>]</a:t>
                      </a:r>
                      <a:r>
                        <a:rPr lang="zh-TW" sz="1800" b="1" kern="100" dirty="0">
                          <a:solidFill>
                            <a:srgbClr val="000000"/>
                          </a:solidFill>
                          <a:latin typeface="標楷體" pitchFamily="65" charset="-120"/>
                          <a:ea typeface="標楷體" pitchFamily="65" charset="-120"/>
                        </a:rPr>
                        <a:t>：</a:t>
                      </a:r>
                    </a:p>
                  </a:txBody>
                  <a:tcPr marL="5836" marR="5836"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extLst>
                  <a:ext uri="{0D108BD9-81ED-4DB2-BD59-A6C34878D82A}">
                    <a16:rowId xmlns:a16="http://schemas.microsoft.com/office/drawing/2014/main" val="10006"/>
                  </a:ext>
                </a:extLst>
              </a:tr>
            </a:tbl>
          </a:graphicData>
        </a:graphic>
      </p:graphicFrame>
      <p:sp>
        <p:nvSpPr>
          <p:cNvPr id="1027" name="Rectangle 3"/>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1" lang="zh-TW" altLang="zh-TW" sz="1800" b="0" i="0" u="none" strike="noStrike" cap="none" normalizeH="0" baseline="0">
              <a:ln>
                <a:noFill/>
              </a:ln>
              <a:solidFill>
                <a:schemeClr val="tx1"/>
              </a:solidFill>
              <a:effectLst/>
              <a:latin typeface="Arial" pitchFamily="34" charset="0"/>
              <a:ea typeface="新細明體" pitchFamily="18" charset="-120"/>
              <a:cs typeface="新細明體" pitchFamily="18" charset="-120"/>
            </a:endParaRPr>
          </a:p>
        </p:txBody>
      </p:sp>
      <p:sp>
        <p:nvSpPr>
          <p:cNvPr id="1028" name="Rectangle 4"/>
          <p:cNvSpPr>
            <a:spLocks noChangeArrowheads="1"/>
          </p:cNvSpPr>
          <p:nvPr/>
        </p:nvSpPr>
        <p:spPr bwMode="auto">
          <a:xfrm>
            <a:off x="323528" y="6206535"/>
            <a:ext cx="8640960" cy="36933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zh-TW" sz="1400" b="1" i="0" u="none" strike="noStrike" cap="none" normalizeH="0" baseline="0" dirty="0">
                <a:ln>
                  <a:noFill/>
                </a:ln>
                <a:solidFill>
                  <a:srgbClr val="FF0000"/>
                </a:solidFill>
                <a:effectLst/>
                <a:latin typeface="標楷體" pitchFamily="65" charset="-120"/>
                <a:ea typeface="標楷體" pitchFamily="65" charset="-120"/>
                <a:cs typeface="Times New Roman" pitchFamily="18" charset="0"/>
              </a:rPr>
              <a:t>本</a:t>
            </a:r>
            <a:r>
              <a:rPr kumimoji="1" lang="zh-TW" b="1" i="0" u="none" strike="noStrike" cap="none" normalizeH="0" baseline="0" dirty="0">
                <a:ln>
                  <a:noFill/>
                </a:ln>
                <a:solidFill>
                  <a:srgbClr val="FF0000"/>
                </a:solidFill>
                <a:effectLst/>
                <a:latin typeface="標楷體" pitchFamily="65" charset="-120"/>
                <a:ea typeface="標楷體" pitchFamily="65" charset="-120"/>
                <a:cs typeface="Times New Roman" pitchFamily="18" charset="0"/>
              </a:rPr>
              <a:t>紀錄所定格式僅供參考，使用機關得視實際需要自行調整。</a:t>
            </a:r>
            <a:endParaRPr kumimoji="1" lang="zh-TW" b="1" i="0" u="none" strike="noStrike" cap="none" normalizeH="0" baseline="0" dirty="0">
              <a:ln>
                <a:noFill/>
              </a:ln>
              <a:solidFill>
                <a:srgbClr val="FF0000"/>
              </a:solidFill>
              <a:effectLst/>
              <a:latin typeface="Arial" pitchFamily="34" charset="0"/>
              <a:ea typeface="新細明體" pitchFamily="18" charset="-120"/>
              <a:cs typeface="新細明體" pitchFamily="18" charset="-120"/>
            </a:endParaRPr>
          </a:p>
        </p:txBody>
      </p:sp>
      <p:sp>
        <p:nvSpPr>
          <p:cNvPr id="1029" name="Rectangle 5"/>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1" lang="zh-TW" altLang="zh-TW" sz="1800" b="0" i="0" u="none" strike="noStrike" cap="none" normalizeH="0" baseline="0">
              <a:ln>
                <a:noFill/>
              </a:ln>
              <a:solidFill>
                <a:schemeClr val="tx1"/>
              </a:solidFill>
              <a:effectLst/>
              <a:latin typeface="Arial" pitchFamily="34" charset="0"/>
              <a:ea typeface="新細明體" pitchFamily="18" charset="-120"/>
              <a:cs typeface="新細明體" pitchFamily="18" charset="-120"/>
            </a:endParaRPr>
          </a:p>
        </p:txBody>
      </p:sp>
      <p:graphicFrame>
        <p:nvGraphicFramePr>
          <p:cNvPr id="12" name="表格 11"/>
          <p:cNvGraphicFramePr>
            <a:graphicFrameLocks noGrp="1"/>
          </p:cNvGraphicFramePr>
          <p:nvPr/>
        </p:nvGraphicFramePr>
        <p:xfrm>
          <a:off x="323524" y="5108313"/>
          <a:ext cx="8568954" cy="943474"/>
        </p:xfrm>
        <a:graphic>
          <a:graphicData uri="http://schemas.openxmlformats.org/drawingml/2006/table">
            <a:tbl>
              <a:tblPr/>
              <a:tblGrid>
                <a:gridCol w="973983">
                  <a:extLst>
                    <a:ext uri="{9D8B030D-6E8A-4147-A177-3AD203B41FA5}">
                      <a16:colId xmlns:a16="http://schemas.microsoft.com/office/drawing/2014/main" val="20000"/>
                    </a:ext>
                  </a:extLst>
                </a:gridCol>
                <a:gridCol w="949372">
                  <a:extLst>
                    <a:ext uri="{9D8B030D-6E8A-4147-A177-3AD203B41FA5}">
                      <a16:colId xmlns:a16="http://schemas.microsoft.com/office/drawing/2014/main" val="20001"/>
                    </a:ext>
                  </a:extLst>
                </a:gridCol>
                <a:gridCol w="2361121">
                  <a:extLst>
                    <a:ext uri="{9D8B030D-6E8A-4147-A177-3AD203B41FA5}">
                      <a16:colId xmlns:a16="http://schemas.microsoft.com/office/drawing/2014/main" val="20002"/>
                    </a:ext>
                  </a:extLst>
                </a:gridCol>
                <a:gridCol w="1014421">
                  <a:extLst>
                    <a:ext uri="{9D8B030D-6E8A-4147-A177-3AD203B41FA5}">
                      <a16:colId xmlns:a16="http://schemas.microsoft.com/office/drawing/2014/main" val="20003"/>
                    </a:ext>
                  </a:extLst>
                </a:gridCol>
                <a:gridCol w="949372">
                  <a:extLst>
                    <a:ext uri="{9D8B030D-6E8A-4147-A177-3AD203B41FA5}">
                      <a16:colId xmlns:a16="http://schemas.microsoft.com/office/drawing/2014/main" val="20004"/>
                    </a:ext>
                  </a:extLst>
                </a:gridCol>
                <a:gridCol w="2320685">
                  <a:extLst>
                    <a:ext uri="{9D8B030D-6E8A-4147-A177-3AD203B41FA5}">
                      <a16:colId xmlns:a16="http://schemas.microsoft.com/office/drawing/2014/main" val="20005"/>
                    </a:ext>
                  </a:extLst>
                </a:gridCol>
              </a:tblGrid>
              <a:tr h="315742">
                <a:tc gridSpan="2">
                  <a:txBody>
                    <a:bodyPr/>
                    <a:lstStyle/>
                    <a:p>
                      <a:pPr algn="ctr">
                        <a:lnSpc>
                          <a:spcPts val="2400"/>
                        </a:lnSpc>
                        <a:spcAft>
                          <a:spcPts val="0"/>
                        </a:spcAft>
                      </a:pPr>
                      <a:r>
                        <a:rPr lang="zh-TW" sz="1600" b="1" kern="100" dirty="0">
                          <a:solidFill>
                            <a:srgbClr val="000000"/>
                          </a:solidFill>
                          <a:latin typeface="標楷體" pitchFamily="65" charset="-120"/>
                          <a:ea typeface="標楷體" pitchFamily="65" charset="-120"/>
                        </a:rPr>
                        <a:t>記 錄</a:t>
                      </a:r>
                    </a:p>
                  </a:txBody>
                  <a:tcPr marL="17506" marR="17506" marT="0" marB="0" anchor="ctr">
                    <a:lnL w="19050" cap="flat" cmpd="sng" algn="ctr">
                      <a:solidFill>
                        <a:srgbClr val="000000"/>
                      </a:solidFill>
                      <a:prstDash val="solid"/>
                      <a:round/>
                      <a:headEnd type="none" w="med" len="med"/>
                      <a:tailEnd type="none" w="med" len="med"/>
                    </a:lnL>
                    <a:lnR w="12700" cap="flat" cmpd="sng" algn="ctr">
                      <a:solidFill>
                        <a:srgbClr val="000000"/>
                      </a:solidFill>
                      <a:prstDash val="dot"/>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dot"/>
                      <a:round/>
                      <a:headEnd type="none" w="med" len="med"/>
                      <a:tailEnd type="none" w="med" len="med"/>
                    </a:lnB>
                  </a:tcPr>
                </a:tc>
                <a:tc hMerge="1">
                  <a:txBody>
                    <a:bodyPr/>
                    <a:lstStyle/>
                    <a:p>
                      <a:endParaRPr lang="zh-TW" altLang="en-US"/>
                    </a:p>
                  </a:txBody>
                  <a:tcPr/>
                </a:tc>
                <a:tc>
                  <a:txBody>
                    <a:bodyPr/>
                    <a:lstStyle/>
                    <a:p>
                      <a:pPr algn="r">
                        <a:lnSpc>
                          <a:spcPts val="2400"/>
                        </a:lnSpc>
                        <a:spcAft>
                          <a:spcPts val="0"/>
                        </a:spcAft>
                      </a:pPr>
                      <a:r>
                        <a:rPr lang="en-US" sz="1600" b="1" kern="100" dirty="0">
                          <a:solidFill>
                            <a:srgbClr val="000000"/>
                          </a:solidFill>
                          <a:latin typeface="標楷體" pitchFamily="65" charset="-120"/>
                          <a:ea typeface="標楷體" pitchFamily="65" charset="-120"/>
                        </a:rPr>
                        <a:t>(</a:t>
                      </a:r>
                      <a:r>
                        <a:rPr lang="zh-TW" sz="1600" b="1" kern="100" dirty="0">
                          <a:solidFill>
                            <a:srgbClr val="000000"/>
                          </a:solidFill>
                          <a:latin typeface="標楷體" pitchFamily="65" charset="-120"/>
                          <a:ea typeface="標楷體" pitchFamily="65" charset="-120"/>
                        </a:rPr>
                        <a:t>簽章</a:t>
                      </a:r>
                      <a:r>
                        <a:rPr lang="en-US" sz="1600" b="1" kern="100" dirty="0">
                          <a:solidFill>
                            <a:srgbClr val="000000"/>
                          </a:solidFill>
                          <a:latin typeface="標楷體" pitchFamily="65" charset="-120"/>
                          <a:ea typeface="標楷體" pitchFamily="65" charset="-120"/>
                        </a:rPr>
                        <a:t>)</a:t>
                      </a:r>
                      <a:endParaRPr lang="zh-TW" sz="1600" b="1" kern="100" dirty="0">
                        <a:solidFill>
                          <a:srgbClr val="000000"/>
                        </a:solidFill>
                        <a:latin typeface="標楷體" pitchFamily="65" charset="-120"/>
                        <a:ea typeface="標楷體" pitchFamily="65" charset="-120"/>
                      </a:endParaRPr>
                    </a:p>
                  </a:txBody>
                  <a:tcPr marL="17506" marR="17506" marT="0" marB="0" anchor="ctr">
                    <a:lnL w="12700" cap="flat" cmpd="sng" algn="ctr">
                      <a:solidFill>
                        <a:srgbClr val="000000"/>
                      </a:solidFill>
                      <a:prstDash val="dot"/>
                      <a:round/>
                      <a:headEnd type="none" w="med" len="med"/>
                      <a:tailEnd type="none" w="med" len="med"/>
                    </a:lnL>
                    <a:lnR w="12700" cap="flat" cmpd="sng" algn="ctr">
                      <a:solidFill>
                        <a:srgbClr val="000000"/>
                      </a:solidFill>
                      <a:prstDash val="dot"/>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dot"/>
                      <a:round/>
                      <a:headEnd type="none" w="med" len="med"/>
                      <a:tailEnd type="none" w="med" len="med"/>
                    </a:lnB>
                  </a:tcPr>
                </a:tc>
                <a:tc>
                  <a:txBody>
                    <a:bodyPr/>
                    <a:lstStyle/>
                    <a:p>
                      <a:pPr algn="ctr">
                        <a:lnSpc>
                          <a:spcPts val="2400"/>
                        </a:lnSpc>
                        <a:spcAft>
                          <a:spcPts val="0"/>
                        </a:spcAft>
                      </a:pPr>
                      <a:r>
                        <a:rPr lang="zh-TW" sz="1600" b="1" kern="100">
                          <a:solidFill>
                            <a:srgbClr val="000000"/>
                          </a:solidFill>
                          <a:latin typeface="標楷體" pitchFamily="65" charset="-120"/>
                          <a:ea typeface="標楷體" pitchFamily="65" charset="-120"/>
                        </a:rPr>
                        <a:t>單位</a:t>
                      </a:r>
                    </a:p>
                  </a:txBody>
                  <a:tcPr marL="17506" marR="17506" marT="0" marB="0" anchor="ctr">
                    <a:lnL w="12700" cap="flat" cmpd="sng" algn="ctr">
                      <a:solidFill>
                        <a:srgbClr val="000000"/>
                      </a:solidFill>
                      <a:prstDash val="dot"/>
                      <a:round/>
                      <a:headEnd type="none" w="med" len="med"/>
                      <a:tailEnd type="none" w="med" len="med"/>
                    </a:lnL>
                    <a:lnR w="12700" cap="flat" cmpd="sng" algn="ctr">
                      <a:solidFill>
                        <a:srgbClr val="000000"/>
                      </a:solidFill>
                      <a:prstDash val="dot"/>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dot"/>
                      <a:round/>
                      <a:headEnd type="none" w="med" len="med"/>
                      <a:tailEnd type="none" w="med" len="med"/>
                    </a:lnB>
                  </a:tcPr>
                </a:tc>
                <a:tc>
                  <a:txBody>
                    <a:bodyPr/>
                    <a:lstStyle/>
                    <a:p>
                      <a:pPr algn="ctr">
                        <a:lnSpc>
                          <a:spcPts val="2400"/>
                        </a:lnSpc>
                        <a:spcAft>
                          <a:spcPts val="0"/>
                        </a:spcAft>
                      </a:pPr>
                      <a:r>
                        <a:rPr lang="zh-TW" sz="1600" b="1" kern="100">
                          <a:solidFill>
                            <a:srgbClr val="000000"/>
                          </a:solidFill>
                          <a:latin typeface="標楷體" pitchFamily="65" charset="-120"/>
                          <a:ea typeface="標楷體" pitchFamily="65" charset="-120"/>
                        </a:rPr>
                        <a:t>職稱</a:t>
                      </a:r>
                    </a:p>
                  </a:txBody>
                  <a:tcPr marL="17506" marR="17506" marT="0" marB="0" anchor="ctr">
                    <a:lnL w="12700" cap="flat" cmpd="sng" algn="ctr">
                      <a:solidFill>
                        <a:srgbClr val="000000"/>
                      </a:solidFill>
                      <a:prstDash val="dot"/>
                      <a:round/>
                      <a:headEnd type="none" w="med" len="med"/>
                      <a:tailEnd type="none" w="med" len="med"/>
                    </a:lnL>
                    <a:lnR w="12700" cap="flat" cmpd="sng" algn="ctr">
                      <a:solidFill>
                        <a:srgbClr val="000000"/>
                      </a:solidFill>
                      <a:prstDash val="dot"/>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dot"/>
                      <a:round/>
                      <a:headEnd type="none" w="med" len="med"/>
                      <a:tailEnd type="none" w="med" len="med"/>
                    </a:lnB>
                  </a:tcPr>
                </a:tc>
                <a:tc>
                  <a:txBody>
                    <a:bodyPr/>
                    <a:lstStyle/>
                    <a:p>
                      <a:pPr algn="ctr">
                        <a:lnSpc>
                          <a:spcPts val="2400"/>
                        </a:lnSpc>
                        <a:spcAft>
                          <a:spcPts val="0"/>
                        </a:spcAft>
                      </a:pPr>
                      <a:r>
                        <a:rPr lang="zh-TW" sz="1600" b="1" kern="100">
                          <a:solidFill>
                            <a:srgbClr val="000000"/>
                          </a:solidFill>
                          <a:latin typeface="標楷體" pitchFamily="65" charset="-120"/>
                          <a:ea typeface="標楷體" pitchFamily="65" charset="-120"/>
                        </a:rPr>
                        <a:t>初驗人員姓名及簽章</a:t>
                      </a:r>
                    </a:p>
                  </a:txBody>
                  <a:tcPr marL="17506" marR="17506" marT="0" marB="0" anchor="ctr">
                    <a:lnL w="12700" cap="flat" cmpd="sng" algn="ctr">
                      <a:solidFill>
                        <a:srgbClr val="000000"/>
                      </a:solidFill>
                      <a:prstDash val="dot"/>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10000"/>
                  </a:ext>
                </a:extLst>
              </a:tr>
              <a:tr h="313866">
                <a:tc>
                  <a:txBody>
                    <a:bodyPr/>
                    <a:lstStyle/>
                    <a:p>
                      <a:pPr algn="ctr">
                        <a:lnSpc>
                          <a:spcPts val="2400"/>
                        </a:lnSpc>
                        <a:spcAft>
                          <a:spcPts val="0"/>
                        </a:spcAft>
                      </a:pPr>
                      <a:r>
                        <a:rPr lang="zh-TW" sz="1600" b="1" kern="100">
                          <a:solidFill>
                            <a:srgbClr val="000000"/>
                          </a:solidFill>
                          <a:latin typeface="標楷體" pitchFamily="65" charset="-120"/>
                          <a:ea typeface="標楷體" pitchFamily="65" charset="-120"/>
                        </a:rPr>
                        <a:t>單位</a:t>
                      </a:r>
                    </a:p>
                  </a:txBody>
                  <a:tcPr marL="17506" marR="17506" marT="0" marB="0" anchor="ctr">
                    <a:lnL w="19050" cap="flat" cmpd="sng" algn="ctr">
                      <a:solidFill>
                        <a:srgbClr val="000000"/>
                      </a:solidFill>
                      <a:prstDash val="solid"/>
                      <a:round/>
                      <a:headEnd type="none" w="med" len="med"/>
                      <a:tailEnd type="none" w="med" len="med"/>
                    </a:lnL>
                    <a:lnR w="12700" cap="flat" cmpd="sng" algn="ctr">
                      <a:solidFill>
                        <a:srgbClr val="000000"/>
                      </a:solidFill>
                      <a:prstDash val="dot"/>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tcPr>
                </a:tc>
                <a:tc>
                  <a:txBody>
                    <a:bodyPr/>
                    <a:lstStyle/>
                    <a:p>
                      <a:pPr algn="ctr">
                        <a:lnSpc>
                          <a:spcPts val="2400"/>
                        </a:lnSpc>
                        <a:spcAft>
                          <a:spcPts val="0"/>
                        </a:spcAft>
                      </a:pPr>
                      <a:r>
                        <a:rPr lang="zh-TW" sz="1600" b="1" kern="100" dirty="0">
                          <a:solidFill>
                            <a:srgbClr val="000000"/>
                          </a:solidFill>
                          <a:latin typeface="標楷體" pitchFamily="65" charset="-120"/>
                          <a:ea typeface="標楷體" pitchFamily="65" charset="-120"/>
                        </a:rPr>
                        <a:t>職稱</a:t>
                      </a:r>
                    </a:p>
                  </a:txBody>
                  <a:tcPr marL="17506" marR="17506" marT="0" marB="0" anchor="ctr">
                    <a:lnL w="12700" cap="flat" cmpd="sng" algn="ctr">
                      <a:solidFill>
                        <a:srgbClr val="000000"/>
                      </a:solidFill>
                      <a:prstDash val="dot"/>
                      <a:round/>
                      <a:headEnd type="none" w="med" len="med"/>
                      <a:tailEnd type="none" w="med" len="med"/>
                    </a:lnL>
                    <a:lnR w="12700" cap="flat" cmpd="sng" algn="ctr">
                      <a:solidFill>
                        <a:srgbClr val="000000"/>
                      </a:solidFill>
                      <a:prstDash val="dot"/>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tcPr>
                </a:tc>
                <a:tc>
                  <a:txBody>
                    <a:bodyPr/>
                    <a:lstStyle/>
                    <a:p>
                      <a:pPr algn="ctr">
                        <a:lnSpc>
                          <a:spcPts val="2400"/>
                        </a:lnSpc>
                        <a:spcAft>
                          <a:spcPts val="0"/>
                        </a:spcAft>
                      </a:pPr>
                      <a:r>
                        <a:rPr lang="zh-TW" sz="1600" b="1" kern="100" dirty="0">
                          <a:solidFill>
                            <a:srgbClr val="000000"/>
                          </a:solidFill>
                          <a:latin typeface="標楷體" pitchFamily="65" charset="-120"/>
                          <a:ea typeface="標楷體" pitchFamily="65" charset="-120"/>
                        </a:rPr>
                        <a:t>初驗人員姓名及簽章</a:t>
                      </a:r>
                    </a:p>
                  </a:txBody>
                  <a:tcPr marL="17506" marR="17506" marT="0" marB="0" anchor="ctr">
                    <a:lnL w="12700" cap="flat" cmpd="sng" algn="ctr">
                      <a:solidFill>
                        <a:srgbClr val="000000"/>
                      </a:solidFill>
                      <a:prstDash val="dot"/>
                      <a:round/>
                      <a:headEnd type="none" w="med" len="med"/>
                      <a:tailEnd type="none" w="med" len="med"/>
                    </a:lnL>
                    <a:lnR w="12700" cap="flat" cmpd="sng" algn="ctr">
                      <a:solidFill>
                        <a:srgbClr val="000000"/>
                      </a:solidFill>
                      <a:prstDash val="dot"/>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tcPr>
                </a:tc>
                <a:tc>
                  <a:txBody>
                    <a:bodyPr/>
                    <a:lstStyle/>
                    <a:p>
                      <a:pPr algn="ctr">
                        <a:lnSpc>
                          <a:spcPts val="2400"/>
                        </a:lnSpc>
                        <a:spcAft>
                          <a:spcPts val="0"/>
                        </a:spcAft>
                      </a:pPr>
                      <a:endParaRPr lang="en-US" sz="1600" b="1" kern="100">
                        <a:solidFill>
                          <a:srgbClr val="000000"/>
                        </a:solidFill>
                        <a:latin typeface="標楷體" pitchFamily="65" charset="-120"/>
                        <a:ea typeface="標楷體" pitchFamily="65" charset="-120"/>
                      </a:endParaRPr>
                    </a:p>
                  </a:txBody>
                  <a:tcPr marL="17506" marR="17506" marT="0" marB="0" anchor="ctr">
                    <a:lnL w="12700" cap="flat" cmpd="sng" algn="ctr">
                      <a:solidFill>
                        <a:srgbClr val="000000"/>
                      </a:solidFill>
                      <a:prstDash val="dot"/>
                      <a:round/>
                      <a:headEnd type="none" w="med" len="med"/>
                      <a:tailEnd type="none" w="med" len="med"/>
                    </a:lnL>
                    <a:lnR w="12700" cap="flat" cmpd="sng" algn="ctr">
                      <a:solidFill>
                        <a:srgbClr val="000000"/>
                      </a:solidFill>
                      <a:prstDash val="dot"/>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tcPr>
                </a:tc>
                <a:tc>
                  <a:txBody>
                    <a:bodyPr/>
                    <a:lstStyle/>
                    <a:p>
                      <a:pPr algn="ctr">
                        <a:lnSpc>
                          <a:spcPts val="2400"/>
                        </a:lnSpc>
                        <a:spcAft>
                          <a:spcPts val="0"/>
                        </a:spcAft>
                      </a:pPr>
                      <a:endParaRPr lang="en-US" sz="1600" b="1" kern="100">
                        <a:solidFill>
                          <a:srgbClr val="000000"/>
                        </a:solidFill>
                        <a:latin typeface="標楷體" pitchFamily="65" charset="-120"/>
                        <a:ea typeface="標楷體" pitchFamily="65" charset="-120"/>
                      </a:endParaRPr>
                    </a:p>
                  </a:txBody>
                  <a:tcPr marL="17506" marR="17506" marT="0" marB="0" anchor="ctr">
                    <a:lnL w="12700" cap="flat" cmpd="sng" algn="ctr">
                      <a:solidFill>
                        <a:srgbClr val="000000"/>
                      </a:solidFill>
                      <a:prstDash val="dot"/>
                      <a:round/>
                      <a:headEnd type="none" w="med" len="med"/>
                      <a:tailEnd type="none" w="med" len="med"/>
                    </a:lnL>
                    <a:lnR w="12700" cap="flat" cmpd="sng" algn="ctr">
                      <a:solidFill>
                        <a:srgbClr val="000000"/>
                      </a:solidFill>
                      <a:prstDash val="dot"/>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tcPr>
                </a:tc>
                <a:tc>
                  <a:txBody>
                    <a:bodyPr/>
                    <a:lstStyle/>
                    <a:p>
                      <a:pPr algn="ctr">
                        <a:lnSpc>
                          <a:spcPts val="2400"/>
                        </a:lnSpc>
                        <a:spcAft>
                          <a:spcPts val="0"/>
                        </a:spcAft>
                      </a:pPr>
                      <a:endParaRPr lang="en-US" sz="1600" b="1" kern="100">
                        <a:solidFill>
                          <a:srgbClr val="000000"/>
                        </a:solidFill>
                        <a:latin typeface="標楷體" pitchFamily="65" charset="-120"/>
                        <a:ea typeface="標楷體" pitchFamily="65" charset="-120"/>
                      </a:endParaRPr>
                    </a:p>
                  </a:txBody>
                  <a:tcPr marL="17506" marR="17506" marT="0" marB="0" anchor="ctr">
                    <a:lnL w="12700" cap="flat" cmpd="sng" algn="ctr">
                      <a:solidFill>
                        <a:srgbClr val="000000"/>
                      </a:solidFill>
                      <a:prstDash val="dot"/>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10001"/>
                  </a:ext>
                </a:extLst>
              </a:tr>
              <a:tr h="313866">
                <a:tc>
                  <a:txBody>
                    <a:bodyPr/>
                    <a:lstStyle/>
                    <a:p>
                      <a:pPr algn="ctr">
                        <a:lnSpc>
                          <a:spcPts val="2400"/>
                        </a:lnSpc>
                        <a:spcAft>
                          <a:spcPts val="0"/>
                        </a:spcAft>
                      </a:pPr>
                      <a:endParaRPr lang="en-US" sz="1600" b="1" kern="100">
                        <a:solidFill>
                          <a:srgbClr val="000000"/>
                        </a:solidFill>
                        <a:latin typeface="標楷體" pitchFamily="65" charset="-120"/>
                        <a:ea typeface="標楷體" pitchFamily="65" charset="-120"/>
                      </a:endParaRPr>
                    </a:p>
                  </a:txBody>
                  <a:tcPr marL="17506" marR="17506" marT="0" marB="0" anchor="ctr">
                    <a:lnL w="19050" cap="flat" cmpd="sng" algn="ctr">
                      <a:solidFill>
                        <a:srgbClr val="000000"/>
                      </a:solidFill>
                      <a:prstDash val="solid"/>
                      <a:round/>
                      <a:headEnd type="none" w="med" len="med"/>
                      <a:tailEnd type="none" w="med" len="med"/>
                    </a:lnL>
                    <a:lnR w="12700" cap="flat" cmpd="sng" algn="ctr">
                      <a:solidFill>
                        <a:srgbClr val="000000"/>
                      </a:solidFill>
                      <a:prstDash val="dot"/>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tcPr>
                </a:tc>
                <a:tc>
                  <a:txBody>
                    <a:bodyPr/>
                    <a:lstStyle/>
                    <a:p>
                      <a:pPr algn="ctr">
                        <a:lnSpc>
                          <a:spcPts val="2400"/>
                        </a:lnSpc>
                        <a:spcAft>
                          <a:spcPts val="0"/>
                        </a:spcAft>
                      </a:pPr>
                      <a:endParaRPr lang="en-US" sz="1600" b="1" kern="100" dirty="0">
                        <a:solidFill>
                          <a:srgbClr val="000000"/>
                        </a:solidFill>
                        <a:latin typeface="標楷體" pitchFamily="65" charset="-120"/>
                        <a:ea typeface="標楷體" pitchFamily="65" charset="-120"/>
                      </a:endParaRPr>
                    </a:p>
                  </a:txBody>
                  <a:tcPr marL="17506" marR="17506" marT="0" marB="0" anchor="ctr">
                    <a:lnL w="12700" cap="flat" cmpd="sng" algn="ctr">
                      <a:solidFill>
                        <a:srgbClr val="000000"/>
                      </a:solidFill>
                      <a:prstDash val="dot"/>
                      <a:round/>
                      <a:headEnd type="none" w="med" len="med"/>
                      <a:tailEnd type="none" w="med" len="med"/>
                    </a:lnL>
                    <a:lnR w="12700" cap="flat" cmpd="sng" algn="ctr">
                      <a:solidFill>
                        <a:srgbClr val="000000"/>
                      </a:solidFill>
                      <a:prstDash val="dot"/>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tcPr>
                </a:tc>
                <a:tc>
                  <a:txBody>
                    <a:bodyPr/>
                    <a:lstStyle/>
                    <a:p>
                      <a:pPr algn="ctr">
                        <a:lnSpc>
                          <a:spcPts val="2400"/>
                        </a:lnSpc>
                        <a:spcAft>
                          <a:spcPts val="0"/>
                        </a:spcAft>
                      </a:pPr>
                      <a:endParaRPr lang="en-US" sz="1600" b="1" kern="100" dirty="0">
                        <a:solidFill>
                          <a:srgbClr val="000000"/>
                        </a:solidFill>
                        <a:latin typeface="標楷體" pitchFamily="65" charset="-120"/>
                        <a:ea typeface="標楷體" pitchFamily="65" charset="-120"/>
                      </a:endParaRPr>
                    </a:p>
                  </a:txBody>
                  <a:tcPr marL="17506" marR="17506" marT="0" marB="0" anchor="ctr">
                    <a:lnL w="12700" cap="flat" cmpd="sng" algn="ctr">
                      <a:solidFill>
                        <a:srgbClr val="000000"/>
                      </a:solidFill>
                      <a:prstDash val="dot"/>
                      <a:round/>
                      <a:headEnd type="none" w="med" len="med"/>
                      <a:tailEnd type="none" w="med" len="med"/>
                    </a:lnL>
                    <a:lnR w="12700" cap="flat" cmpd="sng" algn="ctr">
                      <a:solidFill>
                        <a:srgbClr val="000000"/>
                      </a:solidFill>
                      <a:prstDash val="dot"/>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tcPr>
                </a:tc>
                <a:tc>
                  <a:txBody>
                    <a:bodyPr/>
                    <a:lstStyle/>
                    <a:p>
                      <a:pPr algn="ctr">
                        <a:lnSpc>
                          <a:spcPts val="2400"/>
                        </a:lnSpc>
                        <a:spcAft>
                          <a:spcPts val="0"/>
                        </a:spcAft>
                      </a:pPr>
                      <a:endParaRPr lang="en-US" sz="1600" b="1" kern="100" dirty="0">
                        <a:solidFill>
                          <a:srgbClr val="000000"/>
                        </a:solidFill>
                        <a:latin typeface="標楷體" pitchFamily="65" charset="-120"/>
                        <a:ea typeface="標楷體" pitchFamily="65" charset="-120"/>
                      </a:endParaRPr>
                    </a:p>
                  </a:txBody>
                  <a:tcPr marL="17506" marR="17506" marT="0" marB="0" anchor="ctr">
                    <a:lnL w="12700" cap="flat" cmpd="sng" algn="ctr">
                      <a:solidFill>
                        <a:srgbClr val="000000"/>
                      </a:solidFill>
                      <a:prstDash val="dot"/>
                      <a:round/>
                      <a:headEnd type="none" w="med" len="med"/>
                      <a:tailEnd type="none" w="med" len="med"/>
                    </a:lnL>
                    <a:lnR w="12700" cap="flat" cmpd="sng" algn="ctr">
                      <a:solidFill>
                        <a:srgbClr val="000000"/>
                      </a:solidFill>
                      <a:prstDash val="dot"/>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tcPr>
                </a:tc>
                <a:tc>
                  <a:txBody>
                    <a:bodyPr/>
                    <a:lstStyle/>
                    <a:p>
                      <a:pPr algn="ctr">
                        <a:lnSpc>
                          <a:spcPts val="2400"/>
                        </a:lnSpc>
                        <a:spcAft>
                          <a:spcPts val="0"/>
                        </a:spcAft>
                      </a:pPr>
                      <a:endParaRPr lang="en-US" sz="1600" b="1" kern="100" dirty="0">
                        <a:solidFill>
                          <a:srgbClr val="000000"/>
                        </a:solidFill>
                        <a:latin typeface="標楷體" pitchFamily="65" charset="-120"/>
                        <a:ea typeface="標楷體" pitchFamily="65" charset="-120"/>
                      </a:endParaRPr>
                    </a:p>
                  </a:txBody>
                  <a:tcPr marL="17506" marR="17506" marT="0" marB="0" anchor="ctr">
                    <a:lnL w="12700" cap="flat" cmpd="sng" algn="ctr">
                      <a:solidFill>
                        <a:srgbClr val="000000"/>
                      </a:solidFill>
                      <a:prstDash val="dot"/>
                      <a:round/>
                      <a:headEnd type="none" w="med" len="med"/>
                      <a:tailEnd type="none" w="med" len="med"/>
                    </a:lnL>
                    <a:lnR w="12700" cap="flat" cmpd="sng" algn="ctr">
                      <a:solidFill>
                        <a:srgbClr val="000000"/>
                      </a:solidFill>
                      <a:prstDash val="dot"/>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tcPr>
                </a:tc>
                <a:tc>
                  <a:txBody>
                    <a:bodyPr/>
                    <a:lstStyle/>
                    <a:p>
                      <a:pPr algn="ctr">
                        <a:lnSpc>
                          <a:spcPts val="2400"/>
                        </a:lnSpc>
                        <a:spcAft>
                          <a:spcPts val="0"/>
                        </a:spcAft>
                      </a:pPr>
                      <a:endParaRPr lang="en-US" sz="1600" b="1" kern="100" dirty="0">
                        <a:solidFill>
                          <a:srgbClr val="000000"/>
                        </a:solidFill>
                        <a:latin typeface="標楷體" pitchFamily="65" charset="-120"/>
                        <a:ea typeface="標楷體" pitchFamily="65" charset="-120"/>
                      </a:endParaRPr>
                    </a:p>
                  </a:txBody>
                  <a:tcPr marL="17506" marR="17506" marT="0" marB="0" anchor="ctr">
                    <a:lnL w="12700" cap="flat" cmpd="sng" algn="ctr">
                      <a:solidFill>
                        <a:srgbClr val="000000"/>
                      </a:solidFill>
                      <a:prstDash val="dot"/>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10002"/>
                  </a:ext>
                </a:extLst>
              </a:tr>
            </a:tbl>
          </a:graphicData>
        </a:graphic>
      </p:graphicFrame>
      <p:sp>
        <p:nvSpPr>
          <p:cNvPr id="13" name="橢圓 12"/>
          <p:cNvSpPr/>
          <p:nvPr/>
        </p:nvSpPr>
        <p:spPr>
          <a:xfrm>
            <a:off x="4139952" y="260648"/>
            <a:ext cx="1224136" cy="504056"/>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4" name="橢圓 13"/>
          <p:cNvSpPr/>
          <p:nvPr/>
        </p:nvSpPr>
        <p:spPr>
          <a:xfrm>
            <a:off x="6660232" y="4869160"/>
            <a:ext cx="2232248" cy="936104"/>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Tree>
    <p:extLst>
      <p:ext uri="{BB962C8B-B14F-4D97-AF65-F5344CB8AC3E}">
        <p14:creationId xmlns:p14="http://schemas.microsoft.com/office/powerpoint/2010/main" val="704645735"/>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2" name="矩形 1"/>
          <p:cNvSpPr/>
          <p:nvPr/>
        </p:nvSpPr>
        <p:spPr>
          <a:xfrm>
            <a:off x="362685" y="188640"/>
            <a:ext cx="8280920" cy="4307398"/>
          </a:xfrm>
          <a:prstGeom prst="rect">
            <a:avLst/>
          </a:prstGeom>
        </p:spPr>
        <p:txBody>
          <a:bodyPr wrap="square">
            <a:spAutoFit/>
          </a:bodyPr>
          <a:lstStyle/>
          <a:p>
            <a:pPr algn="just"/>
            <a:r>
              <a:rPr lang="zh-TW" altLang="zh-TW" sz="2800" b="1" dirty="0">
                <a:solidFill>
                  <a:srgbClr val="000000"/>
                </a:solidFill>
                <a:latin typeface="標楷體" panose="03000509000000000000" pitchFamily="65" charset="-120"/>
                <a:ea typeface="標楷體" panose="03000509000000000000" pitchFamily="65" charset="-120"/>
              </a:rPr>
              <a:t>三、</a:t>
            </a:r>
            <a:r>
              <a:rPr lang="zh-TW" altLang="zh-TW" sz="2800" b="1" u="sng" dirty="0">
                <a:solidFill>
                  <a:srgbClr val="0000FF"/>
                </a:solidFill>
                <a:latin typeface="標楷體" panose="03000509000000000000" pitchFamily="65" charset="-120"/>
                <a:ea typeface="標楷體" panose="03000509000000000000" pitchFamily="65" charset="-120"/>
              </a:rPr>
              <a:t>驗收</a:t>
            </a:r>
            <a:r>
              <a:rPr lang="zh-TW" altLang="zh-TW" sz="2800" b="1" dirty="0">
                <a:solidFill>
                  <a:srgbClr val="000000"/>
                </a:solidFill>
                <a:latin typeface="標楷體" panose="03000509000000000000" pitchFamily="65" charset="-120"/>
                <a:ea typeface="標楷體" panose="03000509000000000000" pitchFamily="65" charset="-120"/>
              </a:rPr>
              <a:t>：</a:t>
            </a:r>
          </a:p>
          <a:p>
            <a:pPr algn="just"/>
            <a:r>
              <a:rPr lang="en-US" altLang="zh-TW" sz="2800" b="1" dirty="0">
                <a:solidFill>
                  <a:srgbClr val="000000"/>
                </a:solidFill>
                <a:latin typeface="標楷體" panose="03000509000000000000" pitchFamily="65" charset="-120"/>
                <a:ea typeface="標楷體" panose="03000509000000000000" pitchFamily="65" charset="-120"/>
              </a:rPr>
              <a:t>(</a:t>
            </a:r>
            <a:r>
              <a:rPr lang="zh-TW" altLang="zh-TW" sz="2800" b="1" dirty="0">
                <a:solidFill>
                  <a:srgbClr val="000000"/>
                </a:solidFill>
                <a:latin typeface="標楷體" panose="03000509000000000000" pitchFamily="65" charset="-120"/>
                <a:ea typeface="標楷體" panose="03000509000000000000" pitchFamily="65" charset="-120"/>
              </a:rPr>
              <a:t>一</a:t>
            </a:r>
            <a:r>
              <a:rPr lang="en-US" altLang="zh-TW" sz="2800" b="1" dirty="0">
                <a:solidFill>
                  <a:srgbClr val="000000"/>
                </a:solidFill>
                <a:latin typeface="標楷體" panose="03000509000000000000" pitchFamily="65" charset="-120"/>
                <a:ea typeface="標楷體" panose="03000509000000000000" pitchFamily="65" charset="-120"/>
              </a:rPr>
              <a:t>)</a:t>
            </a:r>
            <a:r>
              <a:rPr lang="zh-TW" altLang="zh-TW" sz="2800" b="1" u="sng" dirty="0">
                <a:solidFill>
                  <a:srgbClr val="0000FF"/>
                </a:solidFill>
                <a:latin typeface="標楷體" panose="03000509000000000000" pitchFamily="65" charset="-120"/>
                <a:ea typeface="標楷體" panose="03000509000000000000" pitchFamily="65" charset="-120"/>
              </a:rPr>
              <a:t>時程</a:t>
            </a:r>
            <a:r>
              <a:rPr lang="zh-TW" altLang="zh-TW" sz="2800" b="1" dirty="0">
                <a:solidFill>
                  <a:srgbClr val="000000"/>
                </a:solidFill>
                <a:latin typeface="標楷體" panose="03000509000000000000" pitchFamily="65" charset="-120"/>
                <a:ea typeface="標楷體" panose="03000509000000000000" pitchFamily="65" charset="-120"/>
              </a:rPr>
              <a:t>：</a:t>
            </a:r>
          </a:p>
          <a:p>
            <a:pPr marL="358775" indent="-358775" algn="just">
              <a:lnSpc>
                <a:spcPts val="3300"/>
              </a:lnSpc>
            </a:pPr>
            <a:r>
              <a:rPr lang="en-US" altLang="zh-TW" sz="2400" b="1" dirty="0">
                <a:solidFill>
                  <a:srgbClr val="000000"/>
                </a:solidFill>
                <a:latin typeface="標楷體" panose="03000509000000000000" pitchFamily="65" charset="-120"/>
                <a:ea typeface="標楷體" panose="03000509000000000000" pitchFamily="65" charset="-120"/>
              </a:rPr>
              <a:t>1.</a:t>
            </a:r>
            <a:r>
              <a:rPr lang="zh-TW" altLang="zh-TW" sz="2400" b="1" u="sng" dirty="0">
                <a:solidFill>
                  <a:srgbClr val="FF0000"/>
                </a:solidFill>
                <a:latin typeface="標楷體" panose="03000509000000000000" pitchFamily="65" charset="-120"/>
                <a:ea typeface="標楷體" panose="03000509000000000000" pitchFamily="65" charset="-120"/>
              </a:rPr>
              <a:t>有初驗程序者</a:t>
            </a:r>
            <a:r>
              <a:rPr lang="zh-TW" altLang="zh-TW" sz="2400" b="1" dirty="0">
                <a:solidFill>
                  <a:srgbClr val="000000"/>
                </a:solidFill>
                <a:latin typeface="標楷體" panose="03000509000000000000" pitchFamily="65" charset="-120"/>
                <a:ea typeface="標楷體" panose="03000509000000000000" pitchFamily="65" charset="-120"/>
              </a:rPr>
              <a:t>，依本法施行細則第</a:t>
            </a:r>
            <a:r>
              <a:rPr lang="en-US" altLang="zh-TW" sz="2400" b="1" dirty="0">
                <a:solidFill>
                  <a:srgbClr val="000000"/>
                </a:solidFill>
                <a:latin typeface="標楷體" panose="03000509000000000000" pitchFamily="65" charset="-120"/>
                <a:ea typeface="標楷體" panose="03000509000000000000" pitchFamily="65" charset="-120"/>
              </a:rPr>
              <a:t>93</a:t>
            </a:r>
            <a:r>
              <a:rPr lang="zh-TW" altLang="zh-TW" sz="2400" b="1" dirty="0">
                <a:solidFill>
                  <a:srgbClr val="000000"/>
                </a:solidFill>
                <a:latin typeface="標楷體" panose="03000509000000000000" pitchFamily="65" charset="-120"/>
                <a:ea typeface="標楷體" panose="03000509000000000000" pitchFamily="65" charset="-120"/>
              </a:rPr>
              <a:t>條規定，初驗合格後，機關</a:t>
            </a:r>
            <a:r>
              <a:rPr lang="zh-TW" altLang="zh-TW" sz="2400" b="1" dirty="0">
                <a:solidFill>
                  <a:srgbClr val="FF0000"/>
                </a:solidFill>
                <a:latin typeface="標楷體" panose="03000509000000000000" pitchFamily="65" charset="-120"/>
                <a:ea typeface="標楷體" panose="03000509000000000000" pitchFamily="65" charset="-120"/>
              </a:rPr>
              <a:t>應於</a:t>
            </a:r>
            <a:r>
              <a:rPr lang="en-US" altLang="zh-TW" sz="2400" b="1" dirty="0">
                <a:solidFill>
                  <a:srgbClr val="FF0000"/>
                </a:solidFill>
                <a:latin typeface="標楷體" panose="03000509000000000000" pitchFamily="65" charset="-120"/>
                <a:ea typeface="標楷體" panose="03000509000000000000" pitchFamily="65" charset="-120"/>
              </a:rPr>
              <a:t>20</a:t>
            </a:r>
            <a:r>
              <a:rPr lang="zh-TW" altLang="zh-TW" sz="2400" b="1" dirty="0">
                <a:solidFill>
                  <a:srgbClr val="FF0000"/>
                </a:solidFill>
                <a:latin typeface="標楷體" panose="03000509000000000000" pitchFamily="65" charset="-120"/>
                <a:ea typeface="標楷體" panose="03000509000000000000" pitchFamily="65" charset="-120"/>
              </a:rPr>
              <a:t>日內</a:t>
            </a:r>
            <a:r>
              <a:rPr lang="zh-TW" altLang="zh-TW" sz="2400" b="1" dirty="0">
                <a:solidFill>
                  <a:srgbClr val="000000"/>
                </a:solidFill>
                <a:latin typeface="標楷體" panose="03000509000000000000" pitchFamily="65" charset="-120"/>
                <a:ea typeface="標楷體" panose="03000509000000000000" pitchFamily="65" charset="-120"/>
              </a:rPr>
              <a:t>（契約另有規定者，從其規定）辦理</a:t>
            </a:r>
            <a:r>
              <a:rPr lang="zh-TW" altLang="zh-TW" sz="2400" b="1" u="sng" dirty="0">
                <a:solidFill>
                  <a:srgbClr val="FF0000"/>
                </a:solidFill>
                <a:latin typeface="標楷體" panose="03000509000000000000" pitchFamily="65" charset="-120"/>
                <a:ea typeface="標楷體" panose="03000509000000000000" pitchFamily="65" charset="-120"/>
              </a:rPr>
              <a:t>驗收</a:t>
            </a:r>
            <a:r>
              <a:rPr lang="zh-TW" altLang="zh-TW" sz="2400" b="1" dirty="0">
                <a:solidFill>
                  <a:srgbClr val="000000"/>
                </a:solidFill>
                <a:latin typeface="標楷體" panose="03000509000000000000" pitchFamily="65" charset="-120"/>
                <a:ea typeface="標楷體" panose="03000509000000000000" pitchFamily="65" charset="-120"/>
              </a:rPr>
              <a:t>。</a:t>
            </a:r>
          </a:p>
          <a:p>
            <a:pPr marL="358775" indent="-358775" algn="just">
              <a:lnSpc>
                <a:spcPts val="3300"/>
              </a:lnSpc>
            </a:pPr>
            <a:r>
              <a:rPr lang="en-US" altLang="zh-TW" sz="2400" b="1" dirty="0">
                <a:solidFill>
                  <a:srgbClr val="000000"/>
                </a:solidFill>
                <a:latin typeface="標楷體" panose="03000509000000000000" pitchFamily="65" charset="-120"/>
                <a:ea typeface="標楷體" panose="03000509000000000000" pitchFamily="65" charset="-120"/>
              </a:rPr>
              <a:t>2.</a:t>
            </a:r>
            <a:r>
              <a:rPr lang="zh-TW" altLang="zh-TW" sz="2400" b="1" u="sng" dirty="0">
                <a:solidFill>
                  <a:srgbClr val="FF0000"/>
                </a:solidFill>
                <a:latin typeface="標楷體" panose="03000509000000000000" pitchFamily="65" charset="-120"/>
                <a:ea typeface="標楷體" panose="03000509000000000000" pitchFamily="65" charset="-120"/>
              </a:rPr>
              <a:t>無初驗程序者</a:t>
            </a:r>
            <a:r>
              <a:rPr lang="zh-TW" altLang="zh-TW" sz="2400" b="1" dirty="0">
                <a:solidFill>
                  <a:srgbClr val="000000"/>
                </a:solidFill>
                <a:latin typeface="標楷體" panose="03000509000000000000" pitchFamily="65" charset="-120"/>
                <a:ea typeface="標楷體" panose="03000509000000000000" pitchFamily="65" charset="-120"/>
              </a:rPr>
              <a:t>，依本法施行細則第</a:t>
            </a:r>
            <a:r>
              <a:rPr lang="en-US" altLang="zh-TW" sz="2400" b="1" dirty="0">
                <a:solidFill>
                  <a:srgbClr val="000000"/>
                </a:solidFill>
                <a:latin typeface="標楷體" panose="03000509000000000000" pitchFamily="65" charset="-120"/>
                <a:ea typeface="標楷體" panose="03000509000000000000" pitchFamily="65" charset="-120"/>
              </a:rPr>
              <a:t>94</a:t>
            </a:r>
            <a:r>
              <a:rPr lang="zh-TW" altLang="zh-TW" sz="2400" b="1" dirty="0">
                <a:solidFill>
                  <a:srgbClr val="000000"/>
                </a:solidFill>
                <a:latin typeface="標楷體" panose="03000509000000000000" pitchFamily="65" charset="-120"/>
                <a:ea typeface="標楷體" panose="03000509000000000000" pitchFamily="65" charset="-120"/>
              </a:rPr>
              <a:t>條規定，機關應於接獲廠商通知備驗或可得驗收之程序完成後</a:t>
            </a:r>
            <a:r>
              <a:rPr lang="en-US" altLang="zh-TW" sz="2400" b="1" u="sng" dirty="0">
                <a:solidFill>
                  <a:srgbClr val="FF0000"/>
                </a:solidFill>
                <a:latin typeface="標楷體" panose="03000509000000000000" pitchFamily="65" charset="-120"/>
                <a:ea typeface="標楷體" panose="03000509000000000000" pitchFamily="65" charset="-120"/>
              </a:rPr>
              <a:t>30</a:t>
            </a:r>
            <a:r>
              <a:rPr lang="zh-TW" altLang="zh-TW" sz="2400" b="1" u="sng" dirty="0">
                <a:solidFill>
                  <a:srgbClr val="FF0000"/>
                </a:solidFill>
                <a:latin typeface="標楷體" panose="03000509000000000000" pitchFamily="65" charset="-120"/>
                <a:ea typeface="標楷體" panose="03000509000000000000" pitchFamily="65" charset="-120"/>
              </a:rPr>
              <a:t>日內</a:t>
            </a:r>
            <a:r>
              <a:rPr lang="zh-TW" altLang="zh-TW" sz="2400" b="1" dirty="0">
                <a:solidFill>
                  <a:srgbClr val="000000"/>
                </a:solidFill>
                <a:latin typeface="標楷體" panose="03000509000000000000" pitchFamily="65" charset="-120"/>
                <a:ea typeface="標楷體" panose="03000509000000000000" pitchFamily="65" charset="-120"/>
              </a:rPr>
              <a:t>（契約另有規定者，從其規定）</a:t>
            </a:r>
            <a:r>
              <a:rPr lang="zh-TW" altLang="zh-TW" sz="2400" b="1" u="sng" dirty="0">
                <a:solidFill>
                  <a:srgbClr val="FF0000"/>
                </a:solidFill>
                <a:latin typeface="標楷體" panose="03000509000000000000" pitchFamily="65" charset="-120"/>
                <a:ea typeface="標楷體" panose="03000509000000000000" pitchFamily="65" charset="-120"/>
              </a:rPr>
              <a:t>辦理驗收</a:t>
            </a:r>
            <a:r>
              <a:rPr lang="zh-TW" altLang="zh-TW" sz="2400" b="1" dirty="0">
                <a:solidFill>
                  <a:srgbClr val="000000"/>
                </a:solidFill>
                <a:latin typeface="標楷體" panose="03000509000000000000" pitchFamily="65" charset="-120"/>
                <a:ea typeface="標楷體" panose="03000509000000000000" pitchFamily="65" charset="-120"/>
              </a:rPr>
              <a:t>。</a:t>
            </a:r>
          </a:p>
          <a:p>
            <a:pPr marL="358775" indent="-358775" algn="just">
              <a:lnSpc>
                <a:spcPts val="3300"/>
              </a:lnSpc>
            </a:pPr>
            <a:r>
              <a:rPr lang="en-US" altLang="zh-TW" sz="2400" b="1" dirty="0">
                <a:solidFill>
                  <a:srgbClr val="000000"/>
                </a:solidFill>
                <a:latin typeface="標楷體" panose="03000509000000000000" pitchFamily="65" charset="-120"/>
                <a:ea typeface="標楷體" panose="03000509000000000000" pitchFamily="65" charset="-120"/>
              </a:rPr>
              <a:t>3.</a:t>
            </a:r>
            <a:r>
              <a:rPr lang="zh-TW" altLang="zh-TW" sz="2400" b="1" dirty="0">
                <a:solidFill>
                  <a:srgbClr val="000000"/>
                </a:solidFill>
                <a:latin typeface="標楷體" panose="03000509000000000000" pitchFamily="65" charset="-120"/>
                <a:ea typeface="標楷體" panose="03000509000000000000" pitchFamily="65" charset="-120"/>
              </a:rPr>
              <a:t>上開期限，其有特殊情形</a:t>
            </a:r>
            <a:r>
              <a:rPr lang="zh-TW" altLang="zh-TW" sz="2400" b="1" u="sng" dirty="0">
                <a:solidFill>
                  <a:srgbClr val="FF0000"/>
                </a:solidFill>
                <a:latin typeface="標楷體" panose="03000509000000000000" pitchFamily="65" charset="-120"/>
                <a:ea typeface="標楷體" panose="03000509000000000000" pitchFamily="65" charset="-120"/>
              </a:rPr>
              <a:t>必須延期者</a:t>
            </a:r>
            <a:r>
              <a:rPr lang="zh-TW" altLang="zh-TW" sz="2400" b="1" dirty="0">
                <a:solidFill>
                  <a:srgbClr val="000000"/>
                </a:solidFill>
                <a:latin typeface="標楷體" panose="03000509000000000000" pitchFamily="65" charset="-120"/>
                <a:ea typeface="標楷體" panose="03000509000000000000" pitchFamily="65" charset="-120"/>
              </a:rPr>
              <a:t>，依本法施行細則第</a:t>
            </a:r>
            <a:r>
              <a:rPr lang="en-US" altLang="zh-TW" sz="2400" b="1" dirty="0">
                <a:solidFill>
                  <a:srgbClr val="000000"/>
                </a:solidFill>
                <a:latin typeface="標楷體" panose="03000509000000000000" pitchFamily="65" charset="-120"/>
                <a:ea typeface="標楷體" panose="03000509000000000000" pitchFamily="65" charset="-120"/>
              </a:rPr>
              <a:t>95</a:t>
            </a:r>
            <a:r>
              <a:rPr lang="zh-TW" altLang="zh-TW" sz="2400" b="1" dirty="0">
                <a:solidFill>
                  <a:srgbClr val="000000"/>
                </a:solidFill>
                <a:latin typeface="標楷體" panose="03000509000000000000" pitchFamily="65" charset="-120"/>
                <a:ea typeface="標楷體" panose="03000509000000000000" pitchFamily="65" charset="-120"/>
              </a:rPr>
              <a:t>條規定，應經機關首長或其授權人員</a:t>
            </a:r>
            <a:r>
              <a:rPr lang="zh-TW" altLang="zh-TW" sz="2400" b="1" u="sng" dirty="0">
                <a:solidFill>
                  <a:srgbClr val="FF0000"/>
                </a:solidFill>
                <a:latin typeface="標楷體" panose="03000509000000000000" pitchFamily="65" charset="-120"/>
                <a:ea typeface="標楷體" panose="03000509000000000000" pitchFamily="65" charset="-120"/>
              </a:rPr>
              <a:t>核准</a:t>
            </a:r>
            <a:r>
              <a:rPr lang="zh-TW" altLang="zh-TW" sz="2400" b="1" dirty="0">
                <a:solidFill>
                  <a:srgbClr val="000000"/>
                </a:solidFill>
                <a:latin typeface="標楷體" panose="03000509000000000000" pitchFamily="65" charset="-120"/>
                <a:ea typeface="標楷體" panose="03000509000000000000" pitchFamily="65" charset="-120"/>
              </a:rPr>
              <a:t>。</a:t>
            </a:r>
          </a:p>
          <a:p>
            <a:pPr algn="just">
              <a:lnSpc>
                <a:spcPts val="3300"/>
              </a:lnSpc>
            </a:pPr>
            <a:r>
              <a:rPr lang="en-US" altLang="zh-TW" sz="2400" b="1" dirty="0">
                <a:solidFill>
                  <a:srgbClr val="000000"/>
                </a:solidFill>
                <a:latin typeface="標楷體" panose="03000509000000000000" pitchFamily="65" charset="-120"/>
                <a:ea typeface="標楷體" panose="03000509000000000000" pitchFamily="65" charset="-120"/>
              </a:rPr>
              <a:t>4.</a:t>
            </a:r>
            <a:r>
              <a:rPr lang="zh-TW" altLang="zh-TW" sz="2400" b="1" u="sng" dirty="0">
                <a:solidFill>
                  <a:srgbClr val="FF0000"/>
                </a:solidFill>
                <a:latin typeface="標楷體" panose="03000509000000000000" pitchFamily="65" charset="-120"/>
                <a:ea typeface="標楷體" panose="03000509000000000000" pitchFamily="65" charset="-120"/>
              </a:rPr>
              <a:t>勿以缺預算支付廠商價金為由，拖延驗收日期</a:t>
            </a:r>
            <a:r>
              <a:rPr lang="zh-TW" altLang="zh-TW" sz="2400" b="1" dirty="0">
                <a:solidFill>
                  <a:srgbClr val="000000"/>
                </a:solidFill>
                <a:latin typeface="標楷體" panose="03000509000000000000" pitchFamily="65" charset="-120"/>
                <a:ea typeface="標楷體" panose="03000509000000000000" pitchFamily="65" charset="-120"/>
              </a:rPr>
              <a:t>。</a:t>
            </a:r>
          </a:p>
        </p:txBody>
      </p:sp>
    </p:spTree>
    <p:extLst>
      <p:ext uri="{BB962C8B-B14F-4D97-AF65-F5344CB8AC3E}">
        <p14:creationId xmlns:p14="http://schemas.microsoft.com/office/powerpoint/2010/main" val="1348239046"/>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2" name="矩形 1"/>
          <p:cNvSpPr/>
          <p:nvPr/>
        </p:nvSpPr>
        <p:spPr>
          <a:xfrm>
            <a:off x="362685" y="188640"/>
            <a:ext cx="8280920" cy="5727145"/>
          </a:xfrm>
          <a:prstGeom prst="rect">
            <a:avLst/>
          </a:prstGeom>
        </p:spPr>
        <p:txBody>
          <a:bodyPr wrap="square">
            <a:spAutoFit/>
          </a:bodyPr>
          <a:lstStyle/>
          <a:p>
            <a:pPr algn="just"/>
            <a:r>
              <a:rPr lang="zh-TW" altLang="zh-TW" sz="2800" b="1" dirty="0">
                <a:solidFill>
                  <a:srgbClr val="000000"/>
                </a:solidFill>
                <a:latin typeface="標楷體" panose="03000509000000000000" pitchFamily="65" charset="-120"/>
                <a:ea typeface="標楷體" panose="03000509000000000000" pitchFamily="65" charset="-120"/>
              </a:rPr>
              <a:t>三、</a:t>
            </a:r>
            <a:r>
              <a:rPr lang="zh-TW" altLang="zh-TW" sz="2800" b="1" u="sng" dirty="0">
                <a:solidFill>
                  <a:srgbClr val="0000FF"/>
                </a:solidFill>
                <a:latin typeface="標楷體" panose="03000509000000000000" pitchFamily="65" charset="-120"/>
                <a:ea typeface="標楷體" panose="03000509000000000000" pitchFamily="65" charset="-120"/>
              </a:rPr>
              <a:t>驗收</a:t>
            </a:r>
            <a:r>
              <a:rPr lang="zh-TW" altLang="zh-TW" sz="2800" b="1" dirty="0">
                <a:solidFill>
                  <a:srgbClr val="000000"/>
                </a:solidFill>
                <a:latin typeface="標楷體" panose="03000509000000000000" pitchFamily="65" charset="-120"/>
                <a:ea typeface="標楷體" panose="03000509000000000000" pitchFamily="65" charset="-120"/>
              </a:rPr>
              <a:t>：</a:t>
            </a:r>
          </a:p>
          <a:p>
            <a:pPr algn="just"/>
            <a:r>
              <a:rPr lang="en-US" altLang="zh-TW" sz="2800" b="1" dirty="0">
                <a:solidFill>
                  <a:srgbClr val="000000"/>
                </a:solidFill>
                <a:latin typeface="標楷體" panose="03000509000000000000" pitchFamily="65" charset="-120"/>
                <a:ea typeface="標楷體" panose="03000509000000000000" pitchFamily="65" charset="-120"/>
              </a:rPr>
              <a:t>(</a:t>
            </a:r>
            <a:r>
              <a:rPr lang="zh-TW" altLang="zh-TW" sz="2800" b="1" dirty="0">
                <a:solidFill>
                  <a:srgbClr val="000000"/>
                </a:solidFill>
                <a:latin typeface="標楷體" panose="03000509000000000000" pitchFamily="65" charset="-120"/>
                <a:ea typeface="標楷體" panose="03000509000000000000" pitchFamily="65" charset="-120"/>
              </a:rPr>
              <a:t>二</a:t>
            </a:r>
            <a:r>
              <a:rPr lang="en-US" altLang="zh-TW" sz="2800" b="1" dirty="0">
                <a:solidFill>
                  <a:srgbClr val="000000"/>
                </a:solidFill>
                <a:latin typeface="標楷體" panose="03000509000000000000" pitchFamily="65" charset="-120"/>
                <a:ea typeface="標楷體" panose="03000509000000000000" pitchFamily="65" charset="-120"/>
              </a:rPr>
              <a:t>)</a:t>
            </a:r>
            <a:r>
              <a:rPr lang="zh-TW" altLang="zh-TW" sz="2800" b="1" u="sng" dirty="0">
                <a:solidFill>
                  <a:srgbClr val="0000FF"/>
                </a:solidFill>
                <a:latin typeface="標楷體" panose="03000509000000000000" pitchFamily="65" charset="-120"/>
                <a:ea typeface="標楷體" panose="03000509000000000000" pitchFamily="65" charset="-120"/>
              </a:rPr>
              <a:t>參加人員及分工</a:t>
            </a:r>
            <a:r>
              <a:rPr lang="zh-TW" altLang="zh-TW" sz="2800" b="1" dirty="0">
                <a:solidFill>
                  <a:srgbClr val="000000"/>
                </a:solidFill>
                <a:latin typeface="標楷體" panose="03000509000000000000" pitchFamily="65" charset="-120"/>
                <a:ea typeface="標楷體" panose="03000509000000000000" pitchFamily="65" charset="-120"/>
              </a:rPr>
              <a:t>：</a:t>
            </a:r>
          </a:p>
          <a:p>
            <a:pPr marL="358775" indent="-358775" algn="just">
              <a:lnSpc>
                <a:spcPts val="3400"/>
              </a:lnSpc>
            </a:pPr>
            <a:r>
              <a:rPr lang="en-US" altLang="zh-TW" sz="2400" b="1" dirty="0">
                <a:solidFill>
                  <a:srgbClr val="000000"/>
                </a:solidFill>
                <a:latin typeface="標楷體" panose="03000509000000000000" pitchFamily="65" charset="-120"/>
                <a:ea typeface="標楷體" panose="03000509000000000000" pitchFamily="65" charset="-120"/>
              </a:rPr>
              <a:t>1.</a:t>
            </a:r>
            <a:r>
              <a:rPr lang="zh-TW" altLang="zh-TW" sz="2400" b="1" dirty="0">
                <a:solidFill>
                  <a:srgbClr val="000000"/>
                </a:solidFill>
                <a:latin typeface="標楷體" panose="03000509000000000000" pitchFamily="65" charset="-120"/>
                <a:ea typeface="標楷體" panose="03000509000000000000" pitchFamily="65" charset="-120"/>
              </a:rPr>
              <a:t>本法第</a:t>
            </a:r>
            <a:r>
              <a:rPr lang="en-US" altLang="zh-TW" sz="2400" b="1" dirty="0">
                <a:solidFill>
                  <a:srgbClr val="000000"/>
                </a:solidFill>
                <a:latin typeface="標楷體" panose="03000509000000000000" pitchFamily="65" charset="-120"/>
                <a:ea typeface="標楷體" panose="03000509000000000000" pitchFamily="65" charset="-120"/>
              </a:rPr>
              <a:t>71</a:t>
            </a:r>
            <a:r>
              <a:rPr lang="zh-TW" altLang="zh-TW" sz="2400" b="1" dirty="0">
                <a:solidFill>
                  <a:srgbClr val="000000"/>
                </a:solidFill>
                <a:latin typeface="標楷體" panose="03000509000000000000" pitchFamily="65" charset="-120"/>
                <a:ea typeface="標楷體" panose="03000509000000000000" pitchFamily="65" charset="-120"/>
              </a:rPr>
              <a:t>條規定，</a:t>
            </a:r>
            <a:r>
              <a:rPr lang="zh-TW" altLang="zh-TW" sz="2400" b="1" u="sng" dirty="0">
                <a:solidFill>
                  <a:srgbClr val="FF0000"/>
                </a:solidFill>
                <a:latin typeface="標楷體" panose="03000509000000000000" pitchFamily="65" charset="-120"/>
                <a:ea typeface="標楷體" panose="03000509000000000000" pitchFamily="65" charset="-120"/>
              </a:rPr>
              <a:t>工程、財物採購驗收</a:t>
            </a:r>
            <a:r>
              <a:rPr lang="zh-TW" altLang="zh-TW" sz="2400" b="1" dirty="0">
                <a:solidFill>
                  <a:srgbClr val="000000"/>
                </a:solidFill>
                <a:latin typeface="標楷體" panose="03000509000000000000" pitchFamily="65" charset="-120"/>
                <a:ea typeface="標楷體" panose="03000509000000000000" pitchFamily="65" charset="-120"/>
              </a:rPr>
              <a:t>時，由機關首長或其授權人員</a:t>
            </a:r>
            <a:r>
              <a:rPr lang="zh-TW" altLang="zh-TW" sz="2400" b="1" u="sng" dirty="0">
                <a:solidFill>
                  <a:srgbClr val="FF0000"/>
                </a:solidFill>
                <a:latin typeface="標楷體" panose="03000509000000000000" pitchFamily="65" charset="-120"/>
                <a:ea typeface="標楷體" panose="03000509000000000000" pitchFamily="65" charset="-120"/>
              </a:rPr>
              <a:t>指派適當人員主驗</a:t>
            </a:r>
            <a:r>
              <a:rPr lang="zh-TW" altLang="zh-TW" sz="2400" b="1" dirty="0">
                <a:solidFill>
                  <a:srgbClr val="000000"/>
                </a:solidFill>
                <a:latin typeface="標楷體" panose="03000509000000000000" pitchFamily="65" charset="-120"/>
                <a:ea typeface="標楷體" panose="03000509000000000000" pitchFamily="65" charset="-120"/>
              </a:rPr>
              <a:t>，通知接管單位或使用單位會驗。機關辦理</a:t>
            </a:r>
            <a:r>
              <a:rPr lang="zh-TW" altLang="zh-TW" sz="2400" b="1" u="sng" dirty="0">
                <a:solidFill>
                  <a:srgbClr val="FF0000"/>
                </a:solidFill>
                <a:latin typeface="標楷體" panose="03000509000000000000" pitchFamily="65" charset="-120"/>
                <a:ea typeface="標楷體" panose="03000509000000000000" pitchFamily="65" charset="-120"/>
              </a:rPr>
              <a:t>驗收人員，以不派遣臨時人員擔任為原則</a:t>
            </a:r>
            <a:r>
              <a:rPr lang="zh-TW" altLang="zh-TW" sz="2400" b="1" dirty="0">
                <a:solidFill>
                  <a:srgbClr val="000000"/>
                </a:solidFill>
                <a:latin typeface="標楷體" panose="03000509000000000000" pitchFamily="65" charset="-120"/>
                <a:ea typeface="標楷體" panose="03000509000000000000" pitchFamily="65" charset="-120"/>
              </a:rPr>
              <a:t>。</a:t>
            </a:r>
          </a:p>
          <a:p>
            <a:pPr algn="just">
              <a:lnSpc>
                <a:spcPts val="3400"/>
              </a:lnSpc>
            </a:pPr>
            <a:r>
              <a:rPr lang="en-US" altLang="zh-TW" sz="2400" b="1" dirty="0">
                <a:solidFill>
                  <a:srgbClr val="000000"/>
                </a:solidFill>
                <a:latin typeface="標楷體" panose="03000509000000000000" pitchFamily="65" charset="-120"/>
                <a:ea typeface="標楷體" panose="03000509000000000000" pitchFamily="65" charset="-120"/>
              </a:rPr>
              <a:t>2.</a:t>
            </a:r>
            <a:r>
              <a:rPr lang="zh-TW" altLang="zh-TW" sz="2400" b="1" dirty="0">
                <a:solidFill>
                  <a:srgbClr val="000000"/>
                </a:solidFill>
                <a:latin typeface="標楷體" panose="03000509000000000000" pitchFamily="65" charset="-120"/>
                <a:ea typeface="標楷體" panose="03000509000000000000" pitchFamily="65" charset="-120"/>
              </a:rPr>
              <a:t>驗收人員之</a:t>
            </a:r>
            <a:r>
              <a:rPr lang="zh-TW" altLang="zh-TW" sz="2400" b="1" u="sng" dirty="0">
                <a:solidFill>
                  <a:srgbClr val="FF0000"/>
                </a:solidFill>
                <a:latin typeface="標楷體" panose="03000509000000000000" pitchFamily="65" charset="-120"/>
                <a:ea typeface="標楷體" panose="03000509000000000000" pitchFamily="65" charset="-120"/>
              </a:rPr>
              <a:t>分工，依本法施行細則第</a:t>
            </a:r>
            <a:r>
              <a:rPr lang="en-US" altLang="zh-TW" sz="2400" b="1" u="sng" dirty="0">
                <a:solidFill>
                  <a:srgbClr val="FF0000"/>
                </a:solidFill>
                <a:latin typeface="標楷體" panose="03000509000000000000" pitchFamily="65" charset="-120"/>
                <a:ea typeface="標楷體" panose="03000509000000000000" pitchFamily="65" charset="-120"/>
              </a:rPr>
              <a:t>91</a:t>
            </a:r>
            <a:r>
              <a:rPr lang="zh-TW" altLang="zh-TW" sz="2400" b="1" u="sng" dirty="0">
                <a:solidFill>
                  <a:srgbClr val="FF0000"/>
                </a:solidFill>
                <a:latin typeface="標楷體" panose="03000509000000000000" pitchFamily="65" charset="-120"/>
                <a:ea typeface="標楷體" panose="03000509000000000000" pitchFamily="65" charset="-120"/>
              </a:rPr>
              <a:t>條</a:t>
            </a:r>
            <a:r>
              <a:rPr lang="zh-TW" altLang="zh-TW" sz="2400" b="1" dirty="0">
                <a:solidFill>
                  <a:srgbClr val="000000"/>
                </a:solidFill>
                <a:latin typeface="標楷體" panose="03000509000000000000" pitchFamily="65" charset="-120"/>
                <a:ea typeface="標楷體" panose="03000509000000000000" pitchFamily="65" charset="-120"/>
              </a:rPr>
              <a:t>規定。</a:t>
            </a:r>
          </a:p>
          <a:p>
            <a:pPr marL="265113" indent="-265113" algn="just">
              <a:lnSpc>
                <a:spcPts val="3400"/>
              </a:lnSpc>
            </a:pPr>
            <a:r>
              <a:rPr lang="en-US" altLang="zh-TW" sz="2400" b="1" dirty="0">
                <a:solidFill>
                  <a:srgbClr val="000000"/>
                </a:solidFill>
                <a:latin typeface="標楷體" panose="03000509000000000000" pitchFamily="65" charset="-120"/>
                <a:ea typeface="標楷體" panose="03000509000000000000" pitchFamily="65" charset="-120"/>
              </a:rPr>
              <a:t>3.</a:t>
            </a:r>
            <a:r>
              <a:rPr lang="zh-TW" altLang="zh-TW" sz="2400" b="1" u="sng" dirty="0">
                <a:solidFill>
                  <a:srgbClr val="FF0000"/>
                </a:solidFill>
                <a:latin typeface="標楷體" panose="03000509000000000000" pitchFamily="65" charset="-120"/>
                <a:ea typeface="標楷體" panose="03000509000000000000" pitchFamily="65" charset="-120"/>
              </a:rPr>
              <a:t>主驗人員</a:t>
            </a:r>
            <a:r>
              <a:rPr lang="zh-TW" altLang="zh-TW" sz="2400" b="1" dirty="0">
                <a:solidFill>
                  <a:srgbClr val="000000"/>
                </a:solidFill>
                <a:latin typeface="標楷體" panose="03000509000000000000" pitchFamily="65" charset="-120"/>
                <a:ea typeface="標楷體" panose="03000509000000000000" pitchFamily="65" charset="-120"/>
              </a:rPr>
              <a:t>宜為</a:t>
            </a:r>
            <a:r>
              <a:rPr lang="zh-TW" altLang="zh-TW" sz="2400" b="1" u="sng" dirty="0">
                <a:solidFill>
                  <a:srgbClr val="FF0000"/>
                </a:solidFill>
                <a:latin typeface="標楷體" panose="03000509000000000000" pitchFamily="65" charset="-120"/>
                <a:ea typeface="標楷體" panose="03000509000000000000" pitchFamily="65" charset="-120"/>
              </a:rPr>
              <a:t>依機關人事法規進用之人員</a:t>
            </a:r>
            <a:r>
              <a:rPr lang="zh-TW" altLang="zh-TW" sz="2400" b="1" dirty="0">
                <a:solidFill>
                  <a:srgbClr val="000000"/>
                </a:solidFill>
                <a:latin typeface="標楷體" panose="03000509000000000000" pitchFamily="65" charset="-120"/>
                <a:ea typeface="標楷體" panose="03000509000000000000" pitchFamily="65" charset="-120"/>
              </a:rPr>
              <a:t>。機關承辦採購單位之人員（指機關辦理該採購案件</a:t>
            </a:r>
            <a:r>
              <a:rPr lang="zh-TW" altLang="zh-TW" sz="2400" b="1" u="sng" dirty="0">
                <a:solidFill>
                  <a:srgbClr val="FF0000"/>
                </a:solidFill>
                <a:latin typeface="標楷體" panose="03000509000000000000" pitchFamily="65" charset="-120"/>
                <a:ea typeface="標楷體" panose="03000509000000000000" pitchFamily="65" charset="-120"/>
              </a:rPr>
              <a:t>最基層之承辦人員</a:t>
            </a:r>
            <a:r>
              <a:rPr lang="zh-TW" altLang="zh-TW" sz="2400" b="1" dirty="0">
                <a:solidFill>
                  <a:srgbClr val="000000"/>
                </a:solidFill>
                <a:latin typeface="標楷體" panose="03000509000000000000" pitchFamily="65" charset="-120"/>
                <a:ea typeface="標楷體" panose="03000509000000000000" pitchFamily="65" charset="-120"/>
              </a:rPr>
              <a:t>），</a:t>
            </a:r>
            <a:r>
              <a:rPr lang="zh-TW" altLang="zh-TW" sz="2400" b="1" u="sng" dirty="0">
                <a:solidFill>
                  <a:srgbClr val="FF0000"/>
                </a:solidFill>
                <a:latin typeface="標楷體" panose="03000509000000000000" pitchFamily="65" charset="-120"/>
                <a:ea typeface="標楷體" panose="03000509000000000000" pitchFamily="65" charset="-120"/>
              </a:rPr>
              <a:t>不得為所辦採購之主驗人或樣品及材料之檢驗人</a:t>
            </a:r>
            <a:r>
              <a:rPr lang="zh-TW" altLang="zh-TW" sz="2400" b="1" dirty="0">
                <a:solidFill>
                  <a:srgbClr val="000000"/>
                </a:solidFill>
                <a:latin typeface="標楷體" panose="03000509000000000000" pitchFamily="65" charset="-120"/>
                <a:ea typeface="標楷體" panose="03000509000000000000" pitchFamily="65" charset="-120"/>
              </a:rPr>
              <a:t>。</a:t>
            </a:r>
          </a:p>
          <a:p>
            <a:pPr marL="265113" indent="-265113" algn="just">
              <a:lnSpc>
                <a:spcPts val="3400"/>
              </a:lnSpc>
            </a:pPr>
            <a:r>
              <a:rPr lang="en-US" altLang="zh-TW" sz="2400" b="1" dirty="0">
                <a:solidFill>
                  <a:srgbClr val="000000"/>
                </a:solidFill>
                <a:latin typeface="標楷體" panose="03000509000000000000" pitchFamily="65" charset="-120"/>
                <a:ea typeface="標楷體" panose="03000509000000000000" pitchFamily="65" charset="-120"/>
              </a:rPr>
              <a:t>4.</a:t>
            </a:r>
            <a:r>
              <a:rPr lang="zh-TW" altLang="zh-TW" sz="2400" b="1" u="sng" dirty="0">
                <a:solidFill>
                  <a:srgbClr val="FF0000"/>
                </a:solidFill>
                <a:latin typeface="標楷體" panose="03000509000000000000" pitchFamily="65" charset="-120"/>
                <a:ea typeface="標楷體" panose="03000509000000000000" pitchFamily="65" charset="-120"/>
              </a:rPr>
              <a:t>除法令另有規定外</a:t>
            </a:r>
            <a:r>
              <a:rPr lang="zh-TW" altLang="zh-TW" sz="2400" b="1" dirty="0">
                <a:solidFill>
                  <a:srgbClr val="000000"/>
                </a:solidFill>
                <a:latin typeface="標楷體" panose="03000509000000000000" pitchFamily="65" charset="-120"/>
                <a:ea typeface="標楷體" panose="03000509000000000000" pitchFamily="65" charset="-120"/>
              </a:rPr>
              <a:t>（例如營造業法第</a:t>
            </a:r>
            <a:r>
              <a:rPr lang="en-US" altLang="zh-TW" sz="2400" b="1" dirty="0">
                <a:solidFill>
                  <a:srgbClr val="000000"/>
                </a:solidFill>
                <a:latin typeface="標楷體" panose="03000509000000000000" pitchFamily="65" charset="-120"/>
                <a:ea typeface="標楷體" panose="03000509000000000000" pitchFamily="65" charset="-120"/>
              </a:rPr>
              <a:t>41</a:t>
            </a:r>
            <a:r>
              <a:rPr lang="zh-TW" altLang="zh-TW" sz="2400" b="1" dirty="0">
                <a:solidFill>
                  <a:srgbClr val="000000"/>
                </a:solidFill>
                <a:latin typeface="標楷體" panose="03000509000000000000" pitchFamily="65" charset="-120"/>
                <a:ea typeface="標楷體" panose="03000509000000000000" pitchFamily="65" charset="-120"/>
              </a:rPr>
              <a:t>條），依本法施行細則第</a:t>
            </a:r>
            <a:r>
              <a:rPr lang="en-US" altLang="zh-TW" sz="2400" b="1" dirty="0">
                <a:solidFill>
                  <a:srgbClr val="000000"/>
                </a:solidFill>
                <a:latin typeface="標楷體" panose="03000509000000000000" pitchFamily="65" charset="-120"/>
                <a:ea typeface="標楷體" panose="03000509000000000000" pitchFamily="65" charset="-120"/>
              </a:rPr>
              <a:t>96</a:t>
            </a:r>
            <a:r>
              <a:rPr lang="zh-TW" altLang="zh-TW" sz="2400" b="1" dirty="0">
                <a:solidFill>
                  <a:srgbClr val="000000"/>
                </a:solidFill>
                <a:latin typeface="標楷體" panose="03000509000000000000" pitchFamily="65" charset="-120"/>
                <a:ea typeface="標楷體" panose="03000509000000000000" pitchFamily="65" charset="-120"/>
              </a:rPr>
              <a:t>條第</a:t>
            </a:r>
            <a:r>
              <a:rPr lang="en-US" altLang="zh-TW" sz="2400" b="1" dirty="0">
                <a:solidFill>
                  <a:srgbClr val="000000"/>
                </a:solidFill>
                <a:latin typeface="標楷體" panose="03000509000000000000" pitchFamily="65" charset="-120"/>
                <a:ea typeface="標楷體" panose="03000509000000000000" pitchFamily="65" charset="-120"/>
              </a:rPr>
              <a:t>2</a:t>
            </a:r>
            <a:r>
              <a:rPr lang="zh-TW" altLang="zh-TW" sz="2400" b="1" dirty="0">
                <a:solidFill>
                  <a:srgbClr val="000000"/>
                </a:solidFill>
                <a:latin typeface="標楷體" panose="03000509000000000000" pitchFamily="65" charset="-120"/>
                <a:ea typeface="標楷體" panose="03000509000000000000" pitchFamily="65" charset="-120"/>
              </a:rPr>
              <a:t>項規定，機關辦理驗收，</a:t>
            </a:r>
            <a:r>
              <a:rPr lang="zh-TW" altLang="zh-TW" sz="2400" b="1" u="sng" dirty="0">
                <a:solidFill>
                  <a:srgbClr val="FF0000"/>
                </a:solidFill>
                <a:latin typeface="標楷體" panose="03000509000000000000" pitchFamily="65" charset="-120"/>
                <a:ea typeface="標楷體" panose="03000509000000000000" pitchFamily="65" charset="-120"/>
              </a:rPr>
              <a:t>廠商未依通知派代表參加者，仍得為之。驗收前之檢查、檢驗、查驗或初驗，亦同</a:t>
            </a:r>
            <a:r>
              <a:rPr lang="zh-TW" altLang="zh-TW" sz="2400" b="1" dirty="0">
                <a:solidFill>
                  <a:srgbClr val="000000"/>
                </a:solidFill>
                <a:latin typeface="標楷體" panose="03000509000000000000" pitchFamily="65" charset="-120"/>
                <a:ea typeface="標楷體" panose="03000509000000000000" pitchFamily="65" charset="-120"/>
              </a:rPr>
              <a:t>。</a:t>
            </a:r>
          </a:p>
        </p:txBody>
      </p:sp>
    </p:spTree>
    <p:extLst>
      <p:ext uri="{BB962C8B-B14F-4D97-AF65-F5344CB8AC3E}">
        <p14:creationId xmlns:p14="http://schemas.microsoft.com/office/powerpoint/2010/main" val="145590864"/>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1025" name="Rectangle 1"/>
          <p:cNvSpPr>
            <a:spLocks noChangeArrowheads="1"/>
          </p:cNvSpPr>
          <p:nvPr/>
        </p:nvSpPr>
        <p:spPr bwMode="auto">
          <a:xfrm>
            <a:off x="323528" y="109464"/>
            <a:ext cx="8496944" cy="61555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tab pos="6172200" algn="r"/>
              </a:tabLst>
            </a:pPr>
            <a:r>
              <a:rPr kumimoji="1" lang="en-US" altLang="zh-TW" sz="1600" b="1" i="0" u="sng"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r>
              <a:rPr kumimoji="1" lang="zh-TW" altLang="en-US" sz="1600" b="1" i="0" u="sng" strike="noStrike" cap="none" normalizeH="0" baseline="0" dirty="0">
                <a:ln>
                  <a:noFill/>
                </a:ln>
                <a:solidFill>
                  <a:srgbClr val="000000"/>
                </a:solidFill>
                <a:effectLst/>
                <a:latin typeface="標楷體" pitchFamily="65" charset="-120"/>
                <a:ea typeface="標楷體" pitchFamily="65" charset="-120"/>
                <a:cs typeface="Times New Roman" pitchFamily="18" charset="0"/>
              </a:rPr>
              <a:t>機關全銜</a:t>
            </a:r>
            <a:r>
              <a:rPr kumimoji="1" lang="en-US" altLang="zh-TW" sz="1600" b="1" i="0" u="sng" strike="noStrike" cap="none" normalizeH="0" baseline="0" dirty="0">
                <a:ln>
                  <a:noFill/>
                </a:ln>
                <a:solidFill>
                  <a:srgbClr val="000000"/>
                </a:solidFill>
                <a:effectLst/>
                <a:latin typeface="標楷體" pitchFamily="65" charset="-120"/>
                <a:ea typeface="標楷體" pitchFamily="65" charset="-120"/>
                <a:cs typeface="Times New Roman" pitchFamily="18" charset="0"/>
              </a:rPr>
              <a:t>)</a:t>
            </a:r>
            <a:r>
              <a:rPr kumimoji="1" lang="en-US" altLang="zh-TW" sz="1600" b="1" i="0" u="none" strike="noStrike" cap="none" normalizeH="0" baseline="0" dirty="0">
                <a:ln>
                  <a:noFill/>
                </a:ln>
                <a:solidFill>
                  <a:srgbClr val="000000"/>
                </a:solidFill>
                <a:effectLst/>
                <a:latin typeface="標楷體" pitchFamily="65" charset="-120"/>
                <a:ea typeface="標楷體" pitchFamily="65" charset="-120"/>
                <a:cs typeface="Times New Roman" pitchFamily="18" charset="0"/>
              </a:rPr>
              <a:t>                     </a:t>
            </a:r>
            <a:r>
              <a:rPr kumimoji="1" lang="zh-TW" altLang="en-US" sz="1600" b="1" i="0" u="none" strike="noStrike" cap="none" normalizeH="0" baseline="0" dirty="0">
                <a:ln>
                  <a:noFill/>
                </a:ln>
                <a:solidFill>
                  <a:srgbClr val="000000"/>
                </a:solidFill>
                <a:effectLst/>
                <a:latin typeface="標楷體" pitchFamily="65" charset="-120"/>
                <a:ea typeface="標楷體" pitchFamily="65" charset="-120"/>
                <a:cs typeface="Times New Roman" pitchFamily="18" charset="0"/>
              </a:rPr>
              <a:t>      </a:t>
            </a:r>
            <a:r>
              <a:rPr kumimoji="1" lang="zh-TW" altLang="en-US" b="1" i="0" u="none" strike="noStrike" cap="none" normalizeH="0" baseline="0" dirty="0">
                <a:ln>
                  <a:noFill/>
                </a:ln>
                <a:solidFill>
                  <a:srgbClr val="0000FF"/>
                </a:solidFill>
                <a:effectLst/>
                <a:latin typeface="標楷體" pitchFamily="65" charset="-120"/>
                <a:ea typeface="標楷體" pitchFamily="65" charset="-120"/>
                <a:cs typeface="Times New Roman" pitchFamily="18" charset="0"/>
              </a:rPr>
              <a:t>驗收紀錄                  </a:t>
            </a:r>
            <a:r>
              <a:rPr kumimoji="1" lang="zh-TW" altLang="en-US" sz="1600" b="1" i="0" u="none" strike="noStrike" cap="none" normalizeH="0" baseline="0" dirty="0">
                <a:ln>
                  <a:noFill/>
                </a:ln>
                <a:solidFill>
                  <a:srgbClr val="000000"/>
                </a:solidFill>
                <a:effectLst/>
                <a:latin typeface="標楷體" pitchFamily="65" charset="-120"/>
                <a:ea typeface="標楷體" pitchFamily="65" charset="-120"/>
                <a:cs typeface="Times New Roman" pitchFamily="18" charset="0"/>
              </a:rPr>
              <a:t>□全部</a:t>
            </a:r>
            <a:r>
              <a:rPr kumimoji="1" lang="en-US" altLang="zh-TW" sz="1600" b="1" i="0" u="none" strike="noStrike" cap="none" normalizeH="0" baseline="0" dirty="0">
                <a:ln>
                  <a:noFill/>
                </a:ln>
                <a:solidFill>
                  <a:srgbClr val="000000"/>
                </a:solidFill>
                <a:effectLst/>
                <a:latin typeface="標楷體" pitchFamily="65" charset="-120"/>
                <a:ea typeface="標楷體" pitchFamily="65" charset="-120"/>
                <a:cs typeface="Times New Roman" pitchFamily="18" charset="0"/>
              </a:rPr>
              <a:t>/□</a:t>
            </a:r>
            <a:r>
              <a:rPr kumimoji="1" lang="zh-TW" altLang="en-US" sz="1600" b="1" i="0" u="none" strike="noStrike" cap="none" normalizeH="0" baseline="0" dirty="0">
                <a:ln>
                  <a:noFill/>
                </a:ln>
                <a:solidFill>
                  <a:srgbClr val="000000"/>
                </a:solidFill>
                <a:effectLst/>
                <a:latin typeface="標楷體" pitchFamily="65" charset="-120"/>
                <a:ea typeface="標楷體" pitchFamily="65" charset="-120"/>
                <a:cs typeface="Times New Roman" pitchFamily="18" charset="0"/>
              </a:rPr>
              <a:t>部分</a:t>
            </a:r>
            <a:endParaRPr kumimoji="1" lang="zh-TW" altLang="en-US" sz="1600" b="1" i="0" u="none" strike="noStrike" cap="none" normalizeH="0" baseline="0" dirty="0">
              <a:ln>
                <a:noFill/>
              </a:ln>
              <a:solidFill>
                <a:srgbClr val="000000"/>
              </a:solidFill>
              <a:effectLst/>
              <a:latin typeface="標楷體" pitchFamily="65" charset="-120"/>
              <a:ea typeface="標楷體" pitchFamily="65" charset="-120"/>
              <a:cs typeface="新細明體" pitchFamily="18" charset="-120"/>
            </a:endParaRPr>
          </a:p>
          <a:p>
            <a:pPr marL="0" marR="0" lvl="0" indent="0" algn="l" defTabSz="914400" rtl="0" eaLnBrk="0" fontAlgn="base" latinLnBrk="0" hangingPunct="0">
              <a:lnSpc>
                <a:spcPct val="100000"/>
              </a:lnSpc>
              <a:spcBef>
                <a:spcPct val="0"/>
              </a:spcBef>
              <a:spcAft>
                <a:spcPct val="0"/>
              </a:spcAft>
              <a:buClrTx/>
              <a:buSzTx/>
              <a:buFontTx/>
              <a:buNone/>
              <a:tabLst>
                <a:tab pos="6172200" algn="r"/>
              </a:tabLst>
            </a:pPr>
            <a:r>
              <a:rPr kumimoji="1" lang="zh-TW" altLang="en-US" sz="1600" b="1" i="0" u="none" strike="noStrike" cap="none" normalizeH="0" baseline="0" dirty="0">
                <a:ln>
                  <a:noFill/>
                </a:ln>
                <a:solidFill>
                  <a:srgbClr val="000000"/>
                </a:solidFill>
                <a:effectLst/>
                <a:latin typeface="標楷體" pitchFamily="65" charset="-120"/>
                <a:ea typeface="標楷體" pitchFamily="65" charset="-120"/>
                <a:cs typeface="Times New Roman" pitchFamily="18" charset="0"/>
              </a:rPr>
              <a:t>時間：   年   月   日   午   時   分                  地點：      </a:t>
            </a:r>
            <a:endParaRPr kumimoji="1" lang="zh-TW" altLang="en-US" sz="1600" b="1" i="0" u="none" strike="noStrike" cap="none" normalizeH="0" baseline="0" dirty="0">
              <a:ln>
                <a:noFill/>
              </a:ln>
              <a:solidFill>
                <a:srgbClr val="000000"/>
              </a:solidFill>
              <a:effectLst/>
              <a:latin typeface="標楷體" pitchFamily="65" charset="-120"/>
              <a:ea typeface="標楷體" pitchFamily="65" charset="-120"/>
              <a:cs typeface="新細明體" pitchFamily="18" charset="-120"/>
            </a:endParaRPr>
          </a:p>
        </p:txBody>
      </p:sp>
      <p:graphicFrame>
        <p:nvGraphicFramePr>
          <p:cNvPr id="7" name="表格 6"/>
          <p:cNvGraphicFramePr>
            <a:graphicFrameLocks noGrp="1"/>
          </p:cNvGraphicFramePr>
          <p:nvPr/>
        </p:nvGraphicFramePr>
        <p:xfrm>
          <a:off x="323530" y="764705"/>
          <a:ext cx="8568948" cy="3816423"/>
        </p:xfrm>
        <a:graphic>
          <a:graphicData uri="http://schemas.openxmlformats.org/drawingml/2006/table">
            <a:tbl>
              <a:tblPr/>
              <a:tblGrid>
                <a:gridCol w="1800198">
                  <a:extLst>
                    <a:ext uri="{9D8B030D-6E8A-4147-A177-3AD203B41FA5}">
                      <a16:colId xmlns:a16="http://schemas.microsoft.com/office/drawing/2014/main" val="20000"/>
                    </a:ext>
                  </a:extLst>
                </a:gridCol>
                <a:gridCol w="2304256">
                  <a:extLst>
                    <a:ext uri="{9D8B030D-6E8A-4147-A177-3AD203B41FA5}">
                      <a16:colId xmlns:a16="http://schemas.microsoft.com/office/drawing/2014/main" val="20001"/>
                    </a:ext>
                  </a:extLst>
                </a:gridCol>
                <a:gridCol w="432048">
                  <a:extLst>
                    <a:ext uri="{9D8B030D-6E8A-4147-A177-3AD203B41FA5}">
                      <a16:colId xmlns:a16="http://schemas.microsoft.com/office/drawing/2014/main" val="20002"/>
                    </a:ext>
                  </a:extLst>
                </a:gridCol>
                <a:gridCol w="1221699">
                  <a:extLst>
                    <a:ext uri="{9D8B030D-6E8A-4147-A177-3AD203B41FA5}">
                      <a16:colId xmlns:a16="http://schemas.microsoft.com/office/drawing/2014/main" val="20003"/>
                    </a:ext>
                  </a:extLst>
                </a:gridCol>
                <a:gridCol w="722517">
                  <a:extLst>
                    <a:ext uri="{9D8B030D-6E8A-4147-A177-3AD203B41FA5}">
                      <a16:colId xmlns:a16="http://schemas.microsoft.com/office/drawing/2014/main" val="20004"/>
                    </a:ext>
                  </a:extLst>
                </a:gridCol>
                <a:gridCol w="216024">
                  <a:extLst>
                    <a:ext uri="{9D8B030D-6E8A-4147-A177-3AD203B41FA5}">
                      <a16:colId xmlns:a16="http://schemas.microsoft.com/office/drawing/2014/main" val="20005"/>
                    </a:ext>
                  </a:extLst>
                </a:gridCol>
                <a:gridCol w="1872206">
                  <a:extLst>
                    <a:ext uri="{9D8B030D-6E8A-4147-A177-3AD203B41FA5}">
                      <a16:colId xmlns:a16="http://schemas.microsoft.com/office/drawing/2014/main" val="20006"/>
                    </a:ext>
                  </a:extLst>
                </a:gridCol>
              </a:tblGrid>
              <a:tr h="360039">
                <a:tc>
                  <a:txBody>
                    <a:bodyPr/>
                    <a:lstStyle/>
                    <a:p>
                      <a:pPr marL="36195" marR="36195" algn="dist">
                        <a:spcAft>
                          <a:spcPts val="0"/>
                        </a:spcAft>
                      </a:pPr>
                      <a:r>
                        <a:rPr lang="zh-TW" sz="1800" b="1" kern="100" dirty="0">
                          <a:solidFill>
                            <a:srgbClr val="000000"/>
                          </a:solidFill>
                          <a:latin typeface="標楷體" pitchFamily="65" charset="-120"/>
                          <a:ea typeface="標楷體" pitchFamily="65" charset="-120"/>
                        </a:rPr>
                        <a:t>案號及契約號</a:t>
                      </a:r>
                    </a:p>
                  </a:txBody>
                  <a:tcPr marL="5836" marR="5836" marT="0"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endParaRPr lang="zh-TW" altLang="en-US" sz="1800">
                        <a:latin typeface="標楷體" pitchFamily="65" charset="-120"/>
                        <a:ea typeface="標楷體" pitchFamily="65" charset="-120"/>
                      </a:endParaRPr>
                    </a:p>
                  </a:txBody>
                  <a:tcPr marL="5836" marR="583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zh-TW" altLang="en-US"/>
                    </a:p>
                  </a:txBody>
                  <a:tcPr/>
                </a:tc>
                <a:tc>
                  <a:txBody>
                    <a:bodyPr/>
                    <a:lstStyle/>
                    <a:p>
                      <a:pPr marL="36195" marR="36195" algn="dist">
                        <a:spcAft>
                          <a:spcPts val="0"/>
                        </a:spcAft>
                      </a:pPr>
                      <a:r>
                        <a:rPr lang="zh-TW" sz="1800" b="1" kern="100">
                          <a:solidFill>
                            <a:srgbClr val="000000"/>
                          </a:solidFill>
                          <a:latin typeface="標楷體" pitchFamily="65" charset="-120"/>
                          <a:ea typeface="標楷體" pitchFamily="65" charset="-120"/>
                        </a:rPr>
                        <a:t>廠商名稱</a:t>
                      </a:r>
                    </a:p>
                  </a:txBody>
                  <a:tcPr marL="5836" marR="583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3">
                  <a:txBody>
                    <a:bodyPr/>
                    <a:lstStyle/>
                    <a:p>
                      <a:endParaRPr lang="zh-TW" altLang="en-US" sz="1800">
                        <a:latin typeface="標楷體" pitchFamily="65" charset="-120"/>
                        <a:ea typeface="標楷體" pitchFamily="65" charset="-120"/>
                      </a:endParaRPr>
                    </a:p>
                  </a:txBody>
                  <a:tcPr marL="5836" marR="5836" marT="0" marB="0" anchor="ctr">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zh-TW" altLang="en-US"/>
                    </a:p>
                  </a:txBody>
                  <a:tcPr/>
                </a:tc>
                <a:tc hMerge="1">
                  <a:txBody>
                    <a:bodyPr/>
                    <a:lstStyle/>
                    <a:p>
                      <a:endParaRPr lang="zh-TW" altLang="en-US"/>
                    </a:p>
                  </a:txBody>
                  <a:tcPr/>
                </a:tc>
                <a:extLst>
                  <a:ext uri="{0D108BD9-81ED-4DB2-BD59-A6C34878D82A}">
                    <a16:rowId xmlns:a16="http://schemas.microsoft.com/office/drawing/2014/main" val="10000"/>
                  </a:ext>
                </a:extLst>
              </a:tr>
              <a:tr h="360040">
                <a:tc>
                  <a:txBody>
                    <a:bodyPr/>
                    <a:lstStyle/>
                    <a:p>
                      <a:pPr marL="36195" marR="36195" algn="dist">
                        <a:spcAft>
                          <a:spcPts val="0"/>
                        </a:spcAft>
                      </a:pPr>
                      <a:r>
                        <a:rPr lang="zh-TW" sz="1600" b="1" kern="100" spc="-100" dirty="0">
                          <a:solidFill>
                            <a:srgbClr val="000000"/>
                          </a:solidFill>
                          <a:latin typeface="標楷體" pitchFamily="65" charset="-120"/>
                          <a:ea typeface="標楷體" pitchFamily="65" charset="-120"/>
                        </a:rPr>
                        <a:t>標的名稱及數量摘要</a:t>
                      </a:r>
                      <a:endParaRPr lang="zh-TW" sz="1600" b="1" kern="100" dirty="0">
                        <a:solidFill>
                          <a:srgbClr val="000000"/>
                        </a:solidFill>
                        <a:latin typeface="標楷體" pitchFamily="65" charset="-120"/>
                        <a:ea typeface="標楷體" pitchFamily="65" charset="-120"/>
                      </a:endParaRPr>
                    </a:p>
                  </a:txBody>
                  <a:tcPr marL="5836" marR="5836" marT="0"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3">
                  <a:txBody>
                    <a:bodyPr/>
                    <a:lstStyle/>
                    <a:p>
                      <a:endParaRPr lang="zh-TW" altLang="en-US" sz="1800" dirty="0">
                        <a:latin typeface="標楷體" pitchFamily="65" charset="-120"/>
                        <a:ea typeface="標楷體" pitchFamily="65" charset="-120"/>
                      </a:endParaRPr>
                    </a:p>
                  </a:txBody>
                  <a:tcPr marL="5836" marR="583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zh-TW" altLang="en-US"/>
                    </a:p>
                  </a:txBody>
                  <a:tcPr/>
                </a:tc>
                <a:tc hMerge="1">
                  <a:txBody>
                    <a:bodyPr/>
                    <a:lstStyle/>
                    <a:p>
                      <a:endParaRPr lang="zh-TW" altLang="en-US"/>
                    </a:p>
                  </a:txBody>
                  <a:tcPr/>
                </a:tc>
                <a:tc gridSpan="2">
                  <a:txBody>
                    <a:bodyPr/>
                    <a:lstStyle/>
                    <a:p>
                      <a:pPr algn="just">
                        <a:spcAft>
                          <a:spcPts val="0"/>
                        </a:spcAft>
                      </a:pPr>
                      <a:r>
                        <a:rPr lang="zh-TW" sz="1800" b="1" kern="100" dirty="0">
                          <a:solidFill>
                            <a:srgbClr val="0000FF"/>
                          </a:solidFill>
                          <a:latin typeface="標楷體" pitchFamily="65" charset="-120"/>
                          <a:ea typeface="標楷體" pitchFamily="65" charset="-120"/>
                        </a:rPr>
                        <a:t>驗收批次</a:t>
                      </a:r>
                    </a:p>
                  </a:txBody>
                  <a:tcPr marL="5836" marR="583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zh-TW" altLang="en-US"/>
                    </a:p>
                  </a:txBody>
                  <a:tcPr/>
                </a:tc>
                <a:tc>
                  <a:txBody>
                    <a:bodyPr/>
                    <a:lstStyle/>
                    <a:p>
                      <a:pPr algn="just">
                        <a:spcAft>
                          <a:spcPts val="0"/>
                        </a:spcAft>
                      </a:pPr>
                      <a:endParaRPr lang="en-US" sz="1800" b="1" kern="100">
                        <a:solidFill>
                          <a:srgbClr val="000000"/>
                        </a:solidFill>
                        <a:latin typeface="標楷體" pitchFamily="65" charset="-120"/>
                        <a:ea typeface="標楷體" pitchFamily="65" charset="-120"/>
                      </a:endParaRPr>
                    </a:p>
                  </a:txBody>
                  <a:tcPr marL="5836" marR="5836" marT="0" marB="0" anchor="ctr">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432048">
                <a:tc>
                  <a:txBody>
                    <a:bodyPr/>
                    <a:lstStyle/>
                    <a:p>
                      <a:pPr marL="36195" marR="36195" algn="dist">
                        <a:spcAft>
                          <a:spcPts val="0"/>
                        </a:spcAft>
                      </a:pPr>
                      <a:r>
                        <a:rPr lang="zh-TW" sz="1800" b="1" kern="100" dirty="0">
                          <a:solidFill>
                            <a:srgbClr val="0000FF"/>
                          </a:solidFill>
                          <a:latin typeface="標楷體" pitchFamily="65" charset="-120"/>
                          <a:ea typeface="標楷體" pitchFamily="65" charset="-120"/>
                        </a:rPr>
                        <a:t>採購金額</a:t>
                      </a:r>
                    </a:p>
                  </a:txBody>
                  <a:tcPr marL="5836" marR="5836" marT="0"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6">
                  <a:txBody>
                    <a:bodyPr/>
                    <a:lstStyle/>
                    <a:p>
                      <a:pPr>
                        <a:spcAft>
                          <a:spcPts val="0"/>
                        </a:spcAft>
                      </a:pPr>
                      <a:r>
                        <a:rPr lang="en-US" sz="1800" b="1" kern="100" dirty="0">
                          <a:solidFill>
                            <a:srgbClr val="000000"/>
                          </a:solidFill>
                          <a:latin typeface="標楷體" pitchFamily="65" charset="-120"/>
                          <a:ea typeface="標楷體" pitchFamily="65" charset="-120"/>
                          <a:sym typeface="Monotype Sorts"/>
                        </a:rPr>
                        <a:t> </a:t>
                      </a:r>
                      <a:r>
                        <a:rPr lang="en-US" sz="1400" b="1" kern="100" dirty="0">
                          <a:solidFill>
                            <a:srgbClr val="000000"/>
                          </a:solidFill>
                          <a:latin typeface="標楷體" pitchFamily="65" charset="-120"/>
                          <a:ea typeface="標楷體" pitchFamily="65" charset="-120"/>
                          <a:sym typeface="Monotype Sorts"/>
                        </a:rPr>
                        <a:t>□</a:t>
                      </a:r>
                      <a:r>
                        <a:rPr lang="zh-TW" sz="1400" b="1" kern="100" dirty="0">
                          <a:solidFill>
                            <a:srgbClr val="000000"/>
                          </a:solidFill>
                          <a:latin typeface="標楷體" pitchFamily="65" charset="-120"/>
                          <a:ea typeface="標楷體" pitchFamily="65" charset="-120"/>
                        </a:rPr>
                        <a:t>未達公告金額</a:t>
                      </a:r>
                      <a:r>
                        <a:rPr lang="en-US" sz="1400" b="1" kern="100" dirty="0">
                          <a:solidFill>
                            <a:srgbClr val="000000"/>
                          </a:solidFill>
                          <a:latin typeface="標楷體" pitchFamily="65" charset="-120"/>
                          <a:ea typeface="標楷體" pitchFamily="65" charset="-120"/>
                          <a:sym typeface="Monotype Sorts"/>
                        </a:rPr>
                        <a:t>□</a:t>
                      </a:r>
                      <a:r>
                        <a:rPr lang="zh-TW" sz="1400" b="1" kern="100" dirty="0">
                          <a:solidFill>
                            <a:srgbClr val="000000"/>
                          </a:solidFill>
                          <a:latin typeface="標楷體" pitchFamily="65" charset="-120"/>
                          <a:ea typeface="標楷體" pitchFamily="65" charset="-120"/>
                        </a:rPr>
                        <a:t>公告金額以上未達查核金額</a:t>
                      </a:r>
                      <a:r>
                        <a:rPr lang="en-US" altLang="zh-TW" sz="1400" b="1" kern="100" dirty="0">
                          <a:solidFill>
                            <a:srgbClr val="000000"/>
                          </a:solidFill>
                          <a:latin typeface="標楷體" pitchFamily="65" charset="-120"/>
                          <a:ea typeface="標楷體" pitchFamily="65" charset="-120"/>
                        </a:rPr>
                        <a:t> </a:t>
                      </a:r>
                      <a:r>
                        <a:rPr lang="zh-TW" altLang="en-US" sz="1400" b="1" kern="100" dirty="0">
                          <a:solidFill>
                            <a:srgbClr val="000000"/>
                          </a:solidFill>
                          <a:latin typeface="標楷體" pitchFamily="65" charset="-120"/>
                          <a:ea typeface="標楷體" pitchFamily="65" charset="-120"/>
                        </a:rPr>
                        <a:t>□</a:t>
                      </a:r>
                      <a:r>
                        <a:rPr lang="zh-TW" sz="1400" b="1" kern="100" dirty="0">
                          <a:solidFill>
                            <a:srgbClr val="000000"/>
                          </a:solidFill>
                          <a:latin typeface="標楷體" pitchFamily="65" charset="-120"/>
                          <a:ea typeface="標楷體" pitchFamily="65" charset="-120"/>
                        </a:rPr>
                        <a:t>查核金額以上未達巨額</a:t>
                      </a:r>
                      <a:r>
                        <a:rPr lang="en-US" sz="1400" b="1" kern="100" dirty="0">
                          <a:solidFill>
                            <a:srgbClr val="000000"/>
                          </a:solidFill>
                          <a:latin typeface="標楷體" pitchFamily="65" charset="-120"/>
                          <a:ea typeface="標楷體" pitchFamily="65" charset="-120"/>
                          <a:sym typeface="Monotype Sorts"/>
                        </a:rPr>
                        <a:t>□</a:t>
                      </a:r>
                      <a:r>
                        <a:rPr lang="zh-TW" sz="1400" b="1" kern="100" dirty="0">
                          <a:solidFill>
                            <a:srgbClr val="000000"/>
                          </a:solidFill>
                          <a:latin typeface="標楷體" pitchFamily="65" charset="-120"/>
                          <a:ea typeface="標楷體" pitchFamily="65" charset="-120"/>
                        </a:rPr>
                        <a:t>巨額</a:t>
                      </a:r>
                    </a:p>
                  </a:txBody>
                  <a:tcPr marL="5836" marR="5836" marT="0" marB="0" anchor="ctr">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extLst>
                  <a:ext uri="{0D108BD9-81ED-4DB2-BD59-A6C34878D82A}">
                    <a16:rowId xmlns:a16="http://schemas.microsoft.com/office/drawing/2014/main" val="10002"/>
                  </a:ext>
                </a:extLst>
              </a:tr>
              <a:tr h="319295">
                <a:tc>
                  <a:txBody>
                    <a:bodyPr/>
                    <a:lstStyle/>
                    <a:p>
                      <a:pPr marL="36195" marR="36195" algn="dist">
                        <a:spcAft>
                          <a:spcPts val="0"/>
                        </a:spcAft>
                      </a:pPr>
                      <a:r>
                        <a:rPr lang="zh-TW" sz="1800" b="1" kern="100" dirty="0">
                          <a:solidFill>
                            <a:srgbClr val="000000"/>
                          </a:solidFill>
                          <a:latin typeface="標楷體" pitchFamily="65" charset="-120"/>
                          <a:ea typeface="標楷體" pitchFamily="65" charset="-120"/>
                        </a:rPr>
                        <a:t>履約期限</a:t>
                      </a:r>
                    </a:p>
                  </a:txBody>
                  <a:tcPr marL="5836" marR="5836" marT="0"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6">
                  <a:txBody>
                    <a:bodyPr/>
                    <a:lstStyle/>
                    <a:p>
                      <a:endParaRPr lang="zh-TW" altLang="en-US" sz="1800" dirty="0">
                        <a:latin typeface="標楷體" pitchFamily="65" charset="-120"/>
                        <a:ea typeface="標楷體" pitchFamily="65" charset="-120"/>
                      </a:endParaRPr>
                    </a:p>
                  </a:txBody>
                  <a:tcPr marL="5836" marR="5836" marT="0" marB="0" anchor="ctr">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extLst>
                  <a:ext uri="{0D108BD9-81ED-4DB2-BD59-A6C34878D82A}">
                    <a16:rowId xmlns:a16="http://schemas.microsoft.com/office/drawing/2014/main" val="10003"/>
                  </a:ext>
                </a:extLst>
              </a:tr>
              <a:tr h="356201">
                <a:tc>
                  <a:txBody>
                    <a:bodyPr/>
                    <a:lstStyle/>
                    <a:p>
                      <a:pPr marL="36195" marR="36195" algn="dist">
                        <a:spcAft>
                          <a:spcPts val="0"/>
                        </a:spcAft>
                      </a:pPr>
                      <a:r>
                        <a:rPr lang="zh-TW" sz="1800" b="1" kern="100" spc="-100" dirty="0">
                          <a:solidFill>
                            <a:srgbClr val="000000"/>
                          </a:solidFill>
                          <a:latin typeface="標楷體" pitchFamily="65" charset="-120"/>
                          <a:ea typeface="標楷體" pitchFamily="65" charset="-120"/>
                        </a:rPr>
                        <a:t>完成履約日期</a:t>
                      </a:r>
                      <a:endParaRPr lang="zh-TW" sz="1800" b="1" kern="100" dirty="0">
                        <a:solidFill>
                          <a:srgbClr val="000000"/>
                        </a:solidFill>
                        <a:latin typeface="標楷體" pitchFamily="65" charset="-120"/>
                        <a:ea typeface="標楷體" pitchFamily="65" charset="-120"/>
                      </a:endParaRPr>
                    </a:p>
                  </a:txBody>
                  <a:tcPr marL="5836" marR="5836" marT="0"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gn="just">
                        <a:spcAft>
                          <a:spcPts val="0"/>
                        </a:spcAft>
                      </a:pPr>
                      <a:r>
                        <a:rPr lang="en-US" sz="1800" b="1" kern="100" dirty="0">
                          <a:solidFill>
                            <a:srgbClr val="000000"/>
                          </a:solidFill>
                          <a:latin typeface="標楷體" pitchFamily="65" charset="-120"/>
                          <a:ea typeface="標楷體" pitchFamily="65" charset="-120"/>
                        </a:rPr>
                        <a:t>   </a:t>
                      </a:r>
                      <a:r>
                        <a:rPr lang="zh-TW" sz="1800" b="1" kern="100" dirty="0">
                          <a:solidFill>
                            <a:srgbClr val="000000"/>
                          </a:solidFill>
                          <a:latin typeface="標楷體" pitchFamily="65" charset="-120"/>
                          <a:ea typeface="標楷體" pitchFamily="65" charset="-120"/>
                        </a:rPr>
                        <a:t>年</a:t>
                      </a:r>
                      <a:r>
                        <a:rPr lang="en-US" sz="1800" b="1" kern="100" dirty="0">
                          <a:solidFill>
                            <a:srgbClr val="000000"/>
                          </a:solidFill>
                          <a:latin typeface="標楷體" pitchFamily="65" charset="-120"/>
                          <a:ea typeface="標楷體" pitchFamily="65" charset="-120"/>
                        </a:rPr>
                        <a:t>     </a:t>
                      </a:r>
                      <a:r>
                        <a:rPr lang="zh-TW" sz="1800" b="1" kern="100" dirty="0">
                          <a:solidFill>
                            <a:srgbClr val="000000"/>
                          </a:solidFill>
                          <a:latin typeface="標楷體" pitchFamily="65" charset="-120"/>
                          <a:ea typeface="標楷體" pitchFamily="65" charset="-120"/>
                        </a:rPr>
                        <a:t>月</a:t>
                      </a:r>
                      <a:r>
                        <a:rPr lang="en-US" sz="1800" b="1" kern="100" dirty="0">
                          <a:solidFill>
                            <a:srgbClr val="000000"/>
                          </a:solidFill>
                          <a:latin typeface="標楷體" pitchFamily="65" charset="-120"/>
                          <a:ea typeface="標楷體" pitchFamily="65" charset="-120"/>
                        </a:rPr>
                        <a:t>     </a:t>
                      </a:r>
                      <a:r>
                        <a:rPr lang="zh-TW" sz="1800" b="1" kern="100" dirty="0">
                          <a:solidFill>
                            <a:srgbClr val="000000"/>
                          </a:solidFill>
                          <a:latin typeface="標楷體" pitchFamily="65" charset="-120"/>
                          <a:ea typeface="標楷體" pitchFamily="65" charset="-120"/>
                        </a:rPr>
                        <a:t>日 </a:t>
                      </a:r>
                    </a:p>
                  </a:txBody>
                  <a:tcPr marL="5836" marR="583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zh-TW" altLang="en-US"/>
                    </a:p>
                  </a:txBody>
                  <a:tcPr/>
                </a:tc>
                <a:tc gridSpan="2">
                  <a:txBody>
                    <a:bodyPr/>
                    <a:lstStyle/>
                    <a:p>
                      <a:pPr marL="36195" marR="36195" algn="dist">
                        <a:spcAft>
                          <a:spcPts val="0"/>
                        </a:spcAft>
                      </a:pPr>
                      <a:r>
                        <a:rPr lang="zh-TW" sz="1800" b="1" kern="100" dirty="0">
                          <a:solidFill>
                            <a:srgbClr val="000000"/>
                          </a:solidFill>
                          <a:latin typeface="標楷體" pitchFamily="65" charset="-120"/>
                          <a:ea typeface="標楷體" pitchFamily="65" charset="-120"/>
                        </a:rPr>
                        <a:t>履約有無逾期</a:t>
                      </a:r>
                    </a:p>
                  </a:txBody>
                  <a:tcPr marL="5836" marR="583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algn="just">
                        <a:spcAft>
                          <a:spcPts val="0"/>
                        </a:spcAft>
                      </a:pPr>
                      <a:endParaRPr lang="zh-TW" sz="2000" b="1" kern="100" dirty="0">
                        <a:solidFill>
                          <a:srgbClr val="000000"/>
                        </a:solidFill>
                        <a:latin typeface="標楷體" pitchFamily="65" charset="-120"/>
                        <a:ea typeface="標楷體" pitchFamily="65" charset="-120"/>
                      </a:endParaRPr>
                    </a:p>
                  </a:txBody>
                  <a:tcPr/>
                </a:tc>
                <a:tc gridSpan="2">
                  <a:txBody>
                    <a:bodyPr/>
                    <a:lstStyle/>
                    <a:p>
                      <a:pPr algn="just">
                        <a:spcAft>
                          <a:spcPts val="0"/>
                        </a:spcAft>
                      </a:pPr>
                      <a:r>
                        <a:rPr lang="en-US" sz="1800" b="1" kern="100" dirty="0">
                          <a:solidFill>
                            <a:srgbClr val="000000"/>
                          </a:solidFill>
                          <a:latin typeface="標楷體" pitchFamily="65" charset="-120"/>
                          <a:ea typeface="標楷體" pitchFamily="65" charset="-120"/>
                        </a:rPr>
                        <a:t> □</a:t>
                      </a:r>
                      <a:r>
                        <a:rPr lang="zh-TW" sz="1800" b="1" kern="100" dirty="0">
                          <a:solidFill>
                            <a:srgbClr val="000000"/>
                          </a:solidFill>
                          <a:latin typeface="標楷體" pitchFamily="65" charset="-120"/>
                          <a:ea typeface="標楷體" pitchFamily="65" charset="-120"/>
                        </a:rPr>
                        <a:t>逾期</a:t>
                      </a:r>
                      <a:r>
                        <a:rPr lang="en-US" sz="1800" b="1" kern="100" dirty="0">
                          <a:solidFill>
                            <a:srgbClr val="000000"/>
                          </a:solidFill>
                          <a:latin typeface="標楷體" pitchFamily="65" charset="-120"/>
                          <a:ea typeface="標楷體" pitchFamily="65" charset="-120"/>
                        </a:rPr>
                        <a:t>  □</a:t>
                      </a:r>
                      <a:r>
                        <a:rPr lang="zh-TW" sz="1800" b="1" kern="100" dirty="0">
                          <a:solidFill>
                            <a:srgbClr val="000000"/>
                          </a:solidFill>
                          <a:latin typeface="標楷體" pitchFamily="65" charset="-120"/>
                          <a:ea typeface="標楷體" pitchFamily="65" charset="-120"/>
                        </a:rPr>
                        <a:t>未逾期</a:t>
                      </a:r>
                    </a:p>
                  </a:txBody>
                  <a:tcPr marL="5836" marR="5836" marT="0" marB="0" anchor="ctr">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zh-TW" altLang="en-US"/>
                    </a:p>
                  </a:txBody>
                  <a:tcPr/>
                </a:tc>
                <a:extLst>
                  <a:ext uri="{0D108BD9-81ED-4DB2-BD59-A6C34878D82A}">
                    <a16:rowId xmlns:a16="http://schemas.microsoft.com/office/drawing/2014/main" val="10004"/>
                  </a:ext>
                </a:extLst>
              </a:tr>
              <a:tr h="332616">
                <a:tc>
                  <a:txBody>
                    <a:bodyPr/>
                    <a:lstStyle/>
                    <a:p>
                      <a:pPr marL="36195" marR="36195" algn="dist">
                        <a:spcAft>
                          <a:spcPts val="0"/>
                        </a:spcAft>
                      </a:pPr>
                      <a:r>
                        <a:rPr lang="zh-TW" sz="1800" b="1" kern="100" dirty="0">
                          <a:solidFill>
                            <a:srgbClr val="0000FF"/>
                          </a:solidFill>
                          <a:latin typeface="標楷體" pitchFamily="65" charset="-120"/>
                          <a:ea typeface="標楷體" pitchFamily="65" charset="-120"/>
                        </a:rPr>
                        <a:t>契約金額</a:t>
                      </a:r>
                    </a:p>
                  </a:txBody>
                  <a:tcPr marL="5836" marR="5836" marT="0"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endParaRPr lang="zh-TW" altLang="en-US" sz="1800" dirty="0">
                        <a:latin typeface="標楷體" pitchFamily="65" charset="-120"/>
                        <a:ea typeface="標楷體" pitchFamily="65" charset="-120"/>
                      </a:endParaRPr>
                    </a:p>
                  </a:txBody>
                  <a:tcPr marL="5836" marR="583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3">
                  <a:txBody>
                    <a:bodyPr/>
                    <a:lstStyle/>
                    <a:p>
                      <a:pPr algn="just">
                        <a:spcAft>
                          <a:spcPts val="0"/>
                        </a:spcAft>
                      </a:pPr>
                      <a:r>
                        <a:rPr lang="zh-TW" sz="1800" b="1" kern="100" spc="-100" dirty="0">
                          <a:solidFill>
                            <a:srgbClr val="000000"/>
                          </a:solidFill>
                          <a:latin typeface="標楷體" pitchFamily="65" charset="-120"/>
                          <a:ea typeface="標楷體" pitchFamily="65" charset="-120"/>
                        </a:rPr>
                        <a:t>契約變更或加減價次數</a:t>
                      </a:r>
                      <a:endParaRPr lang="zh-TW" sz="1800" b="1" kern="100" dirty="0">
                        <a:solidFill>
                          <a:srgbClr val="000000"/>
                        </a:solidFill>
                        <a:latin typeface="標楷體" pitchFamily="65" charset="-120"/>
                        <a:ea typeface="標楷體" pitchFamily="65" charset="-120"/>
                      </a:endParaRPr>
                    </a:p>
                  </a:txBody>
                  <a:tcPr marL="5836" marR="583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zh-TW" altLang="en-US"/>
                    </a:p>
                  </a:txBody>
                  <a:tcPr/>
                </a:tc>
                <a:tc hMerge="1">
                  <a:txBody>
                    <a:bodyPr/>
                    <a:lstStyle/>
                    <a:p>
                      <a:endParaRPr lang="zh-TW" altLang="en-US"/>
                    </a:p>
                  </a:txBody>
                  <a:tcPr/>
                </a:tc>
                <a:tc gridSpan="2">
                  <a:txBody>
                    <a:bodyPr/>
                    <a:lstStyle/>
                    <a:p>
                      <a:endParaRPr lang="zh-TW" altLang="en-US" sz="1800">
                        <a:latin typeface="標楷體" pitchFamily="65" charset="-120"/>
                        <a:ea typeface="標楷體" pitchFamily="65" charset="-120"/>
                      </a:endParaRPr>
                    </a:p>
                  </a:txBody>
                  <a:tcPr marL="5836" marR="5836" marT="0" marB="0" anchor="ctr">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zh-TW" altLang="en-US"/>
                    </a:p>
                  </a:txBody>
                  <a:tcPr/>
                </a:tc>
                <a:extLst>
                  <a:ext uri="{0D108BD9-81ED-4DB2-BD59-A6C34878D82A}">
                    <a16:rowId xmlns:a16="http://schemas.microsoft.com/office/drawing/2014/main" val="10005"/>
                  </a:ext>
                </a:extLst>
              </a:tr>
              <a:tr h="1656184">
                <a:tc gridSpan="7">
                  <a:txBody>
                    <a:bodyPr/>
                    <a:lstStyle/>
                    <a:p>
                      <a:pPr>
                        <a:spcAft>
                          <a:spcPts val="0"/>
                        </a:spcAft>
                        <a:tabLst>
                          <a:tab pos="2133600" algn="l"/>
                        </a:tabLst>
                      </a:pPr>
                      <a:r>
                        <a:rPr lang="en-US" sz="1800" b="1" kern="100" dirty="0">
                          <a:solidFill>
                            <a:srgbClr val="000000"/>
                          </a:solidFill>
                          <a:latin typeface="標楷體" pitchFamily="65" charset="-120"/>
                          <a:ea typeface="標楷體" pitchFamily="65" charset="-120"/>
                        </a:rPr>
                        <a:t>[</a:t>
                      </a:r>
                      <a:r>
                        <a:rPr lang="zh-TW" sz="1800" b="1" kern="100" dirty="0">
                          <a:solidFill>
                            <a:srgbClr val="0000FF"/>
                          </a:solidFill>
                          <a:latin typeface="標楷體" pitchFamily="65" charset="-120"/>
                          <a:ea typeface="標楷體" pitchFamily="65" charset="-120"/>
                        </a:rPr>
                        <a:t>驗</a:t>
                      </a:r>
                      <a:r>
                        <a:rPr lang="zh-TW" altLang="en-US" sz="1800" b="1" kern="100" dirty="0">
                          <a:solidFill>
                            <a:srgbClr val="0000FF"/>
                          </a:solidFill>
                          <a:latin typeface="標楷體" pitchFamily="65" charset="-120"/>
                          <a:ea typeface="標楷體" pitchFamily="65" charset="-120"/>
                        </a:rPr>
                        <a:t>收</a:t>
                      </a:r>
                      <a:r>
                        <a:rPr lang="zh-TW" sz="1800" b="1" kern="100" dirty="0">
                          <a:solidFill>
                            <a:srgbClr val="0000FF"/>
                          </a:solidFill>
                          <a:latin typeface="標楷體" pitchFamily="65" charset="-120"/>
                          <a:ea typeface="標楷體" pitchFamily="65" charset="-120"/>
                        </a:rPr>
                        <a:t>經過</a:t>
                      </a:r>
                      <a:r>
                        <a:rPr lang="en-US" sz="1800" b="1" kern="100" dirty="0">
                          <a:solidFill>
                            <a:srgbClr val="000000"/>
                          </a:solidFill>
                          <a:latin typeface="標楷體" pitchFamily="65" charset="-120"/>
                          <a:ea typeface="標楷體" pitchFamily="65" charset="-120"/>
                        </a:rPr>
                        <a:t>]</a:t>
                      </a:r>
                      <a:r>
                        <a:rPr lang="zh-TW" sz="1800" b="1" kern="100" dirty="0">
                          <a:solidFill>
                            <a:srgbClr val="000000"/>
                          </a:solidFill>
                          <a:latin typeface="標楷體" pitchFamily="65" charset="-120"/>
                          <a:ea typeface="標楷體" pitchFamily="65" charset="-120"/>
                        </a:rPr>
                        <a:t>：</a:t>
                      </a:r>
                    </a:p>
                    <a:p>
                      <a:pPr>
                        <a:spcAft>
                          <a:spcPts val="0"/>
                        </a:spcAft>
                      </a:pPr>
                      <a:r>
                        <a:rPr lang="en-US" sz="1800" b="1" kern="100" dirty="0">
                          <a:solidFill>
                            <a:srgbClr val="000000"/>
                          </a:solidFill>
                          <a:latin typeface="標楷體" pitchFamily="65" charset="-120"/>
                          <a:ea typeface="標楷體" pitchFamily="65" charset="-120"/>
                        </a:rPr>
                        <a:t>[</a:t>
                      </a:r>
                      <a:r>
                        <a:rPr lang="zh-TW" sz="1800" b="1" kern="100" dirty="0">
                          <a:solidFill>
                            <a:srgbClr val="FF0000"/>
                          </a:solidFill>
                          <a:latin typeface="標楷體" pitchFamily="65" charset="-120"/>
                          <a:ea typeface="標楷體" pitchFamily="65" charset="-120"/>
                        </a:rPr>
                        <a:t>驗</a:t>
                      </a:r>
                      <a:r>
                        <a:rPr lang="zh-TW" altLang="en-US" sz="1800" b="1" kern="100" dirty="0">
                          <a:solidFill>
                            <a:srgbClr val="FF0000"/>
                          </a:solidFill>
                          <a:latin typeface="標楷體" pitchFamily="65" charset="-120"/>
                          <a:ea typeface="標楷體" pitchFamily="65" charset="-120"/>
                        </a:rPr>
                        <a:t>收</a:t>
                      </a:r>
                      <a:r>
                        <a:rPr lang="zh-TW" sz="1800" b="1" kern="100" dirty="0">
                          <a:solidFill>
                            <a:srgbClr val="FF0000"/>
                          </a:solidFill>
                          <a:latin typeface="標楷體" pitchFamily="65" charset="-120"/>
                          <a:ea typeface="標楷體" pitchFamily="65" charset="-120"/>
                        </a:rPr>
                        <a:t>結果</a:t>
                      </a:r>
                      <a:r>
                        <a:rPr lang="en-US" sz="1800" b="1" kern="100" dirty="0">
                          <a:solidFill>
                            <a:srgbClr val="000000"/>
                          </a:solidFill>
                          <a:latin typeface="標楷體" pitchFamily="65" charset="-120"/>
                          <a:ea typeface="標楷體" pitchFamily="65" charset="-120"/>
                        </a:rPr>
                        <a:t>]</a:t>
                      </a:r>
                      <a:r>
                        <a:rPr lang="zh-TW" sz="1800" b="1" kern="100" dirty="0">
                          <a:solidFill>
                            <a:srgbClr val="000000"/>
                          </a:solidFill>
                          <a:latin typeface="標楷體" pitchFamily="65" charset="-120"/>
                          <a:ea typeface="標楷體" pitchFamily="65" charset="-120"/>
                        </a:rPr>
                        <a:t>：</a:t>
                      </a:r>
                      <a:r>
                        <a:rPr lang="en-US" altLang="zh-TW" sz="1800" b="1" kern="100" dirty="0">
                          <a:solidFill>
                            <a:srgbClr val="000000"/>
                          </a:solidFill>
                          <a:latin typeface="標楷體" pitchFamily="65" charset="-120"/>
                          <a:ea typeface="標楷體" pitchFamily="65" charset="-120"/>
                        </a:rPr>
                        <a:t>   </a:t>
                      </a:r>
                      <a:endParaRPr lang="zh-TW" sz="1800" b="1" kern="100" dirty="0">
                        <a:solidFill>
                          <a:srgbClr val="000000"/>
                        </a:solidFill>
                        <a:latin typeface="標楷體" pitchFamily="65" charset="-120"/>
                        <a:ea typeface="標楷體" pitchFamily="65" charset="-120"/>
                      </a:endParaRPr>
                    </a:p>
                    <a:p>
                      <a:pPr marL="342900" lvl="0" indent="-342900">
                        <a:spcAft>
                          <a:spcPts val="0"/>
                        </a:spcAft>
                        <a:buFont typeface="標楷體"/>
                        <a:buNone/>
                        <a:tabLst>
                          <a:tab pos="-457200" algn="l"/>
                        </a:tabLst>
                      </a:pPr>
                      <a:r>
                        <a:rPr lang="zh-TW" altLang="en-US" sz="1800" b="1" kern="100" dirty="0">
                          <a:solidFill>
                            <a:srgbClr val="000000"/>
                          </a:solidFill>
                          <a:latin typeface="標楷體" pitchFamily="65" charset="-120"/>
                          <a:ea typeface="標楷體" pitchFamily="65" charset="-120"/>
                        </a:rPr>
                        <a:t> □</a:t>
                      </a:r>
                      <a:r>
                        <a:rPr lang="zh-TW" sz="1800" b="1" kern="100" dirty="0">
                          <a:solidFill>
                            <a:srgbClr val="000000"/>
                          </a:solidFill>
                          <a:latin typeface="標楷體" pitchFamily="65" charset="-120"/>
                          <a:ea typeface="標楷體" pitchFamily="65" charset="-120"/>
                        </a:rPr>
                        <a:t>與契約、圖說、貨樣規定相符。</a:t>
                      </a:r>
                      <a:endParaRPr lang="en-US" altLang="zh-TW" sz="1800" b="1" kern="100" dirty="0">
                        <a:solidFill>
                          <a:srgbClr val="000000"/>
                        </a:solidFill>
                        <a:latin typeface="標楷體" pitchFamily="65" charset="-120"/>
                        <a:ea typeface="標楷體" pitchFamily="65" charset="-120"/>
                      </a:endParaRPr>
                    </a:p>
                    <a:p>
                      <a:pPr marL="342900" lvl="0" indent="-342900">
                        <a:spcAft>
                          <a:spcPts val="0"/>
                        </a:spcAft>
                        <a:buFont typeface="標楷體"/>
                        <a:buNone/>
                        <a:tabLst>
                          <a:tab pos="-457200" algn="l"/>
                        </a:tabLst>
                      </a:pPr>
                      <a:r>
                        <a:rPr lang="zh-TW" altLang="en-US" sz="1800" b="1" kern="100" dirty="0">
                          <a:solidFill>
                            <a:srgbClr val="000000"/>
                          </a:solidFill>
                          <a:latin typeface="標楷體" pitchFamily="65" charset="-120"/>
                          <a:ea typeface="標楷體" pitchFamily="65" charset="-120"/>
                        </a:rPr>
                        <a:t> □</a:t>
                      </a:r>
                      <a:r>
                        <a:rPr lang="zh-TW" sz="1800" b="1" kern="100" dirty="0">
                          <a:solidFill>
                            <a:srgbClr val="000000"/>
                          </a:solidFill>
                          <a:latin typeface="標楷體" pitchFamily="65" charset="-120"/>
                          <a:ea typeface="標楷體" pitchFamily="65" charset="-120"/>
                        </a:rPr>
                        <a:t>與契約、圖說、貨樣規定不符及其情形：</a:t>
                      </a:r>
                    </a:p>
                    <a:p>
                      <a:pPr>
                        <a:spcAft>
                          <a:spcPts val="0"/>
                        </a:spcAft>
                      </a:pPr>
                      <a:r>
                        <a:rPr lang="en-US" sz="1800" b="1" kern="100" dirty="0">
                          <a:solidFill>
                            <a:srgbClr val="000000"/>
                          </a:solidFill>
                          <a:latin typeface="標楷體" pitchFamily="65" charset="-120"/>
                          <a:ea typeface="標楷體" pitchFamily="65" charset="-120"/>
                        </a:rPr>
                        <a:t>[</a:t>
                      </a:r>
                      <a:r>
                        <a:rPr lang="zh-TW" sz="1800" b="1" kern="100" dirty="0">
                          <a:solidFill>
                            <a:srgbClr val="FF0000"/>
                          </a:solidFill>
                          <a:latin typeface="標楷體" pitchFamily="65" charset="-120"/>
                          <a:ea typeface="標楷體" pitchFamily="65" charset="-120"/>
                        </a:rPr>
                        <a:t>改善、拆除、重作、退貨、換貨之期限</a:t>
                      </a:r>
                      <a:r>
                        <a:rPr lang="en-US" sz="1800" b="1" kern="100" dirty="0">
                          <a:solidFill>
                            <a:srgbClr val="000000"/>
                          </a:solidFill>
                          <a:latin typeface="標楷體" pitchFamily="65" charset="-120"/>
                          <a:ea typeface="標楷體" pitchFamily="65" charset="-120"/>
                        </a:rPr>
                        <a:t>]</a:t>
                      </a:r>
                      <a:r>
                        <a:rPr lang="zh-TW" sz="1800" b="1" kern="100" dirty="0">
                          <a:solidFill>
                            <a:srgbClr val="000000"/>
                          </a:solidFill>
                          <a:latin typeface="標楷體" pitchFamily="65" charset="-120"/>
                          <a:ea typeface="標楷體" pitchFamily="65" charset="-120"/>
                        </a:rPr>
                        <a:t>：</a:t>
                      </a:r>
                    </a:p>
                    <a:p>
                      <a:pPr>
                        <a:spcAft>
                          <a:spcPts val="0"/>
                        </a:spcAft>
                      </a:pPr>
                      <a:r>
                        <a:rPr lang="en-US" sz="1800" b="1" kern="100" dirty="0">
                          <a:solidFill>
                            <a:srgbClr val="000000"/>
                          </a:solidFill>
                          <a:latin typeface="標楷體" pitchFamily="65" charset="-120"/>
                          <a:ea typeface="標楷體" pitchFamily="65" charset="-120"/>
                        </a:rPr>
                        <a:t>[</a:t>
                      </a:r>
                      <a:r>
                        <a:rPr lang="zh-TW" sz="1800" b="1" kern="100" dirty="0">
                          <a:solidFill>
                            <a:srgbClr val="000000"/>
                          </a:solidFill>
                          <a:latin typeface="標楷體" pitchFamily="65" charset="-120"/>
                          <a:ea typeface="標楷體" pitchFamily="65" charset="-120"/>
                        </a:rPr>
                        <a:t>備註</a:t>
                      </a:r>
                      <a:r>
                        <a:rPr lang="en-US" sz="1800" b="1" kern="100" dirty="0">
                          <a:solidFill>
                            <a:srgbClr val="000000"/>
                          </a:solidFill>
                          <a:latin typeface="標楷體" pitchFamily="65" charset="-120"/>
                          <a:ea typeface="標楷體" pitchFamily="65" charset="-120"/>
                        </a:rPr>
                        <a:t>]</a:t>
                      </a:r>
                      <a:r>
                        <a:rPr lang="zh-TW" sz="1800" b="1" kern="100" dirty="0">
                          <a:solidFill>
                            <a:srgbClr val="000000"/>
                          </a:solidFill>
                          <a:latin typeface="標楷體" pitchFamily="65" charset="-120"/>
                          <a:ea typeface="標楷體" pitchFamily="65" charset="-120"/>
                        </a:rPr>
                        <a:t>：</a:t>
                      </a:r>
                    </a:p>
                  </a:txBody>
                  <a:tcPr marL="5836" marR="5836"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extLst>
                  <a:ext uri="{0D108BD9-81ED-4DB2-BD59-A6C34878D82A}">
                    <a16:rowId xmlns:a16="http://schemas.microsoft.com/office/drawing/2014/main" val="10006"/>
                  </a:ext>
                </a:extLst>
              </a:tr>
            </a:tbl>
          </a:graphicData>
        </a:graphic>
      </p:graphicFrame>
      <p:sp>
        <p:nvSpPr>
          <p:cNvPr id="1027" name="Rectangle 3"/>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1" lang="zh-TW" altLang="zh-TW" sz="1800" b="0" i="0" u="none" strike="noStrike" cap="none" normalizeH="0" baseline="0">
              <a:ln>
                <a:noFill/>
              </a:ln>
              <a:solidFill>
                <a:schemeClr val="tx1"/>
              </a:solidFill>
              <a:effectLst/>
              <a:latin typeface="Arial" pitchFamily="34" charset="0"/>
              <a:ea typeface="新細明體" pitchFamily="18" charset="-120"/>
              <a:cs typeface="新細明體" pitchFamily="18" charset="-120"/>
            </a:endParaRPr>
          </a:p>
        </p:txBody>
      </p:sp>
      <p:sp>
        <p:nvSpPr>
          <p:cNvPr id="1028" name="Rectangle 4"/>
          <p:cNvSpPr>
            <a:spLocks noChangeArrowheads="1"/>
          </p:cNvSpPr>
          <p:nvPr/>
        </p:nvSpPr>
        <p:spPr bwMode="auto">
          <a:xfrm>
            <a:off x="323528" y="6550223"/>
            <a:ext cx="8640960" cy="30777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zh-TW" sz="1400" b="1" i="0" u="none" strike="noStrike" cap="none" normalizeH="0" baseline="0" dirty="0">
                <a:ln>
                  <a:noFill/>
                </a:ln>
                <a:solidFill>
                  <a:srgbClr val="FF0000"/>
                </a:solidFill>
                <a:effectLst/>
                <a:latin typeface="標楷體" pitchFamily="65" charset="-120"/>
                <a:ea typeface="標楷體" pitchFamily="65" charset="-120"/>
                <a:cs typeface="Times New Roman" pitchFamily="18" charset="0"/>
              </a:rPr>
              <a:t>本紀錄所定格式僅供參考，使用機關得視實際需要自行調整。</a:t>
            </a:r>
            <a:endParaRPr kumimoji="1" lang="zh-TW" sz="1400" b="1" i="0" u="none" strike="noStrike" cap="none" normalizeH="0" baseline="0" dirty="0">
              <a:ln>
                <a:noFill/>
              </a:ln>
              <a:solidFill>
                <a:srgbClr val="FF0000"/>
              </a:solidFill>
              <a:effectLst/>
              <a:latin typeface="Arial" pitchFamily="34" charset="0"/>
              <a:ea typeface="新細明體" pitchFamily="18" charset="-120"/>
              <a:cs typeface="新細明體" pitchFamily="18" charset="-120"/>
            </a:endParaRPr>
          </a:p>
        </p:txBody>
      </p:sp>
      <p:graphicFrame>
        <p:nvGraphicFramePr>
          <p:cNvPr id="10" name="表格 9"/>
          <p:cNvGraphicFramePr>
            <a:graphicFrameLocks noGrp="1"/>
          </p:cNvGraphicFramePr>
          <p:nvPr/>
        </p:nvGraphicFramePr>
        <p:xfrm>
          <a:off x="323529" y="4593568"/>
          <a:ext cx="8568950" cy="1872208"/>
        </p:xfrm>
        <a:graphic>
          <a:graphicData uri="http://schemas.openxmlformats.org/drawingml/2006/table">
            <a:tbl>
              <a:tblPr/>
              <a:tblGrid>
                <a:gridCol w="792088">
                  <a:extLst>
                    <a:ext uri="{9D8B030D-6E8A-4147-A177-3AD203B41FA5}">
                      <a16:colId xmlns:a16="http://schemas.microsoft.com/office/drawing/2014/main" val="20000"/>
                    </a:ext>
                  </a:extLst>
                </a:gridCol>
                <a:gridCol w="1656184">
                  <a:extLst>
                    <a:ext uri="{9D8B030D-6E8A-4147-A177-3AD203B41FA5}">
                      <a16:colId xmlns:a16="http://schemas.microsoft.com/office/drawing/2014/main" val="20001"/>
                    </a:ext>
                  </a:extLst>
                </a:gridCol>
                <a:gridCol w="2376264">
                  <a:extLst>
                    <a:ext uri="{9D8B030D-6E8A-4147-A177-3AD203B41FA5}">
                      <a16:colId xmlns:a16="http://schemas.microsoft.com/office/drawing/2014/main" val="20002"/>
                    </a:ext>
                  </a:extLst>
                </a:gridCol>
                <a:gridCol w="2030624">
                  <a:extLst>
                    <a:ext uri="{9D8B030D-6E8A-4147-A177-3AD203B41FA5}">
                      <a16:colId xmlns:a16="http://schemas.microsoft.com/office/drawing/2014/main" val="20003"/>
                    </a:ext>
                  </a:extLst>
                </a:gridCol>
                <a:gridCol w="1713790">
                  <a:extLst>
                    <a:ext uri="{9D8B030D-6E8A-4147-A177-3AD203B41FA5}">
                      <a16:colId xmlns:a16="http://schemas.microsoft.com/office/drawing/2014/main" val="20004"/>
                    </a:ext>
                  </a:extLst>
                </a:gridCol>
              </a:tblGrid>
              <a:tr h="252557">
                <a:tc rowSpan="2">
                  <a:txBody>
                    <a:bodyPr/>
                    <a:lstStyle/>
                    <a:p>
                      <a:pPr algn="ctr">
                        <a:spcAft>
                          <a:spcPts val="0"/>
                        </a:spcAft>
                      </a:pPr>
                      <a:r>
                        <a:rPr lang="zh-TW" sz="1400" b="1" kern="100" dirty="0">
                          <a:solidFill>
                            <a:srgbClr val="000000"/>
                          </a:solidFill>
                          <a:latin typeface="標楷體" pitchFamily="65" charset="-120"/>
                          <a:ea typeface="標楷體" pitchFamily="65" charset="-120"/>
                        </a:rPr>
                        <a:t>記錄</a:t>
                      </a:r>
                    </a:p>
                  </a:txBody>
                  <a:tcPr marL="17506" marR="17506" marT="0"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gn="ctr">
                        <a:spcAft>
                          <a:spcPts val="0"/>
                        </a:spcAft>
                      </a:pPr>
                      <a:r>
                        <a:rPr lang="zh-TW" sz="1400" b="1" kern="100" dirty="0">
                          <a:solidFill>
                            <a:srgbClr val="000000"/>
                          </a:solidFill>
                          <a:latin typeface="Times New Roman"/>
                          <a:ea typeface="標楷體"/>
                        </a:rPr>
                        <a:t>廠商</a:t>
                      </a:r>
                      <a:endParaRPr lang="zh-TW" sz="1400" b="1" kern="100" dirty="0">
                        <a:solidFill>
                          <a:srgbClr val="000000"/>
                        </a:solidFill>
                        <a:latin typeface="Times New Roman"/>
                        <a:ea typeface="新細明體"/>
                      </a:endParaRPr>
                    </a:p>
                  </a:txBody>
                  <a:tcPr marL="17506" marR="1750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zh-TW" altLang="en-US"/>
                    </a:p>
                  </a:txBody>
                  <a:tcPr/>
                </a:tc>
                <a:tc rowSpan="2" gridSpan="2">
                  <a:txBody>
                    <a:bodyPr/>
                    <a:lstStyle/>
                    <a:p>
                      <a:pPr algn="ctr">
                        <a:spcAft>
                          <a:spcPts val="0"/>
                        </a:spcAft>
                      </a:pPr>
                      <a:r>
                        <a:rPr lang="zh-TW" sz="1400" b="1" kern="100">
                          <a:solidFill>
                            <a:srgbClr val="000000"/>
                          </a:solidFill>
                          <a:latin typeface="標楷體" pitchFamily="65" charset="-120"/>
                          <a:ea typeface="標楷體" pitchFamily="65" charset="-120"/>
                        </a:rPr>
                        <a:t>會驗人員</a:t>
                      </a:r>
                      <a:r>
                        <a:rPr lang="en-US" sz="1400" b="1" kern="100" spc="100">
                          <a:solidFill>
                            <a:srgbClr val="000000"/>
                          </a:solidFill>
                          <a:latin typeface="標楷體" pitchFamily="65" charset="-120"/>
                          <a:ea typeface="標楷體" pitchFamily="65" charset="-120"/>
                        </a:rPr>
                        <a:t>(</a:t>
                      </a:r>
                      <a:r>
                        <a:rPr lang="zh-TW" sz="1400" b="1" kern="100" spc="100">
                          <a:solidFill>
                            <a:srgbClr val="000000"/>
                          </a:solidFill>
                          <a:latin typeface="標楷體" pitchFamily="65" charset="-120"/>
                          <a:ea typeface="標楷體" pitchFamily="65" charset="-120"/>
                        </a:rPr>
                        <a:t>無者免</a:t>
                      </a:r>
                      <a:r>
                        <a:rPr lang="en-US" sz="1400" b="1" kern="100" spc="100">
                          <a:solidFill>
                            <a:srgbClr val="000000"/>
                          </a:solidFill>
                          <a:latin typeface="標楷體" pitchFamily="65" charset="-120"/>
                          <a:ea typeface="標楷體" pitchFamily="65" charset="-120"/>
                        </a:rPr>
                        <a:t>)</a:t>
                      </a:r>
                      <a:endParaRPr lang="zh-TW" sz="1400" b="1" kern="100">
                        <a:solidFill>
                          <a:srgbClr val="000000"/>
                        </a:solidFill>
                        <a:latin typeface="標楷體" pitchFamily="65" charset="-120"/>
                        <a:ea typeface="標楷體" pitchFamily="65" charset="-120"/>
                      </a:endParaRPr>
                    </a:p>
                  </a:txBody>
                  <a:tcPr marL="17506" marR="17506" marT="0" marB="0" anchor="ctr">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hMerge="1">
                  <a:txBody>
                    <a:bodyPr/>
                    <a:lstStyle/>
                    <a:p>
                      <a:endParaRPr lang="zh-TW" altLang="en-US"/>
                    </a:p>
                  </a:txBody>
                  <a:tcPr/>
                </a:tc>
                <a:extLst>
                  <a:ext uri="{0D108BD9-81ED-4DB2-BD59-A6C34878D82A}">
                    <a16:rowId xmlns:a16="http://schemas.microsoft.com/office/drawing/2014/main" val="10000"/>
                  </a:ext>
                </a:extLst>
              </a:tr>
              <a:tr h="252557">
                <a:tc vMerge="1">
                  <a:txBody>
                    <a:bodyPr/>
                    <a:lstStyle/>
                    <a:p>
                      <a:endParaRPr lang="zh-TW" altLang="en-US"/>
                    </a:p>
                  </a:txBody>
                  <a:tcPr/>
                </a:tc>
                <a:tc>
                  <a:txBody>
                    <a:bodyPr/>
                    <a:lstStyle/>
                    <a:p>
                      <a:pPr algn="ctr">
                        <a:spcAft>
                          <a:spcPts val="0"/>
                        </a:spcAft>
                      </a:pPr>
                      <a:r>
                        <a:rPr lang="zh-TW" sz="1400" b="1" kern="100" dirty="0">
                          <a:solidFill>
                            <a:srgbClr val="000000"/>
                          </a:solidFill>
                          <a:latin typeface="標楷體" pitchFamily="65" charset="-120"/>
                          <a:ea typeface="標楷體" pitchFamily="65" charset="-120"/>
                        </a:rPr>
                        <a:t>代表</a:t>
                      </a:r>
                    </a:p>
                  </a:txBody>
                  <a:tcPr marL="17506" marR="1750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zh-TW" sz="1400" b="1" kern="100" spc="-100" dirty="0">
                          <a:solidFill>
                            <a:srgbClr val="000000"/>
                          </a:solidFill>
                          <a:latin typeface="標楷體" pitchFamily="65" charset="-120"/>
                          <a:ea typeface="標楷體" pitchFamily="65" charset="-120"/>
                        </a:rPr>
                        <a:t>專任工程人員</a:t>
                      </a:r>
                      <a:endParaRPr lang="zh-TW" sz="1400" b="1" kern="100" dirty="0">
                        <a:solidFill>
                          <a:srgbClr val="000000"/>
                        </a:solidFill>
                        <a:latin typeface="標楷體" pitchFamily="65" charset="-120"/>
                        <a:ea typeface="標楷體" pitchFamily="65" charset="-120"/>
                      </a:endParaRPr>
                    </a:p>
                  </a:txBody>
                  <a:tcPr marL="17506" marR="1750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vMerge="1">
                  <a:txBody>
                    <a:bodyPr/>
                    <a:lstStyle/>
                    <a:p>
                      <a:endParaRPr lang="zh-TW" altLang="en-US"/>
                    </a:p>
                  </a:txBody>
                  <a:tcPr/>
                </a:tc>
                <a:tc hMerge="1" vMerge="1">
                  <a:txBody>
                    <a:bodyPr/>
                    <a:lstStyle/>
                    <a:p>
                      <a:endParaRPr lang="zh-TW" altLang="en-US"/>
                    </a:p>
                  </a:txBody>
                  <a:tcPr/>
                </a:tc>
                <a:extLst>
                  <a:ext uri="{0D108BD9-81ED-4DB2-BD59-A6C34878D82A}">
                    <a16:rowId xmlns:a16="http://schemas.microsoft.com/office/drawing/2014/main" val="10001"/>
                  </a:ext>
                </a:extLst>
              </a:tr>
              <a:tr h="358982">
                <a:tc>
                  <a:txBody>
                    <a:bodyPr/>
                    <a:lstStyle/>
                    <a:p>
                      <a:pPr algn="ctr">
                        <a:spcAft>
                          <a:spcPts val="0"/>
                        </a:spcAft>
                      </a:pPr>
                      <a:r>
                        <a:rPr lang="zh-TW" sz="1400" b="1" kern="100" dirty="0">
                          <a:solidFill>
                            <a:srgbClr val="000000"/>
                          </a:solidFill>
                          <a:latin typeface="標楷體" pitchFamily="65" charset="-120"/>
                          <a:ea typeface="標楷體" pitchFamily="65" charset="-120"/>
                        </a:rPr>
                        <a:t>（簽章）</a:t>
                      </a:r>
                    </a:p>
                  </a:txBody>
                  <a:tcPr marL="17506" marR="17506" marT="0"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a:spcAft>
                          <a:spcPts val="0"/>
                        </a:spcAft>
                      </a:pPr>
                      <a:r>
                        <a:rPr lang="zh-TW" sz="1400" b="1" kern="100" dirty="0">
                          <a:solidFill>
                            <a:srgbClr val="000000"/>
                          </a:solidFill>
                          <a:latin typeface="標楷體" pitchFamily="65" charset="-120"/>
                          <a:ea typeface="標楷體" pitchFamily="65" charset="-120"/>
                        </a:rPr>
                        <a:t>（無者免）（簽章）</a:t>
                      </a:r>
                    </a:p>
                  </a:txBody>
                  <a:tcPr marL="17506" marR="1750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a:spcAft>
                          <a:spcPts val="0"/>
                        </a:spcAft>
                      </a:pPr>
                      <a:r>
                        <a:rPr lang="zh-TW" sz="1400" b="1" kern="100" dirty="0">
                          <a:solidFill>
                            <a:srgbClr val="000000"/>
                          </a:solidFill>
                          <a:latin typeface="標楷體" pitchFamily="65" charset="-120"/>
                          <a:ea typeface="標楷體" pitchFamily="65" charset="-120"/>
                        </a:rPr>
                        <a:t>（非屬營造業者免）（簽章）</a:t>
                      </a:r>
                    </a:p>
                  </a:txBody>
                  <a:tcPr marL="17506" marR="1750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a:spcAft>
                          <a:spcPts val="0"/>
                        </a:spcAft>
                      </a:pPr>
                      <a:r>
                        <a:rPr lang="zh-TW" sz="1400" b="1" kern="100" dirty="0">
                          <a:solidFill>
                            <a:srgbClr val="000000"/>
                          </a:solidFill>
                          <a:latin typeface="標楷體" pitchFamily="65" charset="-120"/>
                          <a:ea typeface="標楷體" pitchFamily="65" charset="-120"/>
                        </a:rPr>
                        <a:t>（簽章）</a:t>
                      </a:r>
                    </a:p>
                  </a:txBody>
                  <a:tcPr marL="17506" marR="1750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a:spcAft>
                          <a:spcPts val="0"/>
                        </a:spcAft>
                      </a:pPr>
                      <a:r>
                        <a:rPr lang="zh-TW" sz="1400" b="1" kern="100" dirty="0">
                          <a:solidFill>
                            <a:srgbClr val="000000"/>
                          </a:solidFill>
                          <a:latin typeface="標楷體" pitchFamily="65" charset="-120"/>
                          <a:ea typeface="標楷體" pitchFamily="65" charset="-120"/>
                        </a:rPr>
                        <a:t>（簽章）</a:t>
                      </a:r>
                    </a:p>
                  </a:txBody>
                  <a:tcPr marL="17506" marR="17506" marT="0" marB="0" anchor="ctr">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491427">
                <a:tc gridSpan="2">
                  <a:txBody>
                    <a:bodyPr/>
                    <a:lstStyle/>
                    <a:p>
                      <a:pPr algn="ctr">
                        <a:lnSpc>
                          <a:spcPts val="1400"/>
                        </a:lnSpc>
                        <a:spcAft>
                          <a:spcPts val="0"/>
                        </a:spcAft>
                      </a:pPr>
                      <a:r>
                        <a:rPr lang="zh-TW" sz="1400" b="1" kern="100" dirty="0">
                          <a:solidFill>
                            <a:srgbClr val="000000"/>
                          </a:solidFill>
                          <a:latin typeface="標楷體" pitchFamily="65" charset="-120"/>
                          <a:ea typeface="標楷體" pitchFamily="65" charset="-120"/>
                        </a:rPr>
                        <a:t>協驗人員</a:t>
                      </a:r>
                      <a:r>
                        <a:rPr lang="en-US" sz="1400" b="1" kern="100" spc="100" dirty="0">
                          <a:solidFill>
                            <a:srgbClr val="000000"/>
                          </a:solidFill>
                          <a:latin typeface="標楷體" pitchFamily="65" charset="-120"/>
                          <a:ea typeface="標楷體" pitchFamily="65" charset="-120"/>
                        </a:rPr>
                        <a:t>(</a:t>
                      </a:r>
                      <a:r>
                        <a:rPr lang="zh-TW" sz="1400" b="1" kern="100" spc="100" dirty="0">
                          <a:solidFill>
                            <a:srgbClr val="000000"/>
                          </a:solidFill>
                          <a:latin typeface="標楷體" pitchFamily="65" charset="-120"/>
                          <a:ea typeface="標楷體" pitchFamily="65" charset="-120"/>
                        </a:rPr>
                        <a:t>無者免</a:t>
                      </a:r>
                      <a:r>
                        <a:rPr lang="en-US" sz="1400" b="1" kern="100" spc="100" dirty="0">
                          <a:solidFill>
                            <a:srgbClr val="000000"/>
                          </a:solidFill>
                          <a:latin typeface="標楷體" pitchFamily="65" charset="-120"/>
                          <a:ea typeface="標楷體" pitchFamily="65" charset="-120"/>
                        </a:rPr>
                        <a:t>)</a:t>
                      </a:r>
                      <a:endParaRPr lang="zh-TW" sz="1400" b="1" kern="100" dirty="0">
                        <a:solidFill>
                          <a:srgbClr val="000000"/>
                        </a:solidFill>
                        <a:latin typeface="標楷體" pitchFamily="65" charset="-120"/>
                        <a:ea typeface="標楷體" pitchFamily="65" charset="-120"/>
                      </a:endParaRPr>
                    </a:p>
                  </a:txBody>
                  <a:tcPr marL="17506" marR="17506" marT="0"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zh-TW" altLang="en-US"/>
                    </a:p>
                  </a:txBody>
                  <a:tcPr/>
                </a:tc>
                <a:tc>
                  <a:txBody>
                    <a:bodyPr/>
                    <a:lstStyle/>
                    <a:p>
                      <a:pPr algn="ctr">
                        <a:lnSpc>
                          <a:spcPts val="1400"/>
                        </a:lnSpc>
                        <a:spcAft>
                          <a:spcPts val="0"/>
                        </a:spcAft>
                      </a:pPr>
                      <a:r>
                        <a:rPr lang="zh-TW" sz="1400" b="1" kern="100" spc="-30" dirty="0">
                          <a:solidFill>
                            <a:srgbClr val="000000"/>
                          </a:solidFill>
                          <a:latin typeface="標楷體" pitchFamily="65" charset="-120"/>
                          <a:ea typeface="標楷體" pitchFamily="65" charset="-120"/>
                        </a:rPr>
                        <a:t>本機關監驗人員</a:t>
                      </a:r>
                      <a:endParaRPr lang="zh-TW" sz="1400" b="1" kern="100" dirty="0">
                        <a:solidFill>
                          <a:srgbClr val="000000"/>
                        </a:solidFill>
                        <a:latin typeface="標楷體" pitchFamily="65" charset="-120"/>
                        <a:ea typeface="標楷體" pitchFamily="65" charset="-120"/>
                      </a:endParaRPr>
                    </a:p>
                  </a:txBody>
                  <a:tcPr marL="17506" marR="1750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59055" algn="ctr">
                        <a:lnSpc>
                          <a:spcPts val="1400"/>
                        </a:lnSpc>
                        <a:spcAft>
                          <a:spcPts val="0"/>
                        </a:spcAft>
                      </a:pPr>
                      <a:r>
                        <a:rPr lang="zh-TW" sz="1400" b="1" kern="100" spc="0" dirty="0">
                          <a:solidFill>
                            <a:srgbClr val="000000"/>
                          </a:solidFill>
                          <a:latin typeface="標楷體" pitchFamily="65" charset="-120"/>
                          <a:ea typeface="標楷體" pitchFamily="65" charset="-120"/>
                          <a:cs typeface="Times New Roman"/>
                        </a:rPr>
                        <a:t>上級機關監驗人員或</a:t>
                      </a:r>
                      <a:endParaRPr lang="zh-TW" sz="1400" b="1" kern="100" spc="-60" dirty="0">
                        <a:solidFill>
                          <a:srgbClr val="000000"/>
                        </a:solidFill>
                        <a:latin typeface="標楷體" pitchFamily="65" charset="-120"/>
                        <a:ea typeface="標楷體" pitchFamily="65" charset="-120"/>
                        <a:cs typeface="Times New Roman"/>
                      </a:endParaRPr>
                    </a:p>
                    <a:p>
                      <a:pPr algn="ctr">
                        <a:lnSpc>
                          <a:spcPts val="1400"/>
                        </a:lnSpc>
                        <a:spcAft>
                          <a:spcPts val="0"/>
                        </a:spcAft>
                      </a:pPr>
                      <a:r>
                        <a:rPr lang="zh-TW" sz="1400" b="1" kern="100" dirty="0">
                          <a:solidFill>
                            <a:srgbClr val="000000"/>
                          </a:solidFill>
                          <a:latin typeface="標楷體" pitchFamily="65" charset="-120"/>
                          <a:ea typeface="標楷體" pitchFamily="65" charset="-120"/>
                        </a:rPr>
                        <a:t>授權自辦文號</a:t>
                      </a:r>
                    </a:p>
                  </a:txBody>
                  <a:tcPr marL="17506" marR="1750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400"/>
                        </a:lnSpc>
                        <a:spcAft>
                          <a:spcPts val="0"/>
                        </a:spcAft>
                      </a:pPr>
                      <a:r>
                        <a:rPr lang="zh-TW" sz="1400" b="1" kern="100" dirty="0">
                          <a:solidFill>
                            <a:srgbClr val="000000"/>
                          </a:solidFill>
                          <a:latin typeface="標楷體" pitchFamily="65" charset="-120"/>
                          <a:ea typeface="標楷體" pitchFamily="65" charset="-120"/>
                        </a:rPr>
                        <a:t>主驗人員</a:t>
                      </a:r>
                    </a:p>
                  </a:txBody>
                  <a:tcPr marL="17506" marR="17506" marT="0" marB="0" anchor="ctr">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516685">
                <a:tc>
                  <a:txBody>
                    <a:bodyPr/>
                    <a:lstStyle/>
                    <a:p>
                      <a:pPr algn="ctr">
                        <a:spcAft>
                          <a:spcPts val="0"/>
                        </a:spcAft>
                      </a:pPr>
                      <a:r>
                        <a:rPr lang="zh-TW" sz="1400" b="1" kern="100">
                          <a:solidFill>
                            <a:srgbClr val="000000"/>
                          </a:solidFill>
                          <a:latin typeface="標楷體" pitchFamily="65" charset="-120"/>
                          <a:ea typeface="標楷體" pitchFamily="65" charset="-120"/>
                        </a:rPr>
                        <a:t>（簽章）</a:t>
                      </a:r>
                    </a:p>
                  </a:txBody>
                  <a:tcPr marL="17506" marR="17506" marT="0"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a:spcAft>
                          <a:spcPts val="0"/>
                        </a:spcAft>
                      </a:pPr>
                      <a:r>
                        <a:rPr lang="zh-TW" sz="1400" b="1" kern="100" dirty="0">
                          <a:solidFill>
                            <a:srgbClr val="000000"/>
                          </a:solidFill>
                          <a:latin typeface="標楷體" pitchFamily="65" charset="-120"/>
                          <a:ea typeface="標楷體" pitchFamily="65" charset="-120"/>
                        </a:rPr>
                        <a:t>（簽章）</a:t>
                      </a:r>
                    </a:p>
                  </a:txBody>
                  <a:tcPr marL="17506" marR="1750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a:spcAft>
                          <a:spcPts val="0"/>
                        </a:spcAft>
                      </a:pPr>
                      <a:r>
                        <a:rPr lang="zh-TW" sz="1400" b="1" kern="100" dirty="0">
                          <a:solidFill>
                            <a:srgbClr val="000000"/>
                          </a:solidFill>
                          <a:latin typeface="標楷體" pitchFamily="65" charset="-120"/>
                          <a:ea typeface="標楷體" pitchFamily="65" charset="-120"/>
                        </a:rPr>
                        <a:t>（未達公告金額而無者免）</a:t>
                      </a:r>
                    </a:p>
                    <a:p>
                      <a:pPr algn="ctr">
                        <a:spcAft>
                          <a:spcPts val="0"/>
                        </a:spcAft>
                      </a:pPr>
                      <a:r>
                        <a:rPr lang="zh-TW" sz="1400" b="1" kern="100" dirty="0">
                          <a:solidFill>
                            <a:srgbClr val="000000"/>
                          </a:solidFill>
                          <a:latin typeface="標楷體" pitchFamily="65" charset="-120"/>
                          <a:ea typeface="標楷體" pitchFamily="65" charset="-120"/>
                        </a:rPr>
                        <a:t>（簽章）</a:t>
                      </a:r>
                    </a:p>
                  </a:txBody>
                  <a:tcPr marL="17506" marR="1750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a:spcAft>
                          <a:spcPts val="0"/>
                        </a:spcAft>
                      </a:pPr>
                      <a:r>
                        <a:rPr lang="zh-TW" sz="1400" b="1" kern="100" dirty="0">
                          <a:solidFill>
                            <a:srgbClr val="000000"/>
                          </a:solidFill>
                          <a:latin typeface="標楷體" pitchFamily="65" charset="-120"/>
                          <a:ea typeface="標楷體" pitchFamily="65" charset="-120"/>
                        </a:rPr>
                        <a:t>（未達查核金額者免）</a:t>
                      </a:r>
                    </a:p>
                    <a:p>
                      <a:pPr algn="ctr">
                        <a:spcAft>
                          <a:spcPts val="0"/>
                        </a:spcAft>
                      </a:pPr>
                      <a:r>
                        <a:rPr lang="zh-TW" sz="1400" b="1" kern="100" dirty="0">
                          <a:solidFill>
                            <a:srgbClr val="000000"/>
                          </a:solidFill>
                          <a:latin typeface="標楷體" pitchFamily="65" charset="-120"/>
                          <a:ea typeface="標楷體" pitchFamily="65" charset="-120"/>
                        </a:rPr>
                        <a:t>（簽章）</a:t>
                      </a:r>
                    </a:p>
                  </a:txBody>
                  <a:tcPr marL="17506" marR="1750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a:spcAft>
                          <a:spcPts val="0"/>
                        </a:spcAft>
                      </a:pPr>
                      <a:r>
                        <a:rPr lang="zh-TW" sz="1400" b="1" kern="100" dirty="0">
                          <a:solidFill>
                            <a:srgbClr val="000000"/>
                          </a:solidFill>
                          <a:latin typeface="標楷體" pitchFamily="65" charset="-120"/>
                          <a:ea typeface="標楷體" pitchFamily="65" charset="-120"/>
                        </a:rPr>
                        <a:t>（簽章）</a:t>
                      </a:r>
                    </a:p>
                  </a:txBody>
                  <a:tcPr marL="17506" marR="17506" marT="0" marB="0" anchor="ctr">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bl>
          </a:graphicData>
        </a:graphic>
      </p:graphicFrame>
      <p:sp>
        <p:nvSpPr>
          <p:cNvPr id="1029" name="Rectangle 5"/>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1" lang="zh-TW" altLang="zh-TW" sz="1800" b="0" i="0" u="none" strike="noStrike" cap="none" normalizeH="0" baseline="0">
              <a:ln>
                <a:noFill/>
              </a:ln>
              <a:solidFill>
                <a:schemeClr val="tx1"/>
              </a:solidFill>
              <a:effectLst/>
              <a:latin typeface="Arial" pitchFamily="34" charset="0"/>
              <a:ea typeface="新細明體" pitchFamily="18" charset="-120"/>
              <a:cs typeface="新細明體" pitchFamily="18" charset="-120"/>
            </a:endParaRPr>
          </a:p>
        </p:txBody>
      </p:sp>
      <p:sp>
        <p:nvSpPr>
          <p:cNvPr id="11" name="橢圓 10"/>
          <p:cNvSpPr/>
          <p:nvPr/>
        </p:nvSpPr>
        <p:spPr>
          <a:xfrm>
            <a:off x="3995936" y="44624"/>
            <a:ext cx="1224136" cy="504056"/>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2" name="橢圓 11"/>
          <p:cNvSpPr/>
          <p:nvPr/>
        </p:nvSpPr>
        <p:spPr>
          <a:xfrm>
            <a:off x="3059832" y="5445224"/>
            <a:ext cx="1656184" cy="504056"/>
          </a:xfrm>
          <a:prstGeom prst="ellipse">
            <a:avLst/>
          </a:prstGeom>
          <a:noFill/>
          <a:ln w="38100">
            <a:solidFill>
              <a:srgbClr val="0000FF"/>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3" name="橢圓 12"/>
          <p:cNvSpPr/>
          <p:nvPr/>
        </p:nvSpPr>
        <p:spPr>
          <a:xfrm>
            <a:off x="5220072" y="5445224"/>
            <a:ext cx="1872208" cy="504056"/>
          </a:xfrm>
          <a:prstGeom prst="ellipse">
            <a:avLst/>
          </a:prstGeom>
          <a:noFill/>
          <a:ln w="38100">
            <a:solidFill>
              <a:srgbClr val="0000FF"/>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4" name="橢圓 13"/>
          <p:cNvSpPr/>
          <p:nvPr/>
        </p:nvSpPr>
        <p:spPr>
          <a:xfrm>
            <a:off x="7380312" y="5445224"/>
            <a:ext cx="1224136" cy="936104"/>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Tree>
    <p:extLst>
      <p:ext uri="{BB962C8B-B14F-4D97-AF65-F5344CB8AC3E}">
        <p14:creationId xmlns:p14="http://schemas.microsoft.com/office/powerpoint/2010/main" val="2406019762"/>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2" name="矩形 1"/>
          <p:cNvSpPr/>
          <p:nvPr/>
        </p:nvSpPr>
        <p:spPr>
          <a:xfrm>
            <a:off x="362685" y="188640"/>
            <a:ext cx="8280920" cy="5755422"/>
          </a:xfrm>
          <a:prstGeom prst="rect">
            <a:avLst/>
          </a:prstGeom>
        </p:spPr>
        <p:txBody>
          <a:bodyPr wrap="square">
            <a:spAutoFit/>
          </a:bodyPr>
          <a:lstStyle/>
          <a:p>
            <a:pPr algn="just"/>
            <a:r>
              <a:rPr lang="zh-TW" altLang="zh-TW" sz="2800" b="1" dirty="0">
                <a:solidFill>
                  <a:srgbClr val="000000"/>
                </a:solidFill>
                <a:latin typeface="標楷體" panose="03000509000000000000" pitchFamily="65" charset="-120"/>
                <a:ea typeface="標楷體" panose="03000509000000000000" pitchFamily="65" charset="-120"/>
              </a:rPr>
              <a:t>三、</a:t>
            </a:r>
            <a:r>
              <a:rPr lang="zh-TW" altLang="zh-TW" sz="2800" b="1" u="sng" dirty="0">
                <a:solidFill>
                  <a:srgbClr val="0000FF"/>
                </a:solidFill>
                <a:latin typeface="標楷體" panose="03000509000000000000" pitchFamily="65" charset="-120"/>
                <a:ea typeface="標楷體" panose="03000509000000000000" pitchFamily="65" charset="-120"/>
              </a:rPr>
              <a:t>驗收</a:t>
            </a:r>
            <a:r>
              <a:rPr lang="zh-TW" altLang="zh-TW" sz="2800" b="1" dirty="0">
                <a:solidFill>
                  <a:srgbClr val="000000"/>
                </a:solidFill>
                <a:latin typeface="標楷體" panose="03000509000000000000" pitchFamily="65" charset="-120"/>
                <a:ea typeface="標楷體" panose="03000509000000000000" pitchFamily="65" charset="-120"/>
              </a:rPr>
              <a:t>：</a:t>
            </a:r>
          </a:p>
          <a:p>
            <a:pPr algn="just"/>
            <a:r>
              <a:rPr lang="en-US" altLang="zh-TW" sz="2800" b="1" dirty="0">
                <a:solidFill>
                  <a:srgbClr val="000000"/>
                </a:solidFill>
                <a:latin typeface="標楷體" panose="03000509000000000000" pitchFamily="65" charset="-120"/>
                <a:ea typeface="標楷體" panose="03000509000000000000" pitchFamily="65" charset="-120"/>
              </a:rPr>
              <a:t>(</a:t>
            </a:r>
            <a:r>
              <a:rPr lang="zh-TW" altLang="zh-TW" sz="2800" b="1" dirty="0">
                <a:solidFill>
                  <a:srgbClr val="000000"/>
                </a:solidFill>
                <a:latin typeface="標楷體" panose="03000509000000000000" pitchFamily="65" charset="-120"/>
                <a:ea typeface="標楷體" panose="03000509000000000000" pitchFamily="65" charset="-120"/>
              </a:rPr>
              <a:t>三</a:t>
            </a:r>
            <a:r>
              <a:rPr lang="en-US" altLang="zh-TW" sz="2800" b="1" dirty="0">
                <a:solidFill>
                  <a:srgbClr val="000000"/>
                </a:solidFill>
                <a:latin typeface="標楷體" panose="03000509000000000000" pitchFamily="65" charset="-120"/>
                <a:ea typeface="標楷體" panose="03000509000000000000" pitchFamily="65" charset="-120"/>
              </a:rPr>
              <a:t>)</a:t>
            </a:r>
            <a:r>
              <a:rPr lang="zh-TW" altLang="zh-TW" sz="2800" b="1" u="sng" dirty="0">
                <a:solidFill>
                  <a:srgbClr val="0000FF"/>
                </a:solidFill>
                <a:latin typeface="標楷體" panose="03000509000000000000" pitchFamily="65" charset="-120"/>
                <a:ea typeface="標楷體" panose="03000509000000000000" pitchFamily="65" charset="-120"/>
              </a:rPr>
              <a:t>程序與方式</a:t>
            </a:r>
            <a:r>
              <a:rPr lang="zh-TW" altLang="zh-TW" sz="2800" b="1" dirty="0">
                <a:solidFill>
                  <a:srgbClr val="000000"/>
                </a:solidFill>
                <a:latin typeface="標楷體" panose="03000509000000000000" pitchFamily="65" charset="-120"/>
                <a:ea typeface="標楷體" panose="03000509000000000000" pitchFamily="65" charset="-120"/>
              </a:rPr>
              <a:t>：</a:t>
            </a:r>
          </a:p>
          <a:p>
            <a:pPr marL="358775" indent="-358775" algn="just"/>
            <a:r>
              <a:rPr lang="en-US" altLang="zh-TW" sz="2400" b="1" dirty="0">
                <a:solidFill>
                  <a:srgbClr val="000000"/>
                </a:solidFill>
                <a:latin typeface="標楷體" panose="03000509000000000000" pitchFamily="65" charset="-120"/>
                <a:ea typeface="標楷體" panose="03000509000000000000" pitchFamily="65" charset="-120"/>
              </a:rPr>
              <a:t>1.</a:t>
            </a:r>
            <a:r>
              <a:rPr lang="zh-TW" altLang="zh-TW" sz="2400" b="1" dirty="0">
                <a:solidFill>
                  <a:srgbClr val="000000"/>
                </a:solidFill>
                <a:latin typeface="標楷體" panose="03000509000000000000" pitchFamily="65" charset="-120"/>
                <a:ea typeface="標楷體" panose="03000509000000000000" pitchFamily="65" charset="-120"/>
              </a:rPr>
              <a:t>按本法第</a:t>
            </a:r>
            <a:r>
              <a:rPr lang="en-US" altLang="zh-TW" sz="2400" b="1" dirty="0">
                <a:solidFill>
                  <a:srgbClr val="000000"/>
                </a:solidFill>
                <a:latin typeface="標楷體" panose="03000509000000000000" pitchFamily="65" charset="-120"/>
                <a:ea typeface="標楷體" panose="03000509000000000000" pitchFamily="65" charset="-120"/>
              </a:rPr>
              <a:t>72</a:t>
            </a:r>
            <a:r>
              <a:rPr lang="zh-TW" altLang="zh-TW" sz="2400" b="1" dirty="0">
                <a:solidFill>
                  <a:srgbClr val="000000"/>
                </a:solidFill>
                <a:latin typeface="標楷體" panose="03000509000000000000" pitchFamily="65" charset="-120"/>
                <a:ea typeface="標楷體" panose="03000509000000000000" pitchFamily="65" charset="-120"/>
              </a:rPr>
              <a:t>條第</a:t>
            </a:r>
            <a:r>
              <a:rPr lang="en-US" altLang="zh-TW" sz="2400" b="1" dirty="0">
                <a:solidFill>
                  <a:srgbClr val="000000"/>
                </a:solidFill>
                <a:latin typeface="標楷體" panose="03000509000000000000" pitchFamily="65" charset="-120"/>
                <a:ea typeface="標楷體" panose="03000509000000000000" pitchFamily="65" charset="-120"/>
              </a:rPr>
              <a:t>1</a:t>
            </a:r>
            <a:r>
              <a:rPr lang="zh-TW" altLang="zh-TW" sz="2400" b="1" dirty="0">
                <a:solidFill>
                  <a:srgbClr val="000000"/>
                </a:solidFill>
                <a:latin typeface="標楷體" panose="03000509000000000000" pitchFamily="65" charset="-120"/>
                <a:ea typeface="標楷體" panose="03000509000000000000" pitchFamily="65" charset="-120"/>
              </a:rPr>
              <a:t>項規定，依契約、圖說、貨樣規定辦理驗收，並</a:t>
            </a:r>
            <a:r>
              <a:rPr lang="zh-TW" altLang="zh-TW" sz="2400" b="1" u="sng" dirty="0">
                <a:solidFill>
                  <a:srgbClr val="FF0000"/>
                </a:solidFill>
                <a:latin typeface="標楷體" panose="03000509000000000000" pitchFamily="65" charset="-120"/>
                <a:ea typeface="標楷體" panose="03000509000000000000" pitchFamily="65" charset="-120"/>
              </a:rPr>
              <a:t>應依本法施行細則第</a:t>
            </a:r>
            <a:r>
              <a:rPr lang="en-US" altLang="zh-TW" sz="2400" b="1" u="sng" dirty="0">
                <a:solidFill>
                  <a:srgbClr val="FF0000"/>
                </a:solidFill>
                <a:latin typeface="標楷體" panose="03000509000000000000" pitchFamily="65" charset="-120"/>
                <a:ea typeface="標楷體" panose="03000509000000000000" pitchFamily="65" charset="-120"/>
              </a:rPr>
              <a:t>96</a:t>
            </a:r>
            <a:r>
              <a:rPr lang="zh-TW" altLang="zh-TW" sz="2400" b="1" u="sng" dirty="0">
                <a:solidFill>
                  <a:srgbClr val="FF0000"/>
                </a:solidFill>
                <a:latin typeface="標楷體" panose="03000509000000000000" pitchFamily="65" charset="-120"/>
                <a:ea typeface="標楷體" panose="03000509000000000000" pitchFamily="65" charset="-120"/>
              </a:rPr>
              <a:t>條第</a:t>
            </a:r>
            <a:r>
              <a:rPr lang="en-US" altLang="zh-TW" sz="2400" b="1" u="sng" dirty="0">
                <a:solidFill>
                  <a:srgbClr val="FF0000"/>
                </a:solidFill>
                <a:latin typeface="標楷體" panose="03000509000000000000" pitchFamily="65" charset="-120"/>
                <a:ea typeface="標楷體" panose="03000509000000000000" pitchFamily="65" charset="-120"/>
              </a:rPr>
              <a:t>1</a:t>
            </a:r>
            <a:r>
              <a:rPr lang="zh-TW" altLang="zh-TW" sz="2400" b="1" u="sng" dirty="0">
                <a:solidFill>
                  <a:srgbClr val="FF0000"/>
                </a:solidFill>
                <a:latin typeface="標楷體" panose="03000509000000000000" pitchFamily="65" charset="-120"/>
                <a:ea typeface="標楷體" panose="03000509000000000000" pitchFamily="65" charset="-120"/>
              </a:rPr>
              <a:t>項規定製作驗收紀錄</a:t>
            </a:r>
            <a:r>
              <a:rPr lang="zh-TW" altLang="zh-TW" sz="2400" b="1" dirty="0">
                <a:solidFill>
                  <a:srgbClr val="000000"/>
                </a:solidFill>
                <a:latin typeface="標楷體" panose="03000509000000000000" pitchFamily="65" charset="-120"/>
                <a:ea typeface="標楷體" panose="03000509000000000000" pitchFamily="65" charset="-120"/>
              </a:rPr>
              <a:t>，由辦理驗收人員會同簽認。有監驗人員或有廠商代表參加者，亦應會同簽認。</a:t>
            </a:r>
          </a:p>
          <a:p>
            <a:pPr marL="358775" indent="-358775" algn="just"/>
            <a:r>
              <a:rPr lang="en-US" altLang="zh-TW" sz="2400" b="1" dirty="0">
                <a:solidFill>
                  <a:srgbClr val="000000"/>
                </a:solidFill>
                <a:latin typeface="標楷體" panose="03000509000000000000" pitchFamily="65" charset="-120"/>
                <a:ea typeface="標楷體" panose="03000509000000000000" pitchFamily="65" charset="-120"/>
              </a:rPr>
              <a:t>2.</a:t>
            </a:r>
            <a:r>
              <a:rPr lang="zh-TW" altLang="zh-TW" sz="2400" b="1" dirty="0">
                <a:solidFill>
                  <a:srgbClr val="000000"/>
                </a:solidFill>
                <a:latin typeface="標楷體" panose="03000509000000000000" pitchFamily="65" charset="-120"/>
                <a:ea typeface="標楷體" panose="03000509000000000000" pitchFamily="65" charset="-120"/>
              </a:rPr>
              <a:t>辦理本法施行</a:t>
            </a:r>
            <a:r>
              <a:rPr lang="zh-TW" altLang="zh-TW" sz="2400" b="1" u="sng" dirty="0">
                <a:solidFill>
                  <a:srgbClr val="FF0000"/>
                </a:solidFill>
                <a:latin typeface="標楷體" panose="03000509000000000000" pitchFamily="65" charset="-120"/>
                <a:ea typeface="標楷體" panose="03000509000000000000" pitchFamily="65" charset="-120"/>
              </a:rPr>
              <a:t>細則第</a:t>
            </a:r>
            <a:r>
              <a:rPr lang="en-US" altLang="zh-TW" sz="2400" b="1" u="sng" dirty="0">
                <a:solidFill>
                  <a:srgbClr val="FF0000"/>
                </a:solidFill>
                <a:latin typeface="標楷體" panose="03000509000000000000" pitchFamily="65" charset="-120"/>
                <a:ea typeface="標楷體" panose="03000509000000000000" pitchFamily="65" charset="-120"/>
              </a:rPr>
              <a:t>90</a:t>
            </a:r>
            <a:r>
              <a:rPr lang="zh-TW" altLang="zh-TW" sz="2400" b="1" u="sng" dirty="0">
                <a:solidFill>
                  <a:srgbClr val="FF0000"/>
                </a:solidFill>
                <a:latin typeface="標楷體" panose="03000509000000000000" pitchFamily="65" charset="-120"/>
                <a:ea typeface="標楷體" panose="03000509000000000000" pitchFamily="65" charset="-120"/>
              </a:rPr>
              <a:t>條第</a:t>
            </a:r>
            <a:r>
              <a:rPr lang="en-US" altLang="zh-TW" sz="2400" b="1" u="sng" dirty="0">
                <a:solidFill>
                  <a:srgbClr val="FF0000"/>
                </a:solidFill>
                <a:latin typeface="標楷體" panose="03000509000000000000" pitchFamily="65" charset="-120"/>
                <a:ea typeface="標楷體" panose="03000509000000000000" pitchFamily="65" charset="-120"/>
              </a:rPr>
              <a:t>1</a:t>
            </a:r>
            <a:r>
              <a:rPr lang="zh-TW" altLang="zh-TW" sz="2400" b="1" u="sng" dirty="0">
                <a:solidFill>
                  <a:srgbClr val="FF0000"/>
                </a:solidFill>
                <a:latin typeface="標楷體" panose="03000509000000000000" pitchFamily="65" charset="-120"/>
                <a:ea typeface="標楷體" panose="03000509000000000000" pitchFamily="65" charset="-120"/>
              </a:rPr>
              <a:t>項所定工程、財物</a:t>
            </a:r>
            <a:r>
              <a:rPr lang="zh-TW" altLang="zh-TW" sz="2400" b="1" dirty="0">
                <a:solidFill>
                  <a:srgbClr val="000000"/>
                </a:solidFill>
                <a:latin typeface="標楷體" panose="03000509000000000000" pitchFamily="65" charset="-120"/>
                <a:ea typeface="標楷體" panose="03000509000000000000" pitchFamily="65" charset="-120"/>
              </a:rPr>
              <a:t>採購之驗收，得由承辦採購單位備具</a:t>
            </a:r>
            <a:r>
              <a:rPr lang="zh-TW" altLang="zh-TW" sz="2400" b="1" u="sng" dirty="0">
                <a:solidFill>
                  <a:srgbClr val="FF0000"/>
                </a:solidFill>
                <a:latin typeface="標楷體" panose="03000509000000000000" pitchFamily="65" charset="-120"/>
                <a:ea typeface="標楷體" panose="03000509000000000000" pitchFamily="65" charset="-120"/>
              </a:rPr>
              <a:t>書面憑證</a:t>
            </a:r>
            <a:r>
              <a:rPr lang="zh-TW" altLang="zh-TW" sz="2400" b="1" dirty="0">
                <a:solidFill>
                  <a:srgbClr val="000000"/>
                </a:solidFill>
                <a:latin typeface="標楷體" panose="03000509000000000000" pitchFamily="65" charset="-120"/>
                <a:ea typeface="標楷體" panose="03000509000000000000" pitchFamily="65" charset="-120"/>
              </a:rPr>
              <a:t>採書面驗收，</a:t>
            </a:r>
            <a:r>
              <a:rPr lang="zh-TW" altLang="zh-TW" sz="2400" b="1" u="sng" dirty="0">
                <a:solidFill>
                  <a:srgbClr val="FF0000"/>
                </a:solidFill>
                <a:latin typeface="標楷體" panose="03000509000000000000" pitchFamily="65" charset="-120"/>
                <a:ea typeface="標楷體" panose="03000509000000000000" pitchFamily="65" charset="-120"/>
              </a:rPr>
              <a:t>免辦理現場查驗</a:t>
            </a:r>
            <a:r>
              <a:rPr lang="zh-TW" altLang="zh-TW" sz="2400" b="1" dirty="0">
                <a:solidFill>
                  <a:srgbClr val="000000"/>
                </a:solidFill>
                <a:latin typeface="標楷體" panose="03000509000000000000" pitchFamily="65" charset="-120"/>
                <a:ea typeface="標楷體" panose="03000509000000000000" pitchFamily="65" charset="-120"/>
              </a:rPr>
              <a:t>。</a:t>
            </a:r>
          </a:p>
          <a:p>
            <a:pPr marL="358775" indent="-358775" algn="just"/>
            <a:r>
              <a:rPr lang="en-US" altLang="zh-TW" sz="2400" b="1" dirty="0">
                <a:solidFill>
                  <a:srgbClr val="000000"/>
                </a:solidFill>
                <a:latin typeface="標楷體" panose="03000509000000000000" pitchFamily="65" charset="-120"/>
                <a:ea typeface="標楷體" panose="03000509000000000000" pitchFamily="65" charset="-120"/>
              </a:rPr>
              <a:t>3.</a:t>
            </a:r>
            <a:r>
              <a:rPr lang="zh-TW" altLang="zh-TW" sz="2400" b="1" dirty="0">
                <a:solidFill>
                  <a:srgbClr val="000000"/>
                </a:solidFill>
                <a:latin typeface="標楷體" panose="03000509000000000000" pitchFamily="65" charset="-120"/>
                <a:ea typeface="標楷體" panose="03000509000000000000" pitchFamily="65" charset="-120"/>
              </a:rPr>
              <a:t>本法施行</a:t>
            </a:r>
            <a:r>
              <a:rPr lang="zh-TW" altLang="zh-TW" sz="2400" b="1" u="sng" dirty="0">
                <a:solidFill>
                  <a:srgbClr val="FF0000"/>
                </a:solidFill>
                <a:latin typeface="標楷體" panose="03000509000000000000" pitchFamily="65" charset="-120"/>
                <a:ea typeface="標楷體" panose="03000509000000000000" pitchFamily="65" charset="-120"/>
              </a:rPr>
              <a:t>細則第</a:t>
            </a:r>
            <a:r>
              <a:rPr lang="en-US" altLang="zh-TW" sz="2400" b="1" u="sng" dirty="0">
                <a:solidFill>
                  <a:srgbClr val="FF0000"/>
                </a:solidFill>
                <a:latin typeface="標楷體" panose="03000509000000000000" pitchFamily="65" charset="-120"/>
                <a:ea typeface="標楷體" panose="03000509000000000000" pitchFamily="65" charset="-120"/>
              </a:rPr>
              <a:t>90</a:t>
            </a:r>
            <a:r>
              <a:rPr lang="zh-TW" altLang="zh-TW" sz="2400" b="1" u="sng" dirty="0">
                <a:solidFill>
                  <a:srgbClr val="FF0000"/>
                </a:solidFill>
                <a:latin typeface="標楷體" panose="03000509000000000000" pitchFamily="65" charset="-120"/>
                <a:ea typeface="標楷體" panose="03000509000000000000" pitchFamily="65" charset="-120"/>
              </a:rPr>
              <a:t>條之</a:t>
            </a:r>
            <a:r>
              <a:rPr lang="en-US" altLang="zh-TW" sz="2400" b="1" u="sng" dirty="0">
                <a:solidFill>
                  <a:srgbClr val="FF0000"/>
                </a:solidFill>
                <a:latin typeface="標楷體" panose="03000509000000000000" pitchFamily="65" charset="-120"/>
                <a:ea typeface="標楷體" panose="03000509000000000000" pitchFamily="65" charset="-120"/>
              </a:rPr>
              <a:t>1</a:t>
            </a:r>
            <a:r>
              <a:rPr lang="zh-TW" altLang="zh-TW" sz="2400" b="1" u="sng" dirty="0">
                <a:solidFill>
                  <a:srgbClr val="FF0000"/>
                </a:solidFill>
                <a:latin typeface="標楷體" panose="03000509000000000000" pitchFamily="65" charset="-120"/>
                <a:ea typeface="標楷體" panose="03000509000000000000" pitchFamily="65" charset="-120"/>
              </a:rPr>
              <a:t>規定，勞務驗收，得以書面或召開審查會方式辦理</a:t>
            </a:r>
            <a:r>
              <a:rPr lang="zh-TW" altLang="zh-TW" sz="2400" b="1" dirty="0">
                <a:solidFill>
                  <a:srgbClr val="000000"/>
                </a:solidFill>
                <a:latin typeface="標楷體" panose="03000509000000000000" pitchFamily="65" charset="-120"/>
                <a:ea typeface="標楷體" panose="03000509000000000000" pitchFamily="65" charset="-120"/>
              </a:rPr>
              <a:t>；其</a:t>
            </a:r>
            <a:r>
              <a:rPr lang="zh-TW" altLang="zh-TW" sz="2400" b="1" u="sng" dirty="0">
                <a:solidFill>
                  <a:srgbClr val="FF0000"/>
                </a:solidFill>
                <a:latin typeface="標楷體" panose="03000509000000000000" pitchFamily="65" charset="-120"/>
                <a:ea typeface="標楷體" panose="03000509000000000000" pitchFamily="65" charset="-120"/>
              </a:rPr>
              <a:t>書面驗收文件或審查會紀錄，得視為驗收紀錄</a:t>
            </a:r>
            <a:r>
              <a:rPr lang="zh-TW" altLang="zh-TW" sz="2400" b="1" dirty="0">
                <a:solidFill>
                  <a:srgbClr val="000000"/>
                </a:solidFill>
                <a:latin typeface="標楷體" panose="03000509000000000000" pitchFamily="65" charset="-120"/>
                <a:ea typeface="標楷體" panose="03000509000000000000" pitchFamily="65" charset="-120"/>
              </a:rPr>
              <a:t>。</a:t>
            </a:r>
          </a:p>
          <a:p>
            <a:pPr marL="358775" indent="-358775" algn="just"/>
            <a:r>
              <a:rPr lang="en-US" altLang="zh-TW" sz="2400" b="1" dirty="0">
                <a:solidFill>
                  <a:srgbClr val="000000"/>
                </a:solidFill>
                <a:latin typeface="標楷體" panose="03000509000000000000" pitchFamily="65" charset="-120"/>
                <a:ea typeface="標楷體" panose="03000509000000000000" pitchFamily="65" charset="-120"/>
              </a:rPr>
              <a:t>4.</a:t>
            </a:r>
            <a:r>
              <a:rPr lang="zh-TW" altLang="zh-TW" sz="2400" b="1" dirty="0">
                <a:solidFill>
                  <a:srgbClr val="000000"/>
                </a:solidFill>
                <a:latin typeface="標楷體" panose="03000509000000000000" pitchFamily="65" charset="-120"/>
                <a:ea typeface="標楷體" panose="03000509000000000000" pitchFamily="65" charset="-120"/>
              </a:rPr>
              <a:t>本法施行細則第</a:t>
            </a:r>
            <a:r>
              <a:rPr lang="en-US" altLang="zh-TW" sz="2400" b="1" dirty="0">
                <a:solidFill>
                  <a:srgbClr val="000000"/>
                </a:solidFill>
                <a:latin typeface="標楷體" panose="03000509000000000000" pitchFamily="65" charset="-120"/>
                <a:ea typeface="標楷體" panose="03000509000000000000" pitchFamily="65" charset="-120"/>
              </a:rPr>
              <a:t>91</a:t>
            </a:r>
            <a:r>
              <a:rPr lang="zh-TW" altLang="zh-TW" sz="2400" b="1" dirty="0">
                <a:solidFill>
                  <a:srgbClr val="000000"/>
                </a:solidFill>
                <a:latin typeface="標楷體" panose="03000509000000000000" pitchFamily="65" charset="-120"/>
                <a:ea typeface="標楷體" panose="03000509000000000000" pitchFamily="65" charset="-120"/>
              </a:rPr>
              <a:t>條第</a:t>
            </a:r>
            <a:r>
              <a:rPr lang="en-US" altLang="zh-TW" sz="2400" b="1" dirty="0">
                <a:solidFill>
                  <a:srgbClr val="000000"/>
                </a:solidFill>
                <a:latin typeface="標楷體" panose="03000509000000000000" pitchFamily="65" charset="-120"/>
                <a:ea typeface="標楷體" panose="03000509000000000000" pitchFamily="65" charset="-120"/>
              </a:rPr>
              <a:t>4</a:t>
            </a:r>
            <a:r>
              <a:rPr lang="zh-TW" altLang="zh-TW" sz="2400" b="1" dirty="0">
                <a:solidFill>
                  <a:srgbClr val="000000"/>
                </a:solidFill>
                <a:latin typeface="標楷體" panose="03000509000000000000" pitchFamily="65" charset="-120"/>
                <a:ea typeface="標楷體" panose="03000509000000000000" pitchFamily="65" charset="-120"/>
              </a:rPr>
              <a:t>項規定，法令或契約載有驗收時</a:t>
            </a:r>
            <a:r>
              <a:rPr lang="zh-TW" altLang="zh-TW" sz="2400" b="1" u="sng" dirty="0">
                <a:solidFill>
                  <a:srgbClr val="FF0000"/>
                </a:solidFill>
                <a:latin typeface="標楷體" panose="03000509000000000000" pitchFamily="65" charset="-120"/>
                <a:ea typeface="標楷體" panose="03000509000000000000" pitchFamily="65" charset="-120"/>
              </a:rPr>
              <a:t>應辦理丈量、檢驗或試驗之方法、程序或標準者，應依其規定辦理</a:t>
            </a:r>
            <a:r>
              <a:rPr lang="zh-TW" altLang="zh-TW" sz="2400" b="1" dirty="0">
                <a:solidFill>
                  <a:srgbClr val="000000"/>
                </a:solidFill>
                <a:latin typeface="標楷體" panose="03000509000000000000" pitchFamily="65" charset="-120"/>
                <a:ea typeface="標楷體" panose="03000509000000000000" pitchFamily="65" charset="-120"/>
              </a:rPr>
              <a:t>。</a:t>
            </a:r>
          </a:p>
        </p:txBody>
      </p:sp>
    </p:spTree>
    <p:extLst>
      <p:ext uri="{BB962C8B-B14F-4D97-AF65-F5344CB8AC3E}">
        <p14:creationId xmlns:p14="http://schemas.microsoft.com/office/powerpoint/2010/main" val="2165525428"/>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2" name="矩形 1"/>
          <p:cNvSpPr/>
          <p:nvPr/>
        </p:nvSpPr>
        <p:spPr>
          <a:xfrm>
            <a:off x="362685" y="188640"/>
            <a:ext cx="8280920" cy="5849486"/>
          </a:xfrm>
          <a:prstGeom prst="rect">
            <a:avLst/>
          </a:prstGeom>
        </p:spPr>
        <p:txBody>
          <a:bodyPr wrap="square">
            <a:spAutoFit/>
          </a:bodyPr>
          <a:lstStyle/>
          <a:p>
            <a:pPr algn="just"/>
            <a:r>
              <a:rPr lang="zh-TW" altLang="zh-TW" sz="2800" b="1" dirty="0">
                <a:solidFill>
                  <a:srgbClr val="000000"/>
                </a:solidFill>
                <a:latin typeface="標楷體" panose="03000509000000000000" pitchFamily="65" charset="-120"/>
                <a:ea typeface="標楷體" panose="03000509000000000000" pitchFamily="65" charset="-120"/>
              </a:rPr>
              <a:t>三、</a:t>
            </a:r>
            <a:r>
              <a:rPr lang="zh-TW" altLang="zh-TW" sz="2800" b="1" u="sng" dirty="0">
                <a:solidFill>
                  <a:srgbClr val="0000FF"/>
                </a:solidFill>
                <a:latin typeface="標楷體" panose="03000509000000000000" pitchFamily="65" charset="-120"/>
                <a:ea typeface="標楷體" panose="03000509000000000000" pitchFamily="65" charset="-120"/>
              </a:rPr>
              <a:t>驗收</a:t>
            </a:r>
            <a:r>
              <a:rPr lang="zh-TW" altLang="zh-TW" sz="2800" b="1" dirty="0">
                <a:solidFill>
                  <a:srgbClr val="000000"/>
                </a:solidFill>
                <a:latin typeface="標楷體" panose="03000509000000000000" pitchFamily="65" charset="-120"/>
                <a:ea typeface="標楷體" panose="03000509000000000000" pitchFamily="65" charset="-120"/>
              </a:rPr>
              <a:t>：</a:t>
            </a:r>
          </a:p>
          <a:p>
            <a:pPr algn="just"/>
            <a:r>
              <a:rPr lang="en-US" altLang="zh-TW" sz="2800" b="1" dirty="0">
                <a:solidFill>
                  <a:srgbClr val="000000"/>
                </a:solidFill>
                <a:latin typeface="標楷體" panose="03000509000000000000" pitchFamily="65" charset="-120"/>
                <a:ea typeface="標楷體" panose="03000509000000000000" pitchFamily="65" charset="-120"/>
              </a:rPr>
              <a:t>(</a:t>
            </a:r>
            <a:r>
              <a:rPr lang="zh-TW" altLang="zh-TW" sz="2800" b="1" dirty="0">
                <a:solidFill>
                  <a:srgbClr val="000000"/>
                </a:solidFill>
                <a:latin typeface="標楷體" panose="03000509000000000000" pitchFamily="65" charset="-120"/>
                <a:ea typeface="標楷體" panose="03000509000000000000" pitchFamily="65" charset="-120"/>
              </a:rPr>
              <a:t>三</a:t>
            </a:r>
            <a:r>
              <a:rPr lang="en-US" altLang="zh-TW" sz="2800" b="1" dirty="0">
                <a:solidFill>
                  <a:srgbClr val="000000"/>
                </a:solidFill>
                <a:latin typeface="標楷體" panose="03000509000000000000" pitchFamily="65" charset="-120"/>
                <a:ea typeface="標楷體" panose="03000509000000000000" pitchFamily="65" charset="-120"/>
              </a:rPr>
              <a:t>)</a:t>
            </a:r>
            <a:r>
              <a:rPr lang="zh-TW" altLang="zh-TW" sz="2800" b="1" u="sng" dirty="0">
                <a:solidFill>
                  <a:srgbClr val="0000FF"/>
                </a:solidFill>
                <a:latin typeface="標楷體" panose="03000509000000000000" pitchFamily="65" charset="-120"/>
                <a:ea typeface="標楷體" panose="03000509000000000000" pitchFamily="65" charset="-120"/>
              </a:rPr>
              <a:t>程序與方式</a:t>
            </a:r>
            <a:r>
              <a:rPr lang="zh-TW" altLang="zh-TW" sz="2800" b="1" dirty="0">
                <a:solidFill>
                  <a:srgbClr val="000000"/>
                </a:solidFill>
                <a:latin typeface="標楷體" panose="03000509000000000000" pitchFamily="65" charset="-120"/>
                <a:ea typeface="標楷體" panose="03000509000000000000" pitchFamily="65" charset="-120"/>
              </a:rPr>
              <a:t>：</a:t>
            </a:r>
          </a:p>
          <a:p>
            <a:pPr marL="623888" indent="-623888" algn="just">
              <a:lnSpc>
                <a:spcPts val="3200"/>
              </a:lnSpc>
            </a:pPr>
            <a:r>
              <a:rPr lang="zh-TW" altLang="zh-TW" sz="2400" b="1" dirty="0">
                <a:solidFill>
                  <a:srgbClr val="000000"/>
                </a:solidFill>
                <a:latin typeface="標楷體" panose="03000509000000000000" pitchFamily="65" charset="-120"/>
                <a:ea typeface="標楷體" panose="03000509000000000000" pitchFamily="65" charset="-120"/>
              </a:rPr>
              <a:t>註：</a:t>
            </a:r>
            <a:r>
              <a:rPr lang="zh-TW" altLang="zh-TW" sz="2000" b="1" dirty="0">
                <a:solidFill>
                  <a:srgbClr val="000000"/>
                </a:solidFill>
                <a:latin typeface="標楷體" panose="03000509000000000000" pitchFamily="65" charset="-120"/>
                <a:ea typeface="標楷體" panose="03000509000000000000" pitchFamily="65" charset="-120"/>
              </a:rPr>
              <a:t>現場之</a:t>
            </a:r>
            <a:r>
              <a:rPr lang="zh-TW" altLang="zh-TW" sz="2000" b="1" u="sng" dirty="0">
                <a:solidFill>
                  <a:srgbClr val="FF0000"/>
                </a:solidFill>
                <a:latin typeface="標楷體" panose="03000509000000000000" pitchFamily="65" charset="-120"/>
                <a:ea typeface="標楷體" panose="03000509000000000000" pitchFamily="65" charset="-120"/>
              </a:rPr>
              <a:t>取樣及送驗，由機關人員隨機指定取樣位置</a:t>
            </a:r>
            <a:r>
              <a:rPr lang="zh-TW" altLang="zh-TW" sz="2000" b="1" dirty="0">
                <a:solidFill>
                  <a:srgbClr val="000000"/>
                </a:solidFill>
                <a:latin typeface="標楷體" panose="03000509000000000000" pitchFamily="65" charset="-120"/>
                <a:ea typeface="標楷體" panose="03000509000000000000" pitchFamily="65" charset="-120"/>
              </a:rPr>
              <a:t>，避免受廠商操控；機關人員將所採樣品彌封後，依契約約定程序協同送驗或機關自行送驗，避免樣品遭更換；注意檢</a:t>
            </a:r>
            <a:r>
              <a:rPr lang="en-US" altLang="zh-TW" sz="2000" b="1" dirty="0">
                <a:solidFill>
                  <a:srgbClr val="000000"/>
                </a:solidFill>
                <a:latin typeface="標楷體" panose="03000509000000000000" pitchFamily="65" charset="-120"/>
                <a:ea typeface="標楷體" panose="03000509000000000000" pitchFamily="65" charset="-120"/>
              </a:rPr>
              <a:t>(</a:t>
            </a:r>
            <a:r>
              <a:rPr lang="zh-TW" altLang="zh-TW" sz="2000" b="1" dirty="0">
                <a:solidFill>
                  <a:srgbClr val="000000"/>
                </a:solidFill>
                <a:latin typeface="標楷體" panose="03000509000000000000" pitchFamily="65" charset="-120"/>
                <a:ea typeface="標楷體" panose="03000509000000000000" pitchFamily="65" charset="-120"/>
              </a:rPr>
              <a:t>試</a:t>
            </a:r>
            <a:r>
              <a:rPr lang="en-US" altLang="zh-TW" sz="2000" b="1" dirty="0">
                <a:solidFill>
                  <a:srgbClr val="000000"/>
                </a:solidFill>
                <a:latin typeface="標楷體" panose="03000509000000000000" pitchFamily="65" charset="-120"/>
                <a:ea typeface="標楷體" panose="03000509000000000000" pitchFamily="65" charset="-120"/>
              </a:rPr>
              <a:t>)</a:t>
            </a:r>
            <a:r>
              <a:rPr lang="zh-TW" altLang="zh-TW" sz="2000" b="1" dirty="0">
                <a:solidFill>
                  <a:srgbClr val="000000"/>
                </a:solidFill>
                <a:latin typeface="標楷體" panose="03000509000000000000" pitchFamily="65" charset="-120"/>
                <a:ea typeface="標楷體" panose="03000509000000000000" pitchFamily="65" charset="-120"/>
              </a:rPr>
              <a:t>驗</a:t>
            </a:r>
            <a:r>
              <a:rPr lang="zh-TW" altLang="zh-TW" sz="2000" b="1" u="sng" dirty="0">
                <a:solidFill>
                  <a:srgbClr val="FF0000"/>
                </a:solidFill>
                <a:latin typeface="標楷體" panose="03000509000000000000" pitchFamily="65" charset="-120"/>
                <a:ea typeface="標楷體" panose="03000509000000000000" pitchFamily="65" charset="-120"/>
              </a:rPr>
              <a:t>報告之真實性</a:t>
            </a:r>
            <a:r>
              <a:rPr lang="zh-TW" altLang="zh-TW" sz="2000" b="1" dirty="0">
                <a:solidFill>
                  <a:srgbClr val="000000"/>
                </a:solidFill>
                <a:latin typeface="標楷體" panose="03000509000000000000" pitchFamily="65" charset="-120"/>
                <a:ea typeface="標楷體" panose="03000509000000000000" pitchFamily="65" charset="-120"/>
              </a:rPr>
              <a:t>。</a:t>
            </a:r>
          </a:p>
          <a:p>
            <a:pPr marL="358775" indent="-358775" algn="just">
              <a:lnSpc>
                <a:spcPts val="3200"/>
              </a:lnSpc>
              <a:tabLst>
                <a:tab pos="358775" algn="l"/>
              </a:tabLst>
            </a:pPr>
            <a:r>
              <a:rPr lang="en-US" altLang="zh-TW" sz="2400" b="1" dirty="0">
                <a:solidFill>
                  <a:srgbClr val="000000"/>
                </a:solidFill>
                <a:latin typeface="標楷體" panose="03000509000000000000" pitchFamily="65" charset="-120"/>
                <a:ea typeface="標楷體" panose="03000509000000000000" pitchFamily="65" charset="-120"/>
              </a:rPr>
              <a:t>5.</a:t>
            </a:r>
            <a:r>
              <a:rPr lang="zh-TW" altLang="zh-TW" sz="2400" b="1" dirty="0">
                <a:solidFill>
                  <a:srgbClr val="000000"/>
                </a:solidFill>
                <a:latin typeface="標楷體" panose="03000509000000000000" pitchFamily="65" charset="-120"/>
                <a:ea typeface="標楷體" panose="03000509000000000000" pitchFamily="65" charset="-120"/>
              </a:rPr>
              <a:t>本法第</a:t>
            </a:r>
            <a:r>
              <a:rPr lang="en-US" altLang="zh-TW" sz="2400" b="1" dirty="0">
                <a:solidFill>
                  <a:srgbClr val="000000"/>
                </a:solidFill>
                <a:latin typeface="標楷體" panose="03000509000000000000" pitchFamily="65" charset="-120"/>
                <a:ea typeface="標楷體" panose="03000509000000000000" pitchFamily="65" charset="-120"/>
              </a:rPr>
              <a:t>72</a:t>
            </a:r>
            <a:r>
              <a:rPr lang="zh-TW" altLang="zh-TW" sz="2400" b="1" dirty="0">
                <a:solidFill>
                  <a:srgbClr val="000000"/>
                </a:solidFill>
                <a:latin typeface="標楷體" panose="03000509000000000000" pitchFamily="65" charset="-120"/>
                <a:ea typeface="標楷體" panose="03000509000000000000" pitchFamily="65" charset="-120"/>
              </a:rPr>
              <a:t>條第</a:t>
            </a:r>
            <a:r>
              <a:rPr lang="en-US" altLang="zh-TW" sz="2400" b="1" dirty="0">
                <a:solidFill>
                  <a:srgbClr val="000000"/>
                </a:solidFill>
                <a:latin typeface="標楷體" panose="03000509000000000000" pitchFamily="65" charset="-120"/>
                <a:ea typeface="標楷體" panose="03000509000000000000" pitchFamily="65" charset="-120"/>
              </a:rPr>
              <a:t>3</a:t>
            </a:r>
            <a:r>
              <a:rPr lang="zh-TW" altLang="zh-TW" sz="2400" b="1" dirty="0">
                <a:solidFill>
                  <a:srgbClr val="000000"/>
                </a:solidFill>
                <a:latin typeface="標楷體" panose="03000509000000000000" pitchFamily="65" charset="-120"/>
                <a:ea typeface="標楷體" panose="03000509000000000000" pitchFamily="65" charset="-120"/>
              </a:rPr>
              <a:t>項規定，驗收人對</a:t>
            </a:r>
            <a:r>
              <a:rPr lang="zh-TW" altLang="zh-TW" sz="2400" b="1" u="sng" dirty="0">
                <a:solidFill>
                  <a:srgbClr val="FF0000"/>
                </a:solidFill>
                <a:latin typeface="標楷體" panose="03000509000000000000" pitchFamily="65" charset="-120"/>
                <a:ea typeface="標楷體" panose="03000509000000000000" pitchFamily="65" charset="-120"/>
              </a:rPr>
              <a:t>工程、財物</a:t>
            </a:r>
            <a:r>
              <a:rPr lang="zh-TW" altLang="zh-TW" sz="2400" b="1" dirty="0">
                <a:solidFill>
                  <a:srgbClr val="000000"/>
                </a:solidFill>
                <a:latin typeface="標楷體" panose="03000509000000000000" pitchFamily="65" charset="-120"/>
                <a:ea typeface="標楷體" panose="03000509000000000000" pitchFamily="65" charset="-120"/>
              </a:rPr>
              <a:t>隱蔽部分，於必要時得拆驗或化驗；本法施行細則第</a:t>
            </a:r>
            <a:r>
              <a:rPr lang="en-US" altLang="zh-TW" sz="2400" b="1" dirty="0">
                <a:solidFill>
                  <a:srgbClr val="000000"/>
                </a:solidFill>
                <a:latin typeface="標楷體" panose="03000509000000000000" pitchFamily="65" charset="-120"/>
                <a:ea typeface="標楷體" panose="03000509000000000000" pitchFamily="65" charset="-120"/>
              </a:rPr>
              <a:t>100</a:t>
            </a:r>
            <a:r>
              <a:rPr lang="zh-TW" altLang="zh-TW" sz="2400" b="1" dirty="0">
                <a:solidFill>
                  <a:srgbClr val="000000"/>
                </a:solidFill>
                <a:latin typeface="標楷體" panose="03000509000000000000" pitchFamily="65" charset="-120"/>
                <a:ea typeface="標楷體" panose="03000509000000000000" pitchFamily="65" charset="-120"/>
              </a:rPr>
              <a:t>條規定，上開</a:t>
            </a:r>
            <a:r>
              <a:rPr lang="zh-TW" altLang="zh-TW" sz="2400" b="1" u="sng" dirty="0">
                <a:solidFill>
                  <a:srgbClr val="FF0000"/>
                </a:solidFill>
                <a:latin typeface="標楷體" panose="03000509000000000000" pitchFamily="65" charset="-120"/>
                <a:ea typeface="標楷體" panose="03000509000000000000" pitchFamily="65" charset="-120"/>
              </a:rPr>
              <a:t>拆除、修復或化驗費用</a:t>
            </a:r>
            <a:r>
              <a:rPr lang="zh-TW" altLang="zh-TW" sz="2400" b="1" dirty="0">
                <a:solidFill>
                  <a:srgbClr val="000000"/>
                </a:solidFill>
                <a:latin typeface="標楷體" panose="03000509000000000000" pitchFamily="65" charset="-120"/>
                <a:ea typeface="標楷體" panose="03000509000000000000" pitchFamily="65" charset="-120"/>
              </a:rPr>
              <a:t>之負擔，依</a:t>
            </a:r>
            <a:r>
              <a:rPr lang="zh-TW" altLang="zh-TW" sz="2400" b="1" u="sng" dirty="0">
                <a:solidFill>
                  <a:srgbClr val="FF0000"/>
                </a:solidFill>
                <a:latin typeface="標楷體" panose="03000509000000000000" pitchFamily="65" charset="-120"/>
                <a:ea typeface="標楷體" panose="03000509000000000000" pitchFamily="65" charset="-120"/>
              </a:rPr>
              <a:t>契約規定</a:t>
            </a:r>
            <a:r>
              <a:rPr lang="zh-TW" altLang="zh-TW" sz="2400" b="1" dirty="0">
                <a:solidFill>
                  <a:srgbClr val="000000"/>
                </a:solidFill>
                <a:latin typeface="標楷體" panose="03000509000000000000" pitchFamily="65" charset="-120"/>
                <a:ea typeface="標楷體" panose="03000509000000000000" pitchFamily="65" charset="-120"/>
              </a:rPr>
              <a:t>。</a:t>
            </a:r>
            <a:r>
              <a:rPr lang="zh-TW" altLang="zh-TW" sz="2400" b="1" u="sng" dirty="0">
                <a:solidFill>
                  <a:srgbClr val="FF0000"/>
                </a:solidFill>
                <a:latin typeface="標楷體" panose="03000509000000000000" pitchFamily="65" charset="-120"/>
                <a:ea typeface="標楷體" panose="03000509000000000000" pitchFamily="65" charset="-120"/>
              </a:rPr>
              <a:t>契約未規定者</a:t>
            </a:r>
            <a:r>
              <a:rPr lang="zh-TW" altLang="zh-TW" sz="2400" b="1" dirty="0">
                <a:solidFill>
                  <a:srgbClr val="000000"/>
                </a:solidFill>
                <a:latin typeface="標楷體" panose="03000509000000000000" pitchFamily="65" charset="-120"/>
                <a:ea typeface="標楷體" panose="03000509000000000000" pitchFamily="65" charset="-120"/>
              </a:rPr>
              <a:t>，拆驗或化驗結果與契約規定不符，該費用由廠商負擔；與規定相符者，該費用由機關負擔。</a:t>
            </a:r>
          </a:p>
          <a:p>
            <a:pPr marL="358775" indent="-358775" algn="just">
              <a:lnSpc>
                <a:spcPts val="3200"/>
              </a:lnSpc>
            </a:pPr>
            <a:r>
              <a:rPr lang="en-US" altLang="zh-TW" sz="2400" b="1" dirty="0">
                <a:solidFill>
                  <a:srgbClr val="000000"/>
                </a:solidFill>
                <a:latin typeface="標楷體" panose="03000509000000000000" pitchFamily="65" charset="-120"/>
                <a:ea typeface="標楷體" panose="03000509000000000000" pitchFamily="65" charset="-120"/>
              </a:rPr>
              <a:t>6.</a:t>
            </a:r>
            <a:r>
              <a:rPr lang="zh-TW" altLang="zh-TW" sz="2400" b="1" dirty="0">
                <a:solidFill>
                  <a:srgbClr val="000000"/>
                </a:solidFill>
                <a:latin typeface="標楷體" panose="03000509000000000000" pitchFamily="65" charset="-120"/>
                <a:ea typeface="標楷體" panose="03000509000000000000" pitchFamily="65" charset="-120"/>
              </a:rPr>
              <a:t>本法施行</a:t>
            </a:r>
            <a:r>
              <a:rPr lang="zh-TW" altLang="zh-TW" sz="2400" b="1" u="sng" dirty="0">
                <a:solidFill>
                  <a:srgbClr val="FF0000"/>
                </a:solidFill>
                <a:latin typeface="標楷體" panose="03000509000000000000" pitchFamily="65" charset="-120"/>
                <a:ea typeface="標楷體" panose="03000509000000000000" pitchFamily="65" charset="-120"/>
              </a:rPr>
              <a:t>細則第</a:t>
            </a:r>
            <a:r>
              <a:rPr lang="en-US" altLang="zh-TW" sz="2400" b="1" u="sng" dirty="0">
                <a:solidFill>
                  <a:srgbClr val="FF0000"/>
                </a:solidFill>
                <a:latin typeface="標楷體" panose="03000509000000000000" pitchFamily="65" charset="-120"/>
                <a:ea typeface="標楷體" panose="03000509000000000000" pitchFamily="65" charset="-120"/>
              </a:rPr>
              <a:t>99</a:t>
            </a:r>
            <a:r>
              <a:rPr lang="zh-TW" altLang="zh-TW" sz="2400" b="1" u="sng" dirty="0">
                <a:solidFill>
                  <a:srgbClr val="FF0000"/>
                </a:solidFill>
                <a:latin typeface="標楷體" panose="03000509000000000000" pitchFamily="65" charset="-120"/>
                <a:ea typeface="標楷體" panose="03000509000000000000" pitchFamily="65" charset="-120"/>
              </a:rPr>
              <a:t>條規定，採購之標的，有部分先行使用之必要或已履約之部分有減損滅失之虞者，應先就</a:t>
            </a:r>
            <a:r>
              <a:rPr lang="zh-TW" altLang="zh-TW" sz="2400" b="1" dirty="0">
                <a:solidFill>
                  <a:srgbClr val="000000"/>
                </a:solidFill>
                <a:latin typeface="標楷體" panose="03000509000000000000" pitchFamily="65" charset="-120"/>
                <a:ea typeface="標楷體" panose="03000509000000000000" pitchFamily="65" charset="-120"/>
              </a:rPr>
              <a:t>該部分辦理驗收或分段查驗供驗收之用，並得就</a:t>
            </a:r>
            <a:r>
              <a:rPr lang="zh-TW" altLang="zh-TW" sz="2400" b="1" u="sng" dirty="0">
                <a:solidFill>
                  <a:srgbClr val="FF0000"/>
                </a:solidFill>
                <a:latin typeface="標楷體" panose="03000509000000000000" pitchFamily="65" charset="-120"/>
                <a:ea typeface="標楷體" panose="03000509000000000000" pitchFamily="65" charset="-120"/>
              </a:rPr>
              <a:t>該部分支付價金及起算保固期間</a:t>
            </a:r>
            <a:r>
              <a:rPr lang="zh-TW" altLang="zh-TW" sz="2400" b="1" dirty="0">
                <a:solidFill>
                  <a:srgbClr val="000000"/>
                </a:solidFill>
                <a:latin typeface="標楷體" panose="03000509000000000000" pitchFamily="65" charset="-120"/>
                <a:ea typeface="標楷體" panose="03000509000000000000" pitchFamily="65" charset="-120"/>
              </a:rPr>
              <a:t>。</a:t>
            </a:r>
          </a:p>
        </p:txBody>
      </p:sp>
    </p:spTree>
    <p:extLst>
      <p:ext uri="{BB962C8B-B14F-4D97-AF65-F5344CB8AC3E}">
        <p14:creationId xmlns:p14="http://schemas.microsoft.com/office/powerpoint/2010/main" val="4071401143"/>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2" name="矩形 1"/>
          <p:cNvSpPr/>
          <p:nvPr/>
        </p:nvSpPr>
        <p:spPr>
          <a:xfrm>
            <a:off x="251520" y="116632"/>
            <a:ext cx="8424936" cy="6239337"/>
          </a:xfrm>
          <a:prstGeom prst="rect">
            <a:avLst/>
          </a:prstGeom>
        </p:spPr>
        <p:txBody>
          <a:bodyPr wrap="square">
            <a:spAutoFit/>
          </a:bodyPr>
          <a:lstStyle/>
          <a:p>
            <a:pPr algn="just"/>
            <a:r>
              <a:rPr lang="zh-TW" altLang="zh-TW" sz="2800" b="1" dirty="0">
                <a:solidFill>
                  <a:srgbClr val="000000"/>
                </a:solidFill>
                <a:latin typeface="標楷體" panose="03000509000000000000" pitchFamily="65" charset="-120"/>
                <a:ea typeface="標楷體" panose="03000509000000000000" pitchFamily="65" charset="-120"/>
              </a:rPr>
              <a:t>四、</a:t>
            </a:r>
            <a:r>
              <a:rPr lang="zh-TW" altLang="zh-TW" sz="2800" b="1" u="sng" dirty="0">
                <a:solidFill>
                  <a:srgbClr val="0000FF"/>
                </a:solidFill>
                <a:latin typeface="標楷體" panose="03000509000000000000" pitchFamily="65" charset="-120"/>
                <a:ea typeface="標楷體" panose="03000509000000000000" pitchFamily="65" charset="-120"/>
              </a:rPr>
              <a:t>驗收不符之處置</a:t>
            </a:r>
            <a:r>
              <a:rPr lang="zh-TW" altLang="zh-TW" sz="2800" b="1" dirty="0">
                <a:solidFill>
                  <a:srgbClr val="000000"/>
                </a:solidFill>
                <a:latin typeface="標楷體" panose="03000509000000000000" pitchFamily="65" charset="-120"/>
                <a:ea typeface="標楷體" panose="03000509000000000000" pitchFamily="65" charset="-120"/>
              </a:rPr>
              <a:t>：</a:t>
            </a:r>
          </a:p>
          <a:p>
            <a:pPr marL="623888" indent="-623888" algn="just">
              <a:lnSpc>
                <a:spcPts val="3200"/>
              </a:lnSpc>
            </a:pPr>
            <a:r>
              <a:rPr lang="en-US" altLang="zh-TW" sz="2400" b="1" dirty="0">
                <a:solidFill>
                  <a:srgbClr val="000000"/>
                </a:solidFill>
                <a:latin typeface="標楷體" panose="03000509000000000000" pitchFamily="65" charset="-120"/>
                <a:ea typeface="標楷體" panose="03000509000000000000" pitchFamily="65" charset="-120"/>
              </a:rPr>
              <a:t>(</a:t>
            </a:r>
            <a:r>
              <a:rPr lang="zh-TW" altLang="zh-TW" sz="2400" b="1" dirty="0">
                <a:solidFill>
                  <a:srgbClr val="000000"/>
                </a:solidFill>
                <a:latin typeface="標楷體" panose="03000509000000000000" pitchFamily="65" charset="-120"/>
                <a:ea typeface="標楷體" panose="03000509000000000000" pitchFamily="65" charset="-120"/>
              </a:rPr>
              <a:t>一</a:t>
            </a:r>
            <a:r>
              <a:rPr lang="en-US" altLang="zh-TW" sz="2400" b="1" dirty="0">
                <a:solidFill>
                  <a:srgbClr val="000000"/>
                </a:solidFill>
                <a:latin typeface="標楷體" panose="03000509000000000000" pitchFamily="65" charset="-120"/>
                <a:ea typeface="標楷體" panose="03000509000000000000" pitchFamily="65" charset="-120"/>
              </a:rPr>
              <a:t>)</a:t>
            </a:r>
            <a:r>
              <a:rPr lang="zh-TW" altLang="zh-TW" sz="2400" b="1" dirty="0">
                <a:solidFill>
                  <a:srgbClr val="000000"/>
                </a:solidFill>
                <a:latin typeface="標楷體" panose="03000509000000000000" pitchFamily="65" charset="-120"/>
                <a:ea typeface="標楷體" panose="03000509000000000000" pitchFamily="65" charset="-120"/>
              </a:rPr>
              <a:t>依本法第</a:t>
            </a:r>
            <a:r>
              <a:rPr lang="en-US" altLang="zh-TW" sz="2400" b="1" dirty="0">
                <a:solidFill>
                  <a:srgbClr val="000000"/>
                </a:solidFill>
                <a:latin typeface="標楷體" panose="03000509000000000000" pitchFamily="65" charset="-120"/>
                <a:ea typeface="標楷體" panose="03000509000000000000" pitchFamily="65" charset="-120"/>
              </a:rPr>
              <a:t>72</a:t>
            </a:r>
            <a:r>
              <a:rPr lang="zh-TW" altLang="zh-TW" sz="2400" b="1" dirty="0">
                <a:solidFill>
                  <a:srgbClr val="000000"/>
                </a:solidFill>
                <a:latin typeface="標楷體" panose="03000509000000000000" pitchFamily="65" charset="-120"/>
                <a:ea typeface="標楷體" panose="03000509000000000000" pitchFamily="65" charset="-120"/>
              </a:rPr>
              <a:t>條第</a:t>
            </a:r>
            <a:r>
              <a:rPr lang="en-US" altLang="zh-TW" sz="2400" b="1" dirty="0">
                <a:solidFill>
                  <a:srgbClr val="000000"/>
                </a:solidFill>
                <a:latin typeface="標楷體" panose="03000509000000000000" pitchFamily="65" charset="-120"/>
                <a:ea typeface="標楷體" panose="03000509000000000000" pitchFamily="65" charset="-120"/>
              </a:rPr>
              <a:t>1</a:t>
            </a:r>
            <a:r>
              <a:rPr lang="zh-TW" altLang="zh-TW" sz="2400" b="1" dirty="0">
                <a:solidFill>
                  <a:srgbClr val="000000"/>
                </a:solidFill>
                <a:latin typeface="標楷體" panose="03000509000000000000" pitchFamily="65" charset="-120"/>
                <a:ea typeface="標楷體" panose="03000509000000000000" pitchFamily="65" charset="-120"/>
              </a:rPr>
              <a:t>項規定，驗收結果與契約、圖說、貨樣規定</a:t>
            </a:r>
            <a:r>
              <a:rPr lang="zh-TW" altLang="zh-TW" sz="2400" b="1" u="sng" dirty="0">
                <a:solidFill>
                  <a:srgbClr val="FF0000"/>
                </a:solidFill>
                <a:latin typeface="標楷體" panose="03000509000000000000" pitchFamily="65" charset="-120"/>
                <a:ea typeface="標楷體" panose="03000509000000000000" pitchFamily="65" charset="-120"/>
              </a:rPr>
              <a:t>不符者</a:t>
            </a:r>
            <a:r>
              <a:rPr lang="zh-TW" altLang="zh-TW" sz="2400" b="1" dirty="0">
                <a:solidFill>
                  <a:srgbClr val="000000"/>
                </a:solidFill>
                <a:latin typeface="標楷體" panose="03000509000000000000" pitchFamily="65" charset="-120"/>
                <a:ea typeface="標楷體" panose="03000509000000000000" pitchFamily="65" charset="-120"/>
              </a:rPr>
              <a:t>，</a:t>
            </a:r>
            <a:r>
              <a:rPr lang="zh-TW" altLang="zh-TW" sz="2400" b="1" u="sng" dirty="0">
                <a:solidFill>
                  <a:srgbClr val="FF0000"/>
                </a:solidFill>
                <a:latin typeface="標楷體" panose="03000509000000000000" pitchFamily="65" charset="-120"/>
                <a:ea typeface="標楷體" panose="03000509000000000000" pitchFamily="65" charset="-120"/>
              </a:rPr>
              <a:t>應通知廠商限期改善、拆除、重作、退貨或換貨</a:t>
            </a:r>
            <a:r>
              <a:rPr lang="zh-TW" altLang="zh-TW" sz="2400" b="1" dirty="0">
                <a:solidFill>
                  <a:srgbClr val="000000"/>
                </a:solidFill>
                <a:latin typeface="標楷體" panose="03000509000000000000" pitchFamily="65" charset="-120"/>
                <a:ea typeface="標楷體" panose="03000509000000000000" pitchFamily="65" charset="-120"/>
              </a:rPr>
              <a:t>。</a:t>
            </a:r>
          </a:p>
          <a:p>
            <a:pPr marL="538163" indent="-538163" algn="just">
              <a:lnSpc>
                <a:spcPts val="3200"/>
              </a:lnSpc>
            </a:pPr>
            <a:r>
              <a:rPr lang="zh-TW" altLang="zh-TW" sz="2000" b="1" dirty="0">
                <a:solidFill>
                  <a:srgbClr val="000000"/>
                </a:solidFill>
                <a:latin typeface="標楷體" panose="03000509000000000000" pitchFamily="65" charset="-120"/>
                <a:ea typeface="標楷體" panose="03000509000000000000" pitchFamily="65" charset="-120"/>
              </a:rPr>
              <a:t>註：</a:t>
            </a:r>
            <a:r>
              <a:rPr lang="zh-TW" altLang="zh-TW" sz="2000" b="1" u="sng" dirty="0">
                <a:solidFill>
                  <a:srgbClr val="FF0000"/>
                </a:solidFill>
                <a:latin typeface="標楷體" panose="03000509000000000000" pitchFamily="65" charset="-120"/>
                <a:ea typeface="標楷體" panose="03000509000000000000" pitchFamily="65" charset="-120"/>
              </a:rPr>
              <a:t>初驗及驗收發現之缺失</a:t>
            </a:r>
            <a:r>
              <a:rPr lang="zh-TW" altLang="zh-TW" sz="2000" b="1" dirty="0">
                <a:solidFill>
                  <a:srgbClr val="000000"/>
                </a:solidFill>
                <a:latin typeface="標楷體" panose="03000509000000000000" pitchFamily="65" charset="-120"/>
                <a:ea typeface="標楷體" panose="03000509000000000000" pitchFamily="65" charset="-120"/>
              </a:rPr>
              <a:t>，宜詳盡、完整、</a:t>
            </a:r>
            <a:r>
              <a:rPr lang="zh-TW" altLang="zh-TW" sz="2000" b="1" dirty="0">
                <a:solidFill>
                  <a:srgbClr val="FF0000"/>
                </a:solidFill>
                <a:latin typeface="標楷體" panose="03000509000000000000" pitchFamily="65" charset="-120"/>
                <a:ea typeface="標楷體" panose="03000509000000000000" pitchFamily="65" charset="-120"/>
              </a:rPr>
              <a:t>一次通知</a:t>
            </a:r>
            <a:r>
              <a:rPr lang="zh-TW" altLang="zh-TW" sz="2000" b="1" dirty="0">
                <a:solidFill>
                  <a:srgbClr val="000000"/>
                </a:solidFill>
                <a:latin typeface="標楷體" panose="03000509000000000000" pitchFamily="65" charset="-120"/>
                <a:ea typeface="標楷體" panose="03000509000000000000" pitchFamily="65" charset="-120"/>
              </a:rPr>
              <a:t>廠商改正，避免於每次發現新缺失。</a:t>
            </a:r>
          </a:p>
          <a:p>
            <a:pPr marL="623888" indent="-623888" algn="just">
              <a:lnSpc>
                <a:spcPts val="3200"/>
              </a:lnSpc>
            </a:pPr>
            <a:r>
              <a:rPr lang="en-US" altLang="zh-TW" sz="2400" b="1" dirty="0">
                <a:solidFill>
                  <a:srgbClr val="000000"/>
                </a:solidFill>
                <a:latin typeface="標楷體" panose="03000509000000000000" pitchFamily="65" charset="-120"/>
                <a:ea typeface="標楷體" panose="03000509000000000000" pitchFamily="65" charset="-120"/>
              </a:rPr>
              <a:t>(</a:t>
            </a:r>
            <a:r>
              <a:rPr lang="zh-TW" altLang="zh-TW" sz="2400" b="1" dirty="0">
                <a:solidFill>
                  <a:srgbClr val="000000"/>
                </a:solidFill>
                <a:latin typeface="標楷體" panose="03000509000000000000" pitchFamily="65" charset="-120"/>
                <a:ea typeface="標楷體" panose="03000509000000000000" pitchFamily="65" charset="-120"/>
              </a:rPr>
              <a:t>二</a:t>
            </a:r>
            <a:r>
              <a:rPr lang="en-US" altLang="zh-TW" sz="2400" b="1" dirty="0">
                <a:solidFill>
                  <a:srgbClr val="000000"/>
                </a:solidFill>
                <a:latin typeface="標楷體" panose="03000509000000000000" pitchFamily="65" charset="-120"/>
                <a:ea typeface="標楷體" panose="03000509000000000000" pitchFamily="65" charset="-120"/>
              </a:rPr>
              <a:t>)</a:t>
            </a:r>
            <a:r>
              <a:rPr lang="zh-TW" altLang="zh-TW" sz="2400" b="1" dirty="0">
                <a:solidFill>
                  <a:srgbClr val="000000"/>
                </a:solidFill>
                <a:latin typeface="標楷體" panose="03000509000000000000" pitchFamily="65" charset="-120"/>
                <a:ea typeface="標楷體" panose="03000509000000000000" pitchFamily="65" charset="-120"/>
              </a:rPr>
              <a:t>機關依本法第</a:t>
            </a:r>
            <a:r>
              <a:rPr lang="en-US" altLang="zh-TW" sz="2400" b="1" dirty="0">
                <a:solidFill>
                  <a:srgbClr val="000000"/>
                </a:solidFill>
                <a:latin typeface="標楷體" panose="03000509000000000000" pitchFamily="65" charset="-120"/>
                <a:ea typeface="標楷體" panose="03000509000000000000" pitchFamily="65" charset="-120"/>
              </a:rPr>
              <a:t>72</a:t>
            </a:r>
            <a:r>
              <a:rPr lang="zh-TW" altLang="zh-TW" sz="2400" b="1" dirty="0">
                <a:solidFill>
                  <a:srgbClr val="000000"/>
                </a:solidFill>
                <a:latin typeface="標楷體" panose="03000509000000000000" pitchFamily="65" charset="-120"/>
                <a:ea typeface="標楷體" panose="03000509000000000000" pitchFamily="65" charset="-120"/>
              </a:rPr>
              <a:t>條第</a:t>
            </a:r>
            <a:r>
              <a:rPr lang="en-US" altLang="zh-TW" sz="2400" b="1" dirty="0">
                <a:solidFill>
                  <a:srgbClr val="000000"/>
                </a:solidFill>
                <a:latin typeface="標楷體" panose="03000509000000000000" pitchFamily="65" charset="-120"/>
                <a:ea typeface="標楷體" panose="03000509000000000000" pitchFamily="65" charset="-120"/>
              </a:rPr>
              <a:t>1</a:t>
            </a:r>
            <a:r>
              <a:rPr lang="zh-TW" altLang="zh-TW" sz="2400" b="1" dirty="0">
                <a:solidFill>
                  <a:srgbClr val="000000"/>
                </a:solidFill>
                <a:latin typeface="標楷體" panose="03000509000000000000" pitchFamily="65" charset="-120"/>
                <a:ea typeface="標楷體" panose="03000509000000000000" pitchFamily="65" charset="-120"/>
              </a:rPr>
              <a:t>項通知廠商限期改善、拆除、重作或換貨，廠商於</a:t>
            </a:r>
            <a:r>
              <a:rPr lang="zh-TW" altLang="zh-TW" sz="2400" b="1" u="sng" dirty="0">
                <a:solidFill>
                  <a:srgbClr val="FF0000"/>
                </a:solidFill>
                <a:latin typeface="標楷體" panose="03000509000000000000" pitchFamily="65" charset="-120"/>
                <a:ea typeface="標楷體" panose="03000509000000000000" pitchFamily="65" charset="-120"/>
              </a:rPr>
              <a:t>期限內完成者，機關應再行辦理驗收</a:t>
            </a:r>
            <a:r>
              <a:rPr lang="zh-TW" altLang="zh-TW" sz="2400" b="1" dirty="0">
                <a:solidFill>
                  <a:srgbClr val="000000"/>
                </a:solidFill>
                <a:latin typeface="標楷體" panose="03000509000000000000" pitchFamily="65" charset="-120"/>
                <a:ea typeface="標楷體" panose="03000509000000000000" pitchFamily="65" charset="-120"/>
              </a:rPr>
              <a:t>。上開限期，</a:t>
            </a:r>
            <a:r>
              <a:rPr lang="zh-TW" altLang="zh-TW" sz="2400" b="1" u="sng" dirty="0">
                <a:solidFill>
                  <a:srgbClr val="FF0000"/>
                </a:solidFill>
                <a:latin typeface="標楷體" panose="03000509000000000000" pitchFamily="65" charset="-120"/>
                <a:ea typeface="標楷體" panose="03000509000000000000" pitchFamily="65" charset="-120"/>
              </a:rPr>
              <a:t>契約未規定者，由主驗人定之</a:t>
            </a:r>
            <a:r>
              <a:rPr lang="zh-TW" altLang="zh-TW" sz="2400" b="1" dirty="0">
                <a:solidFill>
                  <a:srgbClr val="000000"/>
                </a:solidFill>
                <a:latin typeface="標楷體" panose="03000509000000000000" pitchFamily="65" charset="-120"/>
                <a:ea typeface="標楷體" panose="03000509000000000000" pitchFamily="65" charset="-120"/>
              </a:rPr>
              <a:t>。</a:t>
            </a:r>
          </a:p>
          <a:p>
            <a:pPr marL="623888" indent="-623888" algn="just">
              <a:lnSpc>
                <a:spcPts val="3200"/>
              </a:lnSpc>
            </a:pPr>
            <a:r>
              <a:rPr lang="en-US" altLang="zh-TW" sz="2400" b="1" dirty="0">
                <a:solidFill>
                  <a:srgbClr val="000000"/>
                </a:solidFill>
                <a:latin typeface="標楷體" panose="03000509000000000000" pitchFamily="65" charset="-120"/>
                <a:ea typeface="標楷體" panose="03000509000000000000" pitchFamily="65" charset="-120"/>
              </a:rPr>
              <a:t>(</a:t>
            </a:r>
            <a:r>
              <a:rPr lang="zh-TW" altLang="zh-TW" sz="2400" b="1" dirty="0">
                <a:solidFill>
                  <a:srgbClr val="000000"/>
                </a:solidFill>
                <a:latin typeface="標楷體" panose="03000509000000000000" pitchFamily="65" charset="-120"/>
                <a:ea typeface="標楷體" panose="03000509000000000000" pitchFamily="65" charset="-120"/>
              </a:rPr>
              <a:t>三</a:t>
            </a:r>
            <a:r>
              <a:rPr lang="en-US" altLang="zh-TW" sz="2400" b="1" dirty="0">
                <a:solidFill>
                  <a:srgbClr val="000000"/>
                </a:solidFill>
                <a:latin typeface="標楷體" panose="03000509000000000000" pitchFamily="65" charset="-120"/>
                <a:ea typeface="標楷體" panose="03000509000000000000" pitchFamily="65" charset="-120"/>
              </a:rPr>
              <a:t>)</a:t>
            </a:r>
            <a:r>
              <a:rPr lang="zh-TW" altLang="zh-TW" sz="2400" b="1" dirty="0">
                <a:solidFill>
                  <a:srgbClr val="000000"/>
                </a:solidFill>
                <a:latin typeface="標楷體" panose="03000509000000000000" pitchFamily="65" charset="-120"/>
                <a:ea typeface="標楷體" panose="03000509000000000000" pitchFamily="65" charset="-120"/>
              </a:rPr>
              <a:t>驗收結果</a:t>
            </a:r>
            <a:r>
              <a:rPr lang="zh-TW" altLang="zh-TW" sz="2400" b="1" u="sng" dirty="0">
                <a:solidFill>
                  <a:srgbClr val="FF0000"/>
                </a:solidFill>
                <a:latin typeface="標楷體" panose="03000509000000000000" pitchFamily="65" charset="-120"/>
                <a:ea typeface="標楷體" panose="03000509000000000000" pitchFamily="65" charset="-120"/>
              </a:rPr>
              <a:t>不符部分非屬重要</a:t>
            </a:r>
            <a:r>
              <a:rPr lang="zh-TW" altLang="zh-TW" sz="2400" b="1" dirty="0">
                <a:solidFill>
                  <a:srgbClr val="000000"/>
                </a:solidFill>
                <a:latin typeface="標楷體" panose="03000509000000000000" pitchFamily="65" charset="-120"/>
                <a:ea typeface="標楷體" panose="03000509000000000000" pitchFamily="65" charset="-120"/>
              </a:rPr>
              <a:t>，而</a:t>
            </a:r>
            <a:r>
              <a:rPr lang="zh-TW" altLang="zh-TW" sz="2400" b="1" u="sng" dirty="0">
                <a:solidFill>
                  <a:srgbClr val="FF0000"/>
                </a:solidFill>
                <a:latin typeface="標楷體" panose="03000509000000000000" pitchFamily="65" charset="-120"/>
                <a:ea typeface="標楷體" panose="03000509000000000000" pitchFamily="65" charset="-120"/>
              </a:rPr>
              <a:t>其他部分</a:t>
            </a:r>
            <a:r>
              <a:rPr lang="zh-TW" altLang="zh-TW" sz="2400" b="1" dirty="0">
                <a:solidFill>
                  <a:srgbClr val="000000"/>
                </a:solidFill>
                <a:latin typeface="標楷體" panose="03000509000000000000" pitchFamily="65" charset="-120"/>
                <a:ea typeface="標楷體" panose="03000509000000000000" pitchFamily="65" charset="-120"/>
              </a:rPr>
              <a:t>能先行使用，並經機關檢討認為</a:t>
            </a:r>
            <a:r>
              <a:rPr lang="zh-TW" altLang="zh-TW" sz="2400" b="1" u="sng" dirty="0">
                <a:solidFill>
                  <a:srgbClr val="FF0000"/>
                </a:solidFill>
                <a:latin typeface="標楷體" panose="03000509000000000000" pitchFamily="65" charset="-120"/>
                <a:ea typeface="標楷體" panose="03000509000000000000" pitchFamily="65" charset="-120"/>
              </a:rPr>
              <a:t>確有先行使用之必要者</a:t>
            </a:r>
            <a:r>
              <a:rPr lang="zh-TW" altLang="zh-TW" sz="2400" b="1" dirty="0">
                <a:solidFill>
                  <a:srgbClr val="000000"/>
                </a:solidFill>
                <a:latin typeface="標楷體" panose="03000509000000000000" pitchFamily="65" charset="-120"/>
                <a:ea typeface="標楷體" panose="03000509000000000000" pitchFamily="65" charset="-120"/>
              </a:rPr>
              <a:t>，得經機關首長或其授權人員核准，依本法第</a:t>
            </a:r>
            <a:r>
              <a:rPr lang="en-US" altLang="zh-TW" sz="2400" b="1" dirty="0">
                <a:solidFill>
                  <a:srgbClr val="000000"/>
                </a:solidFill>
                <a:latin typeface="標楷體" panose="03000509000000000000" pitchFamily="65" charset="-120"/>
                <a:ea typeface="標楷體" panose="03000509000000000000" pitchFamily="65" charset="-120"/>
              </a:rPr>
              <a:t>72</a:t>
            </a:r>
            <a:r>
              <a:rPr lang="zh-TW" altLang="zh-TW" sz="2400" b="1" dirty="0">
                <a:solidFill>
                  <a:srgbClr val="000000"/>
                </a:solidFill>
                <a:latin typeface="標楷體" panose="03000509000000000000" pitchFamily="65" charset="-120"/>
                <a:ea typeface="標楷體" panose="03000509000000000000" pitchFamily="65" charset="-120"/>
              </a:rPr>
              <a:t>條第</a:t>
            </a:r>
            <a:r>
              <a:rPr lang="en-US" altLang="zh-TW" sz="2400" b="1" dirty="0">
                <a:solidFill>
                  <a:srgbClr val="000000"/>
                </a:solidFill>
                <a:latin typeface="標楷體" panose="03000509000000000000" pitchFamily="65" charset="-120"/>
                <a:ea typeface="標楷體" panose="03000509000000000000" pitchFamily="65" charset="-120"/>
              </a:rPr>
              <a:t>1</a:t>
            </a:r>
            <a:r>
              <a:rPr lang="zh-TW" altLang="zh-TW" sz="2400" b="1" dirty="0">
                <a:solidFill>
                  <a:srgbClr val="000000"/>
                </a:solidFill>
                <a:latin typeface="標楷體" panose="03000509000000000000" pitchFamily="65" charset="-120"/>
                <a:ea typeface="標楷體" panose="03000509000000000000" pitchFamily="65" charset="-120"/>
              </a:rPr>
              <a:t>項規定，就其他部分</a:t>
            </a:r>
            <a:r>
              <a:rPr lang="zh-TW" altLang="zh-TW" sz="2400" b="1" u="sng" dirty="0">
                <a:solidFill>
                  <a:srgbClr val="FF0000"/>
                </a:solidFill>
                <a:latin typeface="標楷體" panose="03000509000000000000" pitchFamily="65" charset="-120"/>
                <a:ea typeface="標楷體" panose="03000509000000000000" pitchFamily="65" charset="-120"/>
              </a:rPr>
              <a:t>辦理驗收並支付部分價金</a:t>
            </a:r>
            <a:r>
              <a:rPr lang="zh-TW" altLang="zh-TW" sz="2400" b="1" dirty="0">
                <a:solidFill>
                  <a:srgbClr val="000000"/>
                </a:solidFill>
                <a:latin typeface="標楷體" panose="03000509000000000000" pitchFamily="65" charset="-120"/>
                <a:ea typeface="標楷體" panose="03000509000000000000" pitchFamily="65" charset="-120"/>
              </a:rPr>
              <a:t>。所支付之部分價金，以支付該部分驗收項目者為限，並得視不符部分之情形酌予保留。</a:t>
            </a:r>
          </a:p>
        </p:txBody>
      </p:sp>
    </p:spTree>
    <p:extLst>
      <p:ext uri="{BB962C8B-B14F-4D97-AF65-F5344CB8AC3E}">
        <p14:creationId xmlns:p14="http://schemas.microsoft.com/office/powerpoint/2010/main" val="4188182640"/>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2" name="矩形 1"/>
          <p:cNvSpPr/>
          <p:nvPr/>
        </p:nvSpPr>
        <p:spPr>
          <a:xfrm>
            <a:off x="323528" y="188640"/>
            <a:ext cx="8424936" cy="6063006"/>
          </a:xfrm>
          <a:prstGeom prst="rect">
            <a:avLst/>
          </a:prstGeom>
        </p:spPr>
        <p:txBody>
          <a:bodyPr wrap="square">
            <a:spAutoFit/>
          </a:bodyPr>
          <a:lstStyle/>
          <a:p>
            <a:pPr algn="just"/>
            <a:r>
              <a:rPr lang="zh-TW" altLang="zh-TW" sz="2800" b="1" dirty="0">
                <a:solidFill>
                  <a:srgbClr val="000000"/>
                </a:solidFill>
                <a:latin typeface="標楷體" panose="03000509000000000000" pitchFamily="65" charset="-120"/>
                <a:ea typeface="標楷體" panose="03000509000000000000" pitchFamily="65" charset="-120"/>
              </a:rPr>
              <a:t>四、</a:t>
            </a:r>
            <a:r>
              <a:rPr lang="zh-TW" altLang="zh-TW" sz="2800" b="1" u="sng" dirty="0">
                <a:solidFill>
                  <a:srgbClr val="0000FF"/>
                </a:solidFill>
                <a:latin typeface="標楷體" panose="03000509000000000000" pitchFamily="65" charset="-120"/>
                <a:ea typeface="標楷體" panose="03000509000000000000" pitchFamily="65" charset="-120"/>
              </a:rPr>
              <a:t>驗收不符之處置</a:t>
            </a:r>
            <a:r>
              <a:rPr lang="zh-TW" altLang="zh-TW" sz="2800" b="1" dirty="0">
                <a:solidFill>
                  <a:srgbClr val="000000"/>
                </a:solidFill>
                <a:latin typeface="標楷體" panose="03000509000000000000" pitchFamily="65" charset="-120"/>
                <a:ea typeface="標楷體" panose="03000509000000000000" pitchFamily="65" charset="-120"/>
              </a:rPr>
              <a:t>：</a:t>
            </a:r>
          </a:p>
          <a:p>
            <a:pPr marL="623888" indent="-623888" algn="just">
              <a:lnSpc>
                <a:spcPts val="3100"/>
              </a:lnSpc>
            </a:pPr>
            <a:r>
              <a:rPr lang="en-US" altLang="zh-TW" sz="2400" b="1" dirty="0">
                <a:solidFill>
                  <a:srgbClr val="000000"/>
                </a:solidFill>
                <a:latin typeface="標楷體" panose="03000509000000000000" pitchFamily="65" charset="-120"/>
                <a:ea typeface="標楷體" panose="03000509000000000000" pitchFamily="65" charset="-120"/>
              </a:rPr>
              <a:t>(</a:t>
            </a:r>
            <a:r>
              <a:rPr lang="zh-TW" altLang="zh-TW" sz="2400" b="1" dirty="0">
                <a:solidFill>
                  <a:srgbClr val="000000"/>
                </a:solidFill>
                <a:latin typeface="標楷體" panose="03000509000000000000" pitchFamily="65" charset="-120"/>
                <a:ea typeface="標楷體" panose="03000509000000000000" pitchFamily="65" charset="-120"/>
              </a:rPr>
              <a:t>四</a:t>
            </a:r>
            <a:r>
              <a:rPr lang="en-US" altLang="zh-TW" sz="2400" b="1" dirty="0">
                <a:solidFill>
                  <a:srgbClr val="000000"/>
                </a:solidFill>
                <a:latin typeface="標楷體" panose="03000509000000000000" pitchFamily="65" charset="-120"/>
                <a:ea typeface="標楷體" panose="03000509000000000000" pitchFamily="65" charset="-120"/>
              </a:rPr>
              <a:t>)</a:t>
            </a:r>
            <a:r>
              <a:rPr lang="zh-TW" altLang="zh-TW" sz="2400" b="1" dirty="0">
                <a:solidFill>
                  <a:srgbClr val="000000"/>
                </a:solidFill>
                <a:latin typeface="標楷體" panose="03000509000000000000" pitchFamily="65" charset="-120"/>
                <a:ea typeface="標楷體" panose="03000509000000000000" pitchFamily="65" charset="-120"/>
              </a:rPr>
              <a:t>本法第</a:t>
            </a:r>
            <a:r>
              <a:rPr lang="en-US" altLang="zh-TW" sz="2400" b="1" dirty="0">
                <a:solidFill>
                  <a:srgbClr val="000000"/>
                </a:solidFill>
                <a:latin typeface="標楷體" panose="03000509000000000000" pitchFamily="65" charset="-120"/>
                <a:ea typeface="標楷體" panose="03000509000000000000" pitchFamily="65" charset="-120"/>
              </a:rPr>
              <a:t>72</a:t>
            </a:r>
            <a:r>
              <a:rPr lang="zh-TW" altLang="zh-TW" sz="2400" b="1" dirty="0">
                <a:solidFill>
                  <a:srgbClr val="000000"/>
                </a:solidFill>
                <a:latin typeface="標楷體" panose="03000509000000000000" pitchFamily="65" charset="-120"/>
                <a:ea typeface="標楷體" panose="03000509000000000000" pitchFamily="65" charset="-120"/>
              </a:rPr>
              <a:t>條第</a:t>
            </a:r>
            <a:r>
              <a:rPr lang="en-US" altLang="zh-TW" sz="2400" b="1" dirty="0">
                <a:solidFill>
                  <a:srgbClr val="000000"/>
                </a:solidFill>
                <a:latin typeface="標楷體" panose="03000509000000000000" pitchFamily="65" charset="-120"/>
                <a:ea typeface="標楷體" panose="03000509000000000000" pitchFamily="65" charset="-120"/>
              </a:rPr>
              <a:t>2</a:t>
            </a:r>
            <a:r>
              <a:rPr lang="zh-TW" altLang="zh-TW" sz="2400" b="1" dirty="0">
                <a:solidFill>
                  <a:srgbClr val="000000"/>
                </a:solidFill>
                <a:latin typeface="標楷體" panose="03000509000000000000" pitchFamily="65" charset="-120"/>
                <a:ea typeface="標楷體" panose="03000509000000000000" pitchFamily="65" charset="-120"/>
              </a:rPr>
              <a:t>項規定，驗收結果與規定不符，而</a:t>
            </a:r>
            <a:r>
              <a:rPr lang="zh-TW" altLang="zh-TW" sz="2400" b="1" u="sng" dirty="0">
                <a:solidFill>
                  <a:srgbClr val="FF0000"/>
                </a:solidFill>
                <a:latin typeface="標楷體" panose="03000509000000000000" pitchFamily="65" charset="-120"/>
                <a:ea typeface="標楷體" panose="03000509000000000000" pitchFamily="65" charset="-120"/>
              </a:rPr>
              <a:t>不妨礙安全及使用需求，亦無減少通常效用或契約預定效用，經機關檢討不必拆換或拆換確有困難者，得於必要時減價收受</a:t>
            </a:r>
            <a:r>
              <a:rPr lang="zh-TW" altLang="zh-TW" sz="2400" b="1" dirty="0">
                <a:solidFill>
                  <a:srgbClr val="000000"/>
                </a:solidFill>
                <a:latin typeface="標楷體" panose="03000509000000000000" pitchFamily="65" charset="-120"/>
                <a:ea typeface="標楷體" panose="03000509000000000000" pitchFamily="65" charset="-120"/>
              </a:rPr>
              <a:t>。其在</a:t>
            </a:r>
            <a:r>
              <a:rPr lang="zh-TW" altLang="zh-TW" sz="2400" b="1" u="sng" dirty="0">
                <a:solidFill>
                  <a:srgbClr val="FF0000"/>
                </a:solidFill>
                <a:latin typeface="標楷體" panose="03000509000000000000" pitchFamily="65" charset="-120"/>
                <a:ea typeface="標楷體" panose="03000509000000000000" pitchFamily="65" charset="-120"/>
              </a:rPr>
              <a:t>查核金額以上</a:t>
            </a:r>
            <a:r>
              <a:rPr lang="zh-TW" altLang="zh-TW" sz="2400" b="1" dirty="0">
                <a:solidFill>
                  <a:srgbClr val="000000"/>
                </a:solidFill>
                <a:latin typeface="標楷體" panose="03000509000000000000" pitchFamily="65" charset="-120"/>
                <a:ea typeface="標楷體" panose="03000509000000000000" pitchFamily="65" charset="-120"/>
              </a:rPr>
              <a:t>之採購，應先報經上級機關核准。</a:t>
            </a:r>
            <a:r>
              <a:rPr lang="zh-TW" altLang="zh-TW" sz="2400" b="1" u="sng" dirty="0">
                <a:solidFill>
                  <a:srgbClr val="FF0000"/>
                </a:solidFill>
                <a:latin typeface="標楷體" panose="03000509000000000000" pitchFamily="65" charset="-120"/>
                <a:ea typeface="標楷體" panose="03000509000000000000" pitchFamily="65" charset="-120"/>
              </a:rPr>
              <a:t>未達查核金額</a:t>
            </a:r>
            <a:r>
              <a:rPr lang="zh-TW" altLang="zh-TW" sz="2400" b="1" dirty="0">
                <a:solidFill>
                  <a:srgbClr val="000000"/>
                </a:solidFill>
                <a:latin typeface="標楷體" panose="03000509000000000000" pitchFamily="65" charset="-120"/>
                <a:ea typeface="標楷體" panose="03000509000000000000" pitchFamily="65" charset="-120"/>
              </a:rPr>
              <a:t>之採購，應經機關首長或其授權人員核准。</a:t>
            </a:r>
          </a:p>
          <a:p>
            <a:pPr marL="623888" indent="-623888" algn="just">
              <a:lnSpc>
                <a:spcPts val="2800"/>
              </a:lnSpc>
            </a:pPr>
            <a:r>
              <a:rPr lang="zh-TW" altLang="zh-TW" sz="2000" b="1" dirty="0">
                <a:solidFill>
                  <a:srgbClr val="000000"/>
                </a:solidFill>
                <a:latin typeface="標楷體" panose="03000509000000000000" pitchFamily="65" charset="-120"/>
                <a:ea typeface="標楷體" panose="03000509000000000000" pitchFamily="65" charset="-120"/>
              </a:rPr>
              <a:t>註：「政府採購法規定須報上級機關核准核定同意備查事項上級機關權責一覽表」載明，上級機關得訂定一減價金額上限，未達上限金額時通案核准，亦得由上級機關監辦人員於驗收當場核准；當場核准者，得訂定核准減價金額上限。</a:t>
            </a:r>
          </a:p>
          <a:p>
            <a:pPr marL="623888" indent="-623888" algn="just">
              <a:lnSpc>
                <a:spcPts val="3100"/>
              </a:lnSpc>
            </a:pPr>
            <a:r>
              <a:rPr lang="en-US" altLang="zh-TW" sz="2400" b="1" dirty="0">
                <a:solidFill>
                  <a:srgbClr val="000000"/>
                </a:solidFill>
                <a:latin typeface="標楷體" panose="03000509000000000000" pitchFamily="65" charset="-120"/>
                <a:ea typeface="標楷體" panose="03000509000000000000" pitchFamily="65" charset="-120"/>
              </a:rPr>
              <a:t>(</a:t>
            </a:r>
            <a:r>
              <a:rPr lang="zh-TW" altLang="zh-TW" sz="2400" b="1" dirty="0">
                <a:solidFill>
                  <a:srgbClr val="000000"/>
                </a:solidFill>
                <a:latin typeface="標楷體" panose="03000509000000000000" pitchFamily="65" charset="-120"/>
                <a:ea typeface="標楷體" panose="03000509000000000000" pitchFamily="65" charset="-120"/>
              </a:rPr>
              <a:t>五</a:t>
            </a:r>
            <a:r>
              <a:rPr lang="en-US" altLang="zh-TW" sz="2400" b="1" dirty="0">
                <a:solidFill>
                  <a:srgbClr val="000000"/>
                </a:solidFill>
                <a:latin typeface="標楷體" panose="03000509000000000000" pitchFamily="65" charset="-120"/>
                <a:ea typeface="標楷體" panose="03000509000000000000" pitchFamily="65" charset="-120"/>
              </a:rPr>
              <a:t>)</a:t>
            </a:r>
            <a:r>
              <a:rPr lang="zh-TW" altLang="zh-TW" sz="2400" b="1" dirty="0">
                <a:solidFill>
                  <a:srgbClr val="000000"/>
                </a:solidFill>
                <a:latin typeface="標楷體" panose="03000509000000000000" pitchFamily="65" charset="-120"/>
                <a:ea typeface="標楷體" panose="03000509000000000000" pitchFamily="65" charset="-120"/>
              </a:rPr>
              <a:t>本法施行細則第</a:t>
            </a:r>
            <a:r>
              <a:rPr lang="en-US" altLang="zh-TW" sz="2400" b="1" dirty="0">
                <a:solidFill>
                  <a:srgbClr val="000000"/>
                </a:solidFill>
                <a:latin typeface="標楷體" panose="03000509000000000000" pitchFamily="65" charset="-120"/>
                <a:ea typeface="標楷體" panose="03000509000000000000" pitchFamily="65" charset="-120"/>
              </a:rPr>
              <a:t>98</a:t>
            </a:r>
            <a:r>
              <a:rPr lang="zh-TW" altLang="zh-TW" sz="2400" b="1" dirty="0">
                <a:solidFill>
                  <a:srgbClr val="000000"/>
                </a:solidFill>
                <a:latin typeface="標楷體" panose="03000509000000000000" pitchFamily="65" charset="-120"/>
                <a:ea typeface="標楷體" panose="03000509000000000000" pitchFamily="65" charset="-120"/>
              </a:rPr>
              <a:t>條第</a:t>
            </a:r>
            <a:r>
              <a:rPr lang="en-US" altLang="zh-TW" sz="2400" b="1" dirty="0">
                <a:solidFill>
                  <a:srgbClr val="000000"/>
                </a:solidFill>
                <a:latin typeface="標楷體" panose="03000509000000000000" pitchFamily="65" charset="-120"/>
                <a:ea typeface="標楷體" panose="03000509000000000000" pitchFamily="65" charset="-120"/>
              </a:rPr>
              <a:t>2</a:t>
            </a:r>
            <a:r>
              <a:rPr lang="zh-TW" altLang="zh-TW" sz="2400" b="1" dirty="0">
                <a:solidFill>
                  <a:srgbClr val="000000"/>
                </a:solidFill>
                <a:latin typeface="標楷體" panose="03000509000000000000" pitchFamily="65" charset="-120"/>
                <a:ea typeface="標楷體" panose="03000509000000000000" pitchFamily="65" charset="-120"/>
              </a:rPr>
              <a:t>項規定，機關依本法第</a:t>
            </a:r>
            <a:r>
              <a:rPr lang="en-US" altLang="zh-TW" sz="2400" b="1" dirty="0">
                <a:solidFill>
                  <a:srgbClr val="000000"/>
                </a:solidFill>
                <a:latin typeface="標楷體" panose="03000509000000000000" pitchFamily="65" charset="-120"/>
                <a:ea typeface="標楷體" panose="03000509000000000000" pitchFamily="65" charset="-120"/>
              </a:rPr>
              <a:t>72</a:t>
            </a:r>
            <a:r>
              <a:rPr lang="zh-TW" altLang="zh-TW" sz="2400" b="1" dirty="0">
                <a:solidFill>
                  <a:srgbClr val="000000"/>
                </a:solidFill>
                <a:latin typeface="標楷體" panose="03000509000000000000" pitchFamily="65" charset="-120"/>
                <a:ea typeface="標楷體" panose="03000509000000000000" pitchFamily="65" charset="-120"/>
              </a:rPr>
              <a:t>條第</a:t>
            </a:r>
            <a:r>
              <a:rPr lang="en-US" altLang="zh-TW" sz="2400" b="1" dirty="0">
                <a:solidFill>
                  <a:srgbClr val="000000"/>
                </a:solidFill>
                <a:latin typeface="標楷體" panose="03000509000000000000" pitchFamily="65" charset="-120"/>
                <a:ea typeface="標楷體" panose="03000509000000000000" pitchFamily="65" charset="-120"/>
              </a:rPr>
              <a:t>2</a:t>
            </a:r>
            <a:r>
              <a:rPr lang="zh-TW" altLang="zh-TW" sz="2400" b="1" dirty="0">
                <a:solidFill>
                  <a:srgbClr val="000000"/>
                </a:solidFill>
                <a:latin typeface="標楷體" panose="03000509000000000000" pitchFamily="65" charset="-120"/>
                <a:ea typeface="標楷體" panose="03000509000000000000" pitchFamily="65" charset="-120"/>
              </a:rPr>
              <a:t>項辦理減價收受，其</a:t>
            </a:r>
            <a:r>
              <a:rPr lang="zh-TW" altLang="zh-TW" sz="2400" b="1" u="sng" dirty="0">
                <a:solidFill>
                  <a:srgbClr val="FF0000"/>
                </a:solidFill>
                <a:latin typeface="標楷體" panose="03000509000000000000" pitchFamily="65" charset="-120"/>
                <a:ea typeface="標楷體" panose="03000509000000000000" pitchFamily="65" charset="-120"/>
              </a:rPr>
              <a:t>減價計算方式，依契約規定</a:t>
            </a:r>
            <a:r>
              <a:rPr lang="zh-TW" altLang="zh-TW" sz="2400" b="1" dirty="0">
                <a:solidFill>
                  <a:srgbClr val="000000"/>
                </a:solidFill>
                <a:latin typeface="標楷體" panose="03000509000000000000" pitchFamily="65" charset="-120"/>
                <a:ea typeface="標楷體" panose="03000509000000000000" pitchFamily="65" charset="-120"/>
              </a:rPr>
              <a:t>。</a:t>
            </a:r>
            <a:r>
              <a:rPr lang="zh-TW" altLang="zh-TW" sz="2400" b="1" u="sng" dirty="0">
                <a:solidFill>
                  <a:srgbClr val="FF0000"/>
                </a:solidFill>
                <a:latin typeface="標楷體" panose="03000509000000000000" pitchFamily="65" charset="-120"/>
                <a:ea typeface="標楷體" panose="03000509000000000000" pitchFamily="65" charset="-120"/>
              </a:rPr>
              <a:t>契約未規定者，得就不符項目</a:t>
            </a:r>
            <a:r>
              <a:rPr lang="zh-TW" altLang="zh-TW" sz="2400" b="1" dirty="0">
                <a:solidFill>
                  <a:srgbClr val="000000"/>
                </a:solidFill>
                <a:latin typeface="標楷體" panose="03000509000000000000" pitchFamily="65" charset="-120"/>
                <a:ea typeface="標楷體" panose="03000509000000000000" pitchFamily="65" charset="-120"/>
              </a:rPr>
              <a:t>，依契約價金、市價、額外費用、所受損害或懲罰性違約金等，計算減價金額。</a:t>
            </a:r>
          </a:p>
        </p:txBody>
      </p:sp>
    </p:spTree>
    <p:extLst>
      <p:ext uri="{BB962C8B-B14F-4D97-AF65-F5344CB8AC3E}">
        <p14:creationId xmlns:p14="http://schemas.microsoft.com/office/powerpoint/2010/main" val="116970052"/>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2" name="矩形 1"/>
          <p:cNvSpPr/>
          <p:nvPr/>
        </p:nvSpPr>
        <p:spPr>
          <a:xfrm>
            <a:off x="395536" y="116632"/>
            <a:ext cx="8424936" cy="5418599"/>
          </a:xfrm>
          <a:prstGeom prst="rect">
            <a:avLst/>
          </a:prstGeom>
        </p:spPr>
        <p:txBody>
          <a:bodyPr wrap="square">
            <a:spAutoFit/>
          </a:bodyPr>
          <a:lstStyle/>
          <a:p>
            <a:pPr algn="just"/>
            <a:r>
              <a:rPr lang="zh-TW" altLang="zh-TW" sz="2800" b="1" dirty="0">
                <a:solidFill>
                  <a:srgbClr val="000000"/>
                </a:solidFill>
                <a:latin typeface="標楷體" panose="03000509000000000000" pitchFamily="65" charset="-120"/>
                <a:ea typeface="標楷體" panose="03000509000000000000" pitchFamily="65" charset="-120"/>
              </a:rPr>
              <a:t>五、</a:t>
            </a:r>
            <a:r>
              <a:rPr lang="zh-TW" altLang="zh-TW" sz="2800" b="1" u="sng" dirty="0">
                <a:solidFill>
                  <a:srgbClr val="0000FF"/>
                </a:solidFill>
                <a:latin typeface="標楷體" panose="03000509000000000000" pitchFamily="65" charset="-120"/>
                <a:ea typeface="標楷體" panose="03000509000000000000" pitchFamily="65" charset="-120"/>
              </a:rPr>
              <a:t>結算驗收證明</a:t>
            </a:r>
            <a:r>
              <a:rPr lang="zh-TW" altLang="zh-TW" sz="2800" b="1" dirty="0">
                <a:solidFill>
                  <a:srgbClr val="000000"/>
                </a:solidFill>
                <a:latin typeface="標楷體" panose="03000509000000000000" pitchFamily="65" charset="-120"/>
                <a:ea typeface="標楷體" panose="03000509000000000000" pitchFamily="65" charset="-120"/>
              </a:rPr>
              <a:t>：</a:t>
            </a:r>
          </a:p>
          <a:p>
            <a:pPr marL="623888" indent="-623888" algn="just">
              <a:lnSpc>
                <a:spcPts val="3200"/>
              </a:lnSpc>
            </a:pPr>
            <a:r>
              <a:rPr lang="en-US" altLang="zh-TW" sz="2400" b="1" dirty="0">
                <a:solidFill>
                  <a:srgbClr val="000000"/>
                </a:solidFill>
                <a:latin typeface="標楷體" panose="03000509000000000000" pitchFamily="65" charset="-120"/>
                <a:ea typeface="標楷體" panose="03000509000000000000" pitchFamily="65" charset="-120"/>
              </a:rPr>
              <a:t>(</a:t>
            </a:r>
            <a:r>
              <a:rPr lang="zh-TW" altLang="zh-TW" sz="2400" b="1" dirty="0">
                <a:solidFill>
                  <a:srgbClr val="000000"/>
                </a:solidFill>
                <a:latin typeface="標楷體" panose="03000509000000000000" pitchFamily="65" charset="-120"/>
                <a:ea typeface="標楷體" panose="03000509000000000000" pitchFamily="65" charset="-120"/>
              </a:rPr>
              <a:t>一</a:t>
            </a:r>
            <a:r>
              <a:rPr lang="en-US" altLang="zh-TW" sz="2400" b="1" dirty="0">
                <a:solidFill>
                  <a:srgbClr val="000000"/>
                </a:solidFill>
                <a:latin typeface="標楷體" panose="03000509000000000000" pitchFamily="65" charset="-120"/>
                <a:ea typeface="標楷體" panose="03000509000000000000" pitchFamily="65" charset="-120"/>
              </a:rPr>
              <a:t>)</a:t>
            </a:r>
            <a:r>
              <a:rPr lang="zh-TW" altLang="zh-TW" sz="2400" b="1" dirty="0">
                <a:solidFill>
                  <a:srgbClr val="000000"/>
                </a:solidFill>
                <a:latin typeface="標楷體" panose="03000509000000000000" pitchFamily="65" charset="-120"/>
                <a:ea typeface="標楷體" panose="03000509000000000000" pitchFamily="65" charset="-120"/>
              </a:rPr>
              <a:t>本法第</a:t>
            </a:r>
            <a:r>
              <a:rPr lang="en-US" altLang="zh-TW" sz="2400" b="1" dirty="0">
                <a:solidFill>
                  <a:srgbClr val="000000"/>
                </a:solidFill>
                <a:latin typeface="標楷體" panose="03000509000000000000" pitchFamily="65" charset="-120"/>
                <a:ea typeface="標楷體" panose="03000509000000000000" pitchFamily="65" charset="-120"/>
              </a:rPr>
              <a:t>73</a:t>
            </a:r>
            <a:r>
              <a:rPr lang="zh-TW" altLang="zh-TW" sz="2400" b="1" dirty="0">
                <a:solidFill>
                  <a:srgbClr val="000000"/>
                </a:solidFill>
                <a:latin typeface="標楷體" panose="03000509000000000000" pitchFamily="65" charset="-120"/>
                <a:ea typeface="標楷體" panose="03000509000000000000" pitchFamily="65" charset="-120"/>
              </a:rPr>
              <a:t>條規定，</a:t>
            </a:r>
            <a:r>
              <a:rPr lang="zh-TW" altLang="zh-TW" sz="2400" b="1" u="sng" dirty="0">
                <a:solidFill>
                  <a:srgbClr val="FF0000"/>
                </a:solidFill>
                <a:latin typeface="標楷體" panose="03000509000000000000" pitchFamily="65" charset="-120"/>
                <a:ea typeface="標楷體" panose="03000509000000000000" pitchFamily="65" charset="-120"/>
              </a:rPr>
              <a:t>工程、財物</a:t>
            </a:r>
            <a:r>
              <a:rPr lang="zh-TW" altLang="zh-TW" sz="2400" b="1" dirty="0">
                <a:solidFill>
                  <a:srgbClr val="000000"/>
                </a:solidFill>
                <a:latin typeface="標楷體" panose="03000509000000000000" pitchFamily="65" charset="-120"/>
                <a:ea typeface="標楷體" panose="03000509000000000000" pitchFamily="65" charset="-120"/>
              </a:rPr>
              <a:t>採購經驗收完畢後，應由驗收及監驗人員於</a:t>
            </a:r>
            <a:r>
              <a:rPr lang="zh-TW" altLang="zh-TW" sz="2400" b="1" u="sng" dirty="0">
                <a:solidFill>
                  <a:srgbClr val="FF0000"/>
                </a:solidFill>
                <a:latin typeface="標楷體" panose="03000509000000000000" pitchFamily="65" charset="-120"/>
                <a:ea typeface="標楷體" panose="03000509000000000000" pitchFamily="65" charset="-120"/>
              </a:rPr>
              <a:t>結算驗收證明書</a:t>
            </a:r>
            <a:r>
              <a:rPr lang="zh-TW" altLang="zh-TW" sz="2400" b="1" dirty="0">
                <a:solidFill>
                  <a:srgbClr val="000000"/>
                </a:solidFill>
                <a:latin typeface="標楷體" panose="03000509000000000000" pitchFamily="65" charset="-120"/>
                <a:ea typeface="標楷體" panose="03000509000000000000" pitchFamily="65" charset="-120"/>
              </a:rPr>
              <a:t>上分別簽認。</a:t>
            </a:r>
            <a:r>
              <a:rPr lang="zh-TW" altLang="zh-TW" sz="2400" b="1" u="sng" dirty="0">
                <a:solidFill>
                  <a:srgbClr val="FF0000"/>
                </a:solidFill>
                <a:latin typeface="標楷體" panose="03000509000000000000" pitchFamily="65" charset="-120"/>
                <a:ea typeface="標楷體" panose="03000509000000000000" pitchFamily="65" charset="-120"/>
              </a:rPr>
              <a:t>勞務驗收準用</a:t>
            </a:r>
            <a:r>
              <a:rPr lang="zh-TW" altLang="zh-TW" sz="2400" b="1" dirty="0">
                <a:solidFill>
                  <a:srgbClr val="000000"/>
                </a:solidFill>
                <a:latin typeface="標楷體" panose="03000509000000000000" pitchFamily="65" charset="-120"/>
                <a:ea typeface="標楷體" panose="03000509000000000000" pitchFamily="65" charset="-120"/>
              </a:rPr>
              <a:t>之。</a:t>
            </a:r>
          </a:p>
          <a:p>
            <a:pPr marL="623888" indent="-623888" algn="just">
              <a:lnSpc>
                <a:spcPts val="3200"/>
              </a:lnSpc>
            </a:pPr>
            <a:r>
              <a:rPr lang="en-US" altLang="zh-TW" sz="2400" b="1" dirty="0">
                <a:solidFill>
                  <a:srgbClr val="000000"/>
                </a:solidFill>
                <a:latin typeface="標楷體" panose="03000509000000000000" pitchFamily="65" charset="-120"/>
                <a:ea typeface="標楷體" panose="03000509000000000000" pitchFamily="65" charset="-120"/>
              </a:rPr>
              <a:t>(</a:t>
            </a:r>
            <a:r>
              <a:rPr lang="zh-TW" altLang="zh-TW" sz="2400" b="1" dirty="0">
                <a:solidFill>
                  <a:srgbClr val="000000"/>
                </a:solidFill>
                <a:latin typeface="標楷體" panose="03000509000000000000" pitchFamily="65" charset="-120"/>
                <a:ea typeface="標楷體" panose="03000509000000000000" pitchFamily="65" charset="-120"/>
              </a:rPr>
              <a:t>二</a:t>
            </a:r>
            <a:r>
              <a:rPr lang="en-US" altLang="zh-TW" sz="2400" b="1" dirty="0">
                <a:solidFill>
                  <a:srgbClr val="000000"/>
                </a:solidFill>
                <a:latin typeface="標楷體" panose="03000509000000000000" pitchFamily="65" charset="-120"/>
                <a:ea typeface="標楷體" panose="03000509000000000000" pitchFamily="65" charset="-120"/>
              </a:rPr>
              <a:t>)</a:t>
            </a:r>
            <a:r>
              <a:rPr lang="zh-TW" altLang="zh-TW" sz="2400" b="1" dirty="0">
                <a:solidFill>
                  <a:srgbClr val="000000"/>
                </a:solidFill>
                <a:latin typeface="標楷體" panose="03000509000000000000" pitchFamily="65" charset="-120"/>
                <a:ea typeface="標楷體" panose="03000509000000000000" pitchFamily="65" charset="-120"/>
              </a:rPr>
              <a:t>本法施行細則第</a:t>
            </a:r>
            <a:r>
              <a:rPr lang="en-US" altLang="zh-TW" sz="2400" b="1" dirty="0">
                <a:solidFill>
                  <a:srgbClr val="000000"/>
                </a:solidFill>
                <a:latin typeface="標楷體" panose="03000509000000000000" pitchFamily="65" charset="-120"/>
                <a:ea typeface="標楷體" panose="03000509000000000000" pitchFamily="65" charset="-120"/>
              </a:rPr>
              <a:t>101</a:t>
            </a:r>
            <a:r>
              <a:rPr lang="zh-TW" altLang="zh-TW" sz="2400" b="1" dirty="0">
                <a:solidFill>
                  <a:srgbClr val="000000"/>
                </a:solidFill>
                <a:latin typeface="標楷體" panose="03000509000000000000" pitchFamily="65" charset="-120"/>
                <a:ea typeface="標楷體" panose="03000509000000000000" pitchFamily="65" charset="-120"/>
              </a:rPr>
              <a:t>條第</a:t>
            </a:r>
            <a:r>
              <a:rPr lang="en-US" altLang="zh-TW" sz="2400" b="1" dirty="0">
                <a:solidFill>
                  <a:srgbClr val="000000"/>
                </a:solidFill>
                <a:latin typeface="標楷體" panose="03000509000000000000" pitchFamily="65" charset="-120"/>
                <a:ea typeface="標楷體" panose="03000509000000000000" pitchFamily="65" charset="-120"/>
              </a:rPr>
              <a:t>1</a:t>
            </a:r>
            <a:r>
              <a:rPr lang="zh-TW" altLang="zh-TW" sz="2400" b="1" dirty="0">
                <a:solidFill>
                  <a:srgbClr val="000000"/>
                </a:solidFill>
                <a:latin typeface="標楷體" panose="03000509000000000000" pitchFamily="65" charset="-120"/>
                <a:ea typeface="標楷體" panose="03000509000000000000" pitchFamily="65" charset="-120"/>
              </a:rPr>
              <a:t>項規定，</a:t>
            </a:r>
            <a:r>
              <a:rPr lang="zh-TW" altLang="zh-TW" sz="2400" b="1" u="sng" dirty="0">
                <a:solidFill>
                  <a:srgbClr val="FF0000"/>
                </a:solidFill>
                <a:latin typeface="標楷體" panose="03000509000000000000" pitchFamily="65" charset="-120"/>
                <a:ea typeface="標楷體" panose="03000509000000000000" pitchFamily="65" charset="-120"/>
              </a:rPr>
              <a:t>公告金額以上</a:t>
            </a:r>
            <a:r>
              <a:rPr lang="zh-TW" altLang="zh-TW" sz="2400" b="1" dirty="0">
                <a:solidFill>
                  <a:srgbClr val="000000"/>
                </a:solidFill>
                <a:latin typeface="標楷體" panose="03000509000000000000" pitchFamily="65" charset="-120"/>
                <a:ea typeface="標楷體" panose="03000509000000000000" pitchFamily="65" charset="-120"/>
              </a:rPr>
              <a:t>之</a:t>
            </a:r>
            <a:r>
              <a:rPr lang="zh-TW" altLang="zh-TW" sz="2400" b="1" u="sng" dirty="0">
                <a:solidFill>
                  <a:srgbClr val="FF0000"/>
                </a:solidFill>
                <a:latin typeface="標楷體" panose="03000509000000000000" pitchFamily="65" charset="-120"/>
                <a:ea typeface="標楷體" panose="03000509000000000000" pitchFamily="65" charset="-120"/>
              </a:rPr>
              <a:t>工程或財物</a:t>
            </a:r>
            <a:r>
              <a:rPr lang="zh-TW" altLang="zh-TW" sz="2400" b="1" dirty="0">
                <a:solidFill>
                  <a:srgbClr val="000000"/>
                </a:solidFill>
                <a:latin typeface="標楷體" panose="03000509000000000000" pitchFamily="65" charset="-120"/>
                <a:ea typeface="標楷體" panose="03000509000000000000" pitchFamily="65" charset="-120"/>
              </a:rPr>
              <a:t>採購，除符合本法施行細則第</a:t>
            </a:r>
            <a:r>
              <a:rPr lang="en-US" altLang="zh-TW" sz="2400" b="1" dirty="0">
                <a:solidFill>
                  <a:srgbClr val="000000"/>
                </a:solidFill>
                <a:latin typeface="標楷體" panose="03000509000000000000" pitchFamily="65" charset="-120"/>
                <a:ea typeface="標楷體" panose="03000509000000000000" pitchFamily="65" charset="-120"/>
              </a:rPr>
              <a:t>90</a:t>
            </a:r>
            <a:r>
              <a:rPr lang="zh-TW" altLang="zh-TW" sz="2400" b="1" dirty="0">
                <a:solidFill>
                  <a:srgbClr val="000000"/>
                </a:solidFill>
                <a:latin typeface="標楷體" panose="03000509000000000000" pitchFamily="65" charset="-120"/>
                <a:ea typeface="標楷體" panose="03000509000000000000" pitchFamily="65" charset="-120"/>
              </a:rPr>
              <a:t>條第</a:t>
            </a:r>
            <a:r>
              <a:rPr lang="en-US" altLang="zh-TW" sz="2400" b="1" dirty="0">
                <a:solidFill>
                  <a:srgbClr val="000000"/>
                </a:solidFill>
                <a:latin typeface="標楷體" panose="03000509000000000000" pitchFamily="65" charset="-120"/>
                <a:ea typeface="標楷體" panose="03000509000000000000" pitchFamily="65" charset="-120"/>
              </a:rPr>
              <a:t>1</a:t>
            </a:r>
            <a:r>
              <a:rPr lang="zh-TW" altLang="zh-TW" sz="2400" b="1" dirty="0">
                <a:solidFill>
                  <a:srgbClr val="000000"/>
                </a:solidFill>
                <a:latin typeface="標楷體" panose="03000509000000000000" pitchFamily="65" charset="-120"/>
                <a:ea typeface="標楷體" panose="03000509000000000000" pitchFamily="65" charset="-120"/>
              </a:rPr>
              <a:t>項第</a:t>
            </a:r>
            <a:r>
              <a:rPr lang="en-US" altLang="zh-TW" sz="2400" b="1" dirty="0">
                <a:solidFill>
                  <a:srgbClr val="000000"/>
                </a:solidFill>
                <a:latin typeface="標楷體" panose="03000509000000000000" pitchFamily="65" charset="-120"/>
                <a:ea typeface="標楷體" panose="03000509000000000000" pitchFamily="65" charset="-120"/>
              </a:rPr>
              <a:t>1</a:t>
            </a:r>
            <a:r>
              <a:rPr lang="zh-TW" altLang="zh-TW" sz="2400" b="1" dirty="0">
                <a:solidFill>
                  <a:srgbClr val="000000"/>
                </a:solidFill>
                <a:latin typeface="標楷體" panose="03000509000000000000" pitchFamily="65" charset="-120"/>
                <a:ea typeface="標楷體" panose="03000509000000000000" pitchFamily="65" charset="-120"/>
              </a:rPr>
              <a:t>款或其他經主管機關認定之情形者外，</a:t>
            </a:r>
            <a:r>
              <a:rPr lang="zh-TW" altLang="zh-TW" sz="2400" b="1" u="sng" dirty="0">
                <a:solidFill>
                  <a:srgbClr val="FF0000"/>
                </a:solidFill>
                <a:latin typeface="標楷體" panose="03000509000000000000" pitchFamily="65" charset="-120"/>
                <a:ea typeface="標楷體" panose="03000509000000000000" pitchFamily="65" charset="-120"/>
              </a:rPr>
              <a:t>應填具結算驗收證明書或其他類似文件</a:t>
            </a:r>
            <a:r>
              <a:rPr lang="zh-TW" altLang="zh-TW" sz="2400" b="1" dirty="0">
                <a:solidFill>
                  <a:srgbClr val="000000"/>
                </a:solidFill>
                <a:latin typeface="標楷體" panose="03000509000000000000" pitchFamily="65" charset="-120"/>
                <a:ea typeface="標楷體" panose="03000509000000000000" pitchFamily="65" charset="-120"/>
              </a:rPr>
              <a:t>。</a:t>
            </a:r>
            <a:r>
              <a:rPr lang="zh-TW" altLang="zh-TW" sz="2400" b="1" u="sng" dirty="0">
                <a:solidFill>
                  <a:srgbClr val="FF0000"/>
                </a:solidFill>
                <a:latin typeface="標楷體" panose="03000509000000000000" pitchFamily="65" charset="-120"/>
                <a:ea typeface="標楷體" panose="03000509000000000000" pitchFamily="65" charset="-120"/>
              </a:rPr>
              <a:t>未達公告金額</a:t>
            </a:r>
            <a:r>
              <a:rPr lang="zh-TW" altLang="zh-TW" sz="2400" b="1" dirty="0">
                <a:solidFill>
                  <a:srgbClr val="000000"/>
                </a:solidFill>
                <a:latin typeface="標楷體" panose="03000509000000000000" pitchFamily="65" charset="-120"/>
                <a:ea typeface="標楷體" panose="03000509000000000000" pitchFamily="65" charset="-120"/>
              </a:rPr>
              <a:t>之工程或財物採購，得由機關視需要填具之。</a:t>
            </a:r>
          </a:p>
          <a:p>
            <a:pPr marL="623888" indent="-623888" algn="just">
              <a:lnSpc>
                <a:spcPts val="3200"/>
              </a:lnSpc>
            </a:pPr>
            <a:r>
              <a:rPr lang="en-US" altLang="zh-TW" sz="2400" b="1" dirty="0">
                <a:solidFill>
                  <a:srgbClr val="000000"/>
                </a:solidFill>
                <a:latin typeface="標楷體" panose="03000509000000000000" pitchFamily="65" charset="-120"/>
                <a:ea typeface="標楷體" panose="03000509000000000000" pitchFamily="65" charset="-120"/>
              </a:rPr>
              <a:t>(</a:t>
            </a:r>
            <a:r>
              <a:rPr lang="zh-TW" altLang="zh-TW" sz="2400" b="1" dirty="0">
                <a:solidFill>
                  <a:srgbClr val="000000"/>
                </a:solidFill>
                <a:latin typeface="標楷體" panose="03000509000000000000" pitchFamily="65" charset="-120"/>
                <a:ea typeface="標楷體" panose="03000509000000000000" pitchFamily="65" charset="-120"/>
              </a:rPr>
              <a:t>三</a:t>
            </a:r>
            <a:r>
              <a:rPr lang="en-US" altLang="zh-TW" sz="2400" b="1" dirty="0">
                <a:solidFill>
                  <a:srgbClr val="000000"/>
                </a:solidFill>
                <a:latin typeface="標楷體" panose="03000509000000000000" pitchFamily="65" charset="-120"/>
                <a:ea typeface="標楷體" panose="03000509000000000000" pitchFamily="65" charset="-120"/>
              </a:rPr>
              <a:t>)</a:t>
            </a:r>
            <a:r>
              <a:rPr lang="zh-TW" altLang="zh-TW" sz="2400" b="1" dirty="0">
                <a:solidFill>
                  <a:srgbClr val="000000"/>
                </a:solidFill>
                <a:latin typeface="標楷體" panose="03000509000000000000" pitchFamily="65" charset="-120"/>
                <a:ea typeface="標楷體" panose="03000509000000000000" pitchFamily="65" charset="-120"/>
              </a:rPr>
              <a:t>本法施行細則第</a:t>
            </a:r>
            <a:r>
              <a:rPr lang="en-US" altLang="zh-TW" sz="2400" b="1" dirty="0">
                <a:solidFill>
                  <a:srgbClr val="000000"/>
                </a:solidFill>
                <a:latin typeface="標楷體" panose="03000509000000000000" pitchFamily="65" charset="-120"/>
                <a:ea typeface="標楷體" panose="03000509000000000000" pitchFamily="65" charset="-120"/>
              </a:rPr>
              <a:t>90</a:t>
            </a:r>
            <a:r>
              <a:rPr lang="zh-TW" altLang="zh-TW" sz="2400" b="1" dirty="0">
                <a:solidFill>
                  <a:srgbClr val="000000"/>
                </a:solidFill>
                <a:latin typeface="標楷體" panose="03000509000000000000" pitchFamily="65" charset="-120"/>
                <a:ea typeface="標楷體" panose="03000509000000000000" pitchFamily="65" charset="-120"/>
              </a:rPr>
              <a:t>條第</a:t>
            </a:r>
            <a:r>
              <a:rPr lang="en-US" altLang="zh-TW" sz="2400" b="1" dirty="0">
                <a:solidFill>
                  <a:srgbClr val="000000"/>
                </a:solidFill>
                <a:latin typeface="標楷體" panose="03000509000000000000" pitchFamily="65" charset="-120"/>
                <a:ea typeface="標楷體" panose="03000509000000000000" pitchFamily="65" charset="-120"/>
              </a:rPr>
              <a:t>2</a:t>
            </a:r>
            <a:r>
              <a:rPr lang="zh-TW" altLang="zh-TW" sz="2400" b="1" dirty="0">
                <a:solidFill>
                  <a:srgbClr val="000000"/>
                </a:solidFill>
                <a:latin typeface="標楷體" panose="03000509000000000000" pitchFamily="65" charset="-120"/>
                <a:ea typeface="標楷體" panose="03000509000000000000" pitchFamily="65" charset="-120"/>
              </a:rPr>
              <a:t>項規定，</a:t>
            </a:r>
            <a:r>
              <a:rPr lang="zh-TW" altLang="zh-TW" sz="2400" b="1" u="sng" dirty="0">
                <a:solidFill>
                  <a:srgbClr val="FF0000"/>
                </a:solidFill>
                <a:latin typeface="標楷體" panose="03000509000000000000" pitchFamily="65" charset="-120"/>
                <a:ea typeface="標楷體" panose="03000509000000000000" pitchFamily="65" charset="-120"/>
              </a:rPr>
              <a:t>分批或部分驗收</a:t>
            </a:r>
            <a:r>
              <a:rPr lang="zh-TW" altLang="zh-TW" sz="2400" b="1" dirty="0">
                <a:solidFill>
                  <a:srgbClr val="000000"/>
                </a:solidFill>
                <a:latin typeface="標楷體" panose="03000509000000000000" pitchFamily="65" charset="-120"/>
                <a:ea typeface="標楷體" panose="03000509000000000000" pitchFamily="65" charset="-120"/>
              </a:rPr>
              <a:t>，其</a:t>
            </a:r>
            <a:r>
              <a:rPr lang="zh-TW" altLang="zh-TW" sz="2400" b="1" u="sng" dirty="0">
                <a:solidFill>
                  <a:srgbClr val="FF0000"/>
                </a:solidFill>
                <a:latin typeface="標楷體" panose="03000509000000000000" pitchFamily="65" charset="-120"/>
                <a:ea typeface="標楷體" panose="03000509000000000000" pitchFamily="65" charset="-120"/>
              </a:rPr>
              <a:t>驗收金額不逾公告金額十分之一</a:t>
            </a:r>
            <a:r>
              <a:rPr lang="zh-TW" altLang="zh-TW" sz="2400" b="1" dirty="0">
                <a:solidFill>
                  <a:srgbClr val="000000"/>
                </a:solidFill>
                <a:latin typeface="標楷體" panose="03000509000000000000" pitchFamily="65" charset="-120"/>
                <a:ea typeface="標楷體" panose="03000509000000000000" pitchFamily="65" charset="-120"/>
              </a:rPr>
              <a:t>，採書面驗收者，於</a:t>
            </a:r>
            <a:r>
              <a:rPr lang="zh-TW" altLang="zh-TW" sz="2400" b="1" u="sng" dirty="0">
                <a:solidFill>
                  <a:srgbClr val="FF0000"/>
                </a:solidFill>
                <a:latin typeface="標楷體" panose="03000509000000000000" pitchFamily="65" charset="-120"/>
                <a:ea typeface="標楷體" panose="03000509000000000000" pitchFamily="65" charset="-120"/>
              </a:rPr>
              <a:t>各批或全部驗收完成</a:t>
            </a:r>
            <a:r>
              <a:rPr lang="zh-TW" altLang="zh-TW" sz="2400" b="1" dirty="0">
                <a:solidFill>
                  <a:srgbClr val="000000"/>
                </a:solidFill>
                <a:latin typeface="標楷體" panose="03000509000000000000" pitchFamily="65" charset="-120"/>
                <a:ea typeface="標楷體" panose="03000509000000000000" pitchFamily="65" charset="-120"/>
              </a:rPr>
              <a:t>後，應將各批或全部驗收結果</a:t>
            </a:r>
            <a:r>
              <a:rPr lang="zh-TW" altLang="zh-TW" sz="2400" b="1" u="sng" dirty="0">
                <a:solidFill>
                  <a:srgbClr val="FF0000"/>
                </a:solidFill>
                <a:latin typeface="標楷體" panose="03000509000000000000" pitchFamily="65" charset="-120"/>
                <a:ea typeface="標楷體" panose="03000509000000000000" pitchFamily="65" charset="-120"/>
              </a:rPr>
              <a:t>彙總填具結算驗收證明書</a:t>
            </a:r>
            <a:r>
              <a:rPr lang="zh-TW" altLang="zh-TW" sz="2400" b="1" dirty="0">
                <a:solidFill>
                  <a:srgbClr val="000000"/>
                </a:solidFill>
                <a:latin typeface="標楷體" panose="03000509000000000000" pitchFamily="65" charset="-120"/>
                <a:ea typeface="標楷體" panose="03000509000000000000" pitchFamily="65" charset="-120"/>
              </a:rPr>
              <a:t>。</a:t>
            </a:r>
            <a:endParaRPr lang="zh-TW" altLang="en-US" sz="2400" b="1" dirty="0">
              <a:solidFill>
                <a:srgbClr val="000000"/>
              </a:solidFill>
              <a:latin typeface="標楷體" panose="03000509000000000000" pitchFamily="65" charset="-120"/>
              <a:ea typeface="標楷體" panose="03000509000000000000" pitchFamily="65" charset="-120"/>
            </a:endParaRPr>
          </a:p>
        </p:txBody>
      </p:sp>
    </p:spTree>
    <p:extLst>
      <p:ext uri="{BB962C8B-B14F-4D97-AF65-F5344CB8AC3E}">
        <p14:creationId xmlns:p14="http://schemas.microsoft.com/office/powerpoint/2010/main" val="3981500767"/>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2" name="矩形 1"/>
          <p:cNvSpPr/>
          <p:nvPr/>
        </p:nvSpPr>
        <p:spPr>
          <a:xfrm>
            <a:off x="395536" y="116632"/>
            <a:ext cx="8424936" cy="4187493"/>
          </a:xfrm>
          <a:prstGeom prst="rect">
            <a:avLst/>
          </a:prstGeom>
        </p:spPr>
        <p:txBody>
          <a:bodyPr wrap="square">
            <a:spAutoFit/>
          </a:bodyPr>
          <a:lstStyle/>
          <a:p>
            <a:pPr algn="just"/>
            <a:r>
              <a:rPr lang="zh-TW" altLang="zh-TW" sz="2800" b="1" dirty="0">
                <a:solidFill>
                  <a:srgbClr val="000000"/>
                </a:solidFill>
                <a:latin typeface="標楷體" panose="03000509000000000000" pitchFamily="65" charset="-120"/>
                <a:ea typeface="標楷體" panose="03000509000000000000" pitchFamily="65" charset="-120"/>
              </a:rPr>
              <a:t>五、</a:t>
            </a:r>
            <a:r>
              <a:rPr lang="zh-TW" altLang="zh-TW" sz="2800" b="1" u="sng" dirty="0">
                <a:solidFill>
                  <a:srgbClr val="0000FF"/>
                </a:solidFill>
                <a:latin typeface="標楷體" panose="03000509000000000000" pitchFamily="65" charset="-120"/>
                <a:ea typeface="標楷體" panose="03000509000000000000" pitchFamily="65" charset="-120"/>
              </a:rPr>
              <a:t>結算驗收證明</a:t>
            </a:r>
            <a:r>
              <a:rPr lang="zh-TW" altLang="zh-TW" sz="2800" b="1" dirty="0">
                <a:solidFill>
                  <a:srgbClr val="000000"/>
                </a:solidFill>
                <a:latin typeface="標楷體" panose="03000509000000000000" pitchFamily="65" charset="-120"/>
                <a:ea typeface="標楷體" panose="03000509000000000000" pitchFamily="65" charset="-120"/>
              </a:rPr>
              <a:t>：</a:t>
            </a:r>
          </a:p>
          <a:p>
            <a:pPr marL="623888" indent="-623888" algn="just">
              <a:lnSpc>
                <a:spcPts val="3200"/>
              </a:lnSpc>
            </a:pPr>
            <a:r>
              <a:rPr lang="en-US" altLang="zh-TW" sz="2400" b="1" dirty="0">
                <a:solidFill>
                  <a:srgbClr val="000000"/>
                </a:solidFill>
                <a:latin typeface="標楷體" panose="03000509000000000000" pitchFamily="65" charset="-120"/>
                <a:ea typeface="標楷體" panose="03000509000000000000" pitchFamily="65" charset="-120"/>
              </a:rPr>
              <a:t>(</a:t>
            </a:r>
            <a:r>
              <a:rPr lang="zh-TW" altLang="zh-TW" sz="2400" b="1" dirty="0">
                <a:solidFill>
                  <a:srgbClr val="000000"/>
                </a:solidFill>
                <a:latin typeface="標楷體" panose="03000509000000000000" pitchFamily="65" charset="-120"/>
                <a:ea typeface="標楷體" panose="03000509000000000000" pitchFamily="65" charset="-120"/>
              </a:rPr>
              <a:t>四</a:t>
            </a:r>
            <a:r>
              <a:rPr lang="en-US" altLang="zh-TW" sz="2400" b="1" dirty="0">
                <a:solidFill>
                  <a:srgbClr val="000000"/>
                </a:solidFill>
                <a:latin typeface="標楷體" panose="03000509000000000000" pitchFamily="65" charset="-120"/>
                <a:ea typeface="標楷體" panose="03000509000000000000" pitchFamily="65" charset="-120"/>
              </a:rPr>
              <a:t>)</a:t>
            </a:r>
            <a:r>
              <a:rPr lang="zh-TW" altLang="zh-TW" sz="2400" b="1" dirty="0">
                <a:solidFill>
                  <a:srgbClr val="000000"/>
                </a:solidFill>
                <a:latin typeface="標楷體" panose="03000509000000000000" pitchFamily="65" charset="-120"/>
                <a:ea typeface="標楷體" panose="03000509000000000000" pitchFamily="65" charset="-120"/>
              </a:rPr>
              <a:t>本法施行細則第</a:t>
            </a:r>
            <a:r>
              <a:rPr lang="en-US" altLang="zh-TW" sz="2400" b="1" dirty="0">
                <a:solidFill>
                  <a:srgbClr val="000000"/>
                </a:solidFill>
                <a:latin typeface="標楷體" panose="03000509000000000000" pitchFamily="65" charset="-120"/>
                <a:ea typeface="標楷體" panose="03000509000000000000" pitchFamily="65" charset="-120"/>
              </a:rPr>
              <a:t>101</a:t>
            </a:r>
            <a:r>
              <a:rPr lang="zh-TW" altLang="zh-TW" sz="2400" b="1" dirty="0">
                <a:solidFill>
                  <a:srgbClr val="000000"/>
                </a:solidFill>
                <a:latin typeface="標楷體" panose="03000509000000000000" pitchFamily="65" charset="-120"/>
                <a:ea typeface="標楷體" panose="03000509000000000000" pitchFamily="65" charset="-120"/>
              </a:rPr>
              <a:t>條第</a:t>
            </a:r>
            <a:r>
              <a:rPr lang="en-US" altLang="zh-TW" sz="2400" b="1" dirty="0">
                <a:solidFill>
                  <a:srgbClr val="000000"/>
                </a:solidFill>
                <a:latin typeface="標楷體" panose="03000509000000000000" pitchFamily="65" charset="-120"/>
                <a:ea typeface="標楷體" panose="03000509000000000000" pitchFamily="65" charset="-120"/>
              </a:rPr>
              <a:t>2</a:t>
            </a:r>
            <a:r>
              <a:rPr lang="zh-TW" altLang="zh-TW" sz="2400" b="1" dirty="0">
                <a:solidFill>
                  <a:srgbClr val="000000"/>
                </a:solidFill>
                <a:latin typeface="標楷體" panose="03000509000000000000" pitchFamily="65" charset="-120"/>
                <a:ea typeface="標楷體" panose="03000509000000000000" pitchFamily="65" charset="-120"/>
              </a:rPr>
              <a:t>項規定，機關應於</a:t>
            </a:r>
            <a:r>
              <a:rPr lang="zh-TW" altLang="zh-TW" sz="2400" b="1" u="sng" dirty="0">
                <a:solidFill>
                  <a:srgbClr val="FF0000"/>
                </a:solidFill>
                <a:latin typeface="標楷體" panose="03000509000000000000" pitchFamily="65" charset="-120"/>
                <a:ea typeface="標楷體" panose="03000509000000000000" pitchFamily="65" charset="-120"/>
              </a:rPr>
              <a:t>驗收完畢後</a:t>
            </a:r>
            <a:r>
              <a:rPr lang="en-US" altLang="zh-TW" sz="2400" b="1" u="sng" dirty="0">
                <a:solidFill>
                  <a:srgbClr val="FF0000"/>
                </a:solidFill>
                <a:latin typeface="標楷體" panose="03000509000000000000" pitchFamily="65" charset="-120"/>
                <a:ea typeface="標楷體" panose="03000509000000000000" pitchFamily="65" charset="-120"/>
              </a:rPr>
              <a:t>15</a:t>
            </a:r>
            <a:r>
              <a:rPr lang="zh-TW" altLang="zh-TW" sz="2400" b="1" u="sng" dirty="0">
                <a:solidFill>
                  <a:srgbClr val="FF0000"/>
                </a:solidFill>
                <a:latin typeface="標楷體" panose="03000509000000000000" pitchFamily="65" charset="-120"/>
                <a:ea typeface="標楷體" panose="03000509000000000000" pitchFamily="65" charset="-120"/>
              </a:rPr>
              <a:t>日內填具結算驗收證明書或其他類似文件</a:t>
            </a:r>
            <a:r>
              <a:rPr lang="zh-TW" altLang="zh-TW" sz="2400" b="1" dirty="0">
                <a:solidFill>
                  <a:srgbClr val="000000"/>
                </a:solidFill>
                <a:latin typeface="標楷體" panose="03000509000000000000" pitchFamily="65" charset="-120"/>
                <a:ea typeface="標楷體" panose="03000509000000000000" pitchFamily="65" charset="-120"/>
              </a:rPr>
              <a:t>，並經主驗及監驗人員分別簽認。但有特殊情形必須延期，經機關首長或其授權人員核准者，不在此限。</a:t>
            </a:r>
          </a:p>
          <a:p>
            <a:pPr marL="623888" indent="-623888" algn="just">
              <a:lnSpc>
                <a:spcPts val="3200"/>
              </a:lnSpc>
            </a:pPr>
            <a:r>
              <a:rPr lang="en-US" altLang="zh-TW" sz="2400" b="1" dirty="0">
                <a:solidFill>
                  <a:srgbClr val="000000"/>
                </a:solidFill>
                <a:latin typeface="標楷體" panose="03000509000000000000" pitchFamily="65" charset="-120"/>
                <a:ea typeface="標楷體" panose="03000509000000000000" pitchFamily="65" charset="-120"/>
              </a:rPr>
              <a:t>(</a:t>
            </a:r>
            <a:r>
              <a:rPr lang="zh-TW" altLang="zh-TW" sz="2400" b="1" dirty="0">
                <a:solidFill>
                  <a:srgbClr val="000000"/>
                </a:solidFill>
                <a:latin typeface="標楷體" panose="03000509000000000000" pitchFamily="65" charset="-120"/>
                <a:ea typeface="標楷體" panose="03000509000000000000" pitchFamily="65" charset="-120"/>
              </a:rPr>
              <a:t>五</a:t>
            </a:r>
            <a:r>
              <a:rPr lang="en-US" altLang="zh-TW" sz="2400" b="1" dirty="0">
                <a:solidFill>
                  <a:srgbClr val="000000"/>
                </a:solidFill>
                <a:latin typeface="標楷體" panose="03000509000000000000" pitchFamily="65" charset="-120"/>
                <a:ea typeface="標楷體" panose="03000509000000000000" pitchFamily="65" charset="-120"/>
              </a:rPr>
              <a:t>)</a:t>
            </a:r>
            <a:r>
              <a:rPr lang="zh-TW" altLang="zh-TW" sz="2400" b="1" dirty="0">
                <a:solidFill>
                  <a:srgbClr val="000000"/>
                </a:solidFill>
                <a:latin typeface="標楷體" panose="03000509000000000000" pitchFamily="65" charset="-120"/>
                <a:ea typeface="標楷體" panose="03000509000000000000" pitchFamily="65" charset="-120"/>
              </a:rPr>
              <a:t>廠商如有逾期履約之情形，</a:t>
            </a:r>
            <a:r>
              <a:rPr lang="zh-TW" altLang="zh-TW" sz="2400" b="1" u="sng" dirty="0">
                <a:solidFill>
                  <a:srgbClr val="FF0000"/>
                </a:solidFill>
                <a:latin typeface="標楷體" panose="03000509000000000000" pitchFamily="65" charset="-120"/>
                <a:ea typeface="標楷體" panose="03000509000000000000" pitchFamily="65" charset="-120"/>
              </a:rPr>
              <a:t>覈實計算逾期違約金</a:t>
            </a:r>
            <a:r>
              <a:rPr lang="zh-TW" altLang="zh-TW" sz="2400" b="1" dirty="0">
                <a:solidFill>
                  <a:srgbClr val="000000"/>
                </a:solidFill>
                <a:latin typeface="標楷體" panose="03000509000000000000" pitchFamily="65" charset="-120"/>
                <a:ea typeface="標楷體" panose="03000509000000000000" pitchFamily="65" charset="-120"/>
              </a:rPr>
              <a:t>；</a:t>
            </a:r>
            <a:r>
              <a:rPr lang="zh-TW" altLang="zh-TW" sz="2400" b="1" u="sng" dirty="0">
                <a:solidFill>
                  <a:srgbClr val="FF0000"/>
                </a:solidFill>
                <a:latin typeface="標楷體" panose="03000509000000000000" pitchFamily="65" charset="-120"/>
                <a:ea typeface="標楷體" panose="03000509000000000000" pitchFamily="65" charset="-120"/>
              </a:rPr>
              <a:t>未履約之項目，扣減契約價金</a:t>
            </a:r>
            <a:r>
              <a:rPr lang="zh-TW" altLang="zh-TW" sz="2400" b="1" dirty="0">
                <a:solidFill>
                  <a:srgbClr val="000000"/>
                </a:solidFill>
                <a:latin typeface="標楷體" panose="03000509000000000000" pitchFamily="65" charset="-120"/>
                <a:ea typeface="標楷體" panose="03000509000000000000" pitchFamily="65" charset="-120"/>
              </a:rPr>
              <a:t>。</a:t>
            </a:r>
          </a:p>
          <a:p>
            <a:pPr marL="623888" indent="-623888" algn="just">
              <a:lnSpc>
                <a:spcPts val="3200"/>
              </a:lnSpc>
            </a:pPr>
            <a:r>
              <a:rPr lang="en-US" altLang="zh-TW" sz="2400" b="1" dirty="0">
                <a:solidFill>
                  <a:srgbClr val="000000"/>
                </a:solidFill>
                <a:latin typeface="標楷體" panose="03000509000000000000" pitchFamily="65" charset="-120"/>
                <a:ea typeface="標楷體" panose="03000509000000000000" pitchFamily="65" charset="-120"/>
              </a:rPr>
              <a:t>(</a:t>
            </a:r>
            <a:r>
              <a:rPr lang="zh-TW" altLang="zh-TW" sz="2400" b="1" dirty="0">
                <a:solidFill>
                  <a:srgbClr val="000000"/>
                </a:solidFill>
                <a:latin typeface="標楷體" panose="03000509000000000000" pitchFamily="65" charset="-120"/>
                <a:ea typeface="標楷體" panose="03000509000000000000" pitchFamily="65" charset="-120"/>
              </a:rPr>
              <a:t>六</a:t>
            </a:r>
            <a:r>
              <a:rPr lang="en-US" altLang="zh-TW" sz="2400" b="1" dirty="0">
                <a:solidFill>
                  <a:srgbClr val="000000"/>
                </a:solidFill>
                <a:latin typeface="標楷體" panose="03000509000000000000" pitchFamily="65" charset="-120"/>
                <a:ea typeface="標楷體" panose="03000509000000000000" pitchFamily="65" charset="-120"/>
              </a:rPr>
              <a:t>)</a:t>
            </a:r>
            <a:r>
              <a:rPr lang="zh-TW" altLang="zh-TW" sz="2400" b="1" dirty="0">
                <a:solidFill>
                  <a:srgbClr val="000000"/>
                </a:solidFill>
                <a:latin typeface="標楷體" panose="03000509000000000000" pitchFamily="65" charset="-120"/>
                <a:ea typeface="標楷體" panose="03000509000000000000" pitchFamily="65" charset="-120"/>
              </a:rPr>
              <a:t>廠商如有</a:t>
            </a:r>
            <a:r>
              <a:rPr lang="zh-TW" altLang="zh-TW" sz="2400" b="1" u="sng" dirty="0">
                <a:solidFill>
                  <a:srgbClr val="FF0000"/>
                </a:solidFill>
                <a:latin typeface="標楷體" panose="03000509000000000000" pitchFamily="65" charset="-120"/>
                <a:ea typeface="標楷體" panose="03000509000000000000" pitchFamily="65" charset="-120"/>
              </a:rPr>
              <a:t>受領遲延，或不能確知孰為債權人而難為給付</a:t>
            </a:r>
            <a:r>
              <a:rPr lang="zh-TW" altLang="zh-TW" sz="2400" b="1" dirty="0">
                <a:solidFill>
                  <a:srgbClr val="000000"/>
                </a:solidFill>
                <a:latin typeface="標楷體" panose="03000509000000000000" pitchFamily="65" charset="-120"/>
                <a:ea typeface="標楷體" panose="03000509000000000000" pitchFamily="65" charset="-120"/>
              </a:rPr>
              <a:t>之情形，得</a:t>
            </a:r>
            <a:r>
              <a:rPr lang="zh-TW" altLang="zh-TW" sz="2400" b="1" u="sng" dirty="0">
                <a:solidFill>
                  <a:srgbClr val="FF0000"/>
                </a:solidFill>
                <a:latin typeface="標楷體" panose="03000509000000000000" pitchFamily="65" charset="-120"/>
                <a:ea typeface="標楷體" panose="03000509000000000000" pitchFamily="65" charset="-120"/>
              </a:rPr>
              <a:t>依民法第</a:t>
            </a:r>
            <a:r>
              <a:rPr lang="en-US" altLang="zh-TW" sz="2400" b="1" u="sng" dirty="0">
                <a:solidFill>
                  <a:srgbClr val="FF0000"/>
                </a:solidFill>
                <a:latin typeface="標楷體" panose="03000509000000000000" pitchFamily="65" charset="-120"/>
                <a:ea typeface="標楷體" panose="03000509000000000000" pitchFamily="65" charset="-120"/>
              </a:rPr>
              <a:t>2</a:t>
            </a:r>
            <a:r>
              <a:rPr lang="zh-TW" altLang="zh-TW" sz="2400" b="1" u="sng" dirty="0">
                <a:solidFill>
                  <a:srgbClr val="FF0000"/>
                </a:solidFill>
                <a:latin typeface="標楷體" panose="03000509000000000000" pitchFamily="65" charset="-120"/>
                <a:ea typeface="標楷體" panose="03000509000000000000" pitchFamily="65" charset="-120"/>
              </a:rPr>
              <a:t>編第</a:t>
            </a:r>
            <a:r>
              <a:rPr lang="en-US" altLang="zh-TW" sz="2400" b="1" u="sng" dirty="0">
                <a:solidFill>
                  <a:srgbClr val="FF0000"/>
                </a:solidFill>
                <a:latin typeface="標楷體" panose="03000509000000000000" pitchFamily="65" charset="-120"/>
                <a:ea typeface="標楷體" panose="03000509000000000000" pitchFamily="65" charset="-120"/>
              </a:rPr>
              <a:t>1</a:t>
            </a:r>
            <a:r>
              <a:rPr lang="zh-TW" altLang="zh-TW" sz="2400" b="1" u="sng" dirty="0">
                <a:solidFill>
                  <a:srgbClr val="FF0000"/>
                </a:solidFill>
                <a:latin typeface="標楷體" panose="03000509000000000000" pitchFamily="65" charset="-120"/>
                <a:ea typeface="標楷體" panose="03000509000000000000" pitchFamily="65" charset="-120"/>
              </a:rPr>
              <a:t>章第</a:t>
            </a:r>
            <a:r>
              <a:rPr lang="en-US" altLang="zh-TW" sz="2400" b="1" u="sng" dirty="0">
                <a:solidFill>
                  <a:srgbClr val="FF0000"/>
                </a:solidFill>
                <a:latin typeface="標楷體" panose="03000509000000000000" pitchFamily="65" charset="-120"/>
                <a:ea typeface="標楷體" panose="03000509000000000000" pitchFamily="65" charset="-120"/>
              </a:rPr>
              <a:t>6</a:t>
            </a:r>
            <a:r>
              <a:rPr lang="zh-TW" altLang="zh-TW" sz="2400" b="1" u="sng" dirty="0">
                <a:solidFill>
                  <a:srgbClr val="FF0000"/>
                </a:solidFill>
                <a:latin typeface="標楷體" panose="03000509000000000000" pitchFamily="65" charset="-120"/>
                <a:ea typeface="標楷體" panose="03000509000000000000" pitchFamily="65" charset="-120"/>
              </a:rPr>
              <a:t>節第</a:t>
            </a:r>
            <a:r>
              <a:rPr lang="en-US" altLang="zh-TW" sz="2400" b="1" u="sng" dirty="0">
                <a:solidFill>
                  <a:srgbClr val="FF0000"/>
                </a:solidFill>
                <a:latin typeface="標楷體" panose="03000509000000000000" pitchFamily="65" charset="-120"/>
                <a:ea typeface="標楷體" panose="03000509000000000000" pitchFamily="65" charset="-120"/>
              </a:rPr>
              <a:t>3</a:t>
            </a:r>
            <a:r>
              <a:rPr lang="zh-TW" altLang="zh-TW" sz="2400" b="1" u="sng" dirty="0">
                <a:solidFill>
                  <a:srgbClr val="FF0000"/>
                </a:solidFill>
                <a:latin typeface="標楷體" panose="03000509000000000000" pitchFamily="65" charset="-120"/>
                <a:ea typeface="標楷體" panose="03000509000000000000" pitchFamily="65" charset="-120"/>
              </a:rPr>
              <a:t>款（提存）及提存法規定辦理</a:t>
            </a:r>
            <a:r>
              <a:rPr lang="zh-TW" altLang="zh-TW" sz="2400" b="1" dirty="0">
                <a:solidFill>
                  <a:srgbClr val="000000"/>
                </a:solidFill>
                <a:latin typeface="標楷體" panose="03000509000000000000" pitchFamily="65" charset="-120"/>
                <a:ea typeface="標楷體" panose="03000509000000000000" pitchFamily="65" charset="-120"/>
              </a:rPr>
              <a:t>。</a:t>
            </a:r>
            <a:endParaRPr lang="zh-TW" altLang="en-US" sz="2400" b="1" dirty="0">
              <a:solidFill>
                <a:srgbClr val="000000"/>
              </a:solidFill>
              <a:latin typeface="標楷體" panose="03000509000000000000" pitchFamily="65" charset="-120"/>
              <a:ea typeface="標楷體" panose="03000509000000000000" pitchFamily="65" charset="-120"/>
            </a:endParaRPr>
          </a:p>
        </p:txBody>
      </p:sp>
    </p:spTree>
    <p:extLst>
      <p:ext uri="{BB962C8B-B14F-4D97-AF65-F5344CB8AC3E}">
        <p14:creationId xmlns:p14="http://schemas.microsoft.com/office/powerpoint/2010/main" val="388866738"/>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2" name="日期版面配置區 1"/>
          <p:cNvSpPr>
            <a:spLocks noGrp="1"/>
          </p:cNvSpPr>
          <p:nvPr>
            <p:ph type="dt" sz="half" idx="10"/>
          </p:nvPr>
        </p:nvSpPr>
        <p:spPr/>
        <p:txBody>
          <a:bodyPr/>
          <a:lstStyle/>
          <a:p>
            <a:fld id="{0FDCAD51-7717-490E-80F1-A63F4A34F348}" type="datetime1">
              <a:rPr lang="zh-TW" altLang="en-US" smtClean="0"/>
              <a:t>2020/9/27</a:t>
            </a:fld>
            <a:endParaRPr lang="zh-TW" altLang="en-US"/>
          </a:p>
        </p:txBody>
      </p:sp>
      <p:sp>
        <p:nvSpPr>
          <p:cNvPr id="3" name="投影片編號版面配置區 2"/>
          <p:cNvSpPr>
            <a:spLocks noGrp="1"/>
          </p:cNvSpPr>
          <p:nvPr>
            <p:ph type="sldNum" sz="quarter" idx="11"/>
          </p:nvPr>
        </p:nvSpPr>
        <p:spPr/>
        <p:txBody>
          <a:bodyPr/>
          <a:lstStyle/>
          <a:p>
            <a:fld id="{028E204F-CD3C-4ADB-BA98-84B59EC3AEBA}" type="slidenum">
              <a:rPr lang="zh-TW" altLang="en-US" smtClean="0"/>
              <a:pPr/>
              <a:t>95</a:t>
            </a:fld>
            <a:endParaRPr lang="zh-TW" altLang="en-US"/>
          </a:p>
        </p:txBody>
      </p:sp>
      <p:sp>
        <p:nvSpPr>
          <p:cNvPr id="5" name="矩形 4"/>
          <p:cNvSpPr/>
          <p:nvPr/>
        </p:nvSpPr>
        <p:spPr>
          <a:xfrm>
            <a:off x="251520" y="22116"/>
            <a:ext cx="8892480" cy="646331"/>
          </a:xfrm>
          <a:prstGeom prst="rect">
            <a:avLst/>
          </a:prstGeom>
        </p:spPr>
        <p:txBody>
          <a:bodyPr wrap="square">
            <a:spAutoFit/>
          </a:bodyPr>
          <a:lstStyle/>
          <a:p>
            <a:r>
              <a:rPr lang="zh-TW" altLang="zh-TW" u="sng" dirty="0">
                <a:latin typeface="標楷體" panose="03000509000000000000" pitchFamily="65" charset="-120"/>
                <a:ea typeface="標楷體" panose="03000509000000000000" pitchFamily="65" charset="-120"/>
              </a:rPr>
              <a:t>（</a:t>
            </a:r>
            <a:r>
              <a:rPr lang="zh-TW" altLang="zh-TW" b="1" u="sng" dirty="0">
                <a:solidFill>
                  <a:srgbClr val="000000"/>
                </a:solidFill>
                <a:latin typeface="標楷體" panose="03000509000000000000" pitchFamily="65" charset="-120"/>
                <a:ea typeface="標楷體" panose="03000509000000000000" pitchFamily="65" charset="-120"/>
              </a:rPr>
              <a:t>機關全銜）</a:t>
            </a:r>
            <a:r>
              <a:rPr lang="zh-TW" altLang="zh-TW" b="1" dirty="0">
                <a:solidFill>
                  <a:srgbClr val="000000"/>
                </a:solidFill>
                <a:latin typeface="標楷體" panose="03000509000000000000" pitchFamily="65" charset="-120"/>
                <a:ea typeface="標楷體" panose="03000509000000000000" pitchFamily="65" charset="-120"/>
              </a:rPr>
              <a:t> </a:t>
            </a:r>
            <a:r>
              <a:rPr lang="en-US" altLang="zh-TW" b="1" dirty="0">
                <a:solidFill>
                  <a:srgbClr val="000000"/>
                </a:solidFill>
                <a:latin typeface="標楷體" panose="03000509000000000000" pitchFamily="65" charset="-120"/>
                <a:ea typeface="標楷體" panose="03000509000000000000" pitchFamily="65" charset="-120"/>
              </a:rPr>
              <a:t>          </a:t>
            </a:r>
            <a:r>
              <a:rPr lang="zh-TW" altLang="en-US" b="1" u="sng" dirty="0">
                <a:solidFill>
                  <a:srgbClr val="000000"/>
                </a:solidFill>
                <a:latin typeface="標楷體" panose="03000509000000000000" pitchFamily="65" charset="-120"/>
                <a:ea typeface="標楷體" panose="03000509000000000000" pitchFamily="65" charset="-120"/>
              </a:rPr>
              <a:t>工程</a:t>
            </a:r>
            <a:r>
              <a:rPr lang="en-US" altLang="zh-TW" b="1" u="sng" dirty="0">
                <a:solidFill>
                  <a:srgbClr val="000000"/>
                </a:solidFill>
                <a:latin typeface="標楷體" panose="03000509000000000000" pitchFamily="65" charset="-120"/>
                <a:ea typeface="標楷體" panose="03000509000000000000" pitchFamily="65" charset="-120"/>
              </a:rPr>
              <a:t>/</a:t>
            </a:r>
            <a:r>
              <a:rPr lang="zh-TW" altLang="en-US" b="1" u="sng" dirty="0">
                <a:solidFill>
                  <a:srgbClr val="FF0000"/>
                </a:solidFill>
                <a:latin typeface="標楷體" panose="03000509000000000000" pitchFamily="65" charset="-120"/>
                <a:ea typeface="標楷體" panose="03000509000000000000" pitchFamily="65" charset="-120"/>
              </a:rPr>
              <a:t>財物</a:t>
            </a:r>
            <a:r>
              <a:rPr lang="en-US" altLang="zh-TW" b="1" u="sng" dirty="0">
                <a:solidFill>
                  <a:srgbClr val="000000"/>
                </a:solidFill>
                <a:latin typeface="標楷體" panose="03000509000000000000" pitchFamily="65" charset="-120"/>
                <a:ea typeface="標楷體" panose="03000509000000000000" pitchFamily="65" charset="-120"/>
              </a:rPr>
              <a:t>/</a:t>
            </a:r>
            <a:r>
              <a:rPr lang="zh-TW" altLang="zh-TW" b="1" u="sng" dirty="0">
                <a:solidFill>
                  <a:srgbClr val="0000FF"/>
                </a:solidFill>
                <a:latin typeface="標楷體" panose="03000509000000000000" pitchFamily="65" charset="-120"/>
                <a:ea typeface="標楷體" panose="03000509000000000000" pitchFamily="65" charset="-120"/>
              </a:rPr>
              <a:t>勞務</a:t>
            </a:r>
            <a:r>
              <a:rPr lang="zh-TW" altLang="zh-TW" b="1" u="sng" dirty="0">
                <a:solidFill>
                  <a:srgbClr val="000000"/>
                </a:solidFill>
                <a:latin typeface="標楷體" panose="03000509000000000000" pitchFamily="65" charset="-120"/>
                <a:ea typeface="標楷體" panose="03000509000000000000" pitchFamily="65" charset="-120"/>
              </a:rPr>
              <a:t>結算驗收證明書 </a:t>
            </a:r>
          </a:p>
          <a:p>
            <a:r>
              <a:rPr lang="zh-TW" altLang="zh-TW" b="1" dirty="0">
                <a:solidFill>
                  <a:srgbClr val="000000"/>
                </a:solidFill>
                <a:latin typeface="標楷體" panose="03000509000000000000" pitchFamily="65" charset="-120"/>
                <a:ea typeface="標楷體" panose="03000509000000000000" pitchFamily="65" charset="-120"/>
              </a:rPr>
              <a:t>填發日期：</a:t>
            </a:r>
            <a:r>
              <a:rPr lang="en-US" altLang="zh-TW" b="1" dirty="0">
                <a:solidFill>
                  <a:srgbClr val="000000"/>
                </a:solidFill>
                <a:latin typeface="標楷體" panose="03000509000000000000" pitchFamily="65" charset="-120"/>
                <a:ea typeface="標楷體" panose="03000509000000000000" pitchFamily="65" charset="-120"/>
              </a:rPr>
              <a:t>    </a:t>
            </a:r>
            <a:r>
              <a:rPr lang="zh-TW" altLang="zh-TW" b="1" dirty="0">
                <a:solidFill>
                  <a:srgbClr val="000000"/>
                </a:solidFill>
                <a:latin typeface="標楷體" panose="03000509000000000000" pitchFamily="65" charset="-120"/>
                <a:ea typeface="標楷體" panose="03000509000000000000" pitchFamily="65" charset="-120"/>
              </a:rPr>
              <a:t>年</a:t>
            </a:r>
            <a:r>
              <a:rPr lang="en-US" altLang="zh-TW" b="1" dirty="0">
                <a:solidFill>
                  <a:srgbClr val="000000"/>
                </a:solidFill>
                <a:latin typeface="標楷體" panose="03000509000000000000" pitchFamily="65" charset="-120"/>
                <a:ea typeface="標楷體" panose="03000509000000000000" pitchFamily="65" charset="-120"/>
              </a:rPr>
              <a:t>    </a:t>
            </a:r>
            <a:r>
              <a:rPr lang="zh-TW" altLang="zh-TW" b="1" dirty="0">
                <a:solidFill>
                  <a:srgbClr val="000000"/>
                </a:solidFill>
                <a:latin typeface="標楷體" panose="03000509000000000000" pitchFamily="65" charset="-120"/>
                <a:ea typeface="標楷體" panose="03000509000000000000" pitchFamily="65" charset="-120"/>
              </a:rPr>
              <a:t>月</a:t>
            </a:r>
            <a:r>
              <a:rPr lang="en-US" altLang="zh-TW" b="1" dirty="0">
                <a:solidFill>
                  <a:srgbClr val="000000"/>
                </a:solidFill>
                <a:latin typeface="標楷體" panose="03000509000000000000" pitchFamily="65" charset="-120"/>
                <a:ea typeface="標楷體" panose="03000509000000000000" pitchFamily="65" charset="-120"/>
              </a:rPr>
              <a:t>    </a:t>
            </a:r>
            <a:r>
              <a:rPr lang="zh-TW" altLang="zh-TW" b="1" dirty="0">
                <a:solidFill>
                  <a:srgbClr val="000000"/>
                </a:solidFill>
                <a:latin typeface="標楷體" panose="03000509000000000000" pitchFamily="65" charset="-120"/>
                <a:ea typeface="標楷體" panose="03000509000000000000" pitchFamily="65" charset="-120"/>
              </a:rPr>
              <a:t>日</a:t>
            </a:r>
            <a:r>
              <a:rPr lang="en-US" altLang="zh-TW" b="1" dirty="0">
                <a:solidFill>
                  <a:srgbClr val="000000"/>
                </a:solidFill>
                <a:latin typeface="標楷體" panose="03000509000000000000" pitchFamily="65" charset="-120"/>
                <a:ea typeface="標楷體" panose="03000509000000000000" pitchFamily="65" charset="-120"/>
              </a:rPr>
              <a:t>                 </a:t>
            </a:r>
            <a:r>
              <a:rPr lang="zh-TW" altLang="zh-TW" b="1" dirty="0">
                <a:solidFill>
                  <a:srgbClr val="000000"/>
                </a:solidFill>
                <a:latin typeface="標楷體" panose="03000509000000000000" pitchFamily="65" charset="-120"/>
                <a:ea typeface="標楷體" panose="03000509000000000000" pitchFamily="65" charset="-120"/>
              </a:rPr>
              <a:t>發文字號：</a:t>
            </a:r>
            <a:r>
              <a:rPr lang="en-US" altLang="zh-TW" b="1" dirty="0">
                <a:solidFill>
                  <a:srgbClr val="000000"/>
                </a:solidFill>
                <a:latin typeface="標楷體" panose="03000509000000000000" pitchFamily="65" charset="-120"/>
                <a:ea typeface="標楷體" panose="03000509000000000000" pitchFamily="65" charset="-120"/>
              </a:rPr>
              <a:t>      </a:t>
            </a:r>
            <a:r>
              <a:rPr lang="zh-TW" altLang="zh-TW" b="1" dirty="0">
                <a:solidFill>
                  <a:srgbClr val="000000"/>
                </a:solidFill>
                <a:latin typeface="標楷體" panose="03000509000000000000" pitchFamily="65" charset="-120"/>
                <a:ea typeface="標楷體" panose="03000509000000000000" pitchFamily="65" charset="-120"/>
              </a:rPr>
              <a:t>字第</a:t>
            </a:r>
            <a:r>
              <a:rPr lang="en-US" altLang="zh-TW" b="1" dirty="0">
                <a:solidFill>
                  <a:srgbClr val="000000"/>
                </a:solidFill>
                <a:latin typeface="標楷體" panose="03000509000000000000" pitchFamily="65" charset="-120"/>
                <a:ea typeface="標楷體" panose="03000509000000000000" pitchFamily="65" charset="-120"/>
              </a:rPr>
              <a:t>         </a:t>
            </a:r>
            <a:r>
              <a:rPr lang="zh-TW" altLang="zh-TW" b="1" dirty="0">
                <a:solidFill>
                  <a:srgbClr val="000000"/>
                </a:solidFill>
                <a:latin typeface="標楷體" panose="03000509000000000000" pitchFamily="65" charset="-120"/>
                <a:ea typeface="標楷體" panose="03000509000000000000" pitchFamily="65" charset="-120"/>
              </a:rPr>
              <a:t>號</a:t>
            </a:r>
          </a:p>
        </p:txBody>
      </p:sp>
      <p:graphicFrame>
        <p:nvGraphicFramePr>
          <p:cNvPr id="6" name="表格 5"/>
          <p:cNvGraphicFramePr>
            <a:graphicFrameLocks noGrp="1"/>
          </p:cNvGraphicFramePr>
          <p:nvPr/>
        </p:nvGraphicFramePr>
        <p:xfrm>
          <a:off x="395540" y="662727"/>
          <a:ext cx="8573670" cy="6088245"/>
        </p:xfrm>
        <a:graphic>
          <a:graphicData uri="http://schemas.openxmlformats.org/drawingml/2006/table">
            <a:tbl>
              <a:tblPr>
                <a:tableStyleId>{5C22544A-7EE6-4342-B048-85BDC9FD1C3A}</a:tableStyleId>
              </a:tblPr>
              <a:tblGrid>
                <a:gridCol w="859032">
                  <a:extLst>
                    <a:ext uri="{9D8B030D-6E8A-4147-A177-3AD203B41FA5}">
                      <a16:colId xmlns:a16="http://schemas.microsoft.com/office/drawing/2014/main" val="20000"/>
                    </a:ext>
                  </a:extLst>
                </a:gridCol>
                <a:gridCol w="449754">
                  <a:extLst>
                    <a:ext uri="{9D8B030D-6E8A-4147-A177-3AD203B41FA5}">
                      <a16:colId xmlns:a16="http://schemas.microsoft.com/office/drawing/2014/main" val="20001"/>
                    </a:ext>
                  </a:extLst>
                </a:gridCol>
                <a:gridCol w="635426">
                  <a:extLst>
                    <a:ext uri="{9D8B030D-6E8A-4147-A177-3AD203B41FA5}">
                      <a16:colId xmlns:a16="http://schemas.microsoft.com/office/drawing/2014/main" val="20002"/>
                    </a:ext>
                  </a:extLst>
                </a:gridCol>
                <a:gridCol w="432048">
                  <a:extLst>
                    <a:ext uri="{9D8B030D-6E8A-4147-A177-3AD203B41FA5}">
                      <a16:colId xmlns:a16="http://schemas.microsoft.com/office/drawing/2014/main" val="20003"/>
                    </a:ext>
                  </a:extLst>
                </a:gridCol>
                <a:gridCol w="288032">
                  <a:extLst>
                    <a:ext uri="{9D8B030D-6E8A-4147-A177-3AD203B41FA5}">
                      <a16:colId xmlns:a16="http://schemas.microsoft.com/office/drawing/2014/main" val="20004"/>
                    </a:ext>
                  </a:extLst>
                </a:gridCol>
                <a:gridCol w="1152128">
                  <a:extLst>
                    <a:ext uri="{9D8B030D-6E8A-4147-A177-3AD203B41FA5}">
                      <a16:colId xmlns:a16="http://schemas.microsoft.com/office/drawing/2014/main" val="20005"/>
                    </a:ext>
                  </a:extLst>
                </a:gridCol>
                <a:gridCol w="868820">
                  <a:extLst>
                    <a:ext uri="{9D8B030D-6E8A-4147-A177-3AD203B41FA5}">
                      <a16:colId xmlns:a16="http://schemas.microsoft.com/office/drawing/2014/main" val="20006"/>
                    </a:ext>
                  </a:extLst>
                </a:gridCol>
                <a:gridCol w="355316">
                  <a:extLst>
                    <a:ext uri="{9D8B030D-6E8A-4147-A177-3AD203B41FA5}">
                      <a16:colId xmlns:a16="http://schemas.microsoft.com/office/drawing/2014/main" val="20007"/>
                    </a:ext>
                  </a:extLst>
                </a:gridCol>
                <a:gridCol w="648072">
                  <a:extLst>
                    <a:ext uri="{9D8B030D-6E8A-4147-A177-3AD203B41FA5}">
                      <a16:colId xmlns:a16="http://schemas.microsoft.com/office/drawing/2014/main" val="20008"/>
                    </a:ext>
                  </a:extLst>
                </a:gridCol>
                <a:gridCol w="144016">
                  <a:extLst>
                    <a:ext uri="{9D8B030D-6E8A-4147-A177-3AD203B41FA5}">
                      <a16:colId xmlns:a16="http://schemas.microsoft.com/office/drawing/2014/main" val="20009"/>
                    </a:ext>
                  </a:extLst>
                </a:gridCol>
                <a:gridCol w="364764">
                  <a:extLst>
                    <a:ext uri="{9D8B030D-6E8A-4147-A177-3AD203B41FA5}">
                      <a16:colId xmlns:a16="http://schemas.microsoft.com/office/drawing/2014/main" val="20010"/>
                    </a:ext>
                  </a:extLst>
                </a:gridCol>
                <a:gridCol w="1291420">
                  <a:extLst>
                    <a:ext uri="{9D8B030D-6E8A-4147-A177-3AD203B41FA5}">
                      <a16:colId xmlns:a16="http://schemas.microsoft.com/office/drawing/2014/main" val="20011"/>
                    </a:ext>
                  </a:extLst>
                </a:gridCol>
                <a:gridCol w="1084842">
                  <a:extLst>
                    <a:ext uri="{9D8B030D-6E8A-4147-A177-3AD203B41FA5}">
                      <a16:colId xmlns:a16="http://schemas.microsoft.com/office/drawing/2014/main" val="20012"/>
                    </a:ext>
                  </a:extLst>
                </a:gridCol>
              </a:tblGrid>
              <a:tr h="226750">
                <a:tc gridSpan="3">
                  <a:txBody>
                    <a:bodyPr/>
                    <a:lstStyle/>
                    <a:p>
                      <a:pPr marL="36195" marR="36195" algn="dist">
                        <a:spcAft>
                          <a:spcPts val="0"/>
                        </a:spcAft>
                      </a:pPr>
                      <a:r>
                        <a:rPr lang="zh-TW" sz="1800" b="1" kern="100" spc="-100" dirty="0">
                          <a:solidFill>
                            <a:srgbClr val="000000"/>
                          </a:solidFill>
                          <a:effectLst/>
                          <a:latin typeface="標楷體" panose="03000509000000000000" pitchFamily="65" charset="-120"/>
                          <a:ea typeface="標楷體" panose="03000509000000000000" pitchFamily="65" charset="-120"/>
                        </a:rPr>
                        <a:t>案號及契約號</a:t>
                      </a:r>
                      <a:endParaRPr lang="zh-TW" sz="1800" b="1" kern="100" dirty="0">
                        <a:solidFill>
                          <a:srgbClr val="000000"/>
                        </a:solidFill>
                        <a:effectLst/>
                        <a:latin typeface="標楷體" panose="03000509000000000000" pitchFamily="65" charset="-120"/>
                        <a:ea typeface="標楷體" panose="03000509000000000000" pitchFamily="65" charset="-120"/>
                      </a:endParaRPr>
                    </a:p>
                  </a:txBody>
                  <a:tcPr marL="4724" marR="472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hMerge="1">
                  <a:txBody>
                    <a:bodyPr/>
                    <a:lstStyle/>
                    <a:p>
                      <a:endParaRPr lang="zh-TW" altLang="en-US"/>
                    </a:p>
                  </a:txBody>
                  <a:tcPr/>
                </a:tc>
                <a:tc hMerge="1">
                  <a:txBody>
                    <a:bodyPr/>
                    <a:lstStyle/>
                    <a:p>
                      <a:endParaRPr lang="zh-TW" altLang="en-US"/>
                    </a:p>
                  </a:txBody>
                  <a:tcPr/>
                </a:tc>
                <a:tc gridSpan="4">
                  <a:txBody>
                    <a:bodyPr/>
                    <a:lstStyle/>
                    <a:p>
                      <a:pPr marL="36195" marR="36195" algn="dist">
                        <a:spcAft>
                          <a:spcPts val="0"/>
                        </a:spcAft>
                      </a:pPr>
                      <a:endParaRPr lang="zh-TW" sz="1800" b="1" kern="100" dirty="0">
                        <a:solidFill>
                          <a:srgbClr val="000000"/>
                        </a:solidFill>
                        <a:effectLst/>
                        <a:latin typeface="標楷體" panose="03000509000000000000" pitchFamily="65" charset="-120"/>
                        <a:ea typeface="標楷體" panose="03000509000000000000" pitchFamily="65" charset="-120"/>
                      </a:endParaRPr>
                    </a:p>
                  </a:txBody>
                  <a:tcPr marL="4724" marR="472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gridSpan="4">
                  <a:txBody>
                    <a:bodyPr/>
                    <a:lstStyle/>
                    <a:p>
                      <a:pPr marL="36195" marR="36195" algn="dist">
                        <a:spcAft>
                          <a:spcPts val="0"/>
                        </a:spcAft>
                      </a:pPr>
                      <a:r>
                        <a:rPr lang="zh-TW" sz="1800" b="1" kern="100">
                          <a:solidFill>
                            <a:srgbClr val="000000"/>
                          </a:solidFill>
                          <a:effectLst/>
                          <a:latin typeface="標楷體" panose="03000509000000000000" pitchFamily="65" charset="-120"/>
                          <a:ea typeface="標楷體" panose="03000509000000000000" pitchFamily="65" charset="-120"/>
                        </a:rPr>
                        <a:t>廠商名稱</a:t>
                      </a:r>
                    </a:p>
                  </a:txBody>
                  <a:tcPr marL="4724" marR="472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gridSpan="2">
                  <a:txBody>
                    <a:bodyPr/>
                    <a:lstStyle/>
                    <a:p>
                      <a:pPr marL="36195" marR="36195" algn="dist">
                        <a:spcAft>
                          <a:spcPts val="0"/>
                        </a:spcAft>
                      </a:pPr>
                      <a:r>
                        <a:rPr lang="en-US" sz="1800" b="1" kern="100">
                          <a:solidFill>
                            <a:srgbClr val="000000"/>
                          </a:solidFill>
                          <a:effectLst/>
                          <a:latin typeface="標楷體" panose="03000509000000000000" pitchFamily="65" charset="-120"/>
                          <a:ea typeface="標楷體" panose="03000509000000000000" pitchFamily="65" charset="-120"/>
                        </a:rPr>
                        <a:t> </a:t>
                      </a:r>
                      <a:endParaRPr lang="zh-TW" sz="1800" b="1" kern="100">
                        <a:solidFill>
                          <a:srgbClr val="000000"/>
                        </a:solidFill>
                        <a:effectLst/>
                        <a:latin typeface="標楷體" panose="03000509000000000000" pitchFamily="65" charset="-120"/>
                        <a:ea typeface="標楷體" panose="03000509000000000000" pitchFamily="65" charset="-120"/>
                      </a:endParaRPr>
                    </a:p>
                  </a:txBody>
                  <a:tcPr marL="4724" marR="472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hMerge="1">
                  <a:txBody>
                    <a:bodyPr/>
                    <a:lstStyle/>
                    <a:p>
                      <a:endParaRPr lang="zh-TW" altLang="en-US"/>
                    </a:p>
                  </a:txBody>
                  <a:tcPr/>
                </a:tc>
                <a:extLst>
                  <a:ext uri="{0D108BD9-81ED-4DB2-BD59-A6C34878D82A}">
                    <a16:rowId xmlns:a16="http://schemas.microsoft.com/office/drawing/2014/main" val="10000"/>
                  </a:ext>
                </a:extLst>
              </a:tr>
              <a:tr h="94479">
                <a:tc gridSpan="3">
                  <a:txBody>
                    <a:bodyPr/>
                    <a:lstStyle/>
                    <a:p>
                      <a:pPr marL="36195" marR="36195" algn="dist">
                        <a:spcAft>
                          <a:spcPts val="0"/>
                        </a:spcAft>
                      </a:pPr>
                      <a:r>
                        <a:rPr lang="zh-TW" sz="1400" b="1" kern="100" spc="-100" dirty="0">
                          <a:solidFill>
                            <a:srgbClr val="000000"/>
                          </a:solidFill>
                          <a:effectLst/>
                          <a:latin typeface="標楷體" panose="03000509000000000000" pitchFamily="65" charset="-120"/>
                          <a:ea typeface="標楷體" panose="03000509000000000000" pitchFamily="65" charset="-120"/>
                        </a:rPr>
                        <a:t>標的名稱及數量摘要</a:t>
                      </a:r>
                      <a:endParaRPr lang="zh-TW" sz="1400" b="1" kern="100" dirty="0">
                        <a:solidFill>
                          <a:srgbClr val="000000"/>
                        </a:solidFill>
                        <a:effectLst/>
                        <a:latin typeface="標楷體" panose="03000509000000000000" pitchFamily="65" charset="-120"/>
                        <a:ea typeface="標楷體" panose="03000509000000000000" pitchFamily="65" charset="-120"/>
                      </a:endParaRPr>
                    </a:p>
                  </a:txBody>
                  <a:tcPr marL="4724" marR="472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hMerge="1">
                  <a:txBody>
                    <a:bodyPr/>
                    <a:lstStyle/>
                    <a:p>
                      <a:endParaRPr lang="zh-TW" altLang="en-US"/>
                    </a:p>
                  </a:txBody>
                  <a:tcPr/>
                </a:tc>
                <a:tc hMerge="1">
                  <a:txBody>
                    <a:bodyPr/>
                    <a:lstStyle/>
                    <a:p>
                      <a:endParaRPr lang="zh-TW" altLang="en-US"/>
                    </a:p>
                  </a:txBody>
                  <a:tcPr/>
                </a:tc>
                <a:tc gridSpan="10">
                  <a:txBody>
                    <a:bodyPr/>
                    <a:lstStyle/>
                    <a:p>
                      <a:pPr marL="36195" marR="36195" algn="dist">
                        <a:spcAft>
                          <a:spcPts val="0"/>
                        </a:spcAft>
                      </a:pPr>
                      <a:endParaRPr lang="zh-TW" sz="1800" b="1" kern="100" dirty="0">
                        <a:solidFill>
                          <a:srgbClr val="000000"/>
                        </a:solidFill>
                        <a:effectLst/>
                        <a:latin typeface="標楷體" panose="03000509000000000000" pitchFamily="65" charset="-120"/>
                        <a:ea typeface="標楷體" panose="03000509000000000000" pitchFamily="65" charset="-120"/>
                      </a:endParaRPr>
                    </a:p>
                  </a:txBody>
                  <a:tcPr marL="4724" marR="472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extLst>
                  <a:ext uri="{0D108BD9-81ED-4DB2-BD59-A6C34878D82A}">
                    <a16:rowId xmlns:a16="http://schemas.microsoft.com/office/drawing/2014/main" val="10001"/>
                  </a:ext>
                </a:extLst>
              </a:tr>
              <a:tr h="74234">
                <a:tc gridSpan="3">
                  <a:txBody>
                    <a:bodyPr/>
                    <a:lstStyle/>
                    <a:p>
                      <a:pPr marL="36195" marR="36195" algn="dist">
                        <a:spcAft>
                          <a:spcPts val="0"/>
                        </a:spcAft>
                      </a:pPr>
                      <a:r>
                        <a:rPr lang="zh-TW" sz="1800" b="1" kern="100" dirty="0">
                          <a:solidFill>
                            <a:srgbClr val="000000"/>
                          </a:solidFill>
                          <a:effectLst/>
                          <a:latin typeface="標楷體" panose="03000509000000000000" pitchFamily="65" charset="-120"/>
                          <a:ea typeface="標楷體" panose="03000509000000000000" pitchFamily="65" charset="-120"/>
                        </a:rPr>
                        <a:t>採購金額</a:t>
                      </a:r>
                    </a:p>
                  </a:txBody>
                  <a:tcPr marL="4724" marR="472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hMerge="1">
                  <a:txBody>
                    <a:bodyPr/>
                    <a:lstStyle/>
                    <a:p>
                      <a:endParaRPr lang="zh-TW" altLang="en-US"/>
                    </a:p>
                  </a:txBody>
                  <a:tcPr/>
                </a:tc>
                <a:tc hMerge="1">
                  <a:txBody>
                    <a:bodyPr/>
                    <a:lstStyle/>
                    <a:p>
                      <a:endParaRPr lang="zh-TW" altLang="en-US"/>
                    </a:p>
                  </a:txBody>
                  <a:tcPr/>
                </a:tc>
                <a:tc gridSpan="10">
                  <a:txBody>
                    <a:bodyPr/>
                    <a:lstStyle/>
                    <a:p>
                      <a:pPr marL="36195" marR="36195" algn="l">
                        <a:spcAft>
                          <a:spcPts val="0"/>
                        </a:spcAft>
                      </a:pPr>
                      <a:r>
                        <a:rPr lang="zh-TW" altLang="zh-TW" sz="1400" b="1" kern="1200" dirty="0">
                          <a:solidFill>
                            <a:srgbClr val="000000"/>
                          </a:solidFill>
                          <a:effectLst/>
                          <a:latin typeface="標楷體" panose="03000509000000000000" pitchFamily="65" charset="-120"/>
                          <a:ea typeface="標楷體" panose="03000509000000000000" pitchFamily="65" charset="-120"/>
                          <a:cs typeface="+mn-cs"/>
                        </a:rPr>
                        <a:t>□未達公告金額 □公告金額以上未達查核金額 □查核金額以上未達巨額 □巨額</a:t>
                      </a:r>
                      <a:endParaRPr lang="zh-TW" sz="1400" b="1" kern="100" dirty="0">
                        <a:solidFill>
                          <a:srgbClr val="000000"/>
                        </a:solidFill>
                        <a:effectLst/>
                        <a:latin typeface="標楷體" panose="03000509000000000000" pitchFamily="65" charset="-120"/>
                        <a:ea typeface="標楷體" panose="03000509000000000000" pitchFamily="65" charset="-120"/>
                      </a:endParaRPr>
                    </a:p>
                  </a:txBody>
                  <a:tcPr marL="4724" marR="472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extLst>
                  <a:ext uri="{0D108BD9-81ED-4DB2-BD59-A6C34878D82A}">
                    <a16:rowId xmlns:a16="http://schemas.microsoft.com/office/drawing/2014/main" val="10002"/>
                  </a:ext>
                </a:extLst>
              </a:tr>
              <a:tr h="226750">
                <a:tc gridSpan="3">
                  <a:txBody>
                    <a:bodyPr/>
                    <a:lstStyle/>
                    <a:p>
                      <a:pPr marL="36195" marR="36195" algn="dist">
                        <a:spcAft>
                          <a:spcPts val="0"/>
                        </a:spcAft>
                      </a:pPr>
                      <a:r>
                        <a:rPr lang="zh-TW" sz="1800" b="1" kern="100" dirty="0">
                          <a:solidFill>
                            <a:srgbClr val="000000"/>
                          </a:solidFill>
                          <a:effectLst/>
                          <a:latin typeface="標楷體" panose="03000509000000000000" pitchFamily="65" charset="-120"/>
                          <a:ea typeface="標楷體" panose="03000509000000000000" pitchFamily="65" charset="-120"/>
                        </a:rPr>
                        <a:t>履約期限</a:t>
                      </a:r>
                    </a:p>
                  </a:txBody>
                  <a:tcPr marL="4724" marR="472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hMerge="1">
                  <a:txBody>
                    <a:bodyPr/>
                    <a:lstStyle/>
                    <a:p>
                      <a:endParaRPr lang="zh-TW" altLang="en-US"/>
                    </a:p>
                  </a:txBody>
                  <a:tcPr/>
                </a:tc>
                <a:tc hMerge="1">
                  <a:txBody>
                    <a:bodyPr/>
                    <a:lstStyle/>
                    <a:p>
                      <a:endParaRPr lang="zh-TW" altLang="en-US"/>
                    </a:p>
                  </a:txBody>
                  <a:tcPr/>
                </a:tc>
                <a:tc>
                  <a:txBody>
                    <a:bodyPr/>
                    <a:lstStyle/>
                    <a:p>
                      <a:pPr marL="36195" marR="36195" algn="dist">
                        <a:spcAft>
                          <a:spcPts val="0"/>
                        </a:spcAft>
                      </a:pPr>
                      <a:endParaRPr lang="zh-TW" sz="1800" b="1" kern="100">
                        <a:solidFill>
                          <a:srgbClr val="000000"/>
                        </a:solidFill>
                        <a:effectLst/>
                        <a:latin typeface="標楷體" panose="03000509000000000000" pitchFamily="65" charset="-120"/>
                        <a:ea typeface="標楷體" panose="03000509000000000000" pitchFamily="65" charset="-120"/>
                      </a:endParaRPr>
                    </a:p>
                  </a:txBody>
                  <a:tcPr marL="4724" marR="472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gridSpan="2">
                  <a:txBody>
                    <a:bodyPr/>
                    <a:lstStyle/>
                    <a:p>
                      <a:pPr marL="36195" marR="36195" algn="dist">
                        <a:spcAft>
                          <a:spcPts val="0"/>
                        </a:spcAft>
                      </a:pPr>
                      <a:r>
                        <a:rPr lang="zh-TW" sz="1800" b="1" kern="100" dirty="0">
                          <a:solidFill>
                            <a:srgbClr val="000000"/>
                          </a:solidFill>
                          <a:effectLst/>
                          <a:latin typeface="標楷體" panose="03000509000000000000" pitchFamily="65" charset="-120"/>
                          <a:ea typeface="標楷體" panose="03000509000000000000" pitchFamily="65" charset="-120"/>
                        </a:rPr>
                        <a:t>履約地點</a:t>
                      </a:r>
                    </a:p>
                  </a:txBody>
                  <a:tcPr marL="4724" marR="472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hMerge="1">
                  <a:txBody>
                    <a:bodyPr/>
                    <a:lstStyle/>
                    <a:p>
                      <a:pPr marL="36195" marR="36195" algn="dist">
                        <a:spcAft>
                          <a:spcPts val="0"/>
                        </a:spcAft>
                      </a:pPr>
                      <a:endParaRPr lang="zh-TW" sz="1800" b="1" kern="100" dirty="0">
                        <a:solidFill>
                          <a:srgbClr val="000000"/>
                        </a:solidFill>
                        <a:effectLst/>
                        <a:latin typeface="標楷體" panose="03000509000000000000" pitchFamily="65" charset="-120"/>
                        <a:ea typeface="標楷體" panose="03000509000000000000" pitchFamily="65" charset="-120"/>
                      </a:endParaRPr>
                    </a:p>
                  </a:txBody>
                  <a:tcPr marL="4724" marR="472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7">
                  <a:txBody>
                    <a:bodyPr/>
                    <a:lstStyle/>
                    <a:p>
                      <a:pPr marL="36195" marR="36195" algn="dist">
                        <a:spcAft>
                          <a:spcPts val="0"/>
                        </a:spcAft>
                      </a:pPr>
                      <a:r>
                        <a:rPr lang="en-US" sz="1800" b="1" kern="100" dirty="0">
                          <a:solidFill>
                            <a:srgbClr val="000000"/>
                          </a:solidFill>
                          <a:effectLst/>
                          <a:latin typeface="標楷體" panose="03000509000000000000" pitchFamily="65" charset="-120"/>
                          <a:ea typeface="標楷體" panose="03000509000000000000" pitchFamily="65" charset="-120"/>
                        </a:rPr>
                        <a:t> </a:t>
                      </a:r>
                      <a:endParaRPr lang="zh-TW" sz="1800" b="1" kern="100" dirty="0">
                        <a:solidFill>
                          <a:srgbClr val="000000"/>
                        </a:solidFill>
                        <a:effectLst/>
                        <a:latin typeface="標楷體" panose="03000509000000000000" pitchFamily="65" charset="-120"/>
                        <a:ea typeface="標楷體" panose="03000509000000000000" pitchFamily="65" charset="-120"/>
                      </a:endParaRPr>
                    </a:p>
                  </a:txBody>
                  <a:tcPr marL="4724" marR="472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extLst>
                  <a:ext uri="{0D108BD9-81ED-4DB2-BD59-A6C34878D82A}">
                    <a16:rowId xmlns:a16="http://schemas.microsoft.com/office/drawing/2014/main" val="10003"/>
                  </a:ext>
                </a:extLst>
              </a:tr>
              <a:tr h="340125">
                <a:tc gridSpan="3">
                  <a:txBody>
                    <a:bodyPr/>
                    <a:lstStyle/>
                    <a:p>
                      <a:pPr marL="36195" marR="36195" algn="dist">
                        <a:spcAft>
                          <a:spcPts val="0"/>
                        </a:spcAft>
                      </a:pPr>
                      <a:r>
                        <a:rPr lang="zh-TW" sz="1800" b="1" kern="100" spc="-100" dirty="0">
                          <a:solidFill>
                            <a:srgbClr val="000000"/>
                          </a:solidFill>
                          <a:effectLst/>
                          <a:latin typeface="標楷體" panose="03000509000000000000" pitchFamily="65" charset="-120"/>
                          <a:ea typeface="標楷體" panose="03000509000000000000" pitchFamily="65" charset="-120"/>
                        </a:rPr>
                        <a:t>完成履約日期</a:t>
                      </a:r>
                      <a:endParaRPr lang="zh-TW" sz="1800" b="1" kern="100" dirty="0">
                        <a:solidFill>
                          <a:srgbClr val="000000"/>
                        </a:solidFill>
                        <a:effectLst/>
                        <a:latin typeface="標楷體" panose="03000509000000000000" pitchFamily="65" charset="-120"/>
                        <a:ea typeface="標楷體" panose="03000509000000000000" pitchFamily="65" charset="-120"/>
                      </a:endParaRPr>
                    </a:p>
                  </a:txBody>
                  <a:tcPr marL="4724" marR="472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hMerge="1">
                  <a:txBody>
                    <a:bodyPr/>
                    <a:lstStyle/>
                    <a:p>
                      <a:endParaRPr lang="zh-TW" altLang="en-US"/>
                    </a:p>
                  </a:txBody>
                  <a:tcPr/>
                </a:tc>
                <a:tc hMerge="1">
                  <a:txBody>
                    <a:bodyPr/>
                    <a:lstStyle/>
                    <a:p>
                      <a:endParaRPr lang="zh-TW" altLang="en-US"/>
                    </a:p>
                  </a:txBody>
                  <a:tcPr/>
                </a:tc>
                <a:tc>
                  <a:txBody>
                    <a:bodyPr/>
                    <a:lstStyle/>
                    <a:p>
                      <a:pPr marL="36195" marR="36195" algn="dist">
                        <a:spcAft>
                          <a:spcPts val="0"/>
                        </a:spcAft>
                      </a:pPr>
                      <a:endParaRPr lang="zh-TW" sz="1800" b="1" kern="100" dirty="0">
                        <a:solidFill>
                          <a:srgbClr val="000000"/>
                        </a:solidFill>
                        <a:effectLst/>
                        <a:latin typeface="標楷體" panose="03000509000000000000" pitchFamily="65" charset="-120"/>
                        <a:ea typeface="標楷體" panose="03000509000000000000" pitchFamily="65" charset="-120"/>
                      </a:endParaRPr>
                    </a:p>
                  </a:txBody>
                  <a:tcPr marL="4724" marR="472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gridSpan="2">
                  <a:txBody>
                    <a:bodyPr/>
                    <a:lstStyle/>
                    <a:p>
                      <a:pPr marL="36195" marR="36195" algn="dist">
                        <a:spcAft>
                          <a:spcPts val="0"/>
                        </a:spcAft>
                      </a:pPr>
                      <a:r>
                        <a:rPr lang="zh-TW" sz="1800" b="1" kern="100" spc="-100">
                          <a:solidFill>
                            <a:srgbClr val="000000"/>
                          </a:solidFill>
                          <a:effectLst/>
                          <a:latin typeface="標楷體" panose="03000509000000000000" pitchFamily="65" charset="-120"/>
                          <a:ea typeface="標楷體" panose="03000509000000000000" pitchFamily="65" charset="-120"/>
                        </a:rPr>
                        <a:t>開始驗收日期</a:t>
                      </a:r>
                      <a:endParaRPr lang="zh-TW" sz="1800" b="1" kern="100">
                        <a:solidFill>
                          <a:srgbClr val="000000"/>
                        </a:solidFill>
                        <a:effectLst/>
                        <a:latin typeface="標楷體" panose="03000509000000000000" pitchFamily="65" charset="-120"/>
                        <a:ea typeface="標楷體" panose="03000509000000000000" pitchFamily="65" charset="-120"/>
                      </a:endParaRPr>
                    </a:p>
                  </a:txBody>
                  <a:tcPr marL="4724" marR="472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hMerge="1">
                  <a:txBody>
                    <a:bodyPr/>
                    <a:lstStyle/>
                    <a:p>
                      <a:pPr marL="36195" marR="36195" algn="dist">
                        <a:spcAft>
                          <a:spcPts val="0"/>
                        </a:spcAft>
                      </a:pPr>
                      <a:endParaRPr lang="zh-TW" sz="1800" b="1" kern="100">
                        <a:solidFill>
                          <a:srgbClr val="000000"/>
                        </a:solidFill>
                        <a:effectLst/>
                        <a:latin typeface="標楷體" panose="03000509000000000000" pitchFamily="65" charset="-120"/>
                        <a:ea typeface="標楷體" panose="03000509000000000000" pitchFamily="65" charset="-120"/>
                      </a:endParaRPr>
                    </a:p>
                  </a:txBody>
                  <a:tcPr marL="4724" marR="472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marL="36195" marR="36195" algn="dist">
                        <a:spcAft>
                          <a:spcPts val="0"/>
                        </a:spcAft>
                      </a:pPr>
                      <a:r>
                        <a:rPr lang="en-US" sz="1800" b="1" kern="100" dirty="0">
                          <a:solidFill>
                            <a:srgbClr val="000000"/>
                          </a:solidFill>
                          <a:effectLst/>
                          <a:latin typeface="標楷體" panose="03000509000000000000" pitchFamily="65" charset="-120"/>
                          <a:ea typeface="標楷體" panose="03000509000000000000" pitchFamily="65" charset="-120"/>
                        </a:rPr>
                        <a:t> </a:t>
                      </a:r>
                      <a:endParaRPr lang="zh-TW" sz="1800" b="1" kern="100" dirty="0">
                        <a:solidFill>
                          <a:srgbClr val="000000"/>
                        </a:solidFill>
                        <a:effectLst/>
                        <a:latin typeface="標楷體" panose="03000509000000000000" pitchFamily="65" charset="-120"/>
                        <a:ea typeface="標楷體" panose="03000509000000000000" pitchFamily="65" charset="-120"/>
                      </a:endParaRPr>
                    </a:p>
                  </a:txBody>
                  <a:tcPr marL="4724" marR="472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hMerge="1">
                  <a:txBody>
                    <a:bodyPr/>
                    <a:lstStyle/>
                    <a:p>
                      <a:pPr marL="36195" marR="36195" algn="dist">
                        <a:spcAft>
                          <a:spcPts val="0"/>
                        </a:spcAft>
                      </a:pPr>
                      <a:endParaRPr lang="zh-TW" sz="1800" b="1" kern="100" dirty="0">
                        <a:solidFill>
                          <a:srgbClr val="000000"/>
                        </a:solidFill>
                        <a:effectLst/>
                        <a:latin typeface="標楷體" panose="03000509000000000000" pitchFamily="65" charset="-120"/>
                        <a:ea typeface="標楷體" panose="03000509000000000000" pitchFamily="65" charset="-120"/>
                      </a:endParaRPr>
                    </a:p>
                  </a:txBody>
                  <a:tcPr marL="4724" marR="472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4">
                  <a:txBody>
                    <a:bodyPr/>
                    <a:lstStyle/>
                    <a:p>
                      <a:pPr marL="36195" marR="36195" algn="dist">
                        <a:spcAft>
                          <a:spcPts val="0"/>
                        </a:spcAft>
                      </a:pPr>
                      <a:r>
                        <a:rPr lang="zh-TW" sz="1800" b="1" kern="100" spc="-100" dirty="0">
                          <a:solidFill>
                            <a:srgbClr val="000000"/>
                          </a:solidFill>
                          <a:effectLst/>
                          <a:latin typeface="標楷體" panose="03000509000000000000" pitchFamily="65" charset="-120"/>
                          <a:ea typeface="標楷體" panose="03000509000000000000" pitchFamily="65" charset="-120"/>
                        </a:rPr>
                        <a:t>驗收完畢</a:t>
                      </a:r>
                      <a:r>
                        <a:rPr lang="en-US" sz="1800" b="1" kern="100" spc="-100" dirty="0">
                          <a:solidFill>
                            <a:srgbClr val="000000"/>
                          </a:solidFill>
                          <a:effectLst/>
                          <a:latin typeface="標楷體" panose="03000509000000000000" pitchFamily="65" charset="-120"/>
                          <a:ea typeface="標楷體" panose="03000509000000000000" pitchFamily="65" charset="-120"/>
                        </a:rPr>
                        <a:t>/</a:t>
                      </a:r>
                      <a:r>
                        <a:rPr lang="zh-TW" sz="1800" b="1" kern="100" spc="-100" dirty="0">
                          <a:solidFill>
                            <a:srgbClr val="000000"/>
                          </a:solidFill>
                          <a:effectLst/>
                          <a:latin typeface="標楷體" panose="03000509000000000000" pitchFamily="65" charset="-120"/>
                          <a:ea typeface="標楷體" panose="03000509000000000000" pitchFamily="65" charset="-120"/>
                        </a:rPr>
                        <a:t>驗收合格日期</a:t>
                      </a:r>
                      <a:endParaRPr lang="zh-TW" sz="1800" b="1" kern="100" dirty="0">
                        <a:solidFill>
                          <a:srgbClr val="000000"/>
                        </a:solidFill>
                        <a:effectLst/>
                        <a:latin typeface="標楷體" panose="03000509000000000000" pitchFamily="65" charset="-120"/>
                        <a:ea typeface="標楷體" panose="03000509000000000000" pitchFamily="65" charset="-120"/>
                      </a:endParaRPr>
                    </a:p>
                  </a:txBody>
                  <a:tcPr marL="4724" marR="472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hMerge="1">
                  <a:txBody>
                    <a:bodyPr/>
                    <a:lstStyle/>
                    <a:p>
                      <a:pPr marL="36195" marR="36195" algn="dist">
                        <a:spcAft>
                          <a:spcPts val="0"/>
                        </a:spcAft>
                      </a:pPr>
                      <a:endParaRPr lang="zh-TW" sz="1800" b="1" kern="100">
                        <a:solidFill>
                          <a:srgbClr val="000000"/>
                        </a:solidFill>
                        <a:effectLst/>
                        <a:latin typeface="標楷體" panose="03000509000000000000" pitchFamily="65" charset="-120"/>
                        <a:ea typeface="標楷體" panose="03000509000000000000" pitchFamily="65" charset="-120"/>
                      </a:endParaRPr>
                    </a:p>
                  </a:txBody>
                  <a:tcPr marL="4724" marR="472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zh-TW" altLang="en-US"/>
                    </a:p>
                  </a:txBody>
                  <a:tcPr/>
                </a:tc>
                <a:tc hMerge="1">
                  <a:txBody>
                    <a:bodyPr/>
                    <a:lstStyle/>
                    <a:p>
                      <a:endParaRPr lang="zh-TW" altLang="en-US"/>
                    </a:p>
                  </a:txBody>
                  <a:tcPr/>
                </a:tc>
                <a:tc>
                  <a:txBody>
                    <a:bodyPr/>
                    <a:lstStyle/>
                    <a:p>
                      <a:pPr marL="36195" marR="36195" algn="dist">
                        <a:spcAft>
                          <a:spcPts val="0"/>
                        </a:spcAft>
                      </a:pPr>
                      <a:r>
                        <a:rPr lang="en-US" sz="1800" b="1" kern="100">
                          <a:solidFill>
                            <a:srgbClr val="000000"/>
                          </a:solidFill>
                          <a:effectLst/>
                          <a:latin typeface="標楷體" panose="03000509000000000000" pitchFamily="65" charset="-120"/>
                          <a:ea typeface="標楷體" panose="03000509000000000000" pitchFamily="65" charset="-120"/>
                        </a:rPr>
                        <a:t> </a:t>
                      </a:r>
                      <a:endParaRPr lang="zh-TW" sz="1800" b="1" kern="100">
                        <a:solidFill>
                          <a:srgbClr val="000000"/>
                        </a:solidFill>
                        <a:effectLst/>
                        <a:latin typeface="標楷體" panose="03000509000000000000" pitchFamily="65" charset="-120"/>
                        <a:ea typeface="標楷體" panose="03000509000000000000" pitchFamily="65" charset="-120"/>
                      </a:endParaRPr>
                    </a:p>
                  </a:txBody>
                  <a:tcPr marL="4724" marR="472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0004"/>
                  </a:ext>
                </a:extLst>
              </a:tr>
              <a:tr h="340125">
                <a:tc gridSpan="3">
                  <a:txBody>
                    <a:bodyPr/>
                    <a:lstStyle/>
                    <a:p>
                      <a:pPr marL="36195" marR="36195" algn="dist">
                        <a:spcAft>
                          <a:spcPts val="0"/>
                        </a:spcAft>
                      </a:pPr>
                      <a:r>
                        <a:rPr lang="zh-TW" sz="1800" b="1" kern="100" spc="-100" dirty="0">
                          <a:solidFill>
                            <a:srgbClr val="000000"/>
                          </a:solidFill>
                          <a:effectLst/>
                          <a:latin typeface="標楷體" panose="03000509000000000000" pitchFamily="65" charset="-120"/>
                          <a:ea typeface="標楷體" panose="03000509000000000000" pitchFamily="65" charset="-120"/>
                        </a:rPr>
                        <a:t>履約逾期總天數</a:t>
                      </a:r>
                      <a:endParaRPr lang="zh-TW" sz="1800" b="1" kern="100" dirty="0">
                        <a:solidFill>
                          <a:srgbClr val="000000"/>
                        </a:solidFill>
                        <a:effectLst/>
                        <a:latin typeface="標楷體" panose="03000509000000000000" pitchFamily="65" charset="-120"/>
                        <a:ea typeface="標楷體" panose="03000509000000000000" pitchFamily="65" charset="-120"/>
                      </a:endParaRPr>
                    </a:p>
                  </a:txBody>
                  <a:tcPr marL="4724" marR="472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hMerge="1">
                  <a:txBody>
                    <a:bodyPr/>
                    <a:lstStyle/>
                    <a:p>
                      <a:endParaRPr lang="zh-TW" altLang="en-US"/>
                    </a:p>
                  </a:txBody>
                  <a:tcPr/>
                </a:tc>
                <a:tc hMerge="1">
                  <a:txBody>
                    <a:bodyPr/>
                    <a:lstStyle/>
                    <a:p>
                      <a:endParaRPr lang="zh-TW" altLang="en-US"/>
                    </a:p>
                  </a:txBody>
                  <a:tcPr/>
                </a:tc>
                <a:tc>
                  <a:txBody>
                    <a:bodyPr/>
                    <a:lstStyle/>
                    <a:p>
                      <a:pPr marL="36195" marR="36195" algn="dist">
                        <a:spcAft>
                          <a:spcPts val="0"/>
                        </a:spcAft>
                      </a:pPr>
                      <a:endParaRPr lang="zh-TW" sz="1800" b="1" kern="100" dirty="0">
                        <a:solidFill>
                          <a:srgbClr val="000000"/>
                        </a:solidFill>
                        <a:effectLst/>
                        <a:latin typeface="標楷體" panose="03000509000000000000" pitchFamily="65" charset="-120"/>
                        <a:ea typeface="標楷體" panose="03000509000000000000" pitchFamily="65" charset="-120"/>
                      </a:endParaRPr>
                    </a:p>
                  </a:txBody>
                  <a:tcPr marL="4724" marR="472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gridSpan="2">
                  <a:txBody>
                    <a:bodyPr/>
                    <a:lstStyle/>
                    <a:p>
                      <a:pPr marL="36195" marR="36195" algn="dist">
                        <a:spcAft>
                          <a:spcPts val="0"/>
                        </a:spcAft>
                      </a:pPr>
                      <a:r>
                        <a:rPr lang="zh-TW" sz="1600" b="1" kern="100" spc="-100" dirty="0">
                          <a:solidFill>
                            <a:srgbClr val="000000"/>
                          </a:solidFill>
                          <a:effectLst/>
                          <a:latin typeface="標楷體" panose="03000509000000000000" pitchFamily="65" charset="-120"/>
                          <a:ea typeface="標楷體" panose="03000509000000000000" pitchFamily="65" charset="-120"/>
                        </a:rPr>
                        <a:t>不計違約金天數</a:t>
                      </a:r>
                      <a:endParaRPr lang="zh-TW" sz="1600" b="1" kern="100" dirty="0">
                        <a:solidFill>
                          <a:srgbClr val="000000"/>
                        </a:solidFill>
                        <a:effectLst/>
                        <a:latin typeface="標楷體" panose="03000509000000000000" pitchFamily="65" charset="-120"/>
                        <a:ea typeface="標楷體" panose="03000509000000000000" pitchFamily="65" charset="-120"/>
                      </a:endParaRPr>
                    </a:p>
                  </a:txBody>
                  <a:tcPr marL="4724" marR="472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hMerge="1">
                  <a:txBody>
                    <a:bodyPr/>
                    <a:lstStyle/>
                    <a:p>
                      <a:pPr marL="36195" marR="36195" algn="dist">
                        <a:spcAft>
                          <a:spcPts val="0"/>
                        </a:spcAft>
                      </a:pPr>
                      <a:endParaRPr lang="zh-TW" sz="1800" b="1" kern="100" dirty="0">
                        <a:solidFill>
                          <a:srgbClr val="000000"/>
                        </a:solidFill>
                        <a:effectLst/>
                        <a:latin typeface="標楷體" panose="03000509000000000000" pitchFamily="65" charset="-120"/>
                        <a:ea typeface="標楷體" panose="03000509000000000000" pitchFamily="65" charset="-120"/>
                      </a:endParaRPr>
                    </a:p>
                  </a:txBody>
                  <a:tcPr marL="4724" marR="472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marL="36195" marR="36195" algn="dist">
                        <a:spcAft>
                          <a:spcPts val="0"/>
                        </a:spcAft>
                      </a:pPr>
                      <a:r>
                        <a:rPr lang="en-US" sz="1800" b="1" kern="100" spc="-100">
                          <a:solidFill>
                            <a:srgbClr val="000000"/>
                          </a:solidFill>
                          <a:effectLst/>
                          <a:latin typeface="標楷體" panose="03000509000000000000" pitchFamily="65" charset="-120"/>
                          <a:ea typeface="標楷體" panose="03000509000000000000" pitchFamily="65" charset="-120"/>
                        </a:rPr>
                        <a:t> </a:t>
                      </a:r>
                      <a:endParaRPr lang="zh-TW" sz="1800" b="1" kern="100">
                        <a:solidFill>
                          <a:srgbClr val="000000"/>
                        </a:solidFill>
                        <a:effectLst/>
                        <a:latin typeface="標楷體" panose="03000509000000000000" pitchFamily="65" charset="-120"/>
                        <a:ea typeface="標楷體" panose="03000509000000000000" pitchFamily="65" charset="-120"/>
                      </a:endParaRPr>
                    </a:p>
                  </a:txBody>
                  <a:tcPr marL="4724" marR="472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hMerge="1">
                  <a:txBody>
                    <a:bodyPr/>
                    <a:lstStyle/>
                    <a:p>
                      <a:pPr marL="36195" marR="36195" algn="dist">
                        <a:spcAft>
                          <a:spcPts val="0"/>
                        </a:spcAft>
                      </a:pPr>
                      <a:endParaRPr lang="zh-TW" sz="1800" b="1" kern="100" dirty="0">
                        <a:solidFill>
                          <a:srgbClr val="000000"/>
                        </a:solidFill>
                        <a:effectLst/>
                        <a:latin typeface="標楷體" panose="03000509000000000000" pitchFamily="65" charset="-120"/>
                        <a:ea typeface="標楷體" panose="03000509000000000000" pitchFamily="65" charset="-120"/>
                      </a:endParaRPr>
                    </a:p>
                  </a:txBody>
                  <a:tcPr marL="4724" marR="472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4">
                  <a:txBody>
                    <a:bodyPr/>
                    <a:lstStyle/>
                    <a:p>
                      <a:pPr marL="36195" marR="36195" algn="dist">
                        <a:spcAft>
                          <a:spcPts val="0"/>
                        </a:spcAft>
                      </a:pPr>
                      <a:r>
                        <a:rPr lang="zh-TW" sz="1800" b="1" kern="100" spc="-100" dirty="0">
                          <a:solidFill>
                            <a:srgbClr val="000000"/>
                          </a:solidFill>
                          <a:effectLst/>
                          <a:latin typeface="標楷體" panose="03000509000000000000" pitchFamily="65" charset="-120"/>
                          <a:ea typeface="標楷體" panose="03000509000000000000" pitchFamily="65" charset="-120"/>
                        </a:rPr>
                        <a:t>應計違約金天數</a:t>
                      </a:r>
                      <a:endParaRPr lang="zh-TW" sz="1800" b="1" kern="100" dirty="0">
                        <a:solidFill>
                          <a:srgbClr val="000000"/>
                        </a:solidFill>
                        <a:effectLst/>
                        <a:latin typeface="標楷體" panose="03000509000000000000" pitchFamily="65" charset="-120"/>
                        <a:ea typeface="標楷體" panose="03000509000000000000" pitchFamily="65" charset="-120"/>
                      </a:endParaRPr>
                    </a:p>
                  </a:txBody>
                  <a:tcPr marL="4724" marR="472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hMerge="1">
                  <a:txBody>
                    <a:bodyPr/>
                    <a:lstStyle/>
                    <a:p>
                      <a:pPr marL="36195" marR="36195" algn="dist">
                        <a:spcAft>
                          <a:spcPts val="0"/>
                        </a:spcAft>
                      </a:pPr>
                      <a:endParaRPr lang="zh-TW" sz="1800" b="1" kern="100" dirty="0">
                        <a:solidFill>
                          <a:srgbClr val="000000"/>
                        </a:solidFill>
                        <a:effectLst/>
                        <a:latin typeface="標楷體" panose="03000509000000000000" pitchFamily="65" charset="-120"/>
                        <a:ea typeface="標楷體" panose="03000509000000000000" pitchFamily="65" charset="-120"/>
                      </a:endParaRPr>
                    </a:p>
                  </a:txBody>
                  <a:tcPr marL="4724" marR="472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zh-TW" altLang="en-US"/>
                    </a:p>
                  </a:txBody>
                  <a:tcPr/>
                </a:tc>
                <a:tc hMerge="1">
                  <a:txBody>
                    <a:bodyPr/>
                    <a:lstStyle/>
                    <a:p>
                      <a:endParaRPr lang="zh-TW" altLang="en-US"/>
                    </a:p>
                  </a:txBody>
                  <a:tcPr/>
                </a:tc>
                <a:tc>
                  <a:txBody>
                    <a:bodyPr/>
                    <a:lstStyle/>
                    <a:p>
                      <a:pPr marL="36195" marR="36195" algn="dist">
                        <a:spcAft>
                          <a:spcPts val="0"/>
                        </a:spcAft>
                      </a:pPr>
                      <a:r>
                        <a:rPr lang="en-US" sz="1800" b="1" kern="100" dirty="0">
                          <a:solidFill>
                            <a:srgbClr val="000000"/>
                          </a:solidFill>
                          <a:effectLst/>
                          <a:latin typeface="標楷體" panose="03000509000000000000" pitchFamily="65" charset="-120"/>
                          <a:ea typeface="標楷體" panose="03000509000000000000" pitchFamily="65" charset="-120"/>
                        </a:rPr>
                        <a:t> </a:t>
                      </a:r>
                      <a:endParaRPr lang="zh-TW" sz="1800" b="1" kern="100" dirty="0">
                        <a:solidFill>
                          <a:srgbClr val="000000"/>
                        </a:solidFill>
                        <a:effectLst/>
                        <a:latin typeface="標楷體" panose="03000509000000000000" pitchFamily="65" charset="-120"/>
                        <a:ea typeface="標楷體" panose="03000509000000000000" pitchFamily="65" charset="-120"/>
                      </a:endParaRPr>
                    </a:p>
                  </a:txBody>
                  <a:tcPr marL="4724" marR="472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0005"/>
                  </a:ext>
                </a:extLst>
              </a:tr>
              <a:tr h="283437">
                <a:tc gridSpan="3">
                  <a:txBody>
                    <a:bodyPr/>
                    <a:lstStyle/>
                    <a:p>
                      <a:pPr marL="36195" marR="36195" algn="dist">
                        <a:spcAft>
                          <a:spcPts val="0"/>
                        </a:spcAft>
                      </a:pPr>
                      <a:r>
                        <a:rPr lang="zh-TW" sz="1800" b="1" kern="100" dirty="0">
                          <a:solidFill>
                            <a:srgbClr val="000000"/>
                          </a:solidFill>
                          <a:effectLst/>
                          <a:latin typeface="標楷體" panose="03000509000000000000" pitchFamily="65" charset="-120"/>
                          <a:ea typeface="標楷體" panose="03000509000000000000" pitchFamily="65" charset="-120"/>
                        </a:rPr>
                        <a:t>逾期違約金</a:t>
                      </a:r>
                    </a:p>
                  </a:txBody>
                  <a:tcPr marL="4724" marR="472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hMerge="1">
                  <a:txBody>
                    <a:bodyPr/>
                    <a:lstStyle/>
                    <a:p>
                      <a:endParaRPr lang="zh-TW" altLang="en-US"/>
                    </a:p>
                  </a:txBody>
                  <a:tcPr/>
                </a:tc>
                <a:tc hMerge="1">
                  <a:txBody>
                    <a:bodyPr/>
                    <a:lstStyle/>
                    <a:p>
                      <a:endParaRPr lang="zh-TW" altLang="en-US"/>
                    </a:p>
                  </a:txBody>
                  <a:tcPr/>
                </a:tc>
                <a:tc gridSpan="3">
                  <a:txBody>
                    <a:bodyPr/>
                    <a:lstStyle/>
                    <a:p>
                      <a:pPr marL="36195" marR="36195" algn="dist">
                        <a:spcAft>
                          <a:spcPts val="0"/>
                        </a:spcAft>
                      </a:pPr>
                      <a:endParaRPr lang="zh-TW" sz="1800" b="1" kern="100">
                        <a:solidFill>
                          <a:srgbClr val="000000"/>
                        </a:solidFill>
                        <a:effectLst/>
                        <a:latin typeface="標楷體" panose="03000509000000000000" pitchFamily="65" charset="-120"/>
                        <a:ea typeface="標楷體" panose="03000509000000000000" pitchFamily="65" charset="-120"/>
                      </a:endParaRPr>
                    </a:p>
                  </a:txBody>
                  <a:tcPr marL="4724" marR="472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hMerge="1">
                  <a:txBody>
                    <a:bodyPr/>
                    <a:lstStyle/>
                    <a:p>
                      <a:endParaRPr lang="zh-TW" altLang="en-US"/>
                    </a:p>
                  </a:txBody>
                  <a:tcPr/>
                </a:tc>
                <a:tc hMerge="1">
                  <a:txBody>
                    <a:bodyPr/>
                    <a:lstStyle/>
                    <a:p>
                      <a:endParaRPr lang="zh-TW" altLang="en-US"/>
                    </a:p>
                  </a:txBody>
                  <a:tcPr/>
                </a:tc>
                <a:tc gridSpan="2">
                  <a:txBody>
                    <a:bodyPr/>
                    <a:lstStyle/>
                    <a:p>
                      <a:pPr marL="36195" marR="36195" algn="dist">
                        <a:spcAft>
                          <a:spcPts val="0"/>
                        </a:spcAft>
                      </a:pPr>
                      <a:r>
                        <a:rPr lang="zh-TW" sz="1800" b="1" kern="100" spc="-100" dirty="0">
                          <a:solidFill>
                            <a:srgbClr val="000000"/>
                          </a:solidFill>
                          <a:effectLst/>
                          <a:latin typeface="標楷體" panose="03000509000000000000" pitchFamily="65" charset="-120"/>
                          <a:ea typeface="標楷體" panose="03000509000000000000" pitchFamily="65" charset="-120"/>
                        </a:rPr>
                        <a:t>其他違約金</a:t>
                      </a:r>
                      <a:endParaRPr lang="zh-TW" sz="1800" b="1" kern="100" dirty="0">
                        <a:solidFill>
                          <a:srgbClr val="000000"/>
                        </a:solidFill>
                        <a:effectLst/>
                        <a:latin typeface="標楷體" panose="03000509000000000000" pitchFamily="65" charset="-120"/>
                        <a:ea typeface="標楷體" panose="03000509000000000000" pitchFamily="65" charset="-120"/>
                      </a:endParaRPr>
                    </a:p>
                  </a:txBody>
                  <a:tcPr marL="4724" marR="472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hMerge="1">
                  <a:txBody>
                    <a:bodyPr/>
                    <a:lstStyle/>
                    <a:p>
                      <a:pPr marL="36195" marR="36195" algn="dist">
                        <a:spcAft>
                          <a:spcPts val="0"/>
                        </a:spcAft>
                      </a:pPr>
                      <a:endParaRPr lang="zh-TW" sz="1800" b="1" kern="100" dirty="0">
                        <a:solidFill>
                          <a:srgbClr val="000000"/>
                        </a:solidFill>
                        <a:effectLst/>
                        <a:latin typeface="標楷體" panose="03000509000000000000" pitchFamily="65" charset="-120"/>
                        <a:ea typeface="標楷體" panose="03000509000000000000" pitchFamily="65" charset="-120"/>
                      </a:endParaRPr>
                    </a:p>
                  </a:txBody>
                  <a:tcPr marL="4724" marR="472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5">
                  <a:txBody>
                    <a:bodyPr/>
                    <a:lstStyle/>
                    <a:p>
                      <a:pPr marL="36195" marR="36195" algn="dist">
                        <a:spcAft>
                          <a:spcPts val="0"/>
                        </a:spcAft>
                      </a:pPr>
                      <a:r>
                        <a:rPr lang="en-US" sz="1800" b="1" kern="100" dirty="0">
                          <a:solidFill>
                            <a:srgbClr val="000000"/>
                          </a:solidFill>
                          <a:effectLst/>
                          <a:latin typeface="標楷體" panose="03000509000000000000" pitchFamily="65" charset="-120"/>
                          <a:ea typeface="標楷體" panose="03000509000000000000" pitchFamily="65" charset="-120"/>
                        </a:rPr>
                        <a:t> </a:t>
                      </a:r>
                      <a:endParaRPr lang="zh-TW" sz="1800" b="1" kern="100" dirty="0">
                        <a:solidFill>
                          <a:srgbClr val="000000"/>
                        </a:solidFill>
                        <a:effectLst/>
                        <a:latin typeface="標楷體" panose="03000509000000000000" pitchFamily="65" charset="-120"/>
                        <a:ea typeface="標楷體" panose="03000509000000000000" pitchFamily="65" charset="-120"/>
                      </a:endParaRPr>
                    </a:p>
                  </a:txBody>
                  <a:tcPr marL="4724" marR="472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extLst>
                  <a:ext uri="{0D108BD9-81ED-4DB2-BD59-A6C34878D82A}">
                    <a16:rowId xmlns:a16="http://schemas.microsoft.com/office/drawing/2014/main" val="10006"/>
                  </a:ext>
                </a:extLst>
              </a:tr>
              <a:tr h="74234">
                <a:tc gridSpan="3">
                  <a:txBody>
                    <a:bodyPr/>
                    <a:lstStyle/>
                    <a:p>
                      <a:pPr marL="36195" marR="36195" algn="dist">
                        <a:spcAft>
                          <a:spcPts val="0"/>
                        </a:spcAft>
                      </a:pPr>
                      <a:r>
                        <a:rPr lang="zh-TW" sz="1800" b="1" kern="100" dirty="0">
                          <a:solidFill>
                            <a:srgbClr val="000000"/>
                          </a:solidFill>
                          <a:effectLst/>
                          <a:latin typeface="標楷體" panose="03000509000000000000" pitchFamily="65" charset="-120"/>
                          <a:ea typeface="標楷體" panose="03000509000000000000" pitchFamily="65" charset="-120"/>
                        </a:rPr>
                        <a:t>契約金額</a:t>
                      </a:r>
                    </a:p>
                  </a:txBody>
                  <a:tcPr marL="4724" marR="472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hMerge="1">
                  <a:txBody>
                    <a:bodyPr/>
                    <a:lstStyle/>
                    <a:p>
                      <a:endParaRPr lang="zh-TW" altLang="en-US"/>
                    </a:p>
                  </a:txBody>
                  <a:tcPr/>
                </a:tc>
                <a:tc hMerge="1">
                  <a:txBody>
                    <a:bodyPr/>
                    <a:lstStyle/>
                    <a:p>
                      <a:endParaRPr lang="zh-TW" altLang="en-US"/>
                    </a:p>
                  </a:txBody>
                  <a:tcPr/>
                </a:tc>
                <a:tc gridSpan="10">
                  <a:txBody>
                    <a:bodyPr/>
                    <a:lstStyle/>
                    <a:p>
                      <a:pPr marL="36195" marR="36195" algn="dist">
                        <a:spcAft>
                          <a:spcPts val="0"/>
                        </a:spcAft>
                      </a:pPr>
                      <a:endParaRPr lang="zh-TW" sz="1800" b="1" kern="100" dirty="0">
                        <a:solidFill>
                          <a:srgbClr val="000000"/>
                        </a:solidFill>
                        <a:effectLst/>
                        <a:latin typeface="標楷體" panose="03000509000000000000" pitchFamily="65" charset="-120"/>
                        <a:ea typeface="標楷體" panose="03000509000000000000" pitchFamily="65" charset="-120"/>
                      </a:endParaRPr>
                    </a:p>
                  </a:txBody>
                  <a:tcPr marL="4724" marR="472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extLst>
                  <a:ext uri="{0D108BD9-81ED-4DB2-BD59-A6C34878D82A}">
                    <a16:rowId xmlns:a16="http://schemas.microsoft.com/office/drawing/2014/main" val="10007"/>
                  </a:ext>
                </a:extLst>
              </a:tr>
              <a:tr h="113375">
                <a:tc rowSpan="4">
                  <a:txBody>
                    <a:bodyPr/>
                    <a:lstStyle/>
                    <a:p>
                      <a:pPr marL="71755" marR="71755" algn="dist">
                        <a:spcAft>
                          <a:spcPts val="0"/>
                        </a:spcAft>
                      </a:pPr>
                      <a:r>
                        <a:rPr lang="zh-TW" sz="1600" b="1" kern="100" dirty="0">
                          <a:solidFill>
                            <a:srgbClr val="000000"/>
                          </a:solidFill>
                          <a:effectLst/>
                          <a:latin typeface="標楷體" panose="03000509000000000000" pitchFamily="65" charset="-120"/>
                          <a:ea typeface="標楷體" panose="03000509000000000000" pitchFamily="65" charset="-120"/>
                        </a:rPr>
                        <a:t>增減價款</a:t>
                      </a:r>
                    </a:p>
                  </a:txBody>
                  <a:tcPr marL="4724" marR="4724" marT="0" marB="0" vert="eaVert"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rowSpan="2" gridSpan="2">
                  <a:txBody>
                    <a:bodyPr/>
                    <a:lstStyle/>
                    <a:p>
                      <a:pPr algn="r">
                        <a:spcAft>
                          <a:spcPts val="0"/>
                        </a:spcAft>
                      </a:pPr>
                      <a:r>
                        <a:rPr lang="zh-TW" sz="1600" b="1" kern="100">
                          <a:solidFill>
                            <a:srgbClr val="000000"/>
                          </a:solidFill>
                          <a:effectLst/>
                          <a:latin typeface="標楷體" panose="03000509000000000000" pitchFamily="65" charset="-120"/>
                          <a:ea typeface="標楷體" panose="03000509000000000000" pitchFamily="65" charset="-120"/>
                        </a:rPr>
                        <a:t>次別</a:t>
                      </a:r>
                    </a:p>
                    <a:p>
                      <a:pPr>
                        <a:spcAft>
                          <a:spcPts val="0"/>
                        </a:spcAft>
                      </a:pPr>
                      <a:r>
                        <a:rPr lang="zh-TW" sz="1600" b="1" kern="100">
                          <a:solidFill>
                            <a:srgbClr val="000000"/>
                          </a:solidFill>
                          <a:effectLst/>
                          <a:latin typeface="標楷體" panose="03000509000000000000" pitchFamily="65" charset="-120"/>
                          <a:ea typeface="標楷體" panose="03000509000000000000" pitchFamily="65" charset="-120"/>
                        </a:rPr>
                        <a:t>類別</a:t>
                      </a:r>
                    </a:p>
                  </a:txBody>
                  <a:tcPr marL="4724" marR="472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rowSpan="2" hMerge="1">
                  <a:txBody>
                    <a:bodyPr/>
                    <a:lstStyle/>
                    <a:p>
                      <a:endParaRPr lang="zh-TW" altLang="en-US"/>
                    </a:p>
                  </a:txBody>
                  <a:tcPr/>
                </a:tc>
                <a:tc gridSpan="3">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zh-TW" altLang="zh-TW" sz="1800" b="1" kern="100" dirty="0">
                          <a:solidFill>
                            <a:srgbClr val="000000"/>
                          </a:solidFill>
                          <a:effectLst/>
                          <a:latin typeface="標楷體" panose="03000509000000000000" pitchFamily="65" charset="-120"/>
                          <a:ea typeface="標楷體" panose="03000509000000000000" pitchFamily="65" charset="-120"/>
                        </a:rPr>
                        <a:t>第</a:t>
                      </a:r>
                      <a:r>
                        <a:rPr lang="en-US" altLang="zh-TW" sz="1800" b="1" kern="100" dirty="0">
                          <a:solidFill>
                            <a:srgbClr val="000000"/>
                          </a:solidFill>
                          <a:effectLst/>
                          <a:latin typeface="標楷體" panose="03000509000000000000" pitchFamily="65" charset="-120"/>
                          <a:ea typeface="標楷體" panose="03000509000000000000" pitchFamily="65" charset="-120"/>
                        </a:rPr>
                        <a:t> 1 </a:t>
                      </a:r>
                      <a:r>
                        <a:rPr lang="zh-TW" altLang="zh-TW" sz="1800" b="1" kern="100" dirty="0">
                          <a:solidFill>
                            <a:srgbClr val="000000"/>
                          </a:solidFill>
                          <a:effectLst/>
                          <a:latin typeface="標楷體" panose="03000509000000000000" pitchFamily="65" charset="-120"/>
                          <a:ea typeface="標楷體" panose="03000509000000000000" pitchFamily="65" charset="-120"/>
                        </a:rPr>
                        <a:t>次</a:t>
                      </a:r>
                      <a:endParaRPr lang="zh-TW" sz="1800" b="1" kern="100" dirty="0">
                        <a:solidFill>
                          <a:srgbClr val="000000"/>
                        </a:solidFill>
                        <a:effectLst/>
                        <a:latin typeface="標楷體" panose="03000509000000000000" pitchFamily="65" charset="-120"/>
                        <a:ea typeface="標楷體" panose="03000509000000000000" pitchFamily="65" charset="-120"/>
                      </a:endParaRPr>
                    </a:p>
                  </a:txBody>
                  <a:tcPr marL="4724" marR="472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hMerge="1">
                  <a:txBody>
                    <a:bodyPr/>
                    <a:lstStyle/>
                    <a:p>
                      <a:endParaRPr lang="zh-TW" altLang="en-US"/>
                    </a:p>
                  </a:txBody>
                  <a:tcPr/>
                </a:tc>
                <a:tc hMerge="1">
                  <a:txBody>
                    <a:bodyPr/>
                    <a:lstStyle/>
                    <a:p>
                      <a:endParaRPr lang="zh-TW" altLang="en-US"/>
                    </a:p>
                  </a:txBody>
                  <a:tcPr/>
                </a:tc>
                <a:tc gridSpan="4">
                  <a:txBody>
                    <a:bodyPr/>
                    <a:lstStyle/>
                    <a:p>
                      <a:pPr marL="36195" marR="36195" algn="ctr">
                        <a:spcAft>
                          <a:spcPts val="0"/>
                        </a:spcAft>
                      </a:pPr>
                      <a:r>
                        <a:rPr lang="zh-TW" sz="1800" b="1" kern="100" dirty="0">
                          <a:solidFill>
                            <a:srgbClr val="000000"/>
                          </a:solidFill>
                          <a:effectLst/>
                          <a:latin typeface="標楷體" panose="03000509000000000000" pitchFamily="65" charset="-120"/>
                          <a:ea typeface="標楷體" panose="03000509000000000000" pitchFamily="65" charset="-120"/>
                        </a:rPr>
                        <a:t>第</a:t>
                      </a:r>
                      <a:r>
                        <a:rPr lang="en-US" sz="1800" b="1" kern="100" dirty="0">
                          <a:solidFill>
                            <a:srgbClr val="000000"/>
                          </a:solidFill>
                          <a:effectLst/>
                          <a:latin typeface="標楷體" panose="03000509000000000000" pitchFamily="65" charset="-120"/>
                          <a:ea typeface="標楷體" panose="03000509000000000000" pitchFamily="65" charset="-120"/>
                        </a:rPr>
                        <a:t> 2 </a:t>
                      </a:r>
                      <a:r>
                        <a:rPr lang="zh-TW" sz="1800" b="1" kern="100" dirty="0">
                          <a:solidFill>
                            <a:srgbClr val="000000"/>
                          </a:solidFill>
                          <a:effectLst/>
                          <a:latin typeface="標楷體" panose="03000509000000000000" pitchFamily="65" charset="-120"/>
                          <a:ea typeface="標楷體" panose="03000509000000000000" pitchFamily="65" charset="-120"/>
                        </a:rPr>
                        <a:t>次</a:t>
                      </a:r>
                    </a:p>
                  </a:txBody>
                  <a:tcPr marL="4724" marR="472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hMerge="1">
                  <a:txBody>
                    <a:bodyPr/>
                    <a:lstStyle/>
                    <a:p>
                      <a:endParaRPr lang="zh-TW" altLang="en-US"/>
                    </a:p>
                  </a:txBody>
                  <a:tcPr/>
                </a:tc>
                <a:tc hMerge="1">
                  <a:txBody>
                    <a:bodyPr/>
                    <a:lstStyle/>
                    <a:p>
                      <a:endParaRPr lang="zh-TW" altLang="en-US"/>
                    </a:p>
                  </a:txBody>
                  <a:tcPr/>
                </a:tc>
                <a:tc hMerge="1">
                  <a:txBody>
                    <a:bodyPr/>
                    <a:lstStyle/>
                    <a:p>
                      <a:pPr algn="ctr">
                        <a:spcAft>
                          <a:spcPts val="0"/>
                        </a:spcAft>
                      </a:pPr>
                      <a:endParaRPr lang="zh-TW" sz="1800" b="1" kern="100">
                        <a:solidFill>
                          <a:srgbClr val="000000"/>
                        </a:solidFill>
                        <a:effectLst/>
                        <a:latin typeface="標楷體" panose="03000509000000000000" pitchFamily="65" charset="-120"/>
                        <a:ea typeface="標楷體" panose="03000509000000000000" pitchFamily="65" charset="-120"/>
                      </a:endParaRPr>
                    </a:p>
                  </a:txBody>
                  <a:tcPr marL="4724" marR="472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gridSpan="3">
                  <a:txBody>
                    <a:bodyPr/>
                    <a:lstStyle/>
                    <a:p>
                      <a:pPr algn="ctr">
                        <a:spcAft>
                          <a:spcPts val="0"/>
                        </a:spcAft>
                      </a:pPr>
                      <a:r>
                        <a:rPr lang="zh-TW" sz="1800" b="1" kern="100" dirty="0">
                          <a:solidFill>
                            <a:srgbClr val="000000"/>
                          </a:solidFill>
                          <a:effectLst/>
                          <a:latin typeface="標楷體" panose="03000509000000000000" pitchFamily="65" charset="-120"/>
                          <a:ea typeface="標楷體" panose="03000509000000000000" pitchFamily="65" charset="-120"/>
                        </a:rPr>
                        <a:t>合</a:t>
                      </a:r>
                      <a:r>
                        <a:rPr lang="en-US" sz="1800" b="1" kern="100" dirty="0">
                          <a:solidFill>
                            <a:srgbClr val="000000"/>
                          </a:solidFill>
                          <a:effectLst/>
                          <a:latin typeface="標楷體" panose="03000509000000000000" pitchFamily="65" charset="-120"/>
                          <a:ea typeface="標楷體" panose="03000509000000000000" pitchFamily="65" charset="-120"/>
                        </a:rPr>
                        <a:t>    </a:t>
                      </a:r>
                      <a:r>
                        <a:rPr lang="zh-TW" sz="1800" b="1" kern="100" dirty="0">
                          <a:solidFill>
                            <a:srgbClr val="000000"/>
                          </a:solidFill>
                          <a:effectLst/>
                          <a:latin typeface="標楷體" panose="03000509000000000000" pitchFamily="65" charset="-120"/>
                          <a:ea typeface="標楷體" panose="03000509000000000000" pitchFamily="65" charset="-120"/>
                        </a:rPr>
                        <a:t>計</a:t>
                      </a:r>
                    </a:p>
                  </a:txBody>
                  <a:tcPr marL="4724" marR="472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rowSpan="2" hMerge="1">
                  <a:txBody>
                    <a:bodyPr/>
                    <a:lstStyle/>
                    <a:p>
                      <a:pPr algn="ctr">
                        <a:spcAft>
                          <a:spcPts val="0"/>
                        </a:spcAft>
                      </a:pPr>
                      <a:endParaRPr lang="zh-TW" sz="1800" b="1" kern="100" dirty="0">
                        <a:solidFill>
                          <a:srgbClr val="000000"/>
                        </a:solidFill>
                        <a:effectLst/>
                        <a:latin typeface="標楷體" panose="03000509000000000000" pitchFamily="65" charset="-120"/>
                        <a:ea typeface="標楷體" panose="03000509000000000000" pitchFamily="65" charset="-120"/>
                      </a:endParaRPr>
                    </a:p>
                  </a:txBody>
                  <a:tcPr marL="4724" marR="472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rowSpan="2" hMerge="1">
                  <a:txBody>
                    <a:bodyPr/>
                    <a:lstStyle/>
                    <a:p>
                      <a:endParaRPr lang="zh-TW" altLang="en-US"/>
                    </a:p>
                  </a:txBody>
                  <a:tcPr/>
                </a:tc>
                <a:extLst>
                  <a:ext uri="{0D108BD9-81ED-4DB2-BD59-A6C34878D82A}">
                    <a16:rowId xmlns:a16="http://schemas.microsoft.com/office/drawing/2014/main" val="10008"/>
                  </a:ext>
                </a:extLst>
              </a:tr>
              <a:tr h="400862">
                <a:tc vMerge="1">
                  <a:txBody>
                    <a:bodyPr/>
                    <a:lstStyle/>
                    <a:p>
                      <a:endParaRPr lang="zh-TW" altLang="en-US"/>
                    </a:p>
                  </a:txBody>
                  <a:tcPr/>
                </a:tc>
                <a:tc gridSpan="2" vMerge="1">
                  <a:txBody>
                    <a:bodyPr/>
                    <a:lstStyle/>
                    <a:p>
                      <a:endParaRPr lang="zh-TW" altLang="en-US"/>
                    </a:p>
                  </a:txBody>
                  <a:tcPr/>
                </a:tc>
                <a:tc hMerge="1" vMerge="1">
                  <a:txBody>
                    <a:bodyPr/>
                    <a:lstStyle/>
                    <a:p>
                      <a:endParaRPr lang="zh-TW" altLang="en-US"/>
                    </a:p>
                  </a:txBody>
                  <a:tcPr/>
                </a:tc>
                <a:tc gridSpan="2">
                  <a:txBody>
                    <a:bodyPr/>
                    <a:lstStyle/>
                    <a:p>
                      <a:pPr marL="0" marR="36195" indent="0" algn="ctr" defTabSz="914400" rtl="0" eaLnBrk="1" fontAlgn="auto" latinLnBrk="0" hangingPunct="1">
                        <a:lnSpc>
                          <a:spcPct val="100000"/>
                        </a:lnSpc>
                        <a:spcBef>
                          <a:spcPts val="0"/>
                        </a:spcBef>
                        <a:spcAft>
                          <a:spcPts val="0"/>
                        </a:spcAft>
                        <a:buClrTx/>
                        <a:buSzTx/>
                        <a:buFontTx/>
                        <a:buNone/>
                        <a:tabLst/>
                        <a:defRPr/>
                      </a:pPr>
                      <a:r>
                        <a:rPr lang="zh-TW" altLang="zh-TW" sz="1800" b="1" kern="100" dirty="0">
                          <a:solidFill>
                            <a:srgbClr val="000000"/>
                          </a:solidFill>
                          <a:effectLst/>
                          <a:latin typeface="標楷體" panose="03000509000000000000" pitchFamily="65" charset="-120"/>
                          <a:ea typeface="標楷體" panose="03000509000000000000" pitchFamily="65" charset="-120"/>
                        </a:rPr>
                        <a:t>金</a:t>
                      </a:r>
                      <a:r>
                        <a:rPr lang="en-US" altLang="zh-TW" sz="1800" b="1" kern="100" dirty="0">
                          <a:solidFill>
                            <a:srgbClr val="000000"/>
                          </a:solidFill>
                          <a:effectLst/>
                          <a:latin typeface="標楷體" panose="03000509000000000000" pitchFamily="65" charset="-120"/>
                          <a:ea typeface="標楷體" panose="03000509000000000000" pitchFamily="65" charset="-120"/>
                        </a:rPr>
                        <a:t> </a:t>
                      </a:r>
                      <a:r>
                        <a:rPr lang="zh-TW" altLang="zh-TW" sz="1800" b="1" kern="100" dirty="0">
                          <a:solidFill>
                            <a:srgbClr val="000000"/>
                          </a:solidFill>
                          <a:effectLst/>
                          <a:latin typeface="標楷體" panose="03000509000000000000" pitchFamily="65" charset="-120"/>
                          <a:ea typeface="標楷體" panose="03000509000000000000" pitchFamily="65" charset="-120"/>
                        </a:rPr>
                        <a:t>額</a:t>
                      </a:r>
                      <a:endParaRPr lang="zh-TW" sz="1800" b="1" kern="100" dirty="0">
                        <a:solidFill>
                          <a:srgbClr val="000000"/>
                        </a:solidFill>
                        <a:effectLst/>
                        <a:latin typeface="標楷體" panose="03000509000000000000" pitchFamily="65" charset="-120"/>
                        <a:ea typeface="標楷體" panose="03000509000000000000" pitchFamily="65" charset="-120"/>
                      </a:endParaRPr>
                    </a:p>
                  </a:txBody>
                  <a:tcPr marL="4724" marR="472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hMerge="1">
                  <a:txBody>
                    <a:bodyPr/>
                    <a:lstStyle/>
                    <a:p>
                      <a:endParaRPr lang="zh-TW" altLang="en-US"/>
                    </a:p>
                  </a:txBody>
                  <a:tcPr/>
                </a:tc>
                <a:tc>
                  <a:txBody>
                    <a:bodyPr/>
                    <a:lstStyle/>
                    <a:p>
                      <a:pPr marR="36195" algn="dist">
                        <a:spcAft>
                          <a:spcPts val="0"/>
                        </a:spcAft>
                      </a:pPr>
                      <a:r>
                        <a:rPr lang="zh-TW" sz="1800" b="1" kern="100" spc="-100" dirty="0">
                          <a:solidFill>
                            <a:srgbClr val="000000"/>
                          </a:solidFill>
                          <a:effectLst/>
                          <a:latin typeface="標楷體" panose="03000509000000000000" pitchFamily="65" charset="-120"/>
                          <a:ea typeface="標楷體" panose="03000509000000000000" pitchFamily="65" charset="-120"/>
                        </a:rPr>
                        <a:t>簽准日期或核准文號</a:t>
                      </a:r>
                      <a:endParaRPr lang="zh-TW" sz="1800" b="1" kern="100" dirty="0">
                        <a:solidFill>
                          <a:srgbClr val="000000"/>
                        </a:solidFill>
                        <a:effectLst/>
                        <a:latin typeface="標楷體" panose="03000509000000000000" pitchFamily="65" charset="-120"/>
                        <a:ea typeface="標楷體" panose="03000509000000000000" pitchFamily="65" charset="-120"/>
                      </a:endParaRPr>
                    </a:p>
                  </a:txBody>
                  <a:tcPr marL="4724" marR="472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R="36195" algn="ctr">
                        <a:spcAft>
                          <a:spcPts val="0"/>
                        </a:spcAft>
                      </a:pPr>
                      <a:r>
                        <a:rPr lang="zh-TW" sz="1800" b="1" kern="100" dirty="0">
                          <a:solidFill>
                            <a:srgbClr val="000000"/>
                          </a:solidFill>
                          <a:effectLst/>
                          <a:latin typeface="標楷體" panose="03000509000000000000" pitchFamily="65" charset="-120"/>
                          <a:ea typeface="標楷體" panose="03000509000000000000" pitchFamily="65" charset="-120"/>
                        </a:rPr>
                        <a:t>金</a:t>
                      </a:r>
                      <a:r>
                        <a:rPr lang="en-US" sz="1800" b="1" kern="100" dirty="0">
                          <a:solidFill>
                            <a:srgbClr val="000000"/>
                          </a:solidFill>
                          <a:effectLst/>
                          <a:latin typeface="標楷體" panose="03000509000000000000" pitchFamily="65" charset="-120"/>
                          <a:ea typeface="標楷體" panose="03000509000000000000" pitchFamily="65" charset="-120"/>
                        </a:rPr>
                        <a:t>   </a:t>
                      </a:r>
                      <a:r>
                        <a:rPr lang="zh-TW" sz="1800" b="1" kern="100" dirty="0">
                          <a:solidFill>
                            <a:srgbClr val="000000"/>
                          </a:solidFill>
                          <a:effectLst/>
                          <a:latin typeface="標楷體" panose="03000509000000000000" pitchFamily="65" charset="-120"/>
                          <a:ea typeface="標楷體" panose="03000509000000000000" pitchFamily="65" charset="-120"/>
                        </a:rPr>
                        <a:t>額</a:t>
                      </a:r>
                    </a:p>
                  </a:txBody>
                  <a:tcPr marL="4724" marR="472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gridSpan="3">
                  <a:txBody>
                    <a:bodyPr/>
                    <a:lstStyle/>
                    <a:p>
                      <a:pPr marR="36195" algn="dist">
                        <a:spcAft>
                          <a:spcPts val="0"/>
                        </a:spcAft>
                      </a:pPr>
                      <a:r>
                        <a:rPr lang="zh-TW" sz="1800" b="1" kern="100" spc="-100" dirty="0">
                          <a:solidFill>
                            <a:srgbClr val="000000"/>
                          </a:solidFill>
                          <a:effectLst/>
                          <a:latin typeface="標楷體" panose="03000509000000000000" pitchFamily="65" charset="-120"/>
                          <a:ea typeface="標楷體" panose="03000509000000000000" pitchFamily="65" charset="-120"/>
                        </a:rPr>
                        <a:t>簽准日期或核准文號</a:t>
                      </a:r>
                      <a:endParaRPr lang="zh-TW" sz="1800" b="1" kern="100" dirty="0">
                        <a:solidFill>
                          <a:srgbClr val="000000"/>
                        </a:solidFill>
                        <a:effectLst/>
                        <a:latin typeface="標楷體" panose="03000509000000000000" pitchFamily="65" charset="-120"/>
                        <a:ea typeface="標楷體" panose="03000509000000000000" pitchFamily="65" charset="-120"/>
                      </a:endParaRPr>
                    </a:p>
                  </a:txBody>
                  <a:tcPr marL="4724" marR="472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hMerge="1">
                  <a:txBody>
                    <a:bodyPr/>
                    <a:lstStyle/>
                    <a:p>
                      <a:endParaRPr lang="zh-TW" altLang="en-US"/>
                    </a:p>
                  </a:txBody>
                  <a:tcPr/>
                </a:tc>
                <a:tc hMerge="1">
                  <a:txBody>
                    <a:bodyPr/>
                    <a:lstStyle/>
                    <a:p>
                      <a:endParaRPr lang="zh-TW" altLang="en-US"/>
                    </a:p>
                  </a:txBody>
                  <a:tcPr/>
                </a:tc>
                <a:tc gridSpan="3" vMerge="1">
                  <a:txBody>
                    <a:bodyPr/>
                    <a:lstStyle/>
                    <a:p>
                      <a:endParaRPr lang="zh-TW" altLang="en-US"/>
                    </a:p>
                  </a:txBody>
                  <a:tcPr/>
                </a:tc>
                <a:tc hMerge="1" vMerge="1">
                  <a:txBody>
                    <a:bodyPr/>
                    <a:lstStyle/>
                    <a:p>
                      <a:endParaRPr lang="zh-TW" altLang="en-US"/>
                    </a:p>
                  </a:txBody>
                  <a:tcPr/>
                </a:tc>
                <a:tc hMerge="1" vMerge="1">
                  <a:txBody>
                    <a:bodyPr/>
                    <a:lstStyle/>
                    <a:p>
                      <a:endParaRPr lang="zh-TW" altLang="en-US"/>
                    </a:p>
                  </a:txBody>
                  <a:tcPr/>
                </a:tc>
                <a:extLst>
                  <a:ext uri="{0D108BD9-81ED-4DB2-BD59-A6C34878D82A}">
                    <a16:rowId xmlns:a16="http://schemas.microsoft.com/office/drawing/2014/main" val="10009"/>
                  </a:ext>
                </a:extLst>
              </a:tr>
              <a:tr h="226750">
                <a:tc vMerge="1">
                  <a:txBody>
                    <a:bodyPr/>
                    <a:lstStyle/>
                    <a:p>
                      <a:endParaRPr lang="zh-TW" altLang="en-US"/>
                    </a:p>
                  </a:txBody>
                  <a:tcPr/>
                </a:tc>
                <a:tc gridSpan="2">
                  <a:txBody>
                    <a:bodyPr/>
                    <a:lstStyle/>
                    <a:p>
                      <a:pPr marL="36195" marR="36195" algn="dist">
                        <a:spcAft>
                          <a:spcPts val="0"/>
                        </a:spcAft>
                      </a:pPr>
                      <a:r>
                        <a:rPr lang="zh-TW" sz="1600" b="1" kern="100" spc="-100">
                          <a:solidFill>
                            <a:srgbClr val="000000"/>
                          </a:solidFill>
                          <a:effectLst/>
                          <a:latin typeface="標楷體" panose="03000509000000000000" pitchFamily="65" charset="-120"/>
                          <a:ea typeface="標楷體" panose="03000509000000000000" pitchFamily="65" charset="-120"/>
                        </a:rPr>
                        <a:t>增加金額</a:t>
                      </a:r>
                      <a:endParaRPr lang="zh-TW" sz="1600" b="1" kern="100">
                        <a:solidFill>
                          <a:srgbClr val="000000"/>
                        </a:solidFill>
                        <a:effectLst/>
                        <a:latin typeface="標楷體" panose="03000509000000000000" pitchFamily="65" charset="-120"/>
                        <a:ea typeface="標楷體" panose="03000509000000000000" pitchFamily="65" charset="-120"/>
                      </a:endParaRPr>
                    </a:p>
                  </a:txBody>
                  <a:tcPr marL="4724" marR="472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hMerge="1">
                  <a:txBody>
                    <a:bodyPr/>
                    <a:lstStyle/>
                    <a:p>
                      <a:endParaRPr lang="zh-TW" altLang="en-US"/>
                    </a:p>
                  </a:txBody>
                  <a:tcPr/>
                </a:tc>
                <a:tc gridSpan="2">
                  <a:txBody>
                    <a:bodyPr/>
                    <a:lstStyle/>
                    <a:p>
                      <a:pPr marL="36195" marR="36195" algn="dist">
                        <a:spcAft>
                          <a:spcPts val="0"/>
                        </a:spcAft>
                      </a:pPr>
                      <a:endParaRPr lang="zh-TW" sz="1800" b="1" kern="100">
                        <a:solidFill>
                          <a:srgbClr val="000000"/>
                        </a:solidFill>
                        <a:effectLst/>
                        <a:latin typeface="標楷體" panose="03000509000000000000" pitchFamily="65" charset="-120"/>
                        <a:ea typeface="標楷體" panose="03000509000000000000" pitchFamily="65" charset="-120"/>
                      </a:endParaRPr>
                    </a:p>
                  </a:txBody>
                  <a:tcPr marL="4724" marR="472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hMerge="1">
                  <a:txBody>
                    <a:bodyPr/>
                    <a:lstStyle/>
                    <a:p>
                      <a:endParaRPr lang="zh-TW" altLang="en-US"/>
                    </a:p>
                  </a:txBody>
                  <a:tcPr/>
                </a:tc>
                <a:tc>
                  <a:txBody>
                    <a:bodyPr/>
                    <a:lstStyle/>
                    <a:p>
                      <a:pPr marL="36195" marR="36195" algn="dist">
                        <a:spcAft>
                          <a:spcPts val="0"/>
                        </a:spcAft>
                      </a:pPr>
                      <a:r>
                        <a:rPr lang="en-US" sz="1800" b="1" kern="100">
                          <a:solidFill>
                            <a:srgbClr val="000000"/>
                          </a:solidFill>
                          <a:effectLst/>
                          <a:latin typeface="標楷體" panose="03000509000000000000" pitchFamily="65" charset="-120"/>
                          <a:ea typeface="標楷體" panose="03000509000000000000" pitchFamily="65" charset="-120"/>
                        </a:rPr>
                        <a:t> </a:t>
                      </a:r>
                      <a:endParaRPr lang="zh-TW" sz="1800" b="1" kern="100">
                        <a:solidFill>
                          <a:srgbClr val="000000"/>
                        </a:solidFill>
                        <a:effectLst/>
                        <a:latin typeface="標楷體" panose="03000509000000000000" pitchFamily="65" charset="-120"/>
                        <a:ea typeface="標楷體" panose="03000509000000000000" pitchFamily="65" charset="-120"/>
                      </a:endParaRPr>
                    </a:p>
                  </a:txBody>
                  <a:tcPr marL="4724" marR="472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36195" marR="36195" algn="dist">
                        <a:spcAft>
                          <a:spcPts val="0"/>
                        </a:spcAft>
                      </a:pPr>
                      <a:r>
                        <a:rPr lang="en-US" sz="1800" b="1" kern="100">
                          <a:solidFill>
                            <a:srgbClr val="000000"/>
                          </a:solidFill>
                          <a:effectLst/>
                          <a:latin typeface="標楷體" panose="03000509000000000000" pitchFamily="65" charset="-120"/>
                          <a:ea typeface="標楷體" panose="03000509000000000000" pitchFamily="65" charset="-120"/>
                        </a:rPr>
                        <a:t> </a:t>
                      </a:r>
                      <a:endParaRPr lang="zh-TW" sz="1800" b="1" kern="100">
                        <a:solidFill>
                          <a:srgbClr val="000000"/>
                        </a:solidFill>
                        <a:effectLst/>
                        <a:latin typeface="標楷體" panose="03000509000000000000" pitchFamily="65" charset="-120"/>
                        <a:ea typeface="標楷體" panose="03000509000000000000" pitchFamily="65" charset="-120"/>
                      </a:endParaRPr>
                    </a:p>
                  </a:txBody>
                  <a:tcPr marL="4724" marR="472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gridSpan="3">
                  <a:txBody>
                    <a:bodyPr/>
                    <a:lstStyle/>
                    <a:p>
                      <a:pPr marL="36195" marR="36195" algn="dist">
                        <a:spcAft>
                          <a:spcPts val="0"/>
                        </a:spcAft>
                      </a:pPr>
                      <a:r>
                        <a:rPr lang="en-US" sz="1800" b="1" kern="100" dirty="0">
                          <a:solidFill>
                            <a:srgbClr val="000000"/>
                          </a:solidFill>
                          <a:effectLst/>
                          <a:latin typeface="標楷體" panose="03000509000000000000" pitchFamily="65" charset="-120"/>
                          <a:ea typeface="標楷體" panose="03000509000000000000" pitchFamily="65" charset="-120"/>
                        </a:rPr>
                        <a:t> </a:t>
                      </a:r>
                      <a:endParaRPr lang="zh-TW" sz="1800" b="1" kern="100" dirty="0">
                        <a:solidFill>
                          <a:srgbClr val="000000"/>
                        </a:solidFill>
                        <a:effectLst/>
                        <a:latin typeface="標楷體" panose="03000509000000000000" pitchFamily="65" charset="-120"/>
                        <a:ea typeface="標楷體" panose="03000509000000000000" pitchFamily="65" charset="-120"/>
                      </a:endParaRPr>
                    </a:p>
                  </a:txBody>
                  <a:tcPr marL="4724" marR="472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hMerge="1">
                  <a:txBody>
                    <a:bodyPr/>
                    <a:lstStyle/>
                    <a:p>
                      <a:endParaRPr lang="zh-TW" altLang="en-US"/>
                    </a:p>
                  </a:txBody>
                  <a:tcPr/>
                </a:tc>
                <a:tc hMerge="1">
                  <a:txBody>
                    <a:bodyPr/>
                    <a:lstStyle/>
                    <a:p>
                      <a:pPr marL="36195" marR="36195" algn="dist">
                        <a:spcAft>
                          <a:spcPts val="0"/>
                        </a:spcAft>
                      </a:pPr>
                      <a:endParaRPr lang="zh-TW" sz="1800" b="1" kern="100" dirty="0">
                        <a:solidFill>
                          <a:srgbClr val="000000"/>
                        </a:solidFill>
                        <a:effectLst/>
                        <a:latin typeface="標楷體" panose="03000509000000000000" pitchFamily="65" charset="-120"/>
                        <a:ea typeface="標楷體" panose="03000509000000000000" pitchFamily="65" charset="-120"/>
                      </a:endParaRPr>
                    </a:p>
                  </a:txBody>
                  <a:tcPr marL="4724" marR="472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3">
                  <a:txBody>
                    <a:bodyPr/>
                    <a:lstStyle/>
                    <a:p>
                      <a:pPr marL="36195" marR="36195" algn="dist">
                        <a:spcAft>
                          <a:spcPts val="0"/>
                        </a:spcAft>
                      </a:pPr>
                      <a:r>
                        <a:rPr lang="en-US" sz="1800" b="1" kern="100" dirty="0">
                          <a:solidFill>
                            <a:srgbClr val="000000"/>
                          </a:solidFill>
                          <a:effectLst/>
                          <a:latin typeface="標楷體" panose="03000509000000000000" pitchFamily="65" charset="-120"/>
                          <a:ea typeface="標楷體" panose="03000509000000000000" pitchFamily="65" charset="-120"/>
                        </a:rPr>
                        <a:t> </a:t>
                      </a:r>
                      <a:endParaRPr lang="zh-TW" sz="1800" b="1" kern="100" dirty="0">
                        <a:solidFill>
                          <a:srgbClr val="000000"/>
                        </a:solidFill>
                        <a:effectLst/>
                        <a:latin typeface="標楷體" panose="03000509000000000000" pitchFamily="65" charset="-120"/>
                        <a:ea typeface="標楷體" panose="03000509000000000000" pitchFamily="65" charset="-120"/>
                      </a:endParaRPr>
                    </a:p>
                  </a:txBody>
                  <a:tcPr marL="4724" marR="472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hMerge="1">
                  <a:txBody>
                    <a:bodyPr/>
                    <a:lstStyle/>
                    <a:p>
                      <a:pPr marL="36195" marR="36195" algn="dist">
                        <a:spcAft>
                          <a:spcPts val="0"/>
                        </a:spcAft>
                      </a:pPr>
                      <a:endParaRPr lang="zh-TW" sz="1800" b="1" kern="100" dirty="0">
                        <a:solidFill>
                          <a:srgbClr val="000000"/>
                        </a:solidFill>
                        <a:effectLst/>
                        <a:latin typeface="標楷體" panose="03000509000000000000" pitchFamily="65" charset="-120"/>
                        <a:ea typeface="標楷體" panose="03000509000000000000" pitchFamily="65" charset="-120"/>
                      </a:endParaRPr>
                    </a:p>
                  </a:txBody>
                  <a:tcPr marL="4724" marR="472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hMerge="1">
                  <a:txBody>
                    <a:bodyPr/>
                    <a:lstStyle/>
                    <a:p>
                      <a:endParaRPr lang="zh-TW" altLang="en-US"/>
                    </a:p>
                  </a:txBody>
                  <a:tcPr/>
                </a:tc>
                <a:extLst>
                  <a:ext uri="{0D108BD9-81ED-4DB2-BD59-A6C34878D82A}">
                    <a16:rowId xmlns:a16="http://schemas.microsoft.com/office/drawing/2014/main" val="10010"/>
                  </a:ext>
                </a:extLst>
              </a:tr>
              <a:tr h="226750">
                <a:tc vMerge="1">
                  <a:txBody>
                    <a:bodyPr/>
                    <a:lstStyle/>
                    <a:p>
                      <a:endParaRPr lang="zh-TW" altLang="en-US"/>
                    </a:p>
                  </a:txBody>
                  <a:tcPr/>
                </a:tc>
                <a:tc gridSpan="2">
                  <a:txBody>
                    <a:bodyPr/>
                    <a:lstStyle/>
                    <a:p>
                      <a:pPr marL="36195" marR="36195" algn="dist">
                        <a:spcAft>
                          <a:spcPts val="0"/>
                        </a:spcAft>
                      </a:pPr>
                      <a:r>
                        <a:rPr lang="zh-TW" sz="1600" b="1" kern="100" spc="-100" dirty="0">
                          <a:solidFill>
                            <a:srgbClr val="000000"/>
                          </a:solidFill>
                          <a:effectLst/>
                          <a:latin typeface="標楷體" panose="03000509000000000000" pitchFamily="65" charset="-120"/>
                          <a:ea typeface="標楷體" panose="03000509000000000000" pitchFamily="65" charset="-120"/>
                        </a:rPr>
                        <a:t>減少金額</a:t>
                      </a:r>
                      <a:endParaRPr lang="zh-TW" sz="1600" b="1" kern="100" dirty="0">
                        <a:solidFill>
                          <a:srgbClr val="000000"/>
                        </a:solidFill>
                        <a:effectLst/>
                        <a:latin typeface="標楷體" panose="03000509000000000000" pitchFamily="65" charset="-120"/>
                        <a:ea typeface="標楷體" panose="03000509000000000000" pitchFamily="65" charset="-120"/>
                      </a:endParaRPr>
                    </a:p>
                  </a:txBody>
                  <a:tcPr marL="4724" marR="472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hMerge="1">
                  <a:txBody>
                    <a:bodyPr/>
                    <a:lstStyle/>
                    <a:p>
                      <a:endParaRPr lang="zh-TW" altLang="en-US"/>
                    </a:p>
                  </a:txBody>
                  <a:tcPr/>
                </a:tc>
                <a:tc gridSpan="2">
                  <a:txBody>
                    <a:bodyPr/>
                    <a:lstStyle/>
                    <a:p>
                      <a:pPr marL="36195" marR="36195" algn="dist">
                        <a:spcAft>
                          <a:spcPts val="0"/>
                        </a:spcAft>
                      </a:pPr>
                      <a:endParaRPr lang="zh-TW" sz="1800" b="1" kern="100">
                        <a:solidFill>
                          <a:srgbClr val="000000"/>
                        </a:solidFill>
                        <a:effectLst/>
                        <a:latin typeface="標楷體" panose="03000509000000000000" pitchFamily="65" charset="-120"/>
                        <a:ea typeface="標楷體" panose="03000509000000000000" pitchFamily="65" charset="-120"/>
                      </a:endParaRPr>
                    </a:p>
                  </a:txBody>
                  <a:tcPr marL="4724" marR="472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hMerge="1">
                  <a:txBody>
                    <a:bodyPr/>
                    <a:lstStyle/>
                    <a:p>
                      <a:endParaRPr lang="zh-TW" altLang="en-US"/>
                    </a:p>
                  </a:txBody>
                  <a:tcPr/>
                </a:tc>
                <a:tc>
                  <a:txBody>
                    <a:bodyPr/>
                    <a:lstStyle/>
                    <a:p>
                      <a:pPr marL="36195" marR="36195" algn="dist">
                        <a:spcAft>
                          <a:spcPts val="0"/>
                        </a:spcAft>
                      </a:pPr>
                      <a:r>
                        <a:rPr lang="en-US" sz="1800" b="1" kern="100">
                          <a:solidFill>
                            <a:srgbClr val="000000"/>
                          </a:solidFill>
                          <a:effectLst/>
                          <a:latin typeface="標楷體" panose="03000509000000000000" pitchFamily="65" charset="-120"/>
                          <a:ea typeface="標楷體" panose="03000509000000000000" pitchFamily="65" charset="-120"/>
                        </a:rPr>
                        <a:t> </a:t>
                      </a:r>
                      <a:endParaRPr lang="zh-TW" sz="1800" b="1" kern="100">
                        <a:solidFill>
                          <a:srgbClr val="000000"/>
                        </a:solidFill>
                        <a:effectLst/>
                        <a:latin typeface="標楷體" panose="03000509000000000000" pitchFamily="65" charset="-120"/>
                        <a:ea typeface="標楷體" panose="03000509000000000000" pitchFamily="65" charset="-120"/>
                      </a:endParaRPr>
                    </a:p>
                  </a:txBody>
                  <a:tcPr marL="4724" marR="472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36195" marR="36195" algn="dist">
                        <a:spcAft>
                          <a:spcPts val="0"/>
                        </a:spcAft>
                      </a:pPr>
                      <a:r>
                        <a:rPr lang="en-US" sz="1800" b="1" kern="100">
                          <a:solidFill>
                            <a:srgbClr val="000000"/>
                          </a:solidFill>
                          <a:effectLst/>
                          <a:latin typeface="標楷體" panose="03000509000000000000" pitchFamily="65" charset="-120"/>
                          <a:ea typeface="標楷體" panose="03000509000000000000" pitchFamily="65" charset="-120"/>
                        </a:rPr>
                        <a:t> </a:t>
                      </a:r>
                      <a:endParaRPr lang="zh-TW" sz="1800" b="1" kern="100">
                        <a:solidFill>
                          <a:srgbClr val="000000"/>
                        </a:solidFill>
                        <a:effectLst/>
                        <a:latin typeface="標楷體" panose="03000509000000000000" pitchFamily="65" charset="-120"/>
                        <a:ea typeface="標楷體" panose="03000509000000000000" pitchFamily="65" charset="-120"/>
                      </a:endParaRPr>
                    </a:p>
                  </a:txBody>
                  <a:tcPr marL="4724" marR="472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gridSpan="3">
                  <a:txBody>
                    <a:bodyPr/>
                    <a:lstStyle/>
                    <a:p>
                      <a:pPr marL="36195" marR="36195" algn="dist">
                        <a:spcAft>
                          <a:spcPts val="0"/>
                        </a:spcAft>
                      </a:pPr>
                      <a:r>
                        <a:rPr lang="en-US" sz="1800" b="1" kern="100" dirty="0">
                          <a:solidFill>
                            <a:srgbClr val="000000"/>
                          </a:solidFill>
                          <a:effectLst/>
                          <a:latin typeface="標楷體" panose="03000509000000000000" pitchFamily="65" charset="-120"/>
                          <a:ea typeface="標楷體" panose="03000509000000000000" pitchFamily="65" charset="-120"/>
                        </a:rPr>
                        <a:t> </a:t>
                      </a:r>
                      <a:endParaRPr lang="zh-TW" sz="1800" b="1" kern="100" dirty="0">
                        <a:solidFill>
                          <a:srgbClr val="000000"/>
                        </a:solidFill>
                        <a:effectLst/>
                        <a:latin typeface="標楷體" panose="03000509000000000000" pitchFamily="65" charset="-120"/>
                        <a:ea typeface="標楷體" panose="03000509000000000000" pitchFamily="65" charset="-120"/>
                      </a:endParaRPr>
                    </a:p>
                  </a:txBody>
                  <a:tcPr marL="4724" marR="472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hMerge="1">
                  <a:txBody>
                    <a:bodyPr/>
                    <a:lstStyle/>
                    <a:p>
                      <a:endParaRPr lang="zh-TW" altLang="en-US"/>
                    </a:p>
                  </a:txBody>
                  <a:tcPr/>
                </a:tc>
                <a:tc hMerge="1">
                  <a:txBody>
                    <a:bodyPr/>
                    <a:lstStyle/>
                    <a:p>
                      <a:pPr marL="36195" marR="36195" algn="dist">
                        <a:spcAft>
                          <a:spcPts val="0"/>
                        </a:spcAft>
                      </a:pPr>
                      <a:endParaRPr lang="zh-TW" sz="1800" b="1" kern="100">
                        <a:solidFill>
                          <a:srgbClr val="000000"/>
                        </a:solidFill>
                        <a:effectLst/>
                        <a:latin typeface="標楷體" panose="03000509000000000000" pitchFamily="65" charset="-120"/>
                        <a:ea typeface="標楷體" panose="03000509000000000000" pitchFamily="65" charset="-120"/>
                      </a:endParaRPr>
                    </a:p>
                  </a:txBody>
                  <a:tcPr marL="4724" marR="472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3">
                  <a:txBody>
                    <a:bodyPr/>
                    <a:lstStyle/>
                    <a:p>
                      <a:pPr marL="36195" marR="36195" algn="dist">
                        <a:spcAft>
                          <a:spcPts val="0"/>
                        </a:spcAft>
                      </a:pPr>
                      <a:r>
                        <a:rPr lang="en-US" sz="1800" b="1" kern="100" dirty="0">
                          <a:solidFill>
                            <a:srgbClr val="000000"/>
                          </a:solidFill>
                          <a:effectLst/>
                          <a:latin typeface="標楷體" panose="03000509000000000000" pitchFamily="65" charset="-120"/>
                          <a:ea typeface="標楷體" panose="03000509000000000000" pitchFamily="65" charset="-120"/>
                        </a:rPr>
                        <a:t> </a:t>
                      </a:r>
                      <a:endParaRPr lang="zh-TW" sz="1800" b="1" kern="100" dirty="0">
                        <a:solidFill>
                          <a:srgbClr val="000000"/>
                        </a:solidFill>
                        <a:effectLst/>
                        <a:latin typeface="標楷體" panose="03000509000000000000" pitchFamily="65" charset="-120"/>
                        <a:ea typeface="標楷體" panose="03000509000000000000" pitchFamily="65" charset="-120"/>
                      </a:endParaRPr>
                    </a:p>
                  </a:txBody>
                  <a:tcPr marL="4724" marR="472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hMerge="1">
                  <a:txBody>
                    <a:bodyPr/>
                    <a:lstStyle/>
                    <a:p>
                      <a:pPr marL="36195" marR="36195" algn="dist">
                        <a:spcAft>
                          <a:spcPts val="0"/>
                        </a:spcAft>
                      </a:pPr>
                      <a:endParaRPr lang="zh-TW" sz="1800" b="1" kern="100" dirty="0">
                        <a:solidFill>
                          <a:srgbClr val="000000"/>
                        </a:solidFill>
                        <a:effectLst/>
                        <a:latin typeface="標楷體" panose="03000509000000000000" pitchFamily="65" charset="-120"/>
                        <a:ea typeface="標楷體" panose="03000509000000000000" pitchFamily="65" charset="-120"/>
                      </a:endParaRPr>
                    </a:p>
                  </a:txBody>
                  <a:tcPr marL="4724" marR="472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hMerge="1">
                  <a:txBody>
                    <a:bodyPr/>
                    <a:lstStyle/>
                    <a:p>
                      <a:endParaRPr lang="zh-TW" altLang="en-US"/>
                    </a:p>
                  </a:txBody>
                  <a:tcPr/>
                </a:tc>
                <a:extLst>
                  <a:ext uri="{0D108BD9-81ED-4DB2-BD59-A6C34878D82A}">
                    <a16:rowId xmlns:a16="http://schemas.microsoft.com/office/drawing/2014/main" val="10011"/>
                  </a:ext>
                </a:extLst>
              </a:tr>
              <a:tr h="74234">
                <a:tc gridSpan="3">
                  <a:txBody>
                    <a:bodyPr/>
                    <a:lstStyle/>
                    <a:p>
                      <a:pPr marR="58420" algn="dist">
                        <a:spcAft>
                          <a:spcPts val="0"/>
                        </a:spcAft>
                      </a:pPr>
                      <a:r>
                        <a:rPr lang="zh-TW" sz="1600" b="1" kern="100" dirty="0">
                          <a:solidFill>
                            <a:srgbClr val="000000"/>
                          </a:solidFill>
                          <a:effectLst/>
                          <a:latin typeface="標楷體" panose="03000509000000000000" pitchFamily="65" charset="-120"/>
                          <a:ea typeface="標楷體" panose="03000509000000000000" pitchFamily="65" charset="-120"/>
                        </a:rPr>
                        <a:t>驗收扣款</a:t>
                      </a:r>
                    </a:p>
                  </a:txBody>
                  <a:tcPr marL="4724" marR="472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hMerge="1">
                  <a:txBody>
                    <a:bodyPr/>
                    <a:lstStyle/>
                    <a:p>
                      <a:endParaRPr lang="zh-TW" altLang="en-US"/>
                    </a:p>
                  </a:txBody>
                  <a:tcPr/>
                </a:tc>
                <a:tc hMerge="1">
                  <a:txBody>
                    <a:bodyPr/>
                    <a:lstStyle/>
                    <a:p>
                      <a:endParaRPr lang="zh-TW" altLang="en-US"/>
                    </a:p>
                  </a:txBody>
                  <a:tcPr/>
                </a:tc>
                <a:tc gridSpan="10">
                  <a:txBody>
                    <a:bodyPr/>
                    <a:lstStyle/>
                    <a:p>
                      <a:pPr marR="58420" algn="r">
                        <a:lnSpc>
                          <a:spcPts val="2700"/>
                        </a:lnSpc>
                        <a:spcAft>
                          <a:spcPts val="0"/>
                        </a:spcAft>
                      </a:pPr>
                      <a:r>
                        <a:rPr lang="en-US" altLang="zh-TW" sz="1600" b="1" kern="100" spc="-40" dirty="0">
                          <a:solidFill>
                            <a:srgbClr val="FF0000"/>
                          </a:solidFill>
                          <a:effectLst/>
                          <a:latin typeface="標楷體" panose="03000509000000000000" pitchFamily="65" charset="-120"/>
                          <a:ea typeface="標楷體" panose="03000509000000000000" pitchFamily="65" charset="-120"/>
                        </a:rPr>
                        <a:t>(</a:t>
                      </a:r>
                      <a:r>
                        <a:rPr lang="zh-TW" altLang="zh-TW" sz="1600" b="1" kern="100" spc="-40" dirty="0">
                          <a:solidFill>
                            <a:srgbClr val="FF0000"/>
                          </a:solidFill>
                          <a:effectLst/>
                          <a:latin typeface="標楷體" panose="03000509000000000000" pitchFamily="65" charset="-120"/>
                          <a:ea typeface="標楷體" panose="03000509000000000000" pitchFamily="65" charset="-120"/>
                        </a:rPr>
                        <a:t>不包括逾期違約金及其他違約金</a:t>
                      </a:r>
                      <a:r>
                        <a:rPr lang="en-US" altLang="zh-TW" sz="1600" b="1" kern="100" spc="-40" dirty="0">
                          <a:solidFill>
                            <a:srgbClr val="FF0000"/>
                          </a:solidFill>
                          <a:effectLst/>
                          <a:latin typeface="標楷體" panose="03000509000000000000" pitchFamily="65" charset="-120"/>
                          <a:ea typeface="標楷體" panose="03000509000000000000" pitchFamily="65" charset="-120"/>
                        </a:rPr>
                        <a:t>)</a:t>
                      </a:r>
                      <a:endParaRPr lang="zh-TW" altLang="zh-TW" sz="1600" b="1" kern="100" dirty="0">
                        <a:solidFill>
                          <a:srgbClr val="FF0000"/>
                        </a:solidFill>
                        <a:effectLst/>
                        <a:latin typeface="標楷體" panose="03000509000000000000" pitchFamily="65" charset="-120"/>
                        <a:ea typeface="標楷體" panose="03000509000000000000" pitchFamily="65" charset="-120"/>
                      </a:endParaRPr>
                    </a:p>
                  </a:txBody>
                  <a:tcPr marL="4724" marR="472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extLst>
                  <a:ext uri="{0D108BD9-81ED-4DB2-BD59-A6C34878D82A}">
                    <a16:rowId xmlns:a16="http://schemas.microsoft.com/office/drawing/2014/main" val="10012"/>
                  </a:ext>
                </a:extLst>
              </a:tr>
              <a:tr h="129571">
                <a:tc gridSpan="3">
                  <a:txBody>
                    <a:bodyPr/>
                    <a:lstStyle/>
                    <a:p>
                      <a:pPr marR="58420" algn="dist">
                        <a:spcAft>
                          <a:spcPts val="0"/>
                        </a:spcAft>
                      </a:pPr>
                      <a:r>
                        <a:rPr lang="zh-TW" sz="1600" b="1" kern="100" dirty="0">
                          <a:solidFill>
                            <a:srgbClr val="FF0000"/>
                          </a:solidFill>
                          <a:effectLst/>
                          <a:latin typeface="標楷體" panose="03000509000000000000" pitchFamily="65" charset="-120"/>
                          <a:ea typeface="標楷體" panose="03000509000000000000" pitchFamily="65" charset="-120"/>
                        </a:rPr>
                        <a:t>結算總價</a:t>
                      </a:r>
                    </a:p>
                    <a:p>
                      <a:pPr marR="58420" algn="dist">
                        <a:spcAft>
                          <a:spcPts val="0"/>
                        </a:spcAft>
                      </a:pPr>
                      <a:r>
                        <a:rPr lang="zh-TW" sz="1600" b="1" kern="100" dirty="0">
                          <a:solidFill>
                            <a:srgbClr val="FF0000"/>
                          </a:solidFill>
                          <a:effectLst/>
                          <a:latin typeface="標楷體" panose="03000509000000000000" pitchFamily="65" charset="-120"/>
                          <a:ea typeface="標楷體" panose="03000509000000000000" pitchFamily="65" charset="-120"/>
                        </a:rPr>
                        <a:t>（金額中文大寫）</a:t>
                      </a:r>
                    </a:p>
                  </a:txBody>
                  <a:tcPr marL="4724" marR="472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hMerge="1">
                  <a:txBody>
                    <a:bodyPr/>
                    <a:lstStyle/>
                    <a:p>
                      <a:endParaRPr lang="zh-TW" altLang="en-US"/>
                    </a:p>
                  </a:txBody>
                  <a:tcPr/>
                </a:tc>
                <a:tc hMerge="1">
                  <a:txBody>
                    <a:bodyPr/>
                    <a:lstStyle/>
                    <a:p>
                      <a:endParaRPr lang="zh-TW" altLang="en-US"/>
                    </a:p>
                  </a:txBody>
                  <a:tcPr/>
                </a:tc>
                <a:tc gridSpan="10">
                  <a:txBody>
                    <a:bodyPr/>
                    <a:lstStyle/>
                    <a:p>
                      <a:pPr marL="36195" marR="36195" algn="dist">
                        <a:spcAft>
                          <a:spcPts val="0"/>
                        </a:spcAft>
                      </a:pPr>
                      <a:endParaRPr lang="zh-TW" sz="1600" b="1" kern="100" dirty="0">
                        <a:solidFill>
                          <a:srgbClr val="000000"/>
                        </a:solidFill>
                        <a:effectLst/>
                        <a:latin typeface="標楷體" panose="03000509000000000000" pitchFamily="65" charset="-120"/>
                        <a:ea typeface="標楷體" panose="03000509000000000000" pitchFamily="65" charset="-120"/>
                      </a:endParaRPr>
                    </a:p>
                  </a:txBody>
                  <a:tcPr marL="4724" marR="472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extLst>
                  <a:ext uri="{0D108BD9-81ED-4DB2-BD59-A6C34878D82A}">
                    <a16:rowId xmlns:a16="http://schemas.microsoft.com/office/drawing/2014/main" val="10013"/>
                  </a:ext>
                </a:extLst>
              </a:tr>
              <a:tr h="502764">
                <a:tc gridSpan="2">
                  <a:txBody>
                    <a:bodyPr/>
                    <a:lstStyle/>
                    <a:p>
                      <a:pPr marL="180340" marR="71755" algn="dist">
                        <a:lnSpc>
                          <a:spcPts val="2000"/>
                        </a:lnSpc>
                        <a:spcAft>
                          <a:spcPts val="0"/>
                        </a:spcAft>
                      </a:pPr>
                      <a:r>
                        <a:rPr lang="zh-TW" altLang="en-US" sz="1800" b="1" kern="100" dirty="0">
                          <a:solidFill>
                            <a:srgbClr val="000000"/>
                          </a:solidFill>
                          <a:effectLst/>
                          <a:latin typeface="標楷體" panose="03000509000000000000" pitchFamily="65" charset="-120"/>
                          <a:ea typeface="標楷體" panose="03000509000000000000" pitchFamily="65" charset="-120"/>
                        </a:rPr>
                        <a:t>見意收驗</a:t>
                      </a:r>
                      <a:endParaRPr lang="zh-TW" sz="1800" b="1" kern="100" dirty="0">
                        <a:solidFill>
                          <a:srgbClr val="000000"/>
                        </a:solidFill>
                        <a:effectLst/>
                        <a:latin typeface="標楷體" panose="03000509000000000000" pitchFamily="65" charset="-120"/>
                        <a:ea typeface="標楷體" panose="03000509000000000000" pitchFamily="65" charset="-120"/>
                      </a:endParaRPr>
                    </a:p>
                  </a:txBody>
                  <a:tcPr marL="4724" marR="4724" marT="0" marB="0" vert="eaVert"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hMerge="1">
                  <a:txBody>
                    <a:bodyPr/>
                    <a:lstStyle/>
                    <a:p>
                      <a:endParaRPr lang="zh-TW" altLang="en-US"/>
                    </a:p>
                  </a:txBody>
                  <a:tcPr/>
                </a:tc>
                <a:tc gridSpan="11">
                  <a:txBody>
                    <a:bodyPr/>
                    <a:lstStyle/>
                    <a:p>
                      <a:pPr algn="just">
                        <a:lnSpc>
                          <a:spcPts val="2000"/>
                        </a:lnSpc>
                        <a:spcAft>
                          <a:spcPts val="0"/>
                        </a:spcAft>
                      </a:pPr>
                      <a:r>
                        <a:rPr lang="en-US" sz="1800" b="1" kern="100" dirty="0">
                          <a:solidFill>
                            <a:srgbClr val="000000"/>
                          </a:solidFill>
                          <a:effectLst/>
                          <a:latin typeface="標楷體" panose="03000509000000000000" pitchFamily="65" charset="-120"/>
                          <a:ea typeface="標楷體" panose="03000509000000000000" pitchFamily="65" charset="-120"/>
                        </a:rPr>
                        <a:t> </a:t>
                      </a:r>
                      <a:endParaRPr lang="zh-TW" sz="1800" b="1" kern="100" dirty="0">
                        <a:solidFill>
                          <a:srgbClr val="000000"/>
                        </a:solidFill>
                        <a:effectLst/>
                        <a:latin typeface="標楷體" panose="03000509000000000000" pitchFamily="65" charset="-120"/>
                        <a:ea typeface="標楷體" panose="03000509000000000000" pitchFamily="65" charset="-120"/>
                      </a:endParaRPr>
                    </a:p>
                  </a:txBody>
                  <a:tcPr marL="4724" marR="472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extLst>
                  <a:ext uri="{0D108BD9-81ED-4DB2-BD59-A6C34878D82A}">
                    <a16:rowId xmlns:a16="http://schemas.microsoft.com/office/drawing/2014/main" val="10014"/>
                  </a:ext>
                </a:extLst>
              </a:tr>
              <a:tr h="757183">
                <a:tc gridSpan="2">
                  <a:txBody>
                    <a:bodyPr/>
                    <a:lstStyle/>
                    <a:p>
                      <a:pPr marL="71755" marR="71755" algn="l">
                        <a:lnSpc>
                          <a:spcPts val="2000"/>
                        </a:lnSpc>
                        <a:spcAft>
                          <a:spcPts val="0"/>
                        </a:spcAft>
                      </a:pPr>
                      <a:r>
                        <a:rPr lang="zh-TW" sz="1400" b="1" kern="100" dirty="0">
                          <a:solidFill>
                            <a:srgbClr val="000000"/>
                          </a:solidFill>
                          <a:effectLst/>
                          <a:latin typeface="標楷體" panose="03000509000000000000" pitchFamily="65" charset="-120"/>
                          <a:ea typeface="標楷體" panose="03000509000000000000" pitchFamily="65" charset="-120"/>
                        </a:rPr>
                        <a:t>承辦單位主管及人員簽章</a:t>
                      </a:r>
                    </a:p>
                  </a:txBody>
                  <a:tcPr marL="4724" marR="472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hMerge="1">
                  <a:txBody>
                    <a:bodyPr/>
                    <a:lstStyle/>
                    <a:p>
                      <a:endParaRPr lang="zh-TW" altLang="en-US"/>
                    </a:p>
                  </a:txBody>
                  <a:tcPr/>
                </a:tc>
                <a:tc gridSpan="2">
                  <a:txBody>
                    <a:bodyPr/>
                    <a:lstStyle/>
                    <a:p>
                      <a:pPr algn="ctr">
                        <a:lnSpc>
                          <a:spcPts val="2000"/>
                        </a:lnSpc>
                        <a:spcAft>
                          <a:spcPts val="0"/>
                        </a:spcAft>
                      </a:pPr>
                      <a:r>
                        <a:rPr lang="zh-TW" sz="1400" b="1" kern="900" dirty="0">
                          <a:solidFill>
                            <a:srgbClr val="000000"/>
                          </a:solidFill>
                          <a:effectLst/>
                          <a:latin typeface="標楷體" panose="03000509000000000000" pitchFamily="65" charset="-120"/>
                          <a:ea typeface="標楷體" panose="03000509000000000000" pitchFamily="65" charset="-120"/>
                        </a:rPr>
                        <a:t>本機關監驗人員簽章</a:t>
                      </a:r>
                      <a:endParaRPr lang="zh-TW" sz="1400" b="1" kern="100" dirty="0">
                        <a:solidFill>
                          <a:srgbClr val="000000"/>
                        </a:solidFill>
                        <a:effectLst/>
                        <a:latin typeface="標楷體" panose="03000509000000000000" pitchFamily="65" charset="-120"/>
                        <a:ea typeface="標楷體" panose="03000509000000000000" pitchFamily="65" charset="-120"/>
                      </a:endParaRPr>
                    </a:p>
                  </a:txBody>
                  <a:tcPr marL="4724" marR="472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hMerge="1">
                  <a:txBody>
                    <a:bodyPr/>
                    <a:lstStyle/>
                    <a:p>
                      <a:endParaRPr lang="zh-TW" altLang="en-US"/>
                    </a:p>
                  </a:txBody>
                  <a:tcPr/>
                </a:tc>
                <a:tc gridSpan="5">
                  <a:txBody>
                    <a:bodyPr/>
                    <a:lstStyle/>
                    <a:p>
                      <a:pPr marL="71755" marR="71755" algn="l">
                        <a:lnSpc>
                          <a:spcPts val="2000"/>
                        </a:lnSpc>
                        <a:spcAft>
                          <a:spcPts val="0"/>
                        </a:spcAft>
                      </a:pPr>
                      <a:r>
                        <a:rPr lang="zh-TW" sz="1400" b="1" kern="100" spc="40" dirty="0">
                          <a:solidFill>
                            <a:srgbClr val="000000"/>
                          </a:solidFill>
                          <a:effectLst/>
                          <a:latin typeface="標楷體" panose="03000509000000000000" pitchFamily="65" charset="-120"/>
                          <a:ea typeface="標楷體" panose="03000509000000000000" pitchFamily="65" charset="-120"/>
                        </a:rPr>
                        <a:t>上級機關監驗人員簽章或授權自辦文號</a:t>
                      </a:r>
                      <a:endParaRPr lang="zh-TW" sz="1400" b="1" kern="100" dirty="0">
                        <a:solidFill>
                          <a:srgbClr val="000000"/>
                        </a:solidFill>
                        <a:effectLst/>
                        <a:latin typeface="標楷體" panose="03000509000000000000" pitchFamily="65" charset="-120"/>
                        <a:ea typeface="標楷體" panose="03000509000000000000" pitchFamily="65" charset="-120"/>
                      </a:endParaRPr>
                    </a:p>
                  </a:txBody>
                  <a:tcPr marL="4724" marR="472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gridSpan="3">
                  <a:txBody>
                    <a:bodyPr/>
                    <a:lstStyle/>
                    <a:p>
                      <a:pPr marL="71755" marR="71755" algn="l">
                        <a:lnSpc>
                          <a:spcPts val="2000"/>
                        </a:lnSpc>
                        <a:spcAft>
                          <a:spcPts val="0"/>
                        </a:spcAft>
                      </a:pPr>
                      <a:r>
                        <a:rPr lang="zh-TW" sz="1400" b="1" kern="100" spc="40" dirty="0">
                          <a:solidFill>
                            <a:srgbClr val="000000"/>
                          </a:solidFill>
                          <a:effectLst/>
                          <a:latin typeface="標楷體" panose="03000509000000000000" pitchFamily="65" charset="-120"/>
                          <a:ea typeface="標楷體" panose="03000509000000000000" pitchFamily="65" charset="-120"/>
                        </a:rPr>
                        <a:t>主 驗 人 員 簽 章</a:t>
                      </a:r>
                      <a:endParaRPr lang="zh-TW" sz="1400" b="1" kern="100" dirty="0">
                        <a:solidFill>
                          <a:srgbClr val="000000"/>
                        </a:solidFill>
                        <a:effectLst/>
                        <a:latin typeface="標楷體" panose="03000509000000000000" pitchFamily="65" charset="-120"/>
                        <a:ea typeface="標楷體" panose="03000509000000000000" pitchFamily="65" charset="-120"/>
                      </a:endParaRPr>
                    </a:p>
                  </a:txBody>
                  <a:tcPr marL="4724" marR="472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hMerge="1">
                  <a:txBody>
                    <a:bodyPr/>
                    <a:lstStyle/>
                    <a:p>
                      <a:endParaRPr lang="zh-TW" altLang="en-US"/>
                    </a:p>
                  </a:txBody>
                  <a:tcPr/>
                </a:tc>
                <a:tc hMerge="1">
                  <a:txBody>
                    <a:bodyPr/>
                    <a:lstStyle/>
                    <a:p>
                      <a:endParaRPr lang="zh-TW" altLang="en-US"/>
                    </a:p>
                  </a:txBody>
                  <a:tcPr/>
                </a:tc>
                <a:tc rowSpan="2">
                  <a:txBody>
                    <a:bodyPr/>
                    <a:lstStyle/>
                    <a:p>
                      <a:pPr algn="l">
                        <a:lnSpc>
                          <a:spcPts val="2000"/>
                        </a:lnSpc>
                        <a:spcAft>
                          <a:spcPts val="0"/>
                        </a:spcAft>
                      </a:pPr>
                      <a:r>
                        <a:rPr lang="en-US" sz="1400" b="1" kern="100" dirty="0">
                          <a:solidFill>
                            <a:srgbClr val="000000"/>
                          </a:solidFill>
                          <a:effectLst/>
                          <a:latin typeface="標楷體" panose="03000509000000000000" pitchFamily="65" charset="-120"/>
                          <a:ea typeface="標楷體" panose="03000509000000000000" pitchFamily="65" charset="-120"/>
                        </a:rPr>
                        <a:t>(</a:t>
                      </a:r>
                      <a:r>
                        <a:rPr lang="zh-TW" sz="1400" b="1" kern="100" dirty="0">
                          <a:solidFill>
                            <a:srgbClr val="000000"/>
                          </a:solidFill>
                          <a:effectLst/>
                          <a:latin typeface="標楷體" panose="03000509000000000000" pitchFamily="65" charset="-120"/>
                          <a:ea typeface="標楷體" panose="03000509000000000000" pitchFamily="65" charset="-120"/>
                        </a:rPr>
                        <a:t>機關印信</a:t>
                      </a:r>
                      <a:r>
                        <a:rPr lang="en-US" sz="1400" b="1" kern="100" dirty="0">
                          <a:solidFill>
                            <a:srgbClr val="000000"/>
                          </a:solidFill>
                          <a:effectLst/>
                          <a:latin typeface="標楷體" panose="03000509000000000000" pitchFamily="65" charset="-120"/>
                          <a:ea typeface="標楷體" panose="03000509000000000000" pitchFamily="65" charset="-120"/>
                        </a:rPr>
                        <a:t>)</a:t>
                      </a:r>
                      <a:endParaRPr lang="zh-TW" sz="1400" b="1" kern="100" dirty="0">
                        <a:solidFill>
                          <a:srgbClr val="000000"/>
                        </a:solidFill>
                        <a:effectLst/>
                        <a:latin typeface="標楷體" panose="03000509000000000000" pitchFamily="65" charset="-120"/>
                        <a:ea typeface="標楷體" panose="03000509000000000000" pitchFamily="65" charset="-120"/>
                      </a:endParaRPr>
                    </a:p>
                  </a:txBody>
                  <a:tcPr marL="4724" marR="472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0015"/>
                  </a:ext>
                </a:extLst>
              </a:tr>
              <a:tr h="327978">
                <a:tc gridSpan="2">
                  <a:txBody>
                    <a:bodyPr/>
                    <a:lstStyle/>
                    <a:p>
                      <a:pPr marL="71755" marR="71755" algn="l">
                        <a:lnSpc>
                          <a:spcPts val="2000"/>
                        </a:lnSpc>
                        <a:spcAft>
                          <a:spcPts val="0"/>
                        </a:spcAft>
                      </a:pPr>
                      <a:r>
                        <a:rPr lang="en-US" sz="1400" b="1" kern="100" spc="40">
                          <a:solidFill>
                            <a:srgbClr val="000000"/>
                          </a:solidFill>
                          <a:effectLst/>
                          <a:latin typeface="標楷體" panose="03000509000000000000" pitchFamily="65" charset="-120"/>
                          <a:ea typeface="標楷體" panose="03000509000000000000" pitchFamily="65" charset="-120"/>
                        </a:rPr>
                        <a:t> </a:t>
                      </a:r>
                      <a:endParaRPr lang="zh-TW" sz="1400" b="1" kern="100">
                        <a:solidFill>
                          <a:srgbClr val="000000"/>
                        </a:solidFill>
                        <a:effectLst/>
                        <a:latin typeface="標楷體" panose="03000509000000000000" pitchFamily="65" charset="-120"/>
                        <a:ea typeface="標楷體" panose="03000509000000000000" pitchFamily="65" charset="-120"/>
                      </a:endParaRPr>
                    </a:p>
                  </a:txBody>
                  <a:tcPr marL="4724" marR="472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hMerge="1">
                  <a:txBody>
                    <a:bodyPr/>
                    <a:lstStyle/>
                    <a:p>
                      <a:endParaRPr lang="zh-TW" altLang="en-US"/>
                    </a:p>
                  </a:txBody>
                  <a:tcPr/>
                </a:tc>
                <a:tc gridSpan="2">
                  <a:txBody>
                    <a:bodyPr/>
                    <a:lstStyle/>
                    <a:p>
                      <a:pPr algn="l">
                        <a:lnSpc>
                          <a:spcPts val="2000"/>
                        </a:lnSpc>
                        <a:spcAft>
                          <a:spcPts val="0"/>
                        </a:spcAft>
                      </a:pPr>
                      <a:r>
                        <a:rPr lang="en-US" sz="1400" b="1" kern="900">
                          <a:solidFill>
                            <a:srgbClr val="000000"/>
                          </a:solidFill>
                          <a:effectLst/>
                          <a:latin typeface="標楷體" panose="03000509000000000000" pitchFamily="65" charset="-120"/>
                          <a:ea typeface="標楷體" panose="03000509000000000000" pitchFamily="65" charset="-120"/>
                        </a:rPr>
                        <a:t> </a:t>
                      </a:r>
                      <a:endParaRPr lang="zh-TW" sz="1400" b="1" kern="100">
                        <a:solidFill>
                          <a:srgbClr val="000000"/>
                        </a:solidFill>
                        <a:effectLst/>
                        <a:latin typeface="標楷體" panose="03000509000000000000" pitchFamily="65" charset="-120"/>
                        <a:ea typeface="標楷體" panose="03000509000000000000" pitchFamily="65" charset="-120"/>
                      </a:endParaRPr>
                    </a:p>
                  </a:txBody>
                  <a:tcPr marL="4724" marR="472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hMerge="1">
                  <a:txBody>
                    <a:bodyPr/>
                    <a:lstStyle/>
                    <a:p>
                      <a:endParaRPr lang="zh-TW" altLang="en-US"/>
                    </a:p>
                  </a:txBody>
                  <a:tcPr/>
                </a:tc>
                <a:tc gridSpan="5">
                  <a:txBody>
                    <a:bodyPr/>
                    <a:lstStyle/>
                    <a:p>
                      <a:pPr algn="ctr">
                        <a:lnSpc>
                          <a:spcPts val="2000"/>
                        </a:lnSpc>
                        <a:spcAft>
                          <a:spcPts val="0"/>
                        </a:spcAft>
                      </a:pPr>
                      <a:r>
                        <a:rPr lang="en-US" sz="1400" b="1" kern="100" dirty="0">
                          <a:solidFill>
                            <a:srgbClr val="000000"/>
                          </a:solidFill>
                          <a:effectLst/>
                          <a:latin typeface="標楷體" panose="03000509000000000000" pitchFamily="65" charset="-120"/>
                          <a:ea typeface="標楷體" panose="03000509000000000000" pitchFamily="65" charset="-120"/>
                        </a:rPr>
                        <a:t>(</a:t>
                      </a:r>
                      <a:r>
                        <a:rPr lang="zh-TW" sz="1400" b="1" kern="100" dirty="0">
                          <a:solidFill>
                            <a:srgbClr val="000000"/>
                          </a:solidFill>
                          <a:effectLst/>
                          <a:latin typeface="標楷體" panose="03000509000000000000" pitchFamily="65" charset="-120"/>
                          <a:ea typeface="標楷體" panose="03000509000000000000" pitchFamily="65" charset="-120"/>
                        </a:rPr>
                        <a:t>未達查核金額者免</a:t>
                      </a:r>
                      <a:r>
                        <a:rPr lang="en-US" sz="1400" b="1" kern="100" dirty="0">
                          <a:solidFill>
                            <a:srgbClr val="000000"/>
                          </a:solidFill>
                          <a:effectLst/>
                          <a:latin typeface="標楷體" panose="03000509000000000000" pitchFamily="65" charset="-120"/>
                          <a:ea typeface="標楷體" panose="03000509000000000000" pitchFamily="65" charset="-120"/>
                        </a:rPr>
                        <a:t>)</a:t>
                      </a:r>
                      <a:endParaRPr lang="zh-TW" sz="1400" b="1" kern="100" dirty="0">
                        <a:solidFill>
                          <a:srgbClr val="000000"/>
                        </a:solidFill>
                        <a:effectLst/>
                        <a:latin typeface="標楷體" panose="03000509000000000000" pitchFamily="65" charset="-120"/>
                        <a:ea typeface="標楷體" panose="03000509000000000000" pitchFamily="65" charset="-120"/>
                      </a:endParaRPr>
                    </a:p>
                  </a:txBody>
                  <a:tcPr marL="4724" marR="472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gridSpan="3">
                  <a:txBody>
                    <a:bodyPr/>
                    <a:lstStyle/>
                    <a:p>
                      <a:pPr marL="71755" marR="71755" algn="l">
                        <a:lnSpc>
                          <a:spcPts val="2000"/>
                        </a:lnSpc>
                        <a:spcAft>
                          <a:spcPts val="0"/>
                        </a:spcAft>
                      </a:pPr>
                      <a:r>
                        <a:rPr lang="en-US" sz="1400" b="1" kern="100" dirty="0">
                          <a:solidFill>
                            <a:srgbClr val="000000"/>
                          </a:solidFill>
                          <a:effectLst/>
                          <a:latin typeface="標楷體" panose="03000509000000000000" pitchFamily="65" charset="-120"/>
                          <a:ea typeface="標楷體" panose="03000509000000000000" pitchFamily="65" charset="-120"/>
                        </a:rPr>
                        <a:t> </a:t>
                      </a:r>
                      <a:endParaRPr lang="zh-TW" sz="1400" b="1" kern="100" dirty="0">
                        <a:solidFill>
                          <a:srgbClr val="000000"/>
                        </a:solidFill>
                        <a:effectLst/>
                        <a:latin typeface="標楷體" panose="03000509000000000000" pitchFamily="65" charset="-120"/>
                        <a:ea typeface="標楷體" panose="03000509000000000000" pitchFamily="65" charset="-120"/>
                      </a:endParaRPr>
                    </a:p>
                  </a:txBody>
                  <a:tcPr marL="4724" marR="472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hMerge="1">
                  <a:txBody>
                    <a:bodyPr/>
                    <a:lstStyle/>
                    <a:p>
                      <a:endParaRPr lang="zh-TW" altLang="en-US"/>
                    </a:p>
                  </a:txBody>
                  <a:tcPr/>
                </a:tc>
                <a:tc hMerge="1">
                  <a:txBody>
                    <a:bodyPr/>
                    <a:lstStyle/>
                    <a:p>
                      <a:endParaRPr lang="zh-TW" altLang="en-US"/>
                    </a:p>
                  </a:txBody>
                  <a:tcPr/>
                </a:tc>
                <a:tc vMerge="1">
                  <a:txBody>
                    <a:bodyPr/>
                    <a:lstStyle/>
                    <a:p>
                      <a:endParaRPr lang="zh-TW" altLang="en-US"/>
                    </a:p>
                  </a:txBody>
                  <a:tcPr/>
                </a:tc>
                <a:extLst>
                  <a:ext uri="{0D108BD9-81ED-4DB2-BD59-A6C34878D82A}">
                    <a16:rowId xmlns:a16="http://schemas.microsoft.com/office/drawing/2014/main" val="10016"/>
                  </a:ext>
                </a:extLst>
              </a:tr>
            </a:tbl>
          </a:graphicData>
        </a:graphic>
      </p:graphicFrame>
    </p:spTree>
    <p:extLst>
      <p:ext uri="{BB962C8B-B14F-4D97-AF65-F5344CB8AC3E}">
        <p14:creationId xmlns:p14="http://schemas.microsoft.com/office/powerpoint/2010/main" val="291308877"/>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4" name="矩形 3"/>
          <p:cNvSpPr/>
          <p:nvPr/>
        </p:nvSpPr>
        <p:spPr>
          <a:xfrm>
            <a:off x="395536" y="116632"/>
            <a:ext cx="8352928" cy="923330"/>
          </a:xfrm>
          <a:prstGeom prst="rect">
            <a:avLst/>
          </a:prstGeom>
        </p:spPr>
        <p:txBody>
          <a:bodyPr wrap="square">
            <a:spAutoFit/>
          </a:bodyPr>
          <a:lstStyle/>
          <a:p>
            <a:r>
              <a:rPr lang="zh-TW" altLang="zh-TW" b="1" u="sng" dirty="0">
                <a:solidFill>
                  <a:srgbClr val="000000"/>
                </a:solidFill>
                <a:latin typeface="標楷體" panose="03000509000000000000" pitchFamily="65" charset="-120"/>
                <a:ea typeface="標楷體" panose="03000509000000000000" pitchFamily="65" charset="-120"/>
              </a:rPr>
              <a:t>（機關全銜）</a:t>
            </a:r>
            <a:r>
              <a:rPr lang="en-US" altLang="zh-TW" b="1" dirty="0">
                <a:solidFill>
                  <a:srgbClr val="000000"/>
                </a:solidFill>
                <a:latin typeface="標楷體" panose="03000509000000000000" pitchFamily="65" charset="-120"/>
                <a:ea typeface="標楷體" panose="03000509000000000000" pitchFamily="65" charset="-120"/>
              </a:rPr>
              <a:t>             </a:t>
            </a:r>
            <a:r>
              <a:rPr lang="zh-TW" altLang="zh-TW" b="1" u="sng" dirty="0">
                <a:solidFill>
                  <a:srgbClr val="000000"/>
                </a:solidFill>
                <a:latin typeface="標楷體" panose="03000509000000000000" pitchFamily="65" charset="-120"/>
                <a:ea typeface="標楷體" panose="03000509000000000000" pitchFamily="65" charset="-120"/>
              </a:rPr>
              <a:t>結算明細表</a:t>
            </a:r>
            <a:endParaRPr lang="en-US" altLang="zh-TW" b="1" u="sng" dirty="0">
              <a:solidFill>
                <a:srgbClr val="000000"/>
              </a:solidFill>
              <a:latin typeface="標楷體" panose="03000509000000000000" pitchFamily="65" charset="-120"/>
              <a:ea typeface="標楷體" panose="03000509000000000000" pitchFamily="65" charset="-120"/>
            </a:endParaRPr>
          </a:p>
          <a:p>
            <a:endParaRPr lang="zh-TW" altLang="zh-TW" b="1" dirty="0">
              <a:solidFill>
                <a:srgbClr val="000000"/>
              </a:solidFill>
              <a:latin typeface="標楷體" panose="03000509000000000000" pitchFamily="65" charset="-120"/>
              <a:ea typeface="標楷體" panose="03000509000000000000" pitchFamily="65" charset="-120"/>
            </a:endParaRPr>
          </a:p>
          <a:p>
            <a:r>
              <a:rPr lang="zh-TW" altLang="zh-TW" b="1" dirty="0">
                <a:solidFill>
                  <a:srgbClr val="000000"/>
                </a:solidFill>
                <a:latin typeface="標楷體" panose="03000509000000000000" pitchFamily="65" charset="-120"/>
                <a:ea typeface="標楷體" panose="03000509000000000000" pitchFamily="65" charset="-120"/>
              </a:rPr>
              <a:t>填表日期：</a:t>
            </a:r>
            <a:r>
              <a:rPr lang="en-US" altLang="zh-TW" b="1" dirty="0">
                <a:solidFill>
                  <a:srgbClr val="000000"/>
                </a:solidFill>
                <a:latin typeface="標楷體" panose="03000509000000000000" pitchFamily="65" charset="-120"/>
                <a:ea typeface="標楷體" panose="03000509000000000000" pitchFamily="65" charset="-120"/>
              </a:rPr>
              <a:t>   </a:t>
            </a:r>
            <a:r>
              <a:rPr lang="zh-TW" altLang="zh-TW" b="1" dirty="0">
                <a:solidFill>
                  <a:srgbClr val="000000"/>
                </a:solidFill>
                <a:latin typeface="標楷體" panose="03000509000000000000" pitchFamily="65" charset="-120"/>
                <a:ea typeface="標楷體" panose="03000509000000000000" pitchFamily="65" charset="-120"/>
              </a:rPr>
              <a:t>年</a:t>
            </a:r>
            <a:r>
              <a:rPr lang="en-US" altLang="zh-TW" b="1" dirty="0">
                <a:solidFill>
                  <a:srgbClr val="000000"/>
                </a:solidFill>
                <a:latin typeface="標楷體" panose="03000509000000000000" pitchFamily="65" charset="-120"/>
                <a:ea typeface="標楷體" panose="03000509000000000000" pitchFamily="65" charset="-120"/>
              </a:rPr>
              <a:t>   </a:t>
            </a:r>
            <a:r>
              <a:rPr lang="zh-TW" altLang="zh-TW" b="1" dirty="0">
                <a:solidFill>
                  <a:srgbClr val="000000"/>
                </a:solidFill>
                <a:latin typeface="標楷體" panose="03000509000000000000" pitchFamily="65" charset="-120"/>
                <a:ea typeface="標楷體" panose="03000509000000000000" pitchFamily="65" charset="-120"/>
              </a:rPr>
              <a:t>月</a:t>
            </a:r>
            <a:r>
              <a:rPr lang="en-US" altLang="zh-TW" b="1" dirty="0">
                <a:solidFill>
                  <a:srgbClr val="000000"/>
                </a:solidFill>
                <a:latin typeface="標楷體" panose="03000509000000000000" pitchFamily="65" charset="-120"/>
                <a:ea typeface="標楷體" panose="03000509000000000000" pitchFamily="65" charset="-120"/>
              </a:rPr>
              <a:t>   </a:t>
            </a:r>
            <a:r>
              <a:rPr lang="zh-TW" altLang="zh-TW" b="1" dirty="0">
                <a:solidFill>
                  <a:srgbClr val="000000"/>
                </a:solidFill>
                <a:latin typeface="標楷體" panose="03000509000000000000" pitchFamily="65" charset="-120"/>
                <a:ea typeface="標楷體" panose="03000509000000000000" pitchFamily="65" charset="-120"/>
              </a:rPr>
              <a:t>日 第</a:t>
            </a:r>
            <a:r>
              <a:rPr lang="en-US" altLang="zh-TW" b="1" dirty="0">
                <a:solidFill>
                  <a:srgbClr val="000000"/>
                </a:solidFill>
                <a:latin typeface="標楷體" panose="03000509000000000000" pitchFamily="65" charset="-120"/>
                <a:ea typeface="標楷體" panose="03000509000000000000" pitchFamily="65" charset="-120"/>
              </a:rPr>
              <a:t>    </a:t>
            </a:r>
            <a:r>
              <a:rPr lang="zh-TW" altLang="zh-TW" b="1" dirty="0">
                <a:solidFill>
                  <a:srgbClr val="000000"/>
                </a:solidFill>
                <a:latin typeface="標楷體" panose="03000509000000000000" pitchFamily="65" charset="-120"/>
                <a:ea typeface="標楷體" panose="03000509000000000000" pitchFamily="65" charset="-120"/>
              </a:rPr>
              <a:t>頁共</a:t>
            </a:r>
            <a:r>
              <a:rPr lang="en-US" altLang="zh-TW" b="1" dirty="0">
                <a:solidFill>
                  <a:srgbClr val="000000"/>
                </a:solidFill>
                <a:latin typeface="標楷體" panose="03000509000000000000" pitchFamily="65" charset="-120"/>
                <a:ea typeface="標楷體" panose="03000509000000000000" pitchFamily="65" charset="-120"/>
              </a:rPr>
              <a:t>    </a:t>
            </a:r>
            <a:r>
              <a:rPr lang="zh-TW" altLang="zh-TW" b="1" dirty="0">
                <a:solidFill>
                  <a:srgbClr val="000000"/>
                </a:solidFill>
                <a:latin typeface="標楷體" panose="03000509000000000000" pitchFamily="65" charset="-120"/>
                <a:ea typeface="標楷體" panose="03000509000000000000" pitchFamily="65" charset="-120"/>
              </a:rPr>
              <a:t>頁</a:t>
            </a:r>
          </a:p>
        </p:txBody>
      </p:sp>
      <p:graphicFrame>
        <p:nvGraphicFramePr>
          <p:cNvPr id="5" name="表格 4"/>
          <p:cNvGraphicFramePr>
            <a:graphicFrameLocks noGrp="1"/>
          </p:cNvGraphicFramePr>
          <p:nvPr/>
        </p:nvGraphicFramePr>
        <p:xfrm>
          <a:off x="395535" y="1124744"/>
          <a:ext cx="8297269" cy="4074385"/>
        </p:xfrm>
        <a:graphic>
          <a:graphicData uri="http://schemas.openxmlformats.org/drawingml/2006/table">
            <a:tbl>
              <a:tblPr>
                <a:tableStyleId>{5C22544A-7EE6-4342-B048-85BDC9FD1C3A}</a:tableStyleId>
              </a:tblPr>
              <a:tblGrid>
                <a:gridCol w="697889">
                  <a:extLst>
                    <a:ext uri="{9D8B030D-6E8A-4147-A177-3AD203B41FA5}">
                      <a16:colId xmlns:a16="http://schemas.microsoft.com/office/drawing/2014/main" val="20000"/>
                    </a:ext>
                  </a:extLst>
                </a:gridCol>
                <a:gridCol w="1246328">
                  <a:extLst>
                    <a:ext uri="{9D8B030D-6E8A-4147-A177-3AD203B41FA5}">
                      <a16:colId xmlns:a16="http://schemas.microsoft.com/office/drawing/2014/main" val="20001"/>
                    </a:ext>
                  </a:extLst>
                </a:gridCol>
                <a:gridCol w="720080">
                  <a:extLst>
                    <a:ext uri="{9D8B030D-6E8A-4147-A177-3AD203B41FA5}">
                      <a16:colId xmlns:a16="http://schemas.microsoft.com/office/drawing/2014/main" val="20002"/>
                    </a:ext>
                  </a:extLst>
                </a:gridCol>
                <a:gridCol w="648072">
                  <a:extLst>
                    <a:ext uri="{9D8B030D-6E8A-4147-A177-3AD203B41FA5}">
                      <a16:colId xmlns:a16="http://schemas.microsoft.com/office/drawing/2014/main" val="20003"/>
                    </a:ext>
                  </a:extLst>
                </a:gridCol>
                <a:gridCol w="504056">
                  <a:extLst>
                    <a:ext uri="{9D8B030D-6E8A-4147-A177-3AD203B41FA5}">
                      <a16:colId xmlns:a16="http://schemas.microsoft.com/office/drawing/2014/main" val="20004"/>
                    </a:ext>
                  </a:extLst>
                </a:gridCol>
                <a:gridCol w="432048">
                  <a:extLst>
                    <a:ext uri="{9D8B030D-6E8A-4147-A177-3AD203B41FA5}">
                      <a16:colId xmlns:a16="http://schemas.microsoft.com/office/drawing/2014/main" val="20005"/>
                    </a:ext>
                  </a:extLst>
                </a:gridCol>
                <a:gridCol w="144016">
                  <a:extLst>
                    <a:ext uri="{9D8B030D-6E8A-4147-A177-3AD203B41FA5}">
                      <a16:colId xmlns:a16="http://schemas.microsoft.com/office/drawing/2014/main" val="20006"/>
                    </a:ext>
                  </a:extLst>
                </a:gridCol>
                <a:gridCol w="504056">
                  <a:extLst>
                    <a:ext uri="{9D8B030D-6E8A-4147-A177-3AD203B41FA5}">
                      <a16:colId xmlns:a16="http://schemas.microsoft.com/office/drawing/2014/main" val="20007"/>
                    </a:ext>
                  </a:extLst>
                </a:gridCol>
                <a:gridCol w="360040">
                  <a:extLst>
                    <a:ext uri="{9D8B030D-6E8A-4147-A177-3AD203B41FA5}">
                      <a16:colId xmlns:a16="http://schemas.microsoft.com/office/drawing/2014/main" val="20008"/>
                    </a:ext>
                  </a:extLst>
                </a:gridCol>
                <a:gridCol w="144016">
                  <a:extLst>
                    <a:ext uri="{9D8B030D-6E8A-4147-A177-3AD203B41FA5}">
                      <a16:colId xmlns:a16="http://schemas.microsoft.com/office/drawing/2014/main" val="20009"/>
                    </a:ext>
                  </a:extLst>
                </a:gridCol>
                <a:gridCol w="504056">
                  <a:extLst>
                    <a:ext uri="{9D8B030D-6E8A-4147-A177-3AD203B41FA5}">
                      <a16:colId xmlns:a16="http://schemas.microsoft.com/office/drawing/2014/main" val="20010"/>
                    </a:ext>
                  </a:extLst>
                </a:gridCol>
                <a:gridCol w="936104">
                  <a:extLst>
                    <a:ext uri="{9D8B030D-6E8A-4147-A177-3AD203B41FA5}">
                      <a16:colId xmlns:a16="http://schemas.microsoft.com/office/drawing/2014/main" val="20011"/>
                    </a:ext>
                  </a:extLst>
                </a:gridCol>
                <a:gridCol w="936104">
                  <a:extLst>
                    <a:ext uri="{9D8B030D-6E8A-4147-A177-3AD203B41FA5}">
                      <a16:colId xmlns:a16="http://schemas.microsoft.com/office/drawing/2014/main" val="20012"/>
                    </a:ext>
                  </a:extLst>
                </a:gridCol>
                <a:gridCol w="520404">
                  <a:extLst>
                    <a:ext uri="{9D8B030D-6E8A-4147-A177-3AD203B41FA5}">
                      <a16:colId xmlns:a16="http://schemas.microsoft.com/office/drawing/2014/main" val="20013"/>
                    </a:ext>
                  </a:extLst>
                </a:gridCol>
              </a:tblGrid>
              <a:tr h="213796">
                <a:tc gridSpan="2">
                  <a:txBody>
                    <a:bodyPr/>
                    <a:lstStyle/>
                    <a:p>
                      <a:pPr>
                        <a:lnSpc>
                          <a:spcPts val="2700"/>
                        </a:lnSpc>
                        <a:spcAft>
                          <a:spcPts val="0"/>
                        </a:spcAft>
                      </a:pPr>
                      <a:r>
                        <a:rPr lang="zh-TW" sz="1600" b="1" kern="100" dirty="0">
                          <a:solidFill>
                            <a:srgbClr val="000000"/>
                          </a:solidFill>
                          <a:effectLst/>
                          <a:latin typeface="標楷體" panose="03000509000000000000" pitchFamily="65" charset="-120"/>
                          <a:ea typeface="標楷體" panose="03000509000000000000" pitchFamily="65" charset="-120"/>
                        </a:rPr>
                        <a:t>案號及契約號</a:t>
                      </a:r>
                    </a:p>
                  </a:txBody>
                  <a:tcPr marL="14253" marR="1425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hMerge="1">
                  <a:txBody>
                    <a:bodyPr/>
                    <a:lstStyle/>
                    <a:p>
                      <a:endParaRPr lang="zh-TW" altLang="en-US"/>
                    </a:p>
                  </a:txBody>
                  <a:tcPr/>
                </a:tc>
                <a:tc gridSpan="4">
                  <a:txBody>
                    <a:bodyPr/>
                    <a:lstStyle/>
                    <a:p>
                      <a:pPr>
                        <a:lnSpc>
                          <a:spcPts val="2700"/>
                        </a:lnSpc>
                        <a:spcAft>
                          <a:spcPts val="0"/>
                        </a:spcAft>
                      </a:pPr>
                      <a:r>
                        <a:rPr lang="en-US" sz="1600" b="1" kern="100" dirty="0">
                          <a:solidFill>
                            <a:srgbClr val="000000"/>
                          </a:solidFill>
                          <a:effectLst/>
                          <a:latin typeface="標楷體" panose="03000509000000000000" pitchFamily="65" charset="-120"/>
                          <a:ea typeface="標楷體" panose="03000509000000000000" pitchFamily="65" charset="-120"/>
                        </a:rPr>
                        <a:t> </a:t>
                      </a:r>
                      <a:endParaRPr lang="zh-TW" sz="1600" b="1" kern="100" dirty="0">
                        <a:solidFill>
                          <a:srgbClr val="000000"/>
                        </a:solidFill>
                        <a:effectLst/>
                        <a:latin typeface="標楷體" panose="03000509000000000000" pitchFamily="65" charset="-120"/>
                        <a:ea typeface="標楷體" panose="03000509000000000000" pitchFamily="65" charset="-120"/>
                      </a:endParaRPr>
                    </a:p>
                  </a:txBody>
                  <a:tcPr marL="14253" marR="142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gridSpan="3">
                  <a:txBody>
                    <a:bodyPr/>
                    <a:lstStyle/>
                    <a:p>
                      <a:pPr>
                        <a:lnSpc>
                          <a:spcPts val="2700"/>
                        </a:lnSpc>
                        <a:spcAft>
                          <a:spcPts val="0"/>
                        </a:spcAft>
                      </a:pPr>
                      <a:r>
                        <a:rPr lang="zh-TW" sz="1600" b="1" kern="100" dirty="0">
                          <a:solidFill>
                            <a:srgbClr val="000000"/>
                          </a:solidFill>
                          <a:effectLst/>
                          <a:latin typeface="標楷體" panose="03000509000000000000" pitchFamily="65" charset="-120"/>
                          <a:ea typeface="標楷體" panose="03000509000000000000" pitchFamily="65" charset="-120"/>
                        </a:rPr>
                        <a:t>廠商名稱</a:t>
                      </a:r>
                    </a:p>
                  </a:txBody>
                  <a:tcPr marL="14253" marR="142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hMerge="1">
                  <a:txBody>
                    <a:bodyPr/>
                    <a:lstStyle/>
                    <a:p>
                      <a:endParaRPr lang="zh-TW" altLang="en-US"/>
                    </a:p>
                  </a:txBody>
                  <a:tcPr/>
                </a:tc>
                <a:tc hMerge="1">
                  <a:txBody>
                    <a:bodyPr/>
                    <a:lstStyle/>
                    <a:p>
                      <a:endParaRPr lang="zh-TW" altLang="en-US"/>
                    </a:p>
                  </a:txBody>
                  <a:tcPr/>
                </a:tc>
                <a:tc gridSpan="5">
                  <a:txBody>
                    <a:bodyPr/>
                    <a:lstStyle/>
                    <a:p>
                      <a:pPr>
                        <a:lnSpc>
                          <a:spcPts val="2700"/>
                        </a:lnSpc>
                        <a:spcAft>
                          <a:spcPts val="0"/>
                        </a:spcAft>
                      </a:pPr>
                      <a:r>
                        <a:rPr lang="en-US" sz="1600" b="1" kern="100">
                          <a:solidFill>
                            <a:srgbClr val="000000"/>
                          </a:solidFill>
                          <a:effectLst/>
                          <a:latin typeface="標楷體" panose="03000509000000000000" pitchFamily="65" charset="-120"/>
                          <a:ea typeface="標楷體" panose="03000509000000000000" pitchFamily="65" charset="-120"/>
                        </a:rPr>
                        <a:t> </a:t>
                      </a:r>
                      <a:endParaRPr lang="zh-TW" sz="1600" b="1" kern="100">
                        <a:solidFill>
                          <a:srgbClr val="000000"/>
                        </a:solidFill>
                        <a:effectLst/>
                        <a:latin typeface="標楷體" panose="03000509000000000000" pitchFamily="65" charset="-120"/>
                        <a:ea typeface="標楷體" panose="03000509000000000000" pitchFamily="65" charset="-120"/>
                      </a:endParaRPr>
                    </a:p>
                  </a:txBody>
                  <a:tcPr marL="14253" marR="142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extLst>
                  <a:ext uri="{0D108BD9-81ED-4DB2-BD59-A6C34878D82A}">
                    <a16:rowId xmlns:a16="http://schemas.microsoft.com/office/drawing/2014/main" val="10000"/>
                  </a:ext>
                </a:extLst>
              </a:tr>
              <a:tr h="213796">
                <a:tc gridSpan="2">
                  <a:txBody>
                    <a:bodyPr/>
                    <a:lstStyle/>
                    <a:p>
                      <a:pPr>
                        <a:lnSpc>
                          <a:spcPts val="2700"/>
                        </a:lnSpc>
                        <a:spcAft>
                          <a:spcPts val="0"/>
                        </a:spcAft>
                      </a:pPr>
                      <a:r>
                        <a:rPr lang="zh-TW" sz="1600" b="1" kern="100" dirty="0">
                          <a:solidFill>
                            <a:srgbClr val="000000"/>
                          </a:solidFill>
                          <a:effectLst/>
                          <a:latin typeface="標楷體" panose="03000509000000000000" pitchFamily="65" charset="-120"/>
                          <a:ea typeface="標楷體" panose="03000509000000000000" pitchFamily="65" charset="-120"/>
                        </a:rPr>
                        <a:t>標的名稱及數量摘要</a:t>
                      </a:r>
                    </a:p>
                  </a:txBody>
                  <a:tcPr marL="14253" marR="1425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hMerge="1">
                  <a:txBody>
                    <a:bodyPr/>
                    <a:lstStyle/>
                    <a:p>
                      <a:endParaRPr lang="zh-TW" altLang="en-US"/>
                    </a:p>
                  </a:txBody>
                  <a:tcPr/>
                </a:tc>
                <a:tc gridSpan="4">
                  <a:txBody>
                    <a:bodyPr/>
                    <a:lstStyle/>
                    <a:p>
                      <a:pPr>
                        <a:lnSpc>
                          <a:spcPts val="2700"/>
                        </a:lnSpc>
                        <a:spcAft>
                          <a:spcPts val="0"/>
                        </a:spcAft>
                      </a:pPr>
                      <a:r>
                        <a:rPr lang="en-US" sz="1600" b="1" kern="100" dirty="0">
                          <a:solidFill>
                            <a:srgbClr val="000000"/>
                          </a:solidFill>
                          <a:effectLst/>
                          <a:latin typeface="標楷體" panose="03000509000000000000" pitchFamily="65" charset="-120"/>
                          <a:ea typeface="標楷體" panose="03000509000000000000" pitchFamily="65" charset="-120"/>
                        </a:rPr>
                        <a:t> </a:t>
                      </a:r>
                      <a:endParaRPr lang="zh-TW" sz="1600" b="1" kern="100" dirty="0">
                        <a:solidFill>
                          <a:srgbClr val="000000"/>
                        </a:solidFill>
                        <a:effectLst/>
                        <a:latin typeface="標楷體" panose="03000509000000000000" pitchFamily="65" charset="-120"/>
                        <a:ea typeface="標楷體" panose="03000509000000000000" pitchFamily="65" charset="-120"/>
                      </a:endParaRPr>
                    </a:p>
                  </a:txBody>
                  <a:tcPr marL="14253" marR="142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gridSpan="3">
                  <a:txBody>
                    <a:bodyPr/>
                    <a:lstStyle/>
                    <a:p>
                      <a:pPr>
                        <a:lnSpc>
                          <a:spcPts val="2700"/>
                        </a:lnSpc>
                        <a:spcAft>
                          <a:spcPts val="0"/>
                        </a:spcAft>
                      </a:pPr>
                      <a:r>
                        <a:rPr lang="zh-TW" sz="1600" b="1" kern="100">
                          <a:solidFill>
                            <a:srgbClr val="000000"/>
                          </a:solidFill>
                          <a:effectLst/>
                          <a:latin typeface="標楷體" panose="03000509000000000000" pitchFamily="65" charset="-120"/>
                          <a:ea typeface="標楷體" panose="03000509000000000000" pitchFamily="65" charset="-120"/>
                        </a:rPr>
                        <a:t>契約金額</a:t>
                      </a:r>
                    </a:p>
                  </a:txBody>
                  <a:tcPr marL="14253" marR="142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hMerge="1">
                  <a:txBody>
                    <a:bodyPr/>
                    <a:lstStyle/>
                    <a:p>
                      <a:endParaRPr lang="zh-TW" altLang="en-US"/>
                    </a:p>
                  </a:txBody>
                  <a:tcPr/>
                </a:tc>
                <a:tc hMerge="1">
                  <a:txBody>
                    <a:bodyPr/>
                    <a:lstStyle/>
                    <a:p>
                      <a:endParaRPr lang="zh-TW" altLang="en-US"/>
                    </a:p>
                  </a:txBody>
                  <a:tcPr/>
                </a:tc>
                <a:tc gridSpan="5">
                  <a:txBody>
                    <a:bodyPr/>
                    <a:lstStyle/>
                    <a:p>
                      <a:pPr>
                        <a:lnSpc>
                          <a:spcPts val="2700"/>
                        </a:lnSpc>
                        <a:spcAft>
                          <a:spcPts val="0"/>
                        </a:spcAft>
                      </a:pPr>
                      <a:r>
                        <a:rPr lang="en-US" sz="1600" b="1" kern="100">
                          <a:solidFill>
                            <a:srgbClr val="000000"/>
                          </a:solidFill>
                          <a:effectLst/>
                          <a:latin typeface="標楷體" panose="03000509000000000000" pitchFamily="65" charset="-120"/>
                          <a:ea typeface="標楷體" panose="03000509000000000000" pitchFamily="65" charset="-120"/>
                        </a:rPr>
                        <a:t> </a:t>
                      </a:r>
                      <a:endParaRPr lang="zh-TW" sz="1600" b="1" kern="100">
                        <a:solidFill>
                          <a:srgbClr val="000000"/>
                        </a:solidFill>
                        <a:effectLst/>
                        <a:latin typeface="標楷體" panose="03000509000000000000" pitchFamily="65" charset="-120"/>
                        <a:ea typeface="標楷體" panose="03000509000000000000" pitchFamily="65" charset="-120"/>
                      </a:endParaRPr>
                    </a:p>
                  </a:txBody>
                  <a:tcPr marL="14253" marR="142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extLst>
                  <a:ext uri="{0D108BD9-81ED-4DB2-BD59-A6C34878D82A}">
                    <a16:rowId xmlns:a16="http://schemas.microsoft.com/office/drawing/2014/main" val="10001"/>
                  </a:ext>
                </a:extLst>
              </a:tr>
              <a:tr h="254520">
                <a:tc rowSpan="2">
                  <a:txBody>
                    <a:bodyPr/>
                    <a:lstStyle/>
                    <a:p>
                      <a:pPr marL="71755" marR="71755" algn="ctr">
                        <a:lnSpc>
                          <a:spcPts val="2700"/>
                        </a:lnSpc>
                        <a:spcAft>
                          <a:spcPts val="0"/>
                        </a:spcAft>
                      </a:pPr>
                      <a:r>
                        <a:rPr lang="zh-TW" altLang="en-US" sz="1600" b="1" kern="100" dirty="0">
                          <a:solidFill>
                            <a:srgbClr val="000000"/>
                          </a:solidFill>
                          <a:effectLst/>
                          <a:latin typeface="標楷體" panose="03000509000000000000" pitchFamily="65" charset="-120"/>
                          <a:ea typeface="標楷體" panose="03000509000000000000" pitchFamily="65" charset="-120"/>
                        </a:rPr>
                        <a:t>次</a:t>
                      </a:r>
                      <a:endParaRPr lang="en-US" altLang="zh-TW" sz="1600" b="1" kern="100" dirty="0">
                        <a:solidFill>
                          <a:srgbClr val="000000"/>
                        </a:solidFill>
                        <a:effectLst/>
                        <a:latin typeface="標楷體" panose="03000509000000000000" pitchFamily="65" charset="-120"/>
                        <a:ea typeface="標楷體" panose="03000509000000000000" pitchFamily="65" charset="-120"/>
                      </a:endParaRPr>
                    </a:p>
                    <a:p>
                      <a:pPr marL="71755" marR="71755" algn="ctr">
                        <a:lnSpc>
                          <a:spcPts val="2700"/>
                        </a:lnSpc>
                        <a:spcAft>
                          <a:spcPts val="0"/>
                        </a:spcAft>
                      </a:pPr>
                      <a:r>
                        <a:rPr lang="zh-TW" altLang="en-US" sz="1600" b="1" kern="100" dirty="0">
                          <a:solidFill>
                            <a:srgbClr val="000000"/>
                          </a:solidFill>
                          <a:effectLst/>
                          <a:latin typeface="標楷體" panose="03000509000000000000" pitchFamily="65" charset="-120"/>
                          <a:ea typeface="標楷體" panose="03000509000000000000" pitchFamily="65" charset="-120"/>
                        </a:rPr>
                        <a:t>項</a:t>
                      </a:r>
                      <a:endParaRPr lang="en-US" altLang="zh-TW" sz="1600" b="1" kern="100" dirty="0">
                        <a:solidFill>
                          <a:srgbClr val="000000"/>
                        </a:solidFill>
                        <a:effectLst/>
                        <a:latin typeface="標楷體" panose="03000509000000000000" pitchFamily="65" charset="-120"/>
                        <a:ea typeface="標楷體" panose="03000509000000000000" pitchFamily="65" charset="-120"/>
                      </a:endParaRPr>
                    </a:p>
                    <a:p>
                      <a:pPr marL="71755" marR="71755" algn="ctr">
                        <a:lnSpc>
                          <a:spcPts val="2700"/>
                        </a:lnSpc>
                        <a:spcAft>
                          <a:spcPts val="0"/>
                        </a:spcAft>
                      </a:pPr>
                      <a:endParaRPr lang="zh-TW" sz="1600" b="1" kern="100" dirty="0">
                        <a:solidFill>
                          <a:srgbClr val="000000"/>
                        </a:solidFill>
                        <a:effectLst/>
                        <a:latin typeface="標楷體" panose="03000509000000000000" pitchFamily="65" charset="-120"/>
                        <a:ea typeface="標楷體" panose="03000509000000000000" pitchFamily="65" charset="-120"/>
                      </a:endParaRPr>
                    </a:p>
                  </a:txBody>
                  <a:tcPr marL="14253" marR="14253" marT="0" marB="0" vert="eaVert">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rowSpan="2">
                  <a:txBody>
                    <a:bodyPr/>
                    <a:lstStyle/>
                    <a:p>
                      <a:pPr algn="ctr">
                        <a:lnSpc>
                          <a:spcPts val="2700"/>
                        </a:lnSpc>
                        <a:spcAft>
                          <a:spcPts val="0"/>
                        </a:spcAft>
                      </a:pPr>
                      <a:r>
                        <a:rPr lang="zh-TW" sz="1600" b="1" kern="100" dirty="0">
                          <a:solidFill>
                            <a:srgbClr val="000000"/>
                          </a:solidFill>
                          <a:effectLst/>
                          <a:latin typeface="標楷體" panose="03000509000000000000" pitchFamily="65" charset="-120"/>
                          <a:ea typeface="標楷體" panose="03000509000000000000" pitchFamily="65" charset="-120"/>
                        </a:rPr>
                        <a:t>項目名稱</a:t>
                      </a:r>
                    </a:p>
                  </a:txBody>
                  <a:tcPr marL="14253" marR="1425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rowSpan="2">
                  <a:txBody>
                    <a:bodyPr/>
                    <a:lstStyle/>
                    <a:p>
                      <a:pPr algn="ctr">
                        <a:lnSpc>
                          <a:spcPts val="2700"/>
                        </a:lnSpc>
                        <a:spcAft>
                          <a:spcPts val="0"/>
                        </a:spcAft>
                      </a:pPr>
                      <a:r>
                        <a:rPr lang="zh-TW" altLang="en-US" sz="1600" b="1" kern="100" dirty="0">
                          <a:solidFill>
                            <a:srgbClr val="000000"/>
                          </a:solidFill>
                          <a:effectLst/>
                          <a:latin typeface="標楷體" panose="03000509000000000000" pitchFamily="65" charset="-120"/>
                          <a:ea typeface="標楷體" panose="03000509000000000000" pitchFamily="65" charset="-120"/>
                        </a:rPr>
                        <a:t>說</a:t>
                      </a:r>
                      <a:r>
                        <a:rPr lang="en-US" sz="1600" b="1" kern="100" dirty="0">
                          <a:solidFill>
                            <a:srgbClr val="000000"/>
                          </a:solidFill>
                          <a:effectLst/>
                          <a:latin typeface="標楷體" panose="03000509000000000000" pitchFamily="65" charset="-120"/>
                          <a:ea typeface="標楷體" panose="03000509000000000000" pitchFamily="65" charset="-120"/>
                        </a:rPr>
                        <a:t>  </a:t>
                      </a:r>
                      <a:r>
                        <a:rPr lang="zh-TW" sz="1600" b="1" kern="100" dirty="0">
                          <a:solidFill>
                            <a:srgbClr val="000000"/>
                          </a:solidFill>
                          <a:effectLst/>
                          <a:latin typeface="標楷體" panose="03000509000000000000" pitchFamily="65" charset="-120"/>
                          <a:ea typeface="標楷體" panose="03000509000000000000" pitchFamily="65" charset="-120"/>
                        </a:rPr>
                        <a:t>明</a:t>
                      </a:r>
                    </a:p>
                  </a:txBody>
                  <a:tcPr marL="14253" marR="1425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rowSpan="2">
                  <a:txBody>
                    <a:bodyPr/>
                    <a:lstStyle/>
                    <a:p>
                      <a:pPr marL="71755" marR="71755" algn="ctr">
                        <a:lnSpc>
                          <a:spcPts val="2700"/>
                        </a:lnSpc>
                        <a:spcAft>
                          <a:spcPts val="0"/>
                        </a:spcAft>
                      </a:pPr>
                      <a:r>
                        <a:rPr lang="zh-TW" altLang="en-US" sz="1600" b="1" kern="100" dirty="0">
                          <a:solidFill>
                            <a:srgbClr val="000000"/>
                          </a:solidFill>
                          <a:effectLst/>
                          <a:latin typeface="標楷體" panose="03000509000000000000" pitchFamily="65" charset="-120"/>
                          <a:ea typeface="標楷體" panose="03000509000000000000" pitchFamily="65" charset="-120"/>
                        </a:rPr>
                        <a:t>位</a:t>
                      </a:r>
                      <a:endParaRPr lang="en-US" altLang="zh-TW" sz="1600" b="1" kern="100" dirty="0">
                        <a:solidFill>
                          <a:srgbClr val="000000"/>
                        </a:solidFill>
                        <a:effectLst/>
                        <a:latin typeface="標楷體" panose="03000509000000000000" pitchFamily="65" charset="-120"/>
                        <a:ea typeface="標楷體" panose="03000509000000000000" pitchFamily="65" charset="-120"/>
                      </a:endParaRPr>
                    </a:p>
                    <a:p>
                      <a:pPr marL="71755" marR="71755" algn="ctr">
                        <a:lnSpc>
                          <a:spcPts val="2700"/>
                        </a:lnSpc>
                        <a:spcAft>
                          <a:spcPts val="0"/>
                        </a:spcAft>
                      </a:pPr>
                      <a:r>
                        <a:rPr lang="zh-TW" altLang="en-US" sz="1600" b="1" kern="100" dirty="0">
                          <a:solidFill>
                            <a:srgbClr val="000000"/>
                          </a:solidFill>
                          <a:effectLst/>
                          <a:latin typeface="標楷體" panose="03000509000000000000" pitchFamily="65" charset="-120"/>
                          <a:ea typeface="標楷體" panose="03000509000000000000" pitchFamily="65" charset="-120"/>
                        </a:rPr>
                        <a:t>單</a:t>
                      </a:r>
                      <a:endParaRPr lang="zh-TW" sz="1600" b="1" kern="100" dirty="0">
                        <a:solidFill>
                          <a:srgbClr val="000000"/>
                        </a:solidFill>
                        <a:effectLst/>
                        <a:latin typeface="標楷體" panose="03000509000000000000" pitchFamily="65" charset="-120"/>
                        <a:ea typeface="標楷體" panose="03000509000000000000" pitchFamily="65" charset="-120"/>
                      </a:endParaRPr>
                    </a:p>
                  </a:txBody>
                  <a:tcPr marL="14253" marR="14253" marT="0" marB="0" vert="eaVert"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rowSpan="2">
                  <a:txBody>
                    <a:bodyPr/>
                    <a:lstStyle/>
                    <a:p>
                      <a:pPr algn="ctr">
                        <a:lnSpc>
                          <a:spcPts val="2700"/>
                        </a:lnSpc>
                        <a:spcAft>
                          <a:spcPts val="0"/>
                        </a:spcAft>
                      </a:pPr>
                      <a:r>
                        <a:rPr lang="zh-TW" sz="1600" b="1" kern="100" dirty="0">
                          <a:solidFill>
                            <a:srgbClr val="000000"/>
                          </a:solidFill>
                          <a:effectLst/>
                          <a:latin typeface="標楷體" panose="03000509000000000000" pitchFamily="65" charset="-120"/>
                          <a:ea typeface="標楷體" panose="03000509000000000000" pitchFamily="65" charset="-120"/>
                        </a:rPr>
                        <a:t>單價</a:t>
                      </a:r>
                    </a:p>
                  </a:txBody>
                  <a:tcPr marL="14253" marR="1425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gridSpan="3">
                  <a:txBody>
                    <a:bodyPr/>
                    <a:lstStyle/>
                    <a:p>
                      <a:pPr algn="ctr">
                        <a:lnSpc>
                          <a:spcPts val="2700"/>
                        </a:lnSpc>
                        <a:spcAft>
                          <a:spcPts val="0"/>
                        </a:spcAft>
                      </a:pPr>
                      <a:r>
                        <a:rPr lang="zh-TW" sz="1600" b="1" kern="100" dirty="0">
                          <a:solidFill>
                            <a:srgbClr val="000000"/>
                          </a:solidFill>
                          <a:effectLst/>
                          <a:latin typeface="標楷體" panose="03000509000000000000" pitchFamily="65" charset="-120"/>
                          <a:ea typeface="標楷體" panose="03000509000000000000" pitchFamily="65" charset="-120"/>
                        </a:rPr>
                        <a:t>契約</a:t>
                      </a:r>
                    </a:p>
                  </a:txBody>
                  <a:tcPr marL="14253" marR="1425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hMerge="1">
                  <a:txBody>
                    <a:bodyPr/>
                    <a:lstStyle/>
                    <a:p>
                      <a:endParaRPr lang="zh-TW" altLang="en-US"/>
                    </a:p>
                  </a:txBody>
                  <a:tcPr/>
                </a:tc>
                <a:tc hMerge="1">
                  <a:txBody>
                    <a:bodyPr/>
                    <a:lstStyle/>
                    <a:p>
                      <a:endParaRPr lang="zh-TW" altLang="en-US"/>
                    </a:p>
                  </a:txBody>
                  <a:tcPr/>
                </a:tc>
                <a:tc gridSpan="3">
                  <a:txBody>
                    <a:bodyPr/>
                    <a:lstStyle/>
                    <a:p>
                      <a:pPr algn="ctr">
                        <a:lnSpc>
                          <a:spcPts val="2700"/>
                        </a:lnSpc>
                        <a:spcAft>
                          <a:spcPts val="0"/>
                        </a:spcAft>
                      </a:pPr>
                      <a:r>
                        <a:rPr lang="zh-TW" sz="1600" b="1" kern="100" dirty="0">
                          <a:solidFill>
                            <a:srgbClr val="000000"/>
                          </a:solidFill>
                          <a:effectLst/>
                          <a:latin typeface="標楷體" panose="03000509000000000000" pitchFamily="65" charset="-120"/>
                          <a:ea typeface="標楷體" panose="03000509000000000000" pitchFamily="65" charset="-120"/>
                        </a:rPr>
                        <a:t>結算結果</a:t>
                      </a:r>
                    </a:p>
                  </a:txBody>
                  <a:tcPr marL="14253" marR="1425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hMerge="1">
                  <a:txBody>
                    <a:bodyPr/>
                    <a:lstStyle/>
                    <a:p>
                      <a:endParaRPr lang="zh-TW" altLang="en-US"/>
                    </a:p>
                  </a:txBody>
                  <a:tcPr/>
                </a:tc>
                <a:tc hMerge="1">
                  <a:txBody>
                    <a:bodyPr/>
                    <a:lstStyle/>
                    <a:p>
                      <a:endParaRPr lang="zh-TW" altLang="en-US"/>
                    </a:p>
                  </a:txBody>
                  <a:tcPr/>
                </a:tc>
                <a:tc gridSpan="2">
                  <a:txBody>
                    <a:bodyPr/>
                    <a:lstStyle/>
                    <a:p>
                      <a:pPr algn="ctr">
                        <a:lnSpc>
                          <a:spcPts val="2700"/>
                        </a:lnSpc>
                        <a:spcAft>
                          <a:spcPts val="0"/>
                        </a:spcAft>
                      </a:pPr>
                      <a:r>
                        <a:rPr lang="zh-TW" sz="1600" b="1" kern="100" dirty="0">
                          <a:solidFill>
                            <a:srgbClr val="000000"/>
                          </a:solidFill>
                          <a:effectLst/>
                          <a:latin typeface="標楷體" panose="03000509000000000000" pitchFamily="65" charset="-120"/>
                          <a:ea typeface="標楷體" panose="03000509000000000000" pitchFamily="65" charset="-120"/>
                        </a:rPr>
                        <a:t>增減金額</a:t>
                      </a:r>
                    </a:p>
                  </a:txBody>
                  <a:tcPr marL="14253" marR="1425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hMerge="1">
                  <a:txBody>
                    <a:bodyPr/>
                    <a:lstStyle/>
                    <a:p>
                      <a:endParaRPr lang="zh-TW" altLang="en-US"/>
                    </a:p>
                  </a:txBody>
                  <a:tcPr/>
                </a:tc>
                <a:tc rowSpan="2">
                  <a:txBody>
                    <a:bodyPr/>
                    <a:lstStyle/>
                    <a:p>
                      <a:pPr algn="ctr">
                        <a:lnSpc>
                          <a:spcPts val="2400"/>
                        </a:lnSpc>
                        <a:spcAft>
                          <a:spcPts val="0"/>
                        </a:spcAft>
                      </a:pPr>
                      <a:r>
                        <a:rPr lang="zh-TW" sz="1600" b="1" kern="100">
                          <a:solidFill>
                            <a:srgbClr val="000000"/>
                          </a:solidFill>
                          <a:effectLst/>
                          <a:latin typeface="標楷體" panose="03000509000000000000" pitchFamily="65" charset="-120"/>
                          <a:ea typeface="標楷體" panose="03000509000000000000" pitchFamily="65" charset="-120"/>
                        </a:rPr>
                        <a:t>備註</a:t>
                      </a:r>
                    </a:p>
                  </a:txBody>
                  <a:tcPr marL="14253" marR="1425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0002"/>
                  </a:ext>
                </a:extLst>
              </a:tr>
              <a:tr h="315604">
                <a:tc vMerge="1">
                  <a:txBody>
                    <a:bodyPr/>
                    <a:lstStyle/>
                    <a:p>
                      <a:endParaRPr lang="zh-TW" altLang="en-US"/>
                    </a:p>
                  </a:txBody>
                  <a:tcPr/>
                </a:tc>
                <a:tc vMerge="1">
                  <a:txBody>
                    <a:bodyPr/>
                    <a:lstStyle/>
                    <a:p>
                      <a:endParaRPr lang="zh-TW" altLang="en-US"/>
                    </a:p>
                  </a:txBody>
                  <a:tcPr/>
                </a:tc>
                <a:tc vMerge="1">
                  <a:txBody>
                    <a:bodyPr/>
                    <a:lstStyle/>
                    <a:p>
                      <a:endParaRPr lang="zh-TW" altLang="en-US"/>
                    </a:p>
                  </a:txBody>
                  <a:tcPr/>
                </a:tc>
                <a:tc vMerge="1">
                  <a:txBody>
                    <a:bodyPr/>
                    <a:lstStyle/>
                    <a:p>
                      <a:endParaRPr lang="zh-TW" altLang="en-US"/>
                    </a:p>
                  </a:txBody>
                  <a:tcPr/>
                </a:tc>
                <a:tc vMerge="1">
                  <a:txBody>
                    <a:bodyPr/>
                    <a:lstStyle/>
                    <a:p>
                      <a:endParaRPr lang="zh-TW" altLang="en-US"/>
                    </a:p>
                  </a:txBody>
                  <a:tcPr/>
                </a:tc>
                <a:tc gridSpan="2">
                  <a:txBody>
                    <a:bodyPr/>
                    <a:lstStyle/>
                    <a:p>
                      <a:pPr algn="ctr">
                        <a:lnSpc>
                          <a:spcPts val="2700"/>
                        </a:lnSpc>
                        <a:spcAft>
                          <a:spcPts val="0"/>
                        </a:spcAft>
                      </a:pPr>
                      <a:r>
                        <a:rPr lang="zh-TW" sz="1600" b="1" kern="100" dirty="0">
                          <a:solidFill>
                            <a:srgbClr val="000000"/>
                          </a:solidFill>
                          <a:effectLst/>
                          <a:latin typeface="標楷體" panose="03000509000000000000" pitchFamily="65" charset="-120"/>
                          <a:ea typeface="標楷體" panose="03000509000000000000" pitchFamily="65" charset="-120"/>
                        </a:rPr>
                        <a:t>數量</a:t>
                      </a:r>
                    </a:p>
                  </a:txBody>
                  <a:tcPr marL="14253" marR="1425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hMerge="1">
                  <a:txBody>
                    <a:bodyPr/>
                    <a:lstStyle/>
                    <a:p>
                      <a:endParaRPr lang="zh-TW" altLang="en-US"/>
                    </a:p>
                  </a:txBody>
                  <a:tcPr/>
                </a:tc>
                <a:tc>
                  <a:txBody>
                    <a:bodyPr/>
                    <a:lstStyle/>
                    <a:p>
                      <a:pPr algn="ctr">
                        <a:lnSpc>
                          <a:spcPts val="2700"/>
                        </a:lnSpc>
                        <a:spcAft>
                          <a:spcPts val="0"/>
                        </a:spcAft>
                      </a:pPr>
                      <a:r>
                        <a:rPr lang="zh-TW" sz="1600" b="1" kern="100" dirty="0">
                          <a:solidFill>
                            <a:srgbClr val="000000"/>
                          </a:solidFill>
                          <a:effectLst/>
                          <a:latin typeface="標楷體" panose="03000509000000000000" pitchFamily="65" charset="-120"/>
                          <a:ea typeface="標楷體" panose="03000509000000000000" pitchFamily="65" charset="-120"/>
                        </a:rPr>
                        <a:t>金額</a:t>
                      </a:r>
                    </a:p>
                  </a:txBody>
                  <a:tcPr marL="14253" marR="1425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gridSpan="2">
                  <a:txBody>
                    <a:bodyPr/>
                    <a:lstStyle/>
                    <a:p>
                      <a:pPr algn="ctr">
                        <a:lnSpc>
                          <a:spcPts val="2700"/>
                        </a:lnSpc>
                        <a:spcAft>
                          <a:spcPts val="0"/>
                        </a:spcAft>
                      </a:pPr>
                      <a:r>
                        <a:rPr lang="zh-TW" sz="1600" b="1" kern="100">
                          <a:solidFill>
                            <a:srgbClr val="000000"/>
                          </a:solidFill>
                          <a:effectLst/>
                          <a:latin typeface="標楷體" panose="03000509000000000000" pitchFamily="65" charset="-120"/>
                          <a:ea typeface="標楷體" panose="03000509000000000000" pitchFamily="65" charset="-120"/>
                        </a:rPr>
                        <a:t>數量</a:t>
                      </a:r>
                    </a:p>
                  </a:txBody>
                  <a:tcPr marL="14253" marR="1425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hMerge="1">
                  <a:txBody>
                    <a:bodyPr/>
                    <a:lstStyle/>
                    <a:p>
                      <a:endParaRPr lang="zh-TW" altLang="en-US"/>
                    </a:p>
                  </a:txBody>
                  <a:tcPr/>
                </a:tc>
                <a:tc>
                  <a:txBody>
                    <a:bodyPr/>
                    <a:lstStyle/>
                    <a:p>
                      <a:pPr algn="ctr">
                        <a:lnSpc>
                          <a:spcPts val="2700"/>
                        </a:lnSpc>
                        <a:spcAft>
                          <a:spcPts val="0"/>
                        </a:spcAft>
                      </a:pPr>
                      <a:r>
                        <a:rPr lang="zh-TW" sz="1600" b="1" kern="100" dirty="0">
                          <a:solidFill>
                            <a:srgbClr val="000000"/>
                          </a:solidFill>
                          <a:effectLst/>
                          <a:latin typeface="標楷體" panose="03000509000000000000" pitchFamily="65" charset="-120"/>
                          <a:ea typeface="標楷體" panose="03000509000000000000" pitchFamily="65" charset="-120"/>
                        </a:rPr>
                        <a:t>金額</a:t>
                      </a:r>
                    </a:p>
                  </a:txBody>
                  <a:tcPr marL="14253" marR="1425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ts val="2700"/>
                        </a:lnSpc>
                        <a:spcAft>
                          <a:spcPts val="0"/>
                        </a:spcAft>
                      </a:pPr>
                      <a:r>
                        <a:rPr lang="zh-TW" sz="1600" b="1" kern="100" dirty="0">
                          <a:solidFill>
                            <a:srgbClr val="000000"/>
                          </a:solidFill>
                          <a:effectLst/>
                          <a:latin typeface="標楷體" panose="03000509000000000000" pitchFamily="65" charset="-120"/>
                          <a:ea typeface="標楷體" panose="03000509000000000000" pitchFamily="65" charset="-120"/>
                        </a:rPr>
                        <a:t>增加金額</a:t>
                      </a:r>
                    </a:p>
                  </a:txBody>
                  <a:tcPr marL="14253" marR="1425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ts val="2400"/>
                        </a:lnSpc>
                        <a:spcAft>
                          <a:spcPts val="0"/>
                        </a:spcAft>
                      </a:pPr>
                      <a:r>
                        <a:rPr lang="zh-TW" sz="1600" b="1" kern="100">
                          <a:solidFill>
                            <a:srgbClr val="000000"/>
                          </a:solidFill>
                          <a:effectLst/>
                          <a:latin typeface="標楷體" panose="03000509000000000000" pitchFamily="65" charset="-120"/>
                          <a:ea typeface="標楷體" panose="03000509000000000000" pitchFamily="65" charset="-120"/>
                        </a:rPr>
                        <a:t>減少金額</a:t>
                      </a:r>
                    </a:p>
                  </a:txBody>
                  <a:tcPr marL="14253" marR="1425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vMerge="1">
                  <a:txBody>
                    <a:bodyPr/>
                    <a:lstStyle/>
                    <a:p>
                      <a:endParaRPr lang="zh-TW" altLang="en-US"/>
                    </a:p>
                  </a:txBody>
                  <a:tcPr/>
                </a:tc>
                <a:extLst>
                  <a:ext uri="{0D108BD9-81ED-4DB2-BD59-A6C34878D82A}">
                    <a16:rowId xmlns:a16="http://schemas.microsoft.com/office/drawing/2014/main" val="10003"/>
                  </a:ext>
                </a:extLst>
              </a:tr>
              <a:tr h="213796">
                <a:tc>
                  <a:txBody>
                    <a:bodyPr/>
                    <a:lstStyle/>
                    <a:p>
                      <a:pPr>
                        <a:lnSpc>
                          <a:spcPts val="2700"/>
                        </a:lnSpc>
                        <a:spcAft>
                          <a:spcPts val="0"/>
                        </a:spcAft>
                      </a:pPr>
                      <a:r>
                        <a:rPr lang="en-US" sz="1600" b="1" kern="100">
                          <a:solidFill>
                            <a:srgbClr val="000000"/>
                          </a:solidFill>
                          <a:effectLst/>
                          <a:latin typeface="標楷體" panose="03000509000000000000" pitchFamily="65" charset="-120"/>
                          <a:ea typeface="標楷體" panose="03000509000000000000" pitchFamily="65" charset="-120"/>
                        </a:rPr>
                        <a:t> </a:t>
                      </a:r>
                      <a:endParaRPr lang="zh-TW" sz="1600" b="1" kern="100">
                        <a:solidFill>
                          <a:srgbClr val="000000"/>
                        </a:solidFill>
                        <a:effectLst/>
                        <a:latin typeface="標楷體" panose="03000509000000000000" pitchFamily="65" charset="-120"/>
                        <a:ea typeface="標楷體" panose="03000509000000000000" pitchFamily="65" charset="-120"/>
                      </a:endParaRPr>
                    </a:p>
                  </a:txBody>
                  <a:tcPr marL="14253" marR="142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nSpc>
                          <a:spcPts val="2700"/>
                        </a:lnSpc>
                        <a:spcAft>
                          <a:spcPts val="0"/>
                        </a:spcAft>
                      </a:pPr>
                      <a:r>
                        <a:rPr lang="en-US" sz="1600" b="1" kern="100" dirty="0">
                          <a:solidFill>
                            <a:srgbClr val="000000"/>
                          </a:solidFill>
                          <a:effectLst/>
                          <a:latin typeface="標楷體" panose="03000509000000000000" pitchFamily="65" charset="-120"/>
                          <a:ea typeface="標楷體" panose="03000509000000000000" pitchFamily="65" charset="-120"/>
                        </a:rPr>
                        <a:t> </a:t>
                      </a:r>
                      <a:endParaRPr lang="zh-TW" sz="1600" b="1" kern="100" dirty="0">
                        <a:solidFill>
                          <a:srgbClr val="000000"/>
                        </a:solidFill>
                        <a:effectLst/>
                        <a:latin typeface="標楷體" panose="03000509000000000000" pitchFamily="65" charset="-120"/>
                        <a:ea typeface="標楷體" panose="03000509000000000000" pitchFamily="65" charset="-120"/>
                      </a:endParaRPr>
                    </a:p>
                  </a:txBody>
                  <a:tcPr marL="14253" marR="142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nSpc>
                          <a:spcPts val="2700"/>
                        </a:lnSpc>
                        <a:spcAft>
                          <a:spcPts val="0"/>
                        </a:spcAft>
                      </a:pPr>
                      <a:r>
                        <a:rPr lang="en-US" sz="1600" b="1" kern="100" dirty="0">
                          <a:solidFill>
                            <a:srgbClr val="000000"/>
                          </a:solidFill>
                          <a:effectLst/>
                          <a:latin typeface="標楷體" panose="03000509000000000000" pitchFamily="65" charset="-120"/>
                          <a:ea typeface="標楷體" panose="03000509000000000000" pitchFamily="65" charset="-120"/>
                        </a:rPr>
                        <a:t> </a:t>
                      </a:r>
                      <a:endParaRPr lang="zh-TW" sz="1600" b="1" kern="100" dirty="0">
                        <a:solidFill>
                          <a:srgbClr val="000000"/>
                        </a:solidFill>
                        <a:effectLst/>
                        <a:latin typeface="標楷體" panose="03000509000000000000" pitchFamily="65" charset="-120"/>
                        <a:ea typeface="標楷體" panose="03000509000000000000" pitchFamily="65" charset="-120"/>
                      </a:endParaRPr>
                    </a:p>
                  </a:txBody>
                  <a:tcPr marL="14253" marR="142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nSpc>
                          <a:spcPts val="2700"/>
                        </a:lnSpc>
                        <a:spcAft>
                          <a:spcPts val="0"/>
                        </a:spcAft>
                      </a:pPr>
                      <a:r>
                        <a:rPr lang="en-US" sz="1600" b="1" kern="100">
                          <a:solidFill>
                            <a:srgbClr val="000000"/>
                          </a:solidFill>
                          <a:effectLst/>
                          <a:latin typeface="標楷體" panose="03000509000000000000" pitchFamily="65" charset="-120"/>
                          <a:ea typeface="標楷體" panose="03000509000000000000" pitchFamily="65" charset="-120"/>
                        </a:rPr>
                        <a:t> </a:t>
                      </a:r>
                      <a:endParaRPr lang="zh-TW" sz="1600" b="1" kern="100">
                        <a:solidFill>
                          <a:srgbClr val="000000"/>
                        </a:solidFill>
                        <a:effectLst/>
                        <a:latin typeface="標楷體" panose="03000509000000000000" pitchFamily="65" charset="-120"/>
                        <a:ea typeface="標楷體" panose="03000509000000000000" pitchFamily="65" charset="-120"/>
                      </a:endParaRPr>
                    </a:p>
                  </a:txBody>
                  <a:tcPr marL="14253" marR="142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nSpc>
                          <a:spcPts val="2700"/>
                        </a:lnSpc>
                        <a:spcAft>
                          <a:spcPts val="0"/>
                        </a:spcAft>
                      </a:pPr>
                      <a:r>
                        <a:rPr lang="en-US" sz="1600" b="1" kern="100" dirty="0">
                          <a:solidFill>
                            <a:srgbClr val="000000"/>
                          </a:solidFill>
                          <a:effectLst/>
                          <a:latin typeface="標楷體" panose="03000509000000000000" pitchFamily="65" charset="-120"/>
                          <a:ea typeface="標楷體" panose="03000509000000000000" pitchFamily="65" charset="-120"/>
                        </a:rPr>
                        <a:t> </a:t>
                      </a:r>
                      <a:endParaRPr lang="zh-TW" sz="1600" b="1" kern="100" dirty="0">
                        <a:solidFill>
                          <a:srgbClr val="000000"/>
                        </a:solidFill>
                        <a:effectLst/>
                        <a:latin typeface="標楷體" panose="03000509000000000000" pitchFamily="65" charset="-120"/>
                        <a:ea typeface="標楷體" panose="03000509000000000000" pitchFamily="65" charset="-120"/>
                      </a:endParaRPr>
                    </a:p>
                  </a:txBody>
                  <a:tcPr marL="14253" marR="142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gridSpan="2">
                  <a:txBody>
                    <a:bodyPr/>
                    <a:lstStyle/>
                    <a:p>
                      <a:pPr>
                        <a:lnSpc>
                          <a:spcPts val="2700"/>
                        </a:lnSpc>
                        <a:spcAft>
                          <a:spcPts val="0"/>
                        </a:spcAft>
                      </a:pPr>
                      <a:r>
                        <a:rPr lang="en-US" sz="1600" b="1" kern="100" dirty="0">
                          <a:solidFill>
                            <a:srgbClr val="000000"/>
                          </a:solidFill>
                          <a:effectLst/>
                          <a:latin typeface="標楷體" panose="03000509000000000000" pitchFamily="65" charset="-120"/>
                          <a:ea typeface="標楷體" panose="03000509000000000000" pitchFamily="65" charset="-120"/>
                        </a:rPr>
                        <a:t> </a:t>
                      </a:r>
                      <a:endParaRPr lang="zh-TW" sz="1600" b="1" kern="100" dirty="0">
                        <a:solidFill>
                          <a:srgbClr val="000000"/>
                        </a:solidFill>
                        <a:effectLst/>
                        <a:latin typeface="標楷體" panose="03000509000000000000" pitchFamily="65" charset="-120"/>
                        <a:ea typeface="標楷體" panose="03000509000000000000" pitchFamily="65" charset="-120"/>
                      </a:endParaRPr>
                    </a:p>
                  </a:txBody>
                  <a:tcPr marL="14253" marR="142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hMerge="1">
                  <a:txBody>
                    <a:bodyPr/>
                    <a:lstStyle/>
                    <a:p>
                      <a:endParaRPr lang="zh-TW" altLang="en-US"/>
                    </a:p>
                  </a:txBody>
                  <a:tcPr/>
                </a:tc>
                <a:tc>
                  <a:txBody>
                    <a:bodyPr/>
                    <a:lstStyle/>
                    <a:p>
                      <a:pPr>
                        <a:lnSpc>
                          <a:spcPts val="2700"/>
                        </a:lnSpc>
                        <a:spcAft>
                          <a:spcPts val="0"/>
                        </a:spcAft>
                      </a:pPr>
                      <a:r>
                        <a:rPr lang="en-US" sz="1600" b="1" kern="100">
                          <a:solidFill>
                            <a:srgbClr val="000000"/>
                          </a:solidFill>
                          <a:effectLst/>
                          <a:latin typeface="標楷體" panose="03000509000000000000" pitchFamily="65" charset="-120"/>
                          <a:ea typeface="標楷體" panose="03000509000000000000" pitchFamily="65" charset="-120"/>
                        </a:rPr>
                        <a:t> </a:t>
                      </a:r>
                      <a:endParaRPr lang="zh-TW" sz="1600" b="1" kern="100">
                        <a:solidFill>
                          <a:srgbClr val="000000"/>
                        </a:solidFill>
                        <a:effectLst/>
                        <a:latin typeface="標楷體" panose="03000509000000000000" pitchFamily="65" charset="-120"/>
                        <a:ea typeface="標楷體" panose="03000509000000000000" pitchFamily="65" charset="-120"/>
                      </a:endParaRPr>
                    </a:p>
                  </a:txBody>
                  <a:tcPr marL="14253" marR="142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gridSpan="2">
                  <a:txBody>
                    <a:bodyPr/>
                    <a:lstStyle/>
                    <a:p>
                      <a:pPr>
                        <a:lnSpc>
                          <a:spcPts val="2700"/>
                        </a:lnSpc>
                        <a:spcAft>
                          <a:spcPts val="0"/>
                        </a:spcAft>
                      </a:pPr>
                      <a:r>
                        <a:rPr lang="en-US" sz="1600" b="1" kern="100" dirty="0">
                          <a:solidFill>
                            <a:srgbClr val="000000"/>
                          </a:solidFill>
                          <a:effectLst/>
                          <a:latin typeface="標楷體" panose="03000509000000000000" pitchFamily="65" charset="-120"/>
                          <a:ea typeface="標楷體" panose="03000509000000000000" pitchFamily="65" charset="-120"/>
                        </a:rPr>
                        <a:t> </a:t>
                      </a:r>
                      <a:endParaRPr lang="zh-TW" sz="1600" b="1" kern="100" dirty="0">
                        <a:solidFill>
                          <a:srgbClr val="000000"/>
                        </a:solidFill>
                        <a:effectLst/>
                        <a:latin typeface="標楷體" panose="03000509000000000000" pitchFamily="65" charset="-120"/>
                        <a:ea typeface="標楷體" panose="03000509000000000000" pitchFamily="65" charset="-120"/>
                      </a:endParaRPr>
                    </a:p>
                  </a:txBody>
                  <a:tcPr marL="14253" marR="142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hMerge="1">
                  <a:txBody>
                    <a:bodyPr/>
                    <a:lstStyle/>
                    <a:p>
                      <a:endParaRPr lang="zh-TW" altLang="en-US"/>
                    </a:p>
                  </a:txBody>
                  <a:tcPr/>
                </a:tc>
                <a:tc>
                  <a:txBody>
                    <a:bodyPr/>
                    <a:lstStyle/>
                    <a:p>
                      <a:pPr>
                        <a:lnSpc>
                          <a:spcPts val="2700"/>
                        </a:lnSpc>
                        <a:spcAft>
                          <a:spcPts val="0"/>
                        </a:spcAft>
                      </a:pPr>
                      <a:r>
                        <a:rPr lang="en-US" sz="1600" b="1" kern="100">
                          <a:solidFill>
                            <a:srgbClr val="000000"/>
                          </a:solidFill>
                          <a:effectLst/>
                          <a:latin typeface="標楷體" panose="03000509000000000000" pitchFamily="65" charset="-120"/>
                          <a:ea typeface="標楷體" panose="03000509000000000000" pitchFamily="65" charset="-120"/>
                        </a:rPr>
                        <a:t> </a:t>
                      </a:r>
                      <a:endParaRPr lang="zh-TW" sz="1600" b="1" kern="100">
                        <a:solidFill>
                          <a:srgbClr val="000000"/>
                        </a:solidFill>
                        <a:effectLst/>
                        <a:latin typeface="標楷體" panose="03000509000000000000" pitchFamily="65" charset="-120"/>
                        <a:ea typeface="標楷體" panose="03000509000000000000" pitchFamily="65" charset="-120"/>
                      </a:endParaRPr>
                    </a:p>
                  </a:txBody>
                  <a:tcPr marL="14253" marR="142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nSpc>
                          <a:spcPts val="2700"/>
                        </a:lnSpc>
                        <a:spcAft>
                          <a:spcPts val="0"/>
                        </a:spcAft>
                      </a:pPr>
                      <a:r>
                        <a:rPr lang="en-US" sz="1600" b="1" kern="100" dirty="0">
                          <a:solidFill>
                            <a:srgbClr val="000000"/>
                          </a:solidFill>
                          <a:effectLst/>
                          <a:latin typeface="標楷體" panose="03000509000000000000" pitchFamily="65" charset="-120"/>
                          <a:ea typeface="標楷體" panose="03000509000000000000" pitchFamily="65" charset="-120"/>
                        </a:rPr>
                        <a:t> </a:t>
                      </a:r>
                      <a:endParaRPr lang="zh-TW" sz="1600" b="1" kern="100" dirty="0">
                        <a:solidFill>
                          <a:srgbClr val="000000"/>
                        </a:solidFill>
                        <a:effectLst/>
                        <a:latin typeface="標楷體" panose="03000509000000000000" pitchFamily="65" charset="-120"/>
                        <a:ea typeface="標楷體" panose="03000509000000000000" pitchFamily="65" charset="-120"/>
                      </a:endParaRPr>
                    </a:p>
                  </a:txBody>
                  <a:tcPr marL="14253" marR="142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nSpc>
                          <a:spcPts val="2400"/>
                        </a:lnSpc>
                        <a:spcAft>
                          <a:spcPts val="0"/>
                        </a:spcAft>
                      </a:pPr>
                      <a:r>
                        <a:rPr lang="en-US" sz="1600" b="1" kern="100">
                          <a:solidFill>
                            <a:srgbClr val="000000"/>
                          </a:solidFill>
                          <a:effectLst/>
                          <a:latin typeface="標楷體" panose="03000509000000000000" pitchFamily="65" charset="-120"/>
                          <a:ea typeface="標楷體" panose="03000509000000000000" pitchFamily="65" charset="-120"/>
                        </a:rPr>
                        <a:t> </a:t>
                      </a:r>
                      <a:endParaRPr lang="zh-TW" sz="1600" b="1" kern="100">
                        <a:solidFill>
                          <a:srgbClr val="000000"/>
                        </a:solidFill>
                        <a:effectLst/>
                        <a:latin typeface="標楷體" panose="03000509000000000000" pitchFamily="65" charset="-120"/>
                        <a:ea typeface="標楷體" panose="03000509000000000000" pitchFamily="65" charset="-120"/>
                      </a:endParaRPr>
                    </a:p>
                  </a:txBody>
                  <a:tcPr marL="14253" marR="142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nSpc>
                          <a:spcPts val="2400"/>
                        </a:lnSpc>
                        <a:spcAft>
                          <a:spcPts val="0"/>
                        </a:spcAft>
                      </a:pPr>
                      <a:r>
                        <a:rPr lang="en-US" sz="1600" b="1" kern="100" dirty="0">
                          <a:solidFill>
                            <a:srgbClr val="000000"/>
                          </a:solidFill>
                          <a:effectLst/>
                          <a:latin typeface="標楷體" panose="03000509000000000000" pitchFamily="65" charset="-120"/>
                          <a:ea typeface="標楷體" panose="03000509000000000000" pitchFamily="65" charset="-120"/>
                        </a:rPr>
                        <a:t> </a:t>
                      </a:r>
                      <a:endParaRPr lang="zh-TW" sz="1600" b="1" kern="100" dirty="0">
                        <a:solidFill>
                          <a:srgbClr val="000000"/>
                        </a:solidFill>
                        <a:effectLst/>
                        <a:latin typeface="標楷體" panose="03000509000000000000" pitchFamily="65" charset="-120"/>
                        <a:ea typeface="標楷體" panose="03000509000000000000" pitchFamily="65" charset="-120"/>
                      </a:endParaRPr>
                    </a:p>
                  </a:txBody>
                  <a:tcPr marL="14253" marR="142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0004"/>
                  </a:ext>
                </a:extLst>
              </a:tr>
              <a:tr h="213796">
                <a:tc>
                  <a:txBody>
                    <a:bodyPr/>
                    <a:lstStyle/>
                    <a:p>
                      <a:pPr>
                        <a:lnSpc>
                          <a:spcPts val="2700"/>
                        </a:lnSpc>
                        <a:spcAft>
                          <a:spcPts val="0"/>
                        </a:spcAft>
                      </a:pPr>
                      <a:r>
                        <a:rPr lang="en-US" sz="1600" b="1" kern="100">
                          <a:solidFill>
                            <a:srgbClr val="000000"/>
                          </a:solidFill>
                          <a:effectLst/>
                          <a:latin typeface="標楷體" panose="03000509000000000000" pitchFamily="65" charset="-120"/>
                          <a:ea typeface="標楷體" panose="03000509000000000000" pitchFamily="65" charset="-120"/>
                        </a:rPr>
                        <a:t> </a:t>
                      </a:r>
                      <a:endParaRPr lang="zh-TW" sz="1600" b="1" kern="100">
                        <a:solidFill>
                          <a:srgbClr val="000000"/>
                        </a:solidFill>
                        <a:effectLst/>
                        <a:latin typeface="標楷體" panose="03000509000000000000" pitchFamily="65" charset="-120"/>
                        <a:ea typeface="標楷體" panose="03000509000000000000" pitchFamily="65" charset="-120"/>
                      </a:endParaRPr>
                    </a:p>
                  </a:txBody>
                  <a:tcPr marL="14253" marR="142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nSpc>
                          <a:spcPts val="2700"/>
                        </a:lnSpc>
                        <a:spcAft>
                          <a:spcPts val="0"/>
                        </a:spcAft>
                      </a:pPr>
                      <a:r>
                        <a:rPr lang="en-US" sz="1600" b="1" kern="100">
                          <a:solidFill>
                            <a:srgbClr val="000000"/>
                          </a:solidFill>
                          <a:effectLst/>
                          <a:latin typeface="標楷體" panose="03000509000000000000" pitchFamily="65" charset="-120"/>
                          <a:ea typeface="標楷體" panose="03000509000000000000" pitchFamily="65" charset="-120"/>
                        </a:rPr>
                        <a:t> </a:t>
                      </a:r>
                      <a:endParaRPr lang="zh-TW" sz="1600" b="1" kern="100">
                        <a:solidFill>
                          <a:srgbClr val="000000"/>
                        </a:solidFill>
                        <a:effectLst/>
                        <a:latin typeface="標楷體" panose="03000509000000000000" pitchFamily="65" charset="-120"/>
                        <a:ea typeface="標楷體" panose="03000509000000000000" pitchFamily="65" charset="-120"/>
                      </a:endParaRPr>
                    </a:p>
                  </a:txBody>
                  <a:tcPr marL="14253" marR="142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nSpc>
                          <a:spcPts val="2700"/>
                        </a:lnSpc>
                        <a:spcAft>
                          <a:spcPts val="0"/>
                        </a:spcAft>
                      </a:pPr>
                      <a:r>
                        <a:rPr lang="en-US" sz="1600" b="1" kern="100" dirty="0">
                          <a:solidFill>
                            <a:srgbClr val="000000"/>
                          </a:solidFill>
                          <a:effectLst/>
                          <a:latin typeface="標楷體" panose="03000509000000000000" pitchFamily="65" charset="-120"/>
                          <a:ea typeface="標楷體" panose="03000509000000000000" pitchFamily="65" charset="-120"/>
                        </a:rPr>
                        <a:t> </a:t>
                      </a:r>
                      <a:endParaRPr lang="zh-TW" sz="1600" b="1" kern="100" dirty="0">
                        <a:solidFill>
                          <a:srgbClr val="000000"/>
                        </a:solidFill>
                        <a:effectLst/>
                        <a:latin typeface="標楷體" panose="03000509000000000000" pitchFamily="65" charset="-120"/>
                        <a:ea typeface="標楷體" panose="03000509000000000000" pitchFamily="65" charset="-120"/>
                      </a:endParaRPr>
                    </a:p>
                  </a:txBody>
                  <a:tcPr marL="14253" marR="142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nSpc>
                          <a:spcPts val="2700"/>
                        </a:lnSpc>
                        <a:spcAft>
                          <a:spcPts val="0"/>
                        </a:spcAft>
                      </a:pPr>
                      <a:r>
                        <a:rPr lang="en-US" sz="1600" b="1" kern="100" dirty="0">
                          <a:solidFill>
                            <a:srgbClr val="000000"/>
                          </a:solidFill>
                          <a:effectLst/>
                          <a:latin typeface="標楷體" panose="03000509000000000000" pitchFamily="65" charset="-120"/>
                          <a:ea typeface="標楷體" panose="03000509000000000000" pitchFamily="65" charset="-120"/>
                        </a:rPr>
                        <a:t> </a:t>
                      </a:r>
                      <a:endParaRPr lang="zh-TW" sz="1600" b="1" kern="100" dirty="0">
                        <a:solidFill>
                          <a:srgbClr val="000000"/>
                        </a:solidFill>
                        <a:effectLst/>
                        <a:latin typeface="標楷體" panose="03000509000000000000" pitchFamily="65" charset="-120"/>
                        <a:ea typeface="標楷體" panose="03000509000000000000" pitchFamily="65" charset="-120"/>
                      </a:endParaRPr>
                    </a:p>
                  </a:txBody>
                  <a:tcPr marL="14253" marR="142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nSpc>
                          <a:spcPts val="2700"/>
                        </a:lnSpc>
                        <a:spcAft>
                          <a:spcPts val="0"/>
                        </a:spcAft>
                      </a:pPr>
                      <a:r>
                        <a:rPr lang="en-US" sz="1600" b="1" kern="100">
                          <a:solidFill>
                            <a:srgbClr val="000000"/>
                          </a:solidFill>
                          <a:effectLst/>
                          <a:latin typeface="標楷體" panose="03000509000000000000" pitchFamily="65" charset="-120"/>
                          <a:ea typeface="標楷體" panose="03000509000000000000" pitchFamily="65" charset="-120"/>
                        </a:rPr>
                        <a:t> </a:t>
                      </a:r>
                      <a:endParaRPr lang="zh-TW" sz="1600" b="1" kern="100">
                        <a:solidFill>
                          <a:srgbClr val="000000"/>
                        </a:solidFill>
                        <a:effectLst/>
                        <a:latin typeface="標楷體" panose="03000509000000000000" pitchFamily="65" charset="-120"/>
                        <a:ea typeface="標楷體" panose="03000509000000000000" pitchFamily="65" charset="-120"/>
                      </a:endParaRPr>
                    </a:p>
                  </a:txBody>
                  <a:tcPr marL="14253" marR="142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gridSpan="2">
                  <a:txBody>
                    <a:bodyPr/>
                    <a:lstStyle/>
                    <a:p>
                      <a:pPr>
                        <a:lnSpc>
                          <a:spcPts val="2700"/>
                        </a:lnSpc>
                        <a:spcAft>
                          <a:spcPts val="0"/>
                        </a:spcAft>
                      </a:pPr>
                      <a:r>
                        <a:rPr lang="en-US" sz="1600" b="1" kern="100" dirty="0">
                          <a:solidFill>
                            <a:srgbClr val="000000"/>
                          </a:solidFill>
                          <a:effectLst/>
                          <a:latin typeface="標楷體" panose="03000509000000000000" pitchFamily="65" charset="-120"/>
                          <a:ea typeface="標楷體" panose="03000509000000000000" pitchFamily="65" charset="-120"/>
                        </a:rPr>
                        <a:t> </a:t>
                      </a:r>
                      <a:endParaRPr lang="zh-TW" sz="1600" b="1" kern="100" dirty="0">
                        <a:solidFill>
                          <a:srgbClr val="000000"/>
                        </a:solidFill>
                        <a:effectLst/>
                        <a:latin typeface="標楷體" panose="03000509000000000000" pitchFamily="65" charset="-120"/>
                        <a:ea typeface="標楷體" panose="03000509000000000000" pitchFamily="65" charset="-120"/>
                      </a:endParaRPr>
                    </a:p>
                  </a:txBody>
                  <a:tcPr marL="14253" marR="142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hMerge="1">
                  <a:txBody>
                    <a:bodyPr/>
                    <a:lstStyle/>
                    <a:p>
                      <a:endParaRPr lang="zh-TW" altLang="en-US"/>
                    </a:p>
                  </a:txBody>
                  <a:tcPr/>
                </a:tc>
                <a:tc>
                  <a:txBody>
                    <a:bodyPr/>
                    <a:lstStyle/>
                    <a:p>
                      <a:pPr>
                        <a:lnSpc>
                          <a:spcPts val="2700"/>
                        </a:lnSpc>
                        <a:spcAft>
                          <a:spcPts val="0"/>
                        </a:spcAft>
                      </a:pPr>
                      <a:r>
                        <a:rPr lang="en-US" sz="1600" b="1" kern="100" dirty="0">
                          <a:solidFill>
                            <a:srgbClr val="000000"/>
                          </a:solidFill>
                          <a:effectLst/>
                          <a:latin typeface="標楷體" panose="03000509000000000000" pitchFamily="65" charset="-120"/>
                          <a:ea typeface="標楷體" panose="03000509000000000000" pitchFamily="65" charset="-120"/>
                        </a:rPr>
                        <a:t> </a:t>
                      </a:r>
                      <a:endParaRPr lang="zh-TW" sz="1600" b="1" kern="100" dirty="0">
                        <a:solidFill>
                          <a:srgbClr val="000000"/>
                        </a:solidFill>
                        <a:effectLst/>
                        <a:latin typeface="標楷體" panose="03000509000000000000" pitchFamily="65" charset="-120"/>
                        <a:ea typeface="標楷體" panose="03000509000000000000" pitchFamily="65" charset="-120"/>
                      </a:endParaRPr>
                    </a:p>
                  </a:txBody>
                  <a:tcPr marL="14253" marR="142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gridSpan="2">
                  <a:txBody>
                    <a:bodyPr/>
                    <a:lstStyle/>
                    <a:p>
                      <a:pPr>
                        <a:lnSpc>
                          <a:spcPts val="2700"/>
                        </a:lnSpc>
                        <a:spcAft>
                          <a:spcPts val="0"/>
                        </a:spcAft>
                      </a:pPr>
                      <a:r>
                        <a:rPr lang="en-US" sz="1600" b="1" kern="100" dirty="0">
                          <a:solidFill>
                            <a:srgbClr val="000000"/>
                          </a:solidFill>
                          <a:effectLst/>
                          <a:latin typeface="標楷體" panose="03000509000000000000" pitchFamily="65" charset="-120"/>
                          <a:ea typeface="標楷體" panose="03000509000000000000" pitchFamily="65" charset="-120"/>
                        </a:rPr>
                        <a:t> </a:t>
                      </a:r>
                      <a:endParaRPr lang="zh-TW" sz="1600" b="1" kern="100" dirty="0">
                        <a:solidFill>
                          <a:srgbClr val="000000"/>
                        </a:solidFill>
                        <a:effectLst/>
                        <a:latin typeface="標楷體" panose="03000509000000000000" pitchFamily="65" charset="-120"/>
                        <a:ea typeface="標楷體" panose="03000509000000000000" pitchFamily="65" charset="-120"/>
                      </a:endParaRPr>
                    </a:p>
                  </a:txBody>
                  <a:tcPr marL="14253" marR="142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hMerge="1">
                  <a:txBody>
                    <a:bodyPr/>
                    <a:lstStyle/>
                    <a:p>
                      <a:endParaRPr lang="zh-TW" altLang="en-US"/>
                    </a:p>
                  </a:txBody>
                  <a:tcPr/>
                </a:tc>
                <a:tc>
                  <a:txBody>
                    <a:bodyPr/>
                    <a:lstStyle/>
                    <a:p>
                      <a:pPr>
                        <a:lnSpc>
                          <a:spcPts val="2700"/>
                        </a:lnSpc>
                        <a:spcAft>
                          <a:spcPts val="0"/>
                        </a:spcAft>
                      </a:pPr>
                      <a:r>
                        <a:rPr lang="en-US" sz="1600" b="1" kern="100">
                          <a:solidFill>
                            <a:srgbClr val="000000"/>
                          </a:solidFill>
                          <a:effectLst/>
                          <a:latin typeface="標楷體" panose="03000509000000000000" pitchFamily="65" charset="-120"/>
                          <a:ea typeface="標楷體" panose="03000509000000000000" pitchFamily="65" charset="-120"/>
                        </a:rPr>
                        <a:t> </a:t>
                      </a:r>
                      <a:endParaRPr lang="zh-TW" sz="1600" b="1" kern="100">
                        <a:solidFill>
                          <a:srgbClr val="000000"/>
                        </a:solidFill>
                        <a:effectLst/>
                        <a:latin typeface="標楷體" panose="03000509000000000000" pitchFamily="65" charset="-120"/>
                        <a:ea typeface="標楷體" panose="03000509000000000000" pitchFamily="65" charset="-120"/>
                      </a:endParaRPr>
                    </a:p>
                  </a:txBody>
                  <a:tcPr marL="14253" marR="142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nSpc>
                          <a:spcPts val="2700"/>
                        </a:lnSpc>
                        <a:spcAft>
                          <a:spcPts val="0"/>
                        </a:spcAft>
                      </a:pPr>
                      <a:r>
                        <a:rPr lang="en-US" sz="1600" b="1" kern="100" dirty="0">
                          <a:solidFill>
                            <a:srgbClr val="000000"/>
                          </a:solidFill>
                          <a:effectLst/>
                          <a:latin typeface="標楷體" panose="03000509000000000000" pitchFamily="65" charset="-120"/>
                          <a:ea typeface="標楷體" panose="03000509000000000000" pitchFamily="65" charset="-120"/>
                        </a:rPr>
                        <a:t> </a:t>
                      </a:r>
                      <a:endParaRPr lang="zh-TW" sz="1600" b="1" kern="100" dirty="0">
                        <a:solidFill>
                          <a:srgbClr val="000000"/>
                        </a:solidFill>
                        <a:effectLst/>
                        <a:latin typeface="標楷體" panose="03000509000000000000" pitchFamily="65" charset="-120"/>
                        <a:ea typeface="標楷體" panose="03000509000000000000" pitchFamily="65" charset="-120"/>
                      </a:endParaRPr>
                    </a:p>
                  </a:txBody>
                  <a:tcPr marL="14253" marR="142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nSpc>
                          <a:spcPts val="2400"/>
                        </a:lnSpc>
                        <a:spcAft>
                          <a:spcPts val="0"/>
                        </a:spcAft>
                      </a:pPr>
                      <a:r>
                        <a:rPr lang="en-US" sz="1600" b="1" kern="100">
                          <a:solidFill>
                            <a:srgbClr val="000000"/>
                          </a:solidFill>
                          <a:effectLst/>
                          <a:latin typeface="標楷體" panose="03000509000000000000" pitchFamily="65" charset="-120"/>
                          <a:ea typeface="標楷體" panose="03000509000000000000" pitchFamily="65" charset="-120"/>
                        </a:rPr>
                        <a:t> </a:t>
                      </a:r>
                      <a:endParaRPr lang="zh-TW" sz="1600" b="1" kern="100">
                        <a:solidFill>
                          <a:srgbClr val="000000"/>
                        </a:solidFill>
                        <a:effectLst/>
                        <a:latin typeface="標楷體" panose="03000509000000000000" pitchFamily="65" charset="-120"/>
                        <a:ea typeface="標楷體" panose="03000509000000000000" pitchFamily="65" charset="-120"/>
                      </a:endParaRPr>
                    </a:p>
                  </a:txBody>
                  <a:tcPr marL="14253" marR="142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nSpc>
                          <a:spcPts val="2400"/>
                        </a:lnSpc>
                        <a:spcAft>
                          <a:spcPts val="0"/>
                        </a:spcAft>
                      </a:pPr>
                      <a:r>
                        <a:rPr lang="en-US" sz="1600" b="1" kern="100" dirty="0">
                          <a:solidFill>
                            <a:srgbClr val="000000"/>
                          </a:solidFill>
                          <a:effectLst/>
                          <a:latin typeface="標楷體" panose="03000509000000000000" pitchFamily="65" charset="-120"/>
                          <a:ea typeface="標楷體" panose="03000509000000000000" pitchFamily="65" charset="-120"/>
                        </a:rPr>
                        <a:t> </a:t>
                      </a:r>
                      <a:endParaRPr lang="zh-TW" sz="1600" b="1" kern="100" dirty="0">
                        <a:solidFill>
                          <a:srgbClr val="000000"/>
                        </a:solidFill>
                        <a:effectLst/>
                        <a:latin typeface="標楷體" panose="03000509000000000000" pitchFamily="65" charset="-120"/>
                        <a:ea typeface="標楷體" panose="03000509000000000000" pitchFamily="65" charset="-120"/>
                      </a:endParaRPr>
                    </a:p>
                  </a:txBody>
                  <a:tcPr marL="14253" marR="142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0005"/>
                  </a:ext>
                </a:extLst>
              </a:tr>
              <a:tr h="213796">
                <a:tc>
                  <a:txBody>
                    <a:bodyPr/>
                    <a:lstStyle/>
                    <a:p>
                      <a:pPr>
                        <a:lnSpc>
                          <a:spcPts val="2700"/>
                        </a:lnSpc>
                        <a:spcAft>
                          <a:spcPts val="0"/>
                        </a:spcAft>
                      </a:pPr>
                      <a:r>
                        <a:rPr lang="en-US" sz="1600" b="1" kern="100">
                          <a:solidFill>
                            <a:srgbClr val="000000"/>
                          </a:solidFill>
                          <a:effectLst/>
                          <a:latin typeface="標楷體" panose="03000509000000000000" pitchFamily="65" charset="-120"/>
                          <a:ea typeface="標楷體" panose="03000509000000000000" pitchFamily="65" charset="-120"/>
                        </a:rPr>
                        <a:t> </a:t>
                      </a:r>
                      <a:endParaRPr lang="zh-TW" sz="1600" b="1" kern="100">
                        <a:solidFill>
                          <a:srgbClr val="000000"/>
                        </a:solidFill>
                        <a:effectLst/>
                        <a:latin typeface="標楷體" panose="03000509000000000000" pitchFamily="65" charset="-120"/>
                        <a:ea typeface="標楷體" panose="03000509000000000000" pitchFamily="65" charset="-120"/>
                      </a:endParaRPr>
                    </a:p>
                  </a:txBody>
                  <a:tcPr marL="14253" marR="142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nSpc>
                          <a:spcPts val="2700"/>
                        </a:lnSpc>
                        <a:spcAft>
                          <a:spcPts val="0"/>
                        </a:spcAft>
                      </a:pPr>
                      <a:r>
                        <a:rPr lang="en-US" sz="1600" b="1" kern="100">
                          <a:solidFill>
                            <a:srgbClr val="000000"/>
                          </a:solidFill>
                          <a:effectLst/>
                          <a:latin typeface="標楷體" panose="03000509000000000000" pitchFamily="65" charset="-120"/>
                          <a:ea typeface="標楷體" panose="03000509000000000000" pitchFamily="65" charset="-120"/>
                        </a:rPr>
                        <a:t> </a:t>
                      </a:r>
                      <a:endParaRPr lang="zh-TW" sz="1600" b="1" kern="100">
                        <a:solidFill>
                          <a:srgbClr val="000000"/>
                        </a:solidFill>
                        <a:effectLst/>
                        <a:latin typeface="標楷體" panose="03000509000000000000" pitchFamily="65" charset="-120"/>
                        <a:ea typeface="標楷體" panose="03000509000000000000" pitchFamily="65" charset="-120"/>
                      </a:endParaRPr>
                    </a:p>
                  </a:txBody>
                  <a:tcPr marL="14253" marR="142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nSpc>
                          <a:spcPts val="2700"/>
                        </a:lnSpc>
                        <a:spcAft>
                          <a:spcPts val="0"/>
                        </a:spcAft>
                      </a:pPr>
                      <a:r>
                        <a:rPr lang="en-US" sz="1600" b="1" kern="100">
                          <a:solidFill>
                            <a:srgbClr val="000000"/>
                          </a:solidFill>
                          <a:effectLst/>
                          <a:latin typeface="標楷體" panose="03000509000000000000" pitchFamily="65" charset="-120"/>
                          <a:ea typeface="標楷體" panose="03000509000000000000" pitchFamily="65" charset="-120"/>
                        </a:rPr>
                        <a:t> </a:t>
                      </a:r>
                      <a:endParaRPr lang="zh-TW" sz="1600" b="1" kern="100">
                        <a:solidFill>
                          <a:srgbClr val="000000"/>
                        </a:solidFill>
                        <a:effectLst/>
                        <a:latin typeface="標楷體" panose="03000509000000000000" pitchFamily="65" charset="-120"/>
                        <a:ea typeface="標楷體" panose="03000509000000000000" pitchFamily="65" charset="-120"/>
                      </a:endParaRPr>
                    </a:p>
                  </a:txBody>
                  <a:tcPr marL="14253" marR="142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nSpc>
                          <a:spcPts val="2700"/>
                        </a:lnSpc>
                        <a:spcAft>
                          <a:spcPts val="0"/>
                        </a:spcAft>
                      </a:pPr>
                      <a:r>
                        <a:rPr lang="en-US" sz="1600" b="1" kern="100" dirty="0">
                          <a:solidFill>
                            <a:srgbClr val="000000"/>
                          </a:solidFill>
                          <a:effectLst/>
                          <a:latin typeface="標楷體" panose="03000509000000000000" pitchFamily="65" charset="-120"/>
                          <a:ea typeface="標楷體" panose="03000509000000000000" pitchFamily="65" charset="-120"/>
                        </a:rPr>
                        <a:t> </a:t>
                      </a:r>
                      <a:endParaRPr lang="zh-TW" sz="1600" b="1" kern="100" dirty="0">
                        <a:solidFill>
                          <a:srgbClr val="000000"/>
                        </a:solidFill>
                        <a:effectLst/>
                        <a:latin typeface="標楷體" panose="03000509000000000000" pitchFamily="65" charset="-120"/>
                        <a:ea typeface="標楷體" panose="03000509000000000000" pitchFamily="65" charset="-120"/>
                      </a:endParaRPr>
                    </a:p>
                  </a:txBody>
                  <a:tcPr marL="14253" marR="142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nSpc>
                          <a:spcPts val="2700"/>
                        </a:lnSpc>
                        <a:spcAft>
                          <a:spcPts val="0"/>
                        </a:spcAft>
                      </a:pPr>
                      <a:r>
                        <a:rPr lang="en-US" sz="1600" b="1" kern="100" dirty="0">
                          <a:solidFill>
                            <a:srgbClr val="000000"/>
                          </a:solidFill>
                          <a:effectLst/>
                          <a:latin typeface="標楷體" panose="03000509000000000000" pitchFamily="65" charset="-120"/>
                          <a:ea typeface="標楷體" panose="03000509000000000000" pitchFamily="65" charset="-120"/>
                        </a:rPr>
                        <a:t> </a:t>
                      </a:r>
                      <a:endParaRPr lang="zh-TW" sz="1600" b="1" kern="100" dirty="0">
                        <a:solidFill>
                          <a:srgbClr val="000000"/>
                        </a:solidFill>
                        <a:effectLst/>
                        <a:latin typeface="標楷體" panose="03000509000000000000" pitchFamily="65" charset="-120"/>
                        <a:ea typeface="標楷體" panose="03000509000000000000" pitchFamily="65" charset="-120"/>
                      </a:endParaRPr>
                    </a:p>
                  </a:txBody>
                  <a:tcPr marL="14253" marR="142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gridSpan="2">
                  <a:txBody>
                    <a:bodyPr/>
                    <a:lstStyle/>
                    <a:p>
                      <a:pPr>
                        <a:lnSpc>
                          <a:spcPts val="2700"/>
                        </a:lnSpc>
                        <a:spcAft>
                          <a:spcPts val="0"/>
                        </a:spcAft>
                      </a:pPr>
                      <a:r>
                        <a:rPr lang="en-US" sz="1600" b="1" kern="100" dirty="0">
                          <a:solidFill>
                            <a:srgbClr val="000000"/>
                          </a:solidFill>
                          <a:effectLst/>
                          <a:latin typeface="標楷體" panose="03000509000000000000" pitchFamily="65" charset="-120"/>
                          <a:ea typeface="標楷體" panose="03000509000000000000" pitchFamily="65" charset="-120"/>
                        </a:rPr>
                        <a:t> </a:t>
                      </a:r>
                      <a:endParaRPr lang="zh-TW" sz="1600" b="1" kern="100" dirty="0">
                        <a:solidFill>
                          <a:srgbClr val="000000"/>
                        </a:solidFill>
                        <a:effectLst/>
                        <a:latin typeface="標楷體" panose="03000509000000000000" pitchFamily="65" charset="-120"/>
                        <a:ea typeface="標楷體" panose="03000509000000000000" pitchFamily="65" charset="-120"/>
                      </a:endParaRPr>
                    </a:p>
                  </a:txBody>
                  <a:tcPr marL="14253" marR="142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hMerge="1">
                  <a:txBody>
                    <a:bodyPr/>
                    <a:lstStyle/>
                    <a:p>
                      <a:endParaRPr lang="zh-TW" altLang="en-US"/>
                    </a:p>
                  </a:txBody>
                  <a:tcPr/>
                </a:tc>
                <a:tc>
                  <a:txBody>
                    <a:bodyPr/>
                    <a:lstStyle/>
                    <a:p>
                      <a:pPr>
                        <a:lnSpc>
                          <a:spcPts val="2700"/>
                        </a:lnSpc>
                        <a:spcAft>
                          <a:spcPts val="0"/>
                        </a:spcAft>
                      </a:pPr>
                      <a:r>
                        <a:rPr lang="en-US" sz="1600" b="1" kern="100" dirty="0">
                          <a:solidFill>
                            <a:srgbClr val="000000"/>
                          </a:solidFill>
                          <a:effectLst/>
                          <a:latin typeface="標楷體" panose="03000509000000000000" pitchFamily="65" charset="-120"/>
                          <a:ea typeface="標楷體" panose="03000509000000000000" pitchFamily="65" charset="-120"/>
                        </a:rPr>
                        <a:t> </a:t>
                      </a:r>
                      <a:endParaRPr lang="zh-TW" sz="1600" b="1" kern="100" dirty="0">
                        <a:solidFill>
                          <a:srgbClr val="000000"/>
                        </a:solidFill>
                        <a:effectLst/>
                        <a:latin typeface="標楷體" panose="03000509000000000000" pitchFamily="65" charset="-120"/>
                        <a:ea typeface="標楷體" panose="03000509000000000000" pitchFamily="65" charset="-120"/>
                      </a:endParaRPr>
                    </a:p>
                  </a:txBody>
                  <a:tcPr marL="14253" marR="142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gridSpan="2">
                  <a:txBody>
                    <a:bodyPr/>
                    <a:lstStyle/>
                    <a:p>
                      <a:pPr>
                        <a:lnSpc>
                          <a:spcPts val="2700"/>
                        </a:lnSpc>
                        <a:spcAft>
                          <a:spcPts val="0"/>
                        </a:spcAft>
                      </a:pPr>
                      <a:r>
                        <a:rPr lang="en-US" sz="1600" b="1" kern="100" dirty="0">
                          <a:solidFill>
                            <a:srgbClr val="000000"/>
                          </a:solidFill>
                          <a:effectLst/>
                          <a:latin typeface="標楷體" panose="03000509000000000000" pitchFamily="65" charset="-120"/>
                          <a:ea typeface="標楷體" panose="03000509000000000000" pitchFamily="65" charset="-120"/>
                        </a:rPr>
                        <a:t> </a:t>
                      </a:r>
                      <a:endParaRPr lang="zh-TW" sz="1600" b="1" kern="100" dirty="0">
                        <a:solidFill>
                          <a:srgbClr val="000000"/>
                        </a:solidFill>
                        <a:effectLst/>
                        <a:latin typeface="標楷體" panose="03000509000000000000" pitchFamily="65" charset="-120"/>
                        <a:ea typeface="標楷體" panose="03000509000000000000" pitchFamily="65" charset="-120"/>
                      </a:endParaRPr>
                    </a:p>
                  </a:txBody>
                  <a:tcPr marL="14253" marR="142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hMerge="1">
                  <a:txBody>
                    <a:bodyPr/>
                    <a:lstStyle/>
                    <a:p>
                      <a:endParaRPr lang="zh-TW" altLang="en-US"/>
                    </a:p>
                  </a:txBody>
                  <a:tcPr/>
                </a:tc>
                <a:tc>
                  <a:txBody>
                    <a:bodyPr/>
                    <a:lstStyle/>
                    <a:p>
                      <a:pPr>
                        <a:lnSpc>
                          <a:spcPts val="2700"/>
                        </a:lnSpc>
                        <a:spcAft>
                          <a:spcPts val="0"/>
                        </a:spcAft>
                      </a:pPr>
                      <a:r>
                        <a:rPr lang="en-US" sz="1600" b="1" kern="100" dirty="0">
                          <a:solidFill>
                            <a:srgbClr val="000000"/>
                          </a:solidFill>
                          <a:effectLst/>
                          <a:latin typeface="標楷體" panose="03000509000000000000" pitchFamily="65" charset="-120"/>
                          <a:ea typeface="標楷體" panose="03000509000000000000" pitchFamily="65" charset="-120"/>
                        </a:rPr>
                        <a:t> </a:t>
                      </a:r>
                      <a:endParaRPr lang="zh-TW" sz="1600" b="1" kern="100" dirty="0">
                        <a:solidFill>
                          <a:srgbClr val="000000"/>
                        </a:solidFill>
                        <a:effectLst/>
                        <a:latin typeface="標楷體" panose="03000509000000000000" pitchFamily="65" charset="-120"/>
                        <a:ea typeface="標楷體" panose="03000509000000000000" pitchFamily="65" charset="-120"/>
                      </a:endParaRPr>
                    </a:p>
                  </a:txBody>
                  <a:tcPr marL="14253" marR="142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nSpc>
                          <a:spcPts val="2700"/>
                        </a:lnSpc>
                        <a:spcAft>
                          <a:spcPts val="0"/>
                        </a:spcAft>
                      </a:pPr>
                      <a:r>
                        <a:rPr lang="en-US" sz="1600" b="1" kern="100" dirty="0">
                          <a:solidFill>
                            <a:srgbClr val="000000"/>
                          </a:solidFill>
                          <a:effectLst/>
                          <a:latin typeface="標楷體" panose="03000509000000000000" pitchFamily="65" charset="-120"/>
                          <a:ea typeface="標楷體" panose="03000509000000000000" pitchFamily="65" charset="-120"/>
                        </a:rPr>
                        <a:t> </a:t>
                      </a:r>
                      <a:endParaRPr lang="zh-TW" sz="1600" b="1" kern="100" dirty="0">
                        <a:solidFill>
                          <a:srgbClr val="000000"/>
                        </a:solidFill>
                        <a:effectLst/>
                        <a:latin typeface="標楷體" panose="03000509000000000000" pitchFamily="65" charset="-120"/>
                        <a:ea typeface="標楷體" panose="03000509000000000000" pitchFamily="65" charset="-120"/>
                      </a:endParaRPr>
                    </a:p>
                  </a:txBody>
                  <a:tcPr marL="14253" marR="142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nSpc>
                          <a:spcPts val="2400"/>
                        </a:lnSpc>
                        <a:spcAft>
                          <a:spcPts val="0"/>
                        </a:spcAft>
                      </a:pPr>
                      <a:r>
                        <a:rPr lang="en-US" sz="1600" b="1" kern="100" dirty="0">
                          <a:solidFill>
                            <a:srgbClr val="000000"/>
                          </a:solidFill>
                          <a:effectLst/>
                          <a:latin typeface="標楷體" panose="03000509000000000000" pitchFamily="65" charset="-120"/>
                          <a:ea typeface="標楷體" panose="03000509000000000000" pitchFamily="65" charset="-120"/>
                        </a:rPr>
                        <a:t> </a:t>
                      </a:r>
                      <a:endParaRPr lang="zh-TW" sz="1600" b="1" kern="100" dirty="0">
                        <a:solidFill>
                          <a:srgbClr val="000000"/>
                        </a:solidFill>
                        <a:effectLst/>
                        <a:latin typeface="標楷體" panose="03000509000000000000" pitchFamily="65" charset="-120"/>
                        <a:ea typeface="標楷體" panose="03000509000000000000" pitchFamily="65" charset="-120"/>
                      </a:endParaRPr>
                    </a:p>
                  </a:txBody>
                  <a:tcPr marL="14253" marR="142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nSpc>
                          <a:spcPts val="2400"/>
                        </a:lnSpc>
                        <a:spcAft>
                          <a:spcPts val="0"/>
                        </a:spcAft>
                      </a:pPr>
                      <a:r>
                        <a:rPr lang="en-US" sz="1600" b="1" kern="100">
                          <a:solidFill>
                            <a:srgbClr val="000000"/>
                          </a:solidFill>
                          <a:effectLst/>
                          <a:latin typeface="標楷體" panose="03000509000000000000" pitchFamily="65" charset="-120"/>
                          <a:ea typeface="標楷體" panose="03000509000000000000" pitchFamily="65" charset="-120"/>
                        </a:rPr>
                        <a:t> </a:t>
                      </a:r>
                      <a:endParaRPr lang="zh-TW" sz="1600" b="1" kern="100">
                        <a:solidFill>
                          <a:srgbClr val="000000"/>
                        </a:solidFill>
                        <a:effectLst/>
                        <a:latin typeface="標楷體" panose="03000509000000000000" pitchFamily="65" charset="-120"/>
                        <a:ea typeface="標楷體" panose="03000509000000000000" pitchFamily="65" charset="-120"/>
                      </a:endParaRPr>
                    </a:p>
                  </a:txBody>
                  <a:tcPr marL="14253" marR="142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0006"/>
                  </a:ext>
                </a:extLst>
              </a:tr>
              <a:tr h="213796">
                <a:tc>
                  <a:txBody>
                    <a:bodyPr/>
                    <a:lstStyle/>
                    <a:p>
                      <a:pPr>
                        <a:lnSpc>
                          <a:spcPts val="2700"/>
                        </a:lnSpc>
                        <a:spcAft>
                          <a:spcPts val="0"/>
                        </a:spcAft>
                      </a:pPr>
                      <a:r>
                        <a:rPr lang="en-US" sz="1600" b="1" kern="100">
                          <a:solidFill>
                            <a:srgbClr val="000000"/>
                          </a:solidFill>
                          <a:effectLst/>
                          <a:latin typeface="標楷體" panose="03000509000000000000" pitchFamily="65" charset="-120"/>
                          <a:ea typeface="標楷體" panose="03000509000000000000" pitchFamily="65" charset="-120"/>
                        </a:rPr>
                        <a:t> </a:t>
                      </a:r>
                      <a:endParaRPr lang="zh-TW" sz="1600" b="1" kern="100">
                        <a:solidFill>
                          <a:srgbClr val="000000"/>
                        </a:solidFill>
                        <a:effectLst/>
                        <a:latin typeface="標楷體" panose="03000509000000000000" pitchFamily="65" charset="-120"/>
                        <a:ea typeface="標楷體" panose="03000509000000000000" pitchFamily="65" charset="-120"/>
                      </a:endParaRPr>
                    </a:p>
                  </a:txBody>
                  <a:tcPr marL="14253" marR="142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nSpc>
                          <a:spcPts val="2700"/>
                        </a:lnSpc>
                        <a:spcAft>
                          <a:spcPts val="0"/>
                        </a:spcAft>
                      </a:pPr>
                      <a:r>
                        <a:rPr lang="en-US" sz="1600" b="1" kern="100">
                          <a:solidFill>
                            <a:srgbClr val="000000"/>
                          </a:solidFill>
                          <a:effectLst/>
                          <a:latin typeface="標楷體" panose="03000509000000000000" pitchFamily="65" charset="-120"/>
                          <a:ea typeface="標楷體" panose="03000509000000000000" pitchFamily="65" charset="-120"/>
                        </a:rPr>
                        <a:t> </a:t>
                      </a:r>
                      <a:endParaRPr lang="zh-TW" sz="1600" b="1" kern="100">
                        <a:solidFill>
                          <a:srgbClr val="000000"/>
                        </a:solidFill>
                        <a:effectLst/>
                        <a:latin typeface="標楷體" panose="03000509000000000000" pitchFamily="65" charset="-120"/>
                        <a:ea typeface="標楷體" panose="03000509000000000000" pitchFamily="65" charset="-120"/>
                      </a:endParaRPr>
                    </a:p>
                  </a:txBody>
                  <a:tcPr marL="14253" marR="142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nSpc>
                          <a:spcPts val="2700"/>
                        </a:lnSpc>
                        <a:spcAft>
                          <a:spcPts val="0"/>
                        </a:spcAft>
                      </a:pPr>
                      <a:r>
                        <a:rPr lang="en-US" sz="1600" b="1" kern="100">
                          <a:solidFill>
                            <a:srgbClr val="000000"/>
                          </a:solidFill>
                          <a:effectLst/>
                          <a:latin typeface="標楷體" panose="03000509000000000000" pitchFamily="65" charset="-120"/>
                          <a:ea typeface="標楷體" panose="03000509000000000000" pitchFamily="65" charset="-120"/>
                        </a:rPr>
                        <a:t> </a:t>
                      </a:r>
                      <a:endParaRPr lang="zh-TW" sz="1600" b="1" kern="100">
                        <a:solidFill>
                          <a:srgbClr val="000000"/>
                        </a:solidFill>
                        <a:effectLst/>
                        <a:latin typeface="標楷體" panose="03000509000000000000" pitchFamily="65" charset="-120"/>
                        <a:ea typeface="標楷體" panose="03000509000000000000" pitchFamily="65" charset="-120"/>
                      </a:endParaRPr>
                    </a:p>
                  </a:txBody>
                  <a:tcPr marL="14253" marR="142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nSpc>
                          <a:spcPts val="2700"/>
                        </a:lnSpc>
                        <a:spcAft>
                          <a:spcPts val="0"/>
                        </a:spcAft>
                      </a:pPr>
                      <a:r>
                        <a:rPr lang="en-US" sz="1600" b="1" kern="100">
                          <a:solidFill>
                            <a:srgbClr val="000000"/>
                          </a:solidFill>
                          <a:effectLst/>
                          <a:latin typeface="標楷體" panose="03000509000000000000" pitchFamily="65" charset="-120"/>
                          <a:ea typeface="標楷體" panose="03000509000000000000" pitchFamily="65" charset="-120"/>
                        </a:rPr>
                        <a:t> </a:t>
                      </a:r>
                      <a:endParaRPr lang="zh-TW" sz="1600" b="1" kern="100">
                        <a:solidFill>
                          <a:srgbClr val="000000"/>
                        </a:solidFill>
                        <a:effectLst/>
                        <a:latin typeface="標楷體" panose="03000509000000000000" pitchFamily="65" charset="-120"/>
                        <a:ea typeface="標楷體" panose="03000509000000000000" pitchFamily="65" charset="-120"/>
                      </a:endParaRPr>
                    </a:p>
                  </a:txBody>
                  <a:tcPr marL="14253" marR="142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nSpc>
                          <a:spcPts val="2700"/>
                        </a:lnSpc>
                        <a:spcAft>
                          <a:spcPts val="0"/>
                        </a:spcAft>
                      </a:pPr>
                      <a:r>
                        <a:rPr lang="en-US" sz="1600" b="1" kern="100" dirty="0">
                          <a:solidFill>
                            <a:srgbClr val="000000"/>
                          </a:solidFill>
                          <a:effectLst/>
                          <a:latin typeface="標楷體" panose="03000509000000000000" pitchFamily="65" charset="-120"/>
                          <a:ea typeface="標楷體" panose="03000509000000000000" pitchFamily="65" charset="-120"/>
                        </a:rPr>
                        <a:t> </a:t>
                      </a:r>
                      <a:endParaRPr lang="zh-TW" sz="1600" b="1" kern="100" dirty="0">
                        <a:solidFill>
                          <a:srgbClr val="000000"/>
                        </a:solidFill>
                        <a:effectLst/>
                        <a:latin typeface="標楷體" panose="03000509000000000000" pitchFamily="65" charset="-120"/>
                        <a:ea typeface="標楷體" panose="03000509000000000000" pitchFamily="65" charset="-120"/>
                      </a:endParaRPr>
                    </a:p>
                  </a:txBody>
                  <a:tcPr marL="14253" marR="142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gridSpan="2">
                  <a:txBody>
                    <a:bodyPr/>
                    <a:lstStyle/>
                    <a:p>
                      <a:pPr>
                        <a:lnSpc>
                          <a:spcPts val="2700"/>
                        </a:lnSpc>
                        <a:spcAft>
                          <a:spcPts val="0"/>
                        </a:spcAft>
                      </a:pPr>
                      <a:r>
                        <a:rPr lang="en-US" sz="1600" b="1" kern="100" dirty="0">
                          <a:solidFill>
                            <a:srgbClr val="000000"/>
                          </a:solidFill>
                          <a:effectLst/>
                          <a:latin typeface="標楷體" panose="03000509000000000000" pitchFamily="65" charset="-120"/>
                          <a:ea typeface="標楷體" panose="03000509000000000000" pitchFamily="65" charset="-120"/>
                        </a:rPr>
                        <a:t> </a:t>
                      </a:r>
                      <a:endParaRPr lang="zh-TW" sz="1600" b="1" kern="100" dirty="0">
                        <a:solidFill>
                          <a:srgbClr val="000000"/>
                        </a:solidFill>
                        <a:effectLst/>
                        <a:latin typeface="標楷體" panose="03000509000000000000" pitchFamily="65" charset="-120"/>
                        <a:ea typeface="標楷體" panose="03000509000000000000" pitchFamily="65" charset="-120"/>
                      </a:endParaRPr>
                    </a:p>
                  </a:txBody>
                  <a:tcPr marL="14253" marR="142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hMerge="1">
                  <a:txBody>
                    <a:bodyPr/>
                    <a:lstStyle/>
                    <a:p>
                      <a:endParaRPr lang="zh-TW" altLang="en-US"/>
                    </a:p>
                  </a:txBody>
                  <a:tcPr/>
                </a:tc>
                <a:tc>
                  <a:txBody>
                    <a:bodyPr/>
                    <a:lstStyle/>
                    <a:p>
                      <a:pPr>
                        <a:lnSpc>
                          <a:spcPts val="2700"/>
                        </a:lnSpc>
                        <a:spcAft>
                          <a:spcPts val="0"/>
                        </a:spcAft>
                      </a:pPr>
                      <a:r>
                        <a:rPr lang="en-US" sz="1600" b="1" kern="100" dirty="0">
                          <a:solidFill>
                            <a:srgbClr val="000000"/>
                          </a:solidFill>
                          <a:effectLst/>
                          <a:latin typeface="標楷體" panose="03000509000000000000" pitchFamily="65" charset="-120"/>
                          <a:ea typeface="標楷體" panose="03000509000000000000" pitchFamily="65" charset="-120"/>
                        </a:rPr>
                        <a:t> </a:t>
                      </a:r>
                      <a:endParaRPr lang="zh-TW" sz="1600" b="1" kern="100" dirty="0">
                        <a:solidFill>
                          <a:srgbClr val="000000"/>
                        </a:solidFill>
                        <a:effectLst/>
                        <a:latin typeface="標楷體" panose="03000509000000000000" pitchFamily="65" charset="-120"/>
                        <a:ea typeface="標楷體" panose="03000509000000000000" pitchFamily="65" charset="-120"/>
                      </a:endParaRPr>
                    </a:p>
                  </a:txBody>
                  <a:tcPr marL="14253" marR="142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gridSpan="2">
                  <a:txBody>
                    <a:bodyPr/>
                    <a:lstStyle/>
                    <a:p>
                      <a:pPr>
                        <a:lnSpc>
                          <a:spcPts val="2700"/>
                        </a:lnSpc>
                        <a:spcAft>
                          <a:spcPts val="0"/>
                        </a:spcAft>
                      </a:pPr>
                      <a:r>
                        <a:rPr lang="en-US" sz="1600" b="1" kern="100">
                          <a:solidFill>
                            <a:srgbClr val="000000"/>
                          </a:solidFill>
                          <a:effectLst/>
                          <a:latin typeface="標楷體" panose="03000509000000000000" pitchFamily="65" charset="-120"/>
                          <a:ea typeface="標楷體" panose="03000509000000000000" pitchFamily="65" charset="-120"/>
                        </a:rPr>
                        <a:t> </a:t>
                      </a:r>
                      <a:endParaRPr lang="zh-TW" sz="1600" b="1" kern="100">
                        <a:solidFill>
                          <a:srgbClr val="000000"/>
                        </a:solidFill>
                        <a:effectLst/>
                        <a:latin typeface="標楷體" panose="03000509000000000000" pitchFamily="65" charset="-120"/>
                        <a:ea typeface="標楷體" panose="03000509000000000000" pitchFamily="65" charset="-120"/>
                      </a:endParaRPr>
                    </a:p>
                  </a:txBody>
                  <a:tcPr marL="14253" marR="142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hMerge="1">
                  <a:txBody>
                    <a:bodyPr/>
                    <a:lstStyle/>
                    <a:p>
                      <a:endParaRPr lang="zh-TW" altLang="en-US"/>
                    </a:p>
                  </a:txBody>
                  <a:tcPr/>
                </a:tc>
                <a:tc>
                  <a:txBody>
                    <a:bodyPr/>
                    <a:lstStyle/>
                    <a:p>
                      <a:pPr>
                        <a:lnSpc>
                          <a:spcPts val="2700"/>
                        </a:lnSpc>
                        <a:spcAft>
                          <a:spcPts val="0"/>
                        </a:spcAft>
                      </a:pPr>
                      <a:r>
                        <a:rPr lang="en-US" sz="1600" b="1" kern="100" dirty="0">
                          <a:solidFill>
                            <a:srgbClr val="000000"/>
                          </a:solidFill>
                          <a:effectLst/>
                          <a:latin typeface="標楷體" panose="03000509000000000000" pitchFamily="65" charset="-120"/>
                          <a:ea typeface="標楷體" panose="03000509000000000000" pitchFamily="65" charset="-120"/>
                        </a:rPr>
                        <a:t> </a:t>
                      </a:r>
                      <a:endParaRPr lang="zh-TW" sz="1600" b="1" kern="100" dirty="0">
                        <a:solidFill>
                          <a:srgbClr val="000000"/>
                        </a:solidFill>
                        <a:effectLst/>
                        <a:latin typeface="標楷體" panose="03000509000000000000" pitchFamily="65" charset="-120"/>
                        <a:ea typeface="標楷體" panose="03000509000000000000" pitchFamily="65" charset="-120"/>
                      </a:endParaRPr>
                    </a:p>
                  </a:txBody>
                  <a:tcPr marL="14253" marR="142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nSpc>
                          <a:spcPts val="2700"/>
                        </a:lnSpc>
                        <a:spcAft>
                          <a:spcPts val="0"/>
                        </a:spcAft>
                      </a:pPr>
                      <a:r>
                        <a:rPr lang="en-US" sz="1600" b="1" kern="100">
                          <a:solidFill>
                            <a:srgbClr val="000000"/>
                          </a:solidFill>
                          <a:effectLst/>
                          <a:latin typeface="標楷體" panose="03000509000000000000" pitchFamily="65" charset="-120"/>
                          <a:ea typeface="標楷體" panose="03000509000000000000" pitchFamily="65" charset="-120"/>
                        </a:rPr>
                        <a:t> </a:t>
                      </a:r>
                      <a:endParaRPr lang="zh-TW" sz="1600" b="1" kern="100">
                        <a:solidFill>
                          <a:srgbClr val="000000"/>
                        </a:solidFill>
                        <a:effectLst/>
                        <a:latin typeface="標楷體" panose="03000509000000000000" pitchFamily="65" charset="-120"/>
                        <a:ea typeface="標楷體" panose="03000509000000000000" pitchFamily="65" charset="-120"/>
                      </a:endParaRPr>
                    </a:p>
                  </a:txBody>
                  <a:tcPr marL="14253" marR="142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nSpc>
                          <a:spcPts val="2400"/>
                        </a:lnSpc>
                        <a:spcAft>
                          <a:spcPts val="0"/>
                        </a:spcAft>
                      </a:pPr>
                      <a:r>
                        <a:rPr lang="en-US" sz="1600" b="1" kern="100" dirty="0">
                          <a:solidFill>
                            <a:srgbClr val="000000"/>
                          </a:solidFill>
                          <a:effectLst/>
                          <a:latin typeface="標楷體" panose="03000509000000000000" pitchFamily="65" charset="-120"/>
                          <a:ea typeface="標楷體" panose="03000509000000000000" pitchFamily="65" charset="-120"/>
                        </a:rPr>
                        <a:t> </a:t>
                      </a:r>
                      <a:endParaRPr lang="zh-TW" sz="1600" b="1" kern="100" dirty="0">
                        <a:solidFill>
                          <a:srgbClr val="000000"/>
                        </a:solidFill>
                        <a:effectLst/>
                        <a:latin typeface="標楷體" panose="03000509000000000000" pitchFamily="65" charset="-120"/>
                        <a:ea typeface="標楷體" panose="03000509000000000000" pitchFamily="65" charset="-120"/>
                      </a:endParaRPr>
                    </a:p>
                  </a:txBody>
                  <a:tcPr marL="14253" marR="142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nSpc>
                          <a:spcPts val="2400"/>
                        </a:lnSpc>
                        <a:spcAft>
                          <a:spcPts val="0"/>
                        </a:spcAft>
                      </a:pPr>
                      <a:r>
                        <a:rPr lang="en-US" sz="1600" b="1" kern="100">
                          <a:solidFill>
                            <a:srgbClr val="000000"/>
                          </a:solidFill>
                          <a:effectLst/>
                          <a:latin typeface="標楷體" panose="03000509000000000000" pitchFamily="65" charset="-120"/>
                          <a:ea typeface="標楷體" panose="03000509000000000000" pitchFamily="65" charset="-120"/>
                        </a:rPr>
                        <a:t> </a:t>
                      </a:r>
                      <a:endParaRPr lang="zh-TW" sz="1600" b="1" kern="100">
                        <a:solidFill>
                          <a:srgbClr val="000000"/>
                        </a:solidFill>
                        <a:effectLst/>
                        <a:latin typeface="標楷體" panose="03000509000000000000" pitchFamily="65" charset="-120"/>
                        <a:ea typeface="標楷體" panose="03000509000000000000" pitchFamily="65" charset="-120"/>
                      </a:endParaRPr>
                    </a:p>
                  </a:txBody>
                  <a:tcPr marL="14253" marR="142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0007"/>
                  </a:ext>
                </a:extLst>
              </a:tr>
              <a:tr h="213796">
                <a:tc>
                  <a:txBody>
                    <a:bodyPr/>
                    <a:lstStyle/>
                    <a:p>
                      <a:pPr>
                        <a:lnSpc>
                          <a:spcPts val="2700"/>
                        </a:lnSpc>
                        <a:spcAft>
                          <a:spcPts val="0"/>
                        </a:spcAft>
                      </a:pPr>
                      <a:r>
                        <a:rPr lang="en-US" sz="1600" b="1" kern="100">
                          <a:solidFill>
                            <a:srgbClr val="000000"/>
                          </a:solidFill>
                          <a:effectLst/>
                          <a:latin typeface="標楷體" panose="03000509000000000000" pitchFamily="65" charset="-120"/>
                          <a:ea typeface="標楷體" panose="03000509000000000000" pitchFamily="65" charset="-120"/>
                        </a:rPr>
                        <a:t> </a:t>
                      </a:r>
                      <a:endParaRPr lang="zh-TW" sz="1600" b="1" kern="100">
                        <a:solidFill>
                          <a:srgbClr val="000000"/>
                        </a:solidFill>
                        <a:effectLst/>
                        <a:latin typeface="標楷體" panose="03000509000000000000" pitchFamily="65" charset="-120"/>
                        <a:ea typeface="標楷體" panose="03000509000000000000" pitchFamily="65" charset="-120"/>
                      </a:endParaRPr>
                    </a:p>
                  </a:txBody>
                  <a:tcPr marL="14253" marR="142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nSpc>
                          <a:spcPts val="2700"/>
                        </a:lnSpc>
                        <a:spcAft>
                          <a:spcPts val="0"/>
                        </a:spcAft>
                      </a:pPr>
                      <a:r>
                        <a:rPr lang="en-US" sz="1600" b="1" kern="100">
                          <a:solidFill>
                            <a:srgbClr val="000000"/>
                          </a:solidFill>
                          <a:effectLst/>
                          <a:latin typeface="標楷體" panose="03000509000000000000" pitchFamily="65" charset="-120"/>
                          <a:ea typeface="標楷體" panose="03000509000000000000" pitchFamily="65" charset="-120"/>
                        </a:rPr>
                        <a:t> </a:t>
                      </a:r>
                      <a:endParaRPr lang="zh-TW" sz="1600" b="1" kern="100">
                        <a:solidFill>
                          <a:srgbClr val="000000"/>
                        </a:solidFill>
                        <a:effectLst/>
                        <a:latin typeface="標楷體" panose="03000509000000000000" pitchFamily="65" charset="-120"/>
                        <a:ea typeface="標楷體" panose="03000509000000000000" pitchFamily="65" charset="-120"/>
                      </a:endParaRPr>
                    </a:p>
                  </a:txBody>
                  <a:tcPr marL="14253" marR="142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nSpc>
                          <a:spcPts val="2700"/>
                        </a:lnSpc>
                        <a:spcAft>
                          <a:spcPts val="0"/>
                        </a:spcAft>
                      </a:pPr>
                      <a:r>
                        <a:rPr lang="en-US" sz="1600" b="1" kern="100">
                          <a:solidFill>
                            <a:srgbClr val="000000"/>
                          </a:solidFill>
                          <a:effectLst/>
                          <a:latin typeface="標楷體" panose="03000509000000000000" pitchFamily="65" charset="-120"/>
                          <a:ea typeface="標楷體" panose="03000509000000000000" pitchFamily="65" charset="-120"/>
                        </a:rPr>
                        <a:t> </a:t>
                      </a:r>
                      <a:endParaRPr lang="zh-TW" sz="1600" b="1" kern="100">
                        <a:solidFill>
                          <a:srgbClr val="000000"/>
                        </a:solidFill>
                        <a:effectLst/>
                        <a:latin typeface="標楷體" panose="03000509000000000000" pitchFamily="65" charset="-120"/>
                        <a:ea typeface="標楷體" panose="03000509000000000000" pitchFamily="65" charset="-120"/>
                      </a:endParaRPr>
                    </a:p>
                  </a:txBody>
                  <a:tcPr marL="14253" marR="142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nSpc>
                          <a:spcPts val="2700"/>
                        </a:lnSpc>
                        <a:spcAft>
                          <a:spcPts val="0"/>
                        </a:spcAft>
                      </a:pPr>
                      <a:r>
                        <a:rPr lang="en-US" sz="1600" b="1" kern="100">
                          <a:solidFill>
                            <a:srgbClr val="000000"/>
                          </a:solidFill>
                          <a:effectLst/>
                          <a:latin typeface="標楷體" panose="03000509000000000000" pitchFamily="65" charset="-120"/>
                          <a:ea typeface="標楷體" panose="03000509000000000000" pitchFamily="65" charset="-120"/>
                        </a:rPr>
                        <a:t> </a:t>
                      </a:r>
                      <a:endParaRPr lang="zh-TW" sz="1600" b="1" kern="100">
                        <a:solidFill>
                          <a:srgbClr val="000000"/>
                        </a:solidFill>
                        <a:effectLst/>
                        <a:latin typeface="標楷體" panose="03000509000000000000" pitchFamily="65" charset="-120"/>
                        <a:ea typeface="標楷體" panose="03000509000000000000" pitchFamily="65" charset="-120"/>
                      </a:endParaRPr>
                    </a:p>
                  </a:txBody>
                  <a:tcPr marL="14253" marR="142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nSpc>
                          <a:spcPts val="2700"/>
                        </a:lnSpc>
                        <a:spcAft>
                          <a:spcPts val="0"/>
                        </a:spcAft>
                      </a:pPr>
                      <a:r>
                        <a:rPr lang="en-US" sz="1600" b="1" kern="100">
                          <a:solidFill>
                            <a:srgbClr val="000000"/>
                          </a:solidFill>
                          <a:effectLst/>
                          <a:latin typeface="標楷體" panose="03000509000000000000" pitchFamily="65" charset="-120"/>
                          <a:ea typeface="標楷體" panose="03000509000000000000" pitchFamily="65" charset="-120"/>
                        </a:rPr>
                        <a:t> </a:t>
                      </a:r>
                      <a:endParaRPr lang="zh-TW" sz="1600" b="1" kern="100">
                        <a:solidFill>
                          <a:srgbClr val="000000"/>
                        </a:solidFill>
                        <a:effectLst/>
                        <a:latin typeface="標楷體" panose="03000509000000000000" pitchFamily="65" charset="-120"/>
                        <a:ea typeface="標楷體" panose="03000509000000000000" pitchFamily="65" charset="-120"/>
                      </a:endParaRPr>
                    </a:p>
                  </a:txBody>
                  <a:tcPr marL="14253" marR="142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gridSpan="2">
                  <a:txBody>
                    <a:bodyPr/>
                    <a:lstStyle/>
                    <a:p>
                      <a:pPr>
                        <a:lnSpc>
                          <a:spcPts val="2700"/>
                        </a:lnSpc>
                        <a:spcAft>
                          <a:spcPts val="0"/>
                        </a:spcAft>
                      </a:pPr>
                      <a:r>
                        <a:rPr lang="en-US" sz="1600" b="1" kern="100" dirty="0">
                          <a:solidFill>
                            <a:srgbClr val="000000"/>
                          </a:solidFill>
                          <a:effectLst/>
                          <a:latin typeface="標楷體" panose="03000509000000000000" pitchFamily="65" charset="-120"/>
                          <a:ea typeface="標楷體" panose="03000509000000000000" pitchFamily="65" charset="-120"/>
                        </a:rPr>
                        <a:t> </a:t>
                      </a:r>
                      <a:endParaRPr lang="zh-TW" sz="1600" b="1" kern="100" dirty="0">
                        <a:solidFill>
                          <a:srgbClr val="000000"/>
                        </a:solidFill>
                        <a:effectLst/>
                        <a:latin typeface="標楷體" panose="03000509000000000000" pitchFamily="65" charset="-120"/>
                        <a:ea typeface="標楷體" panose="03000509000000000000" pitchFamily="65" charset="-120"/>
                      </a:endParaRPr>
                    </a:p>
                  </a:txBody>
                  <a:tcPr marL="14253" marR="142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hMerge="1">
                  <a:txBody>
                    <a:bodyPr/>
                    <a:lstStyle/>
                    <a:p>
                      <a:endParaRPr lang="zh-TW" altLang="en-US"/>
                    </a:p>
                  </a:txBody>
                  <a:tcPr/>
                </a:tc>
                <a:tc>
                  <a:txBody>
                    <a:bodyPr/>
                    <a:lstStyle/>
                    <a:p>
                      <a:pPr>
                        <a:lnSpc>
                          <a:spcPts val="2700"/>
                        </a:lnSpc>
                        <a:spcAft>
                          <a:spcPts val="0"/>
                        </a:spcAft>
                      </a:pPr>
                      <a:r>
                        <a:rPr lang="en-US" sz="1600" b="1" kern="100" dirty="0">
                          <a:solidFill>
                            <a:srgbClr val="000000"/>
                          </a:solidFill>
                          <a:effectLst/>
                          <a:latin typeface="標楷體" panose="03000509000000000000" pitchFamily="65" charset="-120"/>
                          <a:ea typeface="標楷體" panose="03000509000000000000" pitchFamily="65" charset="-120"/>
                        </a:rPr>
                        <a:t> </a:t>
                      </a:r>
                      <a:endParaRPr lang="zh-TW" sz="1600" b="1" kern="100" dirty="0">
                        <a:solidFill>
                          <a:srgbClr val="000000"/>
                        </a:solidFill>
                        <a:effectLst/>
                        <a:latin typeface="標楷體" panose="03000509000000000000" pitchFamily="65" charset="-120"/>
                        <a:ea typeface="標楷體" panose="03000509000000000000" pitchFamily="65" charset="-120"/>
                      </a:endParaRPr>
                    </a:p>
                  </a:txBody>
                  <a:tcPr marL="14253" marR="142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gridSpan="2">
                  <a:txBody>
                    <a:bodyPr/>
                    <a:lstStyle/>
                    <a:p>
                      <a:pPr>
                        <a:lnSpc>
                          <a:spcPts val="2700"/>
                        </a:lnSpc>
                        <a:spcAft>
                          <a:spcPts val="0"/>
                        </a:spcAft>
                      </a:pPr>
                      <a:r>
                        <a:rPr lang="en-US" sz="1600" b="1" kern="100">
                          <a:solidFill>
                            <a:srgbClr val="000000"/>
                          </a:solidFill>
                          <a:effectLst/>
                          <a:latin typeface="標楷體" panose="03000509000000000000" pitchFamily="65" charset="-120"/>
                          <a:ea typeface="標楷體" panose="03000509000000000000" pitchFamily="65" charset="-120"/>
                        </a:rPr>
                        <a:t> </a:t>
                      </a:r>
                      <a:endParaRPr lang="zh-TW" sz="1600" b="1" kern="100">
                        <a:solidFill>
                          <a:srgbClr val="000000"/>
                        </a:solidFill>
                        <a:effectLst/>
                        <a:latin typeface="標楷體" panose="03000509000000000000" pitchFamily="65" charset="-120"/>
                        <a:ea typeface="標楷體" panose="03000509000000000000" pitchFamily="65" charset="-120"/>
                      </a:endParaRPr>
                    </a:p>
                  </a:txBody>
                  <a:tcPr marL="14253" marR="142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hMerge="1">
                  <a:txBody>
                    <a:bodyPr/>
                    <a:lstStyle/>
                    <a:p>
                      <a:endParaRPr lang="zh-TW" altLang="en-US"/>
                    </a:p>
                  </a:txBody>
                  <a:tcPr/>
                </a:tc>
                <a:tc>
                  <a:txBody>
                    <a:bodyPr/>
                    <a:lstStyle/>
                    <a:p>
                      <a:pPr>
                        <a:lnSpc>
                          <a:spcPts val="2700"/>
                        </a:lnSpc>
                        <a:spcAft>
                          <a:spcPts val="0"/>
                        </a:spcAft>
                      </a:pPr>
                      <a:r>
                        <a:rPr lang="en-US" sz="1600" b="1" kern="100" dirty="0">
                          <a:solidFill>
                            <a:srgbClr val="000000"/>
                          </a:solidFill>
                          <a:effectLst/>
                          <a:latin typeface="標楷體" panose="03000509000000000000" pitchFamily="65" charset="-120"/>
                          <a:ea typeface="標楷體" panose="03000509000000000000" pitchFamily="65" charset="-120"/>
                        </a:rPr>
                        <a:t> </a:t>
                      </a:r>
                      <a:endParaRPr lang="zh-TW" sz="1600" b="1" kern="100" dirty="0">
                        <a:solidFill>
                          <a:srgbClr val="000000"/>
                        </a:solidFill>
                        <a:effectLst/>
                        <a:latin typeface="標楷體" panose="03000509000000000000" pitchFamily="65" charset="-120"/>
                        <a:ea typeface="標楷體" panose="03000509000000000000" pitchFamily="65" charset="-120"/>
                      </a:endParaRPr>
                    </a:p>
                  </a:txBody>
                  <a:tcPr marL="14253" marR="142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nSpc>
                          <a:spcPts val="2700"/>
                        </a:lnSpc>
                        <a:spcAft>
                          <a:spcPts val="0"/>
                        </a:spcAft>
                      </a:pPr>
                      <a:r>
                        <a:rPr lang="en-US" sz="1600" b="1" kern="100" dirty="0">
                          <a:solidFill>
                            <a:srgbClr val="000000"/>
                          </a:solidFill>
                          <a:effectLst/>
                          <a:latin typeface="標楷體" panose="03000509000000000000" pitchFamily="65" charset="-120"/>
                          <a:ea typeface="標楷體" panose="03000509000000000000" pitchFamily="65" charset="-120"/>
                        </a:rPr>
                        <a:t> </a:t>
                      </a:r>
                      <a:endParaRPr lang="zh-TW" sz="1600" b="1" kern="100" dirty="0">
                        <a:solidFill>
                          <a:srgbClr val="000000"/>
                        </a:solidFill>
                        <a:effectLst/>
                        <a:latin typeface="標楷體" panose="03000509000000000000" pitchFamily="65" charset="-120"/>
                        <a:ea typeface="標楷體" panose="03000509000000000000" pitchFamily="65" charset="-120"/>
                      </a:endParaRPr>
                    </a:p>
                  </a:txBody>
                  <a:tcPr marL="14253" marR="142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nSpc>
                          <a:spcPts val="2400"/>
                        </a:lnSpc>
                        <a:spcAft>
                          <a:spcPts val="0"/>
                        </a:spcAft>
                      </a:pPr>
                      <a:r>
                        <a:rPr lang="en-US" sz="1600" b="1" kern="100" dirty="0">
                          <a:solidFill>
                            <a:srgbClr val="000000"/>
                          </a:solidFill>
                          <a:effectLst/>
                          <a:latin typeface="標楷體" panose="03000509000000000000" pitchFamily="65" charset="-120"/>
                          <a:ea typeface="標楷體" panose="03000509000000000000" pitchFamily="65" charset="-120"/>
                        </a:rPr>
                        <a:t> </a:t>
                      </a:r>
                      <a:endParaRPr lang="zh-TW" sz="1600" b="1" kern="100" dirty="0">
                        <a:solidFill>
                          <a:srgbClr val="000000"/>
                        </a:solidFill>
                        <a:effectLst/>
                        <a:latin typeface="標楷體" panose="03000509000000000000" pitchFamily="65" charset="-120"/>
                        <a:ea typeface="標楷體" panose="03000509000000000000" pitchFamily="65" charset="-120"/>
                      </a:endParaRPr>
                    </a:p>
                  </a:txBody>
                  <a:tcPr marL="14253" marR="142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nSpc>
                          <a:spcPts val="2400"/>
                        </a:lnSpc>
                        <a:spcAft>
                          <a:spcPts val="0"/>
                        </a:spcAft>
                      </a:pPr>
                      <a:r>
                        <a:rPr lang="en-US" sz="1600" b="1" kern="100">
                          <a:solidFill>
                            <a:srgbClr val="000000"/>
                          </a:solidFill>
                          <a:effectLst/>
                          <a:latin typeface="標楷體" panose="03000509000000000000" pitchFamily="65" charset="-120"/>
                          <a:ea typeface="標楷體" panose="03000509000000000000" pitchFamily="65" charset="-120"/>
                        </a:rPr>
                        <a:t> </a:t>
                      </a:r>
                      <a:endParaRPr lang="zh-TW" sz="1600" b="1" kern="100">
                        <a:solidFill>
                          <a:srgbClr val="000000"/>
                        </a:solidFill>
                        <a:effectLst/>
                        <a:latin typeface="標楷體" panose="03000509000000000000" pitchFamily="65" charset="-120"/>
                        <a:ea typeface="標楷體" panose="03000509000000000000" pitchFamily="65" charset="-120"/>
                      </a:endParaRPr>
                    </a:p>
                  </a:txBody>
                  <a:tcPr marL="14253" marR="142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0008"/>
                  </a:ext>
                </a:extLst>
              </a:tr>
              <a:tr h="321204">
                <a:tc gridSpan="7">
                  <a:txBody>
                    <a:bodyPr/>
                    <a:lstStyle/>
                    <a:p>
                      <a:pPr algn="r">
                        <a:lnSpc>
                          <a:spcPts val="2700"/>
                        </a:lnSpc>
                        <a:spcAft>
                          <a:spcPts val="0"/>
                        </a:spcAft>
                      </a:pPr>
                      <a:r>
                        <a:rPr lang="zh-TW" sz="1600" b="1" kern="100" dirty="0">
                          <a:solidFill>
                            <a:srgbClr val="000000"/>
                          </a:solidFill>
                          <a:effectLst/>
                          <a:latin typeface="標楷體" panose="03000509000000000000" pitchFamily="65" charset="-120"/>
                          <a:ea typeface="標楷體" panose="03000509000000000000" pitchFamily="65" charset="-120"/>
                        </a:rPr>
                        <a:t>金額總計</a:t>
                      </a:r>
                    </a:p>
                  </a:txBody>
                  <a:tcPr marL="14253" marR="1425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a:txBody>
                    <a:bodyPr/>
                    <a:lstStyle/>
                    <a:p>
                      <a:pPr>
                        <a:lnSpc>
                          <a:spcPts val="2700"/>
                        </a:lnSpc>
                        <a:spcAft>
                          <a:spcPts val="0"/>
                        </a:spcAft>
                      </a:pPr>
                      <a:r>
                        <a:rPr lang="en-US" sz="1600" b="1" kern="100" dirty="0">
                          <a:solidFill>
                            <a:srgbClr val="000000"/>
                          </a:solidFill>
                          <a:effectLst/>
                          <a:latin typeface="標楷體" panose="03000509000000000000" pitchFamily="65" charset="-120"/>
                          <a:ea typeface="標楷體" panose="03000509000000000000" pitchFamily="65" charset="-120"/>
                        </a:rPr>
                        <a:t> </a:t>
                      </a:r>
                      <a:endParaRPr lang="zh-TW" sz="1600" b="1" kern="100" dirty="0">
                        <a:solidFill>
                          <a:srgbClr val="000000"/>
                        </a:solidFill>
                        <a:effectLst/>
                        <a:latin typeface="標楷體" panose="03000509000000000000" pitchFamily="65" charset="-120"/>
                        <a:ea typeface="標楷體" panose="03000509000000000000" pitchFamily="65" charset="-120"/>
                      </a:endParaRPr>
                    </a:p>
                  </a:txBody>
                  <a:tcPr marL="14253" marR="142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gridSpan="2">
                  <a:txBody>
                    <a:bodyPr/>
                    <a:lstStyle/>
                    <a:p>
                      <a:pPr>
                        <a:lnSpc>
                          <a:spcPts val="2700"/>
                        </a:lnSpc>
                        <a:spcAft>
                          <a:spcPts val="0"/>
                        </a:spcAft>
                      </a:pPr>
                      <a:r>
                        <a:rPr lang="en-US" sz="1600" b="1" kern="100" dirty="0">
                          <a:solidFill>
                            <a:srgbClr val="000000"/>
                          </a:solidFill>
                          <a:effectLst/>
                          <a:latin typeface="標楷體" panose="03000509000000000000" pitchFamily="65" charset="-120"/>
                          <a:ea typeface="標楷體" panose="03000509000000000000" pitchFamily="65" charset="-120"/>
                        </a:rPr>
                        <a:t> </a:t>
                      </a:r>
                      <a:endParaRPr lang="zh-TW" sz="1600" b="1" kern="100" dirty="0">
                        <a:solidFill>
                          <a:srgbClr val="000000"/>
                        </a:solidFill>
                        <a:effectLst/>
                        <a:latin typeface="標楷體" panose="03000509000000000000" pitchFamily="65" charset="-120"/>
                        <a:ea typeface="標楷體" panose="03000509000000000000" pitchFamily="65" charset="-120"/>
                      </a:endParaRPr>
                    </a:p>
                  </a:txBody>
                  <a:tcPr marL="14253" marR="142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hMerge="1">
                  <a:txBody>
                    <a:bodyPr/>
                    <a:lstStyle/>
                    <a:p>
                      <a:endParaRPr lang="zh-TW" altLang="en-US"/>
                    </a:p>
                  </a:txBody>
                  <a:tcPr/>
                </a:tc>
                <a:tc>
                  <a:txBody>
                    <a:bodyPr/>
                    <a:lstStyle/>
                    <a:p>
                      <a:pPr>
                        <a:lnSpc>
                          <a:spcPts val="2700"/>
                        </a:lnSpc>
                        <a:spcAft>
                          <a:spcPts val="0"/>
                        </a:spcAft>
                      </a:pPr>
                      <a:r>
                        <a:rPr lang="en-US" sz="1600" b="1" kern="100" dirty="0">
                          <a:solidFill>
                            <a:srgbClr val="000000"/>
                          </a:solidFill>
                          <a:effectLst/>
                          <a:latin typeface="標楷體" panose="03000509000000000000" pitchFamily="65" charset="-120"/>
                          <a:ea typeface="標楷體" panose="03000509000000000000" pitchFamily="65" charset="-120"/>
                        </a:rPr>
                        <a:t> </a:t>
                      </a:r>
                      <a:endParaRPr lang="zh-TW" sz="1600" b="1" kern="100" dirty="0">
                        <a:solidFill>
                          <a:srgbClr val="000000"/>
                        </a:solidFill>
                        <a:effectLst/>
                        <a:latin typeface="標楷體" panose="03000509000000000000" pitchFamily="65" charset="-120"/>
                        <a:ea typeface="標楷體" panose="03000509000000000000" pitchFamily="65" charset="-120"/>
                      </a:endParaRPr>
                    </a:p>
                  </a:txBody>
                  <a:tcPr marL="14253" marR="142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nSpc>
                          <a:spcPts val="2700"/>
                        </a:lnSpc>
                        <a:spcAft>
                          <a:spcPts val="0"/>
                        </a:spcAft>
                      </a:pPr>
                      <a:r>
                        <a:rPr lang="en-US" sz="1600" b="1" kern="100" dirty="0">
                          <a:solidFill>
                            <a:srgbClr val="000000"/>
                          </a:solidFill>
                          <a:effectLst/>
                          <a:latin typeface="標楷體" panose="03000509000000000000" pitchFamily="65" charset="-120"/>
                          <a:ea typeface="標楷體" panose="03000509000000000000" pitchFamily="65" charset="-120"/>
                        </a:rPr>
                        <a:t> </a:t>
                      </a:r>
                      <a:endParaRPr lang="zh-TW" sz="1600" b="1" kern="100" dirty="0">
                        <a:solidFill>
                          <a:srgbClr val="000000"/>
                        </a:solidFill>
                        <a:effectLst/>
                        <a:latin typeface="標楷體" panose="03000509000000000000" pitchFamily="65" charset="-120"/>
                        <a:ea typeface="標楷體" panose="03000509000000000000" pitchFamily="65" charset="-120"/>
                      </a:endParaRPr>
                    </a:p>
                  </a:txBody>
                  <a:tcPr marL="14253" marR="142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nSpc>
                          <a:spcPts val="2400"/>
                        </a:lnSpc>
                        <a:spcAft>
                          <a:spcPts val="0"/>
                        </a:spcAft>
                      </a:pPr>
                      <a:r>
                        <a:rPr lang="en-US" sz="1600" b="1" kern="100" dirty="0">
                          <a:solidFill>
                            <a:srgbClr val="000000"/>
                          </a:solidFill>
                          <a:effectLst/>
                          <a:latin typeface="標楷體" panose="03000509000000000000" pitchFamily="65" charset="-120"/>
                          <a:ea typeface="標楷體" panose="03000509000000000000" pitchFamily="65" charset="-120"/>
                        </a:rPr>
                        <a:t> </a:t>
                      </a:r>
                      <a:endParaRPr lang="zh-TW" sz="1600" b="1" kern="100" dirty="0">
                        <a:solidFill>
                          <a:srgbClr val="000000"/>
                        </a:solidFill>
                        <a:effectLst/>
                        <a:latin typeface="標楷體" panose="03000509000000000000" pitchFamily="65" charset="-120"/>
                        <a:ea typeface="標楷體" panose="03000509000000000000" pitchFamily="65" charset="-120"/>
                      </a:endParaRPr>
                    </a:p>
                  </a:txBody>
                  <a:tcPr marL="14253" marR="142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nSpc>
                          <a:spcPts val="2400"/>
                        </a:lnSpc>
                        <a:spcAft>
                          <a:spcPts val="0"/>
                        </a:spcAft>
                      </a:pPr>
                      <a:r>
                        <a:rPr lang="en-US" sz="1600" b="1" kern="100">
                          <a:solidFill>
                            <a:srgbClr val="000000"/>
                          </a:solidFill>
                          <a:effectLst/>
                          <a:latin typeface="標楷體" panose="03000509000000000000" pitchFamily="65" charset="-120"/>
                          <a:ea typeface="標楷體" panose="03000509000000000000" pitchFamily="65" charset="-120"/>
                        </a:rPr>
                        <a:t> </a:t>
                      </a:r>
                      <a:endParaRPr lang="zh-TW" sz="1600" b="1" kern="100">
                        <a:solidFill>
                          <a:srgbClr val="000000"/>
                        </a:solidFill>
                        <a:effectLst/>
                        <a:latin typeface="標楷體" panose="03000509000000000000" pitchFamily="65" charset="-120"/>
                        <a:ea typeface="標楷體" panose="03000509000000000000" pitchFamily="65" charset="-120"/>
                      </a:endParaRPr>
                    </a:p>
                  </a:txBody>
                  <a:tcPr marL="14253" marR="142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0009"/>
                  </a:ext>
                </a:extLst>
              </a:tr>
              <a:tr h="633754">
                <a:tc gridSpan="14">
                  <a:txBody>
                    <a:bodyPr/>
                    <a:lstStyle/>
                    <a:p>
                      <a:pPr>
                        <a:lnSpc>
                          <a:spcPts val="2700"/>
                        </a:lnSpc>
                        <a:spcAft>
                          <a:spcPts val="0"/>
                        </a:spcAft>
                      </a:pPr>
                      <a:r>
                        <a:rPr lang="zh-TW" sz="1600" b="1" kern="100" dirty="0">
                          <a:solidFill>
                            <a:srgbClr val="000000"/>
                          </a:solidFill>
                          <a:effectLst/>
                          <a:latin typeface="標楷體" panose="03000509000000000000" pitchFamily="65" charset="-120"/>
                          <a:ea typeface="標楷體" panose="03000509000000000000" pitchFamily="65" charset="-120"/>
                        </a:rPr>
                        <a:t>機關內部承辦監工（造）單位主管及人員或承辦採購單位主管及人員</a:t>
                      </a:r>
                      <a:r>
                        <a:rPr lang="en-US" sz="1600" b="1" kern="100" dirty="0">
                          <a:solidFill>
                            <a:srgbClr val="000000"/>
                          </a:solidFill>
                          <a:effectLst/>
                          <a:latin typeface="標楷體" panose="03000509000000000000" pitchFamily="65" charset="-120"/>
                          <a:ea typeface="標楷體" panose="03000509000000000000" pitchFamily="65" charset="-120"/>
                        </a:rPr>
                        <a:t>                                                                                  </a:t>
                      </a:r>
                      <a:r>
                        <a:rPr lang="zh-TW" sz="1600" b="1" kern="100" dirty="0">
                          <a:solidFill>
                            <a:srgbClr val="000000"/>
                          </a:solidFill>
                          <a:effectLst/>
                          <a:latin typeface="標楷體" panose="03000509000000000000" pitchFamily="65" charset="-120"/>
                          <a:ea typeface="標楷體" panose="03000509000000000000" pitchFamily="65" charset="-120"/>
                        </a:rPr>
                        <a:t>機關首長或其授權人員</a:t>
                      </a:r>
                      <a:r>
                        <a:rPr lang="en-US" sz="1600" b="1" kern="100" dirty="0">
                          <a:solidFill>
                            <a:srgbClr val="000000"/>
                          </a:solidFill>
                          <a:effectLst/>
                          <a:latin typeface="標楷體" panose="03000509000000000000" pitchFamily="65" charset="-120"/>
                          <a:ea typeface="標楷體" panose="03000509000000000000" pitchFamily="65" charset="-120"/>
                        </a:rPr>
                        <a:t>        </a:t>
                      </a:r>
                      <a:endParaRPr lang="zh-TW" sz="1600" b="1" kern="100" dirty="0">
                        <a:solidFill>
                          <a:srgbClr val="000000"/>
                        </a:solidFill>
                        <a:effectLst/>
                        <a:latin typeface="標楷體" panose="03000509000000000000" pitchFamily="65" charset="-120"/>
                        <a:ea typeface="標楷體" panose="03000509000000000000" pitchFamily="65" charset="-120"/>
                      </a:endParaRPr>
                    </a:p>
                    <a:p>
                      <a:pPr algn="r">
                        <a:lnSpc>
                          <a:spcPts val="2700"/>
                        </a:lnSpc>
                        <a:spcAft>
                          <a:spcPts val="0"/>
                        </a:spcAft>
                      </a:pPr>
                      <a:r>
                        <a:rPr lang="zh-TW" sz="1600" b="1" kern="100" dirty="0">
                          <a:solidFill>
                            <a:srgbClr val="000000"/>
                          </a:solidFill>
                          <a:effectLst/>
                          <a:latin typeface="標楷體" panose="03000509000000000000" pitchFamily="65" charset="-120"/>
                          <a:ea typeface="標楷體" panose="03000509000000000000" pitchFamily="65" charset="-120"/>
                        </a:rPr>
                        <a:t>（簽章）</a:t>
                      </a:r>
                    </a:p>
                  </a:txBody>
                  <a:tcPr marL="14253" marR="142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extLst>
                  <a:ext uri="{0D108BD9-81ED-4DB2-BD59-A6C34878D82A}">
                    <a16:rowId xmlns:a16="http://schemas.microsoft.com/office/drawing/2014/main" val="10010"/>
                  </a:ext>
                </a:extLst>
              </a:tr>
            </a:tbl>
          </a:graphicData>
        </a:graphic>
      </p:graphicFrame>
      <p:sp>
        <p:nvSpPr>
          <p:cNvPr id="6" name="矩形 5"/>
          <p:cNvSpPr/>
          <p:nvPr/>
        </p:nvSpPr>
        <p:spPr>
          <a:xfrm>
            <a:off x="395536" y="5196894"/>
            <a:ext cx="8352928" cy="923330"/>
          </a:xfrm>
          <a:prstGeom prst="rect">
            <a:avLst/>
          </a:prstGeom>
        </p:spPr>
        <p:txBody>
          <a:bodyPr wrap="square">
            <a:spAutoFit/>
          </a:bodyPr>
          <a:lstStyle/>
          <a:p>
            <a:r>
              <a:rPr lang="zh-TW" altLang="zh-TW" b="1" dirty="0">
                <a:solidFill>
                  <a:srgbClr val="000000"/>
                </a:solidFill>
                <a:latin typeface="標楷體" panose="03000509000000000000" pitchFamily="65" charset="-120"/>
                <a:ea typeface="標楷體" panose="03000509000000000000" pitchFamily="65" charset="-120"/>
              </a:rPr>
              <a:t>說明：</a:t>
            </a:r>
            <a:endParaRPr lang="en-US" altLang="zh-TW" b="1" dirty="0">
              <a:solidFill>
                <a:srgbClr val="000000"/>
              </a:solidFill>
              <a:latin typeface="標楷體" panose="03000509000000000000" pitchFamily="65" charset="-120"/>
              <a:ea typeface="標楷體" panose="03000509000000000000" pitchFamily="65" charset="-120"/>
            </a:endParaRPr>
          </a:p>
          <a:p>
            <a:r>
              <a:rPr lang="zh-TW" altLang="zh-TW" b="1" dirty="0">
                <a:solidFill>
                  <a:srgbClr val="000000"/>
                </a:solidFill>
                <a:latin typeface="標楷體" panose="03000509000000000000" pitchFamily="65" charset="-120"/>
                <a:ea typeface="標楷體" panose="03000509000000000000" pitchFamily="65" charset="-120"/>
              </a:rPr>
              <a:t>一、</a:t>
            </a:r>
            <a:r>
              <a:rPr lang="zh-TW" altLang="zh-TW" b="1" u="sng" dirty="0">
                <a:solidFill>
                  <a:srgbClr val="FF0000"/>
                </a:solidFill>
                <a:latin typeface="標楷體" panose="03000509000000000000" pitchFamily="65" charset="-120"/>
                <a:ea typeface="標楷體" panose="03000509000000000000" pitchFamily="65" charset="-120"/>
              </a:rPr>
              <a:t>依實做數量或自行購料僱工辦理者，結算驗收證明書應附本表</a:t>
            </a:r>
            <a:r>
              <a:rPr lang="zh-TW" altLang="zh-TW" b="1" dirty="0">
                <a:solidFill>
                  <a:srgbClr val="000000"/>
                </a:solidFill>
                <a:latin typeface="標楷體" panose="03000509000000000000" pitchFamily="65" charset="-120"/>
                <a:ea typeface="標楷體" panose="03000509000000000000" pitchFamily="65" charset="-120"/>
              </a:rPr>
              <a:t>。</a:t>
            </a:r>
            <a:endParaRPr lang="en-US" altLang="zh-TW" b="1" dirty="0">
              <a:solidFill>
                <a:srgbClr val="000000"/>
              </a:solidFill>
              <a:latin typeface="標楷體" panose="03000509000000000000" pitchFamily="65" charset="-120"/>
              <a:ea typeface="標楷體" panose="03000509000000000000" pitchFamily="65" charset="-120"/>
            </a:endParaRPr>
          </a:p>
          <a:p>
            <a:r>
              <a:rPr lang="zh-TW" altLang="zh-TW" b="1" dirty="0">
                <a:solidFill>
                  <a:srgbClr val="000000"/>
                </a:solidFill>
                <a:latin typeface="標楷體" panose="03000509000000000000" pitchFamily="65" charset="-120"/>
                <a:ea typeface="標楷體" panose="03000509000000000000" pitchFamily="65" charset="-120"/>
              </a:rPr>
              <a:t>二、本表所定格式僅供參考，使用機關得視實際需要自行調整。</a:t>
            </a:r>
          </a:p>
        </p:txBody>
      </p:sp>
      <p:sp>
        <p:nvSpPr>
          <p:cNvPr id="7" name="橢圓 6"/>
          <p:cNvSpPr/>
          <p:nvPr/>
        </p:nvSpPr>
        <p:spPr>
          <a:xfrm>
            <a:off x="2987824" y="98740"/>
            <a:ext cx="2016224" cy="449940"/>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Tree>
    <p:extLst>
      <p:ext uri="{BB962C8B-B14F-4D97-AF65-F5344CB8AC3E}">
        <p14:creationId xmlns:p14="http://schemas.microsoft.com/office/powerpoint/2010/main" val="4266741063"/>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4" name="矩形 3"/>
          <p:cNvSpPr/>
          <p:nvPr/>
        </p:nvSpPr>
        <p:spPr>
          <a:xfrm>
            <a:off x="278841" y="56189"/>
            <a:ext cx="8586318" cy="6183744"/>
          </a:xfrm>
          <a:prstGeom prst="rect">
            <a:avLst/>
          </a:prstGeom>
        </p:spPr>
        <p:txBody>
          <a:bodyPr wrap="square">
            <a:spAutoFit/>
          </a:bodyPr>
          <a:lstStyle/>
          <a:p>
            <a:pPr algn="just">
              <a:lnSpc>
                <a:spcPts val="2500"/>
              </a:lnSpc>
            </a:pPr>
            <a:r>
              <a:rPr lang="zh-TW" altLang="zh-TW" sz="2400" b="1" dirty="0">
                <a:solidFill>
                  <a:srgbClr val="000000"/>
                </a:solidFill>
                <a:latin typeface="標楷體" panose="03000509000000000000" pitchFamily="65" charset="-120"/>
                <a:ea typeface="標楷體" panose="03000509000000000000" pitchFamily="65" charset="-120"/>
              </a:rPr>
              <a:t>說明：</a:t>
            </a:r>
          </a:p>
          <a:p>
            <a:pPr marL="538163" indent="-538163" algn="just">
              <a:lnSpc>
                <a:spcPts val="2500"/>
              </a:lnSpc>
            </a:pPr>
            <a:r>
              <a:rPr lang="zh-TW" altLang="zh-TW" sz="2000" b="1" dirty="0">
                <a:solidFill>
                  <a:srgbClr val="000000"/>
                </a:solidFill>
                <a:latin typeface="標楷體" panose="03000509000000000000" pitchFamily="65" charset="-120"/>
                <a:ea typeface="標楷體" panose="03000509000000000000" pitchFamily="65" charset="-120"/>
              </a:rPr>
              <a:t>一、本證明書</a:t>
            </a:r>
            <a:r>
              <a:rPr lang="zh-TW" altLang="zh-TW" sz="2000" b="1" u="sng" dirty="0">
                <a:solidFill>
                  <a:srgbClr val="0000FF"/>
                </a:solidFill>
                <a:latin typeface="標楷體" panose="03000509000000000000" pitchFamily="65" charset="-120"/>
                <a:ea typeface="標楷體" panose="03000509000000000000" pitchFamily="65" charset="-120"/>
              </a:rPr>
              <a:t>已含有結算內容者，得免附具「結算明細表」</a:t>
            </a:r>
            <a:r>
              <a:rPr lang="zh-TW" altLang="zh-TW" sz="2000" b="1" dirty="0">
                <a:solidFill>
                  <a:srgbClr val="000000"/>
                </a:solidFill>
                <a:latin typeface="標楷體" panose="03000509000000000000" pitchFamily="65" charset="-120"/>
                <a:ea typeface="標楷體" panose="03000509000000000000" pitchFamily="65" charset="-120"/>
              </a:rPr>
              <a:t>，以資簡化；依</a:t>
            </a:r>
            <a:r>
              <a:rPr lang="zh-TW" altLang="zh-TW" sz="2000" b="1" u="sng" dirty="0">
                <a:solidFill>
                  <a:srgbClr val="FF0000"/>
                </a:solidFill>
                <a:latin typeface="標楷體" panose="03000509000000000000" pitchFamily="65" charset="-120"/>
                <a:ea typeface="標楷體" panose="03000509000000000000" pitchFamily="65" charset="-120"/>
              </a:rPr>
              <a:t>實做數量或自行購料僱工辦理者，應附具</a:t>
            </a:r>
            <a:r>
              <a:rPr lang="zh-TW" altLang="zh-TW" sz="2000" b="1" dirty="0">
                <a:solidFill>
                  <a:srgbClr val="000000"/>
                </a:solidFill>
                <a:latin typeface="標楷體" panose="03000509000000000000" pitchFamily="65" charset="-120"/>
                <a:ea typeface="標楷體" panose="03000509000000000000" pitchFamily="65" charset="-120"/>
              </a:rPr>
              <a:t>「結算明細表」。</a:t>
            </a:r>
            <a:endParaRPr lang="en-US" altLang="zh-TW" sz="2000" b="1" dirty="0">
              <a:solidFill>
                <a:srgbClr val="000000"/>
              </a:solidFill>
              <a:latin typeface="標楷體" panose="03000509000000000000" pitchFamily="65" charset="-120"/>
              <a:ea typeface="標楷體" panose="03000509000000000000" pitchFamily="65" charset="-120"/>
            </a:endParaRPr>
          </a:p>
          <a:p>
            <a:pPr marL="538163" indent="-538163" algn="just">
              <a:lnSpc>
                <a:spcPts val="2500"/>
              </a:lnSpc>
            </a:pPr>
            <a:r>
              <a:rPr lang="zh-TW" altLang="zh-TW" sz="2000" b="1" dirty="0">
                <a:solidFill>
                  <a:srgbClr val="000000"/>
                </a:solidFill>
                <a:latin typeface="標楷體" panose="03000509000000000000" pitchFamily="65" charset="-120"/>
                <a:ea typeface="標楷體" panose="03000509000000000000" pitchFamily="65" charset="-120"/>
              </a:rPr>
              <a:t>二、本證明書</a:t>
            </a:r>
            <a:r>
              <a:rPr lang="zh-TW" altLang="zh-TW" sz="2000" b="1" u="sng" dirty="0">
                <a:solidFill>
                  <a:srgbClr val="FF0000"/>
                </a:solidFill>
                <a:latin typeface="標楷體" panose="03000509000000000000" pitchFamily="65" charset="-120"/>
                <a:ea typeface="標楷體" panose="03000509000000000000" pitchFamily="65" charset="-120"/>
              </a:rPr>
              <a:t>份數請各機關自行依需要備具</a:t>
            </a:r>
            <a:r>
              <a:rPr lang="zh-TW" altLang="zh-TW" sz="2000" b="1" dirty="0">
                <a:solidFill>
                  <a:srgbClr val="000000"/>
                </a:solidFill>
                <a:latin typeface="標楷體" panose="03000509000000000000" pitchFamily="65" charset="-120"/>
                <a:ea typeface="標楷體" panose="03000509000000000000" pitchFamily="65" charset="-120"/>
              </a:rPr>
              <a:t>，例如由主辦機關自存、送主</a:t>
            </a:r>
            <a:r>
              <a:rPr lang="en-US" altLang="zh-TW" sz="2000" b="1" dirty="0">
                <a:solidFill>
                  <a:srgbClr val="000000"/>
                </a:solidFill>
                <a:latin typeface="標楷體" panose="03000509000000000000" pitchFamily="65" charset="-120"/>
                <a:ea typeface="標楷體" panose="03000509000000000000" pitchFamily="65" charset="-120"/>
              </a:rPr>
              <a:t>(</a:t>
            </a:r>
            <a:r>
              <a:rPr lang="zh-TW" altLang="zh-TW" sz="2000" b="1" dirty="0">
                <a:solidFill>
                  <a:srgbClr val="000000"/>
                </a:solidFill>
                <a:latin typeface="標楷體" panose="03000509000000000000" pitchFamily="65" charset="-120"/>
                <a:ea typeface="標楷體" panose="03000509000000000000" pitchFamily="65" charset="-120"/>
              </a:rPr>
              <a:t>會</a:t>
            </a:r>
            <a:r>
              <a:rPr lang="en-US" altLang="zh-TW" sz="2000" b="1" dirty="0">
                <a:solidFill>
                  <a:srgbClr val="000000"/>
                </a:solidFill>
                <a:latin typeface="標楷體" panose="03000509000000000000" pitchFamily="65" charset="-120"/>
                <a:ea typeface="標楷體" panose="03000509000000000000" pitchFamily="65" charset="-120"/>
              </a:rPr>
              <a:t>)</a:t>
            </a:r>
            <a:r>
              <a:rPr lang="zh-TW" altLang="zh-TW" sz="2000" b="1" dirty="0">
                <a:solidFill>
                  <a:srgbClr val="000000"/>
                </a:solidFill>
                <a:latin typeface="標楷體" panose="03000509000000000000" pitchFamily="65" charset="-120"/>
                <a:ea typeface="標楷體" panose="03000509000000000000" pitchFamily="65" charset="-120"/>
              </a:rPr>
              <a:t>計單位製作憑證之用、報上級機關備查、交廠商收執。</a:t>
            </a:r>
            <a:endParaRPr lang="en-US" altLang="zh-TW" sz="2000" b="1" dirty="0">
              <a:solidFill>
                <a:srgbClr val="000000"/>
              </a:solidFill>
              <a:latin typeface="標楷體" panose="03000509000000000000" pitchFamily="65" charset="-120"/>
              <a:ea typeface="標楷體" panose="03000509000000000000" pitchFamily="65" charset="-120"/>
            </a:endParaRPr>
          </a:p>
          <a:p>
            <a:pPr marL="538163" indent="-538163" algn="just">
              <a:lnSpc>
                <a:spcPts val="2500"/>
              </a:lnSpc>
            </a:pPr>
            <a:r>
              <a:rPr lang="zh-TW" altLang="zh-TW" sz="2000" b="1" dirty="0">
                <a:solidFill>
                  <a:srgbClr val="000000"/>
                </a:solidFill>
                <a:latin typeface="標楷體" panose="03000509000000000000" pitchFamily="65" charset="-120"/>
                <a:ea typeface="標楷體" panose="03000509000000000000" pitchFamily="65" charset="-120"/>
              </a:rPr>
              <a:t>三、</a:t>
            </a:r>
            <a:r>
              <a:rPr lang="zh-TW" altLang="zh-TW" sz="2000" b="1" u="sng" dirty="0">
                <a:solidFill>
                  <a:srgbClr val="FF0000"/>
                </a:solidFill>
                <a:latin typeface="標楷體" panose="03000509000000000000" pitchFamily="65" charset="-120"/>
                <a:ea typeface="標楷體" panose="03000509000000000000" pitchFamily="65" charset="-120"/>
              </a:rPr>
              <a:t>「驗收完畢</a:t>
            </a:r>
            <a:r>
              <a:rPr lang="en-US" altLang="zh-TW" sz="2000" b="1" u="sng" dirty="0">
                <a:solidFill>
                  <a:srgbClr val="FF0000"/>
                </a:solidFill>
                <a:latin typeface="標楷體" panose="03000509000000000000" pitchFamily="65" charset="-120"/>
                <a:ea typeface="標楷體" panose="03000509000000000000" pitchFamily="65" charset="-120"/>
              </a:rPr>
              <a:t>/</a:t>
            </a:r>
            <a:r>
              <a:rPr lang="zh-TW" altLang="zh-TW" sz="2000" b="1" u="sng" dirty="0">
                <a:solidFill>
                  <a:srgbClr val="FF0000"/>
                </a:solidFill>
                <a:latin typeface="標楷體" panose="03000509000000000000" pitchFamily="65" charset="-120"/>
                <a:ea typeface="標楷體" panose="03000509000000000000" pitchFamily="65" charset="-120"/>
              </a:rPr>
              <a:t>驗收合格日期」，指政府採購法第</a:t>
            </a:r>
            <a:r>
              <a:rPr lang="en-US" altLang="zh-TW" sz="2000" b="1" u="sng" dirty="0">
                <a:solidFill>
                  <a:srgbClr val="FF0000"/>
                </a:solidFill>
                <a:latin typeface="標楷體" panose="03000509000000000000" pitchFamily="65" charset="-120"/>
                <a:ea typeface="標楷體" panose="03000509000000000000" pitchFamily="65" charset="-120"/>
              </a:rPr>
              <a:t>73</a:t>
            </a:r>
            <a:r>
              <a:rPr lang="zh-TW" altLang="zh-TW" sz="2000" b="1" u="sng" dirty="0">
                <a:solidFill>
                  <a:srgbClr val="FF0000"/>
                </a:solidFill>
                <a:latin typeface="標楷體" panose="03000509000000000000" pitchFamily="65" charset="-120"/>
                <a:ea typeface="標楷體" panose="03000509000000000000" pitchFamily="65" charset="-120"/>
              </a:rPr>
              <a:t>條所定</a:t>
            </a:r>
            <a:r>
              <a:rPr lang="zh-TW" altLang="zh-TW" sz="2000" b="1" dirty="0">
                <a:solidFill>
                  <a:srgbClr val="000000"/>
                </a:solidFill>
                <a:latin typeface="標楷體" panose="03000509000000000000" pitchFamily="65" charset="-120"/>
                <a:ea typeface="標楷體" panose="03000509000000000000" pitchFamily="65" charset="-120"/>
              </a:rPr>
              <a:t>「驗收完畢」之日期，亦即參加驗收人員於驗收紀錄</a:t>
            </a:r>
            <a:r>
              <a:rPr lang="zh-TW" altLang="zh-TW" sz="2000" b="1" u="sng" dirty="0">
                <a:solidFill>
                  <a:srgbClr val="0000FF"/>
                </a:solidFill>
                <a:latin typeface="標楷體" panose="03000509000000000000" pitchFamily="65" charset="-120"/>
                <a:ea typeface="標楷體" panose="03000509000000000000" pitchFamily="65" charset="-120"/>
              </a:rPr>
              <a:t>會同簽認廠商履約與契約、圖說、貨樣規定相符時之日期</a:t>
            </a:r>
            <a:r>
              <a:rPr lang="zh-TW" altLang="zh-TW" sz="2000" b="1" dirty="0">
                <a:solidFill>
                  <a:srgbClr val="000000"/>
                </a:solidFill>
                <a:latin typeface="標楷體" panose="03000509000000000000" pitchFamily="65" charset="-120"/>
                <a:ea typeface="標楷體" panose="03000509000000000000" pitchFamily="65" charset="-120"/>
              </a:rPr>
              <a:t>。惟其屬</a:t>
            </a:r>
            <a:r>
              <a:rPr lang="zh-TW" altLang="zh-TW" sz="2000" b="1" u="sng" dirty="0">
                <a:solidFill>
                  <a:srgbClr val="FF0000"/>
                </a:solidFill>
                <a:latin typeface="標楷體" panose="03000509000000000000" pitchFamily="65" charset="-120"/>
                <a:ea typeface="標楷體" panose="03000509000000000000" pitchFamily="65" charset="-120"/>
              </a:rPr>
              <a:t>減價收受者</a:t>
            </a:r>
            <a:r>
              <a:rPr lang="zh-TW" altLang="zh-TW" sz="2000" b="1" dirty="0">
                <a:solidFill>
                  <a:srgbClr val="000000"/>
                </a:solidFill>
                <a:latin typeface="標楷體" panose="03000509000000000000" pitchFamily="65" charset="-120"/>
                <a:ea typeface="標楷體" panose="03000509000000000000" pitchFamily="65" charset="-120"/>
              </a:rPr>
              <a:t>，指依政府採購法第</a:t>
            </a:r>
            <a:r>
              <a:rPr lang="en-US" altLang="zh-TW" sz="2000" b="1" dirty="0">
                <a:solidFill>
                  <a:srgbClr val="000000"/>
                </a:solidFill>
                <a:latin typeface="標楷體" panose="03000509000000000000" pitchFamily="65" charset="-120"/>
                <a:ea typeface="標楷體" panose="03000509000000000000" pitchFamily="65" charset="-120"/>
              </a:rPr>
              <a:t>72</a:t>
            </a:r>
            <a:r>
              <a:rPr lang="zh-TW" altLang="zh-TW" sz="2000" b="1" dirty="0">
                <a:solidFill>
                  <a:srgbClr val="000000"/>
                </a:solidFill>
                <a:latin typeface="標楷體" panose="03000509000000000000" pitchFamily="65" charset="-120"/>
                <a:ea typeface="標楷體" panose="03000509000000000000" pitchFamily="65" charset="-120"/>
              </a:rPr>
              <a:t>條第</a:t>
            </a:r>
            <a:r>
              <a:rPr lang="en-US" altLang="zh-TW" sz="2000" b="1" dirty="0">
                <a:solidFill>
                  <a:srgbClr val="000000"/>
                </a:solidFill>
                <a:latin typeface="標楷體" panose="03000509000000000000" pitchFamily="65" charset="-120"/>
                <a:ea typeface="標楷體" panose="03000509000000000000" pitchFamily="65" charset="-120"/>
              </a:rPr>
              <a:t>2</a:t>
            </a:r>
            <a:r>
              <a:rPr lang="zh-TW" altLang="zh-TW" sz="2000" b="1" dirty="0">
                <a:solidFill>
                  <a:srgbClr val="000000"/>
                </a:solidFill>
                <a:latin typeface="標楷體" panose="03000509000000000000" pitchFamily="65" charset="-120"/>
                <a:ea typeface="標楷體" panose="03000509000000000000" pitchFamily="65" charset="-120"/>
              </a:rPr>
              <a:t>項報經上級機關</a:t>
            </a:r>
            <a:r>
              <a:rPr lang="zh-TW" altLang="zh-TW" sz="2000" b="1" u="sng" dirty="0">
                <a:solidFill>
                  <a:srgbClr val="FF0000"/>
                </a:solidFill>
                <a:latin typeface="標楷體" panose="03000509000000000000" pitchFamily="65" charset="-120"/>
                <a:ea typeface="標楷體" panose="03000509000000000000" pitchFamily="65" charset="-120"/>
              </a:rPr>
              <a:t>核准</a:t>
            </a:r>
            <a:r>
              <a:rPr lang="en-US" altLang="zh-TW" sz="2000" b="1" dirty="0">
                <a:solidFill>
                  <a:srgbClr val="000000"/>
                </a:solidFill>
                <a:latin typeface="標楷體" panose="03000509000000000000" pitchFamily="65" charset="-120"/>
                <a:ea typeface="標楷體" panose="03000509000000000000" pitchFamily="65" charset="-120"/>
              </a:rPr>
              <a:t>(</a:t>
            </a:r>
            <a:r>
              <a:rPr lang="zh-TW" altLang="zh-TW" sz="2000" b="1" dirty="0">
                <a:solidFill>
                  <a:srgbClr val="000000"/>
                </a:solidFill>
                <a:latin typeface="標楷體" panose="03000509000000000000" pitchFamily="65" charset="-120"/>
                <a:ea typeface="標楷體" panose="03000509000000000000" pitchFamily="65" charset="-120"/>
              </a:rPr>
              <a:t>查核金額以上</a:t>
            </a:r>
            <a:r>
              <a:rPr lang="en-US" altLang="zh-TW" sz="2000" b="1" dirty="0">
                <a:solidFill>
                  <a:srgbClr val="000000"/>
                </a:solidFill>
                <a:latin typeface="標楷體" panose="03000509000000000000" pitchFamily="65" charset="-120"/>
                <a:ea typeface="標楷體" panose="03000509000000000000" pitchFamily="65" charset="-120"/>
              </a:rPr>
              <a:t>)</a:t>
            </a:r>
            <a:r>
              <a:rPr lang="zh-TW" altLang="zh-TW" sz="2000" b="1" dirty="0">
                <a:solidFill>
                  <a:srgbClr val="000000"/>
                </a:solidFill>
                <a:latin typeface="標楷體" panose="03000509000000000000" pitchFamily="65" charset="-120"/>
                <a:ea typeface="標楷體" panose="03000509000000000000" pitchFamily="65" charset="-120"/>
              </a:rPr>
              <a:t>或經機關首長或其授權人</a:t>
            </a:r>
            <a:r>
              <a:rPr lang="zh-TW" altLang="zh-TW" sz="2000" b="1" u="sng" dirty="0">
                <a:solidFill>
                  <a:srgbClr val="FF0000"/>
                </a:solidFill>
                <a:latin typeface="標楷體" panose="03000509000000000000" pitchFamily="65" charset="-120"/>
                <a:ea typeface="標楷體" panose="03000509000000000000" pitchFamily="65" charset="-120"/>
              </a:rPr>
              <a:t>核准</a:t>
            </a:r>
            <a:r>
              <a:rPr lang="en-US" altLang="zh-TW" sz="2000" b="1" dirty="0">
                <a:solidFill>
                  <a:srgbClr val="000000"/>
                </a:solidFill>
                <a:latin typeface="標楷體" panose="03000509000000000000" pitchFamily="65" charset="-120"/>
                <a:ea typeface="標楷體" panose="03000509000000000000" pitchFamily="65" charset="-120"/>
              </a:rPr>
              <a:t>(</a:t>
            </a:r>
            <a:r>
              <a:rPr lang="zh-TW" altLang="zh-TW" sz="2000" b="1" dirty="0">
                <a:solidFill>
                  <a:srgbClr val="000000"/>
                </a:solidFill>
                <a:latin typeface="標楷體" panose="03000509000000000000" pitchFamily="65" charset="-120"/>
                <a:ea typeface="標楷體" panose="03000509000000000000" pitchFamily="65" charset="-120"/>
              </a:rPr>
              <a:t>未達查核金額</a:t>
            </a:r>
            <a:r>
              <a:rPr lang="en-US" altLang="zh-TW" sz="2000" b="1" dirty="0">
                <a:solidFill>
                  <a:srgbClr val="000000"/>
                </a:solidFill>
                <a:latin typeface="標楷體" panose="03000509000000000000" pitchFamily="65" charset="-120"/>
                <a:ea typeface="標楷體" panose="03000509000000000000" pitchFamily="65" charset="-120"/>
              </a:rPr>
              <a:t>)</a:t>
            </a:r>
            <a:r>
              <a:rPr lang="zh-TW" altLang="zh-TW" sz="2000" b="1" dirty="0">
                <a:solidFill>
                  <a:srgbClr val="000000"/>
                </a:solidFill>
                <a:latin typeface="標楷體" panose="03000509000000000000" pitchFamily="65" charset="-120"/>
                <a:ea typeface="標楷體" panose="03000509000000000000" pitchFamily="65" charset="-120"/>
              </a:rPr>
              <a:t>之日期。</a:t>
            </a:r>
            <a:endParaRPr lang="en-US" altLang="zh-TW" sz="2000" b="1" dirty="0">
              <a:solidFill>
                <a:srgbClr val="000000"/>
              </a:solidFill>
              <a:latin typeface="標楷體" panose="03000509000000000000" pitchFamily="65" charset="-120"/>
              <a:ea typeface="標楷體" panose="03000509000000000000" pitchFamily="65" charset="-120"/>
            </a:endParaRPr>
          </a:p>
          <a:p>
            <a:pPr marL="538163" indent="-538163" algn="just">
              <a:lnSpc>
                <a:spcPts val="2500"/>
              </a:lnSpc>
            </a:pPr>
            <a:r>
              <a:rPr lang="zh-TW" altLang="zh-TW" sz="2000" b="1" dirty="0">
                <a:solidFill>
                  <a:srgbClr val="000000"/>
                </a:solidFill>
                <a:latin typeface="標楷體" panose="03000509000000000000" pitchFamily="65" charset="-120"/>
                <a:ea typeface="標楷體" panose="03000509000000000000" pitchFamily="65" charset="-120"/>
              </a:rPr>
              <a:t>四、「</a:t>
            </a:r>
            <a:r>
              <a:rPr lang="zh-TW" altLang="zh-TW" sz="2000" b="1" dirty="0">
                <a:solidFill>
                  <a:srgbClr val="0000FF"/>
                </a:solidFill>
                <a:latin typeface="標楷體" panose="03000509000000000000" pitchFamily="65" charset="-120"/>
                <a:ea typeface="標楷體" panose="03000509000000000000" pitchFamily="65" charset="-120"/>
              </a:rPr>
              <a:t>逾期違約金</a:t>
            </a:r>
            <a:r>
              <a:rPr lang="zh-TW" altLang="zh-TW" sz="2000" b="1" dirty="0">
                <a:solidFill>
                  <a:srgbClr val="000000"/>
                </a:solidFill>
                <a:latin typeface="標楷體" panose="03000509000000000000" pitchFamily="65" charset="-120"/>
                <a:ea typeface="標楷體" panose="03000509000000000000" pitchFamily="65" charset="-120"/>
              </a:rPr>
              <a:t>」及「</a:t>
            </a:r>
            <a:r>
              <a:rPr lang="zh-TW" altLang="zh-TW" sz="2000" b="1" dirty="0">
                <a:solidFill>
                  <a:srgbClr val="0000FF"/>
                </a:solidFill>
                <a:latin typeface="標楷體" panose="03000509000000000000" pitchFamily="65" charset="-120"/>
                <a:ea typeface="標楷體" panose="03000509000000000000" pitchFamily="65" charset="-120"/>
              </a:rPr>
              <a:t>其他違約金</a:t>
            </a:r>
            <a:r>
              <a:rPr lang="zh-TW" altLang="zh-TW" sz="2000" b="1" dirty="0">
                <a:solidFill>
                  <a:srgbClr val="000000"/>
                </a:solidFill>
                <a:latin typeface="標楷體" panose="03000509000000000000" pitchFamily="65" charset="-120"/>
                <a:ea typeface="標楷體" panose="03000509000000000000" pitchFamily="65" charset="-120"/>
              </a:rPr>
              <a:t>」以預算外或營業外收入處理，</a:t>
            </a:r>
            <a:r>
              <a:rPr lang="zh-TW" altLang="zh-TW" sz="2000" b="1" u="sng" dirty="0">
                <a:solidFill>
                  <a:srgbClr val="FF0000"/>
                </a:solidFill>
                <a:latin typeface="標楷體" panose="03000509000000000000" pitchFamily="65" charset="-120"/>
                <a:ea typeface="標楷體" panose="03000509000000000000" pitchFamily="65" charset="-120"/>
              </a:rPr>
              <a:t>不必扣抵結算總價</a:t>
            </a:r>
            <a:r>
              <a:rPr lang="zh-TW" altLang="zh-TW" sz="2000" b="1" dirty="0">
                <a:solidFill>
                  <a:srgbClr val="000000"/>
                </a:solidFill>
                <a:latin typeface="標楷體" panose="03000509000000000000" pitchFamily="65" charset="-120"/>
                <a:ea typeface="標楷體" panose="03000509000000000000" pitchFamily="65" charset="-120"/>
              </a:rPr>
              <a:t>；「其他違約金」，指例如政府採購法施行細則第</a:t>
            </a:r>
            <a:r>
              <a:rPr lang="en-US" altLang="zh-TW" sz="2000" b="1" dirty="0">
                <a:solidFill>
                  <a:srgbClr val="000000"/>
                </a:solidFill>
                <a:latin typeface="標楷體" panose="03000509000000000000" pitchFamily="65" charset="-120"/>
                <a:ea typeface="標楷體" panose="03000509000000000000" pitchFamily="65" charset="-120"/>
              </a:rPr>
              <a:t>98</a:t>
            </a:r>
            <a:r>
              <a:rPr lang="zh-TW" altLang="zh-TW" sz="2000" b="1" dirty="0">
                <a:solidFill>
                  <a:srgbClr val="000000"/>
                </a:solidFill>
                <a:latin typeface="標楷體" panose="03000509000000000000" pitchFamily="65" charset="-120"/>
                <a:ea typeface="標楷體" panose="03000509000000000000" pitchFamily="65" charset="-120"/>
              </a:rPr>
              <a:t>條第</a:t>
            </a:r>
            <a:r>
              <a:rPr lang="en-US" altLang="zh-TW" sz="2000" b="1" dirty="0">
                <a:solidFill>
                  <a:srgbClr val="000000"/>
                </a:solidFill>
                <a:latin typeface="標楷體" panose="03000509000000000000" pitchFamily="65" charset="-120"/>
                <a:ea typeface="標楷體" panose="03000509000000000000" pitchFamily="65" charset="-120"/>
              </a:rPr>
              <a:t>2</a:t>
            </a:r>
            <a:r>
              <a:rPr lang="zh-TW" altLang="zh-TW" sz="2000" b="1" dirty="0">
                <a:solidFill>
                  <a:srgbClr val="000000"/>
                </a:solidFill>
                <a:latin typeface="標楷體" panose="03000509000000000000" pitchFamily="65" charset="-120"/>
                <a:ea typeface="標楷體" panose="03000509000000000000" pitchFamily="65" charset="-120"/>
              </a:rPr>
              <a:t>項所定之減價收受懲罰性違約金。</a:t>
            </a:r>
            <a:endParaRPr lang="en-US" altLang="zh-TW" sz="2000" b="1" dirty="0">
              <a:solidFill>
                <a:srgbClr val="000000"/>
              </a:solidFill>
              <a:latin typeface="標楷體" panose="03000509000000000000" pitchFamily="65" charset="-120"/>
              <a:ea typeface="標楷體" panose="03000509000000000000" pitchFamily="65" charset="-120"/>
            </a:endParaRPr>
          </a:p>
          <a:p>
            <a:pPr marL="538163" indent="-538163" algn="just">
              <a:lnSpc>
                <a:spcPts val="2500"/>
              </a:lnSpc>
            </a:pPr>
            <a:r>
              <a:rPr lang="zh-TW" altLang="zh-TW" sz="2000" b="1" dirty="0">
                <a:solidFill>
                  <a:srgbClr val="000000"/>
                </a:solidFill>
                <a:latin typeface="標楷體" panose="03000509000000000000" pitchFamily="65" charset="-120"/>
                <a:ea typeface="標楷體" panose="03000509000000000000" pitchFamily="65" charset="-120"/>
              </a:rPr>
              <a:t>五、「</a:t>
            </a:r>
            <a:r>
              <a:rPr lang="zh-TW" altLang="zh-TW" sz="2000" b="1" u="sng" dirty="0">
                <a:solidFill>
                  <a:srgbClr val="0000FF"/>
                </a:solidFill>
                <a:latin typeface="標楷體" panose="03000509000000000000" pitchFamily="65" charset="-120"/>
                <a:ea typeface="標楷體" panose="03000509000000000000" pitchFamily="65" charset="-120"/>
              </a:rPr>
              <a:t>結算總價</a:t>
            </a:r>
            <a:r>
              <a:rPr lang="zh-TW" altLang="zh-TW" sz="2000" b="1" dirty="0">
                <a:solidFill>
                  <a:srgbClr val="000000"/>
                </a:solidFill>
                <a:latin typeface="標楷體" panose="03000509000000000000" pitchFamily="65" charset="-120"/>
                <a:ea typeface="標楷體" panose="03000509000000000000" pitchFamily="65" charset="-120"/>
              </a:rPr>
              <a:t>」之</a:t>
            </a:r>
            <a:r>
              <a:rPr lang="zh-TW" altLang="zh-TW" sz="2000" b="1" u="sng" dirty="0">
                <a:solidFill>
                  <a:srgbClr val="0000FF"/>
                </a:solidFill>
                <a:latin typeface="標楷體" panose="03000509000000000000" pitchFamily="65" charset="-120"/>
                <a:ea typeface="標楷體" panose="03000509000000000000" pitchFamily="65" charset="-120"/>
              </a:rPr>
              <a:t>計算方式</a:t>
            </a:r>
            <a:r>
              <a:rPr lang="zh-TW" altLang="zh-TW" sz="2000" b="1" dirty="0">
                <a:solidFill>
                  <a:srgbClr val="000000"/>
                </a:solidFill>
                <a:latin typeface="標楷體" panose="03000509000000000000" pitchFamily="65" charset="-120"/>
                <a:ea typeface="標楷體" panose="03000509000000000000" pitchFamily="65" charset="-120"/>
              </a:rPr>
              <a:t>為「契約金額」加「增加金額」減「減少金額」減「驗收扣款」。至主辦機關供給材料及管理費或作業費等</a:t>
            </a:r>
            <a:r>
              <a:rPr lang="zh-TW" altLang="zh-TW" sz="2000" b="1" u="sng" dirty="0">
                <a:solidFill>
                  <a:srgbClr val="0000FF"/>
                </a:solidFill>
                <a:latin typeface="標楷體" panose="03000509000000000000" pitchFamily="65" charset="-120"/>
                <a:ea typeface="標楷體" panose="03000509000000000000" pitchFamily="65" charset="-120"/>
              </a:rPr>
              <a:t>契約以外之各項支出均不必合併結算</a:t>
            </a:r>
            <a:r>
              <a:rPr lang="zh-TW" altLang="zh-TW" sz="2000" b="1" dirty="0">
                <a:solidFill>
                  <a:srgbClr val="000000"/>
                </a:solidFill>
                <a:latin typeface="標楷體" panose="03000509000000000000" pitchFamily="65" charset="-120"/>
                <a:ea typeface="標楷體" panose="03000509000000000000" pitchFamily="65" charset="-120"/>
              </a:rPr>
              <a:t>。</a:t>
            </a:r>
            <a:endParaRPr lang="en-US" altLang="zh-TW" sz="2000" b="1" dirty="0">
              <a:solidFill>
                <a:srgbClr val="000000"/>
              </a:solidFill>
              <a:latin typeface="標楷體" panose="03000509000000000000" pitchFamily="65" charset="-120"/>
              <a:ea typeface="標楷體" panose="03000509000000000000" pitchFamily="65" charset="-120"/>
            </a:endParaRPr>
          </a:p>
          <a:p>
            <a:pPr marL="627063" indent="-627063" algn="just">
              <a:lnSpc>
                <a:spcPts val="2500"/>
              </a:lnSpc>
            </a:pPr>
            <a:r>
              <a:rPr lang="zh-TW" altLang="zh-TW" sz="2000" b="1" dirty="0">
                <a:solidFill>
                  <a:srgbClr val="000000"/>
                </a:solidFill>
                <a:latin typeface="標楷體" panose="03000509000000000000" pitchFamily="65" charset="-120"/>
                <a:ea typeface="標楷體" panose="03000509000000000000" pitchFamily="65" charset="-120"/>
              </a:rPr>
              <a:t>六、本證明書所定欄位如不敷使用，得新增其他欄位或增補續頁。</a:t>
            </a:r>
            <a:endParaRPr lang="en-US" altLang="zh-TW" sz="2000" b="1" dirty="0">
              <a:solidFill>
                <a:srgbClr val="000000"/>
              </a:solidFill>
              <a:latin typeface="標楷體" panose="03000509000000000000" pitchFamily="65" charset="-120"/>
              <a:ea typeface="標楷體" panose="03000509000000000000" pitchFamily="65" charset="-120"/>
            </a:endParaRPr>
          </a:p>
          <a:p>
            <a:pPr marL="538163" indent="-538163" algn="just">
              <a:lnSpc>
                <a:spcPts val="2500"/>
              </a:lnSpc>
            </a:pPr>
            <a:r>
              <a:rPr lang="zh-TW" altLang="zh-TW" sz="2000" b="1" dirty="0">
                <a:solidFill>
                  <a:srgbClr val="000000"/>
                </a:solidFill>
                <a:latin typeface="標楷體" panose="03000509000000000000" pitchFamily="65" charset="-120"/>
                <a:ea typeface="標楷體" panose="03000509000000000000" pitchFamily="65" charset="-120"/>
              </a:rPr>
              <a:t>七、本證明書</a:t>
            </a:r>
            <a:r>
              <a:rPr lang="zh-TW" altLang="zh-TW" sz="2000" b="1" u="sng" dirty="0">
                <a:solidFill>
                  <a:srgbClr val="0000FF"/>
                </a:solidFill>
                <a:latin typeface="標楷體" panose="03000509000000000000" pitchFamily="65" charset="-120"/>
                <a:ea typeface="標楷體" panose="03000509000000000000" pitchFamily="65" charset="-120"/>
              </a:rPr>
              <a:t>原則不得塗改，並應循公文處理程序簽</a:t>
            </a:r>
            <a:r>
              <a:rPr lang="zh-TW" altLang="zh-TW" sz="2200" b="1" u="sng" dirty="0">
                <a:solidFill>
                  <a:srgbClr val="0000FF"/>
                </a:solidFill>
                <a:latin typeface="標楷體" panose="03000509000000000000" pitchFamily="65" charset="-120"/>
                <a:ea typeface="標楷體" panose="03000509000000000000" pitchFamily="65" charset="-120"/>
              </a:rPr>
              <a:t>核後加蓋驗收機關印信</a:t>
            </a:r>
            <a:r>
              <a:rPr lang="zh-TW" altLang="zh-TW" sz="2200" b="1" dirty="0">
                <a:solidFill>
                  <a:srgbClr val="000000"/>
                </a:solidFill>
                <a:latin typeface="標楷體" panose="03000509000000000000" pitchFamily="65" charset="-120"/>
                <a:ea typeface="標楷體" panose="03000509000000000000" pitchFamily="65" charset="-120"/>
              </a:rPr>
              <a:t>；供機關</a:t>
            </a:r>
            <a:r>
              <a:rPr lang="zh-TW" altLang="zh-TW" sz="2200" b="1" u="sng" dirty="0">
                <a:solidFill>
                  <a:srgbClr val="FF0000"/>
                </a:solidFill>
                <a:latin typeface="標楷體" panose="03000509000000000000" pitchFamily="65" charset="-120"/>
                <a:ea typeface="標楷體" panose="03000509000000000000" pitchFamily="65" charset="-120"/>
              </a:rPr>
              <a:t>自存者，得免加蓋</a:t>
            </a:r>
            <a:r>
              <a:rPr lang="zh-TW" altLang="zh-TW" sz="2200" b="1" dirty="0">
                <a:solidFill>
                  <a:srgbClr val="000000"/>
                </a:solidFill>
                <a:latin typeface="標楷體" panose="03000509000000000000" pitchFamily="65" charset="-120"/>
                <a:ea typeface="標楷體" panose="03000509000000000000" pitchFamily="65" charset="-120"/>
              </a:rPr>
              <a:t>機關印信。</a:t>
            </a:r>
            <a:endParaRPr lang="zh-TW" altLang="en-US" sz="2200" b="1" dirty="0">
              <a:solidFill>
                <a:srgbClr val="000000"/>
              </a:solidFill>
              <a:latin typeface="標楷體" panose="03000509000000000000" pitchFamily="65" charset="-120"/>
              <a:ea typeface="標楷體" panose="03000509000000000000" pitchFamily="65" charset="-120"/>
            </a:endParaRPr>
          </a:p>
        </p:txBody>
      </p:sp>
    </p:spTree>
    <p:extLst>
      <p:ext uri="{BB962C8B-B14F-4D97-AF65-F5344CB8AC3E}">
        <p14:creationId xmlns:p14="http://schemas.microsoft.com/office/powerpoint/2010/main" val="557360988"/>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2" name="日期版面配置區 1"/>
          <p:cNvSpPr>
            <a:spLocks noGrp="1"/>
          </p:cNvSpPr>
          <p:nvPr>
            <p:ph type="dt" sz="half" idx="10"/>
          </p:nvPr>
        </p:nvSpPr>
        <p:spPr/>
        <p:txBody>
          <a:bodyPr/>
          <a:lstStyle/>
          <a:p>
            <a:fld id="{536792C8-4885-47A1-B389-B4C10B307E20}" type="datetime1">
              <a:rPr lang="zh-TW" altLang="en-US" smtClean="0"/>
              <a:t>2020/9/27</a:t>
            </a:fld>
            <a:endParaRPr lang="zh-TW" altLang="en-US"/>
          </a:p>
        </p:txBody>
      </p:sp>
      <p:sp>
        <p:nvSpPr>
          <p:cNvPr id="3" name="投影片編號版面配置區 2"/>
          <p:cNvSpPr>
            <a:spLocks noGrp="1"/>
          </p:cNvSpPr>
          <p:nvPr>
            <p:ph type="sldNum" sz="quarter" idx="11"/>
          </p:nvPr>
        </p:nvSpPr>
        <p:spPr/>
        <p:txBody>
          <a:bodyPr/>
          <a:lstStyle/>
          <a:p>
            <a:fld id="{028E204F-CD3C-4ADB-BA98-84B59EC3AEBA}" type="slidenum">
              <a:rPr lang="zh-TW" altLang="en-US" smtClean="0"/>
              <a:pPr/>
              <a:t>98</a:t>
            </a:fld>
            <a:endParaRPr lang="zh-TW" altLang="en-US"/>
          </a:p>
        </p:txBody>
      </p:sp>
      <p:sp>
        <p:nvSpPr>
          <p:cNvPr id="4" name="矩形 3"/>
          <p:cNvSpPr/>
          <p:nvPr/>
        </p:nvSpPr>
        <p:spPr>
          <a:xfrm>
            <a:off x="251520" y="0"/>
            <a:ext cx="8892480" cy="646331"/>
          </a:xfrm>
          <a:prstGeom prst="rect">
            <a:avLst/>
          </a:prstGeom>
        </p:spPr>
        <p:txBody>
          <a:bodyPr wrap="square">
            <a:spAutoFit/>
          </a:bodyPr>
          <a:lstStyle/>
          <a:p>
            <a:r>
              <a:rPr lang="en-US" altLang="zh-TW" b="1" u="sng" dirty="0">
                <a:solidFill>
                  <a:srgbClr val="000000"/>
                </a:solidFill>
                <a:latin typeface="標楷體" panose="03000509000000000000" pitchFamily="65" charset="-120"/>
                <a:ea typeface="標楷體" panose="03000509000000000000" pitchFamily="65" charset="-120"/>
              </a:rPr>
              <a:t>(</a:t>
            </a:r>
            <a:r>
              <a:rPr lang="zh-TW" altLang="zh-TW" b="1" u="sng" dirty="0">
                <a:solidFill>
                  <a:srgbClr val="000000"/>
                </a:solidFill>
                <a:latin typeface="標楷體" panose="03000509000000000000" pitchFamily="65" charset="-120"/>
                <a:ea typeface="標楷體" panose="03000509000000000000" pitchFamily="65" charset="-120"/>
              </a:rPr>
              <a:t>機關全銜</a:t>
            </a:r>
            <a:r>
              <a:rPr lang="en-US" altLang="zh-TW" b="1" u="sng" dirty="0">
                <a:solidFill>
                  <a:srgbClr val="000000"/>
                </a:solidFill>
                <a:latin typeface="標楷體" panose="03000509000000000000" pitchFamily="65" charset="-120"/>
                <a:ea typeface="標楷體" panose="03000509000000000000" pitchFamily="65" charset="-120"/>
              </a:rPr>
              <a:t>)</a:t>
            </a:r>
            <a:r>
              <a:rPr lang="en-US" altLang="zh-TW" b="1" dirty="0">
                <a:solidFill>
                  <a:srgbClr val="000000"/>
                </a:solidFill>
                <a:latin typeface="標楷體" panose="03000509000000000000" pitchFamily="65" charset="-120"/>
                <a:ea typeface="標楷體" panose="03000509000000000000" pitchFamily="65" charset="-120"/>
              </a:rPr>
              <a:t>	  </a:t>
            </a:r>
            <a:r>
              <a:rPr lang="zh-TW" altLang="zh-TW" b="1" u="sng" dirty="0">
                <a:solidFill>
                  <a:srgbClr val="0000FF"/>
                </a:solidFill>
                <a:latin typeface="標楷體" panose="03000509000000000000" pitchFamily="65" charset="-120"/>
                <a:ea typeface="標楷體" panose="03000509000000000000" pitchFamily="65" charset="-120"/>
              </a:rPr>
              <a:t>工程結算驗收證明書</a:t>
            </a:r>
            <a:r>
              <a:rPr lang="en-US" altLang="zh-TW" b="1" u="sng" dirty="0">
                <a:solidFill>
                  <a:srgbClr val="0000FF"/>
                </a:solidFill>
                <a:latin typeface="標楷體" panose="03000509000000000000" pitchFamily="65" charset="-120"/>
                <a:ea typeface="標楷體" panose="03000509000000000000" pitchFamily="65" charset="-120"/>
              </a:rPr>
              <a:t>(</a:t>
            </a:r>
            <a:r>
              <a:rPr lang="zh-TW" altLang="zh-TW" b="1" u="sng" dirty="0">
                <a:solidFill>
                  <a:srgbClr val="0000FF"/>
                </a:solidFill>
                <a:latin typeface="標楷體" panose="03000509000000000000" pitchFamily="65" charset="-120"/>
                <a:ea typeface="標楷體" panose="03000509000000000000" pitchFamily="65" charset="-120"/>
              </a:rPr>
              <a:t>工程主要內容</a:t>
            </a:r>
            <a:r>
              <a:rPr lang="en-US" altLang="zh-TW" b="1" u="sng" dirty="0">
                <a:solidFill>
                  <a:srgbClr val="0000FF"/>
                </a:solidFill>
                <a:latin typeface="標楷體" panose="03000509000000000000" pitchFamily="65" charset="-120"/>
                <a:ea typeface="標楷體" panose="03000509000000000000" pitchFamily="65" charset="-120"/>
              </a:rPr>
              <a:t>)</a:t>
            </a:r>
            <a:endParaRPr lang="zh-TW" altLang="zh-TW" b="1" dirty="0">
              <a:solidFill>
                <a:srgbClr val="0000FF"/>
              </a:solidFill>
              <a:latin typeface="標楷體" panose="03000509000000000000" pitchFamily="65" charset="-120"/>
              <a:ea typeface="標楷體" panose="03000509000000000000" pitchFamily="65" charset="-120"/>
            </a:endParaRPr>
          </a:p>
          <a:p>
            <a:r>
              <a:rPr lang="zh-TW" altLang="zh-TW" b="1" dirty="0">
                <a:solidFill>
                  <a:srgbClr val="000000"/>
                </a:solidFill>
                <a:latin typeface="標楷體" panose="03000509000000000000" pitchFamily="65" charset="-120"/>
                <a:ea typeface="標楷體" panose="03000509000000000000" pitchFamily="65" charset="-120"/>
              </a:rPr>
              <a:t>填發日期：</a:t>
            </a:r>
            <a:r>
              <a:rPr lang="en-US" altLang="zh-TW" b="1" dirty="0">
                <a:solidFill>
                  <a:srgbClr val="000000"/>
                </a:solidFill>
                <a:latin typeface="標楷體" panose="03000509000000000000" pitchFamily="65" charset="-120"/>
                <a:ea typeface="標楷體" panose="03000509000000000000" pitchFamily="65" charset="-120"/>
              </a:rPr>
              <a:t>    </a:t>
            </a:r>
            <a:r>
              <a:rPr lang="zh-TW" altLang="zh-TW" b="1" dirty="0">
                <a:solidFill>
                  <a:srgbClr val="000000"/>
                </a:solidFill>
                <a:latin typeface="標楷體" panose="03000509000000000000" pitchFamily="65" charset="-120"/>
                <a:ea typeface="標楷體" panose="03000509000000000000" pitchFamily="65" charset="-120"/>
              </a:rPr>
              <a:t>年</a:t>
            </a:r>
            <a:r>
              <a:rPr lang="en-US" altLang="zh-TW" b="1" dirty="0">
                <a:solidFill>
                  <a:srgbClr val="000000"/>
                </a:solidFill>
                <a:latin typeface="標楷體" panose="03000509000000000000" pitchFamily="65" charset="-120"/>
                <a:ea typeface="標楷體" panose="03000509000000000000" pitchFamily="65" charset="-120"/>
              </a:rPr>
              <a:t>    </a:t>
            </a:r>
            <a:r>
              <a:rPr lang="zh-TW" altLang="zh-TW" b="1" dirty="0">
                <a:solidFill>
                  <a:srgbClr val="000000"/>
                </a:solidFill>
                <a:latin typeface="標楷體" panose="03000509000000000000" pitchFamily="65" charset="-120"/>
                <a:ea typeface="標楷體" panose="03000509000000000000" pitchFamily="65" charset="-120"/>
              </a:rPr>
              <a:t>月</a:t>
            </a:r>
            <a:r>
              <a:rPr lang="en-US" altLang="zh-TW" b="1" dirty="0">
                <a:solidFill>
                  <a:srgbClr val="000000"/>
                </a:solidFill>
                <a:latin typeface="標楷體" panose="03000509000000000000" pitchFamily="65" charset="-120"/>
                <a:ea typeface="標楷體" panose="03000509000000000000" pitchFamily="65" charset="-120"/>
              </a:rPr>
              <a:t>    </a:t>
            </a:r>
            <a:r>
              <a:rPr lang="zh-TW" altLang="zh-TW" b="1" dirty="0">
                <a:solidFill>
                  <a:srgbClr val="000000"/>
                </a:solidFill>
                <a:latin typeface="標楷體" panose="03000509000000000000" pitchFamily="65" charset="-120"/>
                <a:ea typeface="標楷體" panose="03000509000000000000" pitchFamily="65" charset="-120"/>
              </a:rPr>
              <a:t>日</a:t>
            </a:r>
            <a:r>
              <a:rPr lang="en-US" altLang="zh-TW" b="1" dirty="0">
                <a:solidFill>
                  <a:srgbClr val="000000"/>
                </a:solidFill>
                <a:latin typeface="標楷體" panose="03000509000000000000" pitchFamily="65" charset="-120"/>
                <a:ea typeface="標楷體" panose="03000509000000000000" pitchFamily="65" charset="-120"/>
              </a:rPr>
              <a:t>           </a:t>
            </a:r>
            <a:r>
              <a:rPr lang="zh-TW" altLang="zh-TW" b="1" dirty="0">
                <a:solidFill>
                  <a:srgbClr val="000000"/>
                </a:solidFill>
                <a:latin typeface="標楷體" panose="03000509000000000000" pitchFamily="65" charset="-120"/>
                <a:ea typeface="標楷體" panose="03000509000000000000" pitchFamily="65" charset="-120"/>
              </a:rPr>
              <a:t>發文字號：</a:t>
            </a:r>
            <a:r>
              <a:rPr lang="en-US" altLang="zh-TW" b="1" dirty="0">
                <a:solidFill>
                  <a:srgbClr val="000000"/>
                </a:solidFill>
                <a:latin typeface="標楷體" panose="03000509000000000000" pitchFamily="65" charset="-120"/>
                <a:ea typeface="標楷體" panose="03000509000000000000" pitchFamily="65" charset="-120"/>
              </a:rPr>
              <a:t>       </a:t>
            </a:r>
            <a:r>
              <a:rPr lang="zh-TW" altLang="zh-TW" b="1" dirty="0">
                <a:solidFill>
                  <a:srgbClr val="000000"/>
                </a:solidFill>
                <a:latin typeface="標楷體" panose="03000509000000000000" pitchFamily="65" charset="-120"/>
                <a:ea typeface="標楷體" panose="03000509000000000000" pitchFamily="65" charset="-120"/>
              </a:rPr>
              <a:t>字第</a:t>
            </a:r>
            <a:r>
              <a:rPr lang="en-US" altLang="zh-TW" b="1" dirty="0">
                <a:solidFill>
                  <a:srgbClr val="000000"/>
                </a:solidFill>
                <a:latin typeface="標楷體" panose="03000509000000000000" pitchFamily="65" charset="-120"/>
                <a:ea typeface="標楷體" panose="03000509000000000000" pitchFamily="65" charset="-120"/>
              </a:rPr>
              <a:t>         </a:t>
            </a:r>
            <a:r>
              <a:rPr lang="zh-TW" altLang="zh-TW" b="1" dirty="0">
                <a:solidFill>
                  <a:srgbClr val="000000"/>
                </a:solidFill>
                <a:latin typeface="標楷體" panose="03000509000000000000" pitchFamily="65" charset="-120"/>
                <a:ea typeface="標楷體" panose="03000509000000000000" pitchFamily="65" charset="-120"/>
              </a:rPr>
              <a:t>號</a:t>
            </a:r>
          </a:p>
        </p:txBody>
      </p:sp>
      <p:graphicFrame>
        <p:nvGraphicFramePr>
          <p:cNvPr id="5" name="表格 4"/>
          <p:cNvGraphicFramePr>
            <a:graphicFrameLocks noGrp="1"/>
          </p:cNvGraphicFramePr>
          <p:nvPr/>
        </p:nvGraphicFramePr>
        <p:xfrm>
          <a:off x="467544" y="836712"/>
          <a:ext cx="8468421" cy="5542530"/>
        </p:xfrm>
        <a:graphic>
          <a:graphicData uri="http://schemas.openxmlformats.org/drawingml/2006/table">
            <a:tbl>
              <a:tblPr firstRow="1" firstCol="1" lastRow="1" lastCol="1" bandRow="1" bandCol="1">
                <a:tableStyleId>{5C22544A-7EE6-4342-B048-85BDC9FD1C3A}</a:tableStyleId>
              </a:tblPr>
              <a:tblGrid>
                <a:gridCol w="483690">
                  <a:extLst>
                    <a:ext uri="{9D8B030D-6E8A-4147-A177-3AD203B41FA5}">
                      <a16:colId xmlns:a16="http://schemas.microsoft.com/office/drawing/2014/main" val="20000"/>
                    </a:ext>
                  </a:extLst>
                </a:gridCol>
                <a:gridCol w="1604542">
                  <a:extLst>
                    <a:ext uri="{9D8B030D-6E8A-4147-A177-3AD203B41FA5}">
                      <a16:colId xmlns:a16="http://schemas.microsoft.com/office/drawing/2014/main" val="20001"/>
                    </a:ext>
                  </a:extLst>
                </a:gridCol>
                <a:gridCol w="1872208">
                  <a:extLst>
                    <a:ext uri="{9D8B030D-6E8A-4147-A177-3AD203B41FA5}">
                      <a16:colId xmlns:a16="http://schemas.microsoft.com/office/drawing/2014/main" val="20002"/>
                    </a:ext>
                  </a:extLst>
                </a:gridCol>
                <a:gridCol w="519745">
                  <a:extLst>
                    <a:ext uri="{9D8B030D-6E8A-4147-A177-3AD203B41FA5}">
                      <a16:colId xmlns:a16="http://schemas.microsoft.com/office/drawing/2014/main" val="20003"/>
                    </a:ext>
                  </a:extLst>
                </a:gridCol>
                <a:gridCol w="1994118">
                  <a:extLst>
                    <a:ext uri="{9D8B030D-6E8A-4147-A177-3AD203B41FA5}">
                      <a16:colId xmlns:a16="http://schemas.microsoft.com/office/drawing/2014/main" val="20004"/>
                    </a:ext>
                  </a:extLst>
                </a:gridCol>
                <a:gridCol w="1994118">
                  <a:extLst>
                    <a:ext uri="{9D8B030D-6E8A-4147-A177-3AD203B41FA5}">
                      <a16:colId xmlns:a16="http://schemas.microsoft.com/office/drawing/2014/main" val="20005"/>
                    </a:ext>
                  </a:extLst>
                </a:gridCol>
              </a:tblGrid>
              <a:tr h="444873">
                <a:tc gridSpan="2">
                  <a:txBody>
                    <a:bodyPr/>
                    <a:lstStyle/>
                    <a:p>
                      <a:pPr algn="ctr">
                        <a:lnSpc>
                          <a:spcPts val="1800"/>
                        </a:lnSpc>
                        <a:spcAft>
                          <a:spcPts val="0"/>
                        </a:spcAft>
                      </a:pPr>
                      <a:r>
                        <a:rPr lang="zh-TW" sz="2000" b="1" kern="100" dirty="0">
                          <a:solidFill>
                            <a:srgbClr val="000000"/>
                          </a:solidFill>
                          <a:effectLst/>
                          <a:latin typeface="標楷體" panose="03000509000000000000" pitchFamily="65" charset="-120"/>
                          <a:ea typeface="標楷體" panose="03000509000000000000" pitchFamily="65" charset="-120"/>
                        </a:rPr>
                        <a:t>標的名稱</a:t>
                      </a:r>
                    </a:p>
                  </a:txBody>
                  <a:tcPr marL="37407" marR="3740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hMerge="1">
                  <a:txBody>
                    <a:bodyPr/>
                    <a:lstStyle/>
                    <a:p>
                      <a:endParaRPr lang="zh-TW" altLang="en-US"/>
                    </a:p>
                  </a:txBody>
                  <a:tcPr/>
                </a:tc>
                <a:tc gridSpan="4">
                  <a:txBody>
                    <a:bodyPr/>
                    <a:lstStyle/>
                    <a:p>
                      <a:pPr>
                        <a:lnSpc>
                          <a:spcPts val="1800"/>
                        </a:lnSpc>
                        <a:spcAft>
                          <a:spcPts val="0"/>
                        </a:spcAft>
                      </a:pPr>
                      <a:r>
                        <a:rPr lang="en-US" sz="1800" b="1" kern="100" dirty="0">
                          <a:solidFill>
                            <a:srgbClr val="000000"/>
                          </a:solidFill>
                          <a:effectLst/>
                          <a:latin typeface="標楷體" panose="03000509000000000000" pitchFamily="65" charset="-120"/>
                          <a:ea typeface="標楷體" panose="03000509000000000000" pitchFamily="65" charset="-120"/>
                        </a:rPr>
                        <a:t> </a:t>
                      </a:r>
                      <a:endParaRPr lang="zh-TW" sz="1800" b="1" kern="100" dirty="0">
                        <a:solidFill>
                          <a:srgbClr val="000000"/>
                        </a:solidFill>
                        <a:effectLst/>
                        <a:latin typeface="標楷體" panose="03000509000000000000" pitchFamily="65" charset="-120"/>
                        <a:ea typeface="標楷體" panose="03000509000000000000" pitchFamily="65" charset="-120"/>
                      </a:endParaRPr>
                    </a:p>
                  </a:txBody>
                  <a:tcPr marL="37407" marR="3740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extLst>
                  <a:ext uri="{0D108BD9-81ED-4DB2-BD59-A6C34878D82A}">
                    <a16:rowId xmlns:a16="http://schemas.microsoft.com/office/drawing/2014/main" val="10000"/>
                  </a:ext>
                </a:extLst>
              </a:tr>
              <a:tr h="563239">
                <a:tc gridSpan="2">
                  <a:txBody>
                    <a:bodyPr/>
                    <a:lstStyle/>
                    <a:p>
                      <a:pPr algn="ctr">
                        <a:lnSpc>
                          <a:spcPts val="1800"/>
                        </a:lnSpc>
                        <a:spcAft>
                          <a:spcPts val="0"/>
                        </a:spcAft>
                      </a:pPr>
                      <a:r>
                        <a:rPr lang="zh-TW" sz="2000" b="1" kern="100" dirty="0">
                          <a:solidFill>
                            <a:srgbClr val="000000"/>
                          </a:solidFill>
                          <a:effectLst/>
                          <a:latin typeface="標楷體" panose="03000509000000000000" pitchFamily="65" charset="-120"/>
                          <a:ea typeface="標楷體" panose="03000509000000000000" pitchFamily="65" charset="-120"/>
                        </a:rPr>
                        <a:t>工程概述</a:t>
                      </a:r>
                    </a:p>
                  </a:txBody>
                  <a:tcPr marL="37407" marR="3740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hMerge="1">
                  <a:txBody>
                    <a:bodyPr/>
                    <a:lstStyle/>
                    <a:p>
                      <a:endParaRPr lang="zh-TW" altLang="en-US"/>
                    </a:p>
                  </a:txBody>
                  <a:tcPr/>
                </a:tc>
                <a:tc gridSpan="4">
                  <a:txBody>
                    <a:bodyPr/>
                    <a:lstStyle/>
                    <a:p>
                      <a:pPr marL="152400" indent="-152400">
                        <a:lnSpc>
                          <a:spcPts val="1800"/>
                        </a:lnSpc>
                        <a:spcAft>
                          <a:spcPts val="0"/>
                        </a:spcAft>
                      </a:pPr>
                      <a:r>
                        <a:rPr lang="en-US" sz="1800" b="1" kern="100" dirty="0">
                          <a:solidFill>
                            <a:srgbClr val="000000"/>
                          </a:solidFill>
                          <a:effectLst/>
                          <a:latin typeface="標楷體" panose="03000509000000000000" pitchFamily="65" charset="-120"/>
                          <a:ea typeface="標楷體" panose="03000509000000000000" pitchFamily="65" charset="-120"/>
                        </a:rPr>
                        <a:t> </a:t>
                      </a:r>
                      <a:endParaRPr lang="zh-TW" sz="1800" b="1" kern="100" dirty="0">
                        <a:solidFill>
                          <a:srgbClr val="000000"/>
                        </a:solidFill>
                        <a:effectLst/>
                        <a:latin typeface="標楷體" panose="03000509000000000000" pitchFamily="65" charset="-120"/>
                        <a:ea typeface="標楷體" panose="03000509000000000000" pitchFamily="65" charset="-120"/>
                      </a:endParaRPr>
                    </a:p>
                    <a:p>
                      <a:pPr marL="152400" indent="-152400">
                        <a:lnSpc>
                          <a:spcPts val="1800"/>
                        </a:lnSpc>
                        <a:spcAft>
                          <a:spcPts val="0"/>
                        </a:spcAft>
                      </a:pPr>
                      <a:r>
                        <a:rPr lang="en-US" sz="1800" b="1" kern="100" dirty="0">
                          <a:solidFill>
                            <a:srgbClr val="000000"/>
                          </a:solidFill>
                          <a:effectLst/>
                          <a:latin typeface="標楷體" panose="03000509000000000000" pitchFamily="65" charset="-120"/>
                          <a:ea typeface="標楷體" panose="03000509000000000000" pitchFamily="65" charset="-120"/>
                        </a:rPr>
                        <a:t> </a:t>
                      </a:r>
                      <a:endParaRPr lang="zh-TW" sz="1800" b="1" kern="100" dirty="0">
                        <a:solidFill>
                          <a:srgbClr val="000000"/>
                        </a:solidFill>
                        <a:effectLst/>
                        <a:latin typeface="標楷體" panose="03000509000000000000" pitchFamily="65" charset="-120"/>
                        <a:ea typeface="標楷體" panose="03000509000000000000" pitchFamily="65" charset="-120"/>
                      </a:endParaRPr>
                    </a:p>
                  </a:txBody>
                  <a:tcPr marL="37407" marR="3740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extLst>
                  <a:ext uri="{0D108BD9-81ED-4DB2-BD59-A6C34878D82A}">
                    <a16:rowId xmlns:a16="http://schemas.microsoft.com/office/drawing/2014/main" val="10001"/>
                  </a:ext>
                </a:extLst>
              </a:tr>
              <a:tr h="936104">
                <a:tc gridSpan="2">
                  <a:txBody>
                    <a:bodyPr/>
                    <a:lstStyle/>
                    <a:p>
                      <a:pPr algn="ctr">
                        <a:lnSpc>
                          <a:spcPts val="1800"/>
                        </a:lnSpc>
                        <a:spcAft>
                          <a:spcPts val="0"/>
                        </a:spcAft>
                      </a:pPr>
                      <a:r>
                        <a:rPr lang="zh-TW" sz="1800" b="1" kern="100" dirty="0">
                          <a:solidFill>
                            <a:srgbClr val="000000"/>
                          </a:solidFill>
                          <a:effectLst/>
                          <a:latin typeface="標楷體" panose="03000509000000000000" pitchFamily="65" charset="-120"/>
                          <a:ea typeface="標楷體" panose="03000509000000000000" pitchFamily="65" charset="-120"/>
                        </a:rPr>
                        <a:t>工程主要工項內容</a:t>
                      </a:r>
                      <a:endParaRPr lang="en-US" altLang="zh-TW" sz="1800" b="1" kern="100" dirty="0">
                        <a:solidFill>
                          <a:srgbClr val="000000"/>
                        </a:solidFill>
                        <a:effectLst/>
                        <a:latin typeface="標楷體" panose="03000509000000000000" pitchFamily="65" charset="-120"/>
                        <a:ea typeface="標楷體" panose="03000509000000000000" pitchFamily="65" charset="-120"/>
                      </a:endParaRPr>
                    </a:p>
                    <a:p>
                      <a:pPr algn="ctr">
                        <a:lnSpc>
                          <a:spcPts val="1800"/>
                        </a:lnSpc>
                        <a:spcAft>
                          <a:spcPts val="0"/>
                        </a:spcAft>
                      </a:pPr>
                      <a:r>
                        <a:rPr lang="zh-TW" sz="1800" b="1" kern="100" dirty="0">
                          <a:solidFill>
                            <a:srgbClr val="000000"/>
                          </a:solidFill>
                          <a:effectLst/>
                          <a:latin typeface="標楷體" panose="03000509000000000000" pitchFamily="65" charset="-120"/>
                          <a:ea typeface="標楷體" panose="03000509000000000000" pitchFamily="65" charset="-120"/>
                        </a:rPr>
                        <a:t>及實作數量</a:t>
                      </a:r>
                    </a:p>
                  </a:txBody>
                  <a:tcPr marL="37407" marR="3740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hMerge="1">
                  <a:txBody>
                    <a:bodyPr/>
                    <a:lstStyle/>
                    <a:p>
                      <a:endParaRPr lang="zh-TW" altLang="en-US"/>
                    </a:p>
                  </a:txBody>
                  <a:tcPr/>
                </a:tc>
                <a:tc gridSpan="4">
                  <a:txBody>
                    <a:bodyPr/>
                    <a:lstStyle/>
                    <a:p>
                      <a:pPr marL="152400" indent="-152400">
                        <a:lnSpc>
                          <a:spcPts val="1800"/>
                        </a:lnSpc>
                        <a:spcAft>
                          <a:spcPts val="0"/>
                        </a:spcAft>
                      </a:pPr>
                      <a:r>
                        <a:rPr lang="en-US" sz="1800" b="1" kern="100" dirty="0">
                          <a:solidFill>
                            <a:srgbClr val="000000"/>
                          </a:solidFill>
                          <a:effectLst/>
                          <a:latin typeface="標楷體" panose="03000509000000000000" pitchFamily="65" charset="-120"/>
                          <a:ea typeface="標楷體" panose="03000509000000000000" pitchFamily="65" charset="-120"/>
                        </a:rPr>
                        <a:t> </a:t>
                      </a:r>
                      <a:endParaRPr lang="zh-TW" sz="1800" b="1" kern="100" dirty="0">
                        <a:solidFill>
                          <a:srgbClr val="000000"/>
                        </a:solidFill>
                        <a:effectLst/>
                        <a:latin typeface="標楷體" panose="03000509000000000000" pitchFamily="65" charset="-120"/>
                        <a:ea typeface="標楷體" panose="03000509000000000000" pitchFamily="65" charset="-120"/>
                      </a:endParaRPr>
                    </a:p>
                    <a:p>
                      <a:pPr marL="152400" indent="-152400">
                        <a:lnSpc>
                          <a:spcPts val="1800"/>
                        </a:lnSpc>
                        <a:spcAft>
                          <a:spcPts val="0"/>
                        </a:spcAft>
                      </a:pPr>
                      <a:r>
                        <a:rPr lang="en-US" sz="1800" b="1" kern="100" dirty="0">
                          <a:solidFill>
                            <a:srgbClr val="000000"/>
                          </a:solidFill>
                          <a:effectLst/>
                          <a:latin typeface="標楷體" panose="03000509000000000000" pitchFamily="65" charset="-120"/>
                          <a:ea typeface="標楷體" panose="03000509000000000000" pitchFamily="65" charset="-120"/>
                        </a:rPr>
                        <a:t> </a:t>
                      </a:r>
                      <a:endParaRPr lang="zh-TW" sz="1800" b="1" kern="100" dirty="0">
                        <a:solidFill>
                          <a:srgbClr val="000000"/>
                        </a:solidFill>
                        <a:effectLst/>
                        <a:latin typeface="標楷體" panose="03000509000000000000" pitchFamily="65" charset="-120"/>
                        <a:ea typeface="標楷體" panose="03000509000000000000" pitchFamily="65" charset="-120"/>
                      </a:endParaRPr>
                    </a:p>
                    <a:p>
                      <a:pPr marL="152400" indent="-152400">
                        <a:lnSpc>
                          <a:spcPts val="1800"/>
                        </a:lnSpc>
                        <a:spcAft>
                          <a:spcPts val="0"/>
                        </a:spcAft>
                      </a:pPr>
                      <a:r>
                        <a:rPr lang="en-US" sz="1800" b="1" kern="100" dirty="0">
                          <a:solidFill>
                            <a:srgbClr val="000000"/>
                          </a:solidFill>
                          <a:effectLst/>
                          <a:latin typeface="標楷體" panose="03000509000000000000" pitchFamily="65" charset="-120"/>
                          <a:ea typeface="標楷體" panose="03000509000000000000" pitchFamily="65" charset="-120"/>
                        </a:rPr>
                        <a:t> </a:t>
                      </a:r>
                      <a:endParaRPr lang="zh-TW" sz="1800" b="1" kern="100" dirty="0">
                        <a:solidFill>
                          <a:srgbClr val="000000"/>
                        </a:solidFill>
                        <a:effectLst/>
                        <a:latin typeface="標楷體" panose="03000509000000000000" pitchFamily="65" charset="-120"/>
                        <a:ea typeface="標楷體" panose="03000509000000000000" pitchFamily="65" charset="-120"/>
                      </a:endParaRPr>
                    </a:p>
                  </a:txBody>
                  <a:tcPr marL="37407" marR="3740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extLst>
                  <a:ext uri="{0D108BD9-81ED-4DB2-BD59-A6C34878D82A}">
                    <a16:rowId xmlns:a16="http://schemas.microsoft.com/office/drawing/2014/main" val="10002"/>
                  </a:ext>
                </a:extLst>
              </a:tr>
              <a:tr h="249382">
                <a:tc rowSpan="4">
                  <a:txBody>
                    <a:bodyPr/>
                    <a:lstStyle/>
                    <a:p>
                      <a:pPr algn="ctr">
                        <a:lnSpc>
                          <a:spcPts val="2500"/>
                        </a:lnSpc>
                        <a:spcAft>
                          <a:spcPts val="0"/>
                        </a:spcAft>
                      </a:pPr>
                      <a:r>
                        <a:rPr lang="zh-TW" sz="1800" b="1" kern="100" dirty="0">
                          <a:solidFill>
                            <a:srgbClr val="000000"/>
                          </a:solidFill>
                          <a:effectLst/>
                          <a:latin typeface="標楷體" panose="03000509000000000000" pitchFamily="65" charset="-120"/>
                          <a:ea typeface="標楷體" panose="03000509000000000000" pitchFamily="65" charset="-120"/>
                        </a:rPr>
                        <a:t>工</a:t>
                      </a:r>
                      <a:endParaRPr lang="en-US" altLang="zh-TW" sz="1800" b="1" kern="100" dirty="0">
                        <a:solidFill>
                          <a:srgbClr val="000000"/>
                        </a:solidFill>
                        <a:effectLst/>
                        <a:latin typeface="標楷體" panose="03000509000000000000" pitchFamily="65" charset="-120"/>
                        <a:ea typeface="標楷體" panose="03000509000000000000" pitchFamily="65" charset="-120"/>
                      </a:endParaRPr>
                    </a:p>
                    <a:p>
                      <a:pPr algn="ctr">
                        <a:lnSpc>
                          <a:spcPts val="2500"/>
                        </a:lnSpc>
                        <a:spcAft>
                          <a:spcPts val="0"/>
                        </a:spcAft>
                      </a:pPr>
                      <a:r>
                        <a:rPr lang="zh-TW" sz="1800" b="1" kern="100" dirty="0">
                          <a:solidFill>
                            <a:srgbClr val="000000"/>
                          </a:solidFill>
                          <a:effectLst/>
                          <a:latin typeface="標楷體" panose="03000509000000000000" pitchFamily="65" charset="-120"/>
                          <a:ea typeface="標楷體" panose="03000509000000000000" pitchFamily="65" charset="-120"/>
                        </a:rPr>
                        <a:t>地</a:t>
                      </a:r>
                      <a:endParaRPr lang="en-US" altLang="zh-TW" sz="1800" b="1" kern="100" dirty="0">
                        <a:solidFill>
                          <a:srgbClr val="000000"/>
                        </a:solidFill>
                        <a:effectLst/>
                        <a:latin typeface="標楷體" panose="03000509000000000000" pitchFamily="65" charset="-120"/>
                        <a:ea typeface="標楷體" panose="03000509000000000000" pitchFamily="65" charset="-120"/>
                      </a:endParaRPr>
                    </a:p>
                    <a:p>
                      <a:pPr algn="ctr">
                        <a:lnSpc>
                          <a:spcPts val="2500"/>
                        </a:lnSpc>
                        <a:spcAft>
                          <a:spcPts val="0"/>
                        </a:spcAft>
                      </a:pPr>
                      <a:r>
                        <a:rPr lang="zh-TW" sz="1800" b="1" kern="100" dirty="0">
                          <a:solidFill>
                            <a:srgbClr val="000000"/>
                          </a:solidFill>
                          <a:effectLst/>
                          <a:latin typeface="標楷體" panose="03000509000000000000" pitchFamily="65" charset="-120"/>
                          <a:ea typeface="標楷體" panose="03000509000000000000" pitchFamily="65" charset="-120"/>
                        </a:rPr>
                        <a:t>工</a:t>
                      </a:r>
                      <a:endParaRPr lang="en-US" altLang="zh-TW" sz="1800" b="1" kern="100" dirty="0">
                        <a:solidFill>
                          <a:srgbClr val="000000"/>
                        </a:solidFill>
                        <a:effectLst/>
                        <a:latin typeface="標楷體" panose="03000509000000000000" pitchFamily="65" charset="-120"/>
                        <a:ea typeface="標楷體" panose="03000509000000000000" pitchFamily="65" charset="-120"/>
                      </a:endParaRPr>
                    </a:p>
                    <a:p>
                      <a:pPr algn="ctr">
                        <a:lnSpc>
                          <a:spcPts val="2500"/>
                        </a:lnSpc>
                        <a:spcAft>
                          <a:spcPts val="0"/>
                        </a:spcAft>
                      </a:pPr>
                      <a:r>
                        <a:rPr lang="zh-TW" sz="1800" b="1" kern="100" dirty="0">
                          <a:solidFill>
                            <a:srgbClr val="000000"/>
                          </a:solidFill>
                          <a:effectLst/>
                          <a:latin typeface="標楷體" panose="03000509000000000000" pitchFamily="65" charset="-120"/>
                          <a:ea typeface="標楷體" panose="03000509000000000000" pitchFamily="65" charset="-120"/>
                        </a:rPr>
                        <a:t>程</a:t>
                      </a:r>
                      <a:endParaRPr lang="en-US" altLang="zh-TW" sz="1800" b="1" kern="100" dirty="0">
                        <a:solidFill>
                          <a:srgbClr val="000000"/>
                        </a:solidFill>
                        <a:effectLst/>
                        <a:latin typeface="標楷體" panose="03000509000000000000" pitchFamily="65" charset="-120"/>
                        <a:ea typeface="標楷體" panose="03000509000000000000" pitchFamily="65" charset="-120"/>
                      </a:endParaRPr>
                    </a:p>
                    <a:p>
                      <a:pPr algn="ctr">
                        <a:lnSpc>
                          <a:spcPts val="2500"/>
                        </a:lnSpc>
                        <a:spcAft>
                          <a:spcPts val="0"/>
                        </a:spcAft>
                      </a:pPr>
                      <a:r>
                        <a:rPr lang="zh-TW" sz="1800" b="1" kern="100" dirty="0">
                          <a:solidFill>
                            <a:srgbClr val="000000"/>
                          </a:solidFill>
                          <a:effectLst/>
                          <a:latin typeface="標楷體" panose="03000509000000000000" pitchFamily="65" charset="-120"/>
                          <a:ea typeface="標楷體" panose="03000509000000000000" pitchFamily="65" charset="-120"/>
                        </a:rPr>
                        <a:t>人</a:t>
                      </a:r>
                      <a:endParaRPr lang="en-US" altLang="zh-TW" sz="1800" b="1" kern="100" dirty="0">
                        <a:solidFill>
                          <a:srgbClr val="000000"/>
                        </a:solidFill>
                        <a:effectLst/>
                        <a:latin typeface="標楷體" panose="03000509000000000000" pitchFamily="65" charset="-120"/>
                        <a:ea typeface="標楷體" panose="03000509000000000000" pitchFamily="65" charset="-120"/>
                      </a:endParaRPr>
                    </a:p>
                    <a:p>
                      <a:pPr algn="ctr">
                        <a:lnSpc>
                          <a:spcPts val="2500"/>
                        </a:lnSpc>
                        <a:spcAft>
                          <a:spcPts val="0"/>
                        </a:spcAft>
                      </a:pPr>
                      <a:r>
                        <a:rPr lang="zh-TW" sz="1800" b="1" kern="100" dirty="0">
                          <a:solidFill>
                            <a:srgbClr val="000000"/>
                          </a:solidFill>
                          <a:effectLst/>
                          <a:latin typeface="標楷體" panose="03000509000000000000" pitchFamily="65" charset="-120"/>
                          <a:ea typeface="標楷體" panose="03000509000000000000" pitchFamily="65" charset="-120"/>
                        </a:rPr>
                        <a:t>員</a:t>
                      </a:r>
                    </a:p>
                  </a:txBody>
                  <a:tcPr marL="37407" marR="3740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ts val="2500"/>
                        </a:lnSpc>
                        <a:spcAft>
                          <a:spcPts val="0"/>
                        </a:spcAft>
                      </a:pPr>
                      <a:r>
                        <a:rPr lang="zh-TW" sz="1800" b="1" kern="100" dirty="0">
                          <a:solidFill>
                            <a:srgbClr val="000000"/>
                          </a:solidFill>
                          <a:effectLst/>
                          <a:latin typeface="標楷體" panose="03000509000000000000" pitchFamily="65" charset="-120"/>
                          <a:ea typeface="標楷體" panose="03000509000000000000" pitchFamily="65" charset="-120"/>
                        </a:rPr>
                        <a:t>工地主任</a:t>
                      </a:r>
                      <a:br>
                        <a:rPr lang="en-US" sz="1800" b="1" kern="100" dirty="0">
                          <a:solidFill>
                            <a:srgbClr val="000000"/>
                          </a:solidFill>
                          <a:effectLst/>
                          <a:latin typeface="標楷體" panose="03000509000000000000" pitchFamily="65" charset="-120"/>
                          <a:ea typeface="標楷體" panose="03000509000000000000" pitchFamily="65" charset="-120"/>
                        </a:rPr>
                      </a:br>
                      <a:r>
                        <a:rPr lang="en-US" sz="1800" b="1" kern="100" dirty="0">
                          <a:solidFill>
                            <a:srgbClr val="000000"/>
                          </a:solidFill>
                          <a:effectLst/>
                          <a:latin typeface="標楷體" panose="03000509000000000000" pitchFamily="65" charset="-120"/>
                          <a:ea typeface="標楷體" panose="03000509000000000000" pitchFamily="65" charset="-120"/>
                        </a:rPr>
                        <a:t>(</a:t>
                      </a:r>
                      <a:r>
                        <a:rPr lang="zh-TW" sz="1800" b="1" kern="100" dirty="0">
                          <a:solidFill>
                            <a:srgbClr val="000000"/>
                          </a:solidFill>
                          <a:effectLst/>
                          <a:latin typeface="標楷體" panose="03000509000000000000" pitchFamily="65" charset="-120"/>
                          <a:ea typeface="標楷體" panose="03000509000000000000" pitchFamily="65" charset="-120"/>
                        </a:rPr>
                        <a:t>負責人</a:t>
                      </a:r>
                      <a:r>
                        <a:rPr lang="en-US" sz="1800" b="1" kern="100" dirty="0">
                          <a:solidFill>
                            <a:srgbClr val="000000"/>
                          </a:solidFill>
                          <a:effectLst/>
                          <a:latin typeface="標楷體" panose="03000509000000000000" pitchFamily="65" charset="-120"/>
                          <a:ea typeface="標楷體" panose="03000509000000000000" pitchFamily="65" charset="-120"/>
                        </a:rPr>
                        <a:t>)</a:t>
                      </a:r>
                      <a:endParaRPr lang="zh-TW" sz="1800" b="1" kern="100" dirty="0">
                        <a:solidFill>
                          <a:srgbClr val="000000"/>
                        </a:solidFill>
                        <a:effectLst/>
                        <a:latin typeface="標楷體" panose="03000509000000000000" pitchFamily="65" charset="-120"/>
                        <a:ea typeface="標楷體" panose="03000509000000000000" pitchFamily="65" charset="-120"/>
                      </a:endParaRPr>
                    </a:p>
                  </a:txBody>
                  <a:tcPr marL="37407" marR="3740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just">
                        <a:lnSpc>
                          <a:spcPts val="2500"/>
                        </a:lnSpc>
                        <a:spcAft>
                          <a:spcPts val="0"/>
                        </a:spcAft>
                      </a:pPr>
                      <a:r>
                        <a:rPr lang="en-US" sz="1800" b="1" kern="100" dirty="0">
                          <a:solidFill>
                            <a:srgbClr val="000000"/>
                          </a:solidFill>
                          <a:effectLst/>
                          <a:latin typeface="標楷體" panose="03000509000000000000" pitchFamily="65" charset="-120"/>
                          <a:ea typeface="標楷體" panose="03000509000000000000" pitchFamily="65" charset="-120"/>
                        </a:rPr>
                        <a:t> </a:t>
                      </a:r>
                      <a:endParaRPr lang="zh-TW" sz="1800" b="1" kern="100" dirty="0">
                        <a:solidFill>
                          <a:srgbClr val="000000"/>
                        </a:solidFill>
                        <a:effectLst/>
                        <a:latin typeface="標楷體" panose="03000509000000000000" pitchFamily="65" charset="-120"/>
                        <a:ea typeface="標楷體" panose="03000509000000000000" pitchFamily="65" charset="-120"/>
                      </a:endParaRPr>
                    </a:p>
                  </a:txBody>
                  <a:tcPr marL="37407" marR="3740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rowSpan="4">
                  <a:txBody>
                    <a:bodyPr/>
                    <a:lstStyle/>
                    <a:p>
                      <a:pPr algn="ctr">
                        <a:lnSpc>
                          <a:spcPts val="2500"/>
                        </a:lnSpc>
                        <a:spcAft>
                          <a:spcPts val="0"/>
                        </a:spcAft>
                      </a:pPr>
                      <a:r>
                        <a:rPr lang="zh-TW" sz="1800" b="1" kern="100" dirty="0">
                          <a:solidFill>
                            <a:srgbClr val="000000"/>
                          </a:solidFill>
                          <a:effectLst/>
                          <a:latin typeface="標楷體" panose="03000509000000000000" pitchFamily="65" charset="-120"/>
                          <a:ea typeface="標楷體" panose="03000509000000000000" pitchFamily="65" charset="-120"/>
                        </a:rPr>
                        <a:t>工程相關管理單位</a:t>
                      </a:r>
                    </a:p>
                  </a:txBody>
                  <a:tcPr marL="37407" marR="3740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ts val="2500"/>
                        </a:lnSpc>
                        <a:spcAft>
                          <a:spcPts val="0"/>
                        </a:spcAft>
                      </a:pPr>
                      <a:r>
                        <a:rPr lang="zh-TW" sz="1800" b="1" kern="100" dirty="0">
                          <a:solidFill>
                            <a:srgbClr val="000000"/>
                          </a:solidFill>
                          <a:effectLst/>
                          <a:latin typeface="標楷體" panose="03000509000000000000" pitchFamily="65" charset="-120"/>
                          <a:ea typeface="標楷體" panose="03000509000000000000" pitchFamily="65" charset="-120"/>
                        </a:rPr>
                        <a:t>專案管理單位</a:t>
                      </a:r>
                    </a:p>
                  </a:txBody>
                  <a:tcPr marL="37407" marR="3740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just">
                        <a:lnSpc>
                          <a:spcPts val="2500"/>
                        </a:lnSpc>
                        <a:spcAft>
                          <a:spcPts val="0"/>
                        </a:spcAft>
                      </a:pPr>
                      <a:r>
                        <a:rPr lang="en-US" sz="1800" b="0" kern="100" dirty="0">
                          <a:solidFill>
                            <a:srgbClr val="000000"/>
                          </a:solidFill>
                          <a:effectLst/>
                          <a:latin typeface="標楷體" panose="03000509000000000000" pitchFamily="65" charset="-120"/>
                          <a:ea typeface="標楷體" panose="03000509000000000000" pitchFamily="65" charset="-120"/>
                        </a:rPr>
                        <a:t> </a:t>
                      </a:r>
                      <a:endParaRPr lang="zh-TW" sz="1800" b="0" kern="100" dirty="0">
                        <a:solidFill>
                          <a:srgbClr val="000000"/>
                        </a:solidFill>
                        <a:effectLst/>
                        <a:latin typeface="標楷體" panose="03000509000000000000" pitchFamily="65" charset="-120"/>
                        <a:ea typeface="標楷體" panose="03000509000000000000" pitchFamily="65" charset="-120"/>
                      </a:endParaRPr>
                    </a:p>
                  </a:txBody>
                  <a:tcPr marL="37407" marR="3740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r h="249382">
                <a:tc vMerge="1">
                  <a:txBody>
                    <a:bodyPr/>
                    <a:lstStyle/>
                    <a:p>
                      <a:endParaRPr lang="zh-TW" altLang="en-US"/>
                    </a:p>
                  </a:txBody>
                  <a:tcPr/>
                </a:tc>
                <a:tc>
                  <a:txBody>
                    <a:bodyPr/>
                    <a:lstStyle/>
                    <a:p>
                      <a:pPr algn="ctr">
                        <a:lnSpc>
                          <a:spcPts val="2500"/>
                        </a:lnSpc>
                        <a:spcAft>
                          <a:spcPts val="0"/>
                        </a:spcAft>
                      </a:pPr>
                      <a:r>
                        <a:rPr lang="zh-TW" sz="1800" b="1" kern="100" dirty="0">
                          <a:solidFill>
                            <a:srgbClr val="000000"/>
                          </a:solidFill>
                          <a:effectLst/>
                          <a:latin typeface="標楷體" panose="03000509000000000000" pitchFamily="65" charset="-120"/>
                          <a:ea typeface="標楷體" panose="03000509000000000000" pitchFamily="65" charset="-120"/>
                        </a:rPr>
                        <a:t>專任</a:t>
                      </a:r>
                      <a:br>
                        <a:rPr lang="en-US" sz="1800" b="1" kern="100" dirty="0">
                          <a:solidFill>
                            <a:srgbClr val="000000"/>
                          </a:solidFill>
                          <a:effectLst/>
                          <a:latin typeface="標楷體" panose="03000509000000000000" pitchFamily="65" charset="-120"/>
                          <a:ea typeface="標楷體" panose="03000509000000000000" pitchFamily="65" charset="-120"/>
                        </a:rPr>
                      </a:br>
                      <a:r>
                        <a:rPr lang="zh-TW" sz="1800" b="1" kern="100" dirty="0">
                          <a:solidFill>
                            <a:srgbClr val="000000"/>
                          </a:solidFill>
                          <a:effectLst/>
                          <a:latin typeface="標楷體" panose="03000509000000000000" pitchFamily="65" charset="-120"/>
                          <a:ea typeface="標楷體" panose="03000509000000000000" pitchFamily="65" charset="-120"/>
                        </a:rPr>
                        <a:t>工程人員</a:t>
                      </a:r>
                    </a:p>
                  </a:txBody>
                  <a:tcPr marL="37407" marR="3740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just">
                        <a:lnSpc>
                          <a:spcPts val="2500"/>
                        </a:lnSpc>
                        <a:spcAft>
                          <a:spcPts val="0"/>
                        </a:spcAft>
                      </a:pPr>
                      <a:r>
                        <a:rPr lang="en-US" sz="1800" b="1" kern="100" dirty="0">
                          <a:solidFill>
                            <a:srgbClr val="000000"/>
                          </a:solidFill>
                          <a:effectLst/>
                          <a:latin typeface="標楷體" panose="03000509000000000000" pitchFamily="65" charset="-120"/>
                          <a:ea typeface="標楷體" panose="03000509000000000000" pitchFamily="65" charset="-120"/>
                        </a:rPr>
                        <a:t> </a:t>
                      </a:r>
                      <a:endParaRPr lang="zh-TW" sz="1800" b="1" kern="100" dirty="0">
                        <a:solidFill>
                          <a:srgbClr val="000000"/>
                        </a:solidFill>
                        <a:effectLst/>
                        <a:latin typeface="標楷體" panose="03000509000000000000" pitchFamily="65" charset="-120"/>
                        <a:ea typeface="標楷體" panose="03000509000000000000" pitchFamily="65" charset="-120"/>
                      </a:endParaRPr>
                    </a:p>
                  </a:txBody>
                  <a:tcPr marL="37407" marR="3740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vMerge="1">
                  <a:txBody>
                    <a:bodyPr/>
                    <a:lstStyle/>
                    <a:p>
                      <a:endParaRPr lang="zh-TW" altLang="en-US"/>
                    </a:p>
                  </a:txBody>
                  <a:tcPr/>
                </a:tc>
                <a:tc>
                  <a:txBody>
                    <a:bodyPr/>
                    <a:lstStyle/>
                    <a:p>
                      <a:pPr algn="ctr">
                        <a:lnSpc>
                          <a:spcPts val="2500"/>
                        </a:lnSpc>
                        <a:spcAft>
                          <a:spcPts val="0"/>
                        </a:spcAft>
                      </a:pPr>
                      <a:r>
                        <a:rPr lang="zh-TW" sz="1800" b="1" kern="100" dirty="0">
                          <a:solidFill>
                            <a:srgbClr val="000000"/>
                          </a:solidFill>
                          <a:effectLst/>
                          <a:latin typeface="標楷體" panose="03000509000000000000" pitchFamily="65" charset="-120"/>
                          <a:ea typeface="標楷體" panose="03000509000000000000" pitchFamily="65" charset="-120"/>
                        </a:rPr>
                        <a:t>規劃單位</a:t>
                      </a:r>
                    </a:p>
                  </a:txBody>
                  <a:tcPr marL="37407" marR="3740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just">
                        <a:lnSpc>
                          <a:spcPts val="2500"/>
                        </a:lnSpc>
                        <a:spcAft>
                          <a:spcPts val="0"/>
                        </a:spcAft>
                      </a:pPr>
                      <a:r>
                        <a:rPr lang="en-US" sz="1800" b="0" kern="100" dirty="0">
                          <a:solidFill>
                            <a:srgbClr val="000000"/>
                          </a:solidFill>
                          <a:effectLst/>
                          <a:latin typeface="標楷體" panose="03000509000000000000" pitchFamily="65" charset="-120"/>
                          <a:ea typeface="標楷體" panose="03000509000000000000" pitchFamily="65" charset="-120"/>
                        </a:rPr>
                        <a:t> </a:t>
                      </a:r>
                      <a:endParaRPr lang="zh-TW" sz="1800" b="0" kern="100" dirty="0">
                        <a:solidFill>
                          <a:srgbClr val="000000"/>
                        </a:solidFill>
                        <a:effectLst/>
                        <a:latin typeface="標楷體" panose="03000509000000000000" pitchFamily="65" charset="-120"/>
                        <a:ea typeface="標楷體" panose="03000509000000000000" pitchFamily="65" charset="-120"/>
                      </a:endParaRPr>
                    </a:p>
                  </a:txBody>
                  <a:tcPr marL="37407" marR="3740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0004"/>
                  </a:ext>
                </a:extLst>
              </a:tr>
              <a:tr h="249382">
                <a:tc vMerge="1">
                  <a:txBody>
                    <a:bodyPr/>
                    <a:lstStyle/>
                    <a:p>
                      <a:endParaRPr lang="zh-TW" altLang="en-US"/>
                    </a:p>
                  </a:txBody>
                  <a:tcPr/>
                </a:tc>
                <a:tc>
                  <a:txBody>
                    <a:bodyPr/>
                    <a:lstStyle/>
                    <a:p>
                      <a:pPr algn="ctr">
                        <a:lnSpc>
                          <a:spcPts val="2500"/>
                        </a:lnSpc>
                        <a:spcAft>
                          <a:spcPts val="0"/>
                        </a:spcAft>
                      </a:pPr>
                      <a:r>
                        <a:rPr lang="zh-TW" sz="1800" b="1" kern="100" dirty="0">
                          <a:solidFill>
                            <a:srgbClr val="000000"/>
                          </a:solidFill>
                          <a:effectLst/>
                          <a:latin typeface="標楷體" panose="03000509000000000000" pitchFamily="65" charset="-120"/>
                          <a:ea typeface="標楷體" panose="03000509000000000000" pitchFamily="65" charset="-120"/>
                        </a:rPr>
                        <a:t>品管人員</a:t>
                      </a:r>
                    </a:p>
                  </a:txBody>
                  <a:tcPr marL="37407" marR="3740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just">
                        <a:lnSpc>
                          <a:spcPts val="2500"/>
                        </a:lnSpc>
                        <a:spcAft>
                          <a:spcPts val="0"/>
                        </a:spcAft>
                      </a:pPr>
                      <a:r>
                        <a:rPr lang="en-US" sz="1800" b="1" kern="100" dirty="0">
                          <a:solidFill>
                            <a:srgbClr val="000000"/>
                          </a:solidFill>
                          <a:effectLst/>
                          <a:latin typeface="標楷體" panose="03000509000000000000" pitchFamily="65" charset="-120"/>
                          <a:ea typeface="標楷體" panose="03000509000000000000" pitchFamily="65" charset="-120"/>
                        </a:rPr>
                        <a:t> </a:t>
                      </a:r>
                      <a:endParaRPr lang="zh-TW" sz="1800" b="1" kern="100" dirty="0">
                        <a:solidFill>
                          <a:srgbClr val="000000"/>
                        </a:solidFill>
                        <a:effectLst/>
                        <a:latin typeface="標楷體" panose="03000509000000000000" pitchFamily="65" charset="-120"/>
                        <a:ea typeface="標楷體" panose="03000509000000000000" pitchFamily="65" charset="-120"/>
                      </a:endParaRPr>
                    </a:p>
                  </a:txBody>
                  <a:tcPr marL="37407" marR="3740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vMerge="1">
                  <a:txBody>
                    <a:bodyPr/>
                    <a:lstStyle/>
                    <a:p>
                      <a:endParaRPr lang="zh-TW" altLang="en-US"/>
                    </a:p>
                  </a:txBody>
                  <a:tcPr/>
                </a:tc>
                <a:tc>
                  <a:txBody>
                    <a:bodyPr/>
                    <a:lstStyle/>
                    <a:p>
                      <a:pPr algn="ctr">
                        <a:lnSpc>
                          <a:spcPts val="2500"/>
                        </a:lnSpc>
                        <a:spcAft>
                          <a:spcPts val="0"/>
                        </a:spcAft>
                      </a:pPr>
                      <a:r>
                        <a:rPr lang="zh-TW" sz="1800" b="1" kern="100" dirty="0">
                          <a:solidFill>
                            <a:srgbClr val="000000"/>
                          </a:solidFill>
                          <a:effectLst/>
                          <a:latin typeface="標楷體" panose="03000509000000000000" pitchFamily="65" charset="-120"/>
                          <a:ea typeface="標楷體" panose="03000509000000000000" pitchFamily="65" charset="-120"/>
                        </a:rPr>
                        <a:t>設計單位</a:t>
                      </a:r>
                    </a:p>
                  </a:txBody>
                  <a:tcPr marL="37407" marR="3740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just">
                        <a:lnSpc>
                          <a:spcPts val="2500"/>
                        </a:lnSpc>
                        <a:spcAft>
                          <a:spcPts val="0"/>
                        </a:spcAft>
                      </a:pPr>
                      <a:r>
                        <a:rPr lang="en-US" sz="1800" b="0" kern="100" dirty="0">
                          <a:solidFill>
                            <a:srgbClr val="000000"/>
                          </a:solidFill>
                          <a:effectLst/>
                          <a:latin typeface="標楷體" panose="03000509000000000000" pitchFamily="65" charset="-120"/>
                          <a:ea typeface="標楷體" panose="03000509000000000000" pitchFamily="65" charset="-120"/>
                        </a:rPr>
                        <a:t> </a:t>
                      </a:r>
                      <a:endParaRPr lang="zh-TW" sz="1800" b="0" kern="100" dirty="0">
                        <a:solidFill>
                          <a:srgbClr val="000000"/>
                        </a:solidFill>
                        <a:effectLst/>
                        <a:latin typeface="標楷體" panose="03000509000000000000" pitchFamily="65" charset="-120"/>
                        <a:ea typeface="標楷體" panose="03000509000000000000" pitchFamily="65" charset="-120"/>
                      </a:endParaRPr>
                    </a:p>
                  </a:txBody>
                  <a:tcPr marL="37407" marR="3740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0005"/>
                  </a:ext>
                </a:extLst>
              </a:tr>
              <a:tr h="249382">
                <a:tc vMerge="1">
                  <a:txBody>
                    <a:bodyPr/>
                    <a:lstStyle/>
                    <a:p>
                      <a:endParaRPr lang="zh-TW" altLang="en-US"/>
                    </a:p>
                  </a:txBody>
                  <a:tcPr/>
                </a:tc>
                <a:tc>
                  <a:txBody>
                    <a:bodyPr/>
                    <a:lstStyle/>
                    <a:p>
                      <a:pPr algn="ctr">
                        <a:lnSpc>
                          <a:spcPts val="2500"/>
                        </a:lnSpc>
                        <a:spcAft>
                          <a:spcPts val="0"/>
                        </a:spcAft>
                      </a:pPr>
                      <a:r>
                        <a:rPr lang="zh-TW" sz="1800" b="1" kern="100" dirty="0">
                          <a:solidFill>
                            <a:srgbClr val="000000"/>
                          </a:solidFill>
                          <a:effectLst/>
                          <a:latin typeface="標楷體" panose="03000509000000000000" pitchFamily="65" charset="-120"/>
                          <a:ea typeface="標楷體" panose="03000509000000000000" pitchFamily="65" charset="-120"/>
                        </a:rPr>
                        <a:t>勞安衛</a:t>
                      </a:r>
                      <a:br>
                        <a:rPr lang="en-US" sz="1800" b="1" kern="100" dirty="0">
                          <a:solidFill>
                            <a:srgbClr val="000000"/>
                          </a:solidFill>
                          <a:effectLst/>
                          <a:latin typeface="標楷體" panose="03000509000000000000" pitchFamily="65" charset="-120"/>
                          <a:ea typeface="標楷體" panose="03000509000000000000" pitchFamily="65" charset="-120"/>
                        </a:rPr>
                      </a:br>
                      <a:r>
                        <a:rPr lang="zh-TW" sz="1800" b="1" kern="100" dirty="0">
                          <a:solidFill>
                            <a:srgbClr val="000000"/>
                          </a:solidFill>
                          <a:effectLst/>
                          <a:latin typeface="標楷體" panose="03000509000000000000" pitchFamily="65" charset="-120"/>
                          <a:ea typeface="標楷體" panose="03000509000000000000" pitchFamily="65" charset="-120"/>
                        </a:rPr>
                        <a:t>人員</a:t>
                      </a:r>
                    </a:p>
                  </a:txBody>
                  <a:tcPr marL="37407" marR="3740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just">
                        <a:lnSpc>
                          <a:spcPts val="2500"/>
                        </a:lnSpc>
                        <a:spcAft>
                          <a:spcPts val="0"/>
                        </a:spcAft>
                      </a:pPr>
                      <a:r>
                        <a:rPr lang="en-US" sz="1800" b="1" kern="100" dirty="0">
                          <a:solidFill>
                            <a:srgbClr val="000000"/>
                          </a:solidFill>
                          <a:effectLst/>
                          <a:latin typeface="標楷體" panose="03000509000000000000" pitchFamily="65" charset="-120"/>
                          <a:ea typeface="標楷體" panose="03000509000000000000" pitchFamily="65" charset="-120"/>
                        </a:rPr>
                        <a:t> </a:t>
                      </a:r>
                      <a:endParaRPr lang="zh-TW" sz="1800" b="1" kern="100" dirty="0">
                        <a:solidFill>
                          <a:srgbClr val="000000"/>
                        </a:solidFill>
                        <a:effectLst/>
                        <a:latin typeface="標楷體" panose="03000509000000000000" pitchFamily="65" charset="-120"/>
                        <a:ea typeface="標楷體" panose="03000509000000000000" pitchFamily="65" charset="-120"/>
                      </a:endParaRPr>
                    </a:p>
                  </a:txBody>
                  <a:tcPr marL="37407" marR="3740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vMerge="1">
                  <a:txBody>
                    <a:bodyPr/>
                    <a:lstStyle/>
                    <a:p>
                      <a:endParaRPr lang="zh-TW" altLang="en-US"/>
                    </a:p>
                  </a:txBody>
                  <a:tcPr/>
                </a:tc>
                <a:tc>
                  <a:txBody>
                    <a:bodyPr/>
                    <a:lstStyle/>
                    <a:p>
                      <a:pPr algn="ctr">
                        <a:lnSpc>
                          <a:spcPts val="2500"/>
                        </a:lnSpc>
                        <a:spcAft>
                          <a:spcPts val="0"/>
                        </a:spcAft>
                      </a:pPr>
                      <a:r>
                        <a:rPr lang="zh-TW" sz="1800" b="1" kern="100" dirty="0">
                          <a:solidFill>
                            <a:srgbClr val="000000"/>
                          </a:solidFill>
                          <a:effectLst/>
                          <a:latin typeface="標楷體" panose="03000509000000000000" pitchFamily="65" charset="-120"/>
                          <a:ea typeface="標楷體" panose="03000509000000000000" pitchFamily="65" charset="-120"/>
                        </a:rPr>
                        <a:t>監造單位</a:t>
                      </a:r>
                    </a:p>
                  </a:txBody>
                  <a:tcPr marL="37407" marR="3740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just">
                        <a:lnSpc>
                          <a:spcPts val="2500"/>
                        </a:lnSpc>
                        <a:spcAft>
                          <a:spcPts val="0"/>
                        </a:spcAft>
                      </a:pPr>
                      <a:r>
                        <a:rPr lang="en-US" sz="1800" b="0" kern="100" dirty="0">
                          <a:solidFill>
                            <a:srgbClr val="000000"/>
                          </a:solidFill>
                          <a:effectLst/>
                          <a:latin typeface="標楷體" panose="03000509000000000000" pitchFamily="65" charset="-120"/>
                          <a:ea typeface="標楷體" panose="03000509000000000000" pitchFamily="65" charset="-120"/>
                        </a:rPr>
                        <a:t> </a:t>
                      </a:r>
                      <a:endParaRPr lang="zh-TW" sz="1800" b="0" kern="100" dirty="0">
                        <a:solidFill>
                          <a:srgbClr val="000000"/>
                        </a:solidFill>
                        <a:effectLst/>
                        <a:latin typeface="標楷體" panose="03000509000000000000" pitchFamily="65" charset="-120"/>
                        <a:ea typeface="標楷體" panose="03000509000000000000" pitchFamily="65" charset="-120"/>
                      </a:endParaRPr>
                    </a:p>
                  </a:txBody>
                  <a:tcPr marL="37407" marR="3740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0006"/>
                  </a:ext>
                </a:extLst>
              </a:tr>
              <a:tr h="527512">
                <a:tc gridSpan="2">
                  <a:txBody>
                    <a:bodyPr/>
                    <a:lstStyle/>
                    <a:p>
                      <a:pPr algn="ctr">
                        <a:spcAft>
                          <a:spcPts val="0"/>
                        </a:spcAft>
                      </a:pPr>
                      <a:r>
                        <a:rPr lang="zh-TW" sz="1800" b="1" kern="100">
                          <a:solidFill>
                            <a:srgbClr val="000000"/>
                          </a:solidFill>
                          <a:effectLst/>
                          <a:latin typeface="標楷體" panose="03000509000000000000" pitchFamily="65" charset="-120"/>
                          <a:ea typeface="標楷體" panose="03000509000000000000" pitchFamily="65" charset="-120"/>
                        </a:rPr>
                        <a:t>備註</a:t>
                      </a:r>
                    </a:p>
                  </a:txBody>
                  <a:tcPr marL="37407" marR="3740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hMerge="1">
                  <a:txBody>
                    <a:bodyPr/>
                    <a:lstStyle/>
                    <a:p>
                      <a:endParaRPr lang="zh-TW" altLang="en-US"/>
                    </a:p>
                  </a:txBody>
                  <a:tcPr/>
                </a:tc>
                <a:tc gridSpan="4">
                  <a:txBody>
                    <a:bodyPr/>
                    <a:lstStyle/>
                    <a:p>
                      <a:pPr>
                        <a:spcAft>
                          <a:spcPts val="0"/>
                        </a:spcAft>
                      </a:pPr>
                      <a:r>
                        <a:rPr lang="en-US" sz="1800" b="1" kern="100" dirty="0">
                          <a:solidFill>
                            <a:srgbClr val="000000"/>
                          </a:solidFill>
                          <a:effectLst/>
                          <a:latin typeface="標楷體" panose="03000509000000000000" pitchFamily="65" charset="-120"/>
                          <a:ea typeface="標楷體" panose="03000509000000000000" pitchFamily="65" charset="-120"/>
                        </a:rPr>
                        <a:t> </a:t>
                      </a:r>
                      <a:endParaRPr lang="zh-TW" sz="1800" b="1" kern="100" dirty="0">
                        <a:solidFill>
                          <a:srgbClr val="000000"/>
                        </a:solidFill>
                        <a:effectLst/>
                        <a:latin typeface="標楷體" panose="03000509000000000000" pitchFamily="65" charset="-120"/>
                        <a:ea typeface="標楷體" panose="03000509000000000000" pitchFamily="65" charset="-120"/>
                      </a:endParaRPr>
                    </a:p>
                  </a:txBody>
                  <a:tcPr marL="37407" marR="3740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extLst>
                  <a:ext uri="{0D108BD9-81ED-4DB2-BD59-A6C34878D82A}">
                    <a16:rowId xmlns:a16="http://schemas.microsoft.com/office/drawing/2014/main" val="10007"/>
                  </a:ext>
                </a:extLst>
              </a:tr>
              <a:tr h="555567">
                <a:tc gridSpan="2">
                  <a:txBody>
                    <a:bodyPr/>
                    <a:lstStyle/>
                    <a:p>
                      <a:pPr algn="ctr">
                        <a:spcAft>
                          <a:spcPts val="0"/>
                        </a:spcAft>
                      </a:pPr>
                      <a:r>
                        <a:rPr lang="en-US" sz="1800" b="1" kern="100">
                          <a:solidFill>
                            <a:srgbClr val="000000"/>
                          </a:solidFill>
                          <a:effectLst/>
                          <a:latin typeface="標楷體" panose="03000509000000000000" pitchFamily="65" charset="-120"/>
                          <a:ea typeface="標楷體" panose="03000509000000000000" pitchFamily="65" charset="-120"/>
                        </a:rPr>
                        <a:t>(</a:t>
                      </a:r>
                      <a:r>
                        <a:rPr lang="zh-TW" sz="1800" b="1" kern="100">
                          <a:solidFill>
                            <a:srgbClr val="000000"/>
                          </a:solidFill>
                          <a:effectLst/>
                          <a:latin typeface="標楷體" panose="03000509000000000000" pitchFamily="65" charset="-120"/>
                          <a:ea typeface="標楷體" panose="03000509000000000000" pitchFamily="65" charset="-120"/>
                        </a:rPr>
                        <a:t>機關印信</a:t>
                      </a:r>
                      <a:r>
                        <a:rPr lang="en-US" sz="1800" b="1" kern="100">
                          <a:solidFill>
                            <a:srgbClr val="000000"/>
                          </a:solidFill>
                          <a:effectLst/>
                          <a:latin typeface="標楷體" panose="03000509000000000000" pitchFamily="65" charset="-120"/>
                          <a:ea typeface="標楷體" panose="03000509000000000000" pitchFamily="65" charset="-120"/>
                        </a:rPr>
                        <a:t>)</a:t>
                      </a:r>
                      <a:endParaRPr lang="zh-TW" sz="1800" b="1" kern="100">
                        <a:solidFill>
                          <a:srgbClr val="000000"/>
                        </a:solidFill>
                        <a:effectLst/>
                        <a:latin typeface="標楷體" panose="03000509000000000000" pitchFamily="65" charset="-120"/>
                        <a:ea typeface="標楷體" panose="03000509000000000000" pitchFamily="65" charset="-120"/>
                      </a:endParaRPr>
                    </a:p>
                  </a:txBody>
                  <a:tcPr marL="37407" marR="3740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hMerge="1">
                  <a:txBody>
                    <a:bodyPr/>
                    <a:lstStyle/>
                    <a:p>
                      <a:endParaRPr lang="zh-TW" altLang="en-US"/>
                    </a:p>
                  </a:txBody>
                  <a:tcPr/>
                </a:tc>
                <a:tc gridSpan="4">
                  <a:txBody>
                    <a:bodyPr/>
                    <a:lstStyle/>
                    <a:p>
                      <a:pPr>
                        <a:spcAft>
                          <a:spcPts val="0"/>
                        </a:spcAft>
                      </a:pPr>
                      <a:r>
                        <a:rPr lang="en-US" sz="1800" b="1" kern="100" dirty="0">
                          <a:solidFill>
                            <a:srgbClr val="000000"/>
                          </a:solidFill>
                          <a:effectLst/>
                          <a:latin typeface="標楷體" panose="03000509000000000000" pitchFamily="65" charset="-120"/>
                          <a:ea typeface="標楷體" panose="03000509000000000000" pitchFamily="65" charset="-120"/>
                        </a:rPr>
                        <a:t> </a:t>
                      </a:r>
                      <a:endParaRPr lang="zh-TW" sz="1800" b="1" kern="100" dirty="0">
                        <a:solidFill>
                          <a:srgbClr val="000000"/>
                        </a:solidFill>
                        <a:effectLst/>
                        <a:latin typeface="標楷體" panose="03000509000000000000" pitchFamily="65" charset="-120"/>
                        <a:ea typeface="標楷體" panose="03000509000000000000" pitchFamily="65" charset="-120"/>
                      </a:endParaRPr>
                    </a:p>
                  </a:txBody>
                  <a:tcPr marL="37407" marR="3740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extLst>
                  <a:ext uri="{0D108BD9-81ED-4DB2-BD59-A6C34878D82A}">
                    <a16:rowId xmlns:a16="http://schemas.microsoft.com/office/drawing/2014/main" val="10008"/>
                  </a:ext>
                </a:extLst>
              </a:tr>
            </a:tbl>
          </a:graphicData>
        </a:graphic>
      </p:graphicFrame>
    </p:spTree>
    <p:extLst>
      <p:ext uri="{BB962C8B-B14F-4D97-AF65-F5344CB8AC3E}">
        <p14:creationId xmlns:p14="http://schemas.microsoft.com/office/powerpoint/2010/main" val="1880535642"/>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2" name="矩形 1"/>
          <p:cNvSpPr/>
          <p:nvPr/>
        </p:nvSpPr>
        <p:spPr>
          <a:xfrm>
            <a:off x="395536" y="335846"/>
            <a:ext cx="8352928" cy="4187493"/>
          </a:xfrm>
          <a:prstGeom prst="rect">
            <a:avLst/>
          </a:prstGeom>
        </p:spPr>
        <p:txBody>
          <a:bodyPr wrap="square">
            <a:spAutoFit/>
          </a:bodyPr>
          <a:lstStyle/>
          <a:p>
            <a:pPr algn="just"/>
            <a:r>
              <a:rPr lang="zh-TW" altLang="zh-TW" sz="2800" b="1" dirty="0">
                <a:solidFill>
                  <a:srgbClr val="000000"/>
                </a:solidFill>
                <a:latin typeface="標楷體" panose="03000509000000000000" pitchFamily="65" charset="-120"/>
                <a:ea typeface="標楷體" panose="03000509000000000000" pitchFamily="65" charset="-120"/>
              </a:rPr>
              <a:t>六、</a:t>
            </a:r>
            <a:r>
              <a:rPr lang="zh-TW" altLang="zh-TW" sz="2800" b="1" u="sng" dirty="0">
                <a:solidFill>
                  <a:srgbClr val="0000FF"/>
                </a:solidFill>
                <a:latin typeface="標楷體" panose="03000509000000000000" pitchFamily="65" charset="-120"/>
                <a:ea typeface="標楷體" panose="03000509000000000000" pitchFamily="65" charset="-120"/>
              </a:rPr>
              <a:t>其他</a:t>
            </a:r>
            <a:r>
              <a:rPr lang="zh-TW" altLang="zh-TW" sz="2800" b="1" dirty="0">
                <a:solidFill>
                  <a:srgbClr val="000000"/>
                </a:solidFill>
                <a:latin typeface="標楷體" panose="03000509000000000000" pitchFamily="65" charset="-120"/>
                <a:ea typeface="標楷體" panose="03000509000000000000" pitchFamily="65" charset="-120"/>
              </a:rPr>
              <a:t>：</a:t>
            </a:r>
          </a:p>
          <a:p>
            <a:pPr marL="717550" indent="-717550" algn="just">
              <a:lnSpc>
                <a:spcPts val="3200"/>
              </a:lnSpc>
            </a:pPr>
            <a:r>
              <a:rPr lang="en-US" altLang="zh-TW" sz="2400" b="1" dirty="0">
                <a:solidFill>
                  <a:srgbClr val="000000"/>
                </a:solidFill>
                <a:latin typeface="標楷體" panose="03000509000000000000" pitchFamily="65" charset="-120"/>
                <a:ea typeface="標楷體" panose="03000509000000000000" pitchFamily="65" charset="-120"/>
              </a:rPr>
              <a:t>(</a:t>
            </a:r>
            <a:r>
              <a:rPr lang="zh-TW" altLang="zh-TW" sz="2400" b="1" dirty="0">
                <a:solidFill>
                  <a:srgbClr val="000000"/>
                </a:solidFill>
                <a:latin typeface="標楷體" panose="03000509000000000000" pitchFamily="65" charset="-120"/>
                <a:ea typeface="標楷體" panose="03000509000000000000" pitchFamily="65" charset="-120"/>
              </a:rPr>
              <a:t>一</a:t>
            </a:r>
            <a:r>
              <a:rPr lang="en-US" altLang="zh-TW" sz="2400" b="1" dirty="0">
                <a:solidFill>
                  <a:srgbClr val="000000"/>
                </a:solidFill>
                <a:latin typeface="標楷體" panose="03000509000000000000" pitchFamily="65" charset="-120"/>
                <a:ea typeface="標楷體" panose="03000509000000000000" pitchFamily="65" charset="-120"/>
              </a:rPr>
              <a:t>)</a:t>
            </a:r>
            <a:r>
              <a:rPr lang="zh-TW" altLang="zh-TW" sz="2400" b="1" dirty="0">
                <a:solidFill>
                  <a:srgbClr val="000000"/>
                </a:solidFill>
                <a:latin typeface="標楷體" panose="03000509000000000000" pitchFamily="65" charset="-120"/>
                <a:ea typeface="標楷體" panose="03000509000000000000" pitchFamily="65" charset="-120"/>
              </a:rPr>
              <a:t>「採購契約變更或加減價核准監辦備查規定一覽表」附註</a:t>
            </a:r>
            <a:r>
              <a:rPr lang="en-US" altLang="zh-TW" sz="2400" b="1" dirty="0">
                <a:solidFill>
                  <a:srgbClr val="000000"/>
                </a:solidFill>
                <a:latin typeface="標楷體" panose="03000509000000000000" pitchFamily="65" charset="-120"/>
                <a:ea typeface="標楷體" panose="03000509000000000000" pitchFamily="65" charset="-120"/>
              </a:rPr>
              <a:t>1</a:t>
            </a:r>
            <a:r>
              <a:rPr lang="zh-TW" altLang="zh-TW" sz="2400" b="1" dirty="0">
                <a:solidFill>
                  <a:srgbClr val="000000"/>
                </a:solidFill>
                <a:latin typeface="標楷體" panose="03000509000000000000" pitchFamily="65" charset="-120"/>
                <a:ea typeface="標楷體" panose="03000509000000000000" pitchFamily="65" charset="-120"/>
              </a:rPr>
              <a:t>載明，</a:t>
            </a:r>
            <a:r>
              <a:rPr lang="zh-TW" altLang="zh-TW" sz="2400" b="1" u="sng" dirty="0">
                <a:solidFill>
                  <a:srgbClr val="FF0000"/>
                </a:solidFill>
                <a:latin typeface="標楷體" panose="03000509000000000000" pitchFamily="65" charset="-120"/>
                <a:ea typeface="標楷體" panose="03000509000000000000" pitchFamily="65" charset="-120"/>
              </a:rPr>
              <a:t>契約變更</a:t>
            </a:r>
            <a:r>
              <a:rPr lang="zh-TW" altLang="zh-TW" sz="2400" b="1" dirty="0">
                <a:solidFill>
                  <a:srgbClr val="000000"/>
                </a:solidFill>
                <a:latin typeface="標楷體" panose="03000509000000000000" pitchFamily="65" charset="-120"/>
                <a:ea typeface="標楷體" panose="03000509000000000000" pitchFamily="65" charset="-120"/>
              </a:rPr>
              <a:t>，指原契約標的之規格、價格、數量或條款之變更，</a:t>
            </a:r>
            <a:r>
              <a:rPr lang="zh-TW" altLang="zh-TW" sz="2400" b="1" u="sng" dirty="0">
                <a:solidFill>
                  <a:srgbClr val="FF0000"/>
                </a:solidFill>
                <a:latin typeface="標楷體" panose="03000509000000000000" pitchFamily="65" charset="-120"/>
                <a:ea typeface="標楷體" panose="03000509000000000000" pitchFamily="65" charset="-120"/>
              </a:rPr>
              <a:t>並包括</a:t>
            </a:r>
            <a:r>
              <a:rPr lang="zh-TW" altLang="zh-TW" sz="2400" b="1" dirty="0">
                <a:solidFill>
                  <a:srgbClr val="000000"/>
                </a:solidFill>
                <a:latin typeface="標楷體" panose="03000509000000000000" pitchFamily="65" charset="-120"/>
                <a:ea typeface="標楷體" panose="03000509000000000000" pitchFamily="65" charset="-120"/>
              </a:rPr>
              <a:t>追加契約以外之新增工作項目。</a:t>
            </a:r>
          </a:p>
          <a:p>
            <a:pPr marL="623888" indent="-623888" algn="just">
              <a:lnSpc>
                <a:spcPts val="3200"/>
              </a:lnSpc>
            </a:pPr>
            <a:r>
              <a:rPr lang="en-US" altLang="zh-TW" sz="2400" b="1" dirty="0">
                <a:solidFill>
                  <a:srgbClr val="000000"/>
                </a:solidFill>
                <a:latin typeface="標楷體" panose="03000509000000000000" pitchFamily="65" charset="-120"/>
                <a:ea typeface="標楷體" panose="03000509000000000000" pitchFamily="65" charset="-120"/>
              </a:rPr>
              <a:t>(</a:t>
            </a:r>
            <a:r>
              <a:rPr lang="zh-TW" altLang="zh-TW" sz="2400" b="1" dirty="0">
                <a:solidFill>
                  <a:srgbClr val="000000"/>
                </a:solidFill>
                <a:latin typeface="標楷體" panose="03000509000000000000" pitchFamily="65" charset="-120"/>
                <a:ea typeface="標楷體" panose="03000509000000000000" pitchFamily="65" charset="-120"/>
              </a:rPr>
              <a:t>二</a:t>
            </a:r>
            <a:r>
              <a:rPr lang="en-US" altLang="zh-TW" sz="2400" b="1" dirty="0">
                <a:solidFill>
                  <a:srgbClr val="000000"/>
                </a:solidFill>
                <a:latin typeface="標楷體" panose="03000509000000000000" pitchFamily="65" charset="-120"/>
                <a:ea typeface="標楷體" panose="03000509000000000000" pitchFamily="65" charset="-120"/>
              </a:rPr>
              <a:t>)</a:t>
            </a:r>
            <a:r>
              <a:rPr lang="zh-TW" altLang="zh-TW" sz="2400" b="1" dirty="0">
                <a:solidFill>
                  <a:srgbClr val="000000"/>
                </a:solidFill>
                <a:latin typeface="標楷體" panose="03000509000000000000" pitchFamily="65" charset="-120"/>
                <a:ea typeface="標楷體" panose="03000509000000000000" pitchFamily="65" charset="-120"/>
              </a:rPr>
              <a:t>履約過程之契約變更，注意依契約約定，於接受廠商提出須變更之相關文件後，通知廠商施作或供應。如於</a:t>
            </a:r>
            <a:r>
              <a:rPr lang="zh-TW" altLang="zh-TW" sz="2400" b="1" u="sng" dirty="0">
                <a:solidFill>
                  <a:srgbClr val="FF0000"/>
                </a:solidFill>
                <a:latin typeface="標楷體" panose="03000509000000000000" pitchFamily="65" charset="-120"/>
                <a:ea typeface="標楷體" panose="03000509000000000000" pitchFamily="65" charset="-120"/>
              </a:rPr>
              <a:t>接受廠商提出須變更之相關文件前</a:t>
            </a:r>
            <a:r>
              <a:rPr lang="zh-TW" altLang="zh-TW" sz="2400" b="1" dirty="0">
                <a:solidFill>
                  <a:srgbClr val="000000"/>
                </a:solidFill>
                <a:latin typeface="標楷體" panose="03000509000000000000" pitchFamily="65" charset="-120"/>
                <a:ea typeface="標楷體" panose="03000509000000000000" pitchFamily="65" charset="-120"/>
              </a:rPr>
              <a:t>，即要求廠商先行施作或供應者，</a:t>
            </a:r>
            <a:r>
              <a:rPr lang="zh-TW" altLang="zh-TW" sz="2400" b="1" u="sng" dirty="0">
                <a:solidFill>
                  <a:srgbClr val="FF0000"/>
                </a:solidFill>
                <a:latin typeface="標楷體" panose="03000509000000000000" pitchFamily="65" charset="-120"/>
                <a:ea typeface="標楷體" panose="03000509000000000000" pitchFamily="65" charset="-120"/>
              </a:rPr>
              <a:t>先與廠商書面合意估驗付款及完成契約變更之期限</a:t>
            </a:r>
            <a:r>
              <a:rPr lang="zh-TW" altLang="zh-TW" sz="2400" b="1" dirty="0">
                <a:solidFill>
                  <a:srgbClr val="000000"/>
                </a:solidFill>
                <a:latin typeface="標楷體" panose="03000509000000000000" pitchFamily="65" charset="-120"/>
                <a:ea typeface="標楷體" panose="03000509000000000000" pitchFamily="65" charset="-120"/>
              </a:rPr>
              <a:t>。避免因未完成契約變更程序，影響確認竣工及驗收之時程。</a:t>
            </a:r>
            <a:endParaRPr lang="zh-TW" altLang="en-US" sz="2400" b="1" dirty="0">
              <a:solidFill>
                <a:srgbClr val="000000"/>
              </a:solidFill>
              <a:latin typeface="標楷體" panose="03000509000000000000" pitchFamily="65" charset="-120"/>
              <a:ea typeface="標楷體" panose="03000509000000000000" pitchFamily="65" charset="-120"/>
            </a:endParaRPr>
          </a:p>
        </p:txBody>
      </p:sp>
    </p:spTree>
    <p:extLst>
      <p:ext uri="{BB962C8B-B14F-4D97-AF65-F5344CB8AC3E}">
        <p14:creationId xmlns:p14="http://schemas.microsoft.com/office/powerpoint/2010/main" val="926015837"/>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2" name="矩形 1"/>
          <p:cNvSpPr/>
          <p:nvPr/>
        </p:nvSpPr>
        <p:spPr>
          <a:xfrm>
            <a:off x="395536" y="335846"/>
            <a:ext cx="8352928" cy="3366755"/>
          </a:xfrm>
          <a:prstGeom prst="rect">
            <a:avLst/>
          </a:prstGeom>
        </p:spPr>
        <p:txBody>
          <a:bodyPr wrap="square">
            <a:spAutoFit/>
          </a:bodyPr>
          <a:lstStyle/>
          <a:p>
            <a:pPr algn="just"/>
            <a:r>
              <a:rPr lang="zh-TW" altLang="zh-TW" sz="2800" b="1" dirty="0">
                <a:solidFill>
                  <a:srgbClr val="000000"/>
                </a:solidFill>
                <a:latin typeface="標楷體" panose="03000509000000000000" pitchFamily="65" charset="-120"/>
                <a:ea typeface="標楷體" panose="03000509000000000000" pitchFamily="65" charset="-120"/>
              </a:rPr>
              <a:t>六、</a:t>
            </a:r>
            <a:r>
              <a:rPr lang="zh-TW" altLang="zh-TW" sz="2800" b="1" u="sng" dirty="0">
                <a:solidFill>
                  <a:srgbClr val="0000FF"/>
                </a:solidFill>
                <a:latin typeface="標楷體" panose="03000509000000000000" pitchFamily="65" charset="-120"/>
                <a:ea typeface="標楷體" panose="03000509000000000000" pitchFamily="65" charset="-120"/>
              </a:rPr>
              <a:t>其他</a:t>
            </a:r>
            <a:r>
              <a:rPr lang="zh-TW" altLang="zh-TW" sz="2800" b="1" dirty="0">
                <a:solidFill>
                  <a:srgbClr val="000000"/>
                </a:solidFill>
                <a:latin typeface="標楷體" panose="03000509000000000000" pitchFamily="65" charset="-120"/>
                <a:ea typeface="標楷體" panose="03000509000000000000" pitchFamily="65" charset="-120"/>
              </a:rPr>
              <a:t>：</a:t>
            </a:r>
          </a:p>
          <a:p>
            <a:pPr marL="623888" indent="-623888" algn="just">
              <a:lnSpc>
                <a:spcPts val="3200"/>
              </a:lnSpc>
            </a:pPr>
            <a:r>
              <a:rPr lang="en-US" altLang="zh-TW" sz="2400" b="1" dirty="0">
                <a:solidFill>
                  <a:srgbClr val="000000"/>
                </a:solidFill>
                <a:latin typeface="標楷體" panose="03000509000000000000" pitchFamily="65" charset="-120"/>
                <a:ea typeface="標楷體" panose="03000509000000000000" pitchFamily="65" charset="-120"/>
              </a:rPr>
              <a:t>(</a:t>
            </a:r>
            <a:r>
              <a:rPr lang="zh-TW" altLang="zh-TW" sz="2400" b="1" dirty="0">
                <a:solidFill>
                  <a:srgbClr val="000000"/>
                </a:solidFill>
                <a:latin typeface="標楷體" panose="03000509000000000000" pitchFamily="65" charset="-120"/>
                <a:ea typeface="標楷體" panose="03000509000000000000" pitchFamily="65" charset="-120"/>
              </a:rPr>
              <a:t>三</a:t>
            </a:r>
            <a:r>
              <a:rPr lang="en-US" altLang="zh-TW" sz="2400" b="1" dirty="0">
                <a:solidFill>
                  <a:srgbClr val="000000"/>
                </a:solidFill>
                <a:latin typeface="標楷體" panose="03000509000000000000" pitchFamily="65" charset="-120"/>
                <a:ea typeface="標楷體" panose="03000509000000000000" pitchFamily="65" charset="-120"/>
              </a:rPr>
              <a:t>)</a:t>
            </a:r>
            <a:r>
              <a:rPr lang="zh-TW" altLang="zh-TW" sz="2400" b="1" dirty="0">
                <a:solidFill>
                  <a:srgbClr val="000000"/>
                </a:solidFill>
                <a:latin typeface="標楷體" panose="03000509000000000000" pitchFamily="65" charset="-120"/>
                <a:ea typeface="標楷體" panose="03000509000000000000" pitchFamily="65" charset="-120"/>
              </a:rPr>
              <a:t>契約之變更，其與確認竣工所需有關者（例如設計圖說），</a:t>
            </a:r>
            <a:r>
              <a:rPr lang="zh-TW" altLang="zh-TW" sz="2400" b="1" u="sng" dirty="0">
                <a:solidFill>
                  <a:srgbClr val="FF0000"/>
                </a:solidFill>
                <a:latin typeface="標楷體" panose="03000509000000000000" pitchFamily="65" charset="-120"/>
                <a:ea typeface="標楷體" panose="03000509000000000000" pitchFamily="65" charset="-120"/>
              </a:rPr>
              <a:t>至遲於機關辦理確認竣工前完成變更程序</a:t>
            </a:r>
            <a:r>
              <a:rPr lang="zh-TW" altLang="zh-TW" sz="2400" b="1" dirty="0">
                <a:solidFill>
                  <a:srgbClr val="000000"/>
                </a:solidFill>
                <a:latin typeface="標楷體" panose="03000509000000000000" pitchFamily="65" charset="-120"/>
                <a:ea typeface="標楷體" panose="03000509000000000000" pitchFamily="65" charset="-120"/>
              </a:rPr>
              <a:t>；其與確認竣工所需無關者（例如實際施作之結算數量與契約所定數量不同之情形），至遲於驗收前完成變更程序。</a:t>
            </a:r>
          </a:p>
          <a:p>
            <a:pPr marL="623888" indent="-623888" algn="just">
              <a:lnSpc>
                <a:spcPts val="3200"/>
              </a:lnSpc>
            </a:pPr>
            <a:r>
              <a:rPr lang="en-US" altLang="zh-TW" sz="2400" b="1" dirty="0">
                <a:solidFill>
                  <a:srgbClr val="000000"/>
                </a:solidFill>
                <a:latin typeface="標楷體" panose="03000509000000000000" pitchFamily="65" charset="-120"/>
                <a:ea typeface="標楷體" panose="03000509000000000000" pitchFamily="65" charset="-120"/>
              </a:rPr>
              <a:t>(</a:t>
            </a:r>
            <a:r>
              <a:rPr lang="zh-TW" altLang="zh-TW" sz="2400" b="1" dirty="0">
                <a:solidFill>
                  <a:srgbClr val="000000"/>
                </a:solidFill>
                <a:latin typeface="標楷體" panose="03000509000000000000" pitchFamily="65" charset="-120"/>
                <a:ea typeface="標楷體" panose="03000509000000000000" pitchFamily="65" charset="-120"/>
              </a:rPr>
              <a:t>四</a:t>
            </a:r>
            <a:r>
              <a:rPr lang="en-US" altLang="zh-TW" sz="2400" b="1" dirty="0">
                <a:solidFill>
                  <a:srgbClr val="000000"/>
                </a:solidFill>
                <a:latin typeface="標楷體" panose="03000509000000000000" pitchFamily="65" charset="-120"/>
                <a:ea typeface="標楷體" panose="03000509000000000000" pitchFamily="65" charset="-120"/>
              </a:rPr>
              <a:t>)</a:t>
            </a:r>
            <a:r>
              <a:rPr lang="zh-TW" altLang="zh-TW" sz="2400" b="1" dirty="0">
                <a:solidFill>
                  <a:srgbClr val="000000"/>
                </a:solidFill>
                <a:latin typeface="標楷體" panose="03000509000000000000" pitchFamily="65" charset="-120"/>
                <a:ea typeface="標楷體" panose="03000509000000000000" pitchFamily="65" charset="-120"/>
              </a:rPr>
              <a:t>採購人員</a:t>
            </a:r>
            <a:r>
              <a:rPr lang="zh-TW" altLang="zh-TW" sz="2400" b="1" u="sng" dirty="0">
                <a:solidFill>
                  <a:srgbClr val="FF0000"/>
                </a:solidFill>
                <a:latin typeface="標楷體" panose="03000509000000000000" pitchFamily="65" charset="-120"/>
                <a:ea typeface="標楷體" panose="03000509000000000000" pitchFamily="65" charset="-120"/>
              </a:rPr>
              <a:t>不得有意圖為私人</a:t>
            </a:r>
            <a:r>
              <a:rPr lang="zh-TW" altLang="zh-TW" sz="2400" b="1" dirty="0">
                <a:solidFill>
                  <a:srgbClr val="000000"/>
                </a:solidFill>
                <a:latin typeface="標楷體" panose="03000509000000000000" pitchFamily="65" charset="-120"/>
                <a:ea typeface="標楷體" panose="03000509000000000000" pitchFamily="65" charset="-120"/>
              </a:rPr>
              <a:t>不正利益而為不當驗收、刁難廠商之行為。</a:t>
            </a:r>
          </a:p>
          <a:p>
            <a:pPr algn="just">
              <a:lnSpc>
                <a:spcPts val="3200"/>
              </a:lnSpc>
            </a:pPr>
            <a:r>
              <a:rPr lang="en-US" altLang="zh-TW" sz="2400" b="1" dirty="0">
                <a:solidFill>
                  <a:srgbClr val="000000"/>
                </a:solidFill>
                <a:latin typeface="標楷體" panose="03000509000000000000" pitchFamily="65" charset="-120"/>
                <a:ea typeface="標楷體" panose="03000509000000000000" pitchFamily="65" charset="-120"/>
              </a:rPr>
              <a:t>(</a:t>
            </a:r>
            <a:r>
              <a:rPr lang="zh-TW" altLang="zh-TW" sz="2400" b="1" dirty="0">
                <a:solidFill>
                  <a:srgbClr val="000000"/>
                </a:solidFill>
                <a:latin typeface="標楷體" panose="03000509000000000000" pitchFamily="65" charset="-120"/>
                <a:ea typeface="標楷體" panose="03000509000000000000" pitchFamily="65" charset="-120"/>
              </a:rPr>
              <a:t>五</a:t>
            </a:r>
            <a:r>
              <a:rPr lang="en-US" altLang="zh-TW" sz="2400" b="1" dirty="0">
                <a:solidFill>
                  <a:srgbClr val="000000"/>
                </a:solidFill>
                <a:latin typeface="標楷體" panose="03000509000000000000" pitchFamily="65" charset="-120"/>
                <a:ea typeface="標楷體" panose="03000509000000000000" pitchFamily="65" charset="-120"/>
              </a:rPr>
              <a:t>)</a:t>
            </a:r>
            <a:r>
              <a:rPr lang="zh-TW" altLang="zh-TW" sz="2400" b="1" dirty="0">
                <a:solidFill>
                  <a:srgbClr val="000000"/>
                </a:solidFill>
                <a:latin typeface="標楷體" panose="03000509000000000000" pitchFamily="65" charset="-120"/>
                <a:ea typeface="標楷體" panose="03000509000000000000" pitchFamily="65" charset="-120"/>
              </a:rPr>
              <a:t>注意「</a:t>
            </a:r>
            <a:r>
              <a:rPr lang="zh-TW" altLang="zh-TW" sz="2400" b="1" u="sng" dirty="0">
                <a:solidFill>
                  <a:srgbClr val="FF0000"/>
                </a:solidFill>
                <a:latin typeface="標楷體" panose="03000509000000000000" pitchFamily="65" charset="-120"/>
                <a:ea typeface="標楷體" panose="03000509000000000000" pitchFamily="65" charset="-120"/>
              </a:rPr>
              <a:t>貪污治罪條例</a:t>
            </a:r>
            <a:r>
              <a:rPr lang="zh-TW" altLang="zh-TW" sz="2400" b="1" dirty="0">
                <a:solidFill>
                  <a:srgbClr val="000000"/>
                </a:solidFill>
                <a:latin typeface="標楷體" panose="03000509000000000000" pitchFamily="65" charset="-120"/>
                <a:ea typeface="標楷體" panose="03000509000000000000" pitchFamily="65" charset="-120"/>
              </a:rPr>
              <a:t>」規定，避免違法行為。</a:t>
            </a:r>
            <a:endParaRPr lang="zh-TW" altLang="en-US" sz="2400" b="1" dirty="0">
              <a:solidFill>
                <a:srgbClr val="000000"/>
              </a:solidFill>
              <a:latin typeface="標楷體" panose="03000509000000000000" pitchFamily="65" charset="-120"/>
              <a:ea typeface="標楷體" panose="03000509000000000000" pitchFamily="65" charset="-120"/>
            </a:endParaRPr>
          </a:p>
        </p:txBody>
      </p:sp>
    </p:spTree>
    <p:extLst>
      <p:ext uri="{BB962C8B-B14F-4D97-AF65-F5344CB8AC3E}">
        <p14:creationId xmlns:p14="http://schemas.microsoft.com/office/powerpoint/2010/main" val="2893997878"/>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4" name="矩形 3"/>
          <p:cNvSpPr/>
          <p:nvPr/>
        </p:nvSpPr>
        <p:spPr>
          <a:xfrm>
            <a:off x="395536" y="332656"/>
            <a:ext cx="8280920" cy="4292009"/>
          </a:xfrm>
          <a:prstGeom prst="rect">
            <a:avLst/>
          </a:prstGeom>
        </p:spPr>
        <p:txBody>
          <a:bodyPr wrap="square">
            <a:spAutoFit/>
          </a:bodyPr>
          <a:lstStyle/>
          <a:p>
            <a:pPr marL="285750" lvl="0" indent="-285750" algn="just">
              <a:lnSpc>
                <a:spcPts val="3300"/>
              </a:lnSpc>
              <a:buFont typeface="Wingdings" panose="05000000000000000000" pitchFamily="2" charset="2"/>
              <a:buChar char="l"/>
            </a:pPr>
            <a:r>
              <a:rPr lang="zh-TW" altLang="zh-TW" sz="2400" b="1" u="heavy" dirty="0">
                <a:solidFill>
                  <a:srgbClr val="0000FF"/>
                </a:solidFill>
                <a:latin typeface="標楷體" panose="03000509000000000000" pitchFamily="65" charset="-120"/>
                <a:ea typeface="標楷體" panose="03000509000000000000" pitchFamily="65" charset="-120"/>
              </a:rPr>
              <a:t>採購契約變更或加減價核准監辦備查規定一覽表</a:t>
            </a:r>
            <a:r>
              <a:rPr lang="zh-TW" altLang="zh-TW" sz="2400" dirty="0">
                <a:solidFill>
                  <a:srgbClr val="000000"/>
                </a:solidFill>
                <a:latin typeface="標楷體" panose="03000509000000000000" pitchFamily="65" charset="-120"/>
                <a:ea typeface="標楷體" panose="03000509000000000000" pitchFamily="65" charset="-120"/>
              </a:rPr>
              <a:t>核准規定，</a:t>
            </a:r>
            <a:r>
              <a:rPr lang="zh-TW" altLang="zh-TW" sz="2400" b="1" u="heavy" dirty="0">
                <a:solidFill>
                  <a:srgbClr val="000000"/>
                </a:solidFill>
                <a:latin typeface="標楷體" panose="03000509000000000000" pitchFamily="65" charset="-120"/>
                <a:ea typeface="標楷體" panose="03000509000000000000" pitchFamily="65" charset="-120"/>
              </a:rPr>
              <a:t>辦理原有契約工程項目</a:t>
            </a:r>
            <a:r>
              <a:rPr lang="zh-TW" altLang="zh-TW" sz="2400" b="1" u="heavy" dirty="0">
                <a:solidFill>
                  <a:srgbClr val="FF0000"/>
                </a:solidFill>
                <a:latin typeface="標楷體" panose="03000509000000000000" pitchFamily="65" charset="-120"/>
                <a:ea typeface="標楷體" panose="03000509000000000000" pitchFamily="65" charset="-120"/>
              </a:rPr>
              <a:t>數量之增減，其議價程序不得免除</a:t>
            </a:r>
            <a:r>
              <a:rPr lang="zh-TW" altLang="zh-TW" sz="2400" dirty="0">
                <a:solidFill>
                  <a:srgbClr val="000000"/>
                </a:solidFill>
                <a:latin typeface="標楷體" panose="03000509000000000000" pitchFamily="65" charset="-120"/>
                <a:ea typeface="標楷體" panose="03000509000000000000" pitchFamily="65" charset="-120"/>
              </a:rPr>
              <a:t>。如該契約價金之給付係依</a:t>
            </a:r>
            <a:r>
              <a:rPr lang="zh-TW" altLang="zh-TW" sz="2400" b="1" u="sng" dirty="0">
                <a:solidFill>
                  <a:srgbClr val="0000FF"/>
                </a:solidFill>
                <a:latin typeface="標楷體" panose="03000509000000000000" pitchFamily="65" charset="-120"/>
                <a:ea typeface="標楷體" panose="03000509000000000000" pitchFamily="65" charset="-120"/>
              </a:rPr>
              <a:t>實際施作之項目及數量給付</a:t>
            </a:r>
            <a:r>
              <a:rPr lang="zh-TW" altLang="zh-TW" sz="2400" dirty="0">
                <a:solidFill>
                  <a:srgbClr val="000000"/>
                </a:solidFill>
                <a:latin typeface="標楷體" panose="03000509000000000000" pitchFamily="65" charset="-120"/>
                <a:ea typeface="標楷體" panose="03000509000000000000" pitchFamily="65" charset="-120"/>
              </a:rPr>
              <a:t>，且</a:t>
            </a:r>
            <a:r>
              <a:rPr lang="zh-TW" altLang="zh-TW" sz="2400" b="1" u="heavy" dirty="0">
                <a:solidFill>
                  <a:srgbClr val="000000"/>
                </a:solidFill>
                <a:latin typeface="標楷體" panose="03000509000000000000" pitchFamily="65" charset="-120"/>
                <a:ea typeface="標楷體" panose="03000509000000000000" pitchFamily="65" charset="-120"/>
              </a:rPr>
              <a:t>僅係原有契約工程項目數量之增減，並在契約金額容許範圍內者，得以換文方式辦理，</a:t>
            </a:r>
            <a:r>
              <a:rPr lang="zh-TW" altLang="zh-TW" sz="2400" b="1" u="heavy" dirty="0">
                <a:solidFill>
                  <a:srgbClr val="FF0000"/>
                </a:solidFill>
                <a:latin typeface="標楷體" panose="03000509000000000000" pitchFamily="65" charset="-120"/>
                <a:ea typeface="標楷體" panose="03000509000000000000" pitchFamily="65" charset="-120"/>
              </a:rPr>
              <a:t>免召開議價會議</a:t>
            </a:r>
            <a:r>
              <a:rPr lang="zh-TW" altLang="zh-TW" sz="2400" dirty="0">
                <a:solidFill>
                  <a:srgbClr val="000000"/>
                </a:solidFill>
                <a:latin typeface="標楷體" panose="03000509000000000000" pitchFamily="65" charset="-120"/>
                <a:ea typeface="標楷體" panose="03000509000000000000" pitchFamily="65" charset="-120"/>
              </a:rPr>
              <a:t>。</a:t>
            </a:r>
            <a:r>
              <a:rPr lang="zh-TW" altLang="zh-TW" sz="2400" b="1" dirty="0">
                <a:solidFill>
                  <a:srgbClr val="000000"/>
                </a:solidFill>
                <a:latin typeface="標楷體" panose="03000509000000000000" pitchFamily="65" charset="-120"/>
                <a:ea typeface="標楷體" panose="03000509000000000000" pitchFamily="65" charset="-120"/>
              </a:rPr>
              <a:t>工程企字第</a:t>
            </a:r>
            <a:r>
              <a:rPr lang="en-US" altLang="zh-TW" sz="2400" b="1" dirty="0">
                <a:solidFill>
                  <a:srgbClr val="000000"/>
                </a:solidFill>
                <a:latin typeface="標楷體" panose="03000509000000000000" pitchFamily="65" charset="-120"/>
                <a:ea typeface="標楷體" panose="03000509000000000000" pitchFamily="65" charset="-120"/>
              </a:rPr>
              <a:t>09500221470</a:t>
            </a:r>
            <a:r>
              <a:rPr lang="zh-TW" altLang="zh-TW" sz="2400" b="1" dirty="0">
                <a:solidFill>
                  <a:srgbClr val="000000"/>
                </a:solidFill>
                <a:latin typeface="標楷體" panose="03000509000000000000" pitchFamily="65" charset="-120"/>
                <a:ea typeface="標楷體" panose="03000509000000000000" pitchFamily="65" charset="-120"/>
              </a:rPr>
              <a:t>號</a:t>
            </a:r>
            <a:r>
              <a:rPr lang="zh-TW" altLang="zh-TW" sz="2400" dirty="0">
                <a:solidFill>
                  <a:srgbClr val="000000"/>
                </a:solidFill>
                <a:latin typeface="標楷體" panose="03000509000000000000" pitchFamily="65" charset="-120"/>
                <a:ea typeface="標楷體" panose="03000509000000000000" pitchFamily="65" charset="-120"/>
              </a:rPr>
              <a:t> </a:t>
            </a:r>
            <a:endParaRPr lang="en-US" altLang="zh-TW" sz="2400" dirty="0">
              <a:solidFill>
                <a:srgbClr val="000000"/>
              </a:solidFill>
              <a:latin typeface="標楷體" panose="03000509000000000000" pitchFamily="65" charset="-120"/>
              <a:ea typeface="標楷體" panose="03000509000000000000" pitchFamily="65" charset="-120"/>
            </a:endParaRPr>
          </a:p>
          <a:p>
            <a:pPr marL="285750" lvl="0" indent="-285750" algn="just">
              <a:lnSpc>
                <a:spcPts val="3300"/>
              </a:lnSpc>
              <a:buFont typeface="Wingdings" panose="05000000000000000000" pitchFamily="2" charset="2"/>
              <a:buChar char="l"/>
            </a:pPr>
            <a:r>
              <a:rPr lang="zh-TW" altLang="zh-TW" sz="2400" b="1" dirty="0">
                <a:solidFill>
                  <a:srgbClr val="000000"/>
                </a:solidFill>
                <a:latin typeface="標楷體" panose="03000509000000000000" pitchFamily="65" charset="-120"/>
                <a:ea typeface="標楷體" panose="03000509000000000000" pitchFamily="65" charset="-120"/>
              </a:rPr>
              <a:t>「採購契約變更或加減價核准監辦備查規定一覽表」，如</a:t>
            </a:r>
            <a:r>
              <a:rPr lang="zh-TW" altLang="zh-TW" sz="2400" b="1" u="sng" dirty="0">
                <a:solidFill>
                  <a:srgbClr val="FF0000"/>
                </a:solidFill>
                <a:latin typeface="標楷體" panose="03000509000000000000" pitchFamily="65" charset="-120"/>
                <a:ea typeface="標楷體" panose="03000509000000000000" pitchFamily="65" charset="-120"/>
              </a:rPr>
              <a:t>個案變更</a:t>
            </a:r>
            <a:r>
              <a:rPr lang="zh-TW" altLang="zh-TW" sz="2400" b="1" dirty="0">
                <a:solidFill>
                  <a:srgbClr val="000000"/>
                </a:solidFill>
                <a:latin typeface="標楷體" panose="03000509000000000000" pitchFamily="65" charset="-120"/>
                <a:ea typeface="標楷體" panose="03000509000000000000" pitchFamily="65" charset="-120"/>
              </a:rPr>
              <a:t>符合上揭一覽表</a:t>
            </a:r>
            <a:r>
              <a:rPr lang="zh-TW" altLang="zh-TW" sz="2400" b="1" dirty="0">
                <a:solidFill>
                  <a:srgbClr val="FF0000"/>
                </a:solidFill>
                <a:latin typeface="標楷體" panose="03000509000000000000" pitchFamily="65" charset="-120"/>
                <a:ea typeface="標楷體" panose="03000509000000000000" pitchFamily="65" charset="-120"/>
              </a:rPr>
              <a:t>第二、三、五、六項規定</a:t>
            </a:r>
            <a:r>
              <a:rPr lang="zh-TW" altLang="zh-TW" sz="2400" b="1" dirty="0">
                <a:solidFill>
                  <a:srgbClr val="000000"/>
                </a:solidFill>
                <a:latin typeface="標楷體" panose="03000509000000000000" pitchFamily="65" charset="-120"/>
                <a:ea typeface="標楷體" panose="03000509000000000000" pitchFamily="65" charset="-120"/>
              </a:rPr>
              <a:t>，依其第</a:t>
            </a:r>
            <a:r>
              <a:rPr lang="en-US" altLang="zh-TW" sz="2400" b="1" dirty="0">
                <a:solidFill>
                  <a:srgbClr val="000000"/>
                </a:solidFill>
                <a:latin typeface="標楷體" panose="03000509000000000000" pitchFamily="65" charset="-120"/>
                <a:ea typeface="標楷體" panose="03000509000000000000" pitchFamily="65" charset="-120"/>
              </a:rPr>
              <a:t>14</a:t>
            </a:r>
            <a:r>
              <a:rPr lang="zh-TW" altLang="zh-TW" sz="2400" b="1" dirty="0">
                <a:solidFill>
                  <a:srgbClr val="000000"/>
                </a:solidFill>
                <a:latin typeface="標楷體" panose="03000509000000000000" pitchFamily="65" charset="-120"/>
                <a:ea typeface="標楷體" panose="03000509000000000000" pitchFamily="65" charset="-120"/>
              </a:rPr>
              <a:t>項所載</a:t>
            </a:r>
            <a:r>
              <a:rPr lang="zh-TW" altLang="zh-TW" sz="2400" b="1" u="heavy" dirty="0">
                <a:solidFill>
                  <a:srgbClr val="0000FF"/>
                </a:solidFill>
                <a:latin typeface="標楷體" panose="03000509000000000000" pitchFamily="65" charset="-120"/>
                <a:ea typeface="標楷體" panose="03000509000000000000" pitchFamily="65" charset="-120"/>
              </a:rPr>
              <a:t>兼有前列各項二項以上情形者，分別適用各該項之核准</a:t>
            </a:r>
            <a:r>
              <a:rPr lang="zh-TW" altLang="zh-TW" sz="2400" b="1" dirty="0">
                <a:solidFill>
                  <a:srgbClr val="0000FF"/>
                </a:solidFill>
                <a:latin typeface="標楷體" panose="03000509000000000000" pitchFamily="65" charset="-120"/>
                <a:ea typeface="標楷體" panose="03000509000000000000" pitchFamily="65" charset="-120"/>
              </a:rPr>
              <a:t>、</a:t>
            </a:r>
            <a:r>
              <a:rPr lang="zh-TW" altLang="zh-TW" sz="2400" b="1" u="heavy" dirty="0">
                <a:solidFill>
                  <a:srgbClr val="0000FF"/>
                </a:solidFill>
                <a:latin typeface="標楷體" panose="03000509000000000000" pitchFamily="65" charset="-120"/>
                <a:ea typeface="標楷體" panose="03000509000000000000" pitchFamily="65" charset="-120"/>
              </a:rPr>
              <a:t>監辦及備查規定</a:t>
            </a:r>
            <a:r>
              <a:rPr lang="zh-TW" altLang="zh-TW" sz="2400" b="1" dirty="0">
                <a:solidFill>
                  <a:srgbClr val="000000"/>
                </a:solidFill>
                <a:latin typeface="標楷體" panose="03000509000000000000" pitchFamily="65" charset="-120"/>
                <a:ea typeface="標楷體" panose="03000509000000000000" pitchFamily="65" charset="-120"/>
              </a:rPr>
              <a:t>。</a:t>
            </a:r>
            <a:r>
              <a:rPr lang="en-US" altLang="zh-TW" sz="2400" b="1" dirty="0">
                <a:solidFill>
                  <a:srgbClr val="000000"/>
                </a:solidFill>
                <a:latin typeface="標楷體" panose="03000509000000000000" pitchFamily="65" charset="-120"/>
                <a:ea typeface="標楷體" panose="03000509000000000000" pitchFamily="65" charset="-120"/>
              </a:rPr>
              <a:t>(89)</a:t>
            </a:r>
            <a:r>
              <a:rPr lang="zh-TW" altLang="zh-TW" sz="2400" b="1" dirty="0">
                <a:solidFill>
                  <a:srgbClr val="000000"/>
                </a:solidFill>
                <a:latin typeface="標楷體" panose="03000509000000000000" pitchFamily="65" charset="-120"/>
                <a:ea typeface="標楷體" panose="03000509000000000000" pitchFamily="65" charset="-120"/>
              </a:rPr>
              <a:t>工程企字第</a:t>
            </a:r>
            <a:r>
              <a:rPr lang="en-US" altLang="zh-TW" sz="2400" b="1" dirty="0">
                <a:solidFill>
                  <a:srgbClr val="000000"/>
                </a:solidFill>
                <a:latin typeface="標楷體" panose="03000509000000000000" pitchFamily="65" charset="-120"/>
                <a:ea typeface="標楷體" panose="03000509000000000000" pitchFamily="65" charset="-120"/>
              </a:rPr>
              <a:t>89011725</a:t>
            </a:r>
            <a:r>
              <a:rPr lang="zh-TW" altLang="zh-TW" sz="2400" b="1" dirty="0">
                <a:solidFill>
                  <a:srgbClr val="000000"/>
                </a:solidFill>
                <a:latin typeface="標楷體" panose="03000509000000000000" pitchFamily="65" charset="-120"/>
                <a:ea typeface="標楷體" panose="03000509000000000000" pitchFamily="65" charset="-120"/>
              </a:rPr>
              <a:t>號 </a:t>
            </a:r>
          </a:p>
        </p:txBody>
      </p:sp>
    </p:spTree>
    <p:extLst>
      <p:ext uri="{BB962C8B-B14F-4D97-AF65-F5344CB8AC3E}">
        <p14:creationId xmlns:p14="http://schemas.microsoft.com/office/powerpoint/2010/main" val="4255011470"/>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2" name="日期版面配置區 1"/>
          <p:cNvSpPr>
            <a:spLocks noGrp="1"/>
          </p:cNvSpPr>
          <p:nvPr>
            <p:ph type="dt" sz="half" idx="10"/>
          </p:nvPr>
        </p:nvSpPr>
        <p:spPr/>
        <p:txBody>
          <a:bodyPr/>
          <a:lstStyle/>
          <a:p>
            <a:fld id="{76C03D22-79BD-46C3-9302-4FB7AF1F96D3}" type="datetime1">
              <a:rPr lang="zh-TW" altLang="en-US" smtClean="0"/>
              <a:t>2020/9/27</a:t>
            </a:fld>
            <a:endParaRPr lang="zh-TW" altLang="en-US"/>
          </a:p>
        </p:txBody>
      </p:sp>
      <p:sp>
        <p:nvSpPr>
          <p:cNvPr id="3" name="投影片編號版面配置區 2"/>
          <p:cNvSpPr>
            <a:spLocks noGrp="1"/>
          </p:cNvSpPr>
          <p:nvPr>
            <p:ph type="sldNum" sz="quarter" idx="11"/>
          </p:nvPr>
        </p:nvSpPr>
        <p:spPr/>
        <p:txBody>
          <a:bodyPr/>
          <a:lstStyle/>
          <a:p>
            <a:fld id="{028E204F-CD3C-4ADB-BA98-84B59EC3AEBA}" type="slidenum">
              <a:rPr lang="zh-TW" altLang="en-US" smtClean="0"/>
              <a:pPr/>
              <a:t>102</a:t>
            </a:fld>
            <a:endParaRPr lang="zh-TW" altLang="en-US"/>
          </a:p>
        </p:txBody>
      </p:sp>
      <p:graphicFrame>
        <p:nvGraphicFramePr>
          <p:cNvPr id="5" name="表格 4"/>
          <p:cNvGraphicFramePr>
            <a:graphicFrameLocks noGrp="1"/>
          </p:cNvGraphicFramePr>
          <p:nvPr/>
        </p:nvGraphicFramePr>
        <p:xfrm>
          <a:off x="395536" y="700628"/>
          <a:ext cx="8496944" cy="5973454"/>
        </p:xfrm>
        <a:graphic>
          <a:graphicData uri="http://schemas.openxmlformats.org/drawingml/2006/table">
            <a:tbl>
              <a:tblPr firstRow="1" firstCol="1" bandRow="1">
                <a:tableStyleId>{5C22544A-7EE6-4342-B048-85BDC9FD1C3A}</a:tableStyleId>
              </a:tblPr>
              <a:tblGrid>
                <a:gridCol w="504056">
                  <a:extLst>
                    <a:ext uri="{9D8B030D-6E8A-4147-A177-3AD203B41FA5}">
                      <a16:colId xmlns:a16="http://schemas.microsoft.com/office/drawing/2014/main" val="20000"/>
                    </a:ext>
                  </a:extLst>
                </a:gridCol>
                <a:gridCol w="2304256">
                  <a:extLst>
                    <a:ext uri="{9D8B030D-6E8A-4147-A177-3AD203B41FA5}">
                      <a16:colId xmlns:a16="http://schemas.microsoft.com/office/drawing/2014/main" val="20001"/>
                    </a:ext>
                  </a:extLst>
                </a:gridCol>
                <a:gridCol w="2016224">
                  <a:extLst>
                    <a:ext uri="{9D8B030D-6E8A-4147-A177-3AD203B41FA5}">
                      <a16:colId xmlns:a16="http://schemas.microsoft.com/office/drawing/2014/main" val="20002"/>
                    </a:ext>
                  </a:extLst>
                </a:gridCol>
                <a:gridCol w="1512168">
                  <a:extLst>
                    <a:ext uri="{9D8B030D-6E8A-4147-A177-3AD203B41FA5}">
                      <a16:colId xmlns:a16="http://schemas.microsoft.com/office/drawing/2014/main" val="20003"/>
                    </a:ext>
                  </a:extLst>
                </a:gridCol>
                <a:gridCol w="2160240">
                  <a:extLst>
                    <a:ext uri="{9D8B030D-6E8A-4147-A177-3AD203B41FA5}">
                      <a16:colId xmlns:a16="http://schemas.microsoft.com/office/drawing/2014/main" val="20004"/>
                    </a:ext>
                  </a:extLst>
                </a:gridCol>
              </a:tblGrid>
              <a:tr h="360040">
                <a:tc>
                  <a:txBody>
                    <a:bodyPr/>
                    <a:lstStyle/>
                    <a:p>
                      <a:pPr algn="ctr">
                        <a:spcAft>
                          <a:spcPts val="0"/>
                        </a:spcAft>
                      </a:pPr>
                      <a:r>
                        <a:rPr lang="zh-TW" sz="1600" b="1" kern="0" dirty="0">
                          <a:solidFill>
                            <a:srgbClr val="000000"/>
                          </a:solidFill>
                          <a:effectLst/>
                          <a:latin typeface="標楷體" panose="03000509000000000000" pitchFamily="65" charset="-120"/>
                          <a:ea typeface="標楷體" panose="03000509000000000000" pitchFamily="65" charset="-120"/>
                        </a:rPr>
                        <a:t>項次</a:t>
                      </a:r>
                      <a:endParaRPr lang="zh-TW" sz="1600" b="1" kern="100" dirty="0">
                        <a:solidFill>
                          <a:srgbClr val="000000"/>
                        </a:solidFill>
                        <a:effectLst/>
                        <a:latin typeface="標楷體" panose="03000509000000000000" pitchFamily="65" charset="-120"/>
                        <a:ea typeface="標楷體" panose="03000509000000000000" pitchFamily="65" charset="-120"/>
                        <a:cs typeface="Times New Roman"/>
                      </a:endParaRPr>
                    </a:p>
                  </a:txBody>
                  <a:tcPr marL="849" marR="849" marT="849" marB="84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spcAft>
                          <a:spcPts val="0"/>
                        </a:spcAft>
                      </a:pPr>
                      <a:r>
                        <a:rPr lang="zh-TW" sz="1600" b="1" kern="0" dirty="0">
                          <a:solidFill>
                            <a:srgbClr val="000000"/>
                          </a:solidFill>
                          <a:effectLst/>
                          <a:latin typeface="標楷體" panose="03000509000000000000" pitchFamily="65" charset="-120"/>
                          <a:ea typeface="標楷體" panose="03000509000000000000" pitchFamily="65" charset="-120"/>
                        </a:rPr>
                        <a:t>契約變更或加減價情形</a:t>
                      </a:r>
                      <a:endParaRPr lang="zh-TW" sz="1600" b="1" kern="100" dirty="0">
                        <a:solidFill>
                          <a:srgbClr val="000000"/>
                        </a:solidFill>
                        <a:effectLst/>
                        <a:latin typeface="標楷體" panose="03000509000000000000" pitchFamily="65" charset="-120"/>
                        <a:ea typeface="標楷體" panose="03000509000000000000" pitchFamily="65" charset="-120"/>
                        <a:cs typeface="Times New Roman"/>
                      </a:endParaRPr>
                    </a:p>
                  </a:txBody>
                  <a:tcPr marL="849" marR="849" marT="849" marB="84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20000"/>
                        <a:lumOff val="80000"/>
                      </a:schemeClr>
                    </a:solidFill>
                  </a:tcPr>
                </a:tc>
                <a:tc>
                  <a:txBody>
                    <a:bodyPr/>
                    <a:lstStyle/>
                    <a:p>
                      <a:pPr algn="ctr">
                        <a:spcAft>
                          <a:spcPts val="0"/>
                        </a:spcAft>
                      </a:pPr>
                      <a:r>
                        <a:rPr lang="zh-TW" sz="1600" b="1" kern="0" dirty="0">
                          <a:solidFill>
                            <a:srgbClr val="000000"/>
                          </a:solidFill>
                          <a:effectLst/>
                          <a:latin typeface="標楷體" panose="03000509000000000000" pitchFamily="65" charset="-120"/>
                          <a:ea typeface="標楷體" panose="03000509000000000000" pitchFamily="65" charset="-120"/>
                        </a:rPr>
                        <a:t>核准規定</a:t>
                      </a:r>
                      <a:endParaRPr lang="zh-TW" sz="1600" b="1" kern="100" dirty="0">
                        <a:solidFill>
                          <a:srgbClr val="000000"/>
                        </a:solidFill>
                        <a:effectLst/>
                        <a:latin typeface="標楷體" panose="03000509000000000000" pitchFamily="65" charset="-120"/>
                        <a:ea typeface="標楷體" panose="03000509000000000000" pitchFamily="65" charset="-120"/>
                        <a:cs typeface="Times New Roman"/>
                      </a:endParaRPr>
                    </a:p>
                  </a:txBody>
                  <a:tcPr marL="849" marR="849" marT="849" marB="84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gn="ctr">
                        <a:spcAft>
                          <a:spcPts val="0"/>
                        </a:spcAft>
                      </a:pPr>
                      <a:r>
                        <a:rPr lang="zh-TW" sz="1600" b="1" kern="0" dirty="0">
                          <a:solidFill>
                            <a:srgbClr val="000000"/>
                          </a:solidFill>
                          <a:effectLst/>
                          <a:latin typeface="標楷體" panose="03000509000000000000" pitchFamily="65" charset="-120"/>
                          <a:ea typeface="標楷體" panose="03000509000000000000" pitchFamily="65" charset="-120"/>
                        </a:rPr>
                        <a:t>監辦規定</a:t>
                      </a:r>
                      <a:endParaRPr lang="zh-TW" sz="1600" b="1" kern="100" dirty="0">
                        <a:solidFill>
                          <a:srgbClr val="000000"/>
                        </a:solidFill>
                        <a:effectLst/>
                        <a:latin typeface="標楷體" panose="03000509000000000000" pitchFamily="65" charset="-120"/>
                        <a:ea typeface="標楷體" panose="03000509000000000000" pitchFamily="65" charset="-120"/>
                        <a:cs typeface="Times New Roman"/>
                      </a:endParaRPr>
                    </a:p>
                  </a:txBody>
                  <a:tcPr marL="849" marR="849" marT="849" marB="84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gn="ctr">
                        <a:spcAft>
                          <a:spcPts val="0"/>
                        </a:spcAft>
                      </a:pPr>
                      <a:r>
                        <a:rPr lang="zh-TW" sz="1600" b="1" kern="0" dirty="0">
                          <a:solidFill>
                            <a:srgbClr val="000000"/>
                          </a:solidFill>
                          <a:effectLst/>
                          <a:latin typeface="標楷體" panose="03000509000000000000" pitchFamily="65" charset="-120"/>
                          <a:ea typeface="標楷體" panose="03000509000000000000" pitchFamily="65" charset="-120"/>
                        </a:rPr>
                        <a:t>備查規定</a:t>
                      </a:r>
                      <a:endParaRPr lang="zh-TW" sz="1600" b="1" kern="100" dirty="0">
                        <a:solidFill>
                          <a:srgbClr val="000000"/>
                        </a:solidFill>
                        <a:effectLst/>
                        <a:latin typeface="標楷體" panose="03000509000000000000" pitchFamily="65" charset="-120"/>
                        <a:ea typeface="標楷體" panose="03000509000000000000" pitchFamily="65" charset="-120"/>
                        <a:cs typeface="Times New Roman"/>
                      </a:endParaRPr>
                    </a:p>
                  </a:txBody>
                  <a:tcPr marL="849" marR="849" marT="849" marB="84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10000"/>
                  </a:ext>
                </a:extLst>
              </a:tr>
              <a:tr h="531643">
                <a:tc>
                  <a:txBody>
                    <a:bodyPr/>
                    <a:lstStyle/>
                    <a:p>
                      <a:pPr algn="ctr">
                        <a:spcAft>
                          <a:spcPts val="0"/>
                        </a:spcAft>
                      </a:pPr>
                      <a:r>
                        <a:rPr lang="zh-TW" sz="1600" b="1" kern="0" dirty="0">
                          <a:solidFill>
                            <a:srgbClr val="000000"/>
                          </a:solidFill>
                          <a:effectLst/>
                          <a:latin typeface="標楷體" panose="03000509000000000000" pitchFamily="65" charset="-120"/>
                          <a:ea typeface="標楷體" panose="03000509000000000000" pitchFamily="65" charset="-120"/>
                        </a:rPr>
                        <a:t>一</a:t>
                      </a:r>
                      <a:endParaRPr lang="zh-TW" sz="1600" b="1" kern="100" dirty="0">
                        <a:solidFill>
                          <a:srgbClr val="000000"/>
                        </a:solidFill>
                        <a:effectLst/>
                        <a:latin typeface="標楷體" panose="03000509000000000000" pitchFamily="65" charset="-120"/>
                        <a:ea typeface="標楷體" panose="03000509000000000000" pitchFamily="65" charset="-120"/>
                        <a:cs typeface="Times New Roman"/>
                      </a:endParaRPr>
                    </a:p>
                  </a:txBody>
                  <a:tcPr marL="849" marR="849" marT="849" marB="84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a:spcAft>
                          <a:spcPts val="0"/>
                        </a:spcAft>
                      </a:pPr>
                      <a:r>
                        <a:rPr lang="zh-TW" sz="2000" b="1" kern="0" dirty="0">
                          <a:solidFill>
                            <a:srgbClr val="000000"/>
                          </a:solidFill>
                          <a:effectLst/>
                          <a:latin typeface="標楷體" panose="03000509000000000000" pitchFamily="65" charset="-120"/>
                          <a:ea typeface="標楷體" panose="03000509000000000000" pitchFamily="65" charset="-120"/>
                        </a:rPr>
                        <a:t>辦理契約變更，</a:t>
                      </a:r>
                      <a:r>
                        <a:rPr lang="zh-TW" sz="2000" b="1" u="sng" kern="0" dirty="0">
                          <a:solidFill>
                            <a:srgbClr val="0000FF"/>
                          </a:solidFill>
                          <a:effectLst/>
                          <a:latin typeface="標楷體" panose="03000509000000000000" pitchFamily="65" charset="-120"/>
                          <a:ea typeface="標楷體" panose="03000509000000000000" pitchFamily="65" charset="-120"/>
                        </a:rPr>
                        <a:t>不論原契約金額大小</a:t>
                      </a:r>
                      <a:r>
                        <a:rPr lang="zh-TW" sz="2000" b="1" kern="0" dirty="0">
                          <a:solidFill>
                            <a:srgbClr val="000000"/>
                          </a:solidFill>
                          <a:effectLst/>
                          <a:latin typeface="標楷體" panose="03000509000000000000" pitchFamily="65" charset="-120"/>
                          <a:ea typeface="標楷體" panose="03000509000000000000" pitchFamily="65" charset="-120"/>
                        </a:rPr>
                        <a:t>，其變更部分之</a:t>
                      </a:r>
                      <a:r>
                        <a:rPr lang="zh-TW" sz="2000" b="1" u="sng" kern="0" dirty="0">
                          <a:solidFill>
                            <a:srgbClr val="0000FF"/>
                          </a:solidFill>
                          <a:effectLst/>
                          <a:latin typeface="標楷體" panose="03000509000000000000" pitchFamily="65" charset="-120"/>
                          <a:ea typeface="標楷體" panose="03000509000000000000" pitchFamily="65" charset="-120"/>
                        </a:rPr>
                        <a:t>累計金額未達公告金額</a:t>
                      </a:r>
                      <a:r>
                        <a:rPr lang="zh-TW" sz="1600" b="1" kern="0" dirty="0">
                          <a:solidFill>
                            <a:srgbClr val="000000"/>
                          </a:solidFill>
                          <a:effectLst/>
                          <a:latin typeface="標楷體" panose="03000509000000000000" pitchFamily="65" charset="-120"/>
                          <a:ea typeface="標楷體" panose="03000509000000000000" pitchFamily="65" charset="-120"/>
                        </a:rPr>
                        <a:t>。</a:t>
                      </a:r>
                      <a:endParaRPr lang="zh-TW" sz="1600" b="1" kern="100" dirty="0">
                        <a:solidFill>
                          <a:srgbClr val="000000"/>
                        </a:solidFill>
                        <a:effectLst/>
                        <a:latin typeface="標楷體" panose="03000509000000000000" pitchFamily="65" charset="-120"/>
                        <a:ea typeface="標楷體" panose="03000509000000000000" pitchFamily="65" charset="-120"/>
                        <a:cs typeface="Times New Roman"/>
                      </a:endParaRPr>
                    </a:p>
                  </a:txBody>
                  <a:tcPr marL="849" marR="849" marT="849" marB="84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265113" indent="-265113" algn="l">
                        <a:spcAft>
                          <a:spcPts val="0"/>
                        </a:spcAft>
                      </a:pPr>
                      <a:r>
                        <a:rPr lang="en-US" altLang="zh-TW" sz="1600" b="1" kern="0" dirty="0">
                          <a:solidFill>
                            <a:srgbClr val="000000"/>
                          </a:solidFill>
                          <a:effectLst/>
                          <a:latin typeface="標楷體" panose="03000509000000000000" pitchFamily="65" charset="-120"/>
                          <a:ea typeface="標楷體" panose="03000509000000000000" pitchFamily="65" charset="-120"/>
                        </a:rPr>
                        <a:t>1</a:t>
                      </a:r>
                      <a:r>
                        <a:rPr lang="zh-TW" sz="1600" b="1" kern="0" dirty="0">
                          <a:solidFill>
                            <a:srgbClr val="000000"/>
                          </a:solidFill>
                          <a:effectLst/>
                          <a:latin typeface="標楷體" panose="03000509000000000000" pitchFamily="65" charset="-120"/>
                          <a:ea typeface="標楷體" panose="03000509000000000000" pitchFamily="65" charset="-120"/>
                        </a:rPr>
                        <a:t>、</a:t>
                      </a:r>
                      <a:r>
                        <a:rPr lang="zh-TW" sz="1600" b="1" kern="0" dirty="0">
                          <a:solidFill>
                            <a:srgbClr val="FF0000"/>
                          </a:solidFill>
                          <a:effectLst/>
                          <a:latin typeface="標楷體" panose="03000509000000000000" pitchFamily="65" charset="-120"/>
                          <a:ea typeface="標楷體" panose="03000509000000000000" pitchFamily="65" charset="-120"/>
                        </a:rPr>
                        <a:t>適用未達公告金額採購招標辦法之核准規定</a:t>
                      </a:r>
                      <a:r>
                        <a:rPr lang="zh-TW" sz="1600" b="1" kern="0" dirty="0">
                          <a:solidFill>
                            <a:srgbClr val="000000"/>
                          </a:solidFill>
                          <a:effectLst/>
                          <a:latin typeface="標楷體" panose="03000509000000000000" pitchFamily="65" charset="-120"/>
                          <a:ea typeface="標楷體" panose="03000509000000000000" pitchFamily="65" charset="-120"/>
                        </a:rPr>
                        <a:t>。</a:t>
                      </a:r>
                      <a:endParaRPr lang="zh-TW" sz="1600" b="1" kern="100" dirty="0">
                        <a:solidFill>
                          <a:srgbClr val="000000"/>
                        </a:solidFill>
                        <a:effectLst/>
                        <a:latin typeface="標楷體" panose="03000509000000000000" pitchFamily="65" charset="-120"/>
                        <a:ea typeface="標楷體" panose="03000509000000000000" pitchFamily="65" charset="-120"/>
                      </a:endParaRPr>
                    </a:p>
                    <a:p>
                      <a:pPr marL="265113" indent="-265113" algn="l">
                        <a:spcAft>
                          <a:spcPts val="0"/>
                        </a:spcAft>
                      </a:pPr>
                      <a:r>
                        <a:rPr lang="en-US" altLang="zh-TW" sz="1600" b="1" kern="0" dirty="0">
                          <a:solidFill>
                            <a:srgbClr val="000000"/>
                          </a:solidFill>
                          <a:effectLst/>
                          <a:latin typeface="標楷體" panose="03000509000000000000" pitchFamily="65" charset="-120"/>
                          <a:ea typeface="標楷體" panose="03000509000000000000" pitchFamily="65" charset="-120"/>
                        </a:rPr>
                        <a:t>2</a:t>
                      </a:r>
                      <a:r>
                        <a:rPr lang="zh-TW" sz="1600" b="1" kern="0" dirty="0">
                          <a:solidFill>
                            <a:srgbClr val="000000"/>
                          </a:solidFill>
                          <a:effectLst/>
                          <a:latin typeface="標楷體" panose="03000509000000000000" pitchFamily="65" charset="-120"/>
                          <a:ea typeface="標楷體" panose="03000509000000000000" pitchFamily="65" charset="-120"/>
                        </a:rPr>
                        <a:t>、有政府採購法第</a:t>
                      </a:r>
                      <a:r>
                        <a:rPr lang="en-US" altLang="zh-TW" sz="1600" b="1" kern="0" dirty="0">
                          <a:solidFill>
                            <a:srgbClr val="000000"/>
                          </a:solidFill>
                          <a:effectLst/>
                          <a:latin typeface="標楷體" panose="03000509000000000000" pitchFamily="65" charset="-120"/>
                          <a:ea typeface="標楷體" panose="03000509000000000000" pitchFamily="65" charset="-120"/>
                        </a:rPr>
                        <a:t>72</a:t>
                      </a:r>
                      <a:r>
                        <a:rPr lang="zh-TW" sz="1600" b="1" kern="0" dirty="0">
                          <a:solidFill>
                            <a:srgbClr val="000000"/>
                          </a:solidFill>
                          <a:effectLst/>
                          <a:latin typeface="標楷體" panose="03000509000000000000" pitchFamily="65" charset="-120"/>
                          <a:ea typeface="標楷體" panose="03000509000000000000" pitchFamily="65" charset="-120"/>
                        </a:rPr>
                        <a:t>條第</a:t>
                      </a:r>
                      <a:r>
                        <a:rPr lang="en-US" altLang="zh-TW" sz="1600" b="1" kern="0" dirty="0">
                          <a:solidFill>
                            <a:srgbClr val="000000"/>
                          </a:solidFill>
                          <a:effectLst/>
                          <a:latin typeface="標楷體" panose="03000509000000000000" pitchFamily="65" charset="-120"/>
                          <a:ea typeface="標楷體" panose="03000509000000000000" pitchFamily="65" charset="-120"/>
                        </a:rPr>
                        <a:t>2</a:t>
                      </a:r>
                      <a:r>
                        <a:rPr lang="zh-TW" sz="1600" b="1" kern="0" dirty="0">
                          <a:solidFill>
                            <a:srgbClr val="000000"/>
                          </a:solidFill>
                          <a:effectLst/>
                          <a:latin typeface="標楷體" panose="03000509000000000000" pitchFamily="65" charset="-120"/>
                          <a:ea typeface="標楷體" panose="03000509000000000000" pitchFamily="65" charset="-120"/>
                        </a:rPr>
                        <a:t>項減價收受之情形者，從其規定。</a:t>
                      </a:r>
                      <a:endParaRPr lang="zh-TW" sz="1600" b="1" kern="100" dirty="0">
                        <a:solidFill>
                          <a:srgbClr val="000000"/>
                        </a:solidFill>
                        <a:effectLst/>
                        <a:latin typeface="標楷體" panose="03000509000000000000" pitchFamily="65" charset="-120"/>
                        <a:ea typeface="標楷體" panose="03000509000000000000" pitchFamily="65" charset="-120"/>
                        <a:cs typeface="Times New Roman"/>
                      </a:endParaRPr>
                    </a:p>
                  </a:txBody>
                  <a:tcPr marL="849" marR="849" marT="849" marB="84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a:spcAft>
                          <a:spcPts val="0"/>
                        </a:spcAft>
                      </a:pPr>
                      <a:r>
                        <a:rPr lang="zh-TW" sz="1600" b="1" kern="0" dirty="0">
                          <a:solidFill>
                            <a:srgbClr val="000000"/>
                          </a:solidFill>
                          <a:effectLst/>
                          <a:latin typeface="標楷體" panose="03000509000000000000" pitchFamily="65" charset="-120"/>
                          <a:ea typeface="標楷體" panose="03000509000000000000" pitchFamily="65" charset="-120"/>
                        </a:rPr>
                        <a:t>採購法第</a:t>
                      </a:r>
                      <a:r>
                        <a:rPr lang="en-US" altLang="zh-TW" sz="1600" b="1" kern="0" dirty="0">
                          <a:solidFill>
                            <a:srgbClr val="000000"/>
                          </a:solidFill>
                          <a:effectLst/>
                          <a:latin typeface="標楷體" panose="03000509000000000000" pitchFamily="65" charset="-120"/>
                          <a:ea typeface="標楷體" panose="03000509000000000000" pitchFamily="65" charset="-120"/>
                        </a:rPr>
                        <a:t>13</a:t>
                      </a:r>
                      <a:r>
                        <a:rPr lang="zh-TW" sz="1600" b="1" kern="0" dirty="0">
                          <a:solidFill>
                            <a:srgbClr val="000000"/>
                          </a:solidFill>
                          <a:effectLst/>
                          <a:latin typeface="標楷體" panose="03000509000000000000" pitchFamily="65" charset="-120"/>
                          <a:ea typeface="標楷體" panose="03000509000000000000" pitchFamily="65" charset="-120"/>
                        </a:rPr>
                        <a:t>條第</a:t>
                      </a:r>
                      <a:r>
                        <a:rPr lang="en-US" altLang="zh-TW" sz="1600" b="1" kern="0" dirty="0">
                          <a:solidFill>
                            <a:srgbClr val="000000"/>
                          </a:solidFill>
                          <a:effectLst/>
                          <a:latin typeface="標楷體" panose="03000509000000000000" pitchFamily="65" charset="-120"/>
                          <a:ea typeface="標楷體" panose="03000509000000000000" pitchFamily="65" charset="-120"/>
                        </a:rPr>
                        <a:t>2</a:t>
                      </a:r>
                      <a:r>
                        <a:rPr lang="zh-TW" sz="1600" b="1" kern="0" dirty="0">
                          <a:solidFill>
                            <a:srgbClr val="000000"/>
                          </a:solidFill>
                          <a:effectLst/>
                          <a:latin typeface="標楷體" panose="03000509000000000000" pitchFamily="65" charset="-120"/>
                          <a:ea typeface="標楷體" panose="03000509000000000000" pitchFamily="65" charset="-120"/>
                        </a:rPr>
                        <a:t>項監辦規定。</a:t>
                      </a:r>
                      <a:endParaRPr lang="zh-TW" sz="1600" b="1" kern="100" dirty="0">
                        <a:solidFill>
                          <a:srgbClr val="000000"/>
                        </a:solidFill>
                        <a:effectLst/>
                        <a:latin typeface="標楷體" panose="03000509000000000000" pitchFamily="65" charset="-120"/>
                        <a:ea typeface="標楷體" panose="03000509000000000000" pitchFamily="65" charset="-120"/>
                        <a:cs typeface="Times New Roman"/>
                      </a:endParaRPr>
                    </a:p>
                  </a:txBody>
                  <a:tcPr marL="849" marR="849" marT="849" marB="84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a:spcAft>
                          <a:spcPts val="0"/>
                        </a:spcAft>
                      </a:pPr>
                      <a:r>
                        <a:rPr lang="zh-TW" sz="1600" b="1" kern="0" dirty="0">
                          <a:solidFill>
                            <a:srgbClr val="FF0000"/>
                          </a:solidFill>
                          <a:effectLst/>
                          <a:latin typeface="標楷體" panose="03000509000000000000" pitchFamily="65" charset="-120"/>
                          <a:ea typeface="標楷體" panose="03000509000000000000" pitchFamily="65" charset="-120"/>
                        </a:rPr>
                        <a:t>查核金額以上</a:t>
                      </a:r>
                      <a:r>
                        <a:rPr lang="zh-TW" sz="1600" b="1" kern="0" dirty="0">
                          <a:solidFill>
                            <a:srgbClr val="000000"/>
                          </a:solidFill>
                          <a:effectLst/>
                          <a:latin typeface="標楷體" panose="03000509000000000000" pitchFamily="65" charset="-120"/>
                          <a:ea typeface="標楷體" panose="03000509000000000000" pitchFamily="65" charset="-120"/>
                        </a:rPr>
                        <a:t>之採購，補具辦理結果之相關文件送上級機關</a:t>
                      </a:r>
                      <a:r>
                        <a:rPr lang="zh-TW" sz="1600" b="1" kern="0" dirty="0">
                          <a:solidFill>
                            <a:srgbClr val="FF0000"/>
                          </a:solidFill>
                          <a:effectLst/>
                          <a:latin typeface="標楷體" panose="03000509000000000000" pitchFamily="65" charset="-120"/>
                          <a:ea typeface="標楷體" panose="03000509000000000000" pitchFamily="65" charset="-120"/>
                        </a:rPr>
                        <a:t>備查</a:t>
                      </a:r>
                      <a:r>
                        <a:rPr lang="zh-TW" sz="1600" b="1" kern="0" dirty="0">
                          <a:solidFill>
                            <a:srgbClr val="000000"/>
                          </a:solidFill>
                          <a:effectLst/>
                          <a:latin typeface="標楷體" panose="03000509000000000000" pitchFamily="65" charset="-120"/>
                          <a:ea typeface="標楷體" panose="03000509000000000000" pitchFamily="65" charset="-120"/>
                        </a:rPr>
                        <a:t>。上級機關得決定免送備查。契約價金變更後屬查核金額以上之採購者，</a:t>
                      </a:r>
                      <a:r>
                        <a:rPr lang="zh-TW" sz="1600" b="1" kern="0" dirty="0">
                          <a:solidFill>
                            <a:srgbClr val="FF0000"/>
                          </a:solidFill>
                          <a:effectLst/>
                          <a:latin typeface="標楷體" panose="03000509000000000000" pitchFamily="65" charset="-120"/>
                          <a:ea typeface="標楷體" panose="03000509000000000000" pitchFamily="65" charset="-120"/>
                        </a:rPr>
                        <a:t>除本表第四項之情形外</a:t>
                      </a:r>
                      <a:r>
                        <a:rPr lang="zh-TW" sz="1600" b="1" kern="0" dirty="0">
                          <a:solidFill>
                            <a:srgbClr val="000000"/>
                          </a:solidFill>
                          <a:effectLst/>
                          <a:latin typeface="標楷體" panose="03000509000000000000" pitchFamily="65" charset="-120"/>
                          <a:ea typeface="標楷體" panose="03000509000000000000" pitchFamily="65" charset="-120"/>
                        </a:rPr>
                        <a:t>，亦同。</a:t>
                      </a:r>
                      <a:endParaRPr lang="zh-TW" sz="1600" b="1" kern="100" dirty="0">
                        <a:solidFill>
                          <a:srgbClr val="000000"/>
                        </a:solidFill>
                        <a:effectLst/>
                        <a:latin typeface="標楷體" panose="03000509000000000000" pitchFamily="65" charset="-120"/>
                        <a:ea typeface="標楷體" panose="03000509000000000000" pitchFamily="65" charset="-120"/>
                        <a:cs typeface="Times New Roman"/>
                      </a:endParaRPr>
                    </a:p>
                  </a:txBody>
                  <a:tcPr marL="849" marR="849" marT="849" marB="84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r h="572408">
                <a:tc>
                  <a:txBody>
                    <a:bodyPr/>
                    <a:lstStyle/>
                    <a:p>
                      <a:pPr algn="ctr">
                        <a:spcAft>
                          <a:spcPts val="0"/>
                        </a:spcAft>
                      </a:pPr>
                      <a:r>
                        <a:rPr lang="zh-TW" sz="1600" b="1" kern="0">
                          <a:solidFill>
                            <a:srgbClr val="000000"/>
                          </a:solidFill>
                          <a:effectLst/>
                          <a:latin typeface="標楷體" panose="03000509000000000000" pitchFamily="65" charset="-120"/>
                          <a:ea typeface="標楷體" panose="03000509000000000000" pitchFamily="65" charset="-120"/>
                        </a:rPr>
                        <a:t>二</a:t>
                      </a:r>
                      <a:endParaRPr lang="zh-TW" sz="1600" b="1" kern="100">
                        <a:solidFill>
                          <a:srgbClr val="000000"/>
                        </a:solidFill>
                        <a:effectLst/>
                        <a:latin typeface="標楷體" panose="03000509000000000000" pitchFamily="65" charset="-120"/>
                        <a:ea typeface="標楷體" panose="03000509000000000000" pitchFamily="65" charset="-120"/>
                        <a:cs typeface="Times New Roman"/>
                      </a:endParaRPr>
                    </a:p>
                  </a:txBody>
                  <a:tcPr marL="849" marR="849" marT="849" marB="84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a:spcAft>
                          <a:spcPts val="0"/>
                        </a:spcAft>
                      </a:pPr>
                      <a:r>
                        <a:rPr lang="zh-TW" sz="1600" b="1" kern="0" dirty="0">
                          <a:solidFill>
                            <a:srgbClr val="000000"/>
                          </a:solidFill>
                          <a:effectLst/>
                          <a:latin typeface="標楷體" panose="03000509000000000000" pitchFamily="65" charset="-120"/>
                          <a:ea typeface="標楷體" panose="03000509000000000000" pitchFamily="65" charset="-120"/>
                        </a:rPr>
                        <a:t>辦理契約變更，其變更部分之</a:t>
                      </a:r>
                      <a:r>
                        <a:rPr lang="zh-TW" sz="1600" b="1" kern="0" dirty="0">
                          <a:solidFill>
                            <a:srgbClr val="0000FF"/>
                          </a:solidFill>
                          <a:effectLst/>
                          <a:latin typeface="標楷體" panose="03000509000000000000" pitchFamily="65" charset="-120"/>
                          <a:ea typeface="標楷體" panose="03000509000000000000" pitchFamily="65" charset="-120"/>
                        </a:rPr>
                        <a:t>累計金額在公告金額以上，未達查核金額，自累計金額達公告金額之時起</a:t>
                      </a:r>
                      <a:r>
                        <a:rPr lang="zh-TW" sz="1600" b="1" kern="0" dirty="0">
                          <a:solidFill>
                            <a:srgbClr val="000000"/>
                          </a:solidFill>
                          <a:effectLst/>
                          <a:latin typeface="標楷體" panose="03000509000000000000" pitchFamily="65" charset="-120"/>
                          <a:ea typeface="標楷體" panose="03000509000000000000" pitchFamily="65" charset="-120"/>
                        </a:rPr>
                        <a:t>。</a:t>
                      </a:r>
                      <a:r>
                        <a:rPr lang="zh-TW" sz="1600" b="1" u="sng" kern="0" dirty="0">
                          <a:solidFill>
                            <a:srgbClr val="FF0000"/>
                          </a:solidFill>
                          <a:effectLst/>
                          <a:latin typeface="標楷體" panose="03000509000000000000" pitchFamily="65" charset="-120"/>
                          <a:ea typeface="標楷體" panose="03000509000000000000" pitchFamily="65" charset="-120"/>
                        </a:rPr>
                        <a:t>加帳累計金額</a:t>
                      </a:r>
                      <a:r>
                        <a:rPr lang="zh-TW" sz="1600" b="1" kern="0" dirty="0">
                          <a:solidFill>
                            <a:srgbClr val="000000"/>
                          </a:solidFill>
                          <a:effectLst/>
                          <a:latin typeface="標楷體" panose="03000509000000000000" pitchFamily="65" charset="-120"/>
                          <a:ea typeface="標楷體" panose="03000509000000000000" pitchFamily="65" charset="-120"/>
                        </a:rPr>
                        <a:t>在公告金額以上者，並須</a:t>
                      </a:r>
                      <a:r>
                        <a:rPr lang="zh-TW" sz="1600" b="1" u="sng" kern="0" dirty="0">
                          <a:solidFill>
                            <a:srgbClr val="FF0000"/>
                          </a:solidFill>
                          <a:effectLst/>
                          <a:latin typeface="標楷體" panose="03000509000000000000" pitchFamily="65" charset="-120"/>
                          <a:ea typeface="標楷體" panose="03000509000000000000" pitchFamily="65" charset="-120"/>
                        </a:rPr>
                        <a:t>符合採購法第</a:t>
                      </a:r>
                      <a:r>
                        <a:rPr lang="en-US" altLang="zh-TW" sz="1600" b="1" u="sng" kern="0" dirty="0">
                          <a:solidFill>
                            <a:srgbClr val="FF0000"/>
                          </a:solidFill>
                          <a:effectLst/>
                          <a:latin typeface="標楷體" panose="03000509000000000000" pitchFamily="65" charset="-120"/>
                          <a:ea typeface="標楷體" panose="03000509000000000000" pitchFamily="65" charset="-120"/>
                        </a:rPr>
                        <a:t>22</a:t>
                      </a:r>
                      <a:r>
                        <a:rPr lang="zh-TW" sz="1600" b="1" u="sng" kern="0" dirty="0">
                          <a:solidFill>
                            <a:srgbClr val="FF0000"/>
                          </a:solidFill>
                          <a:effectLst/>
                          <a:latin typeface="標楷體" panose="03000509000000000000" pitchFamily="65" charset="-120"/>
                          <a:ea typeface="標楷體" panose="03000509000000000000" pitchFamily="65" charset="-120"/>
                        </a:rPr>
                        <a:t>條第</a:t>
                      </a:r>
                      <a:r>
                        <a:rPr lang="en-US" altLang="zh-TW" sz="1600" b="1" u="sng" kern="0" dirty="0">
                          <a:solidFill>
                            <a:srgbClr val="FF0000"/>
                          </a:solidFill>
                          <a:effectLst/>
                          <a:latin typeface="標楷體" panose="03000509000000000000" pitchFamily="65" charset="-120"/>
                          <a:ea typeface="標楷體" panose="03000509000000000000" pitchFamily="65" charset="-120"/>
                        </a:rPr>
                        <a:t>1</a:t>
                      </a:r>
                      <a:r>
                        <a:rPr lang="zh-TW" sz="1600" b="1" u="sng" kern="0" dirty="0">
                          <a:solidFill>
                            <a:srgbClr val="FF0000"/>
                          </a:solidFill>
                          <a:effectLst/>
                          <a:latin typeface="標楷體" panose="03000509000000000000" pitchFamily="65" charset="-120"/>
                          <a:ea typeface="標楷體" panose="03000509000000000000" pitchFamily="65" charset="-120"/>
                        </a:rPr>
                        <a:t>項各款</a:t>
                      </a:r>
                      <a:r>
                        <a:rPr lang="zh-TW" sz="1600" b="1" kern="0" dirty="0">
                          <a:solidFill>
                            <a:srgbClr val="000000"/>
                          </a:solidFill>
                          <a:effectLst/>
                          <a:latin typeface="標楷體" panose="03000509000000000000" pitchFamily="65" charset="-120"/>
                          <a:ea typeface="標楷體" panose="03000509000000000000" pitchFamily="65" charset="-120"/>
                        </a:rPr>
                        <a:t>情形之一。</a:t>
                      </a:r>
                      <a:endParaRPr lang="zh-TW" sz="1600" b="1" kern="100" dirty="0">
                        <a:solidFill>
                          <a:srgbClr val="000000"/>
                        </a:solidFill>
                        <a:effectLst/>
                        <a:latin typeface="標楷體" panose="03000509000000000000" pitchFamily="65" charset="-120"/>
                        <a:ea typeface="標楷體" panose="03000509000000000000" pitchFamily="65" charset="-120"/>
                        <a:cs typeface="Times New Roman"/>
                      </a:endParaRPr>
                    </a:p>
                  </a:txBody>
                  <a:tcPr marL="849" marR="849" marT="849" marB="84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a:spcAft>
                          <a:spcPts val="0"/>
                        </a:spcAft>
                      </a:pPr>
                      <a:r>
                        <a:rPr lang="en-US" altLang="zh-TW" sz="1600" b="1" kern="0" dirty="0">
                          <a:solidFill>
                            <a:srgbClr val="000000"/>
                          </a:solidFill>
                          <a:effectLst/>
                          <a:latin typeface="標楷體" panose="03000509000000000000" pitchFamily="65" charset="-120"/>
                          <a:ea typeface="標楷體" panose="03000509000000000000" pitchFamily="65" charset="-120"/>
                        </a:rPr>
                        <a:t>1</a:t>
                      </a:r>
                      <a:r>
                        <a:rPr lang="zh-TW" sz="1600" b="1" kern="0" dirty="0">
                          <a:solidFill>
                            <a:srgbClr val="000000"/>
                          </a:solidFill>
                          <a:effectLst/>
                          <a:latin typeface="標楷體" panose="03000509000000000000" pitchFamily="65" charset="-120"/>
                          <a:ea typeface="標楷體" panose="03000509000000000000" pitchFamily="65" charset="-120"/>
                        </a:rPr>
                        <a:t>、採購機關</a:t>
                      </a:r>
                      <a:r>
                        <a:rPr lang="zh-TW" sz="1600" b="1" kern="0" dirty="0">
                          <a:solidFill>
                            <a:srgbClr val="FF0000"/>
                          </a:solidFill>
                          <a:effectLst/>
                          <a:latin typeface="標楷體" panose="03000509000000000000" pitchFamily="65" charset="-120"/>
                          <a:ea typeface="標楷體" panose="03000509000000000000" pitchFamily="65" charset="-120"/>
                        </a:rPr>
                        <a:t>自行核准</a:t>
                      </a:r>
                      <a:r>
                        <a:rPr lang="zh-TW" sz="1600" b="1" kern="0" dirty="0">
                          <a:solidFill>
                            <a:srgbClr val="000000"/>
                          </a:solidFill>
                          <a:effectLst/>
                          <a:latin typeface="標楷體" panose="03000509000000000000" pitchFamily="65" charset="-120"/>
                          <a:ea typeface="標楷體" panose="03000509000000000000" pitchFamily="65" charset="-120"/>
                        </a:rPr>
                        <a:t>。</a:t>
                      </a:r>
                      <a:endParaRPr lang="zh-TW" sz="1600" b="1" kern="100" dirty="0">
                        <a:solidFill>
                          <a:srgbClr val="000000"/>
                        </a:solidFill>
                        <a:effectLst/>
                        <a:latin typeface="標楷體" panose="03000509000000000000" pitchFamily="65" charset="-120"/>
                        <a:ea typeface="標楷體" panose="03000509000000000000" pitchFamily="65" charset="-120"/>
                      </a:endParaRPr>
                    </a:p>
                    <a:p>
                      <a:pPr marL="265113" indent="-265113" algn="l">
                        <a:spcAft>
                          <a:spcPts val="0"/>
                        </a:spcAft>
                      </a:pPr>
                      <a:r>
                        <a:rPr lang="en-US" altLang="zh-TW" sz="1600" b="1" kern="0" dirty="0">
                          <a:solidFill>
                            <a:srgbClr val="000000"/>
                          </a:solidFill>
                          <a:effectLst/>
                          <a:latin typeface="標楷體" panose="03000509000000000000" pitchFamily="65" charset="-120"/>
                          <a:ea typeface="標楷體" panose="03000509000000000000" pitchFamily="65" charset="-120"/>
                        </a:rPr>
                        <a:t>2</a:t>
                      </a:r>
                      <a:r>
                        <a:rPr lang="zh-TW" sz="1600" b="1" kern="0" dirty="0">
                          <a:solidFill>
                            <a:srgbClr val="000000"/>
                          </a:solidFill>
                          <a:effectLst/>
                          <a:latin typeface="標楷體" panose="03000509000000000000" pitchFamily="65" charset="-120"/>
                          <a:ea typeface="標楷體" panose="03000509000000000000" pitchFamily="65" charset="-120"/>
                        </a:rPr>
                        <a:t>、有採購法第</a:t>
                      </a:r>
                      <a:r>
                        <a:rPr lang="en-US" altLang="zh-TW" sz="1600" b="1" kern="0" dirty="0">
                          <a:solidFill>
                            <a:srgbClr val="000000"/>
                          </a:solidFill>
                          <a:effectLst/>
                          <a:latin typeface="標楷體" panose="03000509000000000000" pitchFamily="65" charset="-120"/>
                          <a:ea typeface="標楷體" panose="03000509000000000000" pitchFamily="65" charset="-120"/>
                        </a:rPr>
                        <a:t>72</a:t>
                      </a:r>
                      <a:r>
                        <a:rPr lang="zh-TW" sz="1600" b="1" kern="0" dirty="0">
                          <a:solidFill>
                            <a:srgbClr val="000000"/>
                          </a:solidFill>
                          <a:effectLst/>
                          <a:latin typeface="標楷體" panose="03000509000000000000" pitchFamily="65" charset="-120"/>
                          <a:ea typeface="標楷體" panose="03000509000000000000" pitchFamily="65" charset="-120"/>
                        </a:rPr>
                        <a:t>條第</a:t>
                      </a:r>
                      <a:r>
                        <a:rPr lang="en-US" altLang="zh-TW" sz="1600" b="1" kern="0" dirty="0">
                          <a:solidFill>
                            <a:srgbClr val="000000"/>
                          </a:solidFill>
                          <a:effectLst/>
                          <a:latin typeface="標楷體" panose="03000509000000000000" pitchFamily="65" charset="-120"/>
                          <a:ea typeface="標楷體" panose="03000509000000000000" pitchFamily="65" charset="-120"/>
                        </a:rPr>
                        <a:t>2</a:t>
                      </a:r>
                      <a:r>
                        <a:rPr lang="zh-TW" sz="1600" b="1" kern="0" dirty="0">
                          <a:solidFill>
                            <a:srgbClr val="000000"/>
                          </a:solidFill>
                          <a:effectLst/>
                          <a:latin typeface="標楷體" panose="03000509000000000000" pitchFamily="65" charset="-120"/>
                          <a:ea typeface="標楷體" panose="03000509000000000000" pitchFamily="65" charset="-120"/>
                        </a:rPr>
                        <a:t>項減價收受之情形者，從其規定。</a:t>
                      </a:r>
                      <a:endParaRPr lang="zh-TW" sz="1600" b="1" kern="100" dirty="0">
                        <a:solidFill>
                          <a:srgbClr val="000000"/>
                        </a:solidFill>
                        <a:effectLst/>
                        <a:latin typeface="標楷體" panose="03000509000000000000" pitchFamily="65" charset="-120"/>
                        <a:ea typeface="標楷體" panose="03000509000000000000" pitchFamily="65" charset="-120"/>
                        <a:cs typeface="Times New Roman"/>
                      </a:endParaRPr>
                    </a:p>
                  </a:txBody>
                  <a:tcPr marL="849" marR="849" marT="849" marB="84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a:spcAft>
                          <a:spcPts val="0"/>
                        </a:spcAft>
                      </a:pPr>
                      <a:r>
                        <a:rPr lang="zh-TW" sz="1600" b="1" kern="0" dirty="0">
                          <a:solidFill>
                            <a:srgbClr val="000000"/>
                          </a:solidFill>
                          <a:effectLst/>
                          <a:latin typeface="標楷體" panose="03000509000000000000" pitchFamily="65" charset="-120"/>
                          <a:ea typeface="標楷體" panose="03000509000000000000" pitchFamily="65" charset="-120"/>
                        </a:rPr>
                        <a:t>採購法第</a:t>
                      </a:r>
                      <a:r>
                        <a:rPr lang="en-US" altLang="zh-TW" sz="1600" b="1" kern="0" dirty="0">
                          <a:solidFill>
                            <a:srgbClr val="000000"/>
                          </a:solidFill>
                          <a:effectLst/>
                          <a:latin typeface="標楷體" panose="03000509000000000000" pitchFamily="65" charset="-120"/>
                          <a:ea typeface="標楷體" panose="03000509000000000000" pitchFamily="65" charset="-120"/>
                        </a:rPr>
                        <a:t>13</a:t>
                      </a:r>
                      <a:r>
                        <a:rPr lang="zh-TW" sz="1600" b="1" kern="0" dirty="0">
                          <a:solidFill>
                            <a:srgbClr val="000000"/>
                          </a:solidFill>
                          <a:effectLst/>
                          <a:latin typeface="標楷體" panose="03000509000000000000" pitchFamily="65" charset="-120"/>
                          <a:ea typeface="標楷體" panose="03000509000000000000" pitchFamily="65" charset="-120"/>
                        </a:rPr>
                        <a:t>條第</a:t>
                      </a:r>
                      <a:r>
                        <a:rPr lang="en-US" altLang="zh-TW" sz="1600" b="1" kern="0" dirty="0">
                          <a:solidFill>
                            <a:srgbClr val="000000"/>
                          </a:solidFill>
                          <a:effectLst/>
                          <a:latin typeface="標楷體" panose="03000509000000000000" pitchFamily="65" charset="-120"/>
                          <a:ea typeface="標楷體" panose="03000509000000000000" pitchFamily="65" charset="-120"/>
                        </a:rPr>
                        <a:t>1</a:t>
                      </a:r>
                      <a:r>
                        <a:rPr lang="zh-TW" sz="1600" b="1" kern="0" dirty="0">
                          <a:solidFill>
                            <a:srgbClr val="000000"/>
                          </a:solidFill>
                          <a:effectLst/>
                          <a:latin typeface="標楷體" panose="03000509000000000000" pitchFamily="65" charset="-120"/>
                          <a:ea typeface="標楷體" panose="03000509000000000000" pitchFamily="65" charset="-120"/>
                        </a:rPr>
                        <a:t>項監辦規定。</a:t>
                      </a:r>
                      <a:endParaRPr lang="zh-TW" sz="1600" b="1" kern="100" dirty="0">
                        <a:solidFill>
                          <a:srgbClr val="000000"/>
                        </a:solidFill>
                        <a:effectLst/>
                        <a:latin typeface="標楷體" panose="03000509000000000000" pitchFamily="65" charset="-120"/>
                        <a:ea typeface="標楷體" panose="03000509000000000000" pitchFamily="65" charset="-120"/>
                        <a:cs typeface="Times New Roman"/>
                      </a:endParaRPr>
                    </a:p>
                  </a:txBody>
                  <a:tcPr marL="849" marR="849" marT="849" marB="84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a:spcAft>
                          <a:spcPts val="0"/>
                        </a:spcAft>
                      </a:pPr>
                      <a:r>
                        <a:rPr lang="zh-TW" sz="1600" b="1" kern="0" dirty="0">
                          <a:solidFill>
                            <a:srgbClr val="000000"/>
                          </a:solidFill>
                          <a:effectLst/>
                          <a:latin typeface="標楷體" panose="03000509000000000000" pitchFamily="65" charset="-120"/>
                          <a:ea typeface="標楷體" panose="03000509000000000000" pitchFamily="65" charset="-120"/>
                        </a:rPr>
                        <a:t>查核金額以上之採購，補具辦理結果之相關文件送上級機關備查。上級機關得決定免送備查。契約價金變更後屬查核金額以上之採購者，</a:t>
                      </a:r>
                      <a:r>
                        <a:rPr lang="zh-TW" sz="1600" b="1" kern="0" dirty="0">
                          <a:solidFill>
                            <a:srgbClr val="FF0000"/>
                          </a:solidFill>
                          <a:effectLst/>
                          <a:latin typeface="標楷體" panose="03000509000000000000" pitchFamily="65" charset="-120"/>
                          <a:ea typeface="標楷體" panose="03000509000000000000" pitchFamily="65" charset="-120"/>
                        </a:rPr>
                        <a:t>除本表第四項之情形外</a:t>
                      </a:r>
                      <a:r>
                        <a:rPr lang="zh-TW" sz="1600" b="1" kern="0" dirty="0">
                          <a:solidFill>
                            <a:srgbClr val="000000"/>
                          </a:solidFill>
                          <a:effectLst/>
                          <a:latin typeface="標楷體" panose="03000509000000000000" pitchFamily="65" charset="-120"/>
                          <a:ea typeface="標楷體" panose="03000509000000000000" pitchFamily="65" charset="-120"/>
                        </a:rPr>
                        <a:t>，亦同。</a:t>
                      </a:r>
                      <a:endParaRPr lang="zh-TW" sz="1600" b="1" kern="100" dirty="0">
                        <a:solidFill>
                          <a:srgbClr val="000000"/>
                        </a:solidFill>
                        <a:effectLst/>
                        <a:latin typeface="標楷體" panose="03000509000000000000" pitchFamily="65" charset="-120"/>
                        <a:ea typeface="標楷體" panose="03000509000000000000" pitchFamily="65" charset="-120"/>
                        <a:cs typeface="Times New Roman"/>
                      </a:endParaRPr>
                    </a:p>
                  </a:txBody>
                  <a:tcPr marL="849" marR="849" marT="849" marB="84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2"/>
                  </a:ext>
                </a:extLst>
              </a:tr>
              <a:tr h="531643">
                <a:tc>
                  <a:txBody>
                    <a:bodyPr/>
                    <a:lstStyle/>
                    <a:p>
                      <a:pPr algn="ctr">
                        <a:spcAft>
                          <a:spcPts val="0"/>
                        </a:spcAft>
                      </a:pPr>
                      <a:r>
                        <a:rPr lang="zh-TW" sz="1600" b="1" kern="0">
                          <a:solidFill>
                            <a:srgbClr val="000000"/>
                          </a:solidFill>
                          <a:effectLst/>
                          <a:latin typeface="標楷體" panose="03000509000000000000" pitchFamily="65" charset="-120"/>
                          <a:ea typeface="標楷體" panose="03000509000000000000" pitchFamily="65" charset="-120"/>
                        </a:rPr>
                        <a:t>三</a:t>
                      </a:r>
                      <a:endParaRPr lang="zh-TW" sz="1600" b="1" kern="100">
                        <a:solidFill>
                          <a:srgbClr val="000000"/>
                        </a:solidFill>
                        <a:effectLst/>
                        <a:latin typeface="標楷體" panose="03000509000000000000" pitchFamily="65" charset="-120"/>
                        <a:ea typeface="標楷體" panose="03000509000000000000" pitchFamily="65" charset="-120"/>
                        <a:cs typeface="Times New Roman"/>
                      </a:endParaRPr>
                    </a:p>
                  </a:txBody>
                  <a:tcPr marL="849" marR="849" marT="849" marB="84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a:spcAft>
                          <a:spcPts val="0"/>
                        </a:spcAft>
                      </a:pPr>
                      <a:r>
                        <a:rPr lang="zh-TW" sz="1600" b="1" kern="0" dirty="0">
                          <a:solidFill>
                            <a:srgbClr val="000000"/>
                          </a:solidFill>
                          <a:effectLst/>
                          <a:latin typeface="標楷體" panose="03000509000000000000" pitchFamily="65" charset="-120"/>
                          <a:ea typeface="標楷體" panose="03000509000000000000" pitchFamily="65" charset="-120"/>
                        </a:rPr>
                        <a:t>辦理契約變更，其變更部分之</a:t>
                      </a:r>
                      <a:r>
                        <a:rPr lang="zh-TW" sz="1600" b="1" kern="0" dirty="0">
                          <a:solidFill>
                            <a:srgbClr val="0000FF"/>
                          </a:solidFill>
                          <a:effectLst/>
                          <a:latin typeface="標楷體" panose="03000509000000000000" pitchFamily="65" charset="-120"/>
                          <a:ea typeface="標楷體" panose="03000509000000000000" pitchFamily="65" charset="-120"/>
                        </a:rPr>
                        <a:t>累計金額在查核金額以上，自累計金額達查核金額之時起</a:t>
                      </a:r>
                      <a:r>
                        <a:rPr lang="zh-TW" sz="1600" b="1" kern="0" dirty="0">
                          <a:solidFill>
                            <a:srgbClr val="000000"/>
                          </a:solidFill>
                          <a:effectLst/>
                          <a:latin typeface="標楷體" panose="03000509000000000000" pitchFamily="65" charset="-120"/>
                          <a:ea typeface="標楷體" panose="03000509000000000000" pitchFamily="65" charset="-120"/>
                        </a:rPr>
                        <a:t>。</a:t>
                      </a:r>
                      <a:r>
                        <a:rPr lang="zh-TW" sz="1600" b="1" kern="0" dirty="0">
                          <a:solidFill>
                            <a:srgbClr val="FF0000"/>
                          </a:solidFill>
                          <a:effectLst/>
                          <a:latin typeface="標楷體" panose="03000509000000000000" pitchFamily="65" charset="-120"/>
                          <a:ea typeface="標楷體" panose="03000509000000000000" pitchFamily="65" charset="-120"/>
                        </a:rPr>
                        <a:t>加帳累計金額在公告金額以上者，並須符合採購法第</a:t>
                      </a:r>
                      <a:r>
                        <a:rPr lang="en-US" altLang="zh-TW" sz="1600" b="1" kern="0" dirty="0">
                          <a:solidFill>
                            <a:srgbClr val="FF0000"/>
                          </a:solidFill>
                          <a:effectLst/>
                          <a:latin typeface="標楷體" panose="03000509000000000000" pitchFamily="65" charset="-120"/>
                          <a:ea typeface="標楷體" panose="03000509000000000000" pitchFamily="65" charset="-120"/>
                        </a:rPr>
                        <a:t>22</a:t>
                      </a:r>
                      <a:r>
                        <a:rPr lang="zh-TW" sz="1600" b="1" kern="0" dirty="0">
                          <a:solidFill>
                            <a:srgbClr val="FF0000"/>
                          </a:solidFill>
                          <a:effectLst/>
                          <a:latin typeface="標楷體" panose="03000509000000000000" pitchFamily="65" charset="-120"/>
                          <a:ea typeface="標楷體" panose="03000509000000000000" pitchFamily="65" charset="-120"/>
                        </a:rPr>
                        <a:t>條第</a:t>
                      </a:r>
                      <a:r>
                        <a:rPr lang="en-US" altLang="zh-TW" sz="1600" b="1" kern="0" dirty="0">
                          <a:solidFill>
                            <a:srgbClr val="FF0000"/>
                          </a:solidFill>
                          <a:effectLst/>
                          <a:latin typeface="標楷體" panose="03000509000000000000" pitchFamily="65" charset="-120"/>
                          <a:ea typeface="標楷體" panose="03000509000000000000" pitchFamily="65" charset="-120"/>
                        </a:rPr>
                        <a:t>1</a:t>
                      </a:r>
                      <a:r>
                        <a:rPr lang="zh-TW" sz="1600" b="1" kern="0" dirty="0">
                          <a:solidFill>
                            <a:srgbClr val="FF0000"/>
                          </a:solidFill>
                          <a:effectLst/>
                          <a:latin typeface="標楷體" panose="03000509000000000000" pitchFamily="65" charset="-120"/>
                          <a:ea typeface="標楷體" panose="03000509000000000000" pitchFamily="65" charset="-120"/>
                        </a:rPr>
                        <a:t>項各款</a:t>
                      </a:r>
                      <a:r>
                        <a:rPr lang="zh-TW" sz="1600" b="1" kern="0" dirty="0">
                          <a:solidFill>
                            <a:srgbClr val="000000"/>
                          </a:solidFill>
                          <a:effectLst/>
                          <a:latin typeface="標楷體" panose="03000509000000000000" pitchFamily="65" charset="-120"/>
                          <a:ea typeface="標楷體" panose="03000509000000000000" pitchFamily="65" charset="-120"/>
                        </a:rPr>
                        <a:t>情形之一。</a:t>
                      </a:r>
                      <a:endParaRPr lang="zh-TW" sz="1600" b="1" kern="100" dirty="0">
                        <a:solidFill>
                          <a:srgbClr val="000000"/>
                        </a:solidFill>
                        <a:effectLst/>
                        <a:latin typeface="標楷體" panose="03000509000000000000" pitchFamily="65" charset="-120"/>
                        <a:ea typeface="標楷體" panose="03000509000000000000" pitchFamily="65" charset="-120"/>
                        <a:cs typeface="Times New Roman"/>
                      </a:endParaRPr>
                    </a:p>
                  </a:txBody>
                  <a:tcPr marL="849" marR="849" marT="849" marB="84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a:spcAft>
                          <a:spcPts val="0"/>
                        </a:spcAft>
                      </a:pPr>
                      <a:r>
                        <a:rPr lang="en-US" altLang="zh-TW" sz="1600" b="1" kern="0" dirty="0">
                          <a:solidFill>
                            <a:srgbClr val="000000"/>
                          </a:solidFill>
                          <a:effectLst/>
                          <a:latin typeface="標楷體" panose="03000509000000000000" pitchFamily="65" charset="-120"/>
                          <a:ea typeface="標楷體" panose="03000509000000000000" pitchFamily="65" charset="-120"/>
                        </a:rPr>
                        <a:t>1</a:t>
                      </a:r>
                      <a:r>
                        <a:rPr lang="zh-TW" sz="1600" b="1" kern="0" dirty="0">
                          <a:solidFill>
                            <a:srgbClr val="000000"/>
                          </a:solidFill>
                          <a:effectLst/>
                          <a:latin typeface="標楷體" panose="03000509000000000000" pitchFamily="65" charset="-120"/>
                          <a:ea typeface="標楷體" panose="03000509000000000000" pitchFamily="65" charset="-120"/>
                        </a:rPr>
                        <a:t>、採購機關</a:t>
                      </a:r>
                      <a:r>
                        <a:rPr lang="zh-TW" sz="1600" b="1" kern="0" dirty="0">
                          <a:solidFill>
                            <a:srgbClr val="FF0000"/>
                          </a:solidFill>
                          <a:effectLst/>
                          <a:latin typeface="標楷體" panose="03000509000000000000" pitchFamily="65" charset="-120"/>
                          <a:ea typeface="標楷體" panose="03000509000000000000" pitchFamily="65" charset="-120"/>
                        </a:rPr>
                        <a:t>自行核准</a:t>
                      </a:r>
                      <a:r>
                        <a:rPr lang="zh-TW" sz="1600" b="1" kern="0" dirty="0">
                          <a:solidFill>
                            <a:srgbClr val="000000"/>
                          </a:solidFill>
                          <a:effectLst/>
                          <a:latin typeface="標楷體" panose="03000509000000000000" pitchFamily="65" charset="-120"/>
                          <a:ea typeface="標楷體" panose="03000509000000000000" pitchFamily="65" charset="-120"/>
                        </a:rPr>
                        <a:t>。</a:t>
                      </a:r>
                      <a:endParaRPr lang="zh-TW" sz="1600" b="1" kern="100" dirty="0">
                        <a:solidFill>
                          <a:srgbClr val="000000"/>
                        </a:solidFill>
                        <a:effectLst/>
                        <a:latin typeface="標楷體" panose="03000509000000000000" pitchFamily="65" charset="-120"/>
                        <a:ea typeface="標楷體" panose="03000509000000000000" pitchFamily="65" charset="-120"/>
                      </a:endParaRPr>
                    </a:p>
                    <a:p>
                      <a:pPr marL="265113" indent="-265113" algn="l">
                        <a:spcAft>
                          <a:spcPts val="0"/>
                        </a:spcAft>
                      </a:pPr>
                      <a:r>
                        <a:rPr lang="en-US" altLang="zh-TW" sz="1600" b="1" kern="0" dirty="0">
                          <a:solidFill>
                            <a:srgbClr val="000000"/>
                          </a:solidFill>
                          <a:effectLst/>
                          <a:latin typeface="標楷體" panose="03000509000000000000" pitchFamily="65" charset="-120"/>
                          <a:ea typeface="標楷體" panose="03000509000000000000" pitchFamily="65" charset="-120"/>
                        </a:rPr>
                        <a:t>2</a:t>
                      </a:r>
                      <a:r>
                        <a:rPr lang="zh-TW" sz="1600" b="1" kern="0" dirty="0">
                          <a:solidFill>
                            <a:srgbClr val="000000"/>
                          </a:solidFill>
                          <a:effectLst/>
                          <a:latin typeface="標楷體" panose="03000509000000000000" pitchFamily="65" charset="-120"/>
                          <a:ea typeface="標楷體" panose="03000509000000000000" pitchFamily="65" charset="-120"/>
                        </a:rPr>
                        <a:t>、有採購法第</a:t>
                      </a:r>
                      <a:r>
                        <a:rPr lang="en-US" altLang="zh-TW" sz="1600" b="1" kern="0" dirty="0">
                          <a:solidFill>
                            <a:srgbClr val="000000"/>
                          </a:solidFill>
                          <a:effectLst/>
                          <a:latin typeface="標楷體" panose="03000509000000000000" pitchFamily="65" charset="-120"/>
                          <a:ea typeface="標楷體" panose="03000509000000000000" pitchFamily="65" charset="-120"/>
                        </a:rPr>
                        <a:t>72</a:t>
                      </a:r>
                      <a:r>
                        <a:rPr lang="zh-TW" sz="1600" b="1" kern="0" dirty="0">
                          <a:solidFill>
                            <a:srgbClr val="000000"/>
                          </a:solidFill>
                          <a:effectLst/>
                          <a:latin typeface="標楷體" panose="03000509000000000000" pitchFamily="65" charset="-120"/>
                          <a:ea typeface="標楷體" panose="03000509000000000000" pitchFamily="65" charset="-120"/>
                        </a:rPr>
                        <a:t>條第</a:t>
                      </a:r>
                      <a:r>
                        <a:rPr lang="en-US" altLang="zh-TW" sz="1600" b="1" kern="0" dirty="0">
                          <a:solidFill>
                            <a:srgbClr val="000000"/>
                          </a:solidFill>
                          <a:effectLst/>
                          <a:latin typeface="標楷體" panose="03000509000000000000" pitchFamily="65" charset="-120"/>
                          <a:ea typeface="標楷體" panose="03000509000000000000" pitchFamily="65" charset="-120"/>
                        </a:rPr>
                        <a:t>2</a:t>
                      </a:r>
                      <a:r>
                        <a:rPr lang="zh-TW" sz="1600" b="1" kern="0" dirty="0">
                          <a:solidFill>
                            <a:srgbClr val="000000"/>
                          </a:solidFill>
                          <a:effectLst/>
                          <a:latin typeface="標楷體" panose="03000509000000000000" pitchFamily="65" charset="-120"/>
                          <a:ea typeface="標楷體" panose="03000509000000000000" pitchFamily="65" charset="-120"/>
                        </a:rPr>
                        <a:t>項減價收受之情形者，從其規定。</a:t>
                      </a:r>
                      <a:endParaRPr lang="zh-TW" sz="1600" b="1" kern="100" dirty="0">
                        <a:solidFill>
                          <a:srgbClr val="000000"/>
                        </a:solidFill>
                        <a:effectLst/>
                        <a:latin typeface="標楷體" panose="03000509000000000000" pitchFamily="65" charset="-120"/>
                        <a:ea typeface="標楷體" panose="03000509000000000000" pitchFamily="65" charset="-120"/>
                        <a:cs typeface="Times New Roman"/>
                      </a:endParaRPr>
                    </a:p>
                  </a:txBody>
                  <a:tcPr marL="849" marR="849" marT="849" marB="84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265113" indent="-265113" algn="l">
                        <a:spcAft>
                          <a:spcPts val="0"/>
                        </a:spcAft>
                      </a:pPr>
                      <a:r>
                        <a:rPr lang="en-US" altLang="zh-TW" sz="1600" b="1" kern="0" dirty="0">
                          <a:solidFill>
                            <a:srgbClr val="000000"/>
                          </a:solidFill>
                          <a:effectLst/>
                          <a:latin typeface="標楷體" panose="03000509000000000000" pitchFamily="65" charset="-120"/>
                          <a:ea typeface="標楷體" panose="03000509000000000000" pitchFamily="65" charset="-120"/>
                        </a:rPr>
                        <a:t>1</a:t>
                      </a:r>
                      <a:r>
                        <a:rPr lang="zh-TW" sz="1600" b="1" kern="0" dirty="0">
                          <a:solidFill>
                            <a:srgbClr val="000000"/>
                          </a:solidFill>
                          <a:effectLst/>
                          <a:latin typeface="標楷體" panose="03000509000000000000" pitchFamily="65" charset="-120"/>
                          <a:ea typeface="標楷體" panose="03000509000000000000" pitchFamily="65" charset="-120"/>
                        </a:rPr>
                        <a:t>、採購法</a:t>
                      </a:r>
                      <a:r>
                        <a:rPr lang="zh-TW" sz="1600" b="1" kern="0" dirty="0">
                          <a:solidFill>
                            <a:srgbClr val="FF0000"/>
                          </a:solidFill>
                          <a:effectLst/>
                          <a:latin typeface="標楷體" panose="03000509000000000000" pitchFamily="65" charset="-120"/>
                          <a:ea typeface="標楷體" panose="03000509000000000000" pitchFamily="65" charset="-120"/>
                        </a:rPr>
                        <a:t>第</a:t>
                      </a:r>
                      <a:r>
                        <a:rPr lang="en-US" altLang="zh-TW" sz="1600" b="1" kern="0" dirty="0">
                          <a:solidFill>
                            <a:srgbClr val="FF0000"/>
                          </a:solidFill>
                          <a:effectLst/>
                          <a:latin typeface="標楷體" panose="03000509000000000000" pitchFamily="65" charset="-120"/>
                          <a:ea typeface="標楷體" panose="03000509000000000000" pitchFamily="65" charset="-120"/>
                        </a:rPr>
                        <a:t>12</a:t>
                      </a:r>
                      <a:r>
                        <a:rPr lang="zh-TW" sz="1600" b="1" kern="0" dirty="0">
                          <a:solidFill>
                            <a:srgbClr val="FF0000"/>
                          </a:solidFill>
                          <a:effectLst/>
                          <a:latin typeface="標楷體" panose="03000509000000000000" pitchFamily="65" charset="-120"/>
                          <a:ea typeface="標楷體" panose="03000509000000000000" pitchFamily="65" charset="-120"/>
                        </a:rPr>
                        <a:t>條第</a:t>
                      </a:r>
                      <a:r>
                        <a:rPr lang="en-US" altLang="zh-TW" sz="1600" b="1" kern="0" dirty="0">
                          <a:solidFill>
                            <a:srgbClr val="FF0000"/>
                          </a:solidFill>
                          <a:effectLst/>
                          <a:latin typeface="標楷體" panose="03000509000000000000" pitchFamily="65" charset="-120"/>
                          <a:ea typeface="標楷體" panose="03000509000000000000" pitchFamily="65" charset="-120"/>
                        </a:rPr>
                        <a:t>1</a:t>
                      </a:r>
                      <a:r>
                        <a:rPr lang="zh-TW" sz="1600" b="1" kern="0" dirty="0">
                          <a:solidFill>
                            <a:srgbClr val="FF0000"/>
                          </a:solidFill>
                          <a:effectLst/>
                          <a:latin typeface="標楷體" panose="03000509000000000000" pitchFamily="65" charset="-120"/>
                          <a:ea typeface="標楷體" panose="03000509000000000000" pitchFamily="65" charset="-120"/>
                        </a:rPr>
                        <a:t>項上級機關</a:t>
                      </a:r>
                      <a:r>
                        <a:rPr lang="zh-TW" sz="1600" b="1" kern="0" dirty="0">
                          <a:solidFill>
                            <a:srgbClr val="000000"/>
                          </a:solidFill>
                          <a:effectLst/>
                          <a:latin typeface="標楷體" panose="03000509000000000000" pitchFamily="65" charset="-120"/>
                          <a:ea typeface="標楷體" panose="03000509000000000000" pitchFamily="65" charset="-120"/>
                        </a:rPr>
                        <a:t>監辦規定。</a:t>
                      </a:r>
                      <a:endParaRPr lang="zh-TW" sz="1600" b="1" kern="100" dirty="0">
                        <a:solidFill>
                          <a:srgbClr val="000000"/>
                        </a:solidFill>
                        <a:effectLst/>
                        <a:latin typeface="標楷體" panose="03000509000000000000" pitchFamily="65" charset="-120"/>
                        <a:ea typeface="標楷體" panose="03000509000000000000" pitchFamily="65" charset="-120"/>
                      </a:endParaRPr>
                    </a:p>
                    <a:p>
                      <a:pPr marL="265113" indent="-265113" algn="l">
                        <a:spcAft>
                          <a:spcPts val="0"/>
                        </a:spcAft>
                      </a:pPr>
                      <a:r>
                        <a:rPr lang="en-US" altLang="zh-TW" sz="1600" b="1" kern="0" dirty="0">
                          <a:solidFill>
                            <a:srgbClr val="000000"/>
                          </a:solidFill>
                          <a:effectLst/>
                          <a:latin typeface="標楷體" panose="03000509000000000000" pitchFamily="65" charset="-120"/>
                          <a:ea typeface="標楷體" panose="03000509000000000000" pitchFamily="65" charset="-120"/>
                        </a:rPr>
                        <a:t>2</a:t>
                      </a:r>
                      <a:r>
                        <a:rPr lang="zh-TW" sz="1600" b="1" kern="0" dirty="0">
                          <a:solidFill>
                            <a:srgbClr val="000000"/>
                          </a:solidFill>
                          <a:effectLst/>
                          <a:latin typeface="標楷體" panose="03000509000000000000" pitchFamily="65" charset="-120"/>
                          <a:ea typeface="標楷體" panose="03000509000000000000" pitchFamily="65" charset="-120"/>
                        </a:rPr>
                        <a:t>、採購法第</a:t>
                      </a:r>
                      <a:r>
                        <a:rPr lang="en-US" altLang="zh-TW" sz="1600" b="1" kern="0" dirty="0">
                          <a:solidFill>
                            <a:srgbClr val="000000"/>
                          </a:solidFill>
                          <a:effectLst/>
                          <a:latin typeface="標楷體" panose="03000509000000000000" pitchFamily="65" charset="-120"/>
                          <a:ea typeface="標楷體" panose="03000509000000000000" pitchFamily="65" charset="-120"/>
                        </a:rPr>
                        <a:t>13</a:t>
                      </a:r>
                      <a:r>
                        <a:rPr lang="zh-TW" sz="1600" b="1" kern="0" dirty="0">
                          <a:solidFill>
                            <a:srgbClr val="000000"/>
                          </a:solidFill>
                          <a:effectLst/>
                          <a:latin typeface="標楷體" panose="03000509000000000000" pitchFamily="65" charset="-120"/>
                          <a:ea typeface="標楷體" panose="03000509000000000000" pitchFamily="65" charset="-120"/>
                        </a:rPr>
                        <a:t>條第</a:t>
                      </a:r>
                      <a:r>
                        <a:rPr lang="en-US" altLang="zh-TW" sz="1600" b="1" kern="0" dirty="0">
                          <a:solidFill>
                            <a:srgbClr val="000000"/>
                          </a:solidFill>
                          <a:effectLst/>
                          <a:latin typeface="標楷體" panose="03000509000000000000" pitchFamily="65" charset="-120"/>
                          <a:ea typeface="標楷體" panose="03000509000000000000" pitchFamily="65" charset="-120"/>
                        </a:rPr>
                        <a:t>1</a:t>
                      </a:r>
                      <a:r>
                        <a:rPr lang="zh-TW" sz="1600" b="1" kern="0" dirty="0">
                          <a:solidFill>
                            <a:srgbClr val="000000"/>
                          </a:solidFill>
                          <a:effectLst/>
                          <a:latin typeface="標楷體" panose="03000509000000000000" pitchFamily="65" charset="-120"/>
                          <a:ea typeface="標楷體" panose="03000509000000000000" pitchFamily="65" charset="-120"/>
                        </a:rPr>
                        <a:t>項監辦規定。</a:t>
                      </a:r>
                      <a:endParaRPr lang="zh-TW" sz="1600" b="1" kern="100" dirty="0">
                        <a:solidFill>
                          <a:srgbClr val="000000"/>
                        </a:solidFill>
                        <a:effectLst/>
                        <a:latin typeface="標楷體" panose="03000509000000000000" pitchFamily="65" charset="-120"/>
                        <a:ea typeface="標楷體" panose="03000509000000000000" pitchFamily="65" charset="-120"/>
                        <a:cs typeface="Times New Roman"/>
                      </a:endParaRPr>
                    </a:p>
                  </a:txBody>
                  <a:tcPr marL="849" marR="849" marT="849" marB="84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a:spcAft>
                          <a:spcPts val="0"/>
                        </a:spcAft>
                      </a:pPr>
                      <a:r>
                        <a:rPr lang="en-US" sz="1600" b="1" kern="0" dirty="0">
                          <a:solidFill>
                            <a:srgbClr val="000000"/>
                          </a:solidFill>
                          <a:effectLst/>
                          <a:latin typeface="標楷體" panose="03000509000000000000" pitchFamily="65" charset="-120"/>
                          <a:ea typeface="標楷體" panose="03000509000000000000" pitchFamily="65" charset="-120"/>
                        </a:rPr>
                        <a:t> </a:t>
                      </a:r>
                      <a:endParaRPr lang="zh-TW" sz="1600" b="1" kern="100" dirty="0">
                        <a:solidFill>
                          <a:srgbClr val="000000"/>
                        </a:solidFill>
                        <a:effectLst/>
                        <a:latin typeface="標楷體" panose="03000509000000000000" pitchFamily="65" charset="-120"/>
                        <a:ea typeface="標楷體" panose="03000509000000000000" pitchFamily="65" charset="-120"/>
                        <a:cs typeface="Times New Roman"/>
                      </a:endParaRPr>
                    </a:p>
                  </a:txBody>
                  <a:tcPr marL="849" marR="849" marT="849" marB="84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bl>
          </a:graphicData>
        </a:graphic>
      </p:graphicFrame>
      <p:sp>
        <p:nvSpPr>
          <p:cNvPr id="7" name="矩形 6"/>
          <p:cNvSpPr/>
          <p:nvPr/>
        </p:nvSpPr>
        <p:spPr>
          <a:xfrm>
            <a:off x="406169" y="173482"/>
            <a:ext cx="8568952" cy="369332"/>
          </a:xfrm>
          <a:prstGeom prst="rect">
            <a:avLst/>
          </a:prstGeom>
        </p:spPr>
        <p:txBody>
          <a:bodyPr wrap="square">
            <a:spAutoFit/>
          </a:bodyPr>
          <a:lstStyle/>
          <a:p>
            <a:pPr algn="ctr"/>
            <a:r>
              <a:rPr lang="zh-TW" altLang="en-US" b="1" dirty="0">
                <a:solidFill>
                  <a:srgbClr val="000000"/>
                </a:solidFill>
                <a:latin typeface="標楷體" panose="03000509000000000000" pitchFamily="65" charset="-120"/>
                <a:ea typeface="標楷體" panose="03000509000000000000" pitchFamily="65" charset="-120"/>
              </a:rPr>
              <a:t>採購契約變更或加減價核准監辦備查規定一覽表</a:t>
            </a:r>
          </a:p>
        </p:txBody>
      </p:sp>
    </p:spTree>
    <p:extLst>
      <p:ext uri="{BB962C8B-B14F-4D97-AF65-F5344CB8AC3E}">
        <p14:creationId xmlns:p14="http://schemas.microsoft.com/office/powerpoint/2010/main" val="3226486493"/>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2" name="日期版面配置區 1"/>
          <p:cNvSpPr>
            <a:spLocks noGrp="1"/>
          </p:cNvSpPr>
          <p:nvPr>
            <p:ph type="dt" sz="half" idx="10"/>
          </p:nvPr>
        </p:nvSpPr>
        <p:spPr/>
        <p:txBody>
          <a:bodyPr/>
          <a:lstStyle/>
          <a:p>
            <a:fld id="{E9AC9080-CF37-4EAA-BC3B-A6419A7490D4}" type="datetime1">
              <a:rPr lang="zh-TW" altLang="en-US" smtClean="0"/>
              <a:t>2020/9/27</a:t>
            </a:fld>
            <a:endParaRPr lang="zh-TW" altLang="en-US"/>
          </a:p>
        </p:txBody>
      </p:sp>
      <p:sp>
        <p:nvSpPr>
          <p:cNvPr id="3" name="投影片編號版面配置區 2"/>
          <p:cNvSpPr>
            <a:spLocks noGrp="1"/>
          </p:cNvSpPr>
          <p:nvPr>
            <p:ph type="sldNum" sz="quarter" idx="11"/>
          </p:nvPr>
        </p:nvSpPr>
        <p:spPr/>
        <p:txBody>
          <a:bodyPr/>
          <a:lstStyle/>
          <a:p>
            <a:fld id="{028E204F-CD3C-4ADB-BA98-84B59EC3AEBA}" type="slidenum">
              <a:rPr lang="zh-TW" altLang="en-US" smtClean="0"/>
              <a:pPr/>
              <a:t>103</a:t>
            </a:fld>
            <a:endParaRPr lang="zh-TW" altLang="en-US"/>
          </a:p>
        </p:txBody>
      </p:sp>
      <p:graphicFrame>
        <p:nvGraphicFramePr>
          <p:cNvPr id="5" name="表格 4"/>
          <p:cNvGraphicFramePr>
            <a:graphicFrameLocks noGrp="1"/>
          </p:cNvGraphicFramePr>
          <p:nvPr/>
        </p:nvGraphicFramePr>
        <p:xfrm>
          <a:off x="395536" y="700628"/>
          <a:ext cx="8496944" cy="6066592"/>
        </p:xfrm>
        <a:graphic>
          <a:graphicData uri="http://schemas.openxmlformats.org/drawingml/2006/table">
            <a:tbl>
              <a:tblPr firstRow="1" firstCol="1" bandRow="1">
                <a:tableStyleId>{5C22544A-7EE6-4342-B048-85BDC9FD1C3A}</a:tableStyleId>
              </a:tblPr>
              <a:tblGrid>
                <a:gridCol w="504056">
                  <a:extLst>
                    <a:ext uri="{9D8B030D-6E8A-4147-A177-3AD203B41FA5}">
                      <a16:colId xmlns:a16="http://schemas.microsoft.com/office/drawing/2014/main" val="20000"/>
                    </a:ext>
                  </a:extLst>
                </a:gridCol>
                <a:gridCol w="2232248">
                  <a:extLst>
                    <a:ext uri="{9D8B030D-6E8A-4147-A177-3AD203B41FA5}">
                      <a16:colId xmlns:a16="http://schemas.microsoft.com/office/drawing/2014/main" val="20001"/>
                    </a:ext>
                  </a:extLst>
                </a:gridCol>
                <a:gridCol w="1800200">
                  <a:extLst>
                    <a:ext uri="{9D8B030D-6E8A-4147-A177-3AD203B41FA5}">
                      <a16:colId xmlns:a16="http://schemas.microsoft.com/office/drawing/2014/main" val="20002"/>
                    </a:ext>
                  </a:extLst>
                </a:gridCol>
                <a:gridCol w="2088232">
                  <a:extLst>
                    <a:ext uri="{9D8B030D-6E8A-4147-A177-3AD203B41FA5}">
                      <a16:colId xmlns:a16="http://schemas.microsoft.com/office/drawing/2014/main" val="20003"/>
                    </a:ext>
                  </a:extLst>
                </a:gridCol>
                <a:gridCol w="1872208">
                  <a:extLst>
                    <a:ext uri="{9D8B030D-6E8A-4147-A177-3AD203B41FA5}">
                      <a16:colId xmlns:a16="http://schemas.microsoft.com/office/drawing/2014/main" val="20004"/>
                    </a:ext>
                  </a:extLst>
                </a:gridCol>
              </a:tblGrid>
              <a:tr h="360040">
                <a:tc>
                  <a:txBody>
                    <a:bodyPr/>
                    <a:lstStyle/>
                    <a:p>
                      <a:pPr algn="ctr">
                        <a:spcAft>
                          <a:spcPts val="0"/>
                        </a:spcAft>
                      </a:pPr>
                      <a:r>
                        <a:rPr lang="zh-TW" sz="1600" b="1" kern="0" dirty="0">
                          <a:solidFill>
                            <a:srgbClr val="000000"/>
                          </a:solidFill>
                          <a:effectLst/>
                          <a:latin typeface="標楷體" panose="03000509000000000000" pitchFamily="65" charset="-120"/>
                          <a:ea typeface="標楷體" panose="03000509000000000000" pitchFamily="65" charset="-120"/>
                        </a:rPr>
                        <a:t>項次</a:t>
                      </a:r>
                      <a:endParaRPr lang="zh-TW" sz="1600" b="1" kern="100" dirty="0">
                        <a:solidFill>
                          <a:srgbClr val="000000"/>
                        </a:solidFill>
                        <a:effectLst/>
                        <a:latin typeface="標楷體" panose="03000509000000000000" pitchFamily="65" charset="-120"/>
                        <a:ea typeface="標楷體" panose="03000509000000000000" pitchFamily="65" charset="-120"/>
                        <a:cs typeface="Times New Roman"/>
                      </a:endParaRPr>
                    </a:p>
                  </a:txBody>
                  <a:tcPr marL="849" marR="849" marT="849" marB="84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spcAft>
                          <a:spcPts val="0"/>
                        </a:spcAft>
                      </a:pPr>
                      <a:r>
                        <a:rPr lang="zh-TW" sz="1600" b="1" kern="0" dirty="0">
                          <a:solidFill>
                            <a:srgbClr val="000000"/>
                          </a:solidFill>
                          <a:effectLst/>
                          <a:latin typeface="標楷體" panose="03000509000000000000" pitchFamily="65" charset="-120"/>
                          <a:ea typeface="標楷體" panose="03000509000000000000" pitchFamily="65" charset="-120"/>
                        </a:rPr>
                        <a:t>契約變更或加減價情形</a:t>
                      </a:r>
                      <a:endParaRPr lang="zh-TW" sz="1600" b="1" kern="100" dirty="0">
                        <a:solidFill>
                          <a:srgbClr val="000000"/>
                        </a:solidFill>
                        <a:effectLst/>
                        <a:latin typeface="標楷體" panose="03000509000000000000" pitchFamily="65" charset="-120"/>
                        <a:ea typeface="標楷體" panose="03000509000000000000" pitchFamily="65" charset="-120"/>
                        <a:cs typeface="Times New Roman"/>
                      </a:endParaRPr>
                    </a:p>
                  </a:txBody>
                  <a:tcPr marL="849" marR="849" marT="849" marB="84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20000"/>
                        <a:lumOff val="80000"/>
                      </a:schemeClr>
                    </a:solidFill>
                  </a:tcPr>
                </a:tc>
                <a:tc>
                  <a:txBody>
                    <a:bodyPr/>
                    <a:lstStyle/>
                    <a:p>
                      <a:pPr algn="ctr">
                        <a:spcAft>
                          <a:spcPts val="0"/>
                        </a:spcAft>
                      </a:pPr>
                      <a:r>
                        <a:rPr lang="zh-TW" sz="1600" b="1" kern="0" dirty="0">
                          <a:solidFill>
                            <a:srgbClr val="000000"/>
                          </a:solidFill>
                          <a:effectLst/>
                          <a:latin typeface="標楷體" panose="03000509000000000000" pitchFamily="65" charset="-120"/>
                          <a:ea typeface="標楷體" panose="03000509000000000000" pitchFamily="65" charset="-120"/>
                        </a:rPr>
                        <a:t>核准規定</a:t>
                      </a:r>
                      <a:endParaRPr lang="zh-TW" sz="1600" b="1" kern="100" dirty="0">
                        <a:solidFill>
                          <a:srgbClr val="000000"/>
                        </a:solidFill>
                        <a:effectLst/>
                        <a:latin typeface="標楷體" panose="03000509000000000000" pitchFamily="65" charset="-120"/>
                        <a:ea typeface="標楷體" panose="03000509000000000000" pitchFamily="65" charset="-120"/>
                        <a:cs typeface="Times New Roman"/>
                      </a:endParaRPr>
                    </a:p>
                  </a:txBody>
                  <a:tcPr marL="849" marR="849" marT="849" marB="84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gn="ctr">
                        <a:spcAft>
                          <a:spcPts val="0"/>
                        </a:spcAft>
                      </a:pPr>
                      <a:r>
                        <a:rPr lang="zh-TW" sz="1600" b="1" kern="0" dirty="0">
                          <a:solidFill>
                            <a:srgbClr val="000000"/>
                          </a:solidFill>
                          <a:effectLst/>
                          <a:latin typeface="標楷體" panose="03000509000000000000" pitchFamily="65" charset="-120"/>
                          <a:ea typeface="標楷體" panose="03000509000000000000" pitchFamily="65" charset="-120"/>
                        </a:rPr>
                        <a:t>監辦規定</a:t>
                      </a:r>
                      <a:endParaRPr lang="zh-TW" sz="1600" b="1" kern="100" dirty="0">
                        <a:solidFill>
                          <a:srgbClr val="000000"/>
                        </a:solidFill>
                        <a:effectLst/>
                        <a:latin typeface="標楷體" panose="03000509000000000000" pitchFamily="65" charset="-120"/>
                        <a:ea typeface="標楷體" panose="03000509000000000000" pitchFamily="65" charset="-120"/>
                        <a:cs typeface="Times New Roman"/>
                      </a:endParaRPr>
                    </a:p>
                  </a:txBody>
                  <a:tcPr marL="849" marR="849" marT="849" marB="84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gn="ctr">
                        <a:spcAft>
                          <a:spcPts val="0"/>
                        </a:spcAft>
                      </a:pPr>
                      <a:r>
                        <a:rPr lang="zh-TW" sz="1600" b="1" kern="0" dirty="0">
                          <a:solidFill>
                            <a:srgbClr val="000000"/>
                          </a:solidFill>
                          <a:effectLst/>
                          <a:latin typeface="標楷體" panose="03000509000000000000" pitchFamily="65" charset="-120"/>
                          <a:ea typeface="標楷體" panose="03000509000000000000" pitchFamily="65" charset="-120"/>
                        </a:rPr>
                        <a:t>備查規定</a:t>
                      </a:r>
                      <a:endParaRPr lang="zh-TW" sz="1600" b="1" kern="100" dirty="0">
                        <a:solidFill>
                          <a:srgbClr val="000000"/>
                        </a:solidFill>
                        <a:effectLst/>
                        <a:latin typeface="標楷體" panose="03000509000000000000" pitchFamily="65" charset="-120"/>
                        <a:ea typeface="標楷體" panose="03000509000000000000" pitchFamily="65" charset="-120"/>
                        <a:cs typeface="Times New Roman"/>
                      </a:endParaRPr>
                    </a:p>
                  </a:txBody>
                  <a:tcPr marL="849" marR="849" marT="849" marB="84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10000"/>
                  </a:ext>
                </a:extLst>
              </a:tr>
              <a:tr h="246288">
                <a:tc>
                  <a:txBody>
                    <a:bodyPr/>
                    <a:lstStyle/>
                    <a:p>
                      <a:pPr algn="ctr">
                        <a:spcAft>
                          <a:spcPts val="0"/>
                        </a:spcAft>
                      </a:pPr>
                      <a:r>
                        <a:rPr lang="zh-TW" sz="1600" b="1" kern="0" dirty="0">
                          <a:solidFill>
                            <a:srgbClr val="000000"/>
                          </a:solidFill>
                          <a:effectLst/>
                          <a:latin typeface="標楷體" panose="03000509000000000000" pitchFamily="65" charset="-120"/>
                          <a:ea typeface="標楷體" panose="03000509000000000000" pitchFamily="65" charset="-120"/>
                        </a:rPr>
                        <a:t>四</a:t>
                      </a:r>
                      <a:endParaRPr lang="zh-TW" sz="1600" b="1" kern="100" dirty="0">
                        <a:solidFill>
                          <a:srgbClr val="000000"/>
                        </a:solidFill>
                        <a:effectLst/>
                        <a:latin typeface="標楷體" panose="03000509000000000000" pitchFamily="65" charset="-120"/>
                        <a:ea typeface="標楷體" panose="03000509000000000000" pitchFamily="65" charset="-120"/>
                        <a:cs typeface="Times New Roman"/>
                      </a:endParaRPr>
                    </a:p>
                  </a:txBody>
                  <a:tcPr marL="849" marR="849" marT="849" marB="84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a:spcAft>
                          <a:spcPts val="0"/>
                        </a:spcAft>
                      </a:pPr>
                      <a:r>
                        <a:rPr lang="zh-TW" sz="1600" b="1" kern="0" dirty="0">
                          <a:solidFill>
                            <a:srgbClr val="000000"/>
                          </a:solidFill>
                          <a:effectLst/>
                          <a:latin typeface="標楷體" panose="03000509000000000000" pitchFamily="65" charset="-120"/>
                          <a:ea typeface="標楷體" panose="03000509000000000000" pitchFamily="65" charset="-120"/>
                        </a:rPr>
                        <a:t>契約價金變更，原「採購金額」未達查核金額，契約價金於</a:t>
                      </a:r>
                      <a:r>
                        <a:rPr lang="zh-TW" sz="1600" b="1" kern="0" dirty="0">
                          <a:solidFill>
                            <a:srgbClr val="0000FF"/>
                          </a:solidFill>
                          <a:effectLst/>
                          <a:latin typeface="標楷體" panose="03000509000000000000" pitchFamily="65" charset="-120"/>
                          <a:ea typeface="標楷體" panose="03000509000000000000" pitchFamily="65" charset="-120"/>
                        </a:rPr>
                        <a:t>變更後達查核金額之當次變更</a:t>
                      </a:r>
                      <a:r>
                        <a:rPr lang="zh-TW" sz="1600" b="1" kern="0" dirty="0">
                          <a:solidFill>
                            <a:srgbClr val="000000"/>
                          </a:solidFill>
                          <a:effectLst/>
                          <a:latin typeface="標楷體" panose="03000509000000000000" pitchFamily="65" charset="-120"/>
                          <a:ea typeface="標楷體" panose="03000509000000000000" pitchFamily="65" charset="-120"/>
                        </a:rPr>
                        <a:t>。</a:t>
                      </a:r>
                      <a:endParaRPr lang="zh-TW" sz="1600" b="1" kern="100" dirty="0">
                        <a:solidFill>
                          <a:srgbClr val="000000"/>
                        </a:solidFill>
                        <a:effectLst/>
                        <a:latin typeface="標楷體" panose="03000509000000000000" pitchFamily="65" charset="-120"/>
                        <a:ea typeface="標楷體" panose="03000509000000000000" pitchFamily="65" charset="-120"/>
                        <a:cs typeface="Times New Roman"/>
                      </a:endParaRPr>
                    </a:p>
                  </a:txBody>
                  <a:tcPr marL="849" marR="849" marT="849" marB="84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a:spcAft>
                          <a:spcPts val="0"/>
                        </a:spcAft>
                      </a:pPr>
                      <a:r>
                        <a:rPr lang="zh-TW" sz="1600" b="1" kern="0" dirty="0">
                          <a:solidFill>
                            <a:srgbClr val="000000"/>
                          </a:solidFill>
                          <a:effectLst/>
                          <a:latin typeface="標楷體" panose="03000509000000000000" pitchFamily="65" charset="-120"/>
                          <a:ea typeface="標楷體" panose="03000509000000000000" pitchFamily="65" charset="-120"/>
                        </a:rPr>
                        <a:t>採購機關自行核准。</a:t>
                      </a:r>
                      <a:endParaRPr lang="zh-TW" sz="1600" b="1" kern="100" dirty="0">
                        <a:solidFill>
                          <a:srgbClr val="000000"/>
                        </a:solidFill>
                        <a:effectLst/>
                        <a:latin typeface="標楷體" panose="03000509000000000000" pitchFamily="65" charset="-120"/>
                        <a:ea typeface="標楷體" panose="03000509000000000000" pitchFamily="65" charset="-120"/>
                        <a:cs typeface="Times New Roman"/>
                      </a:endParaRPr>
                    </a:p>
                  </a:txBody>
                  <a:tcPr marL="849" marR="849" marT="849" marB="84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a:spcAft>
                          <a:spcPts val="0"/>
                        </a:spcAft>
                      </a:pPr>
                      <a:r>
                        <a:rPr lang="zh-TW" sz="1600" b="1" kern="0" dirty="0">
                          <a:solidFill>
                            <a:srgbClr val="000000"/>
                          </a:solidFill>
                          <a:effectLst/>
                          <a:latin typeface="標楷體" panose="03000509000000000000" pitchFamily="65" charset="-120"/>
                          <a:ea typeface="標楷體" panose="03000509000000000000" pitchFamily="65" charset="-120"/>
                        </a:rPr>
                        <a:t>採購法第</a:t>
                      </a:r>
                      <a:r>
                        <a:rPr lang="en-US" altLang="zh-TW" sz="1600" b="1" kern="0" dirty="0">
                          <a:solidFill>
                            <a:srgbClr val="000000"/>
                          </a:solidFill>
                          <a:effectLst/>
                          <a:latin typeface="標楷體" panose="03000509000000000000" pitchFamily="65" charset="-120"/>
                          <a:ea typeface="標楷體" panose="03000509000000000000" pitchFamily="65" charset="-120"/>
                        </a:rPr>
                        <a:t>13</a:t>
                      </a:r>
                      <a:r>
                        <a:rPr lang="zh-TW" sz="1600" b="1" kern="0" dirty="0">
                          <a:solidFill>
                            <a:srgbClr val="000000"/>
                          </a:solidFill>
                          <a:effectLst/>
                          <a:latin typeface="標楷體" panose="03000509000000000000" pitchFamily="65" charset="-120"/>
                          <a:ea typeface="標楷體" panose="03000509000000000000" pitchFamily="65" charset="-120"/>
                        </a:rPr>
                        <a:t>條第</a:t>
                      </a:r>
                      <a:r>
                        <a:rPr lang="en-US" altLang="zh-TW" sz="1600" b="1" kern="0" dirty="0">
                          <a:solidFill>
                            <a:srgbClr val="000000"/>
                          </a:solidFill>
                          <a:effectLst/>
                          <a:latin typeface="標楷體" panose="03000509000000000000" pitchFamily="65" charset="-120"/>
                          <a:ea typeface="標楷體" panose="03000509000000000000" pitchFamily="65" charset="-120"/>
                        </a:rPr>
                        <a:t>1</a:t>
                      </a:r>
                      <a:r>
                        <a:rPr lang="zh-TW" sz="1600" b="1" kern="0" dirty="0">
                          <a:solidFill>
                            <a:srgbClr val="000000"/>
                          </a:solidFill>
                          <a:effectLst/>
                          <a:latin typeface="標楷體" panose="03000509000000000000" pitchFamily="65" charset="-120"/>
                          <a:ea typeface="標楷體" panose="03000509000000000000" pitchFamily="65" charset="-120"/>
                        </a:rPr>
                        <a:t>項監辦規定。</a:t>
                      </a:r>
                      <a:endParaRPr lang="zh-TW" sz="1600" b="1" kern="100" dirty="0">
                        <a:solidFill>
                          <a:srgbClr val="000000"/>
                        </a:solidFill>
                        <a:effectLst/>
                        <a:latin typeface="標楷體" panose="03000509000000000000" pitchFamily="65" charset="-120"/>
                        <a:ea typeface="標楷體" panose="03000509000000000000" pitchFamily="65" charset="-120"/>
                        <a:cs typeface="Times New Roman"/>
                      </a:endParaRPr>
                    </a:p>
                  </a:txBody>
                  <a:tcPr marL="849" marR="849" marT="849" marB="84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a:spcAft>
                          <a:spcPts val="0"/>
                        </a:spcAft>
                      </a:pPr>
                      <a:r>
                        <a:rPr lang="zh-TW" sz="1600" b="1" kern="0" dirty="0">
                          <a:solidFill>
                            <a:srgbClr val="000000"/>
                          </a:solidFill>
                          <a:effectLst/>
                          <a:latin typeface="標楷體" panose="03000509000000000000" pitchFamily="65" charset="-120"/>
                          <a:ea typeface="標楷體" panose="03000509000000000000" pitchFamily="65" charset="-120"/>
                        </a:rPr>
                        <a:t>採購法第</a:t>
                      </a:r>
                      <a:r>
                        <a:rPr lang="en-US" altLang="zh-TW" sz="1600" b="1" kern="0" dirty="0">
                          <a:solidFill>
                            <a:srgbClr val="000000"/>
                          </a:solidFill>
                          <a:effectLst/>
                          <a:latin typeface="標楷體" panose="03000509000000000000" pitchFamily="65" charset="-120"/>
                          <a:ea typeface="標楷體" panose="03000509000000000000" pitchFamily="65" charset="-120"/>
                        </a:rPr>
                        <a:t>12</a:t>
                      </a:r>
                      <a:r>
                        <a:rPr lang="zh-TW" sz="1600" b="1" kern="0" dirty="0">
                          <a:solidFill>
                            <a:srgbClr val="000000"/>
                          </a:solidFill>
                          <a:effectLst/>
                          <a:latin typeface="標楷體" panose="03000509000000000000" pitchFamily="65" charset="-120"/>
                          <a:ea typeface="標楷體" panose="03000509000000000000" pitchFamily="65" charset="-120"/>
                        </a:rPr>
                        <a:t>條第</a:t>
                      </a:r>
                      <a:r>
                        <a:rPr lang="en-US" altLang="zh-TW" sz="1600" b="1" kern="0" dirty="0">
                          <a:solidFill>
                            <a:srgbClr val="000000"/>
                          </a:solidFill>
                          <a:effectLst/>
                          <a:latin typeface="標楷體" panose="03000509000000000000" pitchFamily="65" charset="-120"/>
                          <a:ea typeface="標楷體" panose="03000509000000000000" pitchFamily="65" charset="-120"/>
                        </a:rPr>
                        <a:t>2</a:t>
                      </a:r>
                      <a:r>
                        <a:rPr lang="zh-TW" sz="1600" b="1" kern="0" dirty="0">
                          <a:solidFill>
                            <a:srgbClr val="000000"/>
                          </a:solidFill>
                          <a:effectLst/>
                          <a:latin typeface="標楷體" panose="03000509000000000000" pitchFamily="65" charset="-120"/>
                          <a:ea typeface="標楷體" panose="03000509000000000000" pitchFamily="65" charset="-120"/>
                        </a:rPr>
                        <a:t>項，補具相關文件</a:t>
                      </a:r>
                      <a:r>
                        <a:rPr lang="zh-TW" sz="1600" b="1" kern="0" dirty="0">
                          <a:solidFill>
                            <a:srgbClr val="FF0000"/>
                          </a:solidFill>
                          <a:effectLst/>
                          <a:latin typeface="標楷體" panose="03000509000000000000" pitchFamily="65" charset="-120"/>
                          <a:ea typeface="標楷體" panose="03000509000000000000" pitchFamily="65" charset="-120"/>
                        </a:rPr>
                        <a:t>送上級機關備查</a:t>
                      </a:r>
                      <a:r>
                        <a:rPr lang="zh-TW" sz="1600" b="1" kern="0" dirty="0">
                          <a:solidFill>
                            <a:srgbClr val="000000"/>
                          </a:solidFill>
                          <a:effectLst/>
                          <a:latin typeface="標楷體" panose="03000509000000000000" pitchFamily="65" charset="-120"/>
                          <a:ea typeface="標楷體" panose="03000509000000000000" pitchFamily="65" charset="-120"/>
                        </a:rPr>
                        <a:t>。</a:t>
                      </a:r>
                      <a:endParaRPr lang="zh-TW" sz="1600" b="1" kern="100" dirty="0">
                        <a:solidFill>
                          <a:srgbClr val="000000"/>
                        </a:solidFill>
                        <a:effectLst/>
                        <a:latin typeface="標楷體" panose="03000509000000000000" pitchFamily="65" charset="-120"/>
                        <a:ea typeface="標楷體" panose="03000509000000000000" pitchFamily="65" charset="-120"/>
                        <a:cs typeface="Times New Roman"/>
                      </a:endParaRPr>
                    </a:p>
                  </a:txBody>
                  <a:tcPr marL="849" marR="849" marT="849" marB="84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r h="164758">
                <a:tc>
                  <a:txBody>
                    <a:bodyPr/>
                    <a:lstStyle/>
                    <a:p>
                      <a:pPr algn="ctr">
                        <a:spcAft>
                          <a:spcPts val="0"/>
                        </a:spcAft>
                      </a:pPr>
                      <a:r>
                        <a:rPr lang="zh-TW" sz="1600" b="1" kern="0">
                          <a:solidFill>
                            <a:srgbClr val="000000"/>
                          </a:solidFill>
                          <a:effectLst/>
                          <a:latin typeface="標楷體" panose="03000509000000000000" pitchFamily="65" charset="-120"/>
                          <a:ea typeface="標楷體" panose="03000509000000000000" pitchFamily="65" charset="-120"/>
                        </a:rPr>
                        <a:t>五</a:t>
                      </a:r>
                      <a:endParaRPr lang="zh-TW" sz="1600" b="1" kern="100">
                        <a:solidFill>
                          <a:srgbClr val="000000"/>
                        </a:solidFill>
                        <a:effectLst/>
                        <a:latin typeface="標楷體" panose="03000509000000000000" pitchFamily="65" charset="-120"/>
                        <a:ea typeface="標楷體" panose="03000509000000000000" pitchFamily="65" charset="-120"/>
                        <a:cs typeface="Times New Roman"/>
                      </a:endParaRPr>
                    </a:p>
                  </a:txBody>
                  <a:tcPr marL="849" marR="849" marT="849" marB="84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a:spcAft>
                          <a:spcPts val="0"/>
                        </a:spcAft>
                      </a:pPr>
                      <a:r>
                        <a:rPr lang="zh-TW" sz="1800" b="1" kern="0" dirty="0">
                          <a:solidFill>
                            <a:srgbClr val="000000"/>
                          </a:solidFill>
                          <a:effectLst/>
                          <a:latin typeface="標楷體" panose="03000509000000000000" pitchFamily="65" charset="-120"/>
                          <a:ea typeface="標楷體" panose="03000509000000000000" pitchFamily="65" charset="-120"/>
                        </a:rPr>
                        <a:t>未達查核金額之採購，</a:t>
                      </a:r>
                      <a:r>
                        <a:rPr lang="zh-TW" sz="1800" b="1" u="sng" kern="0" dirty="0">
                          <a:solidFill>
                            <a:srgbClr val="0000FF"/>
                          </a:solidFill>
                          <a:effectLst/>
                          <a:latin typeface="標楷體" panose="03000509000000000000" pitchFamily="65" charset="-120"/>
                          <a:ea typeface="標楷體" panose="03000509000000000000" pitchFamily="65" charset="-120"/>
                        </a:rPr>
                        <a:t>不涉及契約價金之契約變更</a:t>
                      </a:r>
                      <a:r>
                        <a:rPr lang="zh-TW" sz="1800" b="1" kern="0" dirty="0">
                          <a:solidFill>
                            <a:srgbClr val="000000"/>
                          </a:solidFill>
                          <a:effectLst/>
                          <a:latin typeface="標楷體" panose="03000509000000000000" pitchFamily="65" charset="-120"/>
                          <a:ea typeface="標楷體" panose="03000509000000000000" pitchFamily="65" charset="-120"/>
                        </a:rPr>
                        <a:t>。</a:t>
                      </a:r>
                      <a:endParaRPr lang="zh-TW" sz="1800" b="1" kern="100" dirty="0">
                        <a:solidFill>
                          <a:srgbClr val="000000"/>
                        </a:solidFill>
                        <a:effectLst/>
                        <a:latin typeface="標楷體" panose="03000509000000000000" pitchFamily="65" charset="-120"/>
                        <a:ea typeface="標楷體" panose="03000509000000000000" pitchFamily="65" charset="-120"/>
                        <a:cs typeface="Times New Roman"/>
                      </a:endParaRPr>
                    </a:p>
                  </a:txBody>
                  <a:tcPr marL="849" marR="849" marT="849" marB="84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a:spcAft>
                          <a:spcPts val="0"/>
                        </a:spcAft>
                      </a:pPr>
                      <a:r>
                        <a:rPr lang="zh-TW" sz="1600" b="1" kern="0">
                          <a:solidFill>
                            <a:srgbClr val="000000"/>
                          </a:solidFill>
                          <a:effectLst/>
                          <a:latin typeface="標楷體" panose="03000509000000000000" pitchFamily="65" charset="-120"/>
                          <a:ea typeface="標楷體" panose="03000509000000000000" pitchFamily="65" charset="-120"/>
                        </a:rPr>
                        <a:t>採購機關自行核准。</a:t>
                      </a:r>
                      <a:endParaRPr lang="zh-TW" sz="1600" b="1" kern="100">
                        <a:solidFill>
                          <a:srgbClr val="000000"/>
                        </a:solidFill>
                        <a:effectLst/>
                        <a:latin typeface="標楷體" panose="03000509000000000000" pitchFamily="65" charset="-120"/>
                        <a:ea typeface="標楷體" panose="03000509000000000000" pitchFamily="65" charset="-120"/>
                        <a:cs typeface="Times New Roman"/>
                      </a:endParaRPr>
                    </a:p>
                  </a:txBody>
                  <a:tcPr marL="849" marR="849" marT="849" marB="84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a:endParaRPr lang="zh-TW" sz="1600" b="1" kern="100" dirty="0">
                        <a:solidFill>
                          <a:srgbClr val="000000"/>
                        </a:solidFill>
                        <a:effectLst/>
                        <a:latin typeface="標楷體" panose="03000509000000000000" pitchFamily="65" charset="-120"/>
                        <a:ea typeface="標楷體" panose="03000509000000000000" pitchFamily="65" charset="-120"/>
                      </a:endParaRPr>
                    </a:p>
                  </a:txBody>
                  <a:tcPr marL="849" marR="849" marT="849" marB="84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a:endParaRPr lang="zh-TW" sz="1600" b="1" kern="100" dirty="0">
                        <a:solidFill>
                          <a:srgbClr val="000000"/>
                        </a:solidFill>
                        <a:effectLst/>
                        <a:latin typeface="標楷體" panose="03000509000000000000" pitchFamily="65" charset="-120"/>
                        <a:ea typeface="標楷體" panose="03000509000000000000" pitchFamily="65" charset="-120"/>
                      </a:endParaRPr>
                    </a:p>
                  </a:txBody>
                  <a:tcPr marL="849" marR="849" marT="849" marB="84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2"/>
                  </a:ext>
                </a:extLst>
              </a:tr>
              <a:tr h="327818">
                <a:tc>
                  <a:txBody>
                    <a:bodyPr/>
                    <a:lstStyle/>
                    <a:p>
                      <a:pPr algn="ctr">
                        <a:spcAft>
                          <a:spcPts val="0"/>
                        </a:spcAft>
                      </a:pPr>
                      <a:r>
                        <a:rPr lang="zh-TW" sz="1600" b="1" kern="0">
                          <a:solidFill>
                            <a:srgbClr val="000000"/>
                          </a:solidFill>
                          <a:effectLst/>
                          <a:latin typeface="標楷體" panose="03000509000000000000" pitchFamily="65" charset="-120"/>
                          <a:ea typeface="標楷體" panose="03000509000000000000" pitchFamily="65" charset="-120"/>
                        </a:rPr>
                        <a:t>六</a:t>
                      </a:r>
                      <a:endParaRPr lang="zh-TW" sz="1600" b="1" kern="100">
                        <a:solidFill>
                          <a:srgbClr val="000000"/>
                        </a:solidFill>
                        <a:effectLst/>
                        <a:latin typeface="標楷體" panose="03000509000000000000" pitchFamily="65" charset="-120"/>
                        <a:ea typeface="標楷體" panose="03000509000000000000" pitchFamily="65" charset="-120"/>
                        <a:cs typeface="Times New Roman"/>
                      </a:endParaRPr>
                    </a:p>
                  </a:txBody>
                  <a:tcPr marL="849" marR="849" marT="849" marB="84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a:spcAft>
                          <a:spcPts val="0"/>
                        </a:spcAft>
                      </a:pPr>
                      <a:r>
                        <a:rPr lang="zh-TW" sz="1800" b="1" kern="0" dirty="0">
                          <a:solidFill>
                            <a:srgbClr val="000000"/>
                          </a:solidFill>
                          <a:effectLst/>
                          <a:latin typeface="標楷體" panose="03000509000000000000" pitchFamily="65" charset="-120"/>
                          <a:ea typeface="標楷體" panose="03000509000000000000" pitchFamily="65" charset="-120"/>
                        </a:rPr>
                        <a:t>查核金額以上之採購，</a:t>
                      </a:r>
                      <a:r>
                        <a:rPr lang="zh-TW" sz="1800" b="1" kern="0" dirty="0">
                          <a:solidFill>
                            <a:srgbClr val="0000FF"/>
                          </a:solidFill>
                          <a:effectLst/>
                          <a:latin typeface="標楷體" panose="03000509000000000000" pitchFamily="65" charset="-120"/>
                          <a:ea typeface="標楷體" panose="03000509000000000000" pitchFamily="65" charset="-120"/>
                        </a:rPr>
                        <a:t>不涉及契約價金之契約變更</a:t>
                      </a:r>
                      <a:r>
                        <a:rPr lang="zh-TW" sz="1800" b="1" kern="0" dirty="0">
                          <a:solidFill>
                            <a:srgbClr val="000000"/>
                          </a:solidFill>
                          <a:effectLst/>
                          <a:latin typeface="標楷體" panose="03000509000000000000" pitchFamily="65" charset="-120"/>
                          <a:ea typeface="標楷體" panose="03000509000000000000" pitchFamily="65" charset="-120"/>
                        </a:rPr>
                        <a:t>。</a:t>
                      </a:r>
                      <a:endParaRPr lang="zh-TW" sz="1800" b="1" kern="100" dirty="0">
                        <a:solidFill>
                          <a:srgbClr val="000000"/>
                        </a:solidFill>
                        <a:effectLst/>
                        <a:latin typeface="標楷體" panose="03000509000000000000" pitchFamily="65" charset="-120"/>
                        <a:ea typeface="標楷體" panose="03000509000000000000" pitchFamily="65" charset="-120"/>
                        <a:cs typeface="Times New Roman"/>
                      </a:endParaRPr>
                    </a:p>
                  </a:txBody>
                  <a:tcPr marL="849" marR="849" marT="849" marB="84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a:spcAft>
                          <a:spcPts val="0"/>
                        </a:spcAft>
                      </a:pPr>
                      <a:r>
                        <a:rPr lang="zh-TW" sz="1600" b="1" kern="0">
                          <a:solidFill>
                            <a:srgbClr val="000000"/>
                          </a:solidFill>
                          <a:effectLst/>
                          <a:latin typeface="標楷體" panose="03000509000000000000" pitchFamily="65" charset="-120"/>
                          <a:ea typeface="標楷體" panose="03000509000000000000" pitchFamily="65" charset="-120"/>
                        </a:rPr>
                        <a:t>採購機關自行核准。但上級機關另有規定者，從其規定。</a:t>
                      </a:r>
                      <a:endParaRPr lang="zh-TW" sz="1600" b="1" kern="100">
                        <a:solidFill>
                          <a:srgbClr val="000000"/>
                        </a:solidFill>
                        <a:effectLst/>
                        <a:latin typeface="標楷體" panose="03000509000000000000" pitchFamily="65" charset="-120"/>
                        <a:ea typeface="標楷體" panose="03000509000000000000" pitchFamily="65" charset="-120"/>
                        <a:cs typeface="Times New Roman"/>
                      </a:endParaRPr>
                    </a:p>
                  </a:txBody>
                  <a:tcPr marL="849" marR="849" marT="849" marB="84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a:spcAft>
                          <a:spcPts val="0"/>
                        </a:spcAft>
                      </a:pPr>
                      <a:r>
                        <a:rPr lang="zh-TW" sz="1600" b="1" kern="0" dirty="0">
                          <a:solidFill>
                            <a:srgbClr val="000000"/>
                          </a:solidFill>
                          <a:effectLst/>
                          <a:latin typeface="標楷體" panose="03000509000000000000" pitchFamily="65" charset="-120"/>
                          <a:ea typeface="標楷體" panose="03000509000000000000" pitchFamily="65" charset="-120"/>
                        </a:rPr>
                        <a:t>上級機關另有規定者，</a:t>
                      </a:r>
                      <a:r>
                        <a:rPr lang="zh-TW" sz="1600" b="1" kern="0" dirty="0">
                          <a:solidFill>
                            <a:srgbClr val="FF0000"/>
                          </a:solidFill>
                          <a:effectLst/>
                          <a:latin typeface="標楷體" panose="03000509000000000000" pitchFamily="65" charset="-120"/>
                          <a:ea typeface="標楷體" panose="03000509000000000000" pitchFamily="65" charset="-120"/>
                        </a:rPr>
                        <a:t>從其規定</a:t>
                      </a:r>
                      <a:r>
                        <a:rPr lang="zh-TW" sz="1600" b="1" kern="0" dirty="0">
                          <a:solidFill>
                            <a:srgbClr val="000000"/>
                          </a:solidFill>
                          <a:effectLst/>
                          <a:latin typeface="標楷體" panose="03000509000000000000" pitchFamily="65" charset="-120"/>
                          <a:ea typeface="標楷體" panose="03000509000000000000" pitchFamily="65" charset="-120"/>
                        </a:rPr>
                        <a:t>。</a:t>
                      </a:r>
                      <a:endParaRPr lang="zh-TW" sz="1600" b="1" kern="100" dirty="0">
                        <a:solidFill>
                          <a:srgbClr val="000000"/>
                        </a:solidFill>
                        <a:effectLst/>
                        <a:latin typeface="標楷體" panose="03000509000000000000" pitchFamily="65" charset="-120"/>
                        <a:ea typeface="標楷體" panose="03000509000000000000" pitchFamily="65" charset="-120"/>
                        <a:cs typeface="Times New Roman"/>
                      </a:endParaRPr>
                    </a:p>
                  </a:txBody>
                  <a:tcPr marL="849" marR="849" marT="849" marB="84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a:spcAft>
                          <a:spcPts val="0"/>
                        </a:spcAft>
                      </a:pPr>
                      <a:r>
                        <a:rPr lang="zh-TW" sz="1600" b="1" kern="0" dirty="0">
                          <a:solidFill>
                            <a:srgbClr val="000000"/>
                          </a:solidFill>
                          <a:effectLst/>
                          <a:latin typeface="標楷體" panose="03000509000000000000" pitchFamily="65" charset="-120"/>
                          <a:ea typeface="標楷體" panose="03000509000000000000" pitchFamily="65" charset="-120"/>
                        </a:rPr>
                        <a:t>補具辦理結果之相關文件送上級機關備查，上級機關得決定免送備查。但上級機關另</a:t>
                      </a:r>
                      <a:r>
                        <a:rPr lang="zh-TW" sz="1600" b="1" kern="0" dirty="0">
                          <a:solidFill>
                            <a:srgbClr val="FF0000"/>
                          </a:solidFill>
                          <a:effectLst/>
                          <a:latin typeface="標楷體" panose="03000509000000000000" pitchFamily="65" charset="-120"/>
                          <a:ea typeface="標楷體" panose="03000509000000000000" pitchFamily="65" charset="-120"/>
                        </a:rPr>
                        <a:t>有規定者，從其規定</a:t>
                      </a:r>
                      <a:r>
                        <a:rPr lang="zh-TW" sz="1600" b="1" kern="0" dirty="0">
                          <a:solidFill>
                            <a:srgbClr val="000000"/>
                          </a:solidFill>
                          <a:effectLst/>
                          <a:latin typeface="標楷體" panose="03000509000000000000" pitchFamily="65" charset="-120"/>
                          <a:ea typeface="標楷體" panose="03000509000000000000" pitchFamily="65" charset="-120"/>
                        </a:rPr>
                        <a:t>。</a:t>
                      </a:r>
                      <a:endParaRPr lang="zh-TW" sz="1600" b="1" kern="100" dirty="0">
                        <a:solidFill>
                          <a:srgbClr val="000000"/>
                        </a:solidFill>
                        <a:effectLst/>
                        <a:latin typeface="標楷體" panose="03000509000000000000" pitchFamily="65" charset="-120"/>
                        <a:ea typeface="標楷體" panose="03000509000000000000" pitchFamily="65" charset="-120"/>
                        <a:cs typeface="Times New Roman"/>
                      </a:endParaRPr>
                    </a:p>
                  </a:txBody>
                  <a:tcPr marL="849" marR="849" marT="849" marB="84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r h="653938">
                <a:tc>
                  <a:txBody>
                    <a:bodyPr/>
                    <a:lstStyle/>
                    <a:p>
                      <a:pPr algn="ctr">
                        <a:spcAft>
                          <a:spcPts val="0"/>
                        </a:spcAft>
                      </a:pPr>
                      <a:r>
                        <a:rPr lang="zh-TW" sz="1600" b="1" kern="0">
                          <a:solidFill>
                            <a:srgbClr val="000000"/>
                          </a:solidFill>
                          <a:effectLst/>
                          <a:latin typeface="標楷體" panose="03000509000000000000" pitchFamily="65" charset="-120"/>
                          <a:ea typeface="標楷體" panose="03000509000000000000" pitchFamily="65" charset="-120"/>
                        </a:rPr>
                        <a:t>七</a:t>
                      </a:r>
                      <a:endParaRPr lang="zh-TW" sz="1600" b="1" kern="100">
                        <a:solidFill>
                          <a:srgbClr val="000000"/>
                        </a:solidFill>
                        <a:effectLst/>
                        <a:latin typeface="標楷體" panose="03000509000000000000" pitchFamily="65" charset="-120"/>
                        <a:ea typeface="標楷體" panose="03000509000000000000" pitchFamily="65" charset="-120"/>
                        <a:cs typeface="Times New Roman"/>
                      </a:endParaRPr>
                    </a:p>
                  </a:txBody>
                  <a:tcPr marL="849" marR="849" marT="849" marB="84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a:spcAft>
                          <a:spcPts val="0"/>
                        </a:spcAft>
                      </a:pPr>
                      <a:r>
                        <a:rPr lang="zh-TW" sz="1600" b="1" kern="0" dirty="0">
                          <a:solidFill>
                            <a:srgbClr val="000000"/>
                          </a:solidFill>
                          <a:effectLst/>
                          <a:latin typeface="標楷體" panose="03000509000000000000" pitchFamily="65" charset="-120"/>
                          <a:ea typeface="標楷體" panose="03000509000000000000" pitchFamily="65" charset="-120"/>
                        </a:rPr>
                        <a:t>由機關</a:t>
                      </a:r>
                      <a:r>
                        <a:rPr lang="zh-TW" sz="1600" b="1" kern="0" dirty="0">
                          <a:solidFill>
                            <a:srgbClr val="0000FF"/>
                          </a:solidFill>
                          <a:effectLst/>
                          <a:latin typeface="標楷體" panose="03000509000000000000" pitchFamily="65" charset="-120"/>
                          <a:ea typeface="標楷體" panose="03000509000000000000" pitchFamily="65" charset="-120"/>
                        </a:rPr>
                        <a:t>決定增購，且已於原招標公告及招標文件敘明</a:t>
                      </a:r>
                      <a:r>
                        <a:rPr lang="zh-TW" sz="1600" b="1" kern="0" dirty="0">
                          <a:solidFill>
                            <a:srgbClr val="000000"/>
                          </a:solidFill>
                          <a:effectLst/>
                          <a:latin typeface="標楷體" panose="03000509000000000000" pitchFamily="65" charset="-120"/>
                          <a:ea typeface="標楷體" panose="03000509000000000000" pitchFamily="65" charset="-120"/>
                        </a:rPr>
                        <a:t>機關得就原標的決定增購之期間、數量或金額。不論原契約金額大小，在該得增購之期間、數量或金額以內，</a:t>
                      </a:r>
                      <a:r>
                        <a:rPr lang="zh-TW" sz="1600" b="1" kern="0" dirty="0">
                          <a:solidFill>
                            <a:srgbClr val="0000FF"/>
                          </a:solidFill>
                          <a:effectLst/>
                          <a:latin typeface="標楷體" panose="03000509000000000000" pitchFamily="65" charset="-120"/>
                          <a:ea typeface="標楷體" panose="03000509000000000000" pitchFamily="65" charset="-120"/>
                        </a:rPr>
                        <a:t>依原招標文件及契約規定辦理者</a:t>
                      </a:r>
                      <a:r>
                        <a:rPr lang="zh-TW" sz="1600" b="1" kern="0" dirty="0">
                          <a:solidFill>
                            <a:srgbClr val="000000"/>
                          </a:solidFill>
                          <a:effectLst/>
                          <a:latin typeface="標楷體" panose="03000509000000000000" pitchFamily="65" charset="-120"/>
                          <a:ea typeface="標楷體" panose="03000509000000000000" pitchFamily="65" charset="-120"/>
                        </a:rPr>
                        <a:t>。</a:t>
                      </a:r>
                      <a:endParaRPr lang="zh-TW" sz="1600" b="1" kern="100" dirty="0">
                        <a:solidFill>
                          <a:srgbClr val="000000"/>
                        </a:solidFill>
                        <a:effectLst/>
                        <a:latin typeface="標楷體" panose="03000509000000000000" pitchFamily="65" charset="-120"/>
                        <a:ea typeface="標楷體" panose="03000509000000000000" pitchFamily="65" charset="-120"/>
                        <a:cs typeface="Times New Roman"/>
                      </a:endParaRPr>
                    </a:p>
                  </a:txBody>
                  <a:tcPr marL="849" marR="849" marT="849" marB="84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a:spcAft>
                          <a:spcPts val="0"/>
                        </a:spcAft>
                      </a:pPr>
                      <a:r>
                        <a:rPr lang="zh-TW" sz="2000" b="1" u="sng" kern="0" dirty="0">
                          <a:solidFill>
                            <a:srgbClr val="FF0000"/>
                          </a:solidFill>
                          <a:effectLst/>
                          <a:latin typeface="標楷體" panose="03000509000000000000" pitchFamily="65" charset="-120"/>
                          <a:ea typeface="標楷體" panose="03000509000000000000" pitchFamily="65" charset="-120"/>
                        </a:rPr>
                        <a:t>適用採購法第</a:t>
                      </a:r>
                      <a:r>
                        <a:rPr lang="en-US" altLang="zh-TW" sz="2000" b="1" u="sng" kern="0" dirty="0">
                          <a:solidFill>
                            <a:srgbClr val="FF0000"/>
                          </a:solidFill>
                          <a:effectLst/>
                          <a:latin typeface="標楷體" panose="03000509000000000000" pitchFamily="65" charset="-120"/>
                          <a:ea typeface="標楷體" panose="03000509000000000000" pitchFamily="65" charset="-120"/>
                        </a:rPr>
                        <a:t>22</a:t>
                      </a:r>
                      <a:r>
                        <a:rPr lang="zh-TW" sz="2000" b="1" u="sng" kern="0" dirty="0">
                          <a:solidFill>
                            <a:srgbClr val="FF0000"/>
                          </a:solidFill>
                          <a:effectLst/>
                          <a:latin typeface="標楷體" panose="03000509000000000000" pitchFamily="65" charset="-120"/>
                          <a:ea typeface="標楷體" panose="03000509000000000000" pitchFamily="65" charset="-120"/>
                        </a:rPr>
                        <a:t>條第</a:t>
                      </a:r>
                      <a:r>
                        <a:rPr lang="en-US" altLang="zh-TW" sz="2000" b="1" u="sng" kern="0" dirty="0">
                          <a:solidFill>
                            <a:srgbClr val="FF0000"/>
                          </a:solidFill>
                          <a:effectLst/>
                          <a:latin typeface="標楷體" panose="03000509000000000000" pitchFamily="65" charset="-120"/>
                          <a:ea typeface="標楷體" panose="03000509000000000000" pitchFamily="65" charset="-120"/>
                        </a:rPr>
                        <a:t>1</a:t>
                      </a:r>
                      <a:r>
                        <a:rPr lang="zh-TW" sz="2000" b="1" u="sng" kern="0" dirty="0">
                          <a:solidFill>
                            <a:srgbClr val="FF0000"/>
                          </a:solidFill>
                          <a:effectLst/>
                          <a:latin typeface="標楷體" panose="03000509000000000000" pitchFamily="65" charset="-120"/>
                          <a:ea typeface="標楷體" panose="03000509000000000000" pitchFamily="65" charset="-120"/>
                        </a:rPr>
                        <a:t>項第</a:t>
                      </a:r>
                      <a:r>
                        <a:rPr lang="en-US" altLang="zh-TW" sz="2000" b="1" u="sng" kern="0" dirty="0">
                          <a:solidFill>
                            <a:srgbClr val="FF0000"/>
                          </a:solidFill>
                          <a:effectLst/>
                          <a:latin typeface="標楷體" panose="03000509000000000000" pitchFamily="65" charset="-120"/>
                          <a:ea typeface="標楷體" panose="03000509000000000000" pitchFamily="65" charset="-120"/>
                        </a:rPr>
                        <a:t>7</a:t>
                      </a:r>
                      <a:r>
                        <a:rPr lang="zh-TW" sz="2000" b="1" u="sng" kern="0" dirty="0">
                          <a:solidFill>
                            <a:srgbClr val="FF0000"/>
                          </a:solidFill>
                          <a:effectLst/>
                          <a:latin typeface="標楷體" panose="03000509000000000000" pitchFamily="65" charset="-120"/>
                          <a:ea typeface="標楷體" panose="03000509000000000000" pitchFamily="65" charset="-120"/>
                        </a:rPr>
                        <a:t>款</a:t>
                      </a:r>
                      <a:r>
                        <a:rPr lang="zh-TW" sz="2000" b="1" kern="0" dirty="0">
                          <a:solidFill>
                            <a:srgbClr val="000000"/>
                          </a:solidFill>
                          <a:effectLst/>
                          <a:latin typeface="標楷體" panose="03000509000000000000" pitchFamily="65" charset="-120"/>
                          <a:ea typeface="標楷體" panose="03000509000000000000" pitchFamily="65" charset="-120"/>
                        </a:rPr>
                        <a:t>情形，由採購機關自行核准。</a:t>
                      </a:r>
                      <a:endParaRPr lang="zh-TW" sz="2000" b="1" kern="100" dirty="0">
                        <a:solidFill>
                          <a:srgbClr val="000000"/>
                        </a:solidFill>
                        <a:effectLst/>
                        <a:latin typeface="標楷體" panose="03000509000000000000" pitchFamily="65" charset="-120"/>
                        <a:ea typeface="標楷體" panose="03000509000000000000" pitchFamily="65" charset="-120"/>
                      </a:endParaRPr>
                    </a:p>
                    <a:p>
                      <a:pPr algn="l">
                        <a:spcAft>
                          <a:spcPts val="0"/>
                        </a:spcAft>
                      </a:pPr>
                      <a:r>
                        <a:rPr lang="en-US" sz="1600" b="1" kern="0" dirty="0">
                          <a:solidFill>
                            <a:srgbClr val="000000"/>
                          </a:solidFill>
                          <a:effectLst/>
                          <a:latin typeface="標楷體" panose="03000509000000000000" pitchFamily="65" charset="-120"/>
                          <a:ea typeface="標楷體" panose="03000509000000000000" pitchFamily="65" charset="-120"/>
                        </a:rPr>
                        <a:t> </a:t>
                      </a:r>
                      <a:endParaRPr lang="zh-TW" sz="1600" b="1" kern="100" dirty="0">
                        <a:solidFill>
                          <a:srgbClr val="000000"/>
                        </a:solidFill>
                        <a:effectLst/>
                        <a:latin typeface="標楷體" panose="03000509000000000000" pitchFamily="65" charset="-120"/>
                        <a:ea typeface="標楷體" panose="03000509000000000000" pitchFamily="65" charset="-120"/>
                        <a:cs typeface="Times New Roman"/>
                      </a:endParaRPr>
                    </a:p>
                  </a:txBody>
                  <a:tcPr marL="849" marR="849" marT="849" marB="84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a:spcAft>
                          <a:spcPts val="0"/>
                        </a:spcAft>
                      </a:pPr>
                      <a:r>
                        <a:rPr lang="zh-TW" sz="1600" b="1" u="sng" kern="0" dirty="0">
                          <a:solidFill>
                            <a:srgbClr val="0000FF"/>
                          </a:solidFill>
                          <a:effectLst/>
                          <a:latin typeface="標楷體" panose="03000509000000000000" pitchFamily="65" charset="-120"/>
                          <a:ea typeface="標楷體" panose="03000509000000000000" pitchFamily="65" charset="-120"/>
                        </a:rPr>
                        <a:t>增購部分之累計金額未達公告金額者</a:t>
                      </a:r>
                      <a:r>
                        <a:rPr lang="zh-TW" sz="1600" b="1" kern="0" dirty="0">
                          <a:solidFill>
                            <a:srgbClr val="000000"/>
                          </a:solidFill>
                          <a:effectLst/>
                          <a:latin typeface="標楷體" panose="03000509000000000000" pitchFamily="65" charset="-120"/>
                          <a:ea typeface="標楷體" panose="03000509000000000000" pitchFamily="65" charset="-120"/>
                        </a:rPr>
                        <a:t>，適用採購法第</a:t>
                      </a:r>
                      <a:r>
                        <a:rPr lang="en-US" altLang="zh-TW" sz="1600" b="1" kern="0" dirty="0">
                          <a:solidFill>
                            <a:srgbClr val="000000"/>
                          </a:solidFill>
                          <a:effectLst/>
                          <a:latin typeface="標楷體" panose="03000509000000000000" pitchFamily="65" charset="-120"/>
                          <a:ea typeface="標楷體" panose="03000509000000000000" pitchFamily="65" charset="-120"/>
                        </a:rPr>
                        <a:t>13</a:t>
                      </a:r>
                      <a:r>
                        <a:rPr lang="zh-TW" sz="1600" b="1" kern="0" dirty="0">
                          <a:solidFill>
                            <a:srgbClr val="000000"/>
                          </a:solidFill>
                          <a:effectLst/>
                          <a:latin typeface="標楷體" panose="03000509000000000000" pitchFamily="65" charset="-120"/>
                          <a:ea typeface="標楷體" panose="03000509000000000000" pitchFamily="65" charset="-120"/>
                        </a:rPr>
                        <a:t>條第</a:t>
                      </a:r>
                      <a:r>
                        <a:rPr lang="en-US" altLang="zh-TW" sz="1600" b="1" kern="0" dirty="0">
                          <a:solidFill>
                            <a:srgbClr val="000000"/>
                          </a:solidFill>
                          <a:effectLst/>
                          <a:latin typeface="標楷體" panose="03000509000000000000" pitchFamily="65" charset="-120"/>
                          <a:ea typeface="標楷體" panose="03000509000000000000" pitchFamily="65" charset="-120"/>
                        </a:rPr>
                        <a:t>2</a:t>
                      </a:r>
                      <a:r>
                        <a:rPr lang="zh-TW" sz="1600" b="1" kern="0" dirty="0">
                          <a:solidFill>
                            <a:srgbClr val="000000"/>
                          </a:solidFill>
                          <a:effectLst/>
                          <a:latin typeface="標楷體" panose="03000509000000000000" pitchFamily="65" charset="-120"/>
                          <a:ea typeface="標楷體" panose="03000509000000000000" pitchFamily="65" charset="-120"/>
                        </a:rPr>
                        <a:t>項監辦規定；</a:t>
                      </a:r>
                      <a:r>
                        <a:rPr lang="zh-TW" sz="1600" b="1" u="sng" kern="0" dirty="0">
                          <a:solidFill>
                            <a:srgbClr val="0000FF"/>
                          </a:solidFill>
                          <a:effectLst/>
                          <a:latin typeface="標楷體" panose="03000509000000000000" pitchFamily="65" charset="-120"/>
                          <a:ea typeface="標楷體" panose="03000509000000000000" pitchFamily="65" charset="-120"/>
                        </a:rPr>
                        <a:t>累計金額在公告金額以上而未達查核金額者</a:t>
                      </a:r>
                      <a:r>
                        <a:rPr lang="zh-TW" sz="1600" b="1" kern="0" dirty="0">
                          <a:solidFill>
                            <a:srgbClr val="000000"/>
                          </a:solidFill>
                          <a:effectLst/>
                          <a:latin typeface="標楷體" panose="03000509000000000000" pitchFamily="65" charset="-120"/>
                          <a:ea typeface="標楷體" panose="03000509000000000000" pitchFamily="65" charset="-120"/>
                        </a:rPr>
                        <a:t>，適用採購法第</a:t>
                      </a:r>
                      <a:r>
                        <a:rPr lang="en-US" altLang="zh-TW" sz="1600" b="1" kern="0" dirty="0">
                          <a:solidFill>
                            <a:srgbClr val="000000"/>
                          </a:solidFill>
                          <a:effectLst/>
                          <a:latin typeface="標楷體" panose="03000509000000000000" pitchFamily="65" charset="-120"/>
                          <a:ea typeface="標楷體" panose="03000509000000000000" pitchFamily="65" charset="-120"/>
                        </a:rPr>
                        <a:t>13</a:t>
                      </a:r>
                      <a:r>
                        <a:rPr lang="zh-TW" sz="1600" b="1" kern="0" dirty="0">
                          <a:solidFill>
                            <a:srgbClr val="000000"/>
                          </a:solidFill>
                          <a:effectLst/>
                          <a:latin typeface="標楷體" panose="03000509000000000000" pitchFamily="65" charset="-120"/>
                          <a:ea typeface="標楷體" panose="03000509000000000000" pitchFamily="65" charset="-120"/>
                        </a:rPr>
                        <a:t>條第</a:t>
                      </a:r>
                      <a:r>
                        <a:rPr lang="en-US" altLang="zh-TW" sz="1600" b="1" kern="0" dirty="0">
                          <a:solidFill>
                            <a:srgbClr val="000000"/>
                          </a:solidFill>
                          <a:effectLst/>
                          <a:latin typeface="標楷體" panose="03000509000000000000" pitchFamily="65" charset="-120"/>
                          <a:ea typeface="標楷體" panose="03000509000000000000" pitchFamily="65" charset="-120"/>
                        </a:rPr>
                        <a:t>1</a:t>
                      </a:r>
                      <a:r>
                        <a:rPr lang="zh-TW" sz="1600" b="1" kern="0" dirty="0">
                          <a:solidFill>
                            <a:srgbClr val="000000"/>
                          </a:solidFill>
                          <a:effectLst/>
                          <a:latin typeface="標楷體" panose="03000509000000000000" pitchFamily="65" charset="-120"/>
                          <a:ea typeface="標楷體" panose="03000509000000000000" pitchFamily="65" charset="-120"/>
                        </a:rPr>
                        <a:t>項監辦規定；</a:t>
                      </a:r>
                      <a:r>
                        <a:rPr lang="zh-TW" sz="1600" b="1" u="sng" kern="0" dirty="0">
                          <a:solidFill>
                            <a:srgbClr val="0000FF"/>
                          </a:solidFill>
                          <a:effectLst/>
                          <a:latin typeface="標楷體" panose="03000509000000000000" pitchFamily="65" charset="-120"/>
                          <a:ea typeface="標楷體" panose="03000509000000000000" pitchFamily="65" charset="-120"/>
                        </a:rPr>
                        <a:t>累計金額在查核金額以上者</a:t>
                      </a:r>
                      <a:r>
                        <a:rPr lang="zh-TW" sz="1600" b="1" kern="0" dirty="0">
                          <a:solidFill>
                            <a:srgbClr val="000000"/>
                          </a:solidFill>
                          <a:effectLst/>
                          <a:latin typeface="標楷體" panose="03000509000000000000" pitchFamily="65" charset="-120"/>
                          <a:ea typeface="標楷體" panose="03000509000000000000" pitchFamily="65" charset="-120"/>
                        </a:rPr>
                        <a:t>，適用採購法第</a:t>
                      </a:r>
                      <a:r>
                        <a:rPr lang="en-US" altLang="zh-TW" sz="1600" b="1" kern="0" dirty="0">
                          <a:solidFill>
                            <a:srgbClr val="000000"/>
                          </a:solidFill>
                          <a:effectLst/>
                          <a:latin typeface="標楷體" panose="03000509000000000000" pitchFamily="65" charset="-120"/>
                          <a:ea typeface="標楷體" panose="03000509000000000000" pitchFamily="65" charset="-120"/>
                        </a:rPr>
                        <a:t>12</a:t>
                      </a:r>
                      <a:r>
                        <a:rPr lang="zh-TW" sz="1600" b="1" kern="0" dirty="0">
                          <a:solidFill>
                            <a:srgbClr val="000000"/>
                          </a:solidFill>
                          <a:effectLst/>
                          <a:latin typeface="標楷體" panose="03000509000000000000" pitchFamily="65" charset="-120"/>
                          <a:ea typeface="標楷體" panose="03000509000000000000" pitchFamily="65" charset="-120"/>
                        </a:rPr>
                        <a:t>條第</a:t>
                      </a:r>
                      <a:r>
                        <a:rPr lang="en-US" altLang="zh-TW" sz="1600" b="1" kern="0" dirty="0">
                          <a:solidFill>
                            <a:srgbClr val="000000"/>
                          </a:solidFill>
                          <a:effectLst/>
                          <a:latin typeface="標楷體" panose="03000509000000000000" pitchFamily="65" charset="-120"/>
                          <a:ea typeface="標楷體" panose="03000509000000000000" pitchFamily="65" charset="-120"/>
                        </a:rPr>
                        <a:t>1</a:t>
                      </a:r>
                      <a:r>
                        <a:rPr lang="zh-TW" sz="1600" b="1" kern="0" dirty="0">
                          <a:solidFill>
                            <a:srgbClr val="000000"/>
                          </a:solidFill>
                          <a:effectLst/>
                          <a:latin typeface="標楷體" panose="03000509000000000000" pitchFamily="65" charset="-120"/>
                          <a:ea typeface="標楷體" panose="03000509000000000000" pitchFamily="65" charset="-120"/>
                        </a:rPr>
                        <a:t>項及第</a:t>
                      </a:r>
                      <a:r>
                        <a:rPr lang="en-US" altLang="zh-TW" sz="1600" b="1" kern="0" dirty="0">
                          <a:solidFill>
                            <a:srgbClr val="000000"/>
                          </a:solidFill>
                          <a:effectLst/>
                          <a:latin typeface="標楷體" panose="03000509000000000000" pitchFamily="65" charset="-120"/>
                          <a:ea typeface="標楷體" panose="03000509000000000000" pitchFamily="65" charset="-120"/>
                        </a:rPr>
                        <a:t>13</a:t>
                      </a:r>
                      <a:r>
                        <a:rPr lang="zh-TW" sz="1600" b="1" kern="0" dirty="0">
                          <a:solidFill>
                            <a:srgbClr val="000000"/>
                          </a:solidFill>
                          <a:effectLst/>
                          <a:latin typeface="標楷體" panose="03000509000000000000" pitchFamily="65" charset="-120"/>
                          <a:ea typeface="標楷體" panose="03000509000000000000" pitchFamily="65" charset="-120"/>
                        </a:rPr>
                        <a:t>條第</a:t>
                      </a:r>
                      <a:r>
                        <a:rPr lang="en-US" altLang="zh-TW" sz="1600" b="1" kern="0" dirty="0">
                          <a:solidFill>
                            <a:srgbClr val="000000"/>
                          </a:solidFill>
                          <a:effectLst/>
                          <a:latin typeface="標楷體" panose="03000509000000000000" pitchFamily="65" charset="-120"/>
                          <a:ea typeface="標楷體" panose="03000509000000000000" pitchFamily="65" charset="-120"/>
                        </a:rPr>
                        <a:t>1</a:t>
                      </a:r>
                      <a:r>
                        <a:rPr lang="zh-TW" sz="1600" b="1" kern="0" dirty="0">
                          <a:solidFill>
                            <a:srgbClr val="000000"/>
                          </a:solidFill>
                          <a:effectLst/>
                          <a:latin typeface="標楷體" panose="03000509000000000000" pitchFamily="65" charset="-120"/>
                          <a:ea typeface="標楷體" panose="03000509000000000000" pitchFamily="65" charset="-120"/>
                        </a:rPr>
                        <a:t>項監辦規定。</a:t>
                      </a:r>
                      <a:endParaRPr lang="zh-TW" sz="1600" b="1" kern="100" dirty="0">
                        <a:solidFill>
                          <a:srgbClr val="000000"/>
                        </a:solidFill>
                        <a:effectLst/>
                        <a:latin typeface="標楷體" panose="03000509000000000000" pitchFamily="65" charset="-120"/>
                        <a:ea typeface="標楷體" panose="03000509000000000000" pitchFamily="65" charset="-120"/>
                        <a:cs typeface="Times New Roman"/>
                      </a:endParaRPr>
                    </a:p>
                  </a:txBody>
                  <a:tcPr marL="849" marR="849" marT="849" marB="84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a:spcAft>
                          <a:spcPts val="0"/>
                        </a:spcAft>
                      </a:pPr>
                      <a:r>
                        <a:rPr lang="zh-TW" sz="1600" b="1" kern="0" dirty="0">
                          <a:solidFill>
                            <a:srgbClr val="000000"/>
                          </a:solidFill>
                          <a:effectLst/>
                          <a:latin typeface="標楷體" panose="03000509000000000000" pitchFamily="65" charset="-120"/>
                          <a:ea typeface="標楷體" panose="03000509000000000000" pitchFamily="65" charset="-120"/>
                        </a:rPr>
                        <a:t>查核金額以上之採購，補具辦理結果之相關文件送上級機關備查，上級機關得決定免送備查。但上級機關另</a:t>
                      </a:r>
                      <a:r>
                        <a:rPr lang="zh-TW" sz="1600" b="1" kern="0" dirty="0">
                          <a:solidFill>
                            <a:srgbClr val="FF0000"/>
                          </a:solidFill>
                          <a:effectLst/>
                          <a:latin typeface="標楷體" panose="03000509000000000000" pitchFamily="65" charset="-120"/>
                          <a:ea typeface="標楷體" panose="03000509000000000000" pitchFamily="65" charset="-120"/>
                        </a:rPr>
                        <a:t>有規定者，從其規定</a:t>
                      </a:r>
                      <a:r>
                        <a:rPr lang="zh-TW" sz="1600" b="1" kern="0" dirty="0">
                          <a:solidFill>
                            <a:srgbClr val="000000"/>
                          </a:solidFill>
                          <a:effectLst/>
                          <a:latin typeface="標楷體" panose="03000509000000000000" pitchFamily="65" charset="-120"/>
                          <a:ea typeface="標楷體" panose="03000509000000000000" pitchFamily="65" charset="-120"/>
                        </a:rPr>
                        <a:t>。</a:t>
                      </a:r>
                      <a:endParaRPr lang="zh-TW" sz="1600" b="1" kern="100" dirty="0">
                        <a:solidFill>
                          <a:srgbClr val="000000"/>
                        </a:solidFill>
                        <a:effectLst/>
                        <a:latin typeface="標楷體" panose="03000509000000000000" pitchFamily="65" charset="-120"/>
                        <a:ea typeface="標楷體" panose="03000509000000000000" pitchFamily="65" charset="-120"/>
                        <a:cs typeface="Times New Roman"/>
                      </a:endParaRPr>
                    </a:p>
                  </a:txBody>
                  <a:tcPr marL="849" marR="849" marT="849" marB="84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4"/>
                  </a:ext>
                </a:extLst>
              </a:tr>
            </a:tbl>
          </a:graphicData>
        </a:graphic>
      </p:graphicFrame>
      <p:sp>
        <p:nvSpPr>
          <p:cNvPr id="7" name="矩形 6"/>
          <p:cNvSpPr/>
          <p:nvPr/>
        </p:nvSpPr>
        <p:spPr>
          <a:xfrm>
            <a:off x="406169" y="173482"/>
            <a:ext cx="8568952" cy="369332"/>
          </a:xfrm>
          <a:prstGeom prst="rect">
            <a:avLst/>
          </a:prstGeom>
        </p:spPr>
        <p:txBody>
          <a:bodyPr wrap="square">
            <a:spAutoFit/>
          </a:bodyPr>
          <a:lstStyle/>
          <a:p>
            <a:pPr algn="ctr"/>
            <a:r>
              <a:rPr lang="zh-TW" altLang="en-US" b="1" dirty="0">
                <a:solidFill>
                  <a:srgbClr val="000000"/>
                </a:solidFill>
                <a:latin typeface="標楷體" panose="03000509000000000000" pitchFamily="65" charset="-120"/>
                <a:ea typeface="標楷體" panose="03000509000000000000" pitchFamily="65" charset="-120"/>
              </a:rPr>
              <a:t>採購契約變更或加減價核准監辦備查規定一覽表</a:t>
            </a:r>
          </a:p>
        </p:txBody>
      </p:sp>
    </p:spTree>
    <p:extLst>
      <p:ext uri="{BB962C8B-B14F-4D97-AF65-F5344CB8AC3E}">
        <p14:creationId xmlns:p14="http://schemas.microsoft.com/office/powerpoint/2010/main" val="317631081"/>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graphicFrame>
        <p:nvGraphicFramePr>
          <p:cNvPr id="5" name="表格 4"/>
          <p:cNvGraphicFramePr>
            <a:graphicFrameLocks noGrp="1"/>
          </p:cNvGraphicFramePr>
          <p:nvPr/>
        </p:nvGraphicFramePr>
        <p:xfrm>
          <a:off x="395536" y="700628"/>
          <a:ext cx="8496944" cy="4996396"/>
        </p:xfrm>
        <a:graphic>
          <a:graphicData uri="http://schemas.openxmlformats.org/drawingml/2006/table">
            <a:tbl>
              <a:tblPr firstRow="1" firstCol="1" bandRow="1">
                <a:tableStyleId>{5C22544A-7EE6-4342-B048-85BDC9FD1C3A}</a:tableStyleId>
              </a:tblPr>
              <a:tblGrid>
                <a:gridCol w="504056">
                  <a:extLst>
                    <a:ext uri="{9D8B030D-6E8A-4147-A177-3AD203B41FA5}">
                      <a16:colId xmlns:a16="http://schemas.microsoft.com/office/drawing/2014/main" val="20000"/>
                    </a:ext>
                  </a:extLst>
                </a:gridCol>
                <a:gridCol w="2232248">
                  <a:extLst>
                    <a:ext uri="{9D8B030D-6E8A-4147-A177-3AD203B41FA5}">
                      <a16:colId xmlns:a16="http://schemas.microsoft.com/office/drawing/2014/main" val="20001"/>
                    </a:ext>
                  </a:extLst>
                </a:gridCol>
                <a:gridCol w="1800200">
                  <a:extLst>
                    <a:ext uri="{9D8B030D-6E8A-4147-A177-3AD203B41FA5}">
                      <a16:colId xmlns:a16="http://schemas.microsoft.com/office/drawing/2014/main" val="20002"/>
                    </a:ext>
                  </a:extLst>
                </a:gridCol>
                <a:gridCol w="2088232">
                  <a:extLst>
                    <a:ext uri="{9D8B030D-6E8A-4147-A177-3AD203B41FA5}">
                      <a16:colId xmlns:a16="http://schemas.microsoft.com/office/drawing/2014/main" val="20003"/>
                    </a:ext>
                  </a:extLst>
                </a:gridCol>
                <a:gridCol w="1872208">
                  <a:extLst>
                    <a:ext uri="{9D8B030D-6E8A-4147-A177-3AD203B41FA5}">
                      <a16:colId xmlns:a16="http://schemas.microsoft.com/office/drawing/2014/main" val="20004"/>
                    </a:ext>
                  </a:extLst>
                </a:gridCol>
              </a:tblGrid>
              <a:tr h="360040">
                <a:tc>
                  <a:txBody>
                    <a:bodyPr/>
                    <a:lstStyle/>
                    <a:p>
                      <a:pPr algn="ctr">
                        <a:spcAft>
                          <a:spcPts val="0"/>
                        </a:spcAft>
                      </a:pPr>
                      <a:r>
                        <a:rPr lang="zh-TW" sz="1600" b="1" kern="0" dirty="0">
                          <a:solidFill>
                            <a:srgbClr val="000000"/>
                          </a:solidFill>
                          <a:effectLst/>
                          <a:latin typeface="標楷體" panose="03000509000000000000" pitchFamily="65" charset="-120"/>
                          <a:ea typeface="標楷體" panose="03000509000000000000" pitchFamily="65" charset="-120"/>
                        </a:rPr>
                        <a:t>項次</a:t>
                      </a:r>
                      <a:endParaRPr lang="zh-TW" sz="1600" b="1" kern="100" dirty="0">
                        <a:solidFill>
                          <a:srgbClr val="000000"/>
                        </a:solidFill>
                        <a:effectLst/>
                        <a:latin typeface="標楷體" panose="03000509000000000000" pitchFamily="65" charset="-120"/>
                        <a:ea typeface="標楷體" panose="03000509000000000000" pitchFamily="65" charset="-120"/>
                        <a:cs typeface="Times New Roman"/>
                      </a:endParaRPr>
                    </a:p>
                  </a:txBody>
                  <a:tcPr marL="849" marR="849" marT="849" marB="84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spcAft>
                          <a:spcPts val="0"/>
                        </a:spcAft>
                      </a:pPr>
                      <a:r>
                        <a:rPr lang="zh-TW" sz="1600" b="1" kern="0" dirty="0">
                          <a:solidFill>
                            <a:srgbClr val="000000"/>
                          </a:solidFill>
                          <a:effectLst/>
                          <a:latin typeface="標楷體" panose="03000509000000000000" pitchFamily="65" charset="-120"/>
                          <a:ea typeface="標楷體" panose="03000509000000000000" pitchFamily="65" charset="-120"/>
                        </a:rPr>
                        <a:t>契約變更或加減價情形</a:t>
                      </a:r>
                      <a:endParaRPr lang="zh-TW" sz="1600" b="1" kern="100" dirty="0">
                        <a:solidFill>
                          <a:srgbClr val="000000"/>
                        </a:solidFill>
                        <a:effectLst/>
                        <a:latin typeface="標楷體" panose="03000509000000000000" pitchFamily="65" charset="-120"/>
                        <a:ea typeface="標楷體" panose="03000509000000000000" pitchFamily="65" charset="-120"/>
                        <a:cs typeface="Times New Roman"/>
                      </a:endParaRPr>
                    </a:p>
                  </a:txBody>
                  <a:tcPr marL="849" marR="849" marT="849" marB="84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20000"/>
                        <a:lumOff val="80000"/>
                      </a:schemeClr>
                    </a:solidFill>
                  </a:tcPr>
                </a:tc>
                <a:tc>
                  <a:txBody>
                    <a:bodyPr/>
                    <a:lstStyle/>
                    <a:p>
                      <a:pPr algn="ctr">
                        <a:spcAft>
                          <a:spcPts val="0"/>
                        </a:spcAft>
                      </a:pPr>
                      <a:r>
                        <a:rPr lang="zh-TW" sz="1600" b="1" kern="0" dirty="0">
                          <a:solidFill>
                            <a:srgbClr val="000000"/>
                          </a:solidFill>
                          <a:effectLst/>
                          <a:latin typeface="標楷體" panose="03000509000000000000" pitchFamily="65" charset="-120"/>
                          <a:ea typeface="標楷體" panose="03000509000000000000" pitchFamily="65" charset="-120"/>
                        </a:rPr>
                        <a:t>核准規定</a:t>
                      </a:r>
                      <a:endParaRPr lang="zh-TW" sz="1600" b="1" kern="100" dirty="0">
                        <a:solidFill>
                          <a:srgbClr val="000000"/>
                        </a:solidFill>
                        <a:effectLst/>
                        <a:latin typeface="標楷體" panose="03000509000000000000" pitchFamily="65" charset="-120"/>
                        <a:ea typeface="標楷體" panose="03000509000000000000" pitchFamily="65" charset="-120"/>
                        <a:cs typeface="Times New Roman"/>
                      </a:endParaRPr>
                    </a:p>
                  </a:txBody>
                  <a:tcPr marL="849" marR="849" marT="849" marB="84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gn="ctr">
                        <a:spcAft>
                          <a:spcPts val="0"/>
                        </a:spcAft>
                      </a:pPr>
                      <a:r>
                        <a:rPr lang="zh-TW" sz="1600" b="1" kern="0" dirty="0">
                          <a:solidFill>
                            <a:srgbClr val="000000"/>
                          </a:solidFill>
                          <a:effectLst/>
                          <a:latin typeface="標楷體" panose="03000509000000000000" pitchFamily="65" charset="-120"/>
                          <a:ea typeface="標楷體" panose="03000509000000000000" pitchFamily="65" charset="-120"/>
                        </a:rPr>
                        <a:t>監辦規定</a:t>
                      </a:r>
                      <a:endParaRPr lang="zh-TW" sz="1600" b="1" kern="100" dirty="0">
                        <a:solidFill>
                          <a:srgbClr val="000000"/>
                        </a:solidFill>
                        <a:effectLst/>
                        <a:latin typeface="標楷體" panose="03000509000000000000" pitchFamily="65" charset="-120"/>
                        <a:ea typeface="標楷體" panose="03000509000000000000" pitchFamily="65" charset="-120"/>
                        <a:cs typeface="Times New Roman"/>
                      </a:endParaRPr>
                    </a:p>
                  </a:txBody>
                  <a:tcPr marL="849" marR="849" marT="849" marB="84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gn="ctr">
                        <a:spcAft>
                          <a:spcPts val="0"/>
                        </a:spcAft>
                      </a:pPr>
                      <a:r>
                        <a:rPr lang="zh-TW" sz="1600" b="1" kern="0" dirty="0">
                          <a:solidFill>
                            <a:srgbClr val="000000"/>
                          </a:solidFill>
                          <a:effectLst/>
                          <a:latin typeface="標楷體" panose="03000509000000000000" pitchFamily="65" charset="-120"/>
                          <a:ea typeface="標楷體" panose="03000509000000000000" pitchFamily="65" charset="-120"/>
                        </a:rPr>
                        <a:t>備查規定</a:t>
                      </a:r>
                      <a:endParaRPr lang="zh-TW" sz="1600" b="1" kern="100" dirty="0">
                        <a:solidFill>
                          <a:srgbClr val="000000"/>
                        </a:solidFill>
                        <a:effectLst/>
                        <a:latin typeface="標楷體" panose="03000509000000000000" pitchFamily="65" charset="-120"/>
                        <a:ea typeface="標楷體" panose="03000509000000000000" pitchFamily="65" charset="-120"/>
                        <a:cs typeface="Times New Roman"/>
                      </a:endParaRPr>
                    </a:p>
                  </a:txBody>
                  <a:tcPr marL="849" marR="849" marT="849" marB="84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10000"/>
                  </a:ext>
                </a:extLst>
              </a:tr>
              <a:tr h="776233">
                <a:tc>
                  <a:txBody>
                    <a:bodyPr/>
                    <a:lstStyle/>
                    <a:p>
                      <a:pPr algn="ctr">
                        <a:spcAft>
                          <a:spcPts val="0"/>
                        </a:spcAft>
                      </a:pPr>
                      <a:r>
                        <a:rPr lang="zh-TW" sz="1600" b="1" kern="0" dirty="0">
                          <a:solidFill>
                            <a:srgbClr val="000000"/>
                          </a:solidFill>
                          <a:effectLst/>
                          <a:latin typeface="標楷體" panose="03000509000000000000" pitchFamily="65" charset="-120"/>
                          <a:ea typeface="標楷體" panose="03000509000000000000" pitchFamily="65" charset="-120"/>
                        </a:rPr>
                        <a:t>八</a:t>
                      </a:r>
                      <a:endParaRPr lang="zh-TW" sz="1600" b="1" kern="100" dirty="0">
                        <a:solidFill>
                          <a:srgbClr val="000000"/>
                        </a:solidFill>
                        <a:effectLst/>
                        <a:latin typeface="標楷體" panose="03000509000000000000" pitchFamily="65" charset="-120"/>
                        <a:ea typeface="標楷體" panose="03000509000000000000" pitchFamily="65" charset="-120"/>
                        <a:cs typeface="Times New Roman"/>
                      </a:endParaRPr>
                    </a:p>
                  </a:txBody>
                  <a:tcPr marL="849" marR="849" marT="849" marB="84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a:spcAft>
                          <a:spcPts val="0"/>
                        </a:spcAft>
                      </a:pPr>
                      <a:r>
                        <a:rPr lang="zh-TW" sz="1600" b="1" kern="0" dirty="0">
                          <a:solidFill>
                            <a:srgbClr val="0000FF"/>
                          </a:solidFill>
                          <a:effectLst/>
                          <a:latin typeface="標楷體" panose="03000509000000000000" pitchFamily="65" charset="-120"/>
                          <a:ea typeface="標楷體" panose="03000509000000000000" pitchFamily="65" charset="-120"/>
                        </a:rPr>
                        <a:t>由廠商決定增加供應數量或金額</a:t>
                      </a:r>
                      <a:r>
                        <a:rPr lang="zh-TW" sz="1600" b="1" kern="0" dirty="0">
                          <a:solidFill>
                            <a:srgbClr val="000000"/>
                          </a:solidFill>
                          <a:effectLst/>
                          <a:latin typeface="標楷體" panose="03000509000000000000" pitchFamily="65" charset="-120"/>
                          <a:ea typeface="標楷體" panose="03000509000000000000" pitchFamily="65" charset="-120"/>
                        </a:rPr>
                        <a:t>（</a:t>
                      </a:r>
                      <a:r>
                        <a:rPr lang="zh-TW" sz="1600" b="1" u="sng" kern="0" dirty="0">
                          <a:solidFill>
                            <a:srgbClr val="FF0000"/>
                          </a:solidFill>
                          <a:effectLst/>
                          <a:latin typeface="標楷體" panose="03000509000000000000" pitchFamily="65" charset="-120"/>
                          <a:ea typeface="標楷體" panose="03000509000000000000" pitchFamily="65" charset="-120"/>
                        </a:rPr>
                        <a:t>含採購契約價金之給付係依實際施作或供應之項目及數量給付</a:t>
                      </a:r>
                      <a:r>
                        <a:rPr lang="zh-TW" sz="1600" b="1" kern="0" dirty="0">
                          <a:solidFill>
                            <a:srgbClr val="000000"/>
                          </a:solidFill>
                          <a:effectLst/>
                          <a:latin typeface="標楷體" panose="03000509000000000000" pitchFamily="65" charset="-120"/>
                          <a:ea typeface="標楷體" panose="03000509000000000000" pitchFamily="65" charset="-120"/>
                        </a:rPr>
                        <a:t>），</a:t>
                      </a:r>
                      <a:r>
                        <a:rPr lang="zh-TW" sz="1600" b="1" kern="0" dirty="0">
                          <a:solidFill>
                            <a:srgbClr val="0000FF"/>
                          </a:solidFill>
                          <a:effectLst/>
                          <a:latin typeface="標楷體" panose="03000509000000000000" pitchFamily="65" charset="-120"/>
                          <a:ea typeface="標楷體" panose="03000509000000000000" pitchFamily="65" charset="-120"/>
                        </a:rPr>
                        <a:t>且已於招標文件敘明得增加供應數量或金額之上限及計價方式</a:t>
                      </a:r>
                      <a:r>
                        <a:rPr lang="zh-TW" sz="1600" b="1" kern="0" dirty="0">
                          <a:solidFill>
                            <a:srgbClr val="000000"/>
                          </a:solidFill>
                          <a:effectLst/>
                          <a:latin typeface="標楷體" panose="03000509000000000000" pitchFamily="65" charset="-120"/>
                          <a:ea typeface="標楷體" panose="03000509000000000000" pitchFamily="65" charset="-120"/>
                        </a:rPr>
                        <a:t>。不論原契約金額大小，在該得增購之數量或金額以內，依原招標文件及契約規定辦理者。</a:t>
                      </a:r>
                      <a:endParaRPr lang="zh-TW" sz="1600" b="1" kern="100" dirty="0">
                        <a:solidFill>
                          <a:srgbClr val="000000"/>
                        </a:solidFill>
                        <a:effectLst/>
                        <a:latin typeface="標楷體" panose="03000509000000000000" pitchFamily="65" charset="-120"/>
                        <a:ea typeface="標楷體" panose="03000509000000000000" pitchFamily="65" charset="-120"/>
                        <a:cs typeface="Times New Roman"/>
                      </a:endParaRPr>
                    </a:p>
                  </a:txBody>
                  <a:tcPr marL="849" marR="849" marT="849" marB="84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a:spcAft>
                          <a:spcPts val="0"/>
                        </a:spcAft>
                      </a:pPr>
                      <a:r>
                        <a:rPr lang="zh-TW" sz="2000" b="1" u="sng" kern="0" dirty="0">
                          <a:solidFill>
                            <a:srgbClr val="0000FF"/>
                          </a:solidFill>
                          <a:effectLst/>
                          <a:latin typeface="標楷體" panose="03000509000000000000" pitchFamily="65" charset="-120"/>
                          <a:ea typeface="標楷體" panose="03000509000000000000" pitchFamily="65" charset="-120"/>
                        </a:rPr>
                        <a:t>適用採購法第</a:t>
                      </a:r>
                      <a:r>
                        <a:rPr lang="en-US" altLang="zh-TW" sz="2000" b="1" u="sng" kern="0" dirty="0">
                          <a:solidFill>
                            <a:srgbClr val="0000FF"/>
                          </a:solidFill>
                          <a:effectLst/>
                          <a:latin typeface="標楷體" panose="03000509000000000000" pitchFamily="65" charset="-120"/>
                          <a:ea typeface="標楷體" panose="03000509000000000000" pitchFamily="65" charset="-120"/>
                        </a:rPr>
                        <a:t>22</a:t>
                      </a:r>
                      <a:r>
                        <a:rPr lang="zh-TW" sz="2000" b="1" u="sng" kern="0" dirty="0">
                          <a:solidFill>
                            <a:srgbClr val="0000FF"/>
                          </a:solidFill>
                          <a:effectLst/>
                          <a:latin typeface="標楷體" panose="03000509000000000000" pitchFamily="65" charset="-120"/>
                          <a:ea typeface="標楷體" panose="03000509000000000000" pitchFamily="65" charset="-120"/>
                        </a:rPr>
                        <a:t>條第</a:t>
                      </a:r>
                      <a:r>
                        <a:rPr lang="en-US" altLang="zh-TW" sz="2000" b="1" u="sng" kern="0" dirty="0">
                          <a:solidFill>
                            <a:srgbClr val="0000FF"/>
                          </a:solidFill>
                          <a:effectLst/>
                          <a:latin typeface="標楷體" panose="03000509000000000000" pitchFamily="65" charset="-120"/>
                          <a:ea typeface="標楷體" panose="03000509000000000000" pitchFamily="65" charset="-120"/>
                        </a:rPr>
                        <a:t>1</a:t>
                      </a:r>
                      <a:r>
                        <a:rPr lang="zh-TW" sz="2000" b="1" u="sng" kern="0" dirty="0">
                          <a:solidFill>
                            <a:srgbClr val="0000FF"/>
                          </a:solidFill>
                          <a:effectLst/>
                          <a:latin typeface="標楷體" panose="03000509000000000000" pitchFamily="65" charset="-120"/>
                          <a:ea typeface="標楷體" panose="03000509000000000000" pitchFamily="65" charset="-120"/>
                        </a:rPr>
                        <a:t>項第</a:t>
                      </a:r>
                      <a:r>
                        <a:rPr lang="en-US" altLang="zh-TW" sz="2000" b="1" u="sng" kern="0" dirty="0">
                          <a:solidFill>
                            <a:srgbClr val="0000FF"/>
                          </a:solidFill>
                          <a:effectLst/>
                          <a:latin typeface="標楷體" panose="03000509000000000000" pitchFamily="65" charset="-120"/>
                          <a:ea typeface="標楷體" panose="03000509000000000000" pitchFamily="65" charset="-120"/>
                        </a:rPr>
                        <a:t>16</a:t>
                      </a:r>
                      <a:r>
                        <a:rPr lang="zh-TW" sz="2000" b="1" u="sng" kern="0" dirty="0">
                          <a:solidFill>
                            <a:srgbClr val="0000FF"/>
                          </a:solidFill>
                          <a:effectLst/>
                          <a:latin typeface="標楷體" panose="03000509000000000000" pitchFamily="65" charset="-120"/>
                          <a:ea typeface="標楷體" panose="03000509000000000000" pitchFamily="65" charset="-120"/>
                        </a:rPr>
                        <a:t>款</a:t>
                      </a:r>
                      <a:r>
                        <a:rPr lang="zh-TW" sz="2000" b="1" kern="0" dirty="0">
                          <a:solidFill>
                            <a:srgbClr val="000000"/>
                          </a:solidFill>
                          <a:effectLst/>
                          <a:latin typeface="標楷體" panose="03000509000000000000" pitchFamily="65" charset="-120"/>
                          <a:ea typeface="標楷體" panose="03000509000000000000" pitchFamily="65" charset="-120"/>
                        </a:rPr>
                        <a:t>情形，無核准程序。</a:t>
                      </a:r>
                      <a:endParaRPr lang="zh-TW" sz="2000" b="1" kern="100" dirty="0">
                        <a:solidFill>
                          <a:srgbClr val="000000"/>
                        </a:solidFill>
                        <a:effectLst/>
                        <a:latin typeface="標楷體" panose="03000509000000000000" pitchFamily="65" charset="-120"/>
                        <a:ea typeface="標楷體" panose="03000509000000000000" pitchFamily="65" charset="-120"/>
                      </a:endParaRPr>
                    </a:p>
                    <a:p>
                      <a:pPr algn="l">
                        <a:spcAft>
                          <a:spcPts val="0"/>
                        </a:spcAft>
                      </a:pPr>
                      <a:r>
                        <a:rPr lang="en-US" sz="1600" b="1" kern="0" dirty="0">
                          <a:solidFill>
                            <a:srgbClr val="000000"/>
                          </a:solidFill>
                          <a:effectLst/>
                          <a:latin typeface="標楷體" panose="03000509000000000000" pitchFamily="65" charset="-120"/>
                          <a:ea typeface="標楷體" panose="03000509000000000000" pitchFamily="65" charset="-120"/>
                        </a:rPr>
                        <a:t> </a:t>
                      </a:r>
                      <a:endParaRPr lang="zh-TW" sz="1600" b="1" kern="100" dirty="0">
                        <a:solidFill>
                          <a:srgbClr val="000000"/>
                        </a:solidFill>
                        <a:effectLst/>
                        <a:latin typeface="標楷體" panose="03000509000000000000" pitchFamily="65" charset="-120"/>
                        <a:ea typeface="標楷體" panose="03000509000000000000" pitchFamily="65" charset="-120"/>
                        <a:cs typeface="Times New Roman"/>
                      </a:endParaRPr>
                    </a:p>
                  </a:txBody>
                  <a:tcPr marL="849" marR="849" marT="849" marB="84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a:spcAft>
                          <a:spcPts val="0"/>
                        </a:spcAft>
                      </a:pPr>
                      <a:r>
                        <a:rPr lang="zh-TW" sz="1600" b="1" kern="0" dirty="0">
                          <a:solidFill>
                            <a:srgbClr val="000000"/>
                          </a:solidFill>
                          <a:effectLst/>
                          <a:latin typeface="標楷體" panose="03000509000000000000" pitchFamily="65" charset="-120"/>
                          <a:ea typeface="標楷體" panose="03000509000000000000" pitchFamily="65" charset="-120"/>
                        </a:rPr>
                        <a:t>增加部分之</a:t>
                      </a:r>
                      <a:r>
                        <a:rPr lang="zh-TW" sz="1600" b="1" kern="0" dirty="0">
                          <a:solidFill>
                            <a:srgbClr val="0000FF"/>
                          </a:solidFill>
                          <a:effectLst/>
                          <a:latin typeface="標楷體" panose="03000509000000000000" pitchFamily="65" charset="-120"/>
                          <a:ea typeface="標楷體" panose="03000509000000000000" pitchFamily="65" charset="-120"/>
                        </a:rPr>
                        <a:t>累計金額未達公告金額者</a:t>
                      </a:r>
                      <a:r>
                        <a:rPr lang="zh-TW" sz="1600" b="1" kern="0" dirty="0">
                          <a:solidFill>
                            <a:srgbClr val="000000"/>
                          </a:solidFill>
                          <a:effectLst/>
                          <a:latin typeface="標楷體" panose="03000509000000000000" pitchFamily="65" charset="-120"/>
                          <a:ea typeface="標楷體" panose="03000509000000000000" pitchFamily="65" charset="-120"/>
                        </a:rPr>
                        <a:t>，適用採購法第</a:t>
                      </a:r>
                      <a:r>
                        <a:rPr lang="en-US" altLang="zh-TW" sz="1600" b="1" kern="0" dirty="0">
                          <a:solidFill>
                            <a:srgbClr val="000000"/>
                          </a:solidFill>
                          <a:effectLst/>
                          <a:latin typeface="標楷體" panose="03000509000000000000" pitchFamily="65" charset="-120"/>
                          <a:ea typeface="標楷體" panose="03000509000000000000" pitchFamily="65" charset="-120"/>
                        </a:rPr>
                        <a:t>13</a:t>
                      </a:r>
                      <a:r>
                        <a:rPr lang="zh-TW" sz="1600" b="1" kern="0" dirty="0">
                          <a:solidFill>
                            <a:srgbClr val="000000"/>
                          </a:solidFill>
                          <a:effectLst/>
                          <a:latin typeface="標楷體" panose="03000509000000000000" pitchFamily="65" charset="-120"/>
                          <a:ea typeface="標楷體" panose="03000509000000000000" pitchFamily="65" charset="-120"/>
                        </a:rPr>
                        <a:t>條第</a:t>
                      </a:r>
                      <a:r>
                        <a:rPr lang="en-US" altLang="zh-TW" sz="1600" b="1" kern="0" dirty="0">
                          <a:solidFill>
                            <a:srgbClr val="000000"/>
                          </a:solidFill>
                          <a:effectLst/>
                          <a:latin typeface="標楷體" panose="03000509000000000000" pitchFamily="65" charset="-120"/>
                          <a:ea typeface="標楷體" panose="03000509000000000000" pitchFamily="65" charset="-120"/>
                        </a:rPr>
                        <a:t>2</a:t>
                      </a:r>
                      <a:r>
                        <a:rPr lang="zh-TW" sz="1600" b="1" kern="0" dirty="0">
                          <a:solidFill>
                            <a:srgbClr val="000000"/>
                          </a:solidFill>
                          <a:effectLst/>
                          <a:latin typeface="標楷體" panose="03000509000000000000" pitchFamily="65" charset="-120"/>
                          <a:ea typeface="標楷體" panose="03000509000000000000" pitchFamily="65" charset="-120"/>
                        </a:rPr>
                        <a:t>項監辦規定；</a:t>
                      </a:r>
                      <a:r>
                        <a:rPr lang="zh-TW" sz="1600" b="1" kern="0" dirty="0">
                          <a:solidFill>
                            <a:srgbClr val="0000FF"/>
                          </a:solidFill>
                          <a:effectLst/>
                          <a:latin typeface="標楷體" panose="03000509000000000000" pitchFamily="65" charset="-120"/>
                          <a:ea typeface="標楷體" panose="03000509000000000000" pitchFamily="65" charset="-120"/>
                        </a:rPr>
                        <a:t>累計金額在公告金額以上而未達查核金額者</a:t>
                      </a:r>
                      <a:r>
                        <a:rPr lang="zh-TW" sz="1600" b="1" kern="0" dirty="0">
                          <a:solidFill>
                            <a:srgbClr val="000000"/>
                          </a:solidFill>
                          <a:effectLst/>
                          <a:latin typeface="標楷體" panose="03000509000000000000" pitchFamily="65" charset="-120"/>
                          <a:ea typeface="標楷體" panose="03000509000000000000" pitchFamily="65" charset="-120"/>
                        </a:rPr>
                        <a:t>，適用採購法第</a:t>
                      </a:r>
                      <a:r>
                        <a:rPr lang="en-US" altLang="zh-TW" sz="1600" b="1" kern="0" dirty="0">
                          <a:solidFill>
                            <a:srgbClr val="000000"/>
                          </a:solidFill>
                          <a:effectLst/>
                          <a:latin typeface="標楷體" panose="03000509000000000000" pitchFamily="65" charset="-120"/>
                          <a:ea typeface="標楷體" panose="03000509000000000000" pitchFamily="65" charset="-120"/>
                        </a:rPr>
                        <a:t>13</a:t>
                      </a:r>
                      <a:r>
                        <a:rPr lang="zh-TW" sz="1600" b="1" kern="0" dirty="0">
                          <a:solidFill>
                            <a:srgbClr val="000000"/>
                          </a:solidFill>
                          <a:effectLst/>
                          <a:latin typeface="標楷體" panose="03000509000000000000" pitchFamily="65" charset="-120"/>
                          <a:ea typeface="標楷體" panose="03000509000000000000" pitchFamily="65" charset="-120"/>
                        </a:rPr>
                        <a:t>條第</a:t>
                      </a:r>
                      <a:r>
                        <a:rPr lang="en-US" altLang="zh-TW" sz="1600" b="1" kern="0" dirty="0">
                          <a:solidFill>
                            <a:srgbClr val="000000"/>
                          </a:solidFill>
                          <a:effectLst/>
                          <a:latin typeface="標楷體" panose="03000509000000000000" pitchFamily="65" charset="-120"/>
                          <a:ea typeface="標楷體" panose="03000509000000000000" pitchFamily="65" charset="-120"/>
                        </a:rPr>
                        <a:t>1</a:t>
                      </a:r>
                      <a:r>
                        <a:rPr lang="zh-TW" sz="1600" b="1" kern="0" dirty="0">
                          <a:solidFill>
                            <a:srgbClr val="000000"/>
                          </a:solidFill>
                          <a:effectLst/>
                          <a:latin typeface="標楷體" panose="03000509000000000000" pitchFamily="65" charset="-120"/>
                          <a:ea typeface="標楷體" panose="03000509000000000000" pitchFamily="65" charset="-120"/>
                        </a:rPr>
                        <a:t>項監辦規定；</a:t>
                      </a:r>
                      <a:r>
                        <a:rPr lang="zh-TW" sz="1600" b="1" kern="0" dirty="0">
                          <a:solidFill>
                            <a:srgbClr val="0000FF"/>
                          </a:solidFill>
                          <a:effectLst/>
                          <a:latin typeface="標楷體" panose="03000509000000000000" pitchFamily="65" charset="-120"/>
                          <a:ea typeface="標楷體" panose="03000509000000000000" pitchFamily="65" charset="-120"/>
                        </a:rPr>
                        <a:t>累計金額在查核金額以上者</a:t>
                      </a:r>
                      <a:r>
                        <a:rPr lang="zh-TW" sz="1600" b="1" kern="0" dirty="0">
                          <a:solidFill>
                            <a:srgbClr val="000000"/>
                          </a:solidFill>
                          <a:effectLst/>
                          <a:latin typeface="標楷體" panose="03000509000000000000" pitchFamily="65" charset="-120"/>
                          <a:ea typeface="標楷體" panose="03000509000000000000" pitchFamily="65" charset="-120"/>
                        </a:rPr>
                        <a:t>，適用採購法第</a:t>
                      </a:r>
                      <a:r>
                        <a:rPr lang="en-US" altLang="zh-TW" sz="1600" b="1" kern="0" dirty="0">
                          <a:solidFill>
                            <a:srgbClr val="000000"/>
                          </a:solidFill>
                          <a:effectLst/>
                          <a:latin typeface="標楷體" panose="03000509000000000000" pitchFamily="65" charset="-120"/>
                          <a:ea typeface="標楷體" panose="03000509000000000000" pitchFamily="65" charset="-120"/>
                        </a:rPr>
                        <a:t>12</a:t>
                      </a:r>
                      <a:r>
                        <a:rPr lang="zh-TW" sz="1600" b="1" kern="0" dirty="0">
                          <a:solidFill>
                            <a:srgbClr val="000000"/>
                          </a:solidFill>
                          <a:effectLst/>
                          <a:latin typeface="標楷體" panose="03000509000000000000" pitchFamily="65" charset="-120"/>
                          <a:ea typeface="標楷體" panose="03000509000000000000" pitchFamily="65" charset="-120"/>
                        </a:rPr>
                        <a:t>條第</a:t>
                      </a:r>
                      <a:r>
                        <a:rPr lang="en-US" altLang="zh-TW" sz="1600" b="1" kern="0" dirty="0">
                          <a:solidFill>
                            <a:srgbClr val="000000"/>
                          </a:solidFill>
                          <a:effectLst/>
                          <a:latin typeface="標楷體" panose="03000509000000000000" pitchFamily="65" charset="-120"/>
                          <a:ea typeface="標楷體" panose="03000509000000000000" pitchFamily="65" charset="-120"/>
                        </a:rPr>
                        <a:t>1</a:t>
                      </a:r>
                      <a:r>
                        <a:rPr lang="zh-TW" sz="1600" b="1" kern="0" dirty="0">
                          <a:solidFill>
                            <a:srgbClr val="000000"/>
                          </a:solidFill>
                          <a:effectLst/>
                          <a:latin typeface="標楷體" panose="03000509000000000000" pitchFamily="65" charset="-120"/>
                          <a:ea typeface="標楷體" panose="03000509000000000000" pitchFamily="65" charset="-120"/>
                        </a:rPr>
                        <a:t>項及第</a:t>
                      </a:r>
                      <a:r>
                        <a:rPr lang="en-US" altLang="zh-TW" sz="1600" b="1" kern="0" dirty="0">
                          <a:solidFill>
                            <a:srgbClr val="000000"/>
                          </a:solidFill>
                          <a:effectLst/>
                          <a:latin typeface="標楷體" panose="03000509000000000000" pitchFamily="65" charset="-120"/>
                          <a:ea typeface="標楷體" panose="03000509000000000000" pitchFamily="65" charset="-120"/>
                        </a:rPr>
                        <a:t>13</a:t>
                      </a:r>
                      <a:r>
                        <a:rPr lang="zh-TW" sz="1600" b="1" kern="0" dirty="0">
                          <a:solidFill>
                            <a:srgbClr val="000000"/>
                          </a:solidFill>
                          <a:effectLst/>
                          <a:latin typeface="標楷體" panose="03000509000000000000" pitchFamily="65" charset="-120"/>
                          <a:ea typeface="標楷體" panose="03000509000000000000" pitchFamily="65" charset="-120"/>
                        </a:rPr>
                        <a:t>條第</a:t>
                      </a:r>
                      <a:r>
                        <a:rPr lang="en-US" altLang="zh-TW" sz="1600" b="1" kern="0" dirty="0">
                          <a:solidFill>
                            <a:srgbClr val="000000"/>
                          </a:solidFill>
                          <a:effectLst/>
                          <a:latin typeface="標楷體" panose="03000509000000000000" pitchFamily="65" charset="-120"/>
                          <a:ea typeface="標楷體" panose="03000509000000000000" pitchFamily="65" charset="-120"/>
                        </a:rPr>
                        <a:t>1</a:t>
                      </a:r>
                      <a:r>
                        <a:rPr lang="zh-TW" sz="1600" b="1" kern="0" dirty="0">
                          <a:solidFill>
                            <a:srgbClr val="000000"/>
                          </a:solidFill>
                          <a:effectLst/>
                          <a:latin typeface="標楷體" panose="03000509000000000000" pitchFamily="65" charset="-120"/>
                          <a:ea typeface="標楷體" panose="03000509000000000000" pitchFamily="65" charset="-120"/>
                        </a:rPr>
                        <a:t>項監辦規定。</a:t>
                      </a:r>
                      <a:endParaRPr lang="zh-TW" sz="1600" b="1" kern="100" dirty="0">
                        <a:solidFill>
                          <a:srgbClr val="000000"/>
                        </a:solidFill>
                        <a:effectLst/>
                        <a:latin typeface="標楷體" panose="03000509000000000000" pitchFamily="65" charset="-120"/>
                        <a:ea typeface="標楷體" panose="03000509000000000000" pitchFamily="65" charset="-120"/>
                        <a:cs typeface="Times New Roman"/>
                      </a:endParaRPr>
                    </a:p>
                  </a:txBody>
                  <a:tcPr marL="849" marR="849" marT="849" marB="84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a:spcAft>
                          <a:spcPts val="0"/>
                        </a:spcAft>
                      </a:pPr>
                      <a:r>
                        <a:rPr lang="zh-TW" sz="1600" b="1" kern="0" dirty="0">
                          <a:solidFill>
                            <a:srgbClr val="000000"/>
                          </a:solidFill>
                          <a:effectLst/>
                          <a:latin typeface="標楷體" panose="03000509000000000000" pitchFamily="65" charset="-120"/>
                          <a:ea typeface="標楷體" panose="03000509000000000000" pitchFamily="65" charset="-120"/>
                        </a:rPr>
                        <a:t>查核金額以上之採購，補具辦理結果之相關文件送上級機關備查，上級機關得決定免送備查。但上級機關另有規定者，從其規定。</a:t>
                      </a:r>
                      <a:endParaRPr lang="zh-TW" sz="1600" b="1" kern="100" dirty="0">
                        <a:solidFill>
                          <a:srgbClr val="000000"/>
                        </a:solidFill>
                        <a:effectLst/>
                        <a:latin typeface="標楷體" panose="03000509000000000000" pitchFamily="65" charset="-120"/>
                        <a:ea typeface="標楷體" panose="03000509000000000000" pitchFamily="65" charset="-120"/>
                        <a:cs typeface="Times New Roman"/>
                      </a:endParaRPr>
                    </a:p>
                  </a:txBody>
                  <a:tcPr marL="849" marR="849" marT="849" marB="84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r h="531643">
                <a:tc>
                  <a:txBody>
                    <a:bodyPr/>
                    <a:lstStyle/>
                    <a:p>
                      <a:pPr algn="ctr">
                        <a:spcAft>
                          <a:spcPts val="0"/>
                        </a:spcAft>
                      </a:pPr>
                      <a:r>
                        <a:rPr lang="zh-TW" sz="1600" b="1" kern="0">
                          <a:solidFill>
                            <a:srgbClr val="000000"/>
                          </a:solidFill>
                          <a:effectLst/>
                          <a:latin typeface="標楷體" panose="03000509000000000000" pitchFamily="65" charset="-120"/>
                          <a:ea typeface="標楷體" panose="03000509000000000000" pitchFamily="65" charset="-120"/>
                        </a:rPr>
                        <a:t>九</a:t>
                      </a:r>
                      <a:endParaRPr lang="zh-TW" sz="1600" b="1" kern="100">
                        <a:solidFill>
                          <a:srgbClr val="000000"/>
                        </a:solidFill>
                        <a:effectLst/>
                        <a:latin typeface="標楷體" panose="03000509000000000000" pitchFamily="65" charset="-120"/>
                        <a:ea typeface="標楷體" panose="03000509000000000000" pitchFamily="65" charset="-120"/>
                        <a:cs typeface="Times New Roman"/>
                      </a:endParaRPr>
                    </a:p>
                  </a:txBody>
                  <a:tcPr marL="849" marR="849" marT="849" marB="84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a:spcAft>
                          <a:spcPts val="0"/>
                        </a:spcAft>
                      </a:pPr>
                      <a:r>
                        <a:rPr lang="zh-TW" sz="1600" b="1" kern="0" dirty="0">
                          <a:solidFill>
                            <a:srgbClr val="0000FF"/>
                          </a:solidFill>
                          <a:effectLst/>
                          <a:latin typeface="標楷體" panose="03000509000000000000" pitchFamily="65" charset="-120"/>
                          <a:ea typeface="標楷體" panose="03000509000000000000" pitchFamily="65" charset="-120"/>
                        </a:rPr>
                        <a:t>原招標文件敘明機關或廠商得就原標的決定減購或減供應之數量或金額</a:t>
                      </a:r>
                      <a:r>
                        <a:rPr lang="zh-TW" sz="1600" b="1" kern="0" dirty="0">
                          <a:solidFill>
                            <a:srgbClr val="000000"/>
                          </a:solidFill>
                          <a:effectLst/>
                          <a:latin typeface="標楷體" panose="03000509000000000000" pitchFamily="65" charset="-120"/>
                          <a:ea typeface="標楷體" panose="03000509000000000000" pitchFamily="65" charset="-120"/>
                        </a:rPr>
                        <a:t>。不論原契約金額大小，在該得減購或減供應之數量或金額以內，依原招標文件及契約所列計價方式減價。</a:t>
                      </a:r>
                      <a:endParaRPr lang="zh-TW" sz="1600" b="1" kern="100" dirty="0">
                        <a:solidFill>
                          <a:srgbClr val="000000"/>
                        </a:solidFill>
                        <a:effectLst/>
                        <a:latin typeface="標楷體" panose="03000509000000000000" pitchFamily="65" charset="-120"/>
                        <a:ea typeface="標楷體" panose="03000509000000000000" pitchFamily="65" charset="-120"/>
                        <a:cs typeface="Times New Roman"/>
                      </a:endParaRPr>
                    </a:p>
                  </a:txBody>
                  <a:tcPr marL="849" marR="849" marT="849" marB="84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265113" indent="-265113" algn="l">
                        <a:spcAft>
                          <a:spcPts val="0"/>
                        </a:spcAft>
                      </a:pPr>
                      <a:r>
                        <a:rPr lang="en-US" altLang="zh-TW" sz="1600" b="1" kern="0" dirty="0">
                          <a:solidFill>
                            <a:srgbClr val="000000"/>
                          </a:solidFill>
                          <a:effectLst/>
                          <a:latin typeface="標楷體" panose="03000509000000000000" pitchFamily="65" charset="-120"/>
                          <a:ea typeface="標楷體" panose="03000509000000000000" pitchFamily="65" charset="-120"/>
                        </a:rPr>
                        <a:t>1</a:t>
                      </a:r>
                      <a:r>
                        <a:rPr lang="zh-TW" sz="1600" b="1" kern="0" dirty="0">
                          <a:solidFill>
                            <a:srgbClr val="000000"/>
                          </a:solidFill>
                          <a:effectLst/>
                          <a:latin typeface="標楷體" panose="03000509000000000000" pitchFamily="65" charset="-120"/>
                          <a:ea typeface="標楷體" panose="03000509000000000000" pitchFamily="65" charset="-120"/>
                        </a:rPr>
                        <a:t>、由機關決定減購者，由採購機關自行核准。</a:t>
                      </a:r>
                      <a:endParaRPr lang="zh-TW" sz="1600" b="1" kern="100" dirty="0">
                        <a:solidFill>
                          <a:srgbClr val="000000"/>
                        </a:solidFill>
                        <a:effectLst/>
                        <a:latin typeface="標楷體" panose="03000509000000000000" pitchFamily="65" charset="-120"/>
                        <a:ea typeface="標楷體" panose="03000509000000000000" pitchFamily="65" charset="-120"/>
                      </a:endParaRPr>
                    </a:p>
                    <a:p>
                      <a:pPr marL="265113" indent="-265113" algn="l">
                        <a:spcAft>
                          <a:spcPts val="0"/>
                        </a:spcAft>
                      </a:pPr>
                      <a:r>
                        <a:rPr lang="en-US" altLang="zh-TW" sz="1600" b="1" kern="0" dirty="0">
                          <a:solidFill>
                            <a:srgbClr val="000000"/>
                          </a:solidFill>
                          <a:effectLst/>
                          <a:latin typeface="標楷體" panose="03000509000000000000" pitchFamily="65" charset="-120"/>
                          <a:ea typeface="標楷體" panose="03000509000000000000" pitchFamily="65" charset="-120"/>
                        </a:rPr>
                        <a:t>2</a:t>
                      </a:r>
                      <a:r>
                        <a:rPr lang="zh-TW" sz="1600" b="1" kern="0" dirty="0">
                          <a:solidFill>
                            <a:srgbClr val="000000"/>
                          </a:solidFill>
                          <a:effectLst/>
                          <a:latin typeface="標楷體" panose="03000509000000000000" pitchFamily="65" charset="-120"/>
                          <a:ea typeface="標楷體" panose="03000509000000000000" pitchFamily="65" charset="-120"/>
                        </a:rPr>
                        <a:t>、由</a:t>
                      </a:r>
                      <a:r>
                        <a:rPr lang="zh-TW" sz="1600" b="1" u="sng" kern="0" dirty="0">
                          <a:solidFill>
                            <a:srgbClr val="FF0000"/>
                          </a:solidFill>
                          <a:effectLst/>
                          <a:latin typeface="標楷體" panose="03000509000000000000" pitchFamily="65" charset="-120"/>
                          <a:ea typeface="標楷體" panose="03000509000000000000" pitchFamily="65" charset="-120"/>
                        </a:rPr>
                        <a:t>廠商決定減少供應數量或金額，不必事先徵得</a:t>
                      </a:r>
                      <a:r>
                        <a:rPr lang="zh-TW" sz="1600" b="1" kern="0" dirty="0">
                          <a:solidFill>
                            <a:srgbClr val="000000"/>
                          </a:solidFill>
                          <a:effectLst/>
                          <a:latin typeface="標楷體" panose="03000509000000000000" pitchFamily="65" charset="-120"/>
                          <a:ea typeface="標楷體" panose="03000509000000000000" pitchFamily="65" charset="-120"/>
                        </a:rPr>
                        <a:t>機關同意者，無核准程序。</a:t>
                      </a:r>
                      <a:endParaRPr lang="zh-TW" sz="1600" b="1" kern="100" dirty="0">
                        <a:solidFill>
                          <a:srgbClr val="000000"/>
                        </a:solidFill>
                        <a:effectLst/>
                        <a:latin typeface="標楷體" panose="03000509000000000000" pitchFamily="65" charset="-120"/>
                        <a:ea typeface="標楷體" panose="03000509000000000000" pitchFamily="65" charset="-120"/>
                        <a:cs typeface="Times New Roman"/>
                      </a:endParaRPr>
                    </a:p>
                  </a:txBody>
                  <a:tcPr marL="849" marR="849" marT="849" marB="84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a:endParaRPr lang="zh-TW" sz="1600" b="1" kern="100" dirty="0">
                        <a:solidFill>
                          <a:srgbClr val="000000"/>
                        </a:solidFill>
                        <a:effectLst/>
                        <a:latin typeface="標楷體" panose="03000509000000000000" pitchFamily="65" charset="-120"/>
                        <a:ea typeface="標楷體" panose="03000509000000000000" pitchFamily="65" charset="-120"/>
                      </a:endParaRPr>
                    </a:p>
                  </a:txBody>
                  <a:tcPr marL="849" marR="849" marT="849" marB="84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a:spcAft>
                          <a:spcPts val="0"/>
                        </a:spcAft>
                      </a:pPr>
                      <a:r>
                        <a:rPr lang="zh-TW" sz="1600" b="1" kern="0" dirty="0">
                          <a:solidFill>
                            <a:srgbClr val="000000"/>
                          </a:solidFill>
                          <a:effectLst/>
                          <a:latin typeface="標楷體" panose="03000509000000000000" pitchFamily="65" charset="-120"/>
                          <a:ea typeface="標楷體" panose="03000509000000000000" pitchFamily="65" charset="-120"/>
                        </a:rPr>
                        <a:t>查核金額以上之採購，補具辦理結果之相關文件送上級機關備查，上級機關得決定免送備查。但上級機關另有規定者，從其規定。</a:t>
                      </a:r>
                      <a:endParaRPr lang="zh-TW" sz="1600" b="1" kern="100" dirty="0">
                        <a:solidFill>
                          <a:srgbClr val="000000"/>
                        </a:solidFill>
                        <a:effectLst/>
                        <a:latin typeface="標楷體" panose="03000509000000000000" pitchFamily="65" charset="-120"/>
                        <a:ea typeface="標楷體" panose="03000509000000000000" pitchFamily="65" charset="-120"/>
                        <a:cs typeface="Times New Roman"/>
                      </a:endParaRPr>
                    </a:p>
                  </a:txBody>
                  <a:tcPr marL="849" marR="849" marT="849" marB="84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2"/>
                  </a:ext>
                </a:extLst>
              </a:tr>
            </a:tbl>
          </a:graphicData>
        </a:graphic>
      </p:graphicFrame>
      <p:sp>
        <p:nvSpPr>
          <p:cNvPr id="7" name="矩形 6"/>
          <p:cNvSpPr/>
          <p:nvPr/>
        </p:nvSpPr>
        <p:spPr>
          <a:xfrm>
            <a:off x="406169" y="173482"/>
            <a:ext cx="8568952" cy="369332"/>
          </a:xfrm>
          <a:prstGeom prst="rect">
            <a:avLst/>
          </a:prstGeom>
        </p:spPr>
        <p:txBody>
          <a:bodyPr wrap="square">
            <a:spAutoFit/>
          </a:bodyPr>
          <a:lstStyle/>
          <a:p>
            <a:pPr algn="ctr"/>
            <a:r>
              <a:rPr lang="zh-TW" altLang="en-US" b="1" dirty="0">
                <a:solidFill>
                  <a:srgbClr val="000000"/>
                </a:solidFill>
                <a:latin typeface="標楷體" panose="03000509000000000000" pitchFamily="65" charset="-120"/>
                <a:ea typeface="標楷體" panose="03000509000000000000" pitchFamily="65" charset="-120"/>
              </a:rPr>
              <a:t>採購契約變更或加減價核准監辦備查規定一覽表</a:t>
            </a:r>
          </a:p>
        </p:txBody>
      </p:sp>
    </p:spTree>
    <p:extLst>
      <p:ext uri="{BB962C8B-B14F-4D97-AF65-F5344CB8AC3E}">
        <p14:creationId xmlns:p14="http://schemas.microsoft.com/office/powerpoint/2010/main" val="1078017251"/>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4" name="矩形 3"/>
          <p:cNvSpPr/>
          <p:nvPr/>
        </p:nvSpPr>
        <p:spPr>
          <a:xfrm>
            <a:off x="240887" y="692696"/>
            <a:ext cx="8496944" cy="5940088"/>
          </a:xfrm>
          <a:prstGeom prst="rect">
            <a:avLst/>
          </a:prstGeom>
        </p:spPr>
        <p:txBody>
          <a:bodyPr wrap="square">
            <a:spAutoFit/>
          </a:bodyPr>
          <a:lstStyle/>
          <a:p>
            <a:pPr algn="just"/>
            <a:r>
              <a:rPr lang="zh-TW" altLang="zh-TW" sz="2000" b="1" dirty="0">
                <a:solidFill>
                  <a:srgbClr val="000000"/>
                </a:solidFill>
                <a:latin typeface="標楷體" panose="03000509000000000000" pitchFamily="65" charset="-120"/>
                <a:ea typeface="標楷體" panose="03000509000000000000" pitchFamily="65" charset="-120"/>
              </a:rPr>
              <a:t>附記：</a:t>
            </a:r>
          </a:p>
          <a:p>
            <a:pPr marL="808038" indent="-808038" algn="just"/>
            <a:r>
              <a:rPr lang="zh-TW" altLang="zh-TW" sz="2000" b="1" dirty="0">
                <a:solidFill>
                  <a:srgbClr val="000000"/>
                </a:solidFill>
                <a:latin typeface="標楷體" panose="03000509000000000000" pitchFamily="65" charset="-120"/>
                <a:ea typeface="標楷體" panose="03000509000000000000" pitchFamily="65" charset="-120"/>
              </a:rPr>
              <a:t>（一）契約變更，指</a:t>
            </a:r>
            <a:r>
              <a:rPr lang="zh-TW" altLang="zh-TW" sz="2000" b="1" u="sng" dirty="0">
                <a:solidFill>
                  <a:srgbClr val="0000FF"/>
                </a:solidFill>
                <a:latin typeface="標楷體" panose="03000509000000000000" pitchFamily="65" charset="-120"/>
                <a:ea typeface="標楷體" panose="03000509000000000000" pitchFamily="65" charset="-120"/>
              </a:rPr>
              <a:t>原契約標的之規格、價格、數量或條款之變更</a:t>
            </a:r>
            <a:r>
              <a:rPr lang="zh-TW" altLang="zh-TW" sz="2000" b="1" dirty="0">
                <a:solidFill>
                  <a:srgbClr val="000000"/>
                </a:solidFill>
                <a:latin typeface="標楷體" panose="03000509000000000000" pitchFamily="65" charset="-120"/>
                <a:ea typeface="標楷體" panose="03000509000000000000" pitchFamily="65" charset="-120"/>
              </a:rPr>
              <a:t>，並包括</a:t>
            </a:r>
            <a:r>
              <a:rPr lang="zh-TW" altLang="zh-TW" sz="2000" b="1" u="sng" dirty="0">
                <a:solidFill>
                  <a:srgbClr val="FF0000"/>
                </a:solidFill>
                <a:latin typeface="標楷體" panose="03000509000000000000" pitchFamily="65" charset="-120"/>
                <a:ea typeface="標楷體" panose="03000509000000000000" pitchFamily="65" charset="-120"/>
              </a:rPr>
              <a:t>追加契約以外之新增工作項目</a:t>
            </a:r>
            <a:r>
              <a:rPr lang="zh-TW" altLang="zh-TW" sz="2000" b="1" dirty="0">
                <a:solidFill>
                  <a:srgbClr val="000000"/>
                </a:solidFill>
                <a:latin typeface="標楷體" panose="03000509000000000000" pitchFamily="65" charset="-120"/>
                <a:ea typeface="標楷體" panose="03000509000000000000" pitchFamily="65" charset="-120"/>
              </a:rPr>
              <a:t>；其變更，得分別適用採購法第</a:t>
            </a:r>
            <a:r>
              <a:rPr lang="en-US" altLang="zh-TW" sz="2000" b="1" dirty="0">
                <a:solidFill>
                  <a:srgbClr val="000000"/>
                </a:solidFill>
                <a:latin typeface="標楷體" panose="03000509000000000000" pitchFamily="65" charset="-120"/>
                <a:ea typeface="標楷體" panose="03000509000000000000" pitchFamily="65" charset="-120"/>
              </a:rPr>
              <a:t>22</a:t>
            </a:r>
            <a:r>
              <a:rPr lang="zh-TW" altLang="zh-TW" sz="2000" b="1" dirty="0">
                <a:solidFill>
                  <a:srgbClr val="000000"/>
                </a:solidFill>
                <a:latin typeface="標楷體" panose="03000509000000000000" pitchFamily="65" charset="-120"/>
                <a:ea typeface="標楷體" panose="03000509000000000000" pitchFamily="65" charset="-120"/>
              </a:rPr>
              <a:t>條第</a:t>
            </a:r>
            <a:r>
              <a:rPr lang="en-US" altLang="zh-TW" sz="2000" b="1" dirty="0">
                <a:solidFill>
                  <a:srgbClr val="000000"/>
                </a:solidFill>
                <a:latin typeface="標楷體" panose="03000509000000000000" pitchFamily="65" charset="-120"/>
                <a:ea typeface="標楷體" panose="03000509000000000000" pitchFamily="65" charset="-120"/>
              </a:rPr>
              <a:t>1</a:t>
            </a:r>
            <a:r>
              <a:rPr lang="zh-TW" altLang="zh-TW" sz="2000" b="1" dirty="0">
                <a:solidFill>
                  <a:srgbClr val="000000"/>
                </a:solidFill>
                <a:latin typeface="標楷體" panose="03000509000000000000" pitchFamily="65" charset="-120"/>
                <a:ea typeface="標楷體" panose="03000509000000000000" pitchFamily="65" charset="-120"/>
              </a:rPr>
              <a:t>項各款情形為之，但變更部分之</a:t>
            </a:r>
            <a:r>
              <a:rPr lang="zh-TW" altLang="zh-TW" sz="2000" b="1" u="sng" dirty="0">
                <a:solidFill>
                  <a:srgbClr val="FF0000"/>
                </a:solidFill>
                <a:latin typeface="標楷體" panose="03000509000000000000" pitchFamily="65" charset="-120"/>
                <a:ea typeface="標楷體" panose="03000509000000000000" pitchFamily="65" charset="-120"/>
              </a:rPr>
              <a:t>累計金額應合計</a:t>
            </a:r>
            <a:r>
              <a:rPr lang="zh-TW" altLang="zh-TW" sz="2000" b="1" dirty="0">
                <a:solidFill>
                  <a:srgbClr val="000000"/>
                </a:solidFill>
                <a:latin typeface="標楷體" panose="03000509000000000000" pitchFamily="65" charset="-120"/>
                <a:ea typeface="標楷體" panose="03000509000000000000" pitchFamily="65" charset="-120"/>
              </a:rPr>
              <a:t>之。</a:t>
            </a:r>
          </a:p>
          <a:p>
            <a:pPr marL="808038" indent="-808038" algn="just"/>
            <a:r>
              <a:rPr lang="zh-TW" altLang="zh-TW" sz="2000" b="1" dirty="0">
                <a:solidFill>
                  <a:srgbClr val="000000"/>
                </a:solidFill>
                <a:latin typeface="標楷體" panose="03000509000000000000" pitchFamily="65" charset="-120"/>
                <a:ea typeface="標楷體" panose="03000509000000000000" pitchFamily="65" charset="-120"/>
              </a:rPr>
              <a:t>（二）變更部分之</a:t>
            </a:r>
            <a:r>
              <a:rPr lang="zh-TW" altLang="zh-TW" sz="2000" b="1" u="sng" dirty="0">
                <a:solidFill>
                  <a:srgbClr val="FF0000"/>
                </a:solidFill>
                <a:latin typeface="標楷體" panose="03000509000000000000" pitchFamily="65" charset="-120"/>
                <a:ea typeface="標楷體" panose="03000509000000000000" pitchFamily="65" charset="-120"/>
              </a:rPr>
              <a:t>累計金額</a:t>
            </a:r>
            <a:r>
              <a:rPr lang="zh-TW" altLang="zh-TW" sz="2000" b="1" dirty="0">
                <a:solidFill>
                  <a:srgbClr val="000000"/>
                </a:solidFill>
                <a:latin typeface="標楷體" panose="03000509000000000000" pitchFamily="65" charset="-120"/>
                <a:ea typeface="標楷體" panose="03000509000000000000" pitchFamily="65" charset="-120"/>
              </a:rPr>
              <a:t>，指契約價金變更之</a:t>
            </a:r>
            <a:r>
              <a:rPr lang="zh-TW" altLang="zh-TW" sz="2000" b="1" u="sng" dirty="0">
                <a:solidFill>
                  <a:srgbClr val="0000FF"/>
                </a:solidFill>
                <a:latin typeface="標楷體" panose="03000509000000000000" pitchFamily="65" charset="-120"/>
                <a:ea typeface="標楷體" panose="03000509000000000000" pitchFamily="65" charset="-120"/>
              </a:rPr>
              <a:t>「加帳金額」及「減帳絕對值」合計</a:t>
            </a:r>
            <a:r>
              <a:rPr lang="zh-TW" altLang="zh-TW" sz="2000" b="1" dirty="0">
                <a:solidFill>
                  <a:srgbClr val="000000"/>
                </a:solidFill>
                <a:latin typeface="標楷體" panose="03000509000000000000" pitchFamily="65" charset="-120"/>
                <a:ea typeface="標楷體" panose="03000509000000000000" pitchFamily="65" charset="-120"/>
              </a:rPr>
              <a:t>之累計金額。</a:t>
            </a:r>
          </a:p>
          <a:p>
            <a:pPr marL="712788" indent="-712788" algn="just"/>
            <a:r>
              <a:rPr lang="zh-TW" altLang="zh-TW" sz="2000" b="1" dirty="0">
                <a:solidFill>
                  <a:srgbClr val="000000"/>
                </a:solidFill>
                <a:latin typeface="標楷體" panose="03000509000000000000" pitchFamily="65" charset="-120"/>
                <a:ea typeface="標楷體" panose="03000509000000000000" pitchFamily="65" charset="-120"/>
              </a:rPr>
              <a:t>（三）契約價金於</a:t>
            </a:r>
            <a:r>
              <a:rPr lang="zh-TW" altLang="zh-TW" sz="2000" b="1" u="sng" dirty="0">
                <a:solidFill>
                  <a:srgbClr val="0000FF"/>
                </a:solidFill>
                <a:latin typeface="標楷體" panose="03000509000000000000" pitchFamily="65" charset="-120"/>
                <a:ea typeface="標楷體" panose="03000509000000000000" pitchFamily="65" charset="-120"/>
              </a:rPr>
              <a:t>變更後達查核金額之當次以後之變更，適用</a:t>
            </a:r>
            <a:r>
              <a:rPr lang="zh-TW" altLang="zh-TW" sz="2000" b="1" dirty="0">
                <a:solidFill>
                  <a:srgbClr val="000000"/>
                </a:solidFill>
                <a:latin typeface="標楷體" panose="03000509000000000000" pitchFamily="65" charset="-120"/>
                <a:ea typeface="標楷體" panose="03000509000000000000" pitchFamily="65" charset="-120"/>
              </a:rPr>
              <a:t>查核金額以上採購之規定。</a:t>
            </a:r>
          </a:p>
          <a:p>
            <a:pPr marL="712788" indent="-712788" algn="just"/>
            <a:r>
              <a:rPr lang="zh-TW" altLang="zh-TW" sz="2000" b="1" dirty="0">
                <a:solidFill>
                  <a:srgbClr val="000000"/>
                </a:solidFill>
                <a:latin typeface="標楷體" panose="03000509000000000000" pitchFamily="65" charset="-120"/>
                <a:ea typeface="標楷體" panose="03000509000000000000" pitchFamily="65" charset="-120"/>
              </a:rPr>
              <a:t>（四）「</a:t>
            </a:r>
            <a:r>
              <a:rPr lang="zh-TW" altLang="zh-TW" sz="2000" b="1" u="sng" dirty="0">
                <a:solidFill>
                  <a:srgbClr val="0000FF"/>
                </a:solidFill>
                <a:latin typeface="標楷體" panose="03000509000000000000" pitchFamily="65" charset="-120"/>
                <a:ea typeface="標楷體" panose="03000509000000000000" pitchFamily="65" charset="-120"/>
              </a:rPr>
              <a:t>核准規定</a:t>
            </a:r>
            <a:r>
              <a:rPr lang="zh-TW" altLang="zh-TW" sz="2000" b="1" dirty="0">
                <a:solidFill>
                  <a:srgbClr val="000000"/>
                </a:solidFill>
                <a:latin typeface="標楷體" panose="03000509000000000000" pitchFamily="65" charset="-120"/>
                <a:ea typeface="標楷體" panose="03000509000000000000" pitchFamily="65" charset="-120"/>
              </a:rPr>
              <a:t>」欄，係指機關辦理契約變更或加減價之核准權責規定，其核准與否應考量</a:t>
            </a:r>
            <a:r>
              <a:rPr lang="zh-TW" altLang="zh-TW" sz="2000" b="1" u="sng" dirty="0">
                <a:solidFill>
                  <a:srgbClr val="FF0000"/>
                </a:solidFill>
                <a:latin typeface="標楷體" panose="03000509000000000000" pitchFamily="65" charset="-120"/>
                <a:ea typeface="標楷體" panose="03000509000000000000" pitchFamily="65" charset="-120"/>
              </a:rPr>
              <a:t>契約變更、加減價及採限制性招標辦理之適法性及妥適性</a:t>
            </a:r>
            <a:r>
              <a:rPr lang="zh-TW" altLang="zh-TW" sz="2000" b="1" dirty="0">
                <a:solidFill>
                  <a:srgbClr val="000000"/>
                </a:solidFill>
                <a:latin typeface="標楷體" panose="03000509000000000000" pitchFamily="65" charset="-120"/>
                <a:ea typeface="標楷體" panose="03000509000000000000" pitchFamily="65" charset="-120"/>
              </a:rPr>
              <a:t>。「核准」，由機關首長或其授權人員為之。</a:t>
            </a:r>
          </a:p>
          <a:p>
            <a:pPr marL="712788" indent="-712788" algn="just"/>
            <a:r>
              <a:rPr lang="zh-TW" altLang="zh-TW" sz="2000" b="1" dirty="0">
                <a:solidFill>
                  <a:srgbClr val="000000"/>
                </a:solidFill>
                <a:latin typeface="標楷體" panose="03000509000000000000" pitchFamily="65" charset="-120"/>
                <a:ea typeface="標楷體" panose="03000509000000000000" pitchFamily="65" charset="-120"/>
              </a:rPr>
              <a:t>（五）機關辦理採購，其</a:t>
            </a:r>
            <a:r>
              <a:rPr lang="zh-TW" altLang="zh-TW" sz="2000" b="1" u="sng" dirty="0">
                <a:solidFill>
                  <a:srgbClr val="FF0000"/>
                </a:solidFill>
                <a:latin typeface="標楷體" panose="03000509000000000000" pitchFamily="65" charset="-120"/>
                <a:ea typeface="標楷體" panose="03000509000000000000" pitchFamily="65" charset="-120"/>
              </a:rPr>
              <a:t>決標金額</a:t>
            </a:r>
            <a:r>
              <a:rPr lang="zh-TW" altLang="zh-TW" sz="2000" b="1" dirty="0">
                <a:solidFill>
                  <a:srgbClr val="000000"/>
                </a:solidFill>
                <a:latin typeface="標楷體" panose="03000509000000000000" pitchFamily="65" charset="-120"/>
                <a:ea typeface="標楷體" panose="03000509000000000000" pitchFamily="65" charset="-120"/>
              </a:rPr>
              <a:t>依政府採購法</a:t>
            </a:r>
            <a:r>
              <a:rPr lang="zh-TW" altLang="zh-TW" sz="2000" b="1" dirty="0">
                <a:solidFill>
                  <a:srgbClr val="0000FF"/>
                </a:solidFill>
                <a:latin typeface="標楷體" panose="03000509000000000000" pitchFamily="65" charset="-120"/>
                <a:ea typeface="標楷體" panose="03000509000000000000" pitchFamily="65" charset="-120"/>
              </a:rPr>
              <a:t>第</a:t>
            </a:r>
            <a:r>
              <a:rPr lang="en-US" altLang="zh-TW" sz="2000" b="1" dirty="0">
                <a:solidFill>
                  <a:srgbClr val="0000FF"/>
                </a:solidFill>
                <a:latin typeface="標楷體" panose="03000509000000000000" pitchFamily="65" charset="-120"/>
                <a:ea typeface="標楷體" panose="03000509000000000000" pitchFamily="65" charset="-120"/>
              </a:rPr>
              <a:t>61</a:t>
            </a:r>
            <a:r>
              <a:rPr lang="zh-TW" altLang="zh-TW" sz="2000" b="1" dirty="0">
                <a:solidFill>
                  <a:srgbClr val="0000FF"/>
                </a:solidFill>
                <a:latin typeface="標楷體" panose="03000509000000000000" pitchFamily="65" charset="-120"/>
                <a:ea typeface="標楷體" panose="03000509000000000000" pitchFamily="65" charset="-120"/>
              </a:rPr>
              <a:t>條</a:t>
            </a:r>
            <a:r>
              <a:rPr lang="en-US" altLang="zh-TW" sz="2000" b="1" dirty="0">
                <a:solidFill>
                  <a:srgbClr val="000000"/>
                </a:solidFill>
                <a:latin typeface="標楷體" panose="03000509000000000000" pitchFamily="65" charset="-120"/>
                <a:ea typeface="標楷體" panose="03000509000000000000" pitchFamily="65" charset="-120"/>
              </a:rPr>
              <a:t>(</a:t>
            </a:r>
            <a:r>
              <a:rPr lang="zh-TW" altLang="zh-TW" sz="2000" b="1" dirty="0">
                <a:solidFill>
                  <a:srgbClr val="000000"/>
                </a:solidFill>
                <a:latin typeface="標楷體" panose="03000509000000000000" pitchFamily="65" charset="-120"/>
                <a:ea typeface="標楷體" panose="03000509000000000000" pitchFamily="65" charset="-120"/>
              </a:rPr>
              <a:t>於政府採購公報刊登決標公告</a:t>
            </a:r>
            <a:r>
              <a:rPr lang="en-US" altLang="zh-TW" sz="2000" b="1" dirty="0">
                <a:solidFill>
                  <a:srgbClr val="000000"/>
                </a:solidFill>
                <a:latin typeface="標楷體" panose="03000509000000000000" pitchFamily="65" charset="-120"/>
                <a:ea typeface="標楷體" panose="03000509000000000000" pitchFamily="65" charset="-120"/>
              </a:rPr>
              <a:t>)</a:t>
            </a:r>
            <a:r>
              <a:rPr lang="zh-TW" altLang="zh-TW" sz="2000" b="1" dirty="0">
                <a:solidFill>
                  <a:srgbClr val="000000"/>
                </a:solidFill>
                <a:latin typeface="標楷體" panose="03000509000000000000" pitchFamily="65" charset="-120"/>
                <a:ea typeface="標楷體" panose="03000509000000000000" pitchFamily="65" charset="-120"/>
              </a:rPr>
              <a:t>或</a:t>
            </a:r>
            <a:r>
              <a:rPr lang="zh-TW" altLang="zh-TW" sz="2000" b="1" u="sng" dirty="0">
                <a:solidFill>
                  <a:srgbClr val="0000FF"/>
                </a:solidFill>
                <a:latin typeface="標楷體" panose="03000509000000000000" pitchFamily="65" charset="-120"/>
                <a:ea typeface="標楷體" panose="03000509000000000000" pitchFamily="65" charset="-120"/>
              </a:rPr>
              <a:t>第</a:t>
            </a:r>
            <a:r>
              <a:rPr lang="en-US" altLang="zh-TW" sz="2000" b="1" u="sng" dirty="0">
                <a:solidFill>
                  <a:srgbClr val="0000FF"/>
                </a:solidFill>
                <a:latin typeface="標楷體" panose="03000509000000000000" pitchFamily="65" charset="-120"/>
                <a:ea typeface="標楷體" panose="03000509000000000000" pitchFamily="65" charset="-120"/>
              </a:rPr>
              <a:t>62</a:t>
            </a:r>
            <a:r>
              <a:rPr lang="zh-TW" altLang="zh-TW" sz="2000" b="1" u="sng" dirty="0">
                <a:solidFill>
                  <a:srgbClr val="0000FF"/>
                </a:solidFill>
                <a:latin typeface="標楷體" panose="03000509000000000000" pitchFamily="65" charset="-120"/>
                <a:ea typeface="標楷體" panose="03000509000000000000" pitchFamily="65" charset="-120"/>
              </a:rPr>
              <a:t>條</a:t>
            </a:r>
            <a:r>
              <a:rPr lang="en-US" altLang="zh-TW" sz="2000" b="1" dirty="0">
                <a:solidFill>
                  <a:srgbClr val="000000"/>
                </a:solidFill>
                <a:latin typeface="標楷體" panose="03000509000000000000" pitchFamily="65" charset="-120"/>
                <a:ea typeface="標楷體" panose="03000509000000000000" pitchFamily="65" charset="-120"/>
              </a:rPr>
              <a:t>(</a:t>
            </a:r>
            <a:r>
              <a:rPr lang="zh-TW" altLang="zh-TW" sz="2000" b="1" dirty="0">
                <a:solidFill>
                  <a:srgbClr val="000000"/>
                </a:solidFill>
                <a:latin typeface="標楷體" panose="03000509000000000000" pitchFamily="65" charset="-120"/>
                <a:ea typeface="標楷體" panose="03000509000000000000" pitchFamily="65" charset="-120"/>
              </a:rPr>
              <a:t>定期彙送決標資料</a:t>
            </a:r>
            <a:r>
              <a:rPr lang="en-US" altLang="zh-TW" sz="2000" b="1" dirty="0">
                <a:solidFill>
                  <a:srgbClr val="000000"/>
                </a:solidFill>
                <a:latin typeface="標楷體" panose="03000509000000000000" pitchFamily="65" charset="-120"/>
                <a:ea typeface="標楷體" panose="03000509000000000000" pitchFamily="65" charset="-120"/>
              </a:rPr>
              <a:t>)</a:t>
            </a:r>
            <a:r>
              <a:rPr lang="zh-TW" altLang="zh-TW" sz="2000" b="1" dirty="0">
                <a:solidFill>
                  <a:srgbClr val="000000"/>
                </a:solidFill>
                <a:latin typeface="標楷體" panose="03000509000000000000" pitchFamily="65" charset="-120"/>
                <a:ea typeface="標楷體" panose="03000509000000000000" pitchFamily="65" charset="-120"/>
              </a:rPr>
              <a:t>規定傳輸至本會資料庫後，如有契約變更或加減價之情形，致</a:t>
            </a:r>
            <a:r>
              <a:rPr lang="zh-TW" altLang="zh-TW" sz="2000" b="1" u="sng" dirty="0">
                <a:solidFill>
                  <a:srgbClr val="0000FF"/>
                </a:solidFill>
                <a:latin typeface="標楷體" panose="03000509000000000000" pitchFamily="65" charset="-120"/>
                <a:ea typeface="標楷體" panose="03000509000000000000" pitchFamily="65" charset="-120"/>
              </a:rPr>
              <a:t>原決標金額增加者，該增加之金額，亦應依上揭規定辦理公告、彙送</a:t>
            </a:r>
            <a:r>
              <a:rPr lang="zh-TW" altLang="zh-TW" sz="2000" b="1" dirty="0">
                <a:solidFill>
                  <a:srgbClr val="000000"/>
                </a:solidFill>
                <a:latin typeface="標楷體" panose="03000509000000000000" pitchFamily="65" charset="-120"/>
                <a:ea typeface="標楷體" panose="03000509000000000000" pitchFamily="65" charset="-120"/>
              </a:rPr>
              <a:t>。</a:t>
            </a:r>
          </a:p>
          <a:p>
            <a:pPr marL="712788" indent="-712788" algn="just"/>
            <a:r>
              <a:rPr lang="zh-TW" altLang="zh-TW" sz="2000" b="1" dirty="0">
                <a:solidFill>
                  <a:srgbClr val="000000"/>
                </a:solidFill>
                <a:latin typeface="標楷體" panose="03000509000000000000" pitchFamily="65" charset="-120"/>
                <a:ea typeface="標楷體" panose="03000509000000000000" pitchFamily="65" charset="-120"/>
              </a:rPr>
              <a:t>（六）機關辦理</a:t>
            </a:r>
            <a:r>
              <a:rPr lang="zh-TW" altLang="zh-TW" sz="2000" b="1" u="sng" dirty="0">
                <a:solidFill>
                  <a:srgbClr val="FF0000"/>
                </a:solidFill>
                <a:latin typeface="標楷體" panose="03000509000000000000" pitchFamily="65" charset="-120"/>
                <a:ea typeface="標楷體" panose="03000509000000000000" pitchFamily="65" charset="-120"/>
              </a:rPr>
              <a:t>工程採購</a:t>
            </a:r>
            <a:r>
              <a:rPr lang="zh-TW" altLang="zh-TW" sz="2000" b="1" dirty="0">
                <a:solidFill>
                  <a:srgbClr val="000000"/>
                </a:solidFill>
                <a:latin typeface="標楷體" panose="03000509000000000000" pitchFamily="65" charset="-120"/>
                <a:ea typeface="標楷體" panose="03000509000000000000" pitchFamily="65" charset="-120"/>
              </a:rPr>
              <a:t>，其須辦理契約變更而有新增非屬原契約數量清單內所列之工程項目者（不包含漏列項目），該新增工程項目單價編列方式，應以原預算相關單價分析資料為基礎，並考慮市場價格波動情形。其</a:t>
            </a:r>
            <a:r>
              <a:rPr lang="zh-TW" altLang="zh-TW" sz="2000" b="1" u="sng" dirty="0">
                <a:solidFill>
                  <a:srgbClr val="FF0000"/>
                </a:solidFill>
                <a:latin typeface="標楷體" panose="03000509000000000000" pitchFamily="65" charset="-120"/>
                <a:ea typeface="標楷體" panose="03000509000000000000" pitchFamily="65" charset="-120"/>
              </a:rPr>
              <a:t>底價訂定，並應符合政府採購法第</a:t>
            </a:r>
            <a:r>
              <a:rPr lang="en-US" altLang="zh-TW" sz="2000" b="1" u="sng" dirty="0">
                <a:solidFill>
                  <a:srgbClr val="FF0000"/>
                </a:solidFill>
                <a:latin typeface="標楷體" panose="03000509000000000000" pitchFamily="65" charset="-120"/>
                <a:ea typeface="標楷體" panose="03000509000000000000" pitchFamily="65" charset="-120"/>
              </a:rPr>
              <a:t>46</a:t>
            </a:r>
            <a:r>
              <a:rPr lang="zh-TW" altLang="zh-TW" sz="2000" b="1" u="sng" dirty="0">
                <a:solidFill>
                  <a:srgbClr val="FF0000"/>
                </a:solidFill>
                <a:latin typeface="標楷體" panose="03000509000000000000" pitchFamily="65" charset="-120"/>
                <a:ea typeface="標楷體" panose="03000509000000000000" pitchFamily="65" charset="-120"/>
              </a:rPr>
              <a:t>條規定</a:t>
            </a:r>
            <a:r>
              <a:rPr lang="zh-TW" altLang="zh-TW" sz="2000" b="1" dirty="0">
                <a:solidFill>
                  <a:srgbClr val="000000"/>
                </a:solidFill>
                <a:latin typeface="標楷體" panose="03000509000000000000" pitchFamily="65" charset="-120"/>
                <a:ea typeface="標楷體" panose="03000509000000000000" pitchFamily="65" charset="-120"/>
              </a:rPr>
              <a:t>。</a:t>
            </a:r>
            <a:endParaRPr lang="zh-TW" altLang="en-US" sz="2000" b="1" dirty="0">
              <a:solidFill>
                <a:srgbClr val="000000"/>
              </a:solidFill>
              <a:latin typeface="標楷體" panose="03000509000000000000" pitchFamily="65" charset="-120"/>
              <a:ea typeface="標楷體" panose="03000509000000000000" pitchFamily="65" charset="-120"/>
            </a:endParaRPr>
          </a:p>
        </p:txBody>
      </p:sp>
      <p:sp>
        <p:nvSpPr>
          <p:cNvPr id="5" name="矩形 4"/>
          <p:cNvSpPr/>
          <p:nvPr/>
        </p:nvSpPr>
        <p:spPr>
          <a:xfrm>
            <a:off x="406169" y="173482"/>
            <a:ext cx="8568952" cy="369332"/>
          </a:xfrm>
          <a:prstGeom prst="rect">
            <a:avLst/>
          </a:prstGeom>
        </p:spPr>
        <p:txBody>
          <a:bodyPr wrap="square">
            <a:spAutoFit/>
          </a:bodyPr>
          <a:lstStyle/>
          <a:p>
            <a:pPr algn="ctr"/>
            <a:r>
              <a:rPr lang="zh-TW" altLang="en-US" b="1" dirty="0">
                <a:solidFill>
                  <a:srgbClr val="000000"/>
                </a:solidFill>
                <a:latin typeface="標楷體" panose="03000509000000000000" pitchFamily="65" charset="-120"/>
                <a:ea typeface="標楷體" panose="03000509000000000000" pitchFamily="65" charset="-120"/>
              </a:rPr>
              <a:t>採購契約變更或加減價核准監辦備查規定一覽表</a:t>
            </a:r>
          </a:p>
        </p:txBody>
      </p:sp>
      <p:cxnSp>
        <p:nvCxnSpPr>
          <p:cNvPr id="7" name="直線單箭頭接點 6"/>
          <p:cNvCxnSpPr>
            <a:cxnSpLocks/>
          </p:cNvCxnSpPr>
          <p:nvPr/>
        </p:nvCxnSpPr>
        <p:spPr>
          <a:xfrm>
            <a:off x="467544" y="3789040"/>
            <a:ext cx="216024" cy="288032"/>
          </a:xfrm>
          <a:prstGeom prst="straightConnector1">
            <a:avLst/>
          </a:prstGeom>
          <a:ln w="57150">
            <a:solidFill>
              <a:schemeClr val="accent1"/>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09762735"/>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4" name="日期版面配置區 3"/>
          <p:cNvSpPr>
            <a:spLocks noGrp="1"/>
          </p:cNvSpPr>
          <p:nvPr>
            <p:ph type="dt" sz="half" idx="10"/>
          </p:nvPr>
        </p:nvSpPr>
        <p:spPr/>
        <p:txBody>
          <a:bodyPr/>
          <a:lstStyle/>
          <a:p>
            <a:pPr>
              <a:defRPr/>
            </a:pPr>
            <a:fld id="{3BD2AB2B-F571-4413-820E-2697A42DEE6D}" type="datetime1">
              <a:rPr lang="zh-TW" altLang="en-US" smtClean="0"/>
              <a:t>2020/9/27</a:t>
            </a:fld>
            <a:endParaRPr lang="en-US" altLang="zh-TW"/>
          </a:p>
        </p:txBody>
      </p:sp>
      <p:sp>
        <p:nvSpPr>
          <p:cNvPr id="5" name="投影片編號版面配置區 4"/>
          <p:cNvSpPr>
            <a:spLocks noGrp="1"/>
          </p:cNvSpPr>
          <p:nvPr>
            <p:ph type="sldNum" sz="quarter" idx="12"/>
          </p:nvPr>
        </p:nvSpPr>
        <p:spPr/>
        <p:txBody>
          <a:bodyPr/>
          <a:lstStyle/>
          <a:p>
            <a:pPr>
              <a:defRPr/>
            </a:pPr>
            <a:fld id="{FD4759E8-9421-4F8D-8D93-0A79BCF34276}" type="slidenum">
              <a:rPr lang="en-US" altLang="zh-TW" smtClean="0"/>
              <a:pPr>
                <a:defRPr/>
              </a:pPr>
              <a:t>106</a:t>
            </a:fld>
            <a:endParaRPr lang="en-US" altLang="zh-TW"/>
          </a:p>
        </p:txBody>
      </p:sp>
      <p:sp>
        <p:nvSpPr>
          <p:cNvPr id="2" name="矩形 1"/>
          <p:cNvSpPr/>
          <p:nvPr/>
        </p:nvSpPr>
        <p:spPr>
          <a:xfrm>
            <a:off x="323528" y="116632"/>
            <a:ext cx="8496944" cy="923330"/>
          </a:xfrm>
          <a:prstGeom prst="rect">
            <a:avLst/>
          </a:prstGeom>
        </p:spPr>
        <p:txBody>
          <a:bodyPr wrap="square">
            <a:spAutoFit/>
          </a:bodyPr>
          <a:lstStyle/>
          <a:p>
            <a:r>
              <a:rPr lang="zh-TW" altLang="zh-TW" b="1" u="sng" dirty="0">
                <a:solidFill>
                  <a:srgbClr val="000000"/>
                </a:solidFill>
                <a:latin typeface="標楷體" panose="03000509000000000000" pitchFamily="65" charset="-120"/>
                <a:ea typeface="標楷體" panose="03000509000000000000" pitchFamily="65" charset="-120"/>
              </a:rPr>
              <a:t>（機關名稱）</a:t>
            </a:r>
            <a:r>
              <a:rPr lang="zh-TW" altLang="zh-TW" b="1" dirty="0">
                <a:solidFill>
                  <a:srgbClr val="000000"/>
                </a:solidFill>
                <a:latin typeface="標楷體" panose="03000509000000000000" pitchFamily="65" charset="-120"/>
                <a:ea typeface="標楷體" panose="03000509000000000000" pitchFamily="65" charset="-120"/>
              </a:rPr>
              <a:t>內部控制制度自行檢查表</a:t>
            </a:r>
            <a:r>
              <a:rPr lang="zh-TW" altLang="en-US" b="1" dirty="0">
                <a:solidFill>
                  <a:srgbClr val="000000"/>
                </a:solidFill>
                <a:latin typeface="標楷體" panose="03000509000000000000" pitchFamily="65" charset="-120"/>
                <a:ea typeface="標楷體" panose="03000509000000000000" pitchFamily="65" charset="-120"/>
              </a:rPr>
              <a:t>    </a:t>
            </a:r>
            <a:r>
              <a:rPr lang="en-US" altLang="zh-TW" b="1" u="sng" dirty="0">
                <a:solidFill>
                  <a:srgbClr val="000000"/>
                </a:solidFill>
                <a:latin typeface="標楷體" panose="03000509000000000000" pitchFamily="65" charset="-120"/>
                <a:ea typeface="標楷體" panose="03000509000000000000" pitchFamily="65" charset="-120"/>
              </a:rPr>
              <a:t>    </a:t>
            </a:r>
            <a:r>
              <a:rPr lang="zh-TW" altLang="zh-TW" b="1" dirty="0">
                <a:solidFill>
                  <a:srgbClr val="000000"/>
                </a:solidFill>
                <a:latin typeface="標楷體" panose="03000509000000000000" pitchFamily="65" charset="-120"/>
                <a:ea typeface="標楷體" panose="03000509000000000000" pitchFamily="65" charset="-120"/>
              </a:rPr>
              <a:t>年度</a:t>
            </a:r>
          </a:p>
          <a:p>
            <a:r>
              <a:rPr lang="zh-TW" altLang="zh-TW" b="1" dirty="0">
                <a:solidFill>
                  <a:srgbClr val="000000"/>
                </a:solidFill>
                <a:latin typeface="標楷體" panose="03000509000000000000" pitchFamily="65" charset="-120"/>
                <a:ea typeface="標楷體" panose="03000509000000000000" pitchFamily="65" charset="-120"/>
              </a:rPr>
              <a:t>自行檢查單位：驗收單位</a:t>
            </a:r>
            <a:r>
              <a:rPr lang="en-US" altLang="zh-TW" b="1" dirty="0">
                <a:solidFill>
                  <a:srgbClr val="000000"/>
                </a:solidFill>
                <a:latin typeface="標楷體" panose="03000509000000000000" pitchFamily="65" charset="-120"/>
                <a:ea typeface="標楷體" panose="03000509000000000000" pitchFamily="65" charset="-120"/>
              </a:rPr>
              <a:t>     </a:t>
            </a:r>
            <a:r>
              <a:rPr lang="zh-TW" altLang="en-US" b="1" dirty="0">
                <a:solidFill>
                  <a:srgbClr val="000000"/>
                </a:solidFill>
                <a:latin typeface="標楷體" panose="03000509000000000000" pitchFamily="65" charset="-120"/>
                <a:ea typeface="標楷體" panose="03000509000000000000" pitchFamily="65" charset="-120"/>
              </a:rPr>
              <a:t>     </a:t>
            </a:r>
            <a:r>
              <a:rPr lang="zh-TW" altLang="zh-TW" b="1" dirty="0">
                <a:solidFill>
                  <a:srgbClr val="000000"/>
                </a:solidFill>
                <a:latin typeface="標楷體" panose="03000509000000000000" pitchFamily="65" charset="-120"/>
                <a:ea typeface="標楷體" panose="03000509000000000000" pitchFamily="65" charset="-120"/>
              </a:rPr>
              <a:t>作業類別（項目）：驗收</a:t>
            </a:r>
            <a:r>
              <a:rPr lang="en-US" altLang="zh-TW" b="1" dirty="0">
                <a:solidFill>
                  <a:srgbClr val="000000"/>
                </a:solidFill>
                <a:latin typeface="標楷體" panose="03000509000000000000" pitchFamily="65" charset="-120"/>
                <a:ea typeface="標楷體" panose="03000509000000000000" pitchFamily="65" charset="-120"/>
              </a:rPr>
              <a:t>			         </a:t>
            </a:r>
            <a:r>
              <a:rPr lang="zh-TW" altLang="zh-TW" b="1" dirty="0">
                <a:solidFill>
                  <a:srgbClr val="000000"/>
                </a:solidFill>
                <a:latin typeface="標楷體" panose="03000509000000000000" pitchFamily="65" charset="-120"/>
                <a:ea typeface="標楷體" panose="03000509000000000000" pitchFamily="65" charset="-120"/>
              </a:rPr>
              <a:t>檢查日期：</a:t>
            </a:r>
            <a:r>
              <a:rPr lang="en-US" altLang="zh-TW" b="1" u="sng" dirty="0">
                <a:solidFill>
                  <a:srgbClr val="000000"/>
                </a:solidFill>
                <a:latin typeface="標楷體" panose="03000509000000000000" pitchFamily="65" charset="-120"/>
                <a:ea typeface="標楷體" panose="03000509000000000000" pitchFamily="65" charset="-120"/>
              </a:rPr>
              <a:t>   </a:t>
            </a:r>
            <a:r>
              <a:rPr lang="zh-TW" altLang="zh-TW" b="1" dirty="0">
                <a:solidFill>
                  <a:srgbClr val="000000"/>
                </a:solidFill>
                <a:latin typeface="標楷體" panose="03000509000000000000" pitchFamily="65" charset="-120"/>
                <a:ea typeface="標楷體" panose="03000509000000000000" pitchFamily="65" charset="-120"/>
              </a:rPr>
              <a:t>年</a:t>
            </a:r>
            <a:r>
              <a:rPr lang="en-US" altLang="zh-TW" b="1" u="sng" dirty="0">
                <a:solidFill>
                  <a:srgbClr val="000000"/>
                </a:solidFill>
                <a:latin typeface="標楷體" panose="03000509000000000000" pitchFamily="65" charset="-120"/>
                <a:ea typeface="標楷體" panose="03000509000000000000" pitchFamily="65" charset="-120"/>
              </a:rPr>
              <a:t>   </a:t>
            </a:r>
            <a:r>
              <a:rPr lang="zh-TW" altLang="zh-TW" b="1" dirty="0">
                <a:solidFill>
                  <a:srgbClr val="000000"/>
                </a:solidFill>
                <a:latin typeface="標楷體" panose="03000509000000000000" pitchFamily="65" charset="-120"/>
                <a:ea typeface="標楷體" panose="03000509000000000000" pitchFamily="65" charset="-120"/>
              </a:rPr>
              <a:t>月</a:t>
            </a:r>
            <a:r>
              <a:rPr lang="en-US" altLang="zh-TW" b="1" u="sng" dirty="0">
                <a:solidFill>
                  <a:srgbClr val="000000"/>
                </a:solidFill>
                <a:latin typeface="標楷體" panose="03000509000000000000" pitchFamily="65" charset="-120"/>
                <a:ea typeface="標楷體" panose="03000509000000000000" pitchFamily="65" charset="-120"/>
              </a:rPr>
              <a:t>   </a:t>
            </a:r>
            <a:r>
              <a:rPr lang="zh-TW" altLang="zh-TW" b="1" dirty="0">
                <a:solidFill>
                  <a:srgbClr val="000000"/>
                </a:solidFill>
                <a:latin typeface="標楷體" panose="03000509000000000000" pitchFamily="65" charset="-120"/>
                <a:ea typeface="標楷體" panose="03000509000000000000" pitchFamily="65" charset="-120"/>
              </a:rPr>
              <a:t>日</a:t>
            </a:r>
          </a:p>
        </p:txBody>
      </p:sp>
      <p:graphicFrame>
        <p:nvGraphicFramePr>
          <p:cNvPr id="3" name="表格 2"/>
          <p:cNvGraphicFramePr>
            <a:graphicFrameLocks noGrp="1"/>
          </p:cNvGraphicFramePr>
          <p:nvPr/>
        </p:nvGraphicFramePr>
        <p:xfrm>
          <a:off x="395537" y="1052736"/>
          <a:ext cx="8424936" cy="5334000"/>
        </p:xfrm>
        <a:graphic>
          <a:graphicData uri="http://schemas.openxmlformats.org/drawingml/2006/table">
            <a:tbl>
              <a:tblPr firstRow="1" firstCol="1" lastRow="1" lastCol="1" bandRow="1" bandCol="1">
                <a:tableStyleId>{5C22544A-7EE6-4342-B048-85BDC9FD1C3A}</a:tableStyleId>
              </a:tblPr>
              <a:tblGrid>
                <a:gridCol w="5760639">
                  <a:extLst>
                    <a:ext uri="{9D8B030D-6E8A-4147-A177-3AD203B41FA5}">
                      <a16:colId xmlns:a16="http://schemas.microsoft.com/office/drawing/2014/main" val="20000"/>
                    </a:ext>
                  </a:extLst>
                </a:gridCol>
                <a:gridCol w="792089">
                  <a:extLst>
                    <a:ext uri="{9D8B030D-6E8A-4147-A177-3AD203B41FA5}">
                      <a16:colId xmlns:a16="http://schemas.microsoft.com/office/drawing/2014/main" val="20001"/>
                    </a:ext>
                  </a:extLst>
                </a:gridCol>
                <a:gridCol w="936103">
                  <a:extLst>
                    <a:ext uri="{9D8B030D-6E8A-4147-A177-3AD203B41FA5}">
                      <a16:colId xmlns:a16="http://schemas.microsoft.com/office/drawing/2014/main" val="20002"/>
                    </a:ext>
                  </a:extLst>
                </a:gridCol>
                <a:gridCol w="936105">
                  <a:extLst>
                    <a:ext uri="{9D8B030D-6E8A-4147-A177-3AD203B41FA5}">
                      <a16:colId xmlns:a16="http://schemas.microsoft.com/office/drawing/2014/main" val="20003"/>
                    </a:ext>
                  </a:extLst>
                </a:gridCol>
              </a:tblGrid>
              <a:tr h="134983">
                <a:tc rowSpan="2">
                  <a:txBody>
                    <a:bodyPr/>
                    <a:lstStyle/>
                    <a:p>
                      <a:pPr algn="ctr">
                        <a:lnSpc>
                          <a:spcPts val="2100"/>
                        </a:lnSpc>
                        <a:spcAft>
                          <a:spcPts val="0"/>
                        </a:spcAft>
                      </a:pPr>
                      <a:r>
                        <a:rPr lang="zh-TW" sz="2000" b="1" kern="100" dirty="0">
                          <a:solidFill>
                            <a:srgbClr val="000000"/>
                          </a:solidFill>
                          <a:effectLst/>
                          <a:latin typeface="標楷體" panose="03000509000000000000" pitchFamily="65" charset="-120"/>
                          <a:ea typeface="標楷體" panose="03000509000000000000" pitchFamily="65" charset="-120"/>
                        </a:rPr>
                        <a:t>檢查重點</a:t>
                      </a:r>
                    </a:p>
                  </a:txBody>
                  <a:tcPr marL="31351" marR="313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gridSpan="2">
                  <a:txBody>
                    <a:bodyPr/>
                    <a:lstStyle/>
                    <a:p>
                      <a:pPr algn="ctr">
                        <a:lnSpc>
                          <a:spcPts val="2100"/>
                        </a:lnSpc>
                        <a:spcAft>
                          <a:spcPts val="0"/>
                        </a:spcAft>
                      </a:pPr>
                      <a:r>
                        <a:rPr lang="zh-TW" sz="2000" b="1" kern="100">
                          <a:solidFill>
                            <a:srgbClr val="000000"/>
                          </a:solidFill>
                          <a:effectLst/>
                          <a:latin typeface="標楷體" panose="03000509000000000000" pitchFamily="65" charset="-120"/>
                          <a:ea typeface="標楷體" panose="03000509000000000000" pitchFamily="65" charset="-120"/>
                        </a:rPr>
                        <a:t>自行檢查情形</a:t>
                      </a:r>
                    </a:p>
                  </a:txBody>
                  <a:tcPr marL="31351" marR="313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hMerge="1">
                  <a:txBody>
                    <a:bodyPr/>
                    <a:lstStyle/>
                    <a:p>
                      <a:endParaRPr lang="zh-TW" altLang="en-US"/>
                    </a:p>
                  </a:txBody>
                  <a:tcPr/>
                </a:tc>
                <a:tc rowSpan="2">
                  <a:txBody>
                    <a:bodyPr/>
                    <a:lstStyle/>
                    <a:p>
                      <a:pPr algn="ctr">
                        <a:lnSpc>
                          <a:spcPts val="2100"/>
                        </a:lnSpc>
                        <a:spcAft>
                          <a:spcPts val="0"/>
                        </a:spcAft>
                      </a:pPr>
                      <a:r>
                        <a:rPr lang="zh-TW" sz="2000" b="1" kern="100" dirty="0">
                          <a:solidFill>
                            <a:srgbClr val="000000"/>
                          </a:solidFill>
                          <a:effectLst/>
                          <a:latin typeface="標楷體" panose="03000509000000000000" pitchFamily="65" charset="-120"/>
                          <a:ea typeface="標楷體" panose="03000509000000000000" pitchFamily="65" charset="-120"/>
                        </a:rPr>
                        <a:t>檢查情形說明</a:t>
                      </a:r>
                    </a:p>
                  </a:txBody>
                  <a:tcPr marL="31351" marR="313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0000"/>
                  </a:ext>
                </a:extLst>
              </a:tr>
              <a:tr h="104503">
                <a:tc vMerge="1">
                  <a:txBody>
                    <a:bodyPr/>
                    <a:lstStyle/>
                    <a:p>
                      <a:endParaRPr lang="zh-TW" altLang="en-US"/>
                    </a:p>
                  </a:txBody>
                  <a:tcPr/>
                </a:tc>
                <a:tc>
                  <a:txBody>
                    <a:bodyPr/>
                    <a:lstStyle/>
                    <a:p>
                      <a:pPr algn="ctr">
                        <a:lnSpc>
                          <a:spcPts val="2100"/>
                        </a:lnSpc>
                        <a:spcAft>
                          <a:spcPts val="0"/>
                        </a:spcAft>
                      </a:pPr>
                      <a:r>
                        <a:rPr lang="zh-TW" sz="2000" b="1" kern="100" dirty="0">
                          <a:solidFill>
                            <a:srgbClr val="000000"/>
                          </a:solidFill>
                          <a:effectLst/>
                          <a:latin typeface="標楷體" panose="03000509000000000000" pitchFamily="65" charset="-120"/>
                          <a:ea typeface="標楷體" panose="03000509000000000000" pitchFamily="65" charset="-120"/>
                        </a:rPr>
                        <a:t>符合</a:t>
                      </a:r>
                    </a:p>
                  </a:txBody>
                  <a:tcPr marL="31351" marR="313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ts val="2100"/>
                        </a:lnSpc>
                        <a:spcAft>
                          <a:spcPts val="0"/>
                        </a:spcAft>
                      </a:pPr>
                      <a:r>
                        <a:rPr lang="zh-TW" sz="2000" b="1" kern="100" dirty="0">
                          <a:solidFill>
                            <a:srgbClr val="000000"/>
                          </a:solidFill>
                          <a:effectLst/>
                          <a:latin typeface="標楷體" panose="03000509000000000000" pitchFamily="65" charset="-120"/>
                          <a:ea typeface="標楷體" panose="03000509000000000000" pitchFamily="65" charset="-120"/>
                        </a:rPr>
                        <a:t>未符合</a:t>
                      </a:r>
                    </a:p>
                  </a:txBody>
                  <a:tcPr marL="31351" marR="313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vMerge="1">
                  <a:txBody>
                    <a:bodyPr/>
                    <a:lstStyle/>
                    <a:p>
                      <a:endParaRPr lang="zh-TW" altLang="en-US"/>
                    </a:p>
                  </a:txBody>
                  <a:tcPr/>
                </a:tc>
                <a:extLst>
                  <a:ext uri="{0D108BD9-81ED-4DB2-BD59-A6C34878D82A}">
                    <a16:rowId xmlns:a16="http://schemas.microsoft.com/office/drawing/2014/main" val="10001"/>
                  </a:ext>
                </a:extLst>
              </a:tr>
              <a:tr h="313509">
                <a:tc>
                  <a:txBody>
                    <a:bodyPr/>
                    <a:lstStyle/>
                    <a:p>
                      <a:pPr marL="355600" indent="-355600" algn="just">
                        <a:lnSpc>
                          <a:spcPts val="2100"/>
                        </a:lnSpc>
                        <a:spcAft>
                          <a:spcPts val="0"/>
                        </a:spcAft>
                      </a:pPr>
                      <a:r>
                        <a:rPr lang="zh-TW" sz="2000" b="1" kern="100" dirty="0">
                          <a:solidFill>
                            <a:srgbClr val="000000"/>
                          </a:solidFill>
                          <a:effectLst/>
                          <a:latin typeface="標楷體" panose="03000509000000000000" pitchFamily="65" charset="-120"/>
                          <a:ea typeface="標楷體" panose="03000509000000000000" pitchFamily="65" charset="-120"/>
                        </a:rPr>
                        <a:t>一、作業流程設計有效性</a:t>
                      </a:r>
                    </a:p>
                    <a:p>
                      <a:pPr algn="just">
                        <a:lnSpc>
                          <a:spcPts val="2100"/>
                        </a:lnSpc>
                        <a:spcAft>
                          <a:spcPts val="0"/>
                        </a:spcAft>
                      </a:pPr>
                      <a:r>
                        <a:rPr lang="zh-TW" sz="2000" b="1" kern="100" dirty="0">
                          <a:solidFill>
                            <a:srgbClr val="000000"/>
                          </a:solidFill>
                          <a:effectLst/>
                          <a:latin typeface="標楷體" panose="03000509000000000000" pitchFamily="65" charset="-120"/>
                          <a:ea typeface="標楷體" panose="03000509000000000000" pitchFamily="65" charset="-120"/>
                        </a:rPr>
                        <a:t>作業程序說明表之製作是否與規定相符，內部控制制度設計是否有效。</a:t>
                      </a:r>
                    </a:p>
                  </a:txBody>
                  <a:tcPr marL="31351" marR="3135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just">
                        <a:lnSpc>
                          <a:spcPts val="2100"/>
                        </a:lnSpc>
                        <a:spcAft>
                          <a:spcPts val="0"/>
                        </a:spcAft>
                      </a:pPr>
                      <a:r>
                        <a:rPr lang="en-US" sz="2000" b="1" kern="100">
                          <a:solidFill>
                            <a:srgbClr val="000000"/>
                          </a:solidFill>
                          <a:effectLst/>
                          <a:latin typeface="標楷體" panose="03000509000000000000" pitchFamily="65" charset="-120"/>
                          <a:ea typeface="標楷體" panose="03000509000000000000" pitchFamily="65" charset="-120"/>
                        </a:rPr>
                        <a:t> </a:t>
                      </a:r>
                      <a:endParaRPr lang="zh-TW" sz="2000" b="1" kern="100">
                        <a:solidFill>
                          <a:srgbClr val="000000"/>
                        </a:solidFill>
                        <a:effectLst/>
                        <a:latin typeface="標楷體" panose="03000509000000000000" pitchFamily="65" charset="-120"/>
                        <a:ea typeface="標楷體" panose="03000509000000000000" pitchFamily="65" charset="-120"/>
                      </a:endParaRPr>
                    </a:p>
                  </a:txBody>
                  <a:tcPr marL="31351" marR="3135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just">
                        <a:lnSpc>
                          <a:spcPts val="2100"/>
                        </a:lnSpc>
                        <a:spcAft>
                          <a:spcPts val="0"/>
                        </a:spcAft>
                      </a:pPr>
                      <a:r>
                        <a:rPr lang="en-US" sz="2000" b="1" kern="100">
                          <a:solidFill>
                            <a:srgbClr val="000000"/>
                          </a:solidFill>
                          <a:effectLst/>
                          <a:latin typeface="標楷體" panose="03000509000000000000" pitchFamily="65" charset="-120"/>
                          <a:ea typeface="標楷體" panose="03000509000000000000" pitchFamily="65" charset="-120"/>
                        </a:rPr>
                        <a:t> </a:t>
                      </a:r>
                      <a:endParaRPr lang="zh-TW" sz="2000" b="1" kern="100">
                        <a:solidFill>
                          <a:srgbClr val="000000"/>
                        </a:solidFill>
                        <a:effectLst/>
                        <a:latin typeface="標楷體" panose="03000509000000000000" pitchFamily="65" charset="-120"/>
                        <a:ea typeface="標楷體" panose="03000509000000000000" pitchFamily="65" charset="-120"/>
                      </a:endParaRPr>
                    </a:p>
                  </a:txBody>
                  <a:tcPr marL="31351" marR="3135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just">
                        <a:lnSpc>
                          <a:spcPts val="2100"/>
                        </a:lnSpc>
                        <a:spcAft>
                          <a:spcPts val="0"/>
                        </a:spcAft>
                      </a:pPr>
                      <a:r>
                        <a:rPr lang="en-US" sz="2000" b="1" kern="100" dirty="0">
                          <a:solidFill>
                            <a:srgbClr val="000000"/>
                          </a:solidFill>
                          <a:effectLst/>
                          <a:latin typeface="標楷體" panose="03000509000000000000" pitchFamily="65" charset="-120"/>
                          <a:ea typeface="標楷體" panose="03000509000000000000" pitchFamily="65" charset="-120"/>
                        </a:rPr>
                        <a:t> </a:t>
                      </a:r>
                      <a:endParaRPr lang="zh-TW" sz="2000" b="1" kern="100" dirty="0">
                        <a:solidFill>
                          <a:srgbClr val="000000"/>
                        </a:solidFill>
                        <a:effectLst/>
                        <a:latin typeface="標楷體" panose="03000509000000000000" pitchFamily="65" charset="-120"/>
                        <a:ea typeface="標楷體" panose="03000509000000000000" pitchFamily="65" charset="-120"/>
                      </a:endParaRPr>
                    </a:p>
                  </a:txBody>
                  <a:tcPr marL="31351" marR="3135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0002"/>
                  </a:ext>
                </a:extLst>
              </a:tr>
              <a:tr h="3657600">
                <a:tc>
                  <a:txBody>
                    <a:bodyPr/>
                    <a:lstStyle/>
                    <a:p>
                      <a:pPr marL="355600" indent="-355600" algn="just">
                        <a:lnSpc>
                          <a:spcPts val="2100"/>
                        </a:lnSpc>
                        <a:spcAft>
                          <a:spcPts val="0"/>
                        </a:spcAft>
                      </a:pPr>
                      <a:r>
                        <a:rPr lang="zh-TW" sz="2000" b="1" kern="100" dirty="0">
                          <a:solidFill>
                            <a:srgbClr val="000000"/>
                          </a:solidFill>
                          <a:effectLst/>
                          <a:latin typeface="標楷體" panose="03000509000000000000" pitchFamily="65" charset="-120"/>
                          <a:ea typeface="標楷體" panose="03000509000000000000" pitchFamily="65" charset="-120"/>
                        </a:rPr>
                        <a:t>二、有契約變更事實者，</a:t>
                      </a:r>
                      <a:r>
                        <a:rPr lang="zh-TW" sz="2000" b="1" u="sng" kern="100" spc="-10" dirty="0">
                          <a:solidFill>
                            <a:srgbClr val="0000FF"/>
                          </a:solidFill>
                          <a:effectLst/>
                          <a:latin typeface="標楷體" panose="03000509000000000000" pitchFamily="65" charset="-120"/>
                          <a:ea typeface="標楷體" panose="03000509000000000000" pitchFamily="65" charset="-120"/>
                        </a:rPr>
                        <a:t>契約變更程序是否完成</a:t>
                      </a:r>
                      <a:r>
                        <a:rPr lang="zh-TW" sz="2000" b="1" kern="100" spc="-10" dirty="0">
                          <a:solidFill>
                            <a:srgbClr val="000000"/>
                          </a:solidFill>
                          <a:effectLst/>
                          <a:latin typeface="標楷體" panose="03000509000000000000" pitchFamily="65" charset="-120"/>
                          <a:ea typeface="標楷體" panose="03000509000000000000" pitchFamily="65" charset="-120"/>
                        </a:rPr>
                        <a:t>。</a:t>
                      </a:r>
                      <a:endParaRPr lang="zh-TW" sz="2000" b="1" kern="100" dirty="0">
                        <a:solidFill>
                          <a:srgbClr val="000000"/>
                        </a:solidFill>
                        <a:effectLst/>
                        <a:latin typeface="標楷體" panose="03000509000000000000" pitchFamily="65" charset="-120"/>
                        <a:ea typeface="標楷體" panose="03000509000000000000" pitchFamily="65" charset="-120"/>
                      </a:endParaRPr>
                    </a:p>
                    <a:p>
                      <a:pPr marL="350520" indent="-350520" algn="just">
                        <a:lnSpc>
                          <a:spcPts val="2100"/>
                        </a:lnSpc>
                        <a:spcAft>
                          <a:spcPts val="0"/>
                        </a:spcAft>
                      </a:pPr>
                      <a:r>
                        <a:rPr lang="zh-TW" sz="2000" b="1" kern="100" spc="-10" dirty="0">
                          <a:solidFill>
                            <a:srgbClr val="000000"/>
                          </a:solidFill>
                          <a:effectLst/>
                          <a:latin typeface="標楷體" panose="03000509000000000000" pitchFamily="65" charset="-120"/>
                          <a:ea typeface="標楷體" panose="03000509000000000000" pitchFamily="65" charset="-120"/>
                        </a:rPr>
                        <a:t>三、廠商</a:t>
                      </a:r>
                      <a:r>
                        <a:rPr lang="zh-TW" sz="2000" b="1" u="sng" kern="100" spc="-10" dirty="0">
                          <a:solidFill>
                            <a:srgbClr val="0000FF"/>
                          </a:solidFill>
                          <a:effectLst/>
                          <a:latin typeface="標楷體" panose="03000509000000000000" pitchFamily="65" charset="-120"/>
                          <a:ea typeface="標楷體" panose="03000509000000000000" pitchFamily="65" charset="-120"/>
                        </a:rPr>
                        <a:t>是否依規定報竣工</a:t>
                      </a:r>
                      <a:r>
                        <a:rPr lang="zh-TW" sz="2000" b="1" kern="100" spc="-10" dirty="0">
                          <a:solidFill>
                            <a:srgbClr val="000000"/>
                          </a:solidFill>
                          <a:effectLst/>
                          <a:latin typeface="標楷體" panose="03000509000000000000" pitchFamily="65" charset="-120"/>
                          <a:ea typeface="標楷體" panose="03000509000000000000" pitchFamily="65" charset="-120"/>
                        </a:rPr>
                        <a:t>。（工程案）</a:t>
                      </a:r>
                      <a:endParaRPr lang="zh-TW" sz="2000" b="1" kern="100" dirty="0">
                        <a:solidFill>
                          <a:srgbClr val="000000"/>
                        </a:solidFill>
                        <a:effectLst/>
                        <a:latin typeface="標楷體" panose="03000509000000000000" pitchFamily="65" charset="-120"/>
                        <a:ea typeface="標楷體" panose="03000509000000000000" pitchFamily="65" charset="-120"/>
                      </a:endParaRPr>
                    </a:p>
                    <a:p>
                      <a:pPr marL="542925" indent="-542925" algn="just">
                        <a:lnSpc>
                          <a:spcPts val="2100"/>
                        </a:lnSpc>
                        <a:spcAft>
                          <a:spcPts val="0"/>
                        </a:spcAft>
                      </a:pPr>
                      <a:r>
                        <a:rPr lang="zh-TW" sz="2000" b="1" kern="100" spc="-10" dirty="0">
                          <a:solidFill>
                            <a:srgbClr val="000000"/>
                          </a:solidFill>
                          <a:effectLst/>
                          <a:latin typeface="標楷體" panose="03000509000000000000" pitchFamily="65" charset="-120"/>
                          <a:ea typeface="標楷體" panose="03000509000000000000" pitchFamily="65" charset="-120"/>
                        </a:rPr>
                        <a:t>四、機關是否依規定確定竣工</a:t>
                      </a:r>
                      <a:r>
                        <a:rPr lang="zh-TW" sz="2000" b="1" kern="100" dirty="0">
                          <a:solidFill>
                            <a:srgbClr val="000000"/>
                          </a:solidFill>
                          <a:effectLst/>
                          <a:latin typeface="標楷體" panose="03000509000000000000" pitchFamily="65" charset="-120"/>
                          <a:ea typeface="標楷體" panose="03000509000000000000" pitchFamily="65" charset="-120"/>
                        </a:rPr>
                        <a:t>，並注意廠商</a:t>
                      </a:r>
                      <a:r>
                        <a:rPr lang="zh-TW" sz="2000" b="1" u="sng" kern="100" dirty="0">
                          <a:solidFill>
                            <a:srgbClr val="0000FF"/>
                          </a:solidFill>
                          <a:effectLst/>
                          <a:latin typeface="標楷體" panose="03000509000000000000" pitchFamily="65" charset="-120"/>
                          <a:ea typeface="標楷體" panose="03000509000000000000" pitchFamily="65" charset="-120"/>
                        </a:rPr>
                        <a:t>有無虛報竣工，以規避逾期違約金之情形</a:t>
                      </a:r>
                      <a:r>
                        <a:rPr lang="zh-TW" sz="2000" b="1" kern="100" spc="-10" dirty="0">
                          <a:solidFill>
                            <a:srgbClr val="000000"/>
                          </a:solidFill>
                          <a:effectLst/>
                          <a:latin typeface="標楷體" panose="03000509000000000000" pitchFamily="65" charset="-120"/>
                          <a:ea typeface="標楷體" panose="03000509000000000000" pitchFamily="65" charset="-120"/>
                        </a:rPr>
                        <a:t>。（工程案）</a:t>
                      </a:r>
                      <a:endParaRPr lang="zh-TW" sz="2000" b="1" kern="100" dirty="0">
                        <a:solidFill>
                          <a:srgbClr val="000000"/>
                        </a:solidFill>
                        <a:effectLst/>
                        <a:latin typeface="標楷體" panose="03000509000000000000" pitchFamily="65" charset="-120"/>
                        <a:ea typeface="標楷體" panose="03000509000000000000" pitchFamily="65" charset="-120"/>
                      </a:endParaRPr>
                    </a:p>
                    <a:p>
                      <a:pPr marL="542925" indent="-542925" algn="just">
                        <a:lnSpc>
                          <a:spcPts val="2100"/>
                        </a:lnSpc>
                        <a:spcAft>
                          <a:spcPts val="0"/>
                        </a:spcAft>
                      </a:pPr>
                      <a:r>
                        <a:rPr lang="zh-TW" sz="2000" b="1" kern="100" dirty="0">
                          <a:solidFill>
                            <a:srgbClr val="000000"/>
                          </a:solidFill>
                          <a:effectLst/>
                          <a:latin typeface="標楷體" panose="03000509000000000000" pitchFamily="65" charset="-120"/>
                          <a:ea typeface="標楷體" panose="03000509000000000000" pitchFamily="65" charset="-120"/>
                        </a:rPr>
                        <a:t>五、竣工後</a:t>
                      </a:r>
                      <a:r>
                        <a:rPr lang="zh-TW" sz="2000" b="1" kern="100" spc="-10" dirty="0">
                          <a:solidFill>
                            <a:srgbClr val="000000"/>
                          </a:solidFill>
                          <a:effectLst/>
                          <a:latin typeface="標楷體" panose="03000509000000000000" pitchFamily="65" charset="-120"/>
                          <a:ea typeface="標楷體" panose="03000509000000000000" pitchFamily="65" charset="-120"/>
                        </a:rPr>
                        <a:t>，監造單位是否依規定提送資料。（工程案）</a:t>
                      </a:r>
                      <a:endParaRPr lang="zh-TW" sz="2000" b="1" kern="100" dirty="0">
                        <a:solidFill>
                          <a:srgbClr val="000000"/>
                        </a:solidFill>
                        <a:effectLst/>
                        <a:latin typeface="標楷體" panose="03000509000000000000" pitchFamily="65" charset="-120"/>
                        <a:ea typeface="標楷體" panose="03000509000000000000" pitchFamily="65" charset="-120"/>
                      </a:endParaRPr>
                    </a:p>
                    <a:p>
                      <a:pPr marL="542925" indent="-542925" algn="just">
                        <a:lnSpc>
                          <a:spcPts val="2100"/>
                        </a:lnSpc>
                        <a:spcAft>
                          <a:spcPts val="0"/>
                        </a:spcAft>
                      </a:pPr>
                      <a:r>
                        <a:rPr lang="zh-TW" sz="2000" b="1" kern="100" spc="-10" dirty="0">
                          <a:solidFill>
                            <a:srgbClr val="000000"/>
                          </a:solidFill>
                          <a:effectLst/>
                          <a:latin typeface="標楷體" panose="03000509000000000000" pitchFamily="65" charset="-120"/>
                          <a:ea typeface="標楷體" panose="03000509000000000000" pitchFamily="65" charset="-120"/>
                        </a:rPr>
                        <a:t>六、是否依規定期限辦理確定</a:t>
                      </a:r>
                      <a:r>
                        <a:rPr lang="zh-TW" sz="2000" b="1" u="sng" kern="100" spc="-10" dirty="0">
                          <a:solidFill>
                            <a:srgbClr val="0000FF"/>
                          </a:solidFill>
                          <a:effectLst/>
                          <a:latin typeface="標楷體" panose="03000509000000000000" pitchFamily="65" charset="-120"/>
                          <a:ea typeface="標楷體" panose="03000509000000000000" pitchFamily="65" charset="-120"/>
                        </a:rPr>
                        <a:t>竣工、初驗、驗收</a:t>
                      </a:r>
                      <a:r>
                        <a:rPr lang="zh-TW" sz="2000" b="1" kern="100" spc="-10" dirty="0">
                          <a:solidFill>
                            <a:srgbClr val="000000"/>
                          </a:solidFill>
                          <a:effectLst/>
                          <a:latin typeface="標楷體" panose="03000509000000000000" pitchFamily="65" charset="-120"/>
                          <a:ea typeface="標楷體" panose="03000509000000000000" pitchFamily="65" charset="-120"/>
                        </a:rPr>
                        <a:t>、填具結算驗收證明書或其他類似文件；有</a:t>
                      </a:r>
                      <a:r>
                        <a:rPr lang="zh-TW" sz="2000" b="1" u="sng" kern="100" spc="-10" dirty="0">
                          <a:solidFill>
                            <a:srgbClr val="0000FF"/>
                          </a:solidFill>
                          <a:effectLst/>
                          <a:latin typeface="標楷體" panose="03000509000000000000" pitchFamily="65" charset="-120"/>
                          <a:ea typeface="標楷體" panose="03000509000000000000" pitchFamily="65" charset="-120"/>
                        </a:rPr>
                        <a:t>特殊情形必須延期者，有無經機關首長或其授權人員核准</a:t>
                      </a:r>
                      <a:r>
                        <a:rPr lang="zh-TW" sz="2000" b="1" kern="100" spc="-10" dirty="0">
                          <a:solidFill>
                            <a:srgbClr val="000000"/>
                          </a:solidFill>
                          <a:effectLst/>
                          <a:latin typeface="標楷體" panose="03000509000000000000" pitchFamily="65" charset="-120"/>
                          <a:ea typeface="標楷體" panose="03000509000000000000" pitchFamily="65" charset="-120"/>
                        </a:rPr>
                        <a:t>。</a:t>
                      </a:r>
                      <a:endParaRPr lang="zh-TW" sz="2000" b="1" kern="100" dirty="0">
                        <a:solidFill>
                          <a:srgbClr val="000000"/>
                        </a:solidFill>
                        <a:effectLst/>
                        <a:latin typeface="標楷體" panose="03000509000000000000" pitchFamily="65" charset="-120"/>
                        <a:ea typeface="標楷體" panose="03000509000000000000" pitchFamily="65" charset="-120"/>
                      </a:endParaRPr>
                    </a:p>
                    <a:p>
                      <a:pPr marL="542925" indent="-542925" algn="just">
                        <a:lnSpc>
                          <a:spcPts val="2100"/>
                        </a:lnSpc>
                        <a:spcAft>
                          <a:spcPts val="0"/>
                        </a:spcAft>
                      </a:pPr>
                      <a:r>
                        <a:rPr lang="zh-TW" sz="2000" b="1" kern="100" dirty="0">
                          <a:solidFill>
                            <a:srgbClr val="000000"/>
                          </a:solidFill>
                          <a:effectLst/>
                          <a:latin typeface="標楷體" panose="03000509000000000000" pitchFamily="65" charset="-120"/>
                          <a:ea typeface="標楷體" panose="03000509000000000000" pitchFamily="65" charset="-120"/>
                        </a:rPr>
                        <a:t>七、機關首長或其授權人員</a:t>
                      </a:r>
                      <a:r>
                        <a:rPr lang="zh-TW" sz="2000" b="1" u="sng" kern="100" spc="-10" dirty="0">
                          <a:solidFill>
                            <a:srgbClr val="0000FF"/>
                          </a:solidFill>
                          <a:effectLst/>
                          <a:latin typeface="標楷體" panose="03000509000000000000" pitchFamily="65" charset="-120"/>
                          <a:ea typeface="標楷體" panose="03000509000000000000" pitchFamily="65" charset="-120"/>
                        </a:rPr>
                        <a:t>是否</a:t>
                      </a:r>
                      <a:r>
                        <a:rPr lang="zh-TW" sz="2000" b="1" u="sng" kern="100" dirty="0">
                          <a:solidFill>
                            <a:srgbClr val="0000FF"/>
                          </a:solidFill>
                          <a:effectLst/>
                          <a:latin typeface="標楷體" panose="03000509000000000000" pitchFamily="65" charset="-120"/>
                          <a:ea typeface="標楷體" panose="03000509000000000000" pitchFamily="65" charset="-120"/>
                        </a:rPr>
                        <a:t>指派適當人員擔任驗收之主驗人員</a:t>
                      </a:r>
                      <a:r>
                        <a:rPr lang="zh-TW" sz="2000" b="1" kern="100" dirty="0">
                          <a:solidFill>
                            <a:srgbClr val="000000"/>
                          </a:solidFill>
                          <a:effectLst/>
                          <a:latin typeface="標楷體" panose="03000509000000000000" pitchFamily="65" charset="-120"/>
                          <a:ea typeface="標楷體" panose="03000509000000000000" pitchFamily="65" charset="-120"/>
                        </a:rPr>
                        <a:t>。</a:t>
                      </a:r>
                    </a:p>
                    <a:p>
                      <a:pPr marL="542925" indent="-542925" algn="just">
                        <a:lnSpc>
                          <a:spcPts val="2100"/>
                        </a:lnSpc>
                        <a:spcAft>
                          <a:spcPts val="0"/>
                        </a:spcAft>
                      </a:pPr>
                      <a:r>
                        <a:rPr lang="zh-TW" sz="2000" b="1" kern="100" dirty="0">
                          <a:solidFill>
                            <a:srgbClr val="000000"/>
                          </a:solidFill>
                          <a:effectLst/>
                          <a:latin typeface="標楷體" panose="03000509000000000000" pitchFamily="65" charset="-120"/>
                          <a:ea typeface="標楷體" panose="03000509000000000000" pitchFamily="65" charset="-120"/>
                        </a:rPr>
                        <a:t>八、工程、</a:t>
                      </a:r>
                      <a:r>
                        <a:rPr lang="zh-TW" sz="2000" b="1" u="sng" kern="100" dirty="0">
                          <a:solidFill>
                            <a:srgbClr val="0000FF"/>
                          </a:solidFill>
                          <a:effectLst/>
                          <a:latin typeface="標楷體" panose="03000509000000000000" pitchFamily="65" charset="-120"/>
                          <a:ea typeface="標楷體" panose="03000509000000000000" pitchFamily="65" charset="-120"/>
                        </a:rPr>
                        <a:t>財物採購採</a:t>
                      </a:r>
                      <a:r>
                        <a:rPr lang="zh-TW" sz="2000" b="1" u="sng" kern="100" spc="-10" dirty="0">
                          <a:solidFill>
                            <a:srgbClr val="0000FF"/>
                          </a:solidFill>
                          <a:effectLst/>
                          <a:latin typeface="標楷體" panose="03000509000000000000" pitchFamily="65" charset="-120"/>
                          <a:ea typeface="標楷體" panose="03000509000000000000" pitchFamily="65" charset="-120"/>
                        </a:rPr>
                        <a:t>書面驗收者，是否符合本法施行細則第</a:t>
                      </a:r>
                      <a:r>
                        <a:rPr lang="en-US" sz="2000" b="1" u="sng" kern="100" spc="-10" dirty="0">
                          <a:solidFill>
                            <a:srgbClr val="0000FF"/>
                          </a:solidFill>
                          <a:effectLst/>
                          <a:latin typeface="標楷體" panose="03000509000000000000" pitchFamily="65" charset="-120"/>
                          <a:ea typeface="標楷體" panose="03000509000000000000" pitchFamily="65" charset="-120"/>
                        </a:rPr>
                        <a:t>90</a:t>
                      </a:r>
                      <a:r>
                        <a:rPr lang="zh-TW" sz="2000" b="1" u="sng" kern="100" spc="-10" dirty="0">
                          <a:solidFill>
                            <a:srgbClr val="0000FF"/>
                          </a:solidFill>
                          <a:effectLst/>
                          <a:latin typeface="標楷體" panose="03000509000000000000" pitchFamily="65" charset="-120"/>
                          <a:ea typeface="標楷體" panose="03000509000000000000" pitchFamily="65" charset="-120"/>
                        </a:rPr>
                        <a:t>條或第</a:t>
                      </a:r>
                      <a:r>
                        <a:rPr lang="en-US" sz="2000" b="1" u="sng" kern="100" spc="-10" dirty="0">
                          <a:solidFill>
                            <a:srgbClr val="0000FF"/>
                          </a:solidFill>
                          <a:effectLst/>
                          <a:latin typeface="標楷體" panose="03000509000000000000" pitchFamily="65" charset="-120"/>
                          <a:ea typeface="標楷體" panose="03000509000000000000" pitchFamily="65" charset="-120"/>
                        </a:rPr>
                        <a:t>90</a:t>
                      </a:r>
                      <a:r>
                        <a:rPr lang="zh-TW" sz="2000" b="1" u="sng" kern="100" spc="-10" dirty="0">
                          <a:solidFill>
                            <a:srgbClr val="0000FF"/>
                          </a:solidFill>
                          <a:effectLst/>
                          <a:latin typeface="標楷體" panose="03000509000000000000" pitchFamily="65" charset="-120"/>
                          <a:ea typeface="標楷體" panose="03000509000000000000" pitchFamily="65" charset="-120"/>
                        </a:rPr>
                        <a:t>條之</a:t>
                      </a:r>
                      <a:r>
                        <a:rPr lang="en-US" sz="2000" b="1" u="sng" kern="100" spc="-10" dirty="0">
                          <a:solidFill>
                            <a:srgbClr val="0000FF"/>
                          </a:solidFill>
                          <a:effectLst/>
                          <a:latin typeface="標楷體" panose="03000509000000000000" pitchFamily="65" charset="-120"/>
                          <a:ea typeface="標楷體" panose="03000509000000000000" pitchFamily="65" charset="-120"/>
                        </a:rPr>
                        <a:t>1</a:t>
                      </a:r>
                      <a:r>
                        <a:rPr lang="zh-TW" sz="2000" b="1" u="sng" kern="100" spc="-10" dirty="0">
                          <a:solidFill>
                            <a:srgbClr val="0000FF"/>
                          </a:solidFill>
                          <a:effectLst/>
                          <a:latin typeface="標楷體" panose="03000509000000000000" pitchFamily="65" charset="-120"/>
                          <a:ea typeface="標楷體" panose="03000509000000000000" pitchFamily="65" charset="-120"/>
                        </a:rPr>
                        <a:t>規定</a:t>
                      </a:r>
                      <a:r>
                        <a:rPr lang="zh-TW" sz="2000" b="1" kern="100" spc="-10" dirty="0">
                          <a:solidFill>
                            <a:srgbClr val="000000"/>
                          </a:solidFill>
                          <a:effectLst/>
                          <a:latin typeface="標楷體" panose="03000509000000000000" pitchFamily="65" charset="-120"/>
                          <a:ea typeface="標楷體" panose="03000509000000000000" pitchFamily="65" charset="-120"/>
                        </a:rPr>
                        <a:t>。</a:t>
                      </a:r>
                      <a:r>
                        <a:rPr lang="zh-TW" sz="2000" b="1" kern="100" dirty="0">
                          <a:solidFill>
                            <a:srgbClr val="000000"/>
                          </a:solidFill>
                          <a:effectLst/>
                          <a:latin typeface="標楷體" panose="03000509000000000000" pitchFamily="65" charset="-120"/>
                          <a:ea typeface="標楷體" panose="03000509000000000000" pitchFamily="65" charset="-120"/>
                        </a:rPr>
                        <a:t>勞務驗收，可依本法施行細則第</a:t>
                      </a:r>
                      <a:r>
                        <a:rPr lang="en-US" sz="2000" b="1" kern="100" dirty="0">
                          <a:solidFill>
                            <a:srgbClr val="000000"/>
                          </a:solidFill>
                          <a:effectLst/>
                          <a:latin typeface="標楷體" panose="03000509000000000000" pitchFamily="65" charset="-120"/>
                          <a:ea typeface="標楷體" panose="03000509000000000000" pitchFamily="65" charset="-120"/>
                        </a:rPr>
                        <a:t>90</a:t>
                      </a:r>
                      <a:r>
                        <a:rPr lang="zh-TW" sz="2000" b="1" kern="100" dirty="0">
                          <a:solidFill>
                            <a:srgbClr val="000000"/>
                          </a:solidFill>
                          <a:effectLst/>
                          <a:latin typeface="標楷體" panose="03000509000000000000" pitchFamily="65" charset="-120"/>
                          <a:ea typeface="標楷體" panose="03000509000000000000" pitchFamily="65" charset="-120"/>
                        </a:rPr>
                        <a:t>條之</a:t>
                      </a:r>
                      <a:r>
                        <a:rPr lang="en-US" sz="2000" b="1" kern="100" dirty="0">
                          <a:solidFill>
                            <a:srgbClr val="000000"/>
                          </a:solidFill>
                          <a:effectLst/>
                          <a:latin typeface="標楷體" panose="03000509000000000000" pitchFamily="65" charset="-120"/>
                          <a:ea typeface="標楷體" panose="03000509000000000000" pitchFamily="65" charset="-120"/>
                        </a:rPr>
                        <a:t>1</a:t>
                      </a:r>
                      <a:r>
                        <a:rPr lang="zh-TW" sz="2000" b="1" kern="100" dirty="0">
                          <a:solidFill>
                            <a:srgbClr val="000000"/>
                          </a:solidFill>
                          <a:effectLst/>
                          <a:latin typeface="標楷體" panose="03000509000000000000" pitchFamily="65" charset="-120"/>
                          <a:ea typeface="標楷體" panose="03000509000000000000" pitchFamily="65" charset="-120"/>
                        </a:rPr>
                        <a:t>辦理。</a:t>
                      </a:r>
                    </a:p>
                  </a:txBody>
                  <a:tcPr marL="31351" marR="3135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just">
                        <a:lnSpc>
                          <a:spcPts val="2100"/>
                        </a:lnSpc>
                        <a:spcAft>
                          <a:spcPts val="0"/>
                        </a:spcAft>
                      </a:pPr>
                      <a:r>
                        <a:rPr lang="en-US" sz="2000" b="1" kern="100" dirty="0">
                          <a:solidFill>
                            <a:srgbClr val="000000"/>
                          </a:solidFill>
                          <a:effectLst/>
                          <a:latin typeface="標楷體" panose="03000509000000000000" pitchFamily="65" charset="-120"/>
                          <a:ea typeface="標楷體" panose="03000509000000000000" pitchFamily="65" charset="-120"/>
                        </a:rPr>
                        <a:t> </a:t>
                      </a:r>
                      <a:endParaRPr lang="zh-TW" sz="2000" b="1" kern="100" dirty="0">
                        <a:solidFill>
                          <a:srgbClr val="000000"/>
                        </a:solidFill>
                        <a:effectLst/>
                        <a:latin typeface="標楷體" panose="03000509000000000000" pitchFamily="65" charset="-120"/>
                        <a:ea typeface="標楷體" panose="03000509000000000000" pitchFamily="65" charset="-120"/>
                      </a:endParaRPr>
                    </a:p>
                  </a:txBody>
                  <a:tcPr marL="31351" marR="3135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just">
                        <a:lnSpc>
                          <a:spcPts val="2100"/>
                        </a:lnSpc>
                        <a:spcAft>
                          <a:spcPts val="0"/>
                        </a:spcAft>
                      </a:pPr>
                      <a:r>
                        <a:rPr lang="en-US" sz="2000" b="0" kern="100" dirty="0">
                          <a:solidFill>
                            <a:srgbClr val="000000"/>
                          </a:solidFill>
                          <a:effectLst/>
                          <a:latin typeface="標楷體" panose="03000509000000000000" pitchFamily="65" charset="-120"/>
                          <a:ea typeface="標楷體" panose="03000509000000000000" pitchFamily="65" charset="-120"/>
                        </a:rPr>
                        <a:t> </a:t>
                      </a:r>
                      <a:endParaRPr lang="zh-TW" sz="2000" b="0" kern="100" dirty="0">
                        <a:solidFill>
                          <a:srgbClr val="000000"/>
                        </a:solidFill>
                        <a:effectLst/>
                        <a:latin typeface="標楷體" panose="03000509000000000000" pitchFamily="65" charset="-120"/>
                        <a:ea typeface="標楷體" panose="03000509000000000000" pitchFamily="65" charset="-120"/>
                      </a:endParaRPr>
                    </a:p>
                  </a:txBody>
                  <a:tcPr marL="31351" marR="3135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just">
                        <a:lnSpc>
                          <a:spcPts val="2100"/>
                        </a:lnSpc>
                        <a:spcAft>
                          <a:spcPts val="0"/>
                        </a:spcAft>
                      </a:pPr>
                      <a:r>
                        <a:rPr lang="en-US" sz="2000" b="0" kern="100" dirty="0">
                          <a:solidFill>
                            <a:srgbClr val="000000"/>
                          </a:solidFill>
                          <a:effectLst/>
                          <a:latin typeface="標楷體" panose="03000509000000000000" pitchFamily="65" charset="-120"/>
                          <a:ea typeface="標楷體" panose="03000509000000000000" pitchFamily="65" charset="-120"/>
                        </a:rPr>
                        <a:t> </a:t>
                      </a:r>
                      <a:endParaRPr lang="zh-TW" sz="2000" b="0" kern="100" dirty="0">
                        <a:solidFill>
                          <a:srgbClr val="000000"/>
                        </a:solidFill>
                        <a:effectLst/>
                        <a:latin typeface="標楷體" panose="03000509000000000000" pitchFamily="65" charset="-120"/>
                        <a:ea typeface="標楷體" panose="03000509000000000000" pitchFamily="65" charset="-120"/>
                      </a:endParaRPr>
                    </a:p>
                  </a:txBody>
                  <a:tcPr marL="31351" marR="3135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1858771247"/>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2" name="矩形 1"/>
          <p:cNvSpPr/>
          <p:nvPr/>
        </p:nvSpPr>
        <p:spPr>
          <a:xfrm>
            <a:off x="323528" y="116632"/>
            <a:ext cx="8496944" cy="923330"/>
          </a:xfrm>
          <a:prstGeom prst="rect">
            <a:avLst/>
          </a:prstGeom>
        </p:spPr>
        <p:txBody>
          <a:bodyPr wrap="square">
            <a:spAutoFit/>
          </a:bodyPr>
          <a:lstStyle/>
          <a:p>
            <a:r>
              <a:rPr lang="zh-TW" altLang="zh-TW" b="1" u="sng" dirty="0">
                <a:solidFill>
                  <a:srgbClr val="000000"/>
                </a:solidFill>
                <a:latin typeface="標楷體" panose="03000509000000000000" pitchFamily="65" charset="-120"/>
                <a:ea typeface="標楷體" panose="03000509000000000000" pitchFamily="65" charset="-120"/>
              </a:rPr>
              <a:t>（機關名稱）</a:t>
            </a:r>
            <a:r>
              <a:rPr lang="zh-TW" altLang="zh-TW" b="1" dirty="0">
                <a:solidFill>
                  <a:srgbClr val="000000"/>
                </a:solidFill>
                <a:latin typeface="標楷體" panose="03000509000000000000" pitchFamily="65" charset="-120"/>
                <a:ea typeface="標楷體" panose="03000509000000000000" pitchFamily="65" charset="-120"/>
              </a:rPr>
              <a:t>內部控制制度自行檢查表</a:t>
            </a:r>
            <a:r>
              <a:rPr lang="zh-TW" altLang="en-US" b="1" dirty="0">
                <a:solidFill>
                  <a:srgbClr val="000000"/>
                </a:solidFill>
                <a:latin typeface="標楷體" panose="03000509000000000000" pitchFamily="65" charset="-120"/>
                <a:ea typeface="標楷體" panose="03000509000000000000" pitchFamily="65" charset="-120"/>
              </a:rPr>
              <a:t>    </a:t>
            </a:r>
            <a:r>
              <a:rPr lang="en-US" altLang="zh-TW" b="1" u="sng" dirty="0">
                <a:solidFill>
                  <a:srgbClr val="000000"/>
                </a:solidFill>
                <a:latin typeface="標楷體" panose="03000509000000000000" pitchFamily="65" charset="-120"/>
                <a:ea typeface="標楷體" panose="03000509000000000000" pitchFamily="65" charset="-120"/>
              </a:rPr>
              <a:t>    </a:t>
            </a:r>
            <a:r>
              <a:rPr lang="zh-TW" altLang="zh-TW" b="1" dirty="0">
                <a:solidFill>
                  <a:srgbClr val="000000"/>
                </a:solidFill>
                <a:latin typeface="標楷體" panose="03000509000000000000" pitchFamily="65" charset="-120"/>
                <a:ea typeface="標楷體" panose="03000509000000000000" pitchFamily="65" charset="-120"/>
              </a:rPr>
              <a:t>年度</a:t>
            </a:r>
          </a:p>
          <a:p>
            <a:r>
              <a:rPr lang="zh-TW" altLang="zh-TW" b="1" dirty="0">
                <a:solidFill>
                  <a:srgbClr val="000000"/>
                </a:solidFill>
                <a:latin typeface="標楷體" panose="03000509000000000000" pitchFamily="65" charset="-120"/>
                <a:ea typeface="標楷體" panose="03000509000000000000" pitchFamily="65" charset="-120"/>
              </a:rPr>
              <a:t>自行檢查單位：驗收單位</a:t>
            </a:r>
            <a:r>
              <a:rPr lang="en-US" altLang="zh-TW" b="1" dirty="0">
                <a:solidFill>
                  <a:srgbClr val="000000"/>
                </a:solidFill>
                <a:latin typeface="標楷體" panose="03000509000000000000" pitchFamily="65" charset="-120"/>
                <a:ea typeface="標楷體" panose="03000509000000000000" pitchFamily="65" charset="-120"/>
              </a:rPr>
              <a:t>     </a:t>
            </a:r>
            <a:r>
              <a:rPr lang="zh-TW" altLang="en-US" b="1" dirty="0">
                <a:solidFill>
                  <a:srgbClr val="000000"/>
                </a:solidFill>
                <a:latin typeface="標楷體" panose="03000509000000000000" pitchFamily="65" charset="-120"/>
                <a:ea typeface="標楷體" panose="03000509000000000000" pitchFamily="65" charset="-120"/>
              </a:rPr>
              <a:t>     </a:t>
            </a:r>
            <a:r>
              <a:rPr lang="zh-TW" altLang="zh-TW" b="1" dirty="0">
                <a:solidFill>
                  <a:srgbClr val="000000"/>
                </a:solidFill>
                <a:latin typeface="標楷體" panose="03000509000000000000" pitchFamily="65" charset="-120"/>
                <a:ea typeface="標楷體" panose="03000509000000000000" pitchFamily="65" charset="-120"/>
              </a:rPr>
              <a:t>作業類別（項目）：驗收</a:t>
            </a:r>
            <a:r>
              <a:rPr lang="en-US" altLang="zh-TW" b="1" dirty="0">
                <a:solidFill>
                  <a:srgbClr val="000000"/>
                </a:solidFill>
                <a:latin typeface="標楷體" panose="03000509000000000000" pitchFamily="65" charset="-120"/>
                <a:ea typeface="標楷體" panose="03000509000000000000" pitchFamily="65" charset="-120"/>
              </a:rPr>
              <a:t>			         </a:t>
            </a:r>
            <a:r>
              <a:rPr lang="zh-TW" altLang="zh-TW" b="1" dirty="0">
                <a:solidFill>
                  <a:srgbClr val="000000"/>
                </a:solidFill>
                <a:latin typeface="標楷體" panose="03000509000000000000" pitchFamily="65" charset="-120"/>
                <a:ea typeface="標楷體" panose="03000509000000000000" pitchFamily="65" charset="-120"/>
              </a:rPr>
              <a:t>檢查日期：</a:t>
            </a:r>
            <a:r>
              <a:rPr lang="en-US" altLang="zh-TW" b="1" u="sng" dirty="0">
                <a:solidFill>
                  <a:srgbClr val="000000"/>
                </a:solidFill>
                <a:latin typeface="標楷體" panose="03000509000000000000" pitchFamily="65" charset="-120"/>
                <a:ea typeface="標楷體" panose="03000509000000000000" pitchFamily="65" charset="-120"/>
              </a:rPr>
              <a:t>   </a:t>
            </a:r>
            <a:r>
              <a:rPr lang="zh-TW" altLang="zh-TW" b="1" dirty="0">
                <a:solidFill>
                  <a:srgbClr val="000000"/>
                </a:solidFill>
                <a:latin typeface="標楷體" panose="03000509000000000000" pitchFamily="65" charset="-120"/>
                <a:ea typeface="標楷體" panose="03000509000000000000" pitchFamily="65" charset="-120"/>
              </a:rPr>
              <a:t>年</a:t>
            </a:r>
            <a:r>
              <a:rPr lang="en-US" altLang="zh-TW" b="1" u="sng" dirty="0">
                <a:solidFill>
                  <a:srgbClr val="000000"/>
                </a:solidFill>
                <a:latin typeface="標楷體" panose="03000509000000000000" pitchFamily="65" charset="-120"/>
                <a:ea typeface="標楷體" panose="03000509000000000000" pitchFamily="65" charset="-120"/>
              </a:rPr>
              <a:t>   </a:t>
            </a:r>
            <a:r>
              <a:rPr lang="zh-TW" altLang="zh-TW" b="1" dirty="0">
                <a:solidFill>
                  <a:srgbClr val="000000"/>
                </a:solidFill>
                <a:latin typeface="標楷體" panose="03000509000000000000" pitchFamily="65" charset="-120"/>
                <a:ea typeface="標楷體" panose="03000509000000000000" pitchFamily="65" charset="-120"/>
              </a:rPr>
              <a:t>月</a:t>
            </a:r>
            <a:r>
              <a:rPr lang="en-US" altLang="zh-TW" b="1" u="sng" dirty="0">
                <a:solidFill>
                  <a:srgbClr val="000000"/>
                </a:solidFill>
                <a:latin typeface="標楷體" panose="03000509000000000000" pitchFamily="65" charset="-120"/>
                <a:ea typeface="標楷體" panose="03000509000000000000" pitchFamily="65" charset="-120"/>
              </a:rPr>
              <a:t>   </a:t>
            </a:r>
            <a:r>
              <a:rPr lang="zh-TW" altLang="zh-TW" b="1" dirty="0">
                <a:solidFill>
                  <a:srgbClr val="000000"/>
                </a:solidFill>
                <a:latin typeface="標楷體" panose="03000509000000000000" pitchFamily="65" charset="-120"/>
                <a:ea typeface="標楷體" panose="03000509000000000000" pitchFamily="65" charset="-120"/>
              </a:rPr>
              <a:t>日</a:t>
            </a:r>
          </a:p>
        </p:txBody>
      </p:sp>
      <p:graphicFrame>
        <p:nvGraphicFramePr>
          <p:cNvPr id="3" name="表格 2"/>
          <p:cNvGraphicFramePr>
            <a:graphicFrameLocks noGrp="1"/>
          </p:cNvGraphicFramePr>
          <p:nvPr/>
        </p:nvGraphicFramePr>
        <p:xfrm>
          <a:off x="395537" y="1196752"/>
          <a:ext cx="8424936" cy="3888432"/>
        </p:xfrm>
        <a:graphic>
          <a:graphicData uri="http://schemas.openxmlformats.org/drawingml/2006/table">
            <a:tbl>
              <a:tblPr firstRow="1" firstCol="1" lastRow="1" lastCol="1" bandRow="1" bandCol="1">
                <a:tableStyleId>{5C22544A-7EE6-4342-B048-85BDC9FD1C3A}</a:tableStyleId>
              </a:tblPr>
              <a:tblGrid>
                <a:gridCol w="5760639">
                  <a:extLst>
                    <a:ext uri="{9D8B030D-6E8A-4147-A177-3AD203B41FA5}">
                      <a16:colId xmlns:a16="http://schemas.microsoft.com/office/drawing/2014/main" val="20000"/>
                    </a:ext>
                  </a:extLst>
                </a:gridCol>
                <a:gridCol w="792089">
                  <a:extLst>
                    <a:ext uri="{9D8B030D-6E8A-4147-A177-3AD203B41FA5}">
                      <a16:colId xmlns:a16="http://schemas.microsoft.com/office/drawing/2014/main" val="20001"/>
                    </a:ext>
                  </a:extLst>
                </a:gridCol>
                <a:gridCol w="936103">
                  <a:extLst>
                    <a:ext uri="{9D8B030D-6E8A-4147-A177-3AD203B41FA5}">
                      <a16:colId xmlns:a16="http://schemas.microsoft.com/office/drawing/2014/main" val="20002"/>
                    </a:ext>
                  </a:extLst>
                </a:gridCol>
                <a:gridCol w="936105">
                  <a:extLst>
                    <a:ext uri="{9D8B030D-6E8A-4147-A177-3AD203B41FA5}">
                      <a16:colId xmlns:a16="http://schemas.microsoft.com/office/drawing/2014/main" val="20003"/>
                    </a:ext>
                  </a:extLst>
                </a:gridCol>
              </a:tblGrid>
              <a:tr h="134983">
                <a:tc rowSpan="2">
                  <a:txBody>
                    <a:bodyPr/>
                    <a:lstStyle/>
                    <a:p>
                      <a:pPr algn="ctr">
                        <a:lnSpc>
                          <a:spcPts val="2100"/>
                        </a:lnSpc>
                        <a:spcAft>
                          <a:spcPts val="0"/>
                        </a:spcAft>
                      </a:pPr>
                      <a:r>
                        <a:rPr lang="zh-TW" sz="2000" b="1" kern="100" dirty="0">
                          <a:solidFill>
                            <a:srgbClr val="000000"/>
                          </a:solidFill>
                          <a:effectLst/>
                          <a:latin typeface="標楷體" panose="03000509000000000000" pitchFamily="65" charset="-120"/>
                          <a:ea typeface="標楷體" panose="03000509000000000000" pitchFamily="65" charset="-120"/>
                        </a:rPr>
                        <a:t>檢查重點</a:t>
                      </a:r>
                    </a:p>
                  </a:txBody>
                  <a:tcPr marL="31351" marR="313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gridSpan="2">
                  <a:txBody>
                    <a:bodyPr/>
                    <a:lstStyle/>
                    <a:p>
                      <a:pPr algn="ctr">
                        <a:lnSpc>
                          <a:spcPts val="2100"/>
                        </a:lnSpc>
                        <a:spcAft>
                          <a:spcPts val="0"/>
                        </a:spcAft>
                      </a:pPr>
                      <a:r>
                        <a:rPr lang="zh-TW" sz="2000" b="1" kern="100">
                          <a:solidFill>
                            <a:srgbClr val="000000"/>
                          </a:solidFill>
                          <a:effectLst/>
                          <a:latin typeface="標楷體" panose="03000509000000000000" pitchFamily="65" charset="-120"/>
                          <a:ea typeface="標楷體" panose="03000509000000000000" pitchFamily="65" charset="-120"/>
                        </a:rPr>
                        <a:t>自行檢查情形</a:t>
                      </a:r>
                    </a:p>
                  </a:txBody>
                  <a:tcPr marL="31351" marR="313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hMerge="1">
                  <a:txBody>
                    <a:bodyPr/>
                    <a:lstStyle/>
                    <a:p>
                      <a:endParaRPr lang="zh-TW" altLang="en-US"/>
                    </a:p>
                  </a:txBody>
                  <a:tcPr/>
                </a:tc>
                <a:tc rowSpan="2">
                  <a:txBody>
                    <a:bodyPr/>
                    <a:lstStyle/>
                    <a:p>
                      <a:pPr algn="ctr">
                        <a:lnSpc>
                          <a:spcPts val="2100"/>
                        </a:lnSpc>
                        <a:spcAft>
                          <a:spcPts val="0"/>
                        </a:spcAft>
                      </a:pPr>
                      <a:r>
                        <a:rPr lang="zh-TW" sz="2000" b="1" kern="100" dirty="0">
                          <a:solidFill>
                            <a:srgbClr val="000000"/>
                          </a:solidFill>
                          <a:effectLst/>
                          <a:latin typeface="標楷體" panose="03000509000000000000" pitchFamily="65" charset="-120"/>
                          <a:ea typeface="標楷體" panose="03000509000000000000" pitchFamily="65" charset="-120"/>
                        </a:rPr>
                        <a:t>檢查情形說明</a:t>
                      </a:r>
                    </a:p>
                  </a:txBody>
                  <a:tcPr marL="31351" marR="313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0000"/>
                  </a:ext>
                </a:extLst>
              </a:tr>
              <a:tr h="104503">
                <a:tc vMerge="1">
                  <a:txBody>
                    <a:bodyPr/>
                    <a:lstStyle/>
                    <a:p>
                      <a:endParaRPr lang="zh-TW" altLang="en-US"/>
                    </a:p>
                  </a:txBody>
                  <a:tcPr/>
                </a:tc>
                <a:tc>
                  <a:txBody>
                    <a:bodyPr/>
                    <a:lstStyle/>
                    <a:p>
                      <a:pPr algn="ctr">
                        <a:lnSpc>
                          <a:spcPts val="2100"/>
                        </a:lnSpc>
                        <a:spcAft>
                          <a:spcPts val="0"/>
                        </a:spcAft>
                      </a:pPr>
                      <a:r>
                        <a:rPr lang="zh-TW" sz="2000" b="1" kern="100" dirty="0">
                          <a:solidFill>
                            <a:srgbClr val="000000"/>
                          </a:solidFill>
                          <a:effectLst/>
                          <a:latin typeface="標楷體" panose="03000509000000000000" pitchFamily="65" charset="-120"/>
                          <a:ea typeface="標楷體" panose="03000509000000000000" pitchFamily="65" charset="-120"/>
                        </a:rPr>
                        <a:t>符合</a:t>
                      </a:r>
                    </a:p>
                  </a:txBody>
                  <a:tcPr marL="31351" marR="313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ts val="2100"/>
                        </a:lnSpc>
                        <a:spcAft>
                          <a:spcPts val="0"/>
                        </a:spcAft>
                      </a:pPr>
                      <a:r>
                        <a:rPr lang="zh-TW" sz="2000" b="1" kern="100" dirty="0">
                          <a:solidFill>
                            <a:srgbClr val="000000"/>
                          </a:solidFill>
                          <a:effectLst/>
                          <a:latin typeface="標楷體" panose="03000509000000000000" pitchFamily="65" charset="-120"/>
                          <a:ea typeface="標楷體" panose="03000509000000000000" pitchFamily="65" charset="-120"/>
                        </a:rPr>
                        <a:t>未符合</a:t>
                      </a:r>
                    </a:p>
                  </a:txBody>
                  <a:tcPr marL="31351" marR="313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vMerge="1">
                  <a:txBody>
                    <a:bodyPr/>
                    <a:lstStyle/>
                    <a:p>
                      <a:endParaRPr lang="zh-TW" altLang="en-US"/>
                    </a:p>
                  </a:txBody>
                  <a:tcPr/>
                </a:tc>
                <a:extLst>
                  <a:ext uri="{0D108BD9-81ED-4DB2-BD59-A6C34878D82A}">
                    <a16:rowId xmlns:a16="http://schemas.microsoft.com/office/drawing/2014/main" val="10001"/>
                  </a:ext>
                </a:extLst>
              </a:tr>
              <a:tr h="3058988">
                <a:tc>
                  <a:txBody>
                    <a:bodyPr/>
                    <a:lstStyle/>
                    <a:p>
                      <a:pPr marL="542925" indent="-542925" algn="just">
                        <a:lnSpc>
                          <a:spcPts val="2100"/>
                        </a:lnSpc>
                        <a:spcAft>
                          <a:spcPts val="0"/>
                        </a:spcAft>
                      </a:pPr>
                      <a:r>
                        <a:rPr lang="zh-TW" sz="2000" b="1" kern="100" spc="-30" dirty="0">
                          <a:solidFill>
                            <a:srgbClr val="000000"/>
                          </a:solidFill>
                          <a:effectLst/>
                          <a:latin typeface="標楷體" panose="03000509000000000000" pitchFamily="65" charset="-120"/>
                          <a:ea typeface="標楷體" panose="03000509000000000000" pitchFamily="65" charset="-120"/>
                        </a:rPr>
                        <a:t>九、驗收時，是否依法令或契約</a:t>
                      </a:r>
                      <a:r>
                        <a:rPr lang="zh-TW" sz="2000" b="1" kern="100" dirty="0">
                          <a:solidFill>
                            <a:srgbClr val="000000"/>
                          </a:solidFill>
                          <a:effectLst/>
                          <a:latin typeface="標楷體" panose="03000509000000000000" pitchFamily="65" charset="-120"/>
                          <a:ea typeface="標楷體" panose="03000509000000000000" pitchFamily="65" charset="-120"/>
                        </a:rPr>
                        <a:t>規定</a:t>
                      </a:r>
                      <a:r>
                        <a:rPr lang="zh-TW" sz="2000" b="1" kern="100" spc="-30" dirty="0">
                          <a:solidFill>
                            <a:srgbClr val="000000"/>
                          </a:solidFill>
                          <a:effectLst/>
                          <a:latin typeface="標楷體" panose="03000509000000000000" pitchFamily="65" charset="-120"/>
                          <a:ea typeface="標楷體" panose="03000509000000000000" pitchFamily="65" charset="-120"/>
                        </a:rPr>
                        <a:t>，辦理</a:t>
                      </a:r>
                      <a:r>
                        <a:rPr lang="zh-TW" sz="2000" b="1" u="sng" kern="100" spc="-30" dirty="0">
                          <a:solidFill>
                            <a:srgbClr val="0000FF"/>
                          </a:solidFill>
                          <a:effectLst/>
                          <a:latin typeface="標楷體" panose="03000509000000000000" pitchFamily="65" charset="-120"/>
                          <a:ea typeface="標楷體" panose="03000509000000000000" pitchFamily="65" charset="-120"/>
                        </a:rPr>
                        <a:t>丈量、檢驗或試驗</a:t>
                      </a:r>
                      <a:r>
                        <a:rPr lang="zh-TW" sz="2000" b="1" kern="100" spc="-30" dirty="0">
                          <a:solidFill>
                            <a:srgbClr val="000000"/>
                          </a:solidFill>
                          <a:effectLst/>
                          <a:latin typeface="標楷體" panose="03000509000000000000" pitchFamily="65" charset="-120"/>
                          <a:ea typeface="標楷體" panose="03000509000000000000" pitchFamily="65" charset="-120"/>
                        </a:rPr>
                        <a:t>。</a:t>
                      </a:r>
                      <a:endParaRPr lang="zh-TW" sz="2000" b="1" kern="100" dirty="0">
                        <a:solidFill>
                          <a:srgbClr val="000000"/>
                        </a:solidFill>
                        <a:effectLst/>
                        <a:latin typeface="標楷體" panose="03000509000000000000" pitchFamily="65" charset="-120"/>
                        <a:ea typeface="標楷體" panose="03000509000000000000" pitchFamily="65" charset="-120"/>
                      </a:endParaRPr>
                    </a:p>
                    <a:p>
                      <a:pPr marL="355600" indent="-355600" algn="just">
                        <a:lnSpc>
                          <a:spcPts val="2100"/>
                        </a:lnSpc>
                        <a:spcAft>
                          <a:spcPts val="0"/>
                        </a:spcAft>
                      </a:pPr>
                      <a:r>
                        <a:rPr lang="zh-TW" sz="2000" b="1" kern="100" dirty="0">
                          <a:solidFill>
                            <a:srgbClr val="000000"/>
                          </a:solidFill>
                          <a:effectLst/>
                          <a:latin typeface="標楷體" panose="03000509000000000000" pitchFamily="65" charset="-120"/>
                          <a:ea typeface="標楷體" panose="03000509000000000000" pitchFamily="65" charset="-120"/>
                        </a:rPr>
                        <a:t>十、是否視需要</a:t>
                      </a:r>
                      <a:r>
                        <a:rPr lang="zh-TW" sz="2000" b="1" u="sng" kern="100" dirty="0">
                          <a:solidFill>
                            <a:srgbClr val="0000FF"/>
                          </a:solidFill>
                          <a:effectLst/>
                          <a:latin typeface="標楷體" panose="03000509000000000000" pitchFamily="65" charset="-120"/>
                          <a:ea typeface="標楷體" panose="03000509000000000000" pitchFamily="65" charset="-120"/>
                        </a:rPr>
                        <a:t>拆驗或化驗</a:t>
                      </a:r>
                      <a:r>
                        <a:rPr lang="zh-TW" sz="2000" b="1" kern="100" dirty="0">
                          <a:solidFill>
                            <a:srgbClr val="000000"/>
                          </a:solidFill>
                          <a:effectLst/>
                          <a:latin typeface="標楷體" panose="03000509000000000000" pitchFamily="65" charset="-120"/>
                          <a:ea typeface="標楷體" panose="03000509000000000000" pitchFamily="65" charset="-120"/>
                        </a:rPr>
                        <a:t>工程、財物之隱蔽部分。</a:t>
                      </a:r>
                    </a:p>
                    <a:p>
                      <a:pPr marL="525780" indent="-525780" algn="just">
                        <a:lnSpc>
                          <a:spcPts val="2100"/>
                        </a:lnSpc>
                        <a:spcAft>
                          <a:spcPts val="0"/>
                        </a:spcAft>
                      </a:pPr>
                      <a:r>
                        <a:rPr lang="zh-TW" sz="2000" b="1" kern="100" spc="-10" dirty="0">
                          <a:solidFill>
                            <a:srgbClr val="000000"/>
                          </a:solidFill>
                          <a:effectLst/>
                          <a:latin typeface="標楷體" panose="03000509000000000000" pitchFamily="65" charset="-120"/>
                          <a:ea typeface="標楷體" panose="03000509000000000000" pitchFamily="65" charset="-120"/>
                        </a:rPr>
                        <a:t>十一、</a:t>
                      </a:r>
                      <a:r>
                        <a:rPr lang="zh-TW" sz="2000" b="1" u="sng" kern="100" spc="-10" dirty="0">
                          <a:solidFill>
                            <a:srgbClr val="0000FF"/>
                          </a:solidFill>
                          <a:effectLst/>
                          <a:latin typeface="標楷體" panose="03000509000000000000" pitchFamily="65" charset="-120"/>
                          <a:ea typeface="標楷體" panose="03000509000000000000" pitchFamily="65" charset="-120"/>
                        </a:rPr>
                        <a:t>初驗或驗收結果與契約</a:t>
                      </a:r>
                      <a:r>
                        <a:rPr lang="zh-TW" sz="2000" b="1" kern="100" spc="-10" dirty="0">
                          <a:solidFill>
                            <a:srgbClr val="000000"/>
                          </a:solidFill>
                          <a:effectLst/>
                          <a:latin typeface="標楷體" panose="03000509000000000000" pitchFamily="65" charset="-120"/>
                          <a:ea typeface="標楷體" panose="03000509000000000000" pitchFamily="65" charset="-120"/>
                        </a:rPr>
                        <a:t>、圖說、貨樣規定不符者，有無通知廠商</a:t>
                      </a:r>
                      <a:r>
                        <a:rPr lang="zh-TW" sz="2000" b="1" u="sng" kern="100" spc="-10" dirty="0">
                          <a:solidFill>
                            <a:srgbClr val="0000FF"/>
                          </a:solidFill>
                          <a:effectLst/>
                          <a:latin typeface="標楷體" panose="03000509000000000000" pitchFamily="65" charset="-120"/>
                          <a:ea typeface="標楷體" panose="03000509000000000000" pitchFamily="65" charset="-120"/>
                        </a:rPr>
                        <a:t>限期改善、拆除、重作、退貨或換貨</a:t>
                      </a:r>
                      <a:r>
                        <a:rPr lang="zh-TW" sz="2000" b="1" kern="100" spc="-10" dirty="0">
                          <a:solidFill>
                            <a:srgbClr val="000000"/>
                          </a:solidFill>
                          <a:effectLst/>
                          <a:latin typeface="標楷體" panose="03000509000000000000" pitchFamily="65" charset="-120"/>
                          <a:ea typeface="標楷體" panose="03000509000000000000" pitchFamily="65" charset="-120"/>
                        </a:rPr>
                        <a:t>。</a:t>
                      </a:r>
                      <a:endParaRPr lang="zh-TW" sz="2000" b="1" kern="100" dirty="0">
                        <a:solidFill>
                          <a:srgbClr val="000000"/>
                        </a:solidFill>
                        <a:effectLst/>
                        <a:latin typeface="標楷體" panose="03000509000000000000" pitchFamily="65" charset="-120"/>
                        <a:ea typeface="標楷體" panose="03000509000000000000" pitchFamily="65" charset="-120"/>
                      </a:endParaRPr>
                    </a:p>
                    <a:p>
                      <a:pPr marL="525780" indent="-525780" algn="just">
                        <a:lnSpc>
                          <a:spcPts val="2100"/>
                        </a:lnSpc>
                        <a:spcAft>
                          <a:spcPts val="0"/>
                        </a:spcAft>
                      </a:pPr>
                      <a:r>
                        <a:rPr lang="zh-TW" sz="2000" b="1" kern="100" spc="-10" dirty="0">
                          <a:solidFill>
                            <a:srgbClr val="000000"/>
                          </a:solidFill>
                          <a:effectLst/>
                          <a:latin typeface="標楷體" panose="03000509000000000000" pitchFamily="65" charset="-120"/>
                          <a:ea typeface="標楷體" panose="03000509000000000000" pitchFamily="65" charset="-120"/>
                        </a:rPr>
                        <a:t>十二、辦理</a:t>
                      </a:r>
                      <a:r>
                        <a:rPr lang="zh-TW" sz="2000" b="1" u="sng" kern="100" spc="-10" dirty="0">
                          <a:solidFill>
                            <a:srgbClr val="0000FF"/>
                          </a:solidFill>
                          <a:effectLst/>
                          <a:latin typeface="標楷體" panose="03000509000000000000" pitchFamily="65" charset="-120"/>
                          <a:ea typeface="標楷體" panose="03000509000000000000" pitchFamily="65" charset="-120"/>
                        </a:rPr>
                        <a:t>部分驗收、支付部分價金及起算保固期，是否符合規定</a:t>
                      </a:r>
                      <a:r>
                        <a:rPr lang="zh-TW" sz="2000" b="1" kern="100" spc="-10" dirty="0">
                          <a:solidFill>
                            <a:srgbClr val="000000"/>
                          </a:solidFill>
                          <a:effectLst/>
                          <a:latin typeface="標楷體" panose="03000509000000000000" pitchFamily="65" charset="-120"/>
                          <a:ea typeface="標楷體" panose="03000509000000000000" pitchFamily="65" charset="-120"/>
                        </a:rPr>
                        <a:t>。</a:t>
                      </a:r>
                      <a:endParaRPr lang="zh-TW" sz="2000" b="1" kern="100" dirty="0">
                        <a:solidFill>
                          <a:srgbClr val="000000"/>
                        </a:solidFill>
                        <a:effectLst/>
                        <a:latin typeface="標楷體" panose="03000509000000000000" pitchFamily="65" charset="-120"/>
                        <a:ea typeface="標楷體" panose="03000509000000000000" pitchFamily="65" charset="-120"/>
                      </a:endParaRPr>
                    </a:p>
                    <a:p>
                      <a:pPr marL="525780" indent="-525780" algn="just">
                        <a:lnSpc>
                          <a:spcPts val="2100"/>
                        </a:lnSpc>
                        <a:spcAft>
                          <a:spcPts val="0"/>
                        </a:spcAft>
                      </a:pPr>
                      <a:r>
                        <a:rPr lang="zh-TW" sz="2000" b="1" kern="100" spc="-10" dirty="0">
                          <a:solidFill>
                            <a:srgbClr val="000000"/>
                          </a:solidFill>
                          <a:effectLst/>
                          <a:latin typeface="標楷體" panose="03000509000000000000" pitchFamily="65" charset="-120"/>
                          <a:ea typeface="標楷體" panose="03000509000000000000" pitchFamily="65" charset="-120"/>
                        </a:rPr>
                        <a:t>十三、辦理</a:t>
                      </a:r>
                      <a:r>
                        <a:rPr lang="zh-TW" sz="2000" b="1" u="sng" kern="100" dirty="0">
                          <a:solidFill>
                            <a:srgbClr val="0000FF"/>
                          </a:solidFill>
                          <a:effectLst/>
                          <a:latin typeface="標楷體" panose="03000509000000000000" pitchFamily="65" charset="-120"/>
                          <a:ea typeface="標楷體" panose="03000509000000000000" pitchFamily="65" charset="-120"/>
                        </a:rPr>
                        <a:t>減價</a:t>
                      </a:r>
                      <a:r>
                        <a:rPr lang="zh-TW" sz="2000" b="1" u="sng" kern="100" spc="-10" dirty="0">
                          <a:solidFill>
                            <a:srgbClr val="0000FF"/>
                          </a:solidFill>
                          <a:effectLst/>
                          <a:latin typeface="標楷體" panose="03000509000000000000" pitchFamily="65" charset="-120"/>
                          <a:ea typeface="標楷體" panose="03000509000000000000" pitchFamily="65" charset="-120"/>
                        </a:rPr>
                        <a:t>收受者</a:t>
                      </a:r>
                      <a:r>
                        <a:rPr lang="zh-TW" sz="2000" b="1" kern="100" spc="-10" dirty="0">
                          <a:solidFill>
                            <a:srgbClr val="000000"/>
                          </a:solidFill>
                          <a:effectLst/>
                          <a:latin typeface="標楷體" panose="03000509000000000000" pitchFamily="65" charset="-120"/>
                          <a:ea typeface="標楷體" panose="03000509000000000000" pitchFamily="65" charset="-120"/>
                        </a:rPr>
                        <a:t>，是否符合本法第</a:t>
                      </a:r>
                      <a:r>
                        <a:rPr lang="en-US" sz="2000" b="1" kern="100" spc="-10" dirty="0">
                          <a:solidFill>
                            <a:srgbClr val="000000"/>
                          </a:solidFill>
                          <a:effectLst/>
                          <a:latin typeface="標楷體" panose="03000509000000000000" pitchFamily="65" charset="-120"/>
                          <a:ea typeface="標楷體" panose="03000509000000000000" pitchFamily="65" charset="-120"/>
                        </a:rPr>
                        <a:t>72</a:t>
                      </a:r>
                      <a:r>
                        <a:rPr lang="zh-TW" sz="2000" b="1" kern="100" spc="-10" dirty="0">
                          <a:solidFill>
                            <a:srgbClr val="000000"/>
                          </a:solidFill>
                          <a:effectLst/>
                          <a:latin typeface="標楷體" panose="03000509000000000000" pitchFamily="65" charset="-120"/>
                          <a:ea typeface="標楷體" panose="03000509000000000000" pitchFamily="65" charset="-120"/>
                        </a:rPr>
                        <a:t>條第</a:t>
                      </a:r>
                      <a:r>
                        <a:rPr lang="en-US" sz="2000" b="1" kern="100" spc="-10" dirty="0">
                          <a:solidFill>
                            <a:srgbClr val="000000"/>
                          </a:solidFill>
                          <a:effectLst/>
                          <a:latin typeface="標楷體" panose="03000509000000000000" pitchFamily="65" charset="-120"/>
                          <a:ea typeface="標楷體" panose="03000509000000000000" pitchFamily="65" charset="-120"/>
                        </a:rPr>
                        <a:t>2</a:t>
                      </a:r>
                      <a:r>
                        <a:rPr lang="zh-TW" sz="2000" b="1" kern="100" spc="-10" dirty="0">
                          <a:solidFill>
                            <a:srgbClr val="000000"/>
                          </a:solidFill>
                          <a:effectLst/>
                          <a:latin typeface="標楷體" panose="03000509000000000000" pitchFamily="65" charset="-120"/>
                          <a:ea typeface="標楷體" panose="03000509000000000000" pitchFamily="65" charset="-120"/>
                        </a:rPr>
                        <a:t>項、其施行細則第</a:t>
                      </a:r>
                      <a:r>
                        <a:rPr lang="en-US" sz="2000" b="1" kern="100" spc="-10" dirty="0">
                          <a:solidFill>
                            <a:srgbClr val="000000"/>
                          </a:solidFill>
                          <a:effectLst/>
                          <a:latin typeface="標楷體" panose="03000509000000000000" pitchFamily="65" charset="-120"/>
                          <a:ea typeface="標楷體" panose="03000509000000000000" pitchFamily="65" charset="-120"/>
                        </a:rPr>
                        <a:t>98</a:t>
                      </a:r>
                      <a:r>
                        <a:rPr lang="zh-TW" sz="2000" b="1" kern="100" spc="-10" dirty="0">
                          <a:solidFill>
                            <a:srgbClr val="000000"/>
                          </a:solidFill>
                          <a:effectLst/>
                          <a:latin typeface="標楷體" panose="03000509000000000000" pitchFamily="65" charset="-120"/>
                          <a:ea typeface="標楷體" panose="03000509000000000000" pitchFamily="65" charset="-120"/>
                        </a:rPr>
                        <a:t>條第</a:t>
                      </a:r>
                      <a:r>
                        <a:rPr lang="en-US" sz="2000" b="1" kern="100" spc="-10" dirty="0">
                          <a:solidFill>
                            <a:srgbClr val="000000"/>
                          </a:solidFill>
                          <a:effectLst/>
                          <a:latin typeface="標楷體" panose="03000509000000000000" pitchFamily="65" charset="-120"/>
                          <a:ea typeface="標楷體" panose="03000509000000000000" pitchFamily="65" charset="-120"/>
                        </a:rPr>
                        <a:t>2</a:t>
                      </a:r>
                      <a:r>
                        <a:rPr lang="zh-TW" sz="2000" b="1" kern="100" spc="-10" dirty="0">
                          <a:solidFill>
                            <a:srgbClr val="000000"/>
                          </a:solidFill>
                          <a:effectLst/>
                          <a:latin typeface="標楷體" panose="03000509000000000000" pitchFamily="65" charset="-120"/>
                          <a:ea typeface="標楷體" panose="03000509000000000000" pitchFamily="65" charset="-120"/>
                        </a:rPr>
                        <a:t>項及契約規定。</a:t>
                      </a:r>
                      <a:endParaRPr lang="zh-TW" sz="2000" b="1" kern="100" dirty="0">
                        <a:solidFill>
                          <a:srgbClr val="000000"/>
                        </a:solidFill>
                        <a:effectLst/>
                        <a:latin typeface="標楷體" panose="03000509000000000000" pitchFamily="65" charset="-120"/>
                        <a:ea typeface="標楷體" panose="03000509000000000000" pitchFamily="65" charset="-120"/>
                      </a:endParaRPr>
                    </a:p>
                    <a:p>
                      <a:pPr marL="525780" indent="-525780" algn="just">
                        <a:lnSpc>
                          <a:spcPts val="2100"/>
                        </a:lnSpc>
                        <a:spcAft>
                          <a:spcPts val="0"/>
                        </a:spcAft>
                      </a:pPr>
                      <a:r>
                        <a:rPr lang="zh-TW" sz="2000" b="1" kern="100" spc="-10" dirty="0">
                          <a:solidFill>
                            <a:srgbClr val="000000"/>
                          </a:solidFill>
                          <a:effectLst/>
                          <a:latin typeface="標楷體" panose="03000509000000000000" pitchFamily="65" charset="-120"/>
                          <a:ea typeface="標楷體" panose="03000509000000000000" pitchFamily="65" charset="-120"/>
                        </a:rPr>
                        <a:t>十四、有無依規定製作</a:t>
                      </a:r>
                      <a:r>
                        <a:rPr lang="zh-TW" sz="2000" b="1" u="sng" kern="100" spc="-10" dirty="0">
                          <a:solidFill>
                            <a:srgbClr val="0000FF"/>
                          </a:solidFill>
                          <a:effectLst/>
                          <a:latin typeface="標楷體" panose="03000509000000000000" pitchFamily="65" charset="-120"/>
                          <a:ea typeface="標楷體" panose="03000509000000000000" pitchFamily="65" charset="-120"/>
                        </a:rPr>
                        <a:t>初驗、驗收紀錄</a:t>
                      </a:r>
                      <a:r>
                        <a:rPr lang="zh-TW" sz="2000" b="1" kern="100" spc="-10" dirty="0">
                          <a:solidFill>
                            <a:srgbClr val="000000"/>
                          </a:solidFill>
                          <a:effectLst/>
                          <a:latin typeface="標楷體" panose="03000509000000000000" pitchFamily="65" charset="-120"/>
                          <a:ea typeface="標楷體" panose="03000509000000000000" pitchFamily="65" charset="-120"/>
                        </a:rPr>
                        <a:t>。</a:t>
                      </a:r>
                      <a:endParaRPr lang="zh-TW" sz="2000" b="1" kern="100" dirty="0">
                        <a:solidFill>
                          <a:srgbClr val="000000"/>
                        </a:solidFill>
                        <a:effectLst/>
                        <a:latin typeface="標楷體" panose="03000509000000000000" pitchFamily="65" charset="-120"/>
                        <a:ea typeface="標楷體" panose="03000509000000000000" pitchFamily="65" charset="-120"/>
                      </a:endParaRPr>
                    </a:p>
                  </a:txBody>
                  <a:tcPr marL="31351" marR="3135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just">
                        <a:lnSpc>
                          <a:spcPts val="2100"/>
                        </a:lnSpc>
                        <a:spcAft>
                          <a:spcPts val="0"/>
                        </a:spcAft>
                      </a:pPr>
                      <a:r>
                        <a:rPr lang="en-US" sz="2000" b="1" kern="100" dirty="0">
                          <a:solidFill>
                            <a:srgbClr val="000000"/>
                          </a:solidFill>
                          <a:effectLst/>
                          <a:latin typeface="標楷體" panose="03000509000000000000" pitchFamily="65" charset="-120"/>
                          <a:ea typeface="標楷體" panose="03000509000000000000" pitchFamily="65" charset="-120"/>
                        </a:rPr>
                        <a:t> </a:t>
                      </a:r>
                      <a:endParaRPr lang="zh-TW" sz="2000" b="1" kern="100" dirty="0">
                        <a:solidFill>
                          <a:srgbClr val="000000"/>
                        </a:solidFill>
                        <a:effectLst/>
                        <a:latin typeface="標楷體" panose="03000509000000000000" pitchFamily="65" charset="-120"/>
                        <a:ea typeface="標楷體" panose="03000509000000000000" pitchFamily="65" charset="-120"/>
                      </a:endParaRPr>
                    </a:p>
                  </a:txBody>
                  <a:tcPr marL="31351" marR="3135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just">
                        <a:lnSpc>
                          <a:spcPts val="2100"/>
                        </a:lnSpc>
                        <a:spcAft>
                          <a:spcPts val="0"/>
                        </a:spcAft>
                      </a:pPr>
                      <a:r>
                        <a:rPr lang="en-US" sz="2000" b="0" kern="100" dirty="0">
                          <a:solidFill>
                            <a:srgbClr val="000000"/>
                          </a:solidFill>
                          <a:effectLst/>
                          <a:latin typeface="標楷體" panose="03000509000000000000" pitchFamily="65" charset="-120"/>
                          <a:ea typeface="標楷體" panose="03000509000000000000" pitchFamily="65" charset="-120"/>
                        </a:rPr>
                        <a:t> </a:t>
                      </a:r>
                      <a:endParaRPr lang="zh-TW" sz="2000" b="0" kern="100" dirty="0">
                        <a:solidFill>
                          <a:srgbClr val="000000"/>
                        </a:solidFill>
                        <a:effectLst/>
                        <a:latin typeface="標楷體" panose="03000509000000000000" pitchFamily="65" charset="-120"/>
                        <a:ea typeface="標楷體" panose="03000509000000000000" pitchFamily="65" charset="-120"/>
                      </a:endParaRPr>
                    </a:p>
                  </a:txBody>
                  <a:tcPr marL="31351" marR="3135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just">
                        <a:lnSpc>
                          <a:spcPts val="2100"/>
                        </a:lnSpc>
                        <a:spcAft>
                          <a:spcPts val="0"/>
                        </a:spcAft>
                      </a:pPr>
                      <a:r>
                        <a:rPr lang="en-US" sz="2000" b="0" kern="100" dirty="0">
                          <a:solidFill>
                            <a:srgbClr val="000000"/>
                          </a:solidFill>
                          <a:effectLst/>
                          <a:latin typeface="標楷體" panose="03000509000000000000" pitchFamily="65" charset="-120"/>
                          <a:ea typeface="標楷體" panose="03000509000000000000" pitchFamily="65" charset="-120"/>
                        </a:rPr>
                        <a:t> </a:t>
                      </a:r>
                      <a:endParaRPr lang="zh-TW" sz="2000" b="0" kern="100" dirty="0">
                        <a:solidFill>
                          <a:srgbClr val="000000"/>
                        </a:solidFill>
                        <a:effectLst/>
                        <a:latin typeface="標楷體" panose="03000509000000000000" pitchFamily="65" charset="-120"/>
                        <a:ea typeface="標楷體" panose="03000509000000000000" pitchFamily="65" charset="-120"/>
                      </a:endParaRPr>
                    </a:p>
                  </a:txBody>
                  <a:tcPr marL="31351" marR="3135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0002"/>
                  </a:ext>
                </a:extLst>
              </a:tr>
              <a:tr h="296044">
                <a:tc gridSpan="4">
                  <a:txBody>
                    <a:bodyPr/>
                    <a:lstStyle/>
                    <a:p>
                      <a:pPr algn="just">
                        <a:lnSpc>
                          <a:spcPts val="2100"/>
                        </a:lnSpc>
                        <a:spcAft>
                          <a:spcPts val="0"/>
                        </a:spcAft>
                      </a:pPr>
                      <a:r>
                        <a:rPr lang="zh-TW" sz="2000" b="1" kern="100" dirty="0">
                          <a:solidFill>
                            <a:srgbClr val="000000"/>
                          </a:solidFill>
                          <a:effectLst/>
                          <a:latin typeface="標楷體" panose="03000509000000000000" pitchFamily="65" charset="-120"/>
                          <a:ea typeface="標楷體" panose="03000509000000000000" pitchFamily="65" charset="-120"/>
                        </a:rPr>
                        <a:t>結論</a:t>
                      </a:r>
                      <a:r>
                        <a:rPr lang="en-US" sz="2000" b="1" kern="100" dirty="0">
                          <a:solidFill>
                            <a:srgbClr val="000000"/>
                          </a:solidFill>
                          <a:effectLst/>
                          <a:latin typeface="標楷體" panose="03000509000000000000" pitchFamily="65" charset="-120"/>
                          <a:ea typeface="標楷體" panose="03000509000000000000" pitchFamily="65" charset="-120"/>
                        </a:rPr>
                        <a:t>/</a:t>
                      </a:r>
                      <a:r>
                        <a:rPr lang="zh-TW" sz="2000" b="1" kern="100" dirty="0">
                          <a:solidFill>
                            <a:srgbClr val="000000"/>
                          </a:solidFill>
                          <a:effectLst/>
                          <a:latin typeface="標楷體" panose="03000509000000000000" pitchFamily="65" charset="-120"/>
                          <a:ea typeface="標楷體" panose="03000509000000000000" pitchFamily="65" charset="-120"/>
                        </a:rPr>
                        <a:t>需採行之改善措施：</a:t>
                      </a:r>
                      <a:r>
                        <a:rPr lang="en-US" sz="2000" b="1" kern="100" dirty="0">
                          <a:solidFill>
                            <a:srgbClr val="000000"/>
                          </a:solidFill>
                          <a:effectLst/>
                          <a:latin typeface="標楷體" panose="03000509000000000000" pitchFamily="65" charset="-120"/>
                          <a:ea typeface="標楷體" panose="03000509000000000000" pitchFamily="65" charset="-120"/>
                        </a:rPr>
                        <a:t> </a:t>
                      </a:r>
                      <a:endParaRPr lang="zh-TW" sz="2000" b="1" kern="100" dirty="0">
                        <a:solidFill>
                          <a:srgbClr val="000000"/>
                        </a:solidFill>
                        <a:effectLst/>
                        <a:latin typeface="標楷體" panose="03000509000000000000" pitchFamily="65" charset="-120"/>
                        <a:ea typeface="標楷體" panose="03000509000000000000" pitchFamily="65" charset="-120"/>
                      </a:endParaRPr>
                    </a:p>
                  </a:txBody>
                  <a:tcPr marL="31351" marR="3135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extLst>
                  <a:ext uri="{0D108BD9-81ED-4DB2-BD59-A6C34878D82A}">
                    <a16:rowId xmlns:a16="http://schemas.microsoft.com/office/drawing/2014/main" val="10003"/>
                  </a:ext>
                </a:extLst>
              </a:tr>
            </a:tbl>
          </a:graphicData>
        </a:graphic>
      </p:graphicFrame>
      <p:sp>
        <p:nvSpPr>
          <p:cNvPr id="6" name="矩形 5"/>
          <p:cNvSpPr/>
          <p:nvPr/>
        </p:nvSpPr>
        <p:spPr>
          <a:xfrm>
            <a:off x="251520" y="5085184"/>
            <a:ext cx="8568952" cy="1436291"/>
          </a:xfrm>
          <a:prstGeom prst="rect">
            <a:avLst/>
          </a:prstGeom>
        </p:spPr>
        <p:txBody>
          <a:bodyPr wrap="square">
            <a:spAutoFit/>
          </a:bodyPr>
          <a:lstStyle/>
          <a:p>
            <a:pPr marL="725488" indent="-725488" algn="just"/>
            <a:r>
              <a:rPr lang="zh-TW" altLang="zh-TW" b="1" dirty="0">
                <a:solidFill>
                  <a:srgbClr val="000000"/>
                </a:solidFill>
                <a:latin typeface="標楷體" panose="03000509000000000000" pitchFamily="65" charset="-120"/>
                <a:ea typeface="標楷體" panose="03000509000000000000" pitchFamily="65" charset="-120"/>
              </a:rPr>
              <a:t>註：</a:t>
            </a:r>
            <a:r>
              <a:rPr lang="en-US" altLang="zh-TW" b="1" dirty="0">
                <a:solidFill>
                  <a:srgbClr val="000000"/>
                </a:solidFill>
                <a:latin typeface="標楷體" panose="03000509000000000000" pitchFamily="65" charset="-120"/>
                <a:ea typeface="標楷體" panose="03000509000000000000" pitchFamily="65" charset="-120"/>
              </a:rPr>
              <a:t>1.</a:t>
            </a:r>
            <a:r>
              <a:rPr lang="zh-TW" altLang="zh-TW" b="1" dirty="0">
                <a:solidFill>
                  <a:srgbClr val="000000"/>
                </a:solidFill>
                <a:latin typeface="標楷體" panose="03000509000000000000" pitchFamily="65" charset="-120"/>
                <a:ea typeface="標楷體" panose="03000509000000000000" pitchFamily="65" charset="-120"/>
              </a:rPr>
              <a:t>機關得就</a:t>
            </a:r>
            <a:r>
              <a:rPr lang="en-US" altLang="zh-TW" b="1" dirty="0">
                <a:solidFill>
                  <a:srgbClr val="000000"/>
                </a:solidFill>
                <a:latin typeface="標楷體" panose="03000509000000000000" pitchFamily="65" charset="-120"/>
                <a:ea typeface="標楷體" panose="03000509000000000000" pitchFamily="65" charset="-120"/>
              </a:rPr>
              <a:t>1</a:t>
            </a:r>
            <a:r>
              <a:rPr lang="zh-TW" altLang="zh-TW" b="1" dirty="0">
                <a:solidFill>
                  <a:srgbClr val="000000"/>
                </a:solidFill>
                <a:latin typeface="標楷體" panose="03000509000000000000" pitchFamily="65" charset="-120"/>
                <a:ea typeface="標楷體" panose="03000509000000000000" pitchFamily="65" charset="-120"/>
              </a:rPr>
              <a:t>項作業流程製作</a:t>
            </a:r>
            <a:r>
              <a:rPr lang="en-US" altLang="zh-TW" b="1" dirty="0">
                <a:solidFill>
                  <a:srgbClr val="000000"/>
                </a:solidFill>
                <a:latin typeface="標楷體" panose="03000509000000000000" pitchFamily="65" charset="-120"/>
                <a:ea typeface="標楷體" panose="03000509000000000000" pitchFamily="65" charset="-120"/>
              </a:rPr>
              <a:t>1</a:t>
            </a:r>
            <a:r>
              <a:rPr lang="zh-TW" altLang="zh-TW" b="1" dirty="0">
                <a:solidFill>
                  <a:srgbClr val="000000"/>
                </a:solidFill>
                <a:latin typeface="標楷體" panose="03000509000000000000" pitchFamily="65" charset="-120"/>
                <a:ea typeface="標楷體" panose="03000509000000000000" pitchFamily="65" charset="-120"/>
              </a:rPr>
              <a:t>份自行檢查表，亦得將各項作業流程依性質分類，同</a:t>
            </a:r>
            <a:r>
              <a:rPr lang="en-US" altLang="zh-TW" b="1" dirty="0">
                <a:solidFill>
                  <a:srgbClr val="000000"/>
                </a:solidFill>
                <a:latin typeface="標楷體" panose="03000509000000000000" pitchFamily="65" charset="-120"/>
                <a:ea typeface="標楷體" panose="03000509000000000000" pitchFamily="65" charset="-120"/>
              </a:rPr>
              <a:t>1</a:t>
            </a:r>
            <a:r>
              <a:rPr lang="zh-TW" altLang="zh-TW" b="1" dirty="0">
                <a:solidFill>
                  <a:srgbClr val="000000"/>
                </a:solidFill>
                <a:latin typeface="標楷體" panose="03000509000000000000" pitchFamily="65" charset="-120"/>
                <a:ea typeface="標楷體" panose="03000509000000000000" pitchFamily="65" charset="-120"/>
              </a:rPr>
              <a:t>類之作業流程合併</a:t>
            </a:r>
            <a:r>
              <a:rPr lang="en-US" altLang="zh-TW" b="1" dirty="0">
                <a:solidFill>
                  <a:srgbClr val="000000"/>
                </a:solidFill>
                <a:latin typeface="標楷體" panose="03000509000000000000" pitchFamily="65" charset="-120"/>
                <a:ea typeface="標楷體" panose="03000509000000000000" pitchFamily="65" charset="-120"/>
              </a:rPr>
              <a:t>1</a:t>
            </a:r>
            <a:r>
              <a:rPr lang="zh-TW" altLang="zh-TW" b="1" dirty="0">
                <a:solidFill>
                  <a:srgbClr val="000000"/>
                </a:solidFill>
                <a:latin typeface="標楷體" panose="03000509000000000000" pitchFamily="65" charset="-120"/>
                <a:ea typeface="標楷體" panose="03000509000000000000" pitchFamily="65" charset="-120"/>
              </a:rPr>
              <a:t>份自行檢查表，就作業流程重點納入檢查。</a:t>
            </a:r>
            <a:endParaRPr lang="en-US" altLang="zh-TW" b="1" dirty="0">
              <a:solidFill>
                <a:srgbClr val="000000"/>
              </a:solidFill>
              <a:latin typeface="標楷體" panose="03000509000000000000" pitchFamily="65" charset="-120"/>
              <a:ea typeface="標楷體" panose="03000509000000000000" pitchFamily="65" charset="-120"/>
            </a:endParaRPr>
          </a:p>
          <a:p>
            <a:pPr marL="441325" indent="-441325" algn="just"/>
            <a:r>
              <a:rPr lang="zh-TW" altLang="en-US" b="1" dirty="0">
                <a:solidFill>
                  <a:srgbClr val="000000"/>
                </a:solidFill>
                <a:latin typeface="標楷體" panose="03000509000000000000" pitchFamily="65" charset="-120"/>
                <a:ea typeface="標楷體" panose="03000509000000000000" pitchFamily="65" charset="-120"/>
              </a:rPr>
              <a:t>    </a:t>
            </a:r>
            <a:r>
              <a:rPr lang="en-US" altLang="zh-TW" b="1" dirty="0">
                <a:solidFill>
                  <a:srgbClr val="000000"/>
                </a:solidFill>
                <a:latin typeface="標楷體" panose="03000509000000000000" pitchFamily="65" charset="-120"/>
                <a:ea typeface="標楷體" panose="03000509000000000000" pitchFamily="65" charset="-120"/>
              </a:rPr>
              <a:t>2.</a:t>
            </a:r>
            <a:r>
              <a:rPr lang="zh-TW" altLang="zh-TW" b="1" dirty="0">
                <a:solidFill>
                  <a:srgbClr val="000000"/>
                </a:solidFill>
                <a:latin typeface="標楷體" panose="03000509000000000000" pitchFamily="65" charset="-120"/>
                <a:ea typeface="標楷體" panose="03000509000000000000" pitchFamily="65" charset="-120"/>
              </a:rPr>
              <a:t>自行檢查情形</a:t>
            </a:r>
            <a:r>
              <a:rPr lang="zh-TW" altLang="zh-TW" b="1" u="sng" dirty="0">
                <a:solidFill>
                  <a:srgbClr val="FF0000"/>
                </a:solidFill>
                <a:latin typeface="標楷體" panose="03000509000000000000" pitchFamily="65" charset="-120"/>
                <a:ea typeface="標楷體" panose="03000509000000000000" pitchFamily="65" charset="-120"/>
              </a:rPr>
              <a:t>除勾選外，未符合者必須於說明欄內詳細記載檢查情形</a:t>
            </a:r>
            <a:r>
              <a:rPr lang="zh-TW" altLang="zh-TW" b="1" dirty="0">
                <a:solidFill>
                  <a:srgbClr val="000000"/>
                </a:solidFill>
                <a:latin typeface="標楷體" panose="03000509000000000000" pitchFamily="65" charset="-120"/>
                <a:ea typeface="標楷體" panose="03000509000000000000" pitchFamily="65" charset="-120"/>
              </a:rPr>
              <a:t>。</a:t>
            </a:r>
          </a:p>
          <a:p>
            <a:pPr algn="ctr">
              <a:lnSpc>
                <a:spcPts val="4000"/>
              </a:lnSpc>
            </a:pPr>
            <a:r>
              <a:rPr lang="zh-TW" altLang="zh-TW" b="1" dirty="0">
                <a:solidFill>
                  <a:srgbClr val="000000"/>
                </a:solidFill>
                <a:latin typeface="標楷體" panose="03000509000000000000" pitchFamily="65" charset="-120"/>
                <a:ea typeface="標楷體" panose="03000509000000000000" pitchFamily="65" charset="-120"/>
              </a:rPr>
              <a:t>填表人：</a:t>
            </a:r>
            <a:r>
              <a:rPr lang="zh-TW" altLang="en-US" b="1" dirty="0">
                <a:solidFill>
                  <a:srgbClr val="000000"/>
                </a:solidFill>
                <a:latin typeface="標楷體" panose="03000509000000000000" pitchFamily="65" charset="-120"/>
                <a:ea typeface="標楷體" panose="03000509000000000000" pitchFamily="65" charset="-120"/>
              </a:rPr>
              <a:t>         </a:t>
            </a:r>
            <a:r>
              <a:rPr lang="en-US" altLang="zh-TW" b="1" dirty="0">
                <a:solidFill>
                  <a:srgbClr val="000000"/>
                </a:solidFill>
                <a:latin typeface="標楷體" panose="03000509000000000000" pitchFamily="65" charset="-120"/>
                <a:ea typeface="標楷體" panose="03000509000000000000" pitchFamily="65" charset="-120"/>
              </a:rPr>
              <a:t>	</a:t>
            </a:r>
            <a:r>
              <a:rPr lang="zh-TW" altLang="zh-TW" b="1" dirty="0">
                <a:solidFill>
                  <a:srgbClr val="000000"/>
                </a:solidFill>
                <a:latin typeface="標楷體" panose="03000509000000000000" pitchFamily="65" charset="-120"/>
                <a:ea typeface="標楷體" panose="03000509000000000000" pitchFamily="65" charset="-120"/>
              </a:rPr>
              <a:t>複核：</a:t>
            </a:r>
            <a:r>
              <a:rPr lang="en-US" altLang="zh-TW" b="1" dirty="0">
                <a:solidFill>
                  <a:srgbClr val="000000"/>
                </a:solidFill>
                <a:latin typeface="標楷體" panose="03000509000000000000" pitchFamily="65" charset="-120"/>
                <a:ea typeface="標楷體" panose="03000509000000000000" pitchFamily="65" charset="-120"/>
              </a:rPr>
              <a:t>	</a:t>
            </a:r>
            <a:r>
              <a:rPr lang="zh-TW" altLang="en-US" b="1" dirty="0">
                <a:solidFill>
                  <a:srgbClr val="000000"/>
                </a:solidFill>
                <a:latin typeface="標楷體" panose="03000509000000000000" pitchFamily="65" charset="-120"/>
                <a:ea typeface="標楷體" panose="03000509000000000000" pitchFamily="65" charset="-120"/>
              </a:rPr>
              <a:t>                      </a:t>
            </a:r>
            <a:r>
              <a:rPr lang="zh-TW" altLang="zh-TW" b="1" dirty="0">
                <a:solidFill>
                  <a:srgbClr val="000000"/>
                </a:solidFill>
                <a:latin typeface="標楷體" panose="03000509000000000000" pitchFamily="65" charset="-120"/>
                <a:ea typeface="標楷體" panose="03000509000000000000" pitchFamily="65" charset="-120"/>
              </a:rPr>
              <a:t>單位主管：</a:t>
            </a:r>
          </a:p>
        </p:txBody>
      </p:sp>
    </p:spTree>
    <p:extLst>
      <p:ext uri="{BB962C8B-B14F-4D97-AF65-F5344CB8AC3E}">
        <p14:creationId xmlns:p14="http://schemas.microsoft.com/office/powerpoint/2010/main" val="3240275706"/>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graphicFrame>
        <p:nvGraphicFramePr>
          <p:cNvPr id="3" name="表格 2"/>
          <p:cNvGraphicFramePr>
            <a:graphicFrameLocks noGrp="1"/>
          </p:cNvGraphicFramePr>
          <p:nvPr/>
        </p:nvGraphicFramePr>
        <p:xfrm>
          <a:off x="395536" y="573361"/>
          <a:ext cx="8280920" cy="5488051"/>
        </p:xfrm>
        <a:graphic>
          <a:graphicData uri="http://schemas.openxmlformats.org/drawingml/2006/table">
            <a:tbl>
              <a:tblPr/>
              <a:tblGrid>
                <a:gridCol w="8280920">
                  <a:extLst>
                    <a:ext uri="{9D8B030D-6E8A-4147-A177-3AD203B41FA5}">
                      <a16:colId xmlns:a16="http://schemas.microsoft.com/office/drawing/2014/main" val="20000"/>
                    </a:ext>
                  </a:extLst>
                </a:gridCol>
              </a:tblGrid>
              <a:tr h="641350">
                <a:tc>
                  <a:txBody>
                    <a:bodyPr/>
                    <a:lstStyle/>
                    <a:p>
                      <a:pPr algn="just"/>
                      <a:r>
                        <a:rPr lang="zh-TW" altLang="en-US" sz="2400" b="1" dirty="0">
                          <a:solidFill>
                            <a:srgbClr val="000000"/>
                          </a:solidFill>
                          <a:latin typeface="標楷體" panose="03000509000000000000" pitchFamily="65" charset="-120"/>
                          <a:ea typeface="標楷體" panose="03000509000000000000" pitchFamily="65" charset="-120"/>
                        </a:rPr>
                        <a:t>主旨：所詢政府採購法第</a:t>
                      </a:r>
                      <a:r>
                        <a:rPr lang="en-US" altLang="zh-TW" sz="2400" b="1" dirty="0">
                          <a:solidFill>
                            <a:srgbClr val="000000"/>
                          </a:solidFill>
                          <a:latin typeface="標楷體" panose="03000509000000000000" pitchFamily="65" charset="-120"/>
                          <a:ea typeface="標楷體" panose="03000509000000000000" pitchFamily="65" charset="-120"/>
                        </a:rPr>
                        <a:t>72</a:t>
                      </a:r>
                      <a:r>
                        <a:rPr lang="zh-TW" altLang="en-US" sz="2400" b="1" dirty="0">
                          <a:solidFill>
                            <a:srgbClr val="000000"/>
                          </a:solidFill>
                          <a:latin typeface="標楷體" panose="03000509000000000000" pitchFamily="65" charset="-120"/>
                          <a:ea typeface="標楷體" panose="03000509000000000000" pitchFamily="65" charset="-120"/>
                        </a:rPr>
                        <a:t>條第</a:t>
                      </a:r>
                      <a:r>
                        <a:rPr lang="en-US" altLang="zh-TW" sz="2400" b="1" dirty="0">
                          <a:solidFill>
                            <a:srgbClr val="000000"/>
                          </a:solidFill>
                          <a:latin typeface="標楷體" panose="03000509000000000000" pitchFamily="65" charset="-120"/>
                          <a:ea typeface="標楷體" panose="03000509000000000000" pitchFamily="65" charset="-120"/>
                        </a:rPr>
                        <a:t>2</a:t>
                      </a:r>
                      <a:r>
                        <a:rPr lang="zh-TW" altLang="en-US" sz="2400" b="1" dirty="0">
                          <a:solidFill>
                            <a:srgbClr val="000000"/>
                          </a:solidFill>
                          <a:latin typeface="標楷體" panose="03000509000000000000" pitchFamily="65" charset="-120"/>
                          <a:ea typeface="標楷體" panose="03000509000000000000" pitchFamily="65" charset="-120"/>
                        </a:rPr>
                        <a:t>項執行疑義請 查照。</a:t>
                      </a:r>
                      <a:endParaRPr lang="en-US" altLang="zh-TW" sz="2400" b="1" dirty="0">
                        <a:solidFill>
                          <a:srgbClr val="000000"/>
                        </a:solidFill>
                        <a:latin typeface="標楷體" panose="03000509000000000000" pitchFamily="65" charset="-120"/>
                        <a:ea typeface="標楷體" panose="03000509000000000000" pitchFamily="65" charset="-120"/>
                      </a:endParaRPr>
                    </a:p>
                    <a:p>
                      <a:pPr algn="just"/>
                      <a:r>
                        <a:rPr lang="zh-TW" altLang="en-US" sz="2400" b="1" dirty="0">
                          <a:solidFill>
                            <a:srgbClr val="000000"/>
                          </a:solidFill>
                          <a:latin typeface="標楷體" panose="03000509000000000000" pitchFamily="65" charset="-120"/>
                          <a:ea typeface="標楷體" panose="03000509000000000000" pitchFamily="65" charset="-120"/>
                        </a:rPr>
                        <a:t>說明：</a:t>
                      </a:r>
                      <a:endParaRPr lang="en-US" altLang="zh-TW" sz="2400" b="1" dirty="0">
                        <a:solidFill>
                          <a:srgbClr val="000000"/>
                        </a:solidFill>
                        <a:latin typeface="標楷體" panose="03000509000000000000" pitchFamily="65" charset="-120"/>
                        <a:ea typeface="標楷體" panose="03000509000000000000" pitchFamily="65" charset="-120"/>
                      </a:endParaRPr>
                    </a:p>
                    <a:p>
                      <a:pPr marL="538163" indent="-538163" algn="just">
                        <a:lnSpc>
                          <a:spcPts val="2900"/>
                        </a:lnSpc>
                      </a:pPr>
                      <a:r>
                        <a:rPr lang="zh-TW" altLang="en-US" sz="2000" b="1" dirty="0">
                          <a:solidFill>
                            <a:srgbClr val="000000"/>
                          </a:solidFill>
                          <a:latin typeface="標楷體" panose="03000509000000000000" pitchFamily="65" charset="-120"/>
                          <a:ea typeface="標楷體" panose="03000509000000000000" pitchFamily="65" charset="-120"/>
                        </a:rPr>
                        <a:t>二、依政府採購法施行細則第</a:t>
                      </a:r>
                      <a:r>
                        <a:rPr lang="en-US" altLang="zh-TW" sz="2000" b="1" dirty="0">
                          <a:solidFill>
                            <a:srgbClr val="000000"/>
                          </a:solidFill>
                          <a:latin typeface="標楷體" panose="03000509000000000000" pitchFamily="65" charset="-120"/>
                          <a:ea typeface="標楷體" panose="03000509000000000000" pitchFamily="65" charset="-120"/>
                        </a:rPr>
                        <a:t>94</a:t>
                      </a:r>
                      <a:r>
                        <a:rPr lang="zh-TW" altLang="en-US" sz="2000" b="1" dirty="0">
                          <a:solidFill>
                            <a:srgbClr val="000000"/>
                          </a:solidFill>
                          <a:latin typeface="標楷體" panose="03000509000000000000" pitchFamily="65" charset="-120"/>
                          <a:ea typeface="標楷體" panose="03000509000000000000" pitchFamily="65" charset="-120"/>
                        </a:rPr>
                        <a:t>條：「採購之驗收，無初驗程序者，除契約另有規定者外，機關應於接獲廠商通知備驗或可得驗收之程序完成後</a:t>
                      </a:r>
                      <a:r>
                        <a:rPr lang="en-US" altLang="zh-TW" sz="2000" b="1" dirty="0">
                          <a:solidFill>
                            <a:srgbClr val="000000"/>
                          </a:solidFill>
                          <a:latin typeface="標楷體" panose="03000509000000000000" pitchFamily="65" charset="-120"/>
                          <a:ea typeface="標楷體" panose="03000509000000000000" pitchFamily="65" charset="-120"/>
                        </a:rPr>
                        <a:t>30</a:t>
                      </a:r>
                      <a:r>
                        <a:rPr lang="zh-TW" altLang="en-US" sz="2000" b="1" dirty="0">
                          <a:solidFill>
                            <a:srgbClr val="000000"/>
                          </a:solidFill>
                          <a:latin typeface="標楷體" panose="03000509000000000000" pitchFamily="65" charset="-120"/>
                          <a:ea typeface="標楷體" panose="03000509000000000000" pitchFamily="65" charset="-120"/>
                        </a:rPr>
                        <a:t>日內辦理驗收，並作成驗收紀錄。」準此，</a:t>
                      </a:r>
                      <a:r>
                        <a:rPr lang="zh-TW" altLang="en-US" sz="2000" b="1" u="sng" dirty="0">
                          <a:solidFill>
                            <a:srgbClr val="0000FF"/>
                          </a:solidFill>
                          <a:latin typeface="標楷體" panose="03000509000000000000" pitchFamily="65" charset="-120"/>
                          <a:ea typeface="標楷體" panose="03000509000000000000" pitchFamily="65" charset="-120"/>
                        </a:rPr>
                        <a:t>初驗尚非正式驗收之必經程序</a:t>
                      </a:r>
                      <a:r>
                        <a:rPr lang="zh-TW" altLang="en-US" sz="2000" b="1" dirty="0">
                          <a:solidFill>
                            <a:srgbClr val="000000"/>
                          </a:solidFill>
                          <a:latin typeface="標楷體" panose="03000509000000000000" pitchFamily="65" charset="-120"/>
                          <a:ea typeface="標楷體" panose="03000509000000000000" pitchFamily="65" charset="-120"/>
                        </a:rPr>
                        <a:t>。</a:t>
                      </a:r>
                    </a:p>
                    <a:p>
                      <a:pPr marL="538163" indent="-538163" algn="just">
                        <a:lnSpc>
                          <a:spcPts val="2900"/>
                        </a:lnSpc>
                      </a:pPr>
                      <a:r>
                        <a:rPr lang="zh-TW" altLang="en-US" sz="2000" b="1" dirty="0">
                          <a:solidFill>
                            <a:srgbClr val="000000"/>
                          </a:solidFill>
                          <a:latin typeface="標楷體" panose="03000509000000000000" pitchFamily="65" charset="-120"/>
                          <a:ea typeface="標楷體" panose="03000509000000000000" pitchFamily="65" charset="-120"/>
                        </a:rPr>
                        <a:t>三、有關初驗之辦理方式，本法施行細則第</a:t>
                      </a:r>
                      <a:r>
                        <a:rPr lang="en-US" altLang="zh-TW" sz="2000" b="1" dirty="0">
                          <a:solidFill>
                            <a:srgbClr val="000000"/>
                          </a:solidFill>
                          <a:latin typeface="標楷體" panose="03000509000000000000" pitchFamily="65" charset="-120"/>
                          <a:ea typeface="標楷體" panose="03000509000000000000" pitchFamily="65" charset="-120"/>
                        </a:rPr>
                        <a:t>92</a:t>
                      </a:r>
                      <a:r>
                        <a:rPr lang="zh-TW" altLang="en-US" sz="2000" b="1" dirty="0">
                          <a:solidFill>
                            <a:srgbClr val="000000"/>
                          </a:solidFill>
                          <a:latin typeface="標楷體" panose="03000509000000000000" pitchFamily="65" charset="-120"/>
                          <a:ea typeface="標楷體" panose="03000509000000000000" pitchFamily="65" charset="-120"/>
                        </a:rPr>
                        <a:t>條第</a:t>
                      </a:r>
                      <a:r>
                        <a:rPr lang="en-US" altLang="zh-TW" sz="2000" b="1" dirty="0">
                          <a:solidFill>
                            <a:srgbClr val="000000"/>
                          </a:solidFill>
                          <a:latin typeface="標楷體" panose="03000509000000000000" pitchFamily="65" charset="-120"/>
                          <a:ea typeface="標楷體" panose="03000509000000000000" pitchFamily="65" charset="-120"/>
                        </a:rPr>
                        <a:t>2</a:t>
                      </a:r>
                      <a:r>
                        <a:rPr lang="zh-TW" altLang="en-US" sz="2000" b="1" dirty="0">
                          <a:solidFill>
                            <a:srgbClr val="000000"/>
                          </a:solidFill>
                          <a:latin typeface="標楷體" panose="03000509000000000000" pitchFamily="65" charset="-120"/>
                          <a:ea typeface="標楷體" panose="03000509000000000000" pitchFamily="65" charset="-120"/>
                        </a:rPr>
                        <a:t>項、第</a:t>
                      </a:r>
                      <a:r>
                        <a:rPr lang="en-US" altLang="zh-TW" sz="2000" b="1" dirty="0">
                          <a:solidFill>
                            <a:srgbClr val="000000"/>
                          </a:solidFill>
                          <a:latin typeface="標楷體" panose="03000509000000000000" pitchFamily="65" charset="-120"/>
                          <a:ea typeface="標楷體" panose="03000509000000000000" pitchFamily="65" charset="-120"/>
                        </a:rPr>
                        <a:t>93</a:t>
                      </a:r>
                      <a:r>
                        <a:rPr lang="zh-TW" altLang="en-US" sz="2000" b="1" dirty="0">
                          <a:solidFill>
                            <a:srgbClr val="000000"/>
                          </a:solidFill>
                          <a:latin typeface="標楷體" panose="03000509000000000000" pitchFamily="65" charset="-120"/>
                          <a:ea typeface="標楷體" panose="03000509000000000000" pitchFamily="65" charset="-120"/>
                        </a:rPr>
                        <a:t>條及第</a:t>
                      </a:r>
                      <a:r>
                        <a:rPr lang="en-US" altLang="zh-TW" sz="2000" b="1" dirty="0">
                          <a:solidFill>
                            <a:srgbClr val="000000"/>
                          </a:solidFill>
                          <a:latin typeface="標楷體" panose="03000509000000000000" pitchFamily="65" charset="-120"/>
                          <a:ea typeface="標楷體" panose="03000509000000000000" pitchFamily="65" charset="-120"/>
                        </a:rPr>
                        <a:t>96</a:t>
                      </a:r>
                      <a:r>
                        <a:rPr lang="zh-TW" altLang="en-US" sz="2000" b="1" dirty="0">
                          <a:solidFill>
                            <a:srgbClr val="000000"/>
                          </a:solidFill>
                          <a:latin typeface="標楷體" panose="03000509000000000000" pitchFamily="65" charset="-120"/>
                          <a:ea typeface="標楷體" panose="03000509000000000000" pitchFamily="65" charset="-120"/>
                        </a:rPr>
                        <a:t>條分別已有規定，本會並訂有初驗紀錄格式供各機關參考。本會</a:t>
                      </a:r>
                      <a:r>
                        <a:rPr lang="en-US" altLang="zh-TW" sz="2000" b="1" dirty="0">
                          <a:solidFill>
                            <a:srgbClr val="000000"/>
                          </a:solidFill>
                          <a:latin typeface="標楷體" panose="03000509000000000000" pitchFamily="65" charset="-120"/>
                          <a:ea typeface="標楷體" panose="03000509000000000000" pitchFamily="65" charset="-120"/>
                        </a:rPr>
                        <a:t>88</a:t>
                      </a:r>
                      <a:r>
                        <a:rPr lang="zh-TW" altLang="en-US" sz="2000" b="1" dirty="0">
                          <a:solidFill>
                            <a:srgbClr val="000000"/>
                          </a:solidFill>
                          <a:latin typeface="標楷體" panose="03000509000000000000" pitchFamily="65" charset="-120"/>
                          <a:ea typeface="標楷體" panose="03000509000000000000" pitchFamily="65" charset="-120"/>
                        </a:rPr>
                        <a:t>年</a:t>
                      </a:r>
                      <a:r>
                        <a:rPr lang="en-US" altLang="zh-TW" sz="2000" b="1" dirty="0">
                          <a:solidFill>
                            <a:srgbClr val="000000"/>
                          </a:solidFill>
                          <a:latin typeface="標楷體" panose="03000509000000000000" pitchFamily="65" charset="-120"/>
                          <a:ea typeface="標楷體" panose="03000509000000000000" pitchFamily="65" charset="-120"/>
                        </a:rPr>
                        <a:t>8</a:t>
                      </a:r>
                      <a:r>
                        <a:rPr lang="zh-TW" altLang="en-US" sz="2000" b="1" dirty="0">
                          <a:solidFill>
                            <a:srgbClr val="000000"/>
                          </a:solidFill>
                          <a:latin typeface="標楷體" panose="03000509000000000000" pitchFamily="65" charset="-120"/>
                          <a:ea typeface="標楷體" panose="03000509000000000000" pitchFamily="65" charset="-120"/>
                        </a:rPr>
                        <a:t>月</a:t>
                      </a:r>
                      <a:r>
                        <a:rPr lang="en-US" altLang="zh-TW" sz="2000" b="1" dirty="0">
                          <a:solidFill>
                            <a:srgbClr val="000000"/>
                          </a:solidFill>
                          <a:latin typeface="標楷體" panose="03000509000000000000" pitchFamily="65" charset="-120"/>
                          <a:ea typeface="標楷體" panose="03000509000000000000" pitchFamily="65" charset="-120"/>
                        </a:rPr>
                        <a:t>26</a:t>
                      </a:r>
                      <a:r>
                        <a:rPr lang="zh-TW" altLang="en-US" sz="2000" b="1" dirty="0">
                          <a:solidFill>
                            <a:srgbClr val="000000"/>
                          </a:solidFill>
                          <a:latin typeface="標楷體" panose="03000509000000000000" pitchFamily="65" charset="-120"/>
                          <a:ea typeface="標楷體" panose="03000509000000000000" pitchFamily="65" charset="-120"/>
                        </a:rPr>
                        <a:t>日</a:t>
                      </a:r>
                      <a:r>
                        <a:rPr lang="en-US" altLang="zh-TW" sz="2000" b="1" dirty="0">
                          <a:solidFill>
                            <a:srgbClr val="000000"/>
                          </a:solidFill>
                          <a:latin typeface="標楷體" panose="03000509000000000000" pitchFamily="65" charset="-120"/>
                          <a:ea typeface="標楷體" panose="03000509000000000000" pitchFamily="65" charset="-120"/>
                        </a:rPr>
                        <a:t>(88)</a:t>
                      </a:r>
                      <a:r>
                        <a:rPr lang="zh-TW" altLang="en-US" sz="2000" b="1" dirty="0">
                          <a:solidFill>
                            <a:srgbClr val="000000"/>
                          </a:solidFill>
                          <a:latin typeface="標楷體" panose="03000509000000000000" pitchFamily="65" charset="-120"/>
                          <a:ea typeface="標楷體" panose="03000509000000000000" pitchFamily="65" charset="-120"/>
                        </a:rPr>
                        <a:t>工程企字第</a:t>
                      </a:r>
                      <a:r>
                        <a:rPr lang="en-US" altLang="zh-TW" sz="2000" b="1" dirty="0">
                          <a:solidFill>
                            <a:srgbClr val="000000"/>
                          </a:solidFill>
                          <a:latin typeface="標楷體" panose="03000509000000000000" pitchFamily="65" charset="-120"/>
                          <a:ea typeface="標楷體" panose="03000509000000000000" pitchFamily="65" charset="-120"/>
                        </a:rPr>
                        <a:t>8812619</a:t>
                      </a:r>
                      <a:r>
                        <a:rPr lang="zh-TW" altLang="en-US" sz="2000" b="1" dirty="0">
                          <a:solidFill>
                            <a:srgbClr val="000000"/>
                          </a:solidFill>
                          <a:latin typeface="標楷體" panose="03000509000000000000" pitchFamily="65" charset="-120"/>
                          <a:ea typeface="標楷體" panose="03000509000000000000" pitchFamily="65" charset="-120"/>
                        </a:rPr>
                        <a:t>號函釋例，並已說明</a:t>
                      </a:r>
                      <a:r>
                        <a:rPr lang="zh-TW" altLang="en-US" sz="2000" b="1" u="sng" dirty="0">
                          <a:solidFill>
                            <a:srgbClr val="0000FF"/>
                          </a:solidFill>
                          <a:latin typeface="標楷體" panose="03000509000000000000" pitchFamily="65" charset="-120"/>
                          <a:ea typeface="標楷體" panose="03000509000000000000" pitchFamily="65" charset="-120"/>
                        </a:rPr>
                        <a:t>初驗得免派員監辦</a:t>
                      </a:r>
                      <a:r>
                        <a:rPr lang="zh-TW" altLang="en-US" sz="2000" b="1" dirty="0">
                          <a:solidFill>
                            <a:srgbClr val="000000"/>
                          </a:solidFill>
                          <a:latin typeface="標楷體" panose="03000509000000000000" pitchFamily="65" charset="-120"/>
                          <a:ea typeface="標楷體" panose="03000509000000000000" pitchFamily="65" charset="-120"/>
                        </a:rPr>
                        <a:t>。</a:t>
                      </a:r>
                    </a:p>
                    <a:p>
                      <a:pPr marL="538163" indent="-538163" algn="just">
                        <a:lnSpc>
                          <a:spcPts val="2900"/>
                        </a:lnSpc>
                      </a:pPr>
                      <a:r>
                        <a:rPr lang="zh-TW" altLang="en-US" sz="2000" b="1" dirty="0">
                          <a:solidFill>
                            <a:srgbClr val="000000"/>
                          </a:solidFill>
                          <a:latin typeface="標楷體" panose="03000509000000000000" pitchFamily="65" charset="-120"/>
                          <a:ea typeface="標楷體" panose="03000509000000000000" pitchFamily="65" charset="-120"/>
                        </a:rPr>
                        <a:t>四、至於採購案訂有</a:t>
                      </a:r>
                      <a:r>
                        <a:rPr lang="zh-TW" altLang="en-US" sz="2000" b="1" u="sng" dirty="0">
                          <a:solidFill>
                            <a:srgbClr val="FF0000"/>
                          </a:solidFill>
                          <a:latin typeface="標楷體" panose="03000509000000000000" pitchFamily="65" charset="-120"/>
                          <a:ea typeface="標楷體" panose="03000509000000000000" pitchFamily="65" charset="-120"/>
                        </a:rPr>
                        <a:t>初驗程序者，其結果可作為正式驗收之用</a:t>
                      </a:r>
                      <a:r>
                        <a:rPr lang="zh-TW" altLang="en-US" sz="2000" b="1" dirty="0">
                          <a:solidFill>
                            <a:srgbClr val="000000"/>
                          </a:solidFill>
                          <a:latin typeface="標楷體" panose="03000509000000000000" pitchFamily="65" charset="-120"/>
                          <a:ea typeface="標楷體" panose="03000509000000000000" pitchFamily="65" charset="-120"/>
                        </a:rPr>
                        <a:t>。依本會訂頒之「初驗紀錄」格式，倘初驗結果與契約、圖說、貨樣規定不符，機關</a:t>
                      </a:r>
                      <a:r>
                        <a:rPr lang="zh-TW" altLang="en-US" sz="2000" b="1" u="sng" dirty="0">
                          <a:solidFill>
                            <a:srgbClr val="0000FF"/>
                          </a:solidFill>
                          <a:latin typeface="標楷體" panose="03000509000000000000" pitchFamily="65" charset="-120"/>
                          <a:ea typeface="標楷體" panose="03000509000000000000" pitchFamily="65" charset="-120"/>
                        </a:rPr>
                        <a:t>應於紀錄載明初驗結果與不符情形，及改善、拆除、重作、退貨、換貨之期限</a:t>
                      </a:r>
                      <a:r>
                        <a:rPr lang="zh-TW" altLang="en-US" sz="2000" b="1" dirty="0">
                          <a:solidFill>
                            <a:srgbClr val="000000"/>
                          </a:solidFill>
                          <a:latin typeface="標楷體" panose="03000509000000000000" pitchFamily="65" charset="-120"/>
                          <a:ea typeface="標楷體" panose="03000509000000000000" pitchFamily="65" charset="-120"/>
                        </a:rPr>
                        <a:t>；如該不符情形於</a:t>
                      </a:r>
                      <a:r>
                        <a:rPr lang="zh-TW" altLang="en-US" sz="2000" b="1" u="sng" dirty="0">
                          <a:solidFill>
                            <a:srgbClr val="FF0000"/>
                          </a:solidFill>
                          <a:latin typeface="標楷體" panose="03000509000000000000" pitchFamily="65" charset="-120"/>
                          <a:ea typeface="標楷體" panose="03000509000000000000" pitchFamily="65" charset="-120"/>
                        </a:rPr>
                        <a:t>後續驗收程序</a:t>
                      </a:r>
                      <a:r>
                        <a:rPr lang="zh-TW" altLang="en-US" sz="2000" b="1" u="sng" dirty="0">
                          <a:solidFill>
                            <a:srgbClr val="0000FF"/>
                          </a:solidFill>
                          <a:latin typeface="標楷體" panose="03000509000000000000" pitchFamily="65" charset="-120"/>
                          <a:ea typeface="標楷體" panose="03000509000000000000" pitchFamily="65" charset="-120"/>
                        </a:rPr>
                        <a:t>確認無法改善者，適用本法第</a:t>
                      </a:r>
                      <a:r>
                        <a:rPr lang="en-US" altLang="zh-TW" sz="2000" b="1" u="sng" dirty="0">
                          <a:solidFill>
                            <a:srgbClr val="0000FF"/>
                          </a:solidFill>
                          <a:latin typeface="標楷體" panose="03000509000000000000" pitchFamily="65" charset="-120"/>
                          <a:ea typeface="標楷體" panose="03000509000000000000" pitchFamily="65" charset="-120"/>
                        </a:rPr>
                        <a:t>72</a:t>
                      </a:r>
                      <a:r>
                        <a:rPr lang="zh-TW" altLang="en-US" sz="2000" b="1" u="sng" dirty="0">
                          <a:solidFill>
                            <a:srgbClr val="0000FF"/>
                          </a:solidFill>
                          <a:latin typeface="標楷體" panose="03000509000000000000" pitchFamily="65" charset="-120"/>
                          <a:ea typeface="標楷體" panose="03000509000000000000" pitchFamily="65" charset="-120"/>
                        </a:rPr>
                        <a:t>條規定</a:t>
                      </a:r>
                      <a:r>
                        <a:rPr lang="zh-TW" altLang="en-US" sz="2000" b="1" dirty="0">
                          <a:solidFill>
                            <a:srgbClr val="000000"/>
                          </a:solidFill>
                          <a:latin typeface="標楷體" panose="03000509000000000000" pitchFamily="65" charset="-120"/>
                          <a:ea typeface="標楷體" panose="03000509000000000000" pitchFamily="65" charset="-120"/>
                        </a:rPr>
                        <a:t>。其經機關檢討採行減價收受者，屬查核金額以上之採購，並應先報經上級機關核准。</a:t>
                      </a:r>
                    </a:p>
                  </a:txBody>
                  <a:tcPr marL="0" marR="0" marT="0" marB="0" anchor="ctr">
                    <a:lnL>
                      <a:noFill/>
                    </a:lnL>
                    <a:lnR>
                      <a:noFill/>
                    </a:lnR>
                    <a:lnT>
                      <a:noFill/>
                    </a:lnT>
                    <a:lnB>
                      <a:noFill/>
                    </a:lnB>
                    <a:solidFill>
                      <a:schemeClr val="bg1"/>
                    </a:solidFill>
                  </a:tcPr>
                </a:tc>
                <a:extLst>
                  <a:ext uri="{0D108BD9-81ED-4DB2-BD59-A6C34878D82A}">
                    <a16:rowId xmlns:a16="http://schemas.microsoft.com/office/drawing/2014/main" val="10000"/>
                  </a:ext>
                </a:extLst>
              </a:tr>
            </a:tbl>
          </a:graphicData>
        </a:graphic>
      </p:graphicFrame>
      <p:sp>
        <p:nvSpPr>
          <p:cNvPr id="6" name="Rectangle 1"/>
          <p:cNvSpPr>
            <a:spLocks noChangeArrowheads="1"/>
          </p:cNvSpPr>
          <p:nvPr/>
        </p:nvSpPr>
        <p:spPr bwMode="auto">
          <a:xfrm>
            <a:off x="323528" y="173251"/>
            <a:ext cx="8640960"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新細明體" pitchFamily="18" charset="-120"/>
                <a:cs typeface="新細明體" pitchFamily="18" charset="-120"/>
              </a:defRPr>
            </a:lvl1pPr>
            <a:lvl2pPr fontAlgn="base">
              <a:spcBef>
                <a:spcPct val="0"/>
              </a:spcBef>
              <a:spcAft>
                <a:spcPct val="0"/>
              </a:spcAft>
              <a:defRPr kumimoji="1">
                <a:solidFill>
                  <a:schemeClr val="tx1"/>
                </a:solidFill>
                <a:latin typeface="Arial" pitchFamily="34" charset="0"/>
                <a:ea typeface="新細明體" pitchFamily="18" charset="-120"/>
                <a:cs typeface="新細明體" pitchFamily="18" charset="-120"/>
              </a:defRPr>
            </a:lvl2pPr>
            <a:lvl3pPr fontAlgn="base">
              <a:spcBef>
                <a:spcPct val="0"/>
              </a:spcBef>
              <a:spcAft>
                <a:spcPct val="0"/>
              </a:spcAft>
              <a:defRPr kumimoji="1">
                <a:solidFill>
                  <a:schemeClr val="tx1"/>
                </a:solidFill>
                <a:latin typeface="Arial" pitchFamily="34" charset="0"/>
                <a:ea typeface="新細明體" pitchFamily="18" charset="-120"/>
                <a:cs typeface="新細明體" pitchFamily="18" charset="-120"/>
              </a:defRPr>
            </a:lvl3pPr>
            <a:lvl4pPr fontAlgn="base">
              <a:spcBef>
                <a:spcPct val="0"/>
              </a:spcBef>
              <a:spcAft>
                <a:spcPct val="0"/>
              </a:spcAft>
              <a:defRPr kumimoji="1">
                <a:solidFill>
                  <a:schemeClr val="tx1"/>
                </a:solidFill>
                <a:latin typeface="Arial" pitchFamily="34" charset="0"/>
                <a:ea typeface="新細明體" pitchFamily="18" charset="-120"/>
                <a:cs typeface="新細明體" pitchFamily="18" charset="-120"/>
              </a:defRPr>
            </a:lvl4pPr>
            <a:lvl5pPr fontAlgn="base">
              <a:spcBef>
                <a:spcPct val="0"/>
              </a:spcBef>
              <a:spcAft>
                <a:spcPct val="0"/>
              </a:spcAft>
              <a:defRPr kumimoji="1">
                <a:solidFill>
                  <a:schemeClr val="tx1"/>
                </a:solidFill>
                <a:latin typeface="Arial" pitchFamily="34" charset="0"/>
                <a:ea typeface="新細明體" pitchFamily="18" charset="-120"/>
                <a:cs typeface="新細明體" pitchFamily="18" charset="-120"/>
              </a:defRPr>
            </a:lvl5pPr>
            <a:lvl6pPr fontAlgn="base">
              <a:spcBef>
                <a:spcPct val="0"/>
              </a:spcBef>
              <a:spcAft>
                <a:spcPct val="0"/>
              </a:spcAft>
              <a:defRPr kumimoji="1">
                <a:solidFill>
                  <a:schemeClr val="tx1"/>
                </a:solidFill>
                <a:latin typeface="Arial" pitchFamily="34" charset="0"/>
                <a:ea typeface="新細明體" pitchFamily="18" charset="-120"/>
                <a:cs typeface="新細明體" pitchFamily="18" charset="-120"/>
              </a:defRPr>
            </a:lvl6pPr>
            <a:lvl7pPr fontAlgn="base">
              <a:spcBef>
                <a:spcPct val="0"/>
              </a:spcBef>
              <a:spcAft>
                <a:spcPct val="0"/>
              </a:spcAft>
              <a:defRPr kumimoji="1">
                <a:solidFill>
                  <a:schemeClr val="tx1"/>
                </a:solidFill>
                <a:latin typeface="Arial" pitchFamily="34" charset="0"/>
                <a:ea typeface="新細明體" pitchFamily="18" charset="-120"/>
                <a:cs typeface="新細明體" pitchFamily="18" charset="-120"/>
              </a:defRPr>
            </a:lvl7pPr>
            <a:lvl8pPr fontAlgn="base">
              <a:spcBef>
                <a:spcPct val="0"/>
              </a:spcBef>
              <a:spcAft>
                <a:spcPct val="0"/>
              </a:spcAft>
              <a:defRPr kumimoji="1">
                <a:solidFill>
                  <a:schemeClr val="tx1"/>
                </a:solidFill>
                <a:latin typeface="Arial" pitchFamily="34" charset="0"/>
                <a:ea typeface="新細明體" pitchFamily="18" charset="-120"/>
                <a:cs typeface="新細明體" pitchFamily="18" charset="-120"/>
              </a:defRPr>
            </a:lvl8pPr>
            <a:lvl9pPr fontAlgn="base">
              <a:spcBef>
                <a:spcPct val="0"/>
              </a:spcBef>
              <a:spcAft>
                <a:spcPct val="0"/>
              </a:spcAft>
              <a:defRPr kumimoji="1">
                <a:solidFill>
                  <a:schemeClr val="tx1"/>
                </a:solidFill>
                <a:latin typeface="Arial" pitchFamily="34" charset="0"/>
                <a:ea typeface="新細明體" pitchFamily="18" charset="-120"/>
                <a:cs typeface="新細明體" pitchFamily="18" charset="-12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zh-TW" altLang="zh-TW" sz="2000" b="1" i="0" u="none" strike="noStrike" cap="none" normalizeH="0" baseline="0" dirty="0">
                <a:ln>
                  <a:noFill/>
                </a:ln>
                <a:solidFill>
                  <a:srgbClr val="0000FF"/>
                </a:solidFill>
                <a:effectLst/>
                <a:latin typeface="標楷體" panose="03000509000000000000" pitchFamily="65" charset="-120"/>
                <a:ea typeface="標楷體" panose="03000509000000000000" pitchFamily="65" charset="-120"/>
                <a:cs typeface="Times New Roman" pitchFamily="18" charset="0"/>
              </a:rPr>
              <a:t>行政院公共工程委員會 函</a:t>
            </a:r>
            <a:r>
              <a:rPr kumimoji="1" lang="en-US" altLang="zh-TW" sz="2000" b="1" i="0" u="none" strike="noStrike" cap="none" normalizeH="0" baseline="0" dirty="0">
                <a:ln>
                  <a:noFill/>
                </a:ln>
                <a:solidFill>
                  <a:srgbClr val="0000FF"/>
                </a:solidFill>
                <a:effectLst/>
                <a:latin typeface="標楷體" panose="03000509000000000000" pitchFamily="65" charset="-120"/>
                <a:ea typeface="標楷體" panose="03000509000000000000" pitchFamily="65" charset="-120"/>
                <a:cs typeface="Times New Roman" pitchFamily="18" charset="0"/>
              </a:rPr>
              <a:t>96</a:t>
            </a:r>
            <a:r>
              <a:rPr kumimoji="1" lang="zh-TW" altLang="zh-TW" sz="2000" b="1" i="0" u="none" strike="noStrike" cap="none" normalizeH="0" baseline="0" dirty="0">
                <a:ln>
                  <a:noFill/>
                </a:ln>
                <a:solidFill>
                  <a:srgbClr val="0000FF"/>
                </a:solidFill>
                <a:effectLst/>
                <a:latin typeface="標楷體" panose="03000509000000000000" pitchFamily="65" charset="-120"/>
                <a:ea typeface="標楷體" panose="03000509000000000000" pitchFamily="65" charset="-120"/>
                <a:cs typeface="Times New Roman" pitchFamily="18" charset="0"/>
              </a:rPr>
              <a:t>年</a:t>
            </a:r>
            <a:r>
              <a:rPr kumimoji="1" lang="en-US" altLang="zh-TW" sz="2000" b="1" i="0" u="none" strike="noStrike" cap="none" normalizeH="0" baseline="0" dirty="0">
                <a:ln>
                  <a:noFill/>
                </a:ln>
                <a:solidFill>
                  <a:srgbClr val="0000FF"/>
                </a:solidFill>
                <a:effectLst/>
                <a:latin typeface="標楷體" panose="03000509000000000000" pitchFamily="65" charset="-120"/>
                <a:ea typeface="標楷體" panose="03000509000000000000" pitchFamily="65" charset="-120"/>
                <a:cs typeface="Times New Roman" pitchFamily="18" charset="0"/>
              </a:rPr>
              <a:t>3</a:t>
            </a:r>
            <a:r>
              <a:rPr kumimoji="1" lang="zh-TW" altLang="zh-TW" sz="2000" b="1" i="0" u="none" strike="noStrike" cap="none" normalizeH="0" baseline="0" dirty="0">
                <a:ln>
                  <a:noFill/>
                </a:ln>
                <a:solidFill>
                  <a:srgbClr val="0000FF"/>
                </a:solidFill>
                <a:effectLst/>
                <a:latin typeface="標楷體" panose="03000509000000000000" pitchFamily="65" charset="-120"/>
                <a:ea typeface="標楷體" panose="03000509000000000000" pitchFamily="65" charset="-120"/>
                <a:cs typeface="Times New Roman" pitchFamily="18" charset="0"/>
              </a:rPr>
              <a:t>月</a:t>
            </a:r>
            <a:r>
              <a:rPr kumimoji="1" lang="en-US" altLang="zh-TW" sz="2000" b="1" i="0" u="none" strike="noStrike" cap="none" normalizeH="0" baseline="0" dirty="0">
                <a:ln>
                  <a:noFill/>
                </a:ln>
                <a:solidFill>
                  <a:srgbClr val="0000FF"/>
                </a:solidFill>
                <a:effectLst/>
                <a:latin typeface="標楷體" panose="03000509000000000000" pitchFamily="65" charset="-120"/>
                <a:ea typeface="標楷體" panose="03000509000000000000" pitchFamily="65" charset="-120"/>
                <a:cs typeface="Times New Roman" pitchFamily="18" charset="0"/>
              </a:rPr>
              <a:t>3</a:t>
            </a:r>
            <a:r>
              <a:rPr kumimoji="1" lang="zh-TW" altLang="zh-TW" sz="2000" b="1" i="0" u="none" strike="noStrike" cap="none" normalizeH="0" baseline="0" dirty="0">
                <a:ln>
                  <a:noFill/>
                </a:ln>
                <a:solidFill>
                  <a:srgbClr val="0000FF"/>
                </a:solidFill>
                <a:effectLst/>
                <a:latin typeface="標楷體" panose="03000509000000000000" pitchFamily="65" charset="-120"/>
                <a:ea typeface="標楷體" panose="03000509000000000000" pitchFamily="65" charset="-120"/>
                <a:cs typeface="Times New Roman" pitchFamily="18" charset="0"/>
              </a:rPr>
              <a:t>日工程企字第</a:t>
            </a:r>
            <a:r>
              <a:rPr kumimoji="1" lang="en-US" altLang="zh-TW" sz="2000" b="1" i="0" u="none" strike="noStrike" cap="none" normalizeH="0" baseline="0" dirty="0">
                <a:ln>
                  <a:noFill/>
                </a:ln>
                <a:solidFill>
                  <a:srgbClr val="0000FF"/>
                </a:solidFill>
                <a:effectLst/>
                <a:latin typeface="標楷體" panose="03000509000000000000" pitchFamily="65" charset="-120"/>
                <a:ea typeface="標楷體" panose="03000509000000000000" pitchFamily="65" charset="-120"/>
                <a:cs typeface="Times New Roman" pitchFamily="18" charset="0"/>
              </a:rPr>
              <a:t>096000647270</a:t>
            </a:r>
            <a:r>
              <a:rPr kumimoji="1" lang="zh-TW" altLang="zh-TW" sz="2000" b="1" i="0" u="none" strike="noStrike" cap="none" normalizeH="0" baseline="0" dirty="0">
                <a:ln>
                  <a:noFill/>
                </a:ln>
                <a:solidFill>
                  <a:srgbClr val="0000FF"/>
                </a:solidFill>
                <a:effectLst/>
                <a:latin typeface="標楷體" panose="03000509000000000000" pitchFamily="65" charset="-120"/>
                <a:ea typeface="標楷體" panose="03000509000000000000" pitchFamily="65" charset="-120"/>
                <a:cs typeface="Times New Roman" pitchFamily="18" charset="0"/>
              </a:rPr>
              <a:t>號</a:t>
            </a:r>
            <a:endParaRPr kumimoji="1" lang="zh-TW" altLang="zh-TW" sz="2000" b="1" i="0" u="none" strike="noStrike" cap="none" normalizeH="0" baseline="0" dirty="0">
              <a:ln>
                <a:noFill/>
              </a:ln>
              <a:solidFill>
                <a:srgbClr val="0000FF"/>
              </a:solidFill>
              <a:effectLst/>
              <a:latin typeface="標楷體" panose="03000509000000000000" pitchFamily="65" charset="-120"/>
              <a:ea typeface="標楷體" panose="03000509000000000000" pitchFamily="65" charset="-120"/>
            </a:endParaRPr>
          </a:p>
        </p:txBody>
      </p:sp>
    </p:spTree>
    <p:extLst>
      <p:ext uri="{BB962C8B-B14F-4D97-AF65-F5344CB8AC3E}">
        <p14:creationId xmlns:p14="http://schemas.microsoft.com/office/powerpoint/2010/main" val="3983248198"/>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graphicFrame>
        <p:nvGraphicFramePr>
          <p:cNvPr id="3" name="表格 2"/>
          <p:cNvGraphicFramePr>
            <a:graphicFrameLocks noGrp="1"/>
          </p:cNvGraphicFramePr>
          <p:nvPr/>
        </p:nvGraphicFramePr>
        <p:xfrm>
          <a:off x="357846" y="591366"/>
          <a:ext cx="8390618" cy="5253736"/>
        </p:xfrm>
        <a:graphic>
          <a:graphicData uri="http://schemas.openxmlformats.org/drawingml/2006/table">
            <a:tbl>
              <a:tblPr/>
              <a:tblGrid>
                <a:gridCol w="8390618">
                  <a:extLst>
                    <a:ext uri="{9D8B030D-6E8A-4147-A177-3AD203B41FA5}">
                      <a16:colId xmlns:a16="http://schemas.microsoft.com/office/drawing/2014/main" val="20000"/>
                    </a:ext>
                  </a:extLst>
                </a:gridCol>
              </a:tblGrid>
              <a:tr h="641350">
                <a:tc>
                  <a:txBody>
                    <a:bodyPr/>
                    <a:lstStyle/>
                    <a:p>
                      <a:pPr marL="893763" indent="-893763"/>
                      <a:r>
                        <a:rPr lang="zh-TW" altLang="en-US" sz="2400" b="1" dirty="0">
                          <a:solidFill>
                            <a:srgbClr val="000000"/>
                          </a:solidFill>
                          <a:latin typeface="標楷體" panose="03000509000000000000" pitchFamily="65" charset="-120"/>
                          <a:ea typeface="標楷體" panose="03000509000000000000" pitchFamily="65" charset="-120"/>
                        </a:rPr>
                        <a:t>主旨：貴公司函詢採購之物料</a:t>
                      </a:r>
                      <a:r>
                        <a:rPr lang="zh-TW" altLang="en-US" sz="2400" b="1" u="sng" dirty="0">
                          <a:solidFill>
                            <a:srgbClr val="0000FF"/>
                          </a:solidFill>
                          <a:latin typeface="標楷體" panose="03000509000000000000" pitchFamily="65" charset="-120"/>
                          <a:ea typeface="標楷體" panose="03000509000000000000" pitchFamily="65" charset="-120"/>
                        </a:rPr>
                        <a:t>為配合工程急需，對不符合契約規定之物料予以扣款、罰款後收受</a:t>
                      </a:r>
                      <a:r>
                        <a:rPr lang="zh-TW" altLang="en-US" sz="2400" b="1" dirty="0">
                          <a:solidFill>
                            <a:srgbClr val="000000"/>
                          </a:solidFill>
                          <a:latin typeface="標楷體" panose="03000509000000000000" pitchFamily="65" charset="-120"/>
                          <a:ea typeface="標楷體" panose="03000509000000000000" pitchFamily="65" charset="-120"/>
                        </a:rPr>
                        <a:t>乙節。</a:t>
                      </a:r>
                    </a:p>
                    <a:p>
                      <a:r>
                        <a:rPr lang="zh-TW" altLang="en-US" sz="2400" b="1" dirty="0">
                          <a:solidFill>
                            <a:srgbClr val="000000"/>
                          </a:solidFill>
                          <a:latin typeface="標楷體" panose="03000509000000000000" pitchFamily="65" charset="-120"/>
                          <a:ea typeface="標楷體" panose="03000509000000000000" pitchFamily="65" charset="-120"/>
                        </a:rPr>
                        <a:t>說明：</a:t>
                      </a:r>
                      <a:endParaRPr lang="en-US" altLang="zh-TW" sz="2400" b="1" dirty="0">
                        <a:solidFill>
                          <a:srgbClr val="000000"/>
                        </a:solidFill>
                        <a:latin typeface="標楷體" panose="03000509000000000000" pitchFamily="65" charset="-120"/>
                        <a:ea typeface="標楷體" panose="03000509000000000000" pitchFamily="65" charset="-120"/>
                      </a:endParaRPr>
                    </a:p>
                    <a:p>
                      <a:pPr marL="538163" indent="-538163">
                        <a:lnSpc>
                          <a:spcPts val="3000"/>
                        </a:lnSpc>
                      </a:pPr>
                      <a:r>
                        <a:rPr lang="zh-TW" altLang="en-US" sz="2000" b="1" dirty="0">
                          <a:solidFill>
                            <a:srgbClr val="000000"/>
                          </a:solidFill>
                          <a:latin typeface="標楷體" panose="03000509000000000000" pitchFamily="65" charset="-120"/>
                          <a:ea typeface="標楷體" panose="03000509000000000000" pitchFamily="65" charset="-120"/>
                        </a:rPr>
                        <a:t>二、政府採購法第</a:t>
                      </a:r>
                      <a:r>
                        <a:rPr lang="en-US" altLang="zh-TW" sz="2000" b="1" dirty="0">
                          <a:solidFill>
                            <a:srgbClr val="000000"/>
                          </a:solidFill>
                          <a:latin typeface="標楷體" panose="03000509000000000000" pitchFamily="65" charset="-120"/>
                          <a:ea typeface="標楷體" panose="03000509000000000000" pitchFamily="65" charset="-120"/>
                        </a:rPr>
                        <a:t>6</a:t>
                      </a:r>
                      <a:r>
                        <a:rPr lang="zh-TW" altLang="en-US" sz="2000" b="1" dirty="0">
                          <a:solidFill>
                            <a:srgbClr val="000000"/>
                          </a:solidFill>
                          <a:latin typeface="標楷體" panose="03000509000000000000" pitchFamily="65" charset="-120"/>
                          <a:ea typeface="標楷體" panose="03000509000000000000" pitchFamily="65" charset="-120"/>
                        </a:rPr>
                        <a:t>條第</a:t>
                      </a:r>
                      <a:r>
                        <a:rPr lang="en-US" altLang="zh-TW" sz="2000" b="1" dirty="0">
                          <a:solidFill>
                            <a:srgbClr val="000000"/>
                          </a:solidFill>
                          <a:latin typeface="標楷體" panose="03000509000000000000" pitchFamily="65" charset="-120"/>
                          <a:ea typeface="標楷體" panose="03000509000000000000" pitchFamily="65" charset="-120"/>
                        </a:rPr>
                        <a:t>2</a:t>
                      </a:r>
                      <a:r>
                        <a:rPr lang="zh-TW" altLang="en-US" sz="2000" b="1" dirty="0">
                          <a:solidFill>
                            <a:srgbClr val="000000"/>
                          </a:solidFill>
                          <a:latin typeface="標楷體" panose="03000509000000000000" pitchFamily="65" charset="-120"/>
                          <a:ea typeface="標楷體" panose="03000509000000000000" pitchFamily="65" charset="-120"/>
                        </a:rPr>
                        <a:t>項規定：「機關訂定採購契約應以維護公共利益及公平合理為原則。」前揭扣款、罰款金額，</a:t>
                      </a:r>
                      <a:r>
                        <a:rPr lang="zh-TW" altLang="en-US" sz="2000" b="1" u="sng" dirty="0">
                          <a:solidFill>
                            <a:srgbClr val="0000FF"/>
                          </a:solidFill>
                          <a:latin typeface="標楷體" panose="03000509000000000000" pitchFamily="65" charset="-120"/>
                          <a:ea typeface="標楷體" panose="03000509000000000000" pitchFamily="65" charset="-120"/>
                        </a:rPr>
                        <a:t>應符合此一規定及本法施行細則第</a:t>
                      </a:r>
                      <a:r>
                        <a:rPr lang="en-US" altLang="zh-TW" sz="2000" b="1" u="sng" dirty="0">
                          <a:solidFill>
                            <a:srgbClr val="0000FF"/>
                          </a:solidFill>
                          <a:latin typeface="標楷體" panose="03000509000000000000" pitchFamily="65" charset="-120"/>
                          <a:ea typeface="標楷體" panose="03000509000000000000" pitchFamily="65" charset="-120"/>
                        </a:rPr>
                        <a:t>98</a:t>
                      </a:r>
                      <a:r>
                        <a:rPr lang="zh-TW" altLang="en-US" sz="2000" b="1" u="sng" dirty="0">
                          <a:solidFill>
                            <a:srgbClr val="0000FF"/>
                          </a:solidFill>
                          <a:latin typeface="標楷體" panose="03000509000000000000" pitchFamily="65" charset="-120"/>
                          <a:ea typeface="標楷體" panose="03000509000000000000" pitchFamily="65" charset="-120"/>
                        </a:rPr>
                        <a:t>條關於減價金額之計算方式</a:t>
                      </a:r>
                      <a:r>
                        <a:rPr lang="zh-TW" altLang="en-US" sz="2000" b="1" dirty="0">
                          <a:solidFill>
                            <a:srgbClr val="000000"/>
                          </a:solidFill>
                          <a:latin typeface="標楷體" panose="03000509000000000000" pitchFamily="65" charset="-120"/>
                          <a:ea typeface="標楷體" panose="03000509000000000000" pitchFamily="65" charset="-120"/>
                        </a:rPr>
                        <a:t>。</a:t>
                      </a:r>
                    </a:p>
                    <a:p>
                      <a:pPr marL="538163" indent="-538163">
                        <a:lnSpc>
                          <a:spcPts val="3000"/>
                        </a:lnSpc>
                      </a:pPr>
                      <a:r>
                        <a:rPr lang="zh-TW" altLang="en-US" sz="2000" b="1" dirty="0">
                          <a:solidFill>
                            <a:srgbClr val="000000"/>
                          </a:solidFill>
                          <a:latin typeface="標楷體" panose="03000509000000000000" pitchFamily="65" charset="-120"/>
                          <a:ea typeface="標楷體" panose="03000509000000000000" pitchFamily="65" charset="-120"/>
                        </a:rPr>
                        <a:t>三、前揭不符合契約規定之情形如</a:t>
                      </a:r>
                      <a:r>
                        <a:rPr lang="zh-TW" altLang="en-US" sz="2000" b="1" u="sng" dirty="0">
                          <a:solidFill>
                            <a:srgbClr val="0000FF"/>
                          </a:solidFill>
                          <a:latin typeface="標楷體" panose="03000509000000000000" pitchFamily="65" charset="-120"/>
                          <a:ea typeface="標楷體" panose="03000509000000000000" pitchFamily="65" charset="-120"/>
                        </a:rPr>
                        <a:t>已於契約載明得逕行扣款、罰款後收受，免辦理退貨或換貨，尚不違反</a:t>
                      </a:r>
                      <a:r>
                        <a:rPr lang="zh-TW" altLang="en-US" sz="2000" b="1" dirty="0">
                          <a:solidFill>
                            <a:srgbClr val="000000"/>
                          </a:solidFill>
                          <a:latin typeface="標楷體" panose="03000509000000000000" pitchFamily="65" charset="-120"/>
                          <a:ea typeface="標楷體" panose="03000509000000000000" pitchFamily="65" charset="-120"/>
                        </a:rPr>
                        <a:t>本法第</a:t>
                      </a:r>
                      <a:r>
                        <a:rPr lang="en-US" altLang="zh-TW" sz="2000" b="1" dirty="0">
                          <a:solidFill>
                            <a:srgbClr val="000000"/>
                          </a:solidFill>
                          <a:latin typeface="標楷體" panose="03000509000000000000" pitchFamily="65" charset="-120"/>
                          <a:ea typeface="標楷體" panose="03000509000000000000" pitchFamily="65" charset="-120"/>
                        </a:rPr>
                        <a:t>72</a:t>
                      </a:r>
                      <a:r>
                        <a:rPr lang="zh-TW" altLang="en-US" sz="2000" b="1" dirty="0">
                          <a:solidFill>
                            <a:srgbClr val="000000"/>
                          </a:solidFill>
                          <a:latin typeface="標楷體" panose="03000509000000000000" pitchFamily="65" charset="-120"/>
                          <a:ea typeface="標楷體" panose="03000509000000000000" pitchFamily="65" charset="-120"/>
                        </a:rPr>
                        <a:t>條之規定。如</a:t>
                      </a:r>
                      <a:r>
                        <a:rPr lang="zh-TW" altLang="en-US" sz="2000" b="1" u="sng" dirty="0">
                          <a:solidFill>
                            <a:srgbClr val="FF0000"/>
                          </a:solidFill>
                          <a:latin typeface="標楷體" panose="03000509000000000000" pitchFamily="65" charset="-120"/>
                          <a:ea typeface="標楷體" panose="03000509000000000000" pitchFamily="65" charset="-120"/>
                        </a:rPr>
                        <a:t>契約無此規定，應依同條第一項規定通知廠商限期退貨或換貨</a:t>
                      </a:r>
                      <a:r>
                        <a:rPr lang="zh-TW" altLang="en-US" sz="2000" b="1" dirty="0">
                          <a:solidFill>
                            <a:srgbClr val="000000"/>
                          </a:solidFill>
                          <a:latin typeface="標楷體" panose="03000509000000000000" pitchFamily="65" charset="-120"/>
                          <a:ea typeface="標楷體" panose="03000509000000000000" pitchFamily="65" charset="-120"/>
                        </a:rPr>
                        <a:t>，廠商</a:t>
                      </a:r>
                      <a:r>
                        <a:rPr lang="zh-TW" altLang="en-US" sz="2000" b="1" u="sng" dirty="0">
                          <a:solidFill>
                            <a:srgbClr val="0000FF"/>
                          </a:solidFill>
                          <a:latin typeface="標楷體" panose="03000509000000000000" pitchFamily="65" charset="-120"/>
                          <a:ea typeface="標楷體" panose="03000509000000000000" pitchFamily="65" charset="-120"/>
                        </a:rPr>
                        <a:t>未依限辦理時再適用</a:t>
                      </a:r>
                      <a:r>
                        <a:rPr lang="zh-TW" altLang="en-US" sz="2000" b="1" dirty="0">
                          <a:solidFill>
                            <a:srgbClr val="000000"/>
                          </a:solidFill>
                          <a:latin typeface="標楷體" panose="03000509000000000000" pitchFamily="65" charset="-120"/>
                          <a:ea typeface="標楷體" panose="03000509000000000000" pitchFamily="65" charset="-120"/>
                        </a:rPr>
                        <a:t>同條第二項減價收受之規定。</a:t>
                      </a:r>
                    </a:p>
                    <a:p>
                      <a:pPr marL="538163" indent="-538163">
                        <a:lnSpc>
                          <a:spcPts val="3000"/>
                        </a:lnSpc>
                      </a:pPr>
                      <a:r>
                        <a:rPr lang="zh-TW" altLang="en-US" sz="2000" b="1" dirty="0">
                          <a:solidFill>
                            <a:srgbClr val="000000"/>
                          </a:solidFill>
                          <a:latin typeface="標楷體" panose="03000509000000000000" pitchFamily="65" charset="-120"/>
                          <a:ea typeface="標楷體" panose="03000509000000000000" pitchFamily="65" charset="-120"/>
                        </a:rPr>
                        <a:t>四、前揭扣款、罰款方式有無違反「公平交易法」之規定，請逕向行政院公平交易委員會洽詢。惟依公平交易法第</a:t>
                      </a:r>
                      <a:r>
                        <a:rPr lang="en-US" altLang="zh-TW" sz="2000" b="1" dirty="0">
                          <a:solidFill>
                            <a:srgbClr val="000000"/>
                          </a:solidFill>
                          <a:latin typeface="標楷體" panose="03000509000000000000" pitchFamily="65" charset="-120"/>
                          <a:ea typeface="標楷體" panose="03000509000000000000" pitchFamily="65" charset="-120"/>
                        </a:rPr>
                        <a:t>46</a:t>
                      </a:r>
                      <a:r>
                        <a:rPr lang="zh-TW" altLang="en-US" sz="2000" b="1" dirty="0">
                          <a:solidFill>
                            <a:srgbClr val="000000"/>
                          </a:solidFill>
                          <a:latin typeface="標楷體" panose="03000509000000000000" pitchFamily="65" charset="-120"/>
                          <a:ea typeface="標楷體" panose="03000509000000000000" pitchFamily="65" charset="-120"/>
                        </a:rPr>
                        <a:t>條規定：「事業關於競爭之行為，另有其他法律規定者，於不牴觸本法之立法意旨之範圍內，優先適用該其他法律之規定。」併請參考。</a:t>
                      </a:r>
                    </a:p>
                  </a:txBody>
                  <a:tcPr marL="0" marR="0" marT="0" marB="0" anchor="ctr">
                    <a:lnL>
                      <a:noFill/>
                    </a:lnL>
                    <a:lnR>
                      <a:noFill/>
                    </a:lnR>
                    <a:lnT>
                      <a:noFill/>
                    </a:lnT>
                    <a:lnB>
                      <a:noFill/>
                    </a:lnB>
                    <a:solidFill>
                      <a:schemeClr val="bg1"/>
                    </a:solidFill>
                  </a:tcPr>
                </a:tc>
                <a:extLst>
                  <a:ext uri="{0D108BD9-81ED-4DB2-BD59-A6C34878D82A}">
                    <a16:rowId xmlns:a16="http://schemas.microsoft.com/office/drawing/2014/main" val="10000"/>
                  </a:ext>
                </a:extLst>
              </a:tr>
            </a:tbl>
          </a:graphicData>
        </a:graphic>
      </p:graphicFrame>
      <p:sp>
        <p:nvSpPr>
          <p:cNvPr id="6" name="Rectangle 1"/>
          <p:cNvSpPr>
            <a:spLocks noChangeArrowheads="1"/>
          </p:cNvSpPr>
          <p:nvPr/>
        </p:nvSpPr>
        <p:spPr bwMode="auto">
          <a:xfrm>
            <a:off x="323528" y="173251"/>
            <a:ext cx="8712968"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新細明體" pitchFamily="18" charset="-120"/>
                <a:cs typeface="新細明體" pitchFamily="18" charset="-120"/>
              </a:defRPr>
            </a:lvl1pPr>
            <a:lvl2pPr fontAlgn="base">
              <a:spcBef>
                <a:spcPct val="0"/>
              </a:spcBef>
              <a:spcAft>
                <a:spcPct val="0"/>
              </a:spcAft>
              <a:defRPr kumimoji="1">
                <a:solidFill>
                  <a:schemeClr val="tx1"/>
                </a:solidFill>
                <a:latin typeface="Arial" pitchFamily="34" charset="0"/>
                <a:ea typeface="新細明體" pitchFamily="18" charset="-120"/>
                <a:cs typeface="新細明體" pitchFamily="18" charset="-120"/>
              </a:defRPr>
            </a:lvl2pPr>
            <a:lvl3pPr fontAlgn="base">
              <a:spcBef>
                <a:spcPct val="0"/>
              </a:spcBef>
              <a:spcAft>
                <a:spcPct val="0"/>
              </a:spcAft>
              <a:defRPr kumimoji="1">
                <a:solidFill>
                  <a:schemeClr val="tx1"/>
                </a:solidFill>
                <a:latin typeface="Arial" pitchFamily="34" charset="0"/>
                <a:ea typeface="新細明體" pitchFamily="18" charset="-120"/>
                <a:cs typeface="新細明體" pitchFamily="18" charset="-120"/>
              </a:defRPr>
            </a:lvl3pPr>
            <a:lvl4pPr fontAlgn="base">
              <a:spcBef>
                <a:spcPct val="0"/>
              </a:spcBef>
              <a:spcAft>
                <a:spcPct val="0"/>
              </a:spcAft>
              <a:defRPr kumimoji="1">
                <a:solidFill>
                  <a:schemeClr val="tx1"/>
                </a:solidFill>
                <a:latin typeface="Arial" pitchFamily="34" charset="0"/>
                <a:ea typeface="新細明體" pitchFamily="18" charset="-120"/>
                <a:cs typeface="新細明體" pitchFamily="18" charset="-120"/>
              </a:defRPr>
            </a:lvl4pPr>
            <a:lvl5pPr fontAlgn="base">
              <a:spcBef>
                <a:spcPct val="0"/>
              </a:spcBef>
              <a:spcAft>
                <a:spcPct val="0"/>
              </a:spcAft>
              <a:defRPr kumimoji="1">
                <a:solidFill>
                  <a:schemeClr val="tx1"/>
                </a:solidFill>
                <a:latin typeface="Arial" pitchFamily="34" charset="0"/>
                <a:ea typeface="新細明體" pitchFamily="18" charset="-120"/>
                <a:cs typeface="新細明體" pitchFamily="18" charset="-120"/>
              </a:defRPr>
            </a:lvl5pPr>
            <a:lvl6pPr fontAlgn="base">
              <a:spcBef>
                <a:spcPct val="0"/>
              </a:spcBef>
              <a:spcAft>
                <a:spcPct val="0"/>
              </a:spcAft>
              <a:defRPr kumimoji="1">
                <a:solidFill>
                  <a:schemeClr val="tx1"/>
                </a:solidFill>
                <a:latin typeface="Arial" pitchFamily="34" charset="0"/>
                <a:ea typeface="新細明體" pitchFamily="18" charset="-120"/>
                <a:cs typeface="新細明體" pitchFamily="18" charset="-120"/>
              </a:defRPr>
            </a:lvl6pPr>
            <a:lvl7pPr fontAlgn="base">
              <a:spcBef>
                <a:spcPct val="0"/>
              </a:spcBef>
              <a:spcAft>
                <a:spcPct val="0"/>
              </a:spcAft>
              <a:defRPr kumimoji="1">
                <a:solidFill>
                  <a:schemeClr val="tx1"/>
                </a:solidFill>
                <a:latin typeface="Arial" pitchFamily="34" charset="0"/>
                <a:ea typeface="新細明體" pitchFamily="18" charset="-120"/>
                <a:cs typeface="新細明體" pitchFamily="18" charset="-120"/>
              </a:defRPr>
            </a:lvl7pPr>
            <a:lvl8pPr fontAlgn="base">
              <a:spcBef>
                <a:spcPct val="0"/>
              </a:spcBef>
              <a:spcAft>
                <a:spcPct val="0"/>
              </a:spcAft>
              <a:defRPr kumimoji="1">
                <a:solidFill>
                  <a:schemeClr val="tx1"/>
                </a:solidFill>
                <a:latin typeface="Arial" pitchFamily="34" charset="0"/>
                <a:ea typeface="新細明體" pitchFamily="18" charset="-120"/>
                <a:cs typeface="新細明體" pitchFamily="18" charset="-120"/>
              </a:defRPr>
            </a:lvl8pPr>
            <a:lvl9pPr fontAlgn="base">
              <a:spcBef>
                <a:spcPct val="0"/>
              </a:spcBef>
              <a:spcAft>
                <a:spcPct val="0"/>
              </a:spcAft>
              <a:defRPr kumimoji="1">
                <a:solidFill>
                  <a:schemeClr val="tx1"/>
                </a:solidFill>
                <a:latin typeface="Arial" pitchFamily="34" charset="0"/>
                <a:ea typeface="新細明體" pitchFamily="18" charset="-120"/>
                <a:cs typeface="新細明體" pitchFamily="18" charset="-12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zh-TW" altLang="zh-TW" sz="2000" b="1" i="0" u="none" strike="noStrike" cap="none" normalizeH="0" baseline="0" dirty="0">
                <a:ln>
                  <a:noFill/>
                </a:ln>
                <a:solidFill>
                  <a:srgbClr val="0000FF"/>
                </a:solidFill>
                <a:effectLst/>
                <a:latin typeface="標楷體" panose="03000509000000000000" pitchFamily="65" charset="-120"/>
                <a:ea typeface="標楷體" panose="03000509000000000000" pitchFamily="65" charset="-120"/>
                <a:cs typeface="Times New Roman" pitchFamily="18" charset="0"/>
              </a:rPr>
              <a:t>行政院公共工程委員會 函</a:t>
            </a:r>
            <a:r>
              <a:rPr kumimoji="1" lang="en-US" altLang="zh-TW" sz="2000" b="1" i="0" u="none" strike="noStrike" cap="none" normalizeH="0" baseline="0" dirty="0">
                <a:ln>
                  <a:noFill/>
                </a:ln>
                <a:solidFill>
                  <a:srgbClr val="0000FF"/>
                </a:solidFill>
                <a:effectLst/>
                <a:latin typeface="標楷體" panose="03000509000000000000" pitchFamily="65" charset="-120"/>
                <a:ea typeface="標楷體" panose="03000509000000000000" pitchFamily="65" charset="-120"/>
                <a:cs typeface="Times New Roman" pitchFamily="18" charset="0"/>
              </a:rPr>
              <a:t>88</a:t>
            </a:r>
            <a:r>
              <a:rPr kumimoji="1" lang="zh-TW" altLang="zh-TW" sz="2000" b="1" i="0" u="none" strike="noStrike" cap="none" normalizeH="0" baseline="0" dirty="0">
                <a:ln>
                  <a:noFill/>
                </a:ln>
                <a:solidFill>
                  <a:srgbClr val="0000FF"/>
                </a:solidFill>
                <a:effectLst/>
                <a:latin typeface="標楷體" panose="03000509000000000000" pitchFamily="65" charset="-120"/>
                <a:ea typeface="標楷體" panose="03000509000000000000" pitchFamily="65" charset="-120"/>
                <a:cs typeface="Times New Roman" pitchFamily="18" charset="0"/>
              </a:rPr>
              <a:t>年</a:t>
            </a:r>
            <a:r>
              <a:rPr kumimoji="1" lang="en-US" altLang="zh-TW" sz="2000" b="1" i="0" u="none" strike="noStrike" cap="none" normalizeH="0" baseline="0" dirty="0">
                <a:ln>
                  <a:noFill/>
                </a:ln>
                <a:solidFill>
                  <a:srgbClr val="0000FF"/>
                </a:solidFill>
                <a:effectLst/>
                <a:latin typeface="標楷體" panose="03000509000000000000" pitchFamily="65" charset="-120"/>
                <a:ea typeface="標楷體" panose="03000509000000000000" pitchFamily="65" charset="-120"/>
                <a:cs typeface="Times New Roman" pitchFamily="18" charset="0"/>
              </a:rPr>
              <a:t>8</a:t>
            </a:r>
            <a:r>
              <a:rPr kumimoji="1" lang="zh-TW" altLang="zh-TW" sz="2000" b="1" i="0" u="none" strike="noStrike" cap="none" normalizeH="0" baseline="0" dirty="0">
                <a:ln>
                  <a:noFill/>
                </a:ln>
                <a:solidFill>
                  <a:srgbClr val="0000FF"/>
                </a:solidFill>
                <a:effectLst/>
                <a:latin typeface="標楷體" panose="03000509000000000000" pitchFamily="65" charset="-120"/>
                <a:ea typeface="標楷體" panose="03000509000000000000" pitchFamily="65" charset="-120"/>
                <a:cs typeface="Times New Roman" pitchFamily="18" charset="0"/>
              </a:rPr>
              <a:t>月</a:t>
            </a:r>
            <a:r>
              <a:rPr kumimoji="1" lang="en-US" altLang="zh-TW" sz="2000" b="1" i="0" u="none" strike="noStrike" cap="none" normalizeH="0" baseline="0" dirty="0">
                <a:ln>
                  <a:noFill/>
                </a:ln>
                <a:solidFill>
                  <a:srgbClr val="0000FF"/>
                </a:solidFill>
                <a:effectLst/>
                <a:latin typeface="標楷體" panose="03000509000000000000" pitchFamily="65" charset="-120"/>
                <a:ea typeface="標楷體" panose="03000509000000000000" pitchFamily="65" charset="-120"/>
                <a:cs typeface="Times New Roman" pitchFamily="18" charset="0"/>
              </a:rPr>
              <a:t>24</a:t>
            </a:r>
            <a:r>
              <a:rPr kumimoji="1" lang="zh-TW" altLang="zh-TW" sz="2000" b="1" i="0" u="none" strike="noStrike" cap="none" normalizeH="0" baseline="0" dirty="0">
                <a:ln>
                  <a:noFill/>
                </a:ln>
                <a:solidFill>
                  <a:srgbClr val="0000FF"/>
                </a:solidFill>
                <a:effectLst/>
                <a:latin typeface="標楷體" panose="03000509000000000000" pitchFamily="65" charset="-120"/>
                <a:ea typeface="標楷體" panose="03000509000000000000" pitchFamily="65" charset="-120"/>
                <a:cs typeface="Times New Roman" pitchFamily="18" charset="0"/>
              </a:rPr>
              <a:t>日(</a:t>
            </a:r>
            <a:r>
              <a:rPr kumimoji="1" lang="en-US" altLang="zh-TW" sz="2000" b="1" i="0" u="none" strike="noStrike" cap="none" normalizeH="0" baseline="0" dirty="0">
                <a:ln>
                  <a:noFill/>
                </a:ln>
                <a:solidFill>
                  <a:srgbClr val="0000FF"/>
                </a:solidFill>
                <a:effectLst/>
                <a:latin typeface="標楷體" panose="03000509000000000000" pitchFamily="65" charset="-120"/>
                <a:ea typeface="標楷體" panose="03000509000000000000" pitchFamily="65" charset="-120"/>
                <a:cs typeface="Times New Roman" pitchFamily="18" charset="0"/>
              </a:rPr>
              <a:t>88</a:t>
            </a:r>
            <a:r>
              <a:rPr kumimoji="1" lang="zh-TW" altLang="zh-TW" sz="2000" b="1" i="0" u="none" strike="noStrike" cap="none" normalizeH="0" baseline="0" dirty="0">
                <a:ln>
                  <a:noFill/>
                </a:ln>
                <a:solidFill>
                  <a:srgbClr val="0000FF"/>
                </a:solidFill>
                <a:effectLst/>
                <a:latin typeface="標楷體" panose="03000509000000000000" pitchFamily="65" charset="-120"/>
                <a:ea typeface="標楷體" panose="03000509000000000000" pitchFamily="65" charset="-120"/>
                <a:cs typeface="Times New Roman" pitchFamily="18" charset="0"/>
              </a:rPr>
              <a:t>)工程企字第</a:t>
            </a:r>
            <a:r>
              <a:rPr kumimoji="1" lang="en-US" altLang="zh-TW" sz="2000" b="1" i="0" u="none" strike="noStrike" cap="none" normalizeH="0" baseline="0" dirty="0">
                <a:ln>
                  <a:noFill/>
                </a:ln>
                <a:solidFill>
                  <a:srgbClr val="0000FF"/>
                </a:solidFill>
                <a:effectLst/>
                <a:latin typeface="標楷體" panose="03000509000000000000" pitchFamily="65" charset="-120"/>
                <a:ea typeface="標楷體" panose="03000509000000000000" pitchFamily="65" charset="-120"/>
                <a:cs typeface="Times New Roman" pitchFamily="18" charset="0"/>
              </a:rPr>
              <a:t>8812062</a:t>
            </a:r>
            <a:r>
              <a:rPr kumimoji="1" lang="zh-TW" altLang="zh-TW" sz="2000" b="1" i="0" u="none" strike="noStrike" cap="none" normalizeH="0" baseline="0" dirty="0">
                <a:ln>
                  <a:noFill/>
                </a:ln>
                <a:solidFill>
                  <a:srgbClr val="0000FF"/>
                </a:solidFill>
                <a:effectLst/>
                <a:latin typeface="標楷體" panose="03000509000000000000" pitchFamily="65" charset="-120"/>
                <a:ea typeface="標楷體" panose="03000509000000000000" pitchFamily="65" charset="-120"/>
                <a:cs typeface="Times New Roman" pitchFamily="18" charset="0"/>
              </a:rPr>
              <a:t>號</a:t>
            </a:r>
            <a:endParaRPr kumimoji="1" lang="zh-TW" altLang="zh-TW" sz="2000" b="1" i="0" u="none" strike="noStrike" cap="none" normalizeH="0" baseline="0" dirty="0">
              <a:ln>
                <a:noFill/>
              </a:ln>
              <a:solidFill>
                <a:srgbClr val="0000FF"/>
              </a:solidFill>
              <a:effectLst/>
              <a:latin typeface="標楷體" panose="03000509000000000000" pitchFamily="65" charset="-120"/>
              <a:ea typeface="標楷體" panose="03000509000000000000" pitchFamily="65" charset="-120"/>
            </a:endParaRPr>
          </a:p>
        </p:txBody>
      </p:sp>
    </p:spTree>
    <p:extLst>
      <p:ext uri="{BB962C8B-B14F-4D97-AF65-F5344CB8AC3E}">
        <p14:creationId xmlns:p14="http://schemas.microsoft.com/office/powerpoint/2010/main" val="2235161290"/>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graphicFrame>
        <p:nvGraphicFramePr>
          <p:cNvPr id="3" name="表格 2"/>
          <p:cNvGraphicFramePr>
            <a:graphicFrameLocks noGrp="1"/>
          </p:cNvGraphicFramePr>
          <p:nvPr/>
        </p:nvGraphicFramePr>
        <p:xfrm>
          <a:off x="323528" y="501353"/>
          <a:ext cx="8352928" cy="5419471"/>
        </p:xfrm>
        <a:graphic>
          <a:graphicData uri="http://schemas.openxmlformats.org/drawingml/2006/table">
            <a:tbl>
              <a:tblPr/>
              <a:tblGrid>
                <a:gridCol w="8352928">
                  <a:extLst>
                    <a:ext uri="{9D8B030D-6E8A-4147-A177-3AD203B41FA5}">
                      <a16:colId xmlns:a16="http://schemas.microsoft.com/office/drawing/2014/main" val="20000"/>
                    </a:ext>
                  </a:extLst>
                </a:gridCol>
              </a:tblGrid>
              <a:tr h="641350">
                <a:tc>
                  <a:txBody>
                    <a:bodyPr/>
                    <a:lstStyle/>
                    <a:p>
                      <a:pPr marL="893763" indent="-893763" algn="just"/>
                      <a:r>
                        <a:rPr lang="zh-TW" altLang="en-US" sz="2400" b="1" dirty="0">
                          <a:solidFill>
                            <a:srgbClr val="000000"/>
                          </a:solidFill>
                          <a:latin typeface="標楷體" panose="03000509000000000000" pitchFamily="65" charset="-120"/>
                          <a:ea typeface="標楷體" panose="03000509000000000000" pitchFamily="65" charset="-120"/>
                        </a:rPr>
                        <a:t>主旨：有關 貴所辦理「忠孝街箱涵改善工程」採購案，廠商所提出之異議，其准駁應由 貴所依契約及政府採購法第</a:t>
                      </a:r>
                      <a:r>
                        <a:rPr lang="en-US" altLang="zh-TW" sz="2400" b="1" dirty="0">
                          <a:solidFill>
                            <a:srgbClr val="000000"/>
                          </a:solidFill>
                          <a:latin typeface="標楷體" panose="03000509000000000000" pitchFamily="65" charset="-120"/>
                          <a:ea typeface="標楷體" panose="03000509000000000000" pitchFamily="65" charset="-120"/>
                        </a:rPr>
                        <a:t>101</a:t>
                      </a:r>
                      <a:r>
                        <a:rPr lang="zh-TW" altLang="en-US" sz="2400" b="1" dirty="0">
                          <a:solidFill>
                            <a:srgbClr val="000000"/>
                          </a:solidFill>
                          <a:latin typeface="標楷體" panose="03000509000000000000" pitchFamily="65" charset="-120"/>
                          <a:ea typeface="標楷體" panose="03000509000000000000" pitchFamily="65" charset="-120"/>
                        </a:rPr>
                        <a:t>條規定本於權責自行核處。</a:t>
                      </a:r>
                      <a:endParaRPr lang="en-US" altLang="zh-TW" sz="2400" b="1" dirty="0">
                        <a:solidFill>
                          <a:srgbClr val="000000"/>
                        </a:solidFill>
                        <a:latin typeface="標楷體" panose="03000509000000000000" pitchFamily="65" charset="-120"/>
                        <a:ea typeface="標楷體" panose="03000509000000000000" pitchFamily="65" charset="-120"/>
                      </a:endParaRPr>
                    </a:p>
                    <a:p>
                      <a:pPr algn="just"/>
                      <a:r>
                        <a:rPr lang="zh-TW" altLang="en-US" sz="2400" b="1" dirty="0">
                          <a:solidFill>
                            <a:srgbClr val="000000"/>
                          </a:solidFill>
                          <a:latin typeface="標楷體" panose="03000509000000000000" pitchFamily="65" charset="-120"/>
                          <a:ea typeface="標楷體" panose="03000509000000000000" pitchFamily="65" charset="-120"/>
                        </a:rPr>
                        <a:t>說明：</a:t>
                      </a:r>
                      <a:endParaRPr lang="en-US" altLang="zh-TW" sz="2400" b="1" dirty="0">
                        <a:solidFill>
                          <a:srgbClr val="000000"/>
                        </a:solidFill>
                        <a:latin typeface="標楷體" panose="03000509000000000000" pitchFamily="65" charset="-120"/>
                        <a:ea typeface="標楷體" panose="03000509000000000000" pitchFamily="65" charset="-120"/>
                      </a:endParaRPr>
                    </a:p>
                    <a:p>
                      <a:pPr algn="just"/>
                      <a:r>
                        <a:rPr lang="zh-TW" altLang="en-US" sz="2000" b="1" dirty="0">
                          <a:solidFill>
                            <a:srgbClr val="000000"/>
                          </a:solidFill>
                          <a:latin typeface="標楷體" panose="03000509000000000000" pitchFamily="65" charset="-120"/>
                          <a:ea typeface="標楷體" panose="03000509000000000000" pitchFamily="65" charset="-120"/>
                        </a:rPr>
                        <a:t>二、茲提供下列意見供參考：</a:t>
                      </a:r>
                    </a:p>
                    <a:p>
                      <a:pPr marL="803275" indent="-803275" algn="just">
                        <a:lnSpc>
                          <a:spcPts val="2900"/>
                        </a:lnSpc>
                      </a:pPr>
                      <a:r>
                        <a:rPr lang="zh-TW" altLang="en-US" sz="2000" b="1" dirty="0">
                          <a:solidFill>
                            <a:srgbClr val="000000"/>
                          </a:solidFill>
                          <a:latin typeface="標楷體" panose="03000509000000000000" pitchFamily="65" charset="-120"/>
                          <a:ea typeface="標楷體" panose="03000509000000000000" pitchFamily="65" charset="-120"/>
                        </a:rPr>
                        <a:t>（一）依本法第</a:t>
                      </a:r>
                      <a:r>
                        <a:rPr lang="en-US" altLang="zh-TW" sz="2000" b="1" dirty="0">
                          <a:solidFill>
                            <a:srgbClr val="000000"/>
                          </a:solidFill>
                          <a:latin typeface="標楷體" panose="03000509000000000000" pitchFamily="65" charset="-120"/>
                          <a:ea typeface="標楷體" panose="03000509000000000000" pitchFamily="65" charset="-120"/>
                        </a:rPr>
                        <a:t>72</a:t>
                      </a:r>
                      <a:r>
                        <a:rPr lang="zh-TW" altLang="en-US" sz="2000" b="1" dirty="0">
                          <a:solidFill>
                            <a:srgbClr val="000000"/>
                          </a:solidFill>
                          <a:latin typeface="標楷體" panose="03000509000000000000" pitchFamily="65" charset="-120"/>
                          <a:ea typeface="標楷體" panose="03000509000000000000" pitchFamily="65" charset="-120"/>
                        </a:rPr>
                        <a:t>條第</a:t>
                      </a:r>
                      <a:r>
                        <a:rPr lang="en-US" altLang="zh-TW" sz="2000" b="1" dirty="0">
                          <a:solidFill>
                            <a:srgbClr val="000000"/>
                          </a:solidFill>
                          <a:latin typeface="標楷體" panose="03000509000000000000" pitchFamily="65" charset="-120"/>
                          <a:ea typeface="標楷體" panose="03000509000000000000" pitchFamily="65" charset="-120"/>
                        </a:rPr>
                        <a:t>2</a:t>
                      </a:r>
                      <a:r>
                        <a:rPr lang="zh-TW" altLang="en-US" sz="2000" b="1" dirty="0">
                          <a:solidFill>
                            <a:srgbClr val="000000"/>
                          </a:solidFill>
                          <a:latin typeface="標楷體" panose="03000509000000000000" pitchFamily="65" charset="-120"/>
                          <a:ea typeface="標楷體" panose="03000509000000000000" pitchFamily="65" charset="-120"/>
                        </a:rPr>
                        <a:t>項規定，機關辦理</a:t>
                      </a:r>
                      <a:r>
                        <a:rPr lang="zh-TW" altLang="en-US" sz="2000" b="1" u="sng" dirty="0">
                          <a:solidFill>
                            <a:srgbClr val="0000FF"/>
                          </a:solidFill>
                          <a:latin typeface="標楷體" panose="03000509000000000000" pitchFamily="65" charset="-120"/>
                          <a:ea typeface="標楷體" panose="03000509000000000000" pitchFamily="65" charset="-120"/>
                        </a:rPr>
                        <a:t>減價收受之前提，應以採購標的之驗收結果雖與規定不符，但</a:t>
                      </a:r>
                      <a:r>
                        <a:rPr lang="zh-TW" altLang="en-US" sz="2000" b="1" dirty="0">
                          <a:solidFill>
                            <a:srgbClr val="000000"/>
                          </a:solidFill>
                          <a:latin typeface="標楷體" panose="03000509000000000000" pitchFamily="65" charset="-120"/>
                          <a:ea typeface="標楷體" panose="03000509000000000000" pitchFamily="65" charset="-120"/>
                        </a:rPr>
                        <a:t>「不妨礙安全及使用需求，亦無減少通常效用或契約預定效用，經機關檢討不必拆換或拆換確有困難者，得於必要時」</a:t>
                      </a:r>
                      <a:r>
                        <a:rPr lang="zh-TW" altLang="en-US" sz="2000" b="1" u="sng" dirty="0">
                          <a:solidFill>
                            <a:srgbClr val="0000FF"/>
                          </a:solidFill>
                          <a:latin typeface="標楷體" panose="03000509000000000000" pitchFamily="65" charset="-120"/>
                          <a:ea typeface="標楷體" panose="03000509000000000000" pitchFamily="65" charset="-120"/>
                        </a:rPr>
                        <a:t>為限</a:t>
                      </a:r>
                      <a:r>
                        <a:rPr lang="zh-TW" altLang="en-US" sz="2000" b="1" dirty="0">
                          <a:solidFill>
                            <a:srgbClr val="000000"/>
                          </a:solidFill>
                          <a:latin typeface="標楷體" panose="03000509000000000000" pitchFamily="65" charset="-120"/>
                          <a:ea typeface="標楷體" panose="03000509000000000000" pitchFamily="65" charset="-120"/>
                        </a:rPr>
                        <a:t>。本案廠商是否有本法第</a:t>
                      </a:r>
                      <a:r>
                        <a:rPr lang="en-US" altLang="zh-TW" sz="2000" b="1" dirty="0">
                          <a:solidFill>
                            <a:srgbClr val="000000"/>
                          </a:solidFill>
                          <a:latin typeface="標楷體" panose="03000509000000000000" pitchFamily="65" charset="-120"/>
                          <a:ea typeface="標楷體" panose="03000509000000000000" pitchFamily="65" charset="-120"/>
                        </a:rPr>
                        <a:t>101</a:t>
                      </a:r>
                      <a:r>
                        <a:rPr lang="zh-TW" altLang="en-US" sz="2000" b="1" dirty="0">
                          <a:solidFill>
                            <a:srgbClr val="000000"/>
                          </a:solidFill>
                          <a:latin typeface="標楷體" panose="03000509000000000000" pitchFamily="65" charset="-120"/>
                          <a:ea typeface="標楷體" panose="03000509000000000000" pitchFamily="65" charset="-120"/>
                        </a:rPr>
                        <a:t>條第</a:t>
                      </a:r>
                      <a:r>
                        <a:rPr lang="en-US" altLang="zh-TW" sz="2000" b="1" dirty="0">
                          <a:solidFill>
                            <a:srgbClr val="000000"/>
                          </a:solidFill>
                          <a:latin typeface="標楷體" panose="03000509000000000000" pitchFamily="65" charset="-120"/>
                          <a:ea typeface="標楷體" panose="03000509000000000000" pitchFamily="65" charset="-120"/>
                        </a:rPr>
                        <a:t>1</a:t>
                      </a:r>
                      <a:r>
                        <a:rPr lang="zh-TW" altLang="en-US" sz="2000" b="1" dirty="0">
                          <a:solidFill>
                            <a:srgbClr val="000000"/>
                          </a:solidFill>
                          <a:latin typeface="標楷體" panose="03000509000000000000" pitchFamily="65" charset="-120"/>
                          <a:ea typeface="標楷體" panose="03000509000000000000" pitchFamily="65" charset="-120"/>
                        </a:rPr>
                        <a:t>項第</a:t>
                      </a:r>
                      <a:r>
                        <a:rPr lang="en-US" altLang="zh-TW" sz="2000" b="1" dirty="0">
                          <a:solidFill>
                            <a:srgbClr val="000000"/>
                          </a:solidFill>
                          <a:latin typeface="標楷體" panose="03000509000000000000" pitchFamily="65" charset="-120"/>
                          <a:ea typeface="標楷體" panose="03000509000000000000" pitchFamily="65" charset="-120"/>
                        </a:rPr>
                        <a:t>8</a:t>
                      </a:r>
                      <a:r>
                        <a:rPr lang="zh-TW" altLang="en-US" sz="2000" b="1" dirty="0">
                          <a:solidFill>
                            <a:srgbClr val="000000"/>
                          </a:solidFill>
                          <a:latin typeface="標楷體" panose="03000509000000000000" pitchFamily="65" charset="-120"/>
                          <a:ea typeface="標楷體" panose="03000509000000000000" pitchFamily="65" charset="-120"/>
                        </a:rPr>
                        <a:t>款情形，應由 貴所依契約規定及驗收結果本於權責核實認定，雖廠商經由「</a:t>
                      </a:r>
                      <a:r>
                        <a:rPr lang="zh-TW" altLang="en-US" sz="2000" b="1" u="sng" dirty="0">
                          <a:solidFill>
                            <a:srgbClr val="FF0000"/>
                          </a:solidFill>
                          <a:latin typeface="標楷體" panose="03000509000000000000" pitchFamily="65" charset="-120"/>
                          <a:ea typeface="標楷體" panose="03000509000000000000" pitchFamily="65" charset="-120"/>
                        </a:rPr>
                        <a:t>減價收受結案</a:t>
                      </a:r>
                      <a:r>
                        <a:rPr lang="zh-TW" altLang="en-US" sz="2000" b="1" dirty="0">
                          <a:solidFill>
                            <a:srgbClr val="000000"/>
                          </a:solidFill>
                          <a:latin typeface="標楷體" panose="03000509000000000000" pitchFamily="65" charset="-120"/>
                          <a:ea typeface="標楷體" panose="03000509000000000000" pitchFamily="65" charset="-120"/>
                        </a:rPr>
                        <a:t>」者，於</a:t>
                      </a:r>
                      <a:r>
                        <a:rPr lang="zh-TW" altLang="en-US" sz="2000" b="1" u="sng" dirty="0">
                          <a:solidFill>
                            <a:srgbClr val="FF0000"/>
                          </a:solidFill>
                          <a:latin typeface="標楷體" panose="03000509000000000000" pitchFamily="65" charset="-120"/>
                          <a:ea typeface="標楷體" panose="03000509000000000000" pitchFamily="65" charset="-120"/>
                        </a:rPr>
                        <a:t>一般情形下，尚難構成本法第</a:t>
                      </a:r>
                      <a:r>
                        <a:rPr lang="en-US" altLang="zh-TW" sz="2000" b="1" u="sng" dirty="0">
                          <a:solidFill>
                            <a:srgbClr val="FF0000"/>
                          </a:solidFill>
                          <a:latin typeface="標楷體" panose="03000509000000000000" pitchFamily="65" charset="-120"/>
                          <a:ea typeface="標楷體" panose="03000509000000000000" pitchFamily="65" charset="-120"/>
                        </a:rPr>
                        <a:t>101</a:t>
                      </a:r>
                      <a:r>
                        <a:rPr lang="zh-TW" altLang="en-US" sz="2000" b="1" u="sng" dirty="0">
                          <a:solidFill>
                            <a:srgbClr val="FF0000"/>
                          </a:solidFill>
                          <a:latin typeface="標楷體" panose="03000509000000000000" pitchFamily="65" charset="-120"/>
                          <a:ea typeface="標楷體" panose="03000509000000000000" pitchFamily="65" charset="-120"/>
                        </a:rPr>
                        <a:t>條第</a:t>
                      </a:r>
                      <a:r>
                        <a:rPr lang="en-US" altLang="zh-TW" sz="2000" b="1" u="sng" dirty="0">
                          <a:solidFill>
                            <a:srgbClr val="FF0000"/>
                          </a:solidFill>
                          <a:latin typeface="標楷體" panose="03000509000000000000" pitchFamily="65" charset="-120"/>
                          <a:ea typeface="標楷體" panose="03000509000000000000" pitchFamily="65" charset="-120"/>
                        </a:rPr>
                        <a:t>1</a:t>
                      </a:r>
                      <a:r>
                        <a:rPr lang="zh-TW" altLang="en-US" sz="2000" b="1" u="sng" dirty="0">
                          <a:solidFill>
                            <a:srgbClr val="FF0000"/>
                          </a:solidFill>
                          <a:latin typeface="標楷體" panose="03000509000000000000" pitchFamily="65" charset="-120"/>
                          <a:ea typeface="標楷體" panose="03000509000000000000" pitchFamily="65" charset="-120"/>
                        </a:rPr>
                        <a:t>項第</a:t>
                      </a:r>
                      <a:r>
                        <a:rPr lang="en-US" altLang="zh-TW" sz="2000" b="1" u="sng" dirty="0">
                          <a:solidFill>
                            <a:srgbClr val="FF0000"/>
                          </a:solidFill>
                          <a:latin typeface="標楷體" panose="03000509000000000000" pitchFamily="65" charset="-120"/>
                          <a:ea typeface="標楷體" panose="03000509000000000000" pitchFamily="65" charset="-120"/>
                        </a:rPr>
                        <a:t>8</a:t>
                      </a:r>
                      <a:r>
                        <a:rPr lang="zh-TW" altLang="en-US" sz="2000" b="1" u="sng" dirty="0">
                          <a:solidFill>
                            <a:srgbClr val="FF0000"/>
                          </a:solidFill>
                          <a:latin typeface="標楷體" panose="03000509000000000000" pitchFamily="65" charset="-120"/>
                          <a:ea typeface="標楷體" panose="03000509000000000000" pitchFamily="65" charset="-120"/>
                        </a:rPr>
                        <a:t>款情形</a:t>
                      </a:r>
                      <a:r>
                        <a:rPr lang="zh-TW" altLang="en-US" sz="2000" b="1" dirty="0">
                          <a:solidFill>
                            <a:srgbClr val="000000"/>
                          </a:solidFill>
                          <a:latin typeface="標楷體" panose="03000509000000000000" pitchFamily="65" charset="-120"/>
                          <a:ea typeface="標楷體" panose="03000509000000000000" pitchFamily="65" charset="-120"/>
                        </a:rPr>
                        <a:t>，惟仍應</a:t>
                      </a:r>
                      <a:r>
                        <a:rPr lang="zh-TW" altLang="en-US" sz="2000" b="1" u="sng" dirty="0">
                          <a:solidFill>
                            <a:srgbClr val="0000FF"/>
                          </a:solidFill>
                          <a:latin typeface="標楷體" panose="03000509000000000000" pitchFamily="65" charset="-120"/>
                          <a:ea typeface="標楷體" panose="03000509000000000000" pitchFamily="65" charset="-120"/>
                        </a:rPr>
                        <a:t>查察有無構成</a:t>
                      </a:r>
                      <a:r>
                        <a:rPr lang="zh-TW" altLang="en-US" sz="2000" b="1" dirty="0">
                          <a:solidFill>
                            <a:srgbClr val="000000"/>
                          </a:solidFill>
                          <a:latin typeface="標楷體" panose="03000509000000000000" pitchFamily="65" charset="-120"/>
                          <a:ea typeface="標楷體" panose="03000509000000000000" pitchFamily="65" charset="-120"/>
                        </a:rPr>
                        <a:t>同條項第三款「</a:t>
                      </a:r>
                      <a:r>
                        <a:rPr lang="zh-TW" altLang="en-US" sz="2000" b="1" u="sng" dirty="0">
                          <a:solidFill>
                            <a:srgbClr val="0000FF"/>
                          </a:solidFill>
                          <a:latin typeface="標楷體" panose="03000509000000000000" pitchFamily="65" charset="-120"/>
                          <a:ea typeface="標楷體" panose="03000509000000000000" pitchFamily="65" charset="-120"/>
                        </a:rPr>
                        <a:t>擅自減省工料情節重大者</a:t>
                      </a:r>
                      <a:r>
                        <a:rPr lang="zh-TW" altLang="en-US" sz="2000" b="1" dirty="0">
                          <a:solidFill>
                            <a:srgbClr val="000000"/>
                          </a:solidFill>
                          <a:latin typeface="標楷體" panose="03000509000000000000" pitchFamily="65" charset="-120"/>
                          <a:ea typeface="標楷體" panose="03000509000000000000" pitchFamily="65" charset="-120"/>
                        </a:rPr>
                        <a:t>」之情形。</a:t>
                      </a:r>
                      <a:endParaRPr lang="en-US" altLang="zh-TW" sz="2000" b="1" dirty="0">
                        <a:solidFill>
                          <a:srgbClr val="000000"/>
                        </a:solidFill>
                        <a:latin typeface="標楷體" panose="03000509000000000000" pitchFamily="65" charset="-120"/>
                        <a:ea typeface="標楷體" panose="03000509000000000000" pitchFamily="65" charset="-120"/>
                      </a:endParaRPr>
                    </a:p>
                    <a:p>
                      <a:pPr marL="803275" indent="-803275" algn="just">
                        <a:lnSpc>
                          <a:spcPts val="2900"/>
                        </a:lnSpc>
                      </a:pPr>
                      <a:r>
                        <a:rPr lang="zh-TW" altLang="en-US" sz="2000" b="1" dirty="0">
                          <a:solidFill>
                            <a:srgbClr val="000000"/>
                          </a:solidFill>
                          <a:latin typeface="標楷體" panose="03000509000000000000" pitchFamily="65" charset="-120"/>
                          <a:ea typeface="標楷體" panose="03000509000000000000" pitchFamily="65" charset="-120"/>
                        </a:rPr>
                        <a:t>（二）有關本法第</a:t>
                      </a:r>
                      <a:r>
                        <a:rPr lang="en-US" altLang="zh-TW" sz="2000" b="1" dirty="0">
                          <a:solidFill>
                            <a:srgbClr val="000000"/>
                          </a:solidFill>
                          <a:latin typeface="標楷體" panose="03000509000000000000" pitchFamily="65" charset="-120"/>
                          <a:ea typeface="標楷體" panose="03000509000000000000" pitchFamily="65" charset="-120"/>
                        </a:rPr>
                        <a:t>101</a:t>
                      </a:r>
                      <a:r>
                        <a:rPr lang="zh-TW" altLang="en-US" sz="2000" b="1" dirty="0">
                          <a:solidFill>
                            <a:srgbClr val="000000"/>
                          </a:solidFill>
                          <a:latin typeface="標楷體" panose="03000509000000000000" pitchFamily="65" charset="-120"/>
                          <a:ea typeface="標楷體" panose="03000509000000000000" pitchFamily="65" charset="-120"/>
                        </a:rPr>
                        <a:t>條第</a:t>
                      </a:r>
                      <a:r>
                        <a:rPr lang="en-US" altLang="zh-TW" sz="2000" b="1" dirty="0">
                          <a:solidFill>
                            <a:srgbClr val="000000"/>
                          </a:solidFill>
                          <a:latin typeface="標楷體" panose="03000509000000000000" pitchFamily="65" charset="-120"/>
                          <a:ea typeface="標楷體" panose="03000509000000000000" pitchFamily="65" charset="-120"/>
                        </a:rPr>
                        <a:t>1</a:t>
                      </a:r>
                      <a:r>
                        <a:rPr lang="zh-TW" altLang="en-US" sz="2000" b="1" dirty="0">
                          <a:solidFill>
                            <a:srgbClr val="000000"/>
                          </a:solidFill>
                          <a:latin typeface="標楷體" panose="03000509000000000000" pitchFamily="65" charset="-120"/>
                          <a:ea typeface="標楷體" panose="03000509000000000000" pitchFamily="65" charset="-120"/>
                        </a:rPr>
                        <a:t>項第</a:t>
                      </a:r>
                      <a:r>
                        <a:rPr lang="en-US" altLang="zh-TW" sz="2000" b="1" dirty="0">
                          <a:solidFill>
                            <a:srgbClr val="000000"/>
                          </a:solidFill>
                          <a:latin typeface="標楷體" panose="03000509000000000000" pitchFamily="65" charset="-120"/>
                          <a:ea typeface="標楷體" panose="03000509000000000000" pitchFamily="65" charset="-120"/>
                        </a:rPr>
                        <a:t>10</a:t>
                      </a:r>
                      <a:r>
                        <a:rPr lang="zh-TW" altLang="en-US" sz="2000" b="1" dirty="0">
                          <a:solidFill>
                            <a:srgbClr val="000000"/>
                          </a:solidFill>
                          <a:latin typeface="標楷體" panose="03000509000000000000" pitchFamily="65" charset="-120"/>
                          <a:ea typeface="標楷體" panose="03000509000000000000" pitchFamily="65" charset="-120"/>
                        </a:rPr>
                        <a:t>款所稱「延誤履約期限，情節重大者」，本法施行細則第</a:t>
                      </a:r>
                      <a:r>
                        <a:rPr lang="en-US" altLang="zh-TW" sz="2000" b="1" dirty="0">
                          <a:solidFill>
                            <a:srgbClr val="000000"/>
                          </a:solidFill>
                          <a:latin typeface="標楷體" panose="03000509000000000000" pitchFamily="65" charset="-120"/>
                          <a:ea typeface="標楷體" panose="03000509000000000000" pitchFamily="65" charset="-120"/>
                        </a:rPr>
                        <a:t>111</a:t>
                      </a:r>
                      <a:r>
                        <a:rPr lang="zh-TW" altLang="en-US" sz="2000" b="1" dirty="0">
                          <a:solidFill>
                            <a:srgbClr val="000000"/>
                          </a:solidFill>
                          <a:latin typeface="標楷體" panose="03000509000000000000" pitchFamily="65" charset="-120"/>
                          <a:ea typeface="標楷體" panose="03000509000000000000" pitchFamily="65" charset="-120"/>
                        </a:rPr>
                        <a:t>條已有規定。</a:t>
                      </a:r>
                    </a:p>
                  </a:txBody>
                  <a:tcPr marL="0" marR="0" marT="0" marB="0" anchor="ctr">
                    <a:lnL>
                      <a:noFill/>
                    </a:lnL>
                    <a:lnR>
                      <a:noFill/>
                    </a:lnR>
                    <a:lnT>
                      <a:noFill/>
                    </a:lnT>
                    <a:lnB>
                      <a:noFill/>
                    </a:lnB>
                    <a:solidFill>
                      <a:schemeClr val="bg1"/>
                    </a:solidFill>
                  </a:tcPr>
                </a:tc>
                <a:extLst>
                  <a:ext uri="{0D108BD9-81ED-4DB2-BD59-A6C34878D82A}">
                    <a16:rowId xmlns:a16="http://schemas.microsoft.com/office/drawing/2014/main" val="10000"/>
                  </a:ext>
                </a:extLst>
              </a:tr>
            </a:tbl>
          </a:graphicData>
        </a:graphic>
      </p:graphicFrame>
      <p:sp>
        <p:nvSpPr>
          <p:cNvPr id="6" name="Rectangle 1"/>
          <p:cNvSpPr>
            <a:spLocks noChangeArrowheads="1"/>
          </p:cNvSpPr>
          <p:nvPr/>
        </p:nvSpPr>
        <p:spPr bwMode="auto">
          <a:xfrm>
            <a:off x="323528" y="101243"/>
            <a:ext cx="8568952"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新細明體" pitchFamily="18" charset="-120"/>
                <a:cs typeface="新細明體" pitchFamily="18" charset="-120"/>
              </a:defRPr>
            </a:lvl1pPr>
            <a:lvl2pPr fontAlgn="base">
              <a:spcBef>
                <a:spcPct val="0"/>
              </a:spcBef>
              <a:spcAft>
                <a:spcPct val="0"/>
              </a:spcAft>
              <a:defRPr kumimoji="1">
                <a:solidFill>
                  <a:schemeClr val="tx1"/>
                </a:solidFill>
                <a:latin typeface="Arial" pitchFamily="34" charset="0"/>
                <a:ea typeface="新細明體" pitchFamily="18" charset="-120"/>
                <a:cs typeface="新細明體" pitchFamily="18" charset="-120"/>
              </a:defRPr>
            </a:lvl2pPr>
            <a:lvl3pPr fontAlgn="base">
              <a:spcBef>
                <a:spcPct val="0"/>
              </a:spcBef>
              <a:spcAft>
                <a:spcPct val="0"/>
              </a:spcAft>
              <a:defRPr kumimoji="1">
                <a:solidFill>
                  <a:schemeClr val="tx1"/>
                </a:solidFill>
                <a:latin typeface="Arial" pitchFamily="34" charset="0"/>
                <a:ea typeface="新細明體" pitchFamily="18" charset="-120"/>
                <a:cs typeface="新細明體" pitchFamily="18" charset="-120"/>
              </a:defRPr>
            </a:lvl3pPr>
            <a:lvl4pPr fontAlgn="base">
              <a:spcBef>
                <a:spcPct val="0"/>
              </a:spcBef>
              <a:spcAft>
                <a:spcPct val="0"/>
              </a:spcAft>
              <a:defRPr kumimoji="1">
                <a:solidFill>
                  <a:schemeClr val="tx1"/>
                </a:solidFill>
                <a:latin typeface="Arial" pitchFamily="34" charset="0"/>
                <a:ea typeface="新細明體" pitchFamily="18" charset="-120"/>
                <a:cs typeface="新細明體" pitchFamily="18" charset="-120"/>
              </a:defRPr>
            </a:lvl4pPr>
            <a:lvl5pPr fontAlgn="base">
              <a:spcBef>
                <a:spcPct val="0"/>
              </a:spcBef>
              <a:spcAft>
                <a:spcPct val="0"/>
              </a:spcAft>
              <a:defRPr kumimoji="1">
                <a:solidFill>
                  <a:schemeClr val="tx1"/>
                </a:solidFill>
                <a:latin typeface="Arial" pitchFamily="34" charset="0"/>
                <a:ea typeface="新細明體" pitchFamily="18" charset="-120"/>
                <a:cs typeface="新細明體" pitchFamily="18" charset="-120"/>
              </a:defRPr>
            </a:lvl5pPr>
            <a:lvl6pPr fontAlgn="base">
              <a:spcBef>
                <a:spcPct val="0"/>
              </a:spcBef>
              <a:spcAft>
                <a:spcPct val="0"/>
              </a:spcAft>
              <a:defRPr kumimoji="1">
                <a:solidFill>
                  <a:schemeClr val="tx1"/>
                </a:solidFill>
                <a:latin typeface="Arial" pitchFamily="34" charset="0"/>
                <a:ea typeface="新細明體" pitchFamily="18" charset="-120"/>
                <a:cs typeface="新細明體" pitchFamily="18" charset="-120"/>
              </a:defRPr>
            </a:lvl6pPr>
            <a:lvl7pPr fontAlgn="base">
              <a:spcBef>
                <a:spcPct val="0"/>
              </a:spcBef>
              <a:spcAft>
                <a:spcPct val="0"/>
              </a:spcAft>
              <a:defRPr kumimoji="1">
                <a:solidFill>
                  <a:schemeClr val="tx1"/>
                </a:solidFill>
                <a:latin typeface="Arial" pitchFamily="34" charset="0"/>
                <a:ea typeface="新細明體" pitchFamily="18" charset="-120"/>
                <a:cs typeface="新細明體" pitchFamily="18" charset="-120"/>
              </a:defRPr>
            </a:lvl7pPr>
            <a:lvl8pPr fontAlgn="base">
              <a:spcBef>
                <a:spcPct val="0"/>
              </a:spcBef>
              <a:spcAft>
                <a:spcPct val="0"/>
              </a:spcAft>
              <a:defRPr kumimoji="1">
                <a:solidFill>
                  <a:schemeClr val="tx1"/>
                </a:solidFill>
                <a:latin typeface="Arial" pitchFamily="34" charset="0"/>
                <a:ea typeface="新細明體" pitchFamily="18" charset="-120"/>
                <a:cs typeface="新細明體" pitchFamily="18" charset="-120"/>
              </a:defRPr>
            </a:lvl8pPr>
            <a:lvl9pPr fontAlgn="base">
              <a:spcBef>
                <a:spcPct val="0"/>
              </a:spcBef>
              <a:spcAft>
                <a:spcPct val="0"/>
              </a:spcAft>
              <a:defRPr kumimoji="1">
                <a:solidFill>
                  <a:schemeClr val="tx1"/>
                </a:solidFill>
                <a:latin typeface="Arial" pitchFamily="34" charset="0"/>
                <a:ea typeface="新細明體" pitchFamily="18" charset="-120"/>
                <a:cs typeface="新細明體" pitchFamily="18" charset="-12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zh-TW" altLang="zh-TW" sz="2000" b="1" i="0" u="none" strike="noStrike" cap="none" normalizeH="0" baseline="0" dirty="0">
                <a:ln>
                  <a:noFill/>
                </a:ln>
                <a:solidFill>
                  <a:srgbClr val="0000FF"/>
                </a:solidFill>
                <a:effectLst/>
                <a:latin typeface="標楷體" panose="03000509000000000000" pitchFamily="65" charset="-120"/>
                <a:ea typeface="標楷體" panose="03000509000000000000" pitchFamily="65" charset="-120"/>
                <a:cs typeface="Times New Roman" pitchFamily="18" charset="0"/>
              </a:rPr>
              <a:t>行政院公共工程委員會 函</a:t>
            </a:r>
            <a:r>
              <a:rPr kumimoji="1" lang="en-US" altLang="zh-TW" sz="2000" b="1" i="0" u="none" strike="noStrike" cap="none" normalizeH="0" baseline="0" dirty="0">
                <a:ln>
                  <a:noFill/>
                </a:ln>
                <a:solidFill>
                  <a:srgbClr val="0000FF"/>
                </a:solidFill>
                <a:effectLst/>
                <a:latin typeface="標楷體" panose="03000509000000000000" pitchFamily="65" charset="-120"/>
                <a:ea typeface="標楷體" panose="03000509000000000000" pitchFamily="65" charset="-120"/>
                <a:cs typeface="Times New Roman" pitchFamily="18" charset="0"/>
              </a:rPr>
              <a:t>92</a:t>
            </a:r>
            <a:r>
              <a:rPr kumimoji="1" lang="zh-TW" altLang="zh-TW" sz="2000" b="1" i="0" u="none" strike="noStrike" cap="none" normalizeH="0" baseline="0" dirty="0">
                <a:ln>
                  <a:noFill/>
                </a:ln>
                <a:solidFill>
                  <a:srgbClr val="0000FF"/>
                </a:solidFill>
                <a:effectLst/>
                <a:latin typeface="標楷體" panose="03000509000000000000" pitchFamily="65" charset="-120"/>
                <a:ea typeface="標楷體" panose="03000509000000000000" pitchFamily="65" charset="-120"/>
                <a:cs typeface="Times New Roman" pitchFamily="18" charset="0"/>
              </a:rPr>
              <a:t>年</a:t>
            </a:r>
            <a:r>
              <a:rPr kumimoji="1" lang="en-US" altLang="zh-TW" sz="2000" b="1" i="0" u="none" strike="noStrike" cap="none" normalizeH="0" baseline="0" dirty="0">
                <a:ln>
                  <a:noFill/>
                </a:ln>
                <a:solidFill>
                  <a:srgbClr val="0000FF"/>
                </a:solidFill>
                <a:effectLst/>
                <a:latin typeface="標楷體" panose="03000509000000000000" pitchFamily="65" charset="-120"/>
                <a:ea typeface="標楷體" panose="03000509000000000000" pitchFamily="65" charset="-120"/>
                <a:cs typeface="Times New Roman" pitchFamily="18" charset="0"/>
              </a:rPr>
              <a:t>6</a:t>
            </a:r>
            <a:r>
              <a:rPr kumimoji="1" lang="zh-TW" altLang="zh-TW" sz="2000" b="1" i="0" u="none" strike="noStrike" cap="none" normalizeH="0" baseline="0" dirty="0">
                <a:ln>
                  <a:noFill/>
                </a:ln>
                <a:solidFill>
                  <a:srgbClr val="0000FF"/>
                </a:solidFill>
                <a:effectLst/>
                <a:latin typeface="標楷體" panose="03000509000000000000" pitchFamily="65" charset="-120"/>
                <a:ea typeface="標楷體" panose="03000509000000000000" pitchFamily="65" charset="-120"/>
                <a:cs typeface="Times New Roman" pitchFamily="18" charset="0"/>
              </a:rPr>
              <a:t>月</a:t>
            </a:r>
            <a:r>
              <a:rPr kumimoji="1" lang="en-US" altLang="zh-TW" sz="2000" b="1" i="0" u="none" strike="noStrike" cap="none" normalizeH="0" baseline="0" dirty="0">
                <a:ln>
                  <a:noFill/>
                </a:ln>
                <a:solidFill>
                  <a:srgbClr val="0000FF"/>
                </a:solidFill>
                <a:effectLst/>
                <a:latin typeface="標楷體" panose="03000509000000000000" pitchFamily="65" charset="-120"/>
                <a:ea typeface="標楷體" panose="03000509000000000000" pitchFamily="65" charset="-120"/>
                <a:cs typeface="Times New Roman" pitchFamily="18" charset="0"/>
              </a:rPr>
              <a:t>30</a:t>
            </a:r>
            <a:r>
              <a:rPr kumimoji="1" lang="zh-TW" altLang="zh-TW" sz="2000" b="1" i="0" u="none" strike="noStrike" cap="none" normalizeH="0" baseline="0" dirty="0">
                <a:ln>
                  <a:noFill/>
                </a:ln>
                <a:solidFill>
                  <a:srgbClr val="0000FF"/>
                </a:solidFill>
                <a:effectLst/>
                <a:latin typeface="標楷體" panose="03000509000000000000" pitchFamily="65" charset="-120"/>
                <a:ea typeface="標楷體" panose="03000509000000000000" pitchFamily="65" charset="-120"/>
                <a:cs typeface="Times New Roman" pitchFamily="18" charset="0"/>
              </a:rPr>
              <a:t>日工程企字第</a:t>
            </a:r>
            <a:r>
              <a:rPr kumimoji="1" lang="en-US" altLang="zh-TW" sz="2000" b="1" i="0" u="none" strike="noStrike" cap="none" normalizeH="0" baseline="0" dirty="0">
                <a:ln>
                  <a:noFill/>
                </a:ln>
                <a:solidFill>
                  <a:srgbClr val="0000FF"/>
                </a:solidFill>
                <a:effectLst/>
                <a:latin typeface="標楷體" panose="03000509000000000000" pitchFamily="65" charset="-120"/>
                <a:ea typeface="標楷體" panose="03000509000000000000" pitchFamily="65" charset="-120"/>
                <a:cs typeface="Times New Roman" pitchFamily="18" charset="0"/>
              </a:rPr>
              <a:t>09200248540</a:t>
            </a:r>
            <a:r>
              <a:rPr kumimoji="1" lang="zh-TW" altLang="zh-TW" sz="2000" b="1" i="0" u="none" strike="noStrike" cap="none" normalizeH="0" baseline="0" dirty="0">
                <a:ln>
                  <a:noFill/>
                </a:ln>
                <a:solidFill>
                  <a:srgbClr val="0000FF"/>
                </a:solidFill>
                <a:effectLst/>
                <a:latin typeface="標楷體" panose="03000509000000000000" pitchFamily="65" charset="-120"/>
                <a:ea typeface="標楷體" panose="03000509000000000000" pitchFamily="65" charset="-120"/>
                <a:cs typeface="Times New Roman" pitchFamily="18" charset="0"/>
              </a:rPr>
              <a:t>號</a:t>
            </a:r>
            <a:endParaRPr kumimoji="1" lang="zh-TW" altLang="zh-TW" sz="2000" b="1" i="0" u="none" strike="noStrike" cap="none" normalizeH="0" baseline="0" dirty="0">
              <a:ln>
                <a:noFill/>
              </a:ln>
              <a:solidFill>
                <a:srgbClr val="0000FF"/>
              </a:solidFill>
              <a:effectLst/>
              <a:latin typeface="標楷體" panose="03000509000000000000" pitchFamily="65" charset="-120"/>
              <a:ea typeface="標楷體" panose="03000509000000000000" pitchFamily="65" charset="-120"/>
            </a:endParaRPr>
          </a:p>
        </p:txBody>
      </p:sp>
    </p:spTree>
    <p:extLst>
      <p:ext uri="{BB962C8B-B14F-4D97-AF65-F5344CB8AC3E}">
        <p14:creationId xmlns:p14="http://schemas.microsoft.com/office/powerpoint/2010/main" val="1940826331"/>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graphicFrame>
        <p:nvGraphicFramePr>
          <p:cNvPr id="3" name="表格 2"/>
          <p:cNvGraphicFramePr>
            <a:graphicFrameLocks noGrp="1"/>
          </p:cNvGraphicFramePr>
          <p:nvPr/>
        </p:nvGraphicFramePr>
        <p:xfrm>
          <a:off x="395536" y="526104"/>
          <a:ext cx="8280920" cy="4348226"/>
        </p:xfrm>
        <a:graphic>
          <a:graphicData uri="http://schemas.openxmlformats.org/drawingml/2006/table">
            <a:tbl>
              <a:tblPr/>
              <a:tblGrid>
                <a:gridCol w="8280920">
                  <a:extLst>
                    <a:ext uri="{9D8B030D-6E8A-4147-A177-3AD203B41FA5}">
                      <a16:colId xmlns:a16="http://schemas.microsoft.com/office/drawing/2014/main" val="20000"/>
                    </a:ext>
                  </a:extLst>
                </a:gridCol>
              </a:tblGrid>
              <a:tr h="641350">
                <a:tc>
                  <a:txBody>
                    <a:bodyPr/>
                    <a:lstStyle/>
                    <a:p>
                      <a:pPr marL="989013" indent="-989013"/>
                      <a:r>
                        <a:rPr lang="zh-TW" altLang="en-US" sz="2400" b="1" dirty="0">
                          <a:solidFill>
                            <a:srgbClr val="000000"/>
                          </a:solidFill>
                          <a:latin typeface="標楷體" panose="03000509000000000000" pitchFamily="65" charset="-120"/>
                          <a:ea typeface="標楷體" panose="03000509000000000000" pitchFamily="65" charset="-120"/>
                        </a:rPr>
                        <a:t>主旨：貴院所詢政府採購法第一百零一條第八款之執行疑義。</a:t>
                      </a:r>
                    </a:p>
                    <a:p>
                      <a:r>
                        <a:rPr lang="zh-TW" altLang="en-US" sz="2400" b="1" dirty="0">
                          <a:solidFill>
                            <a:srgbClr val="000000"/>
                          </a:solidFill>
                          <a:latin typeface="標楷體" panose="03000509000000000000" pitchFamily="65" charset="-120"/>
                          <a:ea typeface="標楷體" panose="03000509000000000000" pitchFamily="65" charset="-120"/>
                        </a:rPr>
                        <a:t>說明：</a:t>
                      </a:r>
                      <a:endParaRPr lang="en-US" altLang="zh-TW" sz="2400" b="1" dirty="0">
                        <a:solidFill>
                          <a:srgbClr val="000000"/>
                        </a:solidFill>
                        <a:latin typeface="標楷體" panose="03000509000000000000" pitchFamily="65" charset="-120"/>
                        <a:ea typeface="標楷體" panose="03000509000000000000" pitchFamily="65" charset="-120"/>
                      </a:endParaRPr>
                    </a:p>
                    <a:p>
                      <a:pPr marL="538163" indent="-538163" algn="just">
                        <a:lnSpc>
                          <a:spcPts val="3200"/>
                        </a:lnSpc>
                      </a:pPr>
                      <a:r>
                        <a:rPr lang="zh-TW" altLang="en-US" sz="2000" b="1" dirty="0">
                          <a:solidFill>
                            <a:srgbClr val="000000"/>
                          </a:solidFill>
                          <a:latin typeface="標楷體" panose="03000509000000000000" pitchFamily="65" charset="-120"/>
                          <a:ea typeface="標楷體" panose="03000509000000000000" pitchFamily="65" charset="-120"/>
                        </a:rPr>
                        <a:t>二、貴院辦理採購發生</a:t>
                      </a:r>
                      <a:r>
                        <a:rPr lang="zh-TW" altLang="en-US" sz="2000" b="1" u="sng" dirty="0">
                          <a:solidFill>
                            <a:srgbClr val="0000FF"/>
                          </a:solidFill>
                          <a:latin typeface="標楷體" panose="03000509000000000000" pitchFamily="65" charset="-120"/>
                          <a:ea typeface="標楷體" panose="03000509000000000000" pitchFamily="65" charset="-120"/>
                        </a:rPr>
                        <a:t>短少或少數檢測不合格之情事</a:t>
                      </a:r>
                      <a:r>
                        <a:rPr lang="zh-TW" altLang="en-US" sz="2000" b="1" dirty="0">
                          <a:solidFill>
                            <a:srgbClr val="000000"/>
                          </a:solidFill>
                          <a:latin typeface="標楷體" panose="03000509000000000000" pitchFamily="65" charset="-120"/>
                          <a:ea typeface="標楷體" panose="03000509000000000000" pitchFamily="65" charset="-120"/>
                        </a:rPr>
                        <a:t>，究應如何處理，應由 貴院依契約規定本於權責自行核處。若採</a:t>
                      </a:r>
                      <a:r>
                        <a:rPr lang="zh-TW" altLang="en-US" sz="2000" b="1" u="sng" dirty="0">
                          <a:solidFill>
                            <a:srgbClr val="0000FF"/>
                          </a:solidFill>
                          <a:latin typeface="標楷體" panose="03000509000000000000" pitchFamily="65" charset="-120"/>
                          <a:ea typeface="標楷體" panose="03000509000000000000" pitchFamily="65" charset="-120"/>
                        </a:rPr>
                        <a:t>部分解除或部分終止契約方式者，仍有本法第</a:t>
                      </a:r>
                      <a:r>
                        <a:rPr lang="en-US" altLang="zh-TW" sz="2000" b="1" u="sng" dirty="0">
                          <a:solidFill>
                            <a:srgbClr val="0000FF"/>
                          </a:solidFill>
                          <a:latin typeface="標楷體" panose="03000509000000000000" pitchFamily="65" charset="-120"/>
                          <a:ea typeface="標楷體" panose="03000509000000000000" pitchFamily="65" charset="-120"/>
                        </a:rPr>
                        <a:t>101</a:t>
                      </a:r>
                      <a:r>
                        <a:rPr lang="zh-TW" altLang="en-US" sz="2000" b="1" u="sng" dirty="0">
                          <a:solidFill>
                            <a:srgbClr val="0000FF"/>
                          </a:solidFill>
                          <a:latin typeface="標楷體" panose="03000509000000000000" pitchFamily="65" charset="-120"/>
                          <a:ea typeface="標楷體" panose="03000509000000000000" pitchFamily="65" charset="-120"/>
                        </a:rPr>
                        <a:t>條第第</a:t>
                      </a:r>
                      <a:r>
                        <a:rPr lang="en-US" altLang="zh-TW" sz="2000" b="1" u="sng" dirty="0">
                          <a:solidFill>
                            <a:srgbClr val="0000FF"/>
                          </a:solidFill>
                          <a:latin typeface="標楷體" panose="03000509000000000000" pitchFamily="65" charset="-120"/>
                          <a:ea typeface="標楷體" panose="03000509000000000000" pitchFamily="65" charset="-120"/>
                        </a:rPr>
                        <a:t>1</a:t>
                      </a:r>
                      <a:r>
                        <a:rPr lang="zh-TW" altLang="en-US" sz="2000" b="1" u="sng" dirty="0">
                          <a:solidFill>
                            <a:srgbClr val="0000FF"/>
                          </a:solidFill>
                          <a:latin typeface="標楷體" panose="03000509000000000000" pitchFamily="65" charset="-120"/>
                          <a:ea typeface="標楷體" panose="03000509000000000000" pitchFamily="65" charset="-120"/>
                        </a:rPr>
                        <a:t>項第</a:t>
                      </a:r>
                      <a:r>
                        <a:rPr lang="en-US" altLang="zh-TW" sz="2000" b="1" u="sng" dirty="0">
                          <a:solidFill>
                            <a:srgbClr val="0000FF"/>
                          </a:solidFill>
                          <a:latin typeface="標楷體" panose="03000509000000000000" pitchFamily="65" charset="-120"/>
                          <a:ea typeface="標楷體" panose="03000509000000000000" pitchFamily="65" charset="-120"/>
                        </a:rPr>
                        <a:t>13</a:t>
                      </a:r>
                      <a:r>
                        <a:rPr lang="zh-TW" altLang="en-US" sz="2000" b="1" u="sng" dirty="0">
                          <a:solidFill>
                            <a:srgbClr val="0000FF"/>
                          </a:solidFill>
                          <a:latin typeface="標楷體" panose="03000509000000000000" pitchFamily="65" charset="-120"/>
                          <a:ea typeface="標楷體" panose="03000509000000000000" pitchFamily="65" charset="-120"/>
                        </a:rPr>
                        <a:t>款規定之適用</a:t>
                      </a:r>
                      <a:r>
                        <a:rPr lang="zh-TW" altLang="en-US" sz="2000" b="1" dirty="0">
                          <a:solidFill>
                            <a:srgbClr val="000000"/>
                          </a:solidFill>
                          <a:latin typeface="標楷體" panose="03000509000000000000" pitchFamily="65" charset="-120"/>
                          <a:ea typeface="標楷體" panose="03000509000000000000" pitchFamily="65" charset="-120"/>
                        </a:rPr>
                        <a:t>。</a:t>
                      </a:r>
                    </a:p>
                    <a:p>
                      <a:pPr marL="538163" indent="-538163">
                        <a:lnSpc>
                          <a:spcPts val="3200"/>
                        </a:lnSpc>
                      </a:pPr>
                      <a:r>
                        <a:rPr lang="zh-TW" altLang="en-US" sz="2000" b="1" dirty="0">
                          <a:solidFill>
                            <a:srgbClr val="000000"/>
                          </a:solidFill>
                          <a:latin typeface="標楷體" panose="03000509000000000000" pitchFamily="65" charset="-120"/>
                          <a:ea typeface="標楷體" panose="03000509000000000000" pitchFamily="65" charset="-120"/>
                        </a:rPr>
                        <a:t>三、前項情形，</a:t>
                      </a:r>
                      <a:r>
                        <a:rPr lang="zh-TW" altLang="en-US" sz="2000" b="1" u="sng" dirty="0">
                          <a:solidFill>
                            <a:srgbClr val="FF0000"/>
                          </a:solidFill>
                          <a:latin typeface="標楷體" panose="03000509000000000000" pitchFamily="65" charset="-120"/>
                          <a:ea typeface="標楷體" panose="03000509000000000000" pitchFamily="65" charset="-120"/>
                        </a:rPr>
                        <a:t>若情節不重大</a:t>
                      </a:r>
                      <a:r>
                        <a:rPr lang="zh-TW" altLang="en-US" sz="2000" b="1" dirty="0">
                          <a:solidFill>
                            <a:srgbClr val="000000"/>
                          </a:solidFill>
                          <a:latin typeface="標楷體" panose="03000509000000000000" pitchFamily="65" charset="-120"/>
                          <a:ea typeface="標楷體" panose="03000509000000000000" pitchFamily="65" charset="-120"/>
                        </a:rPr>
                        <a:t>，可參照本法第</a:t>
                      </a:r>
                      <a:r>
                        <a:rPr lang="en-US" altLang="zh-TW" sz="2000" b="1" dirty="0">
                          <a:solidFill>
                            <a:srgbClr val="000000"/>
                          </a:solidFill>
                          <a:latin typeface="標楷體" panose="03000509000000000000" pitchFamily="65" charset="-120"/>
                          <a:ea typeface="標楷體" panose="03000509000000000000" pitchFamily="65" charset="-120"/>
                        </a:rPr>
                        <a:t>72</a:t>
                      </a:r>
                      <a:r>
                        <a:rPr lang="zh-TW" altLang="en-US" sz="2000" b="1" dirty="0">
                          <a:solidFill>
                            <a:srgbClr val="000000"/>
                          </a:solidFill>
                          <a:latin typeface="標楷體" panose="03000509000000000000" pitchFamily="65" charset="-120"/>
                          <a:ea typeface="標楷體" panose="03000509000000000000" pitchFamily="65" charset="-120"/>
                        </a:rPr>
                        <a:t>條第</a:t>
                      </a:r>
                      <a:r>
                        <a:rPr lang="en-US" altLang="zh-TW" sz="2000" b="1" dirty="0">
                          <a:solidFill>
                            <a:srgbClr val="000000"/>
                          </a:solidFill>
                          <a:latin typeface="標楷體" panose="03000509000000000000" pitchFamily="65" charset="-120"/>
                          <a:ea typeface="標楷體" panose="03000509000000000000" pitchFamily="65" charset="-120"/>
                        </a:rPr>
                        <a:t>2</a:t>
                      </a:r>
                      <a:r>
                        <a:rPr lang="zh-TW" altLang="en-US" sz="2000" b="1" dirty="0">
                          <a:solidFill>
                            <a:srgbClr val="000000"/>
                          </a:solidFill>
                          <a:latin typeface="標楷體" panose="03000509000000000000" pitchFamily="65" charset="-120"/>
                          <a:ea typeface="標楷體" panose="03000509000000000000" pitchFamily="65" charset="-120"/>
                        </a:rPr>
                        <a:t>項規定之精神</a:t>
                      </a:r>
                      <a:r>
                        <a:rPr lang="zh-TW" altLang="en-US" sz="2000" b="1" u="sng" dirty="0">
                          <a:solidFill>
                            <a:srgbClr val="0000FF"/>
                          </a:solidFill>
                          <a:latin typeface="標楷體" panose="03000509000000000000" pitchFamily="65" charset="-120"/>
                          <a:ea typeface="標楷體" panose="03000509000000000000" pitchFamily="65" charset="-120"/>
                        </a:rPr>
                        <a:t>採減價收受，或採</a:t>
                      </a:r>
                      <a:r>
                        <a:rPr lang="zh-TW" altLang="en-US" sz="2000" b="1" u="sng" dirty="0">
                          <a:solidFill>
                            <a:srgbClr val="FF0000"/>
                          </a:solidFill>
                          <a:latin typeface="標楷體" panose="03000509000000000000" pitchFamily="65" charset="-120"/>
                          <a:ea typeface="標楷體" panose="03000509000000000000" pitchFamily="65" charset="-120"/>
                        </a:rPr>
                        <a:t>雙方協議契約變更之方式處理</a:t>
                      </a:r>
                      <a:r>
                        <a:rPr lang="zh-TW" altLang="en-US" sz="2000" b="1" u="sng" dirty="0">
                          <a:solidFill>
                            <a:srgbClr val="0000FF"/>
                          </a:solidFill>
                          <a:latin typeface="標楷體" panose="03000509000000000000" pitchFamily="65" charset="-120"/>
                          <a:ea typeface="標楷體" panose="03000509000000000000" pitchFamily="65" charset="-120"/>
                        </a:rPr>
                        <a:t>，毋需辦理部分解除或終止契約</a:t>
                      </a:r>
                      <a:r>
                        <a:rPr lang="zh-TW" altLang="en-US" sz="2000" b="1" dirty="0">
                          <a:solidFill>
                            <a:srgbClr val="000000"/>
                          </a:solidFill>
                          <a:latin typeface="標楷體" panose="03000509000000000000" pitchFamily="65" charset="-120"/>
                          <a:ea typeface="標楷體" panose="03000509000000000000" pitchFamily="65" charset="-120"/>
                        </a:rPr>
                        <a:t>。貴院本於權責執行契約時，尤</a:t>
                      </a:r>
                      <a:r>
                        <a:rPr lang="zh-TW" altLang="en-US" sz="2000" b="1" u="sng" dirty="0">
                          <a:solidFill>
                            <a:srgbClr val="FF0000"/>
                          </a:solidFill>
                          <a:latin typeface="標楷體" panose="03000509000000000000" pitchFamily="65" charset="-120"/>
                          <a:ea typeface="標楷體" panose="03000509000000000000" pitchFamily="65" charset="-120"/>
                        </a:rPr>
                        <a:t>應注意比例原則之適用</a:t>
                      </a:r>
                      <a:r>
                        <a:rPr lang="zh-TW" altLang="en-US" sz="2000" b="1" dirty="0">
                          <a:solidFill>
                            <a:srgbClr val="000000"/>
                          </a:solidFill>
                          <a:latin typeface="標楷體" panose="03000509000000000000" pitchFamily="65" charset="-120"/>
                          <a:ea typeface="標楷體" panose="03000509000000000000" pitchFamily="65" charset="-120"/>
                        </a:rPr>
                        <a:t>。</a:t>
                      </a:r>
                    </a:p>
                    <a:p>
                      <a:pPr marL="538163" indent="-538163">
                        <a:lnSpc>
                          <a:spcPts val="3200"/>
                        </a:lnSpc>
                      </a:pPr>
                      <a:r>
                        <a:rPr lang="zh-TW" altLang="en-US" sz="2000" b="1" dirty="0">
                          <a:solidFill>
                            <a:srgbClr val="000000"/>
                          </a:solidFill>
                          <a:latin typeface="標楷體" panose="03000509000000000000" pitchFamily="65" charset="-120"/>
                          <a:ea typeface="標楷體" panose="03000509000000000000" pitchFamily="65" charset="-120"/>
                        </a:rPr>
                        <a:t>四、來函說明二，關於逾期違約金之計算，合約中</a:t>
                      </a:r>
                      <a:r>
                        <a:rPr lang="zh-TW" altLang="en-US" sz="2000" b="1" u="sng" dirty="0">
                          <a:solidFill>
                            <a:srgbClr val="0000FF"/>
                          </a:solidFill>
                          <a:latin typeface="標楷體" panose="03000509000000000000" pitchFamily="65" charset="-120"/>
                          <a:ea typeface="標楷體" panose="03000509000000000000" pitchFamily="65" charset="-120"/>
                        </a:rPr>
                        <a:t>未註明計罰上限者</a:t>
                      </a:r>
                      <a:r>
                        <a:rPr lang="zh-TW" altLang="en-US" sz="2000" b="1" dirty="0">
                          <a:solidFill>
                            <a:srgbClr val="000000"/>
                          </a:solidFill>
                          <a:latin typeface="標楷體" panose="03000509000000000000" pitchFamily="65" charset="-120"/>
                          <a:ea typeface="標楷體" panose="03000509000000000000" pitchFamily="65" charset="-120"/>
                        </a:rPr>
                        <a:t>，得參考採購契約要項第</a:t>
                      </a:r>
                      <a:r>
                        <a:rPr lang="en-US" altLang="zh-TW" sz="2000" b="1" dirty="0">
                          <a:solidFill>
                            <a:srgbClr val="000000"/>
                          </a:solidFill>
                          <a:latin typeface="標楷體" panose="03000509000000000000" pitchFamily="65" charset="-120"/>
                          <a:ea typeface="標楷體" panose="03000509000000000000" pitchFamily="65" charset="-120"/>
                        </a:rPr>
                        <a:t>45</a:t>
                      </a:r>
                      <a:r>
                        <a:rPr lang="zh-TW" altLang="en-US" sz="2000" b="1" dirty="0">
                          <a:solidFill>
                            <a:srgbClr val="000000"/>
                          </a:solidFill>
                          <a:latin typeface="標楷體" panose="03000509000000000000" pitchFamily="65" charset="-120"/>
                          <a:ea typeface="標楷體" panose="03000509000000000000" pitchFamily="65" charset="-120"/>
                        </a:rPr>
                        <a:t>條第</a:t>
                      </a:r>
                      <a:r>
                        <a:rPr lang="en-US" altLang="zh-TW" sz="2000" b="1" dirty="0">
                          <a:solidFill>
                            <a:srgbClr val="000000"/>
                          </a:solidFill>
                          <a:latin typeface="標楷體" panose="03000509000000000000" pitchFamily="65" charset="-120"/>
                          <a:ea typeface="標楷體" panose="03000509000000000000" pitchFamily="65" charset="-120"/>
                        </a:rPr>
                        <a:t>2</a:t>
                      </a:r>
                      <a:r>
                        <a:rPr lang="zh-TW" altLang="en-US" sz="2000" b="1" dirty="0">
                          <a:solidFill>
                            <a:srgbClr val="000000"/>
                          </a:solidFill>
                          <a:latin typeface="標楷體" panose="03000509000000000000" pitchFamily="65" charset="-120"/>
                          <a:ea typeface="標楷體" panose="03000509000000000000" pitchFamily="65" charset="-120"/>
                        </a:rPr>
                        <a:t>項之規定，以</a:t>
                      </a:r>
                      <a:r>
                        <a:rPr lang="zh-TW" altLang="en-US" sz="2000" b="1" u="sng" dirty="0">
                          <a:solidFill>
                            <a:srgbClr val="0000FF"/>
                          </a:solidFill>
                          <a:latin typeface="標楷體" panose="03000509000000000000" pitchFamily="65" charset="-120"/>
                          <a:ea typeface="標楷體" panose="03000509000000000000" pitchFamily="65" charset="-120"/>
                        </a:rPr>
                        <a:t>契約總價之百分之二十為上限</a:t>
                      </a:r>
                      <a:r>
                        <a:rPr lang="zh-TW" altLang="en-US" sz="2000" b="1" dirty="0">
                          <a:solidFill>
                            <a:srgbClr val="000000"/>
                          </a:solidFill>
                          <a:latin typeface="標楷體" panose="03000509000000000000" pitchFamily="65" charset="-120"/>
                          <a:ea typeface="標楷體" panose="03000509000000000000" pitchFamily="65" charset="-120"/>
                        </a:rPr>
                        <a:t>。</a:t>
                      </a:r>
                    </a:p>
                  </a:txBody>
                  <a:tcPr marL="0" marR="0" marT="0" marB="0" anchor="ctr">
                    <a:lnL>
                      <a:noFill/>
                    </a:lnL>
                    <a:lnR>
                      <a:noFill/>
                    </a:lnR>
                    <a:lnT>
                      <a:noFill/>
                    </a:lnT>
                    <a:lnB>
                      <a:noFill/>
                    </a:lnB>
                    <a:solidFill>
                      <a:schemeClr val="bg1"/>
                    </a:solidFill>
                  </a:tcPr>
                </a:tc>
                <a:extLst>
                  <a:ext uri="{0D108BD9-81ED-4DB2-BD59-A6C34878D82A}">
                    <a16:rowId xmlns:a16="http://schemas.microsoft.com/office/drawing/2014/main" val="10000"/>
                  </a:ext>
                </a:extLst>
              </a:tr>
            </a:tbl>
          </a:graphicData>
        </a:graphic>
      </p:graphicFrame>
      <p:sp>
        <p:nvSpPr>
          <p:cNvPr id="6" name="Rectangle 1"/>
          <p:cNvSpPr>
            <a:spLocks noChangeArrowheads="1"/>
          </p:cNvSpPr>
          <p:nvPr/>
        </p:nvSpPr>
        <p:spPr bwMode="auto">
          <a:xfrm>
            <a:off x="467544" y="101243"/>
            <a:ext cx="8424936"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新細明體" pitchFamily="18" charset="-120"/>
                <a:cs typeface="新細明體" pitchFamily="18" charset="-120"/>
              </a:defRPr>
            </a:lvl1pPr>
            <a:lvl2pPr fontAlgn="base">
              <a:spcBef>
                <a:spcPct val="0"/>
              </a:spcBef>
              <a:spcAft>
                <a:spcPct val="0"/>
              </a:spcAft>
              <a:defRPr kumimoji="1">
                <a:solidFill>
                  <a:schemeClr val="tx1"/>
                </a:solidFill>
                <a:latin typeface="Arial" pitchFamily="34" charset="0"/>
                <a:ea typeface="新細明體" pitchFamily="18" charset="-120"/>
                <a:cs typeface="新細明體" pitchFamily="18" charset="-120"/>
              </a:defRPr>
            </a:lvl2pPr>
            <a:lvl3pPr fontAlgn="base">
              <a:spcBef>
                <a:spcPct val="0"/>
              </a:spcBef>
              <a:spcAft>
                <a:spcPct val="0"/>
              </a:spcAft>
              <a:defRPr kumimoji="1">
                <a:solidFill>
                  <a:schemeClr val="tx1"/>
                </a:solidFill>
                <a:latin typeface="Arial" pitchFamily="34" charset="0"/>
                <a:ea typeface="新細明體" pitchFamily="18" charset="-120"/>
                <a:cs typeface="新細明體" pitchFamily="18" charset="-120"/>
              </a:defRPr>
            </a:lvl3pPr>
            <a:lvl4pPr fontAlgn="base">
              <a:spcBef>
                <a:spcPct val="0"/>
              </a:spcBef>
              <a:spcAft>
                <a:spcPct val="0"/>
              </a:spcAft>
              <a:defRPr kumimoji="1">
                <a:solidFill>
                  <a:schemeClr val="tx1"/>
                </a:solidFill>
                <a:latin typeface="Arial" pitchFamily="34" charset="0"/>
                <a:ea typeface="新細明體" pitchFamily="18" charset="-120"/>
                <a:cs typeface="新細明體" pitchFamily="18" charset="-120"/>
              </a:defRPr>
            </a:lvl4pPr>
            <a:lvl5pPr fontAlgn="base">
              <a:spcBef>
                <a:spcPct val="0"/>
              </a:spcBef>
              <a:spcAft>
                <a:spcPct val="0"/>
              </a:spcAft>
              <a:defRPr kumimoji="1">
                <a:solidFill>
                  <a:schemeClr val="tx1"/>
                </a:solidFill>
                <a:latin typeface="Arial" pitchFamily="34" charset="0"/>
                <a:ea typeface="新細明體" pitchFamily="18" charset="-120"/>
                <a:cs typeface="新細明體" pitchFamily="18" charset="-120"/>
              </a:defRPr>
            </a:lvl5pPr>
            <a:lvl6pPr fontAlgn="base">
              <a:spcBef>
                <a:spcPct val="0"/>
              </a:spcBef>
              <a:spcAft>
                <a:spcPct val="0"/>
              </a:spcAft>
              <a:defRPr kumimoji="1">
                <a:solidFill>
                  <a:schemeClr val="tx1"/>
                </a:solidFill>
                <a:latin typeface="Arial" pitchFamily="34" charset="0"/>
                <a:ea typeface="新細明體" pitchFamily="18" charset="-120"/>
                <a:cs typeface="新細明體" pitchFamily="18" charset="-120"/>
              </a:defRPr>
            </a:lvl6pPr>
            <a:lvl7pPr fontAlgn="base">
              <a:spcBef>
                <a:spcPct val="0"/>
              </a:spcBef>
              <a:spcAft>
                <a:spcPct val="0"/>
              </a:spcAft>
              <a:defRPr kumimoji="1">
                <a:solidFill>
                  <a:schemeClr val="tx1"/>
                </a:solidFill>
                <a:latin typeface="Arial" pitchFamily="34" charset="0"/>
                <a:ea typeface="新細明體" pitchFamily="18" charset="-120"/>
                <a:cs typeface="新細明體" pitchFamily="18" charset="-120"/>
              </a:defRPr>
            </a:lvl7pPr>
            <a:lvl8pPr fontAlgn="base">
              <a:spcBef>
                <a:spcPct val="0"/>
              </a:spcBef>
              <a:spcAft>
                <a:spcPct val="0"/>
              </a:spcAft>
              <a:defRPr kumimoji="1">
                <a:solidFill>
                  <a:schemeClr val="tx1"/>
                </a:solidFill>
                <a:latin typeface="Arial" pitchFamily="34" charset="0"/>
                <a:ea typeface="新細明體" pitchFamily="18" charset="-120"/>
                <a:cs typeface="新細明體" pitchFamily="18" charset="-120"/>
              </a:defRPr>
            </a:lvl8pPr>
            <a:lvl9pPr fontAlgn="base">
              <a:spcBef>
                <a:spcPct val="0"/>
              </a:spcBef>
              <a:spcAft>
                <a:spcPct val="0"/>
              </a:spcAft>
              <a:defRPr kumimoji="1">
                <a:solidFill>
                  <a:schemeClr val="tx1"/>
                </a:solidFill>
                <a:latin typeface="Arial" pitchFamily="34" charset="0"/>
                <a:ea typeface="新細明體" pitchFamily="18" charset="-120"/>
                <a:cs typeface="新細明體" pitchFamily="18" charset="-12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zh-TW" altLang="zh-TW" sz="2000" b="1" i="0" u="none" strike="noStrike" cap="none" normalizeH="0" baseline="0" dirty="0">
                <a:ln>
                  <a:noFill/>
                </a:ln>
                <a:solidFill>
                  <a:srgbClr val="0000FF"/>
                </a:solidFill>
                <a:effectLst/>
                <a:latin typeface="標楷體" panose="03000509000000000000" pitchFamily="65" charset="-120"/>
                <a:ea typeface="標楷體" panose="03000509000000000000" pitchFamily="65" charset="-120"/>
                <a:cs typeface="Times New Roman" pitchFamily="18" charset="0"/>
              </a:rPr>
              <a:t>行政院公共工程委員會 函 </a:t>
            </a:r>
            <a:r>
              <a:rPr kumimoji="1" lang="en-US" altLang="zh-TW" sz="2000" b="1" i="0" u="none" strike="noStrike" cap="none" normalizeH="0" baseline="0" dirty="0">
                <a:ln>
                  <a:noFill/>
                </a:ln>
                <a:solidFill>
                  <a:srgbClr val="0000FF"/>
                </a:solidFill>
                <a:effectLst/>
                <a:latin typeface="標楷體" panose="03000509000000000000" pitchFamily="65" charset="-120"/>
                <a:ea typeface="標楷體" panose="03000509000000000000" pitchFamily="65" charset="-120"/>
                <a:cs typeface="Times New Roman" pitchFamily="18" charset="0"/>
              </a:rPr>
              <a:t>89</a:t>
            </a:r>
            <a:r>
              <a:rPr kumimoji="1" lang="zh-TW" altLang="zh-TW" sz="2000" b="1" i="0" u="none" strike="noStrike" cap="none" normalizeH="0" baseline="0" dirty="0">
                <a:ln>
                  <a:noFill/>
                </a:ln>
                <a:solidFill>
                  <a:srgbClr val="0000FF"/>
                </a:solidFill>
                <a:effectLst/>
                <a:latin typeface="標楷體" panose="03000509000000000000" pitchFamily="65" charset="-120"/>
                <a:ea typeface="標楷體" panose="03000509000000000000" pitchFamily="65" charset="-120"/>
                <a:cs typeface="Times New Roman" pitchFamily="18" charset="0"/>
              </a:rPr>
              <a:t>年</a:t>
            </a:r>
            <a:r>
              <a:rPr kumimoji="1" lang="en-US" altLang="zh-TW" sz="2000" b="1" i="0" u="none" strike="noStrike" cap="none" normalizeH="0" baseline="0" dirty="0">
                <a:ln>
                  <a:noFill/>
                </a:ln>
                <a:solidFill>
                  <a:srgbClr val="0000FF"/>
                </a:solidFill>
                <a:effectLst/>
                <a:latin typeface="標楷體" panose="03000509000000000000" pitchFamily="65" charset="-120"/>
                <a:ea typeface="標楷體" panose="03000509000000000000" pitchFamily="65" charset="-120"/>
                <a:cs typeface="Times New Roman" pitchFamily="18" charset="0"/>
              </a:rPr>
              <a:t>3</a:t>
            </a:r>
            <a:r>
              <a:rPr kumimoji="1" lang="zh-TW" altLang="zh-TW" sz="2000" b="1" i="0" u="none" strike="noStrike" cap="none" normalizeH="0" baseline="0" dirty="0">
                <a:ln>
                  <a:noFill/>
                </a:ln>
                <a:solidFill>
                  <a:srgbClr val="0000FF"/>
                </a:solidFill>
                <a:effectLst/>
                <a:latin typeface="標楷體" panose="03000509000000000000" pitchFamily="65" charset="-120"/>
                <a:ea typeface="標楷體" panose="03000509000000000000" pitchFamily="65" charset="-120"/>
                <a:cs typeface="Times New Roman" pitchFamily="18" charset="0"/>
              </a:rPr>
              <a:t>月</a:t>
            </a:r>
            <a:r>
              <a:rPr kumimoji="1" lang="en-US" altLang="zh-TW" sz="2000" b="1" i="0" u="none" strike="noStrike" cap="none" normalizeH="0" baseline="0" dirty="0">
                <a:ln>
                  <a:noFill/>
                </a:ln>
                <a:solidFill>
                  <a:srgbClr val="0000FF"/>
                </a:solidFill>
                <a:effectLst/>
                <a:latin typeface="標楷體" panose="03000509000000000000" pitchFamily="65" charset="-120"/>
                <a:ea typeface="標楷體" panose="03000509000000000000" pitchFamily="65" charset="-120"/>
                <a:cs typeface="Times New Roman" pitchFamily="18" charset="0"/>
              </a:rPr>
              <a:t>8</a:t>
            </a:r>
            <a:r>
              <a:rPr kumimoji="1" lang="zh-TW" altLang="zh-TW" sz="2000" b="1" i="0" u="none" strike="noStrike" cap="none" normalizeH="0" baseline="0" dirty="0">
                <a:ln>
                  <a:noFill/>
                </a:ln>
                <a:solidFill>
                  <a:srgbClr val="0000FF"/>
                </a:solidFill>
                <a:effectLst/>
                <a:latin typeface="標楷體" panose="03000509000000000000" pitchFamily="65" charset="-120"/>
                <a:ea typeface="標楷體" panose="03000509000000000000" pitchFamily="65" charset="-120"/>
                <a:cs typeface="Times New Roman" pitchFamily="18" charset="0"/>
              </a:rPr>
              <a:t>日(</a:t>
            </a:r>
            <a:r>
              <a:rPr kumimoji="1" lang="en-US" altLang="zh-TW" sz="2000" b="1" i="0" u="none" strike="noStrike" cap="none" normalizeH="0" baseline="0" dirty="0">
                <a:ln>
                  <a:noFill/>
                </a:ln>
                <a:solidFill>
                  <a:srgbClr val="0000FF"/>
                </a:solidFill>
                <a:effectLst/>
                <a:latin typeface="標楷體" panose="03000509000000000000" pitchFamily="65" charset="-120"/>
                <a:ea typeface="標楷體" panose="03000509000000000000" pitchFamily="65" charset="-120"/>
                <a:cs typeface="Times New Roman" pitchFamily="18" charset="0"/>
              </a:rPr>
              <a:t>89</a:t>
            </a:r>
            <a:r>
              <a:rPr kumimoji="1" lang="zh-TW" altLang="zh-TW" sz="2000" b="1" i="0" u="none" strike="noStrike" cap="none" normalizeH="0" baseline="0" dirty="0">
                <a:ln>
                  <a:noFill/>
                </a:ln>
                <a:solidFill>
                  <a:srgbClr val="0000FF"/>
                </a:solidFill>
                <a:effectLst/>
                <a:latin typeface="標楷體" panose="03000509000000000000" pitchFamily="65" charset="-120"/>
                <a:ea typeface="標楷體" panose="03000509000000000000" pitchFamily="65" charset="-120"/>
                <a:cs typeface="Times New Roman" pitchFamily="18" charset="0"/>
              </a:rPr>
              <a:t>)工程企字第</a:t>
            </a:r>
            <a:r>
              <a:rPr kumimoji="1" lang="en-US" altLang="zh-TW" sz="2000" b="1" i="0" u="none" strike="noStrike" cap="none" normalizeH="0" baseline="0" dirty="0">
                <a:ln>
                  <a:noFill/>
                </a:ln>
                <a:solidFill>
                  <a:srgbClr val="0000FF"/>
                </a:solidFill>
                <a:effectLst/>
                <a:latin typeface="標楷體" panose="03000509000000000000" pitchFamily="65" charset="-120"/>
                <a:ea typeface="標楷體" panose="03000509000000000000" pitchFamily="65" charset="-120"/>
                <a:cs typeface="Times New Roman" pitchFamily="18" charset="0"/>
              </a:rPr>
              <a:t>89006102</a:t>
            </a:r>
            <a:r>
              <a:rPr kumimoji="1" lang="zh-TW" altLang="zh-TW" sz="2000" b="1" i="0" u="none" strike="noStrike" cap="none" normalizeH="0" baseline="0" dirty="0">
                <a:ln>
                  <a:noFill/>
                </a:ln>
                <a:solidFill>
                  <a:srgbClr val="0000FF"/>
                </a:solidFill>
                <a:effectLst/>
                <a:latin typeface="標楷體" panose="03000509000000000000" pitchFamily="65" charset="-120"/>
                <a:ea typeface="標楷體" panose="03000509000000000000" pitchFamily="65" charset="-120"/>
                <a:cs typeface="Times New Roman" pitchFamily="18" charset="0"/>
              </a:rPr>
              <a:t>號</a:t>
            </a:r>
            <a:endParaRPr kumimoji="1" lang="zh-TW" altLang="zh-TW" sz="2000" b="1" i="0" u="none" strike="noStrike" cap="none" normalizeH="0" baseline="0" dirty="0">
              <a:ln>
                <a:noFill/>
              </a:ln>
              <a:solidFill>
                <a:srgbClr val="0000FF"/>
              </a:solidFill>
              <a:effectLst/>
              <a:latin typeface="標楷體" panose="03000509000000000000" pitchFamily="65" charset="-120"/>
              <a:ea typeface="標楷體" panose="03000509000000000000" pitchFamily="65" charset="-120"/>
            </a:endParaRPr>
          </a:p>
        </p:txBody>
      </p:sp>
    </p:spTree>
    <p:extLst>
      <p:ext uri="{BB962C8B-B14F-4D97-AF65-F5344CB8AC3E}">
        <p14:creationId xmlns:p14="http://schemas.microsoft.com/office/powerpoint/2010/main" val="3310067582"/>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id="{1B1C2586-7CE5-4A9E-829B-94F9C8F63496}"/>
              </a:ext>
            </a:extLst>
          </p:cNvPr>
          <p:cNvSpPr/>
          <p:nvPr/>
        </p:nvSpPr>
        <p:spPr>
          <a:xfrm>
            <a:off x="2339752" y="3167390"/>
            <a:ext cx="4896544" cy="523220"/>
          </a:xfrm>
          <a:prstGeom prst="rect">
            <a:avLst/>
          </a:prstGeom>
          <a:gradFill>
            <a:gsLst>
              <a:gs pos="0">
                <a:srgbClr val="FFC000"/>
              </a:gs>
              <a:gs pos="74000">
                <a:srgbClr val="FFFF00"/>
              </a:gs>
              <a:gs pos="83000">
                <a:schemeClr val="accent5">
                  <a:lumMod val="60000"/>
                  <a:lumOff val="40000"/>
                </a:schemeClr>
              </a:gs>
              <a:gs pos="100000">
                <a:schemeClr val="accent3">
                  <a:lumMod val="30000"/>
                  <a:lumOff val="70000"/>
                </a:schemeClr>
              </a:gs>
            </a:gsLst>
            <a:path path="shape">
              <a:fillToRect l="50000" t="50000" r="50000" b="50000"/>
            </a:path>
          </a:gradFill>
          <a:ln w="57150">
            <a:solidFill>
              <a:srgbClr val="FF0000"/>
            </a:solidFill>
          </a:ln>
        </p:spPr>
        <p:txBody>
          <a:bodyPr wrap="square">
            <a:spAutoFit/>
          </a:bodyPr>
          <a:lstStyle/>
          <a:p>
            <a:pPr algn="ctr"/>
            <a:r>
              <a:rPr lang="zh-TW" altLang="zh-TW" sz="2800" dirty="0">
                <a:latin typeface="標楷體" panose="03000509000000000000" pitchFamily="65" charset="-120"/>
                <a:ea typeface="標楷體" panose="03000509000000000000" pitchFamily="65" charset="-120"/>
              </a:rPr>
              <a:t>減價收受及逾期</a:t>
            </a:r>
            <a:r>
              <a:rPr lang="zh-HK" altLang="zh-TW" sz="2800" dirty="0">
                <a:latin typeface="標楷體" panose="03000509000000000000" pitchFamily="65" charset="-120"/>
                <a:ea typeface="標楷體" panose="03000509000000000000" pitchFamily="65" charset="-120"/>
              </a:rPr>
              <a:t>罰款</a:t>
            </a:r>
            <a:r>
              <a:rPr lang="zh-TW" altLang="zh-TW" sz="2800" dirty="0">
                <a:latin typeface="標楷體" panose="03000509000000000000" pitchFamily="65" charset="-120"/>
                <a:ea typeface="標楷體" panose="03000509000000000000" pitchFamily="65" charset="-120"/>
              </a:rPr>
              <a:t>案例解析</a:t>
            </a:r>
          </a:p>
        </p:txBody>
      </p:sp>
    </p:spTree>
    <p:extLst>
      <p:ext uri="{BB962C8B-B14F-4D97-AF65-F5344CB8AC3E}">
        <p14:creationId xmlns:p14="http://schemas.microsoft.com/office/powerpoint/2010/main" val="412412986"/>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36866" name="標題 1"/>
          <p:cNvSpPr>
            <a:spLocks noGrp="1"/>
          </p:cNvSpPr>
          <p:nvPr>
            <p:ph type="title"/>
          </p:nvPr>
        </p:nvSpPr>
        <p:spPr>
          <a:xfrm>
            <a:off x="467544" y="116633"/>
            <a:ext cx="8162925" cy="504056"/>
          </a:xfrm>
        </p:spPr>
        <p:txBody>
          <a:bodyPr>
            <a:normAutofit fontScale="90000"/>
          </a:bodyPr>
          <a:lstStyle/>
          <a:p>
            <a:r>
              <a:rPr lang="zh-TW" altLang="en-US" sz="3200" dirty="0">
                <a:solidFill>
                  <a:srgbClr val="000000"/>
                </a:solidFill>
                <a:effectLst/>
                <a:latin typeface="標楷體" pitchFamily="65" charset="-120"/>
                <a:ea typeface="標楷體" pitchFamily="65" charset="-120"/>
              </a:rPr>
              <a:t>減價收受</a:t>
            </a:r>
          </a:p>
        </p:txBody>
      </p:sp>
      <p:sp>
        <p:nvSpPr>
          <p:cNvPr id="36867" name="內容版面配置區 2"/>
          <p:cNvSpPr>
            <a:spLocks noGrp="1"/>
          </p:cNvSpPr>
          <p:nvPr>
            <p:ph idx="1"/>
          </p:nvPr>
        </p:nvSpPr>
        <p:spPr>
          <a:xfrm>
            <a:off x="251520" y="620688"/>
            <a:ext cx="8712968" cy="1512168"/>
          </a:xfrm>
        </p:spPr>
        <p:txBody>
          <a:bodyPr>
            <a:normAutofit/>
          </a:bodyPr>
          <a:lstStyle/>
          <a:p>
            <a:pPr marL="533400" indent="-533400">
              <a:lnSpc>
                <a:spcPts val="2800"/>
              </a:lnSpc>
              <a:spcBef>
                <a:spcPts val="0"/>
              </a:spcBef>
              <a:buNone/>
            </a:pPr>
            <a:r>
              <a:rPr lang="en-US" altLang="zh-TW" sz="2200" b="1" dirty="0">
                <a:solidFill>
                  <a:srgbClr val="1C1C1C"/>
                </a:solidFill>
                <a:latin typeface="標楷體" panose="03000509000000000000" pitchFamily="65" charset="-120"/>
                <a:ea typeface="標楷體" panose="03000509000000000000" pitchFamily="65" charset="-120"/>
              </a:rPr>
              <a:t>(</a:t>
            </a:r>
            <a:r>
              <a:rPr lang="zh-TW" altLang="zh-TW" sz="2200" b="1" dirty="0">
                <a:solidFill>
                  <a:srgbClr val="1C1C1C"/>
                </a:solidFill>
                <a:latin typeface="標楷體" panose="03000509000000000000" pitchFamily="65" charset="-120"/>
                <a:ea typeface="標楷體" panose="03000509000000000000" pitchFamily="65" charset="-120"/>
              </a:rPr>
              <a:t>一</a:t>
            </a:r>
            <a:r>
              <a:rPr lang="en-US" altLang="zh-TW" sz="2200" b="1" dirty="0">
                <a:solidFill>
                  <a:srgbClr val="1C1C1C"/>
                </a:solidFill>
                <a:latin typeface="標楷體" panose="03000509000000000000" pitchFamily="65" charset="-120"/>
                <a:ea typeface="標楷體" panose="03000509000000000000" pitchFamily="65" charset="-120"/>
              </a:rPr>
              <a:t>)</a:t>
            </a:r>
            <a:r>
              <a:rPr lang="zh-TW" altLang="zh-TW" sz="2200" b="1" dirty="0">
                <a:solidFill>
                  <a:srgbClr val="1C1C1C"/>
                </a:solidFill>
                <a:latin typeface="標楷體" panose="03000509000000000000" pitchFamily="65" charset="-120"/>
                <a:ea typeface="標楷體" panose="03000509000000000000" pitchFamily="65" charset="-120"/>
              </a:rPr>
              <a:t>驗收結果</a:t>
            </a:r>
            <a:r>
              <a:rPr lang="zh-TW" altLang="zh-TW" sz="2200" b="1" u="sng" dirty="0">
                <a:solidFill>
                  <a:srgbClr val="FF0000"/>
                </a:solidFill>
                <a:latin typeface="標楷體" panose="03000509000000000000" pitchFamily="65" charset="-120"/>
                <a:ea typeface="標楷體" panose="03000509000000000000" pitchFamily="65" charset="-120"/>
              </a:rPr>
              <a:t>與規定不符</a:t>
            </a:r>
            <a:r>
              <a:rPr lang="zh-TW" altLang="zh-TW" sz="2200" b="1" dirty="0">
                <a:solidFill>
                  <a:srgbClr val="1C1C1C"/>
                </a:solidFill>
                <a:latin typeface="標楷體" panose="03000509000000000000" pitchFamily="65" charset="-120"/>
                <a:ea typeface="標楷體" panose="03000509000000000000" pitchFamily="65" charset="-120"/>
              </a:rPr>
              <a:t>，而</a:t>
            </a:r>
            <a:r>
              <a:rPr lang="zh-TW" altLang="zh-TW" sz="2200" b="1" u="sng" dirty="0">
                <a:solidFill>
                  <a:srgbClr val="FF0000"/>
                </a:solidFill>
                <a:latin typeface="標楷體" panose="03000509000000000000" pitchFamily="65" charset="-120"/>
                <a:ea typeface="標楷體" panose="03000509000000000000" pitchFamily="65" charset="-120"/>
              </a:rPr>
              <a:t>不妨礙</a:t>
            </a:r>
            <a:r>
              <a:rPr lang="zh-TW" altLang="zh-TW" sz="2200" b="1" dirty="0">
                <a:solidFill>
                  <a:srgbClr val="1C1C1C"/>
                </a:solidFill>
                <a:latin typeface="標楷體" panose="03000509000000000000" pitchFamily="65" charset="-120"/>
                <a:ea typeface="標楷體" panose="03000509000000000000" pitchFamily="65" charset="-120"/>
              </a:rPr>
              <a:t>安全及使用需求，亦無減少通常效用或契約預定效用，</a:t>
            </a:r>
            <a:r>
              <a:rPr lang="zh-TW" altLang="zh-TW" sz="2200" b="1" u="sng" dirty="0">
                <a:solidFill>
                  <a:srgbClr val="FF0000"/>
                </a:solidFill>
                <a:latin typeface="標楷體" panose="03000509000000000000" pitchFamily="65" charset="-120"/>
                <a:ea typeface="標楷體" panose="03000509000000000000" pitchFamily="65" charset="-120"/>
              </a:rPr>
              <a:t>經機關檢討</a:t>
            </a:r>
            <a:r>
              <a:rPr lang="zh-TW" altLang="zh-TW" sz="2200" b="1" dirty="0">
                <a:solidFill>
                  <a:srgbClr val="1C1C1C"/>
                </a:solidFill>
                <a:latin typeface="標楷體" panose="03000509000000000000" pitchFamily="65" charset="-120"/>
                <a:ea typeface="標楷體" panose="03000509000000000000" pitchFamily="65" charset="-120"/>
              </a:rPr>
              <a:t>不必拆換、更換或拆換、更換確有困難，或不必補交者，</a:t>
            </a:r>
            <a:r>
              <a:rPr lang="zh-TW" altLang="zh-TW" sz="2200" b="1" u="sng" dirty="0">
                <a:solidFill>
                  <a:srgbClr val="0000FF"/>
                </a:solidFill>
                <a:latin typeface="標楷體" panose="03000509000000000000" pitchFamily="65" charset="-120"/>
                <a:ea typeface="標楷體" panose="03000509000000000000" pitchFamily="65" charset="-120"/>
              </a:rPr>
              <a:t>得於必要時</a:t>
            </a:r>
            <a:r>
              <a:rPr lang="zh-TW" altLang="zh-TW" sz="2200" b="1" dirty="0">
                <a:solidFill>
                  <a:srgbClr val="1C1C1C"/>
                </a:solidFill>
                <a:latin typeface="標楷體" panose="03000509000000000000" pitchFamily="65" charset="-120"/>
                <a:ea typeface="標楷體" panose="03000509000000000000" pitchFamily="65" charset="-120"/>
              </a:rPr>
              <a:t>減價收受。</a:t>
            </a:r>
            <a:endParaRPr lang="zh-TW" altLang="en-US" sz="2200" b="1" dirty="0">
              <a:solidFill>
                <a:srgbClr val="1C1C1C"/>
              </a:solidFill>
              <a:latin typeface="標楷體" pitchFamily="65" charset="-120"/>
              <a:ea typeface="標楷體" pitchFamily="65" charset="-120"/>
            </a:endParaRPr>
          </a:p>
        </p:txBody>
      </p:sp>
      <p:sp>
        <p:nvSpPr>
          <p:cNvPr id="4" name="投影片編號版面配置區 3"/>
          <p:cNvSpPr>
            <a:spLocks noGrp="1"/>
          </p:cNvSpPr>
          <p:nvPr>
            <p:ph type="sldNum" sz="quarter" idx="11"/>
          </p:nvPr>
        </p:nvSpPr>
        <p:spPr/>
        <p:txBody>
          <a:bodyPr/>
          <a:lstStyle/>
          <a:p>
            <a:pPr>
              <a:defRPr/>
            </a:pPr>
            <a:fld id="{B297618D-912A-4A37-8D12-673DBD014E08}" type="slidenum">
              <a:rPr lang="en-US" altLang="zh-TW" smtClean="0"/>
              <a:pPr>
                <a:defRPr/>
              </a:pPr>
              <a:t>113</a:t>
            </a:fld>
            <a:endParaRPr lang="en-US" altLang="zh-TW"/>
          </a:p>
        </p:txBody>
      </p:sp>
      <p:graphicFrame>
        <p:nvGraphicFramePr>
          <p:cNvPr id="2" name="表格 1"/>
          <p:cNvGraphicFramePr>
            <a:graphicFrameLocks noGrp="1"/>
          </p:cNvGraphicFramePr>
          <p:nvPr/>
        </p:nvGraphicFramePr>
        <p:xfrm>
          <a:off x="395536" y="1844824"/>
          <a:ext cx="8424936" cy="4636200"/>
        </p:xfrm>
        <a:graphic>
          <a:graphicData uri="http://schemas.openxmlformats.org/drawingml/2006/table">
            <a:tbl>
              <a:tblPr firstRow="1" bandRow="1">
                <a:tableStyleId>{5C22544A-7EE6-4342-B048-85BDC9FD1C3A}</a:tableStyleId>
              </a:tblPr>
              <a:tblGrid>
                <a:gridCol w="995182">
                  <a:extLst>
                    <a:ext uri="{9D8B030D-6E8A-4147-A177-3AD203B41FA5}">
                      <a16:colId xmlns:a16="http://schemas.microsoft.com/office/drawing/2014/main" val="20000"/>
                    </a:ext>
                  </a:extLst>
                </a:gridCol>
                <a:gridCol w="7429754">
                  <a:extLst>
                    <a:ext uri="{9D8B030D-6E8A-4147-A177-3AD203B41FA5}">
                      <a16:colId xmlns:a16="http://schemas.microsoft.com/office/drawing/2014/main" val="20001"/>
                    </a:ext>
                  </a:extLst>
                </a:gridCol>
              </a:tblGrid>
              <a:tr h="370840">
                <a:tc>
                  <a:txBody>
                    <a:bodyPr/>
                    <a:lstStyle/>
                    <a:p>
                      <a:pPr algn="ctr">
                        <a:lnSpc>
                          <a:spcPts val="2900"/>
                        </a:lnSpc>
                      </a:pPr>
                      <a:r>
                        <a:rPr lang="zh-TW" altLang="en-US" sz="2400" dirty="0">
                          <a:solidFill>
                            <a:sysClr val="windowText" lastClr="000000"/>
                          </a:solidFill>
                          <a:latin typeface="標楷體" panose="03000509000000000000" pitchFamily="65" charset="-120"/>
                          <a:ea typeface="標楷體" panose="03000509000000000000" pitchFamily="65" charset="-120"/>
                        </a:rPr>
                        <a:t>性質</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ctr">
                        <a:lnSpc>
                          <a:spcPts val="2900"/>
                        </a:lnSpc>
                      </a:pPr>
                      <a:r>
                        <a:rPr lang="zh-TW" altLang="en-US" sz="2400" dirty="0">
                          <a:solidFill>
                            <a:sysClr val="windowText" lastClr="000000"/>
                          </a:solidFill>
                          <a:latin typeface="標楷體" panose="03000509000000000000" pitchFamily="65" charset="-120"/>
                          <a:ea typeface="標楷體" panose="03000509000000000000" pitchFamily="65" charset="-120"/>
                        </a:rPr>
                        <a:t>選項</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extLst>
                  <a:ext uri="{0D108BD9-81ED-4DB2-BD59-A6C34878D82A}">
                    <a16:rowId xmlns:a16="http://schemas.microsoft.com/office/drawing/2014/main" val="10000"/>
                  </a:ext>
                </a:extLst>
              </a:tr>
              <a:tr h="370840">
                <a:tc>
                  <a:txBody>
                    <a:bodyPr/>
                    <a:lstStyle/>
                    <a:p>
                      <a:pPr>
                        <a:lnSpc>
                          <a:spcPts val="2900"/>
                        </a:lnSpc>
                      </a:pPr>
                      <a:r>
                        <a:rPr lang="zh-TW" altLang="en-US" sz="2400" b="1" dirty="0">
                          <a:solidFill>
                            <a:sysClr val="windowText" lastClr="000000"/>
                          </a:solidFill>
                          <a:latin typeface="標楷體" panose="03000509000000000000" pitchFamily="65" charset="-120"/>
                          <a:ea typeface="標楷體" panose="03000509000000000000" pitchFamily="65" charset="-120"/>
                        </a:rPr>
                        <a:t>工程</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pPr marL="266700" indent="-266700" algn="just">
                        <a:lnSpc>
                          <a:spcPts val="2900"/>
                        </a:lnSpc>
                      </a:pPr>
                      <a:r>
                        <a:rPr lang="zh-TW" altLang="zh-TW" sz="2400" b="1" kern="1200" dirty="0">
                          <a:solidFill>
                            <a:sysClr val="windowText" lastClr="000000"/>
                          </a:solidFill>
                          <a:effectLst/>
                          <a:latin typeface="標楷體" panose="03000509000000000000" pitchFamily="65" charset="-120"/>
                          <a:ea typeface="標楷體" panose="03000509000000000000" pitchFamily="65" charset="-120"/>
                          <a:cs typeface="+mn-cs"/>
                        </a:rPr>
                        <a:t>□採減價收受者，按</a:t>
                      </a:r>
                      <a:r>
                        <a:rPr lang="zh-TW" altLang="zh-TW" sz="2400" b="1" u="sng" kern="1200" dirty="0">
                          <a:solidFill>
                            <a:srgbClr val="0000FF"/>
                          </a:solidFill>
                          <a:effectLst/>
                          <a:latin typeface="標楷體" panose="03000509000000000000" pitchFamily="65" charset="-120"/>
                          <a:ea typeface="標楷體" panose="03000509000000000000" pitchFamily="65" charset="-120"/>
                          <a:cs typeface="+mn-cs"/>
                        </a:rPr>
                        <a:t>不符項目標的</a:t>
                      </a:r>
                      <a:r>
                        <a:rPr lang="zh-TW" altLang="zh-TW" sz="2400" b="1" kern="1200" dirty="0">
                          <a:solidFill>
                            <a:sysClr val="windowText" lastClr="000000"/>
                          </a:solidFill>
                          <a:effectLst/>
                          <a:latin typeface="標楷體" panose="03000509000000000000" pitchFamily="65" charset="-120"/>
                          <a:ea typeface="標楷體" panose="03000509000000000000" pitchFamily="65" charset="-120"/>
                          <a:cs typeface="+mn-cs"/>
                        </a:rPr>
                        <a:t>之契約價金＿＿</a:t>
                      </a:r>
                      <a:r>
                        <a:rPr lang="en-US" altLang="zh-TW" sz="2400" b="1" kern="1200" dirty="0">
                          <a:solidFill>
                            <a:sysClr val="windowText" lastClr="000000"/>
                          </a:solidFill>
                          <a:effectLst/>
                          <a:latin typeface="標楷體" panose="03000509000000000000" pitchFamily="65" charset="-120"/>
                          <a:ea typeface="標楷體" panose="03000509000000000000" pitchFamily="65" charset="-120"/>
                          <a:cs typeface="+mn-cs"/>
                        </a:rPr>
                        <a:t>%</a:t>
                      </a:r>
                      <a:r>
                        <a:rPr lang="zh-TW" altLang="zh-TW" sz="2400" b="1" kern="1200" dirty="0">
                          <a:solidFill>
                            <a:sysClr val="windowText" lastClr="000000"/>
                          </a:solidFill>
                          <a:effectLst/>
                          <a:latin typeface="標楷體" panose="03000509000000000000" pitchFamily="65" charset="-120"/>
                          <a:ea typeface="標楷體" panose="03000509000000000000" pitchFamily="65" charset="-120"/>
                          <a:cs typeface="+mn-cs"/>
                        </a:rPr>
                        <a:t>（由機關視需要於招標時載明）</a:t>
                      </a:r>
                      <a:r>
                        <a:rPr lang="zh-TW" altLang="zh-TW" sz="2400" b="1" u="sng" kern="1200" dirty="0">
                          <a:solidFill>
                            <a:srgbClr val="0000FF"/>
                          </a:solidFill>
                          <a:effectLst/>
                          <a:latin typeface="標楷體" panose="03000509000000000000" pitchFamily="65" charset="-120"/>
                          <a:ea typeface="標楷體" panose="03000509000000000000" pitchFamily="65" charset="-120"/>
                          <a:cs typeface="+mn-cs"/>
                        </a:rPr>
                        <a:t>減價</a:t>
                      </a:r>
                      <a:r>
                        <a:rPr lang="zh-TW" altLang="zh-TW" sz="2400" b="1" kern="1200" dirty="0">
                          <a:solidFill>
                            <a:sysClr val="windowText" lastClr="000000"/>
                          </a:solidFill>
                          <a:effectLst/>
                          <a:latin typeface="標楷體" panose="03000509000000000000" pitchFamily="65" charset="-120"/>
                          <a:ea typeface="標楷體" panose="03000509000000000000" pitchFamily="65" charset="-120"/>
                          <a:cs typeface="+mn-cs"/>
                        </a:rPr>
                        <a:t>，並</a:t>
                      </a:r>
                      <a:r>
                        <a:rPr lang="zh-TW" altLang="zh-TW" sz="2400" b="1" u="sng" kern="1200" dirty="0">
                          <a:solidFill>
                            <a:srgbClr val="0000FF"/>
                          </a:solidFill>
                          <a:effectLst/>
                          <a:latin typeface="標楷體" panose="03000509000000000000" pitchFamily="65" charset="-120"/>
                          <a:ea typeface="標楷體" panose="03000509000000000000" pitchFamily="65" charset="-120"/>
                          <a:cs typeface="+mn-cs"/>
                        </a:rPr>
                        <a:t>處以減價</a:t>
                      </a:r>
                      <a:r>
                        <a:rPr lang="zh-TW" altLang="zh-TW" sz="2400" b="1" kern="1200" dirty="0">
                          <a:solidFill>
                            <a:sysClr val="windowText" lastClr="000000"/>
                          </a:solidFill>
                          <a:effectLst/>
                          <a:latin typeface="標楷體" panose="03000509000000000000" pitchFamily="65" charset="-120"/>
                          <a:ea typeface="標楷體" panose="03000509000000000000" pitchFamily="65" charset="-120"/>
                          <a:cs typeface="+mn-cs"/>
                        </a:rPr>
                        <a:t>金額＿＿</a:t>
                      </a:r>
                      <a:r>
                        <a:rPr lang="en-US" altLang="zh-TW" sz="2400" b="1" kern="1200" dirty="0">
                          <a:solidFill>
                            <a:sysClr val="windowText" lastClr="000000"/>
                          </a:solidFill>
                          <a:effectLst/>
                          <a:latin typeface="標楷體" panose="03000509000000000000" pitchFamily="65" charset="-120"/>
                          <a:ea typeface="標楷體" panose="03000509000000000000" pitchFamily="65" charset="-120"/>
                          <a:cs typeface="+mn-cs"/>
                        </a:rPr>
                        <a:t>%</a:t>
                      </a:r>
                      <a:r>
                        <a:rPr lang="zh-TW" altLang="zh-TW" sz="2400" b="1" kern="1200" dirty="0">
                          <a:solidFill>
                            <a:sysClr val="windowText" lastClr="000000"/>
                          </a:solidFill>
                          <a:effectLst/>
                          <a:latin typeface="標楷體" panose="03000509000000000000" pitchFamily="65" charset="-120"/>
                          <a:ea typeface="標楷體" panose="03000509000000000000" pitchFamily="65" charset="-120"/>
                          <a:cs typeface="+mn-cs"/>
                        </a:rPr>
                        <a:t>（由機關視需要於招標時載明）之</a:t>
                      </a:r>
                      <a:r>
                        <a:rPr lang="zh-TW" altLang="zh-TW" sz="2400" b="1" u="sng" kern="1200" dirty="0">
                          <a:solidFill>
                            <a:srgbClr val="0000FF"/>
                          </a:solidFill>
                          <a:effectLst/>
                          <a:latin typeface="標楷體" panose="03000509000000000000" pitchFamily="65" charset="-120"/>
                          <a:ea typeface="標楷體" panose="03000509000000000000" pitchFamily="65" charset="-120"/>
                          <a:cs typeface="+mn-cs"/>
                        </a:rPr>
                        <a:t>違約金</a:t>
                      </a:r>
                      <a:r>
                        <a:rPr lang="zh-TW" altLang="zh-TW" sz="2400" b="1" kern="1200" dirty="0">
                          <a:solidFill>
                            <a:sysClr val="windowText" lastClr="000000"/>
                          </a:solidFill>
                          <a:effectLst/>
                          <a:latin typeface="標楷體" panose="03000509000000000000" pitchFamily="65" charset="-120"/>
                          <a:ea typeface="標楷體" panose="03000509000000000000" pitchFamily="65" charset="-120"/>
                          <a:cs typeface="+mn-cs"/>
                        </a:rPr>
                        <a:t>。但其屬</a:t>
                      </a:r>
                      <a:r>
                        <a:rPr lang="zh-TW" altLang="zh-TW" sz="2400" b="1" u="sng" kern="1200" dirty="0">
                          <a:solidFill>
                            <a:srgbClr val="FF0000"/>
                          </a:solidFill>
                          <a:effectLst/>
                          <a:latin typeface="標楷體" panose="03000509000000000000" pitchFamily="65" charset="-120"/>
                          <a:ea typeface="標楷體" panose="03000509000000000000" pitchFamily="65" charset="-120"/>
                          <a:cs typeface="+mn-cs"/>
                        </a:rPr>
                        <a:t>尺寸不符規定者</a:t>
                      </a:r>
                      <a:r>
                        <a:rPr lang="zh-TW" altLang="zh-TW" sz="2400" b="1" kern="1200" dirty="0">
                          <a:solidFill>
                            <a:sysClr val="windowText" lastClr="000000"/>
                          </a:solidFill>
                          <a:effectLst/>
                          <a:latin typeface="標楷體" panose="03000509000000000000" pitchFamily="65" charset="-120"/>
                          <a:ea typeface="標楷體" panose="03000509000000000000" pitchFamily="65" charset="-120"/>
                          <a:cs typeface="+mn-cs"/>
                        </a:rPr>
                        <a:t>，減價金額得就尺寸差異部分按契約價金比例計算之；屬</a:t>
                      </a:r>
                      <a:r>
                        <a:rPr lang="zh-TW" altLang="zh-TW" sz="2400" b="1" u="sng" kern="1200" dirty="0">
                          <a:solidFill>
                            <a:srgbClr val="FF0000"/>
                          </a:solidFill>
                          <a:effectLst/>
                          <a:latin typeface="標楷體" panose="03000509000000000000" pitchFamily="65" charset="-120"/>
                          <a:ea typeface="標楷體" panose="03000509000000000000" pitchFamily="65" charset="-120"/>
                          <a:cs typeface="+mn-cs"/>
                        </a:rPr>
                        <a:t>工料不符規定者</a:t>
                      </a:r>
                      <a:r>
                        <a:rPr lang="zh-TW" altLang="zh-TW" sz="2400" b="1" kern="1200" dirty="0">
                          <a:solidFill>
                            <a:sysClr val="windowText" lastClr="000000"/>
                          </a:solidFill>
                          <a:effectLst/>
                          <a:latin typeface="標楷體" panose="03000509000000000000" pitchFamily="65" charset="-120"/>
                          <a:ea typeface="標楷體" panose="03000509000000000000" pitchFamily="65" charset="-120"/>
                          <a:cs typeface="+mn-cs"/>
                        </a:rPr>
                        <a:t>，減價金額得按工料差額計算之。減價及違約金之總額，以</a:t>
                      </a:r>
                      <a:r>
                        <a:rPr lang="zh-TW" altLang="zh-TW" sz="2400" b="1" u="sng" kern="1200" dirty="0">
                          <a:solidFill>
                            <a:srgbClr val="0000FF"/>
                          </a:solidFill>
                          <a:effectLst/>
                          <a:latin typeface="標楷體" panose="03000509000000000000" pitchFamily="65" charset="-120"/>
                          <a:ea typeface="標楷體" panose="03000509000000000000" pitchFamily="65" charset="-120"/>
                          <a:cs typeface="+mn-cs"/>
                        </a:rPr>
                        <a:t>該項目之契約價金為限</a:t>
                      </a:r>
                      <a:r>
                        <a:rPr lang="zh-TW" altLang="zh-TW" sz="2400" b="1" kern="1200" dirty="0">
                          <a:solidFill>
                            <a:sysClr val="windowText" lastClr="000000"/>
                          </a:solidFill>
                          <a:effectLst/>
                          <a:latin typeface="標楷體" panose="03000509000000000000" pitchFamily="65" charset="-120"/>
                          <a:ea typeface="標楷體" panose="03000509000000000000" pitchFamily="65" charset="-120"/>
                          <a:cs typeface="+mn-cs"/>
                        </a:rPr>
                        <a:t>。</a:t>
                      </a:r>
                      <a:endParaRPr lang="zh-TW" altLang="en-US" sz="2400" b="1" dirty="0">
                        <a:solidFill>
                          <a:sysClr val="windowText" lastClr="000000"/>
                        </a:solidFill>
                        <a:latin typeface="標楷體" panose="03000509000000000000" pitchFamily="65" charset="-120"/>
                        <a:ea typeface="標楷體" panose="03000509000000000000" pitchFamily="65" charset="-12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10001"/>
                  </a:ext>
                </a:extLst>
              </a:tr>
              <a:tr h="370840">
                <a:tc>
                  <a:txBody>
                    <a:bodyPr/>
                    <a:lstStyle/>
                    <a:p>
                      <a:pPr>
                        <a:lnSpc>
                          <a:spcPts val="2900"/>
                        </a:lnSpc>
                      </a:pPr>
                      <a:r>
                        <a:rPr lang="zh-TW" altLang="en-US" sz="2400" b="1" dirty="0">
                          <a:solidFill>
                            <a:sysClr val="windowText" lastClr="000000"/>
                          </a:solidFill>
                          <a:latin typeface="標楷體" panose="03000509000000000000" pitchFamily="65" charset="-120"/>
                          <a:ea typeface="標楷體" panose="03000509000000000000" pitchFamily="65" charset="-120"/>
                        </a:rPr>
                        <a:t>財物</a:t>
                      </a:r>
                      <a:endParaRPr lang="en-US" altLang="zh-TW" sz="2400" b="1" dirty="0">
                        <a:solidFill>
                          <a:sysClr val="windowText" lastClr="000000"/>
                        </a:solidFill>
                        <a:latin typeface="標楷體" panose="03000509000000000000" pitchFamily="65" charset="-120"/>
                        <a:ea typeface="標楷體" panose="03000509000000000000" pitchFamily="65" charset="-120"/>
                      </a:endParaRPr>
                    </a:p>
                    <a:p>
                      <a:pPr>
                        <a:lnSpc>
                          <a:spcPts val="2900"/>
                        </a:lnSpc>
                      </a:pPr>
                      <a:r>
                        <a:rPr lang="zh-TW" altLang="en-US" sz="2400" b="1" dirty="0">
                          <a:solidFill>
                            <a:sysClr val="windowText" lastClr="000000"/>
                          </a:solidFill>
                          <a:latin typeface="標楷體" panose="03000509000000000000" pitchFamily="65" charset="-120"/>
                          <a:ea typeface="標楷體" panose="03000509000000000000" pitchFamily="65" charset="-120"/>
                        </a:rPr>
                        <a:t>勞務</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266700" marR="0" indent="-266700" algn="just" defTabSz="914400" rtl="0" eaLnBrk="1" fontAlgn="auto" latinLnBrk="0" hangingPunct="1">
                        <a:lnSpc>
                          <a:spcPts val="2900"/>
                        </a:lnSpc>
                        <a:spcBef>
                          <a:spcPts val="0"/>
                        </a:spcBef>
                        <a:spcAft>
                          <a:spcPts val="0"/>
                        </a:spcAft>
                        <a:buClrTx/>
                        <a:buSzTx/>
                        <a:buFontTx/>
                        <a:buNone/>
                        <a:tabLst/>
                        <a:defRPr/>
                      </a:pPr>
                      <a:r>
                        <a:rPr lang="zh-TW" altLang="zh-TW" sz="2400" b="1" kern="1200" dirty="0">
                          <a:solidFill>
                            <a:sysClr val="windowText" lastClr="000000"/>
                          </a:solidFill>
                          <a:effectLst/>
                          <a:latin typeface="標楷體" panose="03000509000000000000" pitchFamily="65" charset="-120"/>
                          <a:ea typeface="標楷體" panose="03000509000000000000" pitchFamily="65" charset="-120"/>
                          <a:cs typeface="+mn-cs"/>
                        </a:rPr>
                        <a:t>□採減價收受者，按</a:t>
                      </a:r>
                      <a:r>
                        <a:rPr lang="zh-TW" altLang="zh-TW" sz="2400" b="1" u="sng" kern="1200" dirty="0">
                          <a:solidFill>
                            <a:srgbClr val="0000FF"/>
                          </a:solidFill>
                          <a:effectLst/>
                          <a:latin typeface="標楷體" panose="03000509000000000000" pitchFamily="65" charset="-120"/>
                          <a:ea typeface="標楷體" panose="03000509000000000000" pitchFamily="65" charset="-120"/>
                          <a:cs typeface="+mn-cs"/>
                        </a:rPr>
                        <a:t>不符項目標的</a:t>
                      </a:r>
                      <a:r>
                        <a:rPr lang="zh-TW" altLang="zh-TW" sz="2400" b="1" kern="1200" dirty="0">
                          <a:solidFill>
                            <a:sysClr val="windowText" lastClr="000000"/>
                          </a:solidFill>
                          <a:effectLst/>
                          <a:latin typeface="標楷體" panose="03000509000000000000" pitchFamily="65" charset="-120"/>
                          <a:ea typeface="標楷體" panose="03000509000000000000" pitchFamily="65" charset="-120"/>
                          <a:cs typeface="+mn-cs"/>
                        </a:rPr>
                        <a:t>之契約價金</a:t>
                      </a:r>
                      <a:r>
                        <a:rPr lang="en-US" altLang="zh-TW" sz="2400" b="1" kern="1200" dirty="0">
                          <a:solidFill>
                            <a:sysClr val="windowText" lastClr="000000"/>
                          </a:solidFill>
                          <a:effectLst/>
                          <a:latin typeface="標楷體" panose="03000509000000000000" pitchFamily="65" charset="-120"/>
                          <a:ea typeface="標楷體" panose="03000509000000000000" pitchFamily="65" charset="-120"/>
                          <a:cs typeface="+mn-cs"/>
                        </a:rPr>
                        <a:t>____% (</a:t>
                      </a:r>
                      <a:r>
                        <a:rPr lang="zh-TW" altLang="zh-TW" sz="2400" b="1" kern="1200" dirty="0">
                          <a:solidFill>
                            <a:sysClr val="windowText" lastClr="000000"/>
                          </a:solidFill>
                          <a:effectLst/>
                          <a:latin typeface="標楷體" panose="03000509000000000000" pitchFamily="65" charset="-120"/>
                          <a:ea typeface="標楷體" panose="03000509000000000000" pitchFamily="65" charset="-120"/>
                          <a:cs typeface="+mn-cs"/>
                        </a:rPr>
                        <a:t>由機關視需要於招標時載明</a:t>
                      </a:r>
                      <a:r>
                        <a:rPr lang="en-US" altLang="zh-TW" sz="2400" b="1" kern="1200" dirty="0">
                          <a:solidFill>
                            <a:sysClr val="windowText" lastClr="000000"/>
                          </a:solidFill>
                          <a:effectLst/>
                          <a:latin typeface="標楷體" panose="03000509000000000000" pitchFamily="65" charset="-120"/>
                          <a:ea typeface="標楷體" panose="03000509000000000000" pitchFamily="65" charset="-120"/>
                          <a:cs typeface="+mn-cs"/>
                        </a:rPr>
                        <a:t>)</a:t>
                      </a:r>
                      <a:r>
                        <a:rPr lang="zh-TW" altLang="zh-TW" sz="2400" b="1" u="sng" kern="1200" dirty="0">
                          <a:solidFill>
                            <a:srgbClr val="0000FF"/>
                          </a:solidFill>
                          <a:effectLst/>
                          <a:latin typeface="標楷體" panose="03000509000000000000" pitchFamily="65" charset="-120"/>
                          <a:ea typeface="標楷體" panose="03000509000000000000" pitchFamily="65" charset="-120"/>
                          <a:cs typeface="+mn-cs"/>
                        </a:rPr>
                        <a:t>減價</a:t>
                      </a:r>
                      <a:r>
                        <a:rPr lang="zh-TW" altLang="zh-TW" sz="2400" b="1" kern="1200" dirty="0">
                          <a:solidFill>
                            <a:sysClr val="windowText" lastClr="000000"/>
                          </a:solidFill>
                          <a:effectLst/>
                          <a:latin typeface="標楷體" panose="03000509000000000000" pitchFamily="65" charset="-120"/>
                          <a:ea typeface="標楷體" panose="03000509000000000000" pitchFamily="65" charset="-120"/>
                          <a:cs typeface="+mn-cs"/>
                        </a:rPr>
                        <a:t>，並</a:t>
                      </a:r>
                      <a:r>
                        <a:rPr lang="zh-TW" altLang="zh-TW" sz="2400" b="1" u="sng" kern="1200" dirty="0">
                          <a:solidFill>
                            <a:srgbClr val="0000FF"/>
                          </a:solidFill>
                          <a:effectLst/>
                          <a:latin typeface="標楷體" panose="03000509000000000000" pitchFamily="65" charset="-120"/>
                          <a:ea typeface="標楷體" panose="03000509000000000000" pitchFamily="65" charset="-120"/>
                          <a:cs typeface="+mn-cs"/>
                        </a:rPr>
                        <a:t>處以減價</a:t>
                      </a:r>
                      <a:r>
                        <a:rPr lang="zh-TW" altLang="zh-TW" sz="2400" b="1" kern="1200" dirty="0">
                          <a:solidFill>
                            <a:sysClr val="windowText" lastClr="000000"/>
                          </a:solidFill>
                          <a:effectLst/>
                          <a:latin typeface="標楷體" panose="03000509000000000000" pitchFamily="65" charset="-120"/>
                          <a:ea typeface="標楷體" panose="03000509000000000000" pitchFamily="65" charset="-120"/>
                          <a:cs typeface="+mn-cs"/>
                        </a:rPr>
                        <a:t>金額</a:t>
                      </a:r>
                      <a:r>
                        <a:rPr lang="en-US" altLang="zh-TW" sz="2400" b="1" kern="1200" dirty="0">
                          <a:solidFill>
                            <a:sysClr val="windowText" lastClr="000000"/>
                          </a:solidFill>
                          <a:effectLst/>
                          <a:latin typeface="標楷體" panose="03000509000000000000" pitchFamily="65" charset="-120"/>
                          <a:ea typeface="標楷體" panose="03000509000000000000" pitchFamily="65" charset="-120"/>
                          <a:cs typeface="+mn-cs"/>
                        </a:rPr>
                        <a:t>___%(</a:t>
                      </a:r>
                      <a:r>
                        <a:rPr lang="zh-TW" altLang="zh-TW" sz="2400" b="1" kern="1200" dirty="0">
                          <a:solidFill>
                            <a:sysClr val="windowText" lastClr="000000"/>
                          </a:solidFill>
                          <a:effectLst/>
                          <a:latin typeface="標楷體" panose="03000509000000000000" pitchFamily="65" charset="-120"/>
                          <a:ea typeface="標楷體" panose="03000509000000000000" pitchFamily="65" charset="-120"/>
                          <a:cs typeface="+mn-cs"/>
                        </a:rPr>
                        <a:t>由機關視需要於招標時載明</a:t>
                      </a:r>
                      <a:r>
                        <a:rPr lang="en-US" altLang="zh-TW" sz="2400" b="1" kern="1200" dirty="0">
                          <a:solidFill>
                            <a:sysClr val="windowText" lastClr="000000"/>
                          </a:solidFill>
                          <a:effectLst/>
                          <a:latin typeface="標楷體" panose="03000509000000000000" pitchFamily="65" charset="-120"/>
                          <a:ea typeface="標楷體" panose="03000509000000000000" pitchFamily="65" charset="-120"/>
                          <a:cs typeface="+mn-cs"/>
                        </a:rPr>
                        <a:t>)</a:t>
                      </a:r>
                      <a:r>
                        <a:rPr lang="zh-TW" altLang="zh-TW" sz="2400" b="1" kern="1200" dirty="0">
                          <a:solidFill>
                            <a:sysClr val="windowText" lastClr="000000"/>
                          </a:solidFill>
                          <a:effectLst/>
                          <a:latin typeface="標楷體" panose="03000509000000000000" pitchFamily="65" charset="-120"/>
                          <a:ea typeface="標楷體" panose="03000509000000000000" pitchFamily="65" charset="-120"/>
                          <a:cs typeface="+mn-cs"/>
                        </a:rPr>
                        <a:t>之</a:t>
                      </a:r>
                      <a:r>
                        <a:rPr lang="zh-TW" altLang="zh-TW" sz="2400" b="1" u="sng" kern="1200" dirty="0">
                          <a:solidFill>
                            <a:srgbClr val="0000FF"/>
                          </a:solidFill>
                          <a:effectLst/>
                          <a:latin typeface="標楷體" panose="03000509000000000000" pitchFamily="65" charset="-120"/>
                          <a:ea typeface="標楷體" panose="03000509000000000000" pitchFamily="65" charset="-120"/>
                          <a:cs typeface="+mn-cs"/>
                        </a:rPr>
                        <a:t>違約金</a:t>
                      </a:r>
                      <a:r>
                        <a:rPr lang="zh-TW" altLang="zh-TW" sz="2400" b="1" kern="1200" dirty="0">
                          <a:solidFill>
                            <a:sysClr val="windowText" lastClr="000000"/>
                          </a:solidFill>
                          <a:effectLst/>
                          <a:latin typeface="標楷體" panose="03000509000000000000" pitchFamily="65" charset="-120"/>
                          <a:ea typeface="標楷體" panose="03000509000000000000" pitchFamily="65" charset="-120"/>
                          <a:cs typeface="+mn-cs"/>
                        </a:rPr>
                        <a:t>。減價及違約金之總額，以</a:t>
                      </a:r>
                      <a:r>
                        <a:rPr lang="zh-TW" altLang="zh-TW" sz="2400" b="1" u="sng" kern="1200" dirty="0">
                          <a:solidFill>
                            <a:srgbClr val="0000FF"/>
                          </a:solidFill>
                          <a:effectLst/>
                          <a:latin typeface="標楷體" panose="03000509000000000000" pitchFamily="65" charset="-120"/>
                          <a:ea typeface="標楷體" panose="03000509000000000000" pitchFamily="65" charset="-120"/>
                          <a:cs typeface="+mn-cs"/>
                        </a:rPr>
                        <a:t>該項目之契約價金為限</a:t>
                      </a:r>
                      <a:r>
                        <a:rPr lang="zh-TW" altLang="zh-TW" sz="2400" b="1" kern="1200" dirty="0">
                          <a:solidFill>
                            <a:sysClr val="windowText" lastClr="000000"/>
                          </a:solidFill>
                          <a:effectLst/>
                          <a:latin typeface="標楷體" panose="03000509000000000000" pitchFamily="65" charset="-120"/>
                          <a:ea typeface="標楷體" panose="03000509000000000000" pitchFamily="65" charset="-120"/>
                          <a:cs typeface="+mn-cs"/>
                        </a:rPr>
                        <a:t>。</a:t>
                      </a:r>
                      <a:endParaRPr lang="zh-TW" altLang="en-US" sz="2400" b="1" dirty="0">
                        <a:solidFill>
                          <a:sysClr val="windowText" lastClr="000000"/>
                        </a:solidFill>
                        <a:latin typeface="標楷體" panose="03000509000000000000" pitchFamily="65" charset="-120"/>
                        <a:ea typeface="標楷體" panose="03000509000000000000" pitchFamily="65" charset="-12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4243029794"/>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6" name="矩形 5">
            <a:extLst>
              <a:ext uri="{FF2B5EF4-FFF2-40B4-BE49-F238E27FC236}">
                <a16:creationId xmlns:a16="http://schemas.microsoft.com/office/drawing/2014/main" id="{AA6268D3-0C88-49D3-BAEF-3C2CE41059BB}"/>
              </a:ext>
            </a:extLst>
          </p:cNvPr>
          <p:cNvSpPr/>
          <p:nvPr/>
        </p:nvSpPr>
        <p:spPr>
          <a:xfrm>
            <a:off x="179512" y="260648"/>
            <a:ext cx="8640960" cy="4292009"/>
          </a:xfrm>
          <a:prstGeom prst="rect">
            <a:avLst/>
          </a:prstGeom>
        </p:spPr>
        <p:txBody>
          <a:bodyPr wrap="square">
            <a:spAutoFit/>
          </a:bodyPr>
          <a:lstStyle/>
          <a:p>
            <a:pPr marL="457200" indent="-457200" algn="just">
              <a:lnSpc>
                <a:spcPts val="3300"/>
              </a:lnSpc>
              <a:buFont typeface="Wingdings" panose="05000000000000000000" pitchFamily="2" charset="2"/>
              <a:buChar char="l"/>
            </a:pPr>
            <a:r>
              <a:rPr lang="zh-TW" altLang="zh-TW" sz="2400" b="1" kern="0" dirty="0">
                <a:solidFill>
                  <a:srgbClr val="000000"/>
                </a:solidFill>
                <a:latin typeface="標楷體" panose="03000509000000000000" pitchFamily="65" charset="-120"/>
                <a:ea typeface="標楷體" panose="03000509000000000000" pitchFamily="65" charset="-120"/>
                <a:cs typeface="Times New Roman" panose="02020603050405020304" pitchFamily="18" charset="0"/>
              </a:rPr>
              <a:t>查驗或驗收不合格，且未於通知期限內依規定辦理之情形，是否得再處予逾期罰款乙節，如</a:t>
            </a:r>
            <a:r>
              <a:rPr lang="zh-TW" altLang="zh-TW" sz="2400" b="1" u="sng" kern="0" dirty="0">
                <a:solidFill>
                  <a:srgbClr val="FF0000"/>
                </a:solidFill>
                <a:latin typeface="標楷體" panose="03000509000000000000" pitchFamily="65" charset="-120"/>
                <a:ea typeface="標楷體" panose="03000509000000000000" pitchFamily="65" charset="-120"/>
                <a:cs typeface="Times New Roman" panose="02020603050405020304" pitchFamily="18" charset="0"/>
              </a:rPr>
              <a:t>逾期未改正，已逾契約原訂履約期限</a:t>
            </a:r>
            <a:r>
              <a:rPr lang="zh-TW" altLang="zh-TW" sz="2400" b="1" kern="0" dirty="0">
                <a:solidFill>
                  <a:srgbClr val="000000"/>
                </a:solidFill>
                <a:latin typeface="標楷體" panose="03000509000000000000" pitchFamily="65" charset="-120"/>
                <a:ea typeface="標楷體" panose="03000509000000000000" pitchFamily="65" charset="-120"/>
                <a:cs typeface="Times New Roman" panose="02020603050405020304" pitchFamily="18" charset="0"/>
              </a:rPr>
              <a:t>，應依契約有關「逾期履約」之規定辦理</a:t>
            </a:r>
            <a:r>
              <a:rPr lang="en-US" altLang="zh-TW" sz="2400" b="1" kern="0" dirty="0">
                <a:solidFill>
                  <a:srgbClr val="000000"/>
                </a:solidFill>
                <a:latin typeface="標楷體" panose="03000509000000000000" pitchFamily="65" charset="-120"/>
                <a:ea typeface="標楷體" panose="03000509000000000000" pitchFamily="65" charset="-120"/>
                <a:cs typeface="Times New Roman" panose="02020603050405020304" pitchFamily="18" charset="0"/>
              </a:rPr>
              <a:t>【</a:t>
            </a:r>
            <a:r>
              <a:rPr lang="en-US" altLang="zh-TW" sz="2400" kern="0" dirty="0">
                <a:solidFill>
                  <a:srgbClr val="000000"/>
                </a:solidFill>
                <a:latin typeface="標楷體" panose="03000509000000000000" pitchFamily="65" charset="-120"/>
                <a:ea typeface="標楷體" panose="03000509000000000000" pitchFamily="65" charset="-120"/>
                <a:cs typeface="Times New Roman" panose="02020603050405020304" pitchFamily="18" charset="0"/>
              </a:rPr>
              <a:t>89</a:t>
            </a:r>
            <a:r>
              <a:rPr lang="zh-TW" altLang="zh-TW" sz="2400" kern="0" dirty="0">
                <a:solidFill>
                  <a:srgbClr val="000000"/>
                </a:solidFill>
                <a:latin typeface="標楷體" panose="03000509000000000000" pitchFamily="65" charset="-120"/>
                <a:ea typeface="標楷體" panose="03000509000000000000" pitchFamily="65" charset="-120"/>
                <a:cs typeface="Times New Roman" panose="02020603050405020304" pitchFamily="18" charset="0"/>
              </a:rPr>
              <a:t>年</a:t>
            </a:r>
            <a:r>
              <a:rPr lang="en-US" altLang="zh-TW" sz="2400" kern="0" dirty="0">
                <a:solidFill>
                  <a:srgbClr val="000000"/>
                </a:solidFill>
                <a:latin typeface="標楷體" panose="03000509000000000000" pitchFamily="65" charset="-120"/>
                <a:ea typeface="標楷體" panose="03000509000000000000" pitchFamily="65" charset="-120"/>
                <a:cs typeface="Times New Roman" panose="02020603050405020304" pitchFamily="18" charset="0"/>
              </a:rPr>
              <a:t>1</a:t>
            </a:r>
            <a:r>
              <a:rPr lang="zh-TW" altLang="zh-TW" sz="2400" kern="0" dirty="0">
                <a:solidFill>
                  <a:srgbClr val="000000"/>
                </a:solidFill>
                <a:latin typeface="標楷體" panose="03000509000000000000" pitchFamily="65" charset="-120"/>
                <a:ea typeface="標楷體" panose="03000509000000000000" pitchFamily="65" charset="-120"/>
                <a:cs typeface="Times New Roman" panose="02020603050405020304" pitchFamily="18" charset="0"/>
              </a:rPr>
              <a:t>月</a:t>
            </a:r>
            <a:r>
              <a:rPr lang="en-US" altLang="zh-TW" sz="2400" kern="0" dirty="0">
                <a:solidFill>
                  <a:srgbClr val="000000"/>
                </a:solidFill>
                <a:latin typeface="標楷體" panose="03000509000000000000" pitchFamily="65" charset="-120"/>
                <a:ea typeface="標楷體" panose="03000509000000000000" pitchFamily="65" charset="-120"/>
                <a:cs typeface="Times New Roman" panose="02020603050405020304" pitchFamily="18" charset="0"/>
              </a:rPr>
              <a:t>5</a:t>
            </a:r>
            <a:r>
              <a:rPr lang="zh-TW" altLang="zh-TW" sz="2400" kern="0" dirty="0">
                <a:solidFill>
                  <a:srgbClr val="000000"/>
                </a:solidFill>
                <a:latin typeface="標楷體" panose="03000509000000000000" pitchFamily="65" charset="-120"/>
                <a:ea typeface="標楷體" panose="03000509000000000000" pitchFamily="65" charset="-120"/>
                <a:cs typeface="Times New Roman" panose="02020603050405020304" pitchFamily="18" charset="0"/>
              </a:rPr>
              <a:t>日</a:t>
            </a:r>
            <a:r>
              <a:rPr lang="en-US" altLang="zh-TW" sz="2400" kern="0" dirty="0">
                <a:solidFill>
                  <a:srgbClr val="000000"/>
                </a:solidFill>
                <a:latin typeface="標楷體" panose="03000509000000000000" pitchFamily="65" charset="-120"/>
                <a:ea typeface="標楷體" panose="03000509000000000000" pitchFamily="65" charset="-120"/>
                <a:cs typeface="Times New Roman" panose="02020603050405020304" pitchFamily="18" charset="0"/>
              </a:rPr>
              <a:t>(</a:t>
            </a:r>
            <a:r>
              <a:rPr lang="zh-TW" altLang="zh-TW" sz="2400" kern="0" dirty="0">
                <a:solidFill>
                  <a:srgbClr val="000000"/>
                </a:solidFill>
                <a:latin typeface="標楷體" panose="03000509000000000000" pitchFamily="65" charset="-120"/>
                <a:ea typeface="標楷體" panose="03000509000000000000" pitchFamily="65" charset="-120"/>
                <a:cs typeface="Times New Roman" panose="02020603050405020304" pitchFamily="18" charset="0"/>
              </a:rPr>
              <a:t>八九</a:t>
            </a:r>
            <a:r>
              <a:rPr lang="en-US" altLang="zh-TW" sz="2400" kern="0" dirty="0">
                <a:solidFill>
                  <a:srgbClr val="000000"/>
                </a:solidFill>
                <a:latin typeface="標楷體" panose="03000509000000000000" pitchFamily="65" charset="-120"/>
                <a:ea typeface="標楷體" panose="03000509000000000000" pitchFamily="65" charset="-120"/>
                <a:cs typeface="Times New Roman" panose="02020603050405020304" pitchFamily="18" charset="0"/>
              </a:rPr>
              <a:t>)</a:t>
            </a:r>
            <a:r>
              <a:rPr lang="zh-TW" altLang="zh-TW" sz="2400" kern="0" dirty="0">
                <a:solidFill>
                  <a:srgbClr val="000000"/>
                </a:solidFill>
                <a:latin typeface="標楷體" panose="03000509000000000000" pitchFamily="65" charset="-120"/>
                <a:ea typeface="標楷體" panose="03000509000000000000" pitchFamily="65" charset="-120"/>
                <a:cs typeface="Times New Roman" panose="02020603050405020304" pitchFamily="18" charset="0"/>
              </a:rPr>
              <a:t>工程企字第八八</a:t>
            </a:r>
            <a:r>
              <a:rPr lang="en-US" altLang="zh-TW" sz="2400" kern="0" dirty="0">
                <a:solidFill>
                  <a:srgbClr val="000000"/>
                </a:solidFill>
                <a:latin typeface="標楷體" panose="03000509000000000000" pitchFamily="65" charset="-120"/>
                <a:ea typeface="標楷體" panose="03000509000000000000" pitchFamily="65" charset="-120"/>
                <a:cs typeface="Times New Roman" panose="02020603050405020304" pitchFamily="18" charset="0"/>
              </a:rPr>
              <a:t>○</a:t>
            </a:r>
            <a:r>
              <a:rPr lang="zh-TW" altLang="zh-TW" sz="2400" kern="0" dirty="0">
                <a:solidFill>
                  <a:srgbClr val="000000"/>
                </a:solidFill>
                <a:latin typeface="標楷體" panose="03000509000000000000" pitchFamily="65" charset="-120"/>
                <a:ea typeface="標楷體" panose="03000509000000000000" pitchFamily="65" charset="-120"/>
                <a:cs typeface="Times New Roman" panose="02020603050405020304" pitchFamily="18" charset="0"/>
              </a:rPr>
              <a:t>二二六二七號</a:t>
            </a:r>
            <a:r>
              <a:rPr lang="en-US" altLang="zh-TW" sz="2400" kern="0" dirty="0">
                <a:solidFill>
                  <a:srgbClr val="000000"/>
                </a:solidFill>
                <a:latin typeface="標楷體" panose="03000509000000000000" pitchFamily="65" charset="-120"/>
                <a:ea typeface="標楷體" panose="03000509000000000000" pitchFamily="65" charset="-120"/>
                <a:cs typeface="Times New Roman" panose="02020603050405020304" pitchFamily="18" charset="0"/>
              </a:rPr>
              <a:t>】 </a:t>
            </a:r>
          </a:p>
          <a:p>
            <a:pPr marL="457200" indent="-457200" algn="just">
              <a:lnSpc>
                <a:spcPts val="3300"/>
              </a:lnSpc>
              <a:buFont typeface="Wingdings" panose="05000000000000000000" pitchFamily="2" charset="2"/>
              <a:buChar char="l"/>
            </a:pPr>
            <a:r>
              <a:rPr lang="zh-TW" altLang="zh-TW" sz="2400" kern="0" dirty="0">
                <a:latin typeface="標楷體" panose="03000509000000000000" pitchFamily="65" charset="-120"/>
                <a:ea typeface="標楷體" panose="03000509000000000000" pitchFamily="65" charset="-120"/>
                <a:cs typeface="Times New Roman" panose="02020603050405020304" pitchFamily="18" charset="0"/>
              </a:rPr>
              <a:t>依來函所附</a:t>
            </a:r>
            <a:r>
              <a:rPr lang="zh-TW" altLang="zh-TW" sz="2400" b="1" kern="0" dirty="0">
                <a:solidFill>
                  <a:srgbClr val="1C1C1C"/>
                </a:solidFill>
                <a:latin typeface="標楷體" panose="03000509000000000000" pitchFamily="65" charset="-120"/>
                <a:ea typeface="標楷體" panose="03000509000000000000" pitchFamily="65" charset="-120"/>
                <a:cs typeface="Times New Roman" panose="02020603050405020304" pitchFamily="18" charset="0"/>
              </a:rPr>
              <a:t>契約第</a:t>
            </a:r>
            <a:r>
              <a:rPr lang="en-US" altLang="zh-TW" sz="2400" b="1" kern="0" dirty="0">
                <a:solidFill>
                  <a:srgbClr val="1C1C1C"/>
                </a:solidFill>
                <a:latin typeface="標楷體" panose="03000509000000000000" pitchFamily="65" charset="-120"/>
                <a:ea typeface="標楷體" panose="03000509000000000000" pitchFamily="65" charset="-120"/>
              </a:rPr>
              <a:t>7</a:t>
            </a:r>
            <a:r>
              <a:rPr lang="zh-TW" altLang="zh-TW" sz="2400" b="1" kern="0" dirty="0">
                <a:solidFill>
                  <a:srgbClr val="1C1C1C"/>
                </a:solidFill>
                <a:latin typeface="標楷體" panose="03000509000000000000" pitchFamily="65" charset="-120"/>
                <a:ea typeface="標楷體" panose="03000509000000000000" pitchFamily="65" charset="-120"/>
                <a:cs typeface="Times New Roman" panose="02020603050405020304" pitchFamily="18" charset="0"/>
              </a:rPr>
              <a:t>點所載「逾期未改正者，按逾期日數，每日按契約價金總額千分之一計算逾期違約金」，</a:t>
            </a:r>
            <a:r>
              <a:rPr lang="zh-TW" altLang="zh-TW" sz="2400" b="1" u="sng" kern="0" dirty="0">
                <a:solidFill>
                  <a:srgbClr val="FF0000"/>
                </a:solidFill>
                <a:latin typeface="標楷體" panose="03000509000000000000" pitchFamily="65" charset="-120"/>
                <a:ea typeface="標楷體" panose="03000509000000000000" pitchFamily="65" charset="-120"/>
                <a:cs typeface="Times New Roman" panose="02020603050405020304" pitchFamily="18" charset="0"/>
              </a:rPr>
              <a:t>除契約另有規定外</a:t>
            </a:r>
            <a:r>
              <a:rPr lang="zh-TW" altLang="zh-TW" sz="2400" b="1" kern="0" dirty="0">
                <a:solidFill>
                  <a:srgbClr val="1C1C1C"/>
                </a:solidFill>
                <a:latin typeface="標楷體" panose="03000509000000000000" pitchFamily="65" charset="-120"/>
                <a:ea typeface="標楷體" panose="03000509000000000000" pitchFamily="65" charset="-120"/>
                <a:cs typeface="Times New Roman" panose="02020603050405020304" pitchFamily="18" charset="0"/>
              </a:rPr>
              <a:t>，如廠商未於貴所規定之期限內改正，且該改正期限已逾原訂履約期限，其</a:t>
            </a:r>
            <a:r>
              <a:rPr lang="zh-TW" altLang="zh-TW" sz="2400" b="1" u="sng" kern="0" dirty="0">
                <a:solidFill>
                  <a:srgbClr val="FF0000"/>
                </a:solidFill>
                <a:latin typeface="標楷體" panose="03000509000000000000" pitchFamily="65" charset="-120"/>
                <a:ea typeface="標楷體" panose="03000509000000000000" pitchFamily="65" charset="-120"/>
                <a:cs typeface="Times New Roman" panose="02020603050405020304" pitchFamily="18" charset="0"/>
              </a:rPr>
              <a:t>逾期違約金係自第</a:t>
            </a:r>
            <a:r>
              <a:rPr lang="en-US" altLang="zh-TW" sz="2400" b="1" u="sng" kern="0" dirty="0">
                <a:solidFill>
                  <a:srgbClr val="FF0000"/>
                </a:solidFill>
                <a:latin typeface="標楷體" panose="03000509000000000000" pitchFamily="65" charset="-120"/>
                <a:ea typeface="標楷體" panose="03000509000000000000" pitchFamily="65" charset="-120"/>
              </a:rPr>
              <a:t>1</a:t>
            </a:r>
            <a:r>
              <a:rPr lang="zh-TW" altLang="zh-TW" sz="2400" b="1" u="sng" kern="0" dirty="0">
                <a:solidFill>
                  <a:srgbClr val="FF0000"/>
                </a:solidFill>
                <a:latin typeface="標楷體" panose="03000509000000000000" pitchFamily="65" charset="-120"/>
                <a:ea typeface="標楷體" panose="03000509000000000000" pitchFamily="65" charset="-120"/>
                <a:cs typeface="Times New Roman" panose="02020603050405020304" pitchFamily="18" charset="0"/>
              </a:rPr>
              <a:t>次改正期限（</a:t>
            </a:r>
            <a:r>
              <a:rPr lang="en-US" altLang="zh-TW" sz="2400" b="1" u="sng" kern="0" dirty="0">
                <a:solidFill>
                  <a:srgbClr val="FF0000"/>
                </a:solidFill>
                <a:latin typeface="標楷體" panose="03000509000000000000" pitchFamily="65" charset="-120"/>
                <a:ea typeface="標楷體" panose="03000509000000000000" pitchFamily="65" charset="-120"/>
              </a:rPr>
              <a:t>95</a:t>
            </a:r>
            <a:r>
              <a:rPr lang="zh-TW" altLang="zh-TW" sz="2400" b="1" u="sng" kern="0" dirty="0">
                <a:solidFill>
                  <a:srgbClr val="FF0000"/>
                </a:solidFill>
                <a:latin typeface="標楷體" panose="03000509000000000000" pitchFamily="65" charset="-120"/>
                <a:ea typeface="標楷體" panose="03000509000000000000" pitchFamily="65" charset="-120"/>
                <a:cs typeface="Times New Roman" panose="02020603050405020304" pitchFamily="18" charset="0"/>
              </a:rPr>
              <a:t>年</a:t>
            </a:r>
            <a:r>
              <a:rPr lang="en-US" altLang="zh-TW" sz="2400" b="1" u="sng" kern="0" dirty="0">
                <a:solidFill>
                  <a:srgbClr val="FF0000"/>
                </a:solidFill>
                <a:latin typeface="標楷體" panose="03000509000000000000" pitchFamily="65" charset="-120"/>
                <a:ea typeface="標楷體" panose="03000509000000000000" pitchFamily="65" charset="-120"/>
              </a:rPr>
              <a:t>5</a:t>
            </a:r>
            <a:r>
              <a:rPr lang="zh-TW" altLang="zh-TW" sz="2400" b="1" u="sng" kern="0" dirty="0">
                <a:solidFill>
                  <a:srgbClr val="FF0000"/>
                </a:solidFill>
                <a:latin typeface="標楷體" panose="03000509000000000000" pitchFamily="65" charset="-120"/>
                <a:ea typeface="標楷體" panose="03000509000000000000" pitchFamily="65" charset="-120"/>
                <a:cs typeface="Times New Roman" panose="02020603050405020304" pitchFamily="18" charset="0"/>
              </a:rPr>
              <a:t>月</a:t>
            </a:r>
            <a:r>
              <a:rPr lang="en-US" altLang="zh-TW" sz="2400" b="1" u="sng" kern="0" dirty="0">
                <a:solidFill>
                  <a:srgbClr val="FF0000"/>
                </a:solidFill>
                <a:latin typeface="標楷體" panose="03000509000000000000" pitchFamily="65" charset="-120"/>
                <a:ea typeface="標楷體" panose="03000509000000000000" pitchFamily="65" charset="-120"/>
              </a:rPr>
              <a:t>26</a:t>
            </a:r>
            <a:r>
              <a:rPr lang="zh-TW" altLang="zh-TW" sz="2400" b="1" u="sng" kern="0" dirty="0">
                <a:solidFill>
                  <a:srgbClr val="FF0000"/>
                </a:solidFill>
                <a:latin typeface="標楷體" panose="03000509000000000000" pitchFamily="65" charset="-120"/>
                <a:ea typeface="標楷體" panose="03000509000000000000" pitchFamily="65" charset="-120"/>
                <a:cs typeface="Times New Roman" panose="02020603050405020304" pitchFamily="18" charset="0"/>
              </a:rPr>
              <a:t>日）屆滿之次日起計算</a:t>
            </a:r>
            <a:r>
              <a:rPr lang="zh-TW" altLang="zh-TW" sz="2400" b="1" kern="0" dirty="0">
                <a:solidFill>
                  <a:srgbClr val="1C1C1C"/>
                </a:solidFill>
                <a:latin typeface="標楷體" panose="03000509000000000000" pitchFamily="65" charset="-120"/>
                <a:ea typeface="標楷體" panose="03000509000000000000" pitchFamily="65" charset="-120"/>
                <a:cs typeface="Times New Roman" panose="02020603050405020304" pitchFamily="18" charset="0"/>
              </a:rPr>
              <a:t>。</a:t>
            </a:r>
            <a:r>
              <a:rPr lang="en-US" altLang="zh-TW" sz="2400" b="1" kern="0" dirty="0">
                <a:solidFill>
                  <a:srgbClr val="1C1C1C"/>
                </a:solidFill>
                <a:latin typeface="標楷體" panose="03000509000000000000" pitchFamily="65" charset="-120"/>
                <a:ea typeface="標楷體" panose="03000509000000000000" pitchFamily="65" charset="-120"/>
                <a:cs typeface="Times New Roman" panose="02020603050405020304" pitchFamily="18" charset="0"/>
              </a:rPr>
              <a:t>【</a:t>
            </a:r>
            <a:r>
              <a:rPr lang="en-US" altLang="zh-TW" sz="2400" kern="0" dirty="0">
                <a:solidFill>
                  <a:srgbClr val="1C1C1C"/>
                </a:solidFill>
                <a:latin typeface="標楷體" panose="03000509000000000000" pitchFamily="65" charset="-120"/>
                <a:ea typeface="標楷體" panose="03000509000000000000" pitchFamily="65" charset="-120"/>
                <a:cs typeface="Times New Roman" panose="02020603050405020304" pitchFamily="18" charset="0"/>
              </a:rPr>
              <a:t> 95</a:t>
            </a:r>
            <a:r>
              <a:rPr lang="zh-TW" altLang="zh-TW" sz="2400" kern="0" dirty="0">
                <a:solidFill>
                  <a:srgbClr val="1C1C1C"/>
                </a:solidFill>
                <a:latin typeface="標楷體" panose="03000509000000000000" pitchFamily="65" charset="-120"/>
                <a:ea typeface="標楷體" panose="03000509000000000000" pitchFamily="65" charset="-120"/>
                <a:cs typeface="Times New Roman" panose="02020603050405020304" pitchFamily="18" charset="0"/>
              </a:rPr>
              <a:t>年</a:t>
            </a:r>
            <a:r>
              <a:rPr lang="en-US" altLang="zh-TW" sz="2400" kern="0" dirty="0">
                <a:solidFill>
                  <a:srgbClr val="1C1C1C"/>
                </a:solidFill>
                <a:latin typeface="標楷體" panose="03000509000000000000" pitchFamily="65" charset="-120"/>
                <a:ea typeface="標楷體" panose="03000509000000000000" pitchFamily="65" charset="-120"/>
                <a:cs typeface="Times New Roman" panose="02020603050405020304" pitchFamily="18" charset="0"/>
              </a:rPr>
              <a:t>9</a:t>
            </a:r>
            <a:r>
              <a:rPr lang="zh-TW" altLang="zh-TW" sz="2400" kern="0" dirty="0">
                <a:solidFill>
                  <a:srgbClr val="1C1C1C"/>
                </a:solidFill>
                <a:latin typeface="標楷體" panose="03000509000000000000" pitchFamily="65" charset="-120"/>
                <a:ea typeface="標楷體" panose="03000509000000000000" pitchFamily="65" charset="-120"/>
                <a:cs typeface="Times New Roman" panose="02020603050405020304" pitchFamily="18" charset="0"/>
              </a:rPr>
              <a:t>月</a:t>
            </a:r>
            <a:r>
              <a:rPr lang="en-US" altLang="zh-TW" sz="2400" kern="0" dirty="0">
                <a:solidFill>
                  <a:srgbClr val="1C1C1C"/>
                </a:solidFill>
                <a:latin typeface="標楷體" panose="03000509000000000000" pitchFamily="65" charset="-120"/>
                <a:ea typeface="標楷體" panose="03000509000000000000" pitchFamily="65" charset="-120"/>
                <a:cs typeface="Times New Roman" panose="02020603050405020304" pitchFamily="18" charset="0"/>
              </a:rPr>
              <a:t>4</a:t>
            </a:r>
            <a:r>
              <a:rPr lang="zh-TW" altLang="zh-TW" sz="2400" kern="0" dirty="0">
                <a:solidFill>
                  <a:srgbClr val="1C1C1C"/>
                </a:solidFill>
                <a:latin typeface="標楷體" panose="03000509000000000000" pitchFamily="65" charset="-120"/>
                <a:ea typeface="標楷體" panose="03000509000000000000" pitchFamily="65" charset="-120"/>
                <a:cs typeface="Times New Roman" panose="02020603050405020304" pitchFamily="18" charset="0"/>
              </a:rPr>
              <a:t>日工程企字第</a:t>
            </a:r>
            <a:r>
              <a:rPr lang="en-US" altLang="zh-TW" sz="2400" kern="0" dirty="0">
                <a:solidFill>
                  <a:srgbClr val="1C1C1C"/>
                </a:solidFill>
                <a:latin typeface="標楷體" panose="03000509000000000000" pitchFamily="65" charset="-120"/>
                <a:ea typeface="標楷體" panose="03000509000000000000" pitchFamily="65" charset="-120"/>
                <a:cs typeface="Times New Roman" panose="02020603050405020304" pitchFamily="18" charset="0"/>
              </a:rPr>
              <a:t>09500337910</a:t>
            </a:r>
            <a:r>
              <a:rPr lang="zh-TW" altLang="zh-TW" sz="2400" kern="0" dirty="0">
                <a:solidFill>
                  <a:srgbClr val="1C1C1C"/>
                </a:solidFill>
                <a:latin typeface="標楷體" panose="03000509000000000000" pitchFamily="65" charset="-120"/>
                <a:ea typeface="標楷體" panose="03000509000000000000" pitchFamily="65" charset="-120"/>
                <a:cs typeface="Times New Roman" panose="02020603050405020304" pitchFamily="18" charset="0"/>
              </a:rPr>
              <a:t>號</a:t>
            </a:r>
            <a:r>
              <a:rPr lang="en-US" altLang="zh-TW" sz="2400" kern="0" dirty="0">
                <a:solidFill>
                  <a:srgbClr val="1C1C1C"/>
                </a:solidFill>
                <a:latin typeface="標楷體" panose="03000509000000000000" pitchFamily="65" charset="-120"/>
                <a:ea typeface="標楷體" panose="03000509000000000000" pitchFamily="65" charset="-120"/>
                <a:cs typeface="Times New Roman" panose="02020603050405020304" pitchFamily="18" charset="0"/>
              </a:rPr>
              <a:t>】</a:t>
            </a:r>
            <a:endParaRPr lang="zh-TW" altLang="en-US" sz="2400" dirty="0">
              <a:solidFill>
                <a:srgbClr val="1C1C1C"/>
              </a:solidFill>
              <a:latin typeface="標楷體" panose="03000509000000000000" pitchFamily="65" charset="-120"/>
              <a:ea typeface="標楷體" panose="03000509000000000000" pitchFamily="65" charset="-120"/>
            </a:endParaRPr>
          </a:p>
        </p:txBody>
      </p:sp>
    </p:spTree>
    <p:extLst>
      <p:ext uri="{BB962C8B-B14F-4D97-AF65-F5344CB8AC3E}">
        <p14:creationId xmlns:p14="http://schemas.microsoft.com/office/powerpoint/2010/main" val="2116201362"/>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4" name="日期版面配置區 3">
            <a:extLst>
              <a:ext uri="{FF2B5EF4-FFF2-40B4-BE49-F238E27FC236}">
                <a16:creationId xmlns:a16="http://schemas.microsoft.com/office/drawing/2014/main" id="{977DF5BA-8428-4BAD-A7B4-8D3E5C32DA10}"/>
              </a:ext>
            </a:extLst>
          </p:cNvPr>
          <p:cNvSpPr>
            <a:spLocks noGrp="1"/>
          </p:cNvSpPr>
          <p:nvPr>
            <p:ph type="dt" sz="half" idx="10"/>
          </p:nvPr>
        </p:nvSpPr>
        <p:spPr/>
        <p:txBody>
          <a:bodyPr/>
          <a:lstStyle/>
          <a:p>
            <a:pPr>
              <a:defRPr/>
            </a:pPr>
            <a:fld id="{37589A65-F6F5-4916-A050-5CEA0761EA69}" type="datetime1">
              <a:rPr lang="zh-TW" altLang="en-US" smtClean="0"/>
              <a:pPr>
                <a:defRPr/>
              </a:pPr>
              <a:t>2020/9/27</a:t>
            </a:fld>
            <a:endParaRPr lang="en-US" altLang="zh-TW"/>
          </a:p>
        </p:txBody>
      </p:sp>
      <p:sp>
        <p:nvSpPr>
          <p:cNvPr id="5" name="投影片編號版面配置區 4">
            <a:extLst>
              <a:ext uri="{FF2B5EF4-FFF2-40B4-BE49-F238E27FC236}">
                <a16:creationId xmlns:a16="http://schemas.microsoft.com/office/drawing/2014/main" id="{B1B86BD8-A958-473B-9697-C499DAA1CBB8}"/>
              </a:ext>
            </a:extLst>
          </p:cNvPr>
          <p:cNvSpPr>
            <a:spLocks noGrp="1"/>
          </p:cNvSpPr>
          <p:nvPr>
            <p:ph type="sldNum" sz="quarter" idx="12"/>
          </p:nvPr>
        </p:nvSpPr>
        <p:spPr/>
        <p:txBody>
          <a:bodyPr/>
          <a:lstStyle/>
          <a:p>
            <a:pPr>
              <a:defRPr/>
            </a:pPr>
            <a:fld id="{FD4759E8-9421-4F8D-8D93-0A79BCF34276}" type="slidenum">
              <a:rPr lang="en-US" altLang="zh-TW" smtClean="0"/>
              <a:pPr>
                <a:defRPr/>
              </a:pPr>
              <a:t>115</a:t>
            </a:fld>
            <a:endParaRPr lang="en-US" altLang="zh-TW"/>
          </a:p>
        </p:txBody>
      </p:sp>
      <p:sp useBgFill="1">
        <p:nvSpPr>
          <p:cNvPr id="6" name="矩形 5">
            <a:extLst>
              <a:ext uri="{FF2B5EF4-FFF2-40B4-BE49-F238E27FC236}">
                <a16:creationId xmlns:a16="http://schemas.microsoft.com/office/drawing/2014/main" id="{AA6268D3-0C88-49D3-BAEF-3C2CE41059BB}"/>
              </a:ext>
            </a:extLst>
          </p:cNvPr>
          <p:cNvSpPr/>
          <p:nvPr/>
        </p:nvSpPr>
        <p:spPr>
          <a:xfrm>
            <a:off x="179512" y="260648"/>
            <a:ext cx="8640960" cy="6180346"/>
          </a:xfrm>
          <a:prstGeom prst="rect">
            <a:avLst/>
          </a:prstGeom>
        </p:spPr>
        <p:txBody>
          <a:bodyPr wrap="square">
            <a:spAutoFit/>
          </a:bodyPr>
          <a:lstStyle/>
          <a:p>
            <a:pPr algn="ctr">
              <a:lnSpc>
                <a:spcPts val="2900"/>
              </a:lnSpc>
            </a:pPr>
            <a:r>
              <a:rPr lang="zh-TW" altLang="en-US" sz="2400" kern="0" dirty="0">
                <a:solidFill>
                  <a:srgbClr val="FF00FF"/>
                </a:solidFill>
                <a:latin typeface="標楷體" panose="03000509000000000000" pitchFamily="65" charset="-120"/>
                <a:ea typeface="標楷體" panose="03000509000000000000" pitchFamily="65" charset="-120"/>
                <a:cs typeface="Times New Roman" panose="02020603050405020304" pitchFamily="18" charset="0"/>
              </a:rPr>
              <a:t>工程會</a:t>
            </a:r>
            <a:r>
              <a:rPr lang="en-US" altLang="zh-TW" sz="2400" kern="0" dirty="0">
                <a:solidFill>
                  <a:srgbClr val="FF00FF"/>
                </a:solidFill>
                <a:latin typeface="標楷體" panose="03000509000000000000" pitchFamily="65" charset="-120"/>
                <a:ea typeface="標楷體" panose="03000509000000000000" pitchFamily="65" charset="-120"/>
                <a:cs typeface="Times New Roman" panose="02020603050405020304" pitchFamily="18" charset="0"/>
              </a:rPr>
              <a:t>103</a:t>
            </a:r>
            <a:r>
              <a:rPr lang="zh-TW" altLang="zh-TW" sz="2400" kern="0" dirty="0">
                <a:solidFill>
                  <a:srgbClr val="FF00FF"/>
                </a:solidFill>
                <a:latin typeface="標楷體" panose="03000509000000000000" pitchFamily="65" charset="-120"/>
                <a:ea typeface="標楷體" panose="03000509000000000000" pitchFamily="65" charset="-120"/>
                <a:cs typeface="Times New Roman" panose="02020603050405020304" pitchFamily="18" charset="0"/>
              </a:rPr>
              <a:t>年</a:t>
            </a:r>
            <a:r>
              <a:rPr lang="en-US" altLang="zh-TW" sz="2400" kern="0" dirty="0">
                <a:solidFill>
                  <a:srgbClr val="FF00FF"/>
                </a:solidFill>
                <a:latin typeface="標楷體" panose="03000509000000000000" pitchFamily="65" charset="-120"/>
                <a:ea typeface="標楷體" panose="03000509000000000000" pitchFamily="65" charset="-120"/>
                <a:cs typeface="Times New Roman" panose="02020603050405020304" pitchFamily="18" charset="0"/>
              </a:rPr>
              <a:t>12</a:t>
            </a:r>
            <a:r>
              <a:rPr lang="zh-TW" altLang="zh-TW" sz="2400" kern="0" dirty="0">
                <a:solidFill>
                  <a:srgbClr val="FF00FF"/>
                </a:solidFill>
                <a:latin typeface="標楷體" panose="03000509000000000000" pitchFamily="65" charset="-120"/>
                <a:ea typeface="標楷體" panose="03000509000000000000" pitchFamily="65" charset="-120"/>
                <a:cs typeface="Times New Roman" panose="02020603050405020304" pitchFamily="18" charset="0"/>
              </a:rPr>
              <a:t>月</a:t>
            </a:r>
            <a:r>
              <a:rPr lang="en-US" altLang="zh-TW" sz="2400" kern="0" dirty="0">
                <a:solidFill>
                  <a:srgbClr val="FF00FF"/>
                </a:solidFill>
                <a:latin typeface="標楷體" panose="03000509000000000000" pitchFamily="65" charset="-120"/>
                <a:ea typeface="標楷體" panose="03000509000000000000" pitchFamily="65" charset="-120"/>
                <a:cs typeface="Times New Roman" panose="02020603050405020304" pitchFamily="18" charset="0"/>
              </a:rPr>
              <a:t>24</a:t>
            </a:r>
            <a:r>
              <a:rPr lang="zh-TW" altLang="zh-TW" sz="2400" kern="0" dirty="0">
                <a:solidFill>
                  <a:srgbClr val="FF00FF"/>
                </a:solidFill>
                <a:latin typeface="標楷體" panose="03000509000000000000" pitchFamily="65" charset="-120"/>
                <a:ea typeface="標楷體" panose="03000509000000000000" pitchFamily="65" charset="-120"/>
                <a:cs typeface="Times New Roman" panose="02020603050405020304" pitchFamily="18" charset="0"/>
              </a:rPr>
              <a:t>日工程企字第</a:t>
            </a:r>
            <a:r>
              <a:rPr lang="en-US" altLang="zh-TW" sz="2400" kern="0" dirty="0">
                <a:solidFill>
                  <a:srgbClr val="FF00FF"/>
                </a:solidFill>
                <a:latin typeface="標楷體" panose="03000509000000000000" pitchFamily="65" charset="-120"/>
                <a:ea typeface="標楷體" panose="03000509000000000000" pitchFamily="65" charset="-120"/>
                <a:cs typeface="Times New Roman" panose="02020603050405020304" pitchFamily="18" charset="0"/>
              </a:rPr>
              <a:t>10300383310</a:t>
            </a:r>
            <a:r>
              <a:rPr lang="zh-TW" altLang="zh-TW" sz="2400" kern="0" dirty="0">
                <a:solidFill>
                  <a:srgbClr val="FF00FF"/>
                </a:solidFill>
                <a:latin typeface="標楷體" panose="03000509000000000000" pitchFamily="65" charset="-120"/>
                <a:ea typeface="標楷體" panose="03000509000000000000" pitchFamily="65" charset="-120"/>
                <a:cs typeface="Times New Roman" panose="02020603050405020304" pitchFamily="18" charset="0"/>
              </a:rPr>
              <a:t>號</a:t>
            </a:r>
            <a:r>
              <a:rPr lang="en-US" altLang="zh-TW" sz="2400" kern="0" dirty="0">
                <a:solidFill>
                  <a:srgbClr val="FF00FF"/>
                </a:solidFill>
                <a:latin typeface="標楷體" panose="03000509000000000000" pitchFamily="65" charset="-120"/>
                <a:ea typeface="標楷體" panose="03000509000000000000" pitchFamily="65" charset="-120"/>
                <a:cs typeface="Times New Roman" panose="02020603050405020304" pitchFamily="18" charset="0"/>
              </a:rPr>
              <a:t> </a:t>
            </a:r>
            <a:endParaRPr lang="en-US" altLang="zh-TW" sz="2400" b="1" u="sng" kern="0" dirty="0">
              <a:solidFill>
                <a:srgbClr val="FF0000"/>
              </a:solidFill>
              <a:latin typeface="標楷體" panose="03000509000000000000" pitchFamily="65" charset="-120"/>
              <a:ea typeface="標楷體" panose="03000509000000000000" pitchFamily="65" charset="-120"/>
              <a:cs typeface="Times New Roman" panose="02020603050405020304" pitchFamily="18" charset="0"/>
            </a:endParaRPr>
          </a:p>
          <a:p>
            <a:pPr marL="457200" indent="-457200" algn="just">
              <a:lnSpc>
                <a:spcPts val="3200"/>
              </a:lnSpc>
              <a:buFont typeface="Wingdings" panose="05000000000000000000" pitchFamily="2" charset="2"/>
              <a:buChar char="l"/>
            </a:pPr>
            <a:r>
              <a:rPr lang="zh-TW" altLang="zh-TW" sz="2400" b="1" u="sng" kern="0" dirty="0">
                <a:solidFill>
                  <a:srgbClr val="FF0000"/>
                </a:solidFill>
                <a:latin typeface="標楷體" panose="03000509000000000000" pitchFamily="65" charset="-120"/>
                <a:ea typeface="標楷體" panose="03000509000000000000" pitchFamily="65" charset="-120"/>
                <a:cs typeface="Times New Roman" panose="02020603050405020304" pitchFamily="18" charset="0"/>
              </a:rPr>
              <a:t>減價收受與逾期違約金之計罰</a:t>
            </a:r>
            <a:r>
              <a:rPr lang="zh-TW" altLang="zh-TW" sz="2400" kern="0" dirty="0">
                <a:solidFill>
                  <a:srgbClr val="1C1C1C"/>
                </a:solidFill>
                <a:latin typeface="標楷體" panose="03000509000000000000" pitchFamily="65" charset="-120"/>
                <a:ea typeface="標楷體" panose="03000509000000000000" pitchFamily="65" charset="-120"/>
                <a:cs typeface="Times New Roman" panose="02020603050405020304" pitchFamily="18" charset="0"/>
              </a:rPr>
              <a:t>，係屬二事，應依政府採購法第</a:t>
            </a:r>
            <a:r>
              <a:rPr lang="en-US" altLang="zh-TW" sz="2400" kern="0" dirty="0">
                <a:solidFill>
                  <a:srgbClr val="1C1C1C"/>
                </a:solidFill>
                <a:latin typeface="標楷體" panose="03000509000000000000" pitchFamily="65" charset="-120"/>
                <a:ea typeface="標楷體" panose="03000509000000000000" pitchFamily="65" charset="-120"/>
                <a:cs typeface="Times New Roman" panose="02020603050405020304" pitchFamily="18" charset="0"/>
              </a:rPr>
              <a:t>72</a:t>
            </a:r>
            <a:r>
              <a:rPr lang="zh-TW" altLang="zh-TW" sz="2400" kern="0" dirty="0">
                <a:solidFill>
                  <a:srgbClr val="1C1C1C"/>
                </a:solidFill>
                <a:latin typeface="標楷體" panose="03000509000000000000" pitchFamily="65" charset="-120"/>
                <a:ea typeface="標楷體" panose="03000509000000000000" pitchFamily="65" charset="-120"/>
                <a:cs typeface="Times New Roman" panose="02020603050405020304" pitchFamily="18" charset="0"/>
              </a:rPr>
              <a:t>條、本法施行細則第</a:t>
            </a:r>
            <a:r>
              <a:rPr lang="en-US" altLang="zh-TW" sz="2400" kern="0" dirty="0">
                <a:solidFill>
                  <a:srgbClr val="1C1C1C"/>
                </a:solidFill>
                <a:latin typeface="標楷體" panose="03000509000000000000" pitchFamily="65" charset="-120"/>
                <a:ea typeface="標楷體" panose="03000509000000000000" pitchFamily="65" charset="-120"/>
                <a:cs typeface="Times New Roman" panose="02020603050405020304" pitchFamily="18" charset="0"/>
              </a:rPr>
              <a:t>98</a:t>
            </a:r>
            <a:r>
              <a:rPr lang="zh-TW" altLang="zh-TW" sz="2400" kern="0" dirty="0">
                <a:solidFill>
                  <a:srgbClr val="1C1C1C"/>
                </a:solidFill>
                <a:latin typeface="標楷體" panose="03000509000000000000" pitchFamily="65" charset="-120"/>
                <a:ea typeface="標楷體" panose="03000509000000000000" pitchFamily="65" charset="-120"/>
                <a:cs typeface="Times New Roman" panose="02020603050405020304" pitchFamily="18" charset="0"/>
              </a:rPr>
              <a:t>條及契約約定</a:t>
            </a:r>
            <a:r>
              <a:rPr lang="zh-TW" altLang="zh-TW" sz="2400" b="1" u="sng" kern="0" dirty="0">
                <a:solidFill>
                  <a:srgbClr val="FF0000"/>
                </a:solidFill>
                <a:latin typeface="標楷體" panose="03000509000000000000" pitchFamily="65" charset="-120"/>
                <a:ea typeface="標楷體" panose="03000509000000000000" pitchFamily="65" charset="-120"/>
                <a:cs typeface="Times New Roman" panose="02020603050405020304" pitchFamily="18" charset="0"/>
              </a:rPr>
              <a:t>分別辦理</a:t>
            </a:r>
            <a:r>
              <a:rPr lang="zh-TW" altLang="en-US" sz="2400" kern="0" dirty="0">
                <a:solidFill>
                  <a:srgbClr val="1C1C1C"/>
                </a:solidFill>
                <a:latin typeface="標楷體" panose="03000509000000000000" pitchFamily="65" charset="-120"/>
                <a:ea typeface="標楷體" panose="03000509000000000000" pitchFamily="65" charset="-120"/>
                <a:cs typeface="Times New Roman" panose="02020603050405020304" pitchFamily="18" charset="0"/>
              </a:rPr>
              <a:t>。</a:t>
            </a:r>
            <a:endParaRPr lang="en-US" altLang="zh-TW" sz="2400" kern="0" dirty="0">
              <a:solidFill>
                <a:srgbClr val="1C1C1C"/>
              </a:solidFill>
              <a:latin typeface="標楷體" panose="03000509000000000000" pitchFamily="65" charset="-120"/>
              <a:ea typeface="標楷體" panose="03000509000000000000" pitchFamily="65" charset="-120"/>
              <a:cs typeface="Times New Roman" panose="02020603050405020304" pitchFamily="18" charset="0"/>
            </a:endParaRPr>
          </a:p>
          <a:p>
            <a:pPr marL="457200" indent="-457200" algn="just">
              <a:lnSpc>
                <a:spcPts val="3200"/>
              </a:lnSpc>
              <a:buFont typeface="Wingdings" panose="05000000000000000000" pitchFamily="2" charset="2"/>
              <a:buChar char="l"/>
            </a:pPr>
            <a:r>
              <a:rPr lang="zh-TW" altLang="zh-TW" sz="2400" kern="0" dirty="0">
                <a:solidFill>
                  <a:srgbClr val="1C1C1C"/>
                </a:solidFill>
                <a:latin typeface="標楷體" panose="03000509000000000000" pitchFamily="65" charset="-120"/>
                <a:ea typeface="標楷體" panose="03000509000000000000" pitchFamily="65" charset="-120"/>
                <a:cs typeface="Times New Roman" panose="02020603050405020304" pitchFamily="18" charset="0"/>
              </a:rPr>
              <a:t>所述之驗收，如係就全部履約標的辦理驗收而無部分驗收之情形，其結果為</a:t>
            </a:r>
            <a:r>
              <a:rPr lang="zh-TW" altLang="zh-TW" sz="2400" b="1" u="sng" kern="0" dirty="0">
                <a:solidFill>
                  <a:srgbClr val="FF0000"/>
                </a:solidFill>
                <a:latin typeface="標楷體" panose="03000509000000000000" pitchFamily="65" charset="-120"/>
                <a:ea typeface="標楷體" panose="03000509000000000000" pitchFamily="65" charset="-120"/>
                <a:cs typeface="Times New Roman" panose="02020603050405020304" pitchFamily="18" charset="0"/>
              </a:rPr>
              <a:t>一部分合格、一部分</a:t>
            </a:r>
            <a:r>
              <a:rPr lang="zh-TW" altLang="zh-TW" sz="2400" kern="0" dirty="0">
                <a:solidFill>
                  <a:srgbClr val="1C1C1C"/>
                </a:solidFill>
                <a:latin typeface="標楷體" panose="03000509000000000000" pitchFamily="65" charset="-120"/>
                <a:ea typeface="標楷體" panose="03000509000000000000" pitchFamily="65" charset="-120"/>
                <a:cs typeface="Times New Roman" panose="02020603050405020304" pitchFamily="18" charset="0"/>
              </a:rPr>
              <a:t>依契約範本第</a:t>
            </a:r>
            <a:r>
              <a:rPr lang="en-US" altLang="zh-TW" sz="2400" kern="0" dirty="0">
                <a:solidFill>
                  <a:srgbClr val="1C1C1C"/>
                </a:solidFill>
                <a:latin typeface="標楷體" panose="03000509000000000000" pitchFamily="65" charset="-120"/>
                <a:ea typeface="標楷體" panose="03000509000000000000" pitchFamily="65" charset="-120"/>
                <a:cs typeface="Times New Roman" panose="02020603050405020304" pitchFamily="18" charset="0"/>
              </a:rPr>
              <a:t>4</a:t>
            </a:r>
            <a:r>
              <a:rPr lang="zh-TW" altLang="zh-TW" sz="2400" kern="0" dirty="0">
                <a:solidFill>
                  <a:srgbClr val="1C1C1C"/>
                </a:solidFill>
                <a:latin typeface="標楷體" panose="03000509000000000000" pitchFamily="65" charset="-120"/>
                <a:ea typeface="標楷體" panose="03000509000000000000" pitchFamily="65" charset="-120"/>
                <a:cs typeface="Times New Roman" panose="02020603050405020304" pitchFamily="18" charset="0"/>
              </a:rPr>
              <a:t>條第</a:t>
            </a:r>
            <a:r>
              <a:rPr lang="en-US" altLang="zh-TW" sz="2400" kern="0" dirty="0">
                <a:solidFill>
                  <a:srgbClr val="1C1C1C"/>
                </a:solidFill>
                <a:latin typeface="標楷體" panose="03000509000000000000" pitchFamily="65" charset="-120"/>
                <a:ea typeface="標楷體" panose="03000509000000000000" pitchFamily="65" charset="-120"/>
                <a:cs typeface="Times New Roman" panose="02020603050405020304" pitchFamily="18" charset="0"/>
              </a:rPr>
              <a:t>1</a:t>
            </a:r>
            <a:r>
              <a:rPr lang="zh-TW" altLang="zh-TW" sz="2400" kern="0" dirty="0">
                <a:solidFill>
                  <a:srgbClr val="1C1C1C"/>
                </a:solidFill>
                <a:latin typeface="標楷體" panose="03000509000000000000" pitchFamily="65" charset="-120"/>
                <a:ea typeface="標楷體" panose="03000509000000000000" pitchFamily="65" charset="-120"/>
                <a:cs typeface="Times New Roman" panose="02020603050405020304" pitchFamily="18" charset="0"/>
              </a:rPr>
              <a:t>款採</a:t>
            </a:r>
            <a:r>
              <a:rPr lang="zh-TW" altLang="zh-TW" sz="2400" b="1" u="sng" kern="0" dirty="0">
                <a:solidFill>
                  <a:srgbClr val="FF0000"/>
                </a:solidFill>
                <a:latin typeface="標楷體" panose="03000509000000000000" pitchFamily="65" charset="-120"/>
                <a:ea typeface="標楷體" panose="03000509000000000000" pitchFamily="65" charset="-120"/>
                <a:cs typeface="Times New Roman" panose="02020603050405020304" pitchFamily="18" charset="0"/>
              </a:rPr>
              <a:t>減價收受者</a:t>
            </a:r>
            <a:r>
              <a:rPr lang="zh-TW" altLang="zh-TW" sz="2400" kern="0" dirty="0">
                <a:solidFill>
                  <a:srgbClr val="1C1C1C"/>
                </a:solidFill>
                <a:latin typeface="標楷體" panose="03000509000000000000" pitchFamily="65" charset="-120"/>
                <a:ea typeface="標楷體" panose="03000509000000000000" pitchFamily="65" charset="-120"/>
                <a:cs typeface="Times New Roman" panose="02020603050405020304" pitchFamily="18" charset="0"/>
              </a:rPr>
              <a:t>，其</a:t>
            </a:r>
            <a:r>
              <a:rPr lang="zh-TW" altLang="zh-TW" sz="2400" b="1" u="sng" kern="0" dirty="0">
                <a:solidFill>
                  <a:srgbClr val="0000FF"/>
                </a:solidFill>
                <a:latin typeface="標楷體" panose="03000509000000000000" pitchFamily="65" charset="-120"/>
                <a:ea typeface="標楷體" panose="03000509000000000000" pitchFamily="65" charset="-120"/>
                <a:cs typeface="Times New Roman" panose="02020603050405020304" pitchFamily="18" charset="0"/>
              </a:rPr>
              <a:t>逾期違約金</a:t>
            </a:r>
            <a:r>
              <a:rPr lang="zh-TW" altLang="zh-TW" sz="2400" kern="0" dirty="0">
                <a:solidFill>
                  <a:srgbClr val="1C1C1C"/>
                </a:solidFill>
                <a:latin typeface="標楷體" panose="03000509000000000000" pitchFamily="65" charset="-120"/>
                <a:ea typeface="標楷體" panose="03000509000000000000" pitchFamily="65" charset="-120"/>
                <a:cs typeface="Times New Roman" panose="02020603050405020304" pitchFamily="18" charset="0"/>
              </a:rPr>
              <a:t>，計算至依本法第</a:t>
            </a:r>
            <a:r>
              <a:rPr lang="en-US" altLang="zh-TW" sz="2400" kern="0" dirty="0">
                <a:solidFill>
                  <a:srgbClr val="1C1C1C"/>
                </a:solidFill>
                <a:latin typeface="標楷體" panose="03000509000000000000" pitchFamily="65" charset="-120"/>
                <a:ea typeface="標楷體" panose="03000509000000000000" pitchFamily="65" charset="-120"/>
                <a:cs typeface="Times New Roman" panose="02020603050405020304" pitchFamily="18" charset="0"/>
              </a:rPr>
              <a:t>72</a:t>
            </a:r>
            <a:r>
              <a:rPr lang="zh-TW" altLang="zh-TW" sz="2400" kern="0" dirty="0">
                <a:solidFill>
                  <a:srgbClr val="1C1C1C"/>
                </a:solidFill>
                <a:latin typeface="標楷體" panose="03000509000000000000" pitchFamily="65" charset="-120"/>
                <a:ea typeface="標楷體" panose="03000509000000000000" pitchFamily="65" charset="-120"/>
                <a:cs typeface="Times New Roman" panose="02020603050405020304" pitchFamily="18" charset="0"/>
              </a:rPr>
              <a:t>條第</a:t>
            </a:r>
            <a:r>
              <a:rPr lang="en-US" altLang="zh-TW" sz="2400" kern="0" dirty="0">
                <a:solidFill>
                  <a:srgbClr val="1C1C1C"/>
                </a:solidFill>
                <a:latin typeface="標楷體" panose="03000509000000000000" pitchFamily="65" charset="-120"/>
                <a:ea typeface="標楷體" panose="03000509000000000000" pitchFamily="65" charset="-120"/>
                <a:cs typeface="Times New Roman" panose="02020603050405020304" pitchFamily="18" charset="0"/>
              </a:rPr>
              <a:t>2</a:t>
            </a:r>
            <a:r>
              <a:rPr lang="zh-TW" altLang="zh-TW" sz="2400" kern="0" dirty="0">
                <a:solidFill>
                  <a:srgbClr val="1C1C1C"/>
                </a:solidFill>
                <a:latin typeface="標楷體" panose="03000509000000000000" pitchFamily="65" charset="-120"/>
                <a:ea typeface="標楷體" panose="03000509000000000000" pitchFamily="65" charset="-120"/>
                <a:cs typeface="Times New Roman" panose="02020603050405020304" pitchFamily="18" charset="0"/>
              </a:rPr>
              <a:t>項報經上級機關</a:t>
            </a:r>
            <a:r>
              <a:rPr lang="zh-TW" altLang="zh-TW" sz="2400" b="1" u="sng" kern="0" dirty="0">
                <a:solidFill>
                  <a:srgbClr val="0000FF"/>
                </a:solidFill>
                <a:latin typeface="標楷體" panose="03000509000000000000" pitchFamily="65" charset="-120"/>
                <a:ea typeface="標楷體" panose="03000509000000000000" pitchFamily="65" charset="-120"/>
                <a:cs typeface="Times New Roman" panose="02020603050405020304" pitchFamily="18" charset="0"/>
              </a:rPr>
              <a:t>核准</a:t>
            </a:r>
            <a:r>
              <a:rPr lang="zh-TW" altLang="zh-TW" sz="2400" kern="0" dirty="0">
                <a:solidFill>
                  <a:srgbClr val="1C1C1C"/>
                </a:solidFill>
                <a:latin typeface="標楷體" panose="03000509000000000000" pitchFamily="65" charset="-120"/>
                <a:ea typeface="標楷體" panose="03000509000000000000" pitchFamily="65" charset="-120"/>
                <a:cs typeface="Times New Roman" panose="02020603050405020304" pitchFamily="18" charset="0"/>
              </a:rPr>
              <a:t>（查核金額以上）或經機關首長或其授權人員</a:t>
            </a:r>
            <a:r>
              <a:rPr lang="zh-TW" altLang="zh-TW" sz="2400" b="1" u="sng" kern="0" dirty="0">
                <a:solidFill>
                  <a:srgbClr val="0000FF"/>
                </a:solidFill>
                <a:latin typeface="標楷體" panose="03000509000000000000" pitchFamily="65" charset="-120"/>
                <a:ea typeface="標楷體" panose="03000509000000000000" pitchFamily="65" charset="-120"/>
                <a:cs typeface="Times New Roman" panose="02020603050405020304" pitchFamily="18" charset="0"/>
              </a:rPr>
              <a:t>核准</a:t>
            </a:r>
            <a:r>
              <a:rPr lang="zh-TW" altLang="zh-TW" sz="2400" kern="0" dirty="0">
                <a:solidFill>
                  <a:srgbClr val="1C1C1C"/>
                </a:solidFill>
                <a:latin typeface="標楷體" panose="03000509000000000000" pitchFamily="65" charset="-120"/>
                <a:ea typeface="標楷體" panose="03000509000000000000" pitchFamily="65" charset="-120"/>
                <a:cs typeface="Times New Roman" panose="02020603050405020304" pitchFamily="18" charset="0"/>
              </a:rPr>
              <a:t>（未達查核金額）之日止，惟</a:t>
            </a:r>
            <a:r>
              <a:rPr lang="zh-TW" altLang="zh-TW" sz="2400" b="1" u="sng" kern="0" dirty="0">
                <a:solidFill>
                  <a:srgbClr val="FF0000"/>
                </a:solidFill>
                <a:latin typeface="標楷體" panose="03000509000000000000" pitchFamily="65" charset="-120"/>
                <a:ea typeface="標楷體" panose="03000509000000000000" pitchFamily="65" charset="-120"/>
                <a:cs typeface="Times New Roman" panose="02020603050405020304" pitchFamily="18" charset="0"/>
              </a:rPr>
              <a:t>應扣除機關</a:t>
            </a:r>
            <a:r>
              <a:rPr lang="zh-TW" altLang="zh-TW" sz="2400" kern="0" dirty="0">
                <a:solidFill>
                  <a:srgbClr val="1C1C1C"/>
                </a:solidFill>
                <a:latin typeface="標楷體" panose="03000509000000000000" pitchFamily="65" charset="-120"/>
                <a:ea typeface="標楷體" panose="03000509000000000000" pitchFamily="65" charset="-120"/>
                <a:cs typeface="Times New Roman" panose="02020603050405020304" pitchFamily="18" charset="0"/>
              </a:rPr>
              <a:t>不合理作業之時間。</a:t>
            </a:r>
            <a:endParaRPr lang="en-US" altLang="zh-TW" sz="2400" kern="0" dirty="0">
              <a:solidFill>
                <a:srgbClr val="1C1C1C"/>
              </a:solidFill>
              <a:latin typeface="標楷體" panose="03000509000000000000" pitchFamily="65" charset="-120"/>
              <a:ea typeface="標楷體" panose="03000509000000000000" pitchFamily="65" charset="-120"/>
              <a:cs typeface="Times New Roman" panose="02020603050405020304" pitchFamily="18" charset="0"/>
            </a:endParaRPr>
          </a:p>
          <a:p>
            <a:pPr marL="457200" indent="-457200" algn="just">
              <a:lnSpc>
                <a:spcPts val="3200"/>
              </a:lnSpc>
              <a:buFont typeface="Wingdings" panose="05000000000000000000" pitchFamily="2" charset="2"/>
              <a:buChar char="l"/>
            </a:pPr>
            <a:r>
              <a:rPr lang="zh-TW" altLang="zh-TW" sz="2400" kern="0" dirty="0">
                <a:solidFill>
                  <a:srgbClr val="1C1C1C"/>
                </a:solidFill>
                <a:latin typeface="標楷體" panose="03000509000000000000" pitchFamily="65" charset="-120"/>
                <a:ea typeface="標楷體" panose="03000509000000000000" pitchFamily="65" charset="-120"/>
                <a:cs typeface="Times New Roman" panose="02020603050405020304" pitchFamily="18" charset="0"/>
              </a:rPr>
              <a:t>按契約範本第</a:t>
            </a:r>
            <a:r>
              <a:rPr lang="en-US" altLang="zh-TW" sz="2400" kern="0" dirty="0">
                <a:solidFill>
                  <a:srgbClr val="1C1C1C"/>
                </a:solidFill>
                <a:latin typeface="標楷體" panose="03000509000000000000" pitchFamily="65" charset="-120"/>
                <a:ea typeface="標楷體" panose="03000509000000000000" pitchFamily="65" charset="-120"/>
              </a:rPr>
              <a:t>15</a:t>
            </a:r>
            <a:r>
              <a:rPr lang="zh-TW" altLang="zh-TW" sz="2400" kern="0" dirty="0">
                <a:solidFill>
                  <a:srgbClr val="1C1C1C"/>
                </a:solidFill>
                <a:latin typeface="標楷體" panose="03000509000000000000" pitchFamily="65" charset="-120"/>
                <a:ea typeface="標楷體" panose="03000509000000000000" pitchFamily="65" charset="-120"/>
                <a:cs typeface="Times New Roman" panose="02020603050405020304" pitchFamily="18" charset="0"/>
              </a:rPr>
              <a:t>條第</a:t>
            </a:r>
            <a:r>
              <a:rPr lang="en-US" altLang="zh-TW" sz="2400" kern="0" dirty="0">
                <a:solidFill>
                  <a:srgbClr val="1C1C1C"/>
                </a:solidFill>
                <a:latin typeface="標楷體" panose="03000509000000000000" pitchFamily="65" charset="-120"/>
                <a:ea typeface="標楷體" panose="03000509000000000000" pitchFamily="65" charset="-120"/>
              </a:rPr>
              <a:t>10</a:t>
            </a:r>
            <a:r>
              <a:rPr lang="zh-TW" altLang="zh-TW" sz="2400" kern="0" dirty="0">
                <a:solidFill>
                  <a:srgbClr val="1C1C1C"/>
                </a:solidFill>
                <a:latin typeface="標楷體" panose="03000509000000000000" pitchFamily="65" charset="-120"/>
                <a:ea typeface="標楷體" panose="03000509000000000000" pitchFamily="65" charset="-120"/>
                <a:cs typeface="Times New Roman" panose="02020603050405020304" pitchFamily="18" charset="0"/>
              </a:rPr>
              <a:t>款、第</a:t>
            </a:r>
            <a:r>
              <a:rPr lang="en-US" altLang="zh-TW" sz="2400" kern="0" dirty="0">
                <a:solidFill>
                  <a:srgbClr val="1C1C1C"/>
                </a:solidFill>
                <a:latin typeface="標楷體" panose="03000509000000000000" pitchFamily="65" charset="-120"/>
                <a:ea typeface="標楷體" panose="03000509000000000000" pitchFamily="65" charset="-120"/>
              </a:rPr>
              <a:t>17</a:t>
            </a:r>
            <a:r>
              <a:rPr lang="zh-TW" altLang="zh-TW" sz="2400" kern="0" dirty="0">
                <a:solidFill>
                  <a:srgbClr val="1C1C1C"/>
                </a:solidFill>
                <a:latin typeface="標楷體" panose="03000509000000000000" pitchFamily="65" charset="-120"/>
                <a:ea typeface="標楷體" panose="03000509000000000000" pitchFamily="65" charset="-120"/>
                <a:cs typeface="Times New Roman" panose="02020603050405020304" pitchFamily="18" charset="0"/>
              </a:rPr>
              <a:t>條，廠商履約結果經機關初驗或驗收有瑕疵者，機關得要求廠商限期改正；逾期未改正時，</a:t>
            </a:r>
            <a:r>
              <a:rPr lang="zh-TW" altLang="zh-TW" sz="2400" b="1" u="sng" kern="0" dirty="0">
                <a:solidFill>
                  <a:srgbClr val="FF0000"/>
                </a:solidFill>
                <a:latin typeface="標楷體" panose="03000509000000000000" pitchFamily="65" charset="-120"/>
                <a:ea typeface="標楷體" panose="03000509000000000000" pitchFamily="65" charset="-120"/>
                <a:cs typeface="Times New Roman" panose="02020603050405020304" pitchFamily="18" charset="0"/>
              </a:rPr>
              <a:t>除仍於契約原訂履約期限內者外</a:t>
            </a:r>
            <a:r>
              <a:rPr lang="zh-TW" altLang="zh-TW" sz="2400" kern="0" dirty="0">
                <a:solidFill>
                  <a:srgbClr val="1C1C1C"/>
                </a:solidFill>
                <a:latin typeface="標楷體" panose="03000509000000000000" pitchFamily="65" charset="-120"/>
                <a:ea typeface="標楷體" panose="03000509000000000000" pitchFamily="65" charset="-120"/>
                <a:cs typeface="Times New Roman" panose="02020603050405020304" pitchFamily="18" charset="0"/>
              </a:rPr>
              <a:t>，依契約計算逾期違約金；因可歸責於廠商之事由，致終止或解除契約者，</a:t>
            </a:r>
            <a:r>
              <a:rPr lang="zh-TW" altLang="zh-TW" sz="2400" b="1" u="sng" kern="0" dirty="0">
                <a:solidFill>
                  <a:srgbClr val="0000FF"/>
                </a:solidFill>
                <a:latin typeface="標楷體" panose="03000509000000000000" pitchFamily="65" charset="-120"/>
                <a:ea typeface="標楷體" panose="03000509000000000000" pitchFamily="65" charset="-120"/>
                <a:cs typeface="Times New Roman" panose="02020603050405020304" pitchFamily="18" charset="0"/>
              </a:rPr>
              <a:t>逾期違約金應計算至終止或解除契約之日止</a:t>
            </a:r>
            <a:r>
              <a:rPr lang="zh-TW" altLang="zh-TW" sz="2400" kern="0" dirty="0">
                <a:solidFill>
                  <a:srgbClr val="1C1C1C"/>
                </a:solidFill>
                <a:latin typeface="標楷體" panose="03000509000000000000" pitchFamily="65" charset="-120"/>
                <a:ea typeface="標楷體" panose="03000509000000000000" pitchFamily="65" charset="-120"/>
                <a:cs typeface="Times New Roman" panose="02020603050405020304" pitchFamily="18" charset="0"/>
              </a:rPr>
              <a:t>。併請查察本會</a:t>
            </a:r>
            <a:r>
              <a:rPr lang="en-US" altLang="zh-TW" sz="2400" kern="0" dirty="0">
                <a:solidFill>
                  <a:srgbClr val="1C1C1C"/>
                </a:solidFill>
                <a:latin typeface="標楷體" panose="03000509000000000000" pitchFamily="65" charset="-120"/>
                <a:ea typeface="標楷體" panose="03000509000000000000" pitchFamily="65" charset="-120"/>
              </a:rPr>
              <a:t>95</a:t>
            </a:r>
            <a:r>
              <a:rPr lang="zh-TW" altLang="zh-TW" sz="2400" kern="0" dirty="0">
                <a:solidFill>
                  <a:srgbClr val="1C1C1C"/>
                </a:solidFill>
                <a:latin typeface="標楷體" panose="03000509000000000000" pitchFamily="65" charset="-120"/>
                <a:ea typeface="標楷體" panose="03000509000000000000" pitchFamily="65" charset="-120"/>
                <a:cs typeface="Times New Roman" panose="02020603050405020304" pitchFamily="18" charset="0"/>
              </a:rPr>
              <a:t>年</a:t>
            </a:r>
            <a:r>
              <a:rPr lang="en-US" altLang="zh-TW" sz="2400" kern="0" dirty="0">
                <a:solidFill>
                  <a:srgbClr val="1C1C1C"/>
                </a:solidFill>
                <a:latin typeface="標楷體" panose="03000509000000000000" pitchFamily="65" charset="-120"/>
                <a:ea typeface="標楷體" panose="03000509000000000000" pitchFamily="65" charset="-120"/>
              </a:rPr>
              <a:t>9</a:t>
            </a:r>
            <a:r>
              <a:rPr lang="zh-TW" altLang="zh-TW" sz="2400" kern="0" dirty="0">
                <a:solidFill>
                  <a:srgbClr val="1C1C1C"/>
                </a:solidFill>
                <a:latin typeface="標楷體" panose="03000509000000000000" pitchFamily="65" charset="-120"/>
                <a:ea typeface="標楷體" panose="03000509000000000000" pitchFamily="65" charset="-120"/>
                <a:cs typeface="Times New Roman" panose="02020603050405020304" pitchFamily="18" charset="0"/>
              </a:rPr>
              <a:t>月</a:t>
            </a:r>
            <a:r>
              <a:rPr lang="en-US" altLang="zh-TW" sz="2400" kern="0" dirty="0">
                <a:solidFill>
                  <a:srgbClr val="1C1C1C"/>
                </a:solidFill>
                <a:latin typeface="標楷體" panose="03000509000000000000" pitchFamily="65" charset="-120"/>
                <a:ea typeface="標楷體" panose="03000509000000000000" pitchFamily="65" charset="-120"/>
              </a:rPr>
              <a:t>4</a:t>
            </a:r>
            <a:r>
              <a:rPr lang="zh-TW" altLang="zh-TW" sz="2400" kern="0" dirty="0">
                <a:solidFill>
                  <a:srgbClr val="1C1C1C"/>
                </a:solidFill>
                <a:latin typeface="標楷體" panose="03000509000000000000" pitchFamily="65" charset="-120"/>
                <a:ea typeface="標楷體" panose="03000509000000000000" pitchFamily="65" charset="-120"/>
                <a:cs typeface="Times New Roman" panose="02020603050405020304" pitchFamily="18" charset="0"/>
              </a:rPr>
              <a:t>日工程企字第</a:t>
            </a:r>
            <a:r>
              <a:rPr lang="en-US" altLang="zh-TW" sz="2400" kern="0" dirty="0">
                <a:solidFill>
                  <a:srgbClr val="1C1C1C"/>
                </a:solidFill>
                <a:latin typeface="標楷體" panose="03000509000000000000" pitchFamily="65" charset="-120"/>
                <a:ea typeface="標楷體" panose="03000509000000000000" pitchFamily="65" charset="-120"/>
              </a:rPr>
              <a:t>09500337910</a:t>
            </a:r>
            <a:r>
              <a:rPr lang="zh-TW" altLang="zh-TW" sz="2400" kern="0" dirty="0">
                <a:solidFill>
                  <a:srgbClr val="1C1C1C"/>
                </a:solidFill>
                <a:latin typeface="標楷體" panose="03000509000000000000" pitchFamily="65" charset="-120"/>
                <a:ea typeface="標楷體" panose="03000509000000000000" pitchFamily="65" charset="-120"/>
                <a:cs typeface="Times New Roman" panose="02020603050405020304" pitchFamily="18" charset="0"/>
              </a:rPr>
              <a:t>號函釋例</a:t>
            </a:r>
            <a:r>
              <a:rPr lang="zh-TW" altLang="en-US" sz="2400" kern="0" dirty="0">
                <a:solidFill>
                  <a:srgbClr val="1C1C1C"/>
                </a:solidFill>
                <a:latin typeface="標楷體" panose="03000509000000000000" pitchFamily="65" charset="-120"/>
                <a:ea typeface="標楷體" panose="03000509000000000000" pitchFamily="65" charset="-120"/>
                <a:cs typeface="Times New Roman" panose="02020603050405020304" pitchFamily="18" charset="0"/>
              </a:rPr>
              <a:t>。</a:t>
            </a:r>
            <a:endParaRPr lang="zh-TW" altLang="en-US" dirty="0">
              <a:solidFill>
                <a:srgbClr val="000000"/>
              </a:solidFill>
              <a:latin typeface="標楷體" panose="03000509000000000000" pitchFamily="65" charset="-120"/>
              <a:ea typeface="標楷體" panose="03000509000000000000" pitchFamily="65" charset="-120"/>
            </a:endParaRPr>
          </a:p>
        </p:txBody>
      </p:sp>
    </p:spTree>
    <p:extLst>
      <p:ext uri="{BB962C8B-B14F-4D97-AF65-F5344CB8AC3E}">
        <p14:creationId xmlns:p14="http://schemas.microsoft.com/office/powerpoint/2010/main" val="3341657293"/>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graphicFrame>
        <p:nvGraphicFramePr>
          <p:cNvPr id="2" name="表格 1"/>
          <p:cNvGraphicFramePr>
            <a:graphicFrameLocks noGrp="1"/>
          </p:cNvGraphicFramePr>
          <p:nvPr>
            <p:extLst>
              <p:ext uri="{D42A27DB-BD31-4B8C-83A1-F6EECF244321}">
                <p14:modId xmlns:p14="http://schemas.microsoft.com/office/powerpoint/2010/main" val="2631925802"/>
              </p:ext>
            </p:extLst>
          </p:nvPr>
        </p:nvGraphicFramePr>
        <p:xfrm>
          <a:off x="467544" y="1196752"/>
          <a:ext cx="8136904" cy="2133600"/>
        </p:xfrm>
        <a:graphic>
          <a:graphicData uri="http://schemas.openxmlformats.org/drawingml/2006/table">
            <a:tbl>
              <a:tblPr/>
              <a:tblGrid>
                <a:gridCol w="8136904">
                  <a:extLst>
                    <a:ext uri="{9D8B030D-6E8A-4147-A177-3AD203B41FA5}">
                      <a16:colId xmlns:a16="http://schemas.microsoft.com/office/drawing/2014/main" val="20000"/>
                    </a:ext>
                  </a:extLst>
                </a:gridCol>
              </a:tblGrid>
              <a:tr h="641350">
                <a:tc>
                  <a:txBody>
                    <a:bodyPr/>
                    <a:lstStyle/>
                    <a:p>
                      <a:pPr marL="1169988" indent="-1169988" algn="just"/>
                      <a:r>
                        <a:rPr lang="zh-TW" altLang="en-US" sz="2800" b="1" dirty="0">
                          <a:solidFill>
                            <a:srgbClr val="000000"/>
                          </a:solidFill>
                          <a:latin typeface="標楷體" panose="03000509000000000000" pitchFamily="65" charset="-120"/>
                          <a:ea typeface="標楷體" panose="03000509000000000000" pitchFamily="65" charset="-120"/>
                        </a:rPr>
                        <a:t>主旨：貴機關辦理公共工程與廠商訂定之契約，履約期限</a:t>
                      </a:r>
                      <a:r>
                        <a:rPr lang="zh-TW" altLang="en-US" sz="2800" b="1" u="sng" dirty="0">
                          <a:solidFill>
                            <a:srgbClr val="0000FF"/>
                          </a:solidFill>
                          <a:latin typeface="標楷體" panose="03000509000000000000" pitchFamily="65" charset="-120"/>
                          <a:ea typeface="標楷體" panose="03000509000000000000" pitchFamily="65" charset="-120"/>
                        </a:rPr>
                        <a:t>分別訂有分段進度及最後完工期限者</a:t>
                      </a:r>
                      <a:r>
                        <a:rPr lang="zh-TW" altLang="en-US" sz="2800" b="1" dirty="0">
                          <a:solidFill>
                            <a:srgbClr val="000000"/>
                          </a:solidFill>
                          <a:latin typeface="標楷體" panose="03000509000000000000" pitchFamily="65" charset="-120"/>
                          <a:ea typeface="標楷體" panose="03000509000000000000" pitchFamily="65" charset="-120"/>
                        </a:rPr>
                        <a:t>，請依附表所示</a:t>
                      </a:r>
                      <a:r>
                        <a:rPr lang="zh-TW" altLang="en-US" sz="2800" b="1" u="sng" dirty="0">
                          <a:solidFill>
                            <a:srgbClr val="0000FF"/>
                          </a:solidFill>
                          <a:latin typeface="標楷體" panose="03000509000000000000" pitchFamily="65" charset="-120"/>
                          <a:ea typeface="標楷體" panose="03000509000000000000" pitchFamily="65" charset="-120"/>
                        </a:rPr>
                        <a:t>逾期違約金計算一覽表</a:t>
                      </a:r>
                      <a:r>
                        <a:rPr lang="zh-TW" altLang="en-US" sz="2800" b="1" dirty="0">
                          <a:solidFill>
                            <a:srgbClr val="000000"/>
                          </a:solidFill>
                          <a:latin typeface="標楷體" panose="03000509000000000000" pitchFamily="65" charset="-120"/>
                          <a:ea typeface="標楷體" panose="03000509000000000000" pitchFamily="65" charset="-120"/>
                        </a:rPr>
                        <a:t>辦理，以符公平合理原則，</a:t>
                      </a:r>
                      <a:r>
                        <a:rPr lang="zh-TW" altLang="en-US" sz="2800" b="1" u="sng" dirty="0">
                          <a:solidFill>
                            <a:srgbClr val="FF0000"/>
                          </a:solidFill>
                          <a:latin typeface="標楷體" panose="03000509000000000000" pitchFamily="65" charset="-120"/>
                          <a:ea typeface="標楷體" panose="03000509000000000000" pitchFamily="65" charset="-120"/>
                        </a:rPr>
                        <a:t>避免重複計算損害廠商權益</a:t>
                      </a:r>
                      <a:r>
                        <a:rPr lang="zh-TW" altLang="en-US" sz="2800" b="1" dirty="0">
                          <a:solidFill>
                            <a:srgbClr val="000000"/>
                          </a:solidFill>
                          <a:latin typeface="標楷體" panose="03000509000000000000" pitchFamily="65" charset="-120"/>
                          <a:ea typeface="標楷體" panose="03000509000000000000" pitchFamily="65" charset="-120"/>
                        </a:rPr>
                        <a:t>，請查照。</a:t>
                      </a:r>
                    </a:p>
                  </a:txBody>
                  <a:tcPr marL="0" marR="0" marT="0" marB="0" anchor="ctr">
                    <a:lnL>
                      <a:noFill/>
                    </a:lnL>
                    <a:lnR>
                      <a:noFill/>
                    </a:lnR>
                    <a:lnT>
                      <a:noFill/>
                    </a:lnT>
                    <a:lnB>
                      <a:noFill/>
                    </a:lnB>
                    <a:solidFill>
                      <a:schemeClr val="bg1"/>
                    </a:solidFill>
                  </a:tcPr>
                </a:tc>
                <a:extLst>
                  <a:ext uri="{0D108BD9-81ED-4DB2-BD59-A6C34878D82A}">
                    <a16:rowId xmlns:a16="http://schemas.microsoft.com/office/drawing/2014/main" val="10000"/>
                  </a:ext>
                </a:extLst>
              </a:tr>
            </a:tbl>
          </a:graphicData>
        </a:graphic>
      </p:graphicFrame>
      <p:sp>
        <p:nvSpPr>
          <p:cNvPr id="3" name="Rectangle 1"/>
          <p:cNvSpPr>
            <a:spLocks noChangeArrowheads="1"/>
          </p:cNvSpPr>
          <p:nvPr/>
        </p:nvSpPr>
        <p:spPr bwMode="auto">
          <a:xfrm>
            <a:off x="467544" y="188640"/>
            <a:ext cx="8568952"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新細明體" pitchFamily="18" charset="-120"/>
                <a:cs typeface="新細明體" pitchFamily="18" charset="-120"/>
              </a:defRPr>
            </a:lvl1pPr>
            <a:lvl2pPr fontAlgn="base">
              <a:spcBef>
                <a:spcPct val="0"/>
              </a:spcBef>
              <a:spcAft>
                <a:spcPct val="0"/>
              </a:spcAft>
              <a:defRPr kumimoji="1">
                <a:solidFill>
                  <a:schemeClr val="tx1"/>
                </a:solidFill>
                <a:latin typeface="Arial" pitchFamily="34" charset="0"/>
                <a:ea typeface="新細明體" pitchFamily="18" charset="-120"/>
                <a:cs typeface="新細明體" pitchFamily="18" charset="-120"/>
              </a:defRPr>
            </a:lvl2pPr>
            <a:lvl3pPr fontAlgn="base">
              <a:spcBef>
                <a:spcPct val="0"/>
              </a:spcBef>
              <a:spcAft>
                <a:spcPct val="0"/>
              </a:spcAft>
              <a:defRPr kumimoji="1">
                <a:solidFill>
                  <a:schemeClr val="tx1"/>
                </a:solidFill>
                <a:latin typeface="Arial" pitchFamily="34" charset="0"/>
                <a:ea typeface="新細明體" pitchFamily="18" charset="-120"/>
                <a:cs typeface="新細明體" pitchFamily="18" charset="-120"/>
              </a:defRPr>
            </a:lvl3pPr>
            <a:lvl4pPr fontAlgn="base">
              <a:spcBef>
                <a:spcPct val="0"/>
              </a:spcBef>
              <a:spcAft>
                <a:spcPct val="0"/>
              </a:spcAft>
              <a:defRPr kumimoji="1">
                <a:solidFill>
                  <a:schemeClr val="tx1"/>
                </a:solidFill>
                <a:latin typeface="Arial" pitchFamily="34" charset="0"/>
                <a:ea typeface="新細明體" pitchFamily="18" charset="-120"/>
                <a:cs typeface="新細明體" pitchFamily="18" charset="-120"/>
              </a:defRPr>
            </a:lvl4pPr>
            <a:lvl5pPr fontAlgn="base">
              <a:spcBef>
                <a:spcPct val="0"/>
              </a:spcBef>
              <a:spcAft>
                <a:spcPct val="0"/>
              </a:spcAft>
              <a:defRPr kumimoji="1">
                <a:solidFill>
                  <a:schemeClr val="tx1"/>
                </a:solidFill>
                <a:latin typeface="Arial" pitchFamily="34" charset="0"/>
                <a:ea typeface="新細明體" pitchFamily="18" charset="-120"/>
                <a:cs typeface="新細明體" pitchFamily="18" charset="-120"/>
              </a:defRPr>
            </a:lvl5pPr>
            <a:lvl6pPr fontAlgn="base">
              <a:spcBef>
                <a:spcPct val="0"/>
              </a:spcBef>
              <a:spcAft>
                <a:spcPct val="0"/>
              </a:spcAft>
              <a:defRPr kumimoji="1">
                <a:solidFill>
                  <a:schemeClr val="tx1"/>
                </a:solidFill>
                <a:latin typeface="Arial" pitchFamily="34" charset="0"/>
                <a:ea typeface="新細明體" pitchFamily="18" charset="-120"/>
                <a:cs typeface="新細明體" pitchFamily="18" charset="-120"/>
              </a:defRPr>
            </a:lvl6pPr>
            <a:lvl7pPr fontAlgn="base">
              <a:spcBef>
                <a:spcPct val="0"/>
              </a:spcBef>
              <a:spcAft>
                <a:spcPct val="0"/>
              </a:spcAft>
              <a:defRPr kumimoji="1">
                <a:solidFill>
                  <a:schemeClr val="tx1"/>
                </a:solidFill>
                <a:latin typeface="Arial" pitchFamily="34" charset="0"/>
                <a:ea typeface="新細明體" pitchFamily="18" charset="-120"/>
                <a:cs typeface="新細明體" pitchFamily="18" charset="-120"/>
              </a:defRPr>
            </a:lvl7pPr>
            <a:lvl8pPr fontAlgn="base">
              <a:spcBef>
                <a:spcPct val="0"/>
              </a:spcBef>
              <a:spcAft>
                <a:spcPct val="0"/>
              </a:spcAft>
              <a:defRPr kumimoji="1">
                <a:solidFill>
                  <a:schemeClr val="tx1"/>
                </a:solidFill>
                <a:latin typeface="Arial" pitchFamily="34" charset="0"/>
                <a:ea typeface="新細明體" pitchFamily="18" charset="-120"/>
                <a:cs typeface="新細明體" pitchFamily="18" charset="-120"/>
              </a:defRPr>
            </a:lvl8pPr>
            <a:lvl9pPr fontAlgn="base">
              <a:spcBef>
                <a:spcPct val="0"/>
              </a:spcBef>
              <a:spcAft>
                <a:spcPct val="0"/>
              </a:spcAft>
              <a:defRPr kumimoji="1">
                <a:solidFill>
                  <a:schemeClr val="tx1"/>
                </a:solidFill>
                <a:latin typeface="Arial" pitchFamily="34" charset="0"/>
                <a:ea typeface="新細明體" pitchFamily="18" charset="-120"/>
                <a:cs typeface="新細明體" pitchFamily="18" charset="-12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zh-TW" altLang="zh-TW" sz="2000" b="1" i="0" u="none" strike="noStrike" cap="none" normalizeH="0" baseline="0" dirty="0">
                <a:ln>
                  <a:noFill/>
                </a:ln>
                <a:solidFill>
                  <a:srgbClr val="0000FF"/>
                </a:solidFill>
                <a:effectLst/>
                <a:latin typeface="標楷體" panose="03000509000000000000" pitchFamily="65" charset="-120"/>
                <a:ea typeface="標楷體" panose="03000509000000000000" pitchFamily="65" charset="-120"/>
                <a:cs typeface="Times New Roman" pitchFamily="18" charset="0"/>
              </a:rPr>
              <a:t>行政院公共工程委員會 函</a:t>
            </a:r>
            <a:r>
              <a:rPr kumimoji="1" lang="en-US" altLang="zh-TW" sz="2000" b="1" i="0" u="none" strike="noStrike" cap="none" normalizeH="0" baseline="0" dirty="0">
                <a:ln>
                  <a:noFill/>
                </a:ln>
                <a:solidFill>
                  <a:srgbClr val="0000FF"/>
                </a:solidFill>
                <a:effectLst/>
                <a:latin typeface="標楷體" panose="03000509000000000000" pitchFamily="65" charset="-120"/>
                <a:ea typeface="標楷體" panose="03000509000000000000" pitchFamily="65" charset="-120"/>
                <a:cs typeface="Times New Roman" pitchFamily="18" charset="0"/>
              </a:rPr>
              <a:t>87</a:t>
            </a:r>
            <a:r>
              <a:rPr kumimoji="1" lang="zh-TW" altLang="zh-TW" sz="2000" b="1" i="0" u="none" strike="noStrike" cap="none" normalizeH="0" baseline="0" dirty="0">
                <a:ln>
                  <a:noFill/>
                </a:ln>
                <a:solidFill>
                  <a:srgbClr val="0000FF"/>
                </a:solidFill>
                <a:effectLst/>
                <a:latin typeface="標楷體" panose="03000509000000000000" pitchFamily="65" charset="-120"/>
                <a:ea typeface="標楷體" panose="03000509000000000000" pitchFamily="65" charset="-120"/>
                <a:cs typeface="Times New Roman" pitchFamily="18" charset="0"/>
              </a:rPr>
              <a:t>年</a:t>
            </a:r>
            <a:r>
              <a:rPr kumimoji="1" lang="en-US" altLang="zh-TW" sz="2000" b="1" i="0" u="none" strike="noStrike" cap="none" normalizeH="0" baseline="0" dirty="0">
                <a:ln>
                  <a:noFill/>
                </a:ln>
                <a:solidFill>
                  <a:srgbClr val="0000FF"/>
                </a:solidFill>
                <a:effectLst/>
                <a:latin typeface="標楷體" panose="03000509000000000000" pitchFamily="65" charset="-120"/>
                <a:ea typeface="標楷體" panose="03000509000000000000" pitchFamily="65" charset="-120"/>
                <a:cs typeface="Times New Roman" pitchFamily="18" charset="0"/>
              </a:rPr>
              <a:t>6</a:t>
            </a:r>
            <a:r>
              <a:rPr kumimoji="1" lang="zh-TW" altLang="zh-TW" sz="2000" b="1" i="0" u="none" strike="noStrike" cap="none" normalizeH="0" baseline="0" dirty="0">
                <a:ln>
                  <a:noFill/>
                </a:ln>
                <a:solidFill>
                  <a:srgbClr val="0000FF"/>
                </a:solidFill>
                <a:effectLst/>
                <a:latin typeface="標楷體" panose="03000509000000000000" pitchFamily="65" charset="-120"/>
                <a:ea typeface="標楷體" panose="03000509000000000000" pitchFamily="65" charset="-120"/>
                <a:cs typeface="Times New Roman" pitchFamily="18" charset="0"/>
              </a:rPr>
              <a:t>月</a:t>
            </a:r>
            <a:r>
              <a:rPr kumimoji="1" lang="en-US" altLang="zh-TW" sz="2000" b="1" i="0" u="none" strike="noStrike" cap="none" normalizeH="0" baseline="0" dirty="0">
                <a:ln>
                  <a:noFill/>
                </a:ln>
                <a:solidFill>
                  <a:srgbClr val="0000FF"/>
                </a:solidFill>
                <a:effectLst/>
                <a:latin typeface="標楷體" panose="03000509000000000000" pitchFamily="65" charset="-120"/>
                <a:ea typeface="標楷體" panose="03000509000000000000" pitchFamily="65" charset="-120"/>
                <a:cs typeface="Times New Roman" pitchFamily="18" charset="0"/>
              </a:rPr>
              <a:t>22</a:t>
            </a:r>
            <a:r>
              <a:rPr kumimoji="1" lang="zh-TW" altLang="zh-TW" sz="2000" b="1" i="0" u="none" strike="noStrike" cap="none" normalizeH="0" baseline="0" dirty="0">
                <a:ln>
                  <a:noFill/>
                </a:ln>
                <a:solidFill>
                  <a:srgbClr val="0000FF"/>
                </a:solidFill>
                <a:effectLst/>
                <a:latin typeface="標楷體" panose="03000509000000000000" pitchFamily="65" charset="-120"/>
                <a:ea typeface="標楷體" panose="03000509000000000000" pitchFamily="65" charset="-120"/>
                <a:cs typeface="Times New Roman" pitchFamily="18" charset="0"/>
              </a:rPr>
              <a:t>日工程企字第</a:t>
            </a:r>
            <a:r>
              <a:rPr kumimoji="1" lang="en-US" altLang="zh-TW" sz="2000" b="1" i="0" u="none" strike="noStrike" cap="none" normalizeH="0" baseline="0" dirty="0">
                <a:ln>
                  <a:noFill/>
                </a:ln>
                <a:solidFill>
                  <a:srgbClr val="0000FF"/>
                </a:solidFill>
                <a:effectLst/>
                <a:latin typeface="標楷體" panose="03000509000000000000" pitchFamily="65" charset="-120"/>
                <a:ea typeface="標楷體" panose="03000509000000000000" pitchFamily="65" charset="-120"/>
                <a:cs typeface="Times New Roman" pitchFamily="18" charset="0"/>
              </a:rPr>
              <a:t>8707201</a:t>
            </a:r>
            <a:r>
              <a:rPr kumimoji="1" lang="zh-TW" altLang="zh-TW" sz="2000" b="1" i="0" u="none" strike="noStrike" cap="none" normalizeH="0" baseline="0" dirty="0">
                <a:ln>
                  <a:noFill/>
                </a:ln>
                <a:solidFill>
                  <a:srgbClr val="0000FF"/>
                </a:solidFill>
                <a:effectLst/>
                <a:latin typeface="標楷體" panose="03000509000000000000" pitchFamily="65" charset="-120"/>
                <a:ea typeface="標楷體" panose="03000509000000000000" pitchFamily="65" charset="-120"/>
                <a:cs typeface="Times New Roman" pitchFamily="18" charset="0"/>
              </a:rPr>
              <a:t>號</a:t>
            </a:r>
            <a:endParaRPr kumimoji="1" lang="zh-TW" altLang="zh-TW" sz="2000" b="1" i="0" u="none" strike="noStrike" cap="none" normalizeH="0" baseline="0" dirty="0">
              <a:ln>
                <a:noFill/>
              </a:ln>
              <a:solidFill>
                <a:srgbClr val="0000FF"/>
              </a:solidFill>
              <a:effectLst/>
              <a:latin typeface="標楷體" panose="03000509000000000000" pitchFamily="65" charset="-120"/>
              <a:ea typeface="標楷體" panose="03000509000000000000" pitchFamily="65" charset="-120"/>
            </a:endParaRPr>
          </a:p>
          <a:p>
            <a:pPr marL="0" marR="0" lvl="0" indent="0" algn="l" defTabSz="914400" rtl="0" eaLnBrk="0" fontAlgn="base" latinLnBrk="0" hangingPunct="0">
              <a:lnSpc>
                <a:spcPct val="100000"/>
              </a:lnSpc>
              <a:spcBef>
                <a:spcPct val="0"/>
              </a:spcBef>
              <a:spcAft>
                <a:spcPct val="0"/>
              </a:spcAft>
              <a:buClrTx/>
              <a:buSzTx/>
              <a:buFontTx/>
              <a:buNone/>
              <a:tabLst/>
            </a:pPr>
            <a:r>
              <a:rPr kumimoji="1" lang="zh-TW" altLang="zh-TW" sz="2000" b="1" i="0" u="none" strike="noStrike" cap="none" normalizeH="0" baseline="0" dirty="0">
                <a:ln>
                  <a:noFill/>
                </a:ln>
                <a:solidFill>
                  <a:srgbClr val="0000FF"/>
                </a:solidFill>
                <a:effectLst/>
                <a:latin typeface="標楷體" panose="03000509000000000000" pitchFamily="65" charset="-120"/>
                <a:ea typeface="標楷體" panose="03000509000000000000" pitchFamily="65" charset="-120"/>
                <a:cs typeface="Times New Roman" pitchFamily="18" charset="0"/>
                <a:hlinkClick r:id="rId2"/>
              </a:rPr>
              <a:t>附件：檔名為8707201A.html </a:t>
            </a:r>
            <a:endParaRPr kumimoji="1" lang="zh-TW" altLang="zh-TW" sz="2000" b="1" i="0" u="none" strike="noStrike" cap="none" normalizeH="0" baseline="0" dirty="0">
              <a:ln>
                <a:noFill/>
              </a:ln>
              <a:solidFill>
                <a:srgbClr val="0000FF"/>
              </a:solidFill>
              <a:effectLst/>
              <a:latin typeface="標楷體" panose="03000509000000000000" pitchFamily="65" charset="-120"/>
              <a:ea typeface="標楷體" panose="03000509000000000000" pitchFamily="65" charset="-120"/>
            </a:endParaRPr>
          </a:p>
        </p:txBody>
      </p:sp>
    </p:spTree>
    <p:extLst>
      <p:ext uri="{BB962C8B-B14F-4D97-AF65-F5344CB8AC3E}">
        <p14:creationId xmlns:p14="http://schemas.microsoft.com/office/powerpoint/2010/main" val="4039986159"/>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70659" name="Rectangle 2"/>
          <p:cNvSpPr>
            <a:spLocks noGrp="1" noChangeArrowheads="1"/>
          </p:cNvSpPr>
          <p:nvPr>
            <p:ph type="title"/>
          </p:nvPr>
        </p:nvSpPr>
        <p:spPr>
          <a:xfrm>
            <a:off x="395536" y="116632"/>
            <a:ext cx="8162925" cy="435446"/>
          </a:xfrm>
        </p:spPr>
        <p:txBody>
          <a:bodyPr>
            <a:normAutofit fontScale="90000"/>
          </a:bodyPr>
          <a:lstStyle/>
          <a:p>
            <a:pPr eaLnBrk="1" hangingPunct="1"/>
            <a:r>
              <a:rPr lang="zh-TW" altLang="en-US" sz="2800" dirty="0">
                <a:solidFill>
                  <a:srgbClr val="000000"/>
                </a:solidFill>
                <a:effectLst/>
                <a:latin typeface="標楷體" pitchFamily="65" charset="-120"/>
                <a:ea typeface="標楷體" pitchFamily="65" charset="-120"/>
              </a:rPr>
              <a:t>採購契約要項第</a:t>
            </a:r>
            <a:r>
              <a:rPr lang="en-US" altLang="zh-TW" sz="2800" dirty="0">
                <a:solidFill>
                  <a:srgbClr val="000000"/>
                </a:solidFill>
                <a:effectLst/>
                <a:latin typeface="標楷體" pitchFamily="65" charset="-120"/>
                <a:ea typeface="標楷體" pitchFamily="65" charset="-120"/>
              </a:rPr>
              <a:t>47</a:t>
            </a:r>
            <a:r>
              <a:rPr lang="zh-TW" altLang="en-US" sz="2800" dirty="0">
                <a:solidFill>
                  <a:srgbClr val="000000"/>
                </a:solidFill>
                <a:effectLst/>
                <a:latin typeface="標楷體" pitchFamily="65" charset="-120"/>
                <a:ea typeface="標楷體" pitchFamily="65" charset="-120"/>
              </a:rPr>
              <a:t>點、第</a:t>
            </a:r>
            <a:r>
              <a:rPr lang="en-US" altLang="zh-TW" sz="2800" dirty="0">
                <a:solidFill>
                  <a:srgbClr val="000000"/>
                </a:solidFill>
                <a:effectLst/>
                <a:latin typeface="標楷體" pitchFamily="65" charset="-120"/>
                <a:ea typeface="標楷體" pitchFamily="65" charset="-120"/>
              </a:rPr>
              <a:t>48</a:t>
            </a:r>
            <a:r>
              <a:rPr lang="zh-TW" altLang="en-US" sz="2800" dirty="0">
                <a:solidFill>
                  <a:srgbClr val="000000"/>
                </a:solidFill>
                <a:effectLst/>
                <a:latin typeface="標楷體" pitchFamily="65" charset="-120"/>
                <a:ea typeface="標楷體" pitchFamily="65" charset="-120"/>
              </a:rPr>
              <a:t>點</a:t>
            </a:r>
            <a:r>
              <a:rPr lang="en-US" altLang="zh-TW" sz="2800" dirty="0">
                <a:solidFill>
                  <a:srgbClr val="000000"/>
                </a:solidFill>
                <a:effectLst/>
                <a:latin typeface="標楷體" pitchFamily="65" charset="-120"/>
                <a:ea typeface="標楷體" pitchFamily="65" charset="-120"/>
              </a:rPr>
              <a:t>:</a:t>
            </a:r>
            <a:r>
              <a:rPr lang="zh-TW" altLang="en-US" sz="2800" dirty="0">
                <a:solidFill>
                  <a:srgbClr val="000000"/>
                </a:solidFill>
                <a:effectLst/>
                <a:latin typeface="標楷體" pitchFamily="65" charset="-120"/>
                <a:ea typeface="標楷體" pitchFamily="65" charset="-120"/>
              </a:rPr>
              <a:t>逾期違約金之計算</a:t>
            </a:r>
          </a:p>
        </p:txBody>
      </p:sp>
      <p:graphicFrame>
        <p:nvGraphicFramePr>
          <p:cNvPr id="128064" name="Group 64"/>
          <p:cNvGraphicFramePr>
            <a:graphicFrameLocks noGrp="1"/>
          </p:cNvGraphicFramePr>
          <p:nvPr>
            <p:ph idx="1"/>
            <p:extLst>
              <p:ext uri="{D42A27DB-BD31-4B8C-83A1-F6EECF244321}">
                <p14:modId xmlns:p14="http://schemas.microsoft.com/office/powerpoint/2010/main" val="2435697185"/>
              </p:ext>
            </p:extLst>
          </p:nvPr>
        </p:nvGraphicFramePr>
        <p:xfrm>
          <a:off x="395536" y="620688"/>
          <a:ext cx="8424936" cy="6120118"/>
        </p:xfrm>
        <a:graphic>
          <a:graphicData uri="http://schemas.openxmlformats.org/drawingml/2006/table">
            <a:tbl>
              <a:tblPr/>
              <a:tblGrid>
                <a:gridCol w="1378596">
                  <a:extLst>
                    <a:ext uri="{9D8B030D-6E8A-4147-A177-3AD203B41FA5}">
                      <a16:colId xmlns:a16="http://schemas.microsoft.com/office/drawing/2014/main" val="20000"/>
                    </a:ext>
                  </a:extLst>
                </a:gridCol>
                <a:gridCol w="3400316">
                  <a:extLst>
                    <a:ext uri="{9D8B030D-6E8A-4147-A177-3AD203B41FA5}">
                      <a16:colId xmlns:a16="http://schemas.microsoft.com/office/drawing/2014/main" val="20001"/>
                    </a:ext>
                  </a:extLst>
                </a:gridCol>
                <a:gridCol w="3646024">
                  <a:extLst>
                    <a:ext uri="{9D8B030D-6E8A-4147-A177-3AD203B41FA5}">
                      <a16:colId xmlns:a16="http://schemas.microsoft.com/office/drawing/2014/main" val="20002"/>
                    </a:ext>
                  </a:extLst>
                </a:gridCol>
              </a:tblGrid>
              <a:tr h="356142">
                <a:tc>
                  <a:txBody>
                    <a:bodyPr/>
                    <a:lstStyle/>
                    <a:p>
                      <a:pPr marL="0" marR="0" lvl="0" indent="0" algn="l" defTabSz="914400" rtl="0" eaLnBrk="1" fontAlgn="base" latinLnBrk="0" hangingPunct="1">
                        <a:lnSpc>
                          <a:spcPts val="2300"/>
                        </a:lnSpc>
                        <a:spcBef>
                          <a:spcPct val="20000"/>
                        </a:spcBef>
                        <a:spcAft>
                          <a:spcPct val="0"/>
                        </a:spcAft>
                        <a:buClr>
                          <a:schemeClr val="folHlink"/>
                        </a:buClr>
                        <a:buSzPct val="75000"/>
                        <a:buFont typeface="Wingdings" pitchFamily="2" charset="2"/>
                        <a:buNone/>
                        <a:tabLst/>
                      </a:pPr>
                      <a:r>
                        <a:rPr kumimoji="1" lang="zh-TW" altLang="en-US" sz="2000" b="1" i="0" u="none" strike="noStrike" cap="none" normalizeH="0" baseline="0" dirty="0">
                          <a:ln>
                            <a:noFill/>
                          </a:ln>
                          <a:solidFill>
                            <a:srgbClr val="000000"/>
                          </a:solidFill>
                          <a:effectLst/>
                          <a:latin typeface="標楷體" pitchFamily="65" charset="-120"/>
                          <a:ea typeface="標楷體" pitchFamily="65" charset="-120"/>
                        </a:rPr>
                        <a:t>規定</a:t>
                      </a:r>
                    </a:p>
                  </a:txBody>
                  <a:tcPr marT="45723" marB="45723"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ts val="2300"/>
                        </a:lnSpc>
                        <a:spcBef>
                          <a:spcPct val="20000"/>
                        </a:spcBef>
                        <a:spcAft>
                          <a:spcPct val="0"/>
                        </a:spcAft>
                        <a:buClr>
                          <a:schemeClr val="folHlink"/>
                        </a:buClr>
                        <a:buSzPct val="75000"/>
                        <a:buFont typeface="Wingdings" pitchFamily="2" charset="2"/>
                        <a:buNone/>
                        <a:tabLst/>
                      </a:pPr>
                      <a:r>
                        <a:rPr kumimoji="1" lang="zh-TW" altLang="en-US" sz="2000" b="1" i="0" u="none" strike="noStrike" cap="none" normalizeH="0" baseline="0">
                          <a:ln>
                            <a:noFill/>
                          </a:ln>
                          <a:solidFill>
                            <a:srgbClr val="000000"/>
                          </a:solidFill>
                          <a:effectLst/>
                          <a:latin typeface="標楷體" pitchFamily="65" charset="-120"/>
                          <a:ea typeface="標楷體" pitchFamily="65" charset="-120"/>
                        </a:rPr>
                        <a:t>採購契約要項第</a:t>
                      </a:r>
                      <a:r>
                        <a:rPr kumimoji="1" lang="en-US" altLang="zh-TW" sz="2000" b="1" i="0" u="none" strike="noStrike" cap="none" normalizeH="0" baseline="0">
                          <a:ln>
                            <a:noFill/>
                          </a:ln>
                          <a:solidFill>
                            <a:srgbClr val="000000"/>
                          </a:solidFill>
                          <a:effectLst/>
                          <a:latin typeface="標楷體" pitchFamily="65" charset="-120"/>
                          <a:ea typeface="標楷體" pitchFamily="65" charset="-120"/>
                        </a:rPr>
                        <a:t>47</a:t>
                      </a:r>
                      <a:r>
                        <a:rPr kumimoji="1" lang="zh-TW" altLang="en-US" sz="2000" b="1" i="0" u="none" strike="noStrike" cap="none" normalizeH="0" baseline="0">
                          <a:ln>
                            <a:noFill/>
                          </a:ln>
                          <a:solidFill>
                            <a:srgbClr val="000000"/>
                          </a:solidFill>
                          <a:effectLst/>
                          <a:latin typeface="標楷體" pitchFamily="65" charset="-120"/>
                          <a:ea typeface="標楷體" pitchFamily="65" charset="-120"/>
                        </a:rPr>
                        <a:t>點</a:t>
                      </a:r>
                    </a:p>
                  </a:txBody>
                  <a:tcPr marT="45723" marB="45723"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ts val="2300"/>
                        </a:lnSpc>
                        <a:spcBef>
                          <a:spcPct val="20000"/>
                        </a:spcBef>
                        <a:spcAft>
                          <a:spcPct val="0"/>
                        </a:spcAft>
                        <a:buClr>
                          <a:schemeClr val="folHlink"/>
                        </a:buClr>
                        <a:buSzPct val="75000"/>
                        <a:buFont typeface="Wingdings" pitchFamily="2" charset="2"/>
                        <a:buNone/>
                        <a:tabLst/>
                      </a:pPr>
                      <a:r>
                        <a:rPr kumimoji="1" lang="zh-TW" altLang="en-US" sz="2000" b="1" i="0" u="none" strike="noStrike" cap="none" normalizeH="0" baseline="0">
                          <a:ln>
                            <a:noFill/>
                          </a:ln>
                          <a:solidFill>
                            <a:srgbClr val="000000"/>
                          </a:solidFill>
                          <a:effectLst/>
                          <a:latin typeface="標楷體" pitchFamily="65" charset="-120"/>
                          <a:ea typeface="標楷體" pitchFamily="65" charset="-120"/>
                        </a:rPr>
                        <a:t>採購契約要項第</a:t>
                      </a:r>
                      <a:r>
                        <a:rPr kumimoji="1" lang="en-US" altLang="zh-TW" sz="2000" b="1" i="0" u="none" strike="noStrike" cap="none" normalizeH="0" baseline="0">
                          <a:ln>
                            <a:noFill/>
                          </a:ln>
                          <a:solidFill>
                            <a:srgbClr val="000000"/>
                          </a:solidFill>
                          <a:effectLst/>
                          <a:latin typeface="標楷體" pitchFamily="65" charset="-120"/>
                          <a:ea typeface="標楷體" pitchFamily="65" charset="-120"/>
                        </a:rPr>
                        <a:t>48</a:t>
                      </a:r>
                      <a:r>
                        <a:rPr kumimoji="1" lang="zh-TW" altLang="en-US" sz="2000" b="1" i="0" u="none" strike="noStrike" cap="none" normalizeH="0" baseline="0">
                          <a:ln>
                            <a:noFill/>
                          </a:ln>
                          <a:solidFill>
                            <a:srgbClr val="000000"/>
                          </a:solidFill>
                          <a:effectLst/>
                          <a:latin typeface="標楷體" pitchFamily="65" charset="-120"/>
                          <a:ea typeface="標楷體" pitchFamily="65" charset="-120"/>
                        </a:rPr>
                        <a:t>點</a:t>
                      </a:r>
                    </a:p>
                  </a:txBody>
                  <a:tcPr marT="45723" marB="45723"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356142">
                <a:tc>
                  <a:txBody>
                    <a:bodyPr/>
                    <a:lstStyle/>
                    <a:p>
                      <a:pPr marL="0" marR="0" lvl="0" indent="0" algn="l" defTabSz="914400" rtl="0" eaLnBrk="1" fontAlgn="base" latinLnBrk="0" hangingPunct="1">
                        <a:lnSpc>
                          <a:spcPts val="2300"/>
                        </a:lnSpc>
                        <a:spcBef>
                          <a:spcPct val="20000"/>
                        </a:spcBef>
                        <a:spcAft>
                          <a:spcPct val="0"/>
                        </a:spcAft>
                        <a:buClr>
                          <a:schemeClr val="folHlink"/>
                        </a:buClr>
                        <a:buSzPct val="75000"/>
                        <a:buFont typeface="Wingdings" pitchFamily="2" charset="2"/>
                        <a:buNone/>
                        <a:tabLst/>
                      </a:pPr>
                      <a:r>
                        <a:rPr kumimoji="1" lang="zh-TW" altLang="en-US" sz="2000" b="1" i="0" u="none" strike="noStrike" cap="none" normalizeH="0" baseline="0" dirty="0">
                          <a:ln>
                            <a:noFill/>
                          </a:ln>
                          <a:solidFill>
                            <a:srgbClr val="000000"/>
                          </a:solidFill>
                          <a:effectLst/>
                          <a:latin typeface="標楷體" pitchFamily="65" charset="-120"/>
                          <a:ea typeface="標楷體" pitchFamily="65" charset="-120"/>
                        </a:rPr>
                        <a:t>相同點</a:t>
                      </a:r>
                    </a:p>
                  </a:txBody>
                  <a:tcPr marT="45723" marB="45723"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gridSpan="2">
                  <a:txBody>
                    <a:bodyPr/>
                    <a:lstStyle/>
                    <a:p>
                      <a:pPr marL="0" marR="0" lvl="0" indent="0" algn="l" defTabSz="914400" rtl="0" eaLnBrk="1" fontAlgn="base" latinLnBrk="0" hangingPunct="1">
                        <a:lnSpc>
                          <a:spcPts val="2300"/>
                        </a:lnSpc>
                        <a:spcBef>
                          <a:spcPct val="20000"/>
                        </a:spcBef>
                        <a:spcAft>
                          <a:spcPct val="0"/>
                        </a:spcAft>
                        <a:buClr>
                          <a:schemeClr val="folHlink"/>
                        </a:buClr>
                        <a:buSzPct val="75000"/>
                        <a:buFont typeface="Wingdings" pitchFamily="2" charset="2"/>
                        <a:buNone/>
                        <a:tabLst/>
                      </a:pPr>
                      <a:r>
                        <a:rPr kumimoji="1" lang="zh-TW" altLang="en-US" sz="2000" b="1" i="0" u="none" strike="noStrike" cap="none" normalizeH="0" baseline="0" dirty="0">
                          <a:ln>
                            <a:noFill/>
                          </a:ln>
                          <a:solidFill>
                            <a:srgbClr val="000000"/>
                          </a:solidFill>
                          <a:effectLst/>
                          <a:latin typeface="標楷體" pitchFamily="65" charset="-120"/>
                          <a:ea typeface="標楷體" pitchFamily="65" charset="-120"/>
                        </a:rPr>
                        <a:t>訂有分段進度及最後履約期限</a:t>
                      </a:r>
                    </a:p>
                  </a:txBody>
                  <a:tcPr marT="45723" marB="45723"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hMerge="1">
                  <a:txBody>
                    <a:bodyPr/>
                    <a:lstStyle/>
                    <a:p>
                      <a:endParaRPr lang="zh-TW" altLang="en-US"/>
                    </a:p>
                  </a:txBody>
                  <a:tcPr>
                    <a:lnL w="28575" cap="flat" cmpd="sng" algn="ctr">
                      <a:solidFill>
                        <a:schemeClr val="tx1"/>
                      </a:solidFill>
                      <a:prstDash val="solid"/>
                      <a:miter lim="800000"/>
                      <a:headEnd type="none" w="med" len="med"/>
                      <a:tailEnd type="none" w="med" len="med"/>
                    </a:lnL>
                    <a:lnT w="12700" cap="flat" cmpd="sng" algn="ctr">
                      <a:solidFill>
                        <a:schemeClr val="tx1"/>
                      </a:solidFill>
                      <a:prstDash val="solid"/>
                      <a:miter lim="800000"/>
                      <a:headEnd type="none" w="med" len="med"/>
                      <a:tailEnd type="none" w="med" len="med"/>
                    </a:lnT>
                  </a:tcPr>
                </a:tc>
                <a:extLst>
                  <a:ext uri="{0D108BD9-81ED-4DB2-BD59-A6C34878D82A}">
                    <a16:rowId xmlns:a16="http://schemas.microsoft.com/office/drawing/2014/main" val="10001"/>
                  </a:ext>
                </a:extLst>
              </a:tr>
              <a:tr h="356142">
                <a:tc>
                  <a:txBody>
                    <a:bodyPr/>
                    <a:lstStyle/>
                    <a:p>
                      <a:pPr marL="0" marR="0" lvl="0" indent="0" algn="l" defTabSz="914400" rtl="0" eaLnBrk="1" fontAlgn="base" latinLnBrk="0" hangingPunct="1">
                        <a:lnSpc>
                          <a:spcPts val="2300"/>
                        </a:lnSpc>
                        <a:spcBef>
                          <a:spcPct val="20000"/>
                        </a:spcBef>
                        <a:spcAft>
                          <a:spcPct val="0"/>
                        </a:spcAft>
                        <a:buClr>
                          <a:schemeClr val="folHlink"/>
                        </a:buClr>
                        <a:buSzPct val="75000"/>
                        <a:buFont typeface="Wingdings" pitchFamily="2" charset="2"/>
                        <a:buNone/>
                        <a:tabLst/>
                      </a:pPr>
                      <a:r>
                        <a:rPr kumimoji="1" lang="zh-TW" altLang="en-US" sz="2000" b="1"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rPr>
                        <a:t>相異點</a:t>
                      </a:r>
                    </a:p>
                  </a:txBody>
                  <a:tcPr marT="45723" marB="45723"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ts val="2300"/>
                        </a:lnSpc>
                        <a:spcBef>
                          <a:spcPct val="20000"/>
                        </a:spcBef>
                        <a:spcAft>
                          <a:spcPct val="0"/>
                        </a:spcAft>
                        <a:buClr>
                          <a:schemeClr val="folHlink"/>
                        </a:buClr>
                        <a:buSzPct val="75000"/>
                        <a:buFont typeface="Wingdings" pitchFamily="2" charset="2"/>
                        <a:buNone/>
                        <a:tabLst/>
                      </a:pPr>
                      <a:r>
                        <a:rPr kumimoji="1" lang="zh-TW" altLang="en-US" sz="2000" b="1" i="0" u="none" strike="noStrike" cap="none" normalizeH="0" baseline="0" dirty="0">
                          <a:ln>
                            <a:noFill/>
                          </a:ln>
                          <a:solidFill>
                            <a:srgbClr val="FF0000"/>
                          </a:solidFill>
                          <a:effectLst/>
                          <a:latin typeface="標楷體" panose="03000509000000000000" pitchFamily="65" charset="-120"/>
                          <a:ea typeface="標楷體" panose="03000509000000000000" pitchFamily="65" charset="-120"/>
                        </a:rPr>
                        <a:t>分段完工使用或移交</a:t>
                      </a:r>
                    </a:p>
                  </a:txBody>
                  <a:tcPr marT="45723" marB="45723"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ts val="2300"/>
                        </a:lnSpc>
                        <a:spcBef>
                          <a:spcPct val="20000"/>
                        </a:spcBef>
                        <a:spcAft>
                          <a:spcPct val="0"/>
                        </a:spcAft>
                        <a:buClr>
                          <a:schemeClr val="folHlink"/>
                        </a:buClr>
                        <a:buSzPct val="75000"/>
                        <a:buFont typeface="Wingdings" pitchFamily="2" charset="2"/>
                        <a:buNone/>
                        <a:tabLst/>
                      </a:pPr>
                      <a:r>
                        <a:rPr kumimoji="1" lang="zh-TW" altLang="en-US" sz="2000" b="1" i="0" u="none" strike="noStrike" cap="none" normalizeH="0" baseline="0">
                          <a:ln>
                            <a:noFill/>
                          </a:ln>
                          <a:solidFill>
                            <a:srgbClr val="0033CC"/>
                          </a:solidFill>
                          <a:effectLst/>
                          <a:latin typeface="標楷體" panose="03000509000000000000" pitchFamily="65" charset="-120"/>
                          <a:ea typeface="標楷體" panose="03000509000000000000" pitchFamily="65" charset="-120"/>
                        </a:rPr>
                        <a:t>全部完工使用或移交</a:t>
                      </a:r>
                      <a:endParaRPr kumimoji="1" lang="zh-TW" altLang="en-US" sz="2000" b="1" i="0" u="none" strike="noStrike" cap="none" normalizeH="0" baseline="0" dirty="0">
                        <a:ln>
                          <a:noFill/>
                        </a:ln>
                        <a:solidFill>
                          <a:srgbClr val="0033CC"/>
                        </a:solidFill>
                        <a:effectLst/>
                        <a:latin typeface="標楷體" panose="03000509000000000000" pitchFamily="65" charset="-120"/>
                        <a:ea typeface="標楷體" panose="03000509000000000000" pitchFamily="65" charset="-120"/>
                      </a:endParaRPr>
                    </a:p>
                  </a:txBody>
                  <a:tcPr marT="45723" marB="45723"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B w="12700"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1497664">
                <a:tc>
                  <a:txBody>
                    <a:bodyPr/>
                    <a:lstStyle/>
                    <a:p>
                      <a:pPr marL="0" marR="0" lvl="0" indent="0" algn="l" defTabSz="914400" rtl="0" eaLnBrk="1" fontAlgn="base" latinLnBrk="0" hangingPunct="1">
                        <a:lnSpc>
                          <a:spcPts val="2300"/>
                        </a:lnSpc>
                        <a:spcBef>
                          <a:spcPct val="20000"/>
                        </a:spcBef>
                        <a:spcAft>
                          <a:spcPct val="0"/>
                        </a:spcAft>
                        <a:buClr>
                          <a:schemeClr val="folHlink"/>
                        </a:buClr>
                        <a:buSzPct val="75000"/>
                        <a:buFont typeface="Wingdings" pitchFamily="2" charset="2"/>
                        <a:buNone/>
                        <a:tabLst/>
                      </a:pPr>
                      <a:r>
                        <a:rPr kumimoji="1" lang="zh-TW" altLang="en-US" sz="2000" b="1" i="0" u="sng" strike="noStrike" cap="none" normalizeH="0" baseline="0" dirty="0">
                          <a:ln>
                            <a:noFill/>
                          </a:ln>
                          <a:solidFill>
                            <a:srgbClr val="0033CC"/>
                          </a:solidFill>
                          <a:effectLst/>
                          <a:latin typeface="標楷體" panose="03000509000000000000" pitchFamily="65" charset="-120"/>
                          <a:ea typeface="標楷體" panose="03000509000000000000" pitchFamily="65" charset="-120"/>
                        </a:rPr>
                        <a:t>僅逾</a:t>
                      </a:r>
                      <a:r>
                        <a:rPr kumimoji="1" lang="zh-TW" altLang="en-US" sz="2000" b="1"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rPr>
                        <a:t>分段進度</a:t>
                      </a:r>
                      <a:r>
                        <a:rPr kumimoji="1" lang="zh-TW" altLang="en-US" sz="2000" b="1" i="0" u="sng" strike="noStrike" cap="none" normalizeH="0" baseline="0" dirty="0">
                          <a:ln>
                            <a:noFill/>
                          </a:ln>
                          <a:solidFill>
                            <a:srgbClr val="0033CC"/>
                          </a:solidFill>
                          <a:effectLst/>
                          <a:latin typeface="標楷體" panose="03000509000000000000" pitchFamily="65" charset="-120"/>
                          <a:ea typeface="標楷體" panose="03000509000000000000" pitchFamily="65" charset="-120"/>
                        </a:rPr>
                        <a:t>而未逾最後</a:t>
                      </a:r>
                      <a:r>
                        <a:rPr kumimoji="1" lang="zh-TW" altLang="en-US" sz="2000" b="1"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rPr>
                        <a:t>履約期限</a:t>
                      </a:r>
                    </a:p>
                  </a:txBody>
                  <a:tcPr marT="45723" marB="45723"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ts val="2300"/>
                        </a:lnSpc>
                        <a:spcBef>
                          <a:spcPct val="20000"/>
                        </a:spcBef>
                        <a:spcAft>
                          <a:spcPct val="0"/>
                        </a:spcAft>
                        <a:buClr>
                          <a:schemeClr val="folHlink"/>
                        </a:buClr>
                        <a:buSzPct val="75000"/>
                        <a:buFont typeface="Wingdings" pitchFamily="2" charset="2"/>
                        <a:buNone/>
                        <a:tabLst/>
                      </a:pPr>
                      <a:r>
                        <a:rPr kumimoji="1" lang="zh-TW" altLang="en-US" sz="2000" b="1"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rPr>
                        <a:t>應</a:t>
                      </a:r>
                      <a:r>
                        <a:rPr kumimoji="1" lang="zh-TW" altLang="en-US" sz="2000" b="1" i="0" u="sng" strike="noStrike" cap="none" normalizeH="0" baseline="0" dirty="0">
                          <a:ln>
                            <a:noFill/>
                          </a:ln>
                          <a:solidFill>
                            <a:srgbClr val="FF0000"/>
                          </a:solidFill>
                          <a:effectLst/>
                          <a:latin typeface="標楷體" panose="03000509000000000000" pitchFamily="65" charset="-120"/>
                          <a:ea typeface="標楷體" panose="03000509000000000000" pitchFamily="65" charset="-120"/>
                        </a:rPr>
                        <a:t>計算分段進度逾期違約金</a:t>
                      </a:r>
                      <a:r>
                        <a:rPr kumimoji="1" lang="zh-TW" altLang="en-US" sz="2000" b="1"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rPr>
                        <a:t>。</a:t>
                      </a:r>
                    </a:p>
                    <a:p>
                      <a:pPr marL="0" marR="0" lvl="0" indent="0" algn="l" defTabSz="914400" rtl="0" eaLnBrk="1" fontAlgn="base" latinLnBrk="0" hangingPunct="1">
                        <a:lnSpc>
                          <a:spcPts val="2300"/>
                        </a:lnSpc>
                        <a:spcBef>
                          <a:spcPct val="20000"/>
                        </a:spcBef>
                        <a:spcAft>
                          <a:spcPct val="0"/>
                        </a:spcAft>
                        <a:buClr>
                          <a:schemeClr val="folHlink"/>
                        </a:buClr>
                        <a:buSzPct val="75000"/>
                        <a:buFont typeface="Wingdings" pitchFamily="2" charset="2"/>
                        <a:buNone/>
                        <a:tabLst/>
                      </a:pPr>
                      <a:endParaRPr kumimoji="1" lang="en-US" altLang="zh-TW" sz="2000" b="1"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endParaRPr>
                    </a:p>
                  </a:txBody>
                  <a:tcPr marT="45723" marB="45723"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268288" marR="0" lvl="0" indent="-268288" algn="l" defTabSz="914400" rtl="0" eaLnBrk="1" fontAlgn="base" latinLnBrk="0" hangingPunct="1">
                        <a:lnSpc>
                          <a:spcPts val="2300"/>
                        </a:lnSpc>
                        <a:spcBef>
                          <a:spcPct val="20000"/>
                        </a:spcBef>
                        <a:spcAft>
                          <a:spcPct val="0"/>
                        </a:spcAft>
                        <a:buClr>
                          <a:schemeClr val="folHlink"/>
                        </a:buClr>
                        <a:buSzPct val="75000"/>
                        <a:buFont typeface="Wingdings" pitchFamily="2" charset="2"/>
                        <a:buNone/>
                        <a:tabLst/>
                      </a:pPr>
                      <a:r>
                        <a:rPr kumimoji="1" lang="en-US" altLang="zh-TW" sz="2000" b="1" i="0" u="none" strike="noStrike" cap="none" normalizeH="0" baseline="0">
                          <a:ln>
                            <a:noFill/>
                          </a:ln>
                          <a:solidFill>
                            <a:srgbClr val="000000"/>
                          </a:solidFill>
                          <a:effectLst/>
                          <a:latin typeface="標楷體" panose="03000509000000000000" pitchFamily="65" charset="-120"/>
                          <a:ea typeface="標楷體" panose="03000509000000000000" pitchFamily="65" charset="-120"/>
                        </a:rPr>
                        <a:t>1.</a:t>
                      </a:r>
                      <a:r>
                        <a:rPr kumimoji="1" lang="zh-TW" altLang="en-US" sz="2000" b="1" i="0" u="none" strike="noStrike" cap="none" normalizeH="0" baseline="0">
                          <a:ln>
                            <a:noFill/>
                          </a:ln>
                          <a:solidFill>
                            <a:srgbClr val="000000"/>
                          </a:solidFill>
                          <a:effectLst/>
                          <a:latin typeface="標楷體" panose="03000509000000000000" pitchFamily="65" charset="-120"/>
                          <a:ea typeface="標楷體" panose="03000509000000000000" pitchFamily="65" charset="-120"/>
                        </a:rPr>
                        <a:t>如</a:t>
                      </a:r>
                      <a:r>
                        <a:rPr kumimoji="1" lang="zh-TW" altLang="en-US" sz="2000" b="1" i="0" u="sng" strike="noStrike" cap="none" normalizeH="0" baseline="0">
                          <a:ln>
                            <a:noFill/>
                          </a:ln>
                          <a:solidFill>
                            <a:srgbClr val="0033CC"/>
                          </a:solidFill>
                          <a:effectLst/>
                          <a:latin typeface="標楷體" panose="03000509000000000000" pitchFamily="65" charset="-120"/>
                          <a:ea typeface="標楷體" panose="03000509000000000000" pitchFamily="65" charset="-120"/>
                        </a:rPr>
                        <a:t>未逾最後履約期限，分段進度逾期違約金應發還</a:t>
                      </a:r>
                      <a:r>
                        <a:rPr kumimoji="1" lang="zh-TW" altLang="en-US" sz="2000" b="1" i="0" u="none" strike="noStrike" cap="none" normalizeH="0" baseline="0">
                          <a:ln>
                            <a:noFill/>
                          </a:ln>
                          <a:solidFill>
                            <a:srgbClr val="000000"/>
                          </a:solidFill>
                          <a:effectLst/>
                          <a:latin typeface="標楷體" panose="03000509000000000000" pitchFamily="65" charset="-120"/>
                          <a:ea typeface="標楷體" panose="03000509000000000000" pitchFamily="65" charset="-120"/>
                        </a:rPr>
                        <a:t>。</a:t>
                      </a:r>
                    </a:p>
                    <a:p>
                      <a:pPr marL="268288" marR="0" lvl="0" indent="-268288" algn="l" defTabSz="914400" rtl="0" eaLnBrk="1" fontAlgn="base" latinLnBrk="0" hangingPunct="1">
                        <a:lnSpc>
                          <a:spcPts val="2300"/>
                        </a:lnSpc>
                        <a:spcBef>
                          <a:spcPct val="20000"/>
                        </a:spcBef>
                        <a:spcAft>
                          <a:spcPct val="0"/>
                        </a:spcAft>
                        <a:buClr>
                          <a:schemeClr val="folHlink"/>
                        </a:buClr>
                        <a:buSzPct val="75000"/>
                        <a:buFont typeface="Wingdings" pitchFamily="2" charset="2"/>
                        <a:buNone/>
                        <a:tabLst/>
                      </a:pPr>
                      <a:r>
                        <a:rPr kumimoji="1" lang="en-US" altLang="zh-TW" sz="2000" b="1" i="0" u="none" strike="noStrike" cap="none" normalizeH="0" baseline="0">
                          <a:ln>
                            <a:noFill/>
                          </a:ln>
                          <a:solidFill>
                            <a:srgbClr val="000000"/>
                          </a:solidFill>
                          <a:effectLst/>
                          <a:latin typeface="標楷體" panose="03000509000000000000" pitchFamily="65" charset="-120"/>
                          <a:ea typeface="標楷體" panose="03000509000000000000" pitchFamily="65" charset="-120"/>
                        </a:rPr>
                        <a:t>2.</a:t>
                      </a:r>
                      <a:r>
                        <a:rPr kumimoji="1" lang="zh-TW" altLang="en-US" sz="2000" b="1" i="0" u="none" strike="noStrike" cap="none" normalizeH="0" baseline="0">
                          <a:ln>
                            <a:noFill/>
                          </a:ln>
                          <a:solidFill>
                            <a:srgbClr val="000000"/>
                          </a:solidFill>
                          <a:effectLst/>
                          <a:latin typeface="標楷體" panose="03000509000000000000" pitchFamily="65" charset="-120"/>
                          <a:ea typeface="標楷體" panose="03000509000000000000" pitchFamily="65" charset="-120"/>
                        </a:rPr>
                        <a:t>惟與其他採購契約進行有關者，未逾最後履約期限仍得計罰分段逾期違約金。</a:t>
                      </a:r>
                      <a:endParaRPr kumimoji="1" lang="zh-TW" altLang="en-US" sz="2000" b="1"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endParaRPr>
                    </a:p>
                  </a:txBody>
                  <a:tcPr marT="45723" marB="45723"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1169830">
                <a:tc>
                  <a:txBody>
                    <a:bodyPr/>
                    <a:lstStyle/>
                    <a:p>
                      <a:pPr marL="0" marR="0" lvl="0" indent="0" algn="l" defTabSz="914400" rtl="0" eaLnBrk="1" fontAlgn="base" latinLnBrk="0" hangingPunct="1">
                        <a:lnSpc>
                          <a:spcPts val="2300"/>
                        </a:lnSpc>
                        <a:spcBef>
                          <a:spcPct val="20000"/>
                        </a:spcBef>
                        <a:spcAft>
                          <a:spcPct val="0"/>
                        </a:spcAft>
                        <a:buClr>
                          <a:schemeClr val="folHlink"/>
                        </a:buClr>
                        <a:buSzPct val="75000"/>
                        <a:buFont typeface="Wingdings" pitchFamily="2" charset="2"/>
                        <a:buNone/>
                        <a:tabLst/>
                      </a:pPr>
                      <a:r>
                        <a:rPr kumimoji="1" lang="zh-TW" altLang="en-US" sz="2000" b="1" i="0" u="sng" strike="noStrike" cap="none" normalizeH="0" baseline="0" dirty="0">
                          <a:ln>
                            <a:noFill/>
                          </a:ln>
                          <a:solidFill>
                            <a:srgbClr val="0033CC"/>
                          </a:solidFill>
                          <a:effectLst/>
                          <a:latin typeface="標楷體" panose="03000509000000000000" pitchFamily="65" charset="-120"/>
                          <a:ea typeface="標楷體" panose="03000509000000000000" pitchFamily="65" charset="-120"/>
                        </a:rPr>
                        <a:t>未逾分段</a:t>
                      </a:r>
                      <a:r>
                        <a:rPr kumimoji="1" lang="zh-TW" altLang="en-US" sz="2000" b="1"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rPr>
                        <a:t>進度</a:t>
                      </a:r>
                      <a:r>
                        <a:rPr kumimoji="1" lang="zh-TW" altLang="en-US" sz="2000" b="1" i="0" u="sng" strike="noStrike" cap="none" normalizeH="0" baseline="0" dirty="0">
                          <a:ln>
                            <a:noFill/>
                          </a:ln>
                          <a:solidFill>
                            <a:srgbClr val="0033CC"/>
                          </a:solidFill>
                          <a:effectLst/>
                          <a:latin typeface="標楷體" panose="03000509000000000000" pitchFamily="65" charset="-120"/>
                          <a:ea typeface="標楷體" panose="03000509000000000000" pitchFamily="65" charset="-120"/>
                        </a:rPr>
                        <a:t>但逾最後</a:t>
                      </a:r>
                      <a:r>
                        <a:rPr kumimoji="1" lang="zh-TW" altLang="en-US" sz="2000" b="1"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rPr>
                        <a:t>履約期限</a:t>
                      </a:r>
                    </a:p>
                  </a:txBody>
                  <a:tcPr marT="45723" marB="45723"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ts val="2300"/>
                        </a:lnSpc>
                        <a:spcBef>
                          <a:spcPct val="20000"/>
                        </a:spcBef>
                        <a:spcAft>
                          <a:spcPct val="0"/>
                        </a:spcAft>
                        <a:buClr>
                          <a:schemeClr val="folHlink"/>
                        </a:buClr>
                        <a:buSzPct val="75000"/>
                        <a:buFont typeface="Wingdings" pitchFamily="2" charset="2"/>
                        <a:buNone/>
                        <a:tabLst/>
                      </a:pPr>
                      <a:r>
                        <a:rPr kumimoji="1" lang="zh-TW" altLang="en-US" sz="2000" b="1"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rPr>
                        <a:t>計算逾最後履約期限之違約金時應扣除已分段完工使用或移交部分之金額。</a:t>
                      </a:r>
                    </a:p>
                  </a:txBody>
                  <a:tcPr marT="45723" marB="45723"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ts val="2300"/>
                        </a:lnSpc>
                        <a:spcBef>
                          <a:spcPct val="20000"/>
                        </a:spcBef>
                        <a:spcAft>
                          <a:spcPct val="0"/>
                        </a:spcAft>
                        <a:buClr>
                          <a:schemeClr val="folHlink"/>
                        </a:buClr>
                        <a:buSzPct val="75000"/>
                        <a:buFont typeface="Wingdings" pitchFamily="2" charset="2"/>
                        <a:buNone/>
                        <a:tabLst/>
                      </a:pPr>
                      <a:r>
                        <a:rPr kumimoji="1" lang="zh-TW" altLang="en-US" sz="2000" b="1" i="0" u="none" strike="noStrike" cap="none" normalizeH="0" baseline="0">
                          <a:ln>
                            <a:noFill/>
                          </a:ln>
                          <a:solidFill>
                            <a:srgbClr val="000000"/>
                          </a:solidFill>
                          <a:effectLst/>
                          <a:latin typeface="標楷體" panose="03000509000000000000" pitchFamily="65" charset="-120"/>
                          <a:ea typeface="標楷體" panose="03000509000000000000" pitchFamily="65" charset="-120"/>
                        </a:rPr>
                        <a:t>計算逾最後履約期限之違約金</a:t>
                      </a:r>
                      <a:endParaRPr kumimoji="1" lang="zh-TW" altLang="en-US" sz="2000" b="1"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endParaRPr>
                    </a:p>
                  </a:txBody>
                  <a:tcPr marT="45723" marB="45723"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2096728">
                <a:tc>
                  <a:txBody>
                    <a:bodyPr/>
                    <a:lstStyle/>
                    <a:p>
                      <a:pPr marL="0" marR="0" lvl="0" indent="0" algn="l" defTabSz="914400" rtl="0" eaLnBrk="1" fontAlgn="base" latinLnBrk="0" hangingPunct="1">
                        <a:lnSpc>
                          <a:spcPts val="2300"/>
                        </a:lnSpc>
                        <a:spcBef>
                          <a:spcPct val="20000"/>
                        </a:spcBef>
                        <a:spcAft>
                          <a:spcPct val="0"/>
                        </a:spcAft>
                        <a:buClr>
                          <a:schemeClr val="folHlink"/>
                        </a:buClr>
                        <a:buSzPct val="75000"/>
                        <a:buFont typeface="Wingdings" pitchFamily="2" charset="2"/>
                        <a:buNone/>
                        <a:tabLst/>
                      </a:pPr>
                      <a:r>
                        <a:rPr kumimoji="1" lang="zh-TW" altLang="en-US" sz="2000" b="1" i="0" u="sng" strike="noStrike" cap="none" normalizeH="0" baseline="0" dirty="0">
                          <a:ln>
                            <a:noFill/>
                          </a:ln>
                          <a:solidFill>
                            <a:srgbClr val="0033CC"/>
                          </a:solidFill>
                          <a:effectLst/>
                          <a:latin typeface="標楷體" panose="03000509000000000000" pitchFamily="65" charset="-120"/>
                          <a:ea typeface="標楷體" panose="03000509000000000000" pitchFamily="65" charset="-120"/>
                        </a:rPr>
                        <a:t>逾</a:t>
                      </a:r>
                      <a:r>
                        <a:rPr kumimoji="1" lang="zh-TW" altLang="en-US" sz="2000" b="1"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rPr>
                        <a:t>分段進度</a:t>
                      </a:r>
                      <a:r>
                        <a:rPr kumimoji="1" lang="zh-TW" altLang="en-US" sz="2000" b="1" i="0" u="none" strike="noStrike" cap="none" normalizeH="0" baseline="0" dirty="0">
                          <a:ln>
                            <a:noFill/>
                          </a:ln>
                          <a:solidFill>
                            <a:srgbClr val="FF0000"/>
                          </a:solidFill>
                          <a:effectLst/>
                          <a:latin typeface="標楷體" panose="03000509000000000000" pitchFamily="65" charset="-120"/>
                          <a:ea typeface="標楷體" panose="03000509000000000000" pitchFamily="65" charset="-120"/>
                        </a:rPr>
                        <a:t>及</a:t>
                      </a:r>
                      <a:r>
                        <a:rPr kumimoji="1" lang="zh-TW" altLang="en-US" sz="2000" b="1"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rPr>
                        <a:t>最後履約期限</a:t>
                      </a:r>
                    </a:p>
                  </a:txBody>
                  <a:tcPr marT="45723" marB="45723"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268288" marR="0" lvl="0" indent="-268288" algn="l" defTabSz="914400" rtl="0" eaLnBrk="1" fontAlgn="base" latinLnBrk="0" hangingPunct="1">
                        <a:lnSpc>
                          <a:spcPts val="2100"/>
                        </a:lnSpc>
                        <a:spcBef>
                          <a:spcPct val="20000"/>
                        </a:spcBef>
                        <a:spcAft>
                          <a:spcPct val="0"/>
                        </a:spcAft>
                        <a:buClr>
                          <a:schemeClr val="folHlink"/>
                        </a:buClr>
                        <a:buSzPct val="75000"/>
                        <a:buFont typeface="Wingdings" pitchFamily="2" charset="2"/>
                        <a:buNone/>
                        <a:tabLst/>
                      </a:pPr>
                      <a:r>
                        <a:rPr kumimoji="1" lang="en-US" altLang="zh-TW" sz="2000" b="1"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rPr>
                        <a:t>1.</a:t>
                      </a:r>
                      <a:r>
                        <a:rPr kumimoji="1" lang="zh-TW" altLang="en-US" sz="2000" b="1" i="0" u="none" strike="noStrike" cap="none" normalizeH="0" baseline="0" dirty="0">
                          <a:ln>
                            <a:noFill/>
                          </a:ln>
                          <a:solidFill>
                            <a:srgbClr val="FF0000"/>
                          </a:solidFill>
                          <a:effectLst/>
                          <a:latin typeface="標楷體" panose="03000509000000000000" pitchFamily="65" charset="-120"/>
                          <a:ea typeface="標楷體" panose="03000509000000000000" pitchFamily="65" charset="-120"/>
                        </a:rPr>
                        <a:t>分別計算違約金</a:t>
                      </a:r>
                      <a:r>
                        <a:rPr kumimoji="1" lang="zh-TW" altLang="en-US" sz="2000" b="1"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rPr>
                        <a:t>。但計算逾最後履約期限之違約金應</a:t>
                      </a:r>
                      <a:r>
                        <a:rPr kumimoji="1" lang="zh-TW" altLang="en-US" sz="2000" b="1" i="0" u="sng" strike="noStrike" cap="none" normalizeH="0" baseline="0" dirty="0">
                          <a:ln>
                            <a:noFill/>
                          </a:ln>
                          <a:solidFill>
                            <a:srgbClr val="000000"/>
                          </a:solidFill>
                          <a:effectLst/>
                          <a:latin typeface="標楷體" panose="03000509000000000000" pitchFamily="65" charset="-120"/>
                          <a:ea typeface="標楷體" panose="03000509000000000000" pitchFamily="65" charset="-120"/>
                        </a:rPr>
                        <a:t>扣除已分段完工使用或移交部分之金額</a:t>
                      </a:r>
                      <a:r>
                        <a:rPr kumimoji="1" lang="zh-TW" altLang="en-US" sz="2000" b="1"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rPr>
                        <a:t>。</a:t>
                      </a:r>
                      <a:endParaRPr kumimoji="1" lang="en-US" altLang="zh-TW" sz="2000" b="1"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endParaRPr>
                    </a:p>
                    <a:p>
                      <a:pPr marL="268288" marR="0" lvl="0" indent="-268288" algn="l" defTabSz="914400" rtl="0" eaLnBrk="1" fontAlgn="base" latinLnBrk="0" hangingPunct="1">
                        <a:lnSpc>
                          <a:spcPts val="2100"/>
                        </a:lnSpc>
                        <a:spcBef>
                          <a:spcPct val="20000"/>
                        </a:spcBef>
                        <a:spcAft>
                          <a:spcPct val="0"/>
                        </a:spcAft>
                        <a:buClr>
                          <a:schemeClr val="folHlink"/>
                        </a:buClr>
                        <a:buSzPct val="75000"/>
                        <a:buFont typeface="Wingdings" pitchFamily="2" charset="2"/>
                        <a:buNone/>
                        <a:tabLst/>
                      </a:pPr>
                      <a:r>
                        <a:rPr kumimoji="1" lang="en-US" altLang="zh-TW" sz="2000" b="1"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rPr>
                        <a:t>2.</a:t>
                      </a:r>
                      <a:r>
                        <a:rPr kumimoji="1" lang="zh-TW" altLang="en-US" sz="2000" b="1"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rPr>
                        <a:t>惟與其他採購契約之進行有關者，仍得計罰分段逾期違約金。</a:t>
                      </a:r>
                    </a:p>
                  </a:txBody>
                  <a:tcPr marT="45723" marB="45723"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268288" marR="0" lvl="0" indent="-268288" algn="l" defTabSz="914400" rtl="0" eaLnBrk="1" fontAlgn="base" latinLnBrk="0" hangingPunct="1">
                        <a:lnSpc>
                          <a:spcPts val="2300"/>
                        </a:lnSpc>
                        <a:spcBef>
                          <a:spcPct val="20000"/>
                        </a:spcBef>
                        <a:spcAft>
                          <a:spcPct val="0"/>
                        </a:spcAft>
                        <a:buClr>
                          <a:schemeClr val="folHlink"/>
                        </a:buClr>
                        <a:buSzPct val="75000"/>
                        <a:buFont typeface="Wingdings" pitchFamily="2" charset="2"/>
                        <a:buNone/>
                        <a:tabLst/>
                      </a:pPr>
                      <a:r>
                        <a:rPr kumimoji="1" lang="en-US" altLang="zh-TW" sz="2000" b="1"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rPr>
                        <a:t>1.</a:t>
                      </a:r>
                      <a:r>
                        <a:rPr kumimoji="1" lang="zh-TW" altLang="en-US" sz="2000" b="1"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rPr>
                        <a:t>計算逾最後履約期限之違約金應</a:t>
                      </a:r>
                      <a:r>
                        <a:rPr kumimoji="1" lang="zh-TW" altLang="en-US" sz="2000" b="1" i="0" u="sng" strike="noStrike" cap="none" normalizeH="0" baseline="0" dirty="0">
                          <a:ln>
                            <a:noFill/>
                          </a:ln>
                          <a:solidFill>
                            <a:srgbClr val="000000"/>
                          </a:solidFill>
                          <a:effectLst/>
                          <a:latin typeface="標楷體" panose="03000509000000000000" pitchFamily="65" charset="-120"/>
                          <a:ea typeface="標楷體" panose="03000509000000000000" pitchFamily="65" charset="-120"/>
                        </a:rPr>
                        <a:t>扣除已收取之逾分段進度違約金</a:t>
                      </a:r>
                      <a:r>
                        <a:rPr kumimoji="1" lang="zh-TW" altLang="en-US" sz="2000" b="1"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rPr>
                        <a:t>。</a:t>
                      </a:r>
                    </a:p>
                    <a:p>
                      <a:pPr marL="268288" marR="0" lvl="0" indent="-268288" algn="l" defTabSz="914400" rtl="0" eaLnBrk="1" fontAlgn="base" latinLnBrk="0" hangingPunct="1">
                        <a:lnSpc>
                          <a:spcPts val="2300"/>
                        </a:lnSpc>
                        <a:spcBef>
                          <a:spcPct val="20000"/>
                        </a:spcBef>
                        <a:spcAft>
                          <a:spcPct val="0"/>
                        </a:spcAft>
                        <a:buClr>
                          <a:schemeClr val="folHlink"/>
                        </a:buClr>
                        <a:buSzPct val="75000"/>
                        <a:buFont typeface="Wingdings" pitchFamily="2" charset="2"/>
                        <a:buNone/>
                        <a:tabLst/>
                      </a:pPr>
                      <a:r>
                        <a:rPr kumimoji="1" lang="en-US" altLang="zh-TW" sz="2000" b="1"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rPr>
                        <a:t>2.</a:t>
                      </a:r>
                      <a:r>
                        <a:rPr kumimoji="1" lang="zh-TW" altLang="en-US" sz="2000" b="1"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rPr>
                        <a:t>惟與其他採購契約之進行有關者，仍得計罰分段逾期違約金。</a:t>
                      </a:r>
                      <a:endParaRPr kumimoji="1" lang="en-US" altLang="zh-TW" sz="2000" b="1"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endParaRPr>
                    </a:p>
                  </a:txBody>
                  <a:tcPr marT="45723" marB="45723"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5"/>
                  </a:ext>
                </a:extLst>
              </a:tr>
            </a:tbl>
          </a:graphicData>
        </a:graphic>
      </p:graphicFrame>
    </p:spTree>
    <p:extLst>
      <p:ext uri="{BB962C8B-B14F-4D97-AF65-F5344CB8AC3E}">
        <p14:creationId xmlns:p14="http://schemas.microsoft.com/office/powerpoint/2010/main" val="3625615325"/>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2" name="日期版面配置區 1"/>
          <p:cNvSpPr>
            <a:spLocks noGrp="1"/>
          </p:cNvSpPr>
          <p:nvPr>
            <p:ph type="dt" sz="half" idx="10"/>
          </p:nvPr>
        </p:nvSpPr>
        <p:spPr/>
        <p:txBody>
          <a:bodyPr/>
          <a:lstStyle/>
          <a:p>
            <a:fld id="{F26CE7C6-65D7-4FE3-A4BB-B3C8DE820462}" type="datetime1">
              <a:rPr lang="zh-TW" altLang="en-US" smtClean="0"/>
              <a:pPr/>
              <a:t>2020/9/27</a:t>
            </a:fld>
            <a:endParaRPr lang="zh-TW" altLang="en-US"/>
          </a:p>
        </p:txBody>
      </p:sp>
      <p:sp>
        <p:nvSpPr>
          <p:cNvPr id="3" name="投影片編號版面配置區 2"/>
          <p:cNvSpPr>
            <a:spLocks noGrp="1"/>
          </p:cNvSpPr>
          <p:nvPr>
            <p:ph type="sldNum" sz="quarter" idx="11"/>
          </p:nvPr>
        </p:nvSpPr>
        <p:spPr/>
        <p:txBody>
          <a:bodyPr/>
          <a:lstStyle/>
          <a:p>
            <a:fld id="{028E204F-CD3C-4ADB-BA98-84B59EC3AEBA}" type="slidenum">
              <a:rPr lang="zh-TW" altLang="en-US" smtClean="0"/>
              <a:pPr/>
              <a:t>118</a:t>
            </a:fld>
            <a:endParaRPr lang="zh-TW" altLang="en-US"/>
          </a:p>
        </p:txBody>
      </p:sp>
      <p:sp>
        <p:nvSpPr>
          <p:cNvPr id="4" name="矩形 3"/>
          <p:cNvSpPr/>
          <p:nvPr/>
        </p:nvSpPr>
        <p:spPr>
          <a:xfrm>
            <a:off x="323528" y="44624"/>
            <a:ext cx="8280920" cy="369332"/>
          </a:xfrm>
          <a:prstGeom prst="rect">
            <a:avLst/>
          </a:prstGeom>
        </p:spPr>
        <p:txBody>
          <a:bodyPr wrap="square">
            <a:spAutoFit/>
          </a:bodyPr>
          <a:lstStyle/>
          <a:p>
            <a:r>
              <a:rPr lang="zh-TW" altLang="en-US" b="1" dirty="0">
                <a:solidFill>
                  <a:srgbClr val="000000"/>
                </a:solidFill>
              </a:rPr>
              <a:t>各機關辦理公共工程之契約訂有分段進度及最後完工</a:t>
            </a:r>
          </a:p>
        </p:txBody>
      </p:sp>
      <p:graphicFrame>
        <p:nvGraphicFramePr>
          <p:cNvPr id="5" name="表格 4"/>
          <p:cNvGraphicFramePr>
            <a:graphicFrameLocks noGrp="1"/>
          </p:cNvGraphicFramePr>
          <p:nvPr/>
        </p:nvGraphicFramePr>
        <p:xfrm>
          <a:off x="323528" y="404664"/>
          <a:ext cx="8640960" cy="6431280"/>
        </p:xfrm>
        <a:graphic>
          <a:graphicData uri="http://schemas.openxmlformats.org/drawingml/2006/table">
            <a:tbl>
              <a:tblPr/>
              <a:tblGrid>
                <a:gridCol w="792088">
                  <a:extLst>
                    <a:ext uri="{9D8B030D-6E8A-4147-A177-3AD203B41FA5}">
                      <a16:colId xmlns:a16="http://schemas.microsoft.com/office/drawing/2014/main" val="20000"/>
                    </a:ext>
                  </a:extLst>
                </a:gridCol>
                <a:gridCol w="3024336">
                  <a:extLst>
                    <a:ext uri="{9D8B030D-6E8A-4147-A177-3AD203B41FA5}">
                      <a16:colId xmlns:a16="http://schemas.microsoft.com/office/drawing/2014/main" val="20001"/>
                    </a:ext>
                  </a:extLst>
                </a:gridCol>
                <a:gridCol w="4824536">
                  <a:extLst>
                    <a:ext uri="{9D8B030D-6E8A-4147-A177-3AD203B41FA5}">
                      <a16:colId xmlns:a16="http://schemas.microsoft.com/office/drawing/2014/main" val="20002"/>
                    </a:ext>
                  </a:extLst>
                </a:gridCol>
              </a:tblGrid>
              <a:tr h="113323">
                <a:tc>
                  <a:txBody>
                    <a:bodyPr/>
                    <a:lstStyle/>
                    <a:p>
                      <a:pPr algn="ctr"/>
                      <a:r>
                        <a:rPr lang="zh-TW" altLang="en-US" sz="1600" b="1" dirty="0">
                          <a:solidFill>
                            <a:srgbClr val="000000"/>
                          </a:solidFill>
                          <a:effectLst/>
                          <a:latin typeface="標楷體" panose="03000509000000000000" pitchFamily="65" charset="-120"/>
                          <a:ea typeface="標楷體" panose="03000509000000000000" pitchFamily="65" charset="-120"/>
                        </a:rPr>
                        <a:t>區分</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a:r>
                        <a:rPr lang="zh-TW" altLang="en-US" sz="1600" b="1" dirty="0">
                          <a:solidFill>
                            <a:srgbClr val="000000"/>
                          </a:solidFill>
                          <a:effectLst/>
                          <a:latin typeface="標楷體" panose="03000509000000000000" pitchFamily="65" charset="-120"/>
                          <a:ea typeface="標楷體" panose="03000509000000000000" pitchFamily="65" charset="-120"/>
                        </a:rPr>
                        <a:t>逾期情形</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a:r>
                        <a:rPr lang="zh-TW" altLang="en-US" sz="1600" b="1" dirty="0">
                          <a:solidFill>
                            <a:srgbClr val="000000"/>
                          </a:solidFill>
                          <a:effectLst/>
                          <a:latin typeface="標楷體" panose="03000509000000000000" pitchFamily="65" charset="-120"/>
                          <a:ea typeface="標楷體" panose="03000509000000000000" pitchFamily="65" charset="-120"/>
                        </a:rPr>
                        <a:t>違約金之計算</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10000"/>
                  </a:ext>
                </a:extLst>
              </a:tr>
              <a:tr h="113323">
                <a:tc rowSpan="4">
                  <a:txBody>
                    <a:bodyPr/>
                    <a:lstStyle/>
                    <a:p>
                      <a:r>
                        <a:rPr lang="zh-TW" altLang="en-US" sz="1600" b="1" dirty="0">
                          <a:solidFill>
                            <a:srgbClr val="000000"/>
                          </a:solidFill>
                          <a:effectLst/>
                          <a:latin typeface="標楷體" panose="03000509000000000000" pitchFamily="65" charset="-120"/>
                          <a:ea typeface="標楷體" panose="03000509000000000000" pitchFamily="65" charset="-120"/>
                        </a:rPr>
                        <a:t>分段完工使用或移交</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r>
                        <a:rPr lang="zh-TW" altLang="en-US" sz="1600" b="1" dirty="0">
                          <a:solidFill>
                            <a:srgbClr val="000000"/>
                          </a:solidFill>
                          <a:effectLst/>
                          <a:latin typeface="標楷體" panose="03000509000000000000" pitchFamily="65" charset="-120"/>
                          <a:ea typeface="標楷體" panose="03000509000000000000" pitchFamily="65" charset="-120"/>
                        </a:rPr>
                        <a:t>未逾分段進度及最後完工期限</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r>
                        <a:rPr lang="zh-TW" altLang="en-US" sz="1600" b="1">
                          <a:solidFill>
                            <a:srgbClr val="000000"/>
                          </a:solidFill>
                          <a:effectLst/>
                          <a:latin typeface="標楷體" panose="03000509000000000000" pitchFamily="65" charset="-120"/>
                          <a:ea typeface="標楷體" panose="03000509000000000000" pitchFamily="65" charset="-120"/>
                        </a:rPr>
                        <a:t>無。</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339969">
                <a:tc vMerge="1">
                  <a:txBody>
                    <a:bodyPr/>
                    <a:lstStyle/>
                    <a:p>
                      <a:endParaRPr lang="zh-TW" altLang="en-US"/>
                    </a:p>
                  </a:txBody>
                  <a:tcPr/>
                </a:tc>
                <a:tc>
                  <a:txBody>
                    <a:bodyPr/>
                    <a:lstStyle/>
                    <a:p>
                      <a:r>
                        <a:rPr lang="zh-TW" altLang="en-US" sz="1600" b="1" dirty="0">
                          <a:solidFill>
                            <a:srgbClr val="000000"/>
                          </a:solidFill>
                          <a:effectLst/>
                          <a:latin typeface="標楷體" panose="03000509000000000000" pitchFamily="65" charset="-120"/>
                          <a:ea typeface="標楷體" panose="03000509000000000000" pitchFamily="65" charset="-120"/>
                        </a:rPr>
                        <a:t>未逾分段進度但逾最後完工期限</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gn="just"/>
                      <a:r>
                        <a:rPr lang="zh-TW" altLang="en-US" sz="1600" b="1" dirty="0">
                          <a:solidFill>
                            <a:srgbClr val="000000"/>
                          </a:solidFill>
                          <a:effectLst/>
                          <a:latin typeface="標楷體" panose="03000509000000000000" pitchFamily="65" charset="-120"/>
                          <a:ea typeface="標楷體" panose="03000509000000000000" pitchFamily="65" charset="-120"/>
                        </a:rPr>
                        <a:t>除契約另有規定外，以扣除已分段完工使用或移交部分之金額，計算逾最後完工期限之違約金。</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226646">
                <a:tc vMerge="1">
                  <a:txBody>
                    <a:bodyPr/>
                    <a:lstStyle/>
                    <a:p>
                      <a:endParaRPr lang="zh-TW" altLang="en-US"/>
                    </a:p>
                  </a:txBody>
                  <a:tcPr/>
                </a:tc>
                <a:tc>
                  <a:txBody>
                    <a:bodyPr/>
                    <a:lstStyle/>
                    <a:p>
                      <a:r>
                        <a:rPr lang="zh-TW" altLang="en-US" sz="1600" b="1" dirty="0">
                          <a:solidFill>
                            <a:srgbClr val="000000"/>
                          </a:solidFill>
                          <a:effectLst/>
                          <a:latin typeface="標楷體" panose="03000509000000000000" pitchFamily="65" charset="-120"/>
                          <a:ea typeface="標楷體" panose="03000509000000000000" pitchFamily="65" charset="-120"/>
                        </a:rPr>
                        <a:t>逾分段進度但未逾最後完工期限</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gn="just"/>
                      <a:r>
                        <a:rPr lang="zh-TW" altLang="en-US" sz="1600" b="1" dirty="0">
                          <a:solidFill>
                            <a:srgbClr val="000000"/>
                          </a:solidFill>
                          <a:effectLst/>
                          <a:latin typeface="標楷體" panose="03000509000000000000" pitchFamily="65" charset="-120"/>
                          <a:ea typeface="標楷體" panose="03000509000000000000" pitchFamily="65" charset="-120"/>
                        </a:rPr>
                        <a:t>得依契約規定計算逾分段進度之違約金。</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679938">
                <a:tc vMerge="1">
                  <a:txBody>
                    <a:bodyPr/>
                    <a:lstStyle/>
                    <a:p>
                      <a:endParaRPr lang="zh-TW" altLang="en-US"/>
                    </a:p>
                  </a:txBody>
                  <a:tcPr/>
                </a:tc>
                <a:tc>
                  <a:txBody>
                    <a:bodyPr/>
                    <a:lstStyle/>
                    <a:p>
                      <a:r>
                        <a:rPr lang="zh-TW" altLang="en-US" sz="1600" b="1" dirty="0">
                          <a:solidFill>
                            <a:srgbClr val="000000"/>
                          </a:solidFill>
                          <a:effectLst/>
                          <a:latin typeface="標楷體" panose="03000509000000000000" pitchFamily="65" charset="-120"/>
                          <a:ea typeface="標楷體" panose="03000509000000000000" pitchFamily="65" charset="-120"/>
                        </a:rPr>
                        <a:t>逾分段進度且逾最後完工期限</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gn="just"/>
                      <a:r>
                        <a:rPr lang="zh-TW" altLang="en-US" sz="1600" b="1" dirty="0">
                          <a:solidFill>
                            <a:srgbClr val="000000"/>
                          </a:solidFill>
                          <a:effectLst/>
                          <a:latin typeface="標楷體" panose="03000509000000000000" pitchFamily="65" charset="-120"/>
                          <a:ea typeface="標楷體" panose="03000509000000000000" pitchFamily="65" charset="-120"/>
                        </a:rPr>
                        <a:t>逾分段進度，得依契約規定計算分段進度之違約金；逾最後完工期限，並得依契約規定計算最後完工期限之違約金。除契約另有規定外，以扣除已分段完工使用或移交部分之金額計算逾最後完工期限之違約金。</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10004"/>
                  </a:ext>
                </a:extLst>
              </a:tr>
              <a:tr h="113323">
                <a:tc rowSpan="4">
                  <a:txBody>
                    <a:bodyPr/>
                    <a:lstStyle/>
                    <a:p>
                      <a:r>
                        <a:rPr lang="zh-TW" altLang="en-US" sz="1600" b="1" dirty="0">
                          <a:solidFill>
                            <a:srgbClr val="000000"/>
                          </a:solidFill>
                          <a:effectLst/>
                          <a:latin typeface="標楷體" panose="03000509000000000000" pitchFamily="65" charset="-120"/>
                          <a:ea typeface="標楷體" panose="03000509000000000000" pitchFamily="65" charset="-120"/>
                        </a:rPr>
                        <a:t>全部完工後使用或移交</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r>
                        <a:rPr lang="zh-TW" altLang="en-US" sz="1600" b="1" dirty="0">
                          <a:solidFill>
                            <a:srgbClr val="000000"/>
                          </a:solidFill>
                          <a:effectLst/>
                          <a:latin typeface="標楷體" panose="03000509000000000000" pitchFamily="65" charset="-120"/>
                          <a:ea typeface="標楷體" panose="03000509000000000000" pitchFamily="65" charset="-120"/>
                        </a:rPr>
                        <a:t>未逾分段進度及最後完工期限</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just"/>
                      <a:r>
                        <a:rPr lang="zh-TW" altLang="en-US" sz="1600" b="1" dirty="0">
                          <a:solidFill>
                            <a:srgbClr val="000000"/>
                          </a:solidFill>
                          <a:effectLst/>
                          <a:latin typeface="標楷體" panose="03000509000000000000" pitchFamily="65" charset="-120"/>
                          <a:ea typeface="標楷體" panose="03000509000000000000" pitchFamily="65" charset="-120"/>
                        </a:rPr>
                        <a:t>無。</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10005"/>
                  </a:ext>
                </a:extLst>
              </a:tr>
              <a:tr h="226646">
                <a:tc vMerge="1">
                  <a:txBody>
                    <a:bodyPr/>
                    <a:lstStyle/>
                    <a:p>
                      <a:endParaRPr lang="zh-TW" altLang="en-US"/>
                    </a:p>
                  </a:txBody>
                  <a:tcPr/>
                </a:tc>
                <a:tc>
                  <a:txBody>
                    <a:bodyPr/>
                    <a:lstStyle/>
                    <a:p>
                      <a:r>
                        <a:rPr lang="zh-TW" altLang="en-US" sz="1600" b="1" dirty="0">
                          <a:solidFill>
                            <a:srgbClr val="000000"/>
                          </a:solidFill>
                          <a:effectLst/>
                          <a:latin typeface="標楷體" panose="03000509000000000000" pitchFamily="65" charset="-120"/>
                          <a:ea typeface="標楷體" panose="03000509000000000000" pitchFamily="65" charset="-120"/>
                        </a:rPr>
                        <a:t>未逾分段進度但逾最後完工期限</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just"/>
                      <a:r>
                        <a:rPr lang="zh-TW" altLang="en-US" sz="1600" b="1" dirty="0">
                          <a:solidFill>
                            <a:srgbClr val="000000"/>
                          </a:solidFill>
                          <a:effectLst/>
                          <a:latin typeface="標楷體" panose="03000509000000000000" pitchFamily="65" charset="-120"/>
                          <a:ea typeface="標楷體" panose="03000509000000000000" pitchFamily="65" charset="-120"/>
                        </a:rPr>
                        <a:t>依契約規定計算逾最後完工期限之違約金。</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10006"/>
                  </a:ext>
                </a:extLst>
              </a:tr>
              <a:tr h="906585">
                <a:tc vMerge="1">
                  <a:txBody>
                    <a:bodyPr/>
                    <a:lstStyle/>
                    <a:p>
                      <a:endParaRPr lang="zh-TW" altLang="en-US"/>
                    </a:p>
                  </a:txBody>
                  <a:tcPr/>
                </a:tc>
                <a:tc>
                  <a:txBody>
                    <a:bodyPr/>
                    <a:lstStyle/>
                    <a:p>
                      <a:r>
                        <a:rPr lang="zh-TW" altLang="en-US" sz="1600" b="1" dirty="0">
                          <a:solidFill>
                            <a:srgbClr val="000000"/>
                          </a:solidFill>
                          <a:effectLst/>
                          <a:latin typeface="標楷體" panose="03000509000000000000" pitchFamily="65" charset="-120"/>
                          <a:ea typeface="標楷體" panose="03000509000000000000" pitchFamily="65" charset="-120"/>
                        </a:rPr>
                        <a:t>逾分段進度但未逾最後完工期限</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just"/>
                      <a:r>
                        <a:rPr lang="zh-TW" altLang="en-US" sz="1600" b="1" dirty="0">
                          <a:solidFill>
                            <a:srgbClr val="000000"/>
                          </a:solidFill>
                          <a:effectLst/>
                          <a:latin typeface="標楷體" panose="03000509000000000000" pitchFamily="65" charset="-120"/>
                          <a:ea typeface="標楷體" panose="03000509000000000000" pitchFamily="65" charset="-120"/>
                        </a:rPr>
                        <a:t>依契約規定有計算逾分段進度違約金之情形者，除契約訂明俟最後完工期限後再一併結算扣減者外，應自應付相關價金中予以預扣，於未逾最後完工期限後退還立約商。俟最後完工期限後再結算扣減者，契約應有足夠之未付款、待付款或保證金，以備扣抵違約金。</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10007"/>
                  </a:ext>
                </a:extLst>
              </a:tr>
              <a:tr h="1019908">
                <a:tc vMerge="1">
                  <a:txBody>
                    <a:bodyPr/>
                    <a:lstStyle/>
                    <a:p>
                      <a:endParaRPr lang="zh-TW" altLang="en-US"/>
                    </a:p>
                  </a:txBody>
                  <a:tcPr/>
                </a:tc>
                <a:tc>
                  <a:txBody>
                    <a:bodyPr/>
                    <a:lstStyle/>
                    <a:p>
                      <a:r>
                        <a:rPr lang="zh-TW" altLang="en-US" sz="1600" b="1" dirty="0">
                          <a:solidFill>
                            <a:srgbClr val="000000"/>
                          </a:solidFill>
                          <a:effectLst/>
                          <a:latin typeface="標楷體" panose="03000509000000000000" pitchFamily="65" charset="-120"/>
                          <a:ea typeface="標楷體" panose="03000509000000000000" pitchFamily="65" charset="-120"/>
                        </a:rPr>
                        <a:t>逾分段進度且逾最後完工期限</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just"/>
                      <a:r>
                        <a:rPr lang="zh-TW" altLang="en-US" sz="1600" b="1" dirty="0">
                          <a:solidFill>
                            <a:srgbClr val="000000"/>
                          </a:solidFill>
                          <a:effectLst/>
                          <a:latin typeface="標楷體" panose="03000509000000000000" pitchFamily="65" charset="-120"/>
                          <a:ea typeface="標楷體" panose="03000509000000000000" pitchFamily="65" charset="-120"/>
                        </a:rPr>
                        <a:t>計算逾最後完工期限之違約金。如依契約規定有計算逾分段進度違約金之情形者，除契約訂明俟 最後完工期限後再一併結算扣減者外，應自應付相關價金中予以預扣，抵付逾最後完工期限違約金，如有餘額退還立約商。俟最後完工期限後再結算扣減者，契約應 有足夠之未付款、待付款或保證金，以備扣抵違約金。</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10008"/>
                  </a:ext>
                </a:extLst>
              </a:tr>
              <a:tr h="679938">
                <a:tc>
                  <a:txBody>
                    <a:bodyPr/>
                    <a:lstStyle/>
                    <a:p>
                      <a:r>
                        <a:rPr lang="zh-TW" altLang="en-US" sz="1600" b="1">
                          <a:solidFill>
                            <a:srgbClr val="000000"/>
                          </a:solidFill>
                          <a:effectLst/>
                          <a:latin typeface="標楷體" panose="03000509000000000000" pitchFamily="65" charset="-120"/>
                          <a:ea typeface="標楷體" panose="03000509000000000000" pitchFamily="65" charset="-120"/>
                        </a:rPr>
                        <a:t>附註</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gridSpan="2">
                  <a:txBody>
                    <a:bodyPr/>
                    <a:lstStyle/>
                    <a:p>
                      <a:pPr algn="just"/>
                      <a:r>
                        <a:rPr lang="zh-TW" altLang="en-US" sz="1400" b="1" dirty="0">
                          <a:solidFill>
                            <a:srgbClr val="000000"/>
                          </a:solidFill>
                          <a:effectLst/>
                          <a:latin typeface="標楷體" panose="03000509000000000000" pitchFamily="65" charset="-120"/>
                          <a:ea typeface="標楷體" panose="03000509000000000000" pitchFamily="65" charset="-120"/>
                        </a:rPr>
                        <a:t>本表所稱逾期係指可歸責於廠商之情事逾期。</a:t>
                      </a:r>
                      <a:r>
                        <a:rPr lang="zh-TW" altLang="en-US" sz="1400" b="1" dirty="0">
                          <a:solidFill>
                            <a:srgbClr val="0000FF"/>
                          </a:solidFill>
                          <a:effectLst/>
                          <a:latin typeface="標楷體" panose="03000509000000000000" pitchFamily="65" charset="-120"/>
                          <a:ea typeface="標楷體" panose="03000509000000000000" pitchFamily="65" charset="-120"/>
                        </a:rPr>
                        <a:t>各分段工程之完工期限如影響其他界面工程之進行，得視影響情形個案考量，不受前述計算方式之限制</a:t>
                      </a:r>
                      <a:r>
                        <a:rPr lang="zh-TW" altLang="en-US" sz="1400" b="1" dirty="0">
                          <a:solidFill>
                            <a:srgbClr val="000000"/>
                          </a:solidFill>
                          <a:effectLst/>
                          <a:latin typeface="標楷體" panose="03000509000000000000" pitchFamily="65" charset="-120"/>
                          <a:ea typeface="標楷體" panose="03000509000000000000" pitchFamily="65" charset="-120"/>
                        </a:rPr>
                        <a:t>。契約內訂定分段進度之主要目的之一為管制施工進度，必要時並得就未達分段進度之情形，依契約規定據以終止或解除契約。尚未招標之案件依本表辦理；已招標、決標或履約中之案件，參考本表辦理。分段進度及各階段違約金額度應參酌實際需要合理訂定之。 </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hMerge="1">
                  <a:txBody>
                    <a:bodyPr/>
                    <a:lstStyle/>
                    <a:p>
                      <a:endParaRPr lang="zh-TW" altLang="en-US"/>
                    </a:p>
                  </a:txBody>
                  <a:tcPr/>
                </a:tc>
                <a:extLst>
                  <a:ext uri="{0D108BD9-81ED-4DB2-BD59-A6C34878D82A}">
                    <a16:rowId xmlns:a16="http://schemas.microsoft.com/office/drawing/2014/main" val="10009"/>
                  </a:ext>
                </a:extLst>
              </a:tr>
            </a:tbl>
          </a:graphicData>
        </a:graphic>
      </p:graphicFrame>
    </p:spTree>
    <p:extLst>
      <p:ext uri="{BB962C8B-B14F-4D97-AF65-F5344CB8AC3E}">
        <p14:creationId xmlns:p14="http://schemas.microsoft.com/office/powerpoint/2010/main" val="2349934942"/>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id="{1B1C2586-7CE5-4A9E-829B-94F9C8F63496}"/>
              </a:ext>
            </a:extLst>
          </p:cNvPr>
          <p:cNvSpPr/>
          <p:nvPr/>
        </p:nvSpPr>
        <p:spPr>
          <a:xfrm>
            <a:off x="2483768" y="3212976"/>
            <a:ext cx="4464496" cy="523220"/>
          </a:xfrm>
          <a:prstGeom prst="rect">
            <a:avLst/>
          </a:prstGeom>
          <a:gradFill>
            <a:gsLst>
              <a:gs pos="0">
                <a:srgbClr val="FFC000"/>
              </a:gs>
              <a:gs pos="74000">
                <a:srgbClr val="FFFF00"/>
              </a:gs>
              <a:gs pos="83000">
                <a:schemeClr val="accent5">
                  <a:lumMod val="60000"/>
                  <a:lumOff val="40000"/>
                </a:schemeClr>
              </a:gs>
              <a:gs pos="100000">
                <a:schemeClr val="accent3">
                  <a:lumMod val="30000"/>
                  <a:lumOff val="70000"/>
                </a:schemeClr>
              </a:gs>
            </a:gsLst>
            <a:path path="shape">
              <a:fillToRect l="50000" t="50000" r="50000" b="50000"/>
            </a:path>
          </a:gradFill>
          <a:ln w="57150">
            <a:solidFill>
              <a:srgbClr val="FF0000"/>
            </a:solidFill>
          </a:ln>
        </p:spPr>
        <p:txBody>
          <a:bodyPr wrap="square">
            <a:spAutoFit/>
          </a:bodyPr>
          <a:lstStyle/>
          <a:p>
            <a:r>
              <a:rPr lang="zh-HK" altLang="zh-TW" sz="2800" dirty="0">
                <a:latin typeface="標楷體" panose="03000509000000000000" pitchFamily="65" charset="-120"/>
                <a:ea typeface="標楷體" panose="03000509000000000000" pitchFamily="65" charset="-120"/>
              </a:rPr>
              <a:t>終止及解除契約應注意事項</a:t>
            </a:r>
            <a:endParaRPr lang="zh-TW" altLang="zh-TW" sz="2800" dirty="0">
              <a:latin typeface="標楷體" panose="03000509000000000000" pitchFamily="65" charset="-120"/>
              <a:ea typeface="標楷體" panose="03000509000000000000" pitchFamily="65" charset="-120"/>
            </a:endParaRPr>
          </a:p>
        </p:txBody>
      </p:sp>
    </p:spTree>
    <p:extLst>
      <p:ext uri="{BB962C8B-B14F-4D97-AF65-F5344CB8AC3E}">
        <p14:creationId xmlns:p14="http://schemas.microsoft.com/office/powerpoint/2010/main" val="2760815303"/>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37891" name="Rectangle 2"/>
          <p:cNvSpPr>
            <a:spLocks noGrp="1" noChangeArrowheads="1"/>
          </p:cNvSpPr>
          <p:nvPr>
            <p:ph type="title"/>
          </p:nvPr>
        </p:nvSpPr>
        <p:spPr>
          <a:xfrm>
            <a:off x="395536" y="260648"/>
            <a:ext cx="8177212" cy="725487"/>
          </a:xfrm>
        </p:spPr>
        <p:txBody>
          <a:bodyPr/>
          <a:lstStyle/>
          <a:p>
            <a:r>
              <a:rPr lang="zh-TW" altLang="en-US" sz="3200" dirty="0">
                <a:solidFill>
                  <a:srgbClr val="000000"/>
                </a:solidFill>
                <a:effectLst/>
                <a:latin typeface="Times New Roman" pitchFamily="18" charset="0"/>
                <a:ea typeface="標楷體" pitchFamily="65" charset="-120"/>
              </a:rPr>
              <a:t>採購契約要項第</a:t>
            </a:r>
            <a:r>
              <a:rPr lang="en-US" altLang="zh-TW" sz="3200" dirty="0">
                <a:solidFill>
                  <a:srgbClr val="000000"/>
                </a:solidFill>
                <a:effectLst/>
                <a:latin typeface="Times New Roman" pitchFamily="18" charset="0"/>
                <a:ea typeface="標楷體" pitchFamily="65" charset="-120"/>
              </a:rPr>
              <a:t>51</a:t>
            </a:r>
            <a:r>
              <a:rPr lang="zh-TW" altLang="en-US" sz="3200" dirty="0">
                <a:solidFill>
                  <a:srgbClr val="000000"/>
                </a:solidFill>
                <a:effectLst/>
                <a:latin typeface="Times New Roman" pitchFamily="18" charset="0"/>
                <a:ea typeface="標楷體" pitchFamily="65" charset="-120"/>
              </a:rPr>
              <a:t>點</a:t>
            </a:r>
            <a:r>
              <a:rPr lang="en-US" altLang="zh-TW" sz="3200" dirty="0">
                <a:solidFill>
                  <a:srgbClr val="000000"/>
                </a:solidFill>
                <a:effectLst/>
                <a:latin typeface="Times New Roman" pitchFamily="18" charset="0"/>
                <a:ea typeface="標楷體" pitchFamily="65" charset="-120"/>
              </a:rPr>
              <a:t>:</a:t>
            </a:r>
            <a:r>
              <a:rPr lang="zh-TW" altLang="en-US" sz="3200" dirty="0">
                <a:solidFill>
                  <a:srgbClr val="000000"/>
                </a:solidFill>
                <a:effectLst/>
                <a:ea typeface="標楷體" pitchFamily="65" charset="-120"/>
              </a:rPr>
              <a:t>契約解除及終止</a:t>
            </a:r>
          </a:p>
        </p:txBody>
      </p:sp>
      <p:graphicFrame>
        <p:nvGraphicFramePr>
          <p:cNvPr id="156804" name="Group 132"/>
          <p:cNvGraphicFramePr>
            <a:graphicFrameLocks noGrp="1"/>
          </p:cNvGraphicFramePr>
          <p:nvPr>
            <p:ph type="tbl" idx="1"/>
          </p:nvPr>
        </p:nvGraphicFramePr>
        <p:xfrm>
          <a:off x="459681" y="1052736"/>
          <a:ext cx="8432799" cy="5572124"/>
        </p:xfrm>
        <a:graphic>
          <a:graphicData uri="http://schemas.openxmlformats.org/drawingml/2006/table">
            <a:tbl>
              <a:tblPr/>
              <a:tblGrid>
                <a:gridCol w="1263915">
                  <a:extLst>
                    <a:ext uri="{9D8B030D-6E8A-4147-A177-3AD203B41FA5}">
                      <a16:colId xmlns:a16="http://schemas.microsoft.com/office/drawing/2014/main" val="20000"/>
                    </a:ext>
                  </a:extLst>
                </a:gridCol>
                <a:gridCol w="3784508">
                  <a:extLst>
                    <a:ext uri="{9D8B030D-6E8A-4147-A177-3AD203B41FA5}">
                      <a16:colId xmlns:a16="http://schemas.microsoft.com/office/drawing/2014/main" val="20001"/>
                    </a:ext>
                  </a:extLst>
                </a:gridCol>
                <a:gridCol w="3384376">
                  <a:extLst>
                    <a:ext uri="{9D8B030D-6E8A-4147-A177-3AD203B41FA5}">
                      <a16:colId xmlns:a16="http://schemas.microsoft.com/office/drawing/2014/main" val="20002"/>
                    </a:ext>
                  </a:extLst>
                </a:gridCol>
              </a:tblGrid>
              <a:tr h="431849">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endParaRPr kumimoji="1" lang="zh-TW" altLang="zh-TW" sz="2000" b="1" i="0" u="none" strike="noStrike" cap="none" normalizeH="0" baseline="0" dirty="0">
                        <a:ln>
                          <a:noFill/>
                        </a:ln>
                        <a:solidFill>
                          <a:srgbClr val="000000"/>
                        </a:solidFill>
                        <a:effectLst/>
                        <a:latin typeface="Arial" charset="0"/>
                        <a:ea typeface="標楷體" pitchFamily="65" charset="-120"/>
                      </a:endParaRPr>
                    </a:p>
                  </a:txBody>
                  <a:tcPr marT="45725" marB="45725"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solidFill>
                      <a:schemeClr val="accent5">
                        <a:lumMod val="40000"/>
                        <a:lumOff val="60000"/>
                      </a:schemeClr>
                    </a:solid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1" lang="zh-TW" altLang="en-US" sz="2000" b="1" i="0" u="none" strike="noStrike" cap="none" normalizeH="0" baseline="0" dirty="0">
                          <a:ln>
                            <a:noFill/>
                          </a:ln>
                          <a:solidFill>
                            <a:srgbClr val="000000"/>
                          </a:solidFill>
                          <a:effectLst/>
                          <a:latin typeface="Arial" charset="0"/>
                          <a:ea typeface="標楷體" pitchFamily="65" charset="-120"/>
                        </a:rPr>
                        <a:t>契約解除</a:t>
                      </a:r>
                    </a:p>
                  </a:txBody>
                  <a:tcPr marT="45725" marB="45725"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solidFill>
                      <a:schemeClr val="accent5">
                        <a:lumMod val="40000"/>
                        <a:lumOff val="60000"/>
                      </a:schemeClr>
                    </a:solid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1" lang="zh-TW" altLang="en-US" sz="2000" b="1" i="0" u="none" strike="noStrike" cap="none" normalizeH="0" baseline="0" dirty="0">
                          <a:ln>
                            <a:noFill/>
                          </a:ln>
                          <a:solidFill>
                            <a:srgbClr val="000000"/>
                          </a:solidFill>
                          <a:effectLst/>
                          <a:latin typeface="Arial" charset="0"/>
                          <a:ea typeface="標楷體" pitchFamily="65" charset="-120"/>
                        </a:rPr>
                        <a:t>契約終止</a:t>
                      </a:r>
                    </a:p>
                  </a:txBody>
                  <a:tcPr marT="45725" marB="45725"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solidFill>
                      <a:schemeClr val="accent5">
                        <a:lumMod val="40000"/>
                        <a:lumOff val="60000"/>
                      </a:schemeClr>
                    </a:solidFill>
                  </a:tcPr>
                </a:tc>
                <a:extLst>
                  <a:ext uri="{0D108BD9-81ED-4DB2-BD59-A6C34878D82A}">
                    <a16:rowId xmlns:a16="http://schemas.microsoft.com/office/drawing/2014/main" val="10000"/>
                  </a:ext>
                </a:extLst>
              </a:tr>
              <a:tr h="503295">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1" lang="zh-TW" altLang="en-US" sz="2000" b="1" i="0" u="none" strike="noStrike" cap="none" normalizeH="0" baseline="0">
                          <a:ln>
                            <a:noFill/>
                          </a:ln>
                          <a:solidFill>
                            <a:srgbClr val="000000"/>
                          </a:solidFill>
                          <a:effectLst/>
                          <a:latin typeface="Arial" charset="0"/>
                          <a:ea typeface="標楷體" pitchFamily="65" charset="-120"/>
                        </a:rPr>
                        <a:t>定義</a:t>
                      </a:r>
                    </a:p>
                  </a:txBody>
                  <a:tcPr marT="45725" marB="45725"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1" lang="zh-TW" altLang="en-US" sz="2000" b="1" i="0" u="none" strike="noStrike" cap="none" normalizeH="0" baseline="0" dirty="0">
                          <a:ln>
                            <a:noFill/>
                          </a:ln>
                          <a:solidFill>
                            <a:srgbClr val="000000"/>
                          </a:solidFill>
                          <a:effectLst/>
                          <a:latin typeface="Arial" charset="0"/>
                          <a:ea typeface="標楷體" pitchFamily="65" charset="-120"/>
                        </a:rPr>
                        <a:t>使契約自始歸於消滅</a:t>
                      </a:r>
                    </a:p>
                  </a:txBody>
                  <a:tcPr marT="45725" marB="45725"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1" lang="zh-TW" altLang="en-US" sz="2000" b="1" i="0" u="none" strike="noStrike" cap="none" normalizeH="0" baseline="0" dirty="0">
                          <a:ln>
                            <a:noFill/>
                          </a:ln>
                          <a:solidFill>
                            <a:srgbClr val="000000"/>
                          </a:solidFill>
                          <a:effectLst/>
                          <a:latin typeface="Arial" charset="0"/>
                          <a:ea typeface="標楷體" pitchFamily="65" charset="-120"/>
                        </a:rPr>
                        <a:t>使契約向將來消滅</a:t>
                      </a:r>
                    </a:p>
                  </a:txBody>
                  <a:tcPr marT="45725" marB="45725"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504882">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1" lang="zh-TW" altLang="en-US" sz="2000" b="1" i="0" u="none" strike="noStrike" cap="none" normalizeH="0" baseline="0">
                          <a:ln>
                            <a:noFill/>
                          </a:ln>
                          <a:solidFill>
                            <a:srgbClr val="000000"/>
                          </a:solidFill>
                          <a:effectLst/>
                          <a:latin typeface="Arial" charset="0"/>
                          <a:ea typeface="標楷體" pitchFamily="65" charset="-120"/>
                        </a:rPr>
                        <a:t>適用類型</a:t>
                      </a:r>
                    </a:p>
                  </a:txBody>
                  <a:tcPr marT="45725" marB="45725"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solidFill>
                      <a:srgbClr val="FF9933">
                        <a:alpha val="50000"/>
                      </a:srgbClr>
                    </a:solid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1" lang="zh-TW" altLang="en-US" sz="2000" b="1" i="0" u="none" strike="noStrike" cap="none" normalizeH="0" baseline="0" dirty="0">
                          <a:ln>
                            <a:noFill/>
                          </a:ln>
                          <a:solidFill>
                            <a:srgbClr val="000000"/>
                          </a:solidFill>
                          <a:effectLst/>
                          <a:latin typeface="Arial" charset="0"/>
                          <a:ea typeface="標楷體" pitchFamily="65" charset="-120"/>
                        </a:rPr>
                        <a:t>一時性契約：如買賣契約</a:t>
                      </a:r>
                    </a:p>
                  </a:txBody>
                  <a:tcPr marT="45725" marB="45725"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solidFill>
                      <a:srgbClr val="FF9933">
                        <a:alpha val="50000"/>
                      </a:srgbClr>
                    </a:solid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1" lang="zh-TW" altLang="en-US" sz="2000" b="1" i="0" u="none" strike="noStrike" cap="none" normalizeH="0" baseline="0" dirty="0">
                          <a:ln>
                            <a:noFill/>
                          </a:ln>
                          <a:solidFill>
                            <a:srgbClr val="000000"/>
                          </a:solidFill>
                          <a:effectLst/>
                          <a:latin typeface="Arial" charset="0"/>
                          <a:ea typeface="標楷體" pitchFamily="65" charset="-120"/>
                        </a:rPr>
                        <a:t>繼續性契約：如租賃契約</a:t>
                      </a:r>
                    </a:p>
                  </a:txBody>
                  <a:tcPr marT="45725" marB="45725"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solidFill>
                      <a:srgbClr val="FF9933">
                        <a:alpha val="50000"/>
                      </a:srgbClr>
                    </a:solidFill>
                  </a:tcPr>
                </a:tc>
                <a:extLst>
                  <a:ext uri="{0D108BD9-81ED-4DB2-BD59-A6C34878D82A}">
                    <a16:rowId xmlns:a16="http://schemas.microsoft.com/office/drawing/2014/main" val="10002"/>
                  </a:ext>
                </a:extLst>
              </a:tr>
              <a:tr h="431849">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1" lang="zh-TW" altLang="en-US" sz="2000" b="1" i="0" u="none" strike="noStrike" cap="none" normalizeH="0" baseline="0">
                          <a:ln>
                            <a:noFill/>
                          </a:ln>
                          <a:solidFill>
                            <a:srgbClr val="000000"/>
                          </a:solidFill>
                          <a:effectLst/>
                          <a:latin typeface="Arial" charset="0"/>
                          <a:ea typeface="標楷體" pitchFamily="65" charset="-120"/>
                        </a:rPr>
                        <a:t>種類</a:t>
                      </a:r>
                    </a:p>
                  </a:txBody>
                  <a:tcPr marT="45725" marB="45725"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1" lang="zh-TW" altLang="en-US" sz="2000" b="1" i="0" u="none" strike="noStrike" cap="none" normalizeH="0" baseline="0" dirty="0">
                          <a:ln>
                            <a:noFill/>
                          </a:ln>
                          <a:solidFill>
                            <a:srgbClr val="000000"/>
                          </a:solidFill>
                          <a:effectLst/>
                          <a:latin typeface="Arial" charset="0"/>
                          <a:ea typeface="標楷體" pitchFamily="65" charset="-120"/>
                        </a:rPr>
                        <a:t>法定解除權及約定解除權</a:t>
                      </a:r>
                    </a:p>
                  </a:txBody>
                  <a:tcPr marT="45725" marB="45725"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1" lang="zh-TW" altLang="en-US" sz="2000" b="1" i="0" u="none" strike="noStrike" cap="none" normalizeH="0" baseline="0" dirty="0">
                          <a:ln>
                            <a:noFill/>
                          </a:ln>
                          <a:solidFill>
                            <a:srgbClr val="000000"/>
                          </a:solidFill>
                          <a:effectLst/>
                          <a:latin typeface="Arial" charset="0"/>
                          <a:ea typeface="標楷體" pitchFamily="65" charset="-120"/>
                        </a:rPr>
                        <a:t>法定終止權及約定終止權</a:t>
                      </a:r>
                    </a:p>
                  </a:txBody>
                  <a:tcPr marT="45725" marB="45725"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719220">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1" lang="zh-TW" altLang="en-US" sz="2000" b="1" i="0" u="none" strike="noStrike" cap="none" normalizeH="0" baseline="0">
                          <a:ln>
                            <a:noFill/>
                          </a:ln>
                          <a:solidFill>
                            <a:srgbClr val="000000"/>
                          </a:solidFill>
                          <a:effectLst/>
                          <a:latin typeface="Arial" charset="0"/>
                          <a:ea typeface="標楷體" pitchFamily="65" charset="-120"/>
                        </a:rPr>
                        <a:t>行使方式</a:t>
                      </a:r>
                    </a:p>
                  </a:txBody>
                  <a:tcPr marT="45725" marB="45725"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1" lang="zh-TW" altLang="en-US" sz="2000" b="1" i="0" u="none" strike="noStrike" cap="none" normalizeH="0" baseline="0">
                          <a:ln>
                            <a:noFill/>
                          </a:ln>
                          <a:solidFill>
                            <a:srgbClr val="000000"/>
                          </a:solidFill>
                          <a:effectLst/>
                          <a:latin typeface="Arial" charset="0"/>
                          <a:ea typeface="標楷體" pitchFamily="65" charset="-120"/>
                        </a:rPr>
                        <a:t>意思表示；當事人一方有數人應由全體或向其全體為之</a:t>
                      </a:r>
                    </a:p>
                  </a:txBody>
                  <a:tcPr marT="45725" marB="45725"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1" lang="zh-TW" altLang="en-US" sz="2000" b="1" i="0" u="none" strike="noStrike" cap="none" normalizeH="0" baseline="0" dirty="0">
                          <a:ln>
                            <a:noFill/>
                          </a:ln>
                          <a:solidFill>
                            <a:srgbClr val="000000"/>
                          </a:solidFill>
                          <a:effectLst/>
                          <a:latin typeface="Arial" charset="0"/>
                          <a:ea typeface="標楷體" pitchFamily="65" charset="-120"/>
                        </a:rPr>
                        <a:t>意思表示；當事人一方有數人應由全體或向其全體為之</a:t>
                      </a:r>
                      <a:endParaRPr kumimoji="1" lang="zh-TW" altLang="en-US" sz="2600" b="1" i="0" u="none" strike="noStrike" cap="none" normalizeH="0" baseline="0" dirty="0">
                        <a:ln>
                          <a:noFill/>
                        </a:ln>
                        <a:solidFill>
                          <a:srgbClr val="000000"/>
                        </a:solidFill>
                        <a:effectLst/>
                        <a:latin typeface="Arial" charset="0"/>
                        <a:ea typeface="新細明體" pitchFamily="18" charset="-120"/>
                      </a:endParaRPr>
                    </a:p>
                  </a:txBody>
                  <a:tcPr marT="45725" marB="45725"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1005954">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1" lang="zh-TW" altLang="en-US" sz="2000" b="1" i="0" u="none" strike="noStrike" cap="none" normalizeH="0" baseline="0" dirty="0">
                          <a:ln>
                            <a:noFill/>
                          </a:ln>
                          <a:solidFill>
                            <a:srgbClr val="000000"/>
                          </a:solidFill>
                          <a:effectLst/>
                          <a:latin typeface="Arial" charset="0"/>
                          <a:ea typeface="標楷體" pitchFamily="65" charset="-120"/>
                        </a:rPr>
                        <a:t>效果</a:t>
                      </a:r>
                    </a:p>
                  </a:txBody>
                  <a:tcPr marT="45725" marB="45725"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solidFill>
                      <a:schemeClr val="accent6">
                        <a:lumMod val="60000"/>
                        <a:lumOff val="40000"/>
                      </a:schemeClr>
                    </a:solid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1" lang="zh-TW" altLang="en-US" sz="2000" b="1" i="0" u="none" strike="noStrike" cap="none" normalizeH="0" baseline="0" dirty="0">
                          <a:ln>
                            <a:noFill/>
                          </a:ln>
                          <a:solidFill>
                            <a:srgbClr val="000000"/>
                          </a:solidFill>
                          <a:effectLst/>
                          <a:latin typeface="Arial" charset="0"/>
                          <a:ea typeface="標楷體" pitchFamily="65" charset="-120"/>
                        </a:rPr>
                        <a:t>與自始未訂約相同，雙方應負回復原狀義務；且不妨礙損害賠償之請求</a:t>
                      </a:r>
                      <a:r>
                        <a:rPr kumimoji="1" lang="zh-TW" altLang="en-US" sz="2000" b="1" i="0" u="none" strike="noStrike" cap="none" normalizeH="0" baseline="0" dirty="0">
                          <a:ln>
                            <a:noFill/>
                          </a:ln>
                          <a:solidFill>
                            <a:srgbClr val="000000"/>
                          </a:solidFill>
                          <a:effectLst/>
                          <a:latin typeface="標楷體" pitchFamily="65" charset="-120"/>
                          <a:ea typeface="標楷體" pitchFamily="65" charset="-120"/>
                        </a:rPr>
                        <a:t>（民</a:t>
                      </a:r>
                      <a:r>
                        <a:rPr kumimoji="1" lang="en-US" altLang="zh-TW" sz="2000" b="1" i="0" u="none" strike="noStrike" cap="none" normalizeH="0" baseline="0" dirty="0">
                          <a:ln>
                            <a:noFill/>
                          </a:ln>
                          <a:solidFill>
                            <a:srgbClr val="000000"/>
                          </a:solidFill>
                          <a:effectLst/>
                          <a:latin typeface="標楷體" pitchFamily="65" charset="-120"/>
                          <a:ea typeface="標楷體" pitchFamily="65" charset="-120"/>
                        </a:rPr>
                        <a:t>§259</a:t>
                      </a:r>
                      <a:r>
                        <a:rPr kumimoji="1" lang="zh-TW" altLang="en-US" sz="2000" b="1" i="0" u="none" strike="noStrike" cap="none" normalizeH="0" baseline="0" dirty="0">
                          <a:ln>
                            <a:noFill/>
                          </a:ln>
                          <a:solidFill>
                            <a:srgbClr val="000000"/>
                          </a:solidFill>
                          <a:effectLst/>
                          <a:latin typeface="標楷體" pitchFamily="65" charset="-120"/>
                          <a:ea typeface="標楷體" pitchFamily="65" charset="-120"/>
                        </a:rPr>
                        <a:t>、</a:t>
                      </a:r>
                      <a:r>
                        <a:rPr kumimoji="1" lang="en-US" altLang="zh-TW" sz="2000" b="1" i="0" u="none" strike="noStrike" cap="none" normalizeH="0" baseline="0" dirty="0">
                          <a:ln>
                            <a:noFill/>
                          </a:ln>
                          <a:solidFill>
                            <a:srgbClr val="000000"/>
                          </a:solidFill>
                          <a:effectLst/>
                          <a:latin typeface="標楷體" pitchFamily="65" charset="-120"/>
                          <a:ea typeface="標楷體" pitchFamily="65" charset="-120"/>
                        </a:rPr>
                        <a:t>§260</a:t>
                      </a:r>
                      <a:r>
                        <a:rPr kumimoji="1" lang="zh-TW" altLang="en-US" sz="2000" b="1" i="0" u="none" strike="noStrike" cap="none" normalizeH="0" baseline="0" dirty="0">
                          <a:ln>
                            <a:noFill/>
                          </a:ln>
                          <a:solidFill>
                            <a:srgbClr val="000000"/>
                          </a:solidFill>
                          <a:effectLst/>
                          <a:latin typeface="標楷體" pitchFamily="65" charset="-120"/>
                          <a:ea typeface="標楷體" pitchFamily="65" charset="-120"/>
                        </a:rPr>
                        <a:t>）</a:t>
                      </a:r>
                    </a:p>
                  </a:txBody>
                  <a:tcPr marT="45725" marB="45725"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solidFill>
                      <a:schemeClr val="accent6">
                        <a:lumMod val="60000"/>
                        <a:lumOff val="40000"/>
                      </a:schemeClr>
                    </a:solid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1" lang="zh-TW" altLang="en-US" sz="2000" b="1" i="0" u="none" strike="noStrike" cap="none" normalizeH="0" baseline="0" dirty="0">
                          <a:ln>
                            <a:noFill/>
                          </a:ln>
                          <a:solidFill>
                            <a:srgbClr val="000000"/>
                          </a:solidFill>
                          <a:effectLst/>
                          <a:latin typeface="Arial" charset="0"/>
                          <a:ea typeface="標楷體" pitchFamily="65" charset="-120"/>
                        </a:rPr>
                        <a:t>雙方當事人得維持先前已履約部分之效力（應結算付款）</a:t>
                      </a:r>
                    </a:p>
                  </a:txBody>
                  <a:tcPr marT="45725" marB="45725"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solidFill>
                      <a:schemeClr val="accent6">
                        <a:lumMod val="60000"/>
                        <a:lumOff val="40000"/>
                      </a:schemeClr>
                    </a:solidFill>
                  </a:tcPr>
                </a:tc>
                <a:extLst>
                  <a:ext uri="{0D108BD9-81ED-4DB2-BD59-A6C34878D82A}">
                    <a16:rowId xmlns:a16="http://schemas.microsoft.com/office/drawing/2014/main" val="10005"/>
                  </a:ext>
                </a:extLst>
              </a:tr>
              <a:tr h="1975075">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1" lang="zh-TW" altLang="en-US" sz="2000" b="1" i="0" u="none" strike="noStrike" cap="none" normalizeH="0" baseline="0" dirty="0">
                          <a:ln>
                            <a:noFill/>
                          </a:ln>
                          <a:solidFill>
                            <a:srgbClr val="000000"/>
                          </a:solidFill>
                          <a:effectLst/>
                          <a:latin typeface="標楷體" pitchFamily="65" charset="-120"/>
                          <a:ea typeface="標楷體" pitchFamily="65" charset="-120"/>
                        </a:rPr>
                        <a:t>消滅</a:t>
                      </a:r>
                    </a:p>
                  </a:txBody>
                  <a:tcPr marT="45725" marB="45725"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1" lang="en-US" altLang="zh-TW" sz="2000" b="1" i="0" u="none" strike="noStrike" cap="none" normalizeH="0" baseline="0">
                          <a:ln>
                            <a:noFill/>
                          </a:ln>
                          <a:solidFill>
                            <a:srgbClr val="000000"/>
                          </a:solidFill>
                          <a:effectLst/>
                          <a:latin typeface="標楷體" pitchFamily="65" charset="-120"/>
                          <a:ea typeface="標楷體" pitchFamily="65" charset="-120"/>
                        </a:rPr>
                        <a:t>1.</a:t>
                      </a:r>
                      <a:r>
                        <a:rPr kumimoji="1" lang="zh-TW" altLang="en-US" sz="2000" b="1" i="0" u="none" strike="noStrike" cap="none" normalizeH="0" baseline="0">
                          <a:ln>
                            <a:noFill/>
                          </a:ln>
                          <a:solidFill>
                            <a:srgbClr val="000000"/>
                          </a:solidFill>
                          <a:effectLst/>
                          <a:latin typeface="標楷體" pitchFamily="65" charset="-120"/>
                          <a:ea typeface="標楷體" pitchFamily="65" charset="-120"/>
                        </a:rPr>
                        <a:t>已行使解除權</a:t>
                      </a:r>
                    </a:p>
                    <a:p>
                      <a:pPr marL="0" marR="0" lvl="0" indent="0" algn="l"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1" lang="en-US" altLang="zh-TW" sz="2000" b="1" i="0" u="none" strike="noStrike" cap="none" normalizeH="0" baseline="0">
                          <a:ln>
                            <a:noFill/>
                          </a:ln>
                          <a:solidFill>
                            <a:srgbClr val="000000"/>
                          </a:solidFill>
                          <a:effectLst/>
                          <a:latin typeface="標楷體" pitchFamily="65" charset="-120"/>
                          <a:ea typeface="標楷體" pitchFamily="65" charset="-120"/>
                        </a:rPr>
                        <a:t>2.</a:t>
                      </a:r>
                      <a:r>
                        <a:rPr kumimoji="1" lang="zh-TW" altLang="en-US" sz="2000" b="1" i="0" u="none" strike="noStrike" cap="none" normalizeH="0" baseline="0">
                          <a:ln>
                            <a:noFill/>
                          </a:ln>
                          <a:solidFill>
                            <a:srgbClr val="000000"/>
                          </a:solidFill>
                          <a:effectLst/>
                          <a:latin typeface="標楷體" pitchFamily="65" charset="-120"/>
                          <a:ea typeface="標楷體" pitchFamily="65" charset="-120"/>
                        </a:rPr>
                        <a:t>定有行使期限，逾期未行使</a:t>
                      </a:r>
                    </a:p>
                    <a:p>
                      <a:pPr marL="0" marR="0" lvl="0" indent="0" algn="l"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1" lang="en-US" altLang="zh-TW" sz="2000" b="1" i="0" u="none" strike="noStrike" cap="none" normalizeH="0" baseline="0">
                          <a:ln>
                            <a:noFill/>
                          </a:ln>
                          <a:solidFill>
                            <a:srgbClr val="000000"/>
                          </a:solidFill>
                          <a:effectLst/>
                          <a:latin typeface="標楷體" pitchFamily="65" charset="-120"/>
                          <a:ea typeface="標楷體" pitchFamily="65" charset="-120"/>
                        </a:rPr>
                        <a:t>3.</a:t>
                      </a:r>
                      <a:r>
                        <a:rPr kumimoji="1" lang="zh-TW" altLang="en-US" sz="2000" b="1" i="0" u="none" strike="noStrike" cap="none" normalizeH="0" baseline="0">
                          <a:ln>
                            <a:noFill/>
                          </a:ln>
                          <a:solidFill>
                            <a:srgbClr val="000000"/>
                          </a:solidFill>
                          <a:effectLst/>
                          <a:latin typeface="標楷體" pitchFamily="65" charset="-120"/>
                          <a:ea typeface="標楷體" pitchFamily="65" charset="-120"/>
                        </a:rPr>
                        <a:t>未定期限經他方催告而不行使</a:t>
                      </a:r>
                    </a:p>
                    <a:p>
                      <a:pPr marL="0" marR="0" lvl="0" indent="0" algn="l"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1" lang="en-US" altLang="zh-TW" sz="2000" b="1" i="0" u="none" strike="noStrike" cap="none" normalizeH="0" baseline="0">
                          <a:ln>
                            <a:noFill/>
                          </a:ln>
                          <a:solidFill>
                            <a:srgbClr val="000000"/>
                          </a:solidFill>
                          <a:effectLst/>
                          <a:latin typeface="標楷體" pitchFamily="65" charset="-120"/>
                          <a:ea typeface="標楷體" pitchFamily="65" charset="-120"/>
                        </a:rPr>
                        <a:t>4.</a:t>
                      </a:r>
                      <a:r>
                        <a:rPr kumimoji="1" lang="zh-TW" altLang="en-US" sz="2000" b="1" i="0" u="none" strike="noStrike" cap="none" normalizeH="0" baseline="0">
                          <a:ln>
                            <a:noFill/>
                          </a:ln>
                          <a:solidFill>
                            <a:srgbClr val="000000"/>
                          </a:solidFill>
                          <a:effectLst/>
                          <a:latin typeface="標楷體" pitchFamily="65" charset="-120"/>
                          <a:ea typeface="標楷體" pitchFamily="65" charset="-120"/>
                        </a:rPr>
                        <a:t>可歸責於有解除權人之事由至所受領之給付物毀損或滅失</a:t>
                      </a:r>
                    </a:p>
                  </a:txBody>
                  <a:tcPr marT="45725" marB="45725"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1" lang="en-US" altLang="zh-TW" sz="2000" b="1" i="0" u="none" strike="noStrike" cap="none" normalizeH="0" baseline="0" dirty="0">
                          <a:ln>
                            <a:noFill/>
                          </a:ln>
                          <a:solidFill>
                            <a:srgbClr val="000000"/>
                          </a:solidFill>
                          <a:effectLst/>
                          <a:latin typeface="標楷體" pitchFamily="65" charset="-120"/>
                          <a:ea typeface="標楷體" pitchFamily="65" charset="-120"/>
                        </a:rPr>
                        <a:t>1.</a:t>
                      </a:r>
                      <a:r>
                        <a:rPr kumimoji="1" lang="zh-TW" altLang="en-US" sz="2000" b="1" i="0" u="none" strike="noStrike" cap="none" normalizeH="0" baseline="0" dirty="0">
                          <a:ln>
                            <a:noFill/>
                          </a:ln>
                          <a:solidFill>
                            <a:srgbClr val="000000"/>
                          </a:solidFill>
                          <a:effectLst/>
                          <a:latin typeface="標楷體" pitchFamily="65" charset="-120"/>
                          <a:ea typeface="標楷體" pitchFamily="65" charset="-120"/>
                        </a:rPr>
                        <a:t>已行使終止權</a:t>
                      </a:r>
                    </a:p>
                    <a:p>
                      <a:pPr marL="0" marR="0" lvl="0" indent="0" algn="l"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1" lang="en-US" altLang="zh-TW" sz="2000" b="1" i="0" u="none" strike="noStrike" cap="none" normalizeH="0" baseline="0" dirty="0">
                          <a:ln>
                            <a:noFill/>
                          </a:ln>
                          <a:solidFill>
                            <a:srgbClr val="000000"/>
                          </a:solidFill>
                          <a:effectLst/>
                          <a:latin typeface="標楷體" pitchFamily="65" charset="-120"/>
                          <a:ea typeface="標楷體" pitchFamily="65" charset="-120"/>
                        </a:rPr>
                        <a:t>2.</a:t>
                      </a:r>
                      <a:r>
                        <a:rPr kumimoji="1" lang="zh-TW" altLang="en-US" sz="2000" b="1" i="0" u="none" strike="noStrike" cap="none" normalizeH="0" baseline="0" dirty="0">
                          <a:ln>
                            <a:noFill/>
                          </a:ln>
                          <a:solidFill>
                            <a:srgbClr val="000000"/>
                          </a:solidFill>
                          <a:effectLst/>
                          <a:latin typeface="標楷體" pitchFamily="65" charset="-120"/>
                          <a:ea typeface="標楷體" pitchFamily="65" charset="-120"/>
                        </a:rPr>
                        <a:t>繼續性契約附有終期且終期屆滿</a:t>
                      </a:r>
                    </a:p>
                  </a:txBody>
                  <a:tcPr marT="45725" marB="45725"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6"/>
                  </a:ext>
                </a:extLst>
              </a:tr>
            </a:tbl>
          </a:graphicData>
        </a:graphic>
      </p:graphicFrame>
    </p:spTree>
    <p:extLst>
      <p:ext uri="{BB962C8B-B14F-4D97-AF65-F5344CB8AC3E}">
        <p14:creationId xmlns:p14="http://schemas.microsoft.com/office/powerpoint/2010/main" val="1532391111"/>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38915" name="Rectangle 2"/>
          <p:cNvSpPr>
            <a:spLocks noGrp="1" noChangeArrowheads="1"/>
          </p:cNvSpPr>
          <p:nvPr>
            <p:ph type="title"/>
          </p:nvPr>
        </p:nvSpPr>
        <p:spPr>
          <a:xfrm>
            <a:off x="395536" y="332656"/>
            <a:ext cx="8392417" cy="648618"/>
          </a:xfrm>
        </p:spPr>
        <p:txBody>
          <a:bodyPr/>
          <a:lstStyle/>
          <a:p>
            <a:pPr eaLnBrk="1" hangingPunct="1"/>
            <a:r>
              <a:rPr lang="zh-TW" altLang="en-US" sz="3200" dirty="0">
                <a:solidFill>
                  <a:srgbClr val="000000"/>
                </a:solidFill>
                <a:effectLst/>
                <a:latin typeface="Times New Roman" pitchFamily="18" charset="0"/>
                <a:ea typeface="標楷體" pitchFamily="65" charset="-120"/>
              </a:rPr>
              <a:t>採購契約要項第</a:t>
            </a:r>
            <a:r>
              <a:rPr lang="en-US" altLang="zh-TW" sz="3200" dirty="0">
                <a:solidFill>
                  <a:srgbClr val="000000"/>
                </a:solidFill>
                <a:effectLst/>
                <a:latin typeface="Times New Roman" pitchFamily="18" charset="0"/>
                <a:ea typeface="標楷體" pitchFamily="65" charset="-120"/>
              </a:rPr>
              <a:t>51</a:t>
            </a:r>
            <a:r>
              <a:rPr lang="zh-TW" altLang="en-US" sz="3200" dirty="0">
                <a:solidFill>
                  <a:srgbClr val="000000"/>
                </a:solidFill>
                <a:effectLst/>
                <a:latin typeface="Times New Roman" pitchFamily="18" charset="0"/>
                <a:ea typeface="標楷體" pitchFamily="65" charset="-120"/>
              </a:rPr>
              <a:t>點契約之解除權及終止權</a:t>
            </a:r>
          </a:p>
        </p:txBody>
      </p:sp>
      <p:sp>
        <p:nvSpPr>
          <p:cNvPr id="38916" name="Rectangle 3"/>
          <p:cNvSpPr>
            <a:spLocks noGrp="1" noChangeArrowheads="1"/>
          </p:cNvSpPr>
          <p:nvPr>
            <p:ph idx="1"/>
          </p:nvPr>
        </p:nvSpPr>
        <p:spPr>
          <a:xfrm>
            <a:off x="395536" y="1124744"/>
            <a:ext cx="8304212" cy="3456384"/>
          </a:xfrm>
        </p:spPr>
        <p:txBody>
          <a:bodyPr>
            <a:normAutofit/>
          </a:bodyPr>
          <a:lstStyle/>
          <a:p>
            <a:pPr algn="just" eaLnBrk="1" hangingPunct="1">
              <a:lnSpc>
                <a:spcPts val="3600"/>
              </a:lnSpc>
            </a:pPr>
            <a:r>
              <a:rPr lang="zh-TW" altLang="en-US" sz="2800" b="1" u="sng" dirty="0">
                <a:solidFill>
                  <a:srgbClr val="0033CC"/>
                </a:solidFill>
                <a:latin typeface="標楷體" panose="03000509000000000000" pitchFamily="65" charset="-120"/>
                <a:ea typeface="標楷體" panose="03000509000000000000" pitchFamily="65" charset="-120"/>
              </a:rPr>
              <a:t>終止權及解除權</a:t>
            </a:r>
            <a:r>
              <a:rPr lang="zh-TW" altLang="en-US" sz="2800" b="1" dirty="0">
                <a:solidFill>
                  <a:srgbClr val="000000"/>
                </a:solidFill>
                <a:latin typeface="標楷體" panose="03000509000000000000" pitchFamily="65" charset="-120"/>
                <a:ea typeface="標楷體" panose="03000509000000000000" pitchFamily="65" charset="-120"/>
              </a:rPr>
              <a:t>為</a:t>
            </a:r>
            <a:r>
              <a:rPr lang="zh-TW" altLang="en-US" sz="2800" b="1" u="sng" dirty="0">
                <a:solidFill>
                  <a:srgbClr val="FF0000"/>
                </a:solidFill>
                <a:latin typeface="標楷體" panose="03000509000000000000" pitchFamily="65" charset="-120"/>
                <a:ea typeface="標楷體" panose="03000509000000000000" pitchFamily="65" charset="-120"/>
              </a:rPr>
              <a:t>形成權</a:t>
            </a:r>
            <a:r>
              <a:rPr lang="zh-TW" altLang="en-US" sz="2800" b="1" dirty="0">
                <a:solidFill>
                  <a:srgbClr val="000000"/>
                </a:solidFill>
                <a:latin typeface="標楷體" panose="03000509000000000000" pitchFamily="65" charset="-120"/>
                <a:ea typeface="標楷體" panose="03000509000000000000" pitchFamily="65" charset="-120"/>
              </a:rPr>
              <a:t>，</a:t>
            </a:r>
            <a:r>
              <a:rPr lang="zh-TW" altLang="en-US" sz="2800" b="1" u="sng" dirty="0">
                <a:solidFill>
                  <a:srgbClr val="FF0000"/>
                </a:solidFill>
                <a:latin typeface="標楷體" panose="03000509000000000000" pitchFamily="65" charset="-120"/>
                <a:ea typeface="標楷體" panose="03000509000000000000" pitchFamily="65" charset="-120"/>
              </a:rPr>
              <a:t>一旦送達於相對人即生效力</a:t>
            </a:r>
            <a:r>
              <a:rPr lang="zh-TW" altLang="en-US" sz="2800" b="1" dirty="0">
                <a:solidFill>
                  <a:srgbClr val="000000"/>
                </a:solidFill>
                <a:latin typeface="標楷體" panose="03000509000000000000" pitchFamily="65" charset="-120"/>
                <a:ea typeface="標楷體" panose="03000509000000000000" pitchFamily="65" charset="-120"/>
              </a:rPr>
              <a:t>，若主張為有理由，契約即因而解除，反之，契約繼續存在。與</a:t>
            </a:r>
            <a:r>
              <a:rPr lang="zh-TW" altLang="en-US" sz="2800" b="1" u="sng" dirty="0">
                <a:solidFill>
                  <a:srgbClr val="0033CC"/>
                </a:solidFill>
                <a:latin typeface="標楷體" panose="03000509000000000000" pitchFamily="65" charset="-120"/>
                <a:ea typeface="標楷體" panose="03000509000000000000" pitchFamily="65" charset="-120"/>
              </a:rPr>
              <a:t>合意解除或終止，需當事人雙方</a:t>
            </a:r>
            <a:r>
              <a:rPr lang="zh-TW" altLang="en-US" sz="2800" b="1" dirty="0">
                <a:solidFill>
                  <a:srgbClr val="000000"/>
                </a:solidFill>
                <a:latin typeface="標楷體" panose="03000509000000000000" pitchFamily="65" charset="-120"/>
                <a:ea typeface="標楷體" panose="03000509000000000000" pitchFamily="65" charset="-120"/>
              </a:rPr>
              <a:t>就解除或終止一事意思表示一致，有所不同。</a:t>
            </a:r>
          </a:p>
          <a:p>
            <a:pPr algn="just" eaLnBrk="1" hangingPunct="1">
              <a:lnSpc>
                <a:spcPts val="3600"/>
              </a:lnSpc>
            </a:pPr>
            <a:r>
              <a:rPr lang="zh-TW" altLang="en-US" sz="2800" b="1" dirty="0">
                <a:solidFill>
                  <a:srgbClr val="000000"/>
                </a:solidFill>
                <a:latin typeface="標楷體" panose="03000509000000000000" pitchFamily="65" charset="-120"/>
                <a:ea typeface="標楷體" panose="03000509000000000000" pitchFamily="65" charset="-120"/>
              </a:rPr>
              <a:t>無論單方解除權或終止權之行使</a:t>
            </a:r>
            <a:r>
              <a:rPr lang="zh-TW" altLang="en-US" sz="2800" b="1" u="sng" dirty="0">
                <a:solidFill>
                  <a:srgbClr val="0033CC"/>
                </a:solidFill>
                <a:latin typeface="標楷體" panose="03000509000000000000" pitchFamily="65" charset="-120"/>
                <a:ea typeface="標楷體" panose="03000509000000000000" pitchFamily="65" charset="-120"/>
              </a:rPr>
              <a:t>有無理由，他方均無從對之表示同意</a:t>
            </a:r>
            <a:r>
              <a:rPr lang="zh-TW" altLang="en-US" sz="2800" b="1" dirty="0">
                <a:solidFill>
                  <a:srgbClr val="000000"/>
                </a:solidFill>
                <a:latin typeface="標楷體" panose="03000509000000000000" pitchFamily="65" charset="-120"/>
                <a:ea typeface="標楷體" panose="03000509000000000000" pitchFamily="65" charset="-120"/>
              </a:rPr>
              <a:t>，或因他方表示同意而轉化為合意解除。（台北地方法院</a:t>
            </a:r>
            <a:r>
              <a:rPr lang="en-US" altLang="zh-TW" sz="2800" b="1" dirty="0">
                <a:solidFill>
                  <a:srgbClr val="000000"/>
                </a:solidFill>
                <a:latin typeface="標楷體" panose="03000509000000000000" pitchFamily="65" charset="-120"/>
                <a:ea typeface="標楷體" panose="03000509000000000000" pitchFamily="65" charset="-120"/>
              </a:rPr>
              <a:t>91</a:t>
            </a:r>
            <a:r>
              <a:rPr lang="zh-TW" altLang="en-US" sz="2800" b="1" dirty="0">
                <a:solidFill>
                  <a:srgbClr val="000000"/>
                </a:solidFill>
                <a:latin typeface="標楷體" panose="03000509000000000000" pitchFamily="65" charset="-120"/>
                <a:ea typeface="標楷體" panose="03000509000000000000" pitchFamily="65" charset="-120"/>
              </a:rPr>
              <a:t>訴</a:t>
            </a:r>
            <a:r>
              <a:rPr lang="en-US" altLang="zh-TW" sz="2800" b="1" dirty="0">
                <a:solidFill>
                  <a:srgbClr val="000000"/>
                </a:solidFill>
                <a:latin typeface="標楷體" panose="03000509000000000000" pitchFamily="65" charset="-120"/>
                <a:ea typeface="標楷體" panose="03000509000000000000" pitchFamily="65" charset="-120"/>
              </a:rPr>
              <a:t>4056</a:t>
            </a:r>
            <a:r>
              <a:rPr lang="zh-TW" altLang="en-US" sz="2800" b="1" dirty="0">
                <a:solidFill>
                  <a:srgbClr val="000000"/>
                </a:solidFill>
                <a:latin typeface="標楷體" panose="03000509000000000000" pitchFamily="65" charset="-120"/>
                <a:ea typeface="標楷體" panose="03000509000000000000" pitchFamily="65" charset="-120"/>
              </a:rPr>
              <a:t>號判決）</a:t>
            </a:r>
            <a:endParaRPr lang="zh-TW" altLang="en-US" sz="2800" dirty="0">
              <a:latin typeface="標楷體" panose="03000509000000000000" pitchFamily="65" charset="-120"/>
              <a:ea typeface="標楷體" panose="03000509000000000000" pitchFamily="65" charset="-120"/>
            </a:endParaRPr>
          </a:p>
        </p:txBody>
      </p:sp>
    </p:spTree>
    <p:extLst>
      <p:ext uri="{BB962C8B-B14F-4D97-AF65-F5344CB8AC3E}">
        <p14:creationId xmlns:p14="http://schemas.microsoft.com/office/powerpoint/2010/main" val="3632457289"/>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21507" name="Rectangle 31"/>
          <p:cNvSpPr>
            <a:spLocks noGrp="1" noChangeArrowheads="1"/>
          </p:cNvSpPr>
          <p:nvPr>
            <p:ph type="title"/>
          </p:nvPr>
        </p:nvSpPr>
        <p:spPr>
          <a:xfrm>
            <a:off x="251520" y="188640"/>
            <a:ext cx="8892480" cy="576287"/>
          </a:xfrm>
        </p:spPr>
        <p:txBody>
          <a:bodyPr>
            <a:normAutofit fontScale="90000"/>
          </a:bodyPr>
          <a:lstStyle/>
          <a:p>
            <a:pPr algn="ctr"/>
            <a:r>
              <a:rPr lang="zh-TW" altLang="en-US" sz="3600" dirty="0">
                <a:solidFill>
                  <a:srgbClr val="000000"/>
                </a:solidFill>
                <a:effectLst/>
                <a:ea typeface="標楷體" pitchFamily="65" charset="-120"/>
              </a:rPr>
              <a:t>停止條件與解除條件</a:t>
            </a:r>
          </a:p>
        </p:txBody>
      </p:sp>
      <p:graphicFrame>
        <p:nvGraphicFramePr>
          <p:cNvPr id="169044" name="Group 84"/>
          <p:cNvGraphicFramePr>
            <a:graphicFrameLocks noGrp="1"/>
          </p:cNvGraphicFramePr>
          <p:nvPr>
            <p:ph idx="1"/>
          </p:nvPr>
        </p:nvGraphicFramePr>
        <p:xfrm>
          <a:off x="467544" y="764927"/>
          <a:ext cx="7991475" cy="5245805"/>
        </p:xfrm>
        <a:graphic>
          <a:graphicData uri="http://schemas.openxmlformats.org/drawingml/2006/table">
            <a:tbl>
              <a:tblPr/>
              <a:tblGrid>
                <a:gridCol w="1687512">
                  <a:extLst>
                    <a:ext uri="{9D8B030D-6E8A-4147-A177-3AD203B41FA5}">
                      <a16:colId xmlns:a16="http://schemas.microsoft.com/office/drawing/2014/main" val="20000"/>
                    </a:ext>
                  </a:extLst>
                </a:gridCol>
                <a:gridCol w="3078163">
                  <a:extLst>
                    <a:ext uri="{9D8B030D-6E8A-4147-A177-3AD203B41FA5}">
                      <a16:colId xmlns:a16="http://schemas.microsoft.com/office/drawing/2014/main" val="20001"/>
                    </a:ext>
                  </a:extLst>
                </a:gridCol>
                <a:gridCol w="3225800">
                  <a:extLst>
                    <a:ext uri="{9D8B030D-6E8A-4147-A177-3AD203B41FA5}">
                      <a16:colId xmlns:a16="http://schemas.microsoft.com/office/drawing/2014/main" val="20002"/>
                    </a:ext>
                  </a:extLst>
                </a:gridCol>
              </a:tblGrid>
              <a:tr h="473131">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1" lang="zh-TW" altLang="en-US" sz="2400" b="1" i="0" u="none" strike="noStrike" cap="none" normalizeH="0" baseline="0" dirty="0">
                          <a:ln>
                            <a:noFill/>
                          </a:ln>
                          <a:solidFill>
                            <a:srgbClr val="000000"/>
                          </a:solidFill>
                          <a:effectLst/>
                          <a:latin typeface="標楷體" pitchFamily="65" charset="-120"/>
                          <a:ea typeface="標楷體" pitchFamily="65" charset="-120"/>
                        </a:rPr>
                        <a:t>類型</a:t>
                      </a:r>
                      <a:endParaRPr kumimoji="1" lang="zh-TW" altLang="zh-TW" sz="2400" b="1" i="0" u="none" strike="noStrike" cap="none" normalizeH="0" baseline="0" dirty="0">
                        <a:ln>
                          <a:noFill/>
                        </a:ln>
                        <a:solidFill>
                          <a:srgbClr val="000000"/>
                        </a:solidFill>
                        <a:effectLst/>
                        <a:latin typeface="標楷體" pitchFamily="65" charset="-120"/>
                        <a:ea typeface="標楷體" pitchFamily="65" charset="-120"/>
                      </a:endParaRPr>
                    </a:p>
                  </a:txBody>
                  <a:tcPr marT="45725" marB="45725"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1" lang="zh-TW" altLang="en-US" sz="2400" b="1" i="0" u="none" strike="noStrike" cap="none" normalizeH="0" baseline="0" dirty="0">
                          <a:ln>
                            <a:noFill/>
                          </a:ln>
                          <a:solidFill>
                            <a:srgbClr val="000000"/>
                          </a:solidFill>
                          <a:effectLst/>
                          <a:latin typeface="標楷體" pitchFamily="65" charset="-120"/>
                          <a:ea typeface="標楷體" pitchFamily="65" charset="-120"/>
                        </a:rPr>
                        <a:t>停止條件</a:t>
                      </a:r>
                    </a:p>
                  </a:txBody>
                  <a:tcPr marT="45725" marB="45725"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1" lang="zh-TW" altLang="en-US" sz="2400" b="1" i="0" u="none" strike="noStrike" cap="none" normalizeH="0" baseline="0" dirty="0">
                          <a:ln>
                            <a:noFill/>
                          </a:ln>
                          <a:solidFill>
                            <a:srgbClr val="000000"/>
                          </a:solidFill>
                          <a:effectLst/>
                          <a:latin typeface="標楷體" pitchFamily="65" charset="-120"/>
                          <a:ea typeface="標楷體" pitchFamily="65" charset="-120"/>
                        </a:rPr>
                        <a:t>解除條件</a:t>
                      </a:r>
                    </a:p>
                  </a:txBody>
                  <a:tcPr marT="45725" marB="45725"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solidFill>
                      <a:srgbClr val="FFFF66"/>
                    </a:solidFill>
                  </a:tcPr>
                </a:tc>
                <a:extLst>
                  <a:ext uri="{0D108BD9-81ED-4DB2-BD59-A6C34878D82A}">
                    <a16:rowId xmlns:a16="http://schemas.microsoft.com/office/drawing/2014/main" val="10000"/>
                  </a:ext>
                </a:extLst>
              </a:tr>
              <a:tr h="954201">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1" lang="zh-TW" altLang="en-US" sz="2400" b="1" i="0" u="none" strike="noStrike" cap="none" normalizeH="0" baseline="0" dirty="0">
                          <a:ln>
                            <a:noFill/>
                          </a:ln>
                          <a:solidFill>
                            <a:srgbClr val="000000"/>
                          </a:solidFill>
                          <a:effectLst/>
                          <a:latin typeface="標楷體" pitchFamily="65" charset="-120"/>
                          <a:ea typeface="標楷體" pitchFamily="65" charset="-120"/>
                        </a:rPr>
                        <a:t>民法</a:t>
                      </a:r>
                      <a:r>
                        <a:rPr kumimoji="1" lang="en-US" altLang="zh-TW" sz="2400" b="1" i="0" u="none" strike="noStrike" cap="none" normalizeH="0" baseline="0" dirty="0">
                          <a:ln>
                            <a:noFill/>
                          </a:ln>
                          <a:solidFill>
                            <a:srgbClr val="000000"/>
                          </a:solidFill>
                          <a:effectLst/>
                          <a:latin typeface="標楷體" pitchFamily="65" charset="-120"/>
                          <a:ea typeface="標楷體" pitchFamily="65" charset="-120"/>
                        </a:rPr>
                        <a:t>§99</a:t>
                      </a:r>
                    </a:p>
                  </a:txBody>
                  <a:tcPr marT="45725" marB="45725" anchor="ctr"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1" lang="zh-TW" altLang="en-US" sz="2400" b="1" i="0" u="none" strike="noStrike" cap="none" normalizeH="0" baseline="0" dirty="0">
                          <a:ln>
                            <a:noFill/>
                          </a:ln>
                          <a:solidFill>
                            <a:srgbClr val="000000"/>
                          </a:solidFill>
                          <a:effectLst/>
                          <a:latin typeface="標楷體" pitchFamily="65" charset="-120"/>
                          <a:ea typeface="標楷體" pitchFamily="65" charset="-120"/>
                        </a:rPr>
                        <a:t>附停止條件之法律行為，於</a:t>
                      </a:r>
                      <a:r>
                        <a:rPr kumimoji="1" lang="zh-TW" altLang="en-US" sz="2400" b="1" i="0" u="sng" strike="noStrike" cap="none" normalizeH="0" baseline="0" dirty="0">
                          <a:ln>
                            <a:noFill/>
                          </a:ln>
                          <a:solidFill>
                            <a:srgbClr val="0033CC"/>
                          </a:solidFill>
                          <a:effectLst/>
                          <a:latin typeface="標楷體" pitchFamily="65" charset="-120"/>
                          <a:ea typeface="標楷體" pitchFamily="65" charset="-120"/>
                        </a:rPr>
                        <a:t>條件成就時，發生效力</a:t>
                      </a:r>
                      <a:r>
                        <a:rPr kumimoji="1" lang="zh-TW" altLang="en-US" sz="2400" b="1" i="0" u="none" strike="noStrike" cap="none" normalizeH="0" baseline="0" dirty="0">
                          <a:ln>
                            <a:noFill/>
                          </a:ln>
                          <a:solidFill>
                            <a:srgbClr val="000000"/>
                          </a:solidFill>
                          <a:effectLst/>
                          <a:latin typeface="標楷體" pitchFamily="65" charset="-120"/>
                          <a:ea typeface="標楷體" pitchFamily="65" charset="-120"/>
                        </a:rPr>
                        <a:t>。</a:t>
                      </a:r>
                    </a:p>
                  </a:txBody>
                  <a:tcPr marT="45725" marB="45725"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1" lang="zh-TW" altLang="en-US" sz="2400" b="1" i="0" u="none" strike="noStrike" cap="none" normalizeH="0" baseline="0" dirty="0">
                          <a:ln>
                            <a:noFill/>
                          </a:ln>
                          <a:solidFill>
                            <a:srgbClr val="000000"/>
                          </a:solidFill>
                          <a:effectLst/>
                          <a:latin typeface="標楷體" pitchFamily="65" charset="-120"/>
                          <a:ea typeface="標楷體" pitchFamily="65" charset="-120"/>
                        </a:rPr>
                        <a:t>附解除條件之法律行為，於條件成就時，</a:t>
                      </a:r>
                      <a:r>
                        <a:rPr kumimoji="1" lang="zh-TW" altLang="en-US" sz="2400" b="1" i="0" u="sng" strike="noStrike" cap="none" normalizeH="0" baseline="0" dirty="0">
                          <a:ln>
                            <a:noFill/>
                          </a:ln>
                          <a:solidFill>
                            <a:srgbClr val="0000FF"/>
                          </a:solidFill>
                          <a:effectLst/>
                          <a:latin typeface="標楷體" pitchFamily="65" charset="-120"/>
                          <a:ea typeface="標楷體" pitchFamily="65" charset="-120"/>
                        </a:rPr>
                        <a:t>失其效力</a:t>
                      </a:r>
                      <a:r>
                        <a:rPr kumimoji="1" lang="zh-TW" altLang="en-US" sz="2400" b="1" i="0" u="none" strike="noStrike" cap="none" normalizeH="0" baseline="0" dirty="0">
                          <a:ln>
                            <a:noFill/>
                          </a:ln>
                          <a:solidFill>
                            <a:srgbClr val="000000"/>
                          </a:solidFill>
                          <a:effectLst/>
                          <a:latin typeface="標楷體" pitchFamily="65" charset="-120"/>
                          <a:ea typeface="標楷體" pitchFamily="65" charset="-120"/>
                        </a:rPr>
                        <a:t>。</a:t>
                      </a:r>
                    </a:p>
                  </a:txBody>
                  <a:tcPr marT="45725" marB="45725"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solidFill>
                      <a:srgbClr val="FFFF66"/>
                    </a:solidFill>
                  </a:tcPr>
                </a:tc>
                <a:extLst>
                  <a:ext uri="{0D108BD9-81ED-4DB2-BD59-A6C34878D82A}">
                    <a16:rowId xmlns:a16="http://schemas.microsoft.com/office/drawing/2014/main" val="10001"/>
                  </a:ext>
                </a:extLst>
              </a:tr>
              <a:tr h="786411">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1" lang="zh-TW" altLang="en-US" sz="2400" b="1" i="0" u="none" strike="noStrike" cap="none" normalizeH="0" baseline="0" dirty="0">
                          <a:ln>
                            <a:noFill/>
                          </a:ln>
                          <a:solidFill>
                            <a:srgbClr val="000000"/>
                          </a:solidFill>
                          <a:effectLst/>
                          <a:latin typeface="標楷體" pitchFamily="65" charset="-120"/>
                          <a:ea typeface="標楷體" pitchFamily="65" charset="-120"/>
                        </a:rPr>
                        <a:t>民法</a:t>
                      </a:r>
                      <a:r>
                        <a:rPr kumimoji="1" lang="en-US" altLang="zh-TW" sz="2400" b="1" i="0" u="none" strike="noStrike" cap="none" normalizeH="0" baseline="0" dirty="0">
                          <a:ln>
                            <a:noFill/>
                          </a:ln>
                          <a:solidFill>
                            <a:srgbClr val="000000"/>
                          </a:solidFill>
                          <a:effectLst/>
                          <a:latin typeface="標楷體" pitchFamily="65" charset="-120"/>
                          <a:ea typeface="標楷體" pitchFamily="65" charset="-120"/>
                        </a:rPr>
                        <a:t>§99</a:t>
                      </a:r>
                    </a:p>
                  </a:txBody>
                  <a:tcPr marT="45725" marB="45725" anchor="ctr"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gridSpan="2">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1" lang="zh-TW" altLang="en-US" sz="2400" b="1" i="0" u="none" strike="noStrike" cap="none" normalizeH="0" baseline="0" dirty="0">
                          <a:ln>
                            <a:noFill/>
                          </a:ln>
                          <a:solidFill>
                            <a:srgbClr val="000000"/>
                          </a:solidFill>
                          <a:effectLst/>
                          <a:latin typeface="標楷體" pitchFamily="65" charset="-120"/>
                          <a:ea typeface="標楷體" pitchFamily="65" charset="-120"/>
                        </a:rPr>
                        <a:t>依當事人之特約，使條件成就之效果，不於條件成就之時發生者，依其特約。</a:t>
                      </a:r>
                    </a:p>
                  </a:txBody>
                  <a:tcPr marT="45725" marB="45725"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hMerge="1">
                  <a:txBody>
                    <a:bodyPr/>
                    <a:lstStyle/>
                    <a:p>
                      <a:endParaRPr lang="zh-TW" altLang="en-US"/>
                    </a:p>
                  </a:txBody>
                  <a:tcPr/>
                </a:tc>
                <a:extLst>
                  <a:ext uri="{0D108BD9-81ED-4DB2-BD59-A6C34878D82A}">
                    <a16:rowId xmlns:a16="http://schemas.microsoft.com/office/drawing/2014/main" val="10002"/>
                  </a:ext>
                </a:extLst>
              </a:tr>
              <a:tr h="1005959">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1" lang="zh-TW" altLang="en-US" sz="2200" b="1" i="0" u="none" strike="noStrike" cap="none" normalizeH="0" baseline="0" dirty="0">
                          <a:ln>
                            <a:noFill/>
                          </a:ln>
                          <a:solidFill>
                            <a:srgbClr val="000000"/>
                          </a:solidFill>
                          <a:effectLst/>
                          <a:latin typeface="標楷體" pitchFamily="65" charset="-120"/>
                          <a:ea typeface="標楷體" pitchFamily="65" charset="-120"/>
                        </a:rPr>
                        <a:t>民法</a:t>
                      </a:r>
                      <a:r>
                        <a:rPr kumimoji="1" lang="en-US" altLang="zh-TW" sz="2200" b="1" i="0" u="none" strike="noStrike" cap="none" normalizeH="0" baseline="0" dirty="0">
                          <a:ln>
                            <a:noFill/>
                          </a:ln>
                          <a:solidFill>
                            <a:srgbClr val="000000"/>
                          </a:solidFill>
                          <a:effectLst/>
                          <a:latin typeface="標楷體" pitchFamily="65" charset="-120"/>
                          <a:ea typeface="標楷體" pitchFamily="65" charset="-120"/>
                        </a:rPr>
                        <a:t>§100</a:t>
                      </a:r>
                      <a:r>
                        <a:rPr kumimoji="1" lang="zh-TW" altLang="en-US" sz="2200" b="1" i="0" u="none" strike="noStrike" cap="none" normalizeH="0" baseline="0" dirty="0">
                          <a:ln>
                            <a:noFill/>
                          </a:ln>
                          <a:solidFill>
                            <a:srgbClr val="000000"/>
                          </a:solidFill>
                          <a:effectLst/>
                          <a:latin typeface="標楷體" pitchFamily="65" charset="-120"/>
                          <a:ea typeface="標楷體" pitchFamily="65" charset="-120"/>
                        </a:rPr>
                        <a:t>（附條件利益之保護）</a:t>
                      </a:r>
                    </a:p>
                  </a:txBody>
                  <a:tcPr marT="45725" marB="45725"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solidFill>
                      <a:schemeClr val="accent4">
                        <a:lumMod val="20000"/>
                        <a:lumOff val="80000"/>
                      </a:schemeClr>
                    </a:solidFill>
                  </a:tcPr>
                </a:tc>
                <a:tc gridSpan="2">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1" lang="zh-TW" altLang="en-US" sz="2200" b="1" i="0" u="none" strike="noStrike" cap="none" normalizeH="0" baseline="0" dirty="0">
                          <a:ln>
                            <a:noFill/>
                          </a:ln>
                          <a:solidFill>
                            <a:srgbClr val="000000"/>
                          </a:solidFill>
                          <a:effectLst/>
                          <a:latin typeface="標楷體" pitchFamily="65" charset="-120"/>
                          <a:ea typeface="標楷體" pitchFamily="65" charset="-120"/>
                        </a:rPr>
                        <a:t>附條件之法律行為當事人，於條件成否未定前，若有損害相對人因條件成就所應得利益之行為者，負賠償損害之責任。</a:t>
                      </a:r>
                    </a:p>
                  </a:txBody>
                  <a:tcPr marT="45725" marB="45725"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solidFill>
                      <a:schemeClr val="accent4">
                        <a:lumMod val="20000"/>
                        <a:lumOff val="80000"/>
                      </a:schemeClr>
                    </a:solidFill>
                  </a:tcPr>
                </a:tc>
                <a:tc hMerge="1">
                  <a:txBody>
                    <a:bodyPr/>
                    <a:lstStyle/>
                    <a:p>
                      <a:endParaRPr lang="zh-TW" altLang="en-US"/>
                    </a:p>
                  </a:txBody>
                  <a:tcPr/>
                </a:tc>
                <a:extLst>
                  <a:ext uri="{0D108BD9-81ED-4DB2-BD59-A6C34878D82A}">
                    <a16:rowId xmlns:a16="http://schemas.microsoft.com/office/drawing/2014/main" val="10003"/>
                  </a:ext>
                </a:extLst>
              </a:tr>
              <a:tr h="1663684">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1" lang="zh-TW" altLang="en-US" sz="2400" b="1" i="0" u="none" strike="noStrike" cap="none" normalizeH="0" baseline="0" dirty="0">
                          <a:ln>
                            <a:noFill/>
                          </a:ln>
                          <a:solidFill>
                            <a:srgbClr val="000000"/>
                          </a:solidFill>
                          <a:effectLst/>
                          <a:latin typeface="標楷體" pitchFamily="65" charset="-120"/>
                          <a:ea typeface="標楷體" pitchFamily="65" charset="-120"/>
                        </a:rPr>
                        <a:t>民法</a:t>
                      </a:r>
                      <a:r>
                        <a:rPr kumimoji="1" lang="en-US" altLang="zh-TW" sz="2400" b="1" i="0" u="none" strike="noStrike" cap="none" normalizeH="0" baseline="0" dirty="0">
                          <a:ln>
                            <a:noFill/>
                          </a:ln>
                          <a:solidFill>
                            <a:srgbClr val="000000"/>
                          </a:solidFill>
                          <a:effectLst/>
                          <a:latin typeface="標楷體" pitchFamily="65" charset="-120"/>
                          <a:ea typeface="標楷體" pitchFamily="65" charset="-120"/>
                        </a:rPr>
                        <a:t>§101 </a:t>
                      </a:r>
                      <a:r>
                        <a:rPr kumimoji="1" lang="zh-TW" altLang="en-US" sz="2400" b="1" i="0" u="none" strike="noStrike" cap="none" normalizeH="0" baseline="0" dirty="0">
                          <a:ln>
                            <a:noFill/>
                          </a:ln>
                          <a:solidFill>
                            <a:srgbClr val="000000"/>
                          </a:solidFill>
                          <a:effectLst/>
                          <a:latin typeface="標楷體" pitchFamily="65" charset="-120"/>
                          <a:ea typeface="標楷體" pitchFamily="65" charset="-120"/>
                        </a:rPr>
                        <a:t>（條件成就或不成就之擬制）</a:t>
                      </a:r>
                    </a:p>
                  </a:txBody>
                  <a:tcPr marT="45725" marB="45725"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gridSpan="2">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1" lang="zh-TW" altLang="en-US" sz="2400" b="1" i="0" u="none" strike="noStrike" cap="none" normalizeH="0" baseline="0" dirty="0">
                          <a:ln>
                            <a:noFill/>
                          </a:ln>
                          <a:solidFill>
                            <a:srgbClr val="000000"/>
                          </a:solidFill>
                          <a:effectLst/>
                          <a:latin typeface="標楷體" pitchFamily="65" charset="-120"/>
                          <a:ea typeface="標楷體" pitchFamily="65" charset="-120"/>
                        </a:rPr>
                        <a:t>因</a:t>
                      </a:r>
                      <a:r>
                        <a:rPr kumimoji="1" lang="zh-TW" altLang="en-US" sz="2400" b="1" i="0" u="sng" strike="noStrike" cap="none" normalizeH="0" baseline="0" dirty="0">
                          <a:ln>
                            <a:noFill/>
                          </a:ln>
                          <a:solidFill>
                            <a:srgbClr val="0000FF"/>
                          </a:solidFill>
                          <a:effectLst/>
                          <a:latin typeface="標楷體" pitchFamily="65" charset="-120"/>
                          <a:ea typeface="標楷體" pitchFamily="65" charset="-120"/>
                        </a:rPr>
                        <a:t>條件成就</a:t>
                      </a:r>
                      <a:r>
                        <a:rPr kumimoji="1" lang="zh-TW" altLang="en-US" sz="2400" b="1" i="0" u="none" strike="noStrike" cap="none" normalizeH="0" baseline="0" dirty="0">
                          <a:ln>
                            <a:noFill/>
                          </a:ln>
                          <a:solidFill>
                            <a:srgbClr val="000000"/>
                          </a:solidFill>
                          <a:effectLst/>
                          <a:latin typeface="標楷體" pitchFamily="65" charset="-120"/>
                          <a:ea typeface="標楷體" pitchFamily="65" charset="-120"/>
                        </a:rPr>
                        <a:t>而受</a:t>
                      </a:r>
                      <a:r>
                        <a:rPr kumimoji="1" lang="zh-TW" altLang="en-US" sz="2400" b="1" i="0" u="sng" strike="noStrike" cap="none" normalizeH="0" baseline="0" dirty="0">
                          <a:ln>
                            <a:noFill/>
                          </a:ln>
                          <a:solidFill>
                            <a:srgbClr val="FF0000"/>
                          </a:solidFill>
                          <a:effectLst/>
                          <a:latin typeface="標楷體" pitchFamily="65" charset="-120"/>
                          <a:ea typeface="標楷體" pitchFamily="65" charset="-120"/>
                        </a:rPr>
                        <a:t>不利益</a:t>
                      </a:r>
                      <a:r>
                        <a:rPr kumimoji="1" lang="zh-TW" altLang="en-US" sz="2400" b="1" i="0" u="none" strike="noStrike" cap="none" normalizeH="0" baseline="0" dirty="0">
                          <a:ln>
                            <a:noFill/>
                          </a:ln>
                          <a:solidFill>
                            <a:srgbClr val="000000"/>
                          </a:solidFill>
                          <a:effectLst/>
                          <a:latin typeface="標楷體" pitchFamily="65" charset="-120"/>
                          <a:ea typeface="標楷體" pitchFamily="65" charset="-120"/>
                        </a:rPr>
                        <a:t>之當事人，如以不正當行為</a:t>
                      </a:r>
                      <a:r>
                        <a:rPr kumimoji="1" lang="zh-TW" altLang="en-US" sz="2400" b="1" i="0" u="sng" strike="noStrike" cap="none" normalizeH="0" baseline="0" dirty="0">
                          <a:ln>
                            <a:noFill/>
                          </a:ln>
                          <a:solidFill>
                            <a:srgbClr val="FF0000"/>
                          </a:solidFill>
                          <a:effectLst/>
                          <a:latin typeface="標楷體" pitchFamily="65" charset="-120"/>
                          <a:ea typeface="標楷體" pitchFamily="65" charset="-120"/>
                        </a:rPr>
                        <a:t>阻其條件</a:t>
                      </a:r>
                      <a:r>
                        <a:rPr kumimoji="1" lang="zh-TW" altLang="en-US" sz="2400" b="1" i="0" u="none" strike="noStrike" cap="none" normalizeH="0" baseline="0" dirty="0">
                          <a:ln>
                            <a:noFill/>
                          </a:ln>
                          <a:solidFill>
                            <a:srgbClr val="000000"/>
                          </a:solidFill>
                          <a:effectLst/>
                          <a:latin typeface="標楷體" pitchFamily="65" charset="-120"/>
                          <a:ea typeface="標楷體" pitchFamily="65" charset="-120"/>
                        </a:rPr>
                        <a:t>之成就者，視為條件已成就。</a:t>
                      </a:r>
                    </a:p>
                    <a:p>
                      <a:pPr marL="0" marR="0" lvl="0" indent="0" algn="l"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1" lang="zh-TW" altLang="en-US" sz="2400" b="1" i="0" u="none" strike="noStrike" cap="none" normalizeH="0" baseline="0" dirty="0">
                          <a:ln>
                            <a:noFill/>
                          </a:ln>
                          <a:solidFill>
                            <a:srgbClr val="000000"/>
                          </a:solidFill>
                          <a:effectLst/>
                          <a:latin typeface="標楷體" pitchFamily="65" charset="-120"/>
                          <a:ea typeface="標楷體" pitchFamily="65" charset="-120"/>
                        </a:rPr>
                        <a:t>因</a:t>
                      </a:r>
                      <a:r>
                        <a:rPr kumimoji="1" lang="zh-TW" altLang="en-US" sz="2400" b="1" i="0" u="sng" strike="noStrike" cap="none" normalizeH="0" baseline="0" dirty="0">
                          <a:ln>
                            <a:noFill/>
                          </a:ln>
                          <a:solidFill>
                            <a:srgbClr val="0000FF"/>
                          </a:solidFill>
                          <a:effectLst/>
                          <a:latin typeface="標楷體" pitchFamily="65" charset="-120"/>
                          <a:ea typeface="標楷體" pitchFamily="65" charset="-120"/>
                        </a:rPr>
                        <a:t>條件成就</a:t>
                      </a:r>
                      <a:r>
                        <a:rPr kumimoji="1" lang="zh-TW" altLang="en-US" sz="2400" b="1" i="0" u="none" strike="noStrike" cap="none" normalizeH="0" baseline="0" dirty="0">
                          <a:ln>
                            <a:noFill/>
                          </a:ln>
                          <a:solidFill>
                            <a:srgbClr val="000000"/>
                          </a:solidFill>
                          <a:effectLst/>
                          <a:latin typeface="標楷體" pitchFamily="65" charset="-120"/>
                          <a:ea typeface="標楷體" pitchFamily="65" charset="-120"/>
                        </a:rPr>
                        <a:t>而</a:t>
                      </a:r>
                      <a:r>
                        <a:rPr kumimoji="1" lang="zh-TW" altLang="en-US" sz="2400" b="1" i="0" u="sng" strike="noStrike" cap="none" normalizeH="0" baseline="0" dirty="0">
                          <a:ln>
                            <a:noFill/>
                          </a:ln>
                          <a:solidFill>
                            <a:srgbClr val="FF0000"/>
                          </a:solidFill>
                          <a:effectLst/>
                          <a:latin typeface="標楷體" pitchFamily="65" charset="-120"/>
                          <a:ea typeface="標楷體" pitchFamily="65" charset="-120"/>
                        </a:rPr>
                        <a:t>受利益</a:t>
                      </a:r>
                      <a:r>
                        <a:rPr kumimoji="1" lang="zh-TW" altLang="en-US" sz="2400" b="1" i="0" u="none" strike="noStrike" cap="none" normalizeH="0" baseline="0" dirty="0">
                          <a:ln>
                            <a:noFill/>
                          </a:ln>
                          <a:solidFill>
                            <a:srgbClr val="000000"/>
                          </a:solidFill>
                          <a:effectLst/>
                          <a:latin typeface="標楷體" pitchFamily="65" charset="-120"/>
                          <a:ea typeface="標楷體" pitchFamily="65" charset="-120"/>
                        </a:rPr>
                        <a:t>之當事人，如以不正當行為</a:t>
                      </a:r>
                      <a:r>
                        <a:rPr kumimoji="1" lang="zh-TW" altLang="en-US" sz="2400" b="1" i="0" u="sng" strike="noStrike" cap="none" normalizeH="0" baseline="0" dirty="0">
                          <a:ln>
                            <a:noFill/>
                          </a:ln>
                          <a:solidFill>
                            <a:srgbClr val="FF0000"/>
                          </a:solidFill>
                          <a:effectLst/>
                          <a:latin typeface="標楷體" pitchFamily="65" charset="-120"/>
                          <a:ea typeface="標楷體" pitchFamily="65" charset="-120"/>
                        </a:rPr>
                        <a:t>促其條件</a:t>
                      </a:r>
                      <a:r>
                        <a:rPr kumimoji="1" lang="zh-TW" altLang="en-US" sz="2400" b="1" i="0" u="none" strike="noStrike" cap="none" normalizeH="0" baseline="0" dirty="0">
                          <a:ln>
                            <a:noFill/>
                          </a:ln>
                          <a:solidFill>
                            <a:srgbClr val="000000"/>
                          </a:solidFill>
                          <a:effectLst/>
                          <a:latin typeface="標楷體" pitchFamily="65" charset="-120"/>
                          <a:ea typeface="標楷體" pitchFamily="65" charset="-120"/>
                        </a:rPr>
                        <a:t>之成就者，視為條件不成就。</a:t>
                      </a:r>
                    </a:p>
                  </a:txBody>
                  <a:tcPr marT="45725" marB="45725"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hMerge="1">
                  <a:txBody>
                    <a:bodyPr/>
                    <a:lstStyle/>
                    <a:p>
                      <a:endParaRPr lang="zh-TW" altLang="en-US"/>
                    </a:p>
                  </a:txBody>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2558812227"/>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5" name="矩形 4"/>
          <p:cNvSpPr/>
          <p:nvPr/>
        </p:nvSpPr>
        <p:spPr>
          <a:xfrm>
            <a:off x="467544" y="332656"/>
            <a:ext cx="8280920" cy="5693866"/>
          </a:xfrm>
          <a:prstGeom prst="rect">
            <a:avLst/>
          </a:prstGeom>
        </p:spPr>
        <p:txBody>
          <a:bodyPr wrap="square">
            <a:spAutoFit/>
          </a:bodyPr>
          <a:lstStyle/>
          <a:p>
            <a:pPr marL="457200" indent="-457200" algn="just">
              <a:buFont typeface="Wingdings" panose="05000000000000000000" pitchFamily="2" charset="2"/>
              <a:buChar char="l"/>
            </a:pPr>
            <a:r>
              <a:rPr lang="zh-TW" altLang="en-US" sz="2800" b="1" u="sng" dirty="0">
                <a:solidFill>
                  <a:srgbClr val="0033CC"/>
                </a:solidFill>
                <a:latin typeface="標楷體" panose="03000509000000000000" pitchFamily="65" charset="-120"/>
                <a:ea typeface="標楷體" panose="03000509000000000000" pitchFamily="65" charset="-120"/>
              </a:rPr>
              <a:t>契約之解除</a:t>
            </a:r>
            <a:r>
              <a:rPr lang="zh-TW" altLang="en-US" sz="2800" b="1" dirty="0">
                <a:solidFill>
                  <a:srgbClr val="000000"/>
                </a:solidFill>
                <a:latin typeface="標楷體" panose="03000509000000000000" pitchFamily="65" charset="-120"/>
                <a:ea typeface="標楷體" panose="03000509000000000000" pitchFamily="65" charset="-120"/>
              </a:rPr>
              <a:t>，謂依</a:t>
            </a:r>
            <a:r>
              <a:rPr lang="zh-TW" altLang="en-US" sz="2800" b="1" u="sng" dirty="0">
                <a:solidFill>
                  <a:srgbClr val="0033CC"/>
                </a:solidFill>
                <a:latin typeface="標楷體" panose="03000509000000000000" pitchFamily="65" charset="-120"/>
                <a:ea typeface="標楷體" panose="03000509000000000000" pitchFamily="65" charset="-120"/>
              </a:rPr>
              <a:t>當事人一方之意思表示</a:t>
            </a:r>
            <a:r>
              <a:rPr lang="zh-TW" altLang="en-US" sz="2800" b="1" dirty="0">
                <a:solidFill>
                  <a:srgbClr val="000000"/>
                </a:solidFill>
                <a:latin typeface="標楷體" panose="03000509000000000000" pitchFamily="65" charset="-120"/>
                <a:ea typeface="標楷體" panose="03000509000000000000" pitchFamily="65" charset="-120"/>
              </a:rPr>
              <a:t>，使已成立之契約關係，溯及的失去效力，就未履行之債務，免為履行，並互相返還已屢行之給付，以清算法律關係。解除既依當事人一方之意思表示為之，而</a:t>
            </a:r>
            <a:r>
              <a:rPr lang="zh-TW" altLang="en-US" sz="2800" b="1" u="sng" dirty="0">
                <a:solidFill>
                  <a:srgbClr val="0033CC"/>
                </a:solidFill>
                <a:latin typeface="標楷體" panose="03000509000000000000" pitchFamily="65" charset="-120"/>
                <a:ea typeface="標楷體" panose="03000509000000000000" pitchFamily="65" charset="-120"/>
              </a:rPr>
              <a:t>無需得對方之同意</a:t>
            </a:r>
            <a:r>
              <a:rPr lang="zh-TW" altLang="en-US" sz="2800" b="1" dirty="0">
                <a:solidFill>
                  <a:srgbClr val="000000"/>
                </a:solidFill>
                <a:latin typeface="標楷體" panose="03000509000000000000" pitchFamily="65" charset="-120"/>
                <a:ea typeface="標楷體" panose="03000509000000000000" pitchFamily="65" charset="-120"/>
              </a:rPr>
              <a:t>，即</a:t>
            </a:r>
            <a:r>
              <a:rPr lang="zh-TW" altLang="en-US" sz="2800" b="1" u="sng" dirty="0">
                <a:solidFill>
                  <a:srgbClr val="0033CC"/>
                </a:solidFill>
                <a:latin typeface="標楷體" panose="03000509000000000000" pitchFamily="65" charset="-120"/>
                <a:ea typeface="標楷體" panose="03000509000000000000" pitchFamily="65" charset="-120"/>
              </a:rPr>
              <a:t>須限於有解除權之人始得為解除</a:t>
            </a:r>
            <a:r>
              <a:rPr lang="zh-TW" altLang="en-US" sz="2800" b="1" dirty="0">
                <a:solidFill>
                  <a:srgbClr val="000000"/>
                </a:solidFill>
                <a:latin typeface="標楷體" panose="03000509000000000000" pitchFamily="65" charset="-120"/>
                <a:ea typeface="標楷體" panose="03000509000000000000" pitchFamily="65" charset="-120"/>
              </a:rPr>
              <a:t>，通常係由於法律之規定（</a:t>
            </a:r>
            <a:r>
              <a:rPr lang="zh-TW" altLang="en-US" sz="2800" b="1" u="sng" dirty="0">
                <a:solidFill>
                  <a:srgbClr val="FF0000"/>
                </a:solidFill>
                <a:latin typeface="標楷體" panose="03000509000000000000" pitchFamily="65" charset="-120"/>
                <a:ea typeface="標楷體" panose="03000509000000000000" pitchFamily="65" charset="-120"/>
              </a:rPr>
              <a:t>法定解除權</a:t>
            </a:r>
            <a:r>
              <a:rPr lang="zh-TW" altLang="en-US" sz="2800" b="1" dirty="0">
                <a:solidFill>
                  <a:srgbClr val="000000"/>
                </a:solidFill>
                <a:latin typeface="標楷體" panose="03000509000000000000" pitchFamily="65" charset="-120"/>
                <a:ea typeface="標楷體" panose="03000509000000000000" pitchFamily="65" charset="-120"/>
              </a:rPr>
              <a:t>）及當事人間約定保留解除權（</a:t>
            </a:r>
            <a:r>
              <a:rPr lang="zh-TW" altLang="en-US" sz="2800" b="1" u="sng" dirty="0">
                <a:solidFill>
                  <a:srgbClr val="FF0000"/>
                </a:solidFill>
                <a:latin typeface="標楷體" panose="03000509000000000000" pitchFamily="65" charset="-120"/>
                <a:ea typeface="標楷體" panose="03000509000000000000" pitchFamily="65" charset="-120"/>
              </a:rPr>
              <a:t>約定解除權</a:t>
            </a:r>
            <a:r>
              <a:rPr lang="zh-TW" altLang="en-US" sz="2800" b="1" dirty="0">
                <a:solidFill>
                  <a:srgbClr val="000000"/>
                </a:solidFill>
                <a:latin typeface="標楷體" panose="03000509000000000000" pitchFamily="65" charset="-120"/>
                <a:ea typeface="標楷體" panose="03000509000000000000" pitchFamily="65" charset="-120"/>
              </a:rPr>
              <a:t>）。</a:t>
            </a:r>
            <a:endParaRPr lang="en-US" altLang="zh-TW" sz="2800" b="1" dirty="0">
              <a:solidFill>
                <a:srgbClr val="000000"/>
              </a:solidFill>
              <a:latin typeface="標楷體" panose="03000509000000000000" pitchFamily="65" charset="-120"/>
              <a:ea typeface="標楷體" panose="03000509000000000000" pitchFamily="65" charset="-120"/>
            </a:endParaRPr>
          </a:p>
          <a:p>
            <a:pPr marL="457200" indent="-457200" algn="just">
              <a:buFont typeface="Wingdings" panose="05000000000000000000" pitchFamily="2" charset="2"/>
              <a:buChar char="l"/>
            </a:pPr>
            <a:r>
              <a:rPr lang="zh-TW" altLang="en-US" sz="2800" b="1" u="sng" dirty="0">
                <a:solidFill>
                  <a:srgbClr val="FF0000"/>
                </a:solidFill>
                <a:latin typeface="標楷體" panose="03000509000000000000" pitchFamily="65" charset="-120"/>
                <a:ea typeface="標楷體" panose="03000509000000000000" pitchFamily="65" charset="-120"/>
              </a:rPr>
              <a:t>法定解除權</a:t>
            </a:r>
            <a:r>
              <a:rPr lang="zh-TW" altLang="en-US" sz="2800" b="1" dirty="0">
                <a:solidFill>
                  <a:srgbClr val="000000"/>
                </a:solidFill>
                <a:latin typeface="標楷體" panose="03000509000000000000" pitchFamily="65" charset="-120"/>
                <a:ea typeface="標楷體" panose="03000509000000000000" pitchFamily="65" charset="-120"/>
              </a:rPr>
              <a:t>有一般契約所共通者，即民法債篇通則第三節第四款所規定，因債務不履行之解除，以及散見於其他各章之特別解除權。</a:t>
            </a:r>
            <a:endParaRPr lang="en-US" altLang="zh-TW" sz="2800" b="1" dirty="0">
              <a:solidFill>
                <a:srgbClr val="000000"/>
              </a:solidFill>
              <a:latin typeface="標楷體" panose="03000509000000000000" pitchFamily="65" charset="-120"/>
              <a:ea typeface="標楷體" panose="03000509000000000000" pitchFamily="65" charset="-120"/>
            </a:endParaRPr>
          </a:p>
          <a:p>
            <a:pPr marL="457200" indent="-457200" algn="just">
              <a:buFont typeface="Wingdings" panose="05000000000000000000" pitchFamily="2" charset="2"/>
              <a:buChar char="l"/>
            </a:pPr>
            <a:r>
              <a:rPr lang="zh-TW" altLang="en-US" sz="2800" b="1" dirty="0">
                <a:solidFill>
                  <a:srgbClr val="000000"/>
                </a:solidFill>
                <a:latin typeface="標楷體" panose="03000509000000000000" pitchFamily="65" charset="-120"/>
                <a:ea typeface="標楷體" panose="03000509000000000000" pitchFamily="65" charset="-120"/>
              </a:rPr>
              <a:t>此外，契約尚有因當事人之合意解除者，稱</a:t>
            </a:r>
            <a:r>
              <a:rPr lang="zh-TW" altLang="en-US" sz="2800" b="1" u="sng" dirty="0">
                <a:solidFill>
                  <a:srgbClr val="FF0000"/>
                </a:solidFill>
                <a:latin typeface="標楷體" panose="03000509000000000000" pitchFamily="65" charset="-120"/>
                <a:ea typeface="標楷體" panose="03000509000000000000" pitchFamily="65" charset="-120"/>
              </a:rPr>
              <a:t>合意解除、解除契約或反對契約</a:t>
            </a:r>
            <a:r>
              <a:rPr lang="zh-TW" altLang="en-US" sz="2800" b="1" dirty="0">
                <a:solidFill>
                  <a:srgbClr val="000000"/>
                </a:solidFill>
                <a:latin typeface="標楷體" panose="03000509000000000000" pitchFamily="65" charset="-120"/>
                <a:ea typeface="標楷體" panose="03000509000000000000" pitchFamily="65" charset="-120"/>
              </a:rPr>
              <a:t>。</a:t>
            </a:r>
          </a:p>
        </p:txBody>
      </p:sp>
    </p:spTree>
    <p:extLst>
      <p:ext uri="{BB962C8B-B14F-4D97-AF65-F5344CB8AC3E}">
        <p14:creationId xmlns:p14="http://schemas.microsoft.com/office/powerpoint/2010/main" val="3274577254"/>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5" name="矩形 4"/>
          <p:cNvSpPr/>
          <p:nvPr/>
        </p:nvSpPr>
        <p:spPr>
          <a:xfrm>
            <a:off x="395536" y="404664"/>
            <a:ext cx="8424936" cy="5693866"/>
          </a:xfrm>
          <a:prstGeom prst="rect">
            <a:avLst/>
          </a:prstGeom>
        </p:spPr>
        <p:txBody>
          <a:bodyPr wrap="square">
            <a:spAutoFit/>
          </a:bodyPr>
          <a:lstStyle/>
          <a:p>
            <a:pPr marL="342900" indent="-342900" algn="just">
              <a:buFont typeface="Wingdings" panose="05000000000000000000" pitchFamily="2" charset="2"/>
              <a:buChar char="l"/>
            </a:pPr>
            <a:r>
              <a:rPr lang="zh-TW" altLang="en-US" sz="2600" b="1" u="sng" dirty="0">
                <a:solidFill>
                  <a:srgbClr val="0033CC"/>
                </a:solidFill>
                <a:latin typeface="標楷體" panose="03000509000000000000" pitchFamily="65" charset="-120"/>
                <a:ea typeface="標楷體" panose="03000509000000000000" pitchFamily="65" charset="-120"/>
              </a:rPr>
              <a:t>契約之終止</a:t>
            </a:r>
            <a:r>
              <a:rPr lang="zh-TW" altLang="en-US" sz="2600" b="1" dirty="0">
                <a:solidFill>
                  <a:srgbClr val="000000"/>
                </a:solidFill>
                <a:latin typeface="標楷體" panose="03000509000000000000" pitchFamily="65" charset="-120"/>
                <a:ea typeface="標楷體" panose="03000509000000000000" pitchFamily="65" charset="-120"/>
              </a:rPr>
              <a:t>，乃當事人本於終止權，使繼續的契約關係向將來消滅之一方的意思表示。當事人終止契約，須有終止權，終止權有</a:t>
            </a:r>
            <a:r>
              <a:rPr lang="zh-TW" altLang="en-US" sz="2600" b="1" u="sng" dirty="0">
                <a:solidFill>
                  <a:srgbClr val="0033CC"/>
                </a:solidFill>
                <a:latin typeface="標楷體" panose="03000509000000000000" pitchFamily="65" charset="-120"/>
                <a:ea typeface="標楷體" panose="03000509000000000000" pitchFamily="65" charset="-120"/>
              </a:rPr>
              <a:t>基於法律規定而生者</a:t>
            </a:r>
            <a:r>
              <a:rPr lang="zh-TW" altLang="en-US" sz="2600" b="1" dirty="0">
                <a:solidFill>
                  <a:srgbClr val="000000"/>
                </a:solidFill>
                <a:latin typeface="標楷體" panose="03000509000000000000" pitchFamily="65" charset="-120"/>
                <a:ea typeface="標楷體" panose="03000509000000000000" pitchFamily="65" charset="-120"/>
              </a:rPr>
              <a:t>（</a:t>
            </a:r>
            <a:r>
              <a:rPr lang="zh-TW" altLang="en-US" sz="2600" b="1" u="sng" dirty="0">
                <a:solidFill>
                  <a:srgbClr val="FF0000"/>
                </a:solidFill>
                <a:latin typeface="標楷體" panose="03000509000000000000" pitchFamily="65" charset="-120"/>
                <a:ea typeface="標楷體" panose="03000509000000000000" pitchFamily="65" charset="-120"/>
              </a:rPr>
              <a:t>法定終止權</a:t>
            </a:r>
            <a:r>
              <a:rPr lang="zh-TW" altLang="en-US" sz="2600" b="1" dirty="0">
                <a:solidFill>
                  <a:srgbClr val="000000"/>
                </a:solidFill>
                <a:latin typeface="標楷體" panose="03000509000000000000" pitchFamily="65" charset="-120"/>
                <a:ea typeface="標楷體" panose="03000509000000000000" pitchFamily="65" charset="-120"/>
              </a:rPr>
              <a:t>），有基於當事人約定而生者（約定終止權）。</a:t>
            </a:r>
            <a:r>
              <a:rPr lang="zh-TW" altLang="en-US" sz="2600" b="1" u="sng" dirty="0">
                <a:solidFill>
                  <a:srgbClr val="FF0000"/>
                </a:solidFill>
                <a:latin typeface="標楷體" panose="03000509000000000000" pitchFamily="65" charset="-120"/>
                <a:ea typeface="標楷體" panose="03000509000000000000" pitchFamily="65" charset="-120"/>
              </a:rPr>
              <a:t>約定終止權</a:t>
            </a:r>
            <a:r>
              <a:rPr lang="zh-TW" altLang="en-US" sz="2600" b="1" u="sng" dirty="0">
                <a:solidFill>
                  <a:srgbClr val="0033CC"/>
                </a:solidFill>
                <a:latin typeface="標楷體" panose="03000509000000000000" pitchFamily="65" charset="-120"/>
                <a:ea typeface="標楷體" panose="03000509000000000000" pitchFamily="65" charset="-120"/>
              </a:rPr>
              <a:t>之行使方法，應依契約當事人之約定</a:t>
            </a:r>
            <a:r>
              <a:rPr lang="zh-TW" altLang="en-US" sz="2600" b="1" dirty="0">
                <a:solidFill>
                  <a:srgbClr val="000000"/>
                </a:solidFill>
                <a:latin typeface="標楷體" panose="03000509000000000000" pitchFamily="65" charset="-120"/>
                <a:ea typeface="標楷體" panose="03000509000000000000" pitchFamily="65" charset="-120"/>
              </a:rPr>
              <a:t>，如未約定，依民法第</a:t>
            </a:r>
            <a:r>
              <a:rPr lang="en-US" altLang="zh-TW" sz="2600" b="1" dirty="0">
                <a:solidFill>
                  <a:srgbClr val="000000"/>
                </a:solidFill>
                <a:latin typeface="標楷體" panose="03000509000000000000" pitchFamily="65" charset="-120"/>
                <a:ea typeface="標楷體" panose="03000509000000000000" pitchFamily="65" charset="-120"/>
              </a:rPr>
              <a:t>263</a:t>
            </a:r>
            <a:r>
              <a:rPr lang="zh-TW" altLang="en-US" sz="2600" b="1" dirty="0">
                <a:solidFill>
                  <a:srgbClr val="000000"/>
                </a:solidFill>
                <a:latin typeface="標楷體" panose="03000509000000000000" pitchFamily="65" charset="-120"/>
                <a:ea typeface="標楷體" panose="03000509000000000000" pitchFamily="65" charset="-120"/>
              </a:rPr>
              <a:t>條準用同法第</a:t>
            </a:r>
            <a:r>
              <a:rPr lang="en-US" altLang="zh-TW" sz="2600" b="1" dirty="0">
                <a:solidFill>
                  <a:srgbClr val="000000"/>
                </a:solidFill>
                <a:latin typeface="標楷體" panose="03000509000000000000" pitchFamily="65" charset="-120"/>
                <a:ea typeface="標楷體" panose="03000509000000000000" pitchFamily="65" charset="-120"/>
              </a:rPr>
              <a:t>258</a:t>
            </a:r>
            <a:r>
              <a:rPr lang="zh-TW" altLang="en-US" sz="2600" b="1" dirty="0">
                <a:solidFill>
                  <a:srgbClr val="000000"/>
                </a:solidFill>
                <a:latin typeface="標楷體" panose="03000509000000000000" pitchFamily="65" charset="-120"/>
                <a:ea typeface="標楷體" panose="03000509000000000000" pitchFamily="65" charset="-120"/>
              </a:rPr>
              <a:t>條之規定，得由一方向他方當事人以意思表示為之（最高法院</a:t>
            </a:r>
            <a:r>
              <a:rPr lang="en-US" altLang="zh-TW" sz="2600" b="1" dirty="0">
                <a:solidFill>
                  <a:srgbClr val="000000"/>
                </a:solidFill>
                <a:latin typeface="標楷體" panose="03000509000000000000" pitchFamily="65" charset="-120"/>
                <a:ea typeface="標楷體" panose="03000509000000000000" pitchFamily="65" charset="-120"/>
              </a:rPr>
              <a:t>101</a:t>
            </a:r>
            <a:r>
              <a:rPr lang="zh-TW" altLang="en-US" sz="2600" b="1" dirty="0">
                <a:solidFill>
                  <a:srgbClr val="000000"/>
                </a:solidFill>
                <a:latin typeface="標楷體" panose="03000509000000000000" pitchFamily="65" charset="-120"/>
                <a:ea typeface="標楷體" panose="03000509000000000000" pitchFamily="65" charset="-120"/>
              </a:rPr>
              <a:t>年度台上字第</a:t>
            </a:r>
            <a:r>
              <a:rPr lang="en-US" altLang="zh-TW" sz="2600" b="1" dirty="0">
                <a:solidFill>
                  <a:srgbClr val="000000"/>
                </a:solidFill>
                <a:latin typeface="標楷體" panose="03000509000000000000" pitchFamily="65" charset="-120"/>
                <a:ea typeface="標楷體" panose="03000509000000000000" pitchFamily="65" charset="-120"/>
              </a:rPr>
              <a:t>232</a:t>
            </a:r>
            <a:r>
              <a:rPr lang="zh-TW" altLang="en-US" sz="2600" b="1" dirty="0">
                <a:solidFill>
                  <a:srgbClr val="000000"/>
                </a:solidFill>
                <a:latin typeface="標楷體" panose="03000509000000000000" pitchFamily="65" charset="-120"/>
                <a:ea typeface="標楷體" panose="03000509000000000000" pitchFamily="65" charset="-120"/>
              </a:rPr>
              <a:t>號民事判決）。</a:t>
            </a:r>
            <a:endParaRPr lang="en-US" altLang="zh-TW" sz="2600" b="1" dirty="0">
              <a:solidFill>
                <a:srgbClr val="000000"/>
              </a:solidFill>
              <a:latin typeface="標楷體" panose="03000509000000000000" pitchFamily="65" charset="-120"/>
              <a:ea typeface="標楷體" panose="03000509000000000000" pitchFamily="65" charset="-120"/>
            </a:endParaRPr>
          </a:p>
          <a:p>
            <a:pPr marL="342900" indent="-342900" algn="just">
              <a:buFont typeface="Wingdings" panose="05000000000000000000" pitchFamily="2" charset="2"/>
              <a:buChar char="l"/>
            </a:pPr>
            <a:r>
              <a:rPr lang="zh-TW" altLang="en-US" sz="2600" b="1" dirty="0">
                <a:solidFill>
                  <a:srgbClr val="000000"/>
                </a:solidFill>
                <a:latin typeface="標楷體" panose="03000509000000000000" pitchFamily="65" charset="-120"/>
                <a:ea typeface="標楷體" panose="03000509000000000000" pitchFamily="65" charset="-120"/>
              </a:rPr>
              <a:t>當事人依法律之規定，以意思表示終止契約，而其契約當事人之一方有數人者，依民法第</a:t>
            </a:r>
            <a:r>
              <a:rPr lang="en-US" altLang="zh-TW" sz="2600" b="1" dirty="0">
                <a:solidFill>
                  <a:srgbClr val="000000"/>
                </a:solidFill>
                <a:latin typeface="標楷體" panose="03000509000000000000" pitchFamily="65" charset="-120"/>
                <a:ea typeface="標楷體" panose="03000509000000000000" pitchFamily="65" charset="-120"/>
              </a:rPr>
              <a:t>263</a:t>
            </a:r>
            <a:r>
              <a:rPr lang="zh-TW" altLang="en-US" sz="2600" b="1" dirty="0">
                <a:solidFill>
                  <a:srgbClr val="000000"/>
                </a:solidFill>
                <a:latin typeface="標楷體" panose="03000509000000000000" pitchFamily="65" charset="-120"/>
                <a:ea typeface="標楷體" panose="03000509000000000000" pitchFamily="65" charset="-120"/>
              </a:rPr>
              <a:t>條準用第</a:t>
            </a:r>
            <a:r>
              <a:rPr lang="en-US" altLang="zh-TW" sz="2600" b="1" dirty="0">
                <a:solidFill>
                  <a:srgbClr val="000000"/>
                </a:solidFill>
                <a:latin typeface="標楷體" panose="03000509000000000000" pitchFamily="65" charset="-120"/>
                <a:ea typeface="標楷體" panose="03000509000000000000" pitchFamily="65" charset="-120"/>
              </a:rPr>
              <a:t>258</a:t>
            </a:r>
            <a:r>
              <a:rPr lang="zh-TW" altLang="en-US" sz="2600" b="1" dirty="0">
                <a:solidFill>
                  <a:srgbClr val="000000"/>
                </a:solidFill>
                <a:latin typeface="標楷體" panose="03000509000000000000" pitchFamily="65" charset="-120"/>
                <a:ea typeface="標楷體" panose="03000509000000000000" pitchFamily="65" charset="-120"/>
              </a:rPr>
              <a:t>條第</a:t>
            </a:r>
            <a:r>
              <a:rPr lang="en-US" altLang="zh-TW" sz="2600" b="1" dirty="0">
                <a:solidFill>
                  <a:srgbClr val="000000"/>
                </a:solidFill>
                <a:latin typeface="標楷體" panose="03000509000000000000" pitchFamily="65" charset="-120"/>
                <a:ea typeface="標楷體" panose="03000509000000000000" pitchFamily="65" charset="-120"/>
              </a:rPr>
              <a:t>1</a:t>
            </a:r>
            <a:r>
              <a:rPr lang="zh-TW" altLang="en-US" sz="2600" b="1" dirty="0">
                <a:solidFill>
                  <a:srgbClr val="000000"/>
                </a:solidFill>
                <a:latin typeface="標楷體" panose="03000509000000000000" pitchFamily="65" charset="-120"/>
                <a:ea typeface="標楷體" panose="03000509000000000000" pitchFamily="65" charset="-120"/>
              </a:rPr>
              <a:t>項、第</a:t>
            </a:r>
            <a:r>
              <a:rPr lang="en-US" altLang="zh-TW" sz="2600" b="1" dirty="0">
                <a:solidFill>
                  <a:srgbClr val="000000"/>
                </a:solidFill>
                <a:latin typeface="標楷體" panose="03000509000000000000" pitchFamily="65" charset="-120"/>
                <a:ea typeface="標楷體" panose="03000509000000000000" pitchFamily="65" charset="-120"/>
              </a:rPr>
              <a:t>2</a:t>
            </a:r>
            <a:r>
              <a:rPr lang="zh-TW" altLang="en-US" sz="2600" b="1" dirty="0">
                <a:solidFill>
                  <a:srgbClr val="000000"/>
                </a:solidFill>
                <a:latin typeface="標楷體" panose="03000509000000000000" pitchFamily="65" charset="-120"/>
                <a:ea typeface="標楷體" panose="03000509000000000000" pitchFamily="65" charset="-120"/>
              </a:rPr>
              <a:t>項之規定，應由其全體或向其全體為之。所謂應由其全體為之，非單指該當事人全體同時共同為之，即令係先後各別為之，尚非法所不許（最高法院</a:t>
            </a:r>
            <a:r>
              <a:rPr lang="en-US" altLang="zh-TW" sz="2600" b="1" dirty="0">
                <a:solidFill>
                  <a:srgbClr val="000000"/>
                </a:solidFill>
                <a:latin typeface="標楷體" panose="03000509000000000000" pitchFamily="65" charset="-120"/>
                <a:ea typeface="標楷體" panose="03000509000000000000" pitchFamily="65" charset="-120"/>
              </a:rPr>
              <a:t>101</a:t>
            </a:r>
            <a:r>
              <a:rPr lang="zh-TW" altLang="en-US" sz="2600" b="1" dirty="0">
                <a:solidFill>
                  <a:srgbClr val="000000"/>
                </a:solidFill>
                <a:latin typeface="標楷體" panose="03000509000000000000" pitchFamily="65" charset="-120"/>
                <a:ea typeface="標楷體" panose="03000509000000000000" pitchFamily="65" charset="-120"/>
              </a:rPr>
              <a:t>年度台上字第</a:t>
            </a:r>
            <a:r>
              <a:rPr lang="en-US" altLang="zh-TW" sz="2600" b="1" dirty="0">
                <a:solidFill>
                  <a:srgbClr val="000000"/>
                </a:solidFill>
                <a:latin typeface="標楷體" panose="03000509000000000000" pitchFamily="65" charset="-120"/>
                <a:ea typeface="標楷體" panose="03000509000000000000" pitchFamily="65" charset="-120"/>
              </a:rPr>
              <a:t>250</a:t>
            </a:r>
            <a:r>
              <a:rPr lang="zh-TW" altLang="en-US" sz="2600" b="1" dirty="0">
                <a:solidFill>
                  <a:srgbClr val="000000"/>
                </a:solidFill>
                <a:latin typeface="標楷體" panose="03000509000000000000" pitchFamily="65" charset="-120"/>
                <a:ea typeface="標楷體" panose="03000509000000000000" pitchFamily="65" charset="-120"/>
              </a:rPr>
              <a:t>號民事判決）。</a:t>
            </a:r>
          </a:p>
        </p:txBody>
      </p:sp>
    </p:spTree>
    <p:extLst>
      <p:ext uri="{BB962C8B-B14F-4D97-AF65-F5344CB8AC3E}">
        <p14:creationId xmlns:p14="http://schemas.microsoft.com/office/powerpoint/2010/main" val="1412737755"/>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id="{1B1C2586-7CE5-4A9E-829B-94F9C8F63496}"/>
              </a:ext>
            </a:extLst>
          </p:cNvPr>
          <p:cNvSpPr/>
          <p:nvPr/>
        </p:nvSpPr>
        <p:spPr>
          <a:xfrm>
            <a:off x="3419872" y="3167390"/>
            <a:ext cx="2736304" cy="523220"/>
          </a:xfrm>
          <a:prstGeom prst="rect">
            <a:avLst/>
          </a:prstGeom>
          <a:gradFill>
            <a:gsLst>
              <a:gs pos="0">
                <a:srgbClr val="FFC000"/>
              </a:gs>
              <a:gs pos="74000">
                <a:srgbClr val="FFFF00"/>
              </a:gs>
              <a:gs pos="83000">
                <a:schemeClr val="accent5">
                  <a:lumMod val="60000"/>
                  <a:lumOff val="40000"/>
                </a:schemeClr>
              </a:gs>
              <a:gs pos="100000">
                <a:schemeClr val="accent3">
                  <a:lumMod val="30000"/>
                  <a:lumOff val="70000"/>
                </a:schemeClr>
              </a:gs>
            </a:gsLst>
            <a:path path="shape">
              <a:fillToRect l="50000" t="50000" r="50000" b="50000"/>
            </a:path>
          </a:gradFill>
          <a:ln w="57150">
            <a:solidFill>
              <a:srgbClr val="FF0000"/>
            </a:solidFill>
          </a:ln>
        </p:spPr>
        <p:txBody>
          <a:bodyPr wrap="square">
            <a:spAutoFit/>
          </a:bodyPr>
          <a:lstStyle/>
          <a:p>
            <a:r>
              <a:rPr lang="zh-TW" altLang="zh-TW" sz="2800" dirty="0">
                <a:latin typeface="標楷體" panose="03000509000000000000" pitchFamily="65" charset="-120"/>
                <a:ea typeface="標楷體" panose="03000509000000000000" pitchFamily="65" charset="-120"/>
              </a:rPr>
              <a:t>爭議處理之方式</a:t>
            </a:r>
          </a:p>
        </p:txBody>
      </p:sp>
    </p:spTree>
    <p:extLst>
      <p:ext uri="{BB962C8B-B14F-4D97-AF65-F5344CB8AC3E}">
        <p14:creationId xmlns:p14="http://schemas.microsoft.com/office/powerpoint/2010/main" val="3278353876"/>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5125" name="Rectangle 37"/>
          <p:cNvSpPr>
            <a:spLocks noGrp="1" noChangeArrowheads="1"/>
          </p:cNvSpPr>
          <p:nvPr>
            <p:ph type="title" idx="4294967295"/>
          </p:nvPr>
        </p:nvSpPr>
        <p:spPr>
          <a:xfrm>
            <a:off x="323850" y="192088"/>
            <a:ext cx="8820150" cy="788987"/>
          </a:xfrm>
        </p:spPr>
        <p:txBody>
          <a:bodyPr>
            <a:normAutofit fontScale="90000"/>
          </a:bodyPr>
          <a:lstStyle/>
          <a:p>
            <a:pPr eaLnBrk="1" hangingPunct="1"/>
            <a:r>
              <a:rPr lang="zh-TW" altLang="en-US" sz="2800" dirty="0">
                <a:solidFill>
                  <a:schemeClr val="tx2">
                    <a:lumMod val="50000"/>
                  </a:schemeClr>
                </a:solidFill>
                <a:effectLst/>
                <a:latin typeface="標楷體" panose="03000509000000000000" pitchFamily="65" charset="-120"/>
                <a:ea typeface="標楷體" panose="03000509000000000000" pitchFamily="65" charset="-120"/>
              </a:rPr>
              <a:t>採購契約要項第</a:t>
            </a:r>
            <a:r>
              <a:rPr lang="en-US" altLang="zh-TW" sz="2800" dirty="0">
                <a:solidFill>
                  <a:schemeClr val="tx2">
                    <a:lumMod val="50000"/>
                  </a:schemeClr>
                </a:solidFill>
                <a:effectLst/>
                <a:latin typeface="標楷體" panose="03000509000000000000" pitchFamily="65" charset="-120"/>
                <a:ea typeface="標楷體" panose="03000509000000000000" pitchFamily="65" charset="-120"/>
              </a:rPr>
              <a:t>70</a:t>
            </a:r>
            <a:r>
              <a:rPr lang="zh-TW" altLang="en-US" sz="2800" dirty="0">
                <a:solidFill>
                  <a:schemeClr val="tx2">
                    <a:lumMod val="50000"/>
                  </a:schemeClr>
                </a:solidFill>
                <a:effectLst/>
                <a:latin typeface="標楷體" panose="03000509000000000000" pitchFamily="65" charset="-120"/>
                <a:ea typeface="標楷體" panose="03000509000000000000" pitchFamily="65" charset="-120"/>
              </a:rPr>
              <a:t>點、第</a:t>
            </a:r>
            <a:r>
              <a:rPr lang="en-US" altLang="zh-TW" sz="2800" dirty="0">
                <a:solidFill>
                  <a:schemeClr val="tx2">
                    <a:lumMod val="50000"/>
                  </a:schemeClr>
                </a:solidFill>
                <a:effectLst/>
                <a:latin typeface="標楷體" panose="03000509000000000000" pitchFamily="65" charset="-120"/>
                <a:ea typeface="標楷體" panose="03000509000000000000" pitchFamily="65" charset="-120"/>
              </a:rPr>
              <a:t>71</a:t>
            </a:r>
            <a:r>
              <a:rPr lang="zh-TW" altLang="en-US" sz="2800" dirty="0">
                <a:solidFill>
                  <a:schemeClr val="tx2">
                    <a:lumMod val="50000"/>
                  </a:schemeClr>
                </a:solidFill>
                <a:effectLst/>
                <a:latin typeface="標楷體" panose="03000509000000000000" pitchFamily="65" charset="-120"/>
                <a:ea typeface="標楷體" panose="03000509000000000000" pitchFamily="65" charset="-120"/>
              </a:rPr>
              <a:t>點</a:t>
            </a:r>
            <a:r>
              <a:rPr lang="en-US" altLang="zh-TW" sz="2800" dirty="0">
                <a:solidFill>
                  <a:schemeClr val="tx2">
                    <a:lumMod val="50000"/>
                  </a:schemeClr>
                </a:solidFill>
                <a:effectLst/>
                <a:latin typeface="標楷體" panose="03000509000000000000" pitchFamily="65" charset="-120"/>
                <a:ea typeface="標楷體" panose="03000509000000000000" pitchFamily="65" charset="-120"/>
              </a:rPr>
              <a:t>:</a:t>
            </a:r>
            <a:r>
              <a:rPr lang="zh-TW" altLang="en-US" sz="2800" dirty="0">
                <a:solidFill>
                  <a:schemeClr val="tx2">
                    <a:lumMod val="50000"/>
                  </a:schemeClr>
                </a:solidFill>
                <a:effectLst/>
                <a:latin typeface="標楷體" pitchFamily="65" charset="-120"/>
                <a:ea typeface="標楷體" pitchFamily="65" charset="-120"/>
              </a:rPr>
              <a:t>民事訴訟、政府採購法之調解及仲裁之比較（</a:t>
            </a:r>
            <a:r>
              <a:rPr lang="en-US" altLang="zh-TW" sz="2800" dirty="0">
                <a:solidFill>
                  <a:schemeClr val="tx2">
                    <a:lumMod val="50000"/>
                  </a:schemeClr>
                </a:solidFill>
                <a:effectLst/>
                <a:latin typeface="標楷體" pitchFamily="65" charset="-120"/>
                <a:ea typeface="標楷體" pitchFamily="65" charset="-120"/>
              </a:rPr>
              <a:t>1</a:t>
            </a:r>
            <a:r>
              <a:rPr lang="zh-TW" altLang="en-US" sz="2800" dirty="0">
                <a:solidFill>
                  <a:schemeClr val="tx2">
                    <a:lumMod val="50000"/>
                  </a:schemeClr>
                </a:solidFill>
                <a:effectLst/>
                <a:latin typeface="標楷體" pitchFamily="65" charset="-120"/>
                <a:ea typeface="標楷體" pitchFamily="65" charset="-120"/>
              </a:rPr>
              <a:t>）</a:t>
            </a:r>
          </a:p>
        </p:txBody>
      </p:sp>
      <p:graphicFrame>
        <p:nvGraphicFramePr>
          <p:cNvPr id="105551" name="Group 79"/>
          <p:cNvGraphicFramePr>
            <a:graphicFrameLocks noGrp="1"/>
          </p:cNvGraphicFramePr>
          <p:nvPr>
            <p:ph idx="4294967295"/>
          </p:nvPr>
        </p:nvGraphicFramePr>
        <p:xfrm>
          <a:off x="395536" y="1268413"/>
          <a:ext cx="8555037" cy="4760002"/>
        </p:xfrm>
        <a:graphic>
          <a:graphicData uri="http://schemas.openxmlformats.org/drawingml/2006/table">
            <a:tbl>
              <a:tblPr/>
              <a:tblGrid>
                <a:gridCol w="1201016">
                  <a:extLst>
                    <a:ext uri="{9D8B030D-6E8A-4147-A177-3AD203B41FA5}">
                      <a16:colId xmlns:a16="http://schemas.microsoft.com/office/drawing/2014/main" val="20000"/>
                    </a:ext>
                  </a:extLst>
                </a:gridCol>
                <a:gridCol w="1728192">
                  <a:extLst>
                    <a:ext uri="{9D8B030D-6E8A-4147-A177-3AD203B41FA5}">
                      <a16:colId xmlns:a16="http://schemas.microsoft.com/office/drawing/2014/main" val="20001"/>
                    </a:ext>
                  </a:extLst>
                </a:gridCol>
                <a:gridCol w="2520280">
                  <a:extLst>
                    <a:ext uri="{9D8B030D-6E8A-4147-A177-3AD203B41FA5}">
                      <a16:colId xmlns:a16="http://schemas.microsoft.com/office/drawing/2014/main" val="20002"/>
                    </a:ext>
                  </a:extLst>
                </a:gridCol>
                <a:gridCol w="3105549">
                  <a:extLst>
                    <a:ext uri="{9D8B030D-6E8A-4147-A177-3AD203B41FA5}">
                      <a16:colId xmlns:a16="http://schemas.microsoft.com/office/drawing/2014/main" val="20003"/>
                    </a:ext>
                  </a:extLst>
                </a:gridCol>
              </a:tblGrid>
              <a:tr h="444582">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75000"/>
                        <a:buFont typeface="Wingdings" pitchFamily="2" charset="2"/>
                        <a:buNone/>
                        <a:tabLst/>
                      </a:pPr>
                      <a:endParaRPr kumimoji="1" lang="zh-TW" altLang="zh-TW" sz="2000" b="1"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endParaRPr>
                    </a:p>
                  </a:txBody>
                  <a:tcPr marT="45728" marB="45728"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75000"/>
                        <a:buFont typeface="Wingdings" pitchFamily="2" charset="2"/>
                        <a:buNone/>
                        <a:tabLst/>
                      </a:pPr>
                      <a:r>
                        <a:rPr kumimoji="1" lang="zh-TW" altLang="en-US" sz="2000" b="1" i="0" u="none" strike="noStrike" cap="none" normalizeH="0" baseline="0" dirty="0">
                          <a:ln>
                            <a:noFill/>
                          </a:ln>
                          <a:solidFill>
                            <a:srgbClr val="000000"/>
                          </a:solidFill>
                          <a:effectLst/>
                          <a:latin typeface="標楷體" pitchFamily="65" charset="-120"/>
                          <a:ea typeface="標楷體" pitchFamily="65" charset="-120"/>
                        </a:rPr>
                        <a:t>民事訴訟</a:t>
                      </a:r>
                    </a:p>
                  </a:txBody>
                  <a:tcPr marT="45728" marB="45728"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75000"/>
                        <a:buFont typeface="Wingdings" pitchFamily="2" charset="2"/>
                        <a:buNone/>
                        <a:tabLst/>
                      </a:pPr>
                      <a:r>
                        <a:rPr kumimoji="1" lang="zh-TW" altLang="en-US" sz="2000" b="1" i="0" u="none" strike="noStrike" cap="none" normalizeH="0" baseline="0" dirty="0">
                          <a:ln>
                            <a:noFill/>
                          </a:ln>
                          <a:solidFill>
                            <a:srgbClr val="000000"/>
                          </a:solidFill>
                          <a:effectLst/>
                          <a:latin typeface="標楷體" pitchFamily="65" charset="-120"/>
                          <a:ea typeface="標楷體" pitchFamily="65" charset="-120"/>
                        </a:rPr>
                        <a:t>政府採購法之調解</a:t>
                      </a:r>
                    </a:p>
                  </a:txBody>
                  <a:tcPr marT="45728" marB="45728"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75000"/>
                        <a:buFont typeface="Wingdings" pitchFamily="2" charset="2"/>
                        <a:buNone/>
                        <a:tabLst/>
                      </a:pPr>
                      <a:r>
                        <a:rPr kumimoji="1" lang="zh-TW" altLang="en-US" sz="2000" b="1" i="0" u="none" strike="noStrike" cap="none" normalizeH="0" baseline="0" dirty="0">
                          <a:ln>
                            <a:noFill/>
                          </a:ln>
                          <a:solidFill>
                            <a:srgbClr val="000000"/>
                          </a:solidFill>
                          <a:effectLst/>
                          <a:latin typeface="標楷體" pitchFamily="65" charset="-120"/>
                          <a:ea typeface="標楷體" pitchFamily="65" charset="-120"/>
                        </a:rPr>
                        <a:t>仲裁</a:t>
                      </a:r>
                    </a:p>
                  </a:txBody>
                  <a:tcPr marT="45728" marB="45728"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solidFill>
                      <a:schemeClr val="tx2">
                        <a:lumMod val="20000"/>
                        <a:lumOff val="80000"/>
                      </a:schemeClr>
                    </a:solidFill>
                  </a:tcPr>
                </a:tc>
                <a:extLst>
                  <a:ext uri="{0D108BD9-81ED-4DB2-BD59-A6C34878D82A}">
                    <a16:rowId xmlns:a16="http://schemas.microsoft.com/office/drawing/2014/main" val="10000"/>
                  </a:ext>
                </a:extLst>
              </a:tr>
              <a:tr h="398537">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75000"/>
                        <a:buFont typeface="Wingdings" pitchFamily="2" charset="2"/>
                        <a:buNone/>
                        <a:tabLst/>
                      </a:pPr>
                      <a:r>
                        <a:rPr kumimoji="1" lang="zh-TW" altLang="en-US" sz="2000" b="1" i="0" u="none" strike="noStrike" cap="none" normalizeH="0" baseline="0" dirty="0">
                          <a:ln>
                            <a:noFill/>
                          </a:ln>
                          <a:solidFill>
                            <a:srgbClr val="000000"/>
                          </a:solidFill>
                          <a:effectLst/>
                          <a:latin typeface="標楷體" pitchFamily="65" charset="-120"/>
                          <a:ea typeface="標楷體" pitchFamily="65" charset="-120"/>
                        </a:rPr>
                        <a:t>申請人</a:t>
                      </a:r>
                    </a:p>
                  </a:txBody>
                  <a:tcPr marT="45728" marB="45728"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75000"/>
                        <a:buFont typeface="Wingdings" pitchFamily="2" charset="2"/>
                        <a:buNone/>
                        <a:tabLst/>
                      </a:pPr>
                      <a:r>
                        <a:rPr kumimoji="1" lang="zh-TW" altLang="en-US" sz="2000" b="1" i="0" u="none" strike="noStrike" cap="none" normalizeH="0" baseline="0" dirty="0">
                          <a:ln>
                            <a:noFill/>
                          </a:ln>
                          <a:solidFill>
                            <a:srgbClr val="000000"/>
                          </a:solidFill>
                          <a:effectLst/>
                          <a:latin typeface="標楷體" pitchFamily="65" charset="-120"/>
                          <a:ea typeface="標楷體" pitchFamily="65" charset="-120"/>
                        </a:rPr>
                        <a:t>兩造均可提起</a:t>
                      </a:r>
                    </a:p>
                  </a:txBody>
                  <a:tcPr marT="45728" marB="45728"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75000"/>
                        <a:buFont typeface="Wingdings" pitchFamily="2" charset="2"/>
                        <a:buNone/>
                        <a:tabLst/>
                      </a:pPr>
                      <a:r>
                        <a:rPr kumimoji="1" lang="zh-TW" altLang="en-US" sz="2000" b="1" i="0" u="none" strike="noStrike" cap="none" normalizeH="0" baseline="0" dirty="0">
                          <a:ln>
                            <a:noFill/>
                          </a:ln>
                          <a:solidFill>
                            <a:srgbClr val="000000"/>
                          </a:solidFill>
                          <a:effectLst/>
                          <a:latin typeface="標楷體" pitchFamily="65" charset="-120"/>
                          <a:ea typeface="標楷體" pitchFamily="65" charset="-120"/>
                        </a:rPr>
                        <a:t>兩造均可提起</a:t>
                      </a:r>
                    </a:p>
                  </a:txBody>
                  <a:tcPr marT="45728" marB="45728"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75000"/>
                        <a:buFont typeface="Wingdings" pitchFamily="2" charset="2"/>
                        <a:buNone/>
                        <a:tabLst/>
                      </a:pPr>
                      <a:r>
                        <a:rPr kumimoji="1" lang="zh-TW" altLang="en-US" sz="2000" b="1" i="0" u="none" strike="noStrike" cap="none" normalizeH="0" baseline="0">
                          <a:ln>
                            <a:noFill/>
                          </a:ln>
                          <a:solidFill>
                            <a:srgbClr val="000000"/>
                          </a:solidFill>
                          <a:effectLst/>
                          <a:latin typeface="標楷體" pitchFamily="65" charset="-120"/>
                          <a:ea typeface="標楷體" pitchFamily="65" charset="-120"/>
                        </a:rPr>
                        <a:t>兩造均可提起</a:t>
                      </a:r>
                    </a:p>
                  </a:txBody>
                  <a:tcPr marT="45728" marB="45728"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1188940">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75000"/>
                        <a:buFont typeface="Wingdings" pitchFamily="2" charset="2"/>
                        <a:buNone/>
                        <a:tabLst/>
                      </a:pPr>
                      <a:r>
                        <a:rPr kumimoji="1" lang="zh-TW" altLang="en-US" sz="2000" b="1" i="0" u="none" strike="noStrike" cap="none" normalizeH="0" baseline="0">
                          <a:ln>
                            <a:noFill/>
                          </a:ln>
                          <a:solidFill>
                            <a:srgbClr val="000000"/>
                          </a:solidFill>
                          <a:effectLst/>
                          <a:latin typeface="標楷體" pitchFamily="65" charset="-120"/>
                          <a:ea typeface="標楷體" pitchFamily="65" charset="-120"/>
                        </a:rPr>
                        <a:t>依據</a:t>
                      </a:r>
                    </a:p>
                  </a:txBody>
                  <a:tcPr marT="45728" marB="45728"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75000"/>
                        <a:buFont typeface="Wingdings" pitchFamily="2" charset="2"/>
                        <a:buNone/>
                        <a:tabLst/>
                      </a:pPr>
                      <a:r>
                        <a:rPr kumimoji="1" lang="zh-TW" altLang="en-US" sz="2000" b="1" i="0" u="none" strike="noStrike" cap="none" normalizeH="0" baseline="0" dirty="0">
                          <a:ln>
                            <a:noFill/>
                          </a:ln>
                          <a:solidFill>
                            <a:srgbClr val="000000"/>
                          </a:solidFill>
                          <a:effectLst/>
                          <a:latin typeface="標楷體" pitchFamily="65" charset="-120"/>
                          <a:ea typeface="標楷體" pitchFamily="65" charset="-120"/>
                        </a:rPr>
                        <a:t>依民事訴訟</a:t>
                      </a:r>
                    </a:p>
                    <a:p>
                      <a:pPr marL="0" marR="0" lvl="0" indent="0" algn="l" defTabSz="914400" rtl="0" eaLnBrk="1" fontAlgn="base" latinLnBrk="0" hangingPunct="1">
                        <a:lnSpc>
                          <a:spcPct val="100000"/>
                        </a:lnSpc>
                        <a:spcBef>
                          <a:spcPct val="20000"/>
                        </a:spcBef>
                        <a:spcAft>
                          <a:spcPct val="0"/>
                        </a:spcAft>
                        <a:buClr>
                          <a:schemeClr val="folHlink"/>
                        </a:buClr>
                        <a:buSzPct val="75000"/>
                        <a:buFont typeface="Wingdings" pitchFamily="2" charset="2"/>
                        <a:buNone/>
                        <a:tabLst/>
                      </a:pPr>
                      <a:r>
                        <a:rPr kumimoji="1" lang="zh-TW" altLang="en-US" sz="2000" b="1" i="0" u="none" strike="noStrike" cap="none" normalizeH="0" baseline="0" dirty="0">
                          <a:ln>
                            <a:noFill/>
                          </a:ln>
                          <a:solidFill>
                            <a:srgbClr val="000000"/>
                          </a:solidFill>
                          <a:effectLst/>
                          <a:latin typeface="標楷體" pitchFamily="65" charset="-120"/>
                          <a:ea typeface="標楷體" pitchFamily="65" charset="-120"/>
                        </a:rPr>
                        <a:t>法提起</a:t>
                      </a:r>
                    </a:p>
                  </a:txBody>
                  <a:tcPr marT="45728" marB="45728"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75000"/>
                        <a:buFont typeface="Wingdings" pitchFamily="2" charset="2"/>
                        <a:buNone/>
                        <a:tabLst/>
                      </a:pPr>
                      <a:r>
                        <a:rPr kumimoji="1" lang="zh-TW" altLang="en-US" sz="2000" b="1" i="0" u="none" strike="noStrike" cap="none" normalizeH="0" baseline="0" dirty="0">
                          <a:ln>
                            <a:noFill/>
                          </a:ln>
                          <a:solidFill>
                            <a:srgbClr val="000000"/>
                          </a:solidFill>
                          <a:effectLst/>
                          <a:latin typeface="標楷體" pitchFamily="65" charset="-120"/>
                          <a:ea typeface="標楷體" pitchFamily="65" charset="-120"/>
                        </a:rPr>
                        <a:t>政府採購法第</a:t>
                      </a:r>
                      <a:r>
                        <a:rPr kumimoji="1" lang="en-US" altLang="zh-TW" sz="2000" b="1" i="0" u="none" strike="noStrike" cap="none" normalizeH="0" baseline="0" dirty="0">
                          <a:ln>
                            <a:noFill/>
                          </a:ln>
                          <a:solidFill>
                            <a:srgbClr val="000000"/>
                          </a:solidFill>
                          <a:effectLst/>
                          <a:latin typeface="標楷體" pitchFamily="65" charset="-120"/>
                          <a:ea typeface="標楷體" pitchFamily="65" charset="-120"/>
                        </a:rPr>
                        <a:t>85</a:t>
                      </a:r>
                      <a:r>
                        <a:rPr kumimoji="1" lang="zh-TW" altLang="en-US" sz="2000" b="1" i="0" u="none" strike="noStrike" cap="none" normalizeH="0" baseline="0" dirty="0">
                          <a:ln>
                            <a:noFill/>
                          </a:ln>
                          <a:solidFill>
                            <a:srgbClr val="000000"/>
                          </a:solidFill>
                          <a:effectLst/>
                          <a:latin typeface="標楷體" pitchFamily="65" charset="-120"/>
                          <a:ea typeface="標楷體" pitchFamily="65" charset="-120"/>
                        </a:rPr>
                        <a:t>之</a:t>
                      </a:r>
                      <a:r>
                        <a:rPr kumimoji="1" lang="en-US" altLang="zh-TW" sz="2000" b="1" i="0" u="none" strike="noStrike" cap="none" normalizeH="0" baseline="0" dirty="0">
                          <a:ln>
                            <a:noFill/>
                          </a:ln>
                          <a:solidFill>
                            <a:srgbClr val="000000"/>
                          </a:solidFill>
                          <a:effectLst/>
                          <a:latin typeface="標楷體" pitchFamily="65" charset="-120"/>
                          <a:ea typeface="標楷體" pitchFamily="65" charset="-120"/>
                        </a:rPr>
                        <a:t>1 </a:t>
                      </a:r>
                      <a:r>
                        <a:rPr kumimoji="1" lang="zh-TW" altLang="en-US" sz="2000" b="1" i="0" u="none" strike="noStrike" cap="none" normalizeH="0" baseline="0" dirty="0">
                          <a:ln>
                            <a:noFill/>
                          </a:ln>
                          <a:solidFill>
                            <a:srgbClr val="000000"/>
                          </a:solidFill>
                          <a:effectLst/>
                          <a:latin typeface="標楷體" pitchFamily="65" charset="-120"/>
                          <a:ea typeface="標楷體" pitchFamily="65" charset="-120"/>
                        </a:rPr>
                        <a:t>，廠商提起機關不得拒絕</a:t>
                      </a:r>
                    </a:p>
                  </a:txBody>
                  <a:tcPr marT="45728" marB="45728"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75000"/>
                        <a:buFont typeface="Wingdings" pitchFamily="2" charset="2"/>
                        <a:buNone/>
                        <a:tabLst/>
                      </a:pPr>
                      <a:r>
                        <a:rPr kumimoji="1" lang="zh-TW" altLang="en-US" sz="2000" b="1" i="0" u="none" strike="noStrike" cap="none" normalizeH="0" baseline="0" dirty="0">
                          <a:ln>
                            <a:noFill/>
                          </a:ln>
                          <a:solidFill>
                            <a:srgbClr val="000000"/>
                          </a:solidFill>
                          <a:effectLst/>
                          <a:latin typeface="標楷體" pitchFamily="65" charset="-120"/>
                          <a:ea typeface="標楷體" pitchFamily="65" charset="-120"/>
                        </a:rPr>
                        <a:t>須有仲裁條款或仲裁契約</a:t>
                      </a:r>
                      <a:r>
                        <a:rPr kumimoji="1" lang="en-US" altLang="zh-TW" sz="2000" b="1" i="0" u="none" strike="noStrike" cap="none" normalizeH="0" baseline="0" dirty="0">
                          <a:ln>
                            <a:noFill/>
                          </a:ln>
                          <a:solidFill>
                            <a:srgbClr val="000000"/>
                          </a:solidFill>
                          <a:effectLst/>
                          <a:latin typeface="標楷體" pitchFamily="65" charset="-120"/>
                          <a:ea typeface="標楷體" pitchFamily="65" charset="-120"/>
                        </a:rPr>
                        <a:t>(</a:t>
                      </a:r>
                      <a:r>
                        <a:rPr kumimoji="1" lang="zh-TW" altLang="en-US" sz="2000" b="1" i="0" u="none" strike="noStrike" cap="none" normalizeH="0" baseline="0" dirty="0">
                          <a:ln>
                            <a:noFill/>
                          </a:ln>
                          <a:solidFill>
                            <a:srgbClr val="000000"/>
                          </a:solidFill>
                          <a:effectLst/>
                          <a:latin typeface="標楷體" pitchFamily="65" charset="-120"/>
                          <a:ea typeface="標楷體" pitchFamily="65" charset="-120"/>
                        </a:rPr>
                        <a:t>合意</a:t>
                      </a:r>
                      <a:r>
                        <a:rPr kumimoji="1" lang="en-US" altLang="zh-TW" sz="2000" b="1" i="0" u="none" strike="noStrike" cap="none" normalizeH="0" baseline="0" dirty="0">
                          <a:ln>
                            <a:noFill/>
                          </a:ln>
                          <a:solidFill>
                            <a:srgbClr val="000000"/>
                          </a:solidFill>
                          <a:effectLst/>
                          <a:latin typeface="標楷體" pitchFamily="65" charset="-120"/>
                          <a:ea typeface="標楷體" pitchFamily="65" charset="-120"/>
                        </a:rPr>
                        <a:t>) </a:t>
                      </a:r>
                      <a:r>
                        <a:rPr kumimoji="1" lang="zh-TW" altLang="en-US" sz="2000" b="1" i="0" u="none" strike="noStrike" cap="none" normalizeH="0" baseline="0" dirty="0">
                          <a:ln>
                            <a:noFill/>
                          </a:ln>
                          <a:solidFill>
                            <a:srgbClr val="000000"/>
                          </a:solidFill>
                          <a:effectLst/>
                          <a:latin typeface="標楷體" pitchFamily="65" charset="-120"/>
                          <a:ea typeface="標楷體" pitchFamily="65" charset="-120"/>
                        </a:rPr>
                        <a:t>，政府採購法第</a:t>
                      </a:r>
                      <a:r>
                        <a:rPr kumimoji="1" lang="en-US" altLang="zh-TW" sz="2000" b="1" i="0" u="none" strike="noStrike" cap="none" normalizeH="0" baseline="0" dirty="0">
                          <a:ln>
                            <a:noFill/>
                          </a:ln>
                          <a:solidFill>
                            <a:srgbClr val="000000"/>
                          </a:solidFill>
                          <a:effectLst/>
                          <a:latin typeface="標楷體" pitchFamily="65" charset="-120"/>
                          <a:ea typeface="標楷體" pitchFamily="65" charset="-120"/>
                        </a:rPr>
                        <a:t>85</a:t>
                      </a:r>
                      <a:r>
                        <a:rPr kumimoji="1" lang="zh-TW" altLang="en-US" sz="2000" b="1" i="0" u="none" strike="noStrike" cap="none" normalizeH="0" baseline="0" dirty="0">
                          <a:ln>
                            <a:noFill/>
                          </a:ln>
                          <a:solidFill>
                            <a:srgbClr val="000000"/>
                          </a:solidFill>
                          <a:effectLst/>
                          <a:latin typeface="標楷體" pitchFamily="65" charset="-120"/>
                          <a:ea typeface="標楷體" pitchFamily="65" charset="-120"/>
                        </a:rPr>
                        <a:t>條之</a:t>
                      </a:r>
                      <a:r>
                        <a:rPr kumimoji="1" lang="en-US" altLang="zh-TW" sz="2000" b="1" i="0" u="none" strike="noStrike" cap="none" normalizeH="0" baseline="0" dirty="0">
                          <a:ln>
                            <a:noFill/>
                          </a:ln>
                          <a:solidFill>
                            <a:srgbClr val="000000"/>
                          </a:solidFill>
                          <a:effectLst/>
                          <a:latin typeface="標楷體" pitchFamily="65" charset="-120"/>
                          <a:ea typeface="標楷體" pitchFamily="65" charset="-120"/>
                        </a:rPr>
                        <a:t>1</a:t>
                      </a:r>
                      <a:r>
                        <a:rPr kumimoji="1" lang="zh-TW" altLang="en-US" sz="2000" b="1" i="0" u="none" strike="noStrike" cap="none" normalizeH="0" baseline="0" dirty="0">
                          <a:ln>
                            <a:noFill/>
                          </a:ln>
                          <a:solidFill>
                            <a:srgbClr val="000000"/>
                          </a:solidFill>
                          <a:effectLst/>
                          <a:latin typeface="標楷體" pitchFamily="65" charset="-120"/>
                          <a:ea typeface="標楷體" pitchFamily="65" charset="-120"/>
                        </a:rPr>
                        <a:t>有例外規定（先調後仲   強制機關接受仲裁）</a:t>
                      </a:r>
                    </a:p>
                  </a:txBody>
                  <a:tcPr marT="45728" marB="45728"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914438">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75000"/>
                        <a:buFont typeface="Wingdings" pitchFamily="2" charset="2"/>
                        <a:buNone/>
                        <a:tabLst/>
                      </a:pPr>
                      <a:r>
                        <a:rPr kumimoji="1" lang="zh-TW" altLang="en-US" sz="2000" b="1" i="0" u="none" strike="noStrike" cap="none" normalizeH="0" baseline="0">
                          <a:ln>
                            <a:noFill/>
                          </a:ln>
                          <a:solidFill>
                            <a:srgbClr val="000000"/>
                          </a:solidFill>
                          <a:effectLst/>
                          <a:latin typeface="標楷體" pitchFamily="65" charset="-120"/>
                          <a:ea typeface="標楷體" pitchFamily="65" charset="-120"/>
                        </a:rPr>
                        <a:t>處理者</a:t>
                      </a:r>
                    </a:p>
                  </a:txBody>
                  <a:tcPr marT="45728" marB="45728"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75000"/>
                        <a:buFont typeface="Wingdings" pitchFamily="2" charset="2"/>
                        <a:buNone/>
                        <a:tabLst/>
                      </a:pPr>
                      <a:r>
                        <a:rPr kumimoji="1" lang="zh-TW" altLang="en-US" sz="2000" b="1" i="0" u="none" strike="noStrike" cap="none" normalizeH="0" baseline="0">
                          <a:ln>
                            <a:noFill/>
                          </a:ln>
                          <a:solidFill>
                            <a:srgbClr val="000000"/>
                          </a:solidFill>
                          <a:effectLst/>
                          <a:latin typeface="標楷體" pitchFamily="65" charset="-120"/>
                          <a:ea typeface="標楷體" pitchFamily="65" charset="-120"/>
                        </a:rPr>
                        <a:t>法官</a:t>
                      </a:r>
                    </a:p>
                  </a:txBody>
                  <a:tcPr marT="45728" marB="45728"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75000"/>
                        <a:buFont typeface="Wingdings" pitchFamily="2" charset="2"/>
                        <a:buNone/>
                        <a:tabLst/>
                      </a:pPr>
                      <a:r>
                        <a:rPr kumimoji="1" lang="zh-TW" altLang="en-US" sz="2000" b="1" i="0" u="none" strike="noStrike" cap="none" normalizeH="0" baseline="0" dirty="0">
                          <a:ln>
                            <a:noFill/>
                          </a:ln>
                          <a:solidFill>
                            <a:srgbClr val="000000"/>
                          </a:solidFill>
                          <a:effectLst/>
                          <a:latin typeface="標楷體" pitchFamily="65" charset="-120"/>
                          <a:ea typeface="標楷體" pitchFamily="65" charset="-120"/>
                        </a:rPr>
                        <a:t>調解委員</a:t>
                      </a:r>
                    </a:p>
                  </a:txBody>
                  <a:tcPr marT="45728" marB="45728"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75000"/>
                        <a:buFont typeface="Wingdings" pitchFamily="2" charset="2"/>
                        <a:buNone/>
                        <a:tabLst/>
                      </a:pPr>
                      <a:r>
                        <a:rPr kumimoji="1" lang="zh-TW" altLang="en-US" sz="2000" b="1" i="0" u="none" strike="noStrike" cap="none" normalizeH="0" baseline="0" dirty="0">
                          <a:ln>
                            <a:noFill/>
                          </a:ln>
                          <a:solidFill>
                            <a:srgbClr val="000000"/>
                          </a:solidFill>
                          <a:effectLst/>
                          <a:latin typeface="標楷體" pitchFamily="65" charset="-120"/>
                          <a:ea typeface="標楷體" pitchFamily="65" charset="-120"/>
                        </a:rPr>
                        <a:t>仲裁人（仲裁機構</a:t>
                      </a:r>
                      <a:r>
                        <a:rPr kumimoji="1" lang="en-US" altLang="zh-TW" sz="2000" b="1" i="0" u="none" strike="noStrike" cap="none" normalizeH="0" baseline="0" dirty="0">
                          <a:ln>
                            <a:noFill/>
                          </a:ln>
                          <a:solidFill>
                            <a:srgbClr val="000000"/>
                          </a:solidFill>
                          <a:effectLst/>
                          <a:latin typeface="標楷體" pitchFamily="65" charset="-120"/>
                          <a:ea typeface="標楷體" pitchFamily="65" charset="-120"/>
                        </a:rPr>
                        <a:t>:</a:t>
                      </a:r>
                      <a:r>
                        <a:rPr kumimoji="1" lang="zh-TW" altLang="en-US" sz="2000" b="1" i="0" u="none" strike="noStrike" cap="none" normalizeH="0" baseline="0" dirty="0">
                          <a:ln>
                            <a:noFill/>
                          </a:ln>
                          <a:solidFill>
                            <a:srgbClr val="000000"/>
                          </a:solidFill>
                          <a:effectLst/>
                          <a:latin typeface="標楷體" pitchFamily="65" charset="-120"/>
                          <a:ea typeface="標楷體" pitchFamily="65" charset="-120"/>
                        </a:rPr>
                        <a:t>中華民國、台灣營建、中華工程仲裁協會）</a:t>
                      </a:r>
                    </a:p>
                  </a:txBody>
                  <a:tcPr marT="45728" marB="45728"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695073">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75000"/>
                        <a:buFont typeface="Wingdings" pitchFamily="2" charset="2"/>
                        <a:buNone/>
                        <a:tabLst/>
                      </a:pPr>
                      <a:r>
                        <a:rPr kumimoji="1" lang="zh-TW" altLang="en-US" sz="2000" b="1" i="0" u="none" strike="noStrike" cap="none" normalizeH="0" baseline="0">
                          <a:ln>
                            <a:noFill/>
                          </a:ln>
                          <a:solidFill>
                            <a:srgbClr val="000000"/>
                          </a:solidFill>
                          <a:effectLst/>
                          <a:latin typeface="標楷體" pitchFamily="65" charset="-120"/>
                          <a:ea typeface="標楷體" pitchFamily="65" charset="-120"/>
                        </a:rPr>
                        <a:t>進行程序</a:t>
                      </a:r>
                    </a:p>
                  </a:txBody>
                  <a:tcPr marT="45728" marB="45728"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75000"/>
                        <a:buFont typeface="Wingdings" pitchFamily="2" charset="2"/>
                        <a:buNone/>
                        <a:tabLst/>
                      </a:pPr>
                      <a:r>
                        <a:rPr kumimoji="1" lang="zh-TW" altLang="en-US" sz="2000" b="1" i="0" u="none" strike="noStrike" cap="none" normalizeH="0" baseline="0">
                          <a:ln>
                            <a:noFill/>
                          </a:ln>
                          <a:solidFill>
                            <a:srgbClr val="000000"/>
                          </a:solidFill>
                          <a:effectLst/>
                          <a:latin typeface="標楷體" pitchFamily="65" charset="-120"/>
                          <a:ea typeface="標楷體" pitchFamily="65" charset="-120"/>
                        </a:rPr>
                        <a:t>民事訴訟法；公開審理</a:t>
                      </a:r>
                    </a:p>
                  </a:txBody>
                  <a:tcPr marT="45728" marB="45728"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75000"/>
                        <a:buFont typeface="Wingdings" pitchFamily="2" charset="2"/>
                        <a:buNone/>
                        <a:tabLst/>
                      </a:pPr>
                      <a:r>
                        <a:rPr kumimoji="1" lang="zh-TW" altLang="en-US" sz="2000" b="1" i="0" u="none" strike="noStrike" cap="none" normalizeH="0" baseline="0" dirty="0">
                          <a:ln>
                            <a:noFill/>
                          </a:ln>
                          <a:solidFill>
                            <a:srgbClr val="000000"/>
                          </a:solidFill>
                          <a:effectLst/>
                          <a:latin typeface="標楷體" pitchFamily="65" charset="-120"/>
                          <a:ea typeface="標楷體" pitchFamily="65" charset="-120"/>
                        </a:rPr>
                        <a:t>依當事人意思而定；以不公開為原則</a:t>
                      </a:r>
                    </a:p>
                  </a:txBody>
                  <a:tcPr marT="45728" marB="45728"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75000"/>
                        <a:buFont typeface="Wingdings" pitchFamily="2" charset="2"/>
                        <a:buNone/>
                        <a:tabLst/>
                      </a:pPr>
                      <a:r>
                        <a:rPr kumimoji="1" lang="zh-TW" altLang="en-US" sz="2000" b="1" i="0" u="none" strike="noStrike" cap="none" normalizeH="0" baseline="0" dirty="0">
                          <a:ln>
                            <a:noFill/>
                          </a:ln>
                          <a:solidFill>
                            <a:srgbClr val="000000"/>
                          </a:solidFill>
                          <a:effectLst/>
                          <a:latin typeface="標楷體" pitchFamily="65" charset="-120"/>
                          <a:ea typeface="標楷體" pitchFamily="65" charset="-120"/>
                        </a:rPr>
                        <a:t>依仲裁法規定；秘密審理</a:t>
                      </a:r>
                      <a:endParaRPr kumimoji="1" lang="en-US" altLang="zh-TW" sz="2000" b="1"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endParaRPr>
                    </a:p>
                    <a:p>
                      <a:pPr marL="0" marR="0" lvl="0" indent="0" algn="l" defTabSz="914400" rtl="0" eaLnBrk="1" fontAlgn="base" latinLnBrk="0" hangingPunct="1">
                        <a:lnSpc>
                          <a:spcPct val="100000"/>
                        </a:lnSpc>
                        <a:spcBef>
                          <a:spcPct val="20000"/>
                        </a:spcBef>
                        <a:spcAft>
                          <a:spcPct val="0"/>
                        </a:spcAft>
                        <a:buClr>
                          <a:schemeClr val="folHlink"/>
                        </a:buClr>
                        <a:buSzPct val="75000"/>
                        <a:buFont typeface="Wingdings" pitchFamily="2" charset="2"/>
                        <a:buNone/>
                        <a:tabLst/>
                      </a:pPr>
                      <a:r>
                        <a:rPr kumimoji="1" lang="en-US" altLang="zh-TW" sz="2000" b="1"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rPr>
                        <a:t>(</a:t>
                      </a:r>
                      <a:r>
                        <a:rPr kumimoji="1" lang="zh-TW" altLang="en-US" sz="2000" b="1"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rPr>
                        <a:t>仲裁判斷得約定公開</a:t>
                      </a:r>
                      <a:r>
                        <a:rPr kumimoji="1" lang="en-US" altLang="zh-TW" sz="2000" b="1"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rPr>
                        <a:t>)</a:t>
                      </a:r>
                      <a:endParaRPr kumimoji="1" lang="zh-TW" altLang="en-US" sz="2000" b="1"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endParaRPr>
                    </a:p>
                  </a:txBody>
                  <a:tcPr marT="45728" marB="45728"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838355">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75000"/>
                        <a:buFont typeface="Wingdings" pitchFamily="2" charset="2"/>
                        <a:buNone/>
                        <a:tabLst/>
                      </a:pPr>
                      <a:r>
                        <a:rPr kumimoji="1" lang="zh-TW" altLang="en-US" sz="2000" b="1" i="0" u="none" strike="noStrike" cap="none" normalizeH="0" baseline="0" dirty="0">
                          <a:ln>
                            <a:noFill/>
                          </a:ln>
                          <a:solidFill>
                            <a:srgbClr val="000000"/>
                          </a:solidFill>
                          <a:effectLst/>
                          <a:latin typeface="標楷體" pitchFamily="65" charset="-120"/>
                          <a:ea typeface="標楷體" pitchFamily="65" charset="-120"/>
                        </a:rPr>
                        <a:t>結果</a:t>
                      </a:r>
                    </a:p>
                  </a:txBody>
                  <a:tcPr marT="45728" marB="45728"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75000"/>
                        <a:buFont typeface="Wingdings" pitchFamily="2" charset="2"/>
                        <a:buNone/>
                        <a:tabLst/>
                      </a:pPr>
                      <a:r>
                        <a:rPr kumimoji="1" lang="zh-TW" altLang="en-US" sz="2000" b="1" i="0" u="none" strike="noStrike" cap="none" normalizeH="0" baseline="0">
                          <a:ln>
                            <a:noFill/>
                          </a:ln>
                          <a:solidFill>
                            <a:srgbClr val="000000"/>
                          </a:solidFill>
                          <a:effectLst/>
                          <a:latin typeface="標楷體" pitchFamily="65" charset="-120"/>
                          <a:ea typeface="標楷體" pitchFamily="65" charset="-120"/>
                        </a:rPr>
                        <a:t>判決</a:t>
                      </a:r>
                    </a:p>
                  </a:txBody>
                  <a:tcPr marT="45728" marB="45728"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75000"/>
                        <a:buFont typeface="Wingdings" pitchFamily="2" charset="2"/>
                        <a:buNone/>
                        <a:tabLst/>
                      </a:pPr>
                      <a:r>
                        <a:rPr kumimoji="1" lang="zh-TW" altLang="en-US" sz="2000" b="1" i="0" u="none" strike="noStrike" cap="none" normalizeH="0" baseline="0">
                          <a:ln>
                            <a:noFill/>
                          </a:ln>
                          <a:solidFill>
                            <a:srgbClr val="000000"/>
                          </a:solidFill>
                          <a:effectLst/>
                          <a:latin typeface="標楷體" pitchFamily="65" charset="-120"/>
                          <a:ea typeface="標楷體" pitchFamily="65" charset="-120"/>
                        </a:rPr>
                        <a:t>調解建議或方案→成立或不成立證明書</a:t>
                      </a:r>
                    </a:p>
                  </a:txBody>
                  <a:tcPr marT="45728" marB="45728"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75000"/>
                        <a:buFont typeface="Wingdings" pitchFamily="2" charset="2"/>
                        <a:buNone/>
                        <a:tabLst/>
                      </a:pPr>
                      <a:r>
                        <a:rPr kumimoji="1" lang="zh-TW" altLang="en-US" sz="2000" b="1" i="0" u="none" strike="noStrike" cap="none" normalizeH="0" baseline="0" dirty="0">
                          <a:ln>
                            <a:noFill/>
                          </a:ln>
                          <a:solidFill>
                            <a:srgbClr val="000000"/>
                          </a:solidFill>
                          <a:effectLst/>
                          <a:latin typeface="標楷體" pitchFamily="65" charset="-120"/>
                          <a:ea typeface="標楷體" pitchFamily="65" charset="-120"/>
                        </a:rPr>
                        <a:t>仲裁判斷</a:t>
                      </a:r>
                    </a:p>
                  </a:txBody>
                  <a:tcPr marT="45728" marB="45728"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5"/>
                  </a:ext>
                </a:extLst>
              </a:tr>
            </a:tbl>
          </a:graphicData>
        </a:graphic>
      </p:graphicFrame>
      <p:sp>
        <p:nvSpPr>
          <p:cNvPr id="5163" name="Line 78"/>
          <p:cNvSpPr>
            <a:spLocks noChangeShapeType="1"/>
          </p:cNvSpPr>
          <p:nvPr/>
        </p:nvSpPr>
        <p:spPr bwMode="auto">
          <a:xfrm>
            <a:off x="6242686" y="3212976"/>
            <a:ext cx="287337" cy="0"/>
          </a:xfrm>
          <a:prstGeom prst="line">
            <a:avLst/>
          </a:prstGeom>
          <a:noFill/>
          <a:ln w="25400">
            <a:solidFill>
              <a:srgbClr val="FF0000"/>
            </a:solidFill>
            <a:miter lim="800000"/>
            <a:headEnd/>
            <a:tailEnd type="triangle" w="med" len="med"/>
          </a:ln>
          <a:extLst>
            <a:ext uri="{909E8E84-426E-40DD-AFC4-6F175D3DCCD1}">
              <a14:hiddenFill xmlns:a14="http://schemas.microsoft.com/office/drawing/2010/main">
                <a:noFill/>
              </a14:hiddenFill>
            </a:ext>
          </a:extLst>
        </p:spPr>
        <p:txBody>
          <a:bodyPr wrap="none"/>
          <a:lstStyle/>
          <a:p>
            <a:endParaRPr lang="zh-TW" altLang="en-US"/>
          </a:p>
        </p:txBody>
      </p:sp>
    </p:spTree>
    <p:extLst>
      <p:ext uri="{BB962C8B-B14F-4D97-AF65-F5344CB8AC3E}">
        <p14:creationId xmlns:p14="http://schemas.microsoft.com/office/powerpoint/2010/main" val="3402380995"/>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6149" name="Rectangle 2"/>
          <p:cNvSpPr>
            <a:spLocks noGrp="1" noChangeArrowheads="1"/>
          </p:cNvSpPr>
          <p:nvPr>
            <p:ph type="title" idx="4294967295"/>
          </p:nvPr>
        </p:nvSpPr>
        <p:spPr>
          <a:xfrm>
            <a:off x="395288" y="192088"/>
            <a:ext cx="8748712" cy="788987"/>
          </a:xfrm>
        </p:spPr>
        <p:txBody>
          <a:bodyPr>
            <a:normAutofit fontScale="90000"/>
          </a:bodyPr>
          <a:lstStyle/>
          <a:p>
            <a:pPr eaLnBrk="1" hangingPunct="1"/>
            <a:r>
              <a:rPr lang="zh-TW" altLang="en-US" sz="2800" dirty="0">
                <a:solidFill>
                  <a:srgbClr val="262E35"/>
                </a:solidFill>
                <a:effectLst/>
                <a:latin typeface="標楷體" panose="03000509000000000000" pitchFamily="65" charset="-120"/>
                <a:ea typeface="標楷體" panose="03000509000000000000" pitchFamily="65" charset="-120"/>
              </a:rPr>
              <a:t>採購契約要項第</a:t>
            </a:r>
            <a:r>
              <a:rPr lang="en-US" altLang="zh-TW" sz="2800" dirty="0">
                <a:solidFill>
                  <a:srgbClr val="262E35"/>
                </a:solidFill>
                <a:effectLst/>
                <a:latin typeface="標楷體" panose="03000509000000000000" pitchFamily="65" charset="-120"/>
                <a:ea typeface="標楷體" panose="03000509000000000000" pitchFamily="65" charset="-120"/>
              </a:rPr>
              <a:t>70</a:t>
            </a:r>
            <a:r>
              <a:rPr lang="zh-TW" altLang="en-US" sz="2800" dirty="0">
                <a:solidFill>
                  <a:srgbClr val="262E35"/>
                </a:solidFill>
                <a:effectLst/>
                <a:latin typeface="標楷體" panose="03000509000000000000" pitchFamily="65" charset="-120"/>
                <a:ea typeface="標楷體" panose="03000509000000000000" pitchFamily="65" charset="-120"/>
              </a:rPr>
              <a:t>點、第</a:t>
            </a:r>
            <a:r>
              <a:rPr lang="en-US" altLang="zh-TW" sz="2800" dirty="0">
                <a:solidFill>
                  <a:srgbClr val="262E35"/>
                </a:solidFill>
                <a:effectLst/>
                <a:latin typeface="標楷體" panose="03000509000000000000" pitchFamily="65" charset="-120"/>
                <a:ea typeface="標楷體" panose="03000509000000000000" pitchFamily="65" charset="-120"/>
              </a:rPr>
              <a:t>71</a:t>
            </a:r>
            <a:r>
              <a:rPr lang="zh-TW" altLang="en-US" sz="2800" dirty="0">
                <a:solidFill>
                  <a:srgbClr val="262E35"/>
                </a:solidFill>
                <a:effectLst/>
                <a:latin typeface="標楷體" panose="03000509000000000000" pitchFamily="65" charset="-120"/>
                <a:ea typeface="標楷體" panose="03000509000000000000" pitchFamily="65" charset="-120"/>
              </a:rPr>
              <a:t>點</a:t>
            </a:r>
            <a:r>
              <a:rPr lang="en-US" altLang="zh-TW" sz="2800" dirty="0">
                <a:solidFill>
                  <a:srgbClr val="262E35"/>
                </a:solidFill>
                <a:effectLst/>
                <a:latin typeface="標楷體" panose="03000509000000000000" pitchFamily="65" charset="-120"/>
                <a:ea typeface="標楷體" panose="03000509000000000000" pitchFamily="65" charset="-120"/>
              </a:rPr>
              <a:t>:</a:t>
            </a:r>
            <a:r>
              <a:rPr lang="zh-TW" altLang="en-US" sz="2800" dirty="0">
                <a:solidFill>
                  <a:srgbClr val="262E35"/>
                </a:solidFill>
                <a:effectLst/>
                <a:latin typeface="標楷體" pitchFamily="65" charset="-120"/>
                <a:ea typeface="標楷體" pitchFamily="65" charset="-120"/>
              </a:rPr>
              <a:t>民事訴訟、政府採購法之調解及仲裁之比較（</a:t>
            </a:r>
            <a:r>
              <a:rPr lang="en-US" altLang="zh-TW" sz="2800" dirty="0">
                <a:solidFill>
                  <a:srgbClr val="262E35"/>
                </a:solidFill>
                <a:effectLst/>
                <a:latin typeface="標楷體" pitchFamily="65" charset="-120"/>
                <a:ea typeface="標楷體" pitchFamily="65" charset="-120"/>
              </a:rPr>
              <a:t>2</a:t>
            </a:r>
            <a:r>
              <a:rPr lang="zh-TW" altLang="en-US" sz="2800" dirty="0">
                <a:solidFill>
                  <a:srgbClr val="262E35"/>
                </a:solidFill>
                <a:effectLst/>
                <a:latin typeface="標楷體" pitchFamily="65" charset="-120"/>
                <a:ea typeface="標楷體" pitchFamily="65" charset="-120"/>
              </a:rPr>
              <a:t>）</a:t>
            </a:r>
          </a:p>
        </p:txBody>
      </p:sp>
      <p:graphicFrame>
        <p:nvGraphicFramePr>
          <p:cNvPr id="106562" name="Group 66"/>
          <p:cNvGraphicFramePr>
            <a:graphicFrameLocks noGrp="1"/>
          </p:cNvGraphicFramePr>
          <p:nvPr>
            <p:ph idx="4294967295"/>
          </p:nvPr>
        </p:nvGraphicFramePr>
        <p:xfrm>
          <a:off x="467544" y="1125538"/>
          <a:ext cx="8424861" cy="4867958"/>
        </p:xfrm>
        <a:graphic>
          <a:graphicData uri="http://schemas.openxmlformats.org/drawingml/2006/table">
            <a:tbl>
              <a:tblPr/>
              <a:tblGrid>
                <a:gridCol w="1872384">
                  <a:extLst>
                    <a:ext uri="{9D8B030D-6E8A-4147-A177-3AD203B41FA5}">
                      <a16:colId xmlns:a16="http://schemas.microsoft.com/office/drawing/2014/main" val="20000"/>
                    </a:ext>
                  </a:extLst>
                </a:gridCol>
                <a:gridCol w="1728126">
                  <a:extLst>
                    <a:ext uri="{9D8B030D-6E8A-4147-A177-3AD203B41FA5}">
                      <a16:colId xmlns:a16="http://schemas.microsoft.com/office/drawing/2014/main" val="20001"/>
                    </a:ext>
                  </a:extLst>
                </a:gridCol>
                <a:gridCol w="2376173">
                  <a:extLst>
                    <a:ext uri="{9D8B030D-6E8A-4147-A177-3AD203B41FA5}">
                      <a16:colId xmlns:a16="http://schemas.microsoft.com/office/drawing/2014/main" val="20002"/>
                    </a:ext>
                  </a:extLst>
                </a:gridCol>
                <a:gridCol w="2448178">
                  <a:extLst>
                    <a:ext uri="{9D8B030D-6E8A-4147-A177-3AD203B41FA5}">
                      <a16:colId xmlns:a16="http://schemas.microsoft.com/office/drawing/2014/main" val="20003"/>
                    </a:ext>
                  </a:extLst>
                </a:gridCol>
              </a:tblGrid>
              <a:tr h="431976">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75000"/>
                        <a:buFont typeface="Wingdings" pitchFamily="2" charset="2"/>
                        <a:buNone/>
                        <a:tabLst/>
                      </a:pPr>
                      <a:endParaRPr kumimoji="1" lang="zh-TW" altLang="zh-TW" sz="2000" b="1" i="0" u="none" strike="noStrike" cap="none" normalizeH="0" baseline="0" dirty="0">
                        <a:ln>
                          <a:noFill/>
                        </a:ln>
                        <a:solidFill>
                          <a:schemeClr val="tx1"/>
                        </a:solidFill>
                        <a:effectLst/>
                        <a:latin typeface="標楷體" pitchFamily="65" charset="-120"/>
                        <a:ea typeface="標楷體" pitchFamily="65" charset="-120"/>
                      </a:endParaRPr>
                    </a:p>
                  </a:txBody>
                  <a:tcPr marL="91437" marR="91437" marT="45713" marB="45713"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75000"/>
                        <a:buFont typeface="Wingdings" pitchFamily="2" charset="2"/>
                        <a:buNone/>
                        <a:tabLst/>
                      </a:pPr>
                      <a:r>
                        <a:rPr kumimoji="1" lang="zh-TW" altLang="en-US" sz="2000" b="1" i="0" u="none" strike="noStrike" cap="none" normalizeH="0" baseline="0" dirty="0">
                          <a:ln>
                            <a:noFill/>
                          </a:ln>
                          <a:solidFill>
                            <a:srgbClr val="000000"/>
                          </a:solidFill>
                          <a:effectLst/>
                          <a:latin typeface="標楷體" pitchFamily="65" charset="-120"/>
                          <a:ea typeface="標楷體" pitchFamily="65" charset="-120"/>
                        </a:rPr>
                        <a:t>民事訴訟</a:t>
                      </a:r>
                    </a:p>
                  </a:txBody>
                  <a:tcPr marL="91437" marR="91437" marT="45713" marB="45713"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75000"/>
                        <a:buFont typeface="Wingdings" pitchFamily="2" charset="2"/>
                        <a:buNone/>
                        <a:tabLst/>
                      </a:pPr>
                      <a:r>
                        <a:rPr kumimoji="1" lang="zh-TW" altLang="en-US" sz="2000" b="1" i="0" u="none" strike="noStrike" cap="none" normalizeH="0" baseline="0" dirty="0">
                          <a:ln>
                            <a:noFill/>
                          </a:ln>
                          <a:solidFill>
                            <a:srgbClr val="000000"/>
                          </a:solidFill>
                          <a:effectLst/>
                          <a:latin typeface="標楷體" pitchFamily="65" charset="-120"/>
                          <a:ea typeface="標楷體" pitchFamily="65" charset="-120"/>
                        </a:rPr>
                        <a:t>政府採購法之調解</a:t>
                      </a:r>
                    </a:p>
                  </a:txBody>
                  <a:tcPr marL="91437" marR="91437" marT="45713" marB="45713"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solidFill>
                      <a:schemeClr val="accent6">
                        <a:lumMod val="20000"/>
                        <a:lumOff val="80000"/>
                      </a:schemeClr>
                    </a:solid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75000"/>
                        <a:buFont typeface="Wingdings" pitchFamily="2" charset="2"/>
                        <a:buNone/>
                        <a:tabLst/>
                      </a:pPr>
                      <a:r>
                        <a:rPr kumimoji="1" lang="zh-TW" altLang="en-US" sz="2000" b="1" i="0" u="none" strike="noStrike" cap="none" normalizeH="0" baseline="0" dirty="0">
                          <a:ln>
                            <a:noFill/>
                          </a:ln>
                          <a:solidFill>
                            <a:srgbClr val="000000"/>
                          </a:solidFill>
                          <a:effectLst/>
                          <a:latin typeface="標楷體" pitchFamily="65" charset="-120"/>
                          <a:ea typeface="標楷體" pitchFamily="65" charset="-120"/>
                        </a:rPr>
                        <a:t>仲裁</a:t>
                      </a:r>
                    </a:p>
                  </a:txBody>
                  <a:tcPr marL="91437" marR="91437" marT="45713" marB="45713"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solidFill>
                      <a:schemeClr val="tx2">
                        <a:lumMod val="20000"/>
                        <a:lumOff val="80000"/>
                      </a:schemeClr>
                    </a:solidFill>
                  </a:tcPr>
                </a:tc>
                <a:extLst>
                  <a:ext uri="{0D108BD9-81ED-4DB2-BD59-A6C34878D82A}">
                    <a16:rowId xmlns:a16="http://schemas.microsoft.com/office/drawing/2014/main" val="10000"/>
                  </a:ext>
                </a:extLst>
              </a:tr>
              <a:tr h="1066783">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75000"/>
                        <a:buFont typeface="Wingdings" pitchFamily="2" charset="2"/>
                        <a:buNone/>
                        <a:tabLst/>
                      </a:pPr>
                      <a:r>
                        <a:rPr kumimoji="1" lang="zh-TW" altLang="en-US" sz="2000" b="1" i="0" u="none" strike="noStrike" cap="none" normalizeH="0" baseline="0" dirty="0">
                          <a:ln>
                            <a:noFill/>
                          </a:ln>
                          <a:solidFill>
                            <a:srgbClr val="000000"/>
                          </a:solidFill>
                          <a:effectLst/>
                          <a:latin typeface="標楷體" pitchFamily="65" charset="-120"/>
                          <a:ea typeface="標楷體" pitchFamily="65" charset="-120"/>
                        </a:rPr>
                        <a:t>處理時限</a:t>
                      </a:r>
                      <a:endParaRPr kumimoji="1" lang="en-US" altLang="zh-TW" sz="2000" b="1" i="0" u="none" strike="noStrike" cap="none" normalizeH="0" baseline="0" dirty="0">
                        <a:ln>
                          <a:noFill/>
                        </a:ln>
                        <a:solidFill>
                          <a:srgbClr val="000000"/>
                        </a:solidFill>
                        <a:effectLst/>
                        <a:latin typeface="標楷體" pitchFamily="65" charset="-120"/>
                        <a:ea typeface="標楷體" pitchFamily="65" charset="-120"/>
                      </a:endParaRPr>
                    </a:p>
                    <a:p>
                      <a:pPr marL="0" marR="0" lvl="0" indent="0" algn="l" defTabSz="914400" rtl="0" eaLnBrk="1" fontAlgn="base" latinLnBrk="0" hangingPunct="1">
                        <a:lnSpc>
                          <a:spcPct val="100000"/>
                        </a:lnSpc>
                        <a:spcBef>
                          <a:spcPct val="20000"/>
                        </a:spcBef>
                        <a:spcAft>
                          <a:spcPct val="0"/>
                        </a:spcAft>
                        <a:buClr>
                          <a:schemeClr val="folHlink"/>
                        </a:buClr>
                        <a:buSzPct val="75000"/>
                        <a:buFont typeface="Wingdings" pitchFamily="2" charset="2"/>
                        <a:buNone/>
                        <a:tabLst/>
                      </a:pPr>
                      <a:r>
                        <a:rPr kumimoji="1" lang="en-US" altLang="zh-TW" sz="2000" b="1" i="0" u="none" strike="noStrike" cap="none" normalizeH="0" baseline="0" dirty="0">
                          <a:ln>
                            <a:noFill/>
                          </a:ln>
                          <a:solidFill>
                            <a:srgbClr val="000000"/>
                          </a:solidFill>
                          <a:effectLst/>
                          <a:latin typeface="標楷體" pitchFamily="65" charset="-120"/>
                          <a:ea typeface="標楷體" pitchFamily="65" charset="-120"/>
                        </a:rPr>
                        <a:t>(91</a:t>
                      </a:r>
                      <a:r>
                        <a:rPr kumimoji="1" lang="zh-TW" altLang="en-US" sz="2000" b="1" i="0" u="none" strike="noStrike" cap="none" normalizeH="0" baseline="0" dirty="0">
                          <a:ln>
                            <a:noFill/>
                          </a:ln>
                          <a:solidFill>
                            <a:srgbClr val="000000"/>
                          </a:solidFill>
                          <a:effectLst/>
                          <a:latin typeface="標楷體" pitchFamily="65" charset="-120"/>
                          <a:ea typeface="標楷體" pitchFamily="65" charset="-120"/>
                        </a:rPr>
                        <a:t>年至</a:t>
                      </a:r>
                      <a:r>
                        <a:rPr kumimoji="1" lang="en-US" altLang="zh-TW" sz="2000" b="1" i="0" u="none" strike="noStrike" cap="none" normalizeH="0" baseline="0" dirty="0">
                          <a:ln>
                            <a:noFill/>
                          </a:ln>
                          <a:solidFill>
                            <a:srgbClr val="000000"/>
                          </a:solidFill>
                          <a:effectLst/>
                          <a:latin typeface="標楷體" pitchFamily="65" charset="-120"/>
                          <a:ea typeface="標楷體" pitchFamily="65" charset="-120"/>
                        </a:rPr>
                        <a:t>101</a:t>
                      </a:r>
                      <a:r>
                        <a:rPr kumimoji="1" lang="zh-TW" altLang="en-US" sz="2000" b="1" i="0" u="none" strike="noStrike" cap="none" normalizeH="0" baseline="0" dirty="0">
                          <a:ln>
                            <a:noFill/>
                          </a:ln>
                          <a:solidFill>
                            <a:srgbClr val="000000"/>
                          </a:solidFill>
                          <a:effectLst/>
                          <a:latin typeface="標楷體" pitchFamily="65" charset="-120"/>
                          <a:ea typeface="標楷體" pitchFamily="65" charset="-120"/>
                        </a:rPr>
                        <a:t>年</a:t>
                      </a:r>
                      <a:r>
                        <a:rPr kumimoji="1" lang="en-US" altLang="zh-TW" sz="2000" b="1" i="0" u="none" strike="noStrike" cap="none" normalizeH="0" baseline="0" dirty="0">
                          <a:ln>
                            <a:noFill/>
                          </a:ln>
                          <a:solidFill>
                            <a:srgbClr val="000000"/>
                          </a:solidFill>
                          <a:effectLst/>
                          <a:latin typeface="標楷體" pitchFamily="65" charset="-120"/>
                          <a:ea typeface="標楷體" pitchFamily="65" charset="-120"/>
                        </a:rPr>
                        <a:t>5</a:t>
                      </a:r>
                      <a:r>
                        <a:rPr kumimoji="1" lang="zh-TW" altLang="en-US" sz="2000" b="1" i="0" u="none" strike="noStrike" cap="none" normalizeH="0" baseline="0" dirty="0">
                          <a:ln>
                            <a:noFill/>
                          </a:ln>
                          <a:solidFill>
                            <a:srgbClr val="000000"/>
                          </a:solidFill>
                          <a:effectLst/>
                          <a:latin typeface="標楷體" pitchFamily="65" charset="-120"/>
                          <a:ea typeface="標楷體" pitchFamily="65" charset="-120"/>
                        </a:rPr>
                        <a:t>千萬工程採購</a:t>
                      </a:r>
                      <a:r>
                        <a:rPr kumimoji="1" lang="en-US" altLang="zh-TW" sz="2000" b="1" i="0" u="none" strike="noStrike" cap="none" normalizeH="0" baseline="0" dirty="0">
                          <a:ln>
                            <a:noFill/>
                          </a:ln>
                          <a:solidFill>
                            <a:srgbClr val="000000"/>
                          </a:solidFill>
                          <a:effectLst/>
                          <a:latin typeface="標楷體" pitchFamily="65" charset="-120"/>
                          <a:ea typeface="標楷體" pitchFamily="65" charset="-120"/>
                        </a:rPr>
                        <a:t>)</a:t>
                      </a:r>
                      <a:endParaRPr kumimoji="1" lang="zh-TW" altLang="en-US" sz="2000" b="1" i="0" u="none" strike="noStrike" cap="none" normalizeH="0" baseline="0" dirty="0">
                        <a:ln>
                          <a:noFill/>
                        </a:ln>
                        <a:solidFill>
                          <a:srgbClr val="000000"/>
                        </a:solidFill>
                        <a:effectLst/>
                        <a:latin typeface="標楷體" pitchFamily="65" charset="-120"/>
                        <a:ea typeface="標楷體" pitchFamily="65" charset="-120"/>
                      </a:endParaRPr>
                    </a:p>
                  </a:txBody>
                  <a:tcPr marL="91437" marR="91437" marT="45713" marB="45713"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75000"/>
                        <a:buFont typeface="Wingdings" pitchFamily="2" charset="2"/>
                        <a:buNone/>
                        <a:tabLst/>
                      </a:pPr>
                      <a:r>
                        <a:rPr kumimoji="1" lang="zh-TW" altLang="en-US" sz="2000" b="1" i="0" u="none" strike="noStrike" cap="none" normalizeH="0" baseline="0" dirty="0">
                          <a:ln>
                            <a:noFill/>
                          </a:ln>
                          <a:solidFill>
                            <a:srgbClr val="000000"/>
                          </a:solidFill>
                          <a:effectLst/>
                          <a:latin typeface="標楷體" pitchFamily="65" charset="-120"/>
                          <a:ea typeface="標楷體" pitchFamily="65" charset="-120"/>
                        </a:rPr>
                        <a:t>較長（三審三級為原則）</a:t>
                      </a:r>
                      <a:endParaRPr kumimoji="1" lang="en-US" altLang="zh-TW" sz="2000" b="1" i="0" u="none" strike="noStrike" cap="none" normalizeH="0" baseline="0" dirty="0">
                        <a:ln>
                          <a:noFill/>
                        </a:ln>
                        <a:solidFill>
                          <a:srgbClr val="000000"/>
                        </a:solidFill>
                        <a:effectLst/>
                        <a:latin typeface="標楷體" pitchFamily="65" charset="-120"/>
                        <a:ea typeface="標楷體" pitchFamily="65" charset="-120"/>
                      </a:endParaRPr>
                    </a:p>
                    <a:p>
                      <a:pPr marL="0" marR="0" lvl="0" indent="0" algn="l" defTabSz="914400" rtl="0" eaLnBrk="1" fontAlgn="base" latinLnBrk="0" hangingPunct="1">
                        <a:lnSpc>
                          <a:spcPct val="100000"/>
                        </a:lnSpc>
                        <a:spcBef>
                          <a:spcPct val="20000"/>
                        </a:spcBef>
                        <a:spcAft>
                          <a:spcPct val="0"/>
                        </a:spcAft>
                        <a:buClr>
                          <a:schemeClr val="folHlink"/>
                        </a:buClr>
                        <a:buSzPct val="75000"/>
                        <a:buFont typeface="Wingdings" pitchFamily="2" charset="2"/>
                        <a:buNone/>
                        <a:tabLst/>
                      </a:pPr>
                      <a:r>
                        <a:rPr kumimoji="1" lang="en-US" altLang="zh-TW" sz="2000" b="1" i="0" u="none" strike="noStrike" cap="none" normalizeH="0" baseline="0" dirty="0">
                          <a:ln>
                            <a:noFill/>
                          </a:ln>
                          <a:solidFill>
                            <a:srgbClr val="000000"/>
                          </a:solidFill>
                          <a:effectLst/>
                          <a:latin typeface="標楷體" pitchFamily="65" charset="-120"/>
                          <a:ea typeface="標楷體" pitchFamily="65" charset="-120"/>
                        </a:rPr>
                        <a:t>(2.08</a:t>
                      </a:r>
                      <a:r>
                        <a:rPr kumimoji="1" lang="zh-TW" altLang="en-US" sz="2000" b="1" i="0" u="none" strike="noStrike" cap="none" normalizeH="0" baseline="0" dirty="0">
                          <a:ln>
                            <a:noFill/>
                          </a:ln>
                          <a:solidFill>
                            <a:srgbClr val="000000"/>
                          </a:solidFill>
                          <a:effectLst/>
                          <a:latin typeface="標楷體" pitchFamily="65" charset="-120"/>
                          <a:ea typeface="標楷體" pitchFamily="65" charset="-120"/>
                        </a:rPr>
                        <a:t>年</a:t>
                      </a:r>
                      <a:r>
                        <a:rPr kumimoji="1" lang="en-US" altLang="zh-TW" sz="2000" b="1" i="0" u="none" strike="noStrike" cap="none" normalizeH="0" baseline="0" dirty="0">
                          <a:ln>
                            <a:noFill/>
                          </a:ln>
                          <a:solidFill>
                            <a:srgbClr val="000000"/>
                          </a:solidFill>
                          <a:effectLst/>
                          <a:latin typeface="標楷體" pitchFamily="65" charset="-120"/>
                          <a:ea typeface="標楷體" pitchFamily="65" charset="-120"/>
                        </a:rPr>
                        <a:t>)</a:t>
                      </a:r>
                      <a:endParaRPr kumimoji="1" lang="zh-TW" altLang="en-US" sz="2000" b="1" i="0" u="none" strike="noStrike" cap="none" normalizeH="0" baseline="0" dirty="0">
                        <a:ln>
                          <a:noFill/>
                        </a:ln>
                        <a:solidFill>
                          <a:srgbClr val="000000"/>
                        </a:solidFill>
                        <a:effectLst/>
                        <a:latin typeface="標楷體" pitchFamily="65" charset="-120"/>
                        <a:ea typeface="標楷體" pitchFamily="65" charset="-120"/>
                      </a:endParaRPr>
                    </a:p>
                  </a:txBody>
                  <a:tcPr marL="91437" marR="91437" marT="45713" marB="45713"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75000"/>
                        <a:buFont typeface="Wingdings" pitchFamily="2" charset="2"/>
                        <a:buNone/>
                        <a:tabLst/>
                      </a:pPr>
                      <a:r>
                        <a:rPr kumimoji="1" lang="en-US" altLang="zh-TW" sz="2000" b="1" i="0" u="none" strike="noStrike" cap="none" normalizeH="0" baseline="0" dirty="0">
                          <a:ln>
                            <a:noFill/>
                          </a:ln>
                          <a:solidFill>
                            <a:srgbClr val="000000"/>
                          </a:solidFill>
                          <a:effectLst/>
                          <a:latin typeface="標楷體" pitchFamily="65" charset="-120"/>
                          <a:ea typeface="標楷體" pitchFamily="65" charset="-120"/>
                        </a:rPr>
                        <a:t>4</a:t>
                      </a:r>
                      <a:r>
                        <a:rPr kumimoji="1" lang="zh-TW" altLang="en-US" sz="2000" b="1" i="0" u="none" strike="noStrike" cap="none" normalizeH="0" baseline="0" dirty="0">
                          <a:ln>
                            <a:noFill/>
                          </a:ln>
                          <a:solidFill>
                            <a:srgbClr val="000000"/>
                          </a:solidFill>
                          <a:effectLst/>
                          <a:latin typeface="標楷體" pitchFamily="65" charset="-120"/>
                          <a:ea typeface="標楷體" pitchFamily="65" charset="-120"/>
                        </a:rPr>
                        <a:t>個月，必要時得延長之</a:t>
                      </a:r>
                      <a:r>
                        <a:rPr kumimoji="1" lang="en-US" altLang="zh-TW" sz="2000" b="1" i="0" u="none" strike="noStrike" cap="none" normalizeH="0" baseline="0" dirty="0">
                          <a:ln>
                            <a:noFill/>
                          </a:ln>
                          <a:solidFill>
                            <a:srgbClr val="000000"/>
                          </a:solidFill>
                          <a:effectLst/>
                          <a:latin typeface="標楷體" pitchFamily="65" charset="-120"/>
                          <a:ea typeface="標楷體" pitchFamily="65" charset="-120"/>
                        </a:rPr>
                        <a:t>(7</a:t>
                      </a:r>
                      <a:r>
                        <a:rPr kumimoji="1" lang="zh-TW" altLang="en-US" sz="2000" b="1" i="0" u="none" strike="noStrike" cap="none" normalizeH="0" baseline="0" dirty="0">
                          <a:ln>
                            <a:noFill/>
                          </a:ln>
                          <a:solidFill>
                            <a:srgbClr val="000000"/>
                          </a:solidFill>
                          <a:effectLst/>
                          <a:latin typeface="標楷體" pitchFamily="65" charset="-120"/>
                          <a:ea typeface="標楷體" pitchFamily="65" charset="-120"/>
                        </a:rPr>
                        <a:t>個月</a:t>
                      </a:r>
                      <a:r>
                        <a:rPr kumimoji="1" lang="en-US" altLang="zh-TW" sz="2000" b="1" i="0" u="none" strike="noStrike" cap="none" normalizeH="0" baseline="0" dirty="0">
                          <a:ln>
                            <a:noFill/>
                          </a:ln>
                          <a:solidFill>
                            <a:srgbClr val="000000"/>
                          </a:solidFill>
                          <a:effectLst/>
                          <a:latin typeface="標楷體" pitchFamily="65" charset="-120"/>
                          <a:ea typeface="標楷體" pitchFamily="65" charset="-120"/>
                        </a:rPr>
                        <a:t>)</a:t>
                      </a:r>
                      <a:endParaRPr kumimoji="1" lang="zh-TW" altLang="en-US" sz="2000" b="1" i="0" u="none" strike="noStrike" cap="none" normalizeH="0" baseline="0" dirty="0">
                        <a:ln>
                          <a:noFill/>
                        </a:ln>
                        <a:solidFill>
                          <a:srgbClr val="000000"/>
                        </a:solidFill>
                        <a:effectLst/>
                        <a:latin typeface="標楷體" pitchFamily="65" charset="-120"/>
                        <a:ea typeface="標楷體" pitchFamily="65" charset="-120"/>
                      </a:endParaRPr>
                    </a:p>
                  </a:txBody>
                  <a:tcPr marL="91437" marR="91437" marT="45713" marB="45713"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75000"/>
                        <a:buFont typeface="Wingdings" pitchFamily="2" charset="2"/>
                        <a:buNone/>
                        <a:tabLst/>
                      </a:pPr>
                      <a:r>
                        <a:rPr kumimoji="1" lang="en-US" altLang="zh-TW" sz="2000" b="1" i="0" u="none" strike="noStrike" cap="none" normalizeH="0" baseline="0" dirty="0">
                          <a:ln>
                            <a:noFill/>
                          </a:ln>
                          <a:solidFill>
                            <a:srgbClr val="000000"/>
                          </a:solidFill>
                          <a:effectLst/>
                          <a:latin typeface="標楷體" pitchFamily="65" charset="-120"/>
                          <a:ea typeface="標楷體" pitchFamily="65" charset="-120"/>
                        </a:rPr>
                        <a:t>6</a:t>
                      </a:r>
                      <a:r>
                        <a:rPr kumimoji="1" lang="zh-TW" altLang="en-US" sz="2000" b="1" i="0" u="none" strike="noStrike" cap="none" normalizeH="0" baseline="0" dirty="0">
                          <a:ln>
                            <a:noFill/>
                          </a:ln>
                          <a:solidFill>
                            <a:srgbClr val="000000"/>
                          </a:solidFill>
                          <a:effectLst/>
                          <a:latin typeface="標楷體" pitchFamily="65" charset="-120"/>
                          <a:ea typeface="標楷體" pitchFamily="65" charset="-120"/>
                        </a:rPr>
                        <a:t>個月，得延長</a:t>
                      </a:r>
                      <a:r>
                        <a:rPr kumimoji="1" lang="en-US" altLang="zh-TW" sz="2000" b="1" i="0" u="none" strike="noStrike" cap="none" normalizeH="0" baseline="0" dirty="0">
                          <a:ln>
                            <a:noFill/>
                          </a:ln>
                          <a:solidFill>
                            <a:srgbClr val="000000"/>
                          </a:solidFill>
                          <a:effectLst/>
                          <a:latin typeface="標楷體" pitchFamily="65" charset="-120"/>
                          <a:ea typeface="標楷體" pitchFamily="65" charset="-120"/>
                        </a:rPr>
                        <a:t>3</a:t>
                      </a:r>
                      <a:r>
                        <a:rPr kumimoji="1" lang="zh-TW" altLang="en-US" sz="2000" b="1" i="0" u="none" strike="noStrike" cap="none" normalizeH="0" baseline="0" dirty="0">
                          <a:ln>
                            <a:noFill/>
                          </a:ln>
                          <a:solidFill>
                            <a:srgbClr val="000000"/>
                          </a:solidFill>
                          <a:effectLst/>
                          <a:latin typeface="標楷體" pitchFamily="65" charset="-120"/>
                          <a:ea typeface="標楷體" pitchFamily="65" charset="-120"/>
                        </a:rPr>
                        <a:t>個月</a:t>
                      </a:r>
                      <a:r>
                        <a:rPr kumimoji="1" lang="en-US" altLang="zh-TW" sz="2000" b="1" i="0" u="none" strike="noStrike" cap="none" normalizeH="0" baseline="0" dirty="0">
                          <a:ln>
                            <a:noFill/>
                          </a:ln>
                          <a:solidFill>
                            <a:srgbClr val="000000"/>
                          </a:solidFill>
                          <a:effectLst/>
                          <a:latin typeface="標楷體" pitchFamily="65" charset="-120"/>
                          <a:ea typeface="標楷體" pitchFamily="65" charset="-120"/>
                        </a:rPr>
                        <a:t>(1.14</a:t>
                      </a:r>
                      <a:r>
                        <a:rPr kumimoji="1" lang="zh-TW" altLang="en-US" sz="2000" b="1" i="0" u="none" strike="noStrike" cap="none" normalizeH="0" baseline="0" dirty="0">
                          <a:ln>
                            <a:noFill/>
                          </a:ln>
                          <a:solidFill>
                            <a:srgbClr val="000000"/>
                          </a:solidFill>
                          <a:effectLst/>
                          <a:latin typeface="標楷體" pitchFamily="65" charset="-120"/>
                          <a:ea typeface="標楷體" pitchFamily="65" charset="-120"/>
                        </a:rPr>
                        <a:t>年</a:t>
                      </a:r>
                      <a:r>
                        <a:rPr kumimoji="1" lang="en-US" altLang="zh-TW" sz="2000" b="1" i="0" u="none" strike="noStrike" cap="none" normalizeH="0" baseline="0" dirty="0">
                          <a:ln>
                            <a:noFill/>
                          </a:ln>
                          <a:solidFill>
                            <a:srgbClr val="000000"/>
                          </a:solidFill>
                          <a:effectLst/>
                          <a:latin typeface="標楷體" pitchFamily="65" charset="-120"/>
                          <a:ea typeface="標楷體" pitchFamily="65" charset="-120"/>
                        </a:rPr>
                        <a:t>)</a:t>
                      </a:r>
                      <a:endParaRPr kumimoji="1" lang="zh-TW" altLang="en-US" sz="2000" b="1" i="0" u="none" strike="noStrike" cap="none" normalizeH="0" baseline="0" dirty="0">
                        <a:ln>
                          <a:noFill/>
                        </a:ln>
                        <a:solidFill>
                          <a:srgbClr val="000000"/>
                        </a:solidFill>
                        <a:effectLst/>
                        <a:latin typeface="標楷體" pitchFamily="65" charset="-120"/>
                        <a:ea typeface="標楷體" pitchFamily="65" charset="-120"/>
                      </a:endParaRPr>
                    </a:p>
                  </a:txBody>
                  <a:tcPr marL="91437" marR="91437" marT="45713" marB="45713"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2590780">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75000"/>
                        <a:buFont typeface="Wingdings" pitchFamily="2" charset="2"/>
                        <a:buNone/>
                        <a:tabLst/>
                      </a:pPr>
                      <a:r>
                        <a:rPr kumimoji="1" lang="zh-TW" altLang="en-US" sz="2000" b="1" i="0" u="none" strike="noStrike" cap="none" normalizeH="0" baseline="0" dirty="0">
                          <a:ln>
                            <a:noFill/>
                          </a:ln>
                          <a:solidFill>
                            <a:srgbClr val="000000"/>
                          </a:solidFill>
                          <a:effectLst/>
                          <a:latin typeface="標楷體" pitchFamily="65" charset="-120"/>
                          <a:ea typeface="標楷體" pitchFamily="65" charset="-120"/>
                        </a:rPr>
                        <a:t>效力</a:t>
                      </a:r>
                    </a:p>
                  </a:txBody>
                  <a:tcPr marL="91437" marR="91437" marT="45713" marB="45713"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20000"/>
                        </a:spcBef>
                        <a:spcAft>
                          <a:spcPct val="0"/>
                        </a:spcAft>
                        <a:buClr>
                          <a:schemeClr val="folHlink"/>
                        </a:buClr>
                        <a:buSzPct val="75000"/>
                        <a:buFont typeface="Wingdings" pitchFamily="2" charset="2"/>
                        <a:buNone/>
                        <a:tabLst/>
                      </a:pPr>
                      <a:r>
                        <a:rPr kumimoji="1" lang="zh-TW" altLang="en-US" sz="2000" b="1" i="0" u="none" strike="noStrike" cap="none" normalizeH="0" baseline="0" dirty="0">
                          <a:ln>
                            <a:noFill/>
                          </a:ln>
                          <a:solidFill>
                            <a:srgbClr val="FF3300"/>
                          </a:solidFill>
                          <a:effectLst/>
                          <a:latin typeface="標楷體" pitchFamily="65" charset="-120"/>
                          <a:ea typeface="標楷體" pitchFamily="65" charset="-120"/>
                        </a:rPr>
                        <a:t>確定判決具有既判力及執行力</a:t>
                      </a:r>
                      <a:r>
                        <a:rPr kumimoji="1" lang="zh-TW" altLang="en-US" sz="2000" b="1" i="0" u="none" strike="noStrike" cap="none" normalizeH="0" baseline="0" dirty="0">
                          <a:ln>
                            <a:noFill/>
                          </a:ln>
                          <a:solidFill>
                            <a:srgbClr val="000000"/>
                          </a:solidFill>
                          <a:effectLst/>
                          <a:latin typeface="標楷體" pitchFamily="65" charset="-120"/>
                          <a:ea typeface="標楷體" pitchFamily="65" charset="-120"/>
                        </a:rPr>
                        <a:t>（得聲請強制執行）</a:t>
                      </a:r>
                    </a:p>
                  </a:txBody>
                  <a:tcPr marL="91437" marR="91437" marT="45713" marB="45713"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20000"/>
                        </a:spcBef>
                        <a:spcAft>
                          <a:spcPct val="0"/>
                        </a:spcAft>
                        <a:buClr>
                          <a:schemeClr val="folHlink"/>
                        </a:buClr>
                        <a:buSzPct val="75000"/>
                        <a:buFont typeface="Wingdings" pitchFamily="2" charset="2"/>
                        <a:buNone/>
                        <a:tabLst/>
                      </a:pPr>
                      <a:r>
                        <a:rPr kumimoji="1" lang="zh-TW" altLang="en-US" sz="2000" b="1" i="0" u="none" strike="noStrike" cap="none" normalizeH="0" baseline="0" dirty="0">
                          <a:ln>
                            <a:noFill/>
                          </a:ln>
                          <a:solidFill>
                            <a:srgbClr val="000000"/>
                          </a:solidFill>
                          <a:effectLst/>
                          <a:latin typeface="標楷體" pitchFamily="65" charset="-120"/>
                          <a:ea typeface="標楷體" pitchFamily="65" charset="-120"/>
                        </a:rPr>
                        <a:t>調解成立與法院確定判決有同一效力，除撤銷調解之訴外，</a:t>
                      </a:r>
                      <a:r>
                        <a:rPr kumimoji="1" lang="zh-TW" altLang="en-US" sz="2000" b="1" i="0" u="none" strike="noStrike" cap="none" normalizeH="0" baseline="0" dirty="0">
                          <a:ln>
                            <a:noFill/>
                          </a:ln>
                          <a:solidFill>
                            <a:srgbClr val="FF3300"/>
                          </a:solidFill>
                          <a:effectLst/>
                          <a:latin typeface="標楷體" pitchFamily="65" charset="-120"/>
                          <a:ea typeface="標楷體" pitchFamily="65" charset="-120"/>
                        </a:rPr>
                        <a:t>調解成立書無待法院裁定即可聲請執行力</a:t>
                      </a:r>
                      <a:r>
                        <a:rPr kumimoji="1" lang="zh-TW" altLang="en-US" sz="2000" b="1" i="0" u="none" strike="noStrike" cap="none" normalizeH="0" baseline="0" dirty="0">
                          <a:ln>
                            <a:noFill/>
                          </a:ln>
                          <a:solidFill>
                            <a:schemeClr val="tx1"/>
                          </a:solidFill>
                          <a:effectLst/>
                          <a:latin typeface="標楷體" pitchFamily="65" charset="-120"/>
                          <a:ea typeface="標楷體" pitchFamily="65" charset="-120"/>
                        </a:rPr>
                        <a:t>（具執行名義）。</a:t>
                      </a:r>
                    </a:p>
                    <a:p>
                      <a:pPr marL="0" marR="0" lvl="0" indent="0" algn="just" defTabSz="914400" rtl="0" eaLnBrk="1" fontAlgn="base" latinLnBrk="0" hangingPunct="1">
                        <a:lnSpc>
                          <a:spcPct val="100000"/>
                        </a:lnSpc>
                        <a:spcBef>
                          <a:spcPct val="20000"/>
                        </a:spcBef>
                        <a:spcAft>
                          <a:spcPct val="0"/>
                        </a:spcAft>
                        <a:buClr>
                          <a:schemeClr val="folHlink"/>
                        </a:buClr>
                        <a:buSzPct val="75000"/>
                        <a:buFont typeface="Wingdings" pitchFamily="2" charset="2"/>
                        <a:buNone/>
                        <a:tabLst/>
                      </a:pPr>
                      <a:endParaRPr kumimoji="1" lang="en-US" altLang="zh-TW" sz="2000" b="1" i="0" u="none" strike="noStrike" cap="none" normalizeH="0" baseline="0" dirty="0">
                        <a:ln>
                          <a:noFill/>
                        </a:ln>
                        <a:solidFill>
                          <a:schemeClr val="tx1"/>
                        </a:solidFill>
                        <a:effectLst/>
                        <a:latin typeface="標楷體" pitchFamily="65" charset="-120"/>
                        <a:ea typeface="標楷體" pitchFamily="65" charset="-120"/>
                      </a:endParaRPr>
                    </a:p>
                  </a:txBody>
                  <a:tcPr marL="91437" marR="91437" marT="45713" marB="45713"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20000"/>
                        </a:spcBef>
                        <a:spcAft>
                          <a:spcPct val="0"/>
                        </a:spcAft>
                        <a:buClr>
                          <a:schemeClr val="folHlink"/>
                        </a:buClr>
                        <a:buSzPct val="75000"/>
                        <a:buFont typeface="Wingdings" pitchFamily="2" charset="2"/>
                        <a:buNone/>
                        <a:tabLst/>
                      </a:pPr>
                      <a:r>
                        <a:rPr kumimoji="1" lang="zh-TW" altLang="en-US" sz="2000" b="1" i="0" u="none" strike="noStrike" cap="none" normalizeH="0" baseline="0" dirty="0">
                          <a:ln>
                            <a:noFill/>
                          </a:ln>
                          <a:solidFill>
                            <a:srgbClr val="000000"/>
                          </a:solidFill>
                          <a:effectLst/>
                          <a:latin typeface="標楷體" pitchFamily="65" charset="-120"/>
                          <a:ea typeface="標楷體" pitchFamily="65" charset="-120"/>
                        </a:rPr>
                        <a:t>一審終結</a:t>
                      </a:r>
                      <a:r>
                        <a:rPr kumimoji="1" lang="zh-TW" altLang="en-US" sz="2000" b="1" i="0" u="none" strike="noStrike" cap="none" normalizeH="0" baseline="0" dirty="0">
                          <a:ln>
                            <a:noFill/>
                          </a:ln>
                          <a:solidFill>
                            <a:srgbClr val="000000"/>
                          </a:solidFill>
                          <a:effectLst/>
                          <a:latin typeface="Verdana" pitchFamily="34" charset="0"/>
                          <a:ea typeface="標楷體" pitchFamily="65" charset="-120"/>
                        </a:rPr>
                        <a:t>。</a:t>
                      </a:r>
                      <a:r>
                        <a:rPr kumimoji="1" lang="zh-TW" altLang="en-US" sz="2000" b="1" i="0" u="none" strike="noStrike" cap="none" normalizeH="0" baseline="0" dirty="0">
                          <a:ln>
                            <a:noFill/>
                          </a:ln>
                          <a:solidFill>
                            <a:srgbClr val="000000"/>
                          </a:solidFill>
                          <a:effectLst/>
                          <a:latin typeface="標楷體" pitchFamily="65" charset="-120"/>
                          <a:ea typeface="標楷體" pitchFamily="65" charset="-120"/>
                        </a:rPr>
                        <a:t>除經撤銷仲裁判斷之訴外，仲裁判斷即為終局決定。</a:t>
                      </a:r>
                      <a:r>
                        <a:rPr kumimoji="1" lang="zh-TW" altLang="en-US" sz="2000" b="1" i="0" u="none" strike="noStrike" cap="none" normalizeH="0" baseline="0" dirty="0">
                          <a:ln>
                            <a:noFill/>
                          </a:ln>
                          <a:solidFill>
                            <a:srgbClr val="FF3300"/>
                          </a:solidFill>
                          <a:effectLst/>
                          <a:latin typeface="標楷體" pitchFamily="65" charset="-120"/>
                          <a:ea typeface="標楷體" pitchFamily="65" charset="-120"/>
                        </a:rPr>
                        <a:t>原則上須經法院為執行裁定後方得強制執行</a:t>
                      </a:r>
                      <a:r>
                        <a:rPr kumimoji="1" lang="zh-TW" altLang="en-US" sz="2000" b="1" i="0" u="none" strike="noStrike" cap="none" normalizeH="0" baseline="0" dirty="0">
                          <a:ln>
                            <a:noFill/>
                          </a:ln>
                          <a:solidFill>
                            <a:srgbClr val="000000"/>
                          </a:solidFill>
                          <a:effectLst/>
                          <a:latin typeface="Verdana" pitchFamily="34" charset="0"/>
                          <a:ea typeface="標楷體" pitchFamily="65" charset="-120"/>
                        </a:rPr>
                        <a:t>；但當事人可事先約定不待法院裁定</a:t>
                      </a:r>
                      <a:r>
                        <a:rPr kumimoji="1" lang="zh-TW" altLang="en-US" sz="2000" b="1" i="0" u="none" strike="noStrike" cap="none" normalizeH="0" baseline="0" dirty="0">
                          <a:ln>
                            <a:noFill/>
                          </a:ln>
                          <a:solidFill>
                            <a:srgbClr val="000000"/>
                          </a:solidFill>
                          <a:effectLst/>
                          <a:latin typeface="標楷體" pitchFamily="65" charset="-120"/>
                          <a:ea typeface="標楷體" pitchFamily="65" charset="-120"/>
                        </a:rPr>
                        <a:t>。</a:t>
                      </a:r>
                    </a:p>
                  </a:txBody>
                  <a:tcPr marL="91437" marR="91437" marT="45713" marB="45713"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778410">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75000"/>
                        <a:buFont typeface="Wingdings" pitchFamily="2" charset="2"/>
                        <a:buNone/>
                        <a:tabLst/>
                      </a:pPr>
                      <a:r>
                        <a:rPr kumimoji="1" lang="zh-TW" altLang="en-US" sz="2000" b="1" i="0" u="none" strike="noStrike" cap="none" normalizeH="0" baseline="0" dirty="0">
                          <a:ln>
                            <a:noFill/>
                          </a:ln>
                          <a:solidFill>
                            <a:srgbClr val="000000"/>
                          </a:solidFill>
                          <a:effectLst/>
                          <a:latin typeface="標楷體" pitchFamily="65" charset="-120"/>
                          <a:ea typeface="標楷體" pitchFamily="65" charset="-120"/>
                        </a:rPr>
                        <a:t>優缺點</a:t>
                      </a:r>
                    </a:p>
                    <a:p>
                      <a:pPr marL="0" marR="0" lvl="0" indent="0" algn="l" defTabSz="914400" rtl="0" eaLnBrk="1" fontAlgn="base" latinLnBrk="0" hangingPunct="1">
                        <a:lnSpc>
                          <a:spcPct val="100000"/>
                        </a:lnSpc>
                        <a:spcBef>
                          <a:spcPct val="20000"/>
                        </a:spcBef>
                        <a:spcAft>
                          <a:spcPct val="0"/>
                        </a:spcAft>
                        <a:buClr>
                          <a:schemeClr val="folHlink"/>
                        </a:buClr>
                        <a:buSzPct val="75000"/>
                        <a:buFont typeface="Wingdings" pitchFamily="2" charset="2"/>
                        <a:buNone/>
                        <a:tabLst/>
                      </a:pPr>
                      <a:endParaRPr kumimoji="1" lang="en-US" altLang="zh-TW" sz="2000" b="1" i="0" u="none" strike="noStrike" cap="none" normalizeH="0" baseline="0" dirty="0">
                        <a:ln>
                          <a:noFill/>
                        </a:ln>
                        <a:solidFill>
                          <a:srgbClr val="000000"/>
                        </a:solidFill>
                        <a:effectLst/>
                        <a:latin typeface="標楷體" pitchFamily="65" charset="-120"/>
                        <a:ea typeface="標楷體" pitchFamily="65" charset="-120"/>
                      </a:endParaRPr>
                    </a:p>
                  </a:txBody>
                  <a:tcPr marL="91437" marR="91437" marT="45713" marB="45713"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75000"/>
                        <a:buFont typeface="Wingdings" pitchFamily="2" charset="2"/>
                        <a:buNone/>
                        <a:tabLst/>
                      </a:pPr>
                      <a:r>
                        <a:rPr kumimoji="1" lang="zh-TW" altLang="en-US" sz="2000" b="1" i="0" u="none" strike="noStrike" cap="none" normalizeH="0" baseline="0" dirty="0">
                          <a:ln>
                            <a:noFill/>
                          </a:ln>
                          <a:solidFill>
                            <a:srgbClr val="000000"/>
                          </a:solidFill>
                          <a:effectLst/>
                          <a:latin typeface="標楷體" pitchFamily="65" charset="-120"/>
                          <a:ea typeface="標楷體" pitchFamily="65" charset="-120"/>
                        </a:rPr>
                        <a:t>法官、費時較長、公開</a:t>
                      </a:r>
                    </a:p>
                  </a:txBody>
                  <a:tcPr marL="91437" marR="91437" marT="45713" marB="45713"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75000"/>
                        <a:buFont typeface="Wingdings" pitchFamily="2" charset="2"/>
                        <a:buNone/>
                        <a:tabLst/>
                      </a:pPr>
                      <a:r>
                        <a:rPr kumimoji="1" lang="zh-TW" altLang="en-US" sz="2000" b="1" i="0" u="none" strike="noStrike" cap="none" normalizeH="0" baseline="0" dirty="0">
                          <a:ln>
                            <a:noFill/>
                          </a:ln>
                          <a:solidFill>
                            <a:srgbClr val="000000"/>
                          </a:solidFill>
                          <a:effectLst/>
                          <a:latin typeface="標楷體" pitchFamily="65" charset="-120"/>
                          <a:ea typeface="標楷體" pitchFamily="65" charset="-120"/>
                        </a:rPr>
                        <a:t>專家處理、迅速、保密</a:t>
                      </a:r>
                    </a:p>
                  </a:txBody>
                  <a:tcPr marL="91437" marR="91437" marT="45713" marB="45713"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75000"/>
                        <a:buFont typeface="Wingdings" pitchFamily="2" charset="2"/>
                        <a:buNone/>
                        <a:tabLst/>
                      </a:pPr>
                      <a:r>
                        <a:rPr kumimoji="1" lang="zh-TW" altLang="en-US" sz="2000" b="1" i="0" u="none" strike="noStrike" cap="none" normalizeH="0" baseline="0" dirty="0">
                          <a:ln>
                            <a:noFill/>
                          </a:ln>
                          <a:solidFill>
                            <a:srgbClr val="000000"/>
                          </a:solidFill>
                          <a:effectLst/>
                          <a:latin typeface="標楷體" pitchFamily="65" charset="-120"/>
                          <a:ea typeface="標楷體" pitchFamily="65" charset="-120"/>
                        </a:rPr>
                        <a:t>專家處理、迅速、保密</a:t>
                      </a:r>
                    </a:p>
                  </a:txBody>
                  <a:tcPr marL="91437" marR="91437" marT="45713" marB="45713"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991997523"/>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7170" name="Rectangle 37"/>
          <p:cNvSpPr>
            <a:spLocks noGrp="1" noChangeArrowheads="1"/>
          </p:cNvSpPr>
          <p:nvPr>
            <p:ph type="ctrTitle"/>
          </p:nvPr>
        </p:nvSpPr>
        <p:spPr>
          <a:xfrm>
            <a:off x="899592" y="0"/>
            <a:ext cx="7992888" cy="954088"/>
          </a:xfrm>
        </p:spPr>
        <p:txBody>
          <a:bodyPr/>
          <a:lstStyle/>
          <a:p>
            <a:r>
              <a:rPr lang="zh-TW" altLang="en-US" sz="2800" dirty="0">
                <a:solidFill>
                  <a:schemeClr val="tx2">
                    <a:lumMod val="50000"/>
                  </a:schemeClr>
                </a:solidFill>
                <a:effectLst/>
                <a:latin typeface="Times New Roman" pitchFamily="18" charset="0"/>
                <a:ea typeface="標楷體" pitchFamily="65" charset="-120"/>
              </a:rPr>
              <a:t>採購契約要項第</a:t>
            </a:r>
            <a:r>
              <a:rPr lang="en-US" altLang="zh-TW" sz="2800" dirty="0">
                <a:solidFill>
                  <a:schemeClr val="tx2">
                    <a:lumMod val="50000"/>
                  </a:schemeClr>
                </a:solidFill>
                <a:effectLst/>
                <a:latin typeface="Times New Roman" pitchFamily="18" charset="0"/>
                <a:ea typeface="標楷體" pitchFamily="65" charset="-120"/>
              </a:rPr>
              <a:t>70</a:t>
            </a:r>
            <a:r>
              <a:rPr lang="zh-TW" altLang="en-US" sz="2800" dirty="0">
                <a:solidFill>
                  <a:schemeClr val="tx2">
                    <a:lumMod val="50000"/>
                  </a:schemeClr>
                </a:solidFill>
                <a:effectLst/>
                <a:latin typeface="Times New Roman" pitchFamily="18" charset="0"/>
                <a:ea typeface="標楷體" pitchFamily="65" charset="-120"/>
              </a:rPr>
              <a:t>點、第</a:t>
            </a:r>
            <a:r>
              <a:rPr lang="en-US" altLang="zh-TW" sz="2800" dirty="0">
                <a:solidFill>
                  <a:schemeClr val="tx2">
                    <a:lumMod val="50000"/>
                  </a:schemeClr>
                </a:solidFill>
                <a:effectLst/>
                <a:latin typeface="Times New Roman" pitchFamily="18" charset="0"/>
                <a:ea typeface="標楷體" pitchFamily="65" charset="-120"/>
              </a:rPr>
              <a:t>71</a:t>
            </a:r>
            <a:r>
              <a:rPr lang="zh-TW" altLang="en-US" sz="2800" dirty="0">
                <a:solidFill>
                  <a:schemeClr val="tx2">
                    <a:lumMod val="50000"/>
                  </a:schemeClr>
                </a:solidFill>
                <a:effectLst/>
                <a:latin typeface="Times New Roman" pitchFamily="18" charset="0"/>
                <a:ea typeface="標楷體" pitchFamily="65" charset="-120"/>
              </a:rPr>
              <a:t>點</a:t>
            </a:r>
            <a:r>
              <a:rPr lang="en-US" altLang="zh-TW" sz="2800" dirty="0">
                <a:solidFill>
                  <a:schemeClr val="tx2">
                    <a:lumMod val="50000"/>
                  </a:schemeClr>
                </a:solidFill>
                <a:effectLst/>
                <a:latin typeface="Times New Roman" pitchFamily="18" charset="0"/>
                <a:ea typeface="標楷體" pitchFamily="65" charset="-120"/>
              </a:rPr>
              <a:t>:</a:t>
            </a:r>
            <a:r>
              <a:rPr lang="zh-TW" altLang="en-US" sz="2800" dirty="0">
                <a:solidFill>
                  <a:schemeClr val="tx2">
                    <a:lumMod val="50000"/>
                  </a:schemeClr>
                </a:solidFill>
                <a:effectLst/>
                <a:ea typeface="標楷體" pitchFamily="65" charset="-120"/>
              </a:rPr>
              <a:t>政府採購爭議採行調解之途徑</a:t>
            </a:r>
          </a:p>
        </p:txBody>
      </p:sp>
      <p:graphicFrame>
        <p:nvGraphicFramePr>
          <p:cNvPr id="134234" name="Group 90"/>
          <p:cNvGraphicFramePr>
            <a:graphicFrameLocks noGrp="1"/>
          </p:cNvGraphicFramePr>
          <p:nvPr>
            <p:ph idx="4294967295"/>
          </p:nvPr>
        </p:nvGraphicFramePr>
        <p:xfrm>
          <a:off x="755576" y="980728"/>
          <a:ext cx="8280920" cy="5622821"/>
        </p:xfrm>
        <a:graphic>
          <a:graphicData uri="http://schemas.openxmlformats.org/drawingml/2006/table">
            <a:tbl>
              <a:tblPr/>
              <a:tblGrid>
                <a:gridCol w="1213845">
                  <a:extLst>
                    <a:ext uri="{9D8B030D-6E8A-4147-A177-3AD203B41FA5}">
                      <a16:colId xmlns:a16="http://schemas.microsoft.com/office/drawing/2014/main" val="20000"/>
                    </a:ext>
                  </a:extLst>
                </a:gridCol>
                <a:gridCol w="1954507">
                  <a:extLst>
                    <a:ext uri="{9D8B030D-6E8A-4147-A177-3AD203B41FA5}">
                      <a16:colId xmlns:a16="http://schemas.microsoft.com/office/drawing/2014/main" val="20001"/>
                    </a:ext>
                  </a:extLst>
                </a:gridCol>
                <a:gridCol w="1679424">
                  <a:extLst>
                    <a:ext uri="{9D8B030D-6E8A-4147-A177-3AD203B41FA5}">
                      <a16:colId xmlns:a16="http://schemas.microsoft.com/office/drawing/2014/main" val="20002"/>
                    </a:ext>
                  </a:extLst>
                </a:gridCol>
                <a:gridCol w="1749276">
                  <a:extLst>
                    <a:ext uri="{9D8B030D-6E8A-4147-A177-3AD203B41FA5}">
                      <a16:colId xmlns:a16="http://schemas.microsoft.com/office/drawing/2014/main" val="20003"/>
                    </a:ext>
                  </a:extLst>
                </a:gridCol>
                <a:gridCol w="1683868">
                  <a:extLst>
                    <a:ext uri="{9D8B030D-6E8A-4147-A177-3AD203B41FA5}">
                      <a16:colId xmlns:a16="http://schemas.microsoft.com/office/drawing/2014/main" val="20004"/>
                    </a:ext>
                  </a:extLst>
                </a:gridCol>
              </a:tblGrid>
              <a:tr h="611697">
                <a:tc>
                  <a:txBody>
                    <a:bodyPr/>
                    <a:lstStyle/>
                    <a:p>
                      <a:pPr marL="0" marR="0" lvl="0" indent="0" algn="l" defTabSz="914400" rtl="0" eaLnBrk="0" fontAlgn="base" latinLnBrk="0" hangingPunct="0">
                        <a:lnSpc>
                          <a:spcPct val="100000"/>
                        </a:lnSpc>
                        <a:spcBef>
                          <a:spcPct val="20000"/>
                        </a:spcBef>
                        <a:spcAft>
                          <a:spcPct val="0"/>
                        </a:spcAft>
                        <a:buClr>
                          <a:schemeClr val="folHlink"/>
                        </a:buClr>
                        <a:buSzPct val="75000"/>
                        <a:buFont typeface="Wingdings" pitchFamily="2" charset="2"/>
                        <a:buNone/>
                        <a:tabLst/>
                      </a:pPr>
                      <a:r>
                        <a:rPr kumimoji="1" lang="zh-TW" altLang="en-US" sz="1800" b="1" i="0" u="none" strike="noStrike" cap="none" normalizeH="0" baseline="0" dirty="0">
                          <a:ln>
                            <a:noFill/>
                          </a:ln>
                          <a:solidFill>
                            <a:srgbClr val="000000"/>
                          </a:solidFill>
                          <a:effectLst/>
                          <a:latin typeface="標楷體" pitchFamily="65" charset="-120"/>
                          <a:ea typeface="標楷體" pitchFamily="65" charset="-120"/>
                        </a:rPr>
                        <a:t>調解機關（構）</a:t>
                      </a:r>
                    </a:p>
                  </a:txBody>
                  <a:tcPr marT="45726" marB="45726"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folHlink"/>
                        </a:buClr>
                        <a:buSzPct val="75000"/>
                        <a:buFont typeface="Wingdings" pitchFamily="2" charset="2"/>
                        <a:buNone/>
                        <a:tabLst/>
                      </a:pPr>
                      <a:r>
                        <a:rPr kumimoji="1" lang="zh-TW" altLang="en-US" sz="1800" b="1" i="0" u="none" strike="noStrike" cap="none" normalizeH="0" baseline="0" dirty="0">
                          <a:ln>
                            <a:noFill/>
                          </a:ln>
                          <a:solidFill>
                            <a:srgbClr val="000000"/>
                          </a:solidFill>
                          <a:effectLst/>
                          <a:latin typeface="標楷體" pitchFamily="65" charset="-120"/>
                          <a:ea typeface="標楷體" pitchFamily="65" charset="-120"/>
                        </a:rPr>
                        <a:t>法院</a:t>
                      </a:r>
                    </a:p>
                  </a:txBody>
                  <a:tcPr marT="45726" marB="4572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folHlink"/>
                        </a:buClr>
                        <a:buSzPct val="75000"/>
                        <a:buFont typeface="Wingdings" pitchFamily="2" charset="2"/>
                        <a:buNone/>
                        <a:tabLst/>
                      </a:pPr>
                      <a:r>
                        <a:rPr kumimoji="1" lang="zh-TW" altLang="en-US" sz="1800" b="1" i="0" u="none" strike="noStrike" cap="none" normalizeH="0" baseline="0" dirty="0">
                          <a:ln>
                            <a:noFill/>
                          </a:ln>
                          <a:solidFill>
                            <a:srgbClr val="000000"/>
                          </a:solidFill>
                          <a:effectLst/>
                          <a:latin typeface="標楷體" pitchFamily="65" charset="-120"/>
                          <a:ea typeface="標楷體" pitchFamily="65" charset="-120"/>
                        </a:rPr>
                        <a:t>鄉鎮市調解委員會</a:t>
                      </a:r>
                    </a:p>
                  </a:txBody>
                  <a:tcPr marT="45726" marB="4572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folHlink"/>
                        </a:buClr>
                        <a:buSzPct val="75000"/>
                        <a:buFont typeface="Wingdings" pitchFamily="2" charset="2"/>
                        <a:buNone/>
                        <a:tabLst/>
                      </a:pPr>
                      <a:r>
                        <a:rPr kumimoji="1" lang="zh-TW" altLang="en-US" sz="1800" b="1" i="0" u="none" strike="noStrike" cap="none" normalizeH="0" baseline="0" dirty="0">
                          <a:ln>
                            <a:noFill/>
                          </a:ln>
                          <a:solidFill>
                            <a:srgbClr val="000000"/>
                          </a:solidFill>
                          <a:effectLst/>
                          <a:latin typeface="標楷體" pitchFamily="65" charset="-120"/>
                          <a:ea typeface="標楷體" pitchFamily="65" charset="-120"/>
                        </a:rPr>
                        <a:t>仲裁機構</a:t>
                      </a:r>
                    </a:p>
                  </a:txBody>
                  <a:tcPr marT="45726" marB="4572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folHlink"/>
                        </a:buClr>
                        <a:buSzPct val="75000"/>
                        <a:buFont typeface="Wingdings" pitchFamily="2" charset="2"/>
                        <a:buNone/>
                        <a:tabLst/>
                      </a:pPr>
                      <a:r>
                        <a:rPr kumimoji="1" lang="zh-TW" altLang="en-US" sz="1800" b="1" i="0" u="none" strike="noStrike" cap="none" normalizeH="0" baseline="0" dirty="0">
                          <a:ln>
                            <a:noFill/>
                          </a:ln>
                          <a:solidFill>
                            <a:srgbClr val="000000"/>
                          </a:solidFill>
                          <a:effectLst/>
                          <a:latin typeface="標楷體" pitchFamily="65" charset="-120"/>
                          <a:ea typeface="標楷體" pitchFamily="65" charset="-120"/>
                        </a:rPr>
                        <a:t>採購申訴審議委員會</a:t>
                      </a:r>
                    </a:p>
                  </a:txBody>
                  <a:tcPr marT="45726" marB="45726"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351968">
                <a:tc>
                  <a:txBody>
                    <a:bodyPr/>
                    <a:lstStyle/>
                    <a:p>
                      <a:pPr marL="0" marR="0" lvl="0" indent="0" algn="l" defTabSz="914400" rtl="0" eaLnBrk="0" fontAlgn="base" latinLnBrk="0" hangingPunct="0">
                        <a:lnSpc>
                          <a:spcPct val="100000"/>
                        </a:lnSpc>
                        <a:spcBef>
                          <a:spcPct val="20000"/>
                        </a:spcBef>
                        <a:spcAft>
                          <a:spcPct val="0"/>
                        </a:spcAft>
                        <a:buClr>
                          <a:schemeClr val="folHlink"/>
                        </a:buClr>
                        <a:buSzPct val="75000"/>
                        <a:buFont typeface="Wingdings" pitchFamily="2" charset="2"/>
                        <a:buNone/>
                        <a:tabLst/>
                      </a:pPr>
                      <a:r>
                        <a:rPr kumimoji="1" lang="zh-TW" altLang="en-US" sz="1800" b="1" i="0" u="none" strike="noStrike" cap="none" normalizeH="0" baseline="0" dirty="0">
                          <a:ln>
                            <a:noFill/>
                          </a:ln>
                          <a:solidFill>
                            <a:srgbClr val="000000"/>
                          </a:solidFill>
                          <a:effectLst/>
                          <a:latin typeface="標楷體" pitchFamily="65" charset="-120"/>
                          <a:ea typeface="標楷體" pitchFamily="65" charset="-120"/>
                        </a:rPr>
                        <a:t>強制調解</a:t>
                      </a:r>
                    </a:p>
                  </a:txBody>
                  <a:tcPr marT="45726" marB="45726"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folHlink"/>
                        </a:buClr>
                        <a:buSzPct val="75000"/>
                        <a:buFont typeface="Wingdings" pitchFamily="2" charset="2"/>
                        <a:buNone/>
                        <a:tabLst/>
                      </a:pPr>
                      <a:r>
                        <a:rPr kumimoji="1" lang="zh-TW" altLang="en-US" sz="1800" b="1" i="0" u="none" strike="noStrike" cap="none" normalizeH="0" baseline="0" dirty="0">
                          <a:ln>
                            <a:noFill/>
                          </a:ln>
                          <a:solidFill>
                            <a:srgbClr val="000000"/>
                          </a:solidFill>
                          <a:effectLst/>
                          <a:latin typeface="標楷體" pitchFamily="65" charset="-120"/>
                          <a:ea typeface="標楷體" pitchFamily="65" charset="-120"/>
                        </a:rPr>
                        <a:t>否</a:t>
                      </a:r>
                    </a:p>
                  </a:txBody>
                  <a:tcPr marT="45726" marB="4572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folHlink"/>
                        </a:buClr>
                        <a:buSzPct val="75000"/>
                        <a:buFont typeface="Wingdings" pitchFamily="2" charset="2"/>
                        <a:buNone/>
                        <a:tabLst/>
                      </a:pPr>
                      <a:r>
                        <a:rPr kumimoji="1" lang="zh-TW" altLang="en-US" sz="1800" b="1" i="0" u="none" strike="noStrike" cap="none" normalizeH="0" baseline="0" dirty="0">
                          <a:ln>
                            <a:noFill/>
                          </a:ln>
                          <a:solidFill>
                            <a:srgbClr val="000000"/>
                          </a:solidFill>
                          <a:effectLst/>
                          <a:latin typeface="標楷體" pitchFamily="65" charset="-120"/>
                          <a:ea typeface="標楷體" pitchFamily="65" charset="-120"/>
                        </a:rPr>
                        <a:t>否</a:t>
                      </a:r>
                    </a:p>
                  </a:txBody>
                  <a:tcPr marT="45726" marB="4572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folHlink"/>
                        </a:buClr>
                        <a:buSzPct val="75000"/>
                        <a:buFont typeface="Wingdings" pitchFamily="2" charset="2"/>
                        <a:buNone/>
                        <a:tabLst/>
                      </a:pPr>
                      <a:r>
                        <a:rPr kumimoji="1" lang="zh-TW" altLang="en-US" sz="1800" b="1" i="0" u="none" strike="noStrike" cap="none" normalizeH="0" baseline="0">
                          <a:ln>
                            <a:noFill/>
                          </a:ln>
                          <a:solidFill>
                            <a:srgbClr val="000000"/>
                          </a:solidFill>
                          <a:effectLst/>
                          <a:latin typeface="標楷體" pitchFamily="65" charset="-120"/>
                          <a:ea typeface="標楷體" pitchFamily="65" charset="-120"/>
                        </a:rPr>
                        <a:t>否</a:t>
                      </a:r>
                    </a:p>
                  </a:txBody>
                  <a:tcPr marT="45726" marB="4572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folHlink"/>
                        </a:buClr>
                        <a:buSzPct val="75000"/>
                        <a:buFont typeface="Wingdings" pitchFamily="2" charset="2"/>
                        <a:buNone/>
                        <a:tabLst/>
                      </a:pPr>
                      <a:r>
                        <a:rPr kumimoji="1" lang="zh-TW" altLang="en-US" sz="1800" b="1" i="0" u="none" strike="noStrike" cap="none" normalizeH="0" baseline="0">
                          <a:ln>
                            <a:noFill/>
                          </a:ln>
                          <a:solidFill>
                            <a:srgbClr val="000000"/>
                          </a:solidFill>
                          <a:effectLst/>
                          <a:latin typeface="標楷體" pitchFamily="65" charset="-120"/>
                          <a:ea typeface="標楷體" pitchFamily="65" charset="-120"/>
                        </a:rPr>
                        <a:t>否</a:t>
                      </a:r>
                    </a:p>
                  </a:txBody>
                  <a:tcPr marT="45726" marB="45726"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1188439">
                <a:tc>
                  <a:txBody>
                    <a:bodyPr/>
                    <a:lstStyle/>
                    <a:p>
                      <a:pPr marL="0" marR="0" lvl="0" indent="0" algn="l" defTabSz="914400" rtl="0" eaLnBrk="0" fontAlgn="base" latinLnBrk="0" hangingPunct="0">
                        <a:lnSpc>
                          <a:spcPct val="100000"/>
                        </a:lnSpc>
                        <a:spcBef>
                          <a:spcPct val="20000"/>
                        </a:spcBef>
                        <a:spcAft>
                          <a:spcPct val="0"/>
                        </a:spcAft>
                        <a:buClr>
                          <a:schemeClr val="folHlink"/>
                        </a:buClr>
                        <a:buSzPct val="75000"/>
                        <a:buFont typeface="Wingdings" pitchFamily="2" charset="2"/>
                        <a:buNone/>
                        <a:tabLst/>
                      </a:pPr>
                      <a:r>
                        <a:rPr kumimoji="1" lang="zh-TW" altLang="en-US" sz="1800" b="1" i="0" u="none" strike="noStrike" cap="none" normalizeH="0" baseline="0">
                          <a:ln>
                            <a:noFill/>
                          </a:ln>
                          <a:solidFill>
                            <a:srgbClr val="000000"/>
                          </a:solidFill>
                          <a:effectLst/>
                          <a:latin typeface="標楷體" pitchFamily="65" charset="-120"/>
                          <a:ea typeface="標楷體" pitchFamily="65" charset="-120"/>
                        </a:rPr>
                        <a:t>辦理調解者</a:t>
                      </a:r>
                    </a:p>
                  </a:txBody>
                  <a:tcPr marT="45726" marB="45726"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folHlink"/>
                        </a:buClr>
                        <a:buSzPct val="75000"/>
                        <a:buFont typeface="Wingdings" pitchFamily="2" charset="2"/>
                        <a:buNone/>
                        <a:tabLst/>
                      </a:pPr>
                      <a:r>
                        <a:rPr kumimoji="1" lang="zh-TW" altLang="en-US" sz="1800" b="1" i="0" u="none" strike="noStrike" cap="none" normalizeH="0" baseline="0" dirty="0">
                          <a:ln>
                            <a:noFill/>
                          </a:ln>
                          <a:solidFill>
                            <a:srgbClr val="000000"/>
                          </a:solidFill>
                          <a:effectLst/>
                          <a:latin typeface="標楷體" pitchFamily="65" charset="-120"/>
                          <a:ea typeface="標楷體" pitchFamily="65" charset="-120"/>
                        </a:rPr>
                        <a:t>調解委員（民事訴訟法</a:t>
                      </a:r>
                      <a:r>
                        <a:rPr kumimoji="1" lang="en-US" altLang="zh-TW" sz="1800" b="1" i="0" u="none" strike="noStrike" cap="none" normalizeH="0" baseline="0" dirty="0">
                          <a:ln>
                            <a:noFill/>
                          </a:ln>
                          <a:solidFill>
                            <a:srgbClr val="000000"/>
                          </a:solidFill>
                          <a:effectLst/>
                          <a:latin typeface="標楷體" pitchFamily="65" charset="-120"/>
                          <a:ea typeface="標楷體" pitchFamily="65" charset="-120"/>
                        </a:rPr>
                        <a:t>§406-1</a:t>
                      </a:r>
                      <a:r>
                        <a:rPr kumimoji="1" lang="zh-TW" altLang="en-US" sz="1800" b="1" i="0" u="none" strike="noStrike" cap="none" normalizeH="0" baseline="0" dirty="0">
                          <a:ln>
                            <a:noFill/>
                          </a:ln>
                          <a:solidFill>
                            <a:srgbClr val="000000"/>
                          </a:solidFill>
                          <a:effectLst/>
                          <a:latin typeface="標楷體" pitchFamily="65" charset="-120"/>
                          <a:ea typeface="標楷體" pitchFamily="65" charset="-120"/>
                        </a:rPr>
                        <a:t>）</a:t>
                      </a:r>
                    </a:p>
                    <a:p>
                      <a:pPr marL="0" marR="0" lvl="0" indent="0" algn="l" defTabSz="914400" rtl="0" eaLnBrk="0" fontAlgn="base" latinLnBrk="0" hangingPunct="0">
                        <a:lnSpc>
                          <a:spcPct val="100000"/>
                        </a:lnSpc>
                        <a:spcBef>
                          <a:spcPct val="20000"/>
                        </a:spcBef>
                        <a:spcAft>
                          <a:spcPct val="0"/>
                        </a:spcAft>
                        <a:buClr>
                          <a:schemeClr val="folHlink"/>
                        </a:buClr>
                        <a:buSzPct val="75000"/>
                        <a:buFont typeface="Wingdings" pitchFamily="2" charset="2"/>
                        <a:buNone/>
                        <a:tabLst/>
                      </a:pPr>
                      <a:endParaRPr kumimoji="1" lang="zh-TW" altLang="en-US" sz="1800" b="1" i="0" u="none" strike="noStrike" cap="none" normalizeH="0" baseline="0" dirty="0">
                        <a:ln>
                          <a:noFill/>
                        </a:ln>
                        <a:solidFill>
                          <a:srgbClr val="000000"/>
                        </a:solidFill>
                        <a:effectLst/>
                        <a:latin typeface="標楷體" pitchFamily="65" charset="-120"/>
                        <a:ea typeface="標楷體" pitchFamily="65" charset="-120"/>
                      </a:endParaRPr>
                    </a:p>
                  </a:txBody>
                  <a:tcPr marT="45726" marB="4572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folHlink"/>
                        </a:buClr>
                        <a:buSzPct val="75000"/>
                        <a:buFont typeface="Wingdings" pitchFamily="2" charset="2"/>
                        <a:buNone/>
                        <a:tabLst/>
                      </a:pPr>
                      <a:r>
                        <a:rPr kumimoji="1" lang="zh-TW" altLang="en-US" sz="1800" b="1" i="0" u="none" strike="noStrike" cap="none" normalizeH="0" baseline="0" dirty="0">
                          <a:ln>
                            <a:noFill/>
                          </a:ln>
                          <a:solidFill>
                            <a:srgbClr val="000000"/>
                          </a:solidFill>
                          <a:effectLst/>
                          <a:latin typeface="標楷體" pitchFamily="65" charset="-120"/>
                          <a:ea typeface="標楷體" pitchFamily="65" charset="-120"/>
                        </a:rPr>
                        <a:t>調解委員（鄉鎮市調解條例</a:t>
                      </a:r>
                      <a:r>
                        <a:rPr kumimoji="1" lang="en-US" altLang="zh-TW" sz="1800" b="1" i="0" u="none" strike="noStrike" cap="none" normalizeH="0" baseline="0" dirty="0">
                          <a:ln>
                            <a:noFill/>
                          </a:ln>
                          <a:solidFill>
                            <a:srgbClr val="000000"/>
                          </a:solidFill>
                          <a:effectLst/>
                          <a:latin typeface="標楷體" pitchFamily="65" charset="-120"/>
                          <a:ea typeface="標楷體" pitchFamily="65" charset="-120"/>
                        </a:rPr>
                        <a:t>§7</a:t>
                      </a:r>
                      <a:r>
                        <a:rPr kumimoji="1" lang="zh-TW" altLang="en-US" sz="1800" b="1" i="0" u="none" strike="noStrike" cap="none" normalizeH="0" baseline="0" dirty="0">
                          <a:ln>
                            <a:noFill/>
                          </a:ln>
                          <a:solidFill>
                            <a:srgbClr val="000000"/>
                          </a:solidFill>
                          <a:effectLst/>
                          <a:latin typeface="標楷體" pitchFamily="65" charset="-120"/>
                          <a:ea typeface="標楷體" pitchFamily="65" charset="-120"/>
                        </a:rPr>
                        <a:t>）</a:t>
                      </a:r>
                    </a:p>
                    <a:p>
                      <a:pPr marL="0" marR="0" lvl="0" indent="0" algn="l" defTabSz="914400" rtl="0" eaLnBrk="0" fontAlgn="base" latinLnBrk="0" hangingPunct="0">
                        <a:lnSpc>
                          <a:spcPct val="100000"/>
                        </a:lnSpc>
                        <a:spcBef>
                          <a:spcPct val="20000"/>
                        </a:spcBef>
                        <a:spcAft>
                          <a:spcPct val="0"/>
                        </a:spcAft>
                        <a:buClr>
                          <a:schemeClr val="folHlink"/>
                        </a:buClr>
                        <a:buSzPct val="75000"/>
                        <a:buFont typeface="Wingdings" pitchFamily="2" charset="2"/>
                        <a:buNone/>
                        <a:tabLst/>
                      </a:pPr>
                      <a:endParaRPr kumimoji="1" lang="zh-TW" altLang="en-US" sz="1800" b="1" i="0" u="none" strike="noStrike" cap="none" normalizeH="0" baseline="0" dirty="0">
                        <a:ln>
                          <a:noFill/>
                        </a:ln>
                        <a:solidFill>
                          <a:srgbClr val="000000"/>
                        </a:solidFill>
                        <a:effectLst/>
                        <a:latin typeface="標楷體" pitchFamily="65" charset="-120"/>
                        <a:ea typeface="標楷體" pitchFamily="65" charset="-120"/>
                      </a:endParaRPr>
                    </a:p>
                  </a:txBody>
                  <a:tcPr marT="45726" marB="4572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folHlink"/>
                        </a:buClr>
                        <a:buSzPct val="75000"/>
                        <a:buFont typeface="Wingdings" pitchFamily="2" charset="2"/>
                        <a:buNone/>
                        <a:tabLst/>
                      </a:pPr>
                      <a:r>
                        <a:rPr kumimoji="1" lang="zh-TW" altLang="en-US" sz="1800" b="1" i="0" u="none" strike="noStrike" cap="none" normalizeH="0" baseline="0" dirty="0">
                          <a:ln>
                            <a:noFill/>
                          </a:ln>
                          <a:solidFill>
                            <a:srgbClr val="000000"/>
                          </a:solidFill>
                          <a:effectLst/>
                          <a:latin typeface="標楷體" pitchFamily="65" charset="-120"/>
                          <a:ea typeface="標楷體" pitchFamily="65" charset="-120"/>
                        </a:rPr>
                        <a:t>仲裁人（仲裁法</a:t>
                      </a:r>
                      <a:r>
                        <a:rPr kumimoji="1" lang="en-US" altLang="zh-TW" sz="1800" b="1" i="0" u="none" strike="noStrike" cap="none" normalizeH="0" baseline="0" dirty="0">
                          <a:ln>
                            <a:noFill/>
                          </a:ln>
                          <a:solidFill>
                            <a:srgbClr val="000000"/>
                          </a:solidFill>
                          <a:effectLst/>
                          <a:latin typeface="標楷體" pitchFamily="65" charset="-120"/>
                          <a:ea typeface="標楷體" pitchFamily="65" charset="-120"/>
                        </a:rPr>
                        <a:t>§45</a:t>
                      </a:r>
                      <a:r>
                        <a:rPr kumimoji="1" lang="zh-TW" altLang="en-US" sz="1800" b="1" i="0" u="none" strike="noStrike" cap="none" normalizeH="0" baseline="0" dirty="0">
                          <a:ln>
                            <a:noFill/>
                          </a:ln>
                          <a:solidFill>
                            <a:srgbClr val="000000"/>
                          </a:solidFill>
                          <a:effectLst/>
                          <a:latin typeface="標楷體" pitchFamily="65" charset="-120"/>
                          <a:ea typeface="標楷體" pitchFamily="65" charset="-120"/>
                        </a:rPr>
                        <a:t>）</a:t>
                      </a:r>
                    </a:p>
                  </a:txBody>
                  <a:tcPr marT="45726" marB="4572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folHlink"/>
                        </a:buClr>
                        <a:buSzPct val="75000"/>
                        <a:buFont typeface="Wingdings" pitchFamily="2" charset="2"/>
                        <a:buNone/>
                        <a:tabLst/>
                      </a:pPr>
                      <a:r>
                        <a:rPr kumimoji="1" lang="zh-TW" altLang="en-US" sz="1800" b="1" i="0" u="none" strike="noStrike" cap="none" normalizeH="0" baseline="0" dirty="0">
                          <a:ln>
                            <a:noFill/>
                          </a:ln>
                          <a:solidFill>
                            <a:srgbClr val="000000"/>
                          </a:solidFill>
                          <a:effectLst/>
                          <a:latin typeface="標楷體" pitchFamily="65" charset="-120"/>
                          <a:ea typeface="標楷體" pitchFamily="65" charset="-120"/>
                        </a:rPr>
                        <a:t>調解委員（採購申訴審議委員會組織準則</a:t>
                      </a:r>
                      <a:r>
                        <a:rPr kumimoji="1" lang="en-US" altLang="zh-TW" sz="1800" b="1" i="0" u="none" strike="noStrike" cap="none" normalizeH="0" baseline="0" dirty="0">
                          <a:ln>
                            <a:noFill/>
                          </a:ln>
                          <a:solidFill>
                            <a:srgbClr val="000000"/>
                          </a:solidFill>
                          <a:effectLst/>
                          <a:latin typeface="標楷體" pitchFamily="65" charset="-120"/>
                          <a:ea typeface="標楷體" pitchFamily="65" charset="-120"/>
                        </a:rPr>
                        <a:t>§45</a:t>
                      </a:r>
                      <a:r>
                        <a:rPr kumimoji="1" lang="zh-TW" altLang="en-US" sz="1800" b="1" i="0" u="none" strike="noStrike" cap="none" normalizeH="0" baseline="0" dirty="0">
                          <a:ln>
                            <a:noFill/>
                          </a:ln>
                          <a:solidFill>
                            <a:srgbClr val="000000"/>
                          </a:solidFill>
                          <a:effectLst/>
                          <a:latin typeface="標楷體" pitchFamily="65" charset="-120"/>
                          <a:ea typeface="標楷體" pitchFamily="65" charset="-120"/>
                        </a:rPr>
                        <a:t>）</a:t>
                      </a:r>
                    </a:p>
                  </a:txBody>
                  <a:tcPr marT="45726" marB="45726"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1135876">
                <a:tc>
                  <a:txBody>
                    <a:bodyPr/>
                    <a:lstStyle/>
                    <a:p>
                      <a:pPr marL="0" marR="0" lvl="0" indent="0" algn="l" defTabSz="914400" rtl="0" eaLnBrk="0" fontAlgn="base" latinLnBrk="0" hangingPunct="0">
                        <a:lnSpc>
                          <a:spcPct val="100000"/>
                        </a:lnSpc>
                        <a:spcBef>
                          <a:spcPct val="20000"/>
                        </a:spcBef>
                        <a:spcAft>
                          <a:spcPct val="0"/>
                        </a:spcAft>
                        <a:buClr>
                          <a:schemeClr val="folHlink"/>
                        </a:buClr>
                        <a:buSzPct val="75000"/>
                        <a:buFont typeface="Wingdings" pitchFamily="2" charset="2"/>
                        <a:buNone/>
                        <a:tabLst/>
                      </a:pPr>
                      <a:r>
                        <a:rPr kumimoji="1" lang="zh-TW" altLang="en-US" sz="1800" b="1" i="0" u="none" strike="noStrike" cap="none" normalizeH="0" baseline="0">
                          <a:ln>
                            <a:noFill/>
                          </a:ln>
                          <a:solidFill>
                            <a:srgbClr val="000000"/>
                          </a:solidFill>
                          <a:effectLst/>
                          <a:latin typeface="Verdana" pitchFamily="34" charset="0"/>
                          <a:ea typeface="標楷體" pitchFamily="65" charset="-120"/>
                        </a:rPr>
                        <a:t>調解效力</a:t>
                      </a:r>
                    </a:p>
                  </a:txBody>
                  <a:tcPr marT="45726" marB="45726"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folHlink"/>
                        </a:buClr>
                        <a:buSzPct val="75000"/>
                        <a:buFont typeface="Wingdings" pitchFamily="2" charset="2"/>
                        <a:buNone/>
                        <a:tabLst/>
                      </a:pPr>
                      <a:r>
                        <a:rPr kumimoji="1" lang="zh-TW" altLang="en-US" sz="1800" b="1" i="0" u="none" strike="noStrike" cap="none" normalizeH="0" baseline="0" dirty="0">
                          <a:ln>
                            <a:noFill/>
                          </a:ln>
                          <a:solidFill>
                            <a:srgbClr val="000000"/>
                          </a:solidFill>
                          <a:effectLst/>
                          <a:latin typeface="Verdana" pitchFamily="34" charset="0"/>
                          <a:ea typeface="標楷體" pitchFamily="65" charset="-120"/>
                        </a:rPr>
                        <a:t>與確定判決有同一效力</a:t>
                      </a:r>
                    </a:p>
                  </a:txBody>
                  <a:tcPr marT="45726" marB="4572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folHlink"/>
                        </a:buClr>
                        <a:buSzPct val="75000"/>
                        <a:buFont typeface="Wingdings" pitchFamily="2" charset="2"/>
                        <a:buNone/>
                        <a:tabLst/>
                      </a:pPr>
                      <a:r>
                        <a:rPr kumimoji="1" lang="zh-TW" altLang="en-US" sz="1800" b="1" i="0" u="none" strike="noStrike" cap="none" normalizeH="0" baseline="0" dirty="0">
                          <a:ln>
                            <a:noFill/>
                          </a:ln>
                          <a:solidFill>
                            <a:srgbClr val="000000"/>
                          </a:solidFill>
                          <a:effectLst/>
                          <a:latin typeface="Verdana" pitchFamily="34" charset="0"/>
                          <a:ea typeface="標楷體" pitchFamily="65" charset="-120"/>
                        </a:rPr>
                        <a:t>經法院核定之民事調解與確定判決有同一效力</a:t>
                      </a:r>
                    </a:p>
                  </a:txBody>
                  <a:tcPr marT="45726" marB="4572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folHlink"/>
                        </a:buClr>
                        <a:buSzPct val="75000"/>
                        <a:buFont typeface="Wingdings" pitchFamily="2" charset="2"/>
                        <a:buNone/>
                        <a:tabLst/>
                      </a:pPr>
                      <a:r>
                        <a:rPr kumimoji="1" lang="zh-TW" altLang="en-US" sz="1800" b="1" i="0" u="none" strike="noStrike" cap="none" normalizeH="0" baseline="0" dirty="0">
                          <a:ln>
                            <a:noFill/>
                          </a:ln>
                          <a:solidFill>
                            <a:srgbClr val="000000"/>
                          </a:solidFill>
                          <a:effectLst/>
                          <a:latin typeface="Verdana" pitchFamily="34" charset="0"/>
                          <a:ea typeface="標楷體" pitchFamily="65" charset="-120"/>
                        </a:rPr>
                        <a:t>須聲請法院為執行裁定後方得為強制執行</a:t>
                      </a:r>
                    </a:p>
                  </a:txBody>
                  <a:tcPr marT="45726" marB="4572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folHlink"/>
                        </a:buClr>
                        <a:buSzPct val="75000"/>
                        <a:buFont typeface="Wingdings" pitchFamily="2" charset="2"/>
                        <a:buNone/>
                        <a:tabLst/>
                      </a:pPr>
                      <a:r>
                        <a:rPr kumimoji="1" lang="zh-TW" altLang="en-US" sz="1800" b="1" i="0" u="none" strike="noStrike" cap="none" normalizeH="0" baseline="0">
                          <a:ln>
                            <a:noFill/>
                          </a:ln>
                          <a:solidFill>
                            <a:srgbClr val="000000"/>
                          </a:solidFill>
                          <a:effectLst/>
                          <a:latin typeface="Verdana" pitchFamily="34" charset="0"/>
                          <a:ea typeface="標楷體" pitchFamily="65" charset="-120"/>
                        </a:rPr>
                        <a:t>與確定判決有同一效力</a:t>
                      </a:r>
                    </a:p>
                    <a:p>
                      <a:pPr marL="0" marR="0" lvl="0" indent="0" algn="l" defTabSz="914400" rtl="0" eaLnBrk="0" fontAlgn="base" latinLnBrk="0" hangingPunct="0">
                        <a:lnSpc>
                          <a:spcPct val="100000"/>
                        </a:lnSpc>
                        <a:spcBef>
                          <a:spcPct val="20000"/>
                        </a:spcBef>
                        <a:spcAft>
                          <a:spcPct val="0"/>
                        </a:spcAft>
                        <a:buClr>
                          <a:schemeClr val="folHlink"/>
                        </a:buClr>
                        <a:buSzPct val="75000"/>
                        <a:buFont typeface="Wingdings" pitchFamily="2" charset="2"/>
                        <a:buNone/>
                        <a:tabLst/>
                      </a:pPr>
                      <a:endParaRPr kumimoji="1" lang="zh-TW" altLang="en-US" sz="1800" b="1" i="0" u="none" strike="noStrike" cap="none" normalizeH="0" baseline="0">
                        <a:ln>
                          <a:noFill/>
                        </a:ln>
                        <a:solidFill>
                          <a:srgbClr val="000000"/>
                        </a:solidFill>
                        <a:effectLst/>
                        <a:latin typeface="Verdana" pitchFamily="34" charset="0"/>
                        <a:ea typeface="標楷體" pitchFamily="65" charset="-120"/>
                      </a:endParaRPr>
                    </a:p>
                  </a:txBody>
                  <a:tcPr marT="45726" marB="45726"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2184629">
                <a:tc>
                  <a:txBody>
                    <a:bodyPr/>
                    <a:lstStyle/>
                    <a:p>
                      <a:pPr marL="0" marR="0" lvl="0" indent="0" algn="l" defTabSz="914400" rtl="0" eaLnBrk="0" fontAlgn="base" latinLnBrk="0" hangingPunct="0">
                        <a:lnSpc>
                          <a:spcPct val="100000"/>
                        </a:lnSpc>
                        <a:spcBef>
                          <a:spcPct val="20000"/>
                        </a:spcBef>
                        <a:spcAft>
                          <a:spcPct val="0"/>
                        </a:spcAft>
                        <a:buClr>
                          <a:schemeClr val="folHlink"/>
                        </a:buClr>
                        <a:buSzPct val="75000"/>
                        <a:buFont typeface="Wingdings" pitchFamily="2" charset="2"/>
                        <a:buNone/>
                        <a:tabLst/>
                      </a:pPr>
                      <a:r>
                        <a:rPr kumimoji="1" lang="zh-TW" altLang="en-US" sz="1800" b="1" i="0" u="none" strike="noStrike" cap="none" normalizeH="0" baseline="0" dirty="0">
                          <a:ln>
                            <a:noFill/>
                          </a:ln>
                          <a:solidFill>
                            <a:srgbClr val="000000"/>
                          </a:solidFill>
                          <a:effectLst/>
                          <a:latin typeface="標楷體" pitchFamily="65" charset="-120"/>
                          <a:ea typeface="標楷體" pitchFamily="65" charset="-120"/>
                        </a:rPr>
                        <a:t>費用</a:t>
                      </a:r>
                    </a:p>
                  </a:txBody>
                  <a:tcPr marT="45726" marB="45726"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folHlink"/>
                        </a:buClr>
                        <a:buSzPct val="75000"/>
                        <a:buFont typeface="Wingdings" pitchFamily="2" charset="2"/>
                        <a:buNone/>
                        <a:tabLst/>
                      </a:pPr>
                      <a:r>
                        <a:rPr kumimoji="1" lang="zh-TW" altLang="en-US" sz="1800" b="1" i="0" u="none" strike="noStrike" cap="none" normalizeH="0" baseline="0" dirty="0">
                          <a:ln>
                            <a:noFill/>
                          </a:ln>
                          <a:solidFill>
                            <a:srgbClr val="000000"/>
                          </a:solidFill>
                          <a:effectLst/>
                          <a:latin typeface="標楷體" pitchFamily="65" charset="-120"/>
                          <a:ea typeface="標楷體" pitchFamily="65" charset="-120"/>
                        </a:rPr>
                        <a:t>標的金額未滿</a:t>
                      </a:r>
                      <a:r>
                        <a:rPr kumimoji="1" lang="en-US" altLang="zh-TW" sz="1800" b="1" i="0" u="none" strike="noStrike" cap="none" normalizeH="0" baseline="0" dirty="0">
                          <a:ln>
                            <a:noFill/>
                          </a:ln>
                          <a:solidFill>
                            <a:srgbClr val="000000"/>
                          </a:solidFill>
                          <a:effectLst/>
                          <a:latin typeface="標楷體" pitchFamily="65" charset="-120"/>
                          <a:ea typeface="標楷體" pitchFamily="65" charset="-120"/>
                        </a:rPr>
                        <a:t>10</a:t>
                      </a:r>
                      <a:r>
                        <a:rPr kumimoji="1" lang="zh-TW" altLang="en-US" sz="1800" b="1" i="0" u="none" strike="noStrike" cap="none" normalizeH="0" baseline="0" dirty="0">
                          <a:ln>
                            <a:noFill/>
                          </a:ln>
                          <a:solidFill>
                            <a:srgbClr val="000000"/>
                          </a:solidFill>
                          <a:effectLst/>
                          <a:latin typeface="標楷體" pitchFamily="65" charset="-120"/>
                          <a:ea typeface="標楷體" pitchFamily="65" charset="-120"/>
                        </a:rPr>
                        <a:t>萬免徵，未滿</a:t>
                      </a:r>
                      <a:r>
                        <a:rPr kumimoji="1" lang="en-US" altLang="zh-TW" sz="1800" b="1" i="0" u="none" strike="noStrike" cap="none" normalizeH="0" baseline="0" dirty="0">
                          <a:ln>
                            <a:noFill/>
                          </a:ln>
                          <a:solidFill>
                            <a:srgbClr val="000000"/>
                          </a:solidFill>
                          <a:effectLst/>
                          <a:latin typeface="標楷體" pitchFamily="65" charset="-120"/>
                          <a:ea typeface="標楷體" pitchFamily="65" charset="-120"/>
                        </a:rPr>
                        <a:t>1</a:t>
                      </a:r>
                      <a:r>
                        <a:rPr kumimoji="1" lang="zh-TW" altLang="en-US" sz="1800" b="1" i="0" u="none" strike="noStrike" cap="none" normalizeH="0" baseline="0" dirty="0">
                          <a:ln>
                            <a:noFill/>
                          </a:ln>
                          <a:solidFill>
                            <a:srgbClr val="000000"/>
                          </a:solidFill>
                          <a:effectLst/>
                          <a:latin typeface="標楷體" pitchFamily="65" charset="-120"/>
                          <a:ea typeface="標楷體" pitchFamily="65" charset="-120"/>
                        </a:rPr>
                        <a:t>百萬元徵收</a:t>
                      </a:r>
                      <a:r>
                        <a:rPr kumimoji="1" lang="en-US" altLang="zh-TW" sz="1800" b="1" i="0" u="none" strike="noStrike" cap="none" normalizeH="0" baseline="0" dirty="0">
                          <a:ln>
                            <a:noFill/>
                          </a:ln>
                          <a:solidFill>
                            <a:srgbClr val="000000"/>
                          </a:solidFill>
                          <a:effectLst/>
                          <a:latin typeface="標楷體" pitchFamily="65" charset="-120"/>
                          <a:ea typeface="標楷體" pitchFamily="65" charset="-120"/>
                        </a:rPr>
                        <a:t>1</a:t>
                      </a:r>
                      <a:r>
                        <a:rPr kumimoji="1" lang="zh-TW" altLang="en-US" sz="1800" b="1" i="0" u="none" strike="noStrike" cap="none" normalizeH="0" baseline="0" dirty="0">
                          <a:ln>
                            <a:noFill/>
                          </a:ln>
                          <a:solidFill>
                            <a:srgbClr val="000000"/>
                          </a:solidFill>
                          <a:effectLst/>
                          <a:latin typeface="標楷體" pitchFamily="65" charset="-120"/>
                          <a:ea typeface="標楷體" pitchFamily="65" charset="-120"/>
                        </a:rPr>
                        <a:t>千元，未滿</a:t>
                      </a:r>
                      <a:r>
                        <a:rPr kumimoji="1" lang="en-US" altLang="zh-TW" sz="1800" b="1" i="0" u="none" strike="noStrike" cap="none" normalizeH="0" baseline="0" dirty="0">
                          <a:ln>
                            <a:noFill/>
                          </a:ln>
                          <a:solidFill>
                            <a:srgbClr val="000000"/>
                          </a:solidFill>
                          <a:effectLst/>
                          <a:latin typeface="標楷體" pitchFamily="65" charset="-120"/>
                          <a:ea typeface="標楷體" pitchFamily="65" charset="-120"/>
                        </a:rPr>
                        <a:t>5</a:t>
                      </a:r>
                      <a:r>
                        <a:rPr kumimoji="1" lang="zh-TW" altLang="en-US" sz="1800" b="1" i="0" u="none" strike="noStrike" cap="none" normalizeH="0" baseline="0" dirty="0">
                          <a:ln>
                            <a:noFill/>
                          </a:ln>
                          <a:solidFill>
                            <a:srgbClr val="000000"/>
                          </a:solidFill>
                          <a:effectLst/>
                          <a:latin typeface="標楷體" pitchFamily="65" charset="-120"/>
                          <a:ea typeface="標楷體" pitchFamily="65" charset="-120"/>
                        </a:rPr>
                        <a:t>百萬為</a:t>
                      </a:r>
                      <a:r>
                        <a:rPr kumimoji="1" lang="en-US" altLang="zh-TW" sz="1800" b="1" i="0" u="none" strike="noStrike" cap="none" normalizeH="0" baseline="0" dirty="0">
                          <a:ln>
                            <a:noFill/>
                          </a:ln>
                          <a:solidFill>
                            <a:srgbClr val="000000"/>
                          </a:solidFill>
                          <a:effectLst/>
                          <a:latin typeface="標楷體" pitchFamily="65" charset="-120"/>
                          <a:ea typeface="標楷體" pitchFamily="65" charset="-120"/>
                        </a:rPr>
                        <a:t>2</a:t>
                      </a:r>
                      <a:r>
                        <a:rPr kumimoji="1" lang="zh-TW" altLang="en-US" sz="1800" b="1" i="0" u="none" strike="noStrike" cap="none" normalizeH="0" baseline="0" dirty="0">
                          <a:ln>
                            <a:noFill/>
                          </a:ln>
                          <a:solidFill>
                            <a:srgbClr val="000000"/>
                          </a:solidFill>
                          <a:effectLst/>
                          <a:latin typeface="標楷體" pitchFamily="65" charset="-120"/>
                          <a:ea typeface="標楷體" pitchFamily="65" charset="-120"/>
                        </a:rPr>
                        <a:t>千元，未滿</a:t>
                      </a:r>
                      <a:r>
                        <a:rPr kumimoji="1" lang="en-US" altLang="zh-TW" sz="1800" b="1" i="0" u="none" strike="noStrike" cap="none" normalizeH="0" baseline="0" dirty="0">
                          <a:ln>
                            <a:noFill/>
                          </a:ln>
                          <a:solidFill>
                            <a:srgbClr val="000000"/>
                          </a:solidFill>
                          <a:effectLst/>
                          <a:latin typeface="標楷體" pitchFamily="65" charset="-120"/>
                          <a:ea typeface="標楷體" pitchFamily="65" charset="-120"/>
                        </a:rPr>
                        <a:t>1</a:t>
                      </a:r>
                      <a:r>
                        <a:rPr kumimoji="1" lang="zh-TW" altLang="en-US" sz="1800" b="1" i="0" u="none" strike="noStrike" cap="none" normalizeH="0" baseline="0" dirty="0">
                          <a:ln>
                            <a:noFill/>
                          </a:ln>
                          <a:solidFill>
                            <a:srgbClr val="000000"/>
                          </a:solidFill>
                          <a:effectLst/>
                          <a:latin typeface="標楷體" pitchFamily="65" charset="-120"/>
                          <a:ea typeface="標楷體" pitchFamily="65" charset="-120"/>
                        </a:rPr>
                        <a:t>千萬為</a:t>
                      </a:r>
                      <a:r>
                        <a:rPr kumimoji="1" lang="en-US" altLang="zh-TW" sz="1800" b="1" i="0" u="none" strike="noStrike" cap="none" normalizeH="0" baseline="0" dirty="0">
                          <a:ln>
                            <a:noFill/>
                          </a:ln>
                          <a:solidFill>
                            <a:srgbClr val="000000"/>
                          </a:solidFill>
                          <a:effectLst/>
                          <a:latin typeface="標楷體" pitchFamily="65" charset="-120"/>
                          <a:ea typeface="標楷體" pitchFamily="65" charset="-120"/>
                        </a:rPr>
                        <a:t>3</a:t>
                      </a:r>
                      <a:r>
                        <a:rPr kumimoji="1" lang="zh-TW" altLang="en-US" sz="1800" b="1" i="0" u="none" strike="noStrike" cap="none" normalizeH="0" baseline="0" dirty="0">
                          <a:ln>
                            <a:noFill/>
                          </a:ln>
                          <a:solidFill>
                            <a:srgbClr val="000000"/>
                          </a:solidFill>
                          <a:effectLst/>
                          <a:latin typeface="標楷體" pitchFamily="65" charset="-120"/>
                          <a:ea typeface="標楷體" pitchFamily="65" charset="-120"/>
                        </a:rPr>
                        <a:t>千元，</a:t>
                      </a:r>
                      <a:r>
                        <a:rPr kumimoji="1" lang="en-US" altLang="zh-TW" sz="1800" b="1" i="0" u="none" strike="noStrike" cap="none" normalizeH="0" baseline="0" dirty="0">
                          <a:ln>
                            <a:noFill/>
                          </a:ln>
                          <a:solidFill>
                            <a:srgbClr val="000000"/>
                          </a:solidFill>
                          <a:effectLst/>
                          <a:latin typeface="標楷體" pitchFamily="65" charset="-120"/>
                          <a:ea typeface="標楷體" pitchFamily="65" charset="-120"/>
                        </a:rPr>
                        <a:t>1</a:t>
                      </a:r>
                      <a:r>
                        <a:rPr kumimoji="1" lang="zh-TW" altLang="en-US" sz="1800" b="1" i="0" u="none" strike="noStrike" cap="none" normalizeH="0" baseline="0" dirty="0">
                          <a:ln>
                            <a:noFill/>
                          </a:ln>
                          <a:solidFill>
                            <a:srgbClr val="000000"/>
                          </a:solidFill>
                          <a:effectLst/>
                          <a:latin typeface="標楷體" pitchFamily="65" charset="-120"/>
                          <a:ea typeface="標楷體" pitchFamily="65" charset="-120"/>
                        </a:rPr>
                        <a:t>千萬元以上為</a:t>
                      </a:r>
                      <a:r>
                        <a:rPr kumimoji="1" lang="en-US" altLang="zh-TW" sz="1800" b="1" i="0" u="none" strike="noStrike" cap="none" normalizeH="0" baseline="0" dirty="0">
                          <a:ln>
                            <a:noFill/>
                          </a:ln>
                          <a:solidFill>
                            <a:srgbClr val="000000"/>
                          </a:solidFill>
                          <a:effectLst/>
                          <a:latin typeface="標楷體" pitchFamily="65" charset="-120"/>
                          <a:ea typeface="標楷體" pitchFamily="65" charset="-120"/>
                        </a:rPr>
                        <a:t>5</a:t>
                      </a:r>
                      <a:r>
                        <a:rPr kumimoji="1" lang="zh-TW" altLang="en-US" sz="1800" b="1" i="0" u="none" strike="noStrike" cap="none" normalizeH="0" baseline="0" dirty="0">
                          <a:ln>
                            <a:noFill/>
                          </a:ln>
                          <a:solidFill>
                            <a:srgbClr val="000000"/>
                          </a:solidFill>
                          <a:effectLst/>
                          <a:latin typeface="標楷體" pitchFamily="65" charset="-120"/>
                          <a:ea typeface="標楷體" pitchFamily="65" charset="-120"/>
                        </a:rPr>
                        <a:t>千元</a:t>
                      </a:r>
                    </a:p>
                  </a:txBody>
                  <a:tcPr marT="45726" marB="4572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folHlink"/>
                        </a:buClr>
                        <a:buSzPct val="75000"/>
                        <a:buFont typeface="Wingdings" pitchFamily="2" charset="2"/>
                        <a:buNone/>
                        <a:tabLst/>
                      </a:pPr>
                      <a:r>
                        <a:rPr kumimoji="1" lang="zh-TW" altLang="en-US" sz="1800" b="1" i="0" u="none" strike="noStrike" cap="none" normalizeH="0" baseline="0" dirty="0">
                          <a:ln>
                            <a:noFill/>
                          </a:ln>
                          <a:solidFill>
                            <a:srgbClr val="000000"/>
                          </a:solidFill>
                          <a:effectLst/>
                          <a:latin typeface="標楷體" pitchFamily="65" charset="-120"/>
                          <a:ea typeface="標楷體" pitchFamily="65" charset="-120"/>
                        </a:rPr>
                        <a:t>除勘驗費用外，不徵收任何費用</a:t>
                      </a:r>
                    </a:p>
                  </a:txBody>
                  <a:tcPr marT="45726" marB="4572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folHlink"/>
                        </a:buClr>
                        <a:buSzPct val="75000"/>
                        <a:buFont typeface="Wingdings" pitchFamily="2" charset="2"/>
                        <a:buNone/>
                        <a:tabLst/>
                      </a:pPr>
                      <a:r>
                        <a:rPr kumimoji="1" lang="zh-TW" altLang="en-US" sz="1800" b="1" i="0" u="none" strike="noStrike" cap="none" normalizeH="0" baseline="0" dirty="0">
                          <a:ln>
                            <a:noFill/>
                          </a:ln>
                          <a:solidFill>
                            <a:srgbClr val="000000"/>
                          </a:solidFill>
                          <a:effectLst/>
                          <a:latin typeface="標楷體" pitchFamily="65" charset="-120"/>
                          <a:ea typeface="標楷體" pitchFamily="65" charset="-120"/>
                        </a:rPr>
                        <a:t>標的金額新台幣</a:t>
                      </a:r>
                      <a:r>
                        <a:rPr kumimoji="1" lang="en-US" altLang="zh-TW" sz="1800" b="1" i="0" u="none" strike="noStrike" cap="none" normalizeH="0" baseline="0" dirty="0">
                          <a:ln>
                            <a:noFill/>
                          </a:ln>
                          <a:solidFill>
                            <a:srgbClr val="000000"/>
                          </a:solidFill>
                          <a:effectLst/>
                          <a:latin typeface="標楷體" pitchFamily="65" charset="-120"/>
                          <a:ea typeface="標楷體" pitchFamily="65" charset="-120"/>
                        </a:rPr>
                        <a:t>60</a:t>
                      </a:r>
                      <a:r>
                        <a:rPr kumimoji="1" lang="zh-TW" altLang="en-US" sz="1800" b="1" i="0" u="none" strike="noStrike" cap="none" normalizeH="0" baseline="0" dirty="0">
                          <a:ln>
                            <a:noFill/>
                          </a:ln>
                          <a:solidFill>
                            <a:srgbClr val="000000"/>
                          </a:solidFill>
                          <a:effectLst/>
                          <a:latin typeface="標楷體" pitchFamily="65" charset="-120"/>
                          <a:ea typeface="標楷體" pitchFamily="65" charset="-120"/>
                        </a:rPr>
                        <a:t>萬元以下為</a:t>
                      </a:r>
                      <a:r>
                        <a:rPr kumimoji="1" lang="en-US" altLang="zh-TW" sz="1800" b="1" i="0" u="none" strike="noStrike" cap="none" normalizeH="0" baseline="0" dirty="0">
                          <a:ln>
                            <a:noFill/>
                          </a:ln>
                          <a:solidFill>
                            <a:srgbClr val="000000"/>
                          </a:solidFill>
                          <a:effectLst/>
                          <a:latin typeface="標楷體" pitchFamily="65" charset="-120"/>
                          <a:ea typeface="標楷體" pitchFamily="65" charset="-120"/>
                        </a:rPr>
                        <a:t>3</a:t>
                      </a:r>
                      <a:r>
                        <a:rPr kumimoji="1" lang="zh-TW" altLang="en-US" sz="1800" b="1" i="0" u="none" strike="noStrike" cap="none" normalizeH="0" baseline="0" dirty="0">
                          <a:ln>
                            <a:noFill/>
                          </a:ln>
                          <a:solidFill>
                            <a:srgbClr val="000000"/>
                          </a:solidFill>
                          <a:effectLst/>
                          <a:latin typeface="標楷體" pitchFamily="65" charset="-120"/>
                          <a:ea typeface="標楷體" pitchFamily="65" charset="-120"/>
                        </a:rPr>
                        <a:t>千元，超過部分按千分之五計算</a:t>
                      </a:r>
                    </a:p>
                  </a:txBody>
                  <a:tcPr marT="45726" marB="4572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folHlink"/>
                        </a:buClr>
                        <a:buSzPct val="75000"/>
                        <a:buFont typeface="Wingdings" pitchFamily="2" charset="2"/>
                        <a:buNone/>
                        <a:tabLst/>
                      </a:pPr>
                      <a:r>
                        <a:rPr kumimoji="1" lang="zh-TW" altLang="en-US" sz="1800" b="1" i="0" u="none" strike="noStrike" cap="none" normalizeH="0" baseline="0" dirty="0">
                          <a:ln>
                            <a:noFill/>
                          </a:ln>
                          <a:solidFill>
                            <a:srgbClr val="000000"/>
                          </a:solidFill>
                          <a:effectLst/>
                          <a:latin typeface="標楷體" pitchFamily="65" charset="-120"/>
                          <a:ea typeface="標楷體" pitchFamily="65" charset="-120"/>
                        </a:rPr>
                        <a:t>最低為</a:t>
                      </a:r>
                      <a:r>
                        <a:rPr kumimoji="1" lang="en-US" altLang="zh-TW" sz="1800" b="1" i="0" u="none" strike="noStrike" cap="none" normalizeH="0" baseline="0" dirty="0">
                          <a:ln>
                            <a:noFill/>
                          </a:ln>
                          <a:solidFill>
                            <a:srgbClr val="000000"/>
                          </a:solidFill>
                          <a:effectLst/>
                          <a:latin typeface="標楷體" pitchFamily="65" charset="-120"/>
                          <a:ea typeface="標楷體" pitchFamily="65" charset="-120"/>
                        </a:rPr>
                        <a:t>2</a:t>
                      </a:r>
                      <a:r>
                        <a:rPr kumimoji="1" lang="zh-TW" altLang="en-US" sz="1800" b="1" i="0" u="none" strike="noStrike" cap="none" normalizeH="0" baseline="0" dirty="0">
                          <a:ln>
                            <a:noFill/>
                          </a:ln>
                          <a:solidFill>
                            <a:srgbClr val="000000"/>
                          </a:solidFill>
                          <a:effectLst/>
                          <a:latin typeface="標楷體" pitchFamily="65" charset="-120"/>
                          <a:ea typeface="標楷體" pitchFamily="65" charset="-120"/>
                        </a:rPr>
                        <a:t>萬元（標的金額為</a:t>
                      </a:r>
                      <a:r>
                        <a:rPr kumimoji="1" lang="en-US" altLang="zh-TW" sz="1800" b="1" i="0" u="none" strike="noStrike" cap="none" normalizeH="0" baseline="0" dirty="0">
                          <a:ln>
                            <a:noFill/>
                          </a:ln>
                          <a:solidFill>
                            <a:srgbClr val="000000"/>
                          </a:solidFill>
                          <a:effectLst/>
                          <a:latin typeface="標楷體" pitchFamily="65" charset="-120"/>
                          <a:ea typeface="標楷體" pitchFamily="65" charset="-120"/>
                        </a:rPr>
                        <a:t>2</a:t>
                      </a:r>
                      <a:r>
                        <a:rPr kumimoji="1" lang="zh-TW" altLang="en-US" sz="1800" b="1" i="0" u="none" strike="noStrike" cap="none" normalizeH="0" baseline="0" dirty="0">
                          <a:ln>
                            <a:noFill/>
                          </a:ln>
                          <a:solidFill>
                            <a:srgbClr val="000000"/>
                          </a:solidFill>
                          <a:effectLst/>
                          <a:latin typeface="標楷體" pitchFamily="65" charset="-120"/>
                          <a:ea typeface="標楷體" pitchFamily="65" charset="-120"/>
                        </a:rPr>
                        <a:t>百萬元以下）最高為</a:t>
                      </a:r>
                      <a:r>
                        <a:rPr kumimoji="1" lang="en-US" altLang="zh-TW" sz="1800" b="1" i="0" u="none" strike="noStrike" cap="none" normalizeH="0" baseline="0" dirty="0">
                          <a:ln>
                            <a:noFill/>
                          </a:ln>
                          <a:solidFill>
                            <a:srgbClr val="000000"/>
                          </a:solidFill>
                          <a:effectLst/>
                          <a:latin typeface="標楷體" pitchFamily="65" charset="-120"/>
                          <a:ea typeface="標楷體" pitchFamily="65" charset="-120"/>
                        </a:rPr>
                        <a:t>1</a:t>
                      </a:r>
                      <a:r>
                        <a:rPr kumimoji="1" lang="zh-TW" altLang="en-US" sz="1800" b="1" i="0" u="none" strike="noStrike" cap="none" normalizeH="0" baseline="0" dirty="0">
                          <a:ln>
                            <a:noFill/>
                          </a:ln>
                          <a:solidFill>
                            <a:srgbClr val="000000"/>
                          </a:solidFill>
                          <a:effectLst/>
                          <a:latin typeface="標楷體" pitchFamily="65" charset="-120"/>
                          <a:ea typeface="標楷體" pitchFamily="65" charset="-120"/>
                        </a:rPr>
                        <a:t>百萬元（標的金額為</a:t>
                      </a:r>
                      <a:r>
                        <a:rPr kumimoji="1" lang="en-US" altLang="zh-TW" sz="1800" b="1" i="0" u="none" strike="noStrike" cap="none" normalizeH="0" baseline="0" dirty="0">
                          <a:ln>
                            <a:noFill/>
                          </a:ln>
                          <a:solidFill>
                            <a:srgbClr val="000000"/>
                          </a:solidFill>
                          <a:effectLst/>
                          <a:latin typeface="標楷體" pitchFamily="65" charset="-120"/>
                          <a:ea typeface="標楷體" pitchFamily="65" charset="-120"/>
                        </a:rPr>
                        <a:t>5</a:t>
                      </a:r>
                      <a:r>
                        <a:rPr kumimoji="1" lang="zh-TW" altLang="en-US" sz="1800" b="1" i="0" u="none" strike="noStrike" cap="none" normalizeH="0" baseline="0" dirty="0">
                          <a:ln>
                            <a:noFill/>
                          </a:ln>
                          <a:solidFill>
                            <a:srgbClr val="000000"/>
                          </a:solidFill>
                          <a:effectLst/>
                          <a:latin typeface="標楷體" pitchFamily="65" charset="-120"/>
                          <a:ea typeface="標楷體" pitchFamily="65" charset="-120"/>
                        </a:rPr>
                        <a:t>億元以上）</a:t>
                      </a:r>
                    </a:p>
                    <a:p>
                      <a:pPr marL="0" marR="0" lvl="0" indent="0" algn="l" defTabSz="914400" rtl="0" eaLnBrk="0" fontAlgn="base" latinLnBrk="0" hangingPunct="0">
                        <a:lnSpc>
                          <a:spcPct val="100000"/>
                        </a:lnSpc>
                        <a:spcBef>
                          <a:spcPct val="20000"/>
                        </a:spcBef>
                        <a:spcAft>
                          <a:spcPct val="0"/>
                        </a:spcAft>
                        <a:buClr>
                          <a:schemeClr val="folHlink"/>
                        </a:buClr>
                        <a:buSzPct val="75000"/>
                        <a:buFont typeface="Wingdings" pitchFamily="2" charset="2"/>
                        <a:buNone/>
                        <a:tabLst/>
                      </a:pPr>
                      <a:endParaRPr kumimoji="1" lang="zh-TW" altLang="en-US" sz="1800" b="1" i="0" u="none" strike="noStrike" cap="none" normalizeH="0" baseline="0" dirty="0">
                        <a:ln>
                          <a:noFill/>
                        </a:ln>
                        <a:solidFill>
                          <a:srgbClr val="000000"/>
                        </a:solidFill>
                        <a:effectLst/>
                        <a:latin typeface="標楷體" pitchFamily="65" charset="-120"/>
                        <a:ea typeface="標楷體" pitchFamily="65" charset="-120"/>
                      </a:endParaRPr>
                    </a:p>
                  </a:txBody>
                  <a:tcPr marT="45726" marB="45726"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3241685839"/>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id="{1B1C2586-7CE5-4A9E-829B-94F9C8F63496}"/>
              </a:ext>
            </a:extLst>
          </p:cNvPr>
          <p:cNvSpPr/>
          <p:nvPr/>
        </p:nvSpPr>
        <p:spPr>
          <a:xfrm>
            <a:off x="1835696" y="3167390"/>
            <a:ext cx="5400600" cy="523220"/>
          </a:xfrm>
          <a:prstGeom prst="rect">
            <a:avLst/>
          </a:prstGeom>
          <a:gradFill>
            <a:gsLst>
              <a:gs pos="0">
                <a:srgbClr val="FFC000"/>
              </a:gs>
              <a:gs pos="74000">
                <a:srgbClr val="FFFF00"/>
              </a:gs>
              <a:gs pos="83000">
                <a:schemeClr val="accent5">
                  <a:lumMod val="60000"/>
                  <a:lumOff val="40000"/>
                </a:schemeClr>
              </a:gs>
              <a:gs pos="100000">
                <a:schemeClr val="accent3">
                  <a:lumMod val="30000"/>
                  <a:lumOff val="70000"/>
                </a:schemeClr>
              </a:gs>
            </a:gsLst>
            <a:path path="shape">
              <a:fillToRect l="50000" t="50000" r="50000" b="50000"/>
            </a:path>
          </a:gradFill>
          <a:ln w="57150">
            <a:solidFill>
              <a:srgbClr val="FF0000"/>
            </a:solidFill>
          </a:ln>
        </p:spPr>
        <p:txBody>
          <a:bodyPr wrap="square">
            <a:spAutoFit/>
          </a:bodyPr>
          <a:lstStyle/>
          <a:p>
            <a:pPr algn="ctr"/>
            <a:r>
              <a:rPr lang="zh-TW" altLang="zh-TW" sz="2800" dirty="0">
                <a:latin typeface="標楷體" panose="03000509000000000000" pitchFamily="65" charset="-120"/>
                <a:ea typeface="標楷體" panose="03000509000000000000" pitchFamily="65" charset="-120"/>
              </a:rPr>
              <a:t>政府採購法第</a:t>
            </a:r>
            <a:r>
              <a:rPr lang="en-US" altLang="zh-TW" sz="2800" dirty="0">
                <a:latin typeface="標楷體" panose="03000509000000000000" pitchFamily="65" charset="-120"/>
                <a:ea typeface="標楷體" panose="03000509000000000000" pitchFamily="65" charset="-120"/>
              </a:rPr>
              <a:t>101</a:t>
            </a:r>
            <a:r>
              <a:rPr lang="zh-TW" altLang="zh-TW" sz="2800" dirty="0">
                <a:latin typeface="標楷體" panose="03000509000000000000" pitchFamily="65" charset="-120"/>
                <a:ea typeface="標楷體" panose="03000509000000000000" pitchFamily="65" charset="-120"/>
              </a:rPr>
              <a:t>條執行注意事項</a:t>
            </a:r>
          </a:p>
        </p:txBody>
      </p:sp>
    </p:spTree>
    <p:extLst>
      <p:ext uri="{BB962C8B-B14F-4D97-AF65-F5344CB8AC3E}">
        <p14:creationId xmlns:p14="http://schemas.microsoft.com/office/powerpoint/2010/main" val="1621763354"/>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表格 5">
            <a:extLst>
              <a:ext uri="{FF2B5EF4-FFF2-40B4-BE49-F238E27FC236}">
                <a16:creationId xmlns:a16="http://schemas.microsoft.com/office/drawing/2014/main" id="{1BD054FE-D9CA-46E7-8446-0D804E37604F}"/>
              </a:ext>
            </a:extLst>
          </p:cNvPr>
          <p:cNvGraphicFramePr>
            <a:graphicFrameLocks noGrp="1"/>
          </p:cNvGraphicFramePr>
          <p:nvPr>
            <p:extLst>
              <p:ext uri="{D42A27DB-BD31-4B8C-83A1-F6EECF244321}">
                <p14:modId xmlns:p14="http://schemas.microsoft.com/office/powerpoint/2010/main" val="3740685759"/>
              </p:ext>
            </p:extLst>
          </p:nvPr>
        </p:nvGraphicFramePr>
        <p:xfrm>
          <a:off x="251520" y="332656"/>
          <a:ext cx="8524376" cy="5852160"/>
        </p:xfrm>
        <a:graphic>
          <a:graphicData uri="http://schemas.openxmlformats.org/drawingml/2006/table">
            <a:tbl>
              <a:tblPr firstRow="1" firstCol="1" lastRow="1" lastCol="1" bandRow="1" bandCol="1">
                <a:tableStyleId>{5C22544A-7EE6-4342-B048-85BDC9FD1C3A}</a:tableStyleId>
              </a:tblPr>
              <a:tblGrid>
                <a:gridCol w="2979760">
                  <a:extLst>
                    <a:ext uri="{9D8B030D-6E8A-4147-A177-3AD203B41FA5}">
                      <a16:colId xmlns:a16="http://schemas.microsoft.com/office/drawing/2014/main" val="1804974175"/>
                    </a:ext>
                  </a:extLst>
                </a:gridCol>
                <a:gridCol w="2808312">
                  <a:extLst>
                    <a:ext uri="{9D8B030D-6E8A-4147-A177-3AD203B41FA5}">
                      <a16:colId xmlns:a16="http://schemas.microsoft.com/office/drawing/2014/main" val="2630233468"/>
                    </a:ext>
                  </a:extLst>
                </a:gridCol>
                <a:gridCol w="2736304">
                  <a:extLst>
                    <a:ext uri="{9D8B030D-6E8A-4147-A177-3AD203B41FA5}">
                      <a16:colId xmlns:a16="http://schemas.microsoft.com/office/drawing/2014/main" val="4129158043"/>
                    </a:ext>
                  </a:extLst>
                </a:gridCol>
              </a:tblGrid>
              <a:tr h="4024837">
                <a:tc>
                  <a:txBody>
                    <a:bodyPr/>
                    <a:lstStyle/>
                    <a:p>
                      <a:pPr marL="228600" indent="-228600" algn="just">
                        <a:lnSpc>
                          <a:spcPts val="2200"/>
                        </a:lnSpc>
                        <a:spcAft>
                          <a:spcPts val="0"/>
                        </a:spcAft>
                        <a:tabLst>
                          <a:tab pos="1600200" algn="l"/>
                        </a:tabLst>
                      </a:pPr>
                      <a:r>
                        <a:rPr lang="zh-TW" sz="1800" kern="100" dirty="0">
                          <a:solidFill>
                            <a:srgbClr val="000000"/>
                          </a:solidFill>
                          <a:effectLst/>
                          <a:latin typeface="標楷體" panose="03000509000000000000" pitchFamily="65" charset="-120"/>
                          <a:ea typeface="標楷體" panose="03000509000000000000" pitchFamily="65" charset="-120"/>
                        </a:rPr>
                        <a:t>第一百零一條　機關辦理採購，發現廠商有下列情形之一，應將其事實、理由</a:t>
                      </a:r>
                      <a:r>
                        <a:rPr lang="zh-TW" sz="1800" u="sng" kern="100" dirty="0">
                          <a:solidFill>
                            <a:srgbClr val="000000"/>
                          </a:solidFill>
                          <a:effectLst/>
                          <a:latin typeface="標楷體" panose="03000509000000000000" pitchFamily="65" charset="-120"/>
                          <a:ea typeface="標楷體" panose="03000509000000000000" pitchFamily="65" charset="-120"/>
                        </a:rPr>
                        <a:t>及</a:t>
                      </a:r>
                      <a:r>
                        <a:rPr lang="zh-TW" sz="1800" u="sng" kern="100" dirty="0">
                          <a:solidFill>
                            <a:srgbClr val="0000FF"/>
                          </a:solidFill>
                          <a:effectLst/>
                          <a:latin typeface="標楷體" panose="03000509000000000000" pitchFamily="65" charset="-120"/>
                          <a:ea typeface="標楷體" panose="03000509000000000000" pitchFamily="65" charset="-120"/>
                        </a:rPr>
                        <a:t>依第一百零三條第一項所定期間</a:t>
                      </a:r>
                      <a:r>
                        <a:rPr lang="zh-TW" sz="1800" kern="100" dirty="0">
                          <a:solidFill>
                            <a:srgbClr val="000000"/>
                          </a:solidFill>
                          <a:effectLst/>
                          <a:latin typeface="標楷體" panose="03000509000000000000" pitchFamily="65" charset="-120"/>
                          <a:ea typeface="標楷體" panose="03000509000000000000" pitchFamily="65" charset="-120"/>
                        </a:rPr>
                        <a:t>通知廠商，並附記如未提出異議者，將刊登政府採購公報：</a:t>
                      </a:r>
                      <a:endParaRPr lang="en-US" altLang="zh-TW" sz="1800" kern="100" dirty="0">
                        <a:solidFill>
                          <a:srgbClr val="000000"/>
                        </a:solidFill>
                        <a:effectLst/>
                        <a:latin typeface="標楷體" panose="03000509000000000000" pitchFamily="65" charset="-120"/>
                        <a:ea typeface="標楷體" panose="03000509000000000000" pitchFamily="65" charset="-120"/>
                      </a:endParaRPr>
                    </a:p>
                    <a:p>
                      <a:pPr marL="444500" indent="-444500" algn="just">
                        <a:lnSpc>
                          <a:spcPts val="2200"/>
                        </a:lnSpc>
                        <a:spcAft>
                          <a:spcPts val="0"/>
                        </a:spcAft>
                        <a:tabLst>
                          <a:tab pos="1600200" algn="l"/>
                        </a:tabLst>
                      </a:pPr>
                      <a:r>
                        <a:rPr lang="zh-TW" sz="1800" kern="100" dirty="0">
                          <a:solidFill>
                            <a:srgbClr val="000000"/>
                          </a:solidFill>
                          <a:effectLst/>
                          <a:latin typeface="標楷體" panose="03000509000000000000" pitchFamily="65" charset="-120"/>
                          <a:ea typeface="標楷體" panose="03000509000000000000" pitchFamily="65" charset="-120"/>
                        </a:rPr>
                        <a:t>一、容許他人借用本人名義或證件參加投標者。</a:t>
                      </a:r>
                      <a:endParaRPr lang="en-US" altLang="zh-TW" sz="1800" kern="100" dirty="0">
                        <a:solidFill>
                          <a:srgbClr val="000000"/>
                        </a:solidFill>
                        <a:effectLst/>
                        <a:latin typeface="標楷體" panose="03000509000000000000" pitchFamily="65" charset="-120"/>
                        <a:ea typeface="標楷體" panose="03000509000000000000" pitchFamily="65" charset="-120"/>
                      </a:endParaRPr>
                    </a:p>
                    <a:p>
                      <a:pPr marL="444500" indent="-444500" algn="just">
                        <a:lnSpc>
                          <a:spcPts val="2200"/>
                        </a:lnSpc>
                        <a:spcAft>
                          <a:spcPts val="0"/>
                        </a:spcAft>
                        <a:tabLst>
                          <a:tab pos="1600200" algn="l"/>
                        </a:tabLst>
                      </a:pPr>
                      <a:r>
                        <a:rPr lang="zh-TW" sz="1800" kern="100" dirty="0">
                          <a:solidFill>
                            <a:srgbClr val="000000"/>
                          </a:solidFill>
                          <a:effectLst/>
                          <a:latin typeface="標楷體" panose="03000509000000000000" pitchFamily="65" charset="-120"/>
                          <a:ea typeface="標楷體" panose="03000509000000000000" pitchFamily="65" charset="-120"/>
                        </a:rPr>
                        <a:t>二、借用或冒用他人名義或證件投標者。</a:t>
                      </a:r>
                      <a:endParaRPr lang="en-US" altLang="zh-TW" sz="1800" kern="100" dirty="0">
                        <a:solidFill>
                          <a:srgbClr val="000000"/>
                        </a:solidFill>
                        <a:effectLst/>
                        <a:latin typeface="標楷體" panose="03000509000000000000" pitchFamily="65" charset="-120"/>
                        <a:ea typeface="標楷體" panose="03000509000000000000" pitchFamily="65" charset="-120"/>
                      </a:endParaRPr>
                    </a:p>
                    <a:p>
                      <a:pPr marL="444500" indent="-444500" algn="just">
                        <a:lnSpc>
                          <a:spcPts val="2200"/>
                        </a:lnSpc>
                        <a:spcAft>
                          <a:spcPts val="0"/>
                        </a:spcAft>
                        <a:tabLst>
                          <a:tab pos="1600200" algn="l"/>
                        </a:tabLst>
                      </a:pPr>
                      <a:r>
                        <a:rPr lang="zh-TW" sz="1800" kern="100" dirty="0">
                          <a:solidFill>
                            <a:srgbClr val="000000"/>
                          </a:solidFill>
                          <a:effectLst/>
                          <a:latin typeface="標楷體" panose="03000509000000000000" pitchFamily="65" charset="-120"/>
                          <a:ea typeface="標楷體" panose="03000509000000000000" pitchFamily="65" charset="-120"/>
                        </a:rPr>
                        <a:t>三、擅自減省工料</a:t>
                      </a:r>
                      <a:r>
                        <a:rPr lang="zh-TW" sz="1800" u="sng" kern="100" dirty="0">
                          <a:solidFill>
                            <a:srgbClr val="000000"/>
                          </a:solidFill>
                          <a:effectLst/>
                          <a:latin typeface="標楷體" panose="03000509000000000000" pitchFamily="65" charset="-120"/>
                          <a:ea typeface="標楷體" panose="03000509000000000000" pitchFamily="65" charset="-120"/>
                        </a:rPr>
                        <a:t>，</a:t>
                      </a:r>
                      <a:r>
                        <a:rPr lang="zh-TW" sz="1800" kern="100" dirty="0">
                          <a:solidFill>
                            <a:srgbClr val="000000"/>
                          </a:solidFill>
                          <a:effectLst/>
                          <a:latin typeface="標楷體" panose="03000509000000000000" pitchFamily="65" charset="-120"/>
                          <a:ea typeface="標楷體" panose="03000509000000000000" pitchFamily="65" charset="-120"/>
                        </a:rPr>
                        <a:t>情節重大者。</a:t>
                      </a:r>
                      <a:endParaRPr lang="en-US" altLang="zh-TW" sz="1800" kern="100" dirty="0">
                        <a:solidFill>
                          <a:srgbClr val="000000"/>
                        </a:solidFill>
                        <a:effectLst/>
                        <a:latin typeface="標楷體" panose="03000509000000000000" pitchFamily="65" charset="-120"/>
                        <a:ea typeface="標楷體" panose="03000509000000000000" pitchFamily="65" charset="-120"/>
                      </a:endParaRPr>
                    </a:p>
                    <a:p>
                      <a:pPr marL="444500" indent="-444500" algn="just">
                        <a:lnSpc>
                          <a:spcPts val="2200"/>
                        </a:lnSpc>
                        <a:spcAft>
                          <a:spcPts val="0"/>
                        </a:spcAft>
                        <a:tabLst>
                          <a:tab pos="1600200" algn="l"/>
                        </a:tabLst>
                      </a:pPr>
                      <a:r>
                        <a:rPr lang="zh-TW" sz="1800" u="sng" kern="100" dirty="0">
                          <a:solidFill>
                            <a:srgbClr val="000000"/>
                          </a:solidFill>
                          <a:effectLst/>
                          <a:latin typeface="標楷體" panose="03000509000000000000" pitchFamily="65" charset="-120"/>
                          <a:ea typeface="標楷體" panose="03000509000000000000" pitchFamily="65" charset="-120"/>
                        </a:rPr>
                        <a:t>四、</a:t>
                      </a:r>
                      <a:r>
                        <a:rPr lang="zh-TW" sz="1800" kern="100" dirty="0">
                          <a:solidFill>
                            <a:srgbClr val="000000"/>
                          </a:solidFill>
                          <a:effectLst/>
                          <a:latin typeface="標楷體" panose="03000509000000000000" pitchFamily="65" charset="-120"/>
                          <a:ea typeface="標楷體" panose="03000509000000000000" pitchFamily="65" charset="-120"/>
                        </a:rPr>
                        <a:t>以</a:t>
                      </a:r>
                      <a:r>
                        <a:rPr lang="zh-TW" sz="1800" u="sng" kern="100" dirty="0">
                          <a:solidFill>
                            <a:srgbClr val="000000"/>
                          </a:solidFill>
                          <a:effectLst/>
                          <a:latin typeface="標楷體" panose="03000509000000000000" pitchFamily="65" charset="-120"/>
                          <a:ea typeface="標楷體" panose="03000509000000000000" pitchFamily="65" charset="-120"/>
                        </a:rPr>
                        <a:t>虛偽不實</a:t>
                      </a:r>
                      <a:r>
                        <a:rPr lang="zh-TW" sz="1800" kern="100" dirty="0">
                          <a:solidFill>
                            <a:srgbClr val="000000"/>
                          </a:solidFill>
                          <a:effectLst/>
                          <a:latin typeface="標楷體" panose="03000509000000000000" pitchFamily="65" charset="-120"/>
                          <a:ea typeface="標楷體" panose="03000509000000000000" pitchFamily="65" charset="-120"/>
                        </a:rPr>
                        <a:t>之文件投標、訂約或履約</a:t>
                      </a:r>
                      <a:r>
                        <a:rPr lang="zh-TW" sz="1800" u="sng" kern="100" dirty="0">
                          <a:solidFill>
                            <a:srgbClr val="000000"/>
                          </a:solidFill>
                          <a:effectLst/>
                          <a:latin typeface="標楷體" panose="03000509000000000000" pitchFamily="65" charset="-120"/>
                          <a:ea typeface="標楷體" panose="03000509000000000000" pitchFamily="65" charset="-120"/>
                        </a:rPr>
                        <a:t>，</a:t>
                      </a:r>
                      <a:r>
                        <a:rPr lang="zh-TW" sz="1800" u="sng" kern="100" dirty="0">
                          <a:solidFill>
                            <a:srgbClr val="0000FF"/>
                          </a:solidFill>
                          <a:effectLst/>
                          <a:latin typeface="標楷體" panose="03000509000000000000" pitchFamily="65" charset="-120"/>
                          <a:ea typeface="標楷體" panose="03000509000000000000" pitchFamily="65" charset="-120"/>
                        </a:rPr>
                        <a:t>情節重大者</a:t>
                      </a:r>
                      <a:r>
                        <a:rPr lang="zh-TW" sz="1800" kern="100" dirty="0">
                          <a:solidFill>
                            <a:srgbClr val="000000"/>
                          </a:solidFill>
                          <a:effectLst/>
                          <a:latin typeface="標楷體" panose="03000509000000000000" pitchFamily="65" charset="-120"/>
                          <a:ea typeface="標楷體" panose="03000509000000000000" pitchFamily="65" charset="-120"/>
                        </a:rPr>
                        <a:t>。</a:t>
                      </a:r>
                      <a:endParaRPr lang="en-US" altLang="zh-TW" sz="1800" kern="100" dirty="0">
                        <a:solidFill>
                          <a:srgbClr val="000000"/>
                        </a:solidFill>
                        <a:effectLst/>
                        <a:latin typeface="標楷體" panose="03000509000000000000" pitchFamily="65" charset="-120"/>
                        <a:ea typeface="標楷體" panose="03000509000000000000" pitchFamily="65" charset="-120"/>
                      </a:endParaRPr>
                    </a:p>
                    <a:p>
                      <a:pPr marL="444500" indent="-444500" algn="just">
                        <a:lnSpc>
                          <a:spcPts val="2200"/>
                        </a:lnSpc>
                        <a:spcAft>
                          <a:spcPts val="0"/>
                        </a:spcAft>
                        <a:tabLst>
                          <a:tab pos="1600200" algn="l"/>
                        </a:tabLst>
                      </a:pPr>
                      <a:r>
                        <a:rPr lang="zh-TW" sz="1800" kern="100" dirty="0">
                          <a:solidFill>
                            <a:srgbClr val="000000"/>
                          </a:solidFill>
                          <a:effectLst/>
                          <a:latin typeface="標楷體" panose="03000509000000000000" pitchFamily="65" charset="-120"/>
                          <a:ea typeface="標楷體" panose="03000509000000000000" pitchFamily="65" charset="-120"/>
                        </a:rPr>
                        <a:t>五、受停業處分期間仍參加投標者。</a:t>
                      </a:r>
                      <a:endParaRPr lang="en-US" altLang="zh-TW" sz="1800" kern="100" dirty="0">
                        <a:solidFill>
                          <a:srgbClr val="000000"/>
                        </a:solidFill>
                        <a:effectLst/>
                        <a:latin typeface="標楷體" panose="03000509000000000000" pitchFamily="65" charset="-120"/>
                        <a:ea typeface="標楷體" panose="03000509000000000000" pitchFamily="65" charset="-120"/>
                      </a:endParaRPr>
                    </a:p>
                    <a:p>
                      <a:pPr marL="444500" indent="-444500" algn="just">
                        <a:lnSpc>
                          <a:spcPts val="2200"/>
                        </a:lnSpc>
                        <a:spcAft>
                          <a:spcPts val="0"/>
                        </a:spcAft>
                        <a:tabLst>
                          <a:tab pos="1600200" algn="l"/>
                        </a:tabLst>
                      </a:pPr>
                      <a:r>
                        <a:rPr lang="zh-TW" sz="1800" kern="100" dirty="0">
                          <a:solidFill>
                            <a:srgbClr val="000000"/>
                          </a:solidFill>
                          <a:effectLst/>
                          <a:latin typeface="標楷體" panose="03000509000000000000" pitchFamily="65" charset="-120"/>
                          <a:ea typeface="標楷體" panose="03000509000000000000" pitchFamily="65" charset="-120"/>
                        </a:rPr>
                        <a:t>六、犯第八十七條至第九十二條之罪，經第一審為有罪判決者。</a:t>
                      </a:r>
                    </a:p>
                  </a:txBody>
                  <a:tcPr marL="68580" marR="68580" marT="0" marB="0">
                    <a:lnL w="12700" cap="flat" cmpd="sng" algn="ctr">
                      <a:solidFill>
                        <a:srgbClr val="1C1C1C"/>
                      </a:solidFill>
                      <a:prstDash val="solid"/>
                      <a:round/>
                      <a:headEnd type="none" w="med" len="med"/>
                      <a:tailEnd type="none" w="med" len="med"/>
                    </a:lnL>
                    <a:lnR w="12700" cap="flat" cmpd="sng" algn="ctr">
                      <a:solidFill>
                        <a:srgbClr val="1C1C1C"/>
                      </a:solidFill>
                      <a:prstDash val="solid"/>
                      <a:round/>
                      <a:headEnd type="none" w="med" len="med"/>
                      <a:tailEnd type="none" w="med" len="med"/>
                    </a:lnR>
                    <a:lnT w="12700" cap="flat" cmpd="sng" algn="ctr">
                      <a:solidFill>
                        <a:srgbClr val="1C1C1C"/>
                      </a:solidFill>
                      <a:prstDash val="solid"/>
                      <a:round/>
                      <a:headEnd type="none" w="med" len="med"/>
                      <a:tailEnd type="none" w="med" len="med"/>
                    </a:lnT>
                    <a:lnB w="12700" cap="flat" cmpd="sng" algn="ctr">
                      <a:solidFill>
                        <a:srgbClr val="1C1C1C"/>
                      </a:solidFill>
                      <a:prstDash val="solid"/>
                      <a:round/>
                      <a:headEnd type="none" w="med" len="med"/>
                      <a:tailEnd type="none" w="med" len="med"/>
                    </a:lnB>
                    <a:solidFill>
                      <a:schemeClr val="bg1"/>
                    </a:solidFill>
                  </a:tcPr>
                </a:tc>
                <a:tc>
                  <a:txBody>
                    <a:bodyPr/>
                    <a:lstStyle/>
                    <a:p>
                      <a:pPr>
                        <a:lnSpc>
                          <a:spcPts val="2200"/>
                        </a:lnSpc>
                      </a:pPr>
                      <a:r>
                        <a:rPr lang="zh-TW" altLang="zh-TW" sz="1800" b="1" kern="1200" dirty="0">
                          <a:solidFill>
                            <a:srgbClr val="000000"/>
                          </a:solidFill>
                          <a:effectLst/>
                          <a:latin typeface="標楷體" panose="03000509000000000000" pitchFamily="65" charset="-120"/>
                          <a:ea typeface="標楷體" panose="03000509000000000000" pitchFamily="65" charset="-120"/>
                          <a:cs typeface="+mn-cs"/>
                        </a:rPr>
                        <a:t>第一百零一條　機關辦理採購，發現廠商有下列情形之一，應將其事實及理由通知廠商，並附記如未提出異議者，將刊登政府採購公報：</a:t>
                      </a:r>
                      <a:endParaRPr lang="en-US" altLang="zh-TW" sz="1800" b="1" kern="1200" dirty="0">
                        <a:solidFill>
                          <a:srgbClr val="000000"/>
                        </a:solidFill>
                        <a:effectLst/>
                        <a:latin typeface="標楷體" panose="03000509000000000000" pitchFamily="65" charset="-120"/>
                        <a:ea typeface="標楷體" panose="03000509000000000000" pitchFamily="65" charset="-120"/>
                        <a:cs typeface="+mn-cs"/>
                      </a:endParaRPr>
                    </a:p>
                    <a:p>
                      <a:pPr marL="444500" indent="-444500">
                        <a:lnSpc>
                          <a:spcPts val="2200"/>
                        </a:lnSpc>
                      </a:pPr>
                      <a:r>
                        <a:rPr lang="zh-TW" altLang="zh-TW" sz="1800" b="1" kern="1200" dirty="0">
                          <a:solidFill>
                            <a:srgbClr val="000000"/>
                          </a:solidFill>
                          <a:effectLst/>
                          <a:latin typeface="標楷體" panose="03000509000000000000" pitchFamily="65" charset="-120"/>
                          <a:ea typeface="標楷體" panose="03000509000000000000" pitchFamily="65" charset="-120"/>
                          <a:cs typeface="+mn-cs"/>
                        </a:rPr>
                        <a:t>一、容許他人借用本人名義或證件參加投標者。</a:t>
                      </a:r>
                      <a:endParaRPr lang="en-US" altLang="zh-TW" sz="1800" b="1" kern="1200" dirty="0">
                        <a:solidFill>
                          <a:srgbClr val="000000"/>
                        </a:solidFill>
                        <a:effectLst/>
                        <a:latin typeface="標楷體" panose="03000509000000000000" pitchFamily="65" charset="-120"/>
                        <a:ea typeface="標楷體" panose="03000509000000000000" pitchFamily="65" charset="-120"/>
                        <a:cs typeface="+mn-cs"/>
                      </a:endParaRPr>
                    </a:p>
                    <a:p>
                      <a:pPr marL="444500" indent="-444500">
                        <a:lnSpc>
                          <a:spcPts val="2200"/>
                        </a:lnSpc>
                      </a:pPr>
                      <a:r>
                        <a:rPr lang="zh-TW" altLang="zh-TW" sz="1800" b="1" kern="1200" dirty="0">
                          <a:solidFill>
                            <a:srgbClr val="000000"/>
                          </a:solidFill>
                          <a:effectLst/>
                          <a:latin typeface="標楷體" panose="03000509000000000000" pitchFamily="65" charset="-120"/>
                          <a:ea typeface="標楷體" panose="03000509000000000000" pitchFamily="65" charset="-120"/>
                          <a:cs typeface="+mn-cs"/>
                        </a:rPr>
                        <a:t>二、借用或冒用他人名義或證件</a:t>
                      </a:r>
                      <a:r>
                        <a:rPr lang="zh-TW" altLang="zh-TW" sz="1800" b="1" u="sng" kern="1200" dirty="0">
                          <a:solidFill>
                            <a:srgbClr val="000000"/>
                          </a:solidFill>
                          <a:effectLst/>
                          <a:latin typeface="標楷體" panose="03000509000000000000" pitchFamily="65" charset="-120"/>
                          <a:ea typeface="標楷體" panose="03000509000000000000" pitchFamily="65" charset="-120"/>
                          <a:cs typeface="+mn-cs"/>
                        </a:rPr>
                        <a:t>，或</a:t>
                      </a:r>
                      <a:r>
                        <a:rPr lang="zh-TW" altLang="zh-TW" sz="1800" b="1" kern="1200" dirty="0">
                          <a:solidFill>
                            <a:srgbClr val="000000"/>
                          </a:solidFill>
                          <a:effectLst/>
                          <a:latin typeface="標楷體" panose="03000509000000000000" pitchFamily="65" charset="-120"/>
                          <a:ea typeface="標楷體" panose="03000509000000000000" pitchFamily="65" charset="-120"/>
                          <a:cs typeface="+mn-cs"/>
                        </a:rPr>
                        <a:t>以</a:t>
                      </a:r>
                      <a:r>
                        <a:rPr lang="zh-TW" altLang="zh-TW" sz="1800" b="1" u="sng" kern="1200" dirty="0">
                          <a:solidFill>
                            <a:srgbClr val="000000"/>
                          </a:solidFill>
                          <a:effectLst/>
                          <a:latin typeface="標楷體" panose="03000509000000000000" pitchFamily="65" charset="-120"/>
                          <a:ea typeface="標楷體" panose="03000509000000000000" pitchFamily="65" charset="-120"/>
                          <a:cs typeface="+mn-cs"/>
                        </a:rPr>
                        <a:t>偽造、變造</a:t>
                      </a:r>
                      <a:r>
                        <a:rPr lang="zh-TW" altLang="zh-TW" sz="1800" b="1" kern="1200" dirty="0">
                          <a:solidFill>
                            <a:srgbClr val="000000"/>
                          </a:solidFill>
                          <a:effectLst/>
                          <a:latin typeface="標楷體" panose="03000509000000000000" pitchFamily="65" charset="-120"/>
                          <a:ea typeface="標楷體" panose="03000509000000000000" pitchFamily="65" charset="-120"/>
                          <a:cs typeface="+mn-cs"/>
                        </a:rPr>
                        <a:t>之文件</a:t>
                      </a:r>
                      <a:r>
                        <a:rPr lang="zh-TW" altLang="zh-TW" sz="1800" b="1" u="sng" kern="1200" dirty="0">
                          <a:solidFill>
                            <a:srgbClr val="000000"/>
                          </a:solidFill>
                          <a:effectLst/>
                          <a:latin typeface="標楷體" panose="03000509000000000000" pitchFamily="65" charset="-120"/>
                          <a:ea typeface="標楷體" panose="03000509000000000000" pitchFamily="65" charset="-120"/>
                          <a:cs typeface="+mn-cs"/>
                        </a:rPr>
                        <a:t>參加</a:t>
                      </a:r>
                      <a:r>
                        <a:rPr lang="zh-TW" altLang="zh-TW" sz="1800" b="1" kern="1200" dirty="0">
                          <a:solidFill>
                            <a:srgbClr val="000000"/>
                          </a:solidFill>
                          <a:effectLst/>
                          <a:latin typeface="標楷體" panose="03000509000000000000" pitchFamily="65" charset="-120"/>
                          <a:ea typeface="標楷體" panose="03000509000000000000" pitchFamily="65" charset="-120"/>
                          <a:cs typeface="+mn-cs"/>
                        </a:rPr>
                        <a:t>投標、訂約或履約者。</a:t>
                      </a:r>
                      <a:endParaRPr lang="en-US" altLang="zh-TW" sz="1800" b="1" kern="1200" dirty="0">
                        <a:solidFill>
                          <a:srgbClr val="000000"/>
                        </a:solidFill>
                        <a:effectLst/>
                        <a:latin typeface="標楷體" panose="03000509000000000000" pitchFamily="65" charset="-120"/>
                        <a:ea typeface="標楷體" panose="03000509000000000000" pitchFamily="65" charset="-120"/>
                        <a:cs typeface="+mn-cs"/>
                      </a:endParaRPr>
                    </a:p>
                    <a:p>
                      <a:pPr marL="444500" indent="-444500">
                        <a:lnSpc>
                          <a:spcPts val="2200"/>
                        </a:lnSpc>
                      </a:pPr>
                      <a:r>
                        <a:rPr lang="zh-TW" altLang="zh-TW" sz="1800" b="1" kern="1200" dirty="0">
                          <a:solidFill>
                            <a:srgbClr val="000000"/>
                          </a:solidFill>
                          <a:effectLst/>
                          <a:latin typeface="標楷體" panose="03000509000000000000" pitchFamily="65" charset="-120"/>
                          <a:ea typeface="標楷體" panose="03000509000000000000" pitchFamily="65" charset="-120"/>
                          <a:cs typeface="+mn-cs"/>
                        </a:rPr>
                        <a:t>三、擅自減省工料情節重大者。</a:t>
                      </a:r>
                      <a:endParaRPr lang="en-US" altLang="zh-TW" sz="1800" b="1" kern="1200" dirty="0">
                        <a:solidFill>
                          <a:srgbClr val="000000"/>
                        </a:solidFill>
                        <a:effectLst/>
                        <a:latin typeface="標楷體" panose="03000509000000000000" pitchFamily="65" charset="-120"/>
                        <a:ea typeface="標楷體" panose="03000509000000000000" pitchFamily="65" charset="-120"/>
                        <a:cs typeface="+mn-cs"/>
                      </a:endParaRPr>
                    </a:p>
                    <a:p>
                      <a:pPr marL="444500" indent="-444500">
                        <a:lnSpc>
                          <a:spcPts val="2200"/>
                        </a:lnSpc>
                      </a:pPr>
                      <a:r>
                        <a:rPr lang="zh-TW" altLang="zh-TW" sz="1800" b="1" kern="1200" dirty="0">
                          <a:solidFill>
                            <a:srgbClr val="000000"/>
                          </a:solidFill>
                          <a:effectLst/>
                          <a:latin typeface="標楷體" panose="03000509000000000000" pitchFamily="65" charset="-120"/>
                          <a:ea typeface="標楷體" panose="03000509000000000000" pitchFamily="65" charset="-120"/>
                          <a:cs typeface="+mn-cs"/>
                        </a:rPr>
                        <a:t>四、</a:t>
                      </a:r>
                      <a:r>
                        <a:rPr lang="zh-TW" altLang="zh-TW" sz="1800" b="1" u="sng" kern="1200" dirty="0">
                          <a:solidFill>
                            <a:srgbClr val="000000"/>
                          </a:solidFill>
                          <a:effectLst/>
                          <a:latin typeface="標楷體" panose="03000509000000000000" pitchFamily="65" charset="-120"/>
                          <a:ea typeface="標楷體" panose="03000509000000000000" pitchFamily="65" charset="-120"/>
                          <a:cs typeface="+mn-cs"/>
                        </a:rPr>
                        <a:t>偽造、變造投標、契約或履約相關文件者。</a:t>
                      </a:r>
                      <a:endParaRPr lang="en-US" altLang="zh-TW" sz="1800" b="1" u="sng" kern="1200" dirty="0">
                        <a:solidFill>
                          <a:srgbClr val="000000"/>
                        </a:solidFill>
                        <a:effectLst/>
                        <a:latin typeface="標楷體" panose="03000509000000000000" pitchFamily="65" charset="-120"/>
                        <a:ea typeface="標楷體" panose="03000509000000000000" pitchFamily="65" charset="-120"/>
                        <a:cs typeface="+mn-cs"/>
                      </a:endParaRPr>
                    </a:p>
                    <a:p>
                      <a:pPr marL="444500" indent="-444500">
                        <a:lnSpc>
                          <a:spcPts val="2200"/>
                        </a:lnSpc>
                      </a:pPr>
                      <a:r>
                        <a:rPr lang="zh-TW" altLang="zh-TW" sz="1800" b="1" kern="1200" dirty="0">
                          <a:solidFill>
                            <a:srgbClr val="000000"/>
                          </a:solidFill>
                          <a:effectLst/>
                          <a:latin typeface="標楷體" panose="03000509000000000000" pitchFamily="65" charset="-120"/>
                          <a:ea typeface="標楷體" panose="03000509000000000000" pitchFamily="65" charset="-120"/>
                          <a:cs typeface="+mn-cs"/>
                        </a:rPr>
                        <a:t>五、受停業處分期間仍參加投標者。</a:t>
                      </a:r>
                      <a:endParaRPr lang="en-US" altLang="zh-TW" sz="1800" b="1" kern="1200" dirty="0">
                        <a:solidFill>
                          <a:srgbClr val="000000"/>
                        </a:solidFill>
                        <a:effectLst/>
                        <a:latin typeface="標楷體" panose="03000509000000000000" pitchFamily="65" charset="-120"/>
                        <a:ea typeface="標楷體" panose="03000509000000000000" pitchFamily="65" charset="-120"/>
                        <a:cs typeface="+mn-cs"/>
                      </a:endParaRPr>
                    </a:p>
                    <a:p>
                      <a:pPr marL="444500" indent="-444500">
                        <a:lnSpc>
                          <a:spcPts val="2200"/>
                        </a:lnSpc>
                      </a:pPr>
                      <a:r>
                        <a:rPr lang="zh-TW" altLang="zh-TW" sz="1800" b="1" kern="1200" dirty="0">
                          <a:solidFill>
                            <a:srgbClr val="000000"/>
                          </a:solidFill>
                          <a:effectLst/>
                          <a:latin typeface="標楷體" panose="03000509000000000000" pitchFamily="65" charset="-120"/>
                          <a:ea typeface="標楷體" panose="03000509000000000000" pitchFamily="65" charset="-120"/>
                          <a:cs typeface="+mn-cs"/>
                        </a:rPr>
                        <a:t>六、犯第八十七條至第九十二條之罪，經第一審為有罪判決者。</a:t>
                      </a:r>
                      <a:endParaRPr lang="zh-TW" sz="1800" kern="100" dirty="0">
                        <a:solidFill>
                          <a:srgbClr val="000000"/>
                        </a:solidFill>
                        <a:effectLst/>
                        <a:latin typeface="標楷體" panose="03000509000000000000" pitchFamily="65" charset="-120"/>
                        <a:ea typeface="標楷體" panose="03000509000000000000" pitchFamily="65" charset="-120"/>
                      </a:endParaRPr>
                    </a:p>
                  </a:txBody>
                  <a:tcPr marL="68580" marR="68580" marT="0" marB="0">
                    <a:lnL w="12700" cap="flat" cmpd="sng" algn="ctr">
                      <a:solidFill>
                        <a:srgbClr val="1C1C1C"/>
                      </a:solidFill>
                      <a:prstDash val="solid"/>
                      <a:round/>
                      <a:headEnd type="none" w="med" len="med"/>
                      <a:tailEnd type="none" w="med" len="med"/>
                    </a:lnL>
                    <a:lnR w="12700" cap="flat" cmpd="sng" algn="ctr">
                      <a:solidFill>
                        <a:srgbClr val="1C1C1C"/>
                      </a:solidFill>
                      <a:prstDash val="solid"/>
                      <a:round/>
                      <a:headEnd type="none" w="med" len="med"/>
                      <a:tailEnd type="none" w="med" len="med"/>
                    </a:lnR>
                    <a:lnT w="12700" cap="flat" cmpd="sng" algn="ctr">
                      <a:solidFill>
                        <a:srgbClr val="1C1C1C"/>
                      </a:solidFill>
                      <a:prstDash val="solid"/>
                      <a:round/>
                      <a:headEnd type="none" w="med" len="med"/>
                      <a:tailEnd type="none" w="med" len="med"/>
                    </a:lnT>
                    <a:lnB w="12700" cap="flat" cmpd="sng" algn="ctr">
                      <a:solidFill>
                        <a:srgbClr val="1C1C1C"/>
                      </a:solidFill>
                      <a:prstDash val="solid"/>
                      <a:round/>
                      <a:headEnd type="none" w="med" len="med"/>
                      <a:tailEnd type="none" w="med" len="med"/>
                    </a:lnB>
                    <a:solidFill>
                      <a:schemeClr val="bg1"/>
                    </a:solidFill>
                  </a:tcPr>
                </a:tc>
                <a:tc>
                  <a:txBody>
                    <a:bodyPr/>
                    <a:lstStyle/>
                    <a:p>
                      <a:pPr marL="444500" indent="-444500" algn="just">
                        <a:lnSpc>
                          <a:spcPts val="2200"/>
                        </a:lnSpc>
                        <a:spcAft>
                          <a:spcPts val="0"/>
                        </a:spcAft>
                      </a:pPr>
                      <a:r>
                        <a:rPr lang="zh-TW" sz="1800" kern="100" dirty="0">
                          <a:solidFill>
                            <a:srgbClr val="000000"/>
                          </a:solidFill>
                          <a:effectLst/>
                          <a:latin typeface="標楷體" panose="03000509000000000000" pitchFamily="65" charset="-120"/>
                          <a:ea typeface="標楷體" panose="03000509000000000000" pitchFamily="65" charset="-120"/>
                        </a:rPr>
                        <a:t>一、為符合本條立法目的，係為杜不良廠商之「違法」或「重大違約」行為，避免其再危害其他機關，並利建立廠商間之良性競爭環境，爰修正第一項如下：</a:t>
                      </a:r>
                    </a:p>
                    <a:p>
                      <a:pPr marL="444500" indent="-444500" algn="just" eaLnBrk="1" hangingPunct="0">
                        <a:lnSpc>
                          <a:spcPts val="2200"/>
                        </a:lnSpc>
                        <a:spcAft>
                          <a:spcPts val="0"/>
                        </a:spcAft>
                      </a:pPr>
                      <a:r>
                        <a:rPr lang="en-US" sz="1800" dirty="0">
                          <a:solidFill>
                            <a:srgbClr val="000000"/>
                          </a:solidFill>
                          <a:effectLst/>
                          <a:latin typeface="標楷體" panose="03000509000000000000" pitchFamily="65" charset="-120"/>
                          <a:ea typeface="標楷體" panose="03000509000000000000" pitchFamily="65" charset="-120"/>
                          <a:cs typeface="Times New Roman" panose="02020603050405020304" pitchFamily="18" charset="0"/>
                        </a:rPr>
                        <a:t>(</a:t>
                      </a:r>
                      <a:r>
                        <a:rPr lang="zh-TW" sz="1800" dirty="0">
                          <a:solidFill>
                            <a:srgbClr val="000000"/>
                          </a:solidFill>
                          <a:effectLst/>
                          <a:latin typeface="標楷體" panose="03000509000000000000" pitchFamily="65" charset="-120"/>
                          <a:ea typeface="標楷體" panose="03000509000000000000" pitchFamily="65" charset="-120"/>
                          <a:cs typeface="Times New Roman" panose="02020603050405020304" pitchFamily="18" charset="0"/>
                        </a:rPr>
                        <a:t>一</a:t>
                      </a:r>
                      <a:r>
                        <a:rPr lang="en-US" sz="1800" dirty="0">
                          <a:solidFill>
                            <a:srgbClr val="000000"/>
                          </a:solidFill>
                          <a:effectLst/>
                          <a:latin typeface="標楷體" panose="03000509000000000000" pitchFamily="65" charset="-120"/>
                          <a:ea typeface="標楷體" panose="03000509000000000000" pitchFamily="65" charset="-120"/>
                          <a:cs typeface="Times New Roman" panose="02020603050405020304" pitchFamily="18" charset="0"/>
                        </a:rPr>
                        <a:t>)</a:t>
                      </a:r>
                      <a:r>
                        <a:rPr lang="zh-TW" sz="1800" dirty="0">
                          <a:solidFill>
                            <a:srgbClr val="000000"/>
                          </a:solidFill>
                          <a:effectLst/>
                          <a:latin typeface="標楷體" panose="03000509000000000000" pitchFamily="65" charset="-120"/>
                          <a:ea typeface="標楷體" panose="03000509000000000000" pitchFamily="65" charset="-120"/>
                          <a:cs typeface="Times New Roman" panose="02020603050405020304" pitchFamily="18" charset="0"/>
                        </a:rPr>
                        <a:t>配合本法第一百零三條，</a:t>
                      </a:r>
                      <a:r>
                        <a:rPr lang="zh-TW" sz="1800" u="sng" dirty="0">
                          <a:solidFill>
                            <a:srgbClr val="FF0000"/>
                          </a:solidFill>
                          <a:effectLst/>
                          <a:latin typeface="標楷體" panose="03000509000000000000" pitchFamily="65" charset="-120"/>
                          <a:ea typeface="標楷體" panose="03000509000000000000" pitchFamily="65" charset="-120"/>
                          <a:cs typeface="Times New Roman" panose="02020603050405020304" pitchFamily="18" charset="0"/>
                        </a:rPr>
                        <a:t>部分停權期間採累計加重處罰</a:t>
                      </a:r>
                      <a:r>
                        <a:rPr lang="zh-TW" sz="1800" dirty="0">
                          <a:solidFill>
                            <a:srgbClr val="000000"/>
                          </a:solidFill>
                          <a:effectLst/>
                          <a:latin typeface="標楷體" panose="03000509000000000000" pitchFamily="65" charset="-120"/>
                          <a:ea typeface="標楷體" panose="03000509000000000000" pitchFamily="65" charset="-120"/>
                          <a:cs typeface="Times New Roman" panose="02020603050405020304" pitchFamily="18" charset="0"/>
                        </a:rPr>
                        <a:t>，為使廠商明確瞭解被刊登政府採購公報之停權期間，爰第一項序文增訂機關通知事項包含及依第一百零三條第一項所定期間。</a:t>
                      </a:r>
                      <a:endParaRPr lang="en-US" altLang="zh-TW" sz="1800" dirty="0">
                        <a:solidFill>
                          <a:srgbClr val="000000"/>
                        </a:solidFill>
                        <a:effectLst/>
                        <a:latin typeface="標楷體" panose="03000509000000000000" pitchFamily="65" charset="-120"/>
                        <a:ea typeface="標楷體" panose="03000509000000000000" pitchFamily="65" charset="-120"/>
                        <a:cs typeface="Times New Roman" panose="02020603050405020304" pitchFamily="18" charset="0"/>
                      </a:endParaRPr>
                    </a:p>
                    <a:p>
                      <a:pPr marL="538163" indent="-538163" algn="just" eaLnBrk="1" hangingPunct="0">
                        <a:lnSpc>
                          <a:spcPts val="2200"/>
                        </a:lnSpc>
                        <a:spcAft>
                          <a:spcPts val="0"/>
                        </a:spcAft>
                      </a:pPr>
                      <a:r>
                        <a:rPr lang="en-US" sz="1800" dirty="0">
                          <a:solidFill>
                            <a:srgbClr val="000000"/>
                          </a:solidFill>
                          <a:effectLst/>
                          <a:latin typeface="標楷體" panose="03000509000000000000" pitchFamily="65" charset="-120"/>
                          <a:ea typeface="標楷體" panose="03000509000000000000" pitchFamily="65" charset="-120"/>
                          <a:cs typeface="Times New Roman" panose="02020603050405020304" pitchFamily="18" charset="0"/>
                        </a:rPr>
                        <a:t>(</a:t>
                      </a:r>
                      <a:r>
                        <a:rPr lang="zh-TW" sz="1800" dirty="0">
                          <a:solidFill>
                            <a:srgbClr val="000000"/>
                          </a:solidFill>
                          <a:effectLst/>
                          <a:latin typeface="標楷體" panose="03000509000000000000" pitchFamily="65" charset="-120"/>
                          <a:ea typeface="標楷體" panose="03000509000000000000" pitchFamily="65" charset="-120"/>
                          <a:cs typeface="Times New Roman" panose="02020603050405020304" pitchFamily="18" charset="0"/>
                        </a:rPr>
                        <a:t>二</a:t>
                      </a:r>
                      <a:r>
                        <a:rPr lang="en-US" sz="1800" dirty="0">
                          <a:solidFill>
                            <a:srgbClr val="000000"/>
                          </a:solidFill>
                          <a:effectLst/>
                          <a:latin typeface="標楷體" panose="03000509000000000000" pitchFamily="65" charset="-120"/>
                          <a:ea typeface="標楷體" panose="03000509000000000000" pitchFamily="65" charset="-120"/>
                          <a:cs typeface="Times New Roman" panose="02020603050405020304" pitchFamily="18" charset="0"/>
                        </a:rPr>
                        <a:t>)</a:t>
                      </a:r>
                      <a:r>
                        <a:rPr lang="zh-TW" sz="1800" dirty="0">
                          <a:solidFill>
                            <a:srgbClr val="000000"/>
                          </a:solidFill>
                          <a:effectLst/>
                          <a:latin typeface="標楷體" panose="03000509000000000000" pitchFamily="65" charset="-120"/>
                          <a:ea typeface="標楷體" panose="03000509000000000000" pitchFamily="65" charset="-120"/>
                          <a:cs typeface="Times New Roman" panose="02020603050405020304" pitchFamily="18" charset="0"/>
                        </a:rPr>
                        <a:t>第三款增列標點符號。</a:t>
                      </a:r>
                      <a:endParaRPr lang="zh-TW" sz="1800" kern="100" dirty="0">
                        <a:solidFill>
                          <a:srgbClr val="000000"/>
                        </a:solidFill>
                        <a:effectLst/>
                        <a:latin typeface="標楷體" panose="03000509000000000000" pitchFamily="65" charset="-120"/>
                        <a:ea typeface="標楷體" panose="03000509000000000000" pitchFamily="65" charset="-120"/>
                      </a:endParaRPr>
                    </a:p>
                  </a:txBody>
                  <a:tcPr marL="68580" marR="68580" marT="0" marB="0">
                    <a:lnL w="12700" cap="flat" cmpd="sng" algn="ctr">
                      <a:solidFill>
                        <a:srgbClr val="1C1C1C"/>
                      </a:solidFill>
                      <a:prstDash val="solid"/>
                      <a:round/>
                      <a:headEnd type="none" w="med" len="med"/>
                      <a:tailEnd type="none" w="med" len="med"/>
                    </a:lnL>
                    <a:lnR w="12700" cap="flat" cmpd="sng" algn="ctr">
                      <a:solidFill>
                        <a:srgbClr val="1C1C1C"/>
                      </a:solidFill>
                      <a:prstDash val="solid"/>
                      <a:round/>
                      <a:headEnd type="none" w="med" len="med"/>
                      <a:tailEnd type="none" w="med" len="med"/>
                    </a:lnR>
                    <a:lnT w="12700" cap="flat" cmpd="sng" algn="ctr">
                      <a:solidFill>
                        <a:srgbClr val="1C1C1C"/>
                      </a:solidFill>
                      <a:prstDash val="solid"/>
                      <a:round/>
                      <a:headEnd type="none" w="med" len="med"/>
                      <a:tailEnd type="none" w="med" len="med"/>
                    </a:lnT>
                    <a:lnB w="12700" cap="flat" cmpd="sng" algn="ctr">
                      <a:solidFill>
                        <a:srgbClr val="1C1C1C"/>
                      </a:solidFill>
                      <a:prstDash val="solid"/>
                      <a:round/>
                      <a:headEnd type="none" w="med" len="med"/>
                      <a:tailEnd type="none" w="med" len="med"/>
                    </a:lnB>
                    <a:solidFill>
                      <a:schemeClr val="bg1"/>
                    </a:solidFill>
                  </a:tcPr>
                </a:tc>
                <a:extLst>
                  <a:ext uri="{0D108BD9-81ED-4DB2-BD59-A6C34878D82A}">
                    <a16:rowId xmlns:a16="http://schemas.microsoft.com/office/drawing/2014/main" val="490512277"/>
                  </a:ext>
                </a:extLst>
              </a:tr>
            </a:tbl>
          </a:graphicData>
        </a:graphic>
      </p:graphicFrame>
    </p:spTree>
    <p:extLst>
      <p:ext uri="{BB962C8B-B14F-4D97-AF65-F5344CB8AC3E}">
        <p14:creationId xmlns:p14="http://schemas.microsoft.com/office/powerpoint/2010/main" val="3964295444"/>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日期版面配置區 3">
            <a:extLst>
              <a:ext uri="{FF2B5EF4-FFF2-40B4-BE49-F238E27FC236}">
                <a16:creationId xmlns:a16="http://schemas.microsoft.com/office/drawing/2014/main" id="{E8B86A5E-C218-40A0-95AB-1900E5A2A3F1}"/>
              </a:ext>
            </a:extLst>
          </p:cNvPr>
          <p:cNvSpPr>
            <a:spLocks noGrp="1"/>
          </p:cNvSpPr>
          <p:nvPr>
            <p:ph type="dt" sz="half" idx="10"/>
          </p:nvPr>
        </p:nvSpPr>
        <p:spPr/>
        <p:txBody>
          <a:bodyPr/>
          <a:lstStyle/>
          <a:p>
            <a:pPr>
              <a:defRPr/>
            </a:pPr>
            <a:fld id="{37589A65-F6F5-4916-A050-5CEA0761EA69}" type="datetime1">
              <a:rPr lang="zh-TW" altLang="en-US" smtClean="0"/>
              <a:pPr>
                <a:defRPr/>
              </a:pPr>
              <a:t>2020/9/27</a:t>
            </a:fld>
            <a:endParaRPr lang="en-US" altLang="zh-TW"/>
          </a:p>
        </p:txBody>
      </p:sp>
      <p:graphicFrame>
        <p:nvGraphicFramePr>
          <p:cNvPr id="6" name="表格 5">
            <a:extLst>
              <a:ext uri="{FF2B5EF4-FFF2-40B4-BE49-F238E27FC236}">
                <a16:creationId xmlns:a16="http://schemas.microsoft.com/office/drawing/2014/main" id="{1BD054FE-D9CA-46E7-8446-0D804E37604F}"/>
              </a:ext>
            </a:extLst>
          </p:cNvPr>
          <p:cNvGraphicFramePr>
            <a:graphicFrameLocks noGrp="1"/>
          </p:cNvGraphicFramePr>
          <p:nvPr>
            <p:extLst>
              <p:ext uri="{D42A27DB-BD31-4B8C-83A1-F6EECF244321}">
                <p14:modId xmlns:p14="http://schemas.microsoft.com/office/powerpoint/2010/main" val="2819309795"/>
              </p:ext>
            </p:extLst>
          </p:nvPr>
        </p:nvGraphicFramePr>
        <p:xfrm>
          <a:off x="309812" y="393065"/>
          <a:ext cx="8524376" cy="5852160"/>
        </p:xfrm>
        <a:graphic>
          <a:graphicData uri="http://schemas.openxmlformats.org/drawingml/2006/table">
            <a:tbl>
              <a:tblPr firstRow="1" firstCol="1" lastRow="1" lastCol="1" bandRow="1" bandCol="1">
                <a:tableStyleId>{5C22544A-7EE6-4342-B048-85BDC9FD1C3A}</a:tableStyleId>
              </a:tblPr>
              <a:tblGrid>
                <a:gridCol w="2691728">
                  <a:extLst>
                    <a:ext uri="{9D8B030D-6E8A-4147-A177-3AD203B41FA5}">
                      <a16:colId xmlns:a16="http://schemas.microsoft.com/office/drawing/2014/main" val="1804974175"/>
                    </a:ext>
                  </a:extLst>
                </a:gridCol>
                <a:gridCol w="2376264">
                  <a:extLst>
                    <a:ext uri="{9D8B030D-6E8A-4147-A177-3AD203B41FA5}">
                      <a16:colId xmlns:a16="http://schemas.microsoft.com/office/drawing/2014/main" val="2630233468"/>
                    </a:ext>
                  </a:extLst>
                </a:gridCol>
                <a:gridCol w="3456384">
                  <a:extLst>
                    <a:ext uri="{9D8B030D-6E8A-4147-A177-3AD203B41FA5}">
                      <a16:colId xmlns:a16="http://schemas.microsoft.com/office/drawing/2014/main" val="4129158043"/>
                    </a:ext>
                  </a:extLst>
                </a:gridCol>
              </a:tblGrid>
              <a:tr h="4024837">
                <a:tc>
                  <a:txBody>
                    <a:bodyPr/>
                    <a:lstStyle/>
                    <a:p>
                      <a:pPr marL="444500" indent="-444500" algn="just">
                        <a:lnSpc>
                          <a:spcPts val="2200"/>
                        </a:lnSpc>
                        <a:spcAft>
                          <a:spcPts val="0"/>
                        </a:spcAft>
                        <a:tabLst>
                          <a:tab pos="1600200" algn="l"/>
                        </a:tabLst>
                      </a:pPr>
                      <a:r>
                        <a:rPr lang="zh-TW" sz="1800" kern="100" dirty="0">
                          <a:solidFill>
                            <a:srgbClr val="000000"/>
                          </a:solidFill>
                          <a:effectLst/>
                          <a:latin typeface="標楷體" panose="03000509000000000000" pitchFamily="65" charset="-120"/>
                          <a:ea typeface="標楷體" panose="03000509000000000000" pitchFamily="65" charset="-120"/>
                        </a:rPr>
                        <a:t>七、得標後無正當理由而不訂約者。</a:t>
                      </a:r>
                      <a:endParaRPr lang="en-US" altLang="zh-TW" sz="1800" kern="100" dirty="0">
                        <a:solidFill>
                          <a:srgbClr val="000000"/>
                        </a:solidFill>
                        <a:effectLst/>
                        <a:latin typeface="標楷體" panose="03000509000000000000" pitchFamily="65" charset="-120"/>
                        <a:ea typeface="標楷體" panose="03000509000000000000" pitchFamily="65" charset="-120"/>
                      </a:endParaRPr>
                    </a:p>
                    <a:p>
                      <a:pPr marL="444500" indent="-444500" algn="just">
                        <a:lnSpc>
                          <a:spcPts val="2200"/>
                        </a:lnSpc>
                        <a:spcAft>
                          <a:spcPts val="0"/>
                        </a:spcAft>
                        <a:tabLst>
                          <a:tab pos="1600200" algn="l"/>
                        </a:tabLst>
                      </a:pPr>
                      <a:r>
                        <a:rPr lang="zh-TW" sz="1800" kern="100" dirty="0">
                          <a:solidFill>
                            <a:srgbClr val="000000"/>
                          </a:solidFill>
                          <a:effectLst/>
                          <a:latin typeface="標楷體" panose="03000509000000000000" pitchFamily="65" charset="-120"/>
                          <a:ea typeface="標楷體" panose="03000509000000000000" pitchFamily="65" charset="-120"/>
                        </a:rPr>
                        <a:t>八、查驗或驗收不合格，</a:t>
                      </a:r>
                      <a:r>
                        <a:rPr lang="zh-TW" sz="1800" kern="100" dirty="0">
                          <a:solidFill>
                            <a:srgbClr val="FF0000"/>
                          </a:solidFill>
                          <a:effectLst/>
                          <a:latin typeface="標楷體" panose="03000509000000000000" pitchFamily="65" charset="-120"/>
                          <a:ea typeface="標楷體" panose="03000509000000000000" pitchFamily="65" charset="-120"/>
                        </a:rPr>
                        <a:t>情節重大者</a:t>
                      </a:r>
                      <a:r>
                        <a:rPr lang="zh-TW" sz="1800" kern="100" dirty="0">
                          <a:solidFill>
                            <a:srgbClr val="000000"/>
                          </a:solidFill>
                          <a:effectLst/>
                          <a:latin typeface="標楷體" panose="03000509000000000000" pitchFamily="65" charset="-120"/>
                          <a:ea typeface="標楷體" panose="03000509000000000000" pitchFamily="65" charset="-120"/>
                        </a:rPr>
                        <a:t>。</a:t>
                      </a:r>
                      <a:endParaRPr lang="en-US" altLang="zh-TW" sz="1800" kern="100" dirty="0">
                        <a:solidFill>
                          <a:srgbClr val="000000"/>
                        </a:solidFill>
                        <a:effectLst/>
                        <a:latin typeface="標楷體" panose="03000509000000000000" pitchFamily="65" charset="-120"/>
                        <a:ea typeface="標楷體" panose="03000509000000000000" pitchFamily="65" charset="-120"/>
                      </a:endParaRPr>
                    </a:p>
                    <a:p>
                      <a:pPr marL="444500" indent="-444500" algn="just">
                        <a:lnSpc>
                          <a:spcPts val="2200"/>
                        </a:lnSpc>
                        <a:spcAft>
                          <a:spcPts val="0"/>
                        </a:spcAft>
                        <a:tabLst>
                          <a:tab pos="1600200" algn="l"/>
                        </a:tabLst>
                      </a:pPr>
                      <a:r>
                        <a:rPr lang="zh-TW" sz="1800" kern="100" dirty="0">
                          <a:solidFill>
                            <a:srgbClr val="000000"/>
                          </a:solidFill>
                          <a:effectLst/>
                          <a:latin typeface="標楷體" panose="03000509000000000000" pitchFamily="65" charset="-120"/>
                          <a:ea typeface="標楷體" panose="03000509000000000000" pitchFamily="65" charset="-120"/>
                        </a:rPr>
                        <a:t>九、驗收後不履行保固責任</a:t>
                      </a:r>
                      <a:r>
                        <a:rPr lang="zh-TW" sz="1800" u="sng" kern="100" dirty="0">
                          <a:solidFill>
                            <a:srgbClr val="000000"/>
                          </a:solidFill>
                          <a:effectLst/>
                          <a:latin typeface="標楷體" panose="03000509000000000000" pitchFamily="65" charset="-120"/>
                          <a:ea typeface="標楷體" panose="03000509000000000000" pitchFamily="65" charset="-120"/>
                        </a:rPr>
                        <a:t>，</a:t>
                      </a:r>
                      <a:r>
                        <a:rPr lang="zh-TW" sz="1800" u="sng" kern="100" dirty="0">
                          <a:solidFill>
                            <a:srgbClr val="0000FF"/>
                          </a:solidFill>
                          <a:effectLst/>
                          <a:latin typeface="標楷體" panose="03000509000000000000" pitchFamily="65" charset="-120"/>
                          <a:ea typeface="標楷體" panose="03000509000000000000" pitchFamily="65" charset="-120"/>
                        </a:rPr>
                        <a:t>情節重大</a:t>
                      </a:r>
                      <a:r>
                        <a:rPr lang="zh-TW" sz="1800" kern="100" dirty="0">
                          <a:solidFill>
                            <a:srgbClr val="0000FF"/>
                          </a:solidFill>
                          <a:effectLst/>
                          <a:latin typeface="標楷體" panose="03000509000000000000" pitchFamily="65" charset="-120"/>
                          <a:ea typeface="標楷體" panose="03000509000000000000" pitchFamily="65" charset="-120"/>
                        </a:rPr>
                        <a:t>者</a:t>
                      </a:r>
                      <a:r>
                        <a:rPr lang="zh-TW" sz="1800" kern="100" dirty="0">
                          <a:solidFill>
                            <a:srgbClr val="000000"/>
                          </a:solidFill>
                          <a:effectLst/>
                          <a:latin typeface="標楷體" panose="03000509000000000000" pitchFamily="65" charset="-120"/>
                          <a:ea typeface="標楷體" panose="03000509000000000000" pitchFamily="65" charset="-120"/>
                        </a:rPr>
                        <a:t>。</a:t>
                      </a:r>
                      <a:endParaRPr lang="en-US" altLang="zh-TW" sz="1800" kern="100" dirty="0">
                        <a:solidFill>
                          <a:srgbClr val="000000"/>
                        </a:solidFill>
                        <a:effectLst/>
                        <a:latin typeface="標楷體" panose="03000509000000000000" pitchFamily="65" charset="-120"/>
                        <a:ea typeface="標楷體" panose="03000509000000000000" pitchFamily="65" charset="-120"/>
                      </a:endParaRPr>
                    </a:p>
                    <a:p>
                      <a:pPr marL="444500" indent="-444500" algn="just">
                        <a:lnSpc>
                          <a:spcPts val="2200"/>
                        </a:lnSpc>
                        <a:spcAft>
                          <a:spcPts val="0"/>
                        </a:spcAft>
                        <a:tabLst>
                          <a:tab pos="1600200" algn="l"/>
                        </a:tabLst>
                      </a:pPr>
                      <a:r>
                        <a:rPr lang="zh-TW" sz="1800" kern="100" dirty="0">
                          <a:solidFill>
                            <a:srgbClr val="000000"/>
                          </a:solidFill>
                          <a:effectLst/>
                          <a:latin typeface="標楷體" panose="03000509000000000000" pitchFamily="65" charset="-120"/>
                          <a:ea typeface="標楷體" panose="03000509000000000000" pitchFamily="65" charset="-120"/>
                        </a:rPr>
                        <a:t>十、因可歸責於廠商之事由，致延誤履約期限，</a:t>
                      </a:r>
                      <a:r>
                        <a:rPr lang="zh-TW" sz="1800" kern="100" dirty="0">
                          <a:solidFill>
                            <a:srgbClr val="FF0000"/>
                          </a:solidFill>
                          <a:effectLst/>
                          <a:latin typeface="標楷體" panose="03000509000000000000" pitchFamily="65" charset="-120"/>
                          <a:ea typeface="標楷體" panose="03000509000000000000" pitchFamily="65" charset="-120"/>
                        </a:rPr>
                        <a:t>情節重大者</a:t>
                      </a:r>
                      <a:r>
                        <a:rPr lang="zh-TW" sz="1800" kern="100" dirty="0">
                          <a:solidFill>
                            <a:srgbClr val="000000"/>
                          </a:solidFill>
                          <a:effectLst/>
                          <a:latin typeface="標楷體" panose="03000509000000000000" pitchFamily="65" charset="-120"/>
                          <a:ea typeface="標楷體" panose="03000509000000000000" pitchFamily="65" charset="-120"/>
                        </a:rPr>
                        <a:t>。</a:t>
                      </a:r>
                      <a:endParaRPr lang="en-US" altLang="zh-TW" sz="1800" kern="100" dirty="0">
                        <a:solidFill>
                          <a:srgbClr val="000000"/>
                        </a:solidFill>
                        <a:effectLst/>
                        <a:latin typeface="標楷體" panose="03000509000000000000" pitchFamily="65" charset="-120"/>
                        <a:ea typeface="標楷體" panose="03000509000000000000" pitchFamily="65" charset="-120"/>
                      </a:endParaRPr>
                    </a:p>
                    <a:p>
                      <a:pPr marL="444500" indent="-444500" algn="just">
                        <a:lnSpc>
                          <a:spcPts val="2200"/>
                        </a:lnSpc>
                        <a:spcAft>
                          <a:spcPts val="0"/>
                        </a:spcAft>
                        <a:tabLst>
                          <a:tab pos="1600200" algn="l"/>
                        </a:tabLst>
                      </a:pPr>
                      <a:r>
                        <a:rPr lang="zh-TW" sz="1800" kern="100" dirty="0">
                          <a:solidFill>
                            <a:srgbClr val="000000"/>
                          </a:solidFill>
                          <a:effectLst/>
                          <a:latin typeface="標楷體" panose="03000509000000000000" pitchFamily="65" charset="-120"/>
                          <a:ea typeface="標楷體" panose="03000509000000000000" pitchFamily="65" charset="-120"/>
                        </a:rPr>
                        <a:t>十一、違反第六十五條規定轉包者。</a:t>
                      </a:r>
                      <a:endParaRPr lang="en-US" altLang="zh-TW" sz="1800" kern="100" dirty="0">
                        <a:solidFill>
                          <a:srgbClr val="000000"/>
                        </a:solidFill>
                        <a:effectLst/>
                        <a:latin typeface="標楷體" panose="03000509000000000000" pitchFamily="65" charset="-120"/>
                        <a:ea typeface="標楷體" panose="03000509000000000000" pitchFamily="65" charset="-120"/>
                      </a:endParaRPr>
                    </a:p>
                    <a:p>
                      <a:pPr marL="444500" indent="-444500" algn="just">
                        <a:lnSpc>
                          <a:spcPts val="2200"/>
                        </a:lnSpc>
                        <a:spcAft>
                          <a:spcPts val="0"/>
                        </a:spcAft>
                        <a:tabLst>
                          <a:tab pos="1600200" algn="l"/>
                        </a:tabLst>
                      </a:pPr>
                      <a:r>
                        <a:rPr lang="zh-TW" sz="1800" kern="100" dirty="0">
                          <a:solidFill>
                            <a:srgbClr val="000000"/>
                          </a:solidFill>
                          <a:effectLst/>
                          <a:latin typeface="標楷體" panose="03000509000000000000" pitchFamily="65" charset="-120"/>
                          <a:ea typeface="標楷體" panose="03000509000000000000" pitchFamily="65" charset="-120"/>
                        </a:rPr>
                        <a:t>十二、因可歸責於廠商之事由，致解除或終止契約</a:t>
                      </a:r>
                      <a:r>
                        <a:rPr lang="zh-TW" sz="1800" u="sng" kern="100" dirty="0">
                          <a:solidFill>
                            <a:srgbClr val="000000"/>
                          </a:solidFill>
                          <a:effectLst/>
                          <a:latin typeface="標楷體" panose="03000509000000000000" pitchFamily="65" charset="-120"/>
                          <a:ea typeface="標楷體" panose="03000509000000000000" pitchFamily="65" charset="-120"/>
                        </a:rPr>
                        <a:t>，</a:t>
                      </a:r>
                      <a:r>
                        <a:rPr lang="zh-TW" sz="1800" u="sng" kern="100" dirty="0">
                          <a:solidFill>
                            <a:srgbClr val="0000FF"/>
                          </a:solidFill>
                          <a:effectLst/>
                          <a:latin typeface="標楷體" panose="03000509000000000000" pitchFamily="65" charset="-120"/>
                          <a:ea typeface="標楷體" panose="03000509000000000000" pitchFamily="65" charset="-120"/>
                        </a:rPr>
                        <a:t>情節重大</a:t>
                      </a:r>
                      <a:r>
                        <a:rPr lang="zh-TW" sz="1800" kern="100" dirty="0">
                          <a:solidFill>
                            <a:srgbClr val="0000FF"/>
                          </a:solidFill>
                          <a:effectLst/>
                          <a:latin typeface="標楷體" panose="03000509000000000000" pitchFamily="65" charset="-120"/>
                          <a:ea typeface="標楷體" panose="03000509000000000000" pitchFamily="65" charset="-120"/>
                        </a:rPr>
                        <a:t>者</a:t>
                      </a:r>
                      <a:r>
                        <a:rPr lang="zh-TW" sz="1800" kern="100" dirty="0">
                          <a:solidFill>
                            <a:srgbClr val="000000"/>
                          </a:solidFill>
                          <a:effectLst/>
                          <a:latin typeface="標楷體" panose="03000509000000000000" pitchFamily="65" charset="-120"/>
                          <a:ea typeface="標楷體" panose="03000509000000000000" pitchFamily="65" charset="-120"/>
                        </a:rPr>
                        <a:t>。</a:t>
                      </a:r>
                      <a:endParaRPr lang="en-US" altLang="zh-TW" sz="1800" kern="100" dirty="0">
                        <a:solidFill>
                          <a:srgbClr val="000000"/>
                        </a:solidFill>
                        <a:effectLst/>
                        <a:latin typeface="標楷體" panose="03000509000000000000" pitchFamily="65" charset="-120"/>
                        <a:ea typeface="標楷體" panose="03000509000000000000" pitchFamily="65" charset="-120"/>
                      </a:endParaRPr>
                    </a:p>
                    <a:p>
                      <a:pPr marL="444500" indent="-444500" algn="just">
                        <a:lnSpc>
                          <a:spcPts val="2200"/>
                        </a:lnSpc>
                        <a:spcAft>
                          <a:spcPts val="0"/>
                        </a:spcAft>
                        <a:tabLst>
                          <a:tab pos="1600200" algn="l"/>
                        </a:tabLst>
                      </a:pPr>
                      <a:r>
                        <a:rPr lang="zh-TW" sz="1800" kern="100" dirty="0">
                          <a:solidFill>
                            <a:srgbClr val="000000"/>
                          </a:solidFill>
                          <a:effectLst/>
                          <a:latin typeface="標楷體" panose="03000509000000000000" pitchFamily="65" charset="-120"/>
                          <a:ea typeface="標楷體" panose="03000509000000000000" pitchFamily="65" charset="-120"/>
                        </a:rPr>
                        <a:t>十三、破產程序中之廠商。</a:t>
                      </a:r>
                      <a:endParaRPr lang="en-US" altLang="zh-TW" sz="1800" kern="100" dirty="0">
                        <a:solidFill>
                          <a:srgbClr val="000000"/>
                        </a:solidFill>
                        <a:effectLst/>
                        <a:latin typeface="標楷體" panose="03000509000000000000" pitchFamily="65" charset="-120"/>
                        <a:ea typeface="標楷體" panose="03000509000000000000" pitchFamily="65" charset="-120"/>
                      </a:endParaRPr>
                    </a:p>
                    <a:p>
                      <a:pPr marL="444500" indent="-444500" algn="just">
                        <a:lnSpc>
                          <a:spcPts val="2200"/>
                        </a:lnSpc>
                        <a:spcAft>
                          <a:spcPts val="0"/>
                        </a:spcAft>
                        <a:tabLst>
                          <a:tab pos="1600200" algn="l"/>
                        </a:tabLst>
                      </a:pPr>
                      <a:r>
                        <a:rPr lang="zh-TW" sz="1800" kern="100" dirty="0">
                          <a:solidFill>
                            <a:srgbClr val="000000"/>
                          </a:solidFill>
                          <a:effectLst/>
                          <a:latin typeface="標楷體" panose="03000509000000000000" pitchFamily="65" charset="-120"/>
                          <a:ea typeface="標楷體" panose="03000509000000000000" pitchFamily="65" charset="-120"/>
                        </a:rPr>
                        <a:t>十四、歧視</a:t>
                      </a:r>
                      <a:r>
                        <a:rPr lang="zh-TW" sz="1800" u="sng" kern="100" dirty="0">
                          <a:solidFill>
                            <a:srgbClr val="0000FF"/>
                          </a:solidFill>
                          <a:effectLst/>
                          <a:latin typeface="標楷體" panose="03000509000000000000" pitchFamily="65" charset="-120"/>
                          <a:ea typeface="標楷體" panose="03000509000000000000" pitchFamily="65" charset="-120"/>
                        </a:rPr>
                        <a:t>性別</a:t>
                      </a:r>
                      <a:r>
                        <a:rPr lang="zh-TW" sz="1800" kern="100" dirty="0">
                          <a:solidFill>
                            <a:srgbClr val="000000"/>
                          </a:solidFill>
                          <a:effectLst/>
                          <a:latin typeface="標楷體" panose="03000509000000000000" pitchFamily="65" charset="-120"/>
                          <a:ea typeface="標楷體" panose="03000509000000000000" pitchFamily="65" charset="-120"/>
                        </a:rPr>
                        <a:t>、原住民</a:t>
                      </a:r>
                      <a:r>
                        <a:rPr lang="zh-TW" sz="1800" u="sng" kern="100" dirty="0">
                          <a:solidFill>
                            <a:srgbClr val="000000"/>
                          </a:solidFill>
                          <a:effectLst/>
                          <a:latin typeface="標楷體" panose="03000509000000000000" pitchFamily="65" charset="-120"/>
                          <a:ea typeface="標楷體" panose="03000509000000000000" pitchFamily="65" charset="-120"/>
                        </a:rPr>
                        <a:t>、身心障礙</a:t>
                      </a:r>
                      <a:r>
                        <a:rPr lang="zh-TW" sz="1800" kern="100" dirty="0">
                          <a:solidFill>
                            <a:srgbClr val="000000"/>
                          </a:solidFill>
                          <a:effectLst/>
                          <a:latin typeface="標楷體" panose="03000509000000000000" pitchFamily="65" charset="-120"/>
                          <a:ea typeface="標楷體" panose="03000509000000000000" pitchFamily="65" charset="-120"/>
                        </a:rPr>
                        <a:t>或弱勢團體人士，</a:t>
                      </a:r>
                      <a:r>
                        <a:rPr lang="zh-TW" sz="1800" kern="100" dirty="0">
                          <a:solidFill>
                            <a:srgbClr val="FF0000"/>
                          </a:solidFill>
                          <a:effectLst/>
                          <a:latin typeface="標楷體" panose="03000509000000000000" pitchFamily="65" charset="-120"/>
                          <a:ea typeface="標楷體" panose="03000509000000000000" pitchFamily="65" charset="-120"/>
                        </a:rPr>
                        <a:t>情節重大者</a:t>
                      </a:r>
                      <a:r>
                        <a:rPr lang="zh-TW" sz="1800" kern="100" dirty="0">
                          <a:solidFill>
                            <a:srgbClr val="000000"/>
                          </a:solidFill>
                          <a:effectLst/>
                          <a:latin typeface="標楷體" panose="03000509000000000000" pitchFamily="65" charset="-120"/>
                          <a:ea typeface="標楷體" panose="03000509000000000000" pitchFamily="65" charset="-120"/>
                        </a:rPr>
                        <a:t>。</a:t>
                      </a:r>
                      <a:r>
                        <a:rPr lang="zh-TW" sz="1800" u="sng" kern="100" dirty="0">
                          <a:solidFill>
                            <a:srgbClr val="000000"/>
                          </a:solidFill>
                          <a:effectLst/>
                          <a:latin typeface="標楷體" panose="03000509000000000000" pitchFamily="65" charset="-120"/>
                          <a:ea typeface="標楷體" panose="03000509000000000000" pitchFamily="65" charset="-120"/>
                        </a:rPr>
                        <a:t>。</a:t>
                      </a:r>
                      <a:endParaRPr lang="zh-TW" sz="1800" kern="100" dirty="0">
                        <a:solidFill>
                          <a:srgbClr val="000000"/>
                        </a:solidFill>
                        <a:effectLst/>
                        <a:latin typeface="標楷體" panose="03000509000000000000" pitchFamily="65" charset="-120"/>
                        <a:ea typeface="標楷體" panose="03000509000000000000" pitchFamily="65" charset="-120"/>
                      </a:endParaRPr>
                    </a:p>
                  </a:txBody>
                  <a:tcPr marL="68580" marR="68580" marT="0" marB="0">
                    <a:lnL w="12700" cap="flat" cmpd="sng" algn="ctr">
                      <a:solidFill>
                        <a:srgbClr val="1C1C1C"/>
                      </a:solidFill>
                      <a:prstDash val="solid"/>
                      <a:round/>
                      <a:headEnd type="none" w="med" len="med"/>
                      <a:tailEnd type="none" w="med" len="med"/>
                    </a:lnL>
                    <a:lnR w="12700" cap="flat" cmpd="sng" algn="ctr">
                      <a:solidFill>
                        <a:srgbClr val="1C1C1C"/>
                      </a:solidFill>
                      <a:prstDash val="solid"/>
                      <a:round/>
                      <a:headEnd type="none" w="med" len="med"/>
                      <a:tailEnd type="none" w="med" len="med"/>
                    </a:lnR>
                    <a:lnT w="12700" cap="flat" cmpd="sng" algn="ctr">
                      <a:solidFill>
                        <a:srgbClr val="1C1C1C"/>
                      </a:solidFill>
                      <a:prstDash val="solid"/>
                      <a:round/>
                      <a:headEnd type="none" w="med" len="med"/>
                      <a:tailEnd type="none" w="med" len="med"/>
                    </a:lnT>
                    <a:lnB w="12700" cap="flat" cmpd="sng" algn="ctr">
                      <a:solidFill>
                        <a:srgbClr val="1C1C1C"/>
                      </a:solidFill>
                      <a:prstDash val="solid"/>
                      <a:round/>
                      <a:headEnd type="none" w="med" len="med"/>
                      <a:tailEnd type="none" w="med" len="med"/>
                    </a:lnB>
                    <a:solidFill>
                      <a:schemeClr val="bg1"/>
                    </a:solidFill>
                  </a:tcPr>
                </a:tc>
                <a:tc>
                  <a:txBody>
                    <a:bodyPr/>
                    <a:lstStyle/>
                    <a:p>
                      <a:pPr marL="444500" indent="-444500">
                        <a:lnSpc>
                          <a:spcPts val="2200"/>
                        </a:lnSpc>
                      </a:pPr>
                      <a:r>
                        <a:rPr lang="zh-TW" altLang="zh-TW" sz="1800" b="1" kern="1200" dirty="0">
                          <a:solidFill>
                            <a:srgbClr val="000000"/>
                          </a:solidFill>
                          <a:effectLst/>
                          <a:latin typeface="標楷體" panose="03000509000000000000" pitchFamily="65" charset="-120"/>
                          <a:ea typeface="標楷體" panose="03000509000000000000" pitchFamily="65" charset="-120"/>
                          <a:cs typeface="+mn-cs"/>
                        </a:rPr>
                        <a:t>七、得標後無正當理由而不訂約者。</a:t>
                      </a:r>
                      <a:endParaRPr lang="en-US" altLang="zh-TW" sz="1800" b="1" kern="1200" dirty="0">
                        <a:solidFill>
                          <a:srgbClr val="000000"/>
                        </a:solidFill>
                        <a:effectLst/>
                        <a:latin typeface="標楷體" panose="03000509000000000000" pitchFamily="65" charset="-120"/>
                        <a:ea typeface="標楷體" panose="03000509000000000000" pitchFamily="65" charset="-120"/>
                        <a:cs typeface="+mn-cs"/>
                      </a:endParaRPr>
                    </a:p>
                    <a:p>
                      <a:pPr marL="444500" indent="-444500">
                        <a:lnSpc>
                          <a:spcPts val="2200"/>
                        </a:lnSpc>
                      </a:pPr>
                      <a:r>
                        <a:rPr lang="zh-TW" altLang="zh-TW" sz="1800" b="1" kern="1200" dirty="0">
                          <a:solidFill>
                            <a:srgbClr val="000000"/>
                          </a:solidFill>
                          <a:effectLst/>
                          <a:latin typeface="標楷體" panose="03000509000000000000" pitchFamily="65" charset="-120"/>
                          <a:ea typeface="標楷體" panose="03000509000000000000" pitchFamily="65" charset="-120"/>
                          <a:cs typeface="+mn-cs"/>
                        </a:rPr>
                        <a:t>八、查驗或驗收不合格，情節重大者。</a:t>
                      </a:r>
                      <a:endParaRPr lang="en-US" altLang="zh-TW" sz="1800" b="1" kern="1200" dirty="0">
                        <a:solidFill>
                          <a:srgbClr val="000000"/>
                        </a:solidFill>
                        <a:effectLst/>
                        <a:latin typeface="標楷體" panose="03000509000000000000" pitchFamily="65" charset="-120"/>
                        <a:ea typeface="標楷體" panose="03000509000000000000" pitchFamily="65" charset="-120"/>
                        <a:cs typeface="+mn-cs"/>
                      </a:endParaRPr>
                    </a:p>
                    <a:p>
                      <a:pPr marL="444500" indent="-444500">
                        <a:lnSpc>
                          <a:spcPts val="2200"/>
                        </a:lnSpc>
                      </a:pPr>
                      <a:r>
                        <a:rPr lang="zh-TW" altLang="zh-TW" sz="1800" b="1" kern="1200" dirty="0">
                          <a:solidFill>
                            <a:srgbClr val="000000"/>
                          </a:solidFill>
                          <a:effectLst/>
                          <a:latin typeface="標楷體" panose="03000509000000000000" pitchFamily="65" charset="-120"/>
                          <a:ea typeface="標楷體" panose="03000509000000000000" pitchFamily="65" charset="-120"/>
                          <a:cs typeface="+mn-cs"/>
                        </a:rPr>
                        <a:t>九、驗收後不履行保固責任者。</a:t>
                      </a:r>
                      <a:endParaRPr lang="en-US" altLang="zh-TW" sz="1800" b="1" kern="1200" dirty="0">
                        <a:solidFill>
                          <a:srgbClr val="000000"/>
                        </a:solidFill>
                        <a:effectLst/>
                        <a:latin typeface="標楷體" panose="03000509000000000000" pitchFamily="65" charset="-120"/>
                        <a:ea typeface="標楷體" panose="03000509000000000000" pitchFamily="65" charset="-120"/>
                        <a:cs typeface="+mn-cs"/>
                      </a:endParaRPr>
                    </a:p>
                    <a:p>
                      <a:pPr marL="444500" indent="-444500">
                        <a:lnSpc>
                          <a:spcPts val="2200"/>
                        </a:lnSpc>
                      </a:pPr>
                      <a:r>
                        <a:rPr lang="zh-TW" altLang="zh-TW" sz="1800" b="1" kern="1200" dirty="0">
                          <a:solidFill>
                            <a:srgbClr val="000000"/>
                          </a:solidFill>
                          <a:effectLst/>
                          <a:latin typeface="標楷體" panose="03000509000000000000" pitchFamily="65" charset="-120"/>
                          <a:ea typeface="標楷體" panose="03000509000000000000" pitchFamily="65" charset="-120"/>
                          <a:cs typeface="+mn-cs"/>
                        </a:rPr>
                        <a:t>十、因可歸責於廠商之事由，致延誤履約期限，情節重大者。</a:t>
                      </a:r>
                      <a:endParaRPr lang="en-US" altLang="zh-TW" sz="1800" b="1" kern="1200" dirty="0">
                        <a:solidFill>
                          <a:srgbClr val="000000"/>
                        </a:solidFill>
                        <a:effectLst/>
                        <a:latin typeface="標楷體" panose="03000509000000000000" pitchFamily="65" charset="-120"/>
                        <a:ea typeface="標楷體" panose="03000509000000000000" pitchFamily="65" charset="-120"/>
                        <a:cs typeface="+mn-cs"/>
                      </a:endParaRPr>
                    </a:p>
                    <a:p>
                      <a:pPr marL="444500" indent="-444500">
                        <a:lnSpc>
                          <a:spcPts val="2200"/>
                        </a:lnSpc>
                      </a:pPr>
                      <a:r>
                        <a:rPr lang="zh-TW" altLang="zh-TW" sz="1800" b="1" kern="1200" dirty="0">
                          <a:solidFill>
                            <a:srgbClr val="000000"/>
                          </a:solidFill>
                          <a:effectLst/>
                          <a:latin typeface="標楷體" panose="03000509000000000000" pitchFamily="65" charset="-120"/>
                          <a:ea typeface="標楷體" panose="03000509000000000000" pitchFamily="65" charset="-120"/>
                          <a:cs typeface="+mn-cs"/>
                        </a:rPr>
                        <a:t>十一、違反第六十五條</a:t>
                      </a:r>
                      <a:r>
                        <a:rPr lang="zh-TW" altLang="zh-TW" sz="1800" b="1" u="sng" kern="1200" dirty="0">
                          <a:solidFill>
                            <a:srgbClr val="000000"/>
                          </a:solidFill>
                          <a:effectLst/>
                          <a:latin typeface="標楷體" panose="03000509000000000000" pitchFamily="65" charset="-120"/>
                          <a:ea typeface="標楷體" panose="03000509000000000000" pitchFamily="65" charset="-120"/>
                          <a:cs typeface="+mn-cs"/>
                        </a:rPr>
                        <a:t>之</a:t>
                      </a:r>
                      <a:r>
                        <a:rPr lang="zh-TW" altLang="zh-TW" sz="1800" b="1" kern="1200" dirty="0">
                          <a:solidFill>
                            <a:srgbClr val="000000"/>
                          </a:solidFill>
                          <a:effectLst/>
                          <a:latin typeface="標楷體" panose="03000509000000000000" pitchFamily="65" charset="-120"/>
                          <a:ea typeface="標楷體" panose="03000509000000000000" pitchFamily="65" charset="-120"/>
                          <a:cs typeface="+mn-cs"/>
                        </a:rPr>
                        <a:t>規定轉包者。</a:t>
                      </a:r>
                      <a:endParaRPr lang="en-US" altLang="zh-TW" sz="1800" b="1" kern="1200" dirty="0">
                        <a:solidFill>
                          <a:srgbClr val="000000"/>
                        </a:solidFill>
                        <a:effectLst/>
                        <a:latin typeface="標楷體" panose="03000509000000000000" pitchFamily="65" charset="-120"/>
                        <a:ea typeface="標楷體" panose="03000509000000000000" pitchFamily="65" charset="-120"/>
                        <a:cs typeface="+mn-cs"/>
                      </a:endParaRPr>
                    </a:p>
                    <a:p>
                      <a:pPr marL="444500" indent="-444500">
                        <a:lnSpc>
                          <a:spcPts val="2200"/>
                        </a:lnSpc>
                      </a:pPr>
                      <a:r>
                        <a:rPr lang="zh-TW" altLang="zh-TW" sz="1800" b="1" kern="1200" dirty="0">
                          <a:solidFill>
                            <a:srgbClr val="000000"/>
                          </a:solidFill>
                          <a:effectLst/>
                          <a:latin typeface="標楷體" panose="03000509000000000000" pitchFamily="65" charset="-120"/>
                          <a:ea typeface="標楷體" panose="03000509000000000000" pitchFamily="65" charset="-120"/>
                          <a:cs typeface="+mn-cs"/>
                        </a:rPr>
                        <a:t>十二、因可歸責於廠商之事由，致解除或終止契約者。</a:t>
                      </a:r>
                      <a:endParaRPr lang="en-US" altLang="zh-TW" sz="1800" b="1" kern="1200" dirty="0">
                        <a:solidFill>
                          <a:srgbClr val="000000"/>
                        </a:solidFill>
                        <a:effectLst/>
                        <a:latin typeface="標楷體" panose="03000509000000000000" pitchFamily="65" charset="-120"/>
                        <a:ea typeface="標楷體" panose="03000509000000000000" pitchFamily="65" charset="-120"/>
                        <a:cs typeface="+mn-cs"/>
                      </a:endParaRPr>
                    </a:p>
                    <a:p>
                      <a:pPr marL="444500" indent="-444500">
                        <a:lnSpc>
                          <a:spcPts val="2200"/>
                        </a:lnSpc>
                      </a:pPr>
                      <a:r>
                        <a:rPr lang="zh-TW" altLang="zh-TW" sz="1800" b="1" kern="1200" dirty="0">
                          <a:solidFill>
                            <a:srgbClr val="000000"/>
                          </a:solidFill>
                          <a:effectLst/>
                          <a:latin typeface="標楷體" panose="03000509000000000000" pitchFamily="65" charset="-120"/>
                          <a:ea typeface="標楷體" panose="03000509000000000000" pitchFamily="65" charset="-120"/>
                          <a:cs typeface="+mn-cs"/>
                        </a:rPr>
                        <a:t>十三、破產程序中之廠商。</a:t>
                      </a:r>
                      <a:endParaRPr lang="en-US" altLang="zh-TW" sz="1800" b="1" kern="1200" dirty="0">
                        <a:solidFill>
                          <a:srgbClr val="000000"/>
                        </a:solidFill>
                        <a:effectLst/>
                        <a:latin typeface="標楷體" panose="03000509000000000000" pitchFamily="65" charset="-120"/>
                        <a:ea typeface="標楷體" panose="03000509000000000000" pitchFamily="65" charset="-120"/>
                        <a:cs typeface="+mn-cs"/>
                      </a:endParaRPr>
                    </a:p>
                    <a:p>
                      <a:pPr marL="444500" indent="-444500">
                        <a:lnSpc>
                          <a:spcPts val="2200"/>
                        </a:lnSpc>
                      </a:pPr>
                      <a:r>
                        <a:rPr lang="zh-TW" altLang="zh-TW" sz="1800" b="1" kern="1200" dirty="0">
                          <a:solidFill>
                            <a:srgbClr val="000000"/>
                          </a:solidFill>
                          <a:effectLst/>
                          <a:latin typeface="標楷體" panose="03000509000000000000" pitchFamily="65" charset="-120"/>
                          <a:ea typeface="標楷體" panose="03000509000000000000" pitchFamily="65" charset="-120"/>
                          <a:cs typeface="+mn-cs"/>
                        </a:rPr>
                        <a:t>十四、歧視婦女、原住民或弱勢團體人士，情節重大者。</a:t>
                      </a:r>
                      <a:endParaRPr lang="zh-TW" sz="1800" kern="100" dirty="0">
                        <a:solidFill>
                          <a:srgbClr val="000000"/>
                        </a:solidFill>
                        <a:effectLst/>
                        <a:latin typeface="標楷體" panose="03000509000000000000" pitchFamily="65" charset="-120"/>
                        <a:ea typeface="標楷體" panose="03000509000000000000" pitchFamily="65" charset="-120"/>
                      </a:endParaRPr>
                    </a:p>
                  </a:txBody>
                  <a:tcPr marL="68580" marR="68580" marT="0" marB="0">
                    <a:lnL w="12700" cap="flat" cmpd="sng" algn="ctr">
                      <a:solidFill>
                        <a:srgbClr val="1C1C1C"/>
                      </a:solidFill>
                      <a:prstDash val="solid"/>
                      <a:round/>
                      <a:headEnd type="none" w="med" len="med"/>
                      <a:tailEnd type="none" w="med" len="med"/>
                    </a:lnL>
                    <a:lnR w="12700" cap="flat" cmpd="sng" algn="ctr">
                      <a:solidFill>
                        <a:srgbClr val="1C1C1C"/>
                      </a:solidFill>
                      <a:prstDash val="solid"/>
                      <a:round/>
                      <a:headEnd type="none" w="med" len="med"/>
                      <a:tailEnd type="none" w="med" len="med"/>
                    </a:lnR>
                    <a:lnT w="12700" cap="flat" cmpd="sng" algn="ctr">
                      <a:solidFill>
                        <a:srgbClr val="1C1C1C"/>
                      </a:solidFill>
                      <a:prstDash val="solid"/>
                      <a:round/>
                      <a:headEnd type="none" w="med" len="med"/>
                      <a:tailEnd type="none" w="med" len="med"/>
                    </a:lnT>
                    <a:lnB w="12700" cap="flat" cmpd="sng" algn="ctr">
                      <a:solidFill>
                        <a:srgbClr val="1C1C1C"/>
                      </a:solidFill>
                      <a:prstDash val="solid"/>
                      <a:round/>
                      <a:headEnd type="none" w="med" len="med"/>
                      <a:tailEnd type="none" w="med" len="med"/>
                    </a:lnB>
                    <a:solidFill>
                      <a:schemeClr val="bg1"/>
                    </a:solidFill>
                  </a:tcPr>
                </a:tc>
                <a:tc>
                  <a:txBody>
                    <a:bodyPr/>
                    <a:lstStyle/>
                    <a:p>
                      <a:pPr marL="444500" indent="-444500" algn="just" eaLnBrk="1" hangingPunct="0">
                        <a:lnSpc>
                          <a:spcPts val="2200"/>
                        </a:lnSpc>
                        <a:spcAft>
                          <a:spcPts val="0"/>
                        </a:spcAft>
                      </a:pPr>
                      <a:r>
                        <a:rPr lang="en-US" sz="1800" dirty="0">
                          <a:solidFill>
                            <a:srgbClr val="000000"/>
                          </a:solidFill>
                          <a:effectLst/>
                          <a:latin typeface="標楷體" panose="03000509000000000000" pitchFamily="65" charset="-120"/>
                          <a:ea typeface="標楷體" panose="03000509000000000000" pitchFamily="65" charset="-120"/>
                          <a:cs typeface="Times New Roman" panose="02020603050405020304" pitchFamily="18" charset="0"/>
                        </a:rPr>
                        <a:t>(</a:t>
                      </a:r>
                      <a:r>
                        <a:rPr lang="zh-TW" sz="1800" dirty="0">
                          <a:solidFill>
                            <a:srgbClr val="000000"/>
                          </a:solidFill>
                          <a:effectLst/>
                          <a:latin typeface="標楷體" panose="03000509000000000000" pitchFamily="65" charset="-120"/>
                          <a:ea typeface="標楷體" panose="03000509000000000000" pitchFamily="65" charset="-120"/>
                          <a:cs typeface="Times New Roman" panose="02020603050405020304" pitchFamily="18" charset="0"/>
                        </a:rPr>
                        <a:t>三</a:t>
                      </a:r>
                      <a:r>
                        <a:rPr lang="en-US" sz="1800" dirty="0">
                          <a:solidFill>
                            <a:srgbClr val="000000"/>
                          </a:solidFill>
                          <a:effectLst/>
                          <a:latin typeface="標楷體" panose="03000509000000000000" pitchFamily="65" charset="-120"/>
                          <a:ea typeface="標楷體" panose="03000509000000000000" pitchFamily="65" charset="-120"/>
                          <a:cs typeface="Times New Roman" panose="02020603050405020304" pitchFamily="18" charset="0"/>
                        </a:rPr>
                        <a:t>)</a:t>
                      </a:r>
                      <a:r>
                        <a:rPr lang="zh-TW" sz="1800" dirty="0">
                          <a:solidFill>
                            <a:srgbClr val="000000"/>
                          </a:solidFill>
                          <a:effectLst/>
                          <a:latin typeface="標楷體" panose="03000509000000000000" pitchFamily="65" charset="-120"/>
                          <a:ea typeface="標楷體" panose="03000509000000000000" pitchFamily="65" charset="-120"/>
                          <a:cs typeface="Times New Roman" panose="02020603050405020304" pitchFamily="18" charset="0"/>
                        </a:rPr>
                        <a:t>現行條文第二款後段「以偽造、變造之文件」參加投標、訂約或履約，依立法原意，凡廠商出具之文件，其內容為虛偽不實，不論為何人製作或有無權限製作者，均屬之，爰修正為「以虛偽不實之文件」投標、訂約或履約，以資明確，並移列第四款。另基於</a:t>
                      </a:r>
                      <a:r>
                        <a:rPr lang="zh-TW" sz="1800" u="sng" dirty="0">
                          <a:solidFill>
                            <a:srgbClr val="FF0000"/>
                          </a:solidFill>
                          <a:effectLst/>
                          <a:latin typeface="標楷體" panose="03000509000000000000" pitchFamily="65" charset="-120"/>
                          <a:ea typeface="標楷體" panose="03000509000000000000" pitchFamily="65" charset="-120"/>
                          <a:cs typeface="Times New Roman" panose="02020603050405020304" pitchFamily="18" charset="0"/>
                        </a:rPr>
                        <a:t>第四款規範之目的，廠商應有可歸責性，方有本款之適用</a:t>
                      </a:r>
                      <a:r>
                        <a:rPr lang="zh-TW" sz="1800" dirty="0">
                          <a:solidFill>
                            <a:srgbClr val="000000"/>
                          </a:solidFill>
                          <a:effectLst/>
                          <a:latin typeface="標楷體" panose="03000509000000000000" pitchFamily="65" charset="-120"/>
                          <a:ea typeface="標楷體" panose="03000509000000000000" pitchFamily="65" charset="-120"/>
                          <a:cs typeface="Times New Roman" panose="02020603050405020304" pitchFamily="18" charset="0"/>
                        </a:rPr>
                        <a:t>。此外，第四款增列「情節重大」之要件，以更</a:t>
                      </a:r>
                      <a:r>
                        <a:rPr lang="zh-TW" sz="1800" u="sng" dirty="0">
                          <a:solidFill>
                            <a:srgbClr val="FF0000"/>
                          </a:solidFill>
                          <a:effectLst/>
                          <a:latin typeface="標楷體" panose="03000509000000000000" pitchFamily="65" charset="-120"/>
                          <a:ea typeface="標楷體" panose="03000509000000000000" pitchFamily="65" charset="-120"/>
                          <a:cs typeface="Times New Roman" panose="02020603050405020304" pitchFamily="18" charset="0"/>
                        </a:rPr>
                        <a:t>符合比例原則</a:t>
                      </a:r>
                      <a:r>
                        <a:rPr lang="zh-TW" sz="1800" dirty="0">
                          <a:solidFill>
                            <a:srgbClr val="000000"/>
                          </a:solidFill>
                          <a:effectLst/>
                          <a:latin typeface="標楷體" panose="03000509000000000000" pitchFamily="65" charset="-120"/>
                          <a:ea typeface="標楷體" panose="03000509000000000000" pitchFamily="65" charset="-120"/>
                          <a:cs typeface="Times New Roman" panose="02020603050405020304" pitchFamily="18" charset="0"/>
                        </a:rPr>
                        <a:t>。</a:t>
                      </a:r>
                    </a:p>
                    <a:p>
                      <a:pPr marL="444500" indent="-444500" algn="just" eaLnBrk="1" hangingPunct="0">
                        <a:lnSpc>
                          <a:spcPts val="2200"/>
                        </a:lnSpc>
                        <a:spcAft>
                          <a:spcPts val="0"/>
                        </a:spcAft>
                      </a:pPr>
                      <a:r>
                        <a:rPr lang="en-US" sz="1800" dirty="0">
                          <a:solidFill>
                            <a:srgbClr val="000000"/>
                          </a:solidFill>
                          <a:effectLst/>
                          <a:latin typeface="標楷體" panose="03000509000000000000" pitchFamily="65" charset="-120"/>
                          <a:ea typeface="標楷體" panose="03000509000000000000" pitchFamily="65" charset="-120"/>
                          <a:cs typeface="Times New Roman" panose="02020603050405020304" pitchFamily="18" charset="0"/>
                        </a:rPr>
                        <a:t>(</a:t>
                      </a:r>
                      <a:r>
                        <a:rPr lang="zh-TW" sz="1800" dirty="0">
                          <a:solidFill>
                            <a:srgbClr val="000000"/>
                          </a:solidFill>
                          <a:effectLst/>
                          <a:latin typeface="標楷體" panose="03000509000000000000" pitchFamily="65" charset="-120"/>
                          <a:ea typeface="標楷體" panose="03000509000000000000" pitchFamily="65" charset="-120"/>
                          <a:cs typeface="Times New Roman" panose="02020603050405020304" pitchFamily="18" charset="0"/>
                        </a:rPr>
                        <a:t>四</a:t>
                      </a:r>
                      <a:r>
                        <a:rPr lang="en-US" sz="1800" dirty="0">
                          <a:solidFill>
                            <a:srgbClr val="000000"/>
                          </a:solidFill>
                          <a:effectLst/>
                          <a:latin typeface="標楷體" panose="03000509000000000000" pitchFamily="65" charset="-120"/>
                          <a:ea typeface="標楷體" panose="03000509000000000000" pitchFamily="65" charset="-120"/>
                          <a:cs typeface="Times New Roman" panose="02020603050405020304" pitchFamily="18" charset="0"/>
                        </a:rPr>
                        <a:t>)</a:t>
                      </a:r>
                      <a:r>
                        <a:rPr lang="zh-TW" sz="1800" dirty="0">
                          <a:solidFill>
                            <a:srgbClr val="000000"/>
                          </a:solidFill>
                          <a:effectLst/>
                          <a:latin typeface="標楷體" panose="03000509000000000000" pitchFamily="65" charset="-120"/>
                          <a:ea typeface="標楷體" panose="03000509000000000000" pitchFamily="65" charset="-120"/>
                          <a:cs typeface="Times New Roman" panose="02020603050405020304" pitchFamily="18" charset="0"/>
                        </a:rPr>
                        <a:t>考量現行條文第四款所定「偽造、變造」相關文件，若廠商未持以參與投標或履約者，並不影響採購公正性及履約結果，爰予刪除。</a:t>
                      </a:r>
                      <a:endParaRPr lang="zh-TW" sz="1800" kern="100" dirty="0">
                        <a:solidFill>
                          <a:srgbClr val="000000"/>
                        </a:solidFill>
                        <a:effectLst/>
                        <a:latin typeface="標楷體" panose="03000509000000000000" pitchFamily="65" charset="-120"/>
                        <a:ea typeface="標楷體" panose="03000509000000000000" pitchFamily="65" charset="-120"/>
                      </a:endParaRPr>
                    </a:p>
                  </a:txBody>
                  <a:tcPr marL="68580" marR="68580" marT="0" marB="0">
                    <a:lnL w="12700" cap="flat" cmpd="sng" algn="ctr">
                      <a:solidFill>
                        <a:srgbClr val="1C1C1C"/>
                      </a:solidFill>
                      <a:prstDash val="solid"/>
                      <a:round/>
                      <a:headEnd type="none" w="med" len="med"/>
                      <a:tailEnd type="none" w="med" len="med"/>
                    </a:lnL>
                    <a:lnR w="12700" cap="flat" cmpd="sng" algn="ctr">
                      <a:solidFill>
                        <a:srgbClr val="1C1C1C"/>
                      </a:solidFill>
                      <a:prstDash val="solid"/>
                      <a:round/>
                      <a:headEnd type="none" w="med" len="med"/>
                      <a:tailEnd type="none" w="med" len="med"/>
                    </a:lnR>
                    <a:lnT w="12700" cap="flat" cmpd="sng" algn="ctr">
                      <a:solidFill>
                        <a:srgbClr val="1C1C1C"/>
                      </a:solidFill>
                      <a:prstDash val="solid"/>
                      <a:round/>
                      <a:headEnd type="none" w="med" len="med"/>
                      <a:tailEnd type="none" w="med" len="med"/>
                    </a:lnT>
                    <a:lnB w="12700" cap="flat" cmpd="sng" algn="ctr">
                      <a:solidFill>
                        <a:srgbClr val="1C1C1C"/>
                      </a:solidFill>
                      <a:prstDash val="solid"/>
                      <a:round/>
                      <a:headEnd type="none" w="med" len="med"/>
                      <a:tailEnd type="none" w="med" len="med"/>
                    </a:lnB>
                    <a:solidFill>
                      <a:schemeClr val="bg1"/>
                    </a:solidFill>
                  </a:tcPr>
                </a:tc>
                <a:extLst>
                  <a:ext uri="{0D108BD9-81ED-4DB2-BD59-A6C34878D82A}">
                    <a16:rowId xmlns:a16="http://schemas.microsoft.com/office/drawing/2014/main" val="490512277"/>
                  </a:ext>
                </a:extLst>
              </a:tr>
            </a:tbl>
          </a:graphicData>
        </a:graphic>
      </p:graphicFrame>
    </p:spTree>
    <p:extLst>
      <p:ext uri="{BB962C8B-B14F-4D97-AF65-F5344CB8AC3E}">
        <p14:creationId xmlns:p14="http://schemas.microsoft.com/office/powerpoint/2010/main" val="3993153224"/>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日期版面配置區 3">
            <a:extLst>
              <a:ext uri="{FF2B5EF4-FFF2-40B4-BE49-F238E27FC236}">
                <a16:creationId xmlns:a16="http://schemas.microsoft.com/office/drawing/2014/main" id="{E8B86A5E-C218-40A0-95AB-1900E5A2A3F1}"/>
              </a:ext>
            </a:extLst>
          </p:cNvPr>
          <p:cNvSpPr>
            <a:spLocks noGrp="1"/>
          </p:cNvSpPr>
          <p:nvPr>
            <p:ph type="dt" sz="half" idx="10"/>
          </p:nvPr>
        </p:nvSpPr>
        <p:spPr/>
        <p:txBody>
          <a:bodyPr/>
          <a:lstStyle/>
          <a:p>
            <a:pPr>
              <a:defRPr/>
            </a:pPr>
            <a:fld id="{37589A65-F6F5-4916-A050-5CEA0761EA69}" type="datetime1">
              <a:rPr lang="zh-TW" altLang="en-US" smtClean="0"/>
              <a:pPr>
                <a:defRPr/>
              </a:pPr>
              <a:t>2020/9/27</a:t>
            </a:fld>
            <a:endParaRPr lang="en-US" altLang="zh-TW"/>
          </a:p>
        </p:txBody>
      </p:sp>
      <p:graphicFrame>
        <p:nvGraphicFramePr>
          <p:cNvPr id="6" name="表格 5">
            <a:extLst>
              <a:ext uri="{FF2B5EF4-FFF2-40B4-BE49-F238E27FC236}">
                <a16:creationId xmlns:a16="http://schemas.microsoft.com/office/drawing/2014/main" id="{1BD054FE-D9CA-46E7-8446-0D804E37604F}"/>
              </a:ext>
            </a:extLst>
          </p:cNvPr>
          <p:cNvGraphicFramePr>
            <a:graphicFrameLocks noGrp="1"/>
          </p:cNvGraphicFramePr>
          <p:nvPr>
            <p:extLst>
              <p:ext uri="{D42A27DB-BD31-4B8C-83A1-F6EECF244321}">
                <p14:modId xmlns:p14="http://schemas.microsoft.com/office/powerpoint/2010/main" val="969135290"/>
              </p:ext>
            </p:extLst>
          </p:nvPr>
        </p:nvGraphicFramePr>
        <p:xfrm>
          <a:off x="179512" y="332656"/>
          <a:ext cx="8524376" cy="5769610"/>
        </p:xfrm>
        <a:graphic>
          <a:graphicData uri="http://schemas.openxmlformats.org/drawingml/2006/table">
            <a:tbl>
              <a:tblPr firstRow="1" firstCol="1" lastRow="1" lastCol="1" bandRow="1" bandCol="1">
                <a:tableStyleId>{5C22544A-7EE6-4342-B048-85BDC9FD1C3A}</a:tableStyleId>
              </a:tblPr>
              <a:tblGrid>
                <a:gridCol w="2841459">
                  <a:extLst>
                    <a:ext uri="{9D8B030D-6E8A-4147-A177-3AD203B41FA5}">
                      <a16:colId xmlns:a16="http://schemas.microsoft.com/office/drawing/2014/main" val="1804974175"/>
                    </a:ext>
                  </a:extLst>
                </a:gridCol>
                <a:gridCol w="1146413">
                  <a:extLst>
                    <a:ext uri="{9D8B030D-6E8A-4147-A177-3AD203B41FA5}">
                      <a16:colId xmlns:a16="http://schemas.microsoft.com/office/drawing/2014/main" val="2630233468"/>
                    </a:ext>
                  </a:extLst>
                </a:gridCol>
                <a:gridCol w="4536504">
                  <a:extLst>
                    <a:ext uri="{9D8B030D-6E8A-4147-A177-3AD203B41FA5}">
                      <a16:colId xmlns:a16="http://schemas.microsoft.com/office/drawing/2014/main" val="4129158043"/>
                    </a:ext>
                  </a:extLst>
                </a:gridCol>
              </a:tblGrid>
              <a:tr h="4024837">
                <a:tc>
                  <a:txBody>
                    <a:bodyPr/>
                    <a:lstStyle/>
                    <a:p>
                      <a:pPr marL="444500" indent="-444500" algn="just">
                        <a:lnSpc>
                          <a:spcPts val="2400"/>
                        </a:lnSpc>
                        <a:spcAft>
                          <a:spcPts val="0"/>
                        </a:spcAft>
                        <a:tabLst>
                          <a:tab pos="1600200" algn="l"/>
                        </a:tabLst>
                      </a:pPr>
                      <a:r>
                        <a:rPr lang="zh-TW" sz="1800" u="sng" kern="100" dirty="0">
                          <a:solidFill>
                            <a:srgbClr val="000000"/>
                          </a:solidFill>
                          <a:effectLst/>
                          <a:latin typeface="標楷體" panose="03000509000000000000" pitchFamily="65" charset="-120"/>
                          <a:ea typeface="標楷體" panose="03000509000000000000" pitchFamily="65" charset="-120"/>
                        </a:rPr>
                        <a:t>十五、對採購有關人員行求、期約或交付不正利益者。</a:t>
                      </a:r>
                      <a:endParaRPr lang="zh-TW" sz="1800" kern="100" dirty="0">
                        <a:solidFill>
                          <a:srgbClr val="000000"/>
                        </a:solidFill>
                        <a:effectLst/>
                        <a:latin typeface="標楷體" panose="03000509000000000000" pitchFamily="65" charset="-120"/>
                        <a:ea typeface="標楷體" panose="03000509000000000000" pitchFamily="65" charset="-120"/>
                      </a:endParaRPr>
                    </a:p>
                    <a:p>
                      <a:pPr marL="152400" indent="304800" algn="just">
                        <a:lnSpc>
                          <a:spcPts val="2400"/>
                        </a:lnSpc>
                        <a:spcAft>
                          <a:spcPts val="0"/>
                        </a:spcAft>
                        <a:tabLst>
                          <a:tab pos="1600200" algn="l"/>
                        </a:tabLst>
                      </a:pPr>
                      <a:r>
                        <a:rPr lang="zh-TW" sz="1800" kern="100" dirty="0">
                          <a:solidFill>
                            <a:srgbClr val="000000"/>
                          </a:solidFill>
                          <a:effectLst/>
                          <a:latin typeface="標楷體" panose="03000509000000000000" pitchFamily="65" charset="-120"/>
                          <a:ea typeface="標楷體" panose="03000509000000000000" pitchFamily="65" charset="-120"/>
                        </a:rPr>
                        <a:t>廠商之履約連帶保證廠商經機關通知履行連帶保證責任者，適用前項規定。</a:t>
                      </a:r>
                    </a:p>
                    <a:p>
                      <a:pPr marL="152400" indent="304800" algn="just">
                        <a:lnSpc>
                          <a:spcPts val="2400"/>
                        </a:lnSpc>
                        <a:spcAft>
                          <a:spcPts val="0"/>
                        </a:spcAft>
                        <a:tabLst>
                          <a:tab pos="1600200" algn="l"/>
                        </a:tabLst>
                      </a:pPr>
                      <a:r>
                        <a:rPr lang="zh-TW" sz="1800" u="sng" kern="100" dirty="0">
                          <a:solidFill>
                            <a:srgbClr val="000000"/>
                          </a:solidFill>
                          <a:effectLst/>
                          <a:latin typeface="標楷體" panose="03000509000000000000" pitchFamily="65" charset="-120"/>
                          <a:ea typeface="標楷體" panose="03000509000000000000" pitchFamily="65" charset="-120"/>
                        </a:rPr>
                        <a:t>機關為第一項通知前，</a:t>
                      </a:r>
                      <a:r>
                        <a:rPr lang="zh-TW" sz="1800" u="sng" kern="100" dirty="0">
                          <a:solidFill>
                            <a:srgbClr val="0000FF"/>
                          </a:solidFill>
                          <a:effectLst/>
                          <a:latin typeface="標楷體" panose="03000509000000000000" pitchFamily="65" charset="-120"/>
                          <a:ea typeface="標楷體" panose="03000509000000000000" pitchFamily="65" charset="-120"/>
                        </a:rPr>
                        <a:t>應給予廠商口頭或書面陳述意見</a:t>
                      </a:r>
                      <a:r>
                        <a:rPr lang="zh-TW" sz="1800" u="sng" kern="100" dirty="0">
                          <a:solidFill>
                            <a:srgbClr val="000000"/>
                          </a:solidFill>
                          <a:effectLst/>
                          <a:latin typeface="標楷體" panose="03000509000000000000" pitchFamily="65" charset="-120"/>
                          <a:ea typeface="標楷體" panose="03000509000000000000" pitchFamily="65" charset="-120"/>
                        </a:rPr>
                        <a:t>之機會，機關並</a:t>
                      </a:r>
                      <a:r>
                        <a:rPr lang="zh-TW" sz="1800" u="sng" kern="100" dirty="0">
                          <a:solidFill>
                            <a:srgbClr val="0000FF"/>
                          </a:solidFill>
                          <a:effectLst/>
                          <a:latin typeface="標楷體" panose="03000509000000000000" pitchFamily="65" charset="-120"/>
                          <a:ea typeface="標楷體" panose="03000509000000000000" pitchFamily="65" charset="-120"/>
                        </a:rPr>
                        <a:t>應成立採購工作及審查小組認定</a:t>
                      </a:r>
                      <a:r>
                        <a:rPr lang="zh-TW" sz="1800" u="sng" kern="100" dirty="0">
                          <a:solidFill>
                            <a:srgbClr val="000000"/>
                          </a:solidFill>
                          <a:effectLst/>
                          <a:latin typeface="標楷體" panose="03000509000000000000" pitchFamily="65" charset="-120"/>
                          <a:ea typeface="標楷體" panose="03000509000000000000" pitchFamily="65" charset="-120"/>
                        </a:rPr>
                        <a:t>廠商是否該當第一項各款情形之一。</a:t>
                      </a:r>
                      <a:endParaRPr lang="zh-TW" sz="1800" kern="100" dirty="0">
                        <a:solidFill>
                          <a:srgbClr val="000000"/>
                        </a:solidFill>
                        <a:effectLst/>
                        <a:latin typeface="標楷體" panose="03000509000000000000" pitchFamily="65" charset="-120"/>
                        <a:ea typeface="標楷體" panose="03000509000000000000" pitchFamily="65" charset="-120"/>
                      </a:endParaRPr>
                    </a:p>
                    <a:p>
                      <a:pPr marL="152400" indent="304800" algn="just">
                        <a:lnSpc>
                          <a:spcPts val="2400"/>
                        </a:lnSpc>
                        <a:spcAft>
                          <a:spcPts val="0"/>
                        </a:spcAft>
                        <a:tabLst>
                          <a:tab pos="1600200" algn="l"/>
                        </a:tabLst>
                      </a:pPr>
                      <a:r>
                        <a:rPr lang="zh-TW" sz="1800" u="sng" kern="100" dirty="0">
                          <a:solidFill>
                            <a:srgbClr val="000000"/>
                          </a:solidFill>
                          <a:effectLst/>
                          <a:latin typeface="標楷體" panose="03000509000000000000" pitchFamily="65" charset="-120"/>
                          <a:ea typeface="標楷體" panose="03000509000000000000" pitchFamily="65" charset="-120"/>
                        </a:rPr>
                        <a:t>機關審酌第一項所定</a:t>
                      </a:r>
                      <a:r>
                        <a:rPr lang="zh-TW" sz="1800" u="sng" kern="100" dirty="0">
                          <a:solidFill>
                            <a:srgbClr val="0000FF"/>
                          </a:solidFill>
                          <a:effectLst/>
                          <a:latin typeface="標楷體" panose="03000509000000000000" pitchFamily="65" charset="-120"/>
                          <a:ea typeface="標楷體" panose="03000509000000000000" pitchFamily="65" charset="-120"/>
                        </a:rPr>
                        <a:t>情節重大</a:t>
                      </a:r>
                      <a:r>
                        <a:rPr lang="zh-TW" sz="1800" u="sng" kern="100" dirty="0">
                          <a:solidFill>
                            <a:srgbClr val="000000"/>
                          </a:solidFill>
                          <a:effectLst/>
                          <a:latin typeface="標楷體" panose="03000509000000000000" pitchFamily="65" charset="-120"/>
                          <a:ea typeface="標楷體" panose="03000509000000000000" pitchFamily="65" charset="-120"/>
                        </a:rPr>
                        <a:t>，</a:t>
                      </a:r>
                      <a:r>
                        <a:rPr lang="zh-TW" sz="1800" u="sng" kern="100" dirty="0">
                          <a:solidFill>
                            <a:srgbClr val="FF0000"/>
                          </a:solidFill>
                          <a:effectLst/>
                          <a:latin typeface="標楷體" panose="03000509000000000000" pitchFamily="65" charset="-120"/>
                          <a:ea typeface="標楷體" panose="03000509000000000000" pitchFamily="65" charset="-120"/>
                        </a:rPr>
                        <a:t>應考量</a:t>
                      </a:r>
                      <a:r>
                        <a:rPr lang="zh-TW" sz="1800" u="sng" kern="100" dirty="0">
                          <a:solidFill>
                            <a:srgbClr val="000000"/>
                          </a:solidFill>
                          <a:effectLst/>
                          <a:latin typeface="標楷體" panose="03000509000000000000" pitchFamily="65" charset="-120"/>
                          <a:ea typeface="標楷體" panose="03000509000000000000" pitchFamily="65" charset="-120"/>
                        </a:rPr>
                        <a:t>機關所受損害之輕重、廠商可歸責之程度、廠商之實際補救或賠償措施等情形。</a:t>
                      </a:r>
                      <a:endParaRPr lang="zh-TW" sz="1800" kern="100" dirty="0">
                        <a:solidFill>
                          <a:srgbClr val="000000"/>
                        </a:solidFill>
                        <a:effectLst/>
                        <a:latin typeface="標楷體" panose="03000509000000000000" pitchFamily="65" charset="-120"/>
                        <a:ea typeface="標楷體" panose="03000509000000000000" pitchFamily="65" charset="-120"/>
                      </a:endParaRPr>
                    </a:p>
                  </a:txBody>
                  <a:tcPr marL="68580" marR="68580" marT="0" marB="0">
                    <a:lnL w="12700" cap="flat" cmpd="sng" algn="ctr">
                      <a:solidFill>
                        <a:srgbClr val="1C1C1C"/>
                      </a:solidFill>
                      <a:prstDash val="solid"/>
                      <a:round/>
                      <a:headEnd type="none" w="med" len="med"/>
                      <a:tailEnd type="none" w="med" len="med"/>
                    </a:lnL>
                    <a:lnR w="12700" cap="flat" cmpd="sng" algn="ctr">
                      <a:solidFill>
                        <a:srgbClr val="1C1C1C"/>
                      </a:solidFill>
                      <a:prstDash val="solid"/>
                      <a:round/>
                      <a:headEnd type="none" w="med" len="med"/>
                      <a:tailEnd type="none" w="med" len="med"/>
                    </a:lnR>
                    <a:lnT w="12700" cap="flat" cmpd="sng" algn="ctr">
                      <a:solidFill>
                        <a:srgbClr val="1C1C1C"/>
                      </a:solidFill>
                      <a:prstDash val="solid"/>
                      <a:round/>
                      <a:headEnd type="none" w="med" len="med"/>
                      <a:tailEnd type="none" w="med" len="med"/>
                    </a:lnT>
                    <a:lnB w="12700" cap="flat" cmpd="sng" algn="ctr">
                      <a:solidFill>
                        <a:srgbClr val="1C1C1C"/>
                      </a:solidFill>
                      <a:prstDash val="solid"/>
                      <a:round/>
                      <a:headEnd type="none" w="med" len="med"/>
                      <a:tailEnd type="none" w="med" len="med"/>
                    </a:lnB>
                    <a:solidFill>
                      <a:schemeClr val="bg1"/>
                    </a:solidFill>
                  </a:tcPr>
                </a:tc>
                <a:tc>
                  <a:txBody>
                    <a:bodyPr/>
                    <a:lstStyle/>
                    <a:p>
                      <a:pPr>
                        <a:lnSpc>
                          <a:spcPts val="2400"/>
                        </a:lnSpc>
                      </a:pPr>
                      <a:r>
                        <a:rPr lang="zh-TW" altLang="zh-TW" sz="1800" b="1" kern="1200" dirty="0">
                          <a:solidFill>
                            <a:srgbClr val="000000"/>
                          </a:solidFill>
                          <a:effectLst/>
                          <a:latin typeface="標楷體" panose="03000509000000000000" pitchFamily="65" charset="-120"/>
                          <a:ea typeface="標楷體" panose="03000509000000000000" pitchFamily="65" charset="-120"/>
                          <a:cs typeface="+mn-cs"/>
                        </a:rPr>
                        <a:t>廠商之履約連帶保證廠商經機關通知履行連帶保證責任者，適用前項</a:t>
                      </a:r>
                      <a:r>
                        <a:rPr lang="zh-TW" altLang="zh-TW" sz="1800" b="1" u="sng" kern="1200" dirty="0">
                          <a:solidFill>
                            <a:srgbClr val="000000"/>
                          </a:solidFill>
                          <a:effectLst/>
                          <a:latin typeface="標楷體" panose="03000509000000000000" pitchFamily="65" charset="-120"/>
                          <a:ea typeface="標楷體" panose="03000509000000000000" pitchFamily="65" charset="-120"/>
                          <a:cs typeface="+mn-cs"/>
                        </a:rPr>
                        <a:t>之</a:t>
                      </a:r>
                      <a:r>
                        <a:rPr lang="zh-TW" altLang="zh-TW" sz="1800" b="1" kern="1200" dirty="0">
                          <a:solidFill>
                            <a:srgbClr val="000000"/>
                          </a:solidFill>
                          <a:effectLst/>
                          <a:latin typeface="標楷體" panose="03000509000000000000" pitchFamily="65" charset="-120"/>
                          <a:ea typeface="標楷體" panose="03000509000000000000" pitchFamily="65" charset="-120"/>
                          <a:cs typeface="+mn-cs"/>
                        </a:rPr>
                        <a:t>規定。</a:t>
                      </a:r>
                      <a:endParaRPr lang="zh-TW" sz="1800" kern="100" dirty="0">
                        <a:solidFill>
                          <a:srgbClr val="000000"/>
                        </a:solidFill>
                        <a:effectLst/>
                        <a:latin typeface="標楷體" panose="03000509000000000000" pitchFamily="65" charset="-120"/>
                        <a:ea typeface="標楷體" panose="03000509000000000000" pitchFamily="65" charset="-120"/>
                      </a:endParaRPr>
                    </a:p>
                  </a:txBody>
                  <a:tcPr marL="68580" marR="68580" marT="0" marB="0">
                    <a:lnL w="12700" cap="flat" cmpd="sng" algn="ctr">
                      <a:solidFill>
                        <a:srgbClr val="1C1C1C"/>
                      </a:solidFill>
                      <a:prstDash val="solid"/>
                      <a:round/>
                      <a:headEnd type="none" w="med" len="med"/>
                      <a:tailEnd type="none" w="med" len="med"/>
                    </a:lnL>
                    <a:lnR w="12700" cap="flat" cmpd="sng" algn="ctr">
                      <a:solidFill>
                        <a:srgbClr val="1C1C1C"/>
                      </a:solidFill>
                      <a:prstDash val="solid"/>
                      <a:round/>
                      <a:headEnd type="none" w="med" len="med"/>
                      <a:tailEnd type="none" w="med" len="med"/>
                    </a:lnR>
                    <a:lnT w="12700" cap="flat" cmpd="sng" algn="ctr">
                      <a:solidFill>
                        <a:srgbClr val="1C1C1C"/>
                      </a:solidFill>
                      <a:prstDash val="solid"/>
                      <a:round/>
                      <a:headEnd type="none" w="med" len="med"/>
                      <a:tailEnd type="none" w="med" len="med"/>
                    </a:lnT>
                    <a:lnB w="12700" cap="flat" cmpd="sng" algn="ctr">
                      <a:solidFill>
                        <a:srgbClr val="1C1C1C"/>
                      </a:solidFill>
                      <a:prstDash val="solid"/>
                      <a:round/>
                      <a:headEnd type="none" w="med" len="med"/>
                      <a:tailEnd type="none" w="med" len="med"/>
                    </a:lnB>
                    <a:solidFill>
                      <a:schemeClr val="bg1"/>
                    </a:solidFill>
                  </a:tcPr>
                </a:tc>
                <a:tc>
                  <a:txBody>
                    <a:bodyPr/>
                    <a:lstStyle/>
                    <a:p>
                      <a:pPr marL="444500" indent="-444500" algn="just" eaLnBrk="1" hangingPunct="0">
                        <a:lnSpc>
                          <a:spcPts val="2400"/>
                        </a:lnSpc>
                        <a:spcAft>
                          <a:spcPts val="0"/>
                        </a:spcAft>
                      </a:pPr>
                      <a:r>
                        <a:rPr lang="en-US" sz="1800" dirty="0">
                          <a:solidFill>
                            <a:srgbClr val="000000"/>
                          </a:solidFill>
                          <a:effectLst/>
                          <a:latin typeface="標楷體" panose="03000509000000000000" pitchFamily="65" charset="-120"/>
                          <a:ea typeface="標楷體" panose="03000509000000000000" pitchFamily="65" charset="-120"/>
                          <a:cs typeface="Times New Roman" panose="02020603050405020304" pitchFamily="18" charset="0"/>
                        </a:rPr>
                        <a:t>(</a:t>
                      </a:r>
                      <a:r>
                        <a:rPr lang="zh-TW" sz="1800" dirty="0">
                          <a:solidFill>
                            <a:srgbClr val="000000"/>
                          </a:solidFill>
                          <a:effectLst/>
                          <a:latin typeface="標楷體" panose="03000509000000000000" pitchFamily="65" charset="-120"/>
                          <a:ea typeface="標楷體" panose="03000509000000000000" pitchFamily="65" charset="-120"/>
                          <a:cs typeface="Times New Roman" panose="02020603050405020304" pitchFamily="18" charset="0"/>
                        </a:rPr>
                        <a:t>五</a:t>
                      </a:r>
                      <a:r>
                        <a:rPr lang="en-US" sz="1800" dirty="0">
                          <a:solidFill>
                            <a:srgbClr val="000000"/>
                          </a:solidFill>
                          <a:effectLst/>
                          <a:latin typeface="標楷體" panose="03000509000000000000" pitchFamily="65" charset="-120"/>
                          <a:ea typeface="標楷體" panose="03000509000000000000" pitchFamily="65" charset="-120"/>
                          <a:cs typeface="Times New Roman" panose="02020603050405020304" pitchFamily="18" charset="0"/>
                        </a:rPr>
                        <a:t>)</a:t>
                      </a:r>
                      <a:r>
                        <a:rPr lang="zh-TW" sz="1800" dirty="0">
                          <a:solidFill>
                            <a:srgbClr val="000000"/>
                          </a:solidFill>
                          <a:effectLst/>
                          <a:latin typeface="標楷體" panose="03000509000000000000" pitchFamily="65" charset="-120"/>
                          <a:ea typeface="標楷體" panose="03000509000000000000" pitchFamily="65" charset="-120"/>
                          <a:cs typeface="Times New Roman" panose="02020603050405020304" pitchFamily="18" charset="0"/>
                        </a:rPr>
                        <a:t>第一項各款屬違約情形者，其中第三款、第八款、第十款及第十四款情形均以「情節重大」為構成要件；第七款情形須為「無正當理由」；第十三款屬廠商無履約能力者，爰就第九款及第十二款之違約情形，增列「情節重大」之要件，以更符合本條立法精神。</a:t>
                      </a:r>
                    </a:p>
                    <a:p>
                      <a:pPr marL="444500" indent="-444500" algn="just" eaLnBrk="1" hangingPunct="0">
                        <a:lnSpc>
                          <a:spcPts val="2400"/>
                        </a:lnSpc>
                        <a:spcAft>
                          <a:spcPts val="0"/>
                        </a:spcAft>
                      </a:pPr>
                      <a:r>
                        <a:rPr lang="en-US" sz="1800" dirty="0">
                          <a:solidFill>
                            <a:srgbClr val="000000"/>
                          </a:solidFill>
                          <a:effectLst/>
                          <a:latin typeface="標楷體" panose="03000509000000000000" pitchFamily="65" charset="-120"/>
                          <a:ea typeface="標楷體" panose="03000509000000000000" pitchFamily="65" charset="-120"/>
                          <a:cs typeface="Times New Roman" panose="02020603050405020304" pitchFamily="18" charset="0"/>
                        </a:rPr>
                        <a:t>(</a:t>
                      </a:r>
                      <a:r>
                        <a:rPr lang="zh-TW" sz="1800" dirty="0">
                          <a:solidFill>
                            <a:srgbClr val="000000"/>
                          </a:solidFill>
                          <a:effectLst/>
                          <a:latin typeface="標楷體" panose="03000509000000000000" pitchFamily="65" charset="-120"/>
                          <a:ea typeface="標楷體" panose="03000509000000000000" pitchFamily="65" charset="-120"/>
                          <a:cs typeface="Times New Roman" panose="02020603050405020304" pitchFamily="18" charset="0"/>
                        </a:rPr>
                        <a:t>六</a:t>
                      </a:r>
                      <a:r>
                        <a:rPr lang="en-US" sz="1800" dirty="0">
                          <a:solidFill>
                            <a:srgbClr val="000000"/>
                          </a:solidFill>
                          <a:effectLst/>
                          <a:latin typeface="標楷體" panose="03000509000000000000" pitchFamily="65" charset="-120"/>
                          <a:ea typeface="標楷體" panose="03000509000000000000" pitchFamily="65" charset="-120"/>
                          <a:cs typeface="Times New Roman" panose="02020603050405020304" pitchFamily="18" charset="0"/>
                        </a:rPr>
                        <a:t>)</a:t>
                      </a:r>
                      <a:r>
                        <a:rPr lang="zh-TW" sz="1800" dirty="0">
                          <a:solidFill>
                            <a:srgbClr val="000000"/>
                          </a:solidFill>
                          <a:effectLst/>
                          <a:latin typeface="標楷體" panose="03000509000000000000" pitchFamily="65" charset="-120"/>
                          <a:ea typeface="標楷體" panose="03000509000000000000" pitchFamily="65" charset="-120"/>
                          <a:cs typeface="Times New Roman" panose="02020603050405020304" pitchFamily="18" charset="0"/>
                        </a:rPr>
                        <a:t>第十一款酌作文字修正，刪除「之」字，以符體例。</a:t>
                      </a:r>
                    </a:p>
                    <a:p>
                      <a:pPr marL="444500" indent="-444500" algn="just" eaLnBrk="1" hangingPunct="0">
                        <a:lnSpc>
                          <a:spcPts val="2400"/>
                        </a:lnSpc>
                        <a:spcAft>
                          <a:spcPts val="0"/>
                        </a:spcAft>
                      </a:pPr>
                      <a:r>
                        <a:rPr lang="en-US" sz="1800" dirty="0">
                          <a:solidFill>
                            <a:srgbClr val="000000"/>
                          </a:solidFill>
                          <a:effectLst/>
                          <a:latin typeface="標楷體" panose="03000509000000000000" pitchFamily="65" charset="-120"/>
                          <a:ea typeface="標楷體" panose="03000509000000000000" pitchFamily="65" charset="-120"/>
                          <a:cs typeface="Times New Roman" panose="02020603050405020304" pitchFamily="18" charset="0"/>
                        </a:rPr>
                        <a:t>(</a:t>
                      </a:r>
                      <a:r>
                        <a:rPr lang="zh-TW" sz="1800" dirty="0">
                          <a:solidFill>
                            <a:srgbClr val="000000"/>
                          </a:solidFill>
                          <a:effectLst/>
                          <a:latin typeface="標楷體" panose="03000509000000000000" pitchFamily="65" charset="-120"/>
                          <a:ea typeface="標楷體" panose="03000509000000000000" pitchFamily="65" charset="-120"/>
                          <a:cs typeface="Times New Roman" panose="02020603050405020304" pitchFamily="18" charset="0"/>
                        </a:rPr>
                        <a:t>七</a:t>
                      </a:r>
                      <a:r>
                        <a:rPr lang="en-US" sz="1800" dirty="0">
                          <a:solidFill>
                            <a:srgbClr val="000000"/>
                          </a:solidFill>
                          <a:effectLst/>
                          <a:latin typeface="標楷體" panose="03000509000000000000" pitchFamily="65" charset="-120"/>
                          <a:ea typeface="標楷體" panose="03000509000000000000" pitchFamily="65" charset="-120"/>
                          <a:cs typeface="Times New Roman" panose="02020603050405020304" pitchFamily="18" charset="0"/>
                        </a:rPr>
                        <a:t>)</a:t>
                      </a:r>
                      <a:r>
                        <a:rPr lang="zh-TW" sz="1800" dirty="0">
                          <a:solidFill>
                            <a:srgbClr val="000000"/>
                          </a:solidFill>
                          <a:effectLst/>
                          <a:latin typeface="標楷體" panose="03000509000000000000" pitchFamily="65" charset="-120"/>
                          <a:ea typeface="標楷體" panose="03000509000000000000" pitchFamily="65" charset="-120"/>
                          <a:cs typeface="Times New Roman" panose="02020603050405020304" pitchFamily="18" charset="0"/>
                        </a:rPr>
                        <a:t>現行條文第十四款所稱「婦女」，基於性別平等不以歧視婦女為限，爰修正為「性別」。所稱「弱勢團體人士」之適用包含「身心障礙人士」，為本法施行細則第一百十二條所明定。為符合身心障礙者權利公約第二條不應對身心障礙區別對待及第三條不歧視原則之精神，不應將身心障礙者列屬為「弱勢」，爰將「身心障礙」定明於本款規定中，上開修正不影響現行條文適用範圍。</a:t>
                      </a:r>
                      <a:endParaRPr lang="zh-TW" sz="1800" kern="100" dirty="0">
                        <a:solidFill>
                          <a:srgbClr val="000000"/>
                        </a:solidFill>
                        <a:effectLst/>
                        <a:latin typeface="標楷體" panose="03000509000000000000" pitchFamily="65" charset="-120"/>
                        <a:ea typeface="標楷體" panose="03000509000000000000" pitchFamily="65" charset="-120"/>
                      </a:endParaRPr>
                    </a:p>
                  </a:txBody>
                  <a:tcPr marL="68580" marR="68580" marT="0" marB="0">
                    <a:lnL w="12700" cap="flat" cmpd="sng" algn="ctr">
                      <a:solidFill>
                        <a:srgbClr val="1C1C1C"/>
                      </a:solidFill>
                      <a:prstDash val="solid"/>
                      <a:round/>
                      <a:headEnd type="none" w="med" len="med"/>
                      <a:tailEnd type="none" w="med" len="med"/>
                    </a:lnL>
                    <a:lnR w="12700" cap="flat" cmpd="sng" algn="ctr">
                      <a:solidFill>
                        <a:srgbClr val="1C1C1C"/>
                      </a:solidFill>
                      <a:prstDash val="solid"/>
                      <a:round/>
                      <a:headEnd type="none" w="med" len="med"/>
                      <a:tailEnd type="none" w="med" len="med"/>
                    </a:lnR>
                    <a:lnT w="12700" cap="flat" cmpd="sng" algn="ctr">
                      <a:solidFill>
                        <a:srgbClr val="1C1C1C"/>
                      </a:solidFill>
                      <a:prstDash val="solid"/>
                      <a:round/>
                      <a:headEnd type="none" w="med" len="med"/>
                      <a:tailEnd type="none" w="med" len="med"/>
                    </a:lnT>
                    <a:lnB w="12700" cap="flat" cmpd="sng" algn="ctr">
                      <a:solidFill>
                        <a:srgbClr val="1C1C1C"/>
                      </a:solidFill>
                      <a:prstDash val="solid"/>
                      <a:round/>
                      <a:headEnd type="none" w="med" len="med"/>
                      <a:tailEnd type="none" w="med" len="med"/>
                    </a:lnB>
                    <a:solidFill>
                      <a:schemeClr val="bg1"/>
                    </a:solidFill>
                  </a:tcPr>
                </a:tc>
                <a:extLst>
                  <a:ext uri="{0D108BD9-81ED-4DB2-BD59-A6C34878D82A}">
                    <a16:rowId xmlns:a16="http://schemas.microsoft.com/office/drawing/2014/main" val="490512277"/>
                  </a:ext>
                </a:extLst>
              </a:tr>
            </a:tbl>
          </a:graphicData>
        </a:graphic>
      </p:graphicFrame>
    </p:spTree>
    <p:extLst>
      <p:ext uri="{BB962C8B-B14F-4D97-AF65-F5344CB8AC3E}">
        <p14:creationId xmlns:p14="http://schemas.microsoft.com/office/powerpoint/2010/main" val="3334672009"/>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表格 5">
            <a:extLst>
              <a:ext uri="{FF2B5EF4-FFF2-40B4-BE49-F238E27FC236}">
                <a16:creationId xmlns:a16="http://schemas.microsoft.com/office/drawing/2014/main" id="{1BD054FE-D9CA-46E7-8446-0D804E37604F}"/>
              </a:ext>
            </a:extLst>
          </p:cNvPr>
          <p:cNvGraphicFramePr>
            <a:graphicFrameLocks noGrp="1"/>
          </p:cNvGraphicFramePr>
          <p:nvPr>
            <p:extLst>
              <p:ext uri="{D42A27DB-BD31-4B8C-83A1-F6EECF244321}">
                <p14:modId xmlns:p14="http://schemas.microsoft.com/office/powerpoint/2010/main" val="2597057196"/>
              </p:ext>
            </p:extLst>
          </p:nvPr>
        </p:nvGraphicFramePr>
        <p:xfrm>
          <a:off x="296096" y="332656"/>
          <a:ext cx="8524376" cy="5239385"/>
        </p:xfrm>
        <a:graphic>
          <a:graphicData uri="http://schemas.openxmlformats.org/drawingml/2006/table">
            <a:tbl>
              <a:tblPr firstRow="1" firstCol="1" lastRow="1" lastCol="1" bandRow="1" bandCol="1">
                <a:tableStyleId>{5C22544A-7EE6-4342-B048-85BDC9FD1C3A}</a:tableStyleId>
              </a:tblPr>
              <a:tblGrid>
                <a:gridCol w="531488">
                  <a:extLst>
                    <a:ext uri="{9D8B030D-6E8A-4147-A177-3AD203B41FA5}">
                      <a16:colId xmlns:a16="http://schemas.microsoft.com/office/drawing/2014/main" val="1804974175"/>
                    </a:ext>
                  </a:extLst>
                </a:gridCol>
                <a:gridCol w="720080">
                  <a:extLst>
                    <a:ext uri="{9D8B030D-6E8A-4147-A177-3AD203B41FA5}">
                      <a16:colId xmlns:a16="http://schemas.microsoft.com/office/drawing/2014/main" val="2630233468"/>
                    </a:ext>
                  </a:extLst>
                </a:gridCol>
                <a:gridCol w="7272808">
                  <a:extLst>
                    <a:ext uri="{9D8B030D-6E8A-4147-A177-3AD203B41FA5}">
                      <a16:colId xmlns:a16="http://schemas.microsoft.com/office/drawing/2014/main" val="4129158043"/>
                    </a:ext>
                  </a:extLst>
                </a:gridCol>
              </a:tblGrid>
              <a:tr h="4024837">
                <a:tc>
                  <a:txBody>
                    <a:bodyPr/>
                    <a:lstStyle/>
                    <a:p>
                      <a:pPr marL="444500" indent="-444500" algn="just">
                        <a:lnSpc>
                          <a:spcPts val="2300"/>
                        </a:lnSpc>
                        <a:spcAft>
                          <a:spcPts val="0"/>
                        </a:spcAft>
                        <a:tabLst>
                          <a:tab pos="1600200" algn="l"/>
                        </a:tabLst>
                      </a:pPr>
                      <a:endParaRPr lang="zh-TW" sz="1800" kern="100" dirty="0">
                        <a:solidFill>
                          <a:srgbClr val="000000"/>
                        </a:solidFill>
                        <a:effectLst/>
                        <a:latin typeface="標楷體" panose="03000509000000000000" pitchFamily="65" charset="-120"/>
                        <a:ea typeface="標楷體" panose="03000509000000000000" pitchFamily="65" charset="-120"/>
                      </a:endParaRPr>
                    </a:p>
                  </a:txBody>
                  <a:tcPr marL="68580" marR="68580" marT="0" marB="0">
                    <a:lnL w="12700" cap="flat" cmpd="sng" algn="ctr">
                      <a:solidFill>
                        <a:srgbClr val="1C1C1C"/>
                      </a:solidFill>
                      <a:prstDash val="solid"/>
                      <a:round/>
                      <a:headEnd type="none" w="med" len="med"/>
                      <a:tailEnd type="none" w="med" len="med"/>
                    </a:lnL>
                    <a:lnR w="12700" cap="flat" cmpd="sng" algn="ctr">
                      <a:solidFill>
                        <a:srgbClr val="1C1C1C"/>
                      </a:solidFill>
                      <a:prstDash val="solid"/>
                      <a:round/>
                      <a:headEnd type="none" w="med" len="med"/>
                      <a:tailEnd type="none" w="med" len="med"/>
                    </a:lnR>
                    <a:lnT w="12700" cap="flat" cmpd="sng" algn="ctr">
                      <a:solidFill>
                        <a:srgbClr val="1C1C1C"/>
                      </a:solidFill>
                      <a:prstDash val="solid"/>
                      <a:round/>
                      <a:headEnd type="none" w="med" len="med"/>
                      <a:tailEnd type="none" w="med" len="med"/>
                    </a:lnT>
                    <a:lnB w="12700" cap="flat" cmpd="sng" algn="ctr">
                      <a:solidFill>
                        <a:srgbClr val="1C1C1C"/>
                      </a:solidFill>
                      <a:prstDash val="solid"/>
                      <a:round/>
                      <a:headEnd type="none" w="med" len="med"/>
                      <a:tailEnd type="none" w="med" len="med"/>
                    </a:lnB>
                    <a:solidFill>
                      <a:schemeClr val="bg1"/>
                    </a:solidFill>
                  </a:tcPr>
                </a:tc>
                <a:tc>
                  <a:txBody>
                    <a:bodyPr/>
                    <a:lstStyle/>
                    <a:p>
                      <a:pPr>
                        <a:lnSpc>
                          <a:spcPts val="2300"/>
                        </a:lnSpc>
                      </a:pPr>
                      <a:endParaRPr lang="zh-TW" sz="1800" kern="100" dirty="0">
                        <a:solidFill>
                          <a:srgbClr val="000000"/>
                        </a:solidFill>
                        <a:effectLst/>
                        <a:latin typeface="標楷體" panose="03000509000000000000" pitchFamily="65" charset="-120"/>
                        <a:ea typeface="標楷體" panose="03000509000000000000" pitchFamily="65" charset="-120"/>
                      </a:endParaRPr>
                    </a:p>
                  </a:txBody>
                  <a:tcPr marL="68580" marR="68580" marT="0" marB="0">
                    <a:lnL w="12700" cap="flat" cmpd="sng" algn="ctr">
                      <a:solidFill>
                        <a:srgbClr val="1C1C1C"/>
                      </a:solidFill>
                      <a:prstDash val="solid"/>
                      <a:round/>
                      <a:headEnd type="none" w="med" len="med"/>
                      <a:tailEnd type="none" w="med" len="med"/>
                    </a:lnL>
                    <a:lnR w="12700" cap="flat" cmpd="sng" algn="ctr">
                      <a:solidFill>
                        <a:srgbClr val="1C1C1C"/>
                      </a:solidFill>
                      <a:prstDash val="solid"/>
                      <a:round/>
                      <a:headEnd type="none" w="med" len="med"/>
                      <a:tailEnd type="none" w="med" len="med"/>
                    </a:lnR>
                    <a:lnT w="12700" cap="flat" cmpd="sng" algn="ctr">
                      <a:solidFill>
                        <a:srgbClr val="1C1C1C"/>
                      </a:solidFill>
                      <a:prstDash val="solid"/>
                      <a:round/>
                      <a:headEnd type="none" w="med" len="med"/>
                      <a:tailEnd type="none" w="med" len="med"/>
                    </a:lnT>
                    <a:lnB w="12700" cap="flat" cmpd="sng" algn="ctr">
                      <a:solidFill>
                        <a:srgbClr val="1C1C1C"/>
                      </a:solidFill>
                      <a:prstDash val="solid"/>
                      <a:round/>
                      <a:headEnd type="none" w="med" len="med"/>
                      <a:tailEnd type="none" w="med" len="med"/>
                    </a:lnB>
                    <a:solidFill>
                      <a:schemeClr val="bg1"/>
                    </a:solidFill>
                  </a:tcPr>
                </a:tc>
                <a:tc>
                  <a:txBody>
                    <a:bodyPr/>
                    <a:lstStyle/>
                    <a:p>
                      <a:pPr marL="444500" indent="-444500" algn="just" eaLnBrk="1" hangingPunct="0">
                        <a:lnSpc>
                          <a:spcPts val="2300"/>
                        </a:lnSpc>
                        <a:spcAft>
                          <a:spcPts val="0"/>
                        </a:spcAft>
                      </a:pPr>
                      <a:r>
                        <a:rPr lang="en-US" sz="1800" dirty="0">
                          <a:solidFill>
                            <a:srgbClr val="000000"/>
                          </a:solidFill>
                          <a:effectLst/>
                          <a:latin typeface="標楷體" panose="03000509000000000000" pitchFamily="65" charset="-120"/>
                          <a:ea typeface="標楷體" panose="03000509000000000000" pitchFamily="65" charset="-120"/>
                          <a:cs typeface="Times New Roman" panose="02020603050405020304" pitchFamily="18" charset="0"/>
                        </a:rPr>
                        <a:t>(</a:t>
                      </a:r>
                      <a:r>
                        <a:rPr lang="zh-TW" sz="1800" dirty="0">
                          <a:solidFill>
                            <a:srgbClr val="000000"/>
                          </a:solidFill>
                          <a:effectLst/>
                          <a:latin typeface="標楷體" panose="03000509000000000000" pitchFamily="65" charset="-120"/>
                          <a:ea typeface="標楷體" panose="03000509000000000000" pitchFamily="65" charset="-120"/>
                          <a:cs typeface="Times New Roman" panose="02020603050405020304" pitchFamily="18" charset="0"/>
                        </a:rPr>
                        <a:t>八</a:t>
                      </a:r>
                      <a:r>
                        <a:rPr lang="en-US" sz="1800" dirty="0">
                          <a:solidFill>
                            <a:srgbClr val="000000"/>
                          </a:solidFill>
                          <a:effectLst/>
                          <a:latin typeface="標楷體" panose="03000509000000000000" pitchFamily="65" charset="-120"/>
                          <a:ea typeface="標楷體" panose="03000509000000000000" pitchFamily="65" charset="-120"/>
                          <a:cs typeface="Times New Roman" panose="02020603050405020304" pitchFamily="18" charset="0"/>
                        </a:rPr>
                        <a:t>)</a:t>
                      </a:r>
                      <a:r>
                        <a:rPr lang="zh-TW" sz="1800" dirty="0">
                          <a:solidFill>
                            <a:srgbClr val="000000"/>
                          </a:solidFill>
                          <a:effectLst/>
                          <a:latin typeface="標楷體" panose="03000509000000000000" pitchFamily="65" charset="-120"/>
                          <a:ea typeface="標楷體" panose="03000509000000000000" pitchFamily="65" charset="-120"/>
                          <a:cs typeface="Times New Roman" panose="02020603050405020304" pitchFamily="18" charset="0"/>
                        </a:rPr>
                        <a:t>增訂第十五款，參考世界貿易組織政府採購協定（</a:t>
                      </a:r>
                      <a:r>
                        <a:rPr lang="en-US" sz="1800" dirty="0">
                          <a:solidFill>
                            <a:srgbClr val="000000"/>
                          </a:solidFill>
                          <a:effectLst/>
                          <a:latin typeface="標楷體" panose="03000509000000000000" pitchFamily="65" charset="-120"/>
                          <a:ea typeface="標楷體" panose="03000509000000000000" pitchFamily="65" charset="-120"/>
                          <a:cs typeface="Times New Roman" panose="02020603050405020304" pitchFamily="18" charset="0"/>
                        </a:rPr>
                        <a:t>GPA</a:t>
                      </a:r>
                      <a:r>
                        <a:rPr lang="zh-TW" sz="1800" dirty="0">
                          <a:solidFill>
                            <a:srgbClr val="000000"/>
                          </a:solidFill>
                          <a:effectLst/>
                          <a:latin typeface="標楷體" panose="03000509000000000000" pitchFamily="65" charset="-120"/>
                          <a:ea typeface="標楷體" panose="03000509000000000000" pitchFamily="65" charset="-120"/>
                          <a:cs typeface="Times New Roman" panose="02020603050405020304" pitchFamily="18" charset="0"/>
                        </a:rPr>
                        <a:t>）第四條第四項第</a:t>
                      </a:r>
                      <a:r>
                        <a:rPr lang="en-US" sz="1800" dirty="0">
                          <a:solidFill>
                            <a:srgbClr val="000000"/>
                          </a:solidFill>
                          <a:effectLst/>
                          <a:latin typeface="標楷體" panose="03000509000000000000" pitchFamily="65" charset="-120"/>
                          <a:ea typeface="標楷體" panose="03000509000000000000" pitchFamily="65" charset="-120"/>
                          <a:cs typeface="Times New Roman" panose="02020603050405020304" pitchFamily="18" charset="0"/>
                        </a:rPr>
                        <a:t>c</a:t>
                      </a:r>
                      <a:r>
                        <a:rPr lang="zh-TW" sz="1800" dirty="0">
                          <a:solidFill>
                            <a:srgbClr val="000000"/>
                          </a:solidFill>
                          <a:effectLst/>
                          <a:latin typeface="標楷體" panose="03000509000000000000" pitchFamily="65" charset="-120"/>
                          <a:ea typeface="標楷體" panose="03000509000000000000" pitchFamily="65" charset="-120"/>
                          <a:cs typeface="Times New Roman" panose="02020603050405020304" pitchFamily="18" charset="0"/>
                        </a:rPr>
                        <a:t>款規定：「採購機關應以下述透明中立之方式，進行適用本協定之採購：……（</a:t>
                      </a:r>
                      <a:r>
                        <a:rPr lang="en-US" sz="1800" dirty="0">
                          <a:solidFill>
                            <a:srgbClr val="000000"/>
                          </a:solidFill>
                          <a:effectLst/>
                          <a:latin typeface="標楷體" panose="03000509000000000000" pitchFamily="65" charset="-120"/>
                          <a:ea typeface="標楷體" panose="03000509000000000000" pitchFamily="65" charset="-120"/>
                          <a:cs typeface="Times New Roman" panose="02020603050405020304" pitchFamily="18" charset="0"/>
                        </a:rPr>
                        <a:t>c</a:t>
                      </a:r>
                      <a:r>
                        <a:rPr lang="zh-TW" sz="1800" dirty="0">
                          <a:solidFill>
                            <a:srgbClr val="000000"/>
                          </a:solidFill>
                          <a:effectLst/>
                          <a:latin typeface="標楷體" panose="03000509000000000000" pitchFamily="65" charset="-120"/>
                          <a:ea typeface="標楷體" panose="03000509000000000000" pitchFamily="65" charset="-120"/>
                          <a:cs typeface="Times New Roman" panose="02020603050405020304" pitchFamily="18" charset="0"/>
                        </a:rPr>
                        <a:t>）防止貪污行為。」及修正條文第五十九條之規定，增訂廠商對採購有關人員行求、期約或交付不正利益者，亦有本項之適用。不正利益之情形包括修正條文第五十九條第一項所列，亦包括契約成立前或成立後之就採購相關事項之不正金錢、財物餽贈，或其他一切足以供人需要或滿足欲望之有形或無形之不正利益而言。另其若符合採購人員倫理準則所定一般社會禮儀或習俗等情形，則不在本款規範範圍，併予敘明。</a:t>
                      </a:r>
                    </a:p>
                    <a:p>
                      <a:pPr marL="444500" indent="-444500" algn="just">
                        <a:lnSpc>
                          <a:spcPts val="2300"/>
                        </a:lnSpc>
                        <a:spcAft>
                          <a:spcPts val="0"/>
                        </a:spcAft>
                      </a:pPr>
                      <a:r>
                        <a:rPr lang="zh-TW" sz="1800" kern="100" dirty="0">
                          <a:solidFill>
                            <a:srgbClr val="000000"/>
                          </a:solidFill>
                          <a:effectLst/>
                          <a:latin typeface="標楷體" panose="03000509000000000000" pitchFamily="65" charset="-120"/>
                          <a:ea typeface="標楷體" panose="03000509000000000000" pitchFamily="65" charset="-120"/>
                        </a:rPr>
                        <a:t>二、第二項酌作文字修正，刪除「之」字，以符體例。</a:t>
                      </a:r>
                    </a:p>
                    <a:p>
                      <a:pPr marL="444500" indent="-444500" algn="just">
                        <a:lnSpc>
                          <a:spcPts val="2300"/>
                        </a:lnSpc>
                        <a:spcAft>
                          <a:spcPts val="0"/>
                        </a:spcAft>
                      </a:pPr>
                      <a:r>
                        <a:rPr lang="zh-TW" sz="1800" kern="100" dirty="0">
                          <a:solidFill>
                            <a:srgbClr val="000000"/>
                          </a:solidFill>
                          <a:effectLst/>
                          <a:latin typeface="標楷體" panose="03000509000000000000" pitchFamily="65" charset="-120"/>
                          <a:ea typeface="標楷體" panose="03000509000000000000" pitchFamily="65" charset="-120"/>
                        </a:rPr>
                        <a:t>三、增訂第三項，第一項所定</a:t>
                      </a:r>
                      <a:r>
                        <a:rPr lang="zh-TW" sz="1800" u="sng" kern="100" dirty="0">
                          <a:solidFill>
                            <a:srgbClr val="0000FF"/>
                          </a:solidFill>
                          <a:effectLst/>
                          <a:latin typeface="標楷體" panose="03000509000000000000" pitchFamily="65" charset="-120"/>
                          <a:ea typeface="標楷體" panose="03000509000000000000" pitchFamily="65" charset="-120"/>
                        </a:rPr>
                        <a:t>通知廠商將刊登政府採購公報</a:t>
                      </a:r>
                      <a:r>
                        <a:rPr lang="zh-TW" sz="1800" kern="100" dirty="0">
                          <a:solidFill>
                            <a:srgbClr val="000000"/>
                          </a:solidFill>
                          <a:effectLst/>
                          <a:latin typeface="標楷體" panose="03000509000000000000" pitchFamily="65" charset="-120"/>
                          <a:ea typeface="標楷體" panose="03000509000000000000" pitchFamily="65" charset="-120"/>
                        </a:rPr>
                        <a:t>，其性質屬限制或剝奪廠商權利之行政處分，為利機關作成通知之決定前，能完整掌握個案實際情形，</a:t>
                      </a:r>
                      <a:r>
                        <a:rPr lang="zh-TW" sz="1800" u="sng" kern="100" dirty="0">
                          <a:solidFill>
                            <a:srgbClr val="0000FF"/>
                          </a:solidFill>
                          <a:effectLst/>
                          <a:latin typeface="標楷體" panose="03000509000000000000" pitchFamily="65" charset="-120"/>
                          <a:ea typeface="標楷體" panose="03000509000000000000" pitchFamily="65" charset="-120"/>
                        </a:rPr>
                        <a:t>對廠商有利及不利之情形均予考量</a:t>
                      </a:r>
                      <a:r>
                        <a:rPr lang="zh-TW" sz="1800" kern="100" dirty="0">
                          <a:solidFill>
                            <a:srgbClr val="000000"/>
                          </a:solidFill>
                          <a:effectLst/>
                          <a:latin typeface="標楷體" panose="03000509000000000000" pitchFamily="65" charset="-120"/>
                          <a:ea typeface="標楷體" panose="03000509000000000000" pitchFamily="65" charset="-120"/>
                        </a:rPr>
                        <a:t>，爰定明</a:t>
                      </a:r>
                      <a:r>
                        <a:rPr lang="zh-TW" sz="1800" u="sng" kern="100" dirty="0">
                          <a:solidFill>
                            <a:srgbClr val="0000FF"/>
                          </a:solidFill>
                          <a:effectLst/>
                          <a:latin typeface="標楷體" panose="03000509000000000000" pitchFamily="65" charset="-120"/>
                          <a:ea typeface="標楷體" panose="03000509000000000000" pitchFamily="65" charset="-120"/>
                        </a:rPr>
                        <a:t>應給予廠商口頭或書面陳述意見之機會</a:t>
                      </a:r>
                      <a:r>
                        <a:rPr lang="zh-TW" sz="1800" kern="100" dirty="0">
                          <a:solidFill>
                            <a:srgbClr val="000000"/>
                          </a:solidFill>
                          <a:effectLst/>
                          <a:latin typeface="標楷體" panose="03000509000000000000" pitchFamily="65" charset="-120"/>
                          <a:ea typeface="標楷體" panose="03000509000000000000" pitchFamily="65" charset="-120"/>
                        </a:rPr>
                        <a:t>，機關並</a:t>
                      </a:r>
                      <a:r>
                        <a:rPr lang="zh-TW" sz="1800" u="sng" kern="100" dirty="0">
                          <a:solidFill>
                            <a:srgbClr val="FF0000"/>
                          </a:solidFill>
                          <a:effectLst/>
                          <a:latin typeface="標楷體" panose="03000509000000000000" pitchFamily="65" charset="-120"/>
                          <a:ea typeface="標楷體" panose="03000509000000000000" pitchFamily="65" charset="-120"/>
                        </a:rPr>
                        <a:t>應成立採購工作及審查小組認定</a:t>
                      </a:r>
                      <a:r>
                        <a:rPr lang="zh-TW" sz="1800" kern="100" dirty="0">
                          <a:solidFill>
                            <a:srgbClr val="000000"/>
                          </a:solidFill>
                          <a:effectLst/>
                          <a:latin typeface="標楷體" panose="03000509000000000000" pitchFamily="65" charset="-120"/>
                          <a:ea typeface="標楷體" panose="03000509000000000000" pitchFamily="65" charset="-120"/>
                        </a:rPr>
                        <a:t>廠商</a:t>
                      </a:r>
                      <a:r>
                        <a:rPr lang="zh-TW" sz="1800" u="sng" kern="100" dirty="0">
                          <a:solidFill>
                            <a:srgbClr val="FF0000"/>
                          </a:solidFill>
                          <a:effectLst/>
                          <a:latin typeface="標楷體" panose="03000509000000000000" pitchFamily="65" charset="-120"/>
                          <a:ea typeface="標楷體" panose="03000509000000000000" pitchFamily="65" charset="-120"/>
                        </a:rPr>
                        <a:t>是否該當停權事由</a:t>
                      </a:r>
                      <a:r>
                        <a:rPr lang="zh-TW" sz="1800" kern="100" dirty="0">
                          <a:solidFill>
                            <a:srgbClr val="000000"/>
                          </a:solidFill>
                          <a:effectLst/>
                          <a:latin typeface="標楷體" panose="03000509000000000000" pitchFamily="65" charset="-120"/>
                          <a:ea typeface="標楷體" panose="03000509000000000000" pitchFamily="65" charset="-120"/>
                        </a:rPr>
                        <a:t>，據以作成是否依第一項規定通知之決定。</a:t>
                      </a:r>
                    </a:p>
                    <a:p>
                      <a:pPr marL="444500" indent="-444500" algn="just">
                        <a:lnSpc>
                          <a:spcPts val="2300"/>
                        </a:lnSpc>
                        <a:spcAft>
                          <a:spcPts val="0"/>
                        </a:spcAft>
                        <a:tabLst>
                          <a:tab pos="1600200" algn="l"/>
                        </a:tabLst>
                      </a:pPr>
                      <a:r>
                        <a:rPr lang="zh-TW" sz="1800" kern="100" dirty="0">
                          <a:solidFill>
                            <a:srgbClr val="000000"/>
                          </a:solidFill>
                          <a:effectLst/>
                          <a:latin typeface="標楷體" panose="03000509000000000000" pitchFamily="65" charset="-120"/>
                          <a:ea typeface="標楷體" panose="03000509000000000000" pitchFamily="65" charset="-120"/>
                        </a:rPr>
                        <a:t>四、增訂第四項，定明第一項「情節重大」應考量之因素，俾供機關審酌時有所依循。</a:t>
                      </a:r>
                    </a:p>
                  </a:txBody>
                  <a:tcPr marL="68580" marR="68580" marT="0" marB="0">
                    <a:lnL w="12700" cap="flat" cmpd="sng" algn="ctr">
                      <a:solidFill>
                        <a:srgbClr val="1C1C1C"/>
                      </a:solidFill>
                      <a:prstDash val="solid"/>
                      <a:round/>
                      <a:headEnd type="none" w="med" len="med"/>
                      <a:tailEnd type="none" w="med" len="med"/>
                    </a:lnL>
                    <a:lnR w="12700" cap="flat" cmpd="sng" algn="ctr">
                      <a:solidFill>
                        <a:srgbClr val="1C1C1C"/>
                      </a:solidFill>
                      <a:prstDash val="solid"/>
                      <a:round/>
                      <a:headEnd type="none" w="med" len="med"/>
                      <a:tailEnd type="none" w="med" len="med"/>
                    </a:lnR>
                    <a:lnT w="12700" cap="flat" cmpd="sng" algn="ctr">
                      <a:solidFill>
                        <a:srgbClr val="1C1C1C"/>
                      </a:solidFill>
                      <a:prstDash val="solid"/>
                      <a:round/>
                      <a:headEnd type="none" w="med" len="med"/>
                      <a:tailEnd type="none" w="med" len="med"/>
                    </a:lnT>
                    <a:lnB w="12700" cap="flat" cmpd="sng" algn="ctr">
                      <a:solidFill>
                        <a:srgbClr val="1C1C1C"/>
                      </a:solidFill>
                      <a:prstDash val="solid"/>
                      <a:round/>
                      <a:headEnd type="none" w="med" len="med"/>
                      <a:tailEnd type="none" w="med" len="med"/>
                    </a:lnB>
                    <a:solidFill>
                      <a:schemeClr val="bg1"/>
                    </a:solidFill>
                  </a:tcPr>
                </a:tc>
                <a:extLst>
                  <a:ext uri="{0D108BD9-81ED-4DB2-BD59-A6C34878D82A}">
                    <a16:rowId xmlns:a16="http://schemas.microsoft.com/office/drawing/2014/main" val="490512277"/>
                  </a:ext>
                </a:extLst>
              </a:tr>
            </a:tbl>
          </a:graphicData>
        </a:graphic>
      </p:graphicFrame>
      <p:sp>
        <p:nvSpPr>
          <p:cNvPr id="2" name="矩形 1">
            <a:extLst>
              <a:ext uri="{FF2B5EF4-FFF2-40B4-BE49-F238E27FC236}">
                <a16:creationId xmlns:a16="http://schemas.microsoft.com/office/drawing/2014/main" id="{C1291617-9930-46EE-8162-540FEE6C6D46}"/>
              </a:ext>
            </a:extLst>
          </p:cNvPr>
          <p:cNvSpPr/>
          <p:nvPr/>
        </p:nvSpPr>
        <p:spPr>
          <a:xfrm>
            <a:off x="2806132" y="5840343"/>
            <a:ext cx="4647426" cy="461665"/>
          </a:xfrm>
          <a:prstGeom prst="rect">
            <a:avLst/>
          </a:prstGeom>
        </p:spPr>
        <p:txBody>
          <a:bodyPr wrap="none">
            <a:spAutoFit/>
          </a:bodyPr>
          <a:lstStyle/>
          <a:p>
            <a:r>
              <a:rPr lang="zh-TW" altLang="en-US" sz="2400" b="1" dirty="0">
                <a:solidFill>
                  <a:srgbClr val="000000"/>
                </a:solidFill>
                <a:latin typeface="標楷體" panose="03000509000000000000" pitchFamily="65" charset="-120"/>
                <a:ea typeface="標楷體" panose="03000509000000000000" pitchFamily="65" charset="-120"/>
              </a:rPr>
              <a:t>政府採購法第</a:t>
            </a:r>
            <a:r>
              <a:rPr lang="en-US" altLang="zh-TW" sz="2400" b="1" dirty="0">
                <a:solidFill>
                  <a:srgbClr val="000000"/>
                </a:solidFill>
                <a:latin typeface="標楷體" panose="03000509000000000000" pitchFamily="65" charset="-120"/>
                <a:ea typeface="標楷體" panose="03000509000000000000" pitchFamily="65" charset="-120"/>
              </a:rPr>
              <a:t>101</a:t>
            </a:r>
            <a:r>
              <a:rPr lang="zh-TW" altLang="en-US" sz="2400" b="1" dirty="0">
                <a:solidFill>
                  <a:srgbClr val="000000"/>
                </a:solidFill>
                <a:latin typeface="標楷體" panose="03000509000000000000" pitchFamily="65" charset="-120"/>
                <a:ea typeface="標楷體" panose="03000509000000000000" pitchFamily="65" charset="-120"/>
              </a:rPr>
              <a:t>條執行注意事項</a:t>
            </a:r>
            <a:endParaRPr lang="zh-TW" altLang="en-US" sz="2400" b="1" dirty="0">
              <a:latin typeface="標楷體" panose="03000509000000000000" pitchFamily="65" charset="-120"/>
              <a:ea typeface="標楷體" panose="03000509000000000000" pitchFamily="65" charset="-120"/>
            </a:endParaRPr>
          </a:p>
        </p:txBody>
      </p:sp>
    </p:spTree>
    <p:extLst>
      <p:ext uri="{BB962C8B-B14F-4D97-AF65-F5344CB8AC3E}">
        <p14:creationId xmlns:p14="http://schemas.microsoft.com/office/powerpoint/2010/main" val="31133113"/>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日期版面配置區 3">
            <a:extLst>
              <a:ext uri="{FF2B5EF4-FFF2-40B4-BE49-F238E27FC236}">
                <a16:creationId xmlns:a16="http://schemas.microsoft.com/office/drawing/2014/main" id="{E8B86A5E-C218-40A0-95AB-1900E5A2A3F1}"/>
              </a:ext>
            </a:extLst>
          </p:cNvPr>
          <p:cNvSpPr>
            <a:spLocks noGrp="1"/>
          </p:cNvSpPr>
          <p:nvPr>
            <p:ph type="dt" sz="half" idx="10"/>
          </p:nvPr>
        </p:nvSpPr>
        <p:spPr/>
        <p:txBody>
          <a:bodyPr/>
          <a:lstStyle/>
          <a:p>
            <a:pPr>
              <a:defRPr/>
            </a:pPr>
            <a:fld id="{37589A65-F6F5-4916-A050-5CEA0761EA69}" type="datetime1">
              <a:rPr lang="zh-TW" altLang="en-US" smtClean="0"/>
              <a:pPr>
                <a:defRPr/>
              </a:pPr>
              <a:t>2020/9/27</a:t>
            </a:fld>
            <a:endParaRPr lang="en-US" altLang="zh-TW"/>
          </a:p>
        </p:txBody>
      </p:sp>
      <p:sp>
        <p:nvSpPr>
          <p:cNvPr id="5" name="投影片編號版面配置區 4">
            <a:extLst>
              <a:ext uri="{FF2B5EF4-FFF2-40B4-BE49-F238E27FC236}">
                <a16:creationId xmlns:a16="http://schemas.microsoft.com/office/drawing/2014/main" id="{7E014D62-C9D0-49DC-8456-A5472D0760A9}"/>
              </a:ext>
            </a:extLst>
          </p:cNvPr>
          <p:cNvSpPr>
            <a:spLocks noGrp="1"/>
          </p:cNvSpPr>
          <p:nvPr>
            <p:ph type="sldNum" sz="quarter" idx="12"/>
          </p:nvPr>
        </p:nvSpPr>
        <p:spPr>
          <a:xfrm>
            <a:off x="8686800" y="5740400"/>
            <a:ext cx="381000" cy="365125"/>
          </a:xfrm>
          <a:prstGeom prst="rect">
            <a:avLst/>
          </a:prstGeom>
          <a:ln/>
        </p:spPr>
        <p:txBody>
          <a:bodyPr vert="horz" lIns="91440" tIns="45720" rIns="91440" bIns="45720" rtlCol="0" anchor="ctr"/>
          <a:lstStyle>
            <a:defPPr>
              <a:defRPr lang="zh-TW"/>
            </a:defPPr>
            <a:lvl1pPr marL="0" algn="l" defTabSz="914400" rtl="0" eaLnBrk="1" latinLnBrk="0" hangingPunct="1">
              <a:defRPr sz="1200" b="0" kern="1200">
                <a:solidFill>
                  <a:schemeClr val="tx2">
                    <a:lumMod val="60000"/>
                    <a:lumOff val="40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FD4759E8-9421-4F8D-8D93-0A79BCF34276}" type="slidenum">
              <a:rPr lang="en-US" altLang="zh-TW" smtClean="0"/>
              <a:pPr>
                <a:defRPr/>
              </a:pPr>
              <a:t>134</a:t>
            </a:fld>
            <a:endParaRPr lang="en-US" altLang="zh-TW"/>
          </a:p>
        </p:txBody>
      </p:sp>
      <p:graphicFrame>
        <p:nvGraphicFramePr>
          <p:cNvPr id="6" name="表格 5">
            <a:extLst>
              <a:ext uri="{FF2B5EF4-FFF2-40B4-BE49-F238E27FC236}">
                <a16:creationId xmlns:a16="http://schemas.microsoft.com/office/drawing/2014/main" id="{1BD054FE-D9CA-46E7-8446-0D804E37604F}"/>
              </a:ext>
            </a:extLst>
          </p:cNvPr>
          <p:cNvGraphicFramePr>
            <a:graphicFrameLocks noGrp="1"/>
          </p:cNvGraphicFramePr>
          <p:nvPr/>
        </p:nvGraphicFramePr>
        <p:xfrm>
          <a:off x="296096" y="332656"/>
          <a:ext cx="8524376" cy="6400800"/>
        </p:xfrm>
        <a:graphic>
          <a:graphicData uri="http://schemas.openxmlformats.org/drawingml/2006/table">
            <a:tbl>
              <a:tblPr firstRow="1" firstCol="1" lastRow="1" lastCol="1" bandRow="1" bandCol="1">
                <a:tableStyleId>{5C22544A-7EE6-4342-B048-85BDC9FD1C3A}</a:tableStyleId>
              </a:tblPr>
              <a:tblGrid>
                <a:gridCol w="2841459">
                  <a:extLst>
                    <a:ext uri="{9D8B030D-6E8A-4147-A177-3AD203B41FA5}">
                      <a16:colId xmlns:a16="http://schemas.microsoft.com/office/drawing/2014/main" val="1804974175"/>
                    </a:ext>
                  </a:extLst>
                </a:gridCol>
                <a:gridCol w="2477529">
                  <a:extLst>
                    <a:ext uri="{9D8B030D-6E8A-4147-A177-3AD203B41FA5}">
                      <a16:colId xmlns:a16="http://schemas.microsoft.com/office/drawing/2014/main" val="2630233468"/>
                    </a:ext>
                  </a:extLst>
                </a:gridCol>
                <a:gridCol w="3205388">
                  <a:extLst>
                    <a:ext uri="{9D8B030D-6E8A-4147-A177-3AD203B41FA5}">
                      <a16:colId xmlns:a16="http://schemas.microsoft.com/office/drawing/2014/main" val="4129158043"/>
                    </a:ext>
                  </a:extLst>
                </a:gridCol>
              </a:tblGrid>
              <a:tr h="4024837">
                <a:tc>
                  <a:txBody>
                    <a:bodyPr/>
                    <a:lstStyle/>
                    <a:p>
                      <a:pPr>
                        <a:lnSpc>
                          <a:spcPts val="2100"/>
                        </a:lnSpc>
                      </a:pPr>
                      <a:r>
                        <a:rPr lang="zh-TW" altLang="zh-TW" sz="2000" b="1" kern="1200" dirty="0">
                          <a:solidFill>
                            <a:srgbClr val="000000"/>
                          </a:solidFill>
                          <a:effectLst/>
                          <a:latin typeface="標楷體" panose="03000509000000000000" pitchFamily="65" charset="-120"/>
                          <a:ea typeface="標楷體" panose="03000509000000000000" pitchFamily="65" charset="-120"/>
                          <a:cs typeface="+mn-cs"/>
                        </a:rPr>
                        <a:t>第一百零三條　依前條第三項規定刊登於政府採購公報之廠商，於下列期間內，不得參加投標或作為決標對象或分包廠商：</a:t>
                      </a:r>
                      <a:endParaRPr lang="en-US" altLang="zh-TW" sz="2000" b="1" kern="1200" dirty="0">
                        <a:solidFill>
                          <a:srgbClr val="000000"/>
                        </a:solidFill>
                        <a:effectLst/>
                        <a:latin typeface="標楷體" panose="03000509000000000000" pitchFamily="65" charset="-120"/>
                        <a:ea typeface="標楷體" panose="03000509000000000000" pitchFamily="65" charset="-120"/>
                        <a:cs typeface="+mn-cs"/>
                      </a:endParaRPr>
                    </a:p>
                    <a:p>
                      <a:pPr marL="538163" indent="-538163">
                        <a:lnSpc>
                          <a:spcPts val="2100"/>
                        </a:lnSpc>
                      </a:pPr>
                      <a:r>
                        <a:rPr lang="zh-TW" altLang="zh-TW" sz="2000" b="1" kern="1200" dirty="0">
                          <a:solidFill>
                            <a:srgbClr val="000000"/>
                          </a:solidFill>
                          <a:effectLst/>
                          <a:latin typeface="標楷體" panose="03000509000000000000" pitchFamily="65" charset="-120"/>
                          <a:ea typeface="標楷體" panose="03000509000000000000" pitchFamily="65" charset="-120"/>
                          <a:cs typeface="+mn-cs"/>
                        </a:rPr>
                        <a:t>一、有第一百零一條</a:t>
                      </a:r>
                      <a:r>
                        <a:rPr lang="zh-TW" altLang="zh-TW" sz="2000" b="1" u="sng" kern="1200" dirty="0">
                          <a:solidFill>
                            <a:srgbClr val="000000"/>
                          </a:solidFill>
                          <a:effectLst/>
                          <a:latin typeface="標楷體" panose="03000509000000000000" pitchFamily="65" charset="-120"/>
                          <a:ea typeface="標楷體" panose="03000509000000000000" pitchFamily="65" charset="-120"/>
                          <a:cs typeface="+mn-cs"/>
                        </a:rPr>
                        <a:t>第一項</a:t>
                      </a:r>
                      <a:r>
                        <a:rPr lang="zh-TW" altLang="zh-TW" sz="2000" b="1" kern="1200" dirty="0">
                          <a:solidFill>
                            <a:srgbClr val="000000"/>
                          </a:solidFill>
                          <a:effectLst/>
                          <a:latin typeface="標楷體" panose="03000509000000000000" pitchFamily="65" charset="-120"/>
                          <a:ea typeface="標楷體" panose="03000509000000000000" pitchFamily="65" charset="-120"/>
                          <a:cs typeface="+mn-cs"/>
                        </a:rPr>
                        <a:t>第一款至第五款</a:t>
                      </a:r>
                      <a:r>
                        <a:rPr lang="zh-TW" altLang="zh-TW" sz="2000" b="1" u="sng" kern="1200" dirty="0">
                          <a:solidFill>
                            <a:srgbClr val="000000"/>
                          </a:solidFill>
                          <a:effectLst/>
                          <a:latin typeface="標楷體" panose="03000509000000000000" pitchFamily="65" charset="-120"/>
                          <a:ea typeface="標楷體" panose="03000509000000000000" pitchFamily="65" charset="-120"/>
                          <a:cs typeface="+mn-cs"/>
                        </a:rPr>
                        <a:t>、第十五款情形</a:t>
                      </a:r>
                      <a:r>
                        <a:rPr lang="zh-TW" altLang="zh-TW" sz="2000" b="1" kern="1200" dirty="0">
                          <a:solidFill>
                            <a:srgbClr val="000000"/>
                          </a:solidFill>
                          <a:effectLst/>
                          <a:latin typeface="標楷體" panose="03000509000000000000" pitchFamily="65" charset="-120"/>
                          <a:ea typeface="標楷體" panose="03000509000000000000" pitchFamily="65" charset="-120"/>
                          <a:cs typeface="+mn-cs"/>
                        </a:rPr>
                        <a:t>或第六款判處有期徒刑者，</a:t>
                      </a:r>
                      <a:r>
                        <a:rPr lang="zh-TW" altLang="zh-TW" sz="2000" b="1" kern="1200" dirty="0">
                          <a:solidFill>
                            <a:srgbClr val="FF0000"/>
                          </a:solidFill>
                          <a:effectLst/>
                          <a:latin typeface="標楷體" panose="03000509000000000000" pitchFamily="65" charset="-120"/>
                          <a:ea typeface="標楷體" panose="03000509000000000000" pitchFamily="65" charset="-120"/>
                          <a:cs typeface="+mn-cs"/>
                        </a:rPr>
                        <a:t>自刊登之次日起三年</a:t>
                      </a:r>
                      <a:r>
                        <a:rPr lang="zh-TW" altLang="zh-TW" sz="2000" b="1" kern="1200" dirty="0">
                          <a:solidFill>
                            <a:srgbClr val="000000"/>
                          </a:solidFill>
                          <a:effectLst/>
                          <a:latin typeface="標楷體" panose="03000509000000000000" pitchFamily="65" charset="-120"/>
                          <a:ea typeface="標楷體" panose="03000509000000000000" pitchFamily="65" charset="-120"/>
                          <a:cs typeface="+mn-cs"/>
                        </a:rPr>
                        <a:t>。但經判決撤銷原處分或無罪確定者，應註銷之。</a:t>
                      </a:r>
                      <a:endParaRPr lang="en-US" altLang="zh-TW" sz="2000" b="1" kern="1200" dirty="0">
                        <a:solidFill>
                          <a:srgbClr val="000000"/>
                        </a:solidFill>
                        <a:effectLst/>
                        <a:latin typeface="標楷體" panose="03000509000000000000" pitchFamily="65" charset="-120"/>
                        <a:ea typeface="標楷體" panose="03000509000000000000" pitchFamily="65" charset="-120"/>
                        <a:cs typeface="+mn-cs"/>
                      </a:endParaRPr>
                    </a:p>
                    <a:p>
                      <a:pPr marL="538163" indent="-538163">
                        <a:lnSpc>
                          <a:spcPts val="2100"/>
                        </a:lnSpc>
                      </a:pPr>
                      <a:r>
                        <a:rPr lang="zh-TW" altLang="zh-TW" sz="2000" b="1" kern="1200" dirty="0">
                          <a:solidFill>
                            <a:srgbClr val="000000"/>
                          </a:solidFill>
                          <a:effectLst/>
                          <a:latin typeface="標楷體" panose="03000509000000000000" pitchFamily="65" charset="-120"/>
                          <a:ea typeface="標楷體" panose="03000509000000000000" pitchFamily="65" charset="-120"/>
                          <a:cs typeface="+mn-cs"/>
                        </a:rPr>
                        <a:t>二、有第一百零一條第一項第十三款</a:t>
                      </a:r>
                      <a:r>
                        <a:rPr lang="zh-TW" altLang="zh-TW" sz="2000" b="1" u="sng" kern="1200" dirty="0">
                          <a:solidFill>
                            <a:srgbClr val="000000"/>
                          </a:solidFill>
                          <a:effectLst/>
                          <a:latin typeface="標楷體" panose="03000509000000000000" pitchFamily="65" charset="-120"/>
                          <a:ea typeface="標楷體" panose="03000509000000000000" pitchFamily="65" charset="-120"/>
                          <a:cs typeface="+mn-cs"/>
                        </a:rPr>
                        <a:t>、</a:t>
                      </a:r>
                      <a:r>
                        <a:rPr lang="zh-TW" altLang="zh-TW" sz="2000" b="1" kern="1200" dirty="0">
                          <a:solidFill>
                            <a:srgbClr val="000000"/>
                          </a:solidFill>
                          <a:effectLst/>
                          <a:latin typeface="標楷體" panose="03000509000000000000" pitchFamily="65" charset="-120"/>
                          <a:ea typeface="標楷體" panose="03000509000000000000" pitchFamily="65" charset="-120"/>
                          <a:cs typeface="+mn-cs"/>
                        </a:rPr>
                        <a:t>第十四款情形或第六款判處拘役、罰金或緩刑者，</a:t>
                      </a:r>
                      <a:r>
                        <a:rPr lang="zh-TW" altLang="zh-TW" sz="2000" b="1" kern="1200" dirty="0">
                          <a:solidFill>
                            <a:srgbClr val="FF0000"/>
                          </a:solidFill>
                          <a:effectLst/>
                          <a:latin typeface="標楷體" panose="03000509000000000000" pitchFamily="65" charset="-120"/>
                          <a:ea typeface="標楷體" panose="03000509000000000000" pitchFamily="65" charset="-120"/>
                          <a:cs typeface="+mn-cs"/>
                        </a:rPr>
                        <a:t>自刊登之次日起一年</a:t>
                      </a:r>
                      <a:r>
                        <a:rPr lang="zh-TW" altLang="zh-TW" sz="2000" b="1" kern="1200" dirty="0">
                          <a:solidFill>
                            <a:srgbClr val="000000"/>
                          </a:solidFill>
                          <a:effectLst/>
                          <a:latin typeface="標楷體" panose="03000509000000000000" pitchFamily="65" charset="-120"/>
                          <a:ea typeface="標楷體" panose="03000509000000000000" pitchFamily="65" charset="-120"/>
                          <a:cs typeface="+mn-cs"/>
                        </a:rPr>
                        <a:t>。但經判決撤銷原處分或無罪確定者，應註銷之。</a:t>
                      </a:r>
                      <a:endParaRPr lang="zh-TW" sz="2000" kern="100" dirty="0">
                        <a:solidFill>
                          <a:srgbClr val="000000"/>
                        </a:solidFill>
                        <a:effectLst/>
                        <a:latin typeface="標楷體" panose="03000509000000000000" pitchFamily="65" charset="-120"/>
                        <a:ea typeface="標楷體" panose="03000509000000000000" pitchFamily="65" charset="-120"/>
                      </a:endParaRPr>
                    </a:p>
                  </a:txBody>
                  <a:tcPr marL="68580" marR="68580" marT="0" marB="0">
                    <a:lnL w="12700" cap="flat" cmpd="sng" algn="ctr">
                      <a:solidFill>
                        <a:srgbClr val="1C1C1C"/>
                      </a:solidFill>
                      <a:prstDash val="solid"/>
                      <a:round/>
                      <a:headEnd type="none" w="med" len="med"/>
                      <a:tailEnd type="none" w="med" len="med"/>
                    </a:lnL>
                    <a:lnR w="12700" cap="flat" cmpd="sng" algn="ctr">
                      <a:solidFill>
                        <a:srgbClr val="1C1C1C"/>
                      </a:solidFill>
                      <a:prstDash val="solid"/>
                      <a:round/>
                      <a:headEnd type="none" w="med" len="med"/>
                      <a:tailEnd type="none" w="med" len="med"/>
                    </a:lnR>
                    <a:lnT w="12700" cap="flat" cmpd="sng" algn="ctr">
                      <a:solidFill>
                        <a:srgbClr val="1C1C1C"/>
                      </a:solidFill>
                      <a:prstDash val="solid"/>
                      <a:round/>
                      <a:headEnd type="none" w="med" len="med"/>
                      <a:tailEnd type="none" w="med" len="med"/>
                    </a:lnT>
                    <a:lnB w="12700" cap="flat" cmpd="sng" algn="ctr">
                      <a:solidFill>
                        <a:srgbClr val="1C1C1C"/>
                      </a:solidFill>
                      <a:prstDash val="solid"/>
                      <a:round/>
                      <a:headEnd type="none" w="med" len="med"/>
                      <a:tailEnd type="none" w="med" len="med"/>
                    </a:lnB>
                    <a:solidFill>
                      <a:schemeClr val="bg1"/>
                    </a:solidFill>
                  </a:tcPr>
                </a:tc>
                <a:tc>
                  <a:txBody>
                    <a:bodyPr/>
                    <a:lstStyle/>
                    <a:p>
                      <a:pPr>
                        <a:lnSpc>
                          <a:spcPts val="2100"/>
                        </a:lnSpc>
                      </a:pPr>
                      <a:r>
                        <a:rPr lang="zh-TW" altLang="zh-TW" sz="1800" b="1" kern="1200" dirty="0">
                          <a:solidFill>
                            <a:srgbClr val="000000"/>
                          </a:solidFill>
                          <a:effectLst/>
                          <a:latin typeface="標楷體" panose="03000509000000000000" pitchFamily="65" charset="-120"/>
                          <a:ea typeface="標楷體" panose="03000509000000000000" pitchFamily="65" charset="-120"/>
                          <a:cs typeface="+mn-cs"/>
                        </a:rPr>
                        <a:t>第一百零三條　依前條第三項規定刊登於政府採購公報之廠商，於下列期間內，不得參加投標或作為決標對象或分包廠商。</a:t>
                      </a:r>
                      <a:endParaRPr lang="en-US" altLang="zh-TW" sz="1800" b="1" kern="1200" dirty="0">
                        <a:solidFill>
                          <a:srgbClr val="000000"/>
                        </a:solidFill>
                        <a:effectLst/>
                        <a:latin typeface="標楷體" panose="03000509000000000000" pitchFamily="65" charset="-120"/>
                        <a:ea typeface="標楷體" panose="03000509000000000000" pitchFamily="65" charset="-120"/>
                        <a:cs typeface="+mn-cs"/>
                      </a:endParaRPr>
                    </a:p>
                    <a:p>
                      <a:pPr marL="538163" indent="-538163">
                        <a:lnSpc>
                          <a:spcPts val="2100"/>
                        </a:lnSpc>
                      </a:pPr>
                      <a:r>
                        <a:rPr lang="zh-TW" altLang="zh-TW" sz="1800" b="1" kern="1200" dirty="0">
                          <a:solidFill>
                            <a:srgbClr val="000000"/>
                          </a:solidFill>
                          <a:effectLst/>
                          <a:latin typeface="標楷體" panose="03000509000000000000" pitchFamily="65" charset="-120"/>
                          <a:ea typeface="標楷體" panose="03000509000000000000" pitchFamily="65" charset="-120"/>
                          <a:cs typeface="+mn-cs"/>
                        </a:rPr>
                        <a:t>一、有第一百零一條第一款至第五款情形或第六款判處有期徒刑者，自刊登之次日起三年。但經判決撤銷原處分或無罪確定者，應註銷之。</a:t>
                      </a:r>
                      <a:endParaRPr lang="en-US" altLang="zh-TW" sz="1800" b="1" kern="1200" dirty="0">
                        <a:solidFill>
                          <a:srgbClr val="000000"/>
                        </a:solidFill>
                        <a:effectLst/>
                        <a:latin typeface="標楷體" panose="03000509000000000000" pitchFamily="65" charset="-120"/>
                        <a:ea typeface="標楷體" panose="03000509000000000000" pitchFamily="65" charset="-120"/>
                        <a:cs typeface="+mn-cs"/>
                      </a:endParaRPr>
                    </a:p>
                    <a:p>
                      <a:pPr marL="538163" indent="-538163">
                        <a:lnSpc>
                          <a:spcPts val="2100"/>
                        </a:lnSpc>
                      </a:pPr>
                      <a:r>
                        <a:rPr lang="zh-TW" altLang="zh-TW" sz="1800" b="1" kern="1200" dirty="0">
                          <a:solidFill>
                            <a:srgbClr val="000000"/>
                          </a:solidFill>
                          <a:effectLst/>
                          <a:latin typeface="標楷體" panose="03000509000000000000" pitchFamily="65" charset="-120"/>
                          <a:ea typeface="標楷體" panose="03000509000000000000" pitchFamily="65" charset="-120"/>
                          <a:cs typeface="+mn-cs"/>
                        </a:rPr>
                        <a:t>二、有第一百零一條第</a:t>
                      </a:r>
                      <a:r>
                        <a:rPr lang="zh-TW" altLang="zh-TW" sz="1800" b="1" u="sng" kern="1200" dirty="0">
                          <a:solidFill>
                            <a:srgbClr val="000000"/>
                          </a:solidFill>
                          <a:effectLst/>
                          <a:latin typeface="標楷體" panose="03000509000000000000" pitchFamily="65" charset="-120"/>
                          <a:ea typeface="標楷體" panose="03000509000000000000" pitchFamily="65" charset="-120"/>
                          <a:cs typeface="+mn-cs"/>
                        </a:rPr>
                        <a:t>七款至</a:t>
                      </a:r>
                      <a:r>
                        <a:rPr lang="zh-TW" altLang="zh-TW" sz="1800" b="1" kern="1200" dirty="0">
                          <a:solidFill>
                            <a:srgbClr val="000000"/>
                          </a:solidFill>
                          <a:effectLst/>
                          <a:latin typeface="標楷體" panose="03000509000000000000" pitchFamily="65" charset="-120"/>
                          <a:ea typeface="標楷體" panose="03000509000000000000" pitchFamily="65" charset="-120"/>
                          <a:cs typeface="+mn-cs"/>
                        </a:rPr>
                        <a:t>第十四款情形或第六款判處拘役、罰金或緩刑者，自刊登之次日起一年。但經判決撤銷原處分或無罪確定者，應註銷之。</a:t>
                      </a:r>
                    </a:p>
                  </a:txBody>
                  <a:tcPr marL="68580" marR="68580" marT="0" marB="0">
                    <a:lnL w="12700" cap="flat" cmpd="sng" algn="ctr">
                      <a:solidFill>
                        <a:srgbClr val="1C1C1C"/>
                      </a:solidFill>
                      <a:prstDash val="solid"/>
                      <a:round/>
                      <a:headEnd type="none" w="med" len="med"/>
                      <a:tailEnd type="none" w="med" len="med"/>
                    </a:lnL>
                    <a:lnR w="12700" cap="flat" cmpd="sng" algn="ctr">
                      <a:solidFill>
                        <a:srgbClr val="1C1C1C"/>
                      </a:solidFill>
                      <a:prstDash val="solid"/>
                      <a:round/>
                      <a:headEnd type="none" w="med" len="med"/>
                      <a:tailEnd type="none" w="med" len="med"/>
                    </a:lnR>
                    <a:lnT w="12700" cap="flat" cmpd="sng" algn="ctr">
                      <a:solidFill>
                        <a:srgbClr val="1C1C1C"/>
                      </a:solidFill>
                      <a:prstDash val="solid"/>
                      <a:round/>
                      <a:headEnd type="none" w="med" len="med"/>
                      <a:tailEnd type="none" w="med" len="med"/>
                    </a:lnT>
                    <a:lnB w="12700" cap="flat" cmpd="sng" algn="ctr">
                      <a:solidFill>
                        <a:srgbClr val="1C1C1C"/>
                      </a:solidFill>
                      <a:prstDash val="solid"/>
                      <a:round/>
                      <a:headEnd type="none" w="med" len="med"/>
                      <a:tailEnd type="none" w="med" len="med"/>
                    </a:lnB>
                    <a:solidFill>
                      <a:schemeClr val="bg1"/>
                    </a:solidFill>
                  </a:tcPr>
                </a:tc>
                <a:tc>
                  <a:txBody>
                    <a:bodyPr/>
                    <a:lstStyle/>
                    <a:p>
                      <a:pPr marL="152400" indent="-152400" algn="just">
                        <a:lnSpc>
                          <a:spcPts val="2100"/>
                        </a:lnSpc>
                        <a:spcAft>
                          <a:spcPts val="0"/>
                        </a:spcAft>
                      </a:pPr>
                      <a:r>
                        <a:rPr lang="zh-TW" sz="1800" kern="100" dirty="0">
                          <a:solidFill>
                            <a:srgbClr val="000000"/>
                          </a:solidFill>
                          <a:effectLst/>
                          <a:latin typeface="標楷體" panose="03000509000000000000" pitchFamily="65" charset="-120"/>
                          <a:ea typeface="標楷體" panose="03000509000000000000" pitchFamily="65" charset="-120"/>
                        </a:rPr>
                        <a:t>一、修正第一項如下：</a:t>
                      </a:r>
                      <a:endParaRPr lang="en-US" altLang="zh-TW" sz="1800" kern="100" dirty="0">
                        <a:solidFill>
                          <a:srgbClr val="000000"/>
                        </a:solidFill>
                        <a:effectLst/>
                        <a:latin typeface="標楷體" panose="03000509000000000000" pitchFamily="65" charset="-120"/>
                        <a:ea typeface="標楷體" panose="03000509000000000000" pitchFamily="65" charset="-120"/>
                      </a:endParaRPr>
                    </a:p>
                    <a:p>
                      <a:pPr marL="538163" indent="-538163" algn="just">
                        <a:lnSpc>
                          <a:spcPts val="2100"/>
                        </a:lnSpc>
                        <a:spcAft>
                          <a:spcPts val="0"/>
                        </a:spcAft>
                      </a:pPr>
                      <a:r>
                        <a:rPr lang="en-US" sz="1800" dirty="0">
                          <a:solidFill>
                            <a:srgbClr val="000000"/>
                          </a:solidFill>
                          <a:effectLst/>
                          <a:latin typeface="標楷體" panose="03000509000000000000" pitchFamily="65" charset="-120"/>
                          <a:ea typeface="標楷體" panose="03000509000000000000" pitchFamily="65" charset="-120"/>
                          <a:cs typeface="Times New Roman" panose="02020603050405020304" pitchFamily="18" charset="0"/>
                        </a:rPr>
                        <a:t>(</a:t>
                      </a:r>
                      <a:r>
                        <a:rPr lang="zh-TW" sz="1800" dirty="0">
                          <a:solidFill>
                            <a:srgbClr val="000000"/>
                          </a:solidFill>
                          <a:effectLst/>
                          <a:latin typeface="標楷體" panose="03000509000000000000" pitchFamily="65" charset="-120"/>
                          <a:ea typeface="標楷體" panose="03000509000000000000" pitchFamily="65" charset="-120"/>
                          <a:cs typeface="Times New Roman" panose="02020603050405020304" pitchFamily="18" charset="0"/>
                        </a:rPr>
                        <a:t>一</a:t>
                      </a:r>
                      <a:r>
                        <a:rPr lang="en-US" sz="1800" dirty="0">
                          <a:solidFill>
                            <a:srgbClr val="000000"/>
                          </a:solidFill>
                          <a:effectLst/>
                          <a:latin typeface="標楷體" panose="03000509000000000000" pitchFamily="65" charset="-120"/>
                          <a:ea typeface="標楷體" panose="03000509000000000000" pitchFamily="65" charset="-120"/>
                          <a:cs typeface="Times New Roman" panose="02020603050405020304" pitchFamily="18" charset="0"/>
                        </a:rPr>
                        <a:t>)</a:t>
                      </a:r>
                      <a:r>
                        <a:rPr lang="zh-TW" sz="1800" dirty="0">
                          <a:solidFill>
                            <a:srgbClr val="000000"/>
                          </a:solidFill>
                          <a:effectLst/>
                          <a:latin typeface="標楷體" panose="03000509000000000000" pitchFamily="65" charset="-120"/>
                          <a:ea typeface="標楷體" panose="03000509000000000000" pitchFamily="65" charset="-120"/>
                          <a:cs typeface="Times New Roman" panose="02020603050405020304" pitchFamily="18" charset="0"/>
                        </a:rPr>
                        <a:t>各款引述修正條文第一百零一條之款次，係指其第一項之款次，爰增列「第一項」之文字。</a:t>
                      </a:r>
                      <a:endParaRPr lang="en-US" altLang="zh-TW" sz="1800" dirty="0">
                        <a:solidFill>
                          <a:srgbClr val="000000"/>
                        </a:solidFill>
                        <a:effectLst/>
                        <a:latin typeface="標楷體" panose="03000509000000000000" pitchFamily="65" charset="-120"/>
                        <a:ea typeface="標楷體" panose="03000509000000000000" pitchFamily="65" charset="-120"/>
                        <a:cs typeface="Times New Roman" panose="02020603050405020304" pitchFamily="18" charset="0"/>
                      </a:endParaRPr>
                    </a:p>
                    <a:p>
                      <a:pPr marL="538163" indent="-538163" algn="just">
                        <a:lnSpc>
                          <a:spcPts val="2100"/>
                        </a:lnSpc>
                        <a:spcAft>
                          <a:spcPts val="0"/>
                        </a:spcAft>
                      </a:pPr>
                      <a:r>
                        <a:rPr lang="en-US" sz="1800" dirty="0">
                          <a:solidFill>
                            <a:srgbClr val="000000"/>
                          </a:solidFill>
                          <a:effectLst/>
                          <a:latin typeface="標楷體" panose="03000509000000000000" pitchFamily="65" charset="-120"/>
                          <a:ea typeface="標楷體" panose="03000509000000000000" pitchFamily="65" charset="-120"/>
                          <a:cs typeface="Times New Roman" panose="02020603050405020304" pitchFamily="18" charset="0"/>
                        </a:rPr>
                        <a:t>(</a:t>
                      </a:r>
                      <a:r>
                        <a:rPr lang="zh-TW" sz="1800" dirty="0">
                          <a:solidFill>
                            <a:srgbClr val="000000"/>
                          </a:solidFill>
                          <a:effectLst/>
                          <a:latin typeface="標楷體" panose="03000509000000000000" pitchFamily="65" charset="-120"/>
                          <a:ea typeface="標楷體" panose="03000509000000000000" pitchFamily="65" charset="-120"/>
                          <a:cs typeface="Times New Roman" panose="02020603050405020304" pitchFamily="18" charset="0"/>
                        </a:rPr>
                        <a:t>二</a:t>
                      </a:r>
                      <a:r>
                        <a:rPr lang="en-US" sz="1800" dirty="0">
                          <a:solidFill>
                            <a:srgbClr val="000000"/>
                          </a:solidFill>
                          <a:effectLst/>
                          <a:latin typeface="標楷體" panose="03000509000000000000" pitchFamily="65" charset="-120"/>
                          <a:ea typeface="標楷體" panose="03000509000000000000" pitchFamily="65" charset="-120"/>
                          <a:cs typeface="Times New Roman" panose="02020603050405020304" pitchFamily="18" charset="0"/>
                        </a:rPr>
                        <a:t>)</a:t>
                      </a:r>
                      <a:r>
                        <a:rPr lang="zh-TW" sz="1800" dirty="0">
                          <a:solidFill>
                            <a:srgbClr val="000000"/>
                          </a:solidFill>
                          <a:effectLst/>
                          <a:latin typeface="標楷體" panose="03000509000000000000" pitchFamily="65" charset="-120"/>
                          <a:ea typeface="標楷體" panose="03000509000000000000" pitchFamily="65" charset="-120"/>
                          <a:cs typeface="Times New Roman" panose="02020603050405020304" pitchFamily="18" charset="0"/>
                        </a:rPr>
                        <a:t>各款所定拒絕往來期間，酌作調整：</a:t>
                      </a:r>
                      <a:endParaRPr lang="en-US" altLang="zh-TW" sz="1800" dirty="0">
                        <a:solidFill>
                          <a:srgbClr val="000000"/>
                        </a:solidFill>
                        <a:effectLst/>
                        <a:latin typeface="標楷體" panose="03000509000000000000" pitchFamily="65" charset="-120"/>
                        <a:ea typeface="標楷體" panose="03000509000000000000" pitchFamily="65" charset="-120"/>
                        <a:cs typeface="Times New Roman" panose="02020603050405020304" pitchFamily="18" charset="0"/>
                      </a:endParaRPr>
                    </a:p>
                    <a:p>
                      <a:pPr marL="265113" indent="-265113" algn="just">
                        <a:lnSpc>
                          <a:spcPts val="2100"/>
                        </a:lnSpc>
                        <a:spcAft>
                          <a:spcPts val="0"/>
                        </a:spcAft>
                      </a:pPr>
                      <a:r>
                        <a:rPr lang="en-US" sz="1800" kern="100" dirty="0">
                          <a:solidFill>
                            <a:srgbClr val="000000"/>
                          </a:solidFill>
                          <a:effectLst/>
                          <a:latin typeface="標楷體" panose="03000509000000000000" pitchFamily="65" charset="-120"/>
                          <a:ea typeface="標楷體" panose="03000509000000000000" pitchFamily="65" charset="-120"/>
                        </a:rPr>
                        <a:t>1.</a:t>
                      </a:r>
                      <a:r>
                        <a:rPr lang="zh-TW" sz="1800" kern="100" dirty="0">
                          <a:solidFill>
                            <a:srgbClr val="000000"/>
                          </a:solidFill>
                          <a:effectLst/>
                          <a:latin typeface="標楷體" panose="03000509000000000000" pitchFamily="65" charset="-120"/>
                          <a:ea typeface="標楷體" panose="03000509000000000000" pitchFamily="65" charset="-120"/>
                        </a:rPr>
                        <a:t>修正第一款，增訂修正條文第一百零一條第一項第十五款情形，為本款拒絕往來三年之適用情形。</a:t>
                      </a:r>
                      <a:endParaRPr lang="en-US" altLang="zh-TW" sz="1800" kern="100" dirty="0">
                        <a:solidFill>
                          <a:srgbClr val="000000"/>
                        </a:solidFill>
                        <a:effectLst/>
                        <a:latin typeface="標楷體" panose="03000509000000000000" pitchFamily="65" charset="-120"/>
                        <a:ea typeface="標楷體" panose="03000509000000000000" pitchFamily="65" charset="-120"/>
                      </a:endParaRPr>
                    </a:p>
                    <a:p>
                      <a:pPr marL="265113" indent="-265113" algn="just">
                        <a:lnSpc>
                          <a:spcPts val="2100"/>
                        </a:lnSpc>
                        <a:spcAft>
                          <a:spcPts val="0"/>
                        </a:spcAft>
                      </a:pPr>
                      <a:r>
                        <a:rPr lang="en-US" sz="1800" kern="100" dirty="0">
                          <a:solidFill>
                            <a:srgbClr val="000000"/>
                          </a:solidFill>
                          <a:effectLst/>
                          <a:latin typeface="標楷體" panose="03000509000000000000" pitchFamily="65" charset="-120"/>
                          <a:ea typeface="標楷體" panose="03000509000000000000" pitchFamily="65" charset="-120"/>
                        </a:rPr>
                        <a:t>2.</a:t>
                      </a:r>
                      <a:r>
                        <a:rPr lang="zh-TW" sz="1800" kern="100" dirty="0">
                          <a:solidFill>
                            <a:srgbClr val="000000"/>
                          </a:solidFill>
                          <a:effectLst/>
                          <a:latin typeface="標楷體" panose="03000509000000000000" pitchFamily="65" charset="-120"/>
                          <a:ea typeface="標楷體" panose="03000509000000000000" pitchFamily="65" charset="-120"/>
                        </a:rPr>
                        <a:t>修正第二款，將第一百零一條第一項第七款至第十二款移列增訂之第三款，並酌作標點符號修正。</a:t>
                      </a:r>
                      <a:endParaRPr lang="en-US" altLang="zh-TW" sz="1800" kern="100" dirty="0">
                        <a:solidFill>
                          <a:srgbClr val="000000"/>
                        </a:solidFill>
                        <a:effectLst/>
                        <a:latin typeface="標楷體" panose="03000509000000000000" pitchFamily="65" charset="-120"/>
                        <a:ea typeface="標楷體" panose="03000509000000000000" pitchFamily="65" charset="-120"/>
                      </a:endParaRPr>
                    </a:p>
                    <a:p>
                      <a:pPr marL="265113" indent="-265113" algn="just">
                        <a:lnSpc>
                          <a:spcPts val="2100"/>
                        </a:lnSpc>
                        <a:spcAft>
                          <a:spcPts val="0"/>
                        </a:spcAft>
                      </a:pPr>
                      <a:r>
                        <a:rPr lang="en-US" sz="1800" kern="100" dirty="0">
                          <a:solidFill>
                            <a:srgbClr val="000000"/>
                          </a:solidFill>
                          <a:effectLst/>
                          <a:latin typeface="標楷體" panose="03000509000000000000" pitchFamily="65" charset="-120"/>
                          <a:ea typeface="標楷體" panose="03000509000000000000" pitchFamily="65" charset="-120"/>
                        </a:rPr>
                        <a:t>3.</a:t>
                      </a:r>
                      <a:r>
                        <a:rPr lang="zh-TW" sz="1800" kern="100" dirty="0">
                          <a:solidFill>
                            <a:srgbClr val="000000"/>
                          </a:solidFill>
                          <a:effectLst/>
                          <a:latin typeface="標楷體" panose="03000509000000000000" pitchFamily="65" charset="-120"/>
                          <a:ea typeface="標楷體" panose="03000509000000000000" pitchFamily="65" charset="-120"/>
                        </a:rPr>
                        <a:t>增訂第三款，屬第一百零一條第一項第七款至第十二款違約情形者，其停權期間採累計加重處罰之方式，以更符合比例原則。</a:t>
                      </a:r>
                    </a:p>
                    <a:p>
                      <a:pPr marL="538163" indent="-538163" algn="just">
                        <a:lnSpc>
                          <a:spcPts val="2100"/>
                        </a:lnSpc>
                        <a:spcAft>
                          <a:spcPts val="0"/>
                        </a:spcAft>
                      </a:pPr>
                      <a:r>
                        <a:rPr lang="zh-TW" sz="1800" kern="100" spc="20" dirty="0">
                          <a:solidFill>
                            <a:srgbClr val="000000"/>
                          </a:solidFill>
                          <a:effectLst/>
                          <a:latin typeface="標楷體" panose="03000509000000000000" pitchFamily="65" charset="-120"/>
                          <a:ea typeface="標楷體" panose="03000509000000000000" pitchFamily="65" charset="-120"/>
                        </a:rPr>
                        <a:t>二、第二項酌作文字修正，以資明確。</a:t>
                      </a:r>
                      <a:endParaRPr lang="zh-TW" sz="1800" kern="100" dirty="0">
                        <a:solidFill>
                          <a:srgbClr val="000000"/>
                        </a:solidFill>
                        <a:effectLst/>
                        <a:latin typeface="標楷體" panose="03000509000000000000" pitchFamily="65" charset="-120"/>
                        <a:ea typeface="標楷體" panose="03000509000000000000" pitchFamily="65" charset="-120"/>
                      </a:endParaRPr>
                    </a:p>
                  </a:txBody>
                  <a:tcPr marL="68580" marR="68580" marT="0" marB="0">
                    <a:lnL w="12700" cap="flat" cmpd="sng" algn="ctr">
                      <a:solidFill>
                        <a:srgbClr val="1C1C1C"/>
                      </a:solidFill>
                      <a:prstDash val="solid"/>
                      <a:round/>
                      <a:headEnd type="none" w="med" len="med"/>
                      <a:tailEnd type="none" w="med" len="med"/>
                    </a:lnL>
                    <a:lnR w="12700" cap="flat" cmpd="sng" algn="ctr">
                      <a:solidFill>
                        <a:srgbClr val="1C1C1C"/>
                      </a:solidFill>
                      <a:prstDash val="solid"/>
                      <a:round/>
                      <a:headEnd type="none" w="med" len="med"/>
                      <a:tailEnd type="none" w="med" len="med"/>
                    </a:lnR>
                    <a:lnT w="12700" cap="flat" cmpd="sng" algn="ctr">
                      <a:solidFill>
                        <a:srgbClr val="1C1C1C"/>
                      </a:solidFill>
                      <a:prstDash val="solid"/>
                      <a:round/>
                      <a:headEnd type="none" w="med" len="med"/>
                      <a:tailEnd type="none" w="med" len="med"/>
                    </a:lnT>
                    <a:lnB w="12700" cap="flat" cmpd="sng" algn="ctr">
                      <a:solidFill>
                        <a:srgbClr val="1C1C1C"/>
                      </a:solidFill>
                      <a:prstDash val="solid"/>
                      <a:round/>
                      <a:headEnd type="none" w="med" len="med"/>
                      <a:tailEnd type="none" w="med" len="med"/>
                    </a:lnB>
                    <a:solidFill>
                      <a:schemeClr val="bg1"/>
                    </a:solidFill>
                  </a:tcPr>
                </a:tc>
                <a:extLst>
                  <a:ext uri="{0D108BD9-81ED-4DB2-BD59-A6C34878D82A}">
                    <a16:rowId xmlns:a16="http://schemas.microsoft.com/office/drawing/2014/main" val="490512277"/>
                  </a:ext>
                </a:extLst>
              </a:tr>
            </a:tbl>
          </a:graphicData>
        </a:graphic>
      </p:graphicFrame>
    </p:spTree>
    <p:extLst>
      <p:ext uri="{BB962C8B-B14F-4D97-AF65-F5344CB8AC3E}">
        <p14:creationId xmlns:p14="http://schemas.microsoft.com/office/powerpoint/2010/main" val="2478599681"/>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日期版面配置區 3">
            <a:extLst>
              <a:ext uri="{FF2B5EF4-FFF2-40B4-BE49-F238E27FC236}">
                <a16:creationId xmlns:a16="http://schemas.microsoft.com/office/drawing/2014/main" id="{E8B86A5E-C218-40A0-95AB-1900E5A2A3F1}"/>
              </a:ext>
            </a:extLst>
          </p:cNvPr>
          <p:cNvSpPr>
            <a:spLocks noGrp="1"/>
          </p:cNvSpPr>
          <p:nvPr>
            <p:ph type="dt" sz="half" idx="10"/>
          </p:nvPr>
        </p:nvSpPr>
        <p:spPr/>
        <p:txBody>
          <a:bodyPr/>
          <a:lstStyle/>
          <a:p>
            <a:pPr>
              <a:defRPr/>
            </a:pPr>
            <a:fld id="{37589A65-F6F5-4916-A050-5CEA0761EA69}" type="datetime1">
              <a:rPr lang="zh-TW" altLang="en-US" smtClean="0"/>
              <a:pPr>
                <a:defRPr/>
              </a:pPr>
              <a:t>2020/9/27</a:t>
            </a:fld>
            <a:endParaRPr lang="en-US" altLang="zh-TW"/>
          </a:p>
        </p:txBody>
      </p:sp>
      <p:graphicFrame>
        <p:nvGraphicFramePr>
          <p:cNvPr id="6" name="表格 5">
            <a:extLst>
              <a:ext uri="{FF2B5EF4-FFF2-40B4-BE49-F238E27FC236}">
                <a16:creationId xmlns:a16="http://schemas.microsoft.com/office/drawing/2014/main" id="{1BD054FE-D9CA-46E7-8446-0D804E37604F}"/>
              </a:ext>
            </a:extLst>
          </p:cNvPr>
          <p:cNvGraphicFramePr>
            <a:graphicFrameLocks noGrp="1"/>
          </p:cNvGraphicFramePr>
          <p:nvPr>
            <p:extLst>
              <p:ext uri="{D42A27DB-BD31-4B8C-83A1-F6EECF244321}">
                <p14:modId xmlns:p14="http://schemas.microsoft.com/office/powerpoint/2010/main" val="1236007675"/>
              </p:ext>
            </p:extLst>
          </p:nvPr>
        </p:nvGraphicFramePr>
        <p:xfrm>
          <a:off x="309812" y="332656"/>
          <a:ext cx="8524376" cy="5791200"/>
        </p:xfrm>
        <a:graphic>
          <a:graphicData uri="http://schemas.openxmlformats.org/drawingml/2006/table">
            <a:tbl>
              <a:tblPr firstRow="1" firstCol="1" lastRow="1" lastCol="1" bandRow="1" bandCol="1">
                <a:tableStyleId>{5C22544A-7EE6-4342-B048-85BDC9FD1C3A}</a:tableStyleId>
              </a:tblPr>
              <a:tblGrid>
                <a:gridCol w="3555824">
                  <a:extLst>
                    <a:ext uri="{9D8B030D-6E8A-4147-A177-3AD203B41FA5}">
                      <a16:colId xmlns:a16="http://schemas.microsoft.com/office/drawing/2014/main" val="1804974175"/>
                    </a:ext>
                  </a:extLst>
                </a:gridCol>
                <a:gridCol w="1763164">
                  <a:extLst>
                    <a:ext uri="{9D8B030D-6E8A-4147-A177-3AD203B41FA5}">
                      <a16:colId xmlns:a16="http://schemas.microsoft.com/office/drawing/2014/main" val="2630233468"/>
                    </a:ext>
                  </a:extLst>
                </a:gridCol>
                <a:gridCol w="3205388">
                  <a:extLst>
                    <a:ext uri="{9D8B030D-6E8A-4147-A177-3AD203B41FA5}">
                      <a16:colId xmlns:a16="http://schemas.microsoft.com/office/drawing/2014/main" val="4129158043"/>
                    </a:ext>
                  </a:extLst>
                </a:gridCol>
              </a:tblGrid>
              <a:tr h="4024837">
                <a:tc>
                  <a:txBody>
                    <a:bodyPr/>
                    <a:lstStyle/>
                    <a:p>
                      <a:pPr marL="538163" indent="-538163">
                        <a:lnSpc>
                          <a:spcPts val="2400"/>
                        </a:lnSpc>
                      </a:pPr>
                      <a:r>
                        <a:rPr lang="zh-TW" altLang="zh-TW" sz="2000" b="1" u="sng" kern="1200" dirty="0">
                          <a:solidFill>
                            <a:srgbClr val="000000"/>
                          </a:solidFill>
                          <a:effectLst/>
                          <a:latin typeface="標楷體" panose="03000509000000000000" pitchFamily="65" charset="-120"/>
                          <a:ea typeface="標楷體" panose="03000509000000000000" pitchFamily="65" charset="-120"/>
                          <a:cs typeface="+mn-cs"/>
                        </a:rPr>
                        <a:t>三、有</a:t>
                      </a:r>
                      <a:r>
                        <a:rPr lang="zh-TW" altLang="zh-TW" sz="2000" b="1" u="sng" kern="1200" dirty="0">
                          <a:solidFill>
                            <a:srgbClr val="0000FF"/>
                          </a:solidFill>
                          <a:effectLst/>
                          <a:latin typeface="標楷體" panose="03000509000000000000" pitchFamily="65" charset="-120"/>
                          <a:ea typeface="標楷體" panose="03000509000000000000" pitchFamily="65" charset="-120"/>
                          <a:cs typeface="+mn-cs"/>
                        </a:rPr>
                        <a:t>第一百零一條第一項第七款至第十二款情形者</a:t>
                      </a:r>
                      <a:r>
                        <a:rPr lang="zh-TW" altLang="zh-TW" sz="2000" b="1" u="sng" kern="1200" dirty="0">
                          <a:solidFill>
                            <a:srgbClr val="000000"/>
                          </a:solidFill>
                          <a:effectLst/>
                          <a:latin typeface="標楷體" panose="03000509000000000000" pitchFamily="65" charset="-120"/>
                          <a:ea typeface="標楷體" panose="03000509000000000000" pitchFamily="65" charset="-120"/>
                          <a:cs typeface="+mn-cs"/>
                        </a:rPr>
                        <a:t>，於</a:t>
                      </a:r>
                      <a:r>
                        <a:rPr lang="zh-TW" altLang="zh-TW" sz="2000" b="1" u="sng" kern="1200" dirty="0">
                          <a:solidFill>
                            <a:srgbClr val="FF0000"/>
                          </a:solidFill>
                          <a:effectLst/>
                          <a:latin typeface="標楷體" panose="03000509000000000000" pitchFamily="65" charset="-120"/>
                          <a:ea typeface="標楷體" panose="03000509000000000000" pitchFamily="65" charset="-120"/>
                          <a:cs typeface="+mn-cs"/>
                        </a:rPr>
                        <a:t>通知日起前五年內</a:t>
                      </a:r>
                      <a:r>
                        <a:rPr lang="zh-TW" altLang="zh-TW" sz="2000" b="1" u="sng" kern="1200" dirty="0">
                          <a:solidFill>
                            <a:srgbClr val="000000"/>
                          </a:solidFill>
                          <a:effectLst/>
                          <a:latin typeface="標楷體" panose="03000509000000000000" pitchFamily="65" charset="-120"/>
                          <a:ea typeface="標楷體" panose="03000509000000000000" pitchFamily="65" charset="-120"/>
                          <a:cs typeface="+mn-cs"/>
                        </a:rPr>
                        <a:t>未被任一機關刊登者，自刊登之次日起</a:t>
                      </a:r>
                      <a:r>
                        <a:rPr lang="zh-TW" altLang="zh-TW" sz="2000" b="1" u="sng" kern="1200" dirty="0">
                          <a:solidFill>
                            <a:srgbClr val="FF0000"/>
                          </a:solidFill>
                          <a:effectLst/>
                          <a:latin typeface="標楷體" panose="03000509000000000000" pitchFamily="65" charset="-120"/>
                          <a:ea typeface="標楷體" panose="03000509000000000000" pitchFamily="65" charset="-120"/>
                          <a:cs typeface="+mn-cs"/>
                        </a:rPr>
                        <a:t>三個月</a:t>
                      </a:r>
                      <a:r>
                        <a:rPr lang="zh-TW" altLang="zh-TW" sz="2000" b="1" u="sng" kern="1200" dirty="0">
                          <a:solidFill>
                            <a:srgbClr val="000000"/>
                          </a:solidFill>
                          <a:effectLst/>
                          <a:latin typeface="標楷體" panose="03000509000000000000" pitchFamily="65" charset="-120"/>
                          <a:ea typeface="標楷體" panose="03000509000000000000" pitchFamily="65" charset="-120"/>
                          <a:cs typeface="+mn-cs"/>
                        </a:rPr>
                        <a:t>；已被任一機關刊登一次者，自刊登之次日起</a:t>
                      </a:r>
                      <a:r>
                        <a:rPr lang="zh-TW" altLang="zh-TW" sz="2000" b="1" u="sng" kern="1200" dirty="0">
                          <a:solidFill>
                            <a:srgbClr val="FF0000"/>
                          </a:solidFill>
                          <a:effectLst/>
                          <a:latin typeface="標楷體" panose="03000509000000000000" pitchFamily="65" charset="-120"/>
                          <a:ea typeface="標楷體" panose="03000509000000000000" pitchFamily="65" charset="-120"/>
                          <a:cs typeface="+mn-cs"/>
                        </a:rPr>
                        <a:t>六個月</a:t>
                      </a:r>
                      <a:r>
                        <a:rPr lang="zh-TW" altLang="zh-TW" sz="2000" b="1" u="sng" kern="1200" dirty="0">
                          <a:solidFill>
                            <a:srgbClr val="000000"/>
                          </a:solidFill>
                          <a:effectLst/>
                          <a:latin typeface="標楷體" panose="03000509000000000000" pitchFamily="65" charset="-120"/>
                          <a:ea typeface="標楷體" panose="03000509000000000000" pitchFamily="65" charset="-120"/>
                          <a:cs typeface="+mn-cs"/>
                        </a:rPr>
                        <a:t>；已被任一機關刊登累計二次以上者，自刊登之次日起</a:t>
                      </a:r>
                      <a:r>
                        <a:rPr lang="zh-TW" altLang="zh-TW" sz="2000" b="1" u="sng" kern="1200" dirty="0">
                          <a:solidFill>
                            <a:srgbClr val="FF0000"/>
                          </a:solidFill>
                          <a:effectLst/>
                          <a:latin typeface="標楷體" panose="03000509000000000000" pitchFamily="65" charset="-120"/>
                          <a:ea typeface="標楷體" panose="03000509000000000000" pitchFamily="65" charset="-120"/>
                          <a:cs typeface="+mn-cs"/>
                        </a:rPr>
                        <a:t>一年</a:t>
                      </a:r>
                      <a:r>
                        <a:rPr lang="zh-TW" altLang="zh-TW" sz="2000" b="1" u="sng" kern="1200" dirty="0">
                          <a:solidFill>
                            <a:srgbClr val="000000"/>
                          </a:solidFill>
                          <a:effectLst/>
                          <a:latin typeface="標楷體" panose="03000509000000000000" pitchFamily="65" charset="-120"/>
                          <a:ea typeface="標楷體" panose="03000509000000000000" pitchFamily="65" charset="-120"/>
                          <a:cs typeface="+mn-cs"/>
                        </a:rPr>
                        <a:t>。但經判決撤銷原處分者，應註銷之。</a:t>
                      </a:r>
                      <a:endParaRPr lang="zh-TW" altLang="zh-TW" sz="2000" b="1" kern="1200" dirty="0">
                        <a:solidFill>
                          <a:srgbClr val="000000"/>
                        </a:solidFill>
                        <a:effectLst/>
                        <a:latin typeface="標楷體" panose="03000509000000000000" pitchFamily="65" charset="-120"/>
                        <a:ea typeface="標楷體" panose="03000509000000000000" pitchFamily="65" charset="-120"/>
                        <a:cs typeface="+mn-cs"/>
                      </a:endParaRPr>
                    </a:p>
                    <a:p>
                      <a:pPr>
                        <a:lnSpc>
                          <a:spcPts val="2400"/>
                        </a:lnSpc>
                      </a:pPr>
                      <a:r>
                        <a:rPr lang="zh-TW" altLang="zh-TW" sz="2000" b="1" kern="1200" dirty="0">
                          <a:solidFill>
                            <a:srgbClr val="000000"/>
                          </a:solidFill>
                          <a:effectLst/>
                          <a:latin typeface="標楷體" panose="03000509000000000000" pitchFamily="65" charset="-120"/>
                          <a:ea typeface="標楷體" panose="03000509000000000000" pitchFamily="65" charset="-120"/>
                          <a:cs typeface="+mn-cs"/>
                        </a:rPr>
                        <a:t>機關因特殊需要</a:t>
                      </a:r>
                      <a:r>
                        <a:rPr lang="zh-TW" altLang="zh-TW" sz="2000" b="1" u="sng" kern="1200" dirty="0">
                          <a:solidFill>
                            <a:srgbClr val="000000"/>
                          </a:solidFill>
                          <a:effectLst/>
                          <a:latin typeface="標楷體" panose="03000509000000000000" pitchFamily="65" charset="-120"/>
                          <a:ea typeface="標楷體" panose="03000509000000000000" pitchFamily="65" charset="-120"/>
                          <a:cs typeface="+mn-cs"/>
                        </a:rPr>
                        <a:t>，而有向前項廠商採購之必要，</a:t>
                      </a:r>
                      <a:r>
                        <a:rPr lang="zh-TW" altLang="zh-TW" sz="2000" b="1" kern="1200" dirty="0">
                          <a:solidFill>
                            <a:srgbClr val="000000"/>
                          </a:solidFill>
                          <a:effectLst/>
                          <a:latin typeface="標楷體" panose="03000509000000000000" pitchFamily="65" charset="-120"/>
                          <a:ea typeface="標楷體" panose="03000509000000000000" pitchFamily="65" charset="-120"/>
                          <a:cs typeface="+mn-cs"/>
                        </a:rPr>
                        <a:t>經上級機關核准者，不適用前項規定。</a:t>
                      </a:r>
                    </a:p>
                    <a:p>
                      <a:pPr>
                        <a:lnSpc>
                          <a:spcPts val="2400"/>
                        </a:lnSpc>
                      </a:pPr>
                      <a:r>
                        <a:rPr lang="zh-TW" altLang="zh-TW" sz="2000" b="1" u="sng" kern="1200" dirty="0">
                          <a:solidFill>
                            <a:srgbClr val="000000"/>
                          </a:solidFill>
                          <a:effectLst/>
                          <a:latin typeface="標楷體" panose="03000509000000000000" pitchFamily="65" charset="-120"/>
                          <a:ea typeface="標楷體" panose="03000509000000000000" pitchFamily="65" charset="-120"/>
                          <a:cs typeface="+mn-cs"/>
                        </a:rPr>
                        <a:t>本法中華民國一百零八年四月三十日修正之條文施行前，已依第一百零一條第一項規定通知，但處分尚未確定者，適用修正後之規定。</a:t>
                      </a:r>
                      <a:endParaRPr lang="zh-TW" sz="2000" kern="100" dirty="0">
                        <a:solidFill>
                          <a:srgbClr val="000000"/>
                        </a:solidFill>
                        <a:effectLst/>
                        <a:latin typeface="標楷體" panose="03000509000000000000" pitchFamily="65" charset="-120"/>
                        <a:ea typeface="標楷體" panose="03000509000000000000" pitchFamily="65" charset="-120"/>
                      </a:endParaRPr>
                    </a:p>
                  </a:txBody>
                  <a:tcPr marL="68580" marR="68580" marT="0" marB="0">
                    <a:lnL w="12700" cap="flat" cmpd="sng" algn="ctr">
                      <a:solidFill>
                        <a:srgbClr val="1C1C1C"/>
                      </a:solidFill>
                      <a:prstDash val="solid"/>
                      <a:round/>
                      <a:headEnd type="none" w="med" len="med"/>
                      <a:tailEnd type="none" w="med" len="med"/>
                    </a:lnL>
                    <a:lnR w="12700" cap="flat" cmpd="sng" algn="ctr">
                      <a:solidFill>
                        <a:srgbClr val="1C1C1C"/>
                      </a:solidFill>
                      <a:prstDash val="solid"/>
                      <a:round/>
                      <a:headEnd type="none" w="med" len="med"/>
                      <a:tailEnd type="none" w="med" len="med"/>
                    </a:lnR>
                    <a:lnT w="12700" cap="flat" cmpd="sng" algn="ctr">
                      <a:solidFill>
                        <a:srgbClr val="1C1C1C"/>
                      </a:solidFill>
                      <a:prstDash val="solid"/>
                      <a:round/>
                      <a:headEnd type="none" w="med" len="med"/>
                      <a:tailEnd type="none" w="med" len="med"/>
                    </a:lnT>
                    <a:lnB w="12700" cap="flat" cmpd="sng" algn="ctr">
                      <a:solidFill>
                        <a:srgbClr val="1C1C1C"/>
                      </a:solidFill>
                      <a:prstDash val="solid"/>
                      <a:round/>
                      <a:headEnd type="none" w="med" len="med"/>
                      <a:tailEnd type="none" w="med" len="med"/>
                    </a:lnB>
                    <a:solidFill>
                      <a:schemeClr val="bg1"/>
                    </a:solidFill>
                  </a:tcPr>
                </a:tc>
                <a:tc>
                  <a:txBody>
                    <a:bodyPr/>
                    <a:lstStyle/>
                    <a:p>
                      <a:pPr>
                        <a:lnSpc>
                          <a:spcPts val="2400"/>
                        </a:lnSpc>
                      </a:pPr>
                      <a:r>
                        <a:rPr lang="zh-TW" altLang="zh-TW" sz="2000" b="1" kern="1200" dirty="0">
                          <a:solidFill>
                            <a:srgbClr val="000000"/>
                          </a:solidFill>
                          <a:effectLst/>
                          <a:latin typeface="標楷體" panose="03000509000000000000" pitchFamily="65" charset="-120"/>
                          <a:ea typeface="標楷體" panose="03000509000000000000" pitchFamily="65" charset="-120"/>
                          <a:cs typeface="+mn-cs"/>
                        </a:rPr>
                        <a:t>機關採購因特殊需要，經上級機關核准者，不適用前項之規定。</a:t>
                      </a:r>
                      <a:endParaRPr lang="zh-TW" sz="2000" kern="100" dirty="0">
                        <a:solidFill>
                          <a:srgbClr val="000000"/>
                        </a:solidFill>
                        <a:effectLst/>
                        <a:latin typeface="標楷體" panose="03000509000000000000" pitchFamily="65" charset="-120"/>
                        <a:ea typeface="標楷體" panose="03000509000000000000" pitchFamily="65" charset="-120"/>
                      </a:endParaRPr>
                    </a:p>
                  </a:txBody>
                  <a:tcPr marL="68580" marR="68580" marT="0" marB="0">
                    <a:lnL w="12700" cap="flat" cmpd="sng" algn="ctr">
                      <a:solidFill>
                        <a:srgbClr val="1C1C1C"/>
                      </a:solidFill>
                      <a:prstDash val="solid"/>
                      <a:round/>
                      <a:headEnd type="none" w="med" len="med"/>
                      <a:tailEnd type="none" w="med" len="med"/>
                    </a:lnL>
                    <a:lnR w="12700" cap="flat" cmpd="sng" algn="ctr">
                      <a:solidFill>
                        <a:srgbClr val="1C1C1C"/>
                      </a:solidFill>
                      <a:prstDash val="solid"/>
                      <a:round/>
                      <a:headEnd type="none" w="med" len="med"/>
                      <a:tailEnd type="none" w="med" len="med"/>
                    </a:lnR>
                    <a:lnT w="12700" cap="flat" cmpd="sng" algn="ctr">
                      <a:solidFill>
                        <a:srgbClr val="1C1C1C"/>
                      </a:solidFill>
                      <a:prstDash val="solid"/>
                      <a:round/>
                      <a:headEnd type="none" w="med" len="med"/>
                      <a:tailEnd type="none" w="med" len="med"/>
                    </a:lnT>
                    <a:lnB w="12700" cap="flat" cmpd="sng" algn="ctr">
                      <a:solidFill>
                        <a:srgbClr val="1C1C1C"/>
                      </a:solidFill>
                      <a:prstDash val="solid"/>
                      <a:round/>
                      <a:headEnd type="none" w="med" len="med"/>
                      <a:tailEnd type="none" w="med" len="med"/>
                    </a:lnB>
                    <a:solidFill>
                      <a:schemeClr val="bg1"/>
                    </a:solidFill>
                  </a:tcPr>
                </a:tc>
                <a:tc>
                  <a:txBody>
                    <a:bodyPr/>
                    <a:lstStyle/>
                    <a:p>
                      <a:pPr marL="538163" indent="-538163" algn="just">
                        <a:lnSpc>
                          <a:spcPts val="2400"/>
                        </a:lnSpc>
                        <a:spcAft>
                          <a:spcPts val="0"/>
                        </a:spcAft>
                      </a:pPr>
                      <a:r>
                        <a:rPr lang="zh-TW" sz="2000" kern="100" dirty="0">
                          <a:solidFill>
                            <a:srgbClr val="000000"/>
                          </a:solidFill>
                          <a:effectLst/>
                          <a:latin typeface="標楷體" panose="03000509000000000000" pitchFamily="65" charset="-120"/>
                          <a:ea typeface="標楷體" panose="03000509000000000000" pitchFamily="65" charset="-120"/>
                        </a:rPr>
                        <a:t>三、增訂第三項，為兼顧法安定性及廠商權益，定明本次修正條文施行前，已依現行條文第一百零一條第一項規定通知，但</a:t>
                      </a:r>
                      <a:r>
                        <a:rPr lang="zh-TW" sz="2000" kern="100" dirty="0">
                          <a:solidFill>
                            <a:srgbClr val="FF0000"/>
                          </a:solidFill>
                          <a:effectLst/>
                          <a:latin typeface="標楷體" panose="03000509000000000000" pitchFamily="65" charset="-120"/>
                          <a:ea typeface="標楷體" panose="03000509000000000000" pitchFamily="65" charset="-120"/>
                        </a:rPr>
                        <a:t>處分尚未確定者，適用修正後之規定</a:t>
                      </a:r>
                      <a:r>
                        <a:rPr lang="zh-TW" sz="2000" kern="100" dirty="0">
                          <a:solidFill>
                            <a:srgbClr val="000000"/>
                          </a:solidFill>
                          <a:effectLst/>
                          <a:latin typeface="標楷體" panose="03000509000000000000" pitchFamily="65" charset="-120"/>
                          <a:ea typeface="標楷體" panose="03000509000000000000" pitchFamily="65" charset="-120"/>
                        </a:rPr>
                        <a:t>。</a:t>
                      </a:r>
                    </a:p>
                  </a:txBody>
                  <a:tcPr marL="68580" marR="68580" marT="0" marB="0">
                    <a:lnL w="12700" cap="flat" cmpd="sng" algn="ctr">
                      <a:solidFill>
                        <a:srgbClr val="1C1C1C"/>
                      </a:solidFill>
                      <a:prstDash val="solid"/>
                      <a:round/>
                      <a:headEnd type="none" w="med" len="med"/>
                      <a:tailEnd type="none" w="med" len="med"/>
                    </a:lnL>
                    <a:lnR w="12700" cap="flat" cmpd="sng" algn="ctr">
                      <a:solidFill>
                        <a:srgbClr val="1C1C1C"/>
                      </a:solidFill>
                      <a:prstDash val="solid"/>
                      <a:round/>
                      <a:headEnd type="none" w="med" len="med"/>
                      <a:tailEnd type="none" w="med" len="med"/>
                    </a:lnR>
                    <a:lnT w="12700" cap="flat" cmpd="sng" algn="ctr">
                      <a:solidFill>
                        <a:srgbClr val="1C1C1C"/>
                      </a:solidFill>
                      <a:prstDash val="solid"/>
                      <a:round/>
                      <a:headEnd type="none" w="med" len="med"/>
                      <a:tailEnd type="none" w="med" len="med"/>
                    </a:lnT>
                    <a:lnB w="12700" cap="flat" cmpd="sng" algn="ctr">
                      <a:solidFill>
                        <a:srgbClr val="1C1C1C"/>
                      </a:solidFill>
                      <a:prstDash val="solid"/>
                      <a:round/>
                      <a:headEnd type="none" w="med" len="med"/>
                      <a:tailEnd type="none" w="med" len="med"/>
                    </a:lnB>
                    <a:solidFill>
                      <a:schemeClr val="bg1"/>
                    </a:solidFill>
                  </a:tcPr>
                </a:tc>
                <a:extLst>
                  <a:ext uri="{0D108BD9-81ED-4DB2-BD59-A6C34878D82A}">
                    <a16:rowId xmlns:a16="http://schemas.microsoft.com/office/drawing/2014/main" val="490512277"/>
                  </a:ext>
                </a:extLst>
              </a:tr>
            </a:tbl>
          </a:graphicData>
        </a:graphic>
      </p:graphicFrame>
    </p:spTree>
    <p:extLst>
      <p:ext uri="{BB962C8B-B14F-4D97-AF65-F5344CB8AC3E}">
        <p14:creationId xmlns:p14="http://schemas.microsoft.com/office/powerpoint/2010/main" val="495237057"/>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表格 4">
            <a:extLst>
              <a:ext uri="{FF2B5EF4-FFF2-40B4-BE49-F238E27FC236}">
                <a16:creationId xmlns:a16="http://schemas.microsoft.com/office/drawing/2014/main" id="{ADF60B29-02B1-4F90-934F-BE62816B31DC}"/>
              </a:ext>
            </a:extLst>
          </p:cNvPr>
          <p:cNvGraphicFramePr>
            <a:graphicFrameLocks noGrp="1"/>
          </p:cNvGraphicFramePr>
          <p:nvPr>
            <p:extLst>
              <p:ext uri="{D42A27DB-BD31-4B8C-83A1-F6EECF244321}">
                <p14:modId xmlns:p14="http://schemas.microsoft.com/office/powerpoint/2010/main" val="3010762970"/>
              </p:ext>
            </p:extLst>
          </p:nvPr>
        </p:nvGraphicFramePr>
        <p:xfrm>
          <a:off x="323528" y="862976"/>
          <a:ext cx="8568952" cy="5397500"/>
        </p:xfrm>
        <a:graphic>
          <a:graphicData uri="http://schemas.openxmlformats.org/drawingml/2006/table">
            <a:tbl>
              <a:tblPr/>
              <a:tblGrid>
                <a:gridCol w="8568952">
                  <a:extLst>
                    <a:ext uri="{9D8B030D-6E8A-4147-A177-3AD203B41FA5}">
                      <a16:colId xmlns:a16="http://schemas.microsoft.com/office/drawing/2014/main" val="2661007985"/>
                    </a:ext>
                  </a:extLst>
                </a:gridCol>
              </a:tblGrid>
              <a:tr h="962025">
                <a:tc>
                  <a:txBody>
                    <a:bodyPr/>
                    <a:lstStyle/>
                    <a:p>
                      <a:pPr marL="806450" indent="-806450" algn="just">
                        <a:lnSpc>
                          <a:spcPts val="2500"/>
                        </a:lnSpc>
                      </a:pPr>
                      <a:r>
                        <a:rPr lang="zh-TW" altLang="en-US" sz="2200" dirty="0">
                          <a:latin typeface="標楷體" panose="03000509000000000000" pitchFamily="65" charset="-120"/>
                          <a:ea typeface="標楷體" panose="03000509000000000000" pitchFamily="65" charset="-120"/>
                        </a:rPr>
                        <a:t>主旨：有關政府採購法</a:t>
                      </a:r>
                      <a:r>
                        <a:rPr lang="en-US" altLang="zh-TW" sz="2200" dirty="0">
                          <a:latin typeface="標楷體" panose="03000509000000000000" pitchFamily="65" charset="-120"/>
                          <a:ea typeface="標楷體" panose="03000509000000000000" pitchFamily="65" charset="-120"/>
                        </a:rPr>
                        <a:t>(</a:t>
                      </a:r>
                      <a:r>
                        <a:rPr lang="zh-TW" altLang="en-US" sz="2200" dirty="0">
                          <a:latin typeface="標楷體" panose="03000509000000000000" pitchFamily="65" charset="-120"/>
                          <a:ea typeface="標楷體" panose="03000509000000000000" pitchFamily="65" charset="-120"/>
                        </a:rPr>
                        <a:t>下稱採購法</a:t>
                      </a:r>
                      <a:r>
                        <a:rPr lang="en-US" altLang="zh-TW" sz="2200" dirty="0">
                          <a:latin typeface="標楷體" panose="03000509000000000000" pitchFamily="65" charset="-120"/>
                          <a:ea typeface="標楷體" panose="03000509000000000000" pitchFamily="65" charset="-120"/>
                        </a:rPr>
                        <a:t>)</a:t>
                      </a:r>
                      <a:r>
                        <a:rPr lang="zh-TW" altLang="en-US" sz="2200" dirty="0">
                          <a:latin typeface="標楷體" panose="03000509000000000000" pitchFamily="65" charset="-120"/>
                          <a:ea typeface="標楷體" panose="03000509000000000000" pitchFamily="65" charset="-120"/>
                        </a:rPr>
                        <a:t>第</a:t>
                      </a:r>
                      <a:r>
                        <a:rPr lang="en-US" altLang="zh-TW" sz="2200" dirty="0">
                          <a:latin typeface="標楷體" panose="03000509000000000000" pitchFamily="65" charset="-120"/>
                          <a:ea typeface="標楷體" panose="03000509000000000000" pitchFamily="65" charset="-120"/>
                        </a:rPr>
                        <a:t>103</a:t>
                      </a:r>
                      <a:r>
                        <a:rPr lang="zh-TW" altLang="en-US" sz="2200" dirty="0">
                          <a:latin typeface="標楷體" panose="03000509000000000000" pitchFamily="65" charset="-120"/>
                          <a:ea typeface="標楷體" panose="03000509000000000000" pitchFamily="65" charset="-120"/>
                        </a:rPr>
                        <a:t>條第</a:t>
                      </a:r>
                      <a:r>
                        <a:rPr lang="en-US" altLang="zh-TW" sz="2200" dirty="0">
                          <a:latin typeface="標楷體" panose="03000509000000000000" pitchFamily="65" charset="-120"/>
                          <a:ea typeface="標楷體" panose="03000509000000000000" pitchFamily="65" charset="-120"/>
                        </a:rPr>
                        <a:t>3</a:t>
                      </a:r>
                      <a:r>
                        <a:rPr lang="zh-TW" altLang="en-US" sz="2200" dirty="0">
                          <a:latin typeface="標楷體" panose="03000509000000000000" pitchFamily="65" charset="-120"/>
                          <a:ea typeface="標楷體" panose="03000509000000000000" pitchFamily="65" charset="-120"/>
                        </a:rPr>
                        <a:t>項規定之適用原則如說明，請查照並轉知所屬機關。</a:t>
                      </a:r>
                      <a:endParaRPr lang="en-US" altLang="zh-TW" sz="2200" dirty="0">
                        <a:latin typeface="標楷體" panose="03000509000000000000" pitchFamily="65" charset="-120"/>
                        <a:ea typeface="標楷體" panose="03000509000000000000" pitchFamily="65" charset="-120"/>
                      </a:endParaRPr>
                    </a:p>
                    <a:p>
                      <a:pPr algn="just">
                        <a:lnSpc>
                          <a:spcPts val="2500"/>
                        </a:lnSpc>
                      </a:pPr>
                      <a:r>
                        <a:rPr lang="zh-TW" altLang="en-US" sz="2200" dirty="0">
                          <a:latin typeface="標楷體" panose="03000509000000000000" pitchFamily="65" charset="-120"/>
                          <a:ea typeface="標楷體" panose="03000509000000000000" pitchFamily="65" charset="-120"/>
                        </a:rPr>
                        <a:t>說明：</a:t>
                      </a:r>
                    </a:p>
                    <a:p>
                      <a:pPr marL="541338" indent="-541338" algn="just">
                        <a:lnSpc>
                          <a:spcPts val="2500"/>
                        </a:lnSpc>
                      </a:pPr>
                      <a:r>
                        <a:rPr lang="zh-TW" altLang="en-US" sz="2200" dirty="0">
                          <a:latin typeface="標楷體" panose="03000509000000000000" pitchFamily="65" charset="-120"/>
                          <a:ea typeface="標楷體" panose="03000509000000000000" pitchFamily="65" charset="-120"/>
                        </a:rPr>
                        <a:t>一、採購法第</a:t>
                      </a:r>
                      <a:r>
                        <a:rPr lang="en-US" altLang="zh-TW" sz="2200" dirty="0">
                          <a:latin typeface="標楷體" panose="03000509000000000000" pitchFamily="65" charset="-120"/>
                          <a:ea typeface="標楷體" panose="03000509000000000000" pitchFamily="65" charset="-120"/>
                        </a:rPr>
                        <a:t>101</a:t>
                      </a:r>
                      <a:r>
                        <a:rPr lang="zh-TW" altLang="en-US" sz="2200" dirty="0">
                          <a:latin typeface="標楷體" panose="03000509000000000000" pitchFamily="65" charset="-120"/>
                          <a:ea typeface="標楷體" panose="03000509000000000000" pitchFamily="65" charset="-120"/>
                        </a:rPr>
                        <a:t>條至第</a:t>
                      </a:r>
                      <a:r>
                        <a:rPr lang="en-US" altLang="zh-TW" sz="2200" dirty="0">
                          <a:latin typeface="標楷體" panose="03000509000000000000" pitchFamily="65" charset="-120"/>
                          <a:ea typeface="標楷體" panose="03000509000000000000" pitchFamily="65" charset="-120"/>
                        </a:rPr>
                        <a:t>103</a:t>
                      </a:r>
                      <a:r>
                        <a:rPr lang="zh-TW" altLang="en-US" sz="2200" dirty="0">
                          <a:latin typeface="標楷體" panose="03000509000000000000" pitchFamily="65" charset="-120"/>
                          <a:ea typeface="標楷體" panose="03000509000000000000" pitchFamily="65" charset="-120"/>
                        </a:rPr>
                        <a:t>條之立法架構，第</a:t>
                      </a:r>
                      <a:r>
                        <a:rPr lang="en-US" altLang="zh-TW" sz="2200" dirty="0">
                          <a:latin typeface="標楷體" panose="03000509000000000000" pitchFamily="65" charset="-120"/>
                          <a:ea typeface="標楷體" panose="03000509000000000000" pitchFamily="65" charset="-120"/>
                        </a:rPr>
                        <a:t>101</a:t>
                      </a:r>
                      <a:r>
                        <a:rPr lang="zh-TW" altLang="en-US" sz="2200" dirty="0">
                          <a:latin typeface="標楷體" panose="03000509000000000000" pitchFamily="65" charset="-120"/>
                          <a:ea typeface="標楷體" panose="03000509000000000000" pitchFamily="65" charset="-120"/>
                        </a:rPr>
                        <a:t>條為刊登政府採購公報構成要件及裁處程序，第</a:t>
                      </a:r>
                      <a:r>
                        <a:rPr lang="en-US" altLang="zh-TW" sz="2200" dirty="0">
                          <a:latin typeface="標楷體" panose="03000509000000000000" pitchFamily="65" charset="-120"/>
                          <a:ea typeface="標楷體" panose="03000509000000000000" pitchFamily="65" charset="-120"/>
                        </a:rPr>
                        <a:t>102</a:t>
                      </a:r>
                      <a:r>
                        <a:rPr lang="zh-TW" altLang="en-US" sz="2200" dirty="0">
                          <a:latin typeface="標楷體" panose="03000509000000000000" pitchFamily="65" charset="-120"/>
                          <a:ea typeface="標楷體" panose="03000509000000000000" pitchFamily="65" charset="-120"/>
                        </a:rPr>
                        <a:t>條為救濟及刊登程序，第</a:t>
                      </a:r>
                      <a:r>
                        <a:rPr lang="en-US" altLang="zh-TW" sz="2200" dirty="0">
                          <a:latin typeface="標楷體" panose="03000509000000000000" pitchFamily="65" charset="-120"/>
                          <a:ea typeface="標楷體" panose="03000509000000000000" pitchFamily="65" charset="-120"/>
                        </a:rPr>
                        <a:t>103</a:t>
                      </a:r>
                      <a:r>
                        <a:rPr lang="zh-TW" altLang="en-US" sz="2200" dirty="0">
                          <a:latin typeface="標楷體" panose="03000509000000000000" pitchFamily="65" charset="-120"/>
                          <a:ea typeface="標楷體" panose="03000509000000000000" pitchFamily="65" charset="-120"/>
                        </a:rPr>
                        <a:t>條為刊登效果，先予敘明。</a:t>
                      </a:r>
                    </a:p>
                    <a:p>
                      <a:pPr marL="541338" indent="-541338" algn="just">
                        <a:lnSpc>
                          <a:spcPts val="2500"/>
                        </a:lnSpc>
                      </a:pPr>
                      <a:r>
                        <a:rPr lang="zh-TW" altLang="en-US" sz="2200" dirty="0">
                          <a:latin typeface="標楷體" panose="03000509000000000000" pitchFamily="65" charset="-120"/>
                          <a:ea typeface="標楷體" panose="03000509000000000000" pitchFamily="65" charset="-120"/>
                        </a:rPr>
                        <a:t>二、總統於</a:t>
                      </a:r>
                      <a:r>
                        <a:rPr lang="en-US" altLang="zh-TW" sz="2200" dirty="0">
                          <a:latin typeface="標楷體" panose="03000509000000000000" pitchFamily="65" charset="-120"/>
                          <a:ea typeface="標楷體" panose="03000509000000000000" pitchFamily="65" charset="-120"/>
                        </a:rPr>
                        <a:t>108</a:t>
                      </a:r>
                      <a:r>
                        <a:rPr lang="zh-TW" altLang="en-US" sz="2200" dirty="0">
                          <a:latin typeface="標楷體" panose="03000509000000000000" pitchFamily="65" charset="-120"/>
                          <a:ea typeface="標楷體" panose="03000509000000000000" pitchFamily="65" charset="-120"/>
                        </a:rPr>
                        <a:t>年</a:t>
                      </a:r>
                      <a:r>
                        <a:rPr lang="en-US" altLang="zh-TW" sz="2200" dirty="0">
                          <a:latin typeface="標楷體" panose="03000509000000000000" pitchFamily="65" charset="-120"/>
                          <a:ea typeface="標楷體" panose="03000509000000000000" pitchFamily="65" charset="-120"/>
                        </a:rPr>
                        <a:t>5</a:t>
                      </a:r>
                      <a:r>
                        <a:rPr lang="zh-TW" altLang="en-US" sz="2200" dirty="0">
                          <a:latin typeface="標楷體" panose="03000509000000000000" pitchFamily="65" charset="-120"/>
                          <a:ea typeface="標楷體" panose="03000509000000000000" pitchFamily="65" charset="-120"/>
                        </a:rPr>
                        <a:t>月</a:t>
                      </a:r>
                      <a:r>
                        <a:rPr lang="en-US" altLang="zh-TW" sz="2200" dirty="0">
                          <a:latin typeface="標楷體" panose="03000509000000000000" pitchFamily="65" charset="-120"/>
                          <a:ea typeface="標楷體" panose="03000509000000000000" pitchFamily="65" charset="-120"/>
                        </a:rPr>
                        <a:t>22</a:t>
                      </a:r>
                      <a:r>
                        <a:rPr lang="zh-TW" altLang="en-US" sz="2200" dirty="0">
                          <a:latin typeface="標楷體" panose="03000509000000000000" pitchFamily="65" charset="-120"/>
                          <a:ea typeface="標楷體" panose="03000509000000000000" pitchFamily="65" charset="-120"/>
                        </a:rPr>
                        <a:t>日公布採購法部分修正條文，其中第</a:t>
                      </a:r>
                      <a:r>
                        <a:rPr lang="en-US" altLang="zh-TW" sz="2200" dirty="0">
                          <a:latin typeface="標楷體" panose="03000509000000000000" pitchFamily="65" charset="-120"/>
                          <a:ea typeface="標楷體" panose="03000509000000000000" pitchFamily="65" charset="-120"/>
                        </a:rPr>
                        <a:t>103</a:t>
                      </a:r>
                      <a:r>
                        <a:rPr lang="zh-TW" altLang="en-US" sz="2200" dirty="0">
                          <a:latin typeface="標楷體" panose="03000509000000000000" pitchFamily="65" charset="-120"/>
                          <a:ea typeface="標楷體" panose="03000509000000000000" pitchFamily="65" charset="-120"/>
                        </a:rPr>
                        <a:t>條增訂第</a:t>
                      </a:r>
                      <a:r>
                        <a:rPr lang="en-US" altLang="zh-TW" sz="2200" dirty="0">
                          <a:latin typeface="標楷體" panose="03000509000000000000" pitchFamily="65" charset="-120"/>
                          <a:ea typeface="標楷體" panose="03000509000000000000" pitchFamily="65" charset="-120"/>
                        </a:rPr>
                        <a:t>3</a:t>
                      </a:r>
                      <a:r>
                        <a:rPr lang="zh-TW" altLang="en-US" sz="2200" dirty="0">
                          <a:latin typeface="標楷體" panose="03000509000000000000" pitchFamily="65" charset="-120"/>
                          <a:ea typeface="標楷體" panose="03000509000000000000" pitchFamily="65" charset="-120"/>
                        </a:rPr>
                        <a:t>項，明定「本法中華民國</a:t>
                      </a:r>
                      <a:r>
                        <a:rPr lang="en-US" altLang="zh-TW" sz="2200" b="1" dirty="0">
                          <a:solidFill>
                            <a:srgbClr val="FF0000"/>
                          </a:solidFill>
                          <a:latin typeface="標楷體" panose="03000509000000000000" pitchFamily="65" charset="-120"/>
                          <a:ea typeface="標楷體" panose="03000509000000000000" pitchFamily="65" charset="-120"/>
                        </a:rPr>
                        <a:t>108</a:t>
                      </a:r>
                      <a:r>
                        <a:rPr lang="zh-TW" altLang="en-US" sz="2200" b="1" dirty="0">
                          <a:solidFill>
                            <a:srgbClr val="FF0000"/>
                          </a:solidFill>
                          <a:latin typeface="標楷體" panose="03000509000000000000" pitchFamily="65" charset="-120"/>
                          <a:ea typeface="標楷體" panose="03000509000000000000" pitchFamily="65" charset="-120"/>
                        </a:rPr>
                        <a:t>年</a:t>
                      </a:r>
                      <a:r>
                        <a:rPr lang="en-US" altLang="zh-TW" sz="2200" b="1" dirty="0">
                          <a:solidFill>
                            <a:srgbClr val="FF0000"/>
                          </a:solidFill>
                          <a:latin typeface="標楷體" panose="03000509000000000000" pitchFamily="65" charset="-120"/>
                          <a:ea typeface="標楷體" panose="03000509000000000000" pitchFamily="65" charset="-120"/>
                        </a:rPr>
                        <a:t>4</a:t>
                      </a:r>
                      <a:r>
                        <a:rPr lang="zh-TW" altLang="en-US" sz="2200" b="1" dirty="0">
                          <a:solidFill>
                            <a:srgbClr val="FF0000"/>
                          </a:solidFill>
                          <a:latin typeface="標楷體" panose="03000509000000000000" pitchFamily="65" charset="-120"/>
                          <a:ea typeface="標楷體" panose="03000509000000000000" pitchFamily="65" charset="-120"/>
                        </a:rPr>
                        <a:t>月</a:t>
                      </a:r>
                      <a:r>
                        <a:rPr lang="en-US" altLang="zh-TW" sz="2200" b="1" dirty="0">
                          <a:solidFill>
                            <a:srgbClr val="FF0000"/>
                          </a:solidFill>
                          <a:latin typeface="標楷體" panose="03000509000000000000" pitchFamily="65" charset="-120"/>
                          <a:ea typeface="標楷體" panose="03000509000000000000" pitchFamily="65" charset="-120"/>
                        </a:rPr>
                        <a:t>30</a:t>
                      </a:r>
                      <a:r>
                        <a:rPr lang="zh-TW" altLang="en-US" sz="2200" b="1" dirty="0">
                          <a:solidFill>
                            <a:srgbClr val="FF0000"/>
                          </a:solidFill>
                          <a:latin typeface="標楷體" panose="03000509000000000000" pitchFamily="65" charset="-120"/>
                          <a:ea typeface="標楷體" panose="03000509000000000000" pitchFamily="65" charset="-120"/>
                        </a:rPr>
                        <a:t>日修正之條文施行前，已依第</a:t>
                      </a:r>
                      <a:r>
                        <a:rPr lang="en-US" altLang="zh-TW" sz="2200" b="1" dirty="0">
                          <a:solidFill>
                            <a:srgbClr val="FF0000"/>
                          </a:solidFill>
                          <a:latin typeface="標楷體" panose="03000509000000000000" pitchFamily="65" charset="-120"/>
                          <a:ea typeface="標楷體" panose="03000509000000000000" pitchFamily="65" charset="-120"/>
                        </a:rPr>
                        <a:t>101</a:t>
                      </a:r>
                      <a:r>
                        <a:rPr lang="zh-TW" altLang="en-US" sz="2200" b="1" dirty="0">
                          <a:solidFill>
                            <a:srgbClr val="FF0000"/>
                          </a:solidFill>
                          <a:latin typeface="標楷體" panose="03000509000000000000" pitchFamily="65" charset="-120"/>
                          <a:ea typeface="標楷體" panose="03000509000000000000" pitchFamily="65" charset="-120"/>
                        </a:rPr>
                        <a:t>條第</a:t>
                      </a:r>
                      <a:r>
                        <a:rPr lang="en-US" altLang="zh-TW" sz="2200" b="1" dirty="0">
                          <a:solidFill>
                            <a:srgbClr val="FF0000"/>
                          </a:solidFill>
                          <a:latin typeface="標楷體" panose="03000509000000000000" pitchFamily="65" charset="-120"/>
                          <a:ea typeface="標楷體" panose="03000509000000000000" pitchFamily="65" charset="-120"/>
                        </a:rPr>
                        <a:t>1</a:t>
                      </a:r>
                      <a:r>
                        <a:rPr lang="zh-TW" altLang="en-US" sz="2200" b="1" dirty="0">
                          <a:solidFill>
                            <a:srgbClr val="FF0000"/>
                          </a:solidFill>
                          <a:latin typeface="標楷體" panose="03000509000000000000" pitchFamily="65" charset="-120"/>
                          <a:ea typeface="標楷體" panose="03000509000000000000" pitchFamily="65" charset="-120"/>
                        </a:rPr>
                        <a:t>項規定通知，但處分尚未確定者，適用修正後之規定</a:t>
                      </a:r>
                      <a:r>
                        <a:rPr lang="zh-TW" altLang="en-US" sz="2200" dirty="0">
                          <a:latin typeface="標楷體" panose="03000509000000000000" pitchFamily="65" charset="-120"/>
                          <a:ea typeface="標楷體" panose="03000509000000000000" pitchFamily="65" charset="-120"/>
                        </a:rPr>
                        <a:t>。」上開條項所稱「適用修正後之規定」，未定明適用前二條，爰僅適用第</a:t>
                      </a:r>
                      <a:r>
                        <a:rPr lang="en-US" altLang="zh-TW" sz="2200" dirty="0">
                          <a:latin typeface="標楷體" panose="03000509000000000000" pitchFamily="65" charset="-120"/>
                          <a:ea typeface="標楷體" panose="03000509000000000000" pitchFamily="65" charset="-120"/>
                        </a:rPr>
                        <a:t>103</a:t>
                      </a:r>
                      <a:r>
                        <a:rPr lang="zh-TW" altLang="en-US" sz="2200" dirty="0">
                          <a:latin typeface="標楷體" panose="03000509000000000000" pitchFamily="65" charset="-120"/>
                          <a:ea typeface="標楷體" panose="03000509000000000000" pitchFamily="65" charset="-120"/>
                        </a:rPr>
                        <a:t>條規定，而未及於第</a:t>
                      </a:r>
                      <a:r>
                        <a:rPr lang="en-US" altLang="zh-TW" sz="2200" dirty="0">
                          <a:latin typeface="標楷體" panose="03000509000000000000" pitchFamily="65" charset="-120"/>
                          <a:ea typeface="標楷體" panose="03000509000000000000" pitchFamily="65" charset="-120"/>
                        </a:rPr>
                        <a:t>101</a:t>
                      </a:r>
                      <a:r>
                        <a:rPr lang="zh-TW" altLang="en-US" sz="2200" dirty="0">
                          <a:latin typeface="標楷體" panose="03000509000000000000" pitchFamily="65" charset="-120"/>
                          <a:ea typeface="標楷體" panose="03000509000000000000" pitchFamily="65" charset="-120"/>
                        </a:rPr>
                        <a:t>條及第</a:t>
                      </a:r>
                      <a:r>
                        <a:rPr lang="en-US" altLang="zh-TW" sz="2200" dirty="0">
                          <a:latin typeface="標楷體" panose="03000509000000000000" pitchFamily="65" charset="-120"/>
                          <a:ea typeface="標楷體" panose="03000509000000000000" pitchFamily="65" charset="-120"/>
                        </a:rPr>
                        <a:t>102</a:t>
                      </a:r>
                      <a:r>
                        <a:rPr lang="zh-TW" altLang="en-US" sz="2200" dirty="0">
                          <a:latin typeface="標楷體" panose="03000509000000000000" pitchFamily="65" charset="-120"/>
                          <a:ea typeface="標楷體" panose="03000509000000000000" pitchFamily="65" charset="-120"/>
                        </a:rPr>
                        <a:t>條規定，依其修法理由，係為兼顧法安定性。</a:t>
                      </a:r>
                      <a:endParaRPr lang="en-US" altLang="zh-TW" sz="2200" dirty="0">
                        <a:latin typeface="標楷體" panose="03000509000000000000" pitchFamily="65" charset="-120"/>
                        <a:ea typeface="標楷體" panose="03000509000000000000" pitchFamily="65" charset="-120"/>
                      </a:endParaRPr>
                    </a:p>
                    <a:p>
                      <a:pPr marL="541338" indent="-541338" algn="just">
                        <a:lnSpc>
                          <a:spcPts val="2500"/>
                        </a:lnSpc>
                      </a:pPr>
                      <a:r>
                        <a:rPr lang="zh-TW" altLang="en-US" sz="2200" dirty="0">
                          <a:latin typeface="標楷體" panose="03000509000000000000" pitchFamily="65" charset="-120"/>
                          <a:ea typeface="標楷體" panose="03000509000000000000" pitchFamily="65" charset="-120"/>
                        </a:rPr>
                        <a:t>三、此外，採購法修法後第</a:t>
                      </a:r>
                      <a:r>
                        <a:rPr lang="en-US" altLang="zh-TW" sz="2200" dirty="0">
                          <a:latin typeface="標楷體" panose="03000509000000000000" pitchFamily="65" charset="-120"/>
                          <a:ea typeface="標楷體" panose="03000509000000000000" pitchFamily="65" charset="-120"/>
                        </a:rPr>
                        <a:t>101</a:t>
                      </a:r>
                      <a:r>
                        <a:rPr lang="zh-TW" altLang="en-US" sz="2200" dirty="0">
                          <a:latin typeface="標楷體" panose="03000509000000000000" pitchFamily="65" charset="-120"/>
                          <a:ea typeface="標楷體" panose="03000509000000000000" pitchFamily="65" charset="-120"/>
                        </a:rPr>
                        <a:t>條增訂「陳述意見」、「成立採購工作及審查小組」等係</a:t>
                      </a:r>
                      <a:r>
                        <a:rPr lang="zh-TW" altLang="en-US" sz="2200" b="1" dirty="0">
                          <a:solidFill>
                            <a:srgbClr val="FF0000"/>
                          </a:solidFill>
                          <a:latin typeface="標楷體" panose="03000509000000000000" pitchFamily="65" charset="-120"/>
                          <a:ea typeface="標楷體" panose="03000509000000000000" pitchFamily="65" charset="-120"/>
                        </a:rPr>
                        <a:t>裁處程序之規定，縱依程序從新原則，係指該事件刻正進行該程序或尚未經該程序階段，始適用之</a:t>
                      </a:r>
                      <a:r>
                        <a:rPr lang="zh-TW" altLang="en-US" sz="2200" dirty="0">
                          <a:latin typeface="標楷體" panose="03000509000000000000" pitchFamily="65" charset="-120"/>
                          <a:ea typeface="標楷體" panose="03000509000000000000" pitchFamily="65" charset="-120"/>
                        </a:rPr>
                        <a:t>，非就已經過之程序重新進行；若裁處</a:t>
                      </a:r>
                      <a:r>
                        <a:rPr lang="en-US" altLang="zh-TW" sz="2200" dirty="0">
                          <a:latin typeface="標楷體" panose="03000509000000000000" pitchFamily="65" charset="-120"/>
                          <a:ea typeface="標楷體" panose="03000509000000000000" pitchFamily="65" charset="-120"/>
                        </a:rPr>
                        <a:t>(</a:t>
                      </a:r>
                      <a:r>
                        <a:rPr lang="zh-TW" altLang="en-US" sz="2200" dirty="0">
                          <a:latin typeface="標楷體" panose="03000509000000000000" pitchFamily="65" charset="-120"/>
                          <a:ea typeface="標楷體" panose="03000509000000000000" pitchFamily="65" charset="-120"/>
                        </a:rPr>
                        <a:t>通知</a:t>
                      </a:r>
                      <a:r>
                        <a:rPr lang="en-US" altLang="zh-TW" sz="2200" dirty="0">
                          <a:latin typeface="標楷體" panose="03000509000000000000" pitchFamily="65" charset="-120"/>
                          <a:ea typeface="標楷體" panose="03000509000000000000" pitchFamily="65" charset="-120"/>
                        </a:rPr>
                        <a:t>)</a:t>
                      </a:r>
                      <a:r>
                        <a:rPr lang="zh-TW" altLang="en-US" sz="2200" dirty="0">
                          <a:latin typeface="標楷體" panose="03000509000000000000" pitchFamily="65" charset="-120"/>
                          <a:ea typeface="標楷體" panose="03000509000000000000" pitchFamily="65" charset="-120"/>
                        </a:rPr>
                        <a:t>程序已完成，則既無從進行該程序，爰亦無程序從新之適用。</a:t>
                      </a:r>
                    </a:p>
                  </a:txBody>
                  <a:tcPr marL="0" marR="0" marT="0" marB="0" anchor="ctr">
                    <a:lnL>
                      <a:noFill/>
                    </a:lnL>
                    <a:lnR>
                      <a:noFill/>
                    </a:lnR>
                    <a:lnT>
                      <a:noFill/>
                    </a:lnT>
                    <a:lnB>
                      <a:noFill/>
                    </a:lnB>
                    <a:noFill/>
                  </a:tcPr>
                </a:tc>
                <a:extLst>
                  <a:ext uri="{0D108BD9-81ED-4DB2-BD59-A6C34878D82A}">
                    <a16:rowId xmlns:a16="http://schemas.microsoft.com/office/drawing/2014/main" val="2236822069"/>
                  </a:ext>
                </a:extLst>
              </a:tr>
            </a:tbl>
          </a:graphicData>
        </a:graphic>
      </p:graphicFrame>
      <p:sp>
        <p:nvSpPr>
          <p:cNvPr id="6" name="Rectangle 1">
            <a:extLst>
              <a:ext uri="{FF2B5EF4-FFF2-40B4-BE49-F238E27FC236}">
                <a16:creationId xmlns:a16="http://schemas.microsoft.com/office/drawing/2014/main" id="{A6DCC3C2-FD8A-4985-B076-B630727646FB}"/>
              </a:ext>
            </a:extLst>
          </p:cNvPr>
          <p:cNvSpPr>
            <a:spLocks noChangeArrowheads="1"/>
          </p:cNvSpPr>
          <p:nvPr/>
        </p:nvSpPr>
        <p:spPr bwMode="auto">
          <a:xfrm>
            <a:off x="107504" y="155090"/>
            <a:ext cx="8712968"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hangingPunct="0">
              <a:defRPr>
                <a:solidFill>
                  <a:schemeClr val="tx1"/>
                </a:solidFill>
                <a:latin typeface="Arial" panose="020B0604020202020204" pitchFamily="34" charset="0"/>
              </a:defRPr>
            </a:lvl1pPr>
            <a:lvl2pPr eaLnBrk="0" hangingPunct="0">
              <a:defRPr>
                <a:solidFill>
                  <a:schemeClr val="tx1"/>
                </a:solidFill>
                <a:latin typeface="Arial" panose="020B0604020202020204" pitchFamily="34" charset="0"/>
              </a:defRPr>
            </a:lvl2pPr>
            <a:lvl3pPr eaLnBrk="0" hangingPunct="0">
              <a:defRPr>
                <a:solidFill>
                  <a:schemeClr val="tx1"/>
                </a:solidFill>
                <a:latin typeface="Arial" panose="020B0604020202020204" pitchFamily="34" charset="0"/>
              </a:defRPr>
            </a:lvl3pPr>
            <a:lvl4pPr eaLnBrk="0" hangingPunct="0">
              <a:defRPr>
                <a:solidFill>
                  <a:schemeClr val="tx1"/>
                </a:solidFill>
                <a:latin typeface="Arial" panose="020B0604020202020204" pitchFamily="34" charset="0"/>
              </a:defRPr>
            </a:lvl4pPr>
            <a:lvl5pPr eaLnBrk="0" hangingPunct="0">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zh-TW" altLang="zh-TW" sz="20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cs typeface="Times New Roman" panose="02020603050405020304" pitchFamily="18" charset="0"/>
              </a:rPr>
              <a:t>行政院公共工程委員會108年7月12日工程企字第1080100588號</a:t>
            </a:r>
            <a:r>
              <a:rPr kumimoji="0" lang="zh-TW" altLang="en-US" sz="20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cs typeface="Times New Roman" panose="02020603050405020304" pitchFamily="18" charset="0"/>
              </a:rPr>
              <a:t>函</a:t>
            </a:r>
            <a:br>
              <a:rPr kumimoji="0" lang="zh-TW" altLang="zh-TW" sz="20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cs typeface="Times New Roman" panose="02020603050405020304" pitchFamily="18" charset="0"/>
              </a:rPr>
            </a:br>
            <a:r>
              <a:rPr kumimoji="0" lang="zh-TW" altLang="zh-TW" sz="20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cs typeface="Times New Roman" panose="02020603050405020304" pitchFamily="18" charset="0"/>
              </a:rPr>
              <a:t>根據政府採購法　第一百零一條　第一百零二條　第一百零三條</a:t>
            </a:r>
            <a:endParaRPr kumimoji="0" lang="zh-TW" altLang="zh-TW" sz="1800" b="0" i="0" u="none" strike="noStrike" cap="none" normalizeH="0" baseline="0" dirty="0">
              <a:ln>
                <a:noFill/>
              </a:ln>
              <a:solidFill>
                <a:srgbClr val="000000"/>
              </a:solidFill>
              <a:effectLst/>
            </a:endParaRPr>
          </a:p>
        </p:txBody>
      </p:sp>
    </p:spTree>
    <p:extLst>
      <p:ext uri="{BB962C8B-B14F-4D97-AF65-F5344CB8AC3E}">
        <p14:creationId xmlns:p14="http://schemas.microsoft.com/office/powerpoint/2010/main" val="1755819334"/>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圖片 5">
            <a:extLst>
              <a:ext uri="{FF2B5EF4-FFF2-40B4-BE49-F238E27FC236}">
                <a16:creationId xmlns:a16="http://schemas.microsoft.com/office/drawing/2014/main" id="{6CD01711-3A00-499D-A234-C464A88FC3B5}"/>
              </a:ext>
            </a:extLst>
          </p:cNvPr>
          <p:cNvPicPr>
            <a:picLocks noChangeAspect="1"/>
          </p:cNvPicPr>
          <p:nvPr/>
        </p:nvPicPr>
        <p:blipFill rotWithShape="1">
          <a:blip r:embed="rId2"/>
          <a:srcRect l="6688" t="22000" r="64962" b="6601"/>
          <a:stretch/>
        </p:blipFill>
        <p:spPr>
          <a:xfrm>
            <a:off x="683568" y="129284"/>
            <a:ext cx="8075240" cy="6552728"/>
          </a:xfrm>
          <a:prstGeom prst="rect">
            <a:avLst/>
          </a:prstGeom>
          <a:ln>
            <a:solidFill>
              <a:schemeClr val="accent1"/>
            </a:solidFill>
          </a:ln>
        </p:spPr>
      </p:pic>
      <p:sp>
        <p:nvSpPr>
          <p:cNvPr id="2" name="文字方塊 1">
            <a:extLst>
              <a:ext uri="{FF2B5EF4-FFF2-40B4-BE49-F238E27FC236}">
                <a16:creationId xmlns:a16="http://schemas.microsoft.com/office/drawing/2014/main" id="{742EF820-3D5B-453C-A00E-4A8C2DDF0436}"/>
              </a:ext>
            </a:extLst>
          </p:cNvPr>
          <p:cNvSpPr txBox="1"/>
          <p:nvPr/>
        </p:nvSpPr>
        <p:spPr>
          <a:xfrm>
            <a:off x="683568" y="6020830"/>
            <a:ext cx="8075240" cy="707886"/>
          </a:xfrm>
          <a:prstGeom prst="rect">
            <a:avLst/>
          </a:prstGeom>
          <a:solidFill>
            <a:srgbClr val="FFFF00"/>
          </a:solidFill>
          <a:ln>
            <a:solidFill>
              <a:srgbClr val="FF0000"/>
            </a:solidFill>
          </a:ln>
        </p:spPr>
        <p:txBody>
          <a:bodyPr wrap="square" rtlCol="0">
            <a:spAutoFit/>
          </a:bodyPr>
          <a:lstStyle/>
          <a:p>
            <a:r>
              <a:rPr lang="en-US" altLang="zh-TW" sz="2000" b="1" dirty="0">
                <a:latin typeface="標楷體" panose="03000509000000000000" pitchFamily="65" charset="-120"/>
                <a:ea typeface="標楷體" panose="03000509000000000000" pitchFamily="65" charset="-120"/>
              </a:rPr>
              <a:t>1.</a:t>
            </a:r>
            <a:r>
              <a:rPr lang="zh-TW" altLang="en-US" sz="2000" b="1" dirty="0">
                <a:latin typeface="標楷體" panose="03000509000000000000" pitchFamily="65" charset="-120"/>
                <a:ea typeface="標楷體" panose="03000509000000000000" pitchFamily="65" charset="-120"/>
              </a:rPr>
              <a:t>某工程進度落後案。</a:t>
            </a:r>
            <a:r>
              <a:rPr lang="en-US" altLang="zh-TW" sz="2000" b="1" dirty="0">
                <a:latin typeface="標楷體" panose="03000509000000000000" pitchFamily="65" charset="-120"/>
                <a:ea typeface="標楷體" panose="03000509000000000000" pitchFamily="65" charset="-120"/>
              </a:rPr>
              <a:t>2.</a:t>
            </a:r>
            <a:r>
              <a:rPr lang="zh-TW" altLang="en-US" sz="2000" b="1" dirty="0">
                <a:latin typeface="標楷體" panose="03000509000000000000" pitchFamily="65" charset="-120"/>
                <a:ea typeface="標楷體" panose="03000509000000000000" pitchFamily="65" charset="-120"/>
              </a:rPr>
              <a:t>某資訊勞務進度落後。</a:t>
            </a:r>
            <a:r>
              <a:rPr lang="en-US" altLang="zh-TW" sz="2000" b="1" dirty="0">
                <a:latin typeface="標楷體" panose="03000509000000000000" pitchFamily="65" charset="-120"/>
                <a:ea typeface="標楷體" panose="03000509000000000000" pitchFamily="65" charset="-120"/>
              </a:rPr>
              <a:t>3.</a:t>
            </a:r>
            <a:r>
              <a:rPr lang="zh-TW" altLang="en-US" sz="2000" b="1" dirty="0">
                <a:latin typeface="標楷體" panose="03000509000000000000" pitchFamily="65" charset="-120"/>
                <a:ea typeface="標楷體" panose="03000509000000000000" pitchFamily="65" charset="-120"/>
              </a:rPr>
              <a:t>某案開標前。</a:t>
            </a:r>
            <a:r>
              <a:rPr lang="en-US" altLang="zh-TW" sz="2000" b="1" dirty="0">
                <a:latin typeface="標楷體" panose="03000509000000000000" pitchFamily="65" charset="-120"/>
                <a:ea typeface="標楷體" panose="03000509000000000000" pitchFamily="65" charset="-120"/>
              </a:rPr>
              <a:t>4.</a:t>
            </a:r>
            <a:r>
              <a:rPr lang="zh-TW" altLang="en-US" sz="2000" b="1" dirty="0">
                <a:latin typeface="標楷體" panose="03000509000000000000" pitchFamily="65" charset="-120"/>
                <a:ea typeface="標楷體" panose="03000509000000000000" pitchFamily="65" charset="-120"/>
              </a:rPr>
              <a:t>某財物安裝案。</a:t>
            </a:r>
            <a:r>
              <a:rPr lang="en-US" altLang="zh-TW" sz="2000" b="1" dirty="0">
                <a:latin typeface="標楷體" panose="03000509000000000000" pitchFamily="65" charset="-120"/>
                <a:ea typeface="標楷體" panose="03000509000000000000" pitchFamily="65" charset="-120"/>
              </a:rPr>
              <a:t>5.</a:t>
            </a:r>
            <a:r>
              <a:rPr lang="zh-TW" altLang="en-US" sz="2000" b="1" dirty="0">
                <a:latin typeface="標楷體" panose="03000509000000000000" pitchFamily="65" charset="-120"/>
                <a:ea typeface="標楷體" panose="03000509000000000000" pitchFamily="65" charset="-120"/>
              </a:rPr>
              <a:t>某料料供應案。</a:t>
            </a:r>
          </a:p>
        </p:txBody>
      </p:sp>
      <p:cxnSp>
        <p:nvCxnSpPr>
          <p:cNvPr id="7" name="直線接點 6">
            <a:extLst>
              <a:ext uri="{FF2B5EF4-FFF2-40B4-BE49-F238E27FC236}">
                <a16:creationId xmlns:a16="http://schemas.microsoft.com/office/drawing/2014/main" id="{F82A689A-A56C-4FDD-803B-4B632D9C0ED8}"/>
              </a:ext>
            </a:extLst>
          </p:cNvPr>
          <p:cNvCxnSpPr/>
          <p:nvPr/>
        </p:nvCxnSpPr>
        <p:spPr>
          <a:xfrm>
            <a:off x="5220072" y="2852936"/>
            <a:ext cx="2736304" cy="0"/>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8" name="直線接點 7">
            <a:extLst>
              <a:ext uri="{FF2B5EF4-FFF2-40B4-BE49-F238E27FC236}">
                <a16:creationId xmlns:a16="http://schemas.microsoft.com/office/drawing/2014/main" id="{7C4EFDC4-7DA3-450C-8BBA-902118207298}"/>
              </a:ext>
            </a:extLst>
          </p:cNvPr>
          <p:cNvCxnSpPr>
            <a:cxnSpLocks/>
          </p:cNvCxnSpPr>
          <p:nvPr/>
        </p:nvCxnSpPr>
        <p:spPr>
          <a:xfrm>
            <a:off x="5364088" y="5085184"/>
            <a:ext cx="2592288"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0" name="直線接點 9">
            <a:extLst>
              <a:ext uri="{FF2B5EF4-FFF2-40B4-BE49-F238E27FC236}">
                <a16:creationId xmlns:a16="http://schemas.microsoft.com/office/drawing/2014/main" id="{7C25D949-128D-437A-ABA4-0A84357F4CFC}"/>
              </a:ext>
            </a:extLst>
          </p:cNvPr>
          <p:cNvCxnSpPr>
            <a:cxnSpLocks/>
          </p:cNvCxnSpPr>
          <p:nvPr/>
        </p:nvCxnSpPr>
        <p:spPr>
          <a:xfrm>
            <a:off x="1979712" y="5229200"/>
            <a:ext cx="2448272"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26141373"/>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日期版面配置區 3">
            <a:extLst>
              <a:ext uri="{FF2B5EF4-FFF2-40B4-BE49-F238E27FC236}">
                <a16:creationId xmlns:a16="http://schemas.microsoft.com/office/drawing/2014/main" id="{D15DE0F6-7AF9-4F88-8D46-2444738C41A7}"/>
              </a:ext>
            </a:extLst>
          </p:cNvPr>
          <p:cNvSpPr>
            <a:spLocks noGrp="1"/>
          </p:cNvSpPr>
          <p:nvPr>
            <p:ph type="dt" sz="half" idx="10"/>
          </p:nvPr>
        </p:nvSpPr>
        <p:spPr/>
        <p:txBody>
          <a:bodyPr/>
          <a:lstStyle/>
          <a:p>
            <a:pPr>
              <a:defRPr/>
            </a:pPr>
            <a:fld id="{37589A65-F6F5-4916-A050-5CEA0761EA69}" type="datetime1">
              <a:rPr lang="zh-TW" altLang="en-US" smtClean="0"/>
              <a:pPr>
                <a:defRPr/>
              </a:pPr>
              <a:t>2020/9/27</a:t>
            </a:fld>
            <a:endParaRPr lang="en-US" altLang="zh-TW"/>
          </a:p>
        </p:txBody>
      </p:sp>
      <p:pic>
        <p:nvPicPr>
          <p:cNvPr id="6" name="圖片 5">
            <a:extLst>
              <a:ext uri="{FF2B5EF4-FFF2-40B4-BE49-F238E27FC236}">
                <a16:creationId xmlns:a16="http://schemas.microsoft.com/office/drawing/2014/main" id="{6CD01711-3A00-499D-A234-C464A88FC3B5}"/>
              </a:ext>
            </a:extLst>
          </p:cNvPr>
          <p:cNvPicPr>
            <a:picLocks noChangeAspect="1"/>
          </p:cNvPicPr>
          <p:nvPr/>
        </p:nvPicPr>
        <p:blipFill rotWithShape="1">
          <a:blip r:embed="rId2"/>
          <a:srcRect l="35825" t="23400" r="35825" b="10801"/>
          <a:stretch/>
        </p:blipFill>
        <p:spPr>
          <a:xfrm>
            <a:off x="539552" y="116632"/>
            <a:ext cx="7920880" cy="6624736"/>
          </a:xfrm>
          <a:prstGeom prst="rect">
            <a:avLst/>
          </a:prstGeom>
          <a:ln>
            <a:solidFill>
              <a:schemeClr val="accent1"/>
            </a:solidFill>
          </a:ln>
        </p:spPr>
      </p:pic>
      <p:cxnSp>
        <p:nvCxnSpPr>
          <p:cNvPr id="7" name="直線接點 6">
            <a:extLst>
              <a:ext uri="{FF2B5EF4-FFF2-40B4-BE49-F238E27FC236}">
                <a16:creationId xmlns:a16="http://schemas.microsoft.com/office/drawing/2014/main" id="{87539486-629D-4F69-A018-7E99CA292E7A}"/>
              </a:ext>
            </a:extLst>
          </p:cNvPr>
          <p:cNvCxnSpPr>
            <a:cxnSpLocks/>
          </p:cNvCxnSpPr>
          <p:nvPr/>
        </p:nvCxnSpPr>
        <p:spPr>
          <a:xfrm>
            <a:off x="2123728" y="5445224"/>
            <a:ext cx="467072" cy="0"/>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87777347"/>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圖片 5">
            <a:extLst>
              <a:ext uri="{FF2B5EF4-FFF2-40B4-BE49-F238E27FC236}">
                <a16:creationId xmlns:a16="http://schemas.microsoft.com/office/drawing/2014/main" id="{6CD01711-3A00-499D-A234-C464A88FC3B5}"/>
              </a:ext>
            </a:extLst>
          </p:cNvPr>
          <p:cNvPicPr>
            <a:picLocks noChangeAspect="1"/>
          </p:cNvPicPr>
          <p:nvPr/>
        </p:nvPicPr>
        <p:blipFill rotWithShape="1">
          <a:blip r:embed="rId2"/>
          <a:srcRect l="65750" t="20601" r="6688" b="10801"/>
          <a:stretch/>
        </p:blipFill>
        <p:spPr>
          <a:xfrm>
            <a:off x="1403648" y="188640"/>
            <a:ext cx="6840760" cy="6192688"/>
          </a:xfrm>
          <a:prstGeom prst="rect">
            <a:avLst/>
          </a:prstGeom>
          <a:ln>
            <a:solidFill>
              <a:schemeClr val="accent1"/>
            </a:solidFill>
          </a:ln>
        </p:spPr>
      </p:pic>
      <p:cxnSp>
        <p:nvCxnSpPr>
          <p:cNvPr id="7" name="直線接點 6">
            <a:extLst>
              <a:ext uri="{FF2B5EF4-FFF2-40B4-BE49-F238E27FC236}">
                <a16:creationId xmlns:a16="http://schemas.microsoft.com/office/drawing/2014/main" id="{C0FB26D6-59BF-4C4B-84B9-791B534811F0}"/>
              </a:ext>
            </a:extLst>
          </p:cNvPr>
          <p:cNvCxnSpPr>
            <a:cxnSpLocks/>
          </p:cNvCxnSpPr>
          <p:nvPr/>
        </p:nvCxnSpPr>
        <p:spPr>
          <a:xfrm>
            <a:off x="3059832" y="5157192"/>
            <a:ext cx="864096" cy="0"/>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24132390"/>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9" name="Rectangle 5"/>
          <p:cNvSpPr>
            <a:spLocks noChangeArrowheads="1"/>
          </p:cNvSpPr>
          <p:nvPr/>
        </p:nvSpPr>
        <p:spPr bwMode="auto">
          <a:xfrm>
            <a:off x="683568" y="1700808"/>
            <a:ext cx="7416800" cy="24929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kumimoji="1" sz="3200">
                <a:solidFill>
                  <a:schemeClr val="tx1"/>
                </a:solidFill>
                <a:latin typeface="Arial" pitchFamily="34" charset="0"/>
                <a:ea typeface="新細明體" pitchFamily="18" charset="-120"/>
              </a:defRPr>
            </a:lvl1pPr>
            <a:lvl2pPr marL="742950" indent="-285750" eaLnBrk="0" hangingPunct="0">
              <a:spcBef>
                <a:spcPct val="20000"/>
              </a:spcBef>
              <a:buChar char="–"/>
              <a:defRPr kumimoji="1" sz="2800">
                <a:solidFill>
                  <a:schemeClr val="tx1"/>
                </a:solidFill>
                <a:latin typeface="Arial" pitchFamily="34" charset="0"/>
                <a:ea typeface="新細明體" pitchFamily="18" charset="-120"/>
              </a:defRPr>
            </a:lvl2pPr>
            <a:lvl3pPr marL="1143000" indent="-228600" eaLnBrk="0" hangingPunct="0">
              <a:spcBef>
                <a:spcPct val="20000"/>
              </a:spcBef>
              <a:buChar char="•"/>
              <a:defRPr kumimoji="1" sz="2400">
                <a:solidFill>
                  <a:schemeClr val="tx1"/>
                </a:solidFill>
                <a:latin typeface="Arial" pitchFamily="34" charset="0"/>
                <a:ea typeface="新細明體" pitchFamily="18" charset="-120"/>
              </a:defRPr>
            </a:lvl3pPr>
            <a:lvl4pPr marL="1600200" indent="-228600" eaLnBrk="0" hangingPunct="0">
              <a:spcBef>
                <a:spcPct val="20000"/>
              </a:spcBef>
              <a:buChar char="–"/>
              <a:defRPr kumimoji="1" sz="2000">
                <a:solidFill>
                  <a:schemeClr val="tx1"/>
                </a:solidFill>
                <a:latin typeface="Arial" pitchFamily="34" charset="0"/>
                <a:ea typeface="新細明體" pitchFamily="18" charset="-120"/>
              </a:defRPr>
            </a:lvl4pPr>
            <a:lvl5pPr marL="2057400" indent="-228600" eaLnBrk="0" hangingPunct="0">
              <a:spcBef>
                <a:spcPct val="20000"/>
              </a:spcBef>
              <a:buChar char="»"/>
              <a:defRPr kumimoji="1" sz="2000">
                <a:solidFill>
                  <a:schemeClr val="tx1"/>
                </a:solidFill>
                <a:latin typeface="Arial" pitchFamily="34"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9pPr>
          </a:lstStyle>
          <a:p>
            <a:pPr algn="ctr" eaLnBrk="1" hangingPunct="1">
              <a:lnSpc>
                <a:spcPct val="150000"/>
              </a:lnSpc>
              <a:spcBef>
                <a:spcPct val="0"/>
              </a:spcBef>
              <a:buFontTx/>
              <a:buNone/>
            </a:pPr>
            <a:r>
              <a:rPr lang="zh-TW" altLang="en-US" sz="4000" b="1" dirty="0">
                <a:latin typeface="微軟正黑體" pitchFamily="34" charset="-120"/>
                <a:ea typeface="微軟正黑體" pitchFamily="34" charset="-120"/>
              </a:rPr>
              <a:t>簡報完畢</a:t>
            </a:r>
          </a:p>
          <a:p>
            <a:pPr algn="ctr" eaLnBrk="1" hangingPunct="1">
              <a:lnSpc>
                <a:spcPct val="150000"/>
              </a:lnSpc>
              <a:spcBef>
                <a:spcPct val="0"/>
              </a:spcBef>
              <a:buFontTx/>
              <a:buNone/>
            </a:pPr>
            <a:r>
              <a:rPr lang="zh-TW" altLang="en-US" sz="4000" b="1" dirty="0">
                <a:latin typeface="微軟正黑體" pitchFamily="34" charset="-120"/>
                <a:ea typeface="微軟正黑體" pitchFamily="34" charset="-120"/>
              </a:rPr>
              <a:t>敬請指導</a:t>
            </a:r>
            <a:endParaRPr lang="en-US" altLang="zh-TW" sz="4000" b="1" u="sng" dirty="0">
              <a:latin typeface="微軟正黑體" pitchFamily="34" charset="-120"/>
              <a:ea typeface="微軟正黑體" pitchFamily="34" charset="-120"/>
            </a:endParaRPr>
          </a:p>
          <a:p>
            <a:pPr algn="ctr" eaLnBrk="1" hangingPunct="1">
              <a:lnSpc>
                <a:spcPct val="150000"/>
              </a:lnSpc>
              <a:spcBef>
                <a:spcPct val="0"/>
              </a:spcBef>
              <a:buFontTx/>
              <a:buNone/>
            </a:pPr>
            <a:r>
              <a:rPr kumimoji="0" lang="en-US" altLang="zh-TW" sz="2400" b="1" dirty="0">
                <a:latin typeface="微軟正黑體" pitchFamily="34" charset="-120"/>
                <a:ea typeface="微軟正黑體" pitchFamily="34" charset="-120"/>
              </a:rPr>
              <a:t>jawjeong@yahoo.com.tw</a:t>
            </a:r>
          </a:p>
        </p:txBody>
      </p:sp>
    </p:spTree>
  </p:cSld>
  <p:clrMapOvr>
    <a:masterClrMapping/>
  </p:clrMapOvr>
</p:sld>
</file>

<file path=ppt/theme/_rels/them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預設簡報設計">
  <a:themeElements>
    <a:clrScheme name="預設簡報設計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預設簡報設計">
      <a:majorFont>
        <a:latin typeface="Arial"/>
        <a:ea typeface="新細明體"/>
        <a:cs typeface=""/>
      </a:majorFont>
      <a:minorFont>
        <a:latin typeface="Arial"/>
        <a:ea typeface="新細明體"/>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預設簡報設計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預設簡報設計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預設簡報設計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預設簡報設計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預設簡報設計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預設簡報設計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預設簡報設計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預設簡報設計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預設簡報設計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預設簡報設計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預設簡報設計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預設簡報設計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有機">
  <a:themeElements>
    <a:clrScheme name="有機">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有機">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有機">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rotWithShape="1">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rnd" cmpd="sng" algn="ctr">
          <a:solidFill>
            <a:schemeClr val="phClr"/>
          </a:solidFill>
          <a:prstDash val="solid"/>
        </a:ln>
        <a:ln w="15875" cap="rnd" cmpd="sng" algn="ctr">
          <a:solidFill>
            <a:schemeClr val="phClr"/>
          </a:solidFill>
          <a:prstDash val="solid"/>
        </a:ln>
        <a:ln w="25400" cap="rnd"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DAC20F1-423D-49E2-BD0B-50532748BAD0}"/>
    </a:ext>
  </a:extLst>
</a:theme>
</file>

<file path=ppt/theme/theme3.xml><?xml version="1.0" encoding="utf-8"?>
<a:theme xmlns:a="http://schemas.openxmlformats.org/drawingml/2006/main" name="Office 佈景主題">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佈景主題">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29517</TotalTime>
  <Words>24231</Words>
  <Application>Microsoft Office PowerPoint</Application>
  <PresentationFormat>如螢幕大小 (4:3)</PresentationFormat>
  <Paragraphs>1682</Paragraphs>
  <Slides>141</Slides>
  <Notes>8</Notes>
  <HiddenSlides>0</HiddenSlides>
  <MMClips>0</MMClips>
  <ScaleCrop>false</ScaleCrop>
  <HeadingPairs>
    <vt:vector size="6" baseType="variant">
      <vt:variant>
        <vt:lpstr>使用字型</vt:lpstr>
      </vt:variant>
      <vt:variant>
        <vt:i4>7</vt:i4>
      </vt:variant>
      <vt:variant>
        <vt:lpstr>佈景主題</vt:lpstr>
      </vt:variant>
      <vt:variant>
        <vt:i4>2</vt:i4>
      </vt:variant>
      <vt:variant>
        <vt:lpstr>投影片標題</vt:lpstr>
      </vt:variant>
      <vt:variant>
        <vt:i4>141</vt:i4>
      </vt:variant>
    </vt:vector>
  </HeadingPairs>
  <TitlesOfParts>
    <vt:vector size="150" baseType="lpstr">
      <vt:lpstr>微軟正黑體</vt:lpstr>
      <vt:lpstr>標楷體</vt:lpstr>
      <vt:lpstr>Arial</vt:lpstr>
      <vt:lpstr>Garamond</vt:lpstr>
      <vt:lpstr>Times New Roman</vt:lpstr>
      <vt:lpstr>Verdana</vt:lpstr>
      <vt:lpstr>Wingdings</vt:lpstr>
      <vt:lpstr>預設簡報設計</vt:lpstr>
      <vt:lpstr>有機</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法令依據</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政府採購法—驗收分工</vt:lpstr>
      <vt:lpstr>法令依據</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減價收受</vt:lpstr>
      <vt:lpstr>PowerPoint 簡報</vt:lpstr>
      <vt:lpstr>PowerPoint 簡報</vt:lpstr>
      <vt:lpstr>PowerPoint 簡報</vt:lpstr>
      <vt:lpstr>採購契約要項第47點、第48點:逾期違約金之計算</vt:lpstr>
      <vt:lpstr>PowerPoint 簡報</vt:lpstr>
      <vt:lpstr>PowerPoint 簡報</vt:lpstr>
      <vt:lpstr>採購契約要項第51點:契約解除及終止</vt:lpstr>
      <vt:lpstr>採購契約要項第51點契約之解除權及終止權</vt:lpstr>
      <vt:lpstr>停止條件與解除條件</vt:lpstr>
      <vt:lpstr>PowerPoint 簡報</vt:lpstr>
      <vt:lpstr>PowerPoint 簡報</vt:lpstr>
      <vt:lpstr>PowerPoint 簡報</vt:lpstr>
      <vt:lpstr>採購契約要項第70點、第71點:民事訴訟、政府採購法之調解及仲裁之比較（1）</vt:lpstr>
      <vt:lpstr>採購契約要項第70點、第71點:民事訴訟、政府採購法之調解及仲裁之比較（2）</vt:lpstr>
      <vt:lpstr>採購契約要項第70點、第71點:政府採購爭議採行調解之途徑</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採購基礎教材</dc:title>
  <dc:creator>jawjeong</dc:creator>
  <cp:lastModifiedBy>user</cp:lastModifiedBy>
  <cp:revision>1177</cp:revision>
  <dcterms:created xsi:type="dcterms:W3CDTF">2006-11-21T01:01:47Z</dcterms:created>
  <dcterms:modified xsi:type="dcterms:W3CDTF">2020-09-27T08:01:22Z</dcterms:modified>
</cp:coreProperties>
</file>