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9" r:id="rId13"/>
    <p:sldId id="266" r:id="rId14"/>
    <p:sldId id="268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FFFF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19" autoAdjust="0"/>
    <p:restoredTop sz="97399" autoAdjust="0"/>
  </p:normalViewPr>
  <p:slideViewPr>
    <p:cSldViewPr>
      <p:cViewPr varScale="1">
        <p:scale>
          <a:sx n="66" d="100"/>
          <a:sy n="66" d="100"/>
        </p:scale>
        <p:origin x="-124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7BCD5-4816-4F43-B8DA-3A8770294351}" type="datetimeFigureOut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679E0-F0D8-4E1F-AE4B-E5757B1B26C5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5679E0-F0D8-4E1F-AE4B-E5757B1B26C5}" type="slidenum">
              <a:rPr lang="zh-TW" altLang="en-US" smtClean="0"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E4208-7204-43D5-8E54-EEEAD885850B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E1406-D10C-4C0A-9A88-CDB48960F384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449D-AD51-4E79-8F23-C99A49872265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C4777-B05B-4760-B3F3-E68E27015086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484D0-EF67-4B08-B38A-7D23D366D38D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AAEC0-A37E-4504-B2E6-1C5FE078C964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E6655-B1CD-47DC-A8FB-E4231269B3F2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60550-6151-4FFC-A5F1-95CA2FB73799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剪去並圓角化單一角落矩形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角三角形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2E0DB-14BE-40D2-B4DB-1D60F6F4DF32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手繪多邊形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手繪多邊形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F9572-9CF8-4AEF-ADD1-42985431384A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47D4B-FCBA-4952-87BE-576F294CB84D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37801A-AA8D-4BAF-B7E0-9E54EE270DEA}" type="datetime1">
              <a:rPr lang="zh-TW" altLang="en-US" smtClean="0"/>
              <a:t>2018/5/25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FF2954-2D62-4D5D-B2A7-E9E8E9A4A2F2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群組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手繪多邊形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手繪多邊形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 descr="IMG_101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214422"/>
            <a:ext cx="8001056" cy="5334038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428604"/>
            <a:ext cx="3845714" cy="113480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500034" y="1643050"/>
            <a:ext cx="79296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HK" sz="4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alibri" pitchFamily="34" charset="0"/>
                <a:ea typeface="新細明體" pitchFamily="18" charset="-120"/>
                <a:cs typeface="Times New Roman" pitchFamily="18" charset="0"/>
              </a:rPr>
              <a:t>白沙鄉赤崁村祖先捕丁香魚之演變</a:t>
            </a:r>
            <a:endParaRPr kumimoji="1" lang="zh-HK" sz="4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500430" y="5500702"/>
            <a:ext cx="26736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rPr>
              <a:t>主講人</a:t>
            </a:r>
            <a:r>
              <a:rPr kumimoji="1" lang="en-US" altLang="zh-TW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rPr>
              <a:t>:</a:t>
            </a: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新細明體" pitchFamily="18" charset="-120"/>
                <a:cs typeface="新細明體" pitchFamily="18" charset="-120"/>
              </a:rPr>
              <a:t>張清秋</a:t>
            </a:r>
            <a:endParaRPr kumimoji="1" lang="zh-HK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新細明體" pitchFamily="18" charset="-120"/>
              <a:cs typeface="新細明體" pitchFamily="18" charset="-12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000100" y="1071546"/>
            <a:ext cx="7387996" cy="4929222"/>
          </a:xfrm>
        </p:spPr>
        <p:txBody>
          <a:bodyPr>
            <a:normAutofit lnSpcReduction="10000"/>
          </a:bodyPr>
          <a:lstStyle/>
          <a:p>
            <a:pPr algn="l"/>
            <a:r>
              <a:rPr lang="zh-TW" altLang="en-US" sz="3600" b="1" dirty="0" smtClean="0">
                <a:solidFill>
                  <a:srgbClr val="00FFFF"/>
                </a:solidFill>
              </a:rPr>
              <a:t>大綱</a:t>
            </a:r>
            <a:endParaRPr lang="en-US" altLang="zh-HK" sz="3600" b="1" dirty="0" smtClean="0">
              <a:solidFill>
                <a:srgbClr val="00FFFF"/>
              </a:solidFill>
            </a:endParaRPr>
          </a:p>
          <a:p>
            <a:pPr algn="l"/>
            <a:r>
              <a:rPr lang="zh-HK" altLang="en-US" sz="2800" b="1" dirty="0" smtClean="0">
                <a:solidFill>
                  <a:srgbClr val="FFFF00"/>
                </a:solidFill>
              </a:rPr>
              <a:t>一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、丁香罾（又稱</a:t>
            </a:r>
            <a:r>
              <a:rPr lang="zh-TW" altLang="en-US" sz="2800" b="1" dirty="0" smtClean="0">
                <a:solidFill>
                  <a:srgbClr val="FFFF00"/>
                </a:solidFill>
              </a:rPr>
              <a:t>：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刺網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）</a:t>
            </a:r>
            <a:endParaRPr lang="en-US" altLang="zh-HK" sz="2800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sz="2800" b="1" dirty="0" smtClean="0">
                <a:solidFill>
                  <a:srgbClr val="FFFF00"/>
                </a:solidFill>
              </a:rPr>
              <a:t>二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、棒受網（又稱：欺仔火、鬼仔火、蹦仔火）</a:t>
            </a:r>
            <a:endParaRPr lang="zh-TW" altLang="en-US" sz="2800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sz="2800" b="1" dirty="0" smtClean="0">
                <a:solidFill>
                  <a:srgbClr val="FFFF00"/>
                </a:solidFill>
              </a:rPr>
              <a:t>三、埋罾網（又稱：四角網）</a:t>
            </a:r>
            <a:endParaRPr lang="zh-TW" altLang="en-US" sz="2800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sz="2800" b="1" dirty="0" smtClean="0">
                <a:solidFill>
                  <a:srgbClr val="FFFF00"/>
                </a:solidFill>
              </a:rPr>
              <a:t>四、焚寄網（又稱：畚箕網）</a:t>
            </a:r>
            <a:endParaRPr lang="zh-TW" altLang="en-US" sz="2800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sz="2800" b="1" dirty="0" smtClean="0">
                <a:solidFill>
                  <a:srgbClr val="FFFF00"/>
                </a:solidFill>
              </a:rPr>
              <a:t>五、扒網</a:t>
            </a:r>
            <a:endParaRPr lang="zh-TW" altLang="en-US" sz="2800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sz="2800" b="1" dirty="0" smtClean="0">
                <a:solidFill>
                  <a:srgbClr val="FFFF00"/>
                </a:solidFill>
              </a:rPr>
              <a:t>六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、石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滬、牽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罟</a:t>
            </a:r>
            <a:endParaRPr lang="en-US" altLang="zh-HK" sz="2800" b="1" dirty="0" smtClean="0">
              <a:solidFill>
                <a:srgbClr val="FFFF00"/>
              </a:solidFill>
            </a:endParaRPr>
          </a:p>
          <a:p>
            <a:pPr algn="l"/>
            <a:r>
              <a:rPr lang="zh-TW" altLang="en-US" sz="2800" b="1" dirty="0" smtClean="0">
                <a:solidFill>
                  <a:srgbClr val="FFFF00"/>
                </a:solidFill>
              </a:rPr>
              <a:t>七、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漁灶</a:t>
            </a:r>
            <a:r>
              <a:rPr lang="zh-TW" altLang="en-US" sz="2800" b="1" dirty="0" smtClean="0">
                <a:solidFill>
                  <a:srgbClr val="FFFF00"/>
                </a:solidFill>
              </a:rPr>
              <a:t>（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風灶）演變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史</a:t>
            </a:r>
            <a:endParaRPr lang="en-US" altLang="zh-HK" sz="2800" b="1" dirty="0" smtClean="0">
              <a:solidFill>
                <a:srgbClr val="FFFF00"/>
              </a:solidFill>
            </a:endParaRPr>
          </a:p>
          <a:p>
            <a:pPr algn="l"/>
            <a:r>
              <a:rPr lang="zh-TW" altLang="en-US" sz="2800" b="1" dirty="0" smtClean="0">
                <a:solidFill>
                  <a:srgbClr val="FFFF00"/>
                </a:solidFill>
              </a:rPr>
              <a:t>八</a:t>
            </a:r>
            <a:r>
              <a:rPr lang="zh-TW" altLang="en-US" sz="2800" b="1" dirty="0" smtClean="0">
                <a:solidFill>
                  <a:srgbClr val="FFFF00"/>
                </a:solidFill>
              </a:rPr>
              <a:t>、捕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魚</a:t>
            </a:r>
            <a:r>
              <a:rPr lang="zh-TW" altLang="en-US" sz="2800" b="1" dirty="0" smtClean="0">
                <a:solidFill>
                  <a:srgbClr val="FFFF00"/>
                </a:solidFill>
              </a:rPr>
              <a:t>經驗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及技能</a:t>
            </a:r>
            <a:endParaRPr lang="en-US" altLang="zh-HK" sz="2800" b="1" dirty="0" smtClean="0">
              <a:solidFill>
                <a:srgbClr val="FFFF00"/>
              </a:solidFill>
            </a:endParaRPr>
          </a:p>
          <a:p>
            <a:pPr algn="l"/>
            <a:r>
              <a:rPr lang="zh-TW" altLang="en-US" sz="2800" b="1" dirty="0" smtClean="0">
                <a:solidFill>
                  <a:srgbClr val="FFFF00"/>
                </a:solidFill>
              </a:rPr>
              <a:t>九</a:t>
            </a:r>
            <a:r>
              <a:rPr lang="zh-TW" altLang="en-US" sz="2800" b="1" dirty="0" smtClean="0">
                <a:solidFill>
                  <a:srgbClr val="FFFF00"/>
                </a:solidFill>
              </a:rPr>
              <a:t>、結論</a:t>
            </a:r>
            <a:endParaRPr lang="en-US" altLang="zh-HK" sz="2800" b="1" dirty="0" smtClean="0">
              <a:solidFill>
                <a:srgbClr val="FFFF00"/>
              </a:solidFill>
            </a:endParaRPr>
          </a:p>
          <a:p>
            <a:pPr algn="l"/>
            <a:endParaRPr lang="en-US" altLang="zh-HK" sz="2800" b="1" dirty="0" smtClean="0">
              <a:solidFill>
                <a:srgbClr val="FFFF00"/>
              </a:solidFill>
            </a:endParaRPr>
          </a:p>
          <a:p>
            <a:pPr algn="l"/>
            <a:endParaRPr lang="zh-TW" altLang="en-US" sz="2800" dirty="0" smtClean="0">
              <a:solidFill>
                <a:srgbClr val="FFFF00"/>
              </a:solidFill>
            </a:endParaRPr>
          </a:p>
          <a:p>
            <a:pPr algn="l"/>
            <a:endParaRPr lang="zh-TW" altLang="en-US" sz="2800" dirty="0" smtClean="0">
              <a:solidFill>
                <a:srgbClr val="FFFF00"/>
              </a:solidFill>
            </a:endParaRPr>
          </a:p>
          <a:p>
            <a:pPr algn="l"/>
            <a:endParaRPr lang="zh-TW" altLang="en-US" sz="2800" dirty="0"/>
          </a:p>
        </p:txBody>
      </p:sp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68" y="142852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圖片 6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57950" y="571480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圖片 7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14876" y="285728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7854696" cy="4929222"/>
          </a:xfrm>
        </p:spPr>
        <p:txBody>
          <a:bodyPr>
            <a:normAutofit/>
          </a:bodyPr>
          <a:lstStyle/>
          <a:p>
            <a:pPr algn="l"/>
            <a:r>
              <a:rPr lang="zh-HK" altLang="en-US" b="1" dirty="0" smtClean="0">
                <a:solidFill>
                  <a:srgbClr val="FFFF00"/>
                </a:solidFill>
              </a:rPr>
              <a:t>一、丁香罾（又稱</a:t>
            </a:r>
            <a:r>
              <a:rPr lang="zh-TW" altLang="en-US" b="1" dirty="0" smtClean="0">
                <a:solidFill>
                  <a:srgbClr val="FFFF00"/>
                </a:solidFill>
              </a:rPr>
              <a:t>：</a:t>
            </a:r>
            <a:r>
              <a:rPr lang="zh-HK" altLang="en-US" b="1" dirty="0" smtClean="0">
                <a:solidFill>
                  <a:srgbClr val="FFFF00"/>
                </a:solidFill>
              </a:rPr>
              <a:t>刺網）</a:t>
            </a:r>
            <a:endParaRPr lang="zh-TW" altLang="en-US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dirty="0" smtClean="0"/>
              <a:t>　　</a:t>
            </a:r>
            <a:r>
              <a:rPr lang="zh-TW" altLang="en-US" dirty="0" smtClean="0"/>
              <a:t>      </a:t>
            </a:r>
            <a:r>
              <a:rPr lang="zh-HK" altLang="en-US" sz="2800" b="1" dirty="0" smtClean="0"/>
              <a:t>歷史</a:t>
            </a:r>
            <a:r>
              <a:rPr lang="zh-HK" altLang="en-US" sz="2800" b="1" dirty="0" smtClean="0"/>
              <a:t>記載可考</a:t>
            </a:r>
            <a:r>
              <a:rPr lang="zh-TW" altLang="en-US" sz="2800" b="1" dirty="0" smtClean="0"/>
              <a:t>，</a:t>
            </a:r>
            <a:r>
              <a:rPr lang="zh-HK" altLang="en-US" sz="2800" b="1" dirty="0" smtClean="0"/>
              <a:t>較先有丁香罾</a:t>
            </a:r>
            <a:r>
              <a:rPr lang="zh-TW" altLang="en-US" sz="2800" b="1" dirty="0" smtClean="0"/>
              <a:t>，</a:t>
            </a:r>
            <a:r>
              <a:rPr lang="zh-HK" altLang="en-US" sz="2800" b="1" dirty="0" smtClean="0"/>
              <a:t>在光復</a:t>
            </a:r>
            <a:r>
              <a:rPr lang="zh-HK" altLang="en-US" sz="2800" b="1" dirty="0" smtClean="0"/>
              <a:t>前</a:t>
            </a:r>
            <a:endParaRPr lang="en-US" altLang="zh-HK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</a:t>
            </a:r>
            <a:r>
              <a:rPr lang="zh-HK" altLang="en-US" sz="2800" b="1" dirty="0" smtClean="0"/>
              <a:t>（約</a:t>
            </a:r>
            <a:r>
              <a:rPr lang="zh-TW" altLang="en-US" sz="2800" b="1" dirty="0" smtClean="0"/>
              <a:t> </a:t>
            </a:r>
            <a:r>
              <a:rPr lang="en-US" sz="2800" b="1" dirty="0" smtClean="0"/>
              <a:t>200</a:t>
            </a:r>
            <a:r>
              <a:rPr lang="zh-HK" altLang="en-US" sz="2800" b="1" dirty="0" smtClean="0"/>
              <a:t>年左右），當時的船係帆船，漁夫</a:t>
            </a:r>
            <a:r>
              <a:rPr lang="zh-HK" altLang="en-US" sz="2800" b="1" dirty="0" smtClean="0"/>
              <a:t>以</a:t>
            </a:r>
            <a:endParaRPr lang="en-US" altLang="zh-HK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</a:t>
            </a:r>
            <a:r>
              <a:rPr lang="zh-HK" altLang="en-US" sz="2800" b="1" dirty="0" smtClean="0"/>
              <a:t>搖櫓方式</a:t>
            </a:r>
            <a:r>
              <a:rPr lang="zh-HK" altLang="en-US" sz="2800" b="1" dirty="0" smtClean="0"/>
              <a:t>前往漁場。</a:t>
            </a:r>
            <a:endParaRPr lang="zh-TW" altLang="en-US" sz="2800" b="1" dirty="0" smtClean="0"/>
          </a:p>
          <a:p>
            <a:pPr algn="l"/>
            <a:r>
              <a:rPr lang="zh-TW" altLang="en-US" sz="2800" b="1" dirty="0" smtClean="0"/>
              <a:t>       </a:t>
            </a:r>
            <a:r>
              <a:rPr lang="zh-HK" altLang="en-US" sz="2800" b="1" dirty="0" smtClean="0"/>
              <a:t>漁</a:t>
            </a:r>
            <a:r>
              <a:rPr lang="zh-HK" altLang="en-US" sz="2800" b="1" dirty="0" smtClean="0"/>
              <a:t>法：清晨前至漁場，天未亮下網，等待魚</a:t>
            </a:r>
            <a:r>
              <a:rPr lang="zh-HK" altLang="en-US" sz="2800" b="1" dirty="0" smtClean="0"/>
              <a:t>往</a:t>
            </a:r>
            <a:r>
              <a:rPr lang="zh-TW" altLang="en-US" sz="2800" b="1" dirty="0" smtClean="0"/>
              <a:t> </a:t>
            </a:r>
            <a:endParaRPr lang="en-US" altLang="zh-TW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 </a:t>
            </a:r>
            <a:r>
              <a:rPr lang="zh-HK" altLang="en-US" sz="2800" b="1" dirty="0" smtClean="0"/>
              <a:t>網</a:t>
            </a:r>
            <a:r>
              <a:rPr lang="zh-HK" altLang="en-US" sz="2800" b="1" dirty="0" smtClean="0"/>
              <a:t>內衝，收網係在「流頭」收，再把魚抖</a:t>
            </a:r>
            <a:r>
              <a:rPr lang="zh-HK" altLang="en-US" sz="2800" b="1" dirty="0" smtClean="0"/>
              <a:t>進</a:t>
            </a:r>
            <a:endParaRPr lang="en-US" altLang="zh-HK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 </a:t>
            </a:r>
            <a:r>
              <a:rPr lang="zh-HK" altLang="en-US" sz="2800" b="1" dirty="0" smtClean="0"/>
              <a:t>簍</a:t>
            </a:r>
            <a:r>
              <a:rPr lang="zh-HK" altLang="en-US" sz="2800" b="1" dirty="0" smtClean="0"/>
              <a:t>仔，回航時把釣鈎垂放船尾，順便拖釣</a:t>
            </a:r>
            <a:r>
              <a:rPr lang="zh-HK" altLang="en-US" sz="2800" b="1" dirty="0" smtClean="0"/>
              <a:t>鰹</a:t>
            </a:r>
            <a:endParaRPr lang="en-US" altLang="zh-HK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 </a:t>
            </a:r>
            <a:r>
              <a:rPr lang="zh-HK" altLang="en-US" sz="2800" b="1" dirty="0" smtClean="0"/>
              <a:t>魚</a:t>
            </a:r>
            <a:r>
              <a:rPr lang="en-US" sz="2800" b="1" dirty="0" smtClean="0"/>
              <a:t>(</a:t>
            </a:r>
            <a:r>
              <a:rPr lang="zh-HK" altLang="en-US" sz="2800" b="1" dirty="0" smtClean="0"/>
              <a:t>烟仔魚</a:t>
            </a:r>
            <a:r>
              <a:rPr lang="en-US" sz="2800" b="1" dirty="0" smtClean="0"/>
              <a:t> )</a:t>
            </a:r>
            <a:r>
              <a:rPr lang="zh-HK" altLang="en-US" sz="2800" b="1" dirty="0" smtClean="0"/>
              <a:t>。</a:t>
            </a:r>
            <a:endParaRPr lang="zh-TW" altLang="en-US" sz="2800" b="1" dirty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44" y="214290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215074" y="285728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572560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圖片 5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2786058"/>
            <a:ext cx="714380" cy="21080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圖片 6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000496" y="2643182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圖片 7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643438" y="3571876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8110566" cy="4857784"/>
          </a:xfrm>
        </p:spPr>
        <p:txBody>
          <a:bodyPr>
            <a:normAutofit/>
          </a:bodyPr>
          <a:lstStyle/>
          <a:p>
            <a:pPr algn="l"/>
            <a:r>
              <a:rPr lang="zh-HK" altLang="en-US" b="1" dirty="0" smtClean="0">
                <a:solidFill>
                  <a:srgbClr val="FFFF00"/>
                </a:solidFill>
              </a:rPr>
              <a:t>二、棒受網（又稱：欺仔火、鬼仔火；淡水稱：蹦仔火）</a:t>
            </a:r>
            <a:endParaRPr lang="zh-TW" altLang="en-US" b="1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dirty="0" smtClean="0"/>
              <a:t>　　</a:t>
            </a:r>
            <a:r>
              <a:rPr lang="zh-TW" altLang="en-US" dirty="0" smtClean="0"/>
              <a:t>      </a:t>
            </a:r>
            <a:r>
              <a:rPr lang="zh-HK" altLang="en-US" sz="2800" b="1" dirty="0" smtClean="0"/>
              <a:t>棒</a:t>
            </a:r>
            <a:r>
              <a:rPr lang="zh-HK" altLang="en-US" sz="2800" b="1" dirty="0" smtClean="0"/>
              <a:t>受網在光復前</a:t>
            </a:r>
            <a:r>
              <a:rPr lang="zh-HK" altLang="en-US" sz="2800" b="1" dirty="0" smtClean="0"/>
              <a:t>，</a:t>
            </a:r>
            <a:r>
              <a:rPr lang="zh-TW" altLang="en-US" sz="2800" b="1" dirty="0" smtClean="0"/>
              <a:t>捕</a:t>
            </a:r>
            <a:r>
              <a:rPr lang="zh-HK" altLang="en-US" sz="2800" b="1" dirty="0" smtClean="0"/>
              <a:t>魚</a:t>
            </a:r>
            <a:r>
              <a:rPr lang="zh-HK" altLang="en-US" sz="2800" b="1" dirty="0" smtClean="0"/>
              <a:t>方式早期係以脫籽</a:t>
            </a:r>
            <a:r>
              <a:rPr lang="zh-HK" altLang="en-US" sz="2800" b="1" dirty="0" smtClean="0"/>
              <a:t>的</a:t>
            </a:r>
            <a:r>
              <a:rPr lang="zh-TW" altLang="en-US" sz="2800" b="1" dirty="0" smtClean="0"/>
              <a:t>   </a:t>
            </a:r>
            <a:endParaRPr lang="en-US" altLang="zh-TW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</a:t>
            </a:r>
            <a:r>
              <a:rPr lang="zh-HK" altLang="en-US" sz="2800" b="1" dirty="0" smtClean="0"/>
              <a:t>高樑</a:t>
            </a:r>
            <a:r>
              <a:rPr lang="zh-HK" altLang="en-US" sz="2800" b="1" dirty="0" smtClean="0"/>
              <a:t>穗沾煤油當火把</a:t>
            </a:r>
            <a:r>
              <a:rPr lang="zh-TW" altLang="en-US" sz="2800" b="1" dirty="0" smtClean="0"/>
              <a:t>誘</a:t>
            </a:r>
            <a:r>
              <a:rPr lang="zh-HK" altLang="en-US" sz="2800" b="1" dirty="0" smtClean="0"/>
              <a:t>魚，光復後即改進為</a:t>
            </a:r>
            <a:r>
              <a:rPr lang="zh-HK" altLang="en-US" sz="2800" b="1" dirty="0" smtClean="0"/>
              <a:t>用</a:t>
            </a:r>
            <a:endParaRPr lang="en-US" altLang="zh-HK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</a:t>
            </a:r>
            <a:r>
              <a:rPr lang="zh-HK" altLang="en-US" sz="2800" b="1" dirty="0" smtClean="0"/>
              <a:t>電石</a:t>
            </a:r>
            <a:r>
              <a:rPr lang="zh-HK" altLang="en-US" sz="2800" b="1" dirty="0" smtClean="0"/>
              <a:t>（電土）當火把。</a:t>
            </a:r>
            <a:endParaRPr lang="zh-TW" altLang="en-US" sz="2800" b="1" dirty="0" smtClean="0"/>
          </a:p>
          <a:p>
            <a:pPr algn="l"/>
            <a:r>
              <a:rPr lang="zh-HK" altLang="en-US" sz="2800" b="1" dirty="0" smtClean="0"/>
              <a:t>　　漁法：帆船傍晚搖櫓出海，找丁香魚聚集處</a:t>
            </a:r>
            <a:r>
              <a:rPr lang="zh-TW" altLang="en-US" sz="2800" b="1" dirty="0" smtClean="0"/>
              <a:t>，</a:t>
            </a:r>
            <a:endParaRPr lang="en-US" altLang="zh-TW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 </a:t>
            </a:r>
            <a:r>
              <a:rPr lang="zh-HK" altLang="en-US" sz="2800" b="1" dirty="0" smtClean="0"/>
              <a:t>到</a:t>
            </a:r>
            <a:r>
              <a:rPr lang="zh-HK" altLang="en-US" sz="2800" b="1" dirty="0" smtClean="0"/>
              <a:t>晚上在船邊點燃火把，引誘魚群</a:t>
            </a:r>
            <a:r>
              <a:rPr lang="zh-TW" altLang="en-US" sz="2800" b="1" dirty="0" smtClean="0"/>
              <a:t>。</a:t>
            </a:r>
            <a:r>
              <a:rPr lang="zh-HK" altLang="en-US" sz="2800" b="1" dirty="0" smtClean="0"/>
              <a:t>丁香魚</a:t>
            </a:r>
            <a:r>
              <a:rPr lang="zh-HK" altLang="en-US" sz="2800" b="1" dirty="0" smtClean="0"/>
              <a:t>有</a:t>
            </a:r>
            <a:endParaRPr lang="en-US" altLang="zh-HK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 </a:t>
            </a:r>
            <a:r>
              <a:rPr lang="zh-HK" altLang="en-US" sz="2800" b="1" dirty="0" smtClean="0"/>
              <a:t>趨光性</a:t>
            </a:r>
            <a:r>
              <a:rPr lang="zh-HK" altLang="en-US" sz="2800" b="1" dirty="0" smtClean="0"/>
              <a:t>，當看到魚群趨光跳躍時，再進行下</a:t>
            </a:r>
            <a:r>
              <a:rPr lang="zh-HK" altLang="en-US" sz="2800" b="1" dirty="0" smtClean="0"/>
              <a:t>網</a:t>
            </a:r>
            <a:r>
              <a:rPr lang="zh-TW" altLang="en-US" sz="2800" b="1" dirty="0" smtClean="0"/>
              <a:t> </a:t>
            </a:r>
            <a:endParaRPr lang="en-US" altLang="zh-TW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 捕</a:t>
            </a:r>
            <a:r>
              <a:rPr lang="zh-HK" altLang="en-US" sz="2800" b="1" dirty="0" smtClean="0"/>
              <a:t>魚</a:t>
            </a:r>
            <a:r>
              <a:rPr lang="zh-HK" altLang="en-US" sz="2800" b="1" dirty="0" smtClean="0"/>
              <a:t>。</a:t>
            </a:r>
            <a:endParaRPr lang="zh-TW" altLang="en-US" sz="2800" b="1" dirty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44" y="214290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929322" y="214290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8110566" cy="4857784"/>
          </a:xfrm>
        </p:spPr>
        <p:txBody>
          <a:bodyPr>
            <a:normAutofit/>
          </a:bodyPr>
          <a:lstStyle/>
          <a:p>
            <a:pPr algn="l"/>
            <a:endParaRPr lang="zh-TW" altLang="en-US" sz="28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619960" cy="6088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702" y="3357562"/>
            <a:ext cx="1182664" cy="34898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3643314"/>
            <a:ext cx="785818" cy="23188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圖片 5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644" y="3071810"/>
            <a:ext cx="726286" cy="214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642918"/>
            <a:ext cx="8110566" cy="585791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zh-HK" altLang="en-US" b="1" dirty="0" smtClean="0">
                <a:solidFill>
                  <a:srgbClr val="FFFF00"/>
                </a:solidFill>
              </a:rPr>
              <a:t>三、埋罾網（又稱：四角網）</a:t>
            </a:r>
            <a:endParaRPr lang="zh-TW" altLang="en-US" b="1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dirty="0" smtClean="0"/>
              <a:t>　　</a:t>
            </a:r>
            <a:r>
              <a:rPr lang="zh-TW" altLang="en-US" dirty="0" smtClean="0"/>
              <a:t>      </a:t>
            </a:r>
            <a:r>
              <a:rPr lang="zh-HK" altLang="en-US" b="1" dirty="0" smtClean="0"/>
              <a:t>光復</a:t>
            </a:r>
            <a:r>
              <a:rPr lang="zh-HK" altLang="en-US" b="1" dirty="0" smtClean="0"/>
              <a:t>前（約</a:t>
            </a:r>
            <a:r>
              <a:rPr lang="en-US" b="1" dirty="0" smtClean="0"/>
              <a:t>100</a:t>
            </a:r>
            <a:r>
              <a:rPr lang="zh-HK" altLang="en-US" b="1" dirty="0" smtClean="0"/>
              <a:t>多年前）由丁香罾逐漸改為埋罾，</a:t>
            </a:r>
            <a:r>
              <a:rPr lang="zh-HK" altLang="en-US" b="1" dirty="0" smtClean="0"/>
              <a:t>用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到</a:t>
            </a:r>
            <a:r>
              <a:rPr lang="zh-TW" altLang="en-US" b="1" dirty="0" smtClean="0"/>
              <a:t> </a:t>
            </a:r>
            <a:r>
              <a:rPr lang="zh-HK" altLang="en-US" b="1" dirty="0" smtClean="0"/>
              <a:t>約</a:t>
            </a:r>
            <a:r>
              <a:rPr lang="zh-HK" altLang="en-US" b="1" dirty="0" smtClean="0"/>
              <a:t>民國</a:t>
            </a:r>
            <a:r>
              <a:rPr lang="en-US" b="1" dirty="0" smtClean="0"/>
              <a:t>37</a:t>
            </a:r>
            <a:r>
              <a:rPr lang="zh-HK" altLang="en-US" b="1" dirty="0" smtClean="0"/>
              <a:t>年時，赤崁全部改為焚寄網（畚箕網），</a:t>
            </a:r>
            <a:r>
              <a:rPr lang="zh-HK" altLang="en-US" b="1" dirty="0" smtClean="0"/>
              <a:t>鳥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嶼</a:t>
            </a:r>
            <a:r>
              <a:rPr lang="zh-HK" altLang="en-US" b="1" dirty="0" smtClean="0"/>
              <a:t>約用到民國</a:t>
            </a:r>
            <a:r>
              <a:rPr lang="en-US" b="1" dirty="0" smtClean="0"/>
              <a:t>67</a:t>
            </a:r>
            <a:r>
              <a:rPr lang="zh-HK" altLang="en-US" b="1" dirty="0" smtClean="0"/>
              <a:t>年止。</a:t>
            </a:r>
            <a:endParaRPr lang="zh-TW" altLang="en-US" b="1" dirty="0" smtClean="0"/>
          </a:p>
          <a:p>
            <a:pPr algn="l"/>
            <a:r>
              <a:rPr lang="zh-HK" altLang="en-US" b="1" dirty="0" smtClean="0"/>
              <a:t>　　</a:t>
            </a:r>
            <a:r>
              <a:rPr lang="zh-TW" altLang="en-US" b="1" dirty="0" smtClean="0"/>
              <a:t>    </a:t>
            </a:r>
            <a:r>
              <a:rPr lang="zh-HK" altLang="en-US" b="1" dirty="0" smtClean="0"/>
              <a:t>當時</a:t>
            </a:r>
            <a:r>
              <a:rPr lang="zh-HK" altLang="en-US" b="1" dirty="0" smtClean="0"/>
              <a:t>四角網仍用搖櫓方式出海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傍晚前到漁場</a:t>
            </a:r>
            <a:r>
              <a:rPr lang="zh-TW" altLang="en-US" b="1" dirty="0" smtClean="0"/>
              <a:t>。</a:t>
            </a:r>
            <a:r>
              <a:rPr lang="zh-HK" altLang="en-US" b="1" dirty="0" smtClean="0"/>
              <a:t>由</a:t>
            </a:r>
            <a:r>
              <a:rPr lang="zh-HK" altLang="en-US" b="1" dirty="0" smtClean="0"/>
              <a:t>四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艘</a:t>
            </a:r>
            <a:r>
              <a:rPr lang="zh-HK" altLang="en-US" b="1" dirty="0" smtClean="0"/>
              <a:t>母船</a:t>
            </a:r>
            <a:r>
              <a:rPr lang="zh-TW" altLang="en-US" b="1" dirty="0" smtClean="0"/>
              <a:t>（</a:t>
            </a:r>
            <a:r>
              <a:rPr lang="zh-HK" altLang="en-US" b="1" dirty="0" smtClean="0"/>
              <a:t>大船</a:t>
            </a:r>
            <a:r>
              <a:rPr lang="zh-TW" altLang="en-US" b="1" dirty="0" smtClean="0"/>
              <a:t>）</a:t>
            </a:r>
            <a:r>
              <a:rPr lang="zh-HK" altLang="en-US" b="1" dirty="0" smtClean="0"/>
              <a:t>、四艘火船仔</a:t>
            </a:r>
            <a:r>
              <a:rPr lang="zh-TW" altLang="en-US" b="1" dirty="0" smtClean="0"/>
              <a:t>（</a:t>
            </a:r>
            <a:r>
              <a:rPr lang="zh-HK" altLang="en-US" b="1" dirty="0" smtClean="0"/>
              <a:t>小船</a:t>
            </a:r>
            <a:r>
              <a:rPr lang="zh-TW" altLang="en-US" b="1" dirty="0" smtClean="0"/>
              <a:t>）</a:t>
            </a:r>
            <a:r>
              <a:rPr lang="zh-HK" altLang="en-US" b="1" dirty="0" smtClean="0"/>
              <a:t>組成一組，</a:t>
            </a:r>
            <a:r>
              <a:rPr lang="zh-HK" altLang="en-US" b="1" dirty="0" smtClean="0"/>
              <a:t>大船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中</a:t>
            </a:r>
            <a:r>
              <a:rPr lang="zh-HK" altLang="en-US" b="1" dirty="0" smtClean="0"/>
              <a:t>有一艘是網船（載漁網），一艘載魚獲，其他二艘</a:t>
            </a:r>
            <a:r>
              <a:rPr lang="zh-HK" altLang="en-US" b="1" dirty="0" smtClean="0"/>
              <a:t>協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助</a:t>
            </a:r>
            <a:r>
              <a:rPr lang="zh-HK" altLang="en-US" b="1" dirty="0" smtClean="0"/>
              <a:t>放、收網。</a:t>
            </a:r>
            <a:endParaRPr lang="zh-TW" altLang="en-US" b="1" dirty="0" smtClean="0"/>
          </a:p>
          <a:p>
            <a:pPr algn="l"/>
            <a:r>
              <a:rPr lang="zh-HK" altLang="en-US" b="1" dirty="0" smtClean="0"/>
              <a:t>　　</a:t>
            </a:r>
            <a:r>
              <a:rPr lang="zh-TW" altLang="en-US" b="1" dirty="0" smtClean="0"/>
              <a:t>   </a:t>
            </a:r>
            <a:r>
              <a:rPr lang="zh-HK" altLang="en-US" b="1" dirty="0" smtClean="0"/>
              <a:t>小船</a:t>
            </a:r>
            <a:r>
              <a:rPr lang="zh-HK" altLang="en-US" b="1" dirty="0" smtClean="0"/>
              <a:t>亦稱火船仔，推舉一艘為火船仔大公，負責</a:t>
            </a:r>
            <a:r>
              <a:rPr lang="zh-HK" altLang="en-US" b="1" dirty="0" smtClean="0"/>
              <a:t>聚集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其他</a:t>
            </a:r>
            <a:r>
              <a:rPr lang="zh-HK" altLang="en-US" b="1" dirty="0" smtClean="0"/>
              <a:t>三艘火船仔的魚群</a:t>
            </a:r>
            <a:r>
              <a:rPr lang="zh-TW" altLang="en-US" b="1" dirty="0" smtClean="0"/>
              <a:t>。</a:t>
            </a:r>
            <a:r>
              <a:rPr lang="zh-HK" altLang="en-US" b="1" dirty="0" smtClean="0"/>
              <a:t>火船仔聚魚帶給火船仔大公</a:t>
            </a:r>
            <a:r>
              <a:rPr lang="zh-HK" altLang="en-US" b="1" dirty="0" smtClean="0"/>
              <a:t>，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熄火</a:t>
            </a:r>
            <a:r>
              <a:rPr lang="zh-HK" altLang="en-US" b="1" dirty="0" smtClean="0"/>
              <a:t>後魚群留給火船仔大公總集再離開網場，由火船</a:t>
            </a:r>
            <a:r>
              <a:rPr lang="zh-HK" altLang="en-US" b="1" dirty="0" smtClean="0"/>
              <a:t>仔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大公</a:t>
            </a:r>
            <a:r>
              <a:rPr lang="zh-HK" altLang="en-US" b="1" dirty="0" smtClean="0"/>
              <a:t>把魚帶進網場中，以利大船捕獲。</a:t>
            </a:r>
            <a:endParaRPr lang="zh-TW" altLang="en-US" b="1" dirty="0" smtClean="0"/>
          </a:p>
          <a:p>
            <a:pPr algn="l"/>
            <a:r>
              <a:rPr lang="zh-HK" altLang="en-US" b="1" dirty="0" smtClean="0"/>
              <a:t>　　</a:t>
            </a:r>
            <a:r>
              <a:rPr lang="zh-TW" altLang="en-US" b="1" dirty="0" smtClean="0"/>
              <a:t>   </a:t>
            </a:r>
            <a:r>
              <a:rPr lang="zh-HK" altLang="en-US" b="1" dirty="0" smtClean="0"/>
              <a:t>火</a:t>
            </a:r>
            <a:r>
              <a:rPr lang="zh-HK" altLang="en-US" b="1" dirty="0" smtClean="0"/>
              <a:t>船仔聚魚方式亦用電土火當誘魚火光，四艘母船</a:t>
            </a:r>
            <a:r>
              <a:rPr lang="zh-HK" altLang="en-US" b="1" dirty="0" smtClean="0"/>
              <a:t>選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定</a:t>
            </a:r>
            <a:r>
              <a:rPr lang="zh-HK" altLang="en-US" b="1" dirty="0" smtClean="0"/>
              <a:t>適當位置下碇，並用繩索固定。火船仔在外圍聚魚</a:t>
            </a:r>
            <a:r>
              <a:rPr lang="zh-HK" altLang="en-US" b="1" dirty="0" smtClean="0"/>
              <a:t>，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母</a:t>
            </a:r>
            <a:r>
              <a:rPr lang="zh-HK" altLang="en-US" b="1" dirty="0" smtClean="0"/>
              <a:t>船等待適當水流</a:t>
            </a:r>
            <a:r>
              <a:rPr lang="zh-HK" altLang="en-US" b="1" dirty="0" smtClean="0"/>
              <a:t>（</a:t>
            </a:r>
            <a:r>
              <a:rPr lang="zh-TW" altLang="en-US" b="1" dirty="0" smtClean="0"/>
              <a:t>潮汐</a:t>
            </a:r>
            <a:r>
              <a:rPr lang="zh-HK" altLang="en-US" b="1" dirty="0" smtClean="0"/>
              <a:t>）</a:t>
            </a:r>
            <a:r>
              <a:rPr lang="zh-HK" altLang="en-US" b="1" dirty="0" smtClean="0"/>
              <a:t>即可下網。</a:t>
            </a:r>
            <a:endParaRPr lang="zh-TW" altLang="en-US" b="1" dirty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44" y="214290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286512" y="500042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8110566" cy="4857784"/>
          </a:xfrm>
        </p:spPr>
        <p:txBody>
          <a:bodyPr>
            <a:normAutofit/>
          </a:bodyPr>
          <a:lstStyle/>
          <a:p>
            <a:pPr algn="l"/>
            <a:endParaRPr lang="zh-TW" altLang="en-US" sz="2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205" y="285728"/>
            <a:ext cx="8594075" cy="6269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8110566" cy="4857784"/>
          </a:xfrm>
        </p:spPr>
        <p:txBody>
          <a:bodyPr>
            <a:normAutofit/>
          </a:bodyPr>
          <a:lstStyle/>
          <a:p>
            <a:pPr algn="l"/>
            <a:endParaRPr lang="zh-TW" altLang="en-US" sz="28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14290"/>
            <a:ext cx="8358246" cy="628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143248"/>
            <a:ext cx="726286" cy="214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2786059"/>
            <a:ext cx="726286" cy="214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642918"/>
            <a:ext cx="8182004" cy="578647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zh-HK" altLang="en-US" b="1" dirty="0" smtClean="0">
                <a:solidFill>
                  <a:srgbClr val="FFFF00"/>
                </a:solidFill>
              </a:rPr>
              <a:t>四、焚寄網（又稱：畚箕網或火罾）</a:t>
            </a:r>
            <a:endParaRPr lang="zh-TW" altLang="en-US" b="1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dirty="0" smtClean="0"/>
              <a:t>　　</a:t>
            </a:r>
            <a:r>
              <a:rPr lang="zh-TW" altLang="en-US" dirty="0" smtClean="0"/>
              <a:t>       </a:t>
            </a:r>
            <a:r>
              <a:rPr lang="zh-HK" altLang="en-US" b="1" dirty="0" smtClean="0"/>
              <a:t>焚</a:t>
            </a:r>
            <a:r>
              <a:rPr lang="zh-HK" altLang="en-US" b="1" dirty="0" smtClean="0"/>
              <a:t>寄網約在民國</a:t>
            </a:r>
            <a:r>
              <a:rPr lang="en-US" b="1" dirty="0" smtClean="0"/>
              <a:t>37</a:t>
            </a:r>
            <a:r>
              <a:rPr lang="zh-HK" altLang="en-US" b="1" dirty="0" smtClean="0"/>
              <a:t>年到</a:t>
            </a:r>
            <a:r>
              <a:rPr lang="en-US" b="1" dirty="0" smtClean="0"/>
              <a:t>68</a:t>
            </a:r>
            <a:r>
              <a:rPr lang="zh-HK" altLang="en-US" b="1" dirty="0" smtClean="0"/>
              <a:t>年間，網展開形如畚箕</a:t>
            </a:r>
            <a:r>
              <a:rPr lang="zh-HK" altLang="en-US" b="1" dirty="0" smtClean="0"/>
              <a:t>，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又</a:t>
            </a:r>
            <a:r>
              <a:rPr lang="zh-HK" altLang="en-US" b="1" dirty="0" smtClean="0"/>
              <a:t>稱畚箕罾</a:t>
            </a:r>
            <a:r>
              <a:rPr lang="zh-HK" altLang="en-US" b="1" dirty="0" smtClean="0"/>
              <a:t>。</a:t>
            </a:r>
            <a:r>
              <a:rPr lang="zh-TW" altLang="en-US" b="1" dirty="0" smtClean="0"/>
              <a:t>捕</a:t>
            </a:r>
            <a:r>
              <a:rPr lang="zh-HK" altLang="en-US" b="1" dirty="0" smtClean="0"/>
              <a:t>魚</a:t>
            </a:r>
            <a:r>
              <a:rPr lang="zh-HK" altLang="en-US" b="1" dirty="0" smtClean="0"/>
              <a:t>方式和埋罾有些雷同，但還是稍微</a:t>
            </a:r>
            <a:r>
              <a:rPr lang="zh-HK" altLang="en-US" b="1" dirty="0" smtClean="0"/>
              <a:t>改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變</a:t>
            </a:r>
            <a:r>
              <a:rPr lang="zh-HK" altLang="en-US" b="1" dirty="0" smtClean="0"/>
              <a:t>，母船（大船）改為二艘，一艘為網船</a:t>
            </a:r>
            <a:r>
              <a:rPr lang="zh-TW" altLang="en-US" b="1" dirty="0" smtClean="0"/>
              <a:t>（</a:t>
            </a:r>
            <a:r>
              <a:rPr lang="zh-HK" altLang="en-US" b="1" dirty="0" smtClean="0"/>
              <a:t>載網</a:t>
            </a:r>
            <a:r>
              <a:rPr lang="zh-TW" altLang="en-US" b="1" dirty="0" smtClean="0"/>
              <a:t>）</a:t>
            </a:r>
            <a:r>
              <a:rPr lang="zh-HK" altLang="en-US" b="1" dirty="0" smtClean="0"/>
              <a:t>、</a:t>
            </a:r>
            <a:r>
              <a:rPr lang="zh-HK" altLang="en-US" b="1" dirty="0" smtClean="0"/>
              <a:t>一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艘</a:t>
            </a:r>
            <a:r>
              <a:rPr lang="zh-HK" altLang="en-US" b="1" dirty="0" smtClean="0"/>
              <a:t>對船（負責載魚），四艘火船仔</a:t>
            </a:r>
            <a:r>
              <a:rPr lang="zh-TW" altLang="en-US" b="1" dirty="0" smtClean="0"/>
              <a:t>（</a:t>
            </a:r>
            <a:r>
              <a:rPr lang="zh-HK" altLang="en-US" b="1" dirty="0" smtClean="0"/>
              <a:t>小船</a:t>
            </a:r>
            <a:r>
              <a:rPr lang="zh-TW" altLang="en-US" b="1" dirty="0" smtClean="0"/>
              <a:t>），</a:t>
            </a:r>
            <a:r>
              <a:rPr lang="zh-HK" altLang="en-US" b="1" dirty="0" smtClean="0"/>
              <a:t>火船仔</a:t>
            </a:r>
            <a:r>
              <a:rPr lang="zh-HK" altLang="en-US" b="1" dirty="0" smtClean="0"/>
              <a:t>再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選</a:t>
            </a:r>
            <a:r>
              <a:rPr lang="zh-HK" altLang="en-US" b="1" dirty="0" smtClean="0"/>
              <a:t>一艘為火船仔大公，亦是負責聚魚。大船漁工約</a:t>
            </a:r>
            <a:r>
              <a:rPr lang="en-US" b="1" dirty="0" smtClean="0"/>
              <a:t>8</a:t>
            </a:r>
            <a:r>
              <a:rPr lang="zh-HK" altLang="en-US" b="1" dirty="0" smtClean="0"/>
              <a:t>人</a:t>
            </a:r>
            <a:r>
              <a:rPr lang="zh-HK" altLang="en-US" b="1" dirty="0" smtClean="0"/>
              <a:t>，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小船</a:t>
            </a:r>
            <a:r>
              <a:rPr lang="zh-HK" altLang="en-US" b="1" dirty="0" smtClean="0"/>
              <a:t>漁工</a:t>
            </a:r>
            <a:r>
              <a:rPr lang="en-US" b="1" dirty="0" smtClean="0"/>
              <a:t>1</a:t>
            </a:r>
            <a:r>
              <a:rPr lang="zh-HK" altLang="en-US" b="1" dirty="0" smtClean="0"/>
              <a:t>～</a:t>
            </a:r>
            <a:r>
              <a:rPr lang="en-US" b="1" dirty="0" smtClean="0"/>
              <a:t>2</a:t>
            </a:r>
            <a:r>
              <a:rPr lang="zh-HK" altLang="en-US" b="1" dirty="0" smtClean="0"/>
              <a:t>人。</a:t>
            </a:r>
            <a:endParaRPr lang="zh-TW" altLang="en-US" b="1" dirty="0" smtClean="0"/>
          </a:p>
          <a:p>
            <a:pPr algn="l"/>
            <a:r>
              <a:rPr lang="zh-HK" altLang="en-US" b="1" dirty="0" smtClean="0"/>
              <a:t>　　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畚箕</a:t>
            </a:r>
            <a:r>
              <a:rPr lang="zh-HK" altLang="en-US" b="1" dirty="0" smtClean="0"/>
              <a:t>網時期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大船已開始演進加裝馬達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約</a:t>
            </a:r>
            <a:r>
              <a:rPr lang="en-US" b="1" dirty="0" smtClean="0"/>
              <a:t>6</a:t>
            </a:r>
            <a:r>
              <a:rPr lang="zh-HK" altLang="en-US" b="1" dirty="0" smtClean="0"/>
              <a:t>～</a:t>
            </a:r>
            <a:r>
              <a:rPr lang="en-US" b="1" dirty="0" smtClean="0"/>
              <a:t>8</a:t>
            </a:r>
            <a:r>
              <a:rPr lang="zh-HK" altLang="en-US" b="1" dirty="0" smtClean="0"/>
              <a:t>馬力</a:t>
            </a:r>
            <a:r>
              <a:rPr lang="zh-TW" altLang="en-US" b="1" dirty="0" smtClean="0"/>
              <a:t>，</a:t>
            </a:r>
            <a:endParaRPr lang="en-US" altLang="zh-TW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</a:t>
            </a:r>
            <a:r>
              <a:rPr lang="zh-HK" altLang="en-US" b="1" dirty="0" smtClean="0"/>
              <a:t>棉紗</a:t>
            </a:r>
            <a:r>
              <a:rPr lang="zh-HK" altLang="en-US" b="1" dirty="0" smtClean="0"/>
              <a:t>網也改為尼龍網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聚魚方式由電石改為蓄電池。</a:t>
            </a:r>
            <a:endParaRPr lang="zh-TW" altLang="en-US" b="1" dirty="0" smtClean="0"/>
          </a:p>
          <a:p>
            <a:pPr algn="l"/>
            <a:r>
              <a:rPr lang="zh-HK" altLang="en-US" b="1" dirty="0" smtClean="0"/>
              <a:t>　　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焚</a:t>
            </a:r>
            <a:r>
              <a:rPr lang="zh-HK" altLang="en-US" b="1" dirty="0" smtClean="0"/>
              <a:t>寄網以單次魚獲量並不比埋罾佳，但焚寄網下網</a:t>
            </a:r>
            <a:r>
              <a:rPr lang="zh-HK" altLang="en-US" b="1" dirty="0" smtClean="0"/>
              <a:t>次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</a:t>
            </a:r>
            <a:r>
              <a:rPr lang="zh-HK" altLang="en-US" b="1" dirty="0" smtClean="0"/>
              <a:t>數</a:t>
            </a:r>
            <a:r>
              <a:rPr lang="zh-HK" altLang="en-US" b="1" dirty="0" smtClean="0"/>
              <a:t>較多，所以整體還是焚寄網魚獲較佳</a:t>
            </a:r>
            <a:r>
              <a:rPr lang="zh-TW" altLang="en-US" b="1" dirty="0" smtClean="0"/>
              <a:t>。</a:t>
            </a:r>
            <a:r>
              <a:rPr lang="zh-HK" altLang="en-US" b="1" dirty="0" smtClean="0"/>
              <a:t>全盛時期，本</a:t>
            </a:r>
            <a:r>
              <a:rPr lang="zh-HK" altLang="en-US" b="1" dirty="0" smtClean="0"/>
              <a:t>村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</a:t>
            </a:r>
            <a:r>
              <a:rPr lang="zh-HK" altLang="en-US" b="1" dirty="0" smtClean="0"/>
              <a:t>約</a:t>
            </a:r>
            <a:r>
              <a:rPr lang="en-US" b="1" dirty="0" smtClean="0"/>
              <a:t>45</a:t>
            </a:r>
            <a:r>
              <a:rPr lang="zh-HK" altLang="en-US" b="1" dirty="0" smtClean="0"/>
              <a:t>組，每組人力</a:t>
            </a:r>
            <a:r>
              <a:rPr lang="en-US" b="1" dirty="0" smtClean="0"/>
              <a:t>20</a:t>
            </a:r>
            <a:r>
              <a:rPr lang="zh-HK" altLang="en-US" b="1" dirty="0" smtClean="0"/>
              <a:t>～</a:t>
            </a:r>
            <a:r>
              <a:rPr lang="en-US" b="1" dirty="0" smtClean="0"/>
              <a:t>24</a:t>
            </a:r>
            <a:r>
              <a:rPr lang="zh-HK" altLang="en-US" b="1" dirty="0" smtClean="0"/>
              <a:t>人。</a:t>
            </a:r>
            <a:endParaRPr lang="zh-TW" altLang="en-US" b="1" dirty="0" smtClean="0"/>
          </a:p>
          <a:p>
            <a:pPr algn="l"/>
            <a:r>
              <a:rPr lang="zh-HK" altLang="en-US" b="1" dirty="0" smtClean="0"/>
              <a:t>　　</a:t>
            </a:r>
            <a:r>
              <a:rPr lang="zh-TW" altLang="en-US" b="1" dirty="0" smtClean="0"/>
              <a:t>     </a:t>
            </a:r>
            <a:r>
              <a:rPr lang="zh-HK" altLang="en-US" b="1" dirty="0" smtClean="0"/>
              <a:t>分佈</a:t>
            </a:r>
            <a:r>
              <a:rPr lang="zh-HK" altLang="en-US" b="1" dirty="0" smtClean="0"/>
              <a:t>漁場聚魚點在民國</a:t>
            </a:r>
            <a:r>
              <a:rPr lang="en-US" b="1" dirty="0" smtClean="0"/>
              <a:t>57</a:t>
            </a:r>
            <a:r>
              <a:rPr lang="zh-HK" altLang="en-US" b="1" dirty="0" smtClean="0"/>
              <a:t>年間已有</a:t>
            </a:r>
            <a:r>
              <a:rPr lang="en-US" b="1" dirty="0" smtClean="0"/>
              <a:t>53</a:t>
            </a:r>
            <a:r>
              <a:rPr lang="zh-HK" altLang="en-US" b="1" dirty="0" smtClean="0"/>
              <a:t>點，聚魚點</a:t>
            </a:r>
            <a:r>
              <a:rPr lang="zh-HK" altLang="en-US" b="1" dirty="0" smtClean="0"/>
              <a:t>編號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排序</a:t>
            </a:r>
            <a:r>
              <a:rPr lang="zh-HK" altLang="en-US" b="1" dirty="0" smtClean="0"/>
              <a:t>製</a:t>
            </a:r>
            <a:r>
              <a:rPr lang="zh-HK" altLang="en-US" b="1" dirty="0" smtClean="0"/>
              <a:t>表，</a:t>
            </a:r>
            <a:r>
              <a:rPr lang="zh-HK" altLang="en-US" b="1" dirty="0" smtClean="0"/>
              <a:t>由廟方（龍德宮）做為管理單位，各漁組</a:t>
            </a:r>
            <a:r>
              <a:rPr lang="zh-HK" altLang="en-US" b="1" dirty="0" smtClean="0"/>
              <a:t>以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抽</a:t>
            </a:r>
            <a:r>
              <a:rPr lang="zh-HK" altLang="en-US" b="1" dirty="0" smtClean="0"/>
              <a:t>簽方式，依順序表分配聚魚點</a:t>
            </a:r>
            <a:r>
              <a:rPr lang="zh-HK" altLang="en-US" b="1" dirty="0" smtClean="0"/>
              <a:t>輪流</a:t>
            </a:r>
            <a:r>
              <a:rPr lang="zh-TW" altLang="en-US" b="1" dirty="0" smtClean="0"/>
              <a:t>捕</a:t>
            </a:r>
            <a:r>
              <a:rPr lang="zh-HK" altLang="en-US" b="1" dirty="0" smtClean="0"/>
              <a:t>魚</a:t>
            </a:r>
            <a:r>
              <a:rPr lang="zh-HK" altLang="en-US" b="1" dirty="0" smtClean="0"/>
              <a:t>。</a:t>
            </a:r>
            <a:endParaRPr lang="zh-TW" altLang="en-US" b="1" dirty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44" y="214290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072198" y="357166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8110566" cy="4857784"/>
          </a:xfrm>
        </p:spPr>
        <p:txBody>
          <a:bodyPr>
            <a:normAutofit/>
          </a:bodyPr>
          <a:lstStyle/>
          <a:p>
            <a:pPr algn="l"/>
            <a:endParaRPr lang="zh-TW" altLang="en-US" sz="2800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459881" cy="6357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786314" y="5214950"/>
            <a:ext cx="1000132" cy="21431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圖片 5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5143512"/>
            <a:ext cx="468284" cy="13818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圖片 6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53970" y="5572140"/>
            <a:ext cx="834685" cy="20610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14348" y="1071546"/>
            <a:ext cx="7929618" cy="5286412"/>
          </a:xfrm>
        </p:spPr>
        <p:txBody>
          <a:bodyPr>
            <a:normAutofit/>
          </a:bodyPr>
          <a:lstStyle/>
          <a:p>
            <a:pPr algn="l"/>
            <a:r>
              <a:rPr lang="zh-HK" altLang="en-US" b="1" dirty="0" smtClean="0">
                <a:solidFill>
                  <a:srgbClr val="FFFF00"/>
                </a:solidFill>
              </a:rPr>
              <a:t>五、扒網</a:t>
            </a:r>
            <a:endParaRPr lang="zh-TW" altLang="en-US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dirty="0" smtClean="0"/>
              <a:t>　　</a:t>
            </a:r>
            <a:r>
              <a:rPr lang="zh-TW" altLang="en-US" b="1" dirty="0" smtClean="0"/>
              <a:t>     </a:t>
            </a:r>
            <a:r>
              <a:rPr lang="zh-HK" altLang="en-US" b="1" dirty="0" smtClean="0"/>
              <a:t>扒</a:t>
            </a:r>
            <a:r>
              <a:rPr lang="zh-HK" altLang="en-US" b="1" dirty="0" smtClean="0"/>
              <a:t>網約在民國</a:t>
            </a:r>
            <a:r>
              <a:rPr lang="en-US" b="1" dirty="0" smtClean="0"/>
              <a:t>65</a:t>
            </a:r>
            <a:r>
              <a:rPr lang="zh-HK" altLang="en-US" b="1" dirty="0" smtClean="0"/>
              <a:t>年間到現在，一組由</a:t>
            </a:r>
            <a:r>
              <a:rPr lang="en-US" b="1" dirty="0" smtClean="0"/>
              <a:t>1</a:t>
            </a:r>
            <a:r>
              <a:rPr lang="zh-HK" altLang="en-US" b="1" dirty="0" smtClean="0"/>
              <a:t>大</a:t>
            </a:r>
            <a:r>
              <a:rPr lang="en-US" b="1" dirty="0" smtClean="0"/>
              <a:t>4</a:t>
            </a:r>
            <a:r>
              <a:rPr lang="zh-HK" altLang="en-US" b="1" dirty="0" smtClean="0"/>
              <a:t>小</a:t>
            </a:r>
            <a:r>
              <a:rPr lang="zh-HK" altLang="en-US" b="1" dirty="0" smtClean="0"/>
              <a:t>魚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船</a:t>
            </a:r>
            <a:r>
              <a:rPr lang="zh-HK" altLang="en-US" b="1" dirty="0" smtClean="0"/>
              <a:t>改為</a:t>
            </a:r>
            <a:r>
              <a:rPr lang="en-US" b="1" dirty="0" smtClean="0"/>
              <a:t>1</a:t>
            </a:r>
            <a:r>
              <a:rPr lang="zh-HK" altLang="en-US" b="1" dirty="0" smtClean="0"/>
              <a:t>大</a:t>
            </a:r>
            <a:r>
              <a:rPr lang="en-US" b="1" dirty="0" smtClean="0"/>
              <a:t>3</a:t>
            </a:r>
            <a:r>
              <a:rPr lang="zh-HK" altLang="en-US" b="1" dirty="0" smtClean="0"/>
              <a:t>小、</a:t>
            </a:r>
            <a:r>
              <a:rPr lang="en-US" b="1" dirty="0" smtClean="0"/>
              <a:t>1</a:t>
            </a:r>
            <a:r>
              <a:rPr lang="zh-HK" altLang="en-US" b="1" dirty="0" smtClean="0"/>
              <a:t>大</a:t>
            </a:r>
            <a:r>
              <a:rPr lang="en-US" b="1" dirty="0" smtClean="0"/>
              <a:t>2</a:t>
            </a:r>
            <a:r>
              <a:rPr lang="zh-HK" altLang="en-US" b="1" dirty="0" smtClean="0"/>
              <a:t>小、</a:t>
            </a:r>
            <a:r>
              <a:rPr lang="en-US" b="1" dirty="0" smtClean="0"/>
              <a:t>1</a:t>
            </a:r>
            <a:r>
              <a:rPr lang="zh-HK" altLang="en-US" b="1" dirty="0" smtClean="0"/>
              <a:t>大</a:t>
            </a:r>
            <a:r>
              <a:rPr lang="en-US" b="1" dirty="0" smtClean="0"/>
              <a:t>1</a:t>
            </a:r>
            <a:r>
              <a:rPr lang="zh-HK" altLang="en-US" b="1" dirty="0" smtClean="0"/>
              <a:t>小，甚至也有改為</a:t>
            </a:r>
            <a:r>
              <a:rPr lang="en-US" b="1" dirty="0" smtClean="0"/>
              <a:t>1</a:t>
            </a:r>
            <a:r>
              <a:rPr lang="zh-HK" altLang="en-US" b="1" dirty="0" smtClean="0"/>
              <a:t>艘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母</a:t>
            </a:r>
            <a:r>
              <a:rPr lang="zh-HK" altLang="en-US" b="1" dirty="0" smtClean="0"/>
              <a:t>船自行燈火作業。由全盛期的</a:t>
            </a:r>
            <a:r>
              <a:rPr lang="en-US" b="1" dirty="0" smtClean="0"/>
              <a:t>49</a:t>
            </a:r>
            <a:r>
              <a:rPr lang="zh-HK" altLang="en-US" b="1" dirty="0" smtClean="0"/>
              <a:t>組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至今（</a:t>
            </a:r>
            <a:r>
              <a:rPr lang="zh-HK" altLang="en-US" b="1" dirty="0" smtClean="0"/>
              <a:t>民國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en-US" b="1" dirty="0" smtClean="0"/>
              <a:t>106</a:t>
            </a:r>
            <a:r>
              <a:rPr lang="zh-HK" altLang="en-US" b="1" dirty="0" smtClean="0"/>
              <a:t>年）</a:t>
            </a:r>
            <a:r>
              <a:rPr lang="en-US" b="1" dirty="0" smtClean="0"/>
              <a:t>1</a:t>
            </a:r>
            <a:r>
              <a:rPr lang="zh-HK" altLang="en-US" b="1" dirty="0" smtClean="0"/>
              <a:t>艘母船作業已剩</a:t>
            </a:r>
            <a:r>
              <a:rPr lang="en-US" b="1" dirty="0" smtClean="0"/>
              <a:t>9</a:t>
            </a:r>
            <a:r>
              <a:rPr lang="zh-HK" altLang="en-US" b="1" dirty="0" smtClean="0"/>
              <a:t>艘。</a:t>
            </a:r>
            <a:endParaRPr lang="zh-TW" altLang="en-US" b="1" dirty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44" y="214290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286380" y="785794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圖片 5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357950" y="571480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8110566" cy="4857784"/>
          </a:xfrm>
        </p:spPr>
        <p:txBody>
          <a:bodyPr>
            <a:normAutofit/>
          </a:bodyPr>
          <a:lstStyle/>
          <a:p>
            <a:pPr algn="l"/>
            <a:endParaRPr lang="zh-TW" altLang="en-US" sz="2800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215370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71868" y="2000240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143372" y="2143116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圖片 5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714744" y="4214818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圖片 6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429124" y="4429132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8110566" cy="4857784"/>
          </a:xfrm>
        </p:spPr>
        <p:txBody>
          <a:bodyPr>
            <a:normAutofit/>
          </a:bodyPr>
          <a:lstStyle/>
          <a:p>
            <a:pPr algn="l"/>
            <a:r>
              <a:rPr lang="zh-HK" altLang="en-US" b="1" dirty="0" smtClean="0">
                <a:solidFill>
                  <a:srgbClr val="FFFF00"/>
                </a:solidFill>
              </a:rPr>
              <a:t>六、石滬、牽罟</a:t>
            </a:r>
            <a:endParaRPr lang="zh-TW" altLang="en-US" dirty="0" smtClean="0">
              <a:solidFill>
                <a:srgbClr val="FFFF00"/>
              </a:solidFill>
            </a:endParaRPr>
          </a:p>
          <a:p>
            <a:pPr algn="l"/>
            <a:r>
              <a:rPr lang="zh-TW" altLang="en-US" dirty="0" smtClean="0"/>
              <a:t>　　</a:t>
            </a:r>
            <a:r>
              <a:rPr lang="zh-HK" altLang="en-US" b="1" dirty="0" smtClean="0"/>
              <a:t>石滬：係以石頭砌成捕魚區，魚群於漲潮時進入</a:t>
            </a:r>
            <a:r>
              <a:rPr lang="zh-HK" altLang="en-US" b="1" dirty="0" smtClean="0"/>
              <a:t>淺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坪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退潮後聚集在石滬內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這是老祖宗很有智慧</a:t>
            </a:r>
            <a:r>
              <a:rPr lang="zh-HK" altLang="en-US" b="1" dirty="0" smtClean="0"/>
              <a:t>的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捕魚</a:t>
            </a:r>
            <a:r>
              <a:rPr lang="zh-HK" altLang="en-US" b="1" dirty="0" smtClean="0"/>
              <a:t>方式。</a:t>
            </a:r>
            <a:endParaRPr lang="zh-TW" altLang="en-US" b="1" dirty="0" smtClean="0"/>
          </a:p>
          <a:p>
            <a:pPr algn="l"/>
            <a:r>
              <a:rPr lang="zh-HK" altLang="en-US" b="1" dirty="0" smtClean="0"/>
              <a:t>　　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牽</a:t>
            </a:r>
            <a:r>
              <a:rPr lang="zh-HK" altLang="en-US" b="1" dirty="0" smtClean="0"/>
              <a:t>罟</a:t>
            </a:r>
            <a:r>
              <a:rPr lang="zh-TW" altLang="en-US" b="1" dirty="0" smtClean="0"/>
              <a:t>：</a:t>
            </a:r>
            <a:r>
              <a:rPr lang="zh-HK" altLang="en-US" b="1" dirty="0" smtClean="0"/>
              <a:t>係在沙地作業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小船把網載到沙地外緣，</a:t>
            </a:r>
            <a:r>
              <a:rPr lang="zh-HK" altLang="en-US" b="1" dirty="0" smtClean="0"/>
              <a:t>下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網</a:t>
            </a:r>
            <a:r>
              <a:rPr lang="zh-HK" altLang="en-US" b="1" dirty="0" smtClean="0"/>
              <a:t>後兩頭由人力在沙灘拉上岸。</a:t>
            </a:r>
            <a:endParaRPr lang="zh-TW" altLang="en-US" b="1" dirty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643834" y="285728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858016" y="142852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圖片 5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500694" y="571480"/>
            <a:ext cx="738587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8110566" cy="4857784"/>
          </a:xfrm>
        </p:spPr>
        <p:txBody>
          <a:bodyPr>
            <a:normAutofit/>
          </a:bodyPr>
          <a:lstStyle/>
          <a:p>
            <a:pPr algn="l"/>
            <a:r>
              <a:rPr lang="zh-TW" altLang="en-US" sz="2800" b="1" dirty="0" smtClean="0">
                <a:solidFill>
                  <a:srgbClr val="FFFF00"/>
                </a:solidFill>
              </a:rPr>
              <a:t>七、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漁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灶</a:t>
            </a:r>
            <a:r>
              <a:rPr lang="zh-TW" altLang="en-US" sz="2800" b="1" dirty="0" smtClean="0">
                <a:solidFill>
                  <a:srgbClr val="FFFF00"/>
                </a:solidFill>
              </a:rPr>
              <a:t>（</a:t>
            </a:r>
            <a:r>
              <a:rPr lang="zh-HK" altLang="en-US" sz="2800" b="1" dirty="0" smtClean="0">
                <a:solidFill>
                  <a:srgbClr val="FFFF00"/>
                </a:solidFill>
              </a:rPr>
              <a:t>風灶）演變史</a:t>
            </a:r>
            <a:endParaRPr lang="zh-TW" altLang="en-US" sz="2800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sz="2800" dirty="0" smtClean="0"/>
              <a:t>　　</a:t>
            </a:r>
            <a:r>
              <a:rPr lang="zh-TW" altLang="en-US" sz="2800" dirty="0" smtClean="0"/>
              <a:t>       </a:t>
            </a:r>
            <a:r>
              <a:rPr lang="zh-HK" altLang="en-US" sz="2800" b="1" dirty="0" smtClean="0"/>
              <a:t>漁</a:t>
            </a:r>
            <a:r>
              <a:rPr lang="zh-HK" altLang="en-US" sz="2800" b="1" dirty="0" smtClean="0"/>
              <a:t>灶大部份砌在海邊</a:t>
            </a:r>
            <a:r>
              <a:rPr lang="zh-TW" altLang="en-US" sz="2800" b="1" dirty="0" smtClean="0"/>
              <a:t>，</a:t>
            </a:r>
            <a:r>
              <a:rPr lang="zh-HK" altLang="en-US" sz="2800" b="1" dirty="0" smtClean="0"/>
              <a:t>最古早係用土</a:t>
            </a:r>
            <a:r>
              <a:rPr lang="zh-HK" altLang="en-US" sz="2800" b="1" dirty="0" smtClean="0"/>
              <a:t>碳</a:t>
            </a:r>
            <a:endParaRPr lang="en-US" altLang="zh-HK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</a:t>
            </a:r>
            <a:r>
              <a:rPr lang="zh-HK" altLang="en-US" sz="2800" b="1" dirty="0" smtClean="0"/>
              <a:t>（</a:t>
            </a:r>
            <a:r>
              <a:rPr lang="zh-TW" altLang="en-US" sz="2800" b="1" dirty="0" smtClean="0"/>
              <a:t>煤炭</a:t>
            </a:r>
            <a:r>
              <a:rPr lang="zh-HK" altLang="en-US" sz="2800" b="1" dirty="0" smtClean="0"/>
              <a:t>）生火</a:t>
            </a:r>
            <a:r>
              <a:rPr lang="zh-HK" altLang="en-US" sz="2800" b="1" dirty="0" smtClean="0"/>
              <a:t>，風櫃拉風→土碳、電風鼓→</a:t>
            </a:r>
            <a:r>
              <a:rPr lang="zh-HK" altLang="en-US" sz="2800" b="1" dirty="0" smtClean="0"/>
              <a:t>柴油。</a:t>
            </a:r>
            <a:endParaRPr lang="zh-TW" altLang="en-US" sz="2800" b="1" dirty="0" smtClean="0"/>
          </a:p>
          <a:p>
            <a:pPr algn="l"/>
            <a:r>
              <a:rPr lang="zh-HK" altLang="en-US" sz="2800" b="1" dirty="0" smtClean="0"/>
              <a:t>　　扒網期，漁獲量較少時</a:t>
            </a:r>
            <a:r>
              <a:rPr lang="zh-TW" altLang="en-US" sz="2800" b="1" dirty="0" smtClean="0"/>
              <a:t>，</a:t>
            </a:r>
            <a:r>
              <a:rPr lang="zh-HK" altLang="en-US" sz="2800" b="1" dirty="0" smtClean="0"/>
              <a:t>在船上煮，若漁獲</a:t>
            </a:r>
            <a:r>
              <a:rPr lang="zh-HK" altLang="en-US" sz="2800" b="1" dirty="0" smtClean="0"/>
              <a:t>多</a:t>
            </a:r>
            <a:endParaRPr lang="en-US" altLang="zh-HK" sz="2800" b="1" dirty="0" smtClean="0"/>
          </a:p>
          <a:p>
            <a:pPr algn="l"/>
            <a:r>
              <a:rPr lang="zh-TW" altLang="en-US" sz="2800" b="1" dirty="0" smtClean="0"/>
              <a:t> </a:t>
            </a:r>
            <a:r>
              <a:rPr lang="zh-TW" altLang="en-US" sz="2800" b="1" dirty="0" smtClean="0"/>
              <a:t>       </a:t>
            </a:r>
            <a:r>
              <a:rPr lang="zh-HK" altLang="en-US" sz="2800" b="1" dirty="0" smtClean="0"/>
              <a:t>時</a:t>
            </a:r>
            <a:r>
              <a:rPr lang="zh-HK" altLang="en-US" sz="2800" b="1" dirty="0" smtClean="0"/>
              <a:t>，才載回風</a:t>
            </a:r>
            <a:r>
              <a:rPr lang="zh-HK" altLang="en-US" sz="2800" b="1" dirty="0" smtClean="0"/>
              <a:t>灶</a:t>
            </a:r>
            <a:r>
              <a:rPr lang="zh-TW" altLang="en-US" sz="2800" b="1" dirty="0" smtClean="0"/>
              <a:t>煮</a:t>
            </a:r>
            <a:r>
              <a:rPr lang="zh-HK" altLang="en-US" sz="2800" b="1" dirty="0" smtClean="0"/>
              <a:t>。</a:t>
            </a:r>
            <a:endParaRPr lang="zh-TW" altLang="en-US" sz="2800" b="1" dirty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44" y="214290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286512" y="571480"/>
            <a:ext cx="1027069" cy="21431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642918"/>
            <a:ext cx="8110566" cy="578647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zh-TW" altLang="en-US" b="1" dirty="0" smtClean="0">
                <a:solidFill>
                  <a:srgbClr val="FFFF00"/>
                </a:solidFill>
              </a:rPr>
              <a:t>八</a:t>
            </a:r>
            <a:r>
              <a:rPr lang="zh-TW" altLang="en-US" b="1" dirty="0" smtClean="0">
                <a:solidFill>
                  <a:srgbClr val="FFFF00"/>
                </a:solidFill>
              </a:rPr>
              <a:t>、捕</a:t>
            </a:r>
            <a:r>
              <a:rPr lang="zh-HK" altLang="en-US" b="1" dirty="0" smtClean="0">
                <a:solidFill>
                  <a:srgbClr val="FFFF00"/>
                </a:solidFill>
              </a:rPr>
              <a:t>魚</a:t>
            </a:r>
            <a:r>
              <a:rPr lang="zh-TW" altLang="en-US" b="1" dirty="0" smtClean="0">
                <a:solidFill>
                  <a:srgbClr val="FFFF00"/>
                </a:solidFill>
              </a:rPr>
              <a:t>經驗</a:t>
            </a:r>
            <a:r>
              <a:rPr lang="zh-HK" altLang="en-US" b="1" dirty="0" smtClean="0">
                <a:solidFill>
                  <a:srgbClr val="FFFF00"/>
                </a:solidFill>
              </a:rPr>
              <a:t>及</a:t>
            </a:r>
            <a:r>
              <a:rPr lang="zh-HK" altLang="en-US" b="1" dirty="0" smtClean="0">
                <a:solidFill>
                  <a:srgbClr val="FFFF00"/>
                </a:solidFill>
              </a:rPr>
              <a:t>技能</a:t>
            </a:r>
            <a:endParaRPr lang="zh-TW" altLang="en-US" b="1" dirty="0" smtClean="0">
              <a:solidFill>
                <a:srgbClr val="FFFF00"/>
              </a:solidFill>
            </a:endParaRPr>
          </a:p>
          <a:p>
            <a:pPr algn="l"/>
            <a:r>
              <a:rPr lang="zh-TW" altLang="en-US" b="1" dirty="0" smtClean="0"/>
              <a:t>　　</a:t>
            </a:r>
            <a:r>
              <a:rPr lang="zh-HK" altLang="en-US" b="1" dirty="0" smtClean="0"/>
              <a:t>早期補丁香魚從用去籽高樑穗火把→電石演變用乾電池</a:t>
            </a:r>
            <a:r>
              <a:rPr lang="zh-HK" altLang="en-US" b="1" dirty="0" smtClean="0"/>
              <a:t>點燈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火</a:t>
            </a:r>
            <a:r>
              <a:rPr lang="zh-HK" altLang="en-US" b="1" dirty="0" smtClean="0"/>
              <a:t>→發電機為聚光器。</a:t>
            </a:r>
            <a:endParaRPr lang="zh-TW" altLang="en-US" b="1" dirty="0" smtClean="0"/>
          </a:p>
          <a:p>
            <a:pPr algn="l"/>
            <a:r>
              <a:rPr lang="zh-TW" altLang="en-US" b="1" dirty="0" smtClean="0"/>
              <a:t>　</a:t>
            </a:r>
            <a:r>
              <a:rPr lang="zh-HK" altLang="en-US" b="1" dirty="0" smtClean="0"/>
              <a:t>　在尋找魚群及下網位置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有幾個常用之方法</a:t>
            </a:r>
            <a:r>
              <a:rPr lang="zh-TW" altLang="en-US" b="1" dirty="0" smtClean="0"/>
              <a:t>：</a:t>
            </a:r>
          </a:p>
          <a:p>
            <a:pPr algn="l"/>
            <a:r>
              <a:rPr lang="zh-HK" altLang="en-US" b="1" dirty="0" smtClean="0"/>
              <a:t>　</a:t>
            </a:r>
            <a:r>
              <a:rPr lang="en-US" b="1" dirty="0" smtClean="0">
                <a:solidFill>
                  <a:srgbClr val="00FF00"/>
                </a:solidFill>
              </a:rPr>
              <a:t>1</a:t>
            </a:r>
            <a:r>
              <a:rPr lang="en-US" b="1" dirty="0" smtClean="0">
                <a:solidFill>
                  <a:srgbClr val="00FF00"/>
                </a:solidFill>
              </a:rPr>
              <a:t>.</a:t>
            </a:r>
            <a:r>
              <a:rPr lang="zh-HK" altLang="en-US" b="1" dirty="0" smtClean="0">
                <a:solidFill>
                  <a:srgbClr val="00FF00"/>
                </a:solidFill>
              </a:rPr>
              <a:t>咬山辦：</a:t>
            </a:r>
            <a:r>
              <a:rPr lang="zh-HK" altLang="en-US" b="1" dirty="0" smtClean="0">
                <a:solidFill>
                  <a:srgbClr val="00FF00"/>
                </a:solidFill>
              </a:rPr>
              <a:t>（</a:t>
            </a:r>
            <a:r>
              <a:rPr lang="zh-TW" altLang="en-US" b="1" dirty="0" smtClean="0">
                <a:solidFill>
                  <a:srgbClr val="00FF00"/>
                </a:solidFill>
              </a:rPr>
              <a:t>定位</a:t>
            </a:r>
            <a:r>
              <a:rPr lang="zh-HK" altLang="en-US" b="1" dirty="0" smtClean="0">
                <a:solidFill>
                  <a:srgbClr val="00FF00"/>
                </a:solidFill>
              </a:rPr>
              <a:t>）</a:t>
            </a:r>
            <a:endParaRPr lang="zh-TW" altLang="en-US" b="1" dirty="0" smtClean="0">
              <a:solidFill>
                <a:srgbClr val="00FF00"/>
              </a:solidFill>
            </a:endParaRPr>
          </a:p>
          <a:p>
            <a:pPr algn="l"/>
            <a:r>
              <a:rPr lang="zh-HK" altLang="en-US" b="1" dirty="0" smtClean="0"/>
              <a:t>　　即以漁場附近的山頭、島嶼、燈塔做為地標，以「東西辦</a:t>
            </a:r>
            <a:r>
              <a:rPr lang="zh-HK" altLang="en-US" b="1" dirty="0" smtClean="0"/>
              <a:t>」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和</a:t>
            </a:r>
            <a:r>
              <a:rPr lang="zh-HK" altLang="en-US" b="1" dirty="0" smtClean="0"/>
              <a:t>「南北辦」來調整船隻移動至適當位置下網。咬辦係以</a:t>
            </a:r>
            <a:r>
              <a:rPr lang="zh-HK" altLang="en-US" b="1" dirty="0" smtClean="0"/>
              <a:t>經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驗</a:t>
            </a:r>
            <a:r>
              <a:rPr lang="zh-HK" altLang="en-US" b="1" dirty="0" smtClean="0"/>
              <a:t>越豐富者越精準，且視為獨家秘密。</a:t>
            </a:r>
            <a:endParaRPr lang="zh-TW" altLang="en-US" b="1" dirty="0" smtClean="0"/>
          </a:p>
          <a:p>
            <a:pPr algn="l"/>
            <a:r>
              <a:rPr lang="zh-TW" altLang="en-US" b="1" dirty="0" smtClean="0">
                <a:solidFill>
                  <a:srgbClr val="00FF00"/>
                </a:solidFill>
              </a:rPr>
              <a:t>     </a:t>
            </a:r>
            <a:r>
              <a:rPr lang="en-US" b="1" dirty="0" smtClean="0">
                <a:solidFill>
                  <a:srgbClr val="00FF00"/>
                </a:solidFill>
              </a:rPr>
              <a:t>2</a:t>
            </a:r>
            <a:r>
              <a:rPr lang="en-US" b="1" dirty="0" smtClean="0">
                <a:solidFill>
                  <a:srgbClr val="00FF00"/>
                </a:solidFill>
              </a:rPr>
              <a:t>.</a:t>
            </a:r>
            <a:r>
              <a:rPr lang="zh-HK" altLang="en-US" b="1" dirty="0" smtClean="0">
                <a:solidFill>
                  <a:srgbClr val="00FF00"/>
                </a:solidFill>
              </a:rPr>
              <a:t>辨識</a:t>
            </a:r>
            <a:r>
              <a:rPr lang="zh-TW" altLang="en-US" b="1" dirty="0" smtClean="0">
                <a:solidFill>
                  <a:srgbClr val="00FF00"/>
                </a:solidFill>
              </a:rPr>
              <a:t>海底魚場</a:t>
            </a:r>
            <a:r>
              <a:rPr lang="zh-HK" altLang="en-US" b="1" dirty="0" smtClean="0">
                <a:solidFill>
                  <a:srgbClr val="00FF00"/>
                </a:solidFill>
              </a:rPr>
              <a:t>地形</a:t>
            </a:r>
            <a:r>
              <a:rPr lang="zh-TW" altLang="en-US" b="1" dirty="0" smtClean="0">
                <a:solidFill>
                  <a:srgbClr val="00FF00"/>
                </a:solidFill>
              </a:rPr>
              <a:t>：</a:t>
            </a:r>
          </a:p>
          <a:p>
            <a:pPr algn="l"/>
            <a:r>
              <a:rPr lang="zh-TW" altLang="en-US" b="1" dirty="0" smtClean="0"/>
              <a:t>　</a:t>
            </a:r>
            <a:r>
              <a:rPr lang="en-US" b="1" dirty="0" smtClean="0"/>
              <a:t>(1)</a:t>
            </a:r>
            <a:r>
              <a:rPr lang="zh-HK" altLang="en-US" b="1" dirty="0" smtClean="0"/>
              <a:t>用耳朵貼在船底，聽是否有珊瑚礁發出的聲音來判斷。</a:t>
            </a:r>
            <a:endParaRPr lang="zh-TW" altLang="en-US" b="1" dirty="0" smtClean="0"/>
          </a:p>
          <a:p>
            <a:pPr algn="l"/>
            <a:r>
              <a:rPr lang="zh-TW" altLang="en-US" b="1" dirty="0" smtClean="0"/>
              <a:t>　</a:t>
            </a:r>
            <a:r>
              <a:rPr lang="en-US" b="1" dirty="0" smtClean="0"/>
              <a:t>(2)</a:t>
            </a:r>
            <a:r>
              <a:rPr lang="zh-HK" altLang="en-US" b="1" dirty="0" smtClean="0"/>
              <a:t>以兩船用繩索各綁上石頭，再用繩索連結兩個石頭，一船一頭垂</a:t>
            </a:r>
            <a:r>
              <a:rPr lang="zh-HK" altLang="en-US" b="1" dirty="0" smtClean="0"/>
              <a:t>放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 </a:t>
            </a:r>
            <a:r>
              <a:rPr lang="zh-HK" altLang="en-US" b="1" dirty="0" smtClean="0"/>
              <a:t>海底</a:t>
            </a:r>
            <a:r>
              <a:rPr lang="zh-HK" altLang="en-US" b="1" dirty="0" smtClean="0"/>
              <a:t>，兩船再同時同速行駛，利用石頭與石頭間的繩索，看有否</a:t>
            </a:r>
            <a:r>
              <a:rPr lang="zh-HK" altLang="en-US" b="1" dirty="0" smtClean="0"/>
              <a:t>勾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 </a:t>
            </a:r>
            <a:r>
              <a:rPr lang="zh-HK" altLang="en-US" b="1" dirty="0" smtClean="0"/>
              <a:t>到</a:t>
            </a:r>
            <a:r>
              <a:rPr lang="zh-HK" altLang="en-US" b="1" dirty="0" smtClean="0"/>
              <a:t>礁石來判斷。</a:t>
            </a:r>
            <a:endParaRPr lang="zh-TW" altLang="en-US" b="1" dirty="0" smtClean="0"/>
          </a:p>
          <a:p>
            <a:pPr algn="l"/>
            <a:r>
              <a:rPr lang="zh-TW" altLang="en-US" b="1" dirty="0" smtClean="0"/>
              <a:t>　</a:t>
            </a:r>
            <a:r>
              <a:rPr lang="en-US" b="1" dirty="0" smtClean="0"/>
              <a:t>(3)</a:t>
            </a:r>
            <a:r>
              <a:rPr lang="zh-HK" altLang="en-US" b="1" dirty="0" smtClean="0"/>
              <a:t>以繩索綁「罾只」或石頭垂沉海底，與海底互撞後所發出的聲音</a:t>
            </a:r>
            <a:r>
              <a:rPr lang="zh-HK" altLang="en-US" b="1" dirty="0" smtClean="0"/>
              <a:t>及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手</a:t>
            </a:r>
            <a:r>
              <a:rPr lang="zh-HK" altLang="en-US" b="1" dirty="0" smtClean="0"/>
              <a:t>操縱的感覺來辨識地質粗、細及水深，以利作業。</a:t>
            </a:r>
            <a:endParaRPr lang="zh-TW" altLang="en-US" b="1" dirty="0" smtClean="0"/>
          </a:p>
          <a:p>
            <a:pPr algn="l"/>
            <a:r>
              <a:rPr lang="zh-TW" altLang="en-US" b="1" dirty="0" smtClean="0"/>
              <a:t>　</a:t>
            </a:r>
            <a:r>
              <a:rPr lang="en-US" b="1" dirty="0" smtClean="0"/>
              <a:t>(4)</a:t>
            </a:r>
            <a:r>
              <a:rPr lang="zh-HK" altLang="en-US" b="1" dirty="0" smtClean="0"/>
              <a:t>到今日已進步用探魚機及聲納器來追踪魚群所在處。</a:t>
            </a:r>
            <a:endParaRPr lang="zh-TW" altLang="en-US" b="1" dirty="0" smtClean="0"/>
          </a:p>
          <a:p>
            <a:pPr algn="l"/>
            <a:r>
              <a:rPr lang="en-US" b="1" dirty="0" smtClean="0"/>
              <a:t> </a:t>
            </a:r>
            <a:endParaRPr lang="en-US" b="1" dirty="0" smtClean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644" y="214290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786446" y="428604"/>
            <a:ext cx="857256" cy="277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1071546"/>
            <a:ext cx="8110566" cy="4857784"/>
          </a:xfrm>
        </p:spPr>
        <p:txBody>
          <a:bodyPr>
            <a:normAutofit lnSpcReduction="10000"/>
          </a:bodyPr>
          <a:lstStyle/>
          <a:p>
            <a:pPr algn="l"/>
            <a:r>
              <a:rPr lang="zh-TW" altLang="en-US" b="1" dirty="0" smtClean="0">
                <a:solidFill>
                  <a:srgbClr val="FFFF00"/>
                </a:solidFill>
              </a:rPr>
              <a:t>九、</a:t>
            </a:r>
            <a:r>
              <a:rPr lang="zh-HK" altLang="en-US" b="1" dirty="0" smtClean="0">
                <a:solidFill>
                  <a:srgbClr val="FFFF00"/>
                </a:solidFill>
              </a:rPr>
              <a:t>結論</a:t>
            </a:r>
            <a:r>
              <a:rPr lang="zh-HK" altLang="en-US" b="1" dirty="0" smtClean="0">
                <a:solidFill>
                  <a:srgbClr val="FFFF00"/>
                </a:solidFill>
              </a:rPr>
              <a:t>：</a:t>
            </a:r>
            <a:endParaRPr lang="zh-TW" altLang="en-US" dirty="0" smtClean="0">
              <a:solidFill>
                <a:srgbClr val="FFFF00"/>
              </a:solidFill>
            </a:endParaRPr>
          </a:p>
          <a:p>
            <a:pPr algn="l"/>
            <a:r>
              <a:rPr lang="zh-HK" altLang="en-US" dirty="0" smtClean="0"/>
              <a:t>　　</a:t>
            </a:r>
            <a:r>
              <a:rPr lang="zh-TW" altLang="en-US" dirty="0" smtClean="0"/>
              <a:t>       </a:t>
            </a:r>
            <a:r>
              <a:rPr lang="zh-HK" altLang="en-US" b="1" dirty="0" smtClean="0"/>
              <a:t>現在</a:t>
            </a:r>
            <a:r>
              <a:rPr lang="zh-HK" altLang="en-US" b="1" dirty="0" smtClean="0"/>
              <a:t>補漁技術也隨著科技的</a:t>
            </a:r>
            <a:r>
              <a:rPr lang="zh-HK" altLang="en-US" b="1" dirty="0" smtClean="0"/>
              <a:t>進步</a:t>
            </a:r>
            <a:r>
              <a:rPr lang="zh-TW" altLang="en-US" b="1" dirty="0" smtClean="0"/>
              <a:t>漁法</a:t>
            </a:r>
            <a:r>
              <a:rPr lang="zh-HK" altLang="en-US" b="1" dirty="0" smtClean="0"/>
              <a:t>更加</a:t>
            </a:r>
            <a:r>
              <a:rPr lang="zh-HK" altLang="en-US" b="1" dirty="0" smtClean="0"/>
              <a:t>精進</a:t>
            </a:r>
            <a:r>
              <a:rPr lang="zh-HK" altLang="en-US" b="1" dirty="0" smtClean="0"/>
              <a:t>，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但這並非</a:t>
            </a:r>
            <a:r>
              <a:rPr lang="zh-HK" altLang="en-US" b="1" dirty="0" smtClean="0"/>
              <a:t>好事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漁業者無保育觀念，海域環境</a:t>
            </a:r>
            <a:r>
              <a:rPr lang="zh-HK" altLang="en-US" b="1" dirty="0" smtClean="0"/>
              <a:t>破壞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殆盡</a:t>
            </a:r>
            <a:r>
              <a:rPr lang="zh-HK" altLang="en-US" b="1" dirty="0" smtClean="0"/>
              <a:t>。古早以人力有限方式捕魚，漁場食物鏈</a:t>
            </a:r>
            <a:r>
              <a:rPr lang="zh-HK" altLang="en-US" b="1" dirty="0" smtClean="0"/>
              <a:t>自然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循環</a:t>
            </a:r>
            <a:r>
              <a:rPr lang="zh-HK" altLang="en-US" b="1" dirty="0" smtClean="0"/>
              <a:t>，年年都有綿延不盡的漁獲。反觀現在，</a:t>
            </a:r>
            <a:r>
              <a:rPr lang="zh-HK" altLang="en-US" b="1" dirty="0" smtClean="0"/>
              <a:t>漁獲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量逐年</a:t>
            </a:r>
            <a:r>
              <a:rPr lang="zh-HK" altLang="en-US" b="1" dirty="0" smtClean="0"/>
              <a:t>減少，</a:t>
            </a:r>
            <a:r>
              <a:rPr lang="zh-HK" altLang="en-US" b="1" dirty="0" smtClean="0"/>
              <a:t>有</a:t>
            </a:r>
            <a:r>
              <a:rPr lang="zh-TW" altLang="en-US" b="1" dirty="0" smtClean="0"/>
              <a:t>些</a:t>
            </a:r>
            <a:r>
              <a:rPr lang="zh-HK" altLang="en-US" b="1" dirty="0" smtClean="0"/>
              <a:t>魚</a:t>
            </a:r>
            <a:r>
              <a:rPr lang="zh-HK" altLang="en-US" b="1" dirty="0" smtClean="0"/>
              <a:t>種不見踪跡，這都是人為的</a:t>
            </a:r>
            <a:r>
              <a:rPr lang="zh-HK" altLang="en-US" b="1" dirty="0" smtClean="0"/>
              <a:t>破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 </a:t>
            </a:r>
            <a:r>
              <a:rPr lang="zh-HK" altLang="en-US" b="1" dirty="0" smtClean="0"/>
              <a:t>壞</a:t>
            </a:r>
            <a:r>
              <a:rPr lang="zh-TW" altLang="en-US" b="1" dirty="0" smtClean="0"/>
              <a:t>與天候造成</a:t>
            </a:r>
            <a:r>
              <a:rPr lang="zh-HK" altLang="en-US" b="1" dirty="0" smtClean="0"/>
              <a:t>。</a:t>
            </a:r>
            <a:endParaRPr lang="zh-TW" altLang="en-US" b="1" dirty="0" smtClean="0"/>
          </a:p>
          <a:p>
            <a:pPr algn="l"/>
            <a:r>
              <a:rPr lang="zh-HK" altLang="en-US" b="1" dirty="0" smtClean="0"/>
              <a:t>　　</a:t>
            </a:r>
            <a:r>
              <a:rPr lang="zh-TW" altLang="en-US" b="1" dirty="0" smtClean="0"/>
              <a:t>        </a:t>
            </a:r>
            <a:r>
              <a:rPr lang="zh-HK" altLang="en-US" b="1" dirty="0" smtClean="0"/>
              <a:t>本</a:t>
            </a:r>
            <a:r>
              <a:rPr lang="zh-HK" altLang="en-US" b="1" dirty="0" smtClean="0"/>
              <a:t>村與鳥嶼村於民國</a:t>
            </a:r>
            <a:r>
              <a:rPr lang="en-US" b="1" dirty="0" smtClean="0"/>
              <a:t>75</a:t>
            </a:r>
            <a:r>
              <a:rPr lang="zh-HK" altLang="en-US" b="1" dirty="0" smtClean="0"/>
              <a:t>年開始意識到需要</a:t>
            </a:r>
            <a:r>
              <a:rPr lang="zh-HK" altLang="en-US" b="1" dirty="0" smtClean="0"/>
              <a:t>保育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幼苗</a:t>
            </a:r>
            <a:r>
              <a:rPr lang="zh-TW" altLang="en-US" b="1" dirty="0" smtClean="0"/>
              <a:t>，</a:t>
            </a:r>
            <a:r>
              <a:rPr lang="zh-HK" altLang="en-US" b="1" dirty="0" smtClean="0"/>
              <a:t>乃</a:t>
            </a:r>
            <a:r>
              <a:rPr lang="zh-TW" altLang="en-US" b="1" dirty="0" smtClean="0"/>
              <a:t>由民間主動發起</a:t>
            </a:r>
            <a:r>
              <a:rPr lang="zh-HK" altLang="en-US" b="1" dirty="0" smtClean="0"/>
              <a:t>於</a:t>
            </a:r>
            <a:r>
              <a:rPr lang="zh-HK" altLang="en-US" b="1" dirty="0" smtClean="0"/>
              <a:t>每年的</a:t>
            </a:r>
            <a:r>
              <a:rPr lang="en-US" b="1" dirty="0" smtClean="0"/>
              <a:t>5</a:t>
            </a:r>
            <a:r>
              <a:rPr lang="zh-HK" altLang="en-US" b="1" dirty="0" smtClean="0"/>
              <a:t>月</a:t>
            </a:r>
            <a:r>
              <a:rPr lang="zh-TW" altLang="en-US" b="1" dirty="0" smtClean="0"/>
              <a:t>～</a:t>
            </a:r>
            <a:r>
              <a:rPr lang="en-US" b="1" dirty="0" smtClean="0"/>
              <a:t>6</a:t>
            </a:r>
            <a:r>
              <a:rPr lang="zh-HK" altLang="en-US" b="1" dirty="0" smtClean="0"/>
              <a:t>月實施</a:t>
            </a:r>
            <a:r>
              <a:rPr lang="zh-HK" altLang="en-US" b="1" dirty="0" smtClean="0"/>
              <a:t>禁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捕</a:t>
            </a:r>
            <a:r>
              <a:rPr lang="zh-HK" altLang="en-US" b="1" dirty="0" smtClean="0"/>
              <a:t>幼</a:t>
            </a:r>
            <a:r>
              <a:rPr lang="zh-HK" altLang="en-US" b="1" dirty="0" smtClean="0"/>
              <a:t>丁香期，</a:t>
            </a:r>
            <a:r>
              <a:rPr lang="zh-HK" altLang="en-US" b="1" dirty="0" smtClean="0"/>
              <a:t>此舉</a:t>
            </a:r>
            <a:r>
              <a:rPr lang="zh-HK" altLang="en-US" b="1" dirty="0" smtClean="0"/>
              <a:t>為全國開第一先例，到民國</a:t>
            </a:r>
            <a:r>
              <a:rPr lang="en-US" b="1" dirty="0" smtClean="0"/>
              <a:t>85</a:t>
            </a:r>
            <a:r>
              <a:rPr lang="zh-HK" altLang="en-US" b="1" dirty="0" smtClean="0"/>
              <a:t>年</a:t>
            </a:r>
            <a:endParaRPr lang="en-US" altLang="zh-HK" b="1" dirty="0" smtClean="0"/>
          </a:p>
          <a:p>
            <a:pPr algn="l"/>
            <a:r>
              <a:rPr lang="zh-TW" altLang="en-US" b="1" dirty="0" smtClean="0"/>
              <a:t> </a:t>
            </a:r>
            <a:r>
              <a:rPr lang="zh-TW" altLang="en-US" b="1" dirty="0" smtClean="0"/>
              <a:t>      </a:t>
            </a:r>
            <a:r>
              <a:rPr lang="zh-HK" altLang="en-US" b="1" dirty="0" smtClean="0"/>
              <a:t>左右</a:t>
            </a:r>
            <a:r>
              <a:rPr lang="zh-HK" altLang="en-US" b="1" dirty="0" smtClean="0"/>
              <a:t>，才由</a:t>
            </a:r>
            <a:r>
              <a:rPr lang="zh-HK" altLang="en-US" b="1" dirty="0" smtClean="0"/>
              <a:t>縣政府</a:t>
            </a:r>
            <a:r>
              <a:rPr lang="zh-HK" altLang="en-US" b="1" dirty="0" smtClean="0"/>
              <a:t>公告全面實施之。</a:t>
            </a:r>
            <a:endParaRPr lang="zh-TW" altLang="en-US" b="1" dirty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44" y="214290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286380" y="500042"/>
            <a:ext cx="1214446" cy="4563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143240" y="2428868"/>
            <a:ext cx="5500726" cy="3500462"/>
          </a:xfrm>
        </p:spPr>
        <p:txBody>
          <a:bodyPr>
            <a:normAutofit/>
          </a:bodyPr>
          <a:lstStyle/>
          <a:p>
            <a:pPr algn="l"/>
            <a:r>
              <a:rPr lang="zh-TW" altLang="en-US" sz="4000" b="1" dirty="0" smtClean="0"/>
              <a:t>簡報完畢</a:t>
            </a:r>
            <a:endParaRPr lang="en-US" altLang="zh-TW" sz="4000" b="1" dirty="0" smtClean="0"/>
          </a:p>
          <a:p>
            <a:pPr algn="l"/>
            <a:r>
              <a:rPr lang="zh-TW" altLang="en-US" sz="4000" b="1" dirty="0" smtClean="0"/>
              <a:t>敬請指教</a:t>
            </a:r>
            <a:endParaRPr lang="zh-TW" altLang="en-US" sz="4000" b="1" dirty="0"/>
          </a:p>
        </p:txBody>
      </p:sp>
      <p:pic>
        <p:nvPicPr>
          <p:cNvPr id="4" name="圖片 3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4714884"/>
            <a:ext cx="3095615" cy="9134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5" name="圖片 4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958" y="2618589"/>
            <a:ext cx="1023913" cy="30213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6" name="圖片 5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1357298"/>
            <a:ext cx="2095483" cy="6183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" name="圖片 6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64" y="4714884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8" name="圖片 7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4857760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9" name="圖片 8" descr="丁香透明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206" y="1785926"/>
            <a:ext cx="1666855" cy="49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中庸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156</TotalTime>
  <Words>199</Words>
  <Application>Microsoft Office PowerPoint</Application>
  <PresentationFormat>如螢幕大小 (4:3)</PresentationFormat>
  <Paragraphs>108</Paragraphs>
  <Slides>18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流線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1</cp:revision>
  <dcterms:created xsi:type="dcterms:W3CDTF">2018-05-24T14:39:14Z</dcterms:created>
  <dcterms:modified xsi:type="dcterms:W3CDTF">2018-05-24T17:15:39Z</dcterms:modified>
</cp:coreProperties>
</file>